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51" r:id="rId1"/>
    <p:sldMasterId id="2147483677" r:id="rId2"/>
    <p:sldMasterId id="2147483650" r:id="rId3"/>
  </p:sldMasterIdLst>
  <p:notesMasterIdLst>
    <p:notesMasterId r:id="rId52"/>
  </p:notesMasterIdLst>
  <p:handoutMasterIdLst>
    <p:handoutMasterId r:id="rId53"/>
  </p:handoutMasterIdLst>
  <p:sldIdLst>
    <p:sldId id="261" r:id="rId4"/>
    <p:sldId id="401" r:id="rId5"/>
    <p:sldId id="544" r:id="rId6"/>
    <p:sldId id="541" r:id="rId7"/>
    <p:sldId id="461" r:id="rId8"/>
    <p:sldId id="542" r:id="rId9"/>
    <p:sldId id="517" r:id="rId10"/>
    <p:sldId id="534" r:id="rId11"/>
    <p:sldId id="518" r:id="rId12"/>
    <p:sldId id="520" r:id="rId13"/>
    <p:sldId id="502" r:id="rId14"/>
    <p:sldId id="503" r:id="rId15"/>
    <p:sldId id="504" r:id="rId16"/>
    <p:sldId id="549" r:id="rId17"/>
    <p:sldId id="524" r:id="rId18"/>
    <p:sldId id="519" r:id="rId19"/>
    <p:sldId id="515" r:id="rId20"/>
    <p:sldId id="516" r:id="rId21"/>
    <p:sldId id="545" r:id="rId22"/>
    <p:sldId id="547" r:id="rId23"/>
    <p:sldId id="550" r:id="rId24"/>
    <p:sldId id="525" r:id="rId25"/>
    <p:sldId id="556" r:id="rId26"/>
    <p:sldId id="451" r:id="rId27"/>
    <p:sldId id="431" r:id="rId28"/>
    <p:sldId id="432" r:id="rId29"/>
    <p:sldId id="429" r:id="rId30"/>
    <p:sldId id="433" r:id="rId31"/>
    <p:sldId id="511" r:id="rId32"/>
    <p:sldId id="522" r:id="rId33"/>
    <p:sldId id="523" r:id="rId34"/>
    <p:sldId id="512" r:id="rId35"/>
    <p:sldId id="513" r:id="rId36"/>
    <p:sldId id="526" r:id="rId37"/>
    <p:sldId id="527" r:id="rId38"/>
    <p:sldId id="466" r:id="rId39"/>
    <p:sldId id="379" r:id="rId40"/>
    <p:sldId id="365" r:id="rId41"/>
    <p:sldId id="535" r:id="rId42"/>
    <p:sldId id="388" r:id="rId43"/>
    <p:sldId id="406" r:id="rId44"/>
    <p:sldId id="459" r:id="rId45"/>
    <p:sldId id="481" r:id="rId46"/>
    <p:sldId id="546" r:id="rId47"/>
    <p:sldId id="551" r:id="rId48"/>
    <p:sldId id="552" r:id="rId49"/>
    <p:sldId id="553" r:id="rId50"/>
    <p:sldId id="554" r:id="rId51"/>
  </p:sldIdLst>
  <p:sldSz cx="9144000" cy="6858000" type="screen4x3"/>
  <p:notesSz cx="7099300" cy="10234613"/>
  <p:embeddedFontLst>
    <p:embeddedFont>
      <p:font typeface="FrankRuehl" pitchFamily="34" charset="-79"/>
      <p:regular r:id="rId54"/>
    </p:embeddedFont>
    <p:embeddedFont>
      <p:font typeface="Britannic Bold" pitchFamily="34" charset="0"/>
      <p:regular r:id="rId55"/>
    </p:embeddedFont>
    <p:embeddedFont>
      <p:font typeface="Calibri" pitchFamily="34" charset="0"/>
      <p:regular r:id="rId56"/>
      <p:bold r:id="rId57"/>
      <p:italic r:id="rId58"/>
      <p:boldItalic r:id="rId59"/>
    </p:embeddedFont>
    <p:embeddedFont>
      <p:font typeface="ＭＳ Ｐゴシック" pitchFamily="34" charset="-128"/>
      <p:regular r:id="rId60"/>
    </p:embeddedFont>
    <p:embeddedFont>
      <p:font typeface="Comic Sans MS" pitchFamily="66" charset="0"/>
      <p:regular r:id="rId61"/>
      <p:bold r:id="rId62"/>
    </p:embeddedFont>
    <p:embeddedFont>
      <p:font typeface="Verdana" pitchFamily="34" charset="0"/>
      <p:regular r:id="rId63"/>
      <p:bold r:id="rId64"/>
      <p:italic r:id="rId65"/>
      <p:boldItalic r:id="rId6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di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66"/>
    <a:srgbClr val="0099FF"/>
    <a:srgbClr val="0000FF"/>
    <a:srgbClr val="0066CC"/>
    <a:srgbClr val="0066FF"/>
    <a:srgbClr val="FFFFCC"/>
    <a:srgbClr val="006699"/>
    <a:srgbClr val="CCFF66"/>
    <a:srgbClr val="3A6F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24" autoAdjust="0"/>
    <p:restoredTop sz="89626" autoAdjust="0"/>
  </p:normalViewPr>
  <p:slideViewPr>
    <p:cSldViewPr showGuides="1">
      <p:cViewPr>
        <p:scale>
          <a:sx n="100" d="100"/>
          <a:sy n="100" d="100"/>
        </p:scale>
        <p:origin x="-1350" y="-150"/>
      </p:cViewPr>
      <p:guideLst>
        <p:guide orient="horz" pos="1911"/>
        <p:guide orient="horz" pos="1389"/>
        <p:guide orient="horz" pos="144"/>
        <p:guide orient="horz" pos="4065"/>
        <p:guide orient="horz" pos="2954"/>
        <p:guide pos="5759"/>
        <p:guide pos="476"/>
        <p:guide pos="4694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5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6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fld id="{BED8670D-4810-481F-9A9B-9F79CCD1FB1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245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fld id="{441027FB-934D-4029-823B-A11BE2F7AF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658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AF1A8-6E53-49DF-97B8-1E5162EBE4E0}" type="slidenum">
              <a:rPr lang="de-DE"/>
              <a:pPr/>
              <a:t>1</a:t>
            </a:fld>
            <a:endParaRPr lang="de-D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7523"/>
            <a:fld id="{C67B981E-3A44-47EC-A8D7-37DA4DA5FFBE}" type="slidenum">
              <a:rPr lang="de-DE" sz="1200"/>
              <a:pPr algn="r" defTabSz="937523"/>
              <a:t>17</a:t>
            </a:fld>
            <a:endParaRPr lang="de-DE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7523"/>
            <a:fld id="{B59D84FC-582B-45D3-92E0-EC3371C3538C}" type="slidenum">
              <a:rPr lang="de-DE" sz="1200"/>
              <a:pPr algn="r" defTabSz="937523"/>
              <a:t>18</a:t>
            </a:fld>
            <a:endParaRPr lang="de-DE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32576-C03D-4188-A2AB-2F9BE5300793}" type="slidenum">
              <a:rPr lang="de-DE" smtClean="0">
                <a:cs typeface="Arial" charset="0"/>
              </a:rPr>
              <a:pPr/>
              <a:t>22</a:t>
            </a:fld>
            <a:endParaRPr lang="de-DE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E3F5-C5B8-42EC-ADF1-92811EC9F4C7}" type="slidenum">
              <a:rPr lang="de-DE"/>
              <a:pPr/>
              <a:t>23</a:t>
            </a:fld>
            <a:endParaRPr lang="de-DE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CD69C-A708-486F-81F4-C745FE554F8A}" type="slidenum">
              <a:rPr lang="de-DE" smtClean="0">
                <a:cs typeface="Arial" charset="0"/>
              </a:rPr>
              <a:pPr/>
              <a:t>34</a:t>
            </a:fld>
            <a:endParaRPr lang="de-DE" smtClean="0"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4DB83-4065-4AC4-AD89-4C8178AE69F0}" type="slidenum">
              <a:rPr lang="de-DE" smtClean="0">
                <a:cs typeface="Arial" charset="0"/>
              </a:rPr>
              <a:pPr/>
              <a:t>35</a:t>
            </a:fld>
            <a:endParaRPr lang="de-DE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AAA7E849-726F-4734-90A8-AC8A1C878452}" type="slidenum">
              <a:rPr lang="de-DE" sz="1200"/>
              <a:pPr algn="r" defTabSz="938213"/>
              <a:t>38</a:t>
            </a:fld>
            <a:endParaRPr lang="de-DE" sz="120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D1AAF6A2-FDB1-4185-BD60-A7EDBAC4927A}" type="slidenum">
              <a:rPr lang="de-DE" sz="1200"/>
              <a:pPr algn="r" defTabSz="938213"/>
              <a:t>38</a:t>
            </a:fld>
            <a:endParaRPr lang="de-DE" sz="1200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: </a:t>
            </a:r>
            <a:r>
              <a:rPr lang="de-DE" dirty="0" err="1" smtClean="0"/>
              <a:t>A</a:t>
            </a:r>
            <a:r>
              <a:rPr lang="de-DE" baseline="-25000" dirty="0" err="1" smtClean="0"/>
              <a:t>y</a:t>
            </a:r>
            <a:r>
              <a:rPr lang="de-DE" dirty="0" smtClean="0"/>
              <a:t> = 25 </a:t>
            </a:r>
            <a:r>
              <a:rPr lang="el-GR" dirty="0" smtClean="0"/>
              <a:t>π </a:t>
            </a:r>
            <a:r>
              <a:rPr lang="de-DE" dirty="0" smtClean="0"/>
              <a:t>mm </a:t>
            </a:r>
            <a:r>
              <a:rPr lang="de-DE" dirty="0" err="1" smtClean="0"/>
              <a:t>mrad</a:t>
            </a:r>
            <a:r>
              <a:rPr lang="de-DE" dirty="0" smtClean="0"/>
              <a:t>, </a:t>
            </a:r>
            <a:r>
              <a:rPr lang="en-US" dirty="0" smtClean="0"/>
              <a:t>and a beam </a:t>
            </a:r>
            <a:r>
              <a:rPr lang="en-US" dirty="0" err="1" smtClean="0"/>
              <a:t>emittance</a:t>
            </a:r>
            <a:r>
              <a:rPr lang="en-US" dirty="0" smtClean="0"/>
              <a:t> of </a:t>
            </a:r>
            <a:r>
              <a:rPr lang="el-GR" dirty="0" smtClean="0"/>
              <a:t>ε</a:t>
            </a:r>
            <a:r>
              <a:rPr lang="en-US" baseline="-25000" dirty="0" smtClean="0"/>
              <a:t>y</a:t>
            </a:r>
            <a:r>
              <a:rPr lang="en-US" dirty="0" smtClean="0"/>
              <a:t> = 3.8 π mm </a:t>
            </a:r>
            <a:r>
              <a:rPr lang="en-US" dirty="0" err="1" smtClean="0"/>
              <a:t>mrad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E3F5-C5B8-42EC-ADF1-92811EC9F4C7}" type="slidenum">
              <a:rPr lang="de-DE"/>
              <a:pPr/>
              <a:t>2</a:t>
            </a:fld>
            <a:endParaRPr lang="de-DE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E9A1BBD5-C2A9-4D15-B53F-0772EE623505}" type="slidenum">
              <a:rPr lang="de-DE" sz="1200"/>
              <a:pPr algn="r" defTabSz="938213"/>
              <a:t>5</a:t>
            </a:fld>
            <a:endParaRPr lang="de-DE" sz="12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CB53ADC2-7512-4CBD-817A-3A71BBD549C0}" type="slidenum">
              <a:rPr lang="de-DE" sz="1200"/>
              <a:pPr algn="r" defTabSz="938213"/>
              <a:t>5</a:t>
            </a:fld>
            <a:endParaRPr lang="de-DE" sz="120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3361FE09-E6C0-441F-B27B-C5F88E6D236E}" type="slidenum">
              <a:rPr lang="de-DE" sz="1200"/>
              <a:pPr algn="r" defTabSz="938213"/>
              <a:t>7</a:t>
            </a:fld>
            <a:endParaRPr lang="de-DE" sz="120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6C85AB6B-27B8-4E8A-810F-2108ACCDE755}" type="slidenum">
              <a:rPr lang="de-DE" sz="1200"/>
              <a:pPr algn="r" defTabSz="938213"/>
              <a:t>7</a:t>
            </a:fld>
            <a:endParaRPr lang="de-DE" sz="120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70EB198C-C280-463C-9DE0-D46F5C9369BE}" type="slidenum">
              <a:rPr lang="de-DE" sz="1200"/>
              <a:pPr algn="r" defTabSz="938213"/>
              <a:t>9</a:t>
            </a:fld>
            <a:endParaRPr lang="de-DE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B5014CDA-6DA5-43DB-AC43-C9C26BD5C189}" type="slidenum">
              <a:rPr lang="de-DE" sz="1200"/>
              <a:pPr algn="r" defTabSz="938213"/>
              <a:t>9</a:t>
            </a:fld>
            <a:endParaRPr lang="de-DE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70EB198C-C280-463C-9DE0-D46F5C9369BE}" type="slidenum">
              <a:rPr lang="de-DE" sz="1200"/>
              <a:pPr algn="r" defTabSz="938213"/>
              <a:t>14</a:t>
            </a:fld>
            <a:endParaRPr lang="de-DE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B5014CDA-6DA5-43DB-AC43-C9C26BD5C189}" type="slidenum">
              <a:rPr lang="de-DE" sz="1200"/>
              <a:pPr algn="r" defTabSz="938213"/>
              <a:t>14</a:t>
            </a:fld>
            <a:endParaRPr lang="de-DE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6CF7A-6BE3-4559-9622-94105D613E30}" type="slidenum">
              <a:rPr lang="de-DE" smtClean="0">
                <a:cs typeface="Arial" charset="0"/>
              </a:rPr>
              <a:pPr/>
              <a:t>15</a:t>
            </a:fld>
            <a:endParaRPr lang="de-DE" smtClean="0"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7DB4F9AE-4AAF-4534-B822-542A49D17A0A}" type="slidenum">
              <a:rPr lang="de-DE" sz="1200"/>
              <a:pPr algn="r" defTabSz="938213"/>
              <a:t>16</a:t>
            </a:fld>
            <a:endParaRPr lang="de-DE" sz="120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8" tIns="46869" rIns="93738" bIns="46869" anchor="b"/>
          <a:lstStyle/>
          <a:p>
            <a:pPr algn="r" defTabSz="938213"/>
            <a:fld id="{4F6641CE-385B-44C1-86D6-9DB57C43FA32}" type="slidenum">
              <a:rPr lang="de-DE" sz="1200"/>
              <a:pPr algn="r" defTabSz="938213"/>
              <a:t>16</a:t>
            </a:fld>
            <a:endParaRPr lang="de-DE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113668" name="Rectangle 4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669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0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1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672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 userDrawn="1"/>
        </p:nvSpPr>
        <p:spPr bwMode="auto">
          <a:xfrm rot="-5400000">
            <a:off x="-1089025" y="941387"/>
            <a:ext cx="2478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3674" name="Picture 10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254000"/>
            <a:ext cx="2320925" cy="814388"/>
          </a:xfrm>
          <a:prstGeom prst="rect">
            <a:avLst/>
          </a:prstGeom>
          <a:noFill/>
        </p:spPr>
      </p:pic>
      <p:sp>
        <p:nvSpPr>
          <p:cNvPr id="113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3413" y="2498725"/>
            <a:ext cx="7173912" cy="1101725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52463" y="3873500"/>
            <a:ext cx="5908675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3677" name="Picture 13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43098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55889" y="6356350"/>
            <a:ext cx="4783203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915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8915" y="6356350"/>
            <a:ext cx="5002281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50274" y="6356350"/>
            <a:ext cx="876312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915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168" y="6356350"/>
            <a:ext cx="4673664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28915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55889" y="6448251"/>
            <a:ext cx="4783203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07386" y="6448251"/>
            <a:ext cx="1219200" cy="365125"/>
          </a:xfrm>
          <a:prstGeom prst="rect">
            <a:avLst/>
          </a:prstGeom>
        </p:spPr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35976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5735"/>
            <a:ext cx="7772400" cy="46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pic>
        <p:nvPicPr>
          <p:cNvPr id="112653" name="Picture 13" descr="Logo_FZ_Jülich_NEU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0258" y="136525"/>
            <a:ext cx="1447800" cy="469900"/>
          </a:xfrm>
          <a:prstGeom prst="rect">
            <a:avLst/>
          </a:prstGeom>
          <a:noFill/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  <p:sldLayoutId id="2147483676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%20Rathmann\Documents\EDM\Polarimetry\General%20EDM%20stuff_26.10.2010.xmcd\Selection%203%201395%20409%201669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%20Rathmann\Documents\EDM\Polarimetry\General%20EDM%20stuff_26.10.2010.xmcd\Selection%2011%201771%20341%20211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C:\Users\Frank%20Rathmann\Documents\EDM\Polarimetry\General%20EDM%20stuff_26.10.2010.xmcd\Selection%20459%201771%20787%2021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%20Rathmann\Documents\EDM\Polarimetry\General%20EDM%20stuff_26.10.2010.xmcd\Selection%203%202283%20284%20263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file:///C:\Users\Frank%20Rathmann\Documents\EDM\Polarimetry\General%20EDM%20stuff_26.10.2010.xmcd\Selection%20443%202283%20764%20263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%20Rathmann\Documents\EDM\Simple%20COSY%20EDM\EDM%20playground_07.09.2010.xmcd\Selection%203%201059%20411%20135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fz-juelich.de/ikp/edm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9979" y="2540000"/>
            <a:ext cx="8690094" cy="2313007"/>
          </a:xfrm>
          <a:noFill/>
          <a:ln w="2222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3200" dirty="0" smtClean="0"/>
              <a:t>Precursor experiments to search for</a:t>
            </a:r>
            <a:br>
              <a:rPr lang="en-US" sz="3200" dirty="0" smtClean="0"/>
            </a:br>
            <a:r>
              <a:rPr lang="de-DE" sz="3200" dirty="0" smtClean="0"/>
              <a:t>permanent </a:t>
            </a:r>
            <a:r>
              <a:rPr lang="de-DE" sz="3200" dirty="0" err="1" smtClean="0"/>
              <a:t>electric</a:t>
            </a:r>
            <a:r>
              <a:rPr lang="de-DE" sz="3200" dirty="0" smtClean="0"/>
              <a:t> </a:t>
            </a:r>
            <a:r>
              <a:rPr lang="de-DE" sz="3200" dirty="0" err="1" smtClean="0"/>
              <a:t>dipole</a:t>
            </a:r>
            <a:r>
              <a:rPr lang="de-DE" sz="3200" dirty="0" smtClean="0"/>
              <a:t> </a:t>
            </a:r>
            <a:r>
              <a:rPr lang="de-DE" sz="3200" dirty="0" err="1" smtClean="0"/>
              <a:t>moments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en-US" sz="3200" dirty="0" smtClean="0"/>
              <a:t>(EDMs) of protons and deuterons at COSY</a:t>
            </a:r>
            <a:endParaRPr lang="de-DE" sz="3200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39552" y="5157192"/>
            <a:ext cx="8229656" cy="1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October</a:t>
            </a:r>
            <a:r>
              <a:rPr lang="de-DE" dirty="0" smtClean="0">
                <a:solidFill>
                  <a:schemeClr val="bg1"/>
                </a:solidFill>
              </a:rPr>
              <a:t> 14, 2011    	                                                        Frank Rathmann (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help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Andreas, Bernd, Bill, Ed,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Kolya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pPr algn="r">
              <a:spcBef>
                <a:spcPct val="50000"/>
              </a:spcBef>
            </a:pPr>
            <a:endParaRPr lang="de-DE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		 8th Int. Conference on </a:t>
            </a:r>
            <a:r>
              <a:rPr lang="de-DE" dirty="0" err="1" smtClean="0">
                <a:solidFill>
                  <a:schemeClr val="bg1"/>
                </a:solidFill>
              </a:rPr>
              <a:t>Nuclear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Physics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storage</a:t>
            </a:r>
            <a:r>
              <a:rPr lang="de-DE" dirty="0" smtClean="0">
                <a:solidFill>
                  <a:schemeClr val="bg1"/>
                </a:solidFill>
              </a:rPr>
              <a:t> rings </a:t>
            </a:r>
            <a:r>
              <a:rPr lang="en-US" b="1" dirty="0" smtClean="0">
                <a:solidFill>
                  <a:schemeClr val="bg1"/>
                </a:solidFill>
              </a:rPr>
              <a:t>STORI11, </a:t>
            </a:r>
            <a:r>
              <a:rPr lang="en-US" b="1" dirty="0" err="1" smtClean="0">
                <a:solidFill>
                  <a:schemeClr val="bg1"/>
                </a:solidFill>
              </a:rPr>
              <a:t>Frascati</a:t>
            </a:r>
            <a:r>
              <a:rPr lang="en-US" b="1" dirty="0" smtClean="0">
                <a:solidFill>
                  <a:schemeClr val="bg1"/>
                </a:solidFill>
              </a:rPr>
              <a:t>, Italy</a:t>
            </a:r>
          </a:p>
        </p:txBody>
      </p:sp>
      <p:pic>
        <p:nvPicPr>
          <p:cNvPr id="129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44" y="152636"/>
            <a:ext cx="1464159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 1"/>
          <p:cNvSpPr>
            <a:spLocks noGrp="1"/>
          </p:cNvSpPr>
          <p:nvPr>
            <p:ph type="title"/>
          </p:nvPr>
        </p:nvSpPr>
        <p:spPr>
          <a:xfrm>
            <a:off x="684213" y="144463"/>
            <a:ext cx="7773987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frozen spin Method</a:t>
            </a:r>
            <a:endParaRPr lang="en-US" dirty="0" smtClean="0"/>
          </a:p>
        </p:txBody>
      </p:sp>
      <p:sp>
        <p:nvSpPr>
          <p:cNvPr id="24" name="Bogen 23"/>
          <p:cNvSpPr/>
          <p:nvPr/>
        </p:nvSpPr>
        <p:spPr bwMode="auto">
          <a:xfrm>
            <a:off x="5292725" y="4149725"/>
            <a:ext cx="431800" cy="2159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12769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769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755576" y="1268760"/>
            <a:ext cx="735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in a ring (                          ),</a:t>
            </a:r>
          </a:p>
          <a:p>
            <a:r>
              <a:rPr lang="de-DE" dirty="0" err="1" smtClean="0"/>
              <a:t>anomalous</a:t>
            </a:r>
            <a:r>
              <a:rPr lang="de-DE" dirty="0" smtClean="0"/>
              <a:t> </a:t>
            </a:r>
            <a:r>
              <a:rPr lang="de-DE" dirty="0" err="1" smtClean="0"/>
              <a:t>spin</a:t>
            </a:r>
            <a:r>
              <a:rPr lang="de-DE" dirty="0" smtClean="0"/>
              <a:t> precession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described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/>
        </p:nvGraphicFramePr>
        <p:xfrm>
          <a:off x="6120172" y="1257823"/>
          <a:ext cx="1692188" cy="406981"/>
        </p:xfrm>
        <a:graphic>
          <a:graphicData uri="http://schemas.openxmlformats.org/presentationml/2006/ole">
            <p:oleObj spid="_x0000_s1276937" name="Formel" r:id="rId4" imgW="1002960" imgH="241200" progId="Equation.3">
              <p:embed/>
            </p:oleObj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/>
        </p:nvGraphicFramePr>
        <p:xfrm>
          <a:off x="2087724" y="1988840"/>
          <a:ext cx="4153766" cy="1044116"/>
        </p:xfrm>
        <a:graphic>
          <a:graphicData uri="http://schemas.openxmlformats.org/presentationml/2006/ole">
            <p:oleObj spid="_x0000_s1276938" name="Formel" r:id="rId5" imgW="2323800" imgH="583920" progId="Equation.3">
              <p:embed/>
            </p:oleObj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863588" y="3176972"/>
            <a:ext cx="7045518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b="1" dirty="0" smtClean="0"/>
              <a:t>Magic </a:t>
            </a:r>
            <a:r>
              <a:rPr lang="de-DE" b="1" dirty="0" err="1" smtClean="0"/>
              <a:t>condition</a:t>
            </a:r>
            <a:r>
              <a:rPr lang="de-DE" b="1" dirty="0" smtClean="0"/>
              <a:t>: Spin </a:t>
            </a:r>
            <a:r>
              <a:rPr lang="de-DE" b="1" dirty="0" err="1" smtClean="0"/>
              <a:t>along</a:t>
            </a:r>
            <a:r>
              <a:rPr lang="de-DE" b="1" dirty="0" smtClean="0"/>
              <a:t> </a:t>
            </a:r>
            <a:r>
              <a:rPr lang="de-DE" b="1" dirty="0" err="1" smtClean="0"/>
              <a:t>momentum</a:t>
            </a:r>
            <a:r>
              <a:rPr lang="de-DE" b="1" dirty="0" smtClean="0"/>
              <a:t> </a:t>
            </a:r>
            <a:r>
              <a:rPr lang="de-DE" b="1" dirty="0" err="1" smtClean="0"/>
              <a:t>vector</a:t>
            </a:r>
            <a:endParaRPr lang="de-DE" b="1" dirty="0" smtClean="0"/>
          </a:p>
          <a:p>
            <a:pPr marL="342900" indent="-342900"/>
            <a:endParaRPr lang="de-DE" sz="11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G, in a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For</a:t>
            </a:r>
            <a:r>
              <a:rPr lang="de-DE" dirty="0" smtClean="0"/>
              <a:t> G&gt;0 (</a:t>
            </a:r>
            <a:r>
              <a:rPr lang="de-DE" dirty="0" err="1" smtClean="0"/>
              <a:t>protons</a:t>
            </a:r>
            <a:r>
              <a:rPr lang="de-DE" dirty="0" smtClean="0"/>
              <a:t>) in an all </a:t>
            </a:r>
            <a:r>
              <a:rPr lang="de-DE" dirty="0" err="1" smtClean="0"/>
              <a:t>electric</a:t>
            </a:r>
            <a:r>
              <a:rPr lang="de-DE" dirty="0" smtClean="0"/>
              <a:t> ring</a:t>
            </a:r>
            <a:endParaRPr lang="de-DE" dirty="0"/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/>
        </p:nvGraphicFramePr>
        <p:xfrm>
          <a:off x="6937375" y="2135188"/>
          <a:ext cx="1355725" cy="746125"/>
        </p:xfrm>
        <a:graphic>
          <a:graphicData uri="http://schemas.openxmlformats.org/presentationml/2006/ole">
            <p:oleObj spid="_x0000_s1276939" name="Formel" r:id="rId6" imgW="787320" imgH="431640" progId="Equation.3">
              <p:embed/>
            </p:oleObj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/>
        </p:nvGraphicFramePr>
        <p:xfrm>
          <a:off x="2123728" y="4077072"/>
          <a:ext cx="2952328" cy="833318"/>
        </p:xfrm>
        <a:graphic>
          <a:graphicData uri="http://schemas.openxmlformats.org/presentationml/2006/ole">
            <p:oleObj spid="_x0000_s1276940" name="Formel" r:id="rId7" imgW="1574640" imgH="444240" progId="Equation.3">
              <p:embed/>
            </p:oleObj>
          </a:graphicData>
        </a:graphic>
      </p:graphicFrame>
      <p:sp>
        <p:nvSpPr>
          <p:cNvPr id="39" name="Textfeld 38"/>
          <p:cNvSpPr txBox="1"/>
          <p:nvPr/>
        </p:nvSpPr>
        <p:spPr>
          <a:xfrm>
            <a:off x="3347864" y="2021939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x</a:t>
            </a:r>
            <a:endParaRPr lang="de-DE" sz="1200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kt 39"/>
          <p:cNvGraphicFramePr>
            <a:graphicFrameLocks noChangeAspect="1"/>
          </p:cNvGraphicFramePr>
          <p:nvPr/>
        </p:nvGraphicFramePr>
        <p:xfrm>
          <a:off x="2198507" y="5517232"/>
          <a:ext cx="2769537" cy="864096"/>
        </p:xfrm>
        <a:graphic>
          <a:graphicData uri="http://schemas.openxmlformats.org/presentationml/2006/ole">
            <p:oleObj spid="_x0000_s1276941" name="Formel" r:id="rId8" imgW="1587240" imgH="495000" progId="Equation.3">
              <p:embed/>
            </p:oleObj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5092180" y="5661248"/>
          <a:ext cx="1655022" cy="684076"/>
        </p:xfrm>
        <a:graphic>
          <a:graphicData uri="http://schemas.openxmlformats.org/presentationml/2006/ole">
            <p:oleObj spid="_x0000_s1276942" name="Formel" r:id="rId9" imgW="952200" imgH="393480" progId="Equation.3">
              <p:embed/>
            </p:oleObj>
          </a:graphicData>
        </a:graphic>
      </p:graphicFrame>
      <p:sp>
        <p:nvSpPr>
          <p:cNvPr id="43" name="Textfeld 42"/>
          <p:cNvSpPr txBox="1"/>
          <p:nvPr/>
        </p:nvSpPr>
        <p:spPr>
          <a:xfrm>
            <a:off x="7056276" y="58052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magic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104415"/>
            <a:ext cx="7324725" cy="7112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rgbClr val="0070C0"/>
                </a:solidFill>
              </a:rPr>
              <a:t>Magic condition: </a:t>
            </a:r>
            <a:r>
              <a:rPr lang="en-US" sz="2400" b="1" kern="0" dirty="0" smtClean="0">
                <a:solidFill>
                  <a:srgbClr val="FF0000"/>
                </a:solidFill>
              </a:rPr>
              <a:t>Protons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84265" y="84593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E-</a:t>
            </a:r>
            <a:r>
              <a:rPr lang="de-DE" b="1" dirty="0" err="1" smtClean="0">
                <a:solidFill>
                  <a:srgbClr val="002060"/>
                </a:solidFill>
              </a:rPr>
              <a:t>field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only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Precursor experiments to search for EDMs at COSY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f.rathmann@fz-juelich.de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31876" name="Object 4"/>
          <p:cNvGraphicFramePr>
            <a:graphicFrameLocks noChangeAspect="1"/>
          </p:cNvGraphicFramePr>
          <p:nvPr/>
        </p:nvGraphicFramePr>
        <p:xfrm>
          <a:off x="1367643" y="1701072"/>
          <a:ext cx="6294789" cy="4248208"/>
        </p:xfrm>
        <a:graphic>
          <a:graphicData uri="http://schemas.openxmlformats.org/presentationml/2006/ole">
            <p:oleObj spid="_x0000_s1231877" name="Mathcad" r:id="rId3" imgW="3867150" imgH="2609850" progId="Mathcad">
              <p:link updateAutomatic="1"/>
            </p:oleObj>
          </a:graphicData>
        </a:graphic>
      </p:graphicFrame>
      <p:sp>
        <p:nvSpPr>
          <p:cNvPr id="8" name="Ellipse 7"/>
          <p:cNvSpPr>
            <a:spLocks noChangeAspect="1"/>
          </p:cNvSpPr>
          <p:nvPr/>
        </p:nvSpPr>
        <p:spPr bwMode="auto">
          <a:xfrm>
            <a:off x="4464004" y="4113076"/>
            <a:ext cx="144000" cy="144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2699792" y="4185084"/>
            <a:ext cx="183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 bwMode="auto">
          <a:xfrm rot="5400000">
            <a:off x="4247996" y="4509248"/>
            <a:ext cx="57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104415"/>
            <a:ext cx="7324725" cy="7112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rgbClr val="0070C0"/>
                </a:solidFill>
              </a:rPr>
              <a:t>Magic condition: </a:t>
            </a:r>
            <a:r>
              <a:rPr lang="en-US" sz="2400" b="1" kern="0" dirty="0">
                <a:solidFill>
                  <a:srgbClr val="FF0000"/>
                </a:solidFill>
              </a:rPr>
              <a:t>D</a:t>
            </a:r>
            <a:r>
              <a:rPr lang="en-US" sz="2400" b="1" kern="0" dirty="0" smtClean="0">
                <a:solidFill>
                  <a:srgbClr val="FF0000"/>
                </a:solidFill>
              </a:rPr>
              <a:t>euterons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90872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E </a:t>
            </a:r>
            <a:r>
              <a:rPr lang="de-DE" b="1" dirty="0" err="1" smtClean="0">
                <a:solidFill>
                  <a:srgbClr val="002060"/>
                </a:solidFill>
              </a:rPr>
              <a:t>and</a:t>
            </a:r>
            <a:r>
              <a:rPr lang="de-DE" b="1" dirty="0" smtClean="0">
                <a:solidFill>
                  <a:srgbClr val="002060"/>
                </a:solidFill>
              </a:rPr>
              <a:t> B </a:t>
            </a:r>
            <a:r>
              <a:rPr lang="de-DE" b="1" dirty="0" err="1" smtClean="0">
                <a:solidFill>
                  <a:srgbClr val="002060"/>
                </a:solidFill>
              </a:rPr>
              <a:t>fields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Precursor experiments to search for EDMs at COSY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f.rathmann@fz-juelich.de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32900" name="Object 4"/>
          <p:cNvGraphicFramePr>
            <a:graphicFrameLocks noChangeAspect="1"/>
          </p:cNvGraphicFramePr>
          <p:nvPr/>
        </p:nvGraphicFramePr>
        <p:xfrm>
          <a:off x="467544" y="1556791"/>
          <a:ext cx="4132180" cy="4320000"/>
        </p:xfrm>
        <a:graphic>
          <a:graphicData uri="http://schemas.openxmlformats.org/presentationml/2006/ole">
            <p:oleObj spid="_x0000_s1232902" name="Mathcad" r:id="rId3" imgW="3143250" imgH="3286125" progId="Mathcad">
              <p:link updateAutomatic="1"/>
            </p:oleObj>
          </a:graphicData>
        </a:graphic>
      </p:graphicFrame>
      <p:graphicFrame>
        <p:nvGraphicFramePr>
          <p:cNvPr id="1232901" name="Object 5"/>
          <p:cNvGraphicFramePr>
            <a:graphicFrameLocks noChangeAspect="1"/>
          </p:cNvGraphicFramePr>
          <p:nvPr/>
        </p:nvGraphicFramePr>
        <p:xfrm>
          <a:off x="4809017" y="1556791"/>
          <a:ext cx="4083463" cy="4320000"/>
        </p:xfrm>
        <a:graphic>
          <a:graphicData uri="http://schemas.openxmlformats.org/presentationml/2006/ole">
            <p:oleObj spid="_x0000_s1232903" name="Mathcad" r:id="rId4" imgW="3124200" imgH="3305175" progId="Mathcad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04415"/>
            <a:ext cx="7324725" cy="7112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rgbClr val="0070C0"/>
                </a:solidFill>
              </a:rPr>
              <a:t>Magic condition: </a:t>
            </a:r>
            <a:r>
              <a:rPr lang="en-US" sz="2400" b="1" kern="0" dirty="0" err="1" smtClean="0">
                <a:solidFill>
                  <a:srgbClr val="FF0000"/>
                </a:solidFill>
              </a:rPr>
              <a:t>Helions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90872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E </a:t>
            </a:r>
            <a:r>
              <a:rPr lang="de-DE" b="1" dirty="0" err="1" smtClean="0">
                <a:solidFill>
                  <a:srgbClr val="002060"/>
                </a:solidFill>
              </a:rPr>
              <a:t>and</a:t>
            </a:r>
            <a:r>
              <a:rPr lang="de-DE" b="1" dirty="0" smtClean="0">
                <a:solidFill>
                  <a:srgbClr val="002060"/>
                </a:solidFill>
              </a:rPr>
              <a:t> B </a:t>
            </a:r>
            <a:r>
              <a:rPr lang="de-DE" b="1" dirty="0" err="1" smtClean="0">
                <a:solidFill>
                  <a:srgbClr val="002060"/>
                </a:solidFill>
              </a:rPr>
              <a:t>fields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Precursor experiments to search for EDMs at COSY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f.rathmann@fz-juelich.de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33924" name="Object 4"/>
          <p:cNvGraphicFramePr>
            <a:graphicFrameLocks noChangeAspect="1"/>
          </p:cNvGraphicFramePr>
          <p:nvPr/>
        </p:nvGraphicFramePr>
        <p:xfrm>
          <a:off x="575691" y="1521268"/>
          <a:ext cx="3498336" cy="4320000"/>
        </p:xfrm>
        <a:graphic>
          <a:graphicData uri="http://schemas.openxmlformats.org/presentationml/2006/ole">
            <p:oleObj spid="_x0000_s1233926" name="Mathcad" r:id="rId3" imgW="2676525" imgH="3305175" progId="Mathcad">
              <p:link updateAutomatic="1"/>
            </p:oleObj>
          </a:graphicData>
        </a:graphic>
      </p:graphicFrame>
      <p:graphicFrame>
        <p:nvGraphicFramePr>
          <p:cNvPr id="1233925" name="Object 5"/>
          <p:cNvGraphicFramePr>
            <a:graphicFrameLocks noChangeAspect="1"/>
          </p:cNvGraphicFramePr>
          <p:nvPr/>
        </p:nvGraphicFramePr>
        <p:xfrm>
          <a:off x="4716137" y="1521268"/>
          <a:ext cx="3996323" cy="4320000"/>
        </p:xfrm>
        <a:graphic>
          <a:graphicData uri="http://schemas.openxmlformats.org/presentationml/2006/ole">
            <p:oleObj spid="_x0000_s1233927" name="Mathcad" r:id="rId4" imgW="3057525" imgH="3305175" progId="Mathcad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539750" y="1053312"/>
            <a:ext cx="8208963" cy="5184000"/>
          </a:xfrm>
          <a:prstGeom prst="rect">
            <a:avLst/>
          </a:prstGeom>
          <a:solidFill>
            <a:srgbClr val="3A6F8A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de-DE" sz="2400">
              <a:solidFill>
                <a:schemeClr val="bg1"/>
              </a:solidFill>
            </a:endParaRPr>
          </a:p>
          <a:p>
            <a:r>
              <a:rPr lang="de-DE" sz="2400">
                <a:solidFill>
                  <a:schemeClr val="bg1"/>
                </a:solidFill>
              </a:rPr>
              <a:t> </a:t>
            </a: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47109" name="Textfeld 5"/>
          <p:cNvSpPr txBox="1">
            <a:spLocks noChangeArrowheads="1"/>
          </p:cNvSpPr>
          <p:nvPr/>
        </p:nvSpPr>
        <p:spPr bwMode="auto">
          <a:xfrm>
            <a:off x="802560" y="1212726"/>
            <a:ext cx="7297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NEW: EDM </a:t>
            </a:r>
            <a:r>
              <a:rPr lang="de-DE" b="1" dirty="0" err="1">
                <a:solidFill>
                  <a:schemeClr val="bg1"/>
                </a:solidFill>
              </a:rPr>
              <a:t>search</a:t>
            </a:r>
            <a:r>
              <a:rPr lang="de-DE" b="1" dirty="0">
                <a:solidFill>
                  <a:schemeClr val="bg1"/>
                </a:solidFill>
              </a:rPr>
              <a:t> in </a:t>
            </a:r>
            <a:r>
              <a:rPr lang="de-DE" b="1" dirty="0">
                <a:solidFill>
                  <a:srgbClr val="FFFF00"/>
                </a:solidFill>
              </a:rPr>
              <a:t>time </a:t>
            </a:r>
            <a:r>
              <a:rPr lang="de-DE" b="1" dirty="0" err="1">
                <a:solidFill>
                  <a:srgbClr val="FFFF00"/>
                </a:solidFill>
              </a:rPr>
              <a:t>development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 err="1">
                <a:solidFill>
                  <a:srgbClr val="FFFF00"/>
                </a:solidFill>
              </a:rPr>
              <a:t>of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 err="1">
                <a:solidFill>
                  <a:srgbClr val="FFFF00"/>
                </a:solidFill>
              </a:rPr>
              <a:t>spin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in a </a:t>
            </a:r>
            <a:r>
              <a:rPr lang="de-DE" b="1" dirty="0" err="1">
                <a:solidFill>
                  <a:schemeClr val="bg1"/>
                </a:solidFill>
              </a:rPr>
              <a:t>storage</a:t>
            </a:r>
            <a:r>
              <a:rPr lang="de-DE" b="1" dirty="0">
                <a:solidFill>
                  <a:schemeClr val="bg1"/>
                </a:solidFill>
              </a:rPr>
              <a:t> ring: 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712789"/>
            <a:ext cx="29289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feld 5"/>
          <p:cNvSpPr txBox="1">
            <a:spLocks noChangeArrowheads="1"/>
          </p:cNvSpPr>
          <p:nvPr/>
        </p:nvSpPr>
        <p:spPr bwMode="auto">
          <a:xfrm>
            <a:off x="1357313" y="4473116"/>
            <a:ext cx="6947158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 </a:t>
            </a:r>
            <a:r>
              <a:rPr lang="de-DE" b="1" i="1" dirty="0" err="1">
                <a:solidFill>
                  <a:srgbClr val="FF0000"/>
                </a:solidFill>
              </a:rPr>
              <a:t>magic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storage</a:t>
            </a:r>
            <a:r>
              <a:rPr lang="de-DE" b="1" dirty="0">
                <a:solidFill>
                  <a:srgbClr val="FF0000"/>
                </a:solidFill>
              </a:rPr>
              <a:t> ring </a:t>
            </a:r>
            <a:r>
              <a:rPr lang="de-DE" b="1" dirty="0" err="1">
                <a:solidFill>
                  <a:srgbClr val="FF0000"/>
                </a:solidFill>
              </a:rPr>
              <a:t>for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protons</a:t>
            </a:r>
            <a:r>
              <a:rPr lang="de-DE" b="1" dirty="0">
                <a:solidFill>
                  <a:srgbClr val="FF0000"/>
                </a:solidFill>
              </a:rPr>
              <a:t> (</a:t>
            </a:r>
            <a:r>
              <a:rPr lang="de-DE" b="1" dirty="0" err="1">
                <a:solidFill>
                  <a:srgbClr val="FF0000"/>
                </a:solidFill>
              </a:rPr>
              <a:t>electrostatic</a:t>
            </a:r>
            <a:r>
              <a:rPr lang="de-DE" b="1" dirty="0">
                <a:solidFill>
                  <a:srgbClr val="FF0000"/>
                </a:solidFill>
              </a:rPr>
              <a:t>), </a:t>
            </a:r>
            <a:r>
              <a:rPr lang="de-DE" b="1" dirty="0" err="1">
                <a:solidFill>
                  <a:srgbClr val="FF0000"/>
                </a:solidFill>
              </a:rPr>
              <a:t>deuterons</a:t>
            </a:r>
            <a:r>
              <a:rPr lang="de-DE" b="1" dirty="0">
                <a:solidFill>
                  <a:srgbClr val="FF0000"/>
                </a:solidFill>
              </a:rPr>
              <a:t>, …</a:t>
            </a:r>
          </a:p>
        </p:txBody>
      </p:sp>
      <p:pic>
        <p:nvPicPr>
          <p:cNvPr id="47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0800" y="1712789"/>
            <a:ext cx="464026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feld 5"/>
          <p:cNvSpPr txBox="1">
            <a:spLocks noChangeArrowheads="1"/>
          </p:cNvSpPr>
          <p:nvPr/>
        </p:nvSpPr>
        <p:spPr bwMode="auto">
          <a:xfrm>
            <a:off x="3857625" y="3638426"/>
            <a:ext cx="4519613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3A6F8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3A6F8A"/>
                </a:solidFill>
              </a:rPr>
              <a:t>“</a:t>
            </a:r>
            <a:r>
              <a:rPr lang="de-DE" dirty="0" err="1">
                <a:solidFill>
                  <a:srgbClr val="3A6F8A"/>
                </a:solidFill>
              </a:rPr>
              <a:t>Freeze</a:t>
            </a:r>
            <a:r>
              <a:rPr lang="de-DE" dirty="0">
                <a:solidFill>
                  <a:srgbClr val="3A6F8A"/>
                </a:solidFill>
              </a:rPr>
              <a:t>“ horizontal </a:t>
            </a:r>
            <a:r>
              <a:rPr lang="de-DE" dirty="0" err="1">
                <a:solidFill>
                  <a:srgbClr val="3A6F8A"/>
                </a:solidFill>
              </a:rPr>
              <a:t>spin</a:t>
            </a:r>
            <a:r>
              <a:rPr lang="de-DE" dirty="0">
                <a:solidFill>
                  <a:srgbClr val="3A6F8A"/>
                </a:solidFill>
              </a:rPr>
              <a:t> </a:t>
            </a:r>
            <a:r>
              <a:rPr lang="de-DE" dirty="0" err="1">
                <a:solidFill>
                  <a:srgbClr val="3A6F8A"/>
                </a:solidFill>
              </a:rPr>
              <a:t>precession</a:t>
            </a:r>
            <a:r>
              <a:rPr lang="de-DE" dirty="0">
                <a:solidFill>
                  <a:srgbClr val="3A6F8A"/>
                </a:solidFill>
              </a:rPr>
              <a:t>; </a:t>
            </a:r>
            <a:r>
              <a:rPr lang="de-DE" dirty="0" err="1">
                <a:solidFill>
                  <a:srgbClr val="3A6F8A"/>
                </a:solidFill>
              </a:rPr>
              <a:t>watch</a:t>
            </a:r>
            <a:endParaRPr lang="de-DE" dirty="0">
              <a:solidFill>
                <a:srgbClr val="3A6F8A"/>
              </a:solidFill>
            </a:endParaRPr>
          </a:p>
          <a:p>
            <a:pPr algn="ctr"/>
            <a:r>
              <a:rPr lang="de-DE" dirty="0" err="1">
                <a:solidFill>
                  <a:srgbClr val="3A6F8A"/>
                </a:solidFill>
              </a:rPr>
              <a:t>for</a:t>
            </a:r>
            <a:r>
              <a:rPr lang="de-DE" dirty="0">
                <a:solidFill>
                  <a:srgbClr val="3A6F8A"/>
                </a:solidFill>
              </a:rPr>
              <a:t> </a:t>
            </a:r>
            <a:r>
              <a:rPr lang="de-DE" dirty="0" err="1">
                <a:solidFill>
                  <a:srgbClr val="3A6F8A"/>
                </a:solidFill>
              </a:rPr>
              <a:t>development</a:t>
            </a:r>
            <a:r>
              <a:rPr lang="de-DE" dirty="0">
                <a:solidFill>
                  <a:srgbClr val="3A6F8A"/>
                </a:solidFill>
              </a:rPr>
              <a:t> </a:t>
            </a:r>
            <a:r>
              <a:rPr lang="de-DE" dirty="0" err="1">
                <a:solidFill>
                  <a:srgbClr val="3A6F8A"/>
                </a:solidFill>
              </a:rPr>
              <a:t>of</a:t>
            </a:r>
            <a:r>
              <a:rPr lang="de-DE" dirty="0">
                <a:solidFill>
                  <a:srgbClr val="3A6F8A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vertical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component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3A6F8A"/>
                </a:solidFill>
              </a:rPr>
              <a:t>!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7544" y="104415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Search for Electric Dipole Moments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19572" y="4905164"/>
          <a:ext cx="6096000" cy="1219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30202">
                <a:tc>
                  <a:txBody>
                    <a:bodyPr/>
                    <a:lstStyle/>
                    <a:p>
                      <a:pPr algn="r"/>
                      <a:r>
                        <a:rPr lang="de-DE" sz="1400" dirty="0" err="1" smtClean="0"/>
                        <a:t>particle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F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p (GeV/c)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F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E (MV/m)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F8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B (T)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F8A"/>
                    </a:solidFill>
                  </a:tcPr>
                </a:tc>
              </a:tr>
              <a:tr h="230202"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err="1" smtClean="0">
                          <a:solidFill>
                            <a:schemeClr val="bg1"/>
                          </a:solidFill>
                        </a:rPr>
                        <a:t>proton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0.701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16.789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0.000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02"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err="1" smtClean="0">
                          <a:solidFill>
                            <a:schemeClr val="bg1"/>
                          </a:solidFill>
                        </a:rPr>
                        <a:t>deuteron</a:t>
                      </a:r>
                      <a:endParaRPr lang="de-DE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1.000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-3.983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0.160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9">
                <a:tc>
                  <a:txBody>
                    <a:bodyPr/>
                    <a:lstStyle/>
                    <a:p>
                      <a:pPr algn="r"/>
                      <a:r>
                        <a:rPr lang="de-DE" sz="1400" b="1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He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1.285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17.158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-0.051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984268" y="5229200"/>
            <a:ext cx="169168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machine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r ~ 30 m</a:t>
            </a:r>
            <a:endParaRPr lang="de-DE" b="1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439652" y="2277044"/>
            <a:ext cx="1728192" cy="154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1691680" y="2264296"/>
          <a:ext cx="1249288" cy="624644"/>
        </p:xfrm>
        <a:graphic>
          <a:graphicData uri="http://schemas.openxmlformats.org/presentationml/2006/ole">
            <p:oleObj spid="_x0000_s1347586" name="Formel" r:id="rId6" imgW="457200" imgH="228600" progId="Equation.3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655676" y="2925599"/>
          <a:ext cx="1404156" cy="791433"/>
        </p:xfrm>
        <a:graphic>
          <a:graphicData uri="http://schemas.openxmlformats.org/presentationml/2006/ole">
            <p:oleObj spid="_x0000_s1347587" name="Formel" r:id="rId7" imgW="698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4932040" y="872716"/>
            <a:ext cx="4032000" cy="5436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23528" y="872716"/>
            <a:ext cx="4464496" cy="5436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4" y="1789379"/>
            <a:ext cx="4140000" cy="336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feld 2"/>
          <p:cNvSpPr txBox="1">
            <a:spLocks noChangeArrowheads="1"/>
          </p:cNvSpPr>
          <p:nvPr/>
        </p:nvSpPr>
        <p:spPr bwMode="auto">
          <a:xfrm>
            <a:off x="575556" y="267035"/>
            <a:ext cx="6123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FF0000"/>
                </a:solidFill>
              </a:rPr>
              <a:t>Two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storage</a:t>
            </a:r>
            <a:r>
              <a:rPr lang="de-DE" sz="2400" b="1" dirty="0">
                <a:solidFill>
                  <a:srgbClr val="FF0000"/>
                </a:solidFill>
              </a:rPr>
              <a:t> ring </a:t>
            </a:r>
            <a:r>
              <a:rPr lang="de-DE" sz="2400" b="1" dirty="0" err="1">
                <a:solidFill>
                  <a:srgbClr val="FF0000"/>
                </a:solidFill>
              </a:rPr>
              <a:t>projects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being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pursued</a:t>
            </a:r>
            <a:endParaRPr lang="de-DE" sz="2400" b="1" dirty="0">
              <a:solidFill>
                <a:srgbClr val="FF0000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5436448" y="1880828"/>
            <a:ext cx="3168000" cy="4007495"/>
            <a:chOff x="5436448" y="1880828"/>
            <a:chExt cx="3168000" cy="4007495"/>
          </a:xfrm>
        </p:grpSpPr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448" y="1880828"/>
              <a:ext cx="3168000" cy="40074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46" name="Rechteck 6"/>
            <p:cNvSpPr>
              <a:spLocks noChangeArrowheads="1"/>
            </p:cNvSpPr>
            <p:nvPr/>
          </p:nvSpPr>
          <p:spPr bwMode="auto">
            <a:xfrm>
              <a:off x="5471207" y="3357268"/>
              <a:ext cx="288925" cy="2484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sp>
        <p:nvSpPr>
          <p:cNvPr id="10247" name="Textfeld 7"/>
          <p:cNvSpPr txBox="1">
            <a:spLocks noChangeArrowheads="1"/>
          </p:cNvSpPr>
          <p:nvPr/>
        </p:nvSpPr>
        <p:spPr bwMode="auto">
          <a:xfrm>
            <a:off x="3275174" y="5985284"/>
            <a:ext cx="1512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(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/>
              <a:t>R. </a:t>
            </a:r>
            <a:r>
              <a:rPr lang="de-DE" sz="1400" dirty="0" err="1" smtClean="0"/>
              <a:t>Talman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10248" name="Textfeld 8"/>
          <p:cNvSpPr txBox="1">
            <a:spLocks noChangeArrowheads="1"/>
          </p:cNvSpPr>
          <p:nvPr/>
        </p:nvSpPr>
        <p:spPr bwMode="auto">
          <a:xfrm>
            <a:off x="7191374" y="5949280"/>
            <a:ext cx="1773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/>
              <a:t>(</a:t>
            </a:r>
            <a:r>
              <a:rPr lang="de-DE" sz="1600" dirty="0" err="1" smtClean="0"/>
              <a:t>from</a:t>
            </a:r>
            <a:r>
              <a:rPr lang="de-DE" sz="1600" dirty="0" smtClean="0"/>
              <a:t> A</a:t>
            </a:r>
            <a:r>
              <a:rPr lang="de-DE" sz="1600" dirty="0"/>
              <a:t>. </a:t>
            </a:r>
            <a:r>
              <a:rPr lang="de-DE" sz="1600" dirty="0" smtClean="0"/>
              <a:t>Lehrach)</a:t>
            </a:r>
            <a:endParaRPr lang="de-DE" sz="16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31540" y="1160748"/>
            <a:ext cx="4221156" cy="400110"/>
          </a:xfrm>
          <a:prstGeom prst="rect">
            <a:avLst/>
          </a:prstGeom>
          <a:solidFill>
            <a:srgbClr val="006666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BNL </a:t>
            </a:r>
            <a:r>
              <a:rPr lang="de-DE" sz="2000" dirty="0" err="1" smtClean="0">
                <a:solidFill>
                  <a:schemeClr val="bg1"/>
                </a:solidFill>
              </a:rPr>
              <a:t>for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protons</a:t>
            </a:r>
            <a:r>
              <a:rPr lang="de-DE" sz="2000" dirty="0" smtClean="0">
                <a:solidFill>
                  <a:schemeClr val="bg1"/>
                </a:solidFill>
              </a:rPr>
              <a:t> all </a:t>
            </a:r>
            <a:r>
              <a:rPr lang="de-DE" sz="2000" dirty="0" err="1" smtClean="0">
                <a:solidFill>
                  <a:schemeClr val="bg1"/>
                </a:solidFill>
              </a:rPr>
              <a:t>electric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machine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64088" y="1028926"/>
            <a:ext cx="3302507" cy="707886"/>
          </a:xfrm>
          <a:prstGeom prst="rect">
            <a:avLst/>
          </a:prstGeom>
          <a:solidFill>
            <a:srgbClr val="006666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Jülich, </a:t>
            </a:r>
            <a:r>
              <a:rPr lang="de-DE" sz="2000" dirty="0" err="1" smtClean="0">
                <a:solidFill>
                  <a:schemeClr val="bg1"/>
                </a:solidFill>
              </a:rPr>
              <a:t>focus</a:t>
            </a:r>
            <a:r>
              <a:rPr lang="de-DE" sz="2000" dirty="0" smtClean="0">
                <a:solidFill>
                  <a:schemeClr val="bg1"/>
                </a:solidFill>
              </a:rPr>
              <a:t> on </a:t>
            </a:r>
            <a:r>
              <a:rPr lang="de-DE" sz="2000" dirty="0" err="1" smtClean="0">
                <a:solidFill>
                  <a:schemeClr val="bg1"/>
                </a:solidFill>
              </a:rPr>
              <a:t>deuterons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err="1" smtClean="0">
                <a:solidFill>
                  <a:schemeClr val="bg1"/>
                </a:solidFill>
              </a:rPr>
              <a:t>or</a:t>
            </a:r>
            <a:r>
              <a:rPr lang="de-DE" sz="2000" dirty="0" smtClean="0">
                <a:solidFill>
                  <a:schemeClr val="bg1"/>
                </a:solidFill>
              </a:rPr>
              <a:t> a </a:t>
            </a:r>
            <a:r>
              <a:rPr lang="de-DE" sz="2000" dirty="0" err="1" smtClean="0">
                <a:solidFill>
                  <a:schemeClr val="bg1"/>
                </a:solidFill>
              </a:rPr>
              <a:t>combined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machine</a:t>
            </a:r>
            <a:endParaRPr lang="de-DE" sz="2000" dirty="0" smtClean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-1476672" y="400506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11273" y="5445224"/>
            <a:ext cx="4060727" cy="400110"/>
          </a:xfrm>
          <a:prstGeom prst="rect">
            <a:avLst/>
          </a:prstGeom>
          <a:solidFill>
            <a:srgbClr val="006666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CW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CCW </a:t>
            </a:r>
            <a:r>
              <a:rPr lang="de-DE" sz="2000" dirty="0" err="1" smtClean="0">
                <a:solidFill>
                  <a:schemeClr val="bg1"/>
                </a:solidFill>
              </a:rPr>
              <a:t>propagating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beams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>
            <a:off x="3995936" y="1632322"/>
            <a:ext cx="4572000" cy="3132000"/>
          </a:xfrm>
          <a:prstGeom prst="rect">
            <a:avLst/>
          </a:prstGeom>
          <a:solidFill>
            <a:srgbClr val="3A6F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539750" y="980728"/>
            <a:ext cx="8208963" cy="4108450"/>
          </a:xfrm>
          <a:prstGeom prst="rect">
            <a:avLst/>
          </a:prstGeom>
          <a:solidFill>
            <a:srgbClr val="3A6F8A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r>
              <a:rPr lang="de-DE" sz="240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48133" name="Textfeld 5"/>
          <p:cNvSpPr txBox="1">
            <a:spLocks noChangeArrowheads="1"/>
          </p:cNvSpPr>
          <p:nvPr/>
        </p:nvSpPr>
        <p:spPr bwMode="auto">
          <a:xfrm>
            <a:off x="785813" y="1144240"/>
            <a:ext cx="6006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2 </a:t>
            </a:r>
            <a:r>
              <a:rPr lang="de-DE" b="1" dirty="0" err="1">
                <a:solidFill>
                  <a:srgbClr val="FFFF00"/>
                </a:solidFill>
              </a:rPr>
              <a:t>beams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simultaneously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rotating</a:t>
            </a:r>
            <a:r>
              <a:rPr lang="de-DE" b="1" dirty="0">
                <a:solidFill>
                  <a:schemeClr val="bg1"/>
                </a:solidFill>
              </a:rPr>
              <a:t> in a ring </a:t>
            </a:r>
            <a:r>
              <a:rPr lang="de-DE" b="1" dirty="0" smtClean="0">
                <a:solidFill>
                  <a:schemeClr val="bg1"/>
                </a:solidFill>
              </a:rPr>
              <a:t>(CW, CCW)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8135" name="Textfeld 12"/>
          <p:cNvSpPr txBox="1">
            <a:spLocks noChangeArrowheads="1"/>
          </p:cNvSpPr>
          <p:nvPr/>
        </p:nvSpPr>
        <p:spPr bwMode="auto">
          <a:xfrm>
            <a:off x="4032444" y="1632394"/>
            <a:ext cx="453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FFFF00"/>
                </a:solidFill>
              </a:rPr>
              <a:t>Approved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FFFF00"/>
                </a:solidFill>
              </a:rPr>
              <a:t>BNL-</a:t>
            </a:r>
            <a:r>
              <a:rPr lang="de-DE" dirty="0" err="1" smtClean="0">
                <a:solidFill>
                  <a:srgbClr val="FFFF00"/>
                </a:solidFill>
              </a:rPr>
              <a:t>Proposal</a:t>
            </a:r>
            <a:r>
              <a:rPr lang="de-DE" dirty="0" smtClean="0">
                <a:solidFill>
                  <a:srgbClr val="FFFF00"/>
                </a:solidFill>
              </a:rPr>
              <a:t>: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Goal </a:t>
            </a:r>
            <a:r>
              <a:rPr lang="de-DE" b="1" dirty="0" err="1">
                <a:solidFill>
                  <a:schemeClr val="bg1"/>
                </a:solidFill>
              </a:rPr>
              <a:t>for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protons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33" y="1560314"/>
            <a:ext cx="30003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feld 5"/>
          <p:cNvSpPr txBox="1">
            <a:spLocks noChangeArrowheads="1"/>
          </p:cNvSpPr>
          <p:nvPr/>
        </p:nvSpPr>
        <p:spPr bwMode="auto">
          <a:xfrm>
            <a:off x="4186646" y="3062634"/>
            <a:ext cx="2941638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Technological challenges ! </a:t>
            </a:r>
          </a:p>
        </p:txBody>
      </p:sp>
      <p:sp>
        <p:nvSpPr>
          <p:cNvPr id="48138" name="Textfeld 9"/>
          <p:cNvSpPr txBox="1">
            <a:spLocks noChangeArrowheads="1"/>
          </p:cNvSpPr>
          <p:nvPr/>
        </p:nvSpPr>
        <p:spPr bwMode="auto">
          <a:xfrm>
            <a:off x="2123728" y="5301208"/>
            <a:ext cx="558062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6699"/>
                </a:solidFill>
              </a:rPr>
              <a:t>Carry</a:t>
            </a:r>
            <a:r>
              <a:rPr lang="de-DE" sz="2400" dirty="0" smtClean="0">
                <a:solidFill>
                  <a:srgbClr val="006699"/>
                </a:solidFill>
              </a:rPr>
              <a:t> out </a:t>
            </a:r>
            <a:r>
              <a:rPr lang="de-DE" sz="2400" dirty="0" err="1" smtClean="0">
                <a:solidFill>
                  <a:srgbClr val="006699"/>
                </a:solidFill>
              </a:rPr>
              <a:t>proof</a:t>
            </a:r>
            <a:r>
              <a:rPr lang="de-DE" sz="2400" dirty="0" smtClean="0">
                <a:solidFill>
                  <a:srgbClr val="006699"/>
                </a:solidFill>
              </a:rPr>
              <a:t> </a:t>
            </a:r>
            <a:r>
              <a:rPr lang="de-DE" sz="2400" dirty="0" err="1" smtClean="0">
                <a:solidFill>
                  <a:srgbClr val="006699"/>
                </a:solidFill>
              </a:rPr>
              <a:t>of</a:t>
            </a:r>
            <a:r>
              <a:rPr lang="de-DE" sz="2400" dirty="0" smtClean="0">
                <a:solidFill>
                  <a:srgbClr val="006699"/>
                </a:solidFill>
              </a:rPr>
              <a:t> </a:t>
            </a:r>
            <a:r>
              <a:rPr lang="de-DE" sz="2400" dirty="0" err="1" smtClean="0">
                <a:solidFill>
                  <a:srgbClr val="006699"/>
                </a:solidFill>
              </a:rPr>
              <a:t>principle</a:t>
            </a:r>
            <a:r>
              <a:rPr lang="de-DE" sz="2400" dirty="0" smtClean="0">
                <a:solidFill>
                  <a:srgbClr val="006699"/>
                </a:solidFill>
              </a:rPr>
              <a:t> </a:t>
            </a:r>
            <a:r>
              <a:rPr lang="de-DE" sz="2400" dirty="0" err="1" smtClean="0">
                <a:solidFill>
                  <a:srgbClr val="006699"/>
                </a:solidFill>
              </a:rPr>
              <a:t>experiments</a:t>
            </a:r>
            <a:r>
              <a:rPr lang="de-DE" sz="2400" dirty="0" smtClean="0">
                <a:solidFill>
                  <a:srgbClr val="006699"/>
                </a:solidFill>
              </a:rPr>
              <a:t> (</a:t>
            </a:r>
            <a:r>
              <a:rPr lang="de-DE" sz="2400" dirty="0" err="1" smtClean="0">
                <a:solidFill>
                  <a:srgbClr val="006699"/>
                </a:solidFill>
              </a:rPr>
              <a:t>demonstrators</a:t>
            </a:r>
            <a:r>
              <a:rPr lang="de-DE" sz="2400" dirty="0" smtClean="0">
                <a:solidFill>
                  <a:srgbClr val="006699"/>
                </a:solidFill>
              </a:rPr>
              <a:t>) </a:t>
            </a:r>
            <a:r>
              <a:rPr lang="de-DE" sz="2400" dirty="0" err="1">
                <a:solidFill>
                  <a:srgbClr val="006699"/>
                </a:solidFill>
              </a:rPr>
              <a:t>at</a:t>
            </a:r>
            <a:r>
              <a:rPr lang="de-DE" sz="2400" dirty="0">
                <a:solidFill>
                  <a:srgbClr val="006699"/>
                </a:solidFill>
              </a:rPr>
              <a:t> </a:t>
            </a:r>
            <a:r>
              <a:rPr lang="de-DE" sz="2400" dirty="0" smtClean="0">
                <a:solidFill>
                  <a:srgbClr val="006699"/>
                </a:solidFill>
              </a:rPr>
              <a:t>COSY</a:t>
            </a:r>
            <a:endParaRPr lang="de-DE" sz="2400" dirty="0">
              <a:solidFill>
                <a:srgbClr val="006699"/>
              </a:solidFill>
            </a:endParaRPr>
          </a:p>
        </p:txBody>
      </p:sp>
      <p:sp>
        <p:nvSpPr>
          <p:cNvPr id="48139" name="Textfeld 12"/>
          <p:cNvSpPr txBox="1">
            <a:spLocks noChangeArrowheads="1"/>
          </p:cNvSpPr>
          <p:nvPr/>
        </p:nvSpPr>
        <p:spPr bwMode="auto">
          <a:xfrm>
            <a:off x="4103948" y="3431358"/>
            <a:ext cx="44076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de-DE" b="1" dirty="0">
                <a:solidFill>
                  <a:schemeClr val="bg1"/>
                </a:solidFill>
              </a:rPr>
              <a:t>Spin </a:t>
            </a:r>
            <a:r>
              <a:rPr lang="de-DE" b="1" dirty="0" err="1">
                <a:solidFill>
                  <a:schemeClr val="bg1"/>
                </a:solidFill>
              </a:rPr>
              <a:t>coherence</a:t>
            </a:r>
            <a:r>
              <a:rPr lang="de-DE" b="1" dirty="0">
                <a:solidFill>
                  <a:schemeClr val="bg1"/>
                </a:solidFill>
              </a:rPr>
              <a:t> time (1000 </a:t>
            </a:r>
            <a:r>
              <a:rPr lang="de-DE" b="1" dirty="0" smtClean="0">
                <a:solidFill>
                  <a:schemeClr val="bg1"/>
                </a:solidFill>
              </a:rPr>
              <a:t>s)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</a:rPr>
              <a:t>Beam </a:t>
            </a:r>
            <a:r>
              <a:rPr lang="de-DE" b="1" dirty="0" err="1">
                <a:solidFill>
                  <a:schemeClr val="bg1"/>
                </a:solidFill>
              </a:rPr>
              <a:t>positioning</a:t>
            </a:r>
            <a:r>
              <a:rPr lang="de-DE" b="1" dirty="0">
                <a:solidFill>
                  <a:schemeClr val="bg1"/>
                </a:solidFill>
              </a:rPr>
              <a:t> (10 </a:t>
            </a:r>
            <a:r>
              <a:rPr lang="de-DE" b="1" dirty="0" err="1" smtClean="0">
                <a:solidFill>
                  <a:schemeClr val="bg1"/>
                </a:solidFill>
              </a:rPr>
              <a:t>nm</a:t>
            </a:r>
            <a:r>
              <a:rPr lang="de-DE" b="1" dirty="0" smtClean="0">
                <a:solidFill>
                  <a:schemeClr val="bg1"/>
                </a:solidFill>
              </a:rPr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e-DE" b="1" dirty="0" err="1" smtClean="0">
                <a:solidFill>
                  <a:schemeClr val="bg1"/>
                </a:solidFill>
              </a:rPr>
              <a:t>Continuous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polarimetry (&lt; </a:t>
            </a:r>
            <a:r>
              <a:rPr lang="de-DE" b="1" dirty="0" smtClean="0">
                <a:solidFill>
                  <a:schemeClr val="bg1"/>
                </a:solidFill>
              </a:rPr>
              <a:t>1ppm)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</a:rPr>
              <a:t>E </a:t>
            </a:r>
            <a:r>
              <a:rPr lang="de-DE" b="1" dirty="0">
                <a:solidFill>
                  <a:schemeClr val="bg1"/>
                </a:solidFill>
              </a:rPr>
              <a:t>- </a:t>
            </a:r>
            <a:r>
              <a:rPr lang="de-DE" b="1" dirty="0" err="1">
                <a:solidFill>
                  <a:schemeClr val="bg1"/>
                </a:solidFill>
              </a:rPr>
              <a:t>field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gradients</a:t>
            </a:r>
            <a:r>
              <a:rPr lang="de-DE" b="1" dirty="0">
                <a:solidFill>
                  <a:schemeClr val="bg1"/>
                </a:solidFill>
              </a:rPr>
              <a:t> (~ 17MV/m </a:t>
            </a:r>
            <a:r>
              <a:rPr lang="de-DE" b="1" dirty="0" err="1">
                <a:solidFill>
                  <a:schemeClr val="bg1"/>
                </a:solidFill>
              </a:rPr>
              <a:t>at</a:t>
            </a:r>
            <a:r>
              <a:rPr lang="de-DE" b="1" dirty="0">
                <a:solidFill>
                  <a:schemeClr val="bg1"/>
                </a:solidFill>
              </a:rPr>
              <a:t> 2 cm)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547813" y="3068290"/>
            <a:ext cx="1501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sz="1600"/>
              <a:t>Circumference</a:t>
            </a:r>
          </a:p>
          <a:p>
            <a:pPr algn="ctr"/>
            <a:r>
              <a:rPr lang="de-DE" sz="1600"/>
              <a:t>~ 200 m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7544" y="104415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BNL Proposal</a:t>
            </a: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4090988" y="2319338"/>
          <a:ext cx="4392612" cy="571500"/>
        </p:xfrm>
        <a:graphic>
          <a:graphicData uri="http://schemas.openxmlformats.org/presentationml/2006/ole">
            <p:oleObj spid="_x0000_s1275906" name="Formel" r:id="rId5" imgW="20192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540" y="44624"/>
            <a:ext cx="7772400" cy="782910"/>
          </a:xfrm>
          <a:noFill/>
        </p:spPr>
        <p:txBody>
          <a:bodyPr/>
          <a:lstStyle/>
          <a:p>
            <a:pPr eaLnBrk="1" hangingPunct="1"/>
            <a:r>
              <a:rPr lang="de-DE" dirty="0" smtClean="0"/>
              <a:t>EDM </a:t>
            </a:r>
            <a:r>
              <a:rPr lang="de-DE" dirty="0" err="1" smtClean="0"/>
              <a:t>at</a:t>
            </a:r>
            <a:r>
              <a:rPr lang="de-DE" dirty="0" smtClean="0"/>
              <a:t> COSY –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COoler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SYnchrotron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 </a:t>
            </a:r>
          </a:p>
        </p:txBody>
      </p:sp>
      <p:sp>
        <p:nvSpPr>
          <p:cNvPr id="4099" name="Ellipse 6"/>
          <p:cNvSpPr>
            <a:spLocks noChangeArrowheads="1"/>
          </p:cNvSpPr>
          <p:nvPr/>
        </p:nvSpPr>
        <p:spPr bwMode="auto">
          <a:xfrm>
            <a:off x="2000250" y="192881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 l="-9026" r="1128"/>
          <a:stretch>
            <a:fillRect/>
          </a:stretch>
        </p:blipFill>
        <p:spPr bwMode="auto">
          <a:xfrm>
            <a:off x="395288" y="952500"/>
            <a:ext cx="8407400" cy="5140325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331913" y="4292600"/>
            <a:ext cx="9366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908175" y="558958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3924300" y="3500438"/>
            <a:ext cx="7921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643438" y="3787775"/>
            <a:ext cx="433387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572000" y="35004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3492500" y="3644900"/>
            <a:ext cx="29511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6443663" y="3716338"/>
            <a:ext cx="11525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708400" y="2565400"/>
            <a:ext cx="30956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5651500" y="2781300"/>
            <a:ext cx="1873250" cy="935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5940425" y="3573463"/>
            <a:ext cx="28733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1" name="Rectangle 13"/>
          <p:cNvSpPr>
            <a:spLocks noChangeArrowheads="1"/>
          </p:cNvSpPr>
          <p:nvPr/>
        </p:nvSpPr>
        <p:spPr bwMode="auto">
          <a:xfrm>
            <a:off x="5364163" y="1773238"/>
            <a:ext cx="144462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2" name="Rectangle 14"/>
          <p:cNvSpPr>
            <a:spLocks noChangeArrowheads="1"/>
          </p:cNvSpPr>
          <p:nvPr/>
        </p:nvSpPr>
        <p:spPr bwMode="auto">
          <a:xfrm>
            <a:off x="5435600" y="2060575"/>
            <a:ext cx="3603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3" name="Rectangle 15"/>
          <p:cNvSpPr>
            <a:spLocks noChangeArrowheads="1"/>
          </p:cNvSpPr>
          <p:nvPr/>
        </p:nvSpPr>
        <p:spPr bwMode="auto">
          <a:xfrm>
            <a:off x="2700338" y="3429000"/>
            <a:ext cx="4318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4" name="Rectangle 16"/>
          <p:cNvSpPr>
            <a:spLocks noChangeArrowheads="1"/>
          </p:cNvSpPr>
          <p:nvPr/>
        </p:nvSpPr>
        <p:spPr bwMode="auto">
          <a:xfrm>
            <a:off x="1331913" y="1341438"/>
            <a:ext cx="16557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5" name="Rectangle 17"/>
          <p:cNvSpPr>
            <a:spLocks noChangeArrowheads="1"/>
          </p:cNvSpPr>
          <p:nvPr/>
        </p:nvSpPr>
        <p:spPr bwMode="auto">
          <a:xfrm>
            <a:off x="2843213" y="1628775"/>
            <a:ext cx="3603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6" name="Rectangle 18"/>
          <p:cNvSpPr>
            <a:spLocks noChangeArrowheads="1"/>
          </p:cNvSpPr>
          <p:nvPr/>
        </p:nvSpPr>
        <p:spPr bwMode="auto">
          <a:xfrm>
            <a:off x="971550" y="4076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7" name="Rectangle 19"/>
          <p:cNvSpPr>
            <a:spLocks noChangeArrowheads="1"/>
          </p:cNvSpPr>
          <p:nvPr/>
        </p:nvSpPr>
        <p:spPr bwMode="auto">
          <a:xfrm>
            <a:off x="1908175" y="3284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8" name="Rectangle 20"/>
          <p:cNvSpPr>
            <a:spLocks noChangeArrowheads="1"/>
          </p:cNvSpPr>
          <p:nvPr/>
        </p:nvSpPr>
        <p:spPr bwMode="auto">
          <a:xfrm>
            <a:off x="3419475" y="1049338"/>
            <a:ext cx="7207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19" name="Rectangle 21"/>
          <p:cNvSpPr>
            <a:spLocks noChangeArrowheads="1"/>
          </p:cNvSpPr>
          <p:nvPr/>
        </p:nvSpPr>
        <p:spPr bwMode="auto">
          <a:xfrm>
            <a:off x="6227763" y="1052513"/>
            <a:ext cx="180022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4120" name="Rectangle 22"/>
          <p:cNvSpPr>
            <a:spLocks noChangeArrowheads="1"/>
          </p:cNvSpPr>
          <p:nvPr/>
        </p:nvSpPr>
        <p:spPr bwMode="auto">
          <a:xfrm>
            <a:off x="7308850" y="2276475"/>
            <a:ext cx="6477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6659563" y="1916113"/>
            <a:ext cx="73025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2" name="Rectangle 24"/>
          <p:cNvSpPr>
            <a:spLocks noChangeArrowheads="1"/>
          </p:cNvSpPr>
          <p:nvPr/>
        </p:nvSpPr>
        <p:spPr bwMode="auto">
          <a:xfrm>
            <a:off x="5724525" y="1628775"/>
            <a:ext cx="50323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4123" name="Rectangle 25"/>
          <p:cNvSpPr>
            <a:spLocks noChangeArrowheads="1"/>
          </p:cNvSpPr>
          <p:nvPr/>
        </p:nvSpPr>
        <p:spPr bwMode="auto">
          <a:xfrm>
            <a:off x="7885113" y="4365625"/>
            <a:ext cx="10080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4" name="Rectangle 26"/>
          <p:cNvSpPr>
            <a:spLocks noChangeArrowheads="1"/>
          </p:cNvSpPr>
          <p:nvPr/>
        </p:nvSpPr>
        <p:spPr bwMode="auto">
          <a:xfrm>
            <a:off x="7956550" y="4292600"/>
            <a:ext cx="215900" cy="73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5" name="Rectangle 27"/>
          <p:cNvSpPr>
            <a:spLocks noChangeArrowheads="1"/>
          </p:cNvSpPr>
          <p:nvPr/>
        </p:nvSpPr>
        <p:spPr bwMode="auto">
          <a:xfrm>
            <a:off x="7812088" y="4437063"/>
            <a:ext cx="1444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5724525" y="5084763"/>
            <a:ext cx="7921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7" name="Rectangle 29"/>
          <p:cNvSpPr>
            <a:spLocks noChangeArrowheads="1"/>
          </p:cNvSpPr>
          <p:nvPr/>
        </p:nvSpPr>
        <p:spPr bwMode="auto">
          <a:xfrm>
            <a:off x="6443663" y="51069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8" name="Rectangle 30"/>
          <p:cNvSpPr>
            <a:spLocks noChangeArrowheads="1"/>
          </p:cNvSpPr>
          <p:nvPr/>
        </p:nvSpPr>
        <p:spPr bwMode="auto">
          <a:xfrm>
            <a:off x="7524750" y="2924175"/>
            <a:ext cx="28733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29" name="Rectangle 31"/>
          <p:cNvSpPr>
            <a:spLocks noChangeArrowheads="1"/>
          </p:cNvSpPr>
          <p:nvPr/>
        </p:nvSpPr>
        <p:spPr bwMode="auto">
          <a:xfrm>
            <a:off x="3492500" y="3213100"/>
            <a:ext cx="6477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0" name="Rectangle 32"/>
          <p:cNvSpPr>
            <a:spLocks noChangeArrowheads="1"/>
          </p:cNvSpPr>
          <p:nvPr/>
        </p:nvSpPr>
        <p:spPr bwMode="auto">
          <a:xfrm>
            <a:off x="6300788" y="1916113"/>
            <a:ext cx="1444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1" name="Rectangle 33"/>
          <p:cNvSpPr>
            <a:spLocks noChangeArrowheads="1"/>
          </p:cNvSpPr>
          <p:nvPr/>
        </p:nvSpPr>
        <p:spPr bwMode="auto">
          <a:xfrm>
            <a:off x="5003800" y="4076700"/>
            <a:ext cx="6477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2" name="Rectangle 34"/>
          <p:cNvSpPr>
            <a:spLocks noChangeArrowheads="1"/>
          </p:cNvSpPr>
          <p:nvPr/>
        </p:nvSpPr>
        <p:spPr bwMode="auto">
          <a:xfrm>
            <a:off x="1763713" y="4581525"/>
            <a:ext cx="1871662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3" name="Rectangle 35"/>
          <p:cNvSpPr>
            <a:spLocks noChangeArrowheads="1"/>
          </p:cNvSpPr>
          <p:nvPr/>
        </p:nvSpPr>
        <p:spPr bwMode="auto">
          <a:xfrm>
            <a:off x="2051050" y="5229225"/>
            <a:ext cx="5048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4" name="Rectangle 36"/>
          <p:cNvSpPr>
            <a:spLocks noChangeArrowheads="1"/>
          </p:cNvSpPr>
          <p:nvPr/>
        </p:nvSpPr>
        <p:spPr bwMode="auto">
          <a:xfrm>
            <a:off x="3492500" y="4797425"/>
            <a:ext cx="574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5" name="Rectangle 37"/>
          <p:cNvSpPr>
            <a:spLocks noChangeArrowheads="1"/>
          </p:cNvSpPr>
          <p:nvPr/>
        </p:nvSpPr>
        <p:spPr bwMode="auto">
          <a:xfrm>
            <a:off x="5867400" y="1773238"/>
            <a:ext cx="2889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6" name="Line 38"/>
          <p:cNvSpPr>
            <a:spLocks noChangeShapeType="1"/>
          </p:cNvSpPr>
          <p:nvPr/>
        </p:nvSpPr>
        <p:spPr bwMode="auto">
          <a:xfrm>
            <a:off x="5867400" y="1916113"/>
            <a:ext cx="288925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137" name="Rectangle 39"/>
          <p:cNvSpPr>
            <a:spLocks noChangeArrowheads="1"/>
          </p:cNvSpPr>
          <p:nvPr/>
        </p:nvSpPr>
        <p:spPr bwMode="auto">
          <a:xfrm>
            <a:off x="6804025" y="26368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8" name="Rectangle 40"/>
          <p:cNvSpPr>
            <a:spLocks noChangeArrowheads="1"/>
          </p:cNvSpPr>
          <p:nvPr/>
        </p:nvSpPr>
        <p:spPr bwMode="auto">
          <a:xfrm>
            <a:off x="7740650" y="2997200"/>
            <a:ext cx="1444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39" name="Rectangle 41"/>
          <p:cNvSpPr>
            <a:spLocks noChangeArrowheads="1"/>
          </p:cNvSpPr>
          <p:nvPr/>
        </p:nvSpPr>
        <p:spPr bwMode="auto">
          <a:xfrm>
            <a:off x="6659563" y="1916113"/>
            <a:ext cx="217487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40" name="Rectangle 60"/>
          <p:cNvSpPr>
            <a:spLocks noChangeArrowheads="1"/>
          </p:cNvSpPr>
          <p:nvPr/>
        </p:nvSpPr>
        <p:spPr bwMode="auto">
          <a:xfrm>
            <a:off x="3995738" y="4749800"/>
            <a:ext cx="1512887" cy="144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41" name="Rectangle 70"/>
          <p:cNvSpPr>
            <a:spLocks noChangeArrowheads="1"/>
          </p:cNvSpPr>
          <p:nvPr/>
        </p:nvSpPr>
        <p:spPr bwMode="auto">
          <a:xfrm>
            <a:off x="3779838" y="1287463"/>
            <a:ext cx="1444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42" name="Rectangle 71"/>
          <p:cNvSpPr>
            <a:spLocks noChangeArrowheads="1"/>
          </p:cNvSpPr>
          <p:nvPr/>
        </p:nvSpPr>
        <p:spPr bwMode="auto">
          <a:xfrm>
            <a:off x="3132138" y="1628775"/>
            <a:ext cx="144462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43" name="Rectangle 72"/>
          <p:cNvSpPr>
            <a:spLocks noChangeArrowheads="1"/>
          </p:cNvSpPr>
          <p:nvPr/>
        </p:nvSpPr>
        <p:spPr bwMode="auto">
          <a:xfrm>
            <a:off x="5364163" y="42211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4144" name="Rectangle 61"/>
          <p:cNvSpPr>
            <a:spLocks noChangeArrowheads="1"/>
          </p:cNvSpPr>
          <p:nvPr/>
        </p:nvSpPr>
        <p:spPr bwMode="auto">
          <a:xfrm>
            <a:off x="2987675" y="3860800"/>
            <a:ext cx="2160588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>
              <a:latin typeface="Symbol" pitchFamily="18" charset="2"/>
            </a:endParaRPr>
          </a:p>
        </p:txBody>
      </p:sp>
      <p:pic>
        <p:nvPicPr>
          <p:cNvPr id="86074" name="Picture 24" descr="Cosy"/>
          <p:cNvPicPr>
            <a:picLocks noChangeAspect="1" noChangeArrowheads="1"/>
          </p:cNvPicPr>
          <p:nvPr/>
        </p:nvPicPr>
        <p:blipFill>
          <a:blip r:embed="rId4" cstate="print"/>
          <a:srcRect t="11456" b="11456"/>
          <a:stretch>
            <a:fillRect/>
          </a:stretch>
        </p:blipFill>
        <p:spPr bwMode="auto">
          <a:xfrm>
            <a:off x="971550" y="3141663"/>
            <a:ext cx="2763838" cy="1854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46" name="Textfeld 59"/>
          <p:cNvSpPr txBox="1">
            <a:spLocks noChangeArrowheads="1"/>
          </p:cNvSpPr>
          <p:nvPr/>
        </p:nvSpPr>
        <p:spPr bwMode="auto">
          <a:xfrm>
            <a:off x="863600" y="976313"/>
            <a:ext cx="71485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Cooler and storage ring for (</a:t>
            </a:r>
            <a:r>
              <a:rPr lang="de-DE" sz="2000">
                <a:solidFill>
                  <a:srgbClr val="FF0000"/>
                </a:solidFill>
              </a:rPr>
              <a:t>polarized</a:t>
            </a:r>
            <a:r>
              <a:rPr lang="de-DE" sz="2000"/>
              <a:t>) protons and deuterons</a:t>
            </a:r>
          </a:p>
          <a:p>
            <a:endParaRPr lang="de-DE" sz="2000"/>
          </a:p>
          <a:p>
            <a:r>
              <a:rPr lang="de-DE" sz="2000"/>
              <a:t>p = 0.3 – 3.7 GeV/c</a:t>
            </a:r>
          </a:p>
          <a:p>
            <a:endParaRPr lang="de-DE" sz="1000"/>
          </a:p>
          <a:p>
            <a:r>
              <a:rPr lang="de-DE" sz="2000"/>
              <a:t>Phase space  </a:t>
            </a:r>
          </a:p>
          <a:p>
            <a:r>
              <a:rPr lang="de-DE" sz="2000"/>
              <a:t>cooled internal &amp; </a:t>
            </a:r>
          </a:p>
          <a:p>
            <a:r>
              <a:rPr lang="de-DE" sz="2000"/>
              <a:t>extracted beams</a:t>
            </a:r>
          </a:p>
        </p:txBody>
      </p:sp>
      <p:sp>
        <p:nvSpPr>
          <p:cNvPr id="4147" name="Text Box 45"/>
          <p:cNvSpPr txBox="1">
            <a:spLocks noChangeArrowheads="1"/>
          </p:cNvSpPr>
          <p:nvPr/>
        </p:nvSpPr>
        <p:spPr bwMode="auto">
          <a:xfrm>
            <a:off x="2124075" y="5619750"/>
            <a:ext cx="2117725" cy="401638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Injector cyclotron</a:t>
            </a:r>
          </a:p>
        </p:txBody>
      </p:sp>
      <p:sp>
        <p:nvSpPr>
          <p:cNvPr id="4148" name="Text Box 45"/>
          <p:cNvSpPr txBox="1">
            <a:spLocks noChangeArrowheads="1"/>
          </p:cNvSpPr>
          <p:nvPr/>
        </p:nvSpPr>
        <p:spPr bwMode="auto">
          <a:xfrm>
            <a:off x="5175250" y="2593975"/>
            <a:ext cx="909638" cy="403225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COSY</a:t>
            </a:r>
          </a:p>
        </p:txBody>
      </p:sp>
      <p:sp>
        <p:nvSpPr>
          <p:cNvPr id="54" name="Rechteck 53"/>
          <p:cNvSpPr/>
          <p:nvPr/>
        </p:nvSpPr>
        <p:spPr bwMode="auto">
          <a:xfrm>
            <a:off x="395288" y="908050"/>
            <a:ext cx="8497887" cy="54006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150" name="Textfeld 54"/>
          <p:cNvSpPr txBox="1">
            <a:spLocks noChangeArrowheads="1"/>
          </p:cNvSpPr>
          <p:nvPr/>
        </p:nvSpPr>
        <p:spPr bwMode="auto">
          <a:xfrm>
            <a:off x="4803775" y="5300663"/>
            <a:ext cx="4035425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i="1"/>
              <a:t>… the</a:t>
            </a:r>
            <a:r>
              <a:rPr lang="de-DE" sz="2400"/>
              <a:t> spin-physics machine</a:t>
            </a:r>
          </a:p>
          <a:p>
            <a:pPr algn="ctr"/>
            <a:r>
              <a:rPr lang="de-DE" sz="2400"/>
              <a:t>for hadron physics</a:t>
            </a:r>
          </a:p>
        </p:txBody>
      </p:sp>
      <p:sp>
        <p:nvSpPr>
          <p:cNvPr id="55" name="Datumsplatzhalter 5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6" name="Foliennummernplatzhalter 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7" name="Fußzeilenplatzhalter 5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004" y="80628"/>
            <a:ext cx="7772400" cy="728700"/>
          </a:xfrm>
          <a:noFill/>
        </p:spPr>
        <p:txBody>
          <a:bodyPr/>
          <a:lstStyle/>
          <a:p>
            <a:pPr eaLnBrk="1" hangingPunct="1"/>
            <a:r>
              <a:rPr lang="de-DE" dirty="0" smtClean="0"/>
              <a:t>EDM </a:t>
            </a:r>
            <a:r>
              <a:rPr lang="de-DE" dirty="0" err="1" smtClean="0"/>
              <a:t>at</a:t>
            </a:r>
            <a:r>
              <a:rPr lang="de-DE" dirty="0" smtClean="0"/>
              <a:t> COSY –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COoler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SYnchrotron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 </a:t>
            </a:r>
          </a:p>
        </p:txBody>
      </p:sp>
      <p:sp>
        <p:nvSpPr>
          <p:cNvPr id="5123" name="Ellipse 6"/>
          <p:cNvSpPr>
            <a:spLocks noChangeArrowheads="1"/>
          </p:cNvSpPr>
          <p:nvPr/>
        </p:nvSpPr>
        <p:spPr bwMode="auto">
          <a:xfrm>
            <a:off x="2000250" y="192881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l="-9026" r="1128"/>
          <a:stretch>
            <a:fillRect/>
          </a:stretch>
        </p:blipFill>
        <p:spPr bwMode="auto">
          <a:xfrm>
            <a:off x="395288" y="952500"/>
            <a:ext cx="8407400" cy="5140325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331913" y="4292600"/>
            <a:ext cx="9366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908175" y="558958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3924300" y="3500438"/>
            <a:ext cx="7921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643438" y="3787775"/>
            <a:ext cx="433387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4572000" y="35004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3492500" y="3644900"/>
            <a:ext cx="29511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6443663" y="3716338"/>
            <a:ext cx="11525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708400" y="2565400"/>
            <a:ext cx="30956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5651500" y="2781300"/>
            <a:ext cx="1873250" cy="935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5940425" y="3573463"/>
            <a:ext cx="28733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5364163" y="1773238"/>
            <a:ext cx="144462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5435600" y="2060575"/>
            <a:ext cx="3603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2700338" y="3429000"/>
            <a:ext cx="4318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1331913" y="1341438"/>
            <a:ext cx="1655762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2843213" y="1628775"/>
            <a:ext cx="3603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0" name="Rectangle 18"/>
          <p:cNvSpPr>
            <a:spLocks noChangeArrowheads="1"/>
          </p:cNvSpPr>
          <p:nvPr/>
        </p:nvSpPr>
        <p:spPr bwMode="auto">
          <a:xfrm>
            <a:off x="971550" y="4076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1" name="Rectangle 19"/>
          <p:cNvSpPr>
            <a:spLocks noChangeArrowheads="1"/>
          </p:cNvSpPr>
          <p:nvPr/>
        </p:nvSpPr>
        <p:spPr bwMode="auto">
          <a:xfrm>
            <a:off x="1908175" y="3284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2" name="Rectangle 20"/>
          <p:cNvSpPr>
            <a:spLocks noChangeArrowheads="1"/>
          </p:cNvSpPr>
          <p:nvPr/>
        </p:nvSpPr>
        <p:spPr bwMode="auto">
          <a:xfrm>
            <a:off x="3419475" y="1049338"/>
            <a:ext cx="7207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3" name="Rectangle 21"/>
          <p:cNvSpPr>
            <a:spLocks noChangeArrowheads="1"/>
          </p:cNvSpPr>
          <p:nvPr/>
        </p:nvSpPr>
        <p:spPr bwMode="auto">
          <a:xfrm>
            <a:off x="6227763" y="1052513"/>
            <a:ext cx="180022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5144" name="Rectangle 22"/>
          <p:cNvSpPr>
            <a:spLocks noChangeArrowheads="1"/>
          </p:cNvSpPr>
          <p:nvPr/>
        </p:nvSpPr>
        <p:spPr bwMode="auto">
          <a:xfrm>
            <a:off x="7308850" y="2276475"/>
            <a:ext cx="6477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5" name="Rectangle 23"/>
          <p:cNvSpPr>
            <a:spLocks noChangeArrowheads="1"/>
          </p:cNvSpPr>
          <p:nvPr/>
        </p:nvSpPr>
        <p:spPr bwMode="auto">
          <a:xfrm>
            <a:off x="6659563" y="1916113"/>
            <a:ext cx="73025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5724525" y="1628775"/>
            <a:ext cx="50323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5147" name="Rectangle 25"/>
          <p:cNvSpPr>
            <a:spLocks noChangeArrowheads="1"/>
          </p:cNvSpPr>
          <p:nvPr/>
        </p:nvSpPr>
        <p:spPr bwMode="auto">
          <a:xfrm>
            <a:off x="7885113" y="4365625"/>
            <a:ext cx="10080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8" name="Rectangle 26"/>
          <p:cNvSpPr>
            <a:spLocks noChangeArrowheads="1"/>
          </p:cNvSpPr>
          <p:nvPr/>
        </p:nvSpPr>
        <p:spPr bwMode="auto">
          <a:xfrm>
            <a:off x="7956550" y="4292600"/>
            <a:ext cx="215900" cy="73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49" name="Rectangle 27"/>
          <p:cNvSpPr>
            <a:spLocks noChangeArrowheads="1"/>
          </p:cNvSpPr>
          <p:nvPr/>
        </p:nvSpPr>
        <p:spPr bwMode="auto">
          <a:xfrm>
            <a:off x="7812088" y="4437063"/>
            <a:ext cx="1444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0" name="Rectangle 28"/>
          <p:cNvSpPr>
            <a:spLocks noChangeArrowheads="1"/>
          </p:cNvSpPr>
          <p:nvPr/>
        </p:nvSpPr>
        <p:spPr bwMode="auto">
          <a:xfrm>
            <a:off x="5724525" y="5084763"/>
            <a:ext cx="7921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1" name="Rectangle 29"/>
          <p:cNvSpPr>
            <a:spLocks noChangeArrowheads="1"/>
          </p:cNvSpPr>
          <p:nvPr/>
        </p:nvSpPr>
        <p:spPr bwMode="auto">
          <a:xfrm>
            <a:off x="6443663" y="51069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2" name="Rectangle 30"/>
          <p:cNvSpPr>
            <a:spLocks noChangeArrowheads="1"/>
          </p:cNvSpPr>
          <p:nvPr/>
        </p:nvSpPr>
        <p:spPr bwMode="auto">
          <a:xfrm>
            <a:off x="7524750" y="2924175"/>
            <a:ext cx="28733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3" name="Rectangle 31"/>
          <p:cNvSpPr>
            <a:spLocks noChangeArrowheads="1"/>
          </p:cNvSpPr>
          <p:nvPr/>
        </p:nvSpPr>
        <p:spPr bwMode="auto">
          <a:xfrm>
            <a:off x="3492500" y="3213100"/>
            <a:ext cx="6477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4" name="Rectangle 32"/>
          <p:cNvSpPr>
            <a:spLocks noChangeArrowheads="1"/>
          </p:cNvSpPr>
          <p:nvPr/>
        </p:nvSpPr>
        <p:spPr bwMode="auto">
          <a:xfrm>
            <a:off x="6300788" y="1916113"/>
            <a:ext cx="1444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5" name="Rectangle 33"/>
          <p:cNvSpPr>
            <a:spLocks noChangeArrowheads="1"/>
          </p:cNvSpPr>
          <p:nvPr/>
        </p:nvSpPr>
        <p:spPr bwMode="auto">
          <a:xfrm>
            <a:off x="5003800" y="4076700"/>
            <a:ext cx="6477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6" name="Rectangle 34"/>
          <p:cNvSpPr>
            <a:spLocks noChangeArrowheads="1"/>
          </p:cNvSpPr>
          <p:nvPr/>
        </p:nvSpPr>
        <p:spPr bwMode="auto">
          <a:xfrm>
            <a:off x="1763713" y="4581525"/>
            <a:ext cx="1871662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7" name="Rectangle 35"/>
          <p:cNvSpPr>
            <a:spLocks noChangeArrowheads="1"/>
          </p:cNvSpPr>
          <p:nvPr/>
        </p:nvSpPr>
        <p:spPr bwMode="auto">
          <a:xfrm>
            <a:off x="2051050" y="5229225"/>
            <a:ext cx="5048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8" name="Rectangle 36"/>
          <p:cNvSpPr>
            <a:spLocks noChangeArrowheads="1"/>
          </p:cNvSpPr>
          <p:nvPr/>
        </p:nvSpPr>
        <p:spPr bwMode="auto">
          <a:xfrm>
            <a:off x="3492500" y="4797425"/>
            <a:ext cx="574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59" name="Rectangle 37"/>
          <p:cNvSpPr>
            <a:spLocks noChangeArrowheads="1"/>
          </p:cNvSpPr>
          <p:nvPr/>
        </p:nvSpPr>
        <p:spPr bwMode="auto">
          <a:xfrm>
            <a:off x="5867400" y="1773238"/>
            <a:ext cx="2889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0" name="Line 38"/>
          <p:cNvSpPr>
            <a:spLocks noChangeShapeType="1"/>
          </p:cNvSpPr>
          <p:nvPr/>
        </p:nvSpPr>
        <p:spPr bwMode="auto">
          <a:xfrm>
            <a:off x="5867400" y="1916113"/>
            <a:ext cx="288925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61" name="Rectangle 39"/>
          <p:cNvSpPr>
            <a:spLocks noChangeArrowheads="1"/>
          </p:cNvSpPr>
          <p:nvPr/>
        </p:nvSpPr>
        <p:spPr bwMode="auto">
          <a:xfrm>
            <a:off x="6804025" y="26368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2" name="Rectangle 40"/>
          <p:cNvSpPr>
            <a:spLocks noChangeArrowheads="1"/>
          </p:cNvSpPr>
          <p:nvPr/>
        </p:nvSpPr>
        <p:spPr bwMode="auto">
          <a:xfrm>
            <a:off x="7740650" y="2997200"/>
            <a:ext cx="1444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3" name="Rectangle 41"/>
          <p:cNvSpPr>
            <a:spLocks noChangeArrowheads="1"/>
          </p:cNvSpPr>
          <p:nvPr/>
        </p:nvSpPr>
        <p:spPr bwMode="auto">
          <a:xfrm>
            <a:off x="6659563" y="1916113"/>
            <a:ext cx="217487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4" name="Rectangle 60"/>
          <p:cNvSpPr>
            <a:spLocks noChangeArrowheads="1"/>
          </p:cNvSpPr>
          <p:nvPr/>
        </p:nvSpPr>
        <p:spPr bwMode="auto">
          <a:xfrm>
            <a:off x="3995738" y="4749800"/>
            <a:ext cx="1512887" cy="144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5" name="Rectangle 70"/>
          <p:cNvSpPr>
            <a:spLocks noChangeArrowheads="1"/>
          </p:cNvSpPr>
          <p:nvPr/>
        </p:nvSpPr>
        <p:spPr bwMode="auto">
          <a:xfrm>
            <a:off x="3779838" y="1287463"/>
            <a:ext cx="1444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6" name="Rectangle 71"/>
          <p:cNvSpPr>
            <a:spLocks noChangeArrowheads="1"/>
          </p:cNvSpPr>
          <p:nvPr/>
        </p:nvSpPr>
        <p:spPr bwMode="auto">
          <a:xfrm>
            <a:off x="3132138" y="1628775"/>
            <a:ext cx="144462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7" name="Rectangle 72"/>
          <p:cNvSpPr>
            <a:spLocks noChangeArrowheads="1"/>
          </p:cNvSpPr>
          <p:nvPr/>
        </p:nvSpPr>
        <p:spPr bwMode="auto">
          <a:xfrm>
            <a:off x="5364163" y="42211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sp>
        <p:nvSpPr>
          <p:cNvPr id="5168" name="Rectangle 61"/>
          <p:cNvSpPr>
            <a:spLocks noChangeArrowheads="1"/>
          </p:cNvSpPr>
          <p:nvPr/>
        </p:nvSpPr>
        <p:spPr bwMode="auto">
          <a:xfrm>
            <a:off x="2987675" y="3860800"/>
            <a:ext cx="2160588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 sz="1800">
              <a:latin typeface="Symbol" pitchFamily="18" charset="2"/>
            </a:endParaRPr>
          </a:p>
        </p:txBody>
      </p:sp>
      <p:pic>
        <p:nvPicPr>
          <p:cNvPr id="86074" name="Picture 24" descr="Cosy"/>
          <p:cNvPicPr>
            <a:picLocks noChangeAspect="1" noChangeArrowheads="1"/>
          </p:cNvPicPr>
          <p:nvPr/>
        </p:nvPicPr>
        <p:blipFill>
          <a:blip r:embed="rId4" cstate="print"/>
          <a:srcRect t="11456" b="11456"/>
          <a:stretch>
            <a:fillRect/>
          </a:stretch>
        </p:blipFill>
        <p:spPr bwMode="auto">
          <a:xfrm>
            <a:off x="971550" y="3141663"/>
            <a:ext cx="2763838" cy="1854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70" name="Textfeld 59"/>
          <p:cNvSpPr txBox="1">
            <a:spLocks noChangeArrowheads="1"/>
          </p:cNvSpPr>
          <p:nvPr/>
        </p:nvSpPr>
        <p:spPr bwMode="auto">
          <a:xfrm>
            <a:off x="863600" y="976313"/>
            <a:ext cx="71485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Cooler and storage ring for (</a:t>
            </a:r>
            <a:r>
              <a:rPr lang="de-DE" sz="2000">
                <a:solidFill>
                  <a:srgbClr val="FF0000"/>
                </a:solidFill>
              </a:rPr>
              <a:t>polarized</a:t>
            </a:r>
            <a:r>
              <a:rPr lang="de-DE" sz="2000"/>
              <a:t>) protons and deuterons</a:t>
            </a:r>
          </a:p>
          <a:p>
            <a:endParaRPr lang="de-DE" sz="2000"/>
          </a:p>
          <a:p>
            <a:r>
              <a:rPr lang="de-DE" sz="2000"/>
              <a:t>p = 0.3 – 3.7 GeV/c</a:t>
            </a:r>
          </a:p>
          <a:p>
            <a:endParaRPr lang="de-DE" sz="1000"/>
          </a:p>
          <a:p>
            <a:r>
              <a:rPr lang="de-DE" sz="2000"/>
              <a:t>Phase space  </a:t>
            </a:r>
          </a:p>
          <a:p>
            <a:r>
              <a:rPr lang="de-DE" sz="2000"/>
              <a:t>cooled internal &amp; </a:t>
            </a:r>
          </a:p>
          <a:p>
            <a:r>
              <a:rPr lang="de-DE" sz="2000"/>
              <a:t>extracted beams</a:t>
            </a:r>
          </a:p>
        </p:txBody>
      </p:sp>
      <p:sp>
        <p:nvSpPr>
          <p:cNvPr id="5171" name="Text Box 45"/>
          <p:cNvSpPr txBox="1">
            <a:spLocks noChangeArrowheads="1"/>
          </p:cNvSpPr>
          <p:nvPr/>
        </p:nvSpPr>
        <p:spPr bwMode="auto">
          <a:xfrm>
            <a:off x="2124075" y="5619750"/>
            <a:ext cx="2117725" cy="401638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Injector cyclotron</a:t>
            </a:r>
          </a:p>
        </p:txBody>
      </p:sp>
      <p:sp>
        <p:nvSpPr>
          <p:cNvPr id="5172" name="Text Box 45"/>
          <p:cNvSpPr txBox="1">
            <a:spLocks noChangeArrowheads="1"/>
          </p:cNvSpPr>
          <p:nvPr/>
        </p:nvSpPr>
        <p:spPr bwMode="auto">
          <a:xfrm>
            <a:off x="5175250" y="2593975"/>
            <a:ext cx="909638" cy="403225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COSY</a:t>
            </a:r>
          </a:p>
        </p:txBody>
      </p:sp>
      <p:sp>
        <p:nvSpPr>
          <p:cNvPr id="54" name="Rechteck 53"/>
          <p:cNvSpPr/>
          <p:nvPr/>
        </p:nvSpPr>
        <p:spPr bwMode="auto">
          <a:xfrm>
            <a:off x="395288" y="908050"/>
            <a:ext cx="8497887" cy="54006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174" name="Textfeld 54"/>
          <p:cNvSpPr txBox="1">
            <a:spLocks noChangeArrowheads="1"/>
          </p:cNvSpPr>
          <p:nvPr/>
        </p:nvSpPr>
        <p:spPr bwMode="auto">
          <a:xfrm>
            <a:off x="4930775" y="5300663"/>
            <a:ext cx="3771900" cy="8302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>
                <a:solidFill>
                  <a:schemeClr val="bg1"/>
                </a:solidFill>
              </a:rPr>
              <a:t>… an ideal starting point</a:t>
            </a:r>
          </a:p>
          <a:p>
            <a:pPr algn="ctr"/>
            <a:r>
              <a:rPr lang="de-DE" sz="2400" b="1">
                <a:solidFill>
                  <a:schemeClr val="bg1"/>
                </a:solidFill>
              </a:rPr>
              <a:t>for a srEDM search</a:t>
            </a:r>
          </a:p>
        </p:txBody>
      </p:sp>
      <p:sp>
        <p:nvSpPr>
          <p:cNvPr id="55" name="Datumsplatzhalter 5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6" name="Foliennummernplatzhalter 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7" name="Fußzeilenplatzhalter 5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74" name="Rectangle 26"/>
          <p:cNvSpPr>
            <a:spLocks noChangeArrowheads="1"/>
          </p:cNvSpPr>
          <p:nvPr/>
        </p:nvSpPr>
        <p:spPr bwMode="auto">
          <a:xfrm>
            <a:off x="216532" y="46197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45132" y="3910744"/>
            <a:ext cx="3906838" cy="1714500"/>
            <a:chOff x="144" y="1971"/>
            <a:chExt cx="2461" cy="1080"/>
          </a:xfrm>
        </p:grpSpPr>
        <p:sp>
          <p:nvSpPr>
            <p:cNvPr id="155654" name="Oval 6"/>
            <p:cNvSpPr>
              <a:spLocks noChangeArrowheads="1"/>
            </p:cNvSpPr>
            <p:nvPr/>
          </p:nvSpPr>
          <p:spPr bwMode="auto">
            <a:xfrm>
              <a:off x="144" y="2202"/>
              <a:ext cx="2461" cy="84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656" name="Oval 8"/>
            <p:cNvSpPr>
              <a:spLocks noChangeArrowheads="1"/>
            </p:cNvSpPr>
            <p:nvPr/>
          </p:nvSpPr>
          <p:spPr bwMode="auto">
            <a:xfrm>
              <a:off x="1824" y="2196"/>
              <a:ext cx="69" cy="7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>
                <a:solidFill>
                  <a:srgbClr val="0066FF"/>
                </a:solidFill>
              </a:endParaRPr>
            </a:p>
          </p:txBody>
        </p:sp>
        <p:sp>
          <p:nvSpPr>
            <p:cNvPr id="155658" name="Text Box 10"/>
            <p:cNvSpPr txBox="1">
              <a:spLocks noChangeArrowheads="1"/>
            </p:cNvSpPr>
            <p:nvPr/>
          </p:nvSpPr>
          <p:spPr bwMode="auto">
            <a:xfrm>
              <a:off x="1722" y="229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graphicFrame>
          <p:nvGraphicFramePr>
            <p:cNvPr id="155661" name="Object 13"/>
            <p:cNvGraphicFramePr>
              <a:graphicFrameLocks noChangeAspect="1"/>
            </p:cNvGraphicFramePr>
            <p:nvPr/>
          </p:nvGraphicFramePr>
          <p:xfrm>
            <a:off x="2310" y="1971"/>
            <a:ext cx="222" cy="318"/>
          </p:xfrm>
          <a:graphic>
            <a:graphicData uri="http://schemas.openxmlformats.org/presentationml/2006/ole">
              <p:oleObj spid="_x0000_s1341442" name="Equation" r:id="rId3" imgW="190417" imgH="241195" progId="Equation.3">
                <p:embed/>
              </p:oleObj>
            </a:graphicData>
          </a:graphic>
        </p:graphicFrame>
        <p:sp>
          <p:nvSpPr>
            <p:cNvPr id="155664" name="AutoShape 16"/>
            <p:cNvSpPr>
              <a:spLocks noChangeArrowheads="1"/>
            </p:cNvSpPr>
            <p:nvPr/>
          </p:nvSpPr>
          <p:spPr bwMode="auto">
            <a:xfrm rot="-2497799">
              <a:off x="1819" y="2006"/>
              <a:ext cx="536" cy="55"/>
            </a:xfrm>
            <a:prstGeom prst="rightArrow">
              <a:avLst>
                <a:gd name="adj1" fmla="val 50000"/>
                <a:gd name="adj2" fmla="val 24363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5707" name="Text Box 59"/>
          <p:cNvSpPr txBox="1">
            <a:spLocks noChangeArrowheads="1"/>
          </p:cNvSpPr>
          <p:nvPr/>
        </p:nvSpPr>
        <p:spPr bwMode="auto">
          <a:xfrm>
            <a:off x="616582" y="2127981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one</a:t>
            </a:r>
            <a:r>
              <a:rPr lang="en-US" dirty="0"/>
              <a:t> particle with </a:t>
            </a:r>
          </a:p>
          <a:p>
            <a:r>
              <a:rPr lang="en-US" dirty="0"/>
              <a:t>magnetic moment 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035932" y="2477231"/>
            <a:ext cx="3238500" cy="1304925"/>
            <a:chOff x="1782" y="1080"/>
            <a:chExt cx="2040" cy="822"/>
          </a:xfrm>
        </p:grpSpPr>
        <p:sp>
          <p:nvSpPr>
            <p:cNvPr id="155697" name="Text Box 49"/>
            <p:cNvSpPr txBox="1">
              <a:spLocks noChangeArrowheads="1"/>
            </p:cNvSpPr>
            <p:nvPr/>
          </p:nvSpPr>
          <p:spPr bwMode="auto">
            <a:xfrm>
              <a:off x="2324" y="1497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“spin tune”</a:t>
              </a:r>
            </a:p>
          </p:txBody>
        </p:sp>
        <p:sp>
          <p:nvSpPr>
            <p:cNvPr id="155702" name="Text Box 54"/>
            <p:cNvSpPr txBox="1">
              <a:spLocks noChangeArrowheads="1"/>
            </p:cNvSpPr>
            <p:nvPr/>
          </p:nvSpPr>
          <p:spPr bwMode="auto">
            <a:xfrm>
              <a:off x="2138" y="1167"/>
              <a:ext cx="1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</a:rPr>
                <a:t>“spin closed orbit vector”</a:t>
              </a:r>
            </a:p>
          </p:txBody>
        </p:sp>
        <p:graphicFrame>
          <p:nvGraphicFramePr>
            <p:cNvPr id="155703" name="Object 55"/>
            <p:cNvGraphicFramePr>
              <a:graphicFrameLocks noChangeAspect="1"/>
            </p:cNvGraphicFramePr>
            <p:nvPr/>
          </p:nvGraphicFramePr>
          <p:xfrm>
            <a:off x="1782" y="1080"/>
            <a:ext cx="290" cy="258"/>
          </p:xfrm>
          <a:graphic>
            <a:graphicData uri="http://schemas.openxmlformats.org/presentationml/2006/ole">
              <p:oleObj spid="_x0000_s1341443" name="Equation" r:id="rId4" imgW="253890" imgH="228501" progId="Equation.3">
                <p:embed/>
              </p:oleObj>
            </a:graphicData>
          </a:graphic>
        </p:graphicFrame>
        <p:graphicFrame>
          <p:nvGraphicFramePr>
            <p:cNvPr id="155704" name="Object 56"/>
            <p:cNvGraphicFramePr>
              <a:graphicFrameLocks noChangeAspect="1"/>
            </p:cNvGraphicFramePr>
            <p:nvPr/>
          </p:nvGraphicFramePr>
          <p:xfrm>
            <a:off x="2686" y="1644"/>
            <a:ext cx="387" cy="258"/>
          </p:xfrm>
          <a:graphic>
            <a:graphicData uri="http://schemas.openxmlformats.org/presentationml/2006/ole">
              <p:oleObj spid="_x0000_s1341444" name="Equation" r:id="rId5" imgW="342751" imgH="228501" progId="Equation.3">
                <p:embed/>
              </p:oleObj>
            </a:graphicData>
          </a:graphic>
        </p:graphicFrame>
        <p:sp>
          <p:nvSpPr>
            <p:cNvPr id="155705" name="Line 57"/>
            <p:cNvSpPr>
              <a:spLocks noChangeShapeType="1"/>
            </p:cNvSpPr>
            <p:nvPr/>
          </p:nvSpPr>
          <p:spPr bwMode="auto">
            <a:xfrm flipH="1">
              <a:off x="2172" y="1632"/>
              <a:ext cx="204" cy="7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89538" y="2656622"/>
            <a:ext cx="3619500" cy="2921003"/>
            <a:chOff x="243" y="1193"/>
            <a:chExt cx="2280" cy="1840"/>
          </a:xfrm>
        </p:grpSpPr>
        <p:sp>
          <p:nvSpPr>
            <p:cNvPr id="155677" name="Oval 29"/>
            <p:cNvSpPr>
              <a:spLocks noChangeArrowheads="1"/>
            </p:cNvSpPr>
            <p:nvPr/>
          </p:nvSpPr>
          <p:spPr bwMode="auto">
            <a:xfrm rot="16944252">
              <a:off x="1849" y="1406"/>
              <a:ext cx="220" cy="711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678" name="Rectangle 30"/>
            <p:cNvSpPr>
              <a:spLocks noChangeArrowheads="1"/>
            </p:cNvSpPr>
            <p:nvPr/>
          </p:nvSpPr>
          <p:spPr bwMode="auto">
            <a:xfrm rot="477069">
              <a:off x="1548" y="1772"/>
              <a:ext cx="744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5680" name="Oval 32"/>
            <p:cNvSpPr>
              <a:spLocks noChangeArrowheads="1"/>
            </p:cNvSpPr>
            <p:nvPr/>
          </p:nvSpPr>
          <p:spPr bwMode="auto">
            <a:xfrm>
              <a:off x="1818" y="2214"/>
              <a:ext cx="69" cy="7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>
                <a:solidFill>
                  <a:srgbClr val="0066FF"/>
                </a:solidFill>
              </a:endParaRPr>
            </a:p>
          </p:txBody>
        </p:sp>
        <p:sp>
          <p:nvSpPr>
            <p:cNvPr id="155682" name="AutoShape 34"/>
            <p:cNvSpPr>
              <a:spLocks noChangeArrowheads="1"/>
            </p:cNvSpPr>
            <p:nvPr/>
          </p:nvSpPr>
          <p:spPr bwMode="auto">
            <a:xfrm rot="14794755">
              <a:off x="1468" y="1946"/>
              <a:ext cx="524" cy="54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684" name="AutoShape 36"/>
            <p:cNvSpPr>
              <a:spLocks noChangeArrowheads="1"/>
            </p:cNvSpPr>
            <p:nvPr/>
          </p:nvSpPr>
          <p:spPr bwMode="auto">
            <a:xfrm rot="16400728">
              <a:off x="1466" y="2207"/>
              <a:ext cx="94" cy="79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685" name="AutoShape 37"/>
            <p:cNvSpPr>
              <a:spLocks noChangeArrowheads="1"/>
            </p:cNvSpPr>
            <p:nvPr/>
          </p:nvSpPr>
          <p:spPr bwMode="auto">
            <a:xfrm rot="19102201">
              <a:off x="1813" y="2024"/>
              <a:ext cx="536" cy="55"/>
            </a:xfrm>
            <a:prstGeom prst="rightArrow">
              <a:avLst>
                <a:gd name="adj1" fmla="val 50000"/>
                <a:gd name="adj2" fmla="val 2436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686" name="AutoShape 38"/>
            <p:cNvSpPr>
              <a:spLocks noChangeArrowheads="1"/>
            </p:cNvSpPr>
            <p:nvPr/>
          </p:nvSpPr>
          <p:spPr bwMode="auto">
            <a:xfrm rot="15316227">
              <a:off x="1650" y="1606"/>
              <a:ext cx="72" cy="80"/>
            </a:xfrm>
            <a:prstGeom prst="triangle">
              <a:avLst>
                <a:gd name="adj" fmla="val 55394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688" name="Oval 40"/>
            <p:cNvSpPr>
              <a:spLocks noChangeArrowheads="1"/>
            </p:cNvSpPr>
            <p:nvPr/>
          </p:nvSpPr>
          <p:spPr bwMode="auto">
            <a:xfrm>
              <a:off x="243" y="2247"/>
              <a:ext cx="2280" cy="786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155689" name="Object 41"/>
            <p:cNvGraphicFramePr>
              <a:graphicFrameLocks noChangeAspect="1"/>
            </p:cNvGraphicFramePr>
            <p:nvPr/>
          </p:nvGraphicFramePr>
          <p:xfrm>
            <a:off x="1326" y="1719"/>
            <a:ext cx="251" cy="300"/>
          </p:xfrm>
          <a:graphic>
            <a:graphicData uri="http://schemas.openxmlformats.org/presentationml/2006/ole">
              <p:oleObj spid="_x0000_s1341445" name="Equation" r:id="rId6" imgW="203112" imgH="241195" progId="Equation.3">
                <p:embed/>
              </p:oleObj>
            </a:graphicData>
          </a:graphic>
        </p:graphicFrame>
        <p:sp>
          <p:nvSpPr>
            <p:cNvPr id="155687" name="Line 39"/>
            <p:cNvSpPr>
              <a:spLocks noChangeShapeType="1"/>
            </p:cNvSpPr>
            <p:nvPr/>
          </p:nvSpPr>
          <p:spPr bwMode="auto">
            <a:xfrm flipV="1">
              <a:off x="1852" y="1275"/>
              <a:ext cx="217" cy="9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5696" name="Text Box 48"/>
            <p:cNvSpPr txBox="1">
              <a:spLocks noChangeArrowheads="1"/>
            </p:cNvSpPr>
            <p:nvPr/>
          </p:nvSpPr>
          <p:spPr bwMode="auto">
            <a:xfrm>
              <a:off x="428" y="203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ring</a:t>
              </a:r>
            </a:p>
          </p:txBody>
        </p:sp>
        <p:sp>
          <p:nvSpPr>
            <p:cNvPr id="155698" name="Line 50"/>
            <p:cNvSpPr>
              <a:spLocks noChangeShapeType="1"/>
            </p:cNvSpPr>
            <p:nvPr/>
          </p:nvSpPr>
          <p:spPr bwMode="auto">
            <a:xfrm flipH="1">
              <a:off x="1636" y="1724"/>
              <a:ext cx="328" cy="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5699" name="Line 51"/>
            <p:cNvSpPr>
              <a:spLocks noChangeShapeType="1"/>
            </p:cNvSpPr>
            <p:nvPr/>
          </p:nvSpPr>
          <p:spPr bwMode="auto">
            <a:xfrm>
              <a:off x="1966" y="1722"/>
              <a:ext cx="322" cy="14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5708" name="Text Box 60"/>
            <p:cNvSpPr txBox="1">
              <a:spLocks noChangeArrowheads="1"/>
            </p:cNvSpPr>
            <p:nvPr/>
          </p:nvSpPr>
          <p:spPr bwMode="auto">
            <a:xfrm>
              <a:off x="254" y="1193"/>
              <a:ext cx="11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makes </a:t>
              </a:r>
              <a:r>
                <a:rPr lang="en-US" dirty="0">
                  <a:solidFill>
                    <a:srgbClr val="0066FF"/>
                  </a:solidFill>
                </a:rPr>
                <a:t>one </a:t>
              </a:r>
              <a:r>
                <a:rPr lang="en-US" dirty="0"/>
                <a:t>turn</a:t>
              </a:r>
            </a:p>
          </p:txBody>
        </p:sp>
      </p:grpSp>
      <p:sp>
        <p:nvSpPr>
          <p:cNvPr id="155713" name="Rectangle 65"/>
          <p:cNvSpPr>
            <a:spLocks noChangeArrowheads="1"/>
          </p:cNvSpPr>
          <p:nvPr/>
        </p:nvSpPr>
        <p:spPr bwMode="auto">
          <a:xfrm>
            <a:off x="216532" y="4624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012160" y="3825044"/>
            <a:ext cx="2644775" cy="779462"/>
            <a:chOff x="3392" y="2065"/>
            <a:chExt cx="1666" cy="491"/>
          </a:xfrm>
        </p:grpSpPr>
        <p:sp>
          <p:nvSpPr>
            <p:cNvPr id="155717" name="Text Box 69"/>
            <p:cNvSpPr txBox="1">
              <a:spLocks noChangeArrowheads="1"/>
            </p:cNvSpPr>
            <p:nvPr/>
          </p:nvSpPr>
          <p:spPr bwMode="auto">
            <a:xfrm>
              <a:off x="3392" y="2065"/>
              <a:ext cx="16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stable polarization</a:t>
              </a:r>
            </a:p>
          </p:txBody>
        </p: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3412" y="2298"/>
              <a:ext cx="690" cy="258"/>
              <a:chOff x="3514" y="1830"/>
              <a:chExt cx="690" cy="258"/>
            </a:xfrm>
          </p:grpSpPr>
          <p:graphicFrame>
            <p:nvGraphicFramePr>
              <p:cNvPr id="155719" name="Object 71"/>
              <p:cNvGraphicFramePr>
                <a:graphicFrameLocks noChangeAspect="1"/>
              </p:cNvGraphicFramePr>
              <p:nvPr/>
            </p:nvGraphicFramePr>
            <p:xfrm>
              <a:off x="3670" y="1830"/>
              <a:ext cx="151" cy="233"/>
            </p:xfrm>
            <a:graphic>
              <a:graphicData uri="http://schemas.openxmlformats.org/presentationml/2006/ole">
                <p:oleObj spid="_x0000_s1341447" name="Equation" r:id="rId7" imgW="139579" imgH="215713" progId="Equation.3">
                  <p:embed/>
                </p:oleObj>
              </a:graphicData>
            </a:graphic>
          </p:graphicFrame>
          <p:sp>
            <p:nvSpPr>
              <p:cNvPr id="155720" name="Text Box 72"/>
              <p:cNvSpPr txBox="1">
                <a:spLocks noChangeArrowheads="1"/>
              </p:cNvSpPr>
              <p:nvPr/>
            </p:nvSpPr>
            <p:spPr bwMode="auto">
              <a:xfrm>
                <a:off x="3514" y="1836"/>
                <a:ext cx="6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if    </a:t>
                </a:r>
                <a:r>
                  <a:rPr lang="en-US">
                    <a:cs typeface="Arial" charset="0"/>
                  </a:rPr>
                  <a:t>║      </a:t>
                </a:r>
              </a:p>
            </p:txBody>
          </p:sp>
          <p:graphicFrame>
            <p:nvGraphicFramePr>
              <p:cNvPr id="155721" name="Object 73"/>
              <p:cNvGraphicFramePr>
                <a:graphicFrameLocks noChangeAspect="1"/>
              </p:cNvGraphicFramePr>
              <p:nvPr/>
            </p:nvGraphicFramePr>
            <p:xfrm>
              <a:off x="3904" y="1872"/>
              <a:ext cx="240" cy="216"/>
            </p:xfrm>
            <a:graphic>
              <a:graphicData uri="http://schemas.openxmlformats.org/presentationml/2006/ole">
                <p:oleObj spid="_x0000_s1341448" name="Equation" r:id="rId8" imgW="253890" imgH="228501" progId="Equation.3">
                  <p:embed/>
                </p:oleObj>
              </a:graphicData>
            </a:graphic>
          </p:graphicFrame>
        </p:grpSp>
      </p:grpSp>
      <p:sp>
        <p:nvSpPr>
          <p:cNvPr id="44" name="Datumsplatzhalt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45" name="Foliennummernplatzhalt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6" name="Fußzeilenplatzhalt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47" name="Titel 1"/>
          <p:cNvSpPr txBox="1">
            <a:spLocks/>
          </p:cNvSpPr>
          <p:nvPr/>
        </p:nvSpPr>
        <p:spPr bwMode="auto">
          <a:xfrm>
            <a:off x="467544" y="296652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Spin </a:t>
            </a:r>
            <a:r>
              <a:rPr kumimoji="0" lang="de-DE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closed</a:t>
            </a: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768244" y="6145559"/>
            <a:ext cx="2223686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Adopted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H.O. Meyer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2676"/>
            <a:ext cx="7772400" cy="726831"/>
          </a:xfrm>
          <a:noFill/>
          <a:ln/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Topics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00013" cy="4068452"/>
          </a:xfrm>
          <a:solidFill>
            <a:srgbClr val="3A6F8A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/>
                </a:solidFill>
              </a:rPr>
              <a:t>Why</a:t>
            </a:r>
            <a:r>
              <a:rPr lang="de-DE" dirty="0" smtClean="0">
                <a:solidFill>
                  <a:schemeClr val="bg1"/>
                </a:solidFill>
              </a:rPr>
              <a:t> EDMs?</a:t>
            </a:r>
          </a:p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/>
                </a:solidFill>
              </a:rPr>
              <a:t>Search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EDMs </a:t>
            </a:r>
            <a:r>
              <a:rPr lang="de-DE" dirty="0" err="1" smtClean="0">
                <a:solidFill>
                  <a:schemeClr val="bg1"/>
                </a:solidFill>
              </a:rPr>
              <a:t>using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storage</a:t>
            </a:r>
            <a:r>
              <a:rPr lang="de-DE" dirty="0" smtClean="0">
                <a:solidFill>
                  <a:schemeClr val="bg1"/>
                </a:solidFill>
              </a:rPr>
              <a:t> rings</a:t>
            </a:r>
          </a:p>
          <a:p>
            <a:pPr lvl="1">
              <a:buClr>
                <a:schemeClr val="bg1"/>
              </a:buClr>
            </a:pPr>
            <a:r>
              <a:rPr lang="de-DE" dirty="0" smtClean="0">
                <a:solidFill>
                  <a:schemeClr val="bg1"/>
                </a:solidFill>
              </a:rPr>
              <a:t>Spin </a:t>
            </a:r>
            <a:r>
              <a:rPr lang="de-DE" dirty="0" err="1" smtClean="0">
                <a:solidFill>
                  <a:schemeClr val="bg1"/>
                </a:solidFill>
              </a:rPr>
              <a:t>coherence</a:t>
            </a:r>
            <a:endParaRPr lang="de-DE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/>
                </a:solidFill>
              </a:rPr>
              <a:t>Siberian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snake</a:t>
            </a:r>
            <a:endParaRPr lang="de-DE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de-DE" b="1" dirty="0" err="1" smtClean="0">
                <a:solidFill>
                  <a:srgbClr val="FFFF99"/>
                </a:solidFill>
              </a:rPr>
              <a:t>Possible</a:t>
            </a:r>
            <a:r>
              <a:rPr lang="de-DE" b="1" dirty="0" smtClean="0">
                <a:solidFill>
                  <a:srgbClr val="FFFF99"/>
                </a:solidFill>
              </a:rPr>
              <a:t> </a:t>
            </a:r>
            <a:r>
              <a:rPr lang="de-DE" b="1" dirty="0" err="1" smtClean="0">
                <a:solidFill>
                  <a:srgbClr val="FFFF99"/>
                </a:solidFill>
              </a:rPr>
              <a:t>Precursor</a:t>
            </a:r>
            <a:r>
              <a:rPr lang="de-DE" b="1" dirty="0" smtClean="0">
                <a:solidFill>
                  <a:srgbClr val="FFFF99"/>
                </a:solidFill>
              </a:rPr>
              <a:t> Experiments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de-DE" sz="1800" dirty="0" err="1" smtClean="0">
                <a:solidFill>
                  <a:schemeClr val="bg1"/>
                </a:solidFill>
              </a:rPr>
              <a:t>Depolarization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using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Snake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and</a:t>
            </a:r>
            <a:r>
              <a:rPr lang="de-DE" sz="1800" dirty="0" smtClean="0">
                <a:solidFill>
                  <a:schemeClr val="bg1"/>
                </a:solidFill>
              </a:rPr>
              <a:t> RF E Fields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Resonance Method with RF E-fields (Morse)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de-DE" sz="1800" dirty="0" smtClean="0">
                <a:solidFill>
                  <a:schemeClr val="bg1"/>
                </a:solidFill>
              </a:rPr>
              <a:t>Dual beam </a:t>
            </a:r>
            <a:r>
              <a:rPr lang="de-DE" sz="1800" dirty="0" err="1" smtClean="0">
                <a:solidFill>
                  <a:schemeClr val="bg1"/>
                </a:solidFill>
              </a:rPr>
              <a:t>method</a:t>
            </a:r>
            <a:r>
              <a:rPr lang="de-DE" sz="1800" dirty="0" smtClean="0">
                <a:solidFill>
                  <a:schemeClr val="bg1"/>
                </a:solidFill>
              </a:rPr>
              <a:t> (g-2 d</a:t>
            </a:r>
            <a:r>
              <a:rPr lang="de-DE" sz="1800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de-DE" sz="1800" dirty="0" smtClean="0">
                <a:solidFill>
                  <a:schemeClr val="bg1"/>
                </a:solidFill>
              </a:rPr>
              <a:t>)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de-DE" sz="1800" dirty="0" err="1" smtClean="0">
                <a:solidFill>
                  <a:schemeClr val="bg1"/>
                </a:solidFill>
              </a:rPr>
              <a:t>Resonance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Method</a:t>
            </a:r>
            <a:r>
              <a:rPr lang="de-DE" sz="1800" dirty="0" smtClean="0">
                <a:solidFill>
                  <a:schemeClr val="bg1"/>
                </a:solidFill>
              </a:rPr>
              <a:t> in a </a:t>
            </a:r>
            <a:r>
              <a:rPr lang="de-DE" sz="1800" dirty="0" err="1" smtClean="0">
                <a:solidFill>
                  <a:schemeClr val="bg1"/>
                </a:solidFill>
              </a:rPr>
              <a:t>magnetic</a:t>
            </a:r>
            <a:r>
              <a:rPr lang="de-DE" sz="1800" dirty="0" smtClean="0">
                <a:solidFill>
                  <a:schemeClr val="bg1"/>
                </a:solidFill>
              </a:rPr>
              <a:t> SR (</a:t>
            </a:r>
            <a:r>
              <a:rPr lang="de-DE" sz="1800" dirty="0" err="1" smtClean="0">
                <a:solidFill>
                  <a:schemeClr val="bg1"/>
                </a:solidFill>
              </a:rPr>
              <a:t>Orlov</a:t>
            </a:r>
            <a:r>
              <a:rPr lang="de-DE" sz="1800" dirty="0" smtClean="0">
                <a:solidFill>
                  <a:schemeClr val="bg1"/>
                </a:solidFill>
              </a:rPr>
              <a:t>, Morse, Semertzidis)</a:t>
            </a:r>
          </a:p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/>
                </a:solidFill>
              </a:rPr>
              <a:t>Summary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5050"/>
            <a:ext cx="7772400" cy="583650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Spin </a:t>
            </a:r>
            <a:r>
              <a:rPr lang="de-DE" dirty="0" err="1" smtClean="0">
                <a:solidFill>
                  <a:srgbClr val="FF0000"/>
                </a:solidFill>
              </a:rPr>
              <a:t>coherence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539552" y="692696"/>
            <a:ext cx="583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worry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coherence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spins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18" name="Object 55"/>
          <p:cNvGraphicFramePr>
            <a:graphicFrameLocks noChangeAspect="1"/>
          </p:cNvGraphicFramePr>
          <p:nvPr/>
        </p:nvGraphicFramePr>
        <p:xfrm>
          <a:off x="6253444" y="692696"/>
          <a:ext cx="460375" cy="409575"/>
        </p:xfrm>
        <a:graphic>
          <a:graphicData uri="http://schemas.openxmlformats.org/presentationml/2006/ole">
            <p:oleObj spid="_x0000_s1345538" name="Equation" r:id="rId3" imgW="253890" imgH="228501" progId="Equation.3">
              <p:embed/>
            </p:oleObj>
          </a:graphicData>
        </a:graphic>
      </p:graphicFrame>
      <p:grpSp>
        <p:nvGrpSpPr>
          <p:cNvPr id="89" name="Gruppieren 88"/>
          <p:cNvGrpSpPr/>
          <p:nvPr/>
        </p:nvGrpSpPr>
        <p:grpSpPr>
          <a:xfrm>
            <a:off x="4370366" y="1180123"/>
            <a:ext cx="1201142" cy="1628184"/>
            <a:chOff x="4370366" y="1180123"/>
            <a:chExt cx="1201142" cy="1628184"/>
          </a:xfrm>
        </p:grpSpPr>
        <p:sp>
          <p:nvSpPr>
            <p:cNvPr id="8" name="Oval 29"/>
            <p:cNvSpPr>
              <a:spLocks noChangeArrowheads="1"/>
            </p:cNvSpPr>
            <p:nvPr/>
          </p:nvSpPr>
          <p:spPr bwMode="auto">
            <a:xfrm rot="16944252">
              <a:off x="4760098" y="1388086"/>
              <a:ext cx="349250" cy="1128713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Oval 32"/>
            <p:cNvSpPr>
              <a:spLocks noChangeArrowheads="1"/>
            </p:cNvSpPr>
            <p:nvPr/>
          </p:nvSpPr>
          <p:spPr bwMode="auto">
            <a:xfrm>
              <a:off x="4710885" y="2670787"/>
              <a:ext cx="109538" cy="12541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>
                <a:solidFill>
                  <a:srgbClr val="0066FF"/>
                </a:solidFill>
              </a:endParaRPr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 rot="14794755">
              <a:off x="4155260" y="2245337"/>
              <a:ext cx="831851" cy="85725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AutoShape 38"/>
            <p:cNvSpPr>
              <a:spLocks noChangeArrowheads="1"/>
            </p:cNvSpPr>
            <p:nvPr/>
          </p:nvSpPr>
          <p:spPr bwMode="auto">
            <a:xfrm rot="15316227">
              <a:off x="4444185" y="1705586"/>
              <a:ext cx="114300" cy="127000"/>
            </a:xfrm>
            <a:prstGeom prst="triangle">
              <a:avLst>
                <a:gd name="adj" fmla="val 55394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 flipV="1">
              <a:off x="4764860" y="1180123"/>
              <a:ext cx="344488" cy="155416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H="1">
              <a:off x="4421960" y="1892911"/>
              <a:ext cx="520700" cy="63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4945835" y="1889736"/>
              <a:ext cx="511175" cy="2317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15550680">
              <a:off x="4393557" y="2320170"/>
              <a:ext cx="628162" cy="82799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 rot="16200000">
              <a:off x="4331344" y="2187563"/>
              <a:ext cx="900100" cy="72008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 rot="16903561">
              <a:off x="4561669" y="2358626"/>
              <a:ext cx="554092" cy="75620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 rot="17560680">
              <a:off x="4509451" y="2219014"/>
              <a:ext cx="913848" cy="97144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 rot="18202771">
              <a:off x="4647795" y="2386097"/>
              <a:ext cx="653294" cy="71639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34"/>
            <p:cNvSpPr>
              <a:spLocks noChangeArrowheads="1"/>
            </p:cNvSpPr>
            <p:nvPr/>
          </p:nvSpPr>
          <p:spPr bwMode="auto">
            <a:xfrm rot="18600042">
              <a:off x="4633057" y="2290704"/>
              <a:ext cx="949481" cy="85725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 rot="19076792">
              <a:off x="4697597" y="2364053"/>
              <a:ext cx="873911" cy="85725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" name="Oval 29"/>
          <p:cNvSpPr>
            <a:spLocks noChangeArrowheads="1"/>
          </p:cNvSpPr>
          <p:nvPr/>
        </p:nvSpPr>
        <p:spPr bwMode="auto">
          <a:xfrm rot="16944252">
            <a:off x="1684445" y="1419987"/>
            <a:ext cx="349250" cy="112871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635233" y="2702688"/>
            <a:ext cx="109538" cy="1254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rgbClr val="0066FF"/>
              </a:solidFill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 rot="14794755">
            <a:off x="1079607" y="2277238"/>
            <a:ext cx="831851" cy="85725"/>
          </a:xfrm>
          <a:prstGeom prst="rightArrow">
            <a:avLst>
              <a:gd name="adj1" fmla="val 50000"/>
              <a:gd name="adj2" fmla="val 2425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AutoShape 37"/>
          <p:cNvSpPr>
            <a:spLocks noChangeArrowheads="1"/>
          </p:cNvSpPr>
          <p:nvPr/>
        </p:nvSpPr>
        <p:spPr bwMode="auto">
          <a:xfrm rot="19102201">
            <a:off x="1627295" y="2401063"/>
            <a:ext cx="850900" cy="87313"/>
          </a:xfrm>
          <a:prstGeom prst="rightArrow">
            <a:avLst>
              <a:gd name="adj1" fmla="val 50000"/>
              <a:gd name="adj2" fmla="val 2436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AutoShape 38"/>
          <p:cNvSpPr>
            <a:spLocks noChangeArrowheads="1"/>
          </p:cNvSpPr>
          <p:nvPr/>
        </p:nvSpPr>
        <p:spPr bwMode="auto">
          <a:xfrm rot="15316227">
            <a:off x="1368532" y="1737487"/>
            <a:ext cx="114300" cy="127000"/>
          </a:xfrm>
          <a:prstGeom prst="triangle">
            <a:avLst>
              <a:gd name="adj" fmla="val 55394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1689208" y="1212024"/>
            <a:ext cx="344488" cy="1554164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" name="Line 50"/>
          <p:cNvSpPr>
            <a:spLocks noChangeShapeType="1"/>
          </p:cNvSpPr>
          <p:nvPr/>
        </p:nvSpPr>
        <p:spPr bwMode="auto">
          <a:xfrm flipH="1">
            <a:off x="1346308" y="1924812"/>
            <a:ext cx="520700" cy="63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" name="Line 51"/>
          <p:cNvSpPr>
            <a:spLocks noChangeShapeType="1"/>
          </p:cNvSpPr>
          <p:nvPr/>
        </p:nvSpPr>
        <p:spPr bwMode="auto">
          <a:xfrm>
            <a:off x="1870183" y="1921637"/>
            <a:ext cx="511175" cy="231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359532" y="2924944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injection</a:t>
            </a:r>
            <a:r>
              <a:rPr lang="de-DE" sz="1400" dirty="0" smtClean="0"/>
              <a:t> all </a:t>
            </a:r>
          </a:p>
          <a:p>
            <a:pPr algn="ctr"/>
            <a:r>
              <a:rPr lang="de-DE" sz="1400" dirty="0" err="1" smtClean="0"/>
              <a:t>spin</a:t>
            </a:r>
            <a:r>
              <a:rPr lang="de-DE" sz="1400" dirty="0" smtClean="0"/>
              <a:t> </a:t>
            </a:r>
            <a:r>
              <a:rPr lang="de-DE" sz="1400" dirty="0" err="1" smtClean="0"/>
              <a:t>vectors</a:t>
            </a:r>
            <a:r>
              <a:rPr lang="de-DE" sz="1400" dirty="0" smtClean="0"/>
              <a:t> </a:t>
            </a:r>
            <a:r>
              <a:rPr lang="de-DE" sz="1400" dirty="0" err="1" smtClean="0"/>
              <a:t>aligned</a:t>
            </a:r>
            <a:r>
              <a:rPr lang="de-DE" sz="1400" dirty="0" smtClean="0"/>
              <a:t> (</a:t>
            </a:r>
            <a:r>
              <a:rPr lang="de-DE" sz="1400" dirty="0" err="1" smtClean="0"/>
              <a:t>coherent</a:t>
            </a:r>
            <a:r>
              <a:rPr lang="de-DE" sz="1400" dirty="0" smtClean="0"/>
              <a:t>)  </a:t>
            </a:r>
            <a:endParaRPr lang="de-DE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3059832" y="29249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After </a:t>
            </a:r>
            <a:r>
              <a:rPr lang="de-DE" sz="1400" dirty="0" err="1" smtClean="0"/>
              <a:t>some</a:t>
            </a:r>
            <a:r>
              <a:rPr lang="de-DE" sz="1400" dirty="0" smtClean="0"/>
              <a:t> time, </a:t>
            </a:r>
            <a:r>
              <a:rPr lang="de-DE" sz="1400" dirty="0" err="1" smtClean="0"/>
              <a:t>spin</a:t>
            </a:r>
            <a:r>
              <a:rPr lang="de-DE" sz="1400" dirty="0" smtClean="0"/>
              <a:t> </a:t>
            </a:r>
            <a:r>
              <a:rPr lang="de-DE" sz="1400" dirty="0" err="1" smtClean="0"/>
              <a:t>vectors</a:t>
            </a:r>
            <a:r>
              <a:rPr lang="de-DE" sz="1400" dirty="0" smtClean="0"/>
              <a:t> </a:t>
            </a:r>
            <a:r>
              <a:rPr lang="de-DE" sz="1400" dirty="0" err="1" smtClean="0"/>
              <a:t>get</a:t>
            </a:r>
            <a:r>
              <a:rPr lang="de-DE" sz="1400" dirty="0" smtClean="0"/>
              <a:t> out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phase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fully</a:t>
            </a:r>
            <a:r>
              <a:rPr lang="de-DE" sz="1400" dirty="0" smtClean="0"/>
              <a:t> </a:t>
            </a:r>
            <a:r>
              <a:rPr lang="de-DE" sz="1400" dirty="0" err="1" smtClean="0"/>
              <a:t>populate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cone</a:t>
            </a:r>
            <a:r>
              <a:rPr lang="de-DE" sz="1400" dirty="0" smtClean="0"/>
              <a:t>   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6336196" y="2015552"/>
            <a:ext cx="2735796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Polarization</a:t>
            </a:r>
            <a:r>
              <a:rPr lang="de-DE" dirty="0" smtClean="0"/>
              <a:t> not </a:t>
            </a:r>
            <a:r>
              <a:rPr lang="de-DE" dirty="0" err="1" smtClean="0"/>
              <a:t>affected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11560" y="3527720"/>
            <a:ext cx="525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Situation </a:t>
            </a:r>
            <a:r>
              <a:rPr lang="de-DE" dirty="0" err="1" smtClean="0"/>
              <a:t>very</a:t>
            </a:r>
            <a:r>
              <a:rPr lang="de-DE" dirty="0" smtClean="0"/>
              <a:t> different,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      </a:t>
            </a:r>
            <a:r>
              <a:rPr lang="de-DE" dirty="0" smtClean="0">
                <a:sym typeface="Symbol"/>
              </a:rPr>
              <a:t>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90" name="Gruppieren 89"/>
          <p:cNvGrpSpPr/>
          <p:nvPr/>
        </p:nvGrpSpPr>
        <p:grpSpPr>
          <a:xfrm>
            <a:off x="5196383" y="3501008"/>
            <a:ext cx="860426" cy="396044"/>
            <a:chOff x="5196383" y="3501008"/>
            <a:chExt cx="860426" cy="396044"/>
          </a:xfrm>
        </p:grpSpPr>
        <p:graphicFrame>
          <p:nvGraphicFramePr>
            <p:cNvPr id="54" name="Object 71"/>
            <p:cNvGraphicFramePr>
              <a:graphicFrameLocks noChangeAspect="1"/>
            </p:cNvGraphicFramePr>
            <p:nvPr/>
          </p:nvGraphicFramePr>
          <p:xfrm>
            <a:off x="5196383" y="3501008"/>
            <a:ext cx="239713" cy="369888"/>
          </p:xfrm>
          <a:graphic>
            <a:graphicData uri="http://schemas.openxmlformats.org/presentationml/2006/ole">
              <p:oleObj spid="_x0000_s1345542" name="Equation" r:id="rId4" imgW="139579" imgH="215713" progId="Equation.3">
                <p:embed/>
              </p:oleObj>
            </a:graphicData>
          </a:graphic>
        </p:graphicFrame>
        <p:graphicFrame>
          <p:nvGraphicFramePr>
            <p:cNvPr id="56" name="Object 73"/>
            <p:cNvGraphicFramePr>
              <a:graphicFrameLocks noChangeAspect="1"/>
            </p:cNvGraphicFramePr>
            <p:nvPr/>
          </p:nvGraphicFramePr>
          <p:xfrm>
            <a:off x="5675809" y="3554152"/>
            <a:ext cx="381000" cy="342900"/>
          </p:xfrm>
          <a:graphic>
            <a:graphicData uri="http://schemas.openxmlformats.org/presentationml/2006/ole">
              <p:oleObj spid="_x0000_s1345543" name="Formel" r:id="rId5" imgW="253800" imgH="228600" progId="Equation.3">
                <p:embed/>
              </p:oleObj>
            </a:graphicData>
          </a:graphic>
        </p:graphicFrame>
      </p:grpSp>
      <p:grpSp>
        <p:nvGrpSpPr>
          <p:cNvPr id="91" name="Gruppieren 90"/>
          <p:cNvGrpSpPr/>
          <p:nvPr/>
        </p:nvGrpSpPr>
        <p:grpSpPr>
          <a:xfrm>
            <a:off x="606633" y="4185083"/>
            <a:ext cx="2170095" cy="1143810"/>
            <a:chOff x="606633" y="4185083"/>
            <a:chExt cx="2170095" cy="1143810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1625286" y="5031779"/>
              <a:ext cx="109538" cy="12541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>
                <a:solidFill>
                  <a:srgbClr val="0066FF"/>
                </a:solidFill>
              </a:endParaRPr>
            </a:p>
          </p:txBody>
        </p:sp>
        <p:sp>
          <p:nvSpPr>
            <p:cNvPr id="60" name="AutoShape 34"/>
            <p:cNvSpPr>
              <a:spLocks noChangeArrowheads="1"/>
            </p:cNvSpPr>
            <p:nvPr/>
          </p:nvSpPr>
          <p:spPr bwMode="auto">
            <a:xfrm rot="12207796">
              <a:off x="822352" y="4860682"/>
              <a:ext cx="849463" cy="95336"/>
            </a:xfrm>
            <a:prstGeom prst="rightArrow">
              <a:avLst>
                <a:gd name="adj1" fmla="val 50000"/>
                <a:gd name="adj2" fmla="val 24259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AutoShape 37"/>
            <p:cNvSpPr>
              <a:spLocks noChangeArrowheads="1"/>
            </p:cNvSpPr>
            <p:nvPr/>
          </p:nvSpPr>
          <p:spPr bwMode="auto">
            <a:xfrm rot="21447576">
              <a:off x="1730032" y="5031422"/>
              <a:ext cx="754585" cy="90450"/>
            </a:xfrm>
            <a:prstGeom prst="rightArrow">
              <a:avLst>
                <a:gd name="adj1" fmla="val 50000"/>
                <a:gd name="adj2" fmla="val 2436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39"/>
            <p:cNvSpPr>
              <a:spLocks noChangeShapeType="1"/>
            </p:cNvSpPr>
            <p:nvPr/>
          </p:nvSpPr>
          <p:spPr bwMode="auto">
            <a:xfrm flipV="1">
              <a:off x="1679261" y="4185083"/>
              <a:ext cx="192440" cy="91019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Ellipse 65"/>
            <p:cNvSpPr/>
            <p:nvPr/>
          </p:nvSpPr>
          <p:spPr bwMode="auto">
            <a:xfrm rot="11535359">
              <a:off x="606633" y="4803119"/>
              <a:ext cx="2170095" cy="52577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AutoShape 38"/>
            <p:cNvSpPr>
              <a:spLocks noChangeArrowheads="1"/>
            </p:cNvSpPr>
            <p:nvPr/>
          </p:nvSpPr>
          <p:spPr bwMode="auto">
            <a:xfrm rot="16691506">
              <a:off x="1203495" y="4668037"/>
              <a:ext cx="114300" cy="127000"/>
            </a:xfrm>
            <a:prstGeom prst="triangle">
              <a:avLst>
                <a:gd name="adj" fmla="val 55394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0" name="Textfeld 69"/>
          <p:cNvSpPr txBox="1"/>
          <p:nvPr/>
        </p:nvSpPr>
        <p:spPr>
          <a:xfrm>
            <a:off x="287524" y="5390056"/>
            <a:ext cx="29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injection</a:t>
            </a:r>
            <a:r>
              <a:rPr lang="de-DE" sz="1400" dirty="0" smtClean="0"/>
              <a:t> all </a:t>
            </a:r>
            <a:r>
              <a:rPr lang="de-DE" sz="1400" dirty="0" err="1" smtClean="0"/>
              <a:t>spin</a:t>
            </a:r>
            <a:r>
              <a:rPr lang="de-DE" sz="1400" dirty="0" smtClean="0"/>
              <a:t> </a:t>
            </a:r>
            <a:r>
              <a:rPr lang="de-DE" sz="1400" dirty="0" err="1" smtClean="0"/>
              <a:t>vectors</a:t>
            </a:r>
            <a:r>
              <a:rPr lang="de-DE" sz="1400" dirty="0" smtClean="0"/>
              <a:t> </a:t>
            </a:r>
            <a:r>
              <a:rPr lang="de-DE" sz="1400" dirty="0" err="1" smtClean="0"/>
              <a:t>aligned</a:t>
            </a:r>
            <a:endParaRPr lang="de-DE" sz="1400" dirty="0" smtClean="0"/>
          </a:p>
        </p:txBody>
      </p:sp>
      <p:sp>
        <p:nvSpPr>
          <p:cNvPr id="78" name="Textfeld 77"/>
          <p:cNvSpPr txBox="1"/>
          <p:nvPr/>
        </p:nvSpPr>
        <p:spPr>
          <a:xfrm>
            <a:off x="3491880" y="5390056"/>
            <a:ext cx="255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After </a:t>
            </a:r>
            <a:r>
              <a:rPr lang="de-DE" sz="1400" dirty="0" err="1" smtClean="0"/>
              <a:t>some</a:t>
            </a:r>
            <a:r>
              <a:rPr lang="de-DE" sz="1400" dirty="0" smtClean="0"/>
              <a:t> time,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spin</a:t>
            </a:r>
            <a:r>
              <a:rPr lang="de-DE" sz="1400" dirty="0" smtClean="0"/>
              <a:t> </a:t>
            </a:r>
            <a:r>
              <a:rPr lang="de-DE" sz="1400" dirty="0" err="1" smtClean="0"/>
              <a:t>vectors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all out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phase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horizontal plane</a:t>
            </a:r>
            <a:endParaRPr lang="de-DE" sz="1400" dirty="0"/>
          </a:p>
        </p:txBody>
      </p:sp>
      <p:grpSp>
        <p:nvGrpSpPr>
          <p:cNvPr id="93" name="Gruppieren 92"/>
          <p:cNvGrpSpPr/>
          <p:nvPr/>
        </p:nvGrpSpPr>
        <p:grpSpPr>
          <a:xfrm>
            <a:off x="3666972" y="4185083"/>
            <a:ext cx="2170095" cy="1150434"/>
            <a:chOff x="3666972" y="4185083"/>
            <a:chExt cx="2170095" cy="1150434"/>
          </a:xfrm>
        </p:grpSpPr>
        <p:sp>
          <p:nvSpPr>
            <p:cNvPr id="76" name="Ellipse 75"/>
            <p:cNvSpPr/>
            <p:nvPr/>
          </p:nvSpPr>
          <p:spPr bwMode="auto">
            <a:xfrm rot="11535359">
              <a:off x="3666972" y="4803119"/>
              <a:ext cx="2170095" cy="52577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2" name="Gruppieren 91"/>
            <p:cNvGrpSpPr/>
            <p:nvPr/>
          </p:nvGrpSpPr>
          <p:grpSpPr>
            <a:xfrm>
              <a:off x="3744669" y="4185083"/>
              <a:ext cx="1938206" cy="1150434"/>
              <a:chOff x="3744669" y="4185083"/>
              <a:chExt cx="1938206" cy="1150434"/>
            </a:xfrm>
          </p:grpSpPr>
          <p:sp>
            <p:nvSpPr>
              <p:cNvPr id="72" name="Oval 32"/>
              <p:cNvSpPr>
                <a:spLocks noChangeArrowheads="1"/>
              </p:cNvSpPr>
              <p:nvPr/>
            </p:nvSpPr>
            <p:spPr bwMode="auto">
              <a:xfrm>
                <a:off x="4685625" y="5031779"/>
                <a:ext cx="109538" cy="125413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>
                  <a:solidFill>
                    <a:srgbClr val="0066FF"/>
                  </a:solidFill>
                </a:endParaRPr>
              </a:p>
            </p:txBody>
          </p:sp>
          <p:sp>
            <p:nvSpPr>
              <p:cNvPr id="73" name="AutoShape 34"/>
              <p:cNvSpPr>
                <a:spLocks noChangeArrowheads="1"/>
              </p:cNvSpPr>
              <p:nvPr/>
            </p:nvSpPr>
            <p:spPr bwMode="auto">
              <a:xfrm rot="12207796">
                <a:off x="3882691" y="4860682"/>
                <a:ext cx="849463" cy="95336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" name="AutoShape 37"/>
              <p:cNvSpPr>
                <a:spLocks noChangeArrowheads="1"/>
              </p:cNvSpPr>
              <p:nvPr/>
            </p:nvSpPr>
            <p:spPr bwMode="auto">
              <a:xfrm rot="21447576">
                <a:off x="4790371" y="5031422"/>
                <a:ext cx="754585" cy="90450"/>
              </a:xfrm>
              <a:prstGeom prst="rightArrow">
                <a:avLst>
                  <a:gd name="adj1" fmla="val 50000"/>
                  <a:gd name="adj2" fmla="val 2436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" name="Line 39"/>
              <p:cNvSpPr>
                <a:spLocks noChangeShapeType="1"/>
              </p:cNvSpPr>
              <p:nvPr/>
            </p:nvSpPr>
            <p:spPr bwMode="auto">
              <a:xfrm flipV="1">
                <a:off x="4739600" y="4185083"/>
                <a:ext cx="192440" cy="91019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AutoShape 38"/>
              <p:cNvSpPr>
                <a:spLocks noChangeArrowheads="1"/>
              </p:cNvSpPr>
              <p:nvPr/>
            </p:nvSpPr>
            <p:spPr bwMode="auto">
              <a:xfrm rot="16691506">
                <a:off x="4263834" y="4668037"/>
                <a:ext cx="114300" cy="127000"/>
              </a:xfrm>
              <a:prstGeom prst="triangle">
                <a:avLst>
                  <a:gd name="adj" fmla="val 55394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AutoShape 34"/>
              <p:cNvSpPr>
                <a:spLocks noChangeArrowheads="1"/>
              </p:cNvSpPr>
              <p:nvPr/>
            </p:nvSpPr>
            <p:spPr bwMode="auto">
              <a:xfrm rot="11397897">
                <a:off x="3744669" y="4968432"/>
                <a:ext cx="959633" cy="92467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AutoShape 34"/>
              <p:cNvSpPr>
                <a:spLocks noChangeArrowheads="1"/>
              </p:cNvSpPr>
              <p:nvPr/>
            </p:nvSpPr>
            <p:spPr bwMode="auto">
              <a:xfrm rot="10198250">
                <a:off x="4237652" y="5111694"/>
                <a:ext cx="462413" cy="77835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AutoShape 34"/>
              <p:cNvSpPr>
                <a:spLocks noChangeArrowheads="1"/>
              </p:cNvSpPr>
              <p:nvPr/>
            </p:nvSpPr>
            <p:spPr bwMode="auto">
              <a:xfrm rot="7220678">
                <a:off x="4561316" y="5192987"/>
                <a:ext cx="218973" cy="66088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" name="AutoShape 34"/>
              <p:cNvSpPr>
                <a:spLocks noChangeArrowheads="1"/>
              </p:cNvSpPr>
              <p:nvPr/>
            </p:nvSpPr>
            <p:spPr bwMode="auto">
              <a:xfrm rot="14019281">
                <a:off x="4424313" y="4851593"/>
                <a:ext cx="354935" cy="80986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AutoShape 34"/>
              <p:cNvSpPr>
                <a:spLocks noChangeArrowheads="1"/>
              </p:cNvSpPr>
              <p:nvPr/>
            </p:nvSpPr>
            <p:spPr bwMode="auto">
              <a:xfrm rot="18804656">
                <a:off x="4731671" y="4916422"/>
                <a:ext cx="256723" cy="54509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AutoShape 34"/>
              <p:cNvSpPr>
                <a:spLocks noChangeArrowheads="1"/>
              </p:cNvSpPr>
              <p:nvPr/>
            </p:nvSpPr>
            <p:spPr bwMode="auto">
              <a:xfrm rot="21229921">
                <a:off x="4790799" y="4997669"/>
                <a:ext cx="642522" cy="86278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AutoShape 34"/>
              <p:cNvSpPr>
                <a:spLocks noChangeArrowheads="1"/>
              </p:cNvSpPr>
              <p:nvPr/>
            </p:nvSpPr>
            <p:spPr bwMode="auto">
              <a:xfrm rot="1849498">
                <a:off x="4738236" y="5218017"/>
                <a:ext cx="544473" cy="94374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" name="AutoShape 34"/>
              <p:cNvSpPr>
                <a:spLocks noChangeArrowheads="1"/>
              </p:cNvSpPr>
              <p:nvPr/>
            </p:nvSpPr>
            <p:spPr bwMode="auto">
              <a:xfrm rot="985592">
                <a:off x="4764993" y="5196143"/>
                <a:ext cx="917882" cy="85029"/>
              </a:xfrm>
              <a:prstGeom prst="rightArrow">
                <a:avLst>
                  <a:gd name="adj1" fmla="val 50000"/>
                  <a:gd name="adj2" fmla="val 24259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88" name="Textfeld 87"/>
          <p:cNvSpPr txBox="1"/>
          <p:nvPr/>
        </p:nvSpPr>
        <p:spPr>
          <a:xfrm>
            <a:off x="6156176" y="4545124"/>
            <a:ext cx="2735796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Longitudinal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vanishes</a:t>
            </a:r>
            <a:r>
              <a:rPr lang="de-DE" dirty="0" smtClean="0"/>
              <a:t>!</a:t>
            </a:r>
            <a:endParaRPr lang="de-DE" dirty="0"/>
          </a:p>
        </p:txBody>
      </p:sp>
      <p:graphicFrame>
        <p:nvGraphicFramePr>
          <p:cNvPr id="1345544" name="Object 8"/>
          <p:cNvGraphicFramePr>
            <a:graphicFrameLocks noChangeAspect="1"/>
          </p:cNvGraphicFramePr>
          <p:nvPr/>
        </p:nvGraphicFramePr>
        <p:xfrm>
          <a:off x="1979712" y="4113076"/>
          <a:ext cx="460375" cy="409575"/>
        </p:xfrm>
        <a:graphic>
          <a:graphicData uri="http://schemas.openxmlformats.org/presentationml/2006/ole">
            <p:oleObj spid="_x0000_s1345544" name="Equation" r:id="rId6" imgW="253890" imgH="228501" progId="Equation.3">
              <p:embed/>
            </p:oleObj>
          </a:graphicData>
        </a:graphic>
      </p:graphicFrame>
      <p:sp>
        <p:nvSpPr>
          <p:cNvPr id="65" name="Textfeld 64"/>
          <p:cNvSpPr txBox="1"/>
          <p:nvPr/>
        </p:nvSpPr>
        <p:spPr>
          <a:xfrm>
            <a:off x="6155668" y="5373216"/>
            <a:ext cx="2736812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In an </a:t>
            </a:r>
            <a:r>
              <a:rPr lang="de-DE" dirty="0" err="1" smtClean="0"/>
              <a:t>Edm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frozen</a:t>
            </a:r>
            <a:r>
              <a:rPr lang="de-DE" dirty="0" smtClean="0"/>
              <a:t> </a:t>
            </a:r>
            <a:r>
              <a:rPr lang="de-DE" dirty="0" err="1" smtClean="0"/>
              <a:t>spin</a:t>
            </a:r>
            <a:r>
              <a:rPr lang="de-DE" dirty="0" smtClean="0"/>
              <a:t>, </a:t>
            </a:r>
            <a:r>
              <a:rPr lang="de-DE" dirty="0" err="1" smtClean="0"/>
              <a:t>observation</a:t>
            </a:r>
            <a:r>
              <a:rPr lang="de-DE" dirty="0" smtClean="0"/>
              <a:t> time </a:t>
            </a:r>
            <a:r>
              <a:rPr lang="de-DE" dirty="0" err="1" smtClean="0"/>
              <a:t>is</a:t>
            </a:r>
            <a:r>
              <a:rPr lang="de-DE" dirty="0" smtClean="0"/>
              <a:t> limited.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4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50" grpId="0"/>
      <p:bldP spid="78" grpId="0"/>
      <p:bldP spid="88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627160" y="1088740"/>
            <a:ext cx="7884876" cy="2916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97078"/>
            <a:ext cx="8424936" cy="691662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Estimate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coherence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times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Kolya</a:t>
            </a:r>
            <a:r>
              <a:rPr lang="de-DE" dirty="0" smtClean="0">
                <a:solidFill>
                  <a:srgbClr val="FF0000"/>
                </a:solidFill>
              </a:rPr>
              <a:t> Nikolaev)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764857" y="1088740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spin</a:t>
            </a:r>
            <a:r>
              <a:rPr lang="de-DE" dirty="0" smtClean="0"/>
              <a:t> </a:t>
            </a:r>
            <a:r>
              <a:rPr lang="de-DE" dirty="0" err="1" smtClean="0"/>
              <a:t>coherence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variations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spin</a:t>
            </a:r>
            <a:r>
              <a:rPr lang="de-DE" dirty="0" smtClean="0"/>
              <a:t> tune </a:t>
            </a:r>
          </a:p>
          <a:p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spread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beam</a:t>
            </a:r>
            <a:endParaRPr lang="de-DE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935596" y="1898830"/>
          <a:ext cx="1330113" cy="425636"/>
        </p:xfrm>
        <a:graphic>
          <a:graphicData uri="http://schemas.openxmlformats.org/presentationml/2006/ole">
            <p:oleObj spid="_x0000_s1348610" name="Formel" r:id="rId3" imgW="634680" imgH="20304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447764" y="19269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203848" y="1946424"/>
          <a:ext cx="396044" cy="396044"/>
        </p:xfrm>
        <a:graphic>
          <a:graphicData uri="http://schemas.openxmlformats.org/presentationml/2006/ole">
            <p:oleObj spid="_x0000_s1348611" name="Formel" r:id="rId4" imgW="203040" imgH="2030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887924" y="192698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randomized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e.g.,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de-DE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899592" y="2535312"/>
          <a:ext cx="2563803" cy="353628"/>
        </p:xfrm>
        <a:graphic>
          <a:graphicData uri="http://schemas.openxmlformats.org/presentationml/2006/ole">
            <p:oleObj spid="_x0000_s1348612" name="Formel" r:id="rId5" imgW="1473120" imgH="203040" progId="Equation.3">
              <p:embed/>
            </p:oleObj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348613" name="Formel" r:id="rId6" imgW="914400" imgH="215640" progId="Equation.3">
              <p:embed/>
            </p:oleObj>
          </a:graphicData>
        </a:graphic>
      </p:graphicFrame>
      <p:graphicFrame>
        <p:nvGraphicFramePr>
          <p:cNvPr id="1348615" name="Object 7"/>
          <p:cNvGraphicFramePr>
            <a:graphicFrameLocks noChangeAspect="1"/>
          </p:cNvGraphicFramePr>
          <p:nvPr/>
        </p:nvGraphicFramePr>
        <p:xfrm>
          <a:off x="1979712" y="2888940"/>
          <a:ext cx="4970463" cy="1119188"/>
        </p:xfrm>
        <a:graphic>
          <a:graphicData uri="http://schemas.openxmlformats.org/presentationml/2006/ole">
            <p:oleObj spid="_x0000_s1348615" name="Formel" r:id="rId7" imgW="2590560" imgH="583920" progId="Equation.3">
              <p:embed/>
            </p:oleObj>
          </a:graphicData>
        </a:graphic>
      </p:graphicFrame>
      <p:grpSp>
        <p:nvGrpSpPr>
          <p:cNvPr id="31" name="Gruppieren 30"/>
          <p:cNvGrpSpPr/>
          <p:nvPr/>
        </p:nvGrpSpPr>
        <p:grpSpPr>
          <a:xfrm>
            <a:off x="575556" y="4185084"/>
            <a:ext cx="7988084" cy="2124236"/>
            <a:chOff x="575556" y="4185084"/>
            <a:chExt cx="7988084" cy="2124236"/>
          </a:xfrm>
        </p:grpSpPr>
        <p:sp>
          <p:nvSpPr>
            <p:cNvPr id="25" name="Rechteck 24"/>
            <p:cNvSpPr/>
            <p:nvPr/>
          </p:nvSpPr>
          <p:spPr bwMode="auto">
            <a:xfrm>
              <a:off x="647564" y="4257092"/>
              <a:ext cx="7884876" cy="20520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1348616" name="Object 8"/>
            <p:cNvGraphicFramePr>
              <a:graphicFrameLocks noChangeAspect="1"/>
            </p:cNvGraphicFramePr>
            <p:nvPr/>
          </p:nvGraphicFramePr>
          <p:xfrm>
            <a:off x="4638644" y="4472223"/>
            <a:ext cx="1501932" cy="360040"/>
          </p:xfrm>
          <a:graphic>
            <a:graphicData uri="http://schemas.openxmlformats.org/presentationml/2006/ole">
              <p:oleObj spid="_x0000_s1348616" name="Formel" r:id="rId8" imgW="952200" imgH="228600" progId="Equation.3">
                <p:embed/>
              </p:oleObj>
            </a:graphicData>
          </a:graphic>
        </p:graphicFrame>
        <p:graphicFrame>
          <p:nvGraphicFramePr>
            <p:cNvPr id="1348617" name="Object 9"/>
            <p:cNvGraphicFramePr>
              <a:graphicFrameLocks noChangeAspect="1"/>
            </p:cNvGraphicFramePr>
            <p:nvPr/>
          </p:nvGraphicFramePr>
          <p:xfrm>
            <a:off x="2504172" y="4470449"/>
            <a:ext cx="1656184" cy="398711"/>
          </p:xfrm>
          <a:graphic>
            <a:graphicData uri="http://schemas.openxmlformats.org/presentationml/2006/ole">
              <p:oleObj spid="_x0000_s1348617" name="Formel" r:id="rId9" imgW="952200" imgH="228600" progId="Equation.3">
                <p:embed/>
              </p:oleObj>
            </a:graphicData>
          </a:graphic>
        </p:graphicFrame>
        <p:graphicFrame>
          <p:nvGraphicFramePr>
            <p:cNvPr id="1348618" name="Object 10"/>
            <p:cNvGraphicFramePr>
              <a:graphicFrameLocks noChangeAspect="1"/>
            </p:cNvGraphicFramePr>
            <p:nvPr/>
          </p:nvGraphicFramePr>
          <p:xfrm>
            <a:off x="4606925" y="5408613"/>
            <a:ext cx="1920875" cy="444500"/>
          </p:xfrm>
          <a:graphic>
            <a:graphicData uri="http://schemas.openxmlformats.org/presentationml/2006/ole">
              <p:oleObj spid="_x0000_s1348618" name="Formel" r:id="rId10" imgW="1041120" imgH="241200" progId="Equation.3">
                <p:embed/>
              </p:oleObj>
            </a:graphicData>
          </a:graphic>
        </p:graphicFrame>
        <p:graphicFrame>
          <p:nvGraphicFramePr>
            <p:cNvPr id="1348619" name="Object 11"/>
            <p:cNvGraphicFramePr>
              <a:graphicFrameLocks noChangeAspect="1"/>
            </p:cNvGraphicFramePr>
            <p:nvPr/>
          </p:nvGraphicFramePr>
          <p:xfrm>
            <a:off x="2437420" y="5409220"/>
            <a:ext cx="1919287" cy="444500"/>
          </p:xfrm>
          <a:graphic>
            <a:graphicData uri="http://schemas.openxmlformats.org/presentationml/2006/ole">
              <p:oleObj spid="_x0000_s1348619" name="Formel" r:id="rId11" imgW="1041120" imgH="241200" progId="Equation.3">
                <p:embed/>
              </p:oleObj>
            </a:graphicData>
          </a:graphic>
        </p:graphicFrame>
        <p:sp>
          <p:nvSpPr>
            <p:cNvPr id="22" name="Textfeld 21"/>
            <p:cNvSpPr txBox="1"/>
            <p:nvPr/>
          </p:nvSpPr>
          <p:spPr>
            <a:xfrm>
              <a:off x="899592" y="4508227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Estimate</a:t>
              </a:r>
              <a:r>
                <a:rPr lang="de-DE" b="1" dirty="0" smtClean="0"/>
                <a:t>:</a:t>
              </a:r>
              <a:endParaRPr lang="de-DE" b="1" dirty="0"/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647564" y="4185084"/>
              <a:ext cx="7884876" cy="212423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2735796" y="5121188"/>
              <a:ext cx="2448272" cy="11161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75556" y="5939988"/>
              <a:ext cx="798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6666"/>
                  </a:solidFill>
                </a:rPr>
                <a:t>Spin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coherence</a:t>
              </a:r>
              <a:r>
                <a:rPr lang="de-DE" b="1" dirty="0" smtClean="0">
                  <a:solidFill>
                    <a:srgbClr val="006666"/>
                  </a:solidFill>
                </a:rPr>
                <a:t> time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for</a:t>
              </a:r>
              <a:r>
                <a:rPr lang="de-DE" b="1" dirty="0" smtClean="0">
                  <a:solidFill>
                    <a:srgbClr val="006666"/>
                  </a:solidFill>
                </a:rPr>
                <a:t>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deuterons</a:t>
              </a:r>
              <a:r>
                <a:rPr lang="de-DE" b="1" dirty="0" smtClean="0">
                  <a:solidFill>
                    <a:srgbClr val="006666"/>
                  </a:solidFill>
                </a:rPr>
                <a:t>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may</a:t>
              </a:r>
              <a:r>
                <a:rPr lang="de-DE" b="1" dirty="0" smtClean="0">
                  <a:solidFill>
                    <a:srgbClr val="006666"/>
                  </a:solidFill>
                </a:rPr>
                <a:t>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be</a:t>
              </a:r>
              <a:r>
                <a:rPr lang="de-DE" b="1" dirty="0" smtClean="0">
                  <a:solidFill>
                    <a:srgbClr val="006666"/>
                  </a:solidFill>
                </a:rPr>
                <a:t> ~100 larger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than</a:t>
              </a:r>
              <a:r>
                <a:rPr lang="de-DE" b="1" dirty="0" smtClean="0">
                  <a:solidFill>
                    <a:srgbClr val="006666"/>
                  </a:solidFill>
                </a:rPr>
                <a:t>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for</a:t>
              </a:r>
              <a:r>
                <a:rPr lang="de-DE" b="1" dirty="0" smtClean="0">
                  <a:solidFill>
                    <a:srgbClr val="006666"/>
                  </a:solidFill>
                </a:rPr>
                <a:t> </a:t>
              </a:r>
              <a:r>
                <a:rPr lang="de-DE" b="1" dirty="0" err="1" smtClean="0">
                  <a:solidFill>
                    <a:srgbClr val="006666"/>
                  </a:solidFill>
                </a:rPr>
                <a:t>protons</a:t>
              </a:r>
              <a:endParaRPr lang="de-DE" b="1" dirty="0">
                <a:solidFill>
                  <a:srgbClr val="006666"/>
                </a:solidFill>
              </a:endParaRPr>
            </a:p>
          </p:txBody>
        </p:sp>
        <p:graphicFrame>
          <p:nvGraphicFramePr>
            <p:cNvPr id="1348620" name="Object 12"/>
            <p:cNvGraphicFramePr>
              <a:graphicFrameLocks noChangeAspect="1"/>
            </p:cNvGraphicFramePr>
            <p:nvPr/>
          </p:nvGraphicFramePr>
          <p:xfrm>
            <a:off x="4680012" y="4905165"/>
            <a:ext cx="1368466" cy="432048"/>
          </p:xfrm>
          <a:graphic>
            <a:graphicData uri="http://schemas.openxmlformats.org/presentationml/2006/ole">
              <p:oleObj spid="_x0000_s1348620" name="Formel" r:id="rId12" imgW="723600" imgH="228600" progId="Equation.3">
                <p:embed/>
              </p:oleObj>
            </a:graphicData>
          </a:graphic>
        </p:graphicFrame>
        <p:graphicFrame>
          <p:nvGraphicFramePr>
            <p:cNvPr id="1348621" name="Object 13"/>
            <p:cNvGraphicFramePr>
              <a:graphicFrameLocks noChangeAspect="1"/>
            </p:cNvGraphicFramePr>
            <p:nvPr/>
          </p:nvGraphicFramePr>
          <p:xfrm>
            <a:off x="2771800" y="4927600"/>
            <a:ext cx="1104900" cy="420688"/>
          </p:xfrm>
          <a:graphic>
            <a:graphicData uri="http://schemas.openxmlformats.org/presentationml/2006/ole">
              <p:oleObj spid="_x0000_s1348621" name="Formel" r:id="rId13" imgW="63468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2"/>
          <p:cNvSpPr txBox="1">
            <a:spLocks noChangeArrowheads="1"/>
          </p:cNvSpPr>
          <p:nvPr/>
        </p:nvSpPr>
        <p:spPr bwMode="auto">
          <a:xfrm>
            <a:off x="575556" y="800708"/>
            <a:ext cx="437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6666"/>
                </a:solidFill>
              </a:rPr>
              <a:t>Test </a:t>
            </a:r>
            <a:r>
              <a:rPr lang="de-DE" sz="2400" b="1" dirty="0" err="1">
                <a:solidFill>
                  <a:srgbClr val="006666"/>
                </a:solidFill>
              </a:rPr>
              <a:t>measurements</a:t>
            </a:r>
            <a:r>
              <a:rPr lang="de-DE" sz="2400" b="1" dirty="0">
                <a:solidFill>
                  <a:srgbClr val="006666"/>
                </a:solidFill>
              </a:rPr>
              <a:t> </a:t>
            </a:r>
            <a:r>
              <a:rPr lang="de-DE" sz="2400" b="1" dirty="0" err="1">
                <a:solidFill>
                  <a:srgbClr val="006666"/>
                </a:solidFill>
              </a:rPr>
              <a:t>at</a:t>
            </a:r>
            <a:r>
              <a:rPr lang="de-DE" sz="2400" b="1" dirty="0">
                <a:solidFill>
                  <a:srgbClr val="006666"/>
                </a:solidFill>
              </a:rPr>
              <a:t> COSY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7544" y="152636"/>
            <a:ext cx="7772400" cy="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600" b="1" dirty="0" smtClean="0">
                <a:solidFill>
                  <a:srgbClr val="FF0000"/>
                </a:solidFill>
              </a:rPr>
              <a:t>First </a:t>
            </a:r>
            <a:r>
              <a:rPr lang="de-DE" sz="2600" b="1" dirty="0" err="1" smtClean="0">
                <a:solidFill>
                  <a:srgbClr val="FF0000"/>
                </a:solidFill>
              </a:rPr>
              <a:t>measurement</a:t>
            </a:r>
            <a:r>
              <a:rPr lang="de-DE" sz="2600" b="1" dirty="0" smtClean="0">
                <a:solidFill>
                  <a:srgbClr val="FF0000"/>
                </a:solidFill>
              </a:rPr>
              <a:t> </a:t>
            </a:r>
            <a:r>
              <a:rPr lang="de-DE" sz="2600" b="1" dirty="0" err="1" smtClean="0">
                <a:solidFill>
                  <a:srgbClr val="FF0000"/>
                </a:solidFill>
              </a:rPr>
              <a:t>of</a:t>
            </a:r>
            <a:r>
              <a:rPr lang="de-DE" sz="2600" b="1" dirty="0" smtClean="0">
                <a:solidFill>
                  <a:srgbClr val="FF0000"/>
                </a:solidFill>
              </a:rPr>
              <a:t> </a:t>
            </a:r>
            <a:r>
              <a:rPr lang="de-DE" sz="2600" b="1" dirty="0" err="1" smtClean="0">
                <a:solidFill>
                  <a:srgbClr val="FF0000"/>
                </a:solidFill>
              </a:rPr>
              <a:t>spin</a:t>
            </a:r>
            <a:r>
              <a:rPr lang="de-DE" sz="2600" b="1" dirty="0" smtClean="0">
                <a:solidFill>
                  <a:srgbClr val="FF0000"/>
                </a:solidFill>
              </a:rPr>
              <a:t> </a:t>
            </a:r>
            <a:r>
              <a:rPr lang="de-DE" sz="2600" b="1" dirty="0" err="1" smtClean="0">
                <a:solidFill>
                  <a:srgbClr val="FF0000"/>
                </a:solidFill>
              </a:rPr>
              <a:t>coherence</a:t>
            </a:r>
            <a:r>
              <a:rPr lang="de-DE" sz="2600" b="1" dirty="0" smtClean="0">
                <a:solidFill>
                  <a:srgbClr val="FF0000"/>
                </a:solidFill>
              </a:rPr>
              <a:t> time</a:t>
            </a:r>
            <a:endParaRPr lang="de-DE" sz="2600" b="1" dirty="0">
              <a:solidFill>
                <a:srgbClr val="FF000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 l="14632" t="37340" r="12105" b="20372"/>
          <a:stretch>
            <a:fillRect/>
          </a:stretch>
        </p:blipFill>
        <p:spPr bwMode="auto">
          <a:xfrm>
            <a:off x="5605202" y="2852936"/>
            <a:ext cx="33035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 l="6416" t="21613" r="13075" b="21271"/>
          <a:stretch>
            <a:fillRect/>
          </a:stretch>
        </p:blipFill>
        <p:spPr bwMode="auto">
          <a:xfrm>
            <a:off x="431540" y="2924373"/>
            <a:ext cx="51895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 cstate="print"/>
          <a:srcRect l="48581" t="11290" r="8423" b="71657"/>
          <a:stretch>
            <a:fillRect/>
          </a:stretch>
        </p:blipFill>
        <p:spPr bwMode="auto">
          <a:xfrm>
            <a:off x="5076056" y="1016732"/>
            <a:ext cx="3372619" cy="173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feld 6"/>
          <p:cNvSpPr txBox="1">
            <a:spLocks noChangeArrowheads="1"/>
          </p:cNvSpPr>
          <p:nvPr/>
        </p:nvSpPr>
        <p:spPr bwMode="auto">
          <a:xfrm>
            <a:off x="575556" y="1448780"/>
            <a:ext cx="35637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800" dirty="0"/>
              <a:t>Polarimetry:</a:t>
            </a:r>
          </a:p>
          <a:p>
            <a:endParaRPr lang="de-DE" sz="2800" dirty="0"/>
          </a:p>
          <a:p>
            <a:r>
              <a:rPr lang="de-DE" sz="2800" dirty="0"/>
              <a:t>Spin </a:t>
            </a:r>
            <a:r>
              <a:rPr lang="de-DE" sz="2800" dirty="0" err="1"/>
              <a:t>coherence</a:t>
            </a:r>
            <a:r>
              <a:rPr lang="de-DE" sz="2800" dirty="0"/>
              <a:t> time: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052873" y="5893531"/>
            <a:ext cx="176683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from</a:t>
            </a:r>
            <a:r>
              <a:rPr lang="de-DE" sz="1400" dirty="0" smtClean="0"/>
              <a:t> E. Stephenson</a:t>
            </a:r>
            <a:endParaRPr lang="de-DE" sz="1400" dirty="0"/>
          </a:p>
        </p:txBody>
      </p:sp>
      <p:cxnSp>
        <p:nvCxnSpPr>
          <p:cNvPr id="13" name="Straight Connector 8"/>
          <p:cNvCxnSpPr/>
          <p:nvPr/>
        </p:nvCxnSpPr>
        <p:spPr>
          <a:xfrm>
            <a:off x="1726915" y="5246901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/>
        </p:nvCxnSpPr>
        <p:spPr>
          <a:xfrm>
            <a:off x="2565115" y="5251223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/>
        </p:nvCxnSpPr>
        <p:spPr>
          <a:xfrm>
            <a:off x="4012915" y="5246900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>
          <a:xfrm>
            <a:off x="4851115" y="5251223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2"/>
          <p:cNvCxnSpPr/>
          <p:nvPr/>
        </p:nvCxnSpPr>
        <p:spPr>
          <a:xfrm>
            <a:off x="1726915" y="5335506"/>
            <a:ext cx="838200" cy="0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3"/>
          <p:cNvCxnSpPr/>
          <p:nvPr/>
        </p:nvCxnSpPr>
        <p:spPr>
          <a:xfrm>
            <a:off x="2543742" y="5337342"/>
            <a:ext cx="1447800" cy="8691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4"/>
          <p:cNvCxnSpPr/>
          <p:nvPr/>
        </p:nvCxnSpPr>
        <p:spPr>
          <a:xfrm>
            <a:off x="4012915" y="5346033"/>
            <a:ext cx="838200" cy="0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/>
          <p:cNvSpPr txBox="1"/>
          <p:nvPr/>
        </p:nvSpPr>
        <p:spPr>
          <a:xfrm>
            <a:off x="2590646" y="5724545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33CC"/>
                </a:solidFill>
              </a:rPr>
              <a:t>decoherence</a:t>
            </a:r>
            <a:endParaRPr lang="en-US" sz="1600" dirty="0" smtClean="0">
              <a:solidFill>
                <a:srgbClr val="0033CC"/>
              </a:solidFill>
            </a:endParaRPr>
          </a:p>
          <a:p>
            <a:pPr algn="ctr"/>
            <a:r>
              <a:rPr lang="en-US" sz="1600" dirty="0" smtClean="0">
                <a:solidFill>
                  <a:srgbClr val="0033CC"/>
                </a:solidFill>
              </a:rPr>
              <a:t>time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3921700" y="5724545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33CC"/>
                </a:solidFill>
              </a:rPr>
              <a:t>oscillation</a:t>
            </a:r>
          </a:p>
          <a:p>
            <a:pPr algn="ctr"/>
            <a:r>
              <a:rPr lang="en-US" sz="1600" dirty="0" smtClean="0">
                <a:solidFill>
                  <a:srgbClr val="0033CC"/>
                </a:solidFill>
              </a:rPr>
              <a:t>capture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905232" y="535936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5 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3002718" y="5372376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25 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4186389" y="538785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5 s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2676"/>
            <a:ext cx="7772400" cy="726831"/>
          </a:xfrm>
          <a:noFill/>
          <a:ln/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Topics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00013" cy="4068452"/>
          </a:xfrm>
          <a:solidFill>
            <a:srgbClr val="3A6F8A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EDMs?</a:t>
            </a:r>
          </a:p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EDMs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using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storage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rings</a:t>
            </a:r>
          </a:p>
          <a:p>
            <a:pPr lvl="1">
              <a:buClr>
                <a:schemeClr val="bg1"/>
              </a:buClr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Spin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coherence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/>
                </a:solidFill>
              </a:rPr>
              <a:t>Siberian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snake</a:t>
            </a:r>
            <a:endParaRPr lang="de-DE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de-DE" b="1" dirty="0" err="1" smtClean="0">
                <a:solidFill>
                  <a:srgbClr val="FFFF99"/>
                </a:solidFill>
              </a:rPr>
              <a:t>Possible</a:t>
            </a:r>
            <a:r>
              <a:rPr lang="de-DE" b="1" dirty="0" smtClean="0">
                <a:solidFill>
                  <a:srgbClr val="FFFF99"/>
                </a:solidFill>
              </a:rPr>
              <a:t> </a:t>
            </a:r>
            <a:r>
              <a:rPr lang="de-DE" b="1" dirty="0" err="1" smtClean="0">
                <a:solidFill>
                  <a:srgbClr val="FFFF99"/>
                </a:solidFill>
              </a:rPr>
              <a:t>Precursor</a:t>
            </a:r>
            <a:r>
              <a:rPr lang="de-DE" b="1" dirty="0" smtClean="0">
                <a:solidFill>
                  <a:srgbClr val="FFFF99"/>
                </a:solidFill>
              </a:rPr>
              <a:t> Experiments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de-DE" sz="1800" dirty="0" err="1" smtClean="0">
                <a:solidFill>
                  <a:schemeClr val="bg1"/>
                </a:solidFill>
              </a:rPr>
              <a:t>Depolarization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using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Snake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and</a:t>
            </a:r>
            <a:r>
              <a:rPr lang="de-DE" sz="1800" dirty="0" smtClean="0">
                <a:solidFill>
                  <a:schemeClr val="bg1"/>
                </a:solidFill>
              </a:rPr>
              <a:t> RF E Fields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Resonance Method with RF E-fields (Morse)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de-DE" sz="1800" dirty="0" smtClean="0">
                <a:solidFill>
                  <a:schemeClr val="bg1"/>
                </a:solidFill>
              </a:rPr>
              <a:t>Dual beam </a:t>
            </a:r>
            <a:r>
              <a:rPr lang="de-DE" sz="1800" dirty="0" err="1" smtClean="0">
                <a:solidFill>
                  <a:schemeClr val="bg1"/>
                </a:solidFill>
              </a:rPr>
              <a:t>method</a:t>
            </a:r>
            <a:r>
              <a:rPr lang="de-DE" sz="1800" dirty="0" smtClean="0">
                <a:solidFill>
                  <a:schemeClr val="bg1"/>
                </a:solidFill>
              </a:rPr>
              <a:t> (g-2 d</a:t>
            </a:r>
            <a:r>
              <a:rPr lang="de-DE" sz="1800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de-DE" sz="1800" dirty="0" smtClean="0">
                <a:solidFill>
                  <a:schemeClr val="bg1"/>
                </a:solidFill>
              </a:rPr>
              <a:t>)</a:t>
            </a:r>
          </a:p>
          <a:p>
            <a:pPr marL="1371600" lvl="2" indent="-457200">
              <a:buClr>
                <a:schemeClr val="bg1"/>
              </a:buClr>
              <a:buFont typeface="+mj-lt"/>
              <a:buAutoNum type="arabicPeriod"/>
            </a:pPr>
            <a:r>
              <a:rPr lang="de-DE" sz="1800" dirty="0" err="1" smtClean="0">
                <a:solidFill>
                  <a:schemeClr val="bg1"/>
                </a:solidFill>
              </a:rPr>
              <a:t>Resonance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Method</a:t>
            </a:r>
            <a:r>
              <a:rPr lang="de-DE" sz="1800" dirty="0" smtClean="0">
                <a:solidFill>
                  <a:schemeClr val="bg1"/>
                </a:solidFill>
              </a:rPr>
              <a:t> in a </a:t>
            </a:r>
            <a:r>
              <a:rPr lang="de-DE" sz="1800" dirty="0" err="1" smtClean="0">
                <a:solidFill>
                  <a:schemeClr val="bg1"/>
                </a:solidFill>
              </a:rPr>
              <a:t>magnetic</a:t>
            </a:r>
            <a:r>
              <a:rPr lang="de-DE" sz="1800" dirty="0" smtClean="0">
                <a:solidFill>
                  <a:schemeClr val="bg1"/>
                </a:solidFill>
              </a:rPr>
              <a:t> SR (</a:t>
            </a:r>
            <a:r>
              <a:rPr lang="de-DE" sz="1800" dirty="0" err="1" smtClean="0">
                <a:solidFill>
                  <a:schemeClr val="bg1"/>
                </a:solidFill>
              </a:rPr>
              <a:t>Orlov</a:t>
            </a:r>
            <a:r>
              <a:rPr lang="de-DE" sz="1800" dirty="0" smtClean="0">
                <a:solidFill>
                  <a:schemeClr val="bg1"/>
                </a:solidFill>
              </a:rPr>
              <a:t>, Morse, Semertzidis)</a:t>
            </a:r>
          </a:p>
          <a:p>
            <a:pPr lvl="1">
              <a:buClr>
                <a:schemeClr val="bg1"/>
              </a:buClr>
            </a:pPr>
            <a:r>
              <a:rPr lang="de-DE" dirty="0" err="1" smtClean="0">
                <a:solidFill>
                  <a:schemeClr val="bg1"/>
                </a:solidFill>
              </a:rPr>
              <a:t>Summary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2" cstate="print"/>
          <a:srcRect l="22583" t="7000" r="3108" b="29997"/>
          <a:stretch>
            <a:fillRect/>
          </a:stretch>
        </p:blipFill>
        <p:spPr bwMode="auto">
          <a:xfrm>
            <a:off x="3767480" y="1567912"/>
            <a:ext cx="4824536" cy="324036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</p:pic>
      <p:sp>
        <p:nvSpPr>
          <p:cNvPr id="193" name="Rectangle 15"/>
          <p:cNvSpPr>
            <a:spLocks noChangeArrowheads="1"/>
          </p:cNvSpPr>
          <p:nvPr/>
        </p:nvSpPr>
        <p:spPr bwMode="auto">
          <a:xfrm>
            <a:off x="3635896" y="3685745"/>
            <a:ext cx="359790" cy="64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5" name="Rectangle 17"/>
          <p:cNvSpPr>
            <a:spLocks noChangeArrowheads="1"/>
          </p:cNvSpPr>
          <p:nvPr/>
        </p:nvSpPr>
        <p:spPr bwMode="auto">
          <a:xfrm>
            <a:off x="3754944" y="1884522"/>
            <a:ext cx="300266" cy="2160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6" name="Rectangle 28"/>
          <p:cNvSpPr>
            <a:spLocks noChangeArrowheads="1"/>
          </p:cNvSpPr>
          <p:nvPr/>
        </p:nvSpPr>
        <p:spPr bwMode="auto">
          <a:xfrm>
            <a:off x="6155749" y="5342426"/>
            <a:ext cx="660056" cy="289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2" name="Rectangle 34"/>
          <p:cNvSpPr>
            <a:spLocks noChangeArrowheads="1"/>
          </p:cNvSpPr>
          <p:nvPr/>
        </p:nvSpPr>
        <p:spPr bwMode="auto">
          <a:xfrm>
            <a:off x="4595572" y="4412771"/>
            <a:ext cx="1559531" cy="71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4" name="Rectangle 36"/>
          <p:cNvSpPr>
            <a:spLocks noChangeArrowheads="1"/>
          </p:cNvSpPr>
          <p:nvPr/>
        </p:nvSpPr>
        <p:spPr bwMode="auto">
          <a:xfrm>
            <a:off x="4295952" y="5054928"/>
            <a:ext cx="478838" cy="144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4" name="Rectangle 60"/>
          <p:cNvSpPr>
            <a:spLocks noChangeArrowheads="1"/>
          </p:cNvSpPr>
          <p:nvPr/>
        </p:nvSpPr>
        <p:spPr bwMode="auto">
          <a:xfrm>
            <a:off x="4715266" y="5007277"/>
            <a:ext cx="1260588" cy="144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31" name="Rectangle 57"/>
          <p:cNvSpPr>
            <a:spLocks noChangeArrowheads="1"/>
          </p:cNvSpPr>
          <p:nvPr/>
        </p:nvSpPr>
        <p:spPr bwMode="auto">
          <a:xfrm>
            <a:off x="3737748" y="4044719"/>
            <a:ext cx="1316144" cy="9625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5"/>
          <p:cNvSpPr>
            <a:spLocks noChangeArrowheads="1"/>
          </p:cNvSpPr>
          <p:nvPr/>
        </p:nvSpPr>
        <p:spPr bwMode="auto">
          <a:xfrm>
            <a:off x="4655742" y="3757222"/>
            <a:ext cx="660056" cy="5765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4" name="Rectangle 6"/>
          <p:cNvSpPr>
            <a:spLocks noChangeArrowheads="1"/>
          </p:cNvSpPr>
          <p:nvPr/>
        </p:nvSpPr>
        <p:spPr bwMode="auto">
          <a:xfrm>
            <a:off x="5254951" y="4044719"/>
            <a:ext cx="361112" cy="433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5" name="Rectangle 7"/>
          <p:cNvSpPr>
            <a:spLocks noChangeArrowheads="1"/>
          </p:cNvSpPr>
          <p:nvPr/>
        </p:nvSpPr>
        <p:spPr bwMode="auto">
          <a:xfrm>
            <a:off x="5195427" y="3757222"/>
            <a:ext cx="179895" cy="144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7" name="Rectangle 9"/>
          <p:cNvSpPr>
            <a:spLocks noChangeArrowheads="1"/>
          </p:cNvSpPr>
          <p:nvPr/>
        </p:nvSpPr>
        <p:spPr bwMode="auto">
          <a:xfrm>
            <a:off x="6754958" y="3973242"/>
            <a:ext cx="960322" cy="505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8" name="Rectangle 10"/>
          <p:cNvSpPr>
            <a:spLocks noChangeArrowheads="1"/>
          </p:cNvSpPr>
          <p:nvPr/>
        </p:nvSpPr>
        <p:spPr bwMode="auto">
          <a:xfrm>
            <a:off x="4475847" y="2821666"/>
            <a:ext cx="2579377" cy="3589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9" name="Rectangle 11"/>
          <p:cNvSpPr>
            <a:spLocks noChangeArrowheads="1"/>
          </p:cNvSpPr>
          <p:nvPr/>
        </p:nvSpPr>
        <p:spPr bwMode="auto">
          <a:xfrm>
            <a:off x="6094902" y="3037686"/>
            <a:ext cx="1560854" cy="9355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0" name="Rectangle 12"/>
          <p:cNvSpPr>
            <a:spLocks noChangeArrowheads="1"/>
          </p:cNvSpPr>
          <p:nvPr/>
        </p:nvSpPr>
        <p:spPr bwMode="auto">
          <a:xfrm>
            <a:off x="6335644" y="3830288"/>
            <a:ext cx="239420" cy="36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1" name="Rectangle 13"/>
          <p:cNvSpPr>
            <a:spLocks noChangeArrowheads="1"/>
          </p:cNvSpPr>
          <p:nvPr/>
        </p:nvSpPr>
        <p:spPr bwMode="auto">
          <a:xfrm>
            <a:off x="5855483" y="2029065"/>
            <a:ext cx="120371" cy="792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2" name="Rectangle 14"/>
          <p:cNvSpPr>
            <a:spLocks noChangeArrowheads="1"/>
          </p:cNvSpPr>
          <p:nvPr/>
        </p:nvSpPr>
        <p:spPr bwMode="auto">
          <a:xfrm>
            <a:off x="5915007" y="2316561"/>
            <a:ext cx="300266" cy="792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>
            <a:off x="4235105" y="1304764"/>
            <a:ext cx="600532" cy="366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9" name="Rectangle 21"/>
          <p:cNvSpPr>
            <a:spLocks noChangeArrowheads="1"/>
          </p:cNvSpPr>
          <p:nvPr/>
        </p:nvSpPr>
        <p:spPr bwMode="auto">
          <a:xfrm>
            <a:off x="6575063" y="1307940"/>
            <a:ext cx="1500007" cy="937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0" name="Rectangle 22"/>
          <p:cNvSpPr>
            <a:spLocks noChangeArrowheads="1"/>
          </p:cNvSpPr>
          <p:nvPr/>
        </p:nvSpPr>
        <p:spPr bwMode="auto">
          <a:xfrm>
            <a:off x="7475861" y="2532581"/>
            <a:ext cx="539685" cy="360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1" name="Rectangle 23"/>
          <p:cNvSpPr>
            <a:spLocks noChangeArrowheads="1"/>
          </p:cNvSpPr>
          <p:nvPr/>
        </p:nvSpPr>
        <p:spPr bwMode="auto">
          <a:xfrm>
            <a:off x="6934853" y="2172019"/>
            <a:ext cx="60847" cy="2176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2" name="Rectangle 24"/>
          <p:cNvSpPr>
            <a:spLocks noChangeArrowheads="1"/>
          </p:cNvSpPr>
          <p:nvPr/>
        </p:nvSpPr>
        <p:spPr bwMode="auto">
          <a:xfrm>
            <a:off x="6155749" y="1884522"/>
            <a:ext cx="419315" cy="144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3" name="Rectangle 25"/>
          <p:cNvSpPr>
            <a:spLocks noChangeArrowheads="1"/>
          </p:cNvSpPr>
          <p:nvPr/>
        </p:nvSpPr>
        <p:spPr bwMode="auto">
          <a:xfrm>
            <a:off x="7956022" y="4622889"/>
            <a:ext cx="839951" cy="2874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" name="Rectangle 26"/>
          <p:cNvSpPr>
            <a:spLocks noChangeArrowheads="1"/>
          </p:cNvSpPr>
          <p:nvPr/>
        </p:nvSpPr>
        <p:spPr bwMode="auto">
          <a:xfrm>
            <a:off x="8015546" y="4549824"/>
            <a:ext cx="179895" cy="730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" name="Rectangle 27"/>
          <p:cNvSpPr>
            <a:spLocks noChangeArrowheads="1"/>
          </p:cNvSpPr>
          <p:nvPr/>
        </p:nvSpPr>
        <p:spPr bwMode="auto">
          <a:xfrm>
            <a:off x="7895175" y="4694367"/>
            <a:ext cx="120371" cy="2160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8" name="Rectangle 30"/>
          <p:cNvSpPr>
            <a:spLocks noChangeArrowheads="1"/>
          </p:cNvSpPr>
          <p:nvPr/>
        </p:nvSpPr>
        <p:spPr bwMode="auto">
          <a:xfrm>
            <a:off x="7655756" y="3180640"/>
            <a:ext cx="239420" cy="144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9" name="Rectangle 31"/>
          <p:cNvSpPr>
            <a:spLocks noChangeArrowheads="1"/>
          </p:cNvSpPr>
          <p:nvPr/>
        </p:nvSpPr>
        <p:spPr bwMode="auto">
          <a:xfrm>
            <a:off x="4295952" y="3469725"/>
            <a:ext cx="539685" cy="2874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0" name="Rectangle 32"/>
          <p:cNvSpPr>
            <a:spLocks noChangeArrowheads="1"/>
          </p:cNvSpPr>
          <p:nvPr/>
        </p:nvSpPr>
        <p:spPr bwMode="auto">
          <a:xfrm>
            <a:off x="6635910" y="2172019"/>
            <a:ext cx="120371" cy="144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1" name="Rectangle 33"/>
          <p:cNvSpPr>
            <a:spLocks noChangeArrowheads="1"/>
          </p:cNvSpPr>
          <p:nvPr/>
        </p:nvSpPr>
        <p:spPr bwMode="auto">
          <a:xfrm>
            <a:off x="5555217" y="4333804"/>
            <a:ext cx="539685" cy="360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5" name="Rectangle 37"/>
          <p:cNvSpPr>
            <a:spLocks noChangeArrowheads="1"/>
          </p:cNvSpPr>
          <p:nvPr/>
        </p:nvSpPr>
        <p:spPr bwMode="auto">
          <a:xfrm>
            <a:off x="6274797" y="2029065"/>
            <a:ext cx="240742" cy="36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6" name="Line 38"/>
          <p:cNvSpPr>
            <a:spLocks noChangeShapeType="1"/>
          </p:cNvSpPr>
          <p:nvPr/>
        </p:nvSpPr>
        <p:spPr bwMode="auto">
          <a:xfrm>
            <a:off x="6274797" y="2172019"/>
            <a:ext cx="240742" cy="1445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217" name="Rectangle 39"/>
          <p:cNvSpPr>
            <a:spLocks noChangeArrowheads="1"/>
          </p:cNvSpPr>
          <p:nvPr/>
        </p:nvSpPr>
        <p:spPr bwMode="auto">
          <a:xfrm>
            <a:off x="7055224" y="2893144"/>
            <a:ext cx="179895" cy="2160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8" name="Rectangle 40"/>
          <p:cNvSpPr>
            <a:spLocks noChangeArrowheads="1"/>
          </p:cNvSpPr>
          <p:nvPr/>
        </p:nvSpPr>
        <p:spPr bwMode="auto">
          <a:xfrm>
            <a:off x="7835651" y="3253705"/>
            <a:ext cx="120371" cy="714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9" name="Rectangle 41"/>
          <p:cNvSpPr>
            <a:spLocks noChangeArrowheads="1"/>
          </p:cNvSpPr>
          <p:nvPr/>
        </p:nvSpPr>
        <p:spPr bwMode="auto">
          <a:xfrm>
            <a:off x="6934853" y="2172019"/>
            <a:ext cx="181217" cy="289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8" name="Rectangle 70"/>
          <p:cNvSpPr>
            <a:spLocks noChangeArrowheads="1"/>
          </p:cNvSpPr>
          <p:nvPr/>
        </p:nvSpPr>
        <p:spPr bwMode="auto">
          <a:xfrm>
            <a:off x="4535371" y="1543021"/>
            <a:ext cx="120371" cy="144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9" name="Rectangle 71"/>
          <p:cNvSpPr>
            <a:spLocks noChangeArrowheads="1"/>
          </p:cNvSpPr>
          <p:nvPr/>
        </p:nvSpPr>
        <p:spPr bwMode="auto">
          <a:xfrm>
            <a:off x="3995686" y="1884522"/>
            <a:ext cx="120371" cy="144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30" name="Rectangle 72"/>
          <p:cNvSpPr>
            <a:spLocks noChangeArrowheads="1"/>
          </p:cNvSpPr>
          <p:nvPr/>
        </p:nvSpPr>
        <p:spPr bwMode="auto">
          <a:xfrm>
            <a:off x="5855483" y="4478347"/>
            <a:ext cx="359790" cy="287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32" name="AutoShape 66"/>
          <p:cNvSpPr>
            <a:spLocks noChangeArrowheads="1"/>
          </p:cNvSpPr>
          <p:nvPr/>
        </p:nvSpPr>
        <p:spPr bwMode="auto">
          <a:xfrm rot="13734387">
            <a:off x="4552687" y="1806000"/>
            <a:ext cx="611114" cy="1215111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bg1"/>
          </a:solidFill>
          <a:ln w="9525">
            <a:solidFill>
              <a:srgbClr val="515355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36" name="Rechteck 235"/>
          <p:cNvSpPr/>
          <p:nvPr/>
        </p:nvSpPr>
        <p:spPr bwMode="auto">
          <a:xfrm>
            <a:off x="5351656" y="3728168"/>
            <a:ext cx="18002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" name="Rechteck 247"/>
          <p:cNvSpPr/>
          <p:nvPr/>
        </p:nvSpPr>
        <p:spPr bwMode="auto">
          <a:xfrm>
            <a:off x="7488324" y="2852936"/>
            <a:ext cx="108000" cy="1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2" name="Title 1"/>
          <p:cNvSpPr txBox="1">
            <a:spLocks/>
          </p:cNvSpPr>
          <p:nvPr/>
        </p:nvSpPr>
        <p:spPr bwMode="auto">
          <a:xfrm>
            <a:off x="508012" y="332656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600" b="1" kern="0" dirty="0" smtClean="0">
                <a:solidFill>
                  <a:srgbClr val="005B82"/>
                </a:solidFill>
                <a:latin typeface="+mj-lt"/>
                <a:ea typeface="ＭＳ Ｐゴシック" charset="-128"/>
                <a:cs typeface="+mj-cs"/>
              </a:rPr>
              <a:t>COSY: </a:t>
            </a:r>
            <a:r>
              <a:rPr lang="en-US" sz="2600" b="1" kern="0" dirty="0" smtClean="0">
                <a:solidFill>
                  <a:srgbClr val="FF0000"/>
                </a:solidFill>
                <a:latin typeface="+mj-lt"/>
                <a:ea typeface="ＭＳ Ｐゴシック" charset="-128"/>
                <a:cs typeface="+mj-cs"/>
              </a:rPr>
              <a:t>Concept for Snake 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575556" y="1268760"/>
            <a:ext cx="3204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flexible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locations</a:t>
            </a: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Fast </a:t>
            </a:r>
            <a:r>
              <a:rPr lang="de-DE" dirty="0" err="1" smtClean="0"/>
              <a:t>ramping</a:t>
            </a:r>
            <a:r>
              <a:rPr lang="de-DE" dirty="0" smtClean="0"/>
              <a:t> (&lt; 30s),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y</a:t>
            </a:r>
            <a:endParaRPr lang="de-DE" baseline="-25000" dirty="0" smtClean="0"/>
          </a:p>
          <a:p>
            <a:pPr marL="180975" indent="-180975">
              <a:buFont typeface="Arial" pitchFamily="34" charset="0"/>
              <a:buChar char="•"/>
            </a:pP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err="1" smtClean="0"/>
              <a:t>Cryogen-free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in 2012</a:t>
            </a:r>
          </a:p>
          <a:p>
            <a:pPr marL="180975" indent="-180975">
              <a:buFont typeface="Arial" pitchFamily="34" charset="0"/>
              <a:buChar char="•"/>
            </a:pPr>
            <a:endParaRPr lang="de-DE" dirty="0" smtClean="0"/>
          </a:p>
        </p:txBody>
      </p:sp>
      <p:graphicFrame>
        <p:nvGraphicFramePr>
          <p:cNvPr id="293" name="Tabelle 292"/>
          <p:cNvGraphicFramePr>
            <a:graphicFrameLocks noGrp="1"/>
          </p:cNvGraphicFramePr>
          <p:nvPr/>
        </p:nvGraphicFramePr>
        <p:xfrm>
          <a:off x="503548" y="4293096"/>
          <a:ext cx="4608512" cy="1854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68352"/>
                <a:gridCol w="144016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</a:t>
                      </a:r>
                      <a:r>
                        <a:rPr lang="de-DE" dirty="0" err="1" smtClean="0">
                          <a:sym typeface="Symbol"/>
                        </a:rPr>
                        <a:t>dl</a:t>
                      </a:r>
                      <a:r>
                        <a:rPr lang="de-DE" baseline="0" dirty="0" smtClean="0">
                          <a:sym typeface="Symbol"/>
                        </a:rPr>
                        <a:t> (Tm)</a:t>
                      </a:r>
                      <a:endParaRPr lang="de-DE" baseline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pn</a:t>
                      </a: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→{pp}</a:t>
                      </a:r>
                      <a:r>
                        <a:rPr kumimoji="0" lang="en-US" sz="1800" u="none" strike="noStrike" kern="0" cap="none" spc="0" normalizeH="0" baseline="-2500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en-US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π</a:t>
                      </a:r>
                      <a:r>
                        <a:rPr kumimoji="0" lang="en-US" sz="1800" u="none" strike="noStrike" kern="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</a:t>
                      </a: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at 353 MeV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3.329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PAX </a:t>
                      </a:r>
                      <a:r>
                        <a:rPr lang="de-DE" dirty="0" err="1" smtClean="0"/>
                        <a:t>at</a:t>
                      </a:r>
                      <a:r>
                        <a:rPr lang="de-DE" dirty="0" smtClean="0"/>
                        <a:t> COSY 140 MeV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1.994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PAX </a:t>
                      </a:r>
                      <a:r>
                        <a:rPr lang="de-DE" dirty="0" err="1" smtClean="0"/>
                        <a:t>at</a:t>
                      </a:r>
                      <a:r>
                        <a:rPr lang="de-DE" baseline="0" dirty="0" smtClean="0"/>
                        <a:t> AD 500 MeV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4.090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</a:t>
                      </a:r>
                      <a:r>
                        <a:rPr lang="de-DE" baseline="-25000" dirty="0" err="1" smtClean="0"/>
                        <a:t>max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COSY 2.88 GeV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13.887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" name="Gruppieren 60"/>
          <p:cNvGrpSpPr/>
          <p:nvPr/>
        </p:nvGrpSpPr>
        <p:grpSpPr>
          <a:xfrm>
            <a:off x="5083055" y="2096852"/>
            <a:ext cx="2693301" cy="1879636"/>
            <a:chOff x="6228184" y="2096852"/>
            <a:chExt cx="2693301" cy="1879636"/>
          </a:xfrm>
        </p:grpSpPr>
        <p:grpSp>
          <p:nvGrpSpPr>
            <p:cNvPr id="295" name="Gruppieren 294"/>
            <p:cNvGrpSpPr/>
            <p:nvPr/>
          </p:nvGrpSpPr>
          <p:grpSpPr>
            <a:xfrm>
              <a:off x="6228184" y="2096852"/>
              <a:ext cx="2693301" cy="1879636"/>
              <a:chOff x="5051155" y="2096852"/>
              <a:chExt cx="2693301" cy="1879636"/>
            </a:xfrm>
          </p:grpSpPr>
          <p:grpSp>
            <p:nvGrpSpPr>
              <p:cNvPr id="296" name="Gruppieren 258"/>
              <p:cNvGrpSpPr/>
              <p:nvPr/>
            </p:nvGrpSpPr>
            <p:grpSpPr>
              <a:xfrm>
                <a:off x="7128284" y="2096852"/>
                <a:ext cx="616172" cy="944545"/>
                <a:chOff x="7128284" y="2096852"/>
                <a:chExt cx="616172" cy="944545"/>
              </a:xfrm>
            </p:grpSpPr>
            <p:sp>
              <p:nvSpPr>
                <p:cNvPr id="29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28284" y="2096852"/>
                  <a:ext cx="616172" cy="2791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de-DE" sz="1200" b="1" dirty="0">
                      <a:solidFill>
                        <a:srgbClr val="FF0000"/>
                      </a:solidFill>
                    </a:rPr>
                    <a:t>ANKE</a:t>
                  </a:r>
                  <a:endParaRPr lang="de-DE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99" name="Gerade Verbindung mit Pfeil 298"/>
                <p:cNvCxnSpPr>
                  <a:stCxn id="298" idx="2"/>
                </p:cNvCxnSpPr>
                <p:nvPr/>
              </p:nvCxnSpPr>
              <p:spPr bwMode="auto">
                <a:xfrm rot="16200000" flipH="1">
                  <a:off x="7287700" y="2524701"/>
                  <a:ext cx="336831" cy="39491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00" name="Zylinder 299"/>
                <p:cNvSpPr/>
                <p:nvPr/>
              </p:nvSpPr>
              <p:spPr bwMode="auto">
                <a:xfrm rot="18335167">
                  <a:off x="7424781" y="2825397"/>
                  <a:ext cx="216000" cy="216000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97" name="Pfeil nach rechts 296"/>
              <p:cNvSpPr/>
              <p:nvPr/>
            </p:nvSpPr>
            <p:spPr bwMode="auto">
              <a:xfrm rot="1827231">
                <a:off x="5051155" y="3652488"/>
                <a:ext cx="828000" cy="324000"/>
              </a:xfrm>
              <a:prstGeom prst="rightArrow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60" name="Text Box 63"/>
            <p:cNvSpPr txBox="1">
              <a:spLocks noChangeArrowheads="1"/>
            </p:cNvSpPr>
            <p:nvPr/>
          </p:nvSpPr>
          <p:spPr bwMode="auto">
            <a:xfrm>
              <a:off x="6275108" y="2636912"/>
              <a:ext cx="486137" cy="279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0000"/>
                  </a:solidFill>
                </a:rPr>
                <a:t>PAX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969402" y="2135058"/>
            <a:ext cx="3022978" cy="1797998"/>
            <a:chOff x="4908405" y="2105704"/>
            <a:chExt cx="3022978" cy="1797998"/>
          </a:xfrm>
        </p:grpSpPr>
        <p:grpSp>
          <p:nvGrpSpPr>
            <p:cNvPr id="280" name="Gruppieren 279"/>
            <p:cNvGrpSpPr/>
            <p:nvPr/>
          </p:nvGrpSpPr>
          <p:grpSpPr>
            <a:xfrm>
              <a:off x="4908405" y="2648032"/>
              <a:ext cx="3022978" cy="1255670"/>
              <a:chOff x="4908405" y="2648032"/>
              <a:chExt cx="3022978" cy="1255670"/>
            </a:xfrm>
          </p:grpSpPr>
          <p:grpSp>
            <p:nvGrpSpPr>
              <p:cNvPr id="281" name="Gruppieren 257"/>
              <p:cNvGrpSpPr/>
              <p:nvPr/>
            </p:nvGrpSpPr>
            <p:grpSpPr>
              <a:xfrm>
                <a:off x="4908405" y="2648032"/>
                <a:ext cx="642353" cy="1255670"/>
                <a:chOff x="4908405" y="2648032"/>
                <a:chExt cx="642353" cy="1255670"/>
              </a:xfrm>
            </p:grpSpPr>
            <p:sp>
              <p:nvSpPr>
                <p:cNvPr id="28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08405" y="2648032"/>
                  <a:ext cx="486137" cy="2791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de-DE" sz="1200" b="1" dirty="0">
                      <a:solidFill>
                        <a:srgbClr val="FF0000"/>
                      </a:solidFill>
                    </a:rPr>
                    <a:t>PAX</a:t>
                  </a:r>
                  <a:endParaRPr lang="de-DE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84" name="Gerade Verbindung mit Pfeil 283"/>
                <p:cNvCxnSpPr>
                  <a:stCxn id="283" idx="2"/>
                </p:cNvCxnSpPr>
                <p:nvPr/>
              </p:nvCxnSpPr>
              <p:spPr bwMode="auto">
                <a:xfrm rot="16200000" flipH="1">
                  <a:off x="4934879" y="3143807"/>
                  <a:ext cx="681808" cy="248618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5" name="Zylinder 284"/>
                <p:cNvSpPr/>
                <p:nvPr/>
              </p:nvSpPr>
              <p:spPr bwMode="auto">
                <a:xfrm rot="18335167">
                  <a:off x="5334758" y="3687702"/>
                  <a:ext cx="216000" cy="216000"/>
                </a:xfrm>
                <a:prstGeom prst="can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82" name="Pfeil nach rechts 281"/>
              <p:cNvSpPr/>
              <p:nvPr/>
            </p:nvSpPr>
            <p:spPr bwMode="auto">
              <a:xfrm rot="1827231">
                <a:off x="7103383" y="2752388"/>
                <a:ext cx="828000" cy="324000"/>
              </a:xfrm>
              <a:prstGeom prst="rightArrow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7232192" y="2105704"/>
              <a:ext cx="616172" cy="279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0000"/>
                  </a:solidFill>
                </a:rPr>
                <a:t>ANKE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1: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Use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c</a:t>
            </a:r>
            <a:r>
              <a:rPr lang="de-DE" sz="2000" b="1" dirty="0" err="1" smtClean="0">
                <a:solidFill>
                  <a:srgbClr val="3A6F8A"/>
                </a:solidFill>
              </a:rPr>
              <a:t>ombination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of</a:t>
            </a:r>
            <a:r>
              <a:rPr lang="de-DE" sz="2000" b="1" dirty="0" smtClean="0">
                <a:solidFill>
                  <a:srgbClr val="3A6F8A"/>
                </a:solidFill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</a:rPr>
              <a:t>snake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and</a:t>
            </a:r>
            <a:r>
              <a:rPr lang="de-DE" sz="2000" b="1" dirty="0" smtClean="0">
                <a:solidFill>
                  <a:srgbClr val="3A6F8A"/>
                </a:solidFill>
              </a:rPr>
              <a:t> RF </a:t>
            </a:r>
            <a:r>
              <a:rPr lang="de-DE" sz="2000" b="1" dirty="0" err="1" smtClean="0">
                <a:solidFill>
                  <a:srgbClr val="3A6F8A"/>
                </a:solidFill>
              </a:rPr>
              <a:t>fields</a:t>
            </a:r>
            <a:r>
              <a:rPr lang="de-DE" sz="2000" b="1" kern="0" dirty="0" smtClean="0">
                <a:solidFill>
                  <a:srgbClr val="FF0000"/>
                </a:solidFill>
              </a:rPr>
              <a:t>  </a:t>
            </a:r>
            <a:endParaRPr lang="de-DE" sz="2000" b="1" kern="0" dirty="0">
              <a:solidFill>
                <a:srgbClr val="FF000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691680" y="2699918"/>
            <a:ext cx="5760640" cy="21602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Datenträger mit direktem Zugriff 8"/>
          <p:cNvSpPr/>
          <p:nvPr/>
        </p:nvSpPr>
        <p:spPr>
          <a:xfrm>
            <a:off x="4076945" y="2339878"/>
            <a:ext cx="990110" cy="720080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256965" y="3104964"/>
            <a:ext cx="63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Snake</a:t>
            </a:r>
            <a:endParaRPr lang="de-DE" sz="1200" dirty="0"/>
          </a:p>
        </p:txBody>
      </p:sp>
      <p:sp>
        <p:nvSpPr>
          <p:cNvPr id="11" name="Pfeil nach oben 10"/>
          <p:cNvSpPr/>
          <p:nvPr/>
        </p:nvSpPr>
        <p:spPr>
          <a:xfrm flipV="1">
            <a:off x="3806915" y="2384883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>
            <a:off x="5247075" y="2384883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oben 12"/>
          <p:cNvSpPr/>
          <p:nvPr/>
        </p:nvSpPr>
        <p:spPr>
          <a:xfrm rot="5400000" flipV="1">
            <a:off x="4504493" y="4522621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491880" y="3564014"/>
            <a:ext cx="2160240" cy="45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Snake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only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06951" y="5219908"/>
            <a:ext cx="6930103" cy="369332"/>
          </a:xfrm>
          <a:prstGeom prst="rect">
            <a:avLst/>
          </a:prstGeom>
          <a:solidFill>
            <a:srgbClr val="3A6F8A"/>
          </a:solidFill>
          <a:ln>
            <a:solidFill>
              <a:srgbClr val="3A6F8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Siberian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snake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turns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spin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closed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orbit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along</a:t>
            </a:r>
            <a:r>
              <a:rPr lang="de-DE" b="1" dirty="0" smtClean="0">
                <a:solidFill>
                  <a:schemeClr val="bg1"/>
                </a:solidFill>
              </a:rPr>
              <a:t> longitudinal </a:t>
            </a:r>
            <a:r>
              <a:rPr lang="de-DE" b="1" dirty="0" err="1" smtClean="0">
                <a:solidFill>
                  <a:schemeClr val="bg1"/>
                </a:solidFill>
              </a:rPr>
              <a:t>axis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56671" y="836712"/>
            <a:ext cx="798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3A6F8A"/>
                </a:solidFill>
                <a:sym typeface="Symbol"/>
              </a:rPr>
              <a:t>	</a:t>
            </a:r>
            <a:endParaRPr lang="de-DE" sz="2400" b="1" dirty="0">
              <a:solidFill>
                <a:srgbClr val="3A6F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Abgerundetes Rechteck 6"/>
          <p:cNvSpPr/>
          <p:nvPr/>
        </p:nvSpPr>
        <p:spPr>
          <a:xfrm>
            <a:off x="1691680" y="2708920"/>
            <a:ext cx="5760640" cy="21602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Datenträger mit direktem Zugriff 7"/>
          <p:cNvSpPr/>
          <p:nvPr/>
        </p:nvSpPr>
        <p:spPr>
          <a:xfrm>
            <a:off x="4076945" y="2348880"/>
            <a:ext cx="990110" cy="720080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Datenträger mit direktem Zugriff 8"/>
          <p:cNvSpPr/>
          <p:nvPr/>
        </p:nvSpPr>
        <p:spPr>
          <a:xfrm>
            <a:off x="3131840" y="2492896"/>
            <a:ext cx="504000" cy="432048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Datenträger mit direktem Zugriff 9"/>
          <p:cNvSpPr/>
          <p:nvPr/>
        </p:nvSpPr>
        <p:spPr>
          <a:xfrm>
            <a:off x="5472160" y="2492896"/>
            <a:ext cx="540000" cy="432048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256965" y="3113966"/>
            <a:ext cx="63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Snake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906814" y="3106996"/>
            <a:ext cx="90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RF E-</a:t>
            </a:r>
            <a:r>
              <a:rPr lang="de-DE" sz="1200" dirty="0" err="1" smtClean="0"/>
              <a:t>field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5427094" y="3106996"/>
            <a:ext cx="945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RF E-</a:t>
            </a:r>
            <a:r>
              <a:rPr lang="de-DE" sz="1200" dirty="0" err="1" smtClean="0"/>
              <a:t>field</a:t>
            </a:r>
            <a:endParaRPr lang="de-DE" sz="1200" dirty="0"/>
          </a:p>
        </p:txBody>
      </p:sp>
      <p:sp>
        <p:nvSpPr>
          <p:cNvPr id="14" name="Pfeil nach oben 13"/>
          <p:cNvSpPr/>
          <p:nvPr/>
        </p:nvSpPr>
        <p:spPr>
          <a:xfrm rot="22500000" flipV="1">
            <a:off x="2812623" y="2393738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oben 14"/>
          <p:cNvSpPr/>
          <p:nvPr/>
        </p:nvSpPr>
        <p:spPr>
          <a:xfrm>
            <a:off x="5247075" y="2393885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15"/>
          <p:cNvSpPr/>
          <p:nvPr/>
        </p:nvSpPr>
        <p:spPr>
          <a:xfrm rot="6300000" flipV="1">
            <a:off x="4504493" y="4531623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ultiplizieren 16"/>
          <p:cNvSpPr/>
          <p:nvPr/>
        </p:nvSpPr>
        <p:spPr>
          <a:xfrm>
            <a:off x="3221850" y="2618910"/>
            <a:ext cx="180000" cy="180000"/>
          </a:xfrm>
          <a:prstGeom prst="mathMultiply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Verbindungsstelle 17"/>
          <p:cNvSpPr/>
          <p:nvPr/>
        </p:nvSpPr>
        <p:spPr>
          <a:xfrm>
            <a:off x="5652130" y="2663915"/>
            <a:ext cx="90000" cy="90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oben 18"/>
          <p:cNvSpPr/>
          <p:nvPr/>
        </p:nvSpPr>
        <p:spPr>
          <a:xfrm rot="21600000" flipV="1">
            <a:off x="3811097" y="2394032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oben 19"/>
          <p:cNvSpPr/>
          <p:nvPr/>
        </p:nvSpPr>
        <p:spPr>
          <a:xfrm rot="900000">
            <a:off x="6327195" y="2393885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 rot="900000">
            <a:off x="3156376" y="4682789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/>
          <p:cNvSpPr txBox="1">
            <a:spLocks/>
          </p:cNvSpPr>
          <p:nvPr/>
        </p:nvSpPr>
        <p:spPr>
          <a:xfrm>
            <a:off x="1943708" y="3573016"/>
            <a:ext cx="5256584" cy="45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Snake + RF E-field, odd turns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1: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Use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c</a:t>
            </a:r>
            <a:r>
              <a:rPr lang="de-DE" sz="2000" b="1" dirty="0" err="1" smtClean="0">
                <a:solidFill>
                  <a:srgbClr val="3A6F8A"/>
                </a:solidFill>
              </a:rPr>
              <a:t>ombination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of</a:t>
            </a:r>
            <a:r>
              <a:rPr lang="de-DE" sz="2000" b="1" dirty="0" smtClean="0">
                <a:solidFill>
                  <a:srgbClr val="3A6F8A"/>
                </a:solidFill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</a:rPr>
              <a:t>snake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and</a:t>
            </a:r>
            <a:r>
              <a:rPr lang="de-DE" sz="2000" b="1" dirty="0" smtClean="0">
                <a:solidFill>
                  <a:srgbClr val="3A6F8A"/>
                </a:solidFill>
              </a:rPr>
              <a:t> RF </a:t>
            </a:r>
            <a:r>
              <a:rPr lang="de-DE" sz="2000" b="1" dirty="0" err="1" smtClean="0">
                <a:solidFill>
                  <a:srgbClr val="3A6F8A"/>
                </a:solidFill>
              </a:rPr>
              <a:t>fields</a:t>
            </a:r>
            <a:r>
              <a:rPr lang="de-DE" sz="2000" b="1" kern="0" dirty="0" smtClean="0">
                <a:solidFill>
                  <a:srgbClr val="FF0000"/>
                </a:solidFill>
              </a:rPr>
              <a:t>  </a:t>
            </a:r>
            <a:endParaRPr lang="de-DE" sz="20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691680" y="2708639"/>
            <a:ext cx="5760640" cy="21602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Datenträger mit direktem Zugriff 4"/>
          <p:cNvSpPr/>
          <p:nvPr/>
        </p:nvSpPr>
        <p:spPr>
          <a:xfrm>
            <a:off x="4076945" y="2348599"/>
            <a:ext cx="990110" cy="720080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oben 14"/>
          <p:cNvSpPr/>
          <p:nvPr/>
        </p:nvSpPr>
        <p:spPr>
          <a:xfrm rot="4500000" flipV="1">
            <a:off x="4504493" y="4531342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rot="900000">
            <a:off x="3156376" y="4682508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oben 24"/>
          <p:cNvSpPr/>
          <p:nvPr/>
        </p:nvSpPr>
        <p:spPr>
          <a:xfrm rot="20700000" flipH="1" flipV="1">
            <a:off x="2812623" y="2393457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oben 25"/>
          <p:cNvSpPr/>
          <p:nvPr/>
        </p:nvSpPr>
        <p:spPr>
          <a:xfrm>
            <a:off x="5247075" y="2393604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ultiplizieren 26"/>
          <p:cNvSpPr/>
          <p:nvPr/>
        </p:nvSpPr>
        <p:spPr>
          <a:xfrm>
            <a:off x="5607135" y="2618629"/>
            <a:ext cx="180000" cy="180000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Verbindungsstelle 27"/>
          <p:cNvSpPr/>
          <p:nvPr/>
        </p:nvSpPr>
        <p:spPr>
          <a:xfrm>
            <a:off x="3266855" y="2663634"/>
            <a:ext cx="90000" cy="90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oben 28"/>
          <p:cNvSpPr/>
          <p:nvPr/>
        </p:nvSpPr>
        <p:spPr>
          <a:xfrm rot="21600000" flipV="1">
            <a:off x="3811097" y="2393751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oben 29"/>
          <p:cNvSpPr/>
          <p:nvPr/>
        </p:nvSpPr>
        <p:spPr>
          <a:xfrm rot="20700000" flipH="1">
            <a:off x="6327195" y="2393604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Datenträger mit direktem Zugriff 30"/>
          <p:cNvSpPr/>
          <p:nvPr/>
        </p:nvSpPr>
        <p:spPr>
          <a:xfrm>
            <a:off x="3131840" y="2492615"/>
            <a:ext cx="504000" cy="432048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Datenträger mit direktem Zugriff 31"/>
          <p:cNvSpPr/>
          <p:nvPr/>
        </p:nvSpPr>
        <p:spPr>
          <a:xfrm>
            <a:off x="5472160" y="2492615"/>
            <a:ext cx="540000" cy="432048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37"/>
          <p:cNvCxnSpPr/>
          <p:nvPr/>
        </p:nvCxnSpPr>
        <p:spPr>
          <a:xfrm rot="5400000" flipH="1" flipV="1">
            <a:off x="2924864" y="4805844"/>
            <a:ext cx="68400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20700000" flipV="1">
            <a:off x="2873440" y="5095309"/>
            <a:ext cx="17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ebogener Pfeil 48"/>
          <p:cNvSpPr/>
          <p:nvPr/>
        </p:nvSpPr>
        <p:spPr>
          <a:xfrm rot="13837505">
            <a:off x="2921743" y="4402318"/>
            <a:ext cx="1002236" cy="978408"/>
          </a:xfrm>
          <a:prstGeom prst="circularArrow">
            <a:avLst>
              <a:gd name="adj1" fmla="val 5289"/>
              <a:gd name="adj2" fmla="val 1142319"/>
              <a:gd name="adj3" fmla="val 20377011"/>
              <a:gd name="adj4" fmla="val 15973073"/>
              <a:gd name="adj5" fmla="val 827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49267" y="48688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2</a:t>
            </a:r>
            <a:endParaRPr lang="de-DE" dirty="0"/>
          </a:p>
        </p:txBody>
      </p:sp>
      <p:graphicFrame>
        <p:nvGraphicFramePr>
          <p:cNvPr id="52" name="Objekt 51"/>
          <p:cNvGraphicFramePr>
            <a:graphicFrameLocks noChangeAspect="1"/>
          </p:cNvGraphicFramePr>
          <p:nvPr/>
        </p:nvGraphicFramePr>
        <p:xfrm>
          <a:off x="3186113" y="3492500"/>
          <a:ext cx="3040062" cy="584200"/>
        </p:xfrm>
        <a:graphic>
          <a:graphicData uri="http://schemas.openxmlformats.org/presentationml/2006/ole">
            <p:oleObj spid="_x0000_s745475" name="Formel" r:id="rId3" imgW="1257120" imgH="241200" progId="Equation.3">
              <p:embed/>
            </p:oleObj>
          </a:graphicData>
        </a:graphic>
      </p:graphicFrame>
      <p:sp>
        <p:nvSpPr>
          <p:cNvPr id="53" name="Pfeil nach oben 52"/>
          <p:cNvSpPr/>
          <p:nvPr/>
        </p:nvSpPr>
        <p:spPr>
          <a:xfrm rot="6300000" flipV="1">
            <a:off x="4504345" y="4527160"/>
            <a:ext cx="90010" cy="675075"/>
          </a:xfrm>
          <a:prstGeom prst="upArrow">
            <a:avLst>
              <a:gd name="adj1" fmla="val 50000"/>
              <a:gd name="adj2" fmla="val 11885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2051720" y="3573016"/>
            <a:ext cx="5148572" cy="45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Snake + RF E-field, even turns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256965" y="3113685"/>
            <a:ext cx="63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Snake</a:t>
            </a:r>
            <a:endParaRPr lang="de-DE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2906814" y="3106715"/>
            <a:ext cx="90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RF E-</a:t>
            </a:r>
            <a:r>
              <a:rPr lang="de-DE" sz="1200" dirty="0" err="1" smtClean="0"/>
              <a:t>field</a:t>
            </a:r>
            <a:endParaRPr lang="de-DE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5427094" y="3106715"/>
            <a:ext cx="945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RF E-</a:t>
            </a:r>
            <a:r>
              <a:rPr lang="de-DE" sz="1200" dirty="0" err="1" smtClean="0"/>
              <a:t>field</a:t>
            </a:r>
            <a:endParaRPr lang="de-DE" sz="1200" dirty="0"/>
          </a:p>
        </p:txBody>
      </p:sp>
      <p:sp>
        <p:nvSpPr>
          <p:cNvPr id="40" name="Datumsplatzhalt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42" name="Foliennummernplatzhalt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3" name="Fußzeilenplatzhalt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446856" y="5571238"/>
            <a:ext cx="8229600" cy="4500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rgbClr val="3A6F8A"/>
                </a:solidFill>
              </a:rPr>
              <a:t>Snake</a:t>
            </a:r>
            <a:r>
              <a:rPr lang="de-DE" sz="2400" b="1" dirty="0" smtClean="0">
                <a:solidFill>
                  <a:srgbClr val="3A6F8A"/>
                </a:solidFill>
              </a:rPr>
              <a:t> + </a:t>
            </a:r>
            <a:r>
              <a:rPr lang="de-DE" sz="2400" b="1" dirty="0" err="1" smtClean="0">
                <a:solidFill>
                  <a:srgbClr val="3A6F8A"/>
                </a:solidFill>
              </a:rPr>
              <a:t>reversed</a:t>
            </a:r>
            <a:r>
              <a:rPr lang="de-DE" sz="2400" b="1" dirty="0" smtClean="0">
                <a:solidFill>
                  <a:srgbClr val="3A6F8A"/>
                </a:solidFill>
              </a:rPr>
              <a:t> RF E-</a:t>
            </a:r>
            <a:r>
              <a:rPr lang="de-DE" sz="2400" b="1" dirty="0" err="1" smtClean="0">
                <a:solidFill>
                  <a:srgbClr val="3A6F8A"/>
                </a:solidFill>
              </a:rPr>
              <a:t>fields</a:t>
            </a:r>
            <a:r>
              <a:rPr lang="de-DE" sz="2400" b="1" dirty="0" smtClean="0">
                <a:solidFill>
                  <a:srgbClr val="3A6F8A"/>
                </a:solidFill>
              </a:rPr>
              <a:t> </a:t>
            </a:r>
            <a:r>
              <a:rPr lang="de-DE" sz="2400" b="1" dirty="0" smtClean="0">
                <a:solidFill>
                  <a:srgbClr val="3A6F8A"/>
                </a:solidFill>
                <a:sym typeface="Symbol"/>
              </a:rPr>
              <a:t> </a:t>
            </a:r>
            <a:r>
              <a:rPr lang="de-DE" sz="2400" b="1" dirty="0" err="1" smtClean="0">
                <a:solidFill>
                  <a:srgbClr val="3A6F8A"/>
                </a:solidFill>
              </a:rPr>
              <a:t>depolarization</a:t>
            </a:r>
            <a:endParaRPr lang="de-DE" sz="2400" b="1" dirty="0">
              <a:solidFill>
                <a:srgbClr val="3A6F8A"/>
              </a:solidFill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1: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Use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c</a:t>
            </a:r>
            <a:r>
              <a:rPr lang="de-DE" sz="2000" b="1" dirty="0" err="1" smtClean="0">
                <a:solidFill>
                  <a:srgbClr val="3A6F8A"/>
                </a:solidFill>
              </a:rPr>
              <a:t>ombination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of</a:t>
            </a:r>
            <a:r>
              <a:rPr lang="de-DE" sz="2000" b="1" dirty="0" smtClean="0">
                <a:solidFill>
                  <a:srgbClr val="3A6F8A"/>
                </a:solidFill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</a:rPr>
              <a:t>snake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and</a:t>
            </a:r>
            <a:r>
              <a:rPr lang="de-DE" sz="2000" b="1" dirty="0" smtClean="0">
                <a:solidFill>
                  <a:srgbClr val="3A6F8A"/>
                </a:solidFill>
              </a:rPr>
              <a:t> RF </a:t>
            </a:r>
            <a:r>
              <a:rPr lang="de-DE" sz="2000" b="1" dirty="0" err="1" smtClean="0">
                <a:solidFill>
                  <a:srgbClr val="3A6F8A"/>
                </a:solidFill>
              </a:rPr>
              <a:t>fields</a:t>
            </a:r>
            <a:r>
              <a:rPr lang="de-DE" sz="2000" b="1" kern="0" dirty="0" smtClean="0">
                <a:solidFill>
                  <a:srgbClr val="FF0000"/>
                </a:solidFill>
              </a:rPr>
              <a:t>  </a:t>
            </a:r>
            <a:endParaRPr lang="de-DE" sz="20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3" grpId="0" animBg="1"/>
      <p:bldP spid="33" grpId="0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1" name="Gruppieren 30"/>
          <p:cNvGrpSpPr/>
          <p:nvPr/>
        </p:nvGrpSpPr>
        <p:grpSpPr>
          <a:xfrm>
            <a:off x="296525" y="3942058"/>
            <a:ext cx="8703967" cy="2475274"/>
            <a:chOff x="296525" y="4059071"/>
            <a:chExt cx="8703967" cy="2475274"/>
          </a:xfrm>
        </p:grpSpPr>
        <p:sp>
          <p:nvSpPr>
            <p:cNvPr id="32" name="Rechteck 31"/>
            <p:cNvSpPr/>
            <p:nvPr/>
          </p:nvSpPr>
          <p:spPr>
            <a:xfrm>
              <a:off x="296525" y="4059071"/>
              <a:ext cx="8703967" cy="247527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59532" y="4150747"/>
              <a:ext cx="4929555" cy="2323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Parameters </a:t>
              </a:r>
              <a:r>
                <a:rPr lang="de-DE" b="1" dirty="0" err="1" smtClean="0"/>
                <a:t>of</a:t>
              </a:r>
              <a:r>
                <a:rPr lang="de-DE" b="1" dirty="0" smtClean="0"/>
                <a:t> a </a:t>
              </a:r>
              <a:r>
                <a:rPr lang="de-DE" b="1" dirty="0" err="1" smtClean="0"/>
                <a:t>proton</a:t>
              </a:r>
              <a:r>
                <a:rPr lang="de-DE" b="1" dirty="0" smtClean="0"/>
                <a:t> EDM </a:t>
              </a:r>
              <a:r>
                <a:rPr lang="de-DE" b="1" dirty="0" err="1" smtClean="0"/>
                <a:t>measurement</a:t>
              </a:r>
              <a:r>
                <a:rPr lang="de-DE" b="1" dirty="0" smtClean="0"/>
                <a:t>:</a:t>
              </a:r>
            </a:p>
            <a:p>
              <a:pPr marL="179388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err="1" smtClean="0"/>
                <a:t>T</a:t>
              </a:r>
              <a:r>
                <a:rPr lang="de-DE" sz="1600" baseline="-25000" dirty="0" err="1" smtClean="0"/>
                <a:t>p</a:t>
              </a:r>
              <a:r>
                <a:rPr lang="de-DE" sz="1600" dirty="0" smtClean="0"/>
                <a:t>=140 MeV</a:t>
              </a:r>
            </a:p>
            <a:p>
              <a:pPr marL="179388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smtClean="0"/>
                <a:t>E</a:t>
              </a:r>
              <a:r>
                <a:rPr lang="de-DE" sz="1600" baseline="-25000" dirty="0" smtClean="0"/>
                <a:t>RF</a:t>
              </a:r>
              <a:r>
                <a:rPr lang="de-DE" sz="1600" dirty="0" smtClean="0"/>
                <a:t>=1 MV/m, </a:t>
              </a:r>
              <a:r>
                <a:rPr lang="de-DE" sz="1600" dirty="0" err="1" smtClean="0"/>
                <a:t>L</a:t>
              </a:r>
              <a:r>
                <a:rPr lang="de-DE" sz="1600" baseline="-25000" dirty="0" err="1" smtClean="0"/>
                <a:t>cavity</a:t>
              </a:r>
              <a:r>
                <a:rPr lang="de-DE" sz="1600" dirty="0" smtClean="0"/>
                <a:t>=0.5 m</a:t>
              </a:r>
            </a:p>
            <a:p>
              <a:pPr marL="179388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smtClean="0"/>
                <a:t>Time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store</a:t>
              </a:r>
              <a:r>
                <a:rPr lang="de-DE" sz="1600" dirty="0"/>
                <a:t> </a:t>
              </a:r>
              <a:r>
                <a:rPr lang="de-DE" sz="1600" dirty="0" smtClean="0">
                  <a:sym typeface="Symbol"/>
                </a:rPr>
                <a:t></a:t>
              </a:r>
              <a:r>
                <a:rPr lang="de-DE" sz="1600" dirty="0" smtClean="0"/>
                <a:t>24h </a:t>
              </a:r>
              <a:r>
                <a:rPr lang="de-DE" sz="1600" dirty="0" smtClean="0">
                  <a:sym typeface="Symbol"/>
                </a:rPr>
                <a:t> 6.310</a:t>
              </a:r>
              <a:r>
                <a:rPr lang="de-DE" sz="1600" baseline="30000" dirty="0" smtClean="0">
                  <a:sym typeface="Symbol"/>
                </a:rPr>
                <a:t>10</a:t>
              </a:r>
              <a:r>
                <a:rPr lang="de-DE" sz="1600" dirty="0" smtClean="0">
                  <a:sym typeface="Symbol"/>
                </a:rPr>
                <a:t> </a:t>
              </a:r>
              <a:r>
                <a:rPr lang="de-DE" sz="1600" dirty="0" err="1" smtClean="0">
                  <a:sym typeface="Symbol"/>
                </a:rPr>
                <a:t>turns</a:t>
              </a:r>
              <a:endParaRPr lang="de-DE" sz="1600" dirty="0" smtClean="0">
                <a:sym typeface="Symbol"/>
              </a:endParaRPr>
            </a:p>
            <a:p>
              <a:pPr marL="179388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smtClean="0">
                  <a:sym typeface="Symbol"/>
                </a:rPr>
                <a:t>=1 10</a:t>
              </a:r>
              <a:r>
                <a:rPr lang="de-DE" sz="1600" baseline="30000" dirty="0" smtClean="0">
                  <a:sym typeface="Symbol"/>
                </a:rPr>
                <a:t>-7 </a:t>
              </a:r>
              <a:r>
                <a:rPr lang="de-DE" sz="1600" dirty="0" smtClean="0">
                  <a:sym typeface="Symbol"/>
                </a:rPr>
                <a:t>rad</a:t>
              </a:r>
            </a:p>
            <a:p>
              <a:pPr marL="179388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err="1" smtClean="0">
                  <a:sym typeface="Symbol"/>
                </a:rPr>
                <a:t>Sensitivity</a:t>
              </a:r>
              <a:r>
                <a:rPr lang="de-DE" sz="1600" dirty="0" smtClean="0">
                  <a:sym typeface="Symbol"/>
                </a:rPr>
                <a:t>: </a:t>
              </a:r>
            </a:p>
            <a:p>
              <a:pPr marL="636588" lvl="1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err="1" smtClean="0">
                  <a:sym typeface="Symbol"/>
                </a:rPr>
                <a:t>d</a:t>
              </a:r>
              <a:r>
                <a:rPr lang="de-DE" sz="1600" baseline="-25000" dirty="0" err="1" smtClean="0">
                  <a:sym typeface="Symbol"/>
                </a:rPr>
                <a:t>p</a:t>
              </a:r>
              <a:r>
                <a:rPr lang="de-DE" sz="1600" dirty="0" smtClean="0">
                  <a:sym typeface="Symbol"/>
                </a:rPr>
                <a:t>=10</a:t>
              </a:r>
              <a:r>
                <a:rPr lang="de-DE" sz="1600" baseline="30000" dirty="0" smtClean="0">
                  <a:sym typeface="Symbol"/>
                </a:rPr>
                <a:t>-17</a:t>
              </a:r>
              <a:r>
                <a:rPr lang="de-DE" sz="1600" dirty="0" smtClean="0">
                  <a:sym typeface="Symbol"/>
                </a:rPr>
                <a:t> </a:t>
              </a:r>
              <a:r>
                <a:rPr lang="de-DE" sz="1600" dirty="0" err="1" smtClean="0">
                  <a:sym typeface="Symbol"/>
                </a:rPr>
                <a:t>ecm</a:t>
              </a:r>
              <a:r>
                <a:rPr lang="de-DE" sz="1600" dirty="0" smtClean="0">
                  <a:sym typeface="Symbol"/>
                </a:rPr>
                <a:t>  </a:t>
              </a:r>
              <a:r>
                <a:rPr lang="de-DE" sz="1600" baseline="-25000" dirty="0" smtClean="0">
                  <a:sym typeface="Symbol"/>
                </a:rPr>
                <a:t>p</a:t>
              </a:r>
              <a:r>
                <a:rPr lang="de-DE" sz="1600" dirty="0" smtClean="0">
                  <a:sym typeface="Symbol"/>
                </a:rPr>
                <a:t>=5.9 10</a:t>
              </a:r>
              <a:r>
                <a:rPr lang="de-DE" sz="1600" baseline="30000" dirty="0">
                  <a:sym typeface="Symbol"/>
                </a:rPr>
                <a:t>5</a:t>
              </a:r>
              <a:r>
                <a:rPr lang="de-DE" sz="1600" baseline="30000" dirty="0" smtClean="0">
                  <a:sym typeface="Symbol"/>
                </a:rPr>
                <a:t> </a:t>
              </a:r>
              <a:r>
                <a:rPr lang="de-DE" sz="1600" dirty="0" smtClean="0">
                  <a:sym typeface="Symbol"/>
                </a:rPr>
                <a:t>s</a:t>
              </a:r>
            </a:p>
            <a:p>
              <a:pPr marL="636588" lvl="1" indent="-179388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de-DE" sz="1600" dirty="0" err="1" smtClean="0">
                  <a:sym typeface="Symbol"/>
                </a:rPr>
                <a:t>d</a:t>
              </a:r>
              <a:r>
                <a:rPr lang="de-DE" sz="1600" baseline="-25000" dirty="0" err="1" smtClean="0">
                  <a:sym typeface="Symbol"/>
                </a:rPr>
                <a:t>p</a:t>
              </a:r>
              <a:r>
                <a:rPr lang="de-DE" sz="1600" dirty="0" smtClean="0">
                  <a:sym typeface="Symbol"/>
                </a:rPr>
                <a:t>=10</a:t>
              </a:r>
              <a:r>
                <a:rPr lang="de-DE" sz="1600" baseline="30000" dirty="0" smtClean="0">
                  <a:sym typeface="Symbol"/>
                </a:rPr>
                <a:t>-18</a:t>
              </a:r>
              <a:r>
                <a:rPr lang="de-DE" sz="1600" dirty="0" smtClean="0">
                  <a:sym typeface="Symbol"/>
                </a:rPr>
                <a:t> </a:t>
              </a:r>
              <a:r>
                <a:rPr lang="de-DE" sz="1600" dirty="0" err="1" smtClean="0">
                  <a:sym typeface="Symbol"/>
                </a:rPr>
                <a:t>ecm</a:t>
              </a:r>
              <a:r>
                <a:rPr lang="de-DE" sz="1600" dirty="0" smtClean="0">
                  <a:sym typeface="Symbol"/>
                </a:rPr>
                <a:t>  </a:t>
              </a:r>
              <a:r>
                <a:rPr lang="de-DE" sz="1600" baseline="-25000" dirty="0" smtClean="0">
                  <a:sym typeface="Symbol"/>
                </a:rPr>
                <a:t>p</a:t>
              </a:r>
              <a:r>
                <a:rPr lang="de-DE" sz="1600" dirty="0" smtClean="0">
                  <a:sym typeface="Symbol"/>
                </a:rPr>
                <a:t>=5.9 10</a:t>
              </a:r>
              <a:r>
                <a:rPr lang="de-DE" sz="1600" baseline="30000" dirty="0" smtClean="0">
                  <a:sym typeface="Symbol"/>
                </a:rPr>
                <a:t>7 </a:t>
              </a:r>
              <a:r>
                <a:rPr lang="de-DE" sz="1600" dirty="0" smtClean="0">
                  <a:sym typeface="Symbol"/>
                </a:rPr>
                <a:t>s</a:t>
              </a:r>
              <a:endParaRPr lang="de-DE" dirty="0" smtClean="0">
                <a:sym typeface="Symbol"/>
              </a:endParaRPr>
            </a:p>
          </p:txBody>
        </p:sp>
        <p:grpSp>
          <p:nvGrpSpPr>
            <p:cNvPr id="34" name="Gruppieren 35"/>
            <p:cNvGrpSpPr/>
            <p:nvPr/>
          </p:nvGrpSpPr>
          <p:grpSpPr>
            <a:xfrm>
              <a:off x="5509646" y="4179416"/>
              <a:ext cx="3355184" cy="2273920"/>
              <a:chOff x="5509646" y="4179416"/>
              <a:chExt cx="3355184" cy="2273920"/>
            </a:xfrm>
          </p:grpSpPr>
          <p:graphicFrame>
            <p:nvGraphicFramePr>
              <p:cNvPr id="35" name="Object 4"/>
              <p:cNvGraphicFramePr>
                <a:graphicFrameLocks noChangeAspect="1"/>
              </p:cNvGraphicFramePr>
              <p:nvPr/>
            </p:nvGraphicFramePr>
            <p:xfrm>
              <a:off x="5509646" y="4179416"/>
              <a:ext cx="3355184" cy="2273920"/>
            </p:xfrm>
            <a:graphic>
              <a:graphicData uri="http://schemas.openxmlformats.org/presentationml/2006/ole">
                <p:oleObj spid="_x0000_s747524" name="Mathcad" r:id="rId3" imgW="3886200" imgH="2790825" progId="Mathcad">
                  <p:link updateAutomatic="1"/>
                </p:oleObj>
              </a:graphicData>
            </a:graphic>
          </p:graphicFrame>
          <p:sp>
            <p:nvSpPr>
              <p:cNvPr id="36" name="Textfeld 35"/>
              <p:cNvSpPr txBox="1"/>
              <p:nvPr/>
            </p:nvSpPr>
            <p:spPr>
              <a:xfrm rot="16200000">
                <a:off x="5452805" y="4957877"/>
                <a:ext cx="5229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P(n)</a:t>
                </a:r>
                <a:endParaRPr lang="de-DE" sz="1400" dirty="0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6681286" y="6165304"/>
                <a:ext cx="149111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n (</a:t>
                </a:r>
                <a:r>
                  <a:rPr lang="de-DE" sz="1200" dirty="0" err="1" smtClean="0"/>
                  <a:t>number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of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turns</a:t>
                </a:r>
                <a:r>
                  <a:rPr lang="de-DE" sz="1200" dirty="0" smtClean="0"/>
                  <a:t>)</a:t>
                </a:r>
                <a:endParaRPr lang="de-DE" sz="1200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7236296" y="5373216"/>
                <a:ext cx="129875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err="1" smtClean="0">
                    <a:solidFill>
                      <a:srgbClr val="FF0000"/>
                    </a:solidFill>
                    <a:sym typeface="Symbol"/>
                  </a:rPr>
                  <a:t>d</a:t>
                </a:r>
                <a:r>
                  <a:rPr lang="de-DE" sz="1400" b="1" baseline="-25000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de-DE" sz="1400" b="1" dirty="0" smtClean="0">
                    <a:solidFill>
                      <a:srgbClr val="FF0000"/>
                    </a:solidFill>
                    <a:sym typeface="Symbol"/>
                  </a:rPr>
                  <a:t>=10</a:t>
                </a:r>
                <a:r>
                  <a:rPr lang="de-DE" sz="1400" b="1" baseline="30000" dirty="0" smtClean="0">
                    <a:solidFill>
                      <a:srgbClr val="FF0000"/>
                    </a:solidFill>
                    <a:sym typeface="Symbol"/>
                  </a:rPr>
                  <a:t>-18</a:t>
                </a:r>
                <a:r>
                  <a:rPr lang="de-DE" sz="1400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de-DE" sz="1400" b="1" dirty="0" err="1" smtClean="0">
                    <a:solidFill>
                      <a:srgbClr val="FF0000"/>
                    </a:solidFill>
                    <a:sym typeface="Symbol"/>
                  </a:rPr>
                  <a:t>ecm</a:t>
                </a:r>
                <a:endParaRPr lang="de-DE" sz="1400" b="1" dirty="0" smtClean="0">
                  <a:solidFill>
                    <a:srgbClr val="FF0000"/>
                  </a:solidFill>
                  <a:sym typeface="Symbol"/>
                </a:endParaRPr>
              </a:p>
              <a:p>
                <a:r>
                  <a:rPr lang="de-DE" sz="1400" b="1" dirty="0" err="1" smtClean="0">
                    <a:solidFill>
                      <a:srgbClr val="0000FF"/>
                    </a:solidFill>
                    <a:sym typeface="Symbol"/>
                  </a:rPr>
                  <a:t>d</a:t>
                </a:r>
                <a:r>
                  <a:rPr lang="de-DE" sz="1400" b="1" baseline="-25000" dirty="0" err="1" smtClean="0">
                    <a:solidFill>
                      <a:srgbClr val="0000FF"/>
                    </a:solidFill>
                    <a:sym typeface="Symbol"/>
                  </a:rPr>
                  <a:t>p</a:t>
                </a:r>
                <a:r>
                  <a:rPr lang="de-DE" sz="1400" b="1" dirty="0" smtClean="0">
                    <a:solidFill>
                      <a:srgbClr val="0000FF"/>
                    </a:solidFill>
                    <a:sym typeface="Symbol"/>
                  </a:rPr>
                  <a:t>=10</a:t>
                </a:r>
                <a:r>
                  <a:rPr lang="de-DE" sz="1400" b="1" baseline="30000" dirty="0" smtClean="0">
                    <a:solidFill>
                      <a:srgbClr val="0000FF"/>
                    </a:solidFill>
                    <a:sym typeface="Symbol"/>
                  </a:rPr>
                  <a:t>-17</a:t>
                </a:r>
                <a:r>
                  <a:rPr lang="de-DE" sz="1400" b="1" dirty="0" smtClean="0">
                    <a:solidFill>
                      <a:srgbClr val="0000FF"/>
                    </a:solidFill>
                    <a:sym typeface="Symbol"/>
                  </a:rPr>
                  <a:t> </a:t>
                </a:r>
                <a:r>
                  <a:rPr lang="de-DE" sz="1400" b="1" dirty="0" err="1" smtClean="0">
                    <a:solidFill>
                      <a:srgbClr val="0000FF"/>
                    </a:solidFill>
                    <a:sym typeface="Symbol"/>
                  </a:rPr>
                  <a:t>ecm</a:t>
                </a:r>
                <a:endParaRPr lang="de-DE" sz="14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40" name="Gruppieren 39"/>
          <p:cNvGrpSpPr/>
          <p:nvPr/>
        </p:nvGrpSpPr>
        <p:grpSpPr>
          <a:xfrm>
            <a:off x="1691680" y="2339588"/>
            <a:ext cx="5760640" cy="3053052"/>
            <a:chOff x="1691680" y="2339588"/>
            <a:chExt cx="5760640" cy="3053052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1691680" y="2339588"/>
              <a:ext cx="5760640" cy="2889612"/>
              <a:chOff x="1691680" y="1988840"/>
              <a:chExt cx="5760640" cy="2889612"/>
            </a:xfrm>
          </p:grpSpPr>
          <p:sp>
            <p:nvSpPr>
              <p:cNvPr id="8" name="Abgerundetes Rechteck 7"/>
              <p:cNvSpPr/>
              <p:nvPr/>
            </p:nvSpPr>
            <p:spPr>
              <a:xfrm>
                <a:off x="1691680" y="2348880"/>
                <a:ext cx="5760640" cy="2160240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Flussdiagramm: Datenträger mit direktem Zugriff 8"/>
              <p:cNvSpPr/>
              <p:nvPr/>
            </p:nvSpPr>
            <p:spPr>
              <a:xfrm>
                <a:off x="4076945" y="1988840"/>
                <a:ext cx="990110" cy="720080"/>
              </a:xfrm>
              <a:prstGeom prst="flowChartMagneticDru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Pfeil nach oben 9"/>
              <p:cNvSpPr/>
              <p:nvPr/>
            </p:nvSpPr>
            <p:spPr>
              <a:xfrm rot="4500000" flipV="1">
                <a:off x="4504493" y="4171583"/>
                <a:ext cx="90010" cy="675075"/>
              </a:xfrm>
              <a:prstGeom prst="upArrow">
                <a:avLst>
                  <a:gd name="adj1" fmla="val 50000"/>
                  <a:gd name="adj2" fmla="val 11885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" name="Gerade Verbindung 10"/>
              <p:cNvCxnSpPr/>
              <p:nvPr/>
            </p:nvCxnSpPr>
            <p:spPr>
              <a:xfrm rot="900000">
                <a:off x="3156376" y="4322749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feil nach oben 11"/>
              <p:cNvSpPr/>
              <p:nvPr/>
            </p:nvSpPr>
            <p:spPr>
              <a:xfrm rot="20700000" flipH="1" flipV="1">
                <a:off x="2812623" y="2033698"/>
                <a:ext cx="90010" cy="675075"/>
              </a:xfrm>
              <a:prstGeom prst="upArrow">
                <a:avLst>
                  <a:gd name="adj1" fmla="val 50000"/>
                  <a:gd name="adj2" fmla="val 11885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Pfeil nach oben 12"/>
              <p:cNvSpPr/>
              <p:nvPr/>
            </p:nvSpPr>
            <p:spPr>
              <a:xfrm>
                <a:off x="5247075" y="2033845"/>
                <a:ext cx="90010" cy="675075"/>
              </a:xfrm>
              <a:prstGeom prst="upArrow">
                <a:avLst>
                  <a:gd name="adj1" fmla="val 50000"/>
                  <a:gd name="adj2" fmla="val 11885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Multiplizieren 13"/>
              <p:cNvSpPr/>
              <p:nvPr/>
            </p:nvSpPr>
            <p:spPr>
              <a:xfrm>
                <a:off x="5607135" y="2258870"/>
                <a:ext cx="180000" cy="180000"/>
              </a:xfrm>
              <a:prstGeom prst="mathMultiply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Flussdiagramm: Verbindungsstelle 14"/>
              <p:cNvSpPr/>
              <p:nvPr/>
            </p:nvSpPr>
            <p:spPr>
              <a:xfrm>
                <a:off x="3266855" y="2303875"/>
                <a:ext cx="90000" cy="90000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Pfeil nach oben 15"/>
              <p:cNvSpPr/>
              <p:nvPr/>
            </p:nvSpPr>
            <p:spPr>
              <a:xfrm rot="21600000" flipV="1">
                <a:off x="3811097" y="2033992"/>
                <a:ext cx="90010" cy="675075"/>
              </a:xfrm>
              <a:prstGeom prst="upArrow">
                <a:avLst>
                  <a:gd name="adj1" fmla="val 50000"/>
                  <a:gd name="adj2" fmla="val 11885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Pfeil nach oben 16"/>
              <p:cNvSpPr/>
              <p:nvPr/>
            </p:nvSpPr>
            <p:spPr>
              <a:xfrm rot="20700000" flipH="1">
                <a:off x="6327195" y="2033845"/>
                <a:ext cx="90010" cy="675075"/>
              </a:xfrm>
              <a:prstGeom prst="upArrow">
                <a:avLst>
                  <a:gd name="adj1" fmla="val 50000"/>
                  <a:gd name="adj2" fmla="val 11885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Flussdiagramm: Datenträger mit direktem Zugriff 17"/>
              <p:cNvSpPr/>
              <p:nvPr/>
            </p:nvSpPr>
            <p:spPr>
              <a:xfrm>
                <a:off x="3131840" y="2132856"/>
                <a:ext cx="504000" cy="432048"/>
              </a:xfrm>
              <a:prstGeom prst="flowChartMagneticDru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Flussdiagramm: Datenträger mit direktem Zugriff 18"/>
              <p:cNvSpPr/>
              <p:nvPr/>
            </p:nvSpPr>
            <p:spPr>
              <a:xfrm>
                <a:off x="5472160" y="2132856"/>
                <a:ext cx="540000" cy="432048"/>
              </a:xfrm>
              <a:prstGeom prst="flowChartMagneticDru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0" name="Gerade Verbindung 19"/>
              <p:cNvCxnSpPr/>
              <p:nvPr/>
            </p:nvCxnSpPr>
            <p:spPr>
              <a:xfrm rot="5400000" flipH="1" flipV="1">
                <a:off x="2924864" y="4446085"/>
                <a:ext cx="68400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>
              <a:xfrm rot="20700000" flipV="1">
                <a:off x="2873440" y="4735550"/>
                <a:ext cx="172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2549267" y="450912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ym typeface="Symbol"/>
                  </a:rPr>
                  <a:t>2</a:t>
                </a:r>
                <a:endParaRPr lang="de-DE" dirty="0"/>
              </a:p>
            </p:txBody>
          </p:sp>
          <p:graphicFrame>
            <p:nvGraphicFramePr>
              <p:cNvPr id="23" name="Objekt 22"/>
              <p:cNvGraphicFramePr>
                <a:graphicFrameLocks noChangeAspect="1"/>
              </p:cNvGraphicFramePr>
              <p:nvPr/>
            </p:nvGraphicFramePr>
            <p:xfrm>
              <a:off x="3186113" y="3129052"/>
              <a:ext cx="3040062" cy="584200"/>
            </p:xfrm>
            <a:graphic>
              <a:graphicData uri="http://schemas.openxmlformats.org/presentationml/2006/ole">
                <p:oleObj spid="_x0000_s747525" name="Formel" r:id="rId4" imgW="1257120" imgH="241200" progId="Equation.3">
                  <p:embed/>
                </p:oleObj>
              </a:graphicData>
            </a:graphic>
          </p:graphicFrame>
          <p:sp>
            <p:nvSpPr>
              <p:cNvPr id="24" name="Pfeil nach oben 23"/>
              <p:cNvSpPr/>
              <p:nvPr/>
            </p:nvSpPr>
            <p:spPr>
              <a:xfrm rot="6300000" flipV="1">
                <a:off x="4504345" y="4167401"/>
                <a:ext cx="90010" cy="675075"/>
              </a:xfrm>
              <a:prstGeom prst="upArrow">
                <a:avLst>
                  <a:gd name="adj1" fmla="val 50000"/>
                  <a:gd name="adj2" fmla="val 118854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256965" y="2753926"/>
                <a:ext cx="630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err="1" smtClean="0"/>
                  <a:t>Snake</a:t>
                </a:r>
                <a:endParaRPr lang="de-DE" sz="1200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906814" y="2746956"/>
                <a:ext cx="9091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RF E-</a:t>
                </a:r>
                <a:r>
                  <a:rPr lang="de-DE" sz="1200" dirty="0" err="1" smtClean="0"/>
                  <a:t>field</a:t>
                </a:r>
                <a:endParaRPr lang="de-DE" sz="1200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427094" y="2746956"/>
                <a:ext cx="9451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RF E-</a:t>
                </a:r>
                <a:r>
                  <a:rPr lang="de-DE" sz="1200" dirty="0" err="1" smtClean="0"/>
                  <a:t>field</a:t>
                </a:r>
                <a:endParaRPr lang="de-DE" sz="1200" dirty="0"/>
              </a:p>
            </p:txBody>
          </p:sp>
        </p:grpSp>
        <p:sp>
          <p:nvSpPr>
            <p:cNvPr id="39" name="Gebogener Pfeil 38"/>
            <p:cNvSpPr/>
            <p:nvPr/>
          </p:nvSpPr>
          <p:spPr>
            <a:xfrm rot="13837505">
              <a:off x="2921743" y="4402318"/>
              <a:ext cx="1002236" cy="978408"/>
            </a:xfrm>
            <a:prstGeom prst="circularArrow">
              <a:avLst>
                <a:gd name="adj1" fmla="val 5289"/>
                <a:gd name="adj2" fmla="val 1142319"/>
                <a:gd name="adj3" fmla="val 20377011"/>
                <a:gd name="adj4" fmla="val 15973073"/>
                <a:gd name="adj5" fmla="val 8275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1" name="Fußzeilenplatzhalt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42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1: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Use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c</a:t>
            </a:r>
            <a:r>
              <a:rPr lang="de-DE" sz="2000" b="1" dirty="0" err="1" smtClean="0">
                <a:solidFill>
                  <a:srgbClr val="3A6F8A"/>
                </a:solidFill>
              </a:rPr>
              <a:t>ombination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of</a:t>
            </a:r>
            <a:r>
              <a:rPr lang="de-DE" sz="2000" b="1" dirty="0" smtClean="0">
                <a:solidFill>
                  <a:srgbClr val="3A6F8A"/>
                </a:solidFill>
              </a:rPr>
              <a:t> a </a:t>
            </a:r>
            <a:r>
              <a:rPr lang="de-DE" sz="2000" b="1" dirty="0" err="1" smtClean="0">
                <a:solidFill>
                  <a:srgbClr val="3A6F8A"/>
                </a:solidFill>
              </a:rPr>
              <a:t>snake</a:t>
            </a:r>
            <a:r>
              <a:rPr lang="de-DE" sz="2000" b="1" dirty="0" smtClean="0">
                <a:solidFill>
                  <a:srgbClr val="3A6F8A"/>
                </a:solidFill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</a:rPr>
              <a:t>and</a:t>
            </a:r>
            <a:r>
              <a:rPr lang="de-DE" sz="2000" b="1" dirty="0" smtClean="0">
                <a:solidFill>
                  <a:srgbClr val="3A6F8A"/>
                </a:solidFill>
              </a:rPr>
              <a:t> RF </a:t>
            </a:r>
            <a:r>
              <a:rPr lang="de-DE" sz="2000" b="1" dirty="0" err="1" smtClean="0">
                <a:solidFill>
                  <a:srgbClr val="3A6F8A"/>
                </a:solidFill>
              </a:rPr>
              <a:t>fields</a:t>
            </a:r>
            <a:r>
              <a:rPr lang="de-DE" sz="2000" b="1" kern="0" dirty="0" smtClean="0">
                <a:solidFill>
                  <a:srgbClr val="FF0000"/>
                </a:solidFill>
              </a:rPr>
              <a:t>  </a:t>
            </a:r>
            <a:endParaRPr lang="de-DE" sz="20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4971E-6 L 0 -0.20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116632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2: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Resonance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Method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with</a:t>
            </a:r>
            <a:r>
              <a:rPr lang="de-DE" sz="2000" b="1" kern="0" dirty="0" smtClean="0">
                <a:solidFill>
                  <a:srgbClr val="006699"/>
                </a:solidFill>
              </a:rPr>
              <a:t> RF E-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fields</a:t>
            </a:r>
            <a:endParaRPr lang="de-DE" sz="2000" b="1" kern="0" dirty="0" smtClean="0">
              <a:solidFill>
                <a:srgbClr val="006699"/>
              </a:solidFill>
            </a:endParaRPr>
          </a:p>
          <a:p>
            <a:pPr>
              <a:defRPr/>
            </a:pPr>
            <a:r>
              <a:rPr lang="de-DE" sz="2000" b="1" kern="0" dirty="0" smtClean="0">
                <a:solidFill>
                  <a:srgbClr val="006699"/>
                </a:solidFill>
                <a:sym typeface="Symbol"/>
              </a:rPr>
              <a:t>          (Bill </a:t>
            </a:r>
            <a:r>
              <a:rPr lang="de-DE" sz="2000" b="1" kern="0" dirty="0" err="1" smtClean="0">
                <a:solidFill>
                  <a:srgbClr val="006699"/>
                </a:solidFill>
                <a:sym typeface="Symbol"/>
              </a:rPr>
              <a:t>and</a:t>
            </a:r>
            <a:r>
              <a:rPr lang="de-DE" sz="2000" b="1" kern="0" dirty="0" smtClean="0">
                <a:solidFill>
                  <a:srgbClr val="006699"/>
                </a:solidFill>
                <a:sym typeface="Symbol"/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  <a:sym typeface="Symbol"/>
              </a:rPr>
              <a:t>Kolyas</a:t>
            </a:r>
            <a:r>
              <a:rPr lang="de-DE" sz="2000" b="1" kern="0" dirty="0" smtClean="0">
                <a:solidFill>
                  <a:srgbClr val="006699"/>
                </a:solidFill>
                <a:sym typeface="Symbol"/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  <a:sym typeface="Symbol"/>
              </a:rPr>
              <a:t>variation</a:t>
            </a:r>
            <a:r>
              <a:rPr lang="de-DE" sz="2000" b="1" kern="0" dirty="0" smtClean="0">
                <a:solidFill>
                  <a:srgbClr val="006699"/>
                </a:solidFill>
                <a:sym typeface="Symbol"/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  <a:sym typeface="Symbol"/>
              </a:rPr>
              <a:t>of</a:t>
            </a:r>
            <a:r>
              <a:rPr lang="de-DE" sz="2000" b="1" kern="0" dirty="0" smtClean="0">
                <a:solidFill>
                  <a:srgbClr val="006699"/>
                </a:solidFill>
                <a:sym typeface="Symbol"/>
              </a:rPr>
              <a:t> PE1)</a:t>
            </a:r>
            <a:endParaRPr lang="de-DE" sz="2000" b="1" dirty="0" smtClean="0">
              <a:solidFill>
                <a:srgbClr val="3A6F8A"/>
              </a:solidFill>
              <a:sym typeface="Symbol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791580" y="2744924"/>
            <a:ext cx="5148000" cy="2196000"/>
            <a:chOff x="1908276" y="2817176"/>
            <a:chExt cx="5148000" cy="2196000"/>
          </a:xfrm>
        </p:grpSpPr>
        <p:sp>
          <p:nvSpPr>
            <p:cNvPr id="26" name="Rechteck 25"/>
            <p:cNvSpPr/>
            <p:nvPr/>
          </p:nvSpPr>
          <p:spPr bwMode="auto">
            <a:xfrm>
              <a:off x="1908276" y="2817176"/>
              <a:ext cx="5148000" cy="21960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016002" y="2888940"/>
              <a:ext cx="4932548" cy="2016805"/>
              <a:chOff x="2663788" y="872716"/>
              <a:chExt cx="5328592" cy="2268833"/>
            </a:xfrm>
          </p:grpSpPr>
          <p:sp>
            <p:nvSpPr>
              <p:cNvPr id="9" name="Abgerundetes Rechteck 8"/>
              <p:cNvSpPr/>
              <p:nvPr/>
            </p:nvSpPr>
            <p:spPr bwMode="auto">
              <a:xfrm>
                <a:off x="2663788" y="1135469"/>
                <a:ext cx="3672408" cy="1498776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sz="1600" dirty="0" smtClean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Flussdiagramm: Verbindungsstelle 9"/>
              <p:cNvSpPr/>
              <p:nvPr/>
            </p:nvSpPr>
            <p:spPr bwMode="auto">
              <a:xfrm>
                <a:off x="4408182" y="2534483"/>
                <a:ext cx="183620" cy="199837"/>
              </a:xfrm>
              <a:prstGeom prst="flowChartConnector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348074" y="2772217"/>
                <a:ext cx="2303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rgbClr val="FF0000"/>
                    </a:solidFill>
                  </a:rPr>
                  <a:t>Polarimeter </a:t>
                </a:r>
                <a:r>
                  <a:rPr lang="de-DE" sz="1400" dirty="0" smtClean="0"/>
                  <a:t>(</a:t>
                </a:r>
                <a:r>
                  <a:rPr lang="de-DE" sz="1400" dirty="0" err="1" smtClean="0"/>
                  <a:t>dp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elastic</a:t>
                </a:r>
                <a:r>
                  <a:rPr lang="de-DE" sz="1400" dirty="0" smtClean="0"/>
                  <a:t>)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3226971" y="2024844"/>
                <a:ext cx="25460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dirty="0" err="1" smtClean="0">
                    <a:solidFill>
                      <a:srgbClr val="0000FF"/>
                    </a:solidFill>
                  </a:rPr>
                  <a:t>stored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d</a:t>
                </a:r>
              </a:p>
            </p:txBody>
          </p:sp>
          <p:cxnSp>
            <p:nvCxnSpPr>
              <p:cNvPr id="15" name="Gerade Verbindung mit Pfeil 14"/>
              <p:cNvCxnSpPr/>
              <p:nvPr/>
            </p:nvCxnSpPr>
            <p:spPr bwMode="auto">
              <a:xfrm rot="5400000">
                <a:off x="4176750" y="1134675"/>
                <a:ext cx="504056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Textfeld 15"/>
              <p:cNvSpPr txBox="1"/>
              <p:nvPr/>
            </p:nvSpPr>
            <p:spPr>
              <a:xfrm>
                <a:off x="4027440" y="1448780"/>
                <a:ext cx="9451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RF E-</a:t>
                </a:r>
                <a:r>
                  <a:rPr lang="de-DE" sz="1200" dirty="0" err="1" smtClean="0"/>
                  <a:t>field</a:t>
                </a:r>
                <a:endParaRPr lang="de-DE" sz="1200" dirty="0"/>
              </a:p>
            </p:txBody>
          </p:sp>
          <p:cxnSp>
            <p:nvCxnSpPr>
              <p:cNvPr id="17" name="Gerade Verbindung mit Pfeil 16"/>
              <p:cNvCxnSpPr/>
              <p:nvPr/>
            </p:nvCxnSpPr>
            <p:spPr bwMode="auto">
              <a:xfrm rot="16200000" flipV="1">
                <a:off x="4355182" y="1123950"/>
                <a:ext cx="504056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8" name="Flussdiagramm: Verbindungsstelle 17"/>
              <p:cNvSpPr/>
              <p:nvPr/>
            </p:nvSpPr>
            <p:spPr>
              <a:xfrm>
                <a:off x="6300192" y="1448780"/>
                <a:ext cx="90000" cy="90000"/>
              </a:xfrm>
              <a:prstGeom prst="flowChartConnector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6588224" y="1268760"/>
                <a:ext cx="14041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vertical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polarization</a:t>
                </a:r>
                <a:endParaRPr lang="de-DE" sz="1400" dirty="0"/>
              </a:p>
            </p:txBody>
          </p:sp>
        </p:grpSp>
      </p:grpSp>
      <p:sp>
        <p:nvSpPr>
          <p:cNvPr id="21" name="Textfeld 20"/>
          <p:cNvSpPr txBox="1"/>
          <p:nvPr/>
        </p:nvSpPr>
        <p:spPr>
          <a:xfrm>
            <a:off x="647564" y="103157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spin</a:t>
            </a:r>
            <a:r>
              <a:rPr lang="de-DE" dirty="0" smtClean="0"/>
              <a:t> precession </a:t>
            </a:r>
            <a:r>
              <a:rPr lang="de-DE" dirty="0" err="1" smtClean="0"/>
              <a:t>governed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 </a:t>
            </a:r>
            <a:endParaRPr lang="de-DE" dirty="0"/>
          </a:p>
        </p:txBody>
      </p:sp>
      <p:pic>
        <p:nvPicPr>
          <p:cNvPr id="1256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924" y="836712"/>
            <a:ext cx="2412000" cy="8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6588224" y="105828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(*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47564" y="1575083"/>
            <a:ext cx="825963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situations</a:t>
            </a:r>
            <a:r>
              <a:rPr lang="de-DE" dirty="0" smtClean="0"/>
              <a:t>: 	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B*=0  </a:t>
            </a:r>
            <a:r>
              <a:rPr lang="de-DE" dirty="0" smtClean="0">
                <a:sym typeface="Symbol"/>
              </a:rPr>
              <a:t>  </a:t>
            </a:r>
            <a:r>
              <a:rPr lang="de-DE" dirty="0" err="1" smtClean="0"/>
              <a:t>B</a:t>
            </a:r>
            <a:r>
              <a:rPr lang="de-DE" baseline="-25000" dirty="0" err="1" smtClean="0"/>
              <a:t>y</a:t>
            </a:r>
            <a:r>
              <a:rPr lang="de-DE" baseline="-25000" dirty="0" smtClean="0"/>
              <a:t> </a:t>
            </a:r>
            <a:r>
              <a:rPr lang="de-DE" dirty="0" smtClean="0"/>
              <a:t>= </a:t>
            </a:r>
            <a:r>
              <a:rPr lang="de-DE" dirty="0" smtClean="0">
                <a:sym typeface="Symbol"/>
              </a:rPr>
              <a:t>E</a:t>
            </a:r>
            <a:r>
              <a:rPr lang="de-DE" baseline="-25000" dirty="0" smtClean="0">
                <a:sym typeface="Symbol"/>
              </a:rPr>
              <a:t>R</a:t>
            </a:r>
            <a:r>
              <a:rPr lang="de-DE" dirty="0" smtClean="0">
                <a:sym typeface="Symbol"/>
              </a:rPr>
              <a:t> (= 70 G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E</a:t>
            </a:r>
            <a:r>
              <a:rPr lang="de-DE" baseline="-25000" dirty="0" smtClean="0">
                <a:sym typeface="Symbol"/>
              </a:rPr>
              <a:t>R</a:t>
            </a:r>
            <a:r>
              <a:rPr lang="de-DE" dirty="0" smtClean="0">
                <a:sym typeface="Symbol"/>
              </a:rPr>
              <a:t>=30 </a:t>
            </a:r>
            <a:r>
              <a:rPr lang="de-DE" dirty="0" err="1" smtClean="0">
                <a:sym typeface="Symbol"/>
              </a:rPr>
              <a:t>kV</a:t>
            </a:r>
            <a:r>
              <a:rPr lang="de-DE" dirty="0" smtClean="0">
                <a:sym typeface="Symbol"/>
              </a:rPr>
              <a:t>/cm)		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EDM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effect</a:t>
            </a:r>
            <a:endParaRPr lang="de-DE" dirty="0" smtClean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E*=0  </a:t>
            </a:r>
            <a:r>
              <a:rPr lang="de-DE" dirty="0" smtClean="0">
                <a:sym typeface="Symbol"/>
              </a:rPr>
              <a:t>  E</a:t>
            </a:r>
            <a:r>
              <a:rPr lang="de-DE" baseline="-25000" dirty="0" smtClean="0">
                <a:sym typeface="Symbol"/>
              </a:rPr>
              <a:t>R</a:t>
            </a:r>
            <a:r>
              <a:rPr lang="de-DE" baseline="-25000" dirty="0" smtClean="0"/>
              <a:t> </a:t>
            </a:r>
            <a:r>
              <a:rPr lang="de-DE" dirty="0" smtClean="0"/>
              <a:t>= -</a:t>
            </a:r>
            <a:r>
              <a:rPr lang="de-DE" dirty="0" smtClean="0">
                <a:sym typeface="Symbol"/>
              </a:rPr>
              <a:t></a:t>
            </a:r>
            <a:r>
              <a:rPr lang="de-DE" dirty="0" smtClean="0"/>
              <a:t> </a:t>
            </a:r>
            <a:r>
              <a:rPr lang="de-DE" dirty="0" err="1" smtClean="0"/>
              <a:t>B</a:t>
            </a:r>
            <a:r>
              <a:rPr lang="de-DE" baseline="-25000" dirty="0" err="1" smtClean="0"/>
              <a:t>y</a:t>
            </a:r>
            <a:r>
              <a:rPr lang="de-DE" dirty="0" smtClean="0"/>
              <a:t>     				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no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EDM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effect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647564" y="5241974"/>
            <a:ext cx="7704856" cy="923330"/>
            <a:chOff x="647564" y="5061954"/>
            <a:chExt cx="7704856" cy="923330"/>
          </a:xfrm>
          <a:solidFill>
            <a:srgbClr val="FFFF99"/>
          </a:solidFill>
        </p:grpSpPr>
        <p:sp>
          <p:nvSpPr>
            <p:cNvPr id="24" name="Textfeld 23"/>
            <p:cNvSpPr txBox="1"/>
            <p:nvPr/>
          </p:nvSpPr>
          <p:spPr>
            <a:xfrm>
              <a:off x="647564" y="5061954"/>
              <a:ext cx="7704856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This</a:t>
              </a:r>
              <a:r>
                <a:rPr lang="de-DE" dirty="0" smtClean="0"/>
                <a:t> </a:t>
              </a:r>
              <a:r>
                <a:rPr lang="de-DE" dirty="0" err="1" smtClean="0"/>
                <a:t>way</a:t>
              </a:r>
              <a:r>
                <a:rPr lang="de-DE" dirty="0" smtClean="0"/>
                <a:t>,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Edm</a:t>
              </a:r>
              <a:r>
                <a:rPr lang="de-DE" dirty="0" smtClean="0"/>
                <a:t> </a:t>
              </a:r>
              <a:r>
                <a:rPr lang="de-DE" dirty="0" err="1" smtClean="0"/>
                <a:t>signal</a:t>
              </a:r>
              <a:r>
                <a:rPr lang="de-DE" dirty="0" smtClean="0"/>
                <a:t> </a:t>
              </a:r>
              <a:r>
                <a:rPr lang="de-DE" dirty="0" err="1" smtClean="0"/>
                <a:t>gets</a:t>
              </a:r>
              <a:r>
                <a:rPr lang="de-DE" dirty="0" smtClean="0"/>
                <a:t> </a:t>
              </a:r>
              <a:r>
                <a:rPr lang="de-DE" b="1" dirty="0" err="1" smtClean="0"/>
                <a:t>accumulated</a:t>
              </a:r>
              <a:r>
                <a:rPr lang="de-DE" dirty="0" smtClean="0"/>
                <a:t> </a:t>
              </a:r>
              <a:r>
                <a:rPr lang="de-DE" dirty="0" err="1" smtClean="0"/>
                <a:t>during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cycle</a:t>
              </a:r>
              <a:r>
                <a:rPr lang="de-DE" dirty="0" smtClean="0"/>
                <a:t>. </a:t>
              </a:r>
            </a:p>
            <a:p>
              <a:pPr algn="ctr"/>
              <a:r>
                <a:rPr lang="de-DE" dirty="0" smtClean="0"/>
                <a:t>Statistical </a:t>
              </a:r>
              <a:r>
                <a:rPr lang="de-DE" dirty="0" err="1" smtClean="0"/>
                <a:t>improvement</a:t>
              </a:r>
              <a:r>
                <a:rPr lang="de-DE" dirty="0" smtClean="0"/>
                <a:t> </a:t>
              </a:r>
              <a:r>
                <a:rPr lang="de-DE" dirty="0" err="1" smtClean="0"/>
                <a:t>over</a:t>
              </a:r>
              <a:r>
                <a:rPr lang="de-DE" dirty="0" smtClean="0"/>
                <a:t> PE 1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about</a:t>
              </a:r>
              <a:r>
                <a:rPr lang="de-DE" dirty="0" smtClean="0"/>
                <a:t>:                            . </a:t>
              </a:r>
            </a:p>
            <a:p>
              <a:pPr algn="ctr"/>
              <a:r>
                <a:rPr lang="de-DE" dirty="0" smtClean="0"/>
                <a:t>Brings </a:t>
              </a:r>
              <a:r>
                <a:rPr lang="de-DE" dirty="0" err="1" smtClean="0"/>
                <a:t>us</a:t>
              </a:r>
              <a:r>
                <a:rPr lang="de-DE" dirty="0" smtClean="0"/>
                <a:t> in </a:t>
              </a:r>
              <a:r>
                <a:rPr lang="de-DE" dirty="0" err="1" smtClean="0"/>
                <a:t>the</a:t>
              </a:r>
              <a:r>
                <a:rPr lang="de-DE" dirty="0" smtClean="0"/>
                <a:t> 10</a:t>
              </a:r>
              <a:r>
                <a:rPr lang="de-DE" baseline="30000" dirty="0" smtClean="0"/>
                <a:t>-24</a:t>
              </a:r>
              <a:r>
                <a:rPr lang="de-DE" dirty="0" smtClean="0"/>
                <a:t> </a:t>
              </a:r>
              <a:r>
                <a:rPr lang="de-DE" dirty="0" err="1" smtClean="0"/>
                <a:t>e</a:t>
              </a:r>
              <a:r>
                <a:rPr lang="de-DE" dirty="0" err="1" smtClean="0">
                  <a:sym typeface="Symbol"/>
                </a:rPr>
                <a:t></a:t>
              </a:r>
              <a:r>
                <a:rPr lang="de-DE" dirty="0" err="1" smtClean="0"/>
                <a:t>cm</a:t>
              </a:r>
              <a:r>
                <a:rPr lang="de-DE" dirty="0" smtClean="0"/>
                <a:t> </a:t>
              </a:r>
              <a:r>
                <a:rPr lang="de-DE" dirty="0" err="1" smtClean="0"/>
                <a:t>range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d</a:t>
              </a:r>
              <a:r>
                <a:rPr lang="de-DE" baseline="-25000" dirty="0" err="1" smtClean="0"/>
                <a:t>d</a:t>
              </a:r>
              <a:endParaRPr lang="de-DE" baseline="-25000" dirty="0"/>
            </a:p>
          </p:txBody>
        </p:sp>
        <p:graphicFrame>
          <p:nvGraphicFramePr>
            <p:cNvPr id="25" name="Objekt 24"/>
            <p:cNvGraphicFramePr>
              <a:graphicFrameLocks noChangeAspect="1"/>
            </p:cNvGraphicFramePr>
            <p:nvPr/>
          </p:nvGraphicFramePr>
          <p:xfrm>
            <a:off x="5832140" y="5363369"/>
            <a:ext cx="1687513" cy="369887"/>
          </p:xfrm>
          <a:graphic>
            <a:graphicData uri="http://schemas.openxmlformats.org/presentationml/2006/ole">
              <p:oleObj spid="_x0000_s1256450" name="Formel" r:id="rId4" imgW="1155600" imgH="253800" progId="Equation.3">
                <p:embed/>
              </p:oleObj>
            </a:graphicData>
          </a:graphic>
        </p:graphicFrame>
      </p:grpSp>
      <p:graphicFrame>
        <p:nvGraphicFramePr>
          <p:cNvPr id="29" name="Objekt 28"/>
          <p:cNvGraphicFramePr>
            <a:graphicFrameLocks noChangeAspect="1"/>
          </p:cNvGraphicFramePr>
          <p:nvPr/>
        </p:nvGraphicFramePr>
        <p:xfrm>
          <a:off x="6416675" y="3201988"/>
          <a:ext cx="2332038" cy="1065212"/>
        </p:xfrm>
        <a:graphic>
          <a:graphicData uri="http://schemas.openxmlformats.org/presentationml/2006/ole">
            <p:oleObj spid="_x0000_s1256451" name="Formel" r:id="rId5" imgW="116820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2653">
            <a:off x="606425" y="357188"/>
            <a:ext cx="827563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3082925" y="1412875"/>
            <a:ext cx="2963863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5400" b="1">
                <a:latin typeface="FrankRuehl" pitchFamily="34" charset="-79"/>
                <a:cs typeface="FrankRuehl" pitchFamily="34" charset="-79"/>
              </a:rPr>
              <a:t>The </a:t>
            </a:r>
          </a:p>
          <a:p>
            <a:pPr algn="ctr"/>
            <a:r>
              <a:rPr lang="de-DE" sz="5400" b="1">
                <a:latin typeface="FrankRuehl" pitchFamily="34" charset="-79"/>
                <a:cs typeface="FrankRuehl" pitchFamily="34" charset="-79"/>
              </a:rPr>
              <a:t>Scientific</a:t>
            </a:r>
          </a:p>
          <a:p>
            <a:pPr algn="ctr"/>
            <a:r>
              <a:rPr lang="de-DE" sz="5400" b="1">
                <a:latin typeface="FrankRuehl" pitchFamily="34" charset="-79"/>
                <a:cs typeface="FrankRuehl" pitchFamily="34" charset="-79"/>
              </a:rPr>
              <a:t>Frontiers</a:t>
            </a:r>
          </a:p>
          <a:p>
            <a:pPr algn="ctr"/>
            <a:r>
              <a:rPr lang="de-DE" sz="2400" b="1">
                <a:latin typeface="FrankRuehl" pitchFamily="34" charset="-79"/>
                <a:cs typeface="FrankRuehl" pitchFamily="34" charset="-79"/>
              </a:rPr>
              <a:t>to address </a:t>
            </a:r>
          </a:p>
          <a:p>
            <a:pPr algn="ctr"/>
            <a:r>
              <a:rPr lang="de-DE" sz="2400" b="1">
                <a:latin typeface="FrankRuehl" pitchFamily="34" charset="-79"/>
                <a:cs typeface="FrankRuehl" pitchFamily="34" charset="-79"/>
              </a:rPr>
              <a:t>well-defined questions</a:t>
            </a:r>
          </a:p>
          <a:p>
            <a:pPr algn="ctr"/>
            <a:r>
              <a:rPr lang="de-DE" sz="2400" b="1">
                <a:latin typeface="FrankRuehl" pitchFamily="34" charset="-79"/>
                <a:cs typeface="FrankRuehl" pitchFamily="34" charset="-79"/>
              </a:rPr>
              <a:t>about the physics</a:t>
            </a:r>
          </a:p>
          <a:p>
            <a:pPr algn="ctr"/>
            <a:r>
              <a:rPr lang="de-DE" sz="2400" b="1">
                <a:latin typeface="FrankRuehl" pitchFamily="34" charset="-79"/>
                <a:cs typeface="FrankRuehl" pitchFamily="34" charset="-79"/>
              </a:rPr>
              <a:t>of our World</a:t>
            </a:r>
          </a:p>
          <a:p>
            <a:pPr algn="ctr"/>
            <a:endParaRPr lang="de-DE" sz="2400" b="1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 rot="2428686">
            <a:off x="5448300" y="1392238"/>
            <a:ext cx="1482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C000"/>
                </a:solidFill>
              </a:rPr>
              <a:t>Energy</a:t>
            </a: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 rot="19734228">
            <a:off x="2400300" y="1074738"/>
            <a:ext cx="1711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B0F0"/>
                </a:solidFill>
              </a:rPr>
              <a:t>Intensity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 rot="4594474">
            <a:off x="1203325" y="3825876"/>
            <a:ext cx="1870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Precision</a:t>
            </a: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 rot="17429548">
            <a:off x="5932487" y="4183063"/>
            <a:ext cx="1552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66CC"/>
                </a:solidFill>
              </a:rPr>
              <a:t>Cosmic</a:t>
            </a:r>
          </a:p>
        </p:txBody>
      </p:sp>
      <p:sp>
        <p:nvSpPr>
          <p:cNvPr id="13" name="Textfeld 6"/>
          <p:cNvSpPr txBox="1">
            <a:spLocks noChangeArrowheads="1"/>
          </p:cNvSpPr>
          <p:nvPr/>
        </p:nvSpPr>
        <p:spPr bwMode="auto">
          <a:xfrm rot="273924">
            <a:off x="3170238" y="5580063"/>
            <a:ext cx="221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Complexity</a:t>
            </a:r>
          </a:p>
        </p:txBody>
      </p:sp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6948488" y="1125538"/>
            <a:ext cx="1790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Higgs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algn="ctr" eaLnBrk="1" hangingPunct="1">
              <a:defRPr/>
            </a:pP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Supersymmetry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Extra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Dimensions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517525" y="4822825"/>
            <a:ext cx="132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Symmetries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(TRV, EDM)</a:t>
            </a:r>
          </a:p>
        </p:txBody>
      </p:sp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7200900" y="3213100"/>
            <a:ext cx="1709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Cosmic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Particles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Dark Matter</a:t>
            </a: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Dark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Energy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feld 14"/>
          <p:cNvSpPr txBox="1">
            <a:spLocks noChangeArrowheads="1"/>
          </p:cNvSpPr>
          <p:nvPr/>
        </p:nvSpPr>
        <p:spPr bwMode="auto">
          <a:xfrm>
            <a:off x="3176588" y="125413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Stability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(p-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decay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Neutrino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physics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701675" y="2133600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CKM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867400" y="188913"/>
            <a:ext cx="2089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0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LHC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6400" y="981075"/>
            <a:ext cx="20780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Super-beam</a:t>
            </a:r>
          </a:p>
          <a:p>
            <a:pPr algn="ctr">
              <a:defRPr/>
            </a:pPr>
            <a:r>
              <a:rPr lang="de-DE" sz="28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Factories</a:t>
            </a:r>
            <a:endParaRPr lang="de-DE" sz="28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-171921" y="3573463"/>
            <a:ext cx="2079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Dedicated</a:t>
            </a:r>
            <a:endParaRPr lang="de-DE" sz="20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Small-</a:t>
            </a:r>
            <a:r>
              <a:rPr lang="de-DE" sz="20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scale</a:t>
            </a:r>
            <a:endParaRPr lang="de-DE" sz="20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20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Facilities</a:t>
            </a:r>
            <a:endParaRPr lang="de-DE" sz="20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606425" y="2709863"/>
            <a:ext cx="846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n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5364163" y="6021388"/>
            <a:ext cx="1974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Matter 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 Materials 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827213" y="5732463"/>
            <a:ext cx="15922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RHIC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7451725" y="2708275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QGP</a:t>
            </a: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1739900" y="6330950"/>
            <a:ext cx="211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QCD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phase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d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iagram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092950" y="4221163"/>
            <a:ext cx="20510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Underground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Labs,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Non-</a:t>
            </a:r>
            <a:r>
              <a:rPr lang="de-DE" sz="20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accelerator</a:t>
            </a:r>
            <a:endParaRPr lang="de-DE" sz="20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29" name="Gleichschenkliges Dreieck 28"/>
          <p:cNvSpPr/>
          <p:nvPr/>
        </p:nvSpPr>
        <p:spPr bwMode="auto">
          <a:xfrm rot="8926871" flipV="1">
            <a:off x="1539449" y="812800"/>
            <a:ext cx="3159125" cy="850900"/>
          </a:xfrm>
          <a:prstGeom prst="triangle">
            <a:avLst>
              <a:gd name="adj" fmla="val 49852"/>
            </a:avLst>
          </a:prstGeom>
          <a:solidFill>
            <a:srgbClr val="00CCFF">
              <a:alpha val="49804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054100" y="44450"/>
            <a:ext cx="20780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Mega-ton</a:t>
            </a:r>
          </a:p>
          <a:p>
            <a:pPr algn="ctr">
              <a:defRPr/>
            </a:pPr>
            <a:r>
              <a:rPr lang="de-DE" sz="28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Detectors</a:t>
            </a:r>
            <a:endParaRPr lang="de-DE" sz="28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31" name="Gleichschenkliges Dreieck 30"/>
          <p:cNvSpPr/>
          <p:nvPr/>
        </p:nvSpPr>
        <p:spPr bwMode="auto">
          <a:xfrm rot="13265742" flipV="1">
            <a:off x="4656138" y="1068388"/>
            <a:ext cx="3157537" cy="850900"/>
          </a:xfrm>
          <a:prstGeom prst="triangle">
            <a:avLst>
              <a:gd name="adj" fmla="val 49852"/>
            </a:avLst>
          </a:prstGeom>
          <a:solidFill>
            <a:srgbClr val="FFFFCC">
              <a:alpha val="49804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2" name="Gleichschenkliges Dreieck 31"/>
          <p:cNvSpPr/>
          <p:nvPr/>
        </p:nvSpPr>
        <p:spPr bwMode="auto">
          <a:xfrm rot="17590556" flipV="1">
            <a:off x="5354637" y="4097338"/>
            <a:ext cx="3159125" cy="850900"/>
          </a:xfrm>
          <a:prstGeom prst="triangle">
            <a:avLst>
              <a:gd name="adj" fmla="val 49852"/>
            </a:avLst>
          </a:prstGeom>
          <a:solidFill>
            <a:srgbClr val="FFCCFF">
              <a:alpha val="50000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3" name="Gleichschenkliges Dreieck 32"/>
          <p:cNvSpPr/>
          <p:nvPr/>
        </p:nvSpPr>
        <p:spPr bwMode="auto">
          <a:xfrm rot="4611235" flipV="1">
            <a:off x="350837" y="3660776"/>
            <a:ext cx="3159125" cy="850900"/>
          </a:xfrm>
          <a:prstGeom prst="triangle">
            <a:avLst>
              <a:gd name="adj" fmla="val 49852"/>
            </a:avLst>
          </a:prstGeom>
          <a:solidFill>
            <a:srgbClr val="FFCCCC">
              <a:alpha val="49804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4" name="Gleichschenkliges Dreieck 33"/>
          <p:cNvSpPr/>
          <p:nvPr/>
        </p:nvSpPr>
        <p:spPr bwMode="auto">
          <a:xfrm rot="291348" flipV="1">
            <a:off x="2686050" y="5686425"/>
            <a:ext cx="3157538" cy="850900"/>
          </a:xfrm>
          <a:prstGeom prst="triangle">
            <a:avLst>
              <a:gd name="adj" fmla="val 49852"/>
            </a:avLst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7632340" y="6057292"/>
            <a:ext cx="1454460" cy="7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7632340" y="33150"/>
            <a:ext cx="1454460" cy="7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87524" y="6093296"/>
            <a:ext cx="1454460" cy="7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3888300" y="6345324"/>
            <a:ext cx="3384000" cy="43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00563" y="6342063"/>
            <a:ext cx="2601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Radiation </a:t>
            </a:r>
            <a:r>
              <a:rPr lang="de-DE" sz="2000" dirty="0" err="1">
                <a:solidFill>
                  <a:schemeClr val="bg1">
                    <a:lumMod val="75000"/>
                  </a:schemeClr>
                </a:solidFill>
                <a:latin typeface="Britannic Bold" pitchFamily="34" charset="0"/>
                <a:cs typeface="Arial" pitchFamily="34" charset="0"/>
              </a:rPr>
              <a:t>Facilities</a:t>
            </a:r>
            <a:endParaRPr lang="de-DE" sz="2000" dirty="0">
              <a:solidFill>
                <a:schemeClr val="bg1">
                  <a:lumMod val="75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 rot="20699954">
            <a:off x="1636640" y="2924944"/>
            <a:ext cx="914400" cy="1548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auto">
          <a:xfrm>
            <a:off x="467544" y="1833350"/>
            <a:ext cx="7992000" cy="471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116632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2: </a:t>
            </a:r>
            <a:r>
              <a:rPr lang="de-DE" sz="2000" b="1" kern="0" dirty="0" smtClean="0">
                <a:solidFill>
                  <a:srgbClr val="006699"/>
                </a:solidFill>
              </a:rPr>
              <a:t>Simulation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of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resonance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Method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with</a:t>
            </a:r>
            <a:r>
              <a:rPr lang="de-DE" sz="2000" b="1" kern="0" dirty="0" smtClean="0">
                <a:solidFill>
                  <a:srgbClr val="006699"/>
                </a:solidFill>
              </a:rPr>
              <a:t> RF E-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fields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</a:p>
          <a:p>
            <a:pPr>
              <a:defRPr/>
            </a:pPr>
            <a:r>
              <a:rPr lang="de-DE" sz="2000" b="1" kern="0" dirty="0" smtClean="0">
                <a:solidFill>
                  <a:srgbClr val="006699"/>
                </a:solidFill>
              </a:rPr>
              <a:t>         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and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deuterons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at</a:t>
            </a:r>
            <a:r>
              <a:rPr lang="de-DE" sz="2000" b="1" kern="0" dirty="0" smtClean="0">
                <a:solidFill>
                  <a:srgbClr val="006699"/>
                </a:solidFill>
              </a:rPr>
              <a:t>  COSY		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0803" y="836712"/>
            <a:ext cx="5261377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Parameters: 	beam </a:t>
            </a:r>
            <a:r>
              <a:rPr lang="de-DE" dirty="0" err="1" smtClean="0"/>
              <a:t>energy</a:t>
            </a:r>
            <a:r>
              <a:rPr lang="de-DE" dirty="0" smtClean="0"/>
              <a:t>	</a:t>
            </a:r>
            <a:r>
              <a:rPr lang="de-DE" dirty="0" err="1" smtClean="0"/>
              <a:t>T</a:t>
            </a:r>
            <a:r>
              <a:rPr lang="de-DE" baseline="-25000" dirty="0" err="1" smtClean="0"/>
              <a:t>d</a:t>
            </a:r>
            <a:r>
              <a:rPr lang="de-DE" dirty="0" smtClean="0"/>
              <a:t>=50 MeV</a:t>
            </a:r>
          </a:p>
          <a:p>
            <a:r>
              <a:rPr lang="de-DE" dirty="0" smtClean="0"/>
              <a:t>		</a:t>
            </a:r>
            <a:r>
              <a:rPr lang="de-DE" dirty="0" err="1" smtClean="0"/>
              <a:t>assumed</a:t>
            </a:r>
            <a:r>
              <a:rPr lang="de-DE" dirty="0" smtClean="0"/>
              <a:t> EDM	</a:t>
            </a:r>
            <a:r>
              <a:rPr lang="de-DE" dirty="0" err="1" smtClean="0"/>
              <a:t>d</a:t>
            </a:r>
            <a:r>
              <a:rPr lang="de-DE" baseline="-25000" dirty="0" err="1" smtClean="0"/>
              <a:t>d</a:t>
            </a:r>
            <a:r>
              <a:rPr lang="de-DE" dirty="0" smtClean="0"/>
              <a:t>=10</a:t>
            </a:r>
            <a:r>
              <a:rPr lang="de-DE" baseline="30000" dirty="0" smtClean="0"/>
              <a:t>-20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>
                <a:sym typeface="Symbol"/>
              </a:rPr>
              <a:t>cm</a:t>
            </a:r>
            <a:endParaRPr lang="de-DE" dirty="0" smtClean="0">
              <a:sym typeface="Symbol"/>
            </a:endParaRPr>
          </a:p>
          <a:p>
            <a:r>
              <a:rPr lang="de-DE" dirty="0" smtClean="0">
                <a:sym typeface="Symbol"/>
              </a:rPr>
              <a:t>		E-</a:t>
            </a:r>
            <a:r>
              <a:rPr lang="de-DE" dirty="0" err="1" smtClean="0">
                <a:sym typeface="Symbol"/>
              </a:rPr>
              <a:t>field</a:t>
            </a:r>
            <a:r>
              <a:rPr lang="de-DE" dirty="0" smtClean="0">
                <a:sym typeface="Symbol"/>
              </a:rPr>
              <a:t>		10 </a:t>
            </a:r>
            <a:r>
              <a:rPr lang="de-DE" dirty="0" err="1" smtClean="0">
                <a:sym typeface="Symbol"/>
              </a:rPr>
              <a:t>kV</a:t>
            </a:r>
            <a:r>
              <a:rPr lang="de-DE" dirty="0" smtClean="0">
                <a:sym typeface="Symbol"/>
              </a:rPr>
              <a:t>/cm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63688" y="2024844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Constant E-</a:t>
            </a:r>
            <a:r>
              <a:rPr lang="de-DE" sz="1600" dirty="0" err="1" smtClean="0"/>
              <a:t>field</a:t>
            </a:r>
            <a:endParaRPr lang="de-DE" sz="1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719572" y="2384884"/>
            <a:ext cx="3331361" cy="4082970"/>
            <a:chOff x="719572" y="2384884"/>
            <a:chExt cx="3331361" cy="4082970"/>
          </a:xfrm>
        </p:grpSpPr>
        <p:pic>
          <p:nvPicPr>
            <p:cNvPr id="130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572" y="2384884"/>
              <a:ext cx="3312368" cy="393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719572" y="6129300"/>
              <a:ext cx="33313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                     </a:t>
              </a:r>
              <a:r>
                <a:rPr lang="de-DE" sz="1600" dirty="0" err="1" smtClean="0"/>
                <a:t>Number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turns</a:t>
              </a:r>
              <a:r>
                <a:rPr lang="de-DE" sz="1600" dirty="0" smtClean="0"/>
                <a:t>        </a:t>
              </a:r>
              <a:endParaRPr lang="de-DE" sz="1600" dirty="0"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755576" y="3825044"/>
              <a:ext cx="468052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851" y="2348880"/>
            <a:ext cx="291054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5652120" y="1772816"/>
            <a:ext cx="2484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E-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reversed</a:t>
            </a:r>
            <a:r>
              <a:rPr lang="de-DE" sz="1600" dirty="0" smtClean="0"/>
              <a:t> </a:t>
            </a:r>
            <a:r>
              <a:rPr lang="de-DE" sz="1600" dirty="0" err="1" smtClean="0"/>
              <a:t>every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   -</a:t>
            </a:r>
            <a:r>
              <a:rPr lang="de-DE" sz="1600" dirty="0" smtClean="0">
                <a:sym typeface="Symbol"/>
              </a:rPr>
              <a:t>/(G)  21 </a:t>
            </a:r>
            <a:r>
              <a:rPr lang="de-DE" sz="1600" dirty="0" err="1" smtClean="0">
                <a:sym typeface="Symbol"/>
              </a:rPr>
              <a:t>turns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5256076" y="6165304"/>
            <a:ext cx="29274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                </a:t>
            </a:r>
            <a:r>
              <a:rPr lang="de-DE" sz="1600" dirty="0" err="1" smtClean="0"/>
              <a:t>Number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turns</a:t>
            </a:r>
            <a:r>
              <a:rPr lang="de-DE" sz="1600" dirty="0" smtClean="0"/>
              <a:t>     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auto">
          <a:xfrm>
            <a:off x="612460" y="1833350"/>
            <a:ext cx="8100000" cy="471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116632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2: </a:t>
            </a:r>
            <a:r>
              <a:rPr lang="de-DE" sz="2000" b="1" kern="0" dirty="0" smtClean="0">
                <a:solidFill>
                  <a:srgbClr val="006699"/>
                </a:solidFill>
              </a:rPr>
              <a:t>Simulation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of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resonance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Method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with</a:t>
            </a:r>
            <a:r>
              <a:rPr lang="de-DE" sz="2000" b="1" kern="0" dirty="0" smtClean="0">
                <a:solidFill>
                  <a:srgbClr val="006699"/>
                </a:solidFill>
              </a:rPr>
              <a:t> RF E-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fields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</a:p>
          <a:p>
            <a:pPr>
              <a:defRPr/>
            </a:pPr>
            <a:r>
              <a:rPr lang="de-DE" sz="2000" b="1" kern="0" dirty="0" smtClean="0">
                <a:solidFill>
                  <a:srgbClr val="006699"/>
                </a:solidFill>
              </a:rPr>
              <a:t>         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and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deuterons</a:t>
            </a:r>
            <a:r>
              <a:rPr lang="de-DE" sz="2000" b="1" kern="0" dirty="0" smtClean="0">
                <a:solidFill>
                  <a:srgbClr val="006699"/>
                </a:solidFill>
              </a:rPr>
              <a:t> </a:t>
            </a:r>
            <a:r>
              <a:rPr lang="de-DE" sz="2000" b="1" kern="0" dirty="0" err="1" smtClean="0">
                <a:solidFill>
                  <a:srgbClr val="006699"/>
                </a:solidFill>
              </a:rPr>
              <a:t>at</a:t>
            </a:r>
            <a:r>
              <a:rPr lang="de-DE" sz="2000" b="1" kern="0" dirty="0" smtClean="0">
                <a:solidFill>
                  <a:srgbClr val="006699"/>
                </a:solidFill>
              </a:rPr>
              <a:t>  COSY		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0803" y="836712"/>
            <a:ext cx="5261377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Parameters: 	beam </a:t>
            </a:r>
            <a:r>
              <a:rPr lang="de-DE" dirty="0" err="1" smtClean="0"/>
              <a:t>energy</a:t>
            </a:r>
            <a:r>
              <a:rPr lang="de-DE" dirty="0" smtClean="0"/>
              <a:t>	</a:t>
            </a:r>
            <a:r>
              <a:rPr lang="de-DE" dirty="0" err="1" smtClean="0"/>
              <a:t>T</a:t>
            </a:r>
            <a:r>
              <a:rPr lang="de-DE" baseline="-25000" dirty="0" err="1" smtClean="0"/>
              <a:t>d</a:t>
            </a:r>
            <a:r>
              <a:rPr lang="de-DE" dirty="0" smtClean="0"/>
              <a:t>=50 MeV</a:t>
            </a:r>
          </a:p>
          <a:p>
            <a:r>
              <a:rPr lang="de-DE" dirty="0" smtClean="0"/>
              <a:t>		</a:t>
            </a:r>
            <a:r>
              <a:rPr lang="de-DE" dirty="0" err="1" smtClean="0"/>
              <a:t>assumed</a:t>
            </a:r>
            <a:r>
              <a:rPr lang="de-DE" dirty="0" smtClean="0"/>
              <a:t> EDM	</a:t>
            </a:r>
            <a:r>
              <a:rPr lang="de-DE" dirty="0" err="1" smtClean="0"/>
              <a:t>d</a:t>
            </a:r>
            <a:r>
              <a:rPr lang="de-DE" baseline="-25000" dirty="0" err="1" smtClean="0"/>
              <a:t>d</a:t>
            </a:r>
            <a:r>
              <a:rPr lang="de-DE" dirty="0" smtClean="0"/>
              <a:t>=10</a:t>
            </a:r>
            <a:r>
              <a:rPr lang="de-DE" baseline="30000" dirty="0" smtClean="0"/>
              <a:t>-20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>
                <a:sym typeface="Symbol"/>
              </a:rPr>
              <a:t>cm</a:t>
            </a:r>
            <a:endParaRPr lang="de-DE" dirty="0" smtClean="0">
              <a:sym typeface="Symbol"/>
            </a:endParaRPr>
          </a:p>
          <a:p>
            <a:r>
              <a:rPr lang="de-DE" dirty="0" smtClean="0">
                <a:sym typeface="Symbol"/>
              </a:rPr>
              <a:t>		E-</a:t>
            </a:r>
            <a:r>
              <a:rPr lang="de-DE" dirty="0" err="1" smtClean="0">
                <a:sym typeface="Symbol"/>
              </a:rPr>
              <a:t>field</a:t>
            </a:r>
            <a:r>
              <a:rPr lang="de-DE" dirty="0" smtClean="0">
                <a:sym typeface="Symbol"/>
              </a:rPr>
              <a:t>		10 </a:t>
            </a:r>
            <a:r>
              <a:rPr lang="de-DE" dirty="0" err="1" smtClean="0">
                <a:sym typeface="Symbol"/>
              </a:rPr>
              <a:t>kV</a:t>
            </a:r>
            <a:r>
              <a:rPr lang="de-DE" dirty="0" smtClean="0">
                <a:sym typeface="Symbol"/>
              </a:rPr>
              <a:t>/cm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1916832"/>
            <a:ext cx="7919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Linear </a:t>
            </a:r>
            <a:r>
              <a:rPr lang="de-DE" sz="1600" dirty="0" err="1" smtClean="0"/>
              <a:t>extrapolation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                          </a:t>
            </a:r>
            <a:r>
              <a:rPr lang="de-DE" sz="1600" dirty="0" err="1" smtClean="0"/>
              <a:t>for</a:t>
            </a:r>
            <a:r>
              <a:rPr lang="de-DE" sz="1600" dirty="0" smtClean="0"/>
              <a:t> a time </a:t>
            </a:r>
            <a:r>
              <a:rPr lang="de-DE" sz="1600" dirty="0" err="1" smtClean="0"/>
              <a:t>period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smtClean="0">
                <a:sym typeface="Symbol"/>
              </a:rPr>
              <a:t></a:t>
            </a:r>
            <a:r>
              <a:rPr lang="de-DE" sz="1600" baseline="-25000" dirty="0" err="1" smtClean="0">
                <a:sym typeface="Symbol"/>
              </a:rPr>
              <a:t>sc</a:t>
            </a:r>
            <a:r>
              <a:rPr lang="de-DE" sz="1600" dirty="0" smtClean="0">
                <a:sym typeface="Symbol"/>
              </a:rPr>
              <a:t>=1000 s (=3.710</a:t>
            </a:r>
            <a:r>
              <a:rPr lang="de-DE" sz="1600" baseline="30000" dirty="0" smtClean="0">
                <a:sym typeface="Symbol"/>
              </a:rPr>
              <a:t>8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turns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899592" y="2492896"/>
            <a:ext cx="4543231" cy="3804010"/>
            <a:chOff x="2087724" y="2375812"/>
            <a:chExt cx="4543231" cy="3804010"/>
          </a:xfrm>
        </p:grpSpPr>
        <p:pic>
          <p:nvPicPr>
            <p:cNvPr id="131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724" y="2375812"/>
              <a:ext cx="4536504" cy="3507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feld 18"/>
            <p:cNvSpPr txBox="1"/>
            <p:nvPr/>
          </p:nvSpPr>
          <p:spPr>
            <a:xfrm>
              <a:off x="2087724" y="5841268"/>
              <a:ext cx="45432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                         </a:t>
              </a:r>
              <a:r>
                <a:rPr lang="de-DE" sz="1600" dirty="0" err="1" smtClean="0"/>
                <a:t>Number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turns</a:t>
              </a:r>
              <a:r>
                <a:rPr lang="de-DE" sz="1600" dirty="0" smtClean="0"/>
                <a:t>                         </a:t>
              </a:r>
              <a:endParaRPr lang="de-DE" sz="1600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5779249" y="3537012"/>
            <a:ext cx="2681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EDM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accumulates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Polarimeter </a:t>
            </a:r>
            <a:r>
              <a:rPr lang="de-DE" dirty="0" err="1" smtClean="0"/>
              <a:t>determines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x</a:t>
            </a:r>
            <a:r>
              <a:rPr lang="de-DE" dirty="0" smtClean="0"/>
              <a:t>,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</a:t>
            </a:r>
            <a:endParaRPr lang="de-DE" baseline="-250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709256" y="1844824"/>
          <a:ext cx="1430696" cy="470086"/>
        </p:xfrm>
        <a:graphic>
          <a:graphicData uri="http://schemas.openxmlformats.org/presentationml/2006/ole">
            <p:oleObj spid="_x0000_s1327105" name="Formel" r:id="rId4" imgW="88884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2412240" y="1520787"/>
            <a:ext cx="4320000" cy="244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3: 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Dual Beam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Method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(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equivalent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</a:t>
            </a:r>
            <a:r>
              <a:rPr lang="de-DE" sz="2000" b="1" dirty="0" err="1" smtClean="0">
                <a:solidFill>
                  <a:srgbClr val="3A6F8A"/>
                </a:solidFill>
                <a:sym typeface="Symbol"/>
              </a:rPr>
              <a:t>to</a:t>
            </a:r>
            <a:r>
              <a:rPr lang="de-DE" sz="2000" b="1" dirty="0" smtClean="0">
                <a:solidFill>
                  <a:srgbClr val="3A6F8A"/>
                </a:solidFill>
                <a:sym typeface="Symbol"/>
              </a:rPr>
              <a:t> g-2 </a:t>
            </a:r>
            <a:r>
              <a:rPr lang="de-DE" sz="2000" dirty="0" smtClean="0">
                <a:solidFill>
                  <a:srgbClr val="006699"/>
                </a:solidFill>
                <a:sym typeface="Symbol"/>
              </a:rPr>
              <a:t>d</a:t>
            </a:r>
            <a:r>
              <a:rPr lang="de-DE" sz="2000" baseline="-25000" dirty="0" smtClean="0">
                <a:solidFill>
                  <a:srgbClr val="006699"/>
                </a:solidFill>
                <a:sym typeface="Symbol"/>
              </a:rPr>
              <a:t></a:t>
            </a:r>
            <a:r>
              <a:rPr lang="de-DE" sz="2000" b="1" dirty="0" smtClean="0">
                <a:solidFill>
                  <a:srgbClr val="006699"/>
                </a:solidFill>
                <a:sym typeface="Symbol"/>
              </a:rPr>
              <a:t>)</a:t>
            </a:r>
            <a:endParaRPr lang="de-DE" sz="2000" b="1" kern="0" dirty="0">
              <a:solidFill>
                <a:srgbClr val="0066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944724"/>
            <a:ext cx="7703904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deuterons</a:t>
            </a:r>
            <a:r>
              <a:rPr lang="de-DE" dirty="0" smtClean="0"/>
              <a:t> in COSY </a:t>
            </a:r>
            <a:r>
              <a:rPr lang="de-DE" dirty="0" err="1" smtClean="0"/>
              <a:t>simultaneously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91580" y="4405751"/>
            <a:ext cx="66280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de-DE" dirty="0" err="1" smtClean="0"/>
              <a:t>Assume</a:t>
            </a:r>
            <a:r>
              <a:rPr lang="de-DE" dirty="0" smtClean="0"/>
              <a:t>  </a:t>
            </a:r>
            <a:r>
              <a:rPr lang="de-DE" dirty="0" err="1" smtClean="0"/>
              <a:t>d</a:t>
            </a:r>
            <a:r>
              <a:rPr lang="de-DE" baseline="-25000" dirty="0" err="1" smtClean="0"/>
              <a:t>p</a:t>
            </a:r>
            <a:r>
              <a:rPr lang="de-DE" dirty="0" smtClean="0"/>
              <a:t>=10</a:t>
            </a:r>
            <a:r>
              <a:rPr lang="de-DE" baseline="30000" dirty="0" smtClean="0"/>
              <a:t>-24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>
                <a:sym typeface="Symbol"/>
              </a:rPr>
              <a:t></a:t>
            </a:r>
            <a:r>
              <a:rPr lang="de-DE" dirty="0" err="1" smtClean="0"/>
              <a:t>cm</a:t>
            </a:r>
            <a:r>
              <a:rPr lang="de-DE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 smtClean="0"/>
              <a:t>Determine</a:t>
            </a:r>
            <a:r>
              <a:rPr lang="de-DE" dirty="0" smtClean="0"/>
              <a:t> invariant </a:t>
            </a:r>
            <a:r>
              <a:rPr lang="de-DE" dirty="0" err="1" smtClean="0"/>
              <a:t>spin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polarimeter.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de-DE" sz="1400" dirty="0" smtClean="0"/>
              <a:t>Not </a:t>
            </a:r>
            <a:r>
              <a:rPr lang="de-DE" sz="1400" dirty="0" err="1" smtClean="0"/>
              <a:t>clear</a:t>
            </a:r>
            <a:r>
              <a:rPr lang="de-DE" sz="1400" dirty="0" smtClean="0"/>
              <a:t> </a:t>
            </a:r>
            <a:r>
              <a:rPr lang="de-DE" sz="1400" dirty="0" err="1" smtClean="0"/>
              <a:t>whether</a:t>
            </a:r>
            <a:r>
              <a:rPr lang="de-DE" sz="1400" dirty="0" smtClean="0"/>
              <a:t> </a:t>
            </a:r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get</a:t>
            </a:r>
            <a:r>
              <a:rPr lang="de-DE" sz="1400" dirty="0" smtClean="0"/>
              <a:t> </a:t>
            </a:r>
            <a:r>
              <a:rPr lang="de-DE" sz="1400" dirty="0" err="1" smtClean="0"/>
              <a:t>away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radial </a:t>
            </a:r>
            <a:r>
              <a:rPr lang="de-DE" sz="1400" dirty="0" err="1" smtClean="0"/>
              <a:t>components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P </a:t>
            </a:r>
            <a:r>
              <a:rPr lang="de-DE" sz="1400" dirty="0" err="1" smtClean="0"/>
              <a:t>only</a:t>
            </a:r>
            <a:r>
              <a:rPr lang="de-DE" sz="1400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 smtClean="0"/>
              <a:t>Determine</a:t>
            </a:r>
            <a:r>
              <a:rPr lang="de-DE" dirty="0" smtClean="0"/>
              <a:t> invariant </a:t>
            </a:r>
            <a:r>
              <a:rPr lang="de-DE" dirty="0" err="1" smtClean="0"/>
              <a:t>spin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deuterons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polarimeter.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invariant </a:t>
            </a:r>
            <a:r>
              <a:rPr lang="de-DE" dirty="0" err="1" smtClean="0"/>
              <a:t>spin</a:t>
            </a:r>
            <a:r>
              <a:rPr lang="de-DE" dirty="0" smtClean="0"/>
              <a:t> </a:t>
            </a:r>
            <a:r>
              <a:rPr lang="de-DE" dirty="0" err="1" smtClean="0"/>
              <a:t>axes</a:t>
            </a:r>
            <a:r>
              <a:rPr lang="de-DE" dirty="0" smtClean="0"/>
              <a:t> sensitive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baseline="-25000" dirty="0" err="1" smtClean="0"/>
              <a:t>d</a:t>
            </a:r>
            <a:r>
              <a:rPr lang="de-DE" baseline="-25000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g-2 </a:t>
            </a:r>
            <a:r>
              <a:rPr lang="de-DE" dirty="0" smtClean="0">
                <a:sym typeface="Symbol"/>
              </a:rPr>
              <a:t>d</a:t>
            </a:r>
            <a:r>
              <a:rPr lang="de-DE" baseline="-25000" dirty="0" smtClean="0">
                <a:sym typeface="Symbol"/>
              </a:rPr>
              <a:t>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/>
              <a:t>d</a:t>
            </a:r>
            <a:r>
              <a:rPr lang="de-DE" baseline="-25000" dirty="0" err="1" smtClean="0"/>
              <a:t>d</a:t>
            </a:r>
            <a:r>
              <a:rPr lang="de-DE" dirty="0" smtClean="0"/>
              <a:t>=10</a:t>
            </a:r>
            <a:r>
              <a:rPr lang="de-DE" baseline="30000" dirty="0" smtClean="0"/>
              <a:t>-19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>
                <a:sym typeface="Symbol"/>
              </a:rPr>
              <a:t></a:t>
            </a:r>
            <a:r>
              <a:rPr lang="de-DE" dirty="0" err="1" smtClean="0"/>
              <a:t>cm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2663788" y="1700808"/>
            <a:ext cx="3672408" cy="149877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Flussdiagramm: Verbindungsstelle 11"/>
          <p:cNvSpPr/>
          <p:nvPr/>
        </p:nvSpPr>
        <p:spPr bwMode="auto">
          <a:xfrm>
            <a:off x="4408182" y="3099822"/>
            <a:ext cx="183620" cy="199837"/>
          </a:xfrm>
          <a:prstGeom prst="flowChartConnector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48190" y="3337556"/>
            <a:ext cx="3303604" cy="811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Polarimeter</a:t>
            </a:r>
          </a:p>
          <a:p>
            <a:pPr algn="ctr"/>
            <a:r>
              <a:rPr lang="de-DE" sz="1400" dirty="0" smtClean="0"/>
              <a:t>(</a:t>
            </a:r>
            <a:r>
              <a:rPr lang="de-DE" sz="1400" dirty="0" err="1" smtClean="0"/>
              <a:t>determines</a:t>
            </a:r>
            <a:r>
              <a:rPr lang="de-DE" sz="1400" dirty="0" smtClean="0"/>
              <a:t> pp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dp</a:t>
            </a:r>
            <a:r>
              <a:rPr lang="de-DE" sz="1400" dirty="0" smtClean="0"/>
              <a:t> </a:t>
            </a:r>
            <a:r>
              <a:rPr lang="de-DE" sz="1400" dirty="0" err="1" smtClean="0"/>
              <a:t>elastic</a:t>
            </a:r>
            <a:r>
              <a:rPr lang="de-DE" sz="1400" dirty="0" smtClean="0"/>
              <a:t>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226971" y="2000598"/>
            <a:ext cx="254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00FF"/>
                </a:solidFill>
              </a:rPr>
              <a:t>p </a:t>
            </a:r>
            <a:r>
              <a:rPr lang="de-DE" dirty="0" err="1" smtClean="0">
                <a:solidFill>
                  <a:srgbClr val="0000FF"/>
                </a:solidFill>
              </a:rPr>
              <a:t>and</a:t>
            </a:r>
            <a:r>
              <a:rPr lang="de-DE" dirty="0" smtClean="0">
                <a:solidFill>
                  <a:srgbClr val="0000FF"/>
                </a:solidFill>
              </a:rPr>
              <a:t> d </a:t>
            </a:r>
            <a:r>
              <a:rPr lang="de-DE" dirty="0" err="1" smtClean="0">
                <a:solidFill>
                  <a:srgbClr val="0000FF"/>
                </a:solidFill>
              </a:rPr>
              <a:t>at</a:t>
            </a:r>
            <a:r>
              <a:rPr lang="de-DE" dirty="0" smtClean="0">
                <a:solidFill>
                  <a:srgbClr val="0000FF"/>
                </a:solidFill>
              </a:rPr>
              <a:t> same </a:t>
            </a:r>
            <a:r>
              <a:rPr lang="de-DE" dirty="0" err="1" smtClean="0">
                <a:solidFill>
                  <a:srgbClr val="0000FF"/>
                </a:solidFill>
              </a:rPr>
              <a:t>momentum</a:t>
            </a:r>
            <a:endParaRPr lang="de-DE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b="1" kern="0" dirty="0" smtClean="0">
                <a:solidFill>
                  <a:srgbClr val="FF0000"/>
                </a:solidFill>
              </a:rPr>
              <a:t>PE 4: </a:t>
            </a:r>
            <a:r>
              <a:rPr lang="en-US" sz="2000" b="1" dirty="0" smtClean="0">
                <a:solidFill>
                  <a:srgbClr val="3A6F8A"/>
                </a:solidFill>
                <a:sym typeface="Symbol"/>
              </a:rPr>
              <a:t>Resonance Method of EDM Measurements in SR</a:t>
            </a:r>
            <a:endParaRPr lang="de-DE" sz="2000" b="1" kern="0" dirty="0">
              <a:solidFill>
                <a:srgbClr val="FF0000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5184484" y="872715"/>
            <a:ext cx="3744000" cy="5580000"/>
            <a:chOff x="5040052" y="872715"/>
            <a:chExt cx="3744000" cy="5580000"/>
          </a:xfrm>
        </p:grpSpPr>
        <p:sp>
          <p:nvSpPr>
            <p:cNvPr id="9" name="Rechteck 8"/>
            <p:cNvSpPr/>
            <p:nvPr/>
          </p:nvSpPr>
          <p:spPr bwMode="auto">
            <a:xfrm>
              <a:off x="5040052" y="872715"/>
              <a:ext cx="3744000" cy="55800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322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6052" y="1016732"/>
              <a:ext cx="3132000" cy="4908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hteck 7"/>
            <p:cNvSpPr/>
            <p:nvPr/>
          </p:nvSpPr>
          <p:spPr>
            <a:xfrm>
              <a:off x="5111852" y="6140333"/>
              <a:ext cx="3600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 err="1" smtClean="0"/>
                <a:t>Orlov</a:t>
              </a:r>
              <a:r>
                <a:rPr lang="de-DE" sz="1200" b="1" dirty="0" smtClean="0"/>
                <a:t>, Morse, Semertzidis PRL 96 (2006)</a:t>
              </a:r>
              <a:endParaRPr lang="de-DE" sz="1200" b="1" dirty="0"/>
            </a:p>
          </p:txBody>
        </p:sp>
      </p:grpSp>
      <p:sp>
        <p:nvSpPr>
          <p:cNvPr id="12" name="Geschweifte Klammer links 11"/>
          <p:cNvSpPr/>
          <p:nvPr/>
        </p:nvSpPr>
        <p:spPr bwMode="auto">
          <a:xfrm rot="16200000">
            <a:off x="1925680" y="1754840"/>
            <a:ext cx="180000" cy="648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1835696" y="2240868"/>
          <a:ext cx="396044" cy="396044"/>
        </p:xfrm>
        <a:graphic>
          <a:graphicData uri="http://schemas.openxmlformats.org/presentationml/2006/ole">
            <p:oleObj spid="_x0000_s1254402" name="Formel" r:id="rId4" imgW="203040" imgH="203040" progId="Equation.3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647564" y="1484784"/>
          <a:ext cx="2592288" cy="698791"/>
        </p:xfrm>
        <a:graphic>
          <a:graphicData uri="http://schemas.openxmlformats.org/presentationml/2006/ole">
            <p:oleObj spid="_x0000_s1254403" name="Formel" r:id="rId5" imgW="1460160" imgH="39348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503548" y="1016732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using</a:t>
            </a:r>
            <a:r>
              <a:rPr lang="de-DE" dirty="0" smtClean="0"/>
              <a:t> an all </a:t>
            </a:r>
            <a:r>
              <a:rPr lang="de-DE" dirty="0" err="1" smtClean="0"/>
              <a:t>magnetic</a:t>
            </a:r>
            <a:r>
              <a:rPr lang="de-DE" dirty="0" smtClean="0"/>
              <a:t> ring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2708920"/>
            <a:ext cx="4680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DE" dirty="0" err="1" smtClean="0"/>
              <a:t>Sideways</a:t>
            </a:r>
            <a:r>
              <a:rPr lang="de-DE" dirty="0" smtClean="0"/>
              <a:t> P, EDM </a:t>
            </a:r>
            <a:r>
              <a:rPr lang="de-DE" dirty="0" err="1" smtClean="0"/>
              <a:t>produces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y</a:t>
            </a:r>
            <a:endParaRPr lang="de-DE" baseline="-25000" dirty="0" smtClean="0"/>
          </a:p>
          <a:p>
            <a:pPr marL="180975" indent="-180975">
              <a:buFont typeface="Arial" pitchFamily="34" charset="0"/>
              <a:buChar char="•"/>
            </a:pPr>
            <a:endParaRPr lang="de-DE" baseline="-250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sub-</a:t>
            </a:r>
            <a:r>
              <a:rPr lang="de-DE" dirty="0" err="1" smtClean="0"/>
              <a:t>beams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v </a:t>
            </a: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modulating</a:t>
            </a:r>
            <a:r>
              <a:rPr lang="de-DE" dirty="0" smtClean="0"/>
              <a:t> v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isolate</a:t>
            </a:r>
            <a:r>
              <a:rPr lang="de-DE" dirty="0" smtClean="0"/>
              <a:t> d.</a:t>
            </a:r>
          </a:p>
          <a:p>
            <a:pPr marL="180975" indent="-180975">
              <a:buFont typeface="Arial" pitchFamily="34" charset="0"/>
              <a:buChar char="•"/>
            </a:pP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baseline="-25000" dirty="0" err="1" smtClean="0"/>
              <a:t>d</a:t>
            </a:r>
            <a:r>
              <a:rPr lang="de-DE" dirty="0" smtClean="0"/>
              <a:t>=10</a:t>
            </a:r>
            <a:r>
              <a:rPr lang="de-DE" baseline="30000" dirty="0" smtClean="0"/>
              <a:t>-29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>
                <a:sym typeface="Symbol"/>
              </a:rPr>
              <a:t></a:t>
            </a:r>
            <a:r>
              <a:rPr lang="de-DE" dirty="0" err="1" smtClean="0"/>
              <a:t>cm</a:t>
            </a:r>
            <a:r>
              <a:rPr lang="de-DE" dirty="0" smtClean="0"/>
              <a:t>/</a:t>
            </a:r>
            <a:r>
              <a:rPr lang="de-DE" dirty="0" err="1" smtClean="0"/>
              <a:t>yr</a:t>
            </a: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endParaRPr lang="de-DE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Idea was no longer pursued at BNL because systematic error is much larger.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5556" y="116632"/>
            <a:ext cx="7772400" cy="7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600" b="1" dirty="0" smtClean="0">
                <a:solidFill>
                  <a:srgbClr val="FF0000"/>
                </a:solidFill>
              </a:rPr>
              <a:t>srEDM </a:t>
            </a:r>
            <a:r>
              <a:rPr lang="de-DE" sz="2600" b="1" dirty="0" err="1" smtClean="0">
                <a:solidFill>
                  <a:srgbClr val="FF0000"/>
                </a:solidFill>
              </a:rPr>
              <a:t>cooperations</a:t>
            </a:r>
            <a:endParaRPr lang="de-DE" sz="2600" b="1" dirty="0">
              <a:solidFill>
                <a:srgbClr val="FF0000"/>
              </a:solidFill>
            </a:endParaRPr>
          </a:p>
        </p:txBody>
      </p:sp>
      <p:sp>
        <p:nvSpPr>
          <p:cNvPr id="17411" name="Textfeld 1"/>
          <p:cNvSpPr txBox="1">
            <a:spLocks noChangeArrowheads="1"/>
          </p:cNvSpPr>
          <p:nvPr/>
        </p:nvSpPr>
        <p:spPr bwMode="auto">
          <a:xfrm>
            <a:off x="847725" y="1608138"/>
            <a:ext cx="7434263" cy="3381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 Institutional (MoU) and Personal (Spokespersons …) Cooperation, Coordination</a:t>
            </a:r>
          </a:p>
        </p:txBody>
      </p:sp>
      <p:sp>
        <p:nvSpPr>
          <p:cNvPr id="17412" name="Textfeld 2"/>
          <p:cNvSpPr txBox="1">
            <a:spLocks noChangeArrowheads="1"/>
          </p:cNvSpPr>
          <p:nvPr/>
        </p:nvSpPr>
        <p:spPr bwMode="auto">
          <a:xfrm>
            <a:off x="971550" y="1052513"/>
            <a:ext cx="7200900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International srEDM Network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1550" y="1989138"/>
            <a:ext cx="3313113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/>
              <a:t>srEDM</a:t>
            </a:r>
            <a:r>
              <a:rPr lang="de-DE" sz="2000" dirty="0"/>
              <a:t> </a:t>
            </a:r>
            <a:r>
              <a:rPr lang="de-DE" sz="2000" dirty="0" err="1"/>
              <a:t>Collaboration</a:t>
            </a:r>
            <a:r>
              <a:rPr lang="de-DE" sz="2000" dirty="0"/>
              <a:t> (BNL)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87900" y="1989138"/>
            <a:ext cx="33845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2000" dirty="0" err="1"/>
              <a:t>srEDM</a:t>
            </a:r>
            <a:r>
              <a:rPr lang="de-DE" sz="2000" dirty="0"/>
              <a:t> </a:t>
            </a:r>
            <a:r>
              <a:rPr lang="de-DE" sz="2000" dirty="0" err="1"/>
              <a:t>Collaboration</a:t>
            </a:r>
            <a:r>
              <a:rPr lang="de-DE" sz="2000" dirty="0"/>
              <a:t> (FZJ)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71550" y="2493963"/>
            <a:ext cx="7200900" cy="15700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/>
              <a:t>Common </a:t>
            </a:r>
            <a:r>
              <a:rPr lang="de-DE" sz="1600" b="1" dirty="0" smtClean="0"/>
              <a:t>R&amp;D</a:t>
            </a:r>
            <a:endParaRPr lang="de-DE" sz="1600" b="1" dirty="0"/>
          </a:p>
          <a:p>
            <a:pPr lvl="3">
              <a:defRPr/>
            </a:pPr>
            <a:r>
              <a:rPr lang="de-DE" sz="1600" b="1" dirty="0">
                <a:solidFill>
                  <a:srgbClr val="FF0000"/>
                </a:solidFill>
              </a:rPr>
              <a:t>RHIC</a:t>
            </a:r>
            <a:r>
              <a:rPr lang="de-DE" sz="1600" dirty="0"/>
              <a:t>			   </a:t>
            </a:r>
            <a:r>
              <a:rPr lang="de-DE" sz="1600" b="1" dirty="0">
                <a:solidFill>
                  <a:srgbClr val="FF0000"/>
                </a:solidFill>
              </a:rPr>
              <a:t>EDM-</a:t>
            </a:r>
            <a:r>
              <a:rPr lang="de-DE" sz="1600" b="1" dirty="0" err="1">
                <a:solidFill>
                  <a:srgbClr val="FF0000"/>
                </a:solidFill>
              </a:rPr>
              <a:t>at</a:t>
            </a:r>
            <a:r>
              <a:rPr lang="de-DE" sz="1600" b="1" dirty="0">
                <a:solidFill>
                  <a:srgbClr val="FF0000"/>
                </a:solidFill>
              </a:rPr>
              <a:t>-COSY</a:t>
            </a:r>
          </a:p>
          <a:p>
            <a:pPr lvl="1">
              <a:defRPr/>
            </a:pPr>
            <a:r>
              <a:rPr lang="de-DE" sz="1600" dirty="0"/>
              <a:t>Beam Position Monitors			      </a:t>
            </a:r>
            <a:r>
              <a:rPr lang="de-DE" sz="1600" dirty="0" err="1"/>
              <a:t>Polarimetry</a:t>
            </a:r>
            <a:r>
              <a:rPr lang="de-DE" sz="1600" dirty="0"/>
              <a:t> </a:t>
            </a:r>
          </a:p>
          <a:p>
            <a:pPr lvl="1">
              <a:defRPr/>
            </a:pPr>
            <a:r>
              <a:rPr lang="de-DE" sz="1600" dirty="0"/>
              <a:t>	         (…)	             			Spin </a:t>
            </a:r>
            <a:r>
              <a:rPr lang="de-DE" sz="1600" dirty="0" err="1"/>
              <a:t>Coherence</a:t>
            </a:r>
            <a:r>
              <a:rPr lang="de-DE" sz="1600" dirty="0"/>
              <a:t> Time</a:t>
            </a:r>
          </a:p>
          <a:p>
            <a:pPr lvl="1">
              <a:defRPr/>
            </a:pPr>
            <a:r>
              <a:rPr lang="de-DE" sz="1600" dirty="0"/>
              <a:t>					         </a:t>
            </a:r>
            <a:r>
              <a:rPr lang="de-DE" sz="1600" dirty="0" err="1"/>
              <a:t>Cooling</a:t>
            </a:r>
            <a:endParaRPr lang="de-DE" sz="1600" dirty="0"/>
          </a:p>
          <a:p>
            <a:pPr algn="ctr">
              <a:defRPr/>
            </a:pPr>
            <a:r>
              <a:rPr lang="de-DE" sz="1600" dirty="0"/>
              <a:t>                          Spin Tracking                   (…)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71550" y="4724400"/>
            <a:ext cx="3384550" cy="401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/>
              <a:t>DOE-</a:t>
            </a:r>
            <a:r>
              <a:rPr lang="de-DE" sz="2000" dirty="0" err="1"/>
              <a:t>Proposal</a:t>
            </a:r>
            <a:r>
              <a:rPr lang="de-DE" sz="2000" dirty="0"/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87900" y="4221163"/>
            <a:ext cx="33845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/>
              <a:t>Study Group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87900" y="4725988"/>
            <a:ext cx="33845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err="1"/>
              <a:t>Precursor</a:t>
            </a:r>
            <a:r>
              <a:rPr lang="de-DE" sz="2000" dirty="0"/>
              <a:t>; Ring Design </a:t>
            </a:r>
          </a:p>
        </p:txBody>
      </p:sp>
      <p:sp>
        <p:nvSpPr>
          <p:cNvPr id="17419" name="Textfeld 15"/>
          <p:cNvSpPr txBox="1">
            <a:spLocks noChangeArrowheads="1"/>
          </p:cNvSpPr>
          <p:nvPr/>
        </p:nvSpPr>
        <p:spPr bwMode="auto">
          <a:xfrm>
            <a:off x="4787900" y="5765800"/>
            <a:ext cx="3384550" cy="400050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JEDI</a:t>
            </a:r>
            <a:r>
              <a:rPr lang="de-DE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20" name="Textfeld 16"/>
          <p:cNvSpPr txBox="1">
            <a:spLocks noChangeArrowheads="1"/>
          </p:cNvSpPr>
          <p:nvPr/>
        </p:nvSpPr>
        <p:spPr bwMode="auto">
          <a:xfrm>
            <a:off x="971550" y="5757863"/>
            <a:ext cx="338455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chemeClr val="bg1"/>
                </a:solidFill>
              </a:rPr>
              <a:t>pEDM Ring at BNL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87900" y="5229225"/>
            <a:ext cx="33845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/>
              <a:t>HGF </a:t>
            </a:r>
            <a:r>
              <a:rPr lang="de-DE" sz="2000" dirty="0" err="1"/>
              <a:t>Application</a:t>
            </a:r>
            <a:r>
              <a:rPr lang="de-DE" sz="2000" dirty="0"/>
              <a:t>(s)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71550" y="5229225"/>
            <a:ext cx="33845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/>
              <a:t>CD0, 1, … 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4211638" y="1941513"/>
            <a:ext cx="719137" cy="503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 bwMode="auto">
          <a:xfrm>
            <a:off x="4211638" y="4138613"/>
            <a:ext cx="720725" cy="1511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4355976" y="2349236"/>
            <a:ext cx="4284476" cy="3204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9552" y="368660"/>
            <a:ext cx="77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800" b="1" dirty="0" smtClean="0"/>
              <a:t>EDM Workshop </a:t>
            </a:r>
            <a:r>
              <a:rPr lang="de-DE" sz="2800" b="1" dirty="0" err="1" smtClean="0"/>
              <a:t>at</a:t>
            </a:r>
            <a:r>
              <a:rPr lang="de-DE" sz="2800" b="1" dirty="0" smtClean="0"/>
              <a:t> ECT* (</a:t>
            </a:r>
            <a:r>
              <a:rPr lang="de-DE" sz="2800" b="1" dirty="0" err="1" smtClean="0"/>
              <a:t>Trento</a:t>
            </a:r>
            <a:r>
              <a:rPr lang="de-DE" sz="2800" b="1" dirty="0" smtClean="0"/>
              <a:t>)</a:t>
            </a:r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1844824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175" y="4101245"/>
            <a:ext cx="31305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683568" y="1052736"/>
            <a:ext cx="813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Approved</a:t>
            </a:r>
            <a:r>
              <a:rPr lang="de-DE" sz="2400" dirty="0" smtClean="0"/>
              <a:t>, but </a:t>
            </a:r>
            <a:r>
              <a:rPr lang="de-DE" sz="2400" dirty="0" err="1" smtClean="0"/>
              <a:t>exact</a:t>
            </a:r>
            <a:r>
              <a:rPr lang="de-DE" sz="2400" dirty="0" smtClean="0"/>
              <a:t> </a:t>
            </a:r>
            <a:r>
              <a:rPr lang="de-DE" sz="2400" dirty="0" err="1" smtClean="0"/>
              <a:t>date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b="1" dirty="0" smtClean="0"/>
              <a:t>fall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2012 </a:t>
            </a:r>
            <a:r>
              <a:rPr lang="de-DE" sz="2400" dirty="0" smtClean="0"/>
              <a:t>not </a:t>
            </a:r>
            <a:r>
              <a:rPr lang="de-DE" sz="2400" dirty="0" err="1" smtClean="0"/>
              <a:t>yet</a:t>
            </a:r>
            <a:r>
              <a:rPr lang="de-DE" sz="2400" dirty="0" smtClean="0"/>
              <a:t> </a:t>
            </a:r>
            <a:r>
              <a:rPr lang="de-DE" sz="2400" dirty="0" err="1" smtClean="0"/>
              <a:t>known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391980" y="2528900"/>
            <a:ext cx="44284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Organizing</a:t>
            </a:r>
            <a:r>
              <a:rPr lang="de-DE" b="1" dirty="0" smtClean="0"/>
              <a:t> </a:t>
            </a:r>
            <a:r>
              <a:rPr lang="de-DE" b="1" dirty="0" err="1" smtClean="0"/>
              <a:t>committee</a:t>
            </a:r>
            <a:endParaRPr lang="de-DE" b="1" dirty="0" smtClean="0"/>
          </a:p>
          <a:p>
            <a:endParaRPr lang="de-DE" dirty="0" smtClean="0"/>
          </a:p>
          <a:p>
            <a:pPr lvl="0" indent="180975">
              <a:buFont typeface="Symbol" pitchFamily="18" charset="2"/>
              <a:buChar char="-"/>
            </a:pPr>
            <a:r>
              <a:rPr lang="de-DE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Jülich </a:t>
            </a:r>
          </a:p>
          <a:p>
            <a:pPr lvl="0" indent="180975"/>
            <a:r>
              <a:rPr lang="de-DE" sz="1600" dirty="0" smtClean="0">
                <a:latin typeface="+mn-lt"/>
                <a:ea typeface="Calibri" pitchFamily="34" charset="0"/>
                <a:cs typeface="Times New Roman" pitchFamily="18" charset="0"/>
              </a:rPr>
              <a:t>Hans Ströher </a:t>
            </a:r>
            <a:r>
              <a:rPr lang="de-DE" sz="1600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h.stroeher@fz-juelich.de</a:t>
            </a:r>
          </a:p>
          <a:p>
            <a:pPr lvl="0" indent="180975"/>
            <a:r>
              <a:rPr lang="de-DE" sz="160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Frank Rathmann </a:t>
            </a:r>
            <a:r>
              <a:rPr lang="de-DE" sz="1600" dirty="0" smtClean="0">
                <a:solidFill>
                  <a:srgbClr val="0000FF"/>
                </a:solidFill>
                <a:latin typeface="Arial"/>
                <a:ea typeface="Calibri" pitchFamily="34" charset="0"/>
                <a:cs typeface="Times New Roman" pitchFamily="18" charset="0"/>
              </a:rPr>
              <a:t>f.rathmann@fz-juelich.de</a:t>
            </a:r>
          </a:p>
          <a:p>
            <a:pPr lvl="0" indent="180975"/>
            <a:r>
              <a:rPr lang="en-US" sz="160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Andreas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Wirzba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ea typeface="Calibri" pitchFamily="34" charset="0"/>
                <a:cs typeface="Times New Roman" pitchFamily="18" charset="0"/>
              </a:rPr>
              <a:t>a.wirzba@fz-juelich.de</a:t>
            </a:r>
          </a:p>
          <a:p>
            <a:pPr lvl="0" indent="180975"/>
            <a:endParaRPr lang="de-DE" sz="1400" dirty="0" smtClean="0">
              <a:latin typeface="+mn-lt"/>
              <a:cs typeface="Arial" pitchFamily="34" charset="0"/>
            </a:endParaRPr>
          </a:p>
          <a:p>
            <a:pPr lvl="0" indent="180975">
              <a:buFont typeface="Symbol" pitchFamily="18" charset="2"/>
              <a:buChar char="-"/>
            </a:pPr>
            <a:r>
              <a:rPr lang="de-DE" sz="16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Brookhaven</a:t>
            </a:r>
            <a:endParaRPr lang="de-DE" sz="16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180975"/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Mei </a:t>
            </a:r>
            <a:r>
              <a:rPr lang="en-US" sz="16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Bai</a:t>
            </a:r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mbai@bnl.gov</a:t>
            </a:r>
            <a:endParaRPr lang="de-DE" sz="700" dirty="0" smtClean="0">
              <a:solidFill>
                <a:srgbClr val="0000FF"/>
              </a:solidFill>
              <a:cs typeface="Arial" pitchFamily="34" charset="0"/>
            </a:endParaRPr>
          </a:p>
          <a:p>
            <a:pPr lvl="0" indent="180975"/>
            <a:r>
              <a:rPr lang="de-DE" sz="1600" dirty="0" smtClean="0">
                <a:latin typeface="+mn-lt"/>
                <a:ea typeface="Calibri" pitchFamily="34" charset="0"/>
                <a:cs typeface="Times New Roman" pitchFamily="18" charset="0"/>
              </a:rPr>
              <a:t>William Marciano </a:t>
            </a:r>
            <a:r>
              <a:rPr lang="de-DE" sz="1600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marciano@bnl.gov</a:t>
            </a:r>
            <a:endParaRPr lang="en-US" sz="1600" dirty="0" smtClean="0">
              <a:solidFill>
                <a:srgbClr val="0000FF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indent="180975"/>
            <a:r>
              <a:rPr lang="en-US" sz="1600" dirty="0" err="1" smtClean="0">
                <a:latin typeface="+mn-lt"/>
                <a:ea typeface="Calibri" pitchFamily="34" charset="0"/>
                <a:cs typeface="Times New Roman" pitchFamily="18" charset="0"/>
              </a:rPr>
              <a:t>Yannis</a:t>
            </a:r>
            <a:r>
              <a:rPr lang="en-US" sz="1600" dirty="0" smtClean="0">
                <a:latin typeface="+mn-lt"/>
                <a:ea typeface="Calibri" pitchFamily="34" charset="0"/>
                <a:cs typeface="Times New Roman" pitchFamily="18" charset="0"/>
              </a:rPr>
              <a:t> Semertzidis 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yannis@bnl.gov</a:t>
            </a:r>
            <a:endParaRPr lang="de-DE" sz="700" dirty="0" smtClean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endParaRPr lang="de-DE" sz="160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04764"/>
            <a:ext cx="8604956" cy="4464496"/>
          </a:xfrm>
          <a:solidFill>
            <a:srgbClr val="3A6F8A"/>
          </a:solidFill>
        </p:spPr>
        <p:txBody>
          <a:bodyPr anchor="ctr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Measurement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EDMs </a:t>
            </a:r>
            <a:r>
              <a:rPr lang="de-DE" dirty="0" err="1" smtClean="0">
                <a:solidFill>
                  <a:schemeClr val="bg1"/>
                </a:solidFill>
              </a:rPr>
              <a:t>extremely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difficult</a:t>
            </a:r>
            <a:r>
              <a:rPr lang="de-DE" dirty="0" smtClean="0">
                <a:solidFill>
                  <a:schemeClr val="bg1"/>
                </a:solidFill>
              </a:rPr>
              <a:t>, 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	but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physics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fantastic</a:t>
            </a:r>
            <a:r>
              <a:rPr lang="de-DE" b="1" dirty="0" smtClean="0">
                <a:solidFill>
                  <a:schemeClr val="bg1"/>
                </a:solidFill>
              </a:rPr>
              <a:t>!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Systematic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error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estimates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all PEs </a:t>
            </a:r>
            <a:r>
              <a:rPr lang="de-DE" dirty="0" err="1" smtClean="0">
                <a:solidFill>
                  <a:schemeClr val="bg1"/>
                </a:solidFill>
              </a:rPr>
              <a:t>require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reliable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spin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tracking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tools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b="1" dirty="0" smtClean="0">
                <a:solidFill>
                  <a:schemeClr val="bg1"/>
                </a:solidFill>
              </a:rPr>
              <a:t>Top </a:t>
            </a:r>
            <a:r>
              <a:rPr lang="de-DE" b="1" dirty="0" err="1" smtClean="0">
                <a:solidFill>
                  <a:schemeClr val="bg1"/>
                </a:solidFill>
              </a:rPr>
              <a:t>priority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to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make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them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available</a:t>
            </a:r>
            <a:r>
              <a:rPr lang="de-DE" b="1" dirty="0" smtClean="0">
                <a:solidFill>
                  <a:schemeClr val="bg1"/>
                </a:solidFill>
              </a:rPr>
              <a:t> ASAP!</a:t>
            </a:r>
            <a:endParaRPr lang="de-DE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Next </a:t>
            </a:r>
            <a:r>
              <a:rPr lang="de-DE" dirty="0" err="1" smtClean="0">
                <a:solidFill>
                  <a:schemeClr val="bg1"/>
                </a:solidFill>
              </a:rPr>
              <a:t>steps</a:t>
            </a:r>
            <a:r>
              <a:rPr lang="de-DE" dirty="0" smtClean="0">
                <a:solidFill>
                  <a:schemeClr val="bg1"/>
                </a:solidFill>
              </a:rPr>
              <a:t>: 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Scrutinize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further</a:t>
            </a:r>
            <a:r>
              <a:rPr lang="de-DE" dirty="0" smtClean="0">
                <a:solidFill>
                  <a:schemeClr val="bg1"/>
                </a:solidFill>
              </a:rPr>
              <a:t> potential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different PEs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Identify</a:t>
            </a:r>
            <a:r>
              <a:rPr lang="de-DE" dirty="0" smtClean="0">
                <a:solidFill>
                  <a:schemeClr val="bg1"/>
                </a:solidFill>
              </a:rPr>
              <a:t> PE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best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systematic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limit</a:t>
            </a:r>
            <a:r>
              <a:rPr lang="de-DE" dirty="0" smtClean="0">
                <a:solidFill>
                  <a:schemeClr val="bg1"/>
                </a:solidFill>
              </a:rPr>
              <a:t> on </a:t>
            </a:r>
            <a:r>
              <a:rPr lang="de-DE" dirty="0" err="1" smtClean="0">
                <a:solidFill>
                  <a:schemeClr val="bg1"/>
                </a:solidFill>
              </a:rPr>
              <a:t>d</a:t>
            </a:r>
            <a:r>
              <a:rPr lang="de-DE" baseline="-25000" dirty="0" err="1" smtClean="0">
                <a:solidFill>
                  <a:schemeClr val="bg1"/>
                </a:solidFill>
              </a:rPr>
              <a:t>p,d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Pursue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spin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coherence</a:t>
            </a:r>
            <a:r>
              <a:rPr lang="de-DE" dirty="0" smtClean="0">
                <a:solidFill>
                  <a:schemeClr val="bg1"/>
                </a:solidFill>
              </a:rPr>
              <a:t> time </a:t>
            </a:r>
            <a:r>
              <a:rPr lang="de-DE" dirty="0" err="1" smtClean="0">
                <a:solidFill>
                  <a:schemeClr val="bg1"/>
                </a:solidFill>
              </a:rPr>
              <a:t>measurements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at</a:t>
            </a:r>
            <a:r>
              <a:rPr lang="de-DE" dirty="0" smtClean="0">
                <a:solidFill>
                  <a:schemeClr val="bg1"/>
                </a:solidFill>
              </a:rPr>
              <a:t> COSY</a:t>
            </a:r>
          </a:p>
          <a:p>
            <a:pPr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New </a:t>
            </a:r>
            <a:r>
              <a:rPr lang="de-DE" dirty="0" err="1" smtClean="0">
                <a:solidFill>
                  <a:schemeClr val="bg1"/>
                </a:solidFill>
              </a:rPr>
              <a:t>collaboration</a:t>
            </a:r>
            <a:r>
              <a:rPr lang="de-DE" dirty="0" smtClean="0">
                <a:solidFill>
                  <a:schemeClr val="bg1"/>
                </a:solidFill>
              </a:rPr>
              <a:t> „JEDI“ </a:t>
            </a:r>
            <a:r>
              <a:rPr lang="de-DE" dirty="0" err="1" smtClean="0">
                <a:solidFill>
                  <a:schemeClr val="bg1"/>
                </a:solidFill>
              </a:rPr>
              <a:t>being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formed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41536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lang="en-US" sz="2400" b="1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6353" y="864220"/>
            <a:ext cx="7812094" cy="3370263"/>
            <a:chOff x="295" y="412"/>
            <a:chExt cx="4921" cy="2123"/>
          </a:xfrm>
        </p:grpSpPr>
        <p:pic>
          <p:nvPicPr>
            <p:cNvPr id="721923" name="Picture 3" descr="lichten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551"/>
              <a:ext cx="1221" cy="19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721924" name="Picture 4" descr="f7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2" y="735"/>
              <a:ext cx="2400" cy="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21925" name="Rectangle 5"/>
            <p:cNvSpPr>
              <a:spLocks noChangeArrowheads="1"/>
            </p:cNvSpPr>
            <p:nvPr/>
          </p:nvSpPr>
          <p:spPr bwMode="auto">
            <a:xfrm>
              <a:off x="1918" y="412"/>
              <a:ext cx="3298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9098" tIns="44549" rIns="89098" bIns="44549" anchor="ctr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</a:rPr>
                <a:t>Georg </a:t>
              </a:r>
              <a:r>
                <a:rPr lang="en-US" b="1" dirty="0" err="1">
                  <a:solidFill>
                    <a:srgbClr val="006699"/>
                  </a:solidFill>
                </a:rPr>
                <a:t>Christoph</a:t>
              </a:r>
              <a:r>
                <a:rPr lang="en-US" b="1" dirty="0">
                  <a:solidFill>
                    <a:srgbClr val="006699"/>
                  </a:solidFill>
                </a:rPr>
                <a:t> Lichtenberg (1742-1799)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39778" y="5072085"/>
            <a:ext cx="6873875" cy="1009650"/>
            <a:chOff x="719" y="2965"/>
            <a:chExt cx="4330" cy="636"/>
          </a:xfrm>
        </p:grpSpPr>
        <p:sp>
          <p:nvSpPr>
            <p:cNvPr id="721927" name="Rectangle 7"/>
            <p:cNvSpPr>
              <a:spLocks noChangeArrowheads="1"/>
            </p:cNvSpPr>
            <p:nvPr/>
          </p:nvSpPr>
          <p:spPr bwMode="auto">
            <a:xfrm>
              <a:off x="719" y="2965"/>
              <a:ext cx="4330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89098" tIns="44549" rIns="89098" bIns="44549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“Man </a:t>
              </a:r>
              <a:r>
                <a:rPr lang="en-US" b="1" dirty="0" err="1">
                  <a:solidFill>
                    <a:schemeClr val="tx2"/>
                  </a:solidFill>
                </a:rPr>
                <a:t>muß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</a:rPr>
                <a:t>etwas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</a:rPr>
                <a:t>Neues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</a:rPr>
                <a:t>machen</a:t>
              </a:r>
              <a:r>
                <a:rPr lang="en-US" b="1" dirty="0">
                  <a:solidFill>
                    <a:schemeClr val="tx2"/>
                  </a:solidFill>
                </a:rPr>
                <a:t>, um </a:t>
              </a:r>
              <a:r>
                <a:rPr lang="en-US" b="1" dirty="0" err="1">
                  <a:solidFill>
                    <a:schemeClr val="tx2"/>
                  </a:solidFill>
                </a:rPr>
                <a:t>etwas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</a:rPr>
                <a:t>Neues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</a:rPr>
                <a:t>zu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</a:rPr>
                <a:t>sehen</a:t>
              </a:r>
              <a:r>
                <a:rPr lang="en-US" b="1" dirty="0">
                  <a:solidFill>
                    <a:schemeClr val="tx2"/>
                  </a:solidFill>
                </a:rPr>
                <a:t>.”</a:t>
              </a:r>
            </a:p>
          </p:txBody>
        </p:sp>
        <p:sp>
          <p:nvSpPr>
            <p:cNvPr id="721928" name="Rectangle 8"/>
            <p:cNvSpPr>
              <a:spLocks noChangeArrowheads="1"/>
            </p:cNvSpPr>
            <p:nvPr/>
          </p:nvSpPr>
          <p:spPr bwMode="auto">
            <a:xfrm>
              <a:off x="1315" y="3195"/>
              <a:ext cx="3151" cy="40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89098" tIns="44549" rIns="89098" bIns="44549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“You have to </a:t>
              </a:r>
              <a:r>
                <a:rPr lang="en-US" b="1" dirty="0" smtClean="0">
                  <a:solidFill>
                    <a:srgbClr val="0000FF"/>
                  </a:solidFill>
                </a:rPr>
                <a:t>make (create) </a:t>
              </a:r>
              <a:r>
                <a:rPr lang="en-US" b="1" dirty="0">
                  <a:solidFill>
                    <a:srgbClr val="0000FF"/>
                  </a:solidFill>
                </a:rPr>
                <a:t>something new, </a:t>
              </a:r>
            </a:p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if you want to see something new”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367644" y="476672"/>
            <a:ext cx="35814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kern="0" dirty="0" smtClean="0">
                <a:solidFill>
                  <a:srgbClr val="005B82"/>
                </a:solidFill>
                <a:latin typeface="Arial"/>
                <a:ea typeface="+mj-ea"/>
              </a:rPr>
              <a:t>Spare transparencies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2699792" y="238488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backup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olrov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8620"/>
            <a:ext cx="7772400" cy="691662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What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caused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Baryon </a:t>
            </a:r>
            <a:r>
              <a:rPr lang="de-DE" dirty="0" err="1" smtClean="0">
                <a:solidFill>
                  <a:srgbClr val="FF0000"/>
                </a:solidFill>
              </a:rPr>
              <a:t>asymmetry</a:t>
            </a:r>
            <a:r>
              <a:rPr lang="de-DE" dirty="0" smtClean="0">
                <a:solidFill>
                  <a:srgbClr val="FF0000"/>
                </a:solidFill>
              </a:rPr>
              <a:t>?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28130" name="Picture 2"/>
          <p:cNvPicPr>
            <a:picLocks noChangeAspect="1" noChangeArrowheads="1"/>
          </p:cNvPicPr>
          <p:nvPr/>
        </p:nvPicPr>
        <p:blipFill>
          <a:blip r:embed="rId3" cstate="print"/>
          <a:srcRect l="3334" t="8668" r="3323" b="21991"/>
          <a:stretch>
            <a:fillRect/>
          </a:stretch>
        </p:blipFill>
        <p:spPr bwMode="auto">
          <a:xfrm>
            <a:off x="1619672" y="692696"/>
            <a:ext cx="6303470" cy="585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45" name="Rectangle 1"/>
          <p:cNvSpPr>
            <a:spLocks noChangeArrowheads="1"/>
          </p:cNvSpPr>
          <p:nvPr/>
        </p:nvSpPr>
        <p:spPr bwMode="auto">
          <a:xfrm>
            <a:off x="1871700" y="4437112"/>
            <a:ext cx="5832648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Sakharov (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1967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ree conditions for baryogenesis</a:t>
            </a:r>
          </a:p>
          <a:p>
            <a:pPr lvl="0" algn="just"/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number conservation violated sufficiently strongly</a:t>
            </a:r>
            <a:endParaRPr lang="de-DE" sz="900" dirty="0" smtClean="0">
              <a:cs typeface="Arial" pitchFamily="34" charset="0"/>
              <a:sym typeface="Symbol" pitchFamily="18" charset="2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C and CP violated,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and anti-</a:t>
            </a:r>
            <a:r>
              <a:rPr lang="en-US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s with different rates</a:t>
            </a:r>
            <a:endParaRPr lang="de-DE" sz="900" dirty="0" smtClean="0">
              <a:cs typeface="Arial" pitchFamily="34" charset="0"/>
              <a:sym typeface="Symbol" pitchFamily="18" charset="2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>
                <a:ea typeface="Calibri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volution of universe outside thermal equilibrium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47664" y="683404"/>
            <a:ext cx="6444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dirty="0" smtClean="0"/>
              <a:t>Carina Nebula: Largest-seen star-birth regions in the galaxy</a:t>
            </a:r>
            <a:endParaRPr lang="de-DE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691680" y="2240868"/>
          <a:ext cx="6156684" cy="15841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44216"/>
                <a:gridCol w="1800200"/>
                <a:gridCol w="2412268"/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                                      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Observed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r>
                        <a:rPr lang="de-DE" dirty="0" smtClean="0">
                          <a:sym typeface="Symbol"/>
                        </a:rPr>
                        <a:t>10</a:t>
                      </a:r>
                      <a:r>
                        <a:rPr lang="de-DE" baseline="30000" dirty="0" smtClean="0">
                          <a:sym typeface="Symbol"/>
                        </a:rPr>
                        <a:t>-10</a:t>
                      </a:r>
                      <a:endParaRPr lang="de-DE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WMAP+COBE (2003)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SM </a:t>
                      </a:r>
                      <a:r>
                        <a:rPr lang="de-DE" b="1" dirty="0" err="1" smtClean="0"/>
                        <a:t>expectation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~10</a:t>
                      </a:r>
                      <a:r>
                        <a:rPr lang="de-DE" baseline="30000" dirty="0" smtClean="0">
                          <a:solidFill>
                            <a:schemeClr val="tx1"/>
                          </a:solidFill>
                        </a:rPr>
                        <a:t>-18</a:t>
                      </a:r>
                      <a:endParaRPr lang="de-DE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86147" name="Object 3"/>
          <p:cNvGraphicFramePr>
            <a:graphicFrameLocks noChangeAspect="1"/>
          </p:cNvGraphicFramePr>
          <p:nvPr/>
        </p:nvGraphicFramePr>
        <p:xfrm>
          <a:off x="3671900" y="2279757"/>
          <a:ext cx="1692188" cy="501171"/>
        </p:xfrm>
        <a:graphic>
          <a:graphicData uri="http://schemas.openxmlformats.org/presentationml/2006/ole">
            <p:oleObj spid="_x0000_s1286147" name="Formel" r:id="rId4" imgW="812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8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8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5" grpId="0" animBg="1"/>
      <p:bldP spid="1286145" grpId="1" animBg="1"/>
      <p:bldP spid="11" grpId="0" animBg="1"/>
      <p:bldP spid="1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 manipulation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38774" y="1619250"/>
            <a:ext cx="3111500" cy="1550988"/>
            <a:chOff x="1894" y="817"/>
            <a:chExt cx="1960" cy="977"/>
          </a:xfrm>
        </p:grpSpPr>
        <p:sp>
          <p:nvSpPr>
            <p:cNvPr id="172037" name="Text Box 5"/>
            <p:cNvSpPr txBox="1">
              <a:spLocks noChangeArrowheads="1"/>
            </p:cNvSpPr>
            <p:nvPr/>
          </p:nvSpPr>
          <p:spPr bwMode="auto">
            <a:xfrm>
              <a:off x="1894" y="1025"/>
              <a:ext cx="196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there is an        for every point of the orbit</a:t>
              </a:r>
            </a:p>
            <a:p>
              <a:r>
                <a:rPr lang="en-US"/>
                <a:t>Snakes (non-vertical B field) affect</a:t>
              </a:r>
            </a:p>
          </p:txBody>
        </p:sp>
        <p:sp>
          <p:nvSpPr>
            <p:cNvPr id="172038" name="Text Box 6"/>
            <p:cNvSpPr txBox="1">
              <a:spLocks noChangeArrowheads="1"/>
            </p:cNvSpPr>
            <p:nvPr/>
          </p:nvSpPr>
          <p:spPr bwMode="auto">
            <a:xfrm>
              <a:off x="1894" y="817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snakes</a:t>
              </a:r>
            </a:p>
          </p:txBody>
        </p:sp>
        <p:graphicFrame>
          <p:nvGraphicFramePr>
            <p:cNvPr id="172039" name="Object 7"/>
            <p:cNvGraphicFramePr>
              <a:graphicFrameLocks noChangeAspect="1"/>
            </p:cNvGraphicFramePr>
            <p:nvPr/>
          </p:nvGraphicFramePr>
          <p:xfrm>
            <a:off x="2672" y="1014"/>
            <a:ext cx="290" cy="258"/>
          </p:xfrm>
          <a:graphic>
            <a:graphicData uri="http://schemas.openxmlformats.org/presentationml/2006/ole">
              <p:oleObj spid="_x0000_s491526" name="Equation" r:id="rId3" imgW="253890" imgH="228501" progId="Equation.3">
                <p:embed/>
              </p:oleObj>
            </a:graphicData>
          </a:graphic>
        </p:graphicFrame>
        <p:graphicFrame>
          <p:nvGraphicFramePr>
            <p:cNvPr id="172040" name="Object 8"/>
            <p:cNvGraphicFramePr>
              <a:graphicFrameLocks noChangeAspect="1"/>
            </p:cNvGraphicFramePr>
            <p:nvPr/>
          </p:nvGraphicFramePr>
          <p:xfrm>
            <a:off x="2336" y="1536"/>
            <a:ext cx="290" cy="258"/>
          </p:xfrm>
          <a:graphic>
            <a:graphicData uri="http://schemas.openxmlformats.org/presentationml/2006/ole">
              <p:oleObj spid="_x0000_s491527" name="Equation" r:id="rId4" imgW="253890" imgH="228501" progId="Equation.3">
                <p:embed/>
              </p:oleObj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41575" y="3744913"/>
            <a:ext cx="3556000" cy="1017587"/>
            <a:chOff x="1940" y="1873"/>
            <a:chExt cx="2240" cy="641"/>
          </a:xfrm>
        </p:grpSpPr>
        <p:sp>
          <p:nvSpPr>
            <p:cNvPr id="172041" name="Text Box 9"/>
            <p:cNvSpPr txBox="1">
              <a:spLocks noChangeArrowheads="1"/>
            </p:cNvSpPr>
            <p:nvPr/>
          </p:nvSpPr>
          <p:spPr bwMode="auto">
            <a:xfrm>
              <a:off x="1940" y="1873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flippers</a:t>
              </a:r>
            </a:p>
          </p:txBody>
        </p:sp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1940" y="2099"/>
              <a:ext cx="2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ramping through a resonance reverses </a:t>
              </a:r>
            </a:p>
          </p:txBody>
        </p:sp>
        <p:graphicFrame>
          <p:nvGraphicFramePr>
            <p:cNvPr id="172043" name="Object 11"/>
            <p:cNvGraphicFramePr>
              <a:graphicFrameLocks noChangeAspect="1"/>
            </p:cNvGraphicFramePr>
            <p:nvPr/>
          </p:nvGraphicFramePr>
          <p:xfrm>
            <a:off x="2570" y="2256"/>
            <a:ext cx="290" cy="258"/>
          </p:xfrm>
          <a:graphic>
            <a:graphicData uri="http://schemas.openxmlformats.org/presentationml/2006/ole">
              <p:oleObj spid="_x0000_s491528" name="Equation" r:id="rId5" imgW="253890" imgH="228501" progId="Equation.3">
                <p:embed/>
              </p:oleObj>
            </a:graphicData>
          </a:graphic>
        </p:graphicFrame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15050" y="4114800"/>
            <a:ext cx="1714500" cy="1847850"/>
            <a:chOff x="4320" y="2004"/>
            <a:chExt cx="846" cy="930"/>
          </a:xfrm>
        </p:grpSpPr>
        <p:pic>
          <p:nvPicPr>
            <p:cNvPr id="172047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" y="2094"/>
              <a:ext cx="846" cy="810"/>
            </a:xfrm>
            <a:prstGeom prst="rect">
              <a:avLst/>
            </a:prstGeom>
            <a:noFill/>
          </p:spPr>
        </p:pic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>
              <a:off x="4719" y="2004"/>
              <a:ext cx="0" cy="9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 flipV="1">
              <a:off x="4719" y="2253"/>
              <a:ext cx="234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 flipH="1">
              <a:off x="4758" y="2289"/>
              <a:ext cx="145" cy="2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7448550" y="3952875"/>
            <a:ext cx="828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33CC33"/>
                </a:solidFill>
                <a:latin typeface="Verdana" pitchFamily="34" charset="0"/>
              </a:rPr>
              <a:t>spin closed orbit</a:t>
            </a:r>
          </a:p>
        </p:txBody>
      </p:sp>
      <p:graphicFrame>
        <p:nvGraphicFramePr>
          <p:cNvPr id="172053" name="Object 21"/>
          <p:cNvGraphicFramePr>
            <a:graphicFrameLocks noChangeAspect="1"/>
          </p:cNvGraphicFramePr>
          <p:nvPr/>
        </p:nvGraphicFramePr>
        <p:xfrm>
          <a:off x="8734" y="1341435"/>
          <a:ext cx="3431363" cy="2416182"/>
        </p:xfrm>
        <a:graphic>
          <a:graphicData uri="http://schemas.openxmlformats.org/presentationml/2006/ole">
            <p:oleObj spid="_x0000_s491529" name="Mathcad" r:id="rId7" imgW="6705600" imgH="4724400" progId="Mathcad">
              <p:embed/>
            </p:oleObj>
          </a:graphicData>
        </a:graphic>
      </p:graphicFrame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3841740" y="1676376"/>
            <a:ext cx="71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Verdana" pitchFamily="34" charset="0"/>
              </a:rPr>
              <a:t>180</a:t>
            </a:r>
            <a:r>
              <a:rPr lang="en-US" baseline="30000" dirty="0">
                <a:solidFill>
                  <a:srgbClr val="009900"/>
                </a:solidFill>
                <a:latin typeface="Verdana" pitchFamily="34" charset="0"/>
              </a:rPr>
              <a:t>o</a:t>
            </a:r>
            <a:endParaRPr lang="en-US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172055" name="Line 23"/>
          <p:cNvSpPr>
            <a:spLocks noChangeShapeType="1"/>
          </p:cNvSpPr>
          <p:nvPr/>
        </p:nvSpPr>
        <p:spPr bwMode="auto">
          <a:xfrm flipH="1">
            <a:off x="3221019" y="2041506"/>
            <a:ext cx="552450" cy="5715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31" y="179343"/>
            <a:ext cx="7772400" cy="766773"/>
          </a:xfrm>
        </p:spPr>
        <p:txBody>
          <a:bodyPr/>
          <a:lstStyle/>
          <a:p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smtClean="0"/>
              <a:t>Precursor experiments to search for EDMs at COSY</a:t>
            </a:r>
            <a:endParaRPr lang="en-US" b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94525" y="746113"/>
            <a:ext cx="5732061" cy="2646374"/>
            <a:chOff x="-60" y="2607"/>
            <a:chExt cx="3935" cy="1537"/>
          </a:xfrm>
        </p:grpSpPr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396" y="2718"/>
              <a:ext cx="2808" cy="94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 rot="4185513">
              <a:off x="2058" y="2832"/>
              <a:ext cx="792" cy="342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V="1">
              <a:off x="882" y="3378"/>
              <a:ext cx="1686" cy="1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882" y="2634"/>
              <a:ext cx="1422" cy="85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924" y="3480"/>
              <a:ext cx="126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894" y="2928"/>
              <a:ext cx="2454" cy="57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1548" y="3799"/>
              <a:ext cx="590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</a:rPr>
                <a:t>lost</a:t>
              </a: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2682" y="2983"/>
              <a:ext cx="952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CC00"/>
                  </a:solidFill>
                </a:rPr>
                <a:t>cooled</a:t>
              </a:r>
            </a:p>
          </p:txBody>
        </p:sp>
        <p:sp>
          <p:nvSpPr>
            <p:cNvPr id="43" name="Oval 27"/>
            <p:cNvSpPr>
              <a:spLocks noChangeArrowheads="1"/>
            </p:cNvSpPr>
            <p:nvPr/>
          </p:nvSpPr>
          <p:spPr bwMode="auto">
            <a:xfrm rot="-1155671">
              <a:off x="864" y="3384"/>
              <a:ext cx="102" cy="228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491" y="3651"/>
              <a:ext cx="849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</a:rPr>
                <a:t>target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1860" y="3522"/>
              <a:ext cx="2015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3300"/>
                  </a:solidFill>
                </a:rPr>
                <a:t>ring acceptance</a:t>
              </a:r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-60" y="3402"/>
              <a:ext cx="836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beam</a:t>
              </a:r>
            </a:p>
          </p:txBody>
        </p:sp>
      </p:grpSp>
      <p:sp>
        <p:nvSpPr>
          <p:cNvPr id="49" name="Rechteck 48"/>
          <p:cNvSpPr/>
          <p:nvPr/>
        </p:nvSpPr>
        <p:spPr>
          <a:xfrm>
            <a:off x="482544" y="873090"/>
            <a:ext cx="4016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b="1" dirty="0" smtClean="0">
                <a:solidFill>
                  <a:srgbClr val="3A6F8A"/>
                </a:solidFill>
              </a:rPr>
              <a:t>In an ideal machine (like TSR-HD)</a:t>
            </a:r>
          </a:p>
          <a:p>
            <a:pPr marL="266700" indent="-266700"/>
            <a:r>
              <a:rPr lang="en-US" b="1" dirty="0" smtClean="0">
                <a:solidFill>
                  <a:srgbClr val="3A6F8A"/>
                </a:solidFill>
                <a:latin typeface="Arial"/>
              </a:rPr>
              <a:t>→ Single-Coulomb scattering at the target dominates beam loss</a:t>
            </a:r>
            <a:endParaRPr lang="en-US" b="1" dirty="0">
              <a:solidFill>
                <a:srgbClr val="3A6F8A"/>
              </a:solidFill>
            </a:endParaRPr>
          </a:p>
        </p:txBody>
      </p:sp>
      <p:grpSp>
        <p:nvGrpSpPr>
          <p:cNvPr id="4" name="Gruppieren 54"/>
          <p:cNvGrpSpPr/>
          <p:nvPr/>
        </p:nvGrpSpPr>
        <p:grpSpPr>
          <a:xfrm>
            <a:off x="774648" y="3173409"/>
            <a:ext cx="7704513" cy="3213144"/>
            <a:chOff x="774648" y="3173409"/>
            <a:chExt cx="7704513" cy="3213144"/>
          </a:xfrm>
        </p:grpSpPr>
        <p:pic>
          <p:nvPicPr>
            <p:cNvPr id="4669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648" y="3173409"/>
              <a:ext cx="7608723" cy="29210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0" name="Rechteck 49"/>
            <p:cNvSpPr/>
            <p:nvPr/>
          </p:nvSpPr>
          <p:spPr bwMode="auto">
            <a:xfrm>
              <a:off x="811161" y="3254553"/>
              <a:ext cx="7668000" cy="3132000"/>
            </a:xfrm>
            <a:prstGeom prst="rect">
              <a:avLst/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5521338" y="6078776"/>
              <a:ext cx="2917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K. </a:t>
              </a:r>
              <a:r>
                <a:rPr lang="en-US" sz="1200" dirty="0" err="1" smtClean="0"/>
                <a:t>Grigoriev</a:t>
              </a:r>
              <a:r>
                <a:rPr lang="en-US" sz="1200" dirty="0" smtClean="0"/>
                <a:t> et al., NIMA 599,130</a:t>
              </a:r>
              <a:r>
                <a:rPr lang="de-DE" sz="1200" dirty="0" smtClean="0"/>
                <a:t> (</a:t>
              </a:r>
              <a:r>
                <a:rPr lang="en-US" sz="1200" dirty="0" smtClean="0"/>
                <a:t>2009)</a:t>
              </a:r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1AD4-B54C-4626-BF5C-86926423B2A3}" type="slidenum">
              <a:rPr lang="en-US"/>
              <a:pPr/>
              <a:t>42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324725" cy="711200"/>
          </a:xfrm>
        </p:spPr>
        <p:txBody>
          <a:bodyPr/>
          <a:lstStyle/>
          <a:p>
            <a:r>
              <a:rPr lang="en-US" sz="2400" dirty="0" smtClean="0"/>
              <a:t>Future: </a:t>
            </a:r>
            <a:r>
              <a:rPr lang="en-US" sz="2400" dirty="0">
                <a:solidFill>
                  <a:srgbClr val="FF0000"/>
                </a:solidFill>
              </a:rPr>
              <a:t>Time Reversal Invariance Test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39552" y="836712"/>
            <a:ext cx="3420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algn="l">
              <a:spcBef>
                <a:spcPct val="20000"/>
              </a:spcBef>
            </a:pPr>
            <a:r>
              <a:rPr lang="en-US" sz="2000" b="1" dirty="0">
                <a:solidFill>
                  <a:srgbClr val="3A6F8A"/>
                </a:solidFill>
              </a:rPr>
              <a:t>COSY-TRIC: P-even, T-odd</a:t>
            </a:r>
          </a:p>
        </p:txBody>
      </p:sp>
      <p:pic>
        <p:nvPicPr>
          <p:cNvPr id="144388" name="Picture 4" descr="t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90" y="1268757"/>
            <a:ext cx="3636000" cy="284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752020" y="1846461"/>
            <a:ext cx="4104000" cy="10064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Total polarization correlation coefficient </a:t>
            </a:r>
            <a:r>
              <a:rPr lang="en-US" sz="2000" b="1" dirty="0" err="1">
                <a:solidFill>
                  <a:srgbClr val="FF3300"/>
                </a:solidFill>
              </a:rPr>
              <a:t>A</a:t>
            </a:r>
            <a:r>
              <a:rPr lang="en-US" sz="2000" b="1" baseline="-25000" dirty="0" err="1">
                <a:solidFill>
                  <a:srgbClr val="FF3300"/>
                </a:solidFill>
              </a:rPr>
              <a:t>y,xz</a:t>
            </a:r>
            <a:r>
              <a:rPr lang="en-US" sz="2000" baseline="-25000" dirty="0">
                <a:solidFill>
                  <a:srgbClr val="FF3300"/>
                </a:solidFill>
              </a:rPr>
              <a:t> </a:t>
            </a:r>
            <a:r>
              <a:rPr lang="en-US" sz="2000" dirty="0"/>
              <a:t>leads to relative difference of current slopes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772024" y="5535613"/>
            <a:ext cx="4104000" cy="701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/>
              <a:t>Milestone: </a:t>
            </a:r>
            <a:r>
              <a:rPr lang="en-US" sz="2000" dirty="0" smtClean="0"/>
              <a:t>Operation </a:t>
            </a:r>
            <a:r>
              <a:rPr lang="en-US" sz="2000" dirty="0"/>
              <a:t>of Precision </a:t>
            </a:r>
            <a:r>
              <a:rPr lang="en-US" sz="2000" dirty="0" smtClean="0"/>
              <a:t>BCT with </a:t>
            </a:r>
            <a:r>
              <a:rPr lang="en-US" sz="2000" dirty="0" smtClean="0">
                <a:sym typeface="Symbol"/>
              </a:rPr>
              <a:t>I/I&lt;10</a:t>
            </a:r>
            <a:r>
              <a:rPr lang="en-US" sz="2000" baseline="30000" dirty="0" smtClean="0">
                <a:sym typeface="Symbol"/>
              </a:rPr>
              <a:t>-4</a:t>
            </a:r>
            <a:endParaRPr lang="en-US" sz="2000" baseline="30000" dirty="0"/>
          </a:p>
        </p:txBody>
      </p:sp>
      <p:pic>
        <p:nvPicPr>
          <p:cNvPr id="144391" name="Picture 7" descr="TRIC-CO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7" y="4192588"/>
            <a:ext cx="3672000" cy="2271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45050" y="3141663"/>
            <a:ext cx="3821113" cy="2125662"/>
            <a:chOff x="3306" y="1978"/>
            <a:chExt cx="2609" cy="1339"/>
          </a:xfrm>
        </p:grpSpPr>
        <p:graphicFrame>
          <p:nvGraphicFramePr>
            <p:cNvPr id="144393" name="Object 9"/>
            <p:cNvGraphicFramePr>
              <a:graphicFrameLocks noChangeAspect="1"/>
            </p:cNvGraphicFramePr>
            <p:nvPr/>
          </p:nvGraphicFramePr>
          <p:xfrm>
            <a:off x="3665" y="1978"/>
            <a:ext cx="2132" cy="1307"/>
          </p:xfrm>
          <a:graphic>
            <a:graphicData uri="http://schemas.openxmlformats.org/presentationml/2006/ole">
              <p:oleObj spid="_x0000_s985091" name="Photo Editor-Foto" r:id="rId5" imgW="20828571" imgH="6542857" progId="">
                <p:embed/>
              </p:oleObj>
            </a:graphicData>
          </a:graphic>
        </p:graphicFrame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3306" y="2024"/>
              <a:ext cx="46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20000"/>
                </a:spcBef>
              </a:pPr>
              <a:r>
                <a:rPr lang="en-US" sz="2000"/>
                <a:t>I</a:t>
              </a:r>
              <a:r>
                <a:rPr lang="en-US" sz="2000" baseline="-25000"/>
                <a:t>Beam</a:t>
              </a:r>
            </a:p>
          </p:txBody>
        </p:sp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5462" y="3067"/>
              <a:ext cx="45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20000"/>
                </a:spcBef>
              </a:pPr>
              <a:r>
                <a:rPr lang="en-US" sz="2000"/>
                <a:t>time</a:t>
              </a:r>
              <a:endParaRPr lang="en-US" sz="2000" baseline="-25000"/>
            </a:p>
          </p:txBody>
        </p:sp>
      </p:grp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721558" y="944724"/>
            <a:ext cx="4134918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8" indent="-1588" algn="l">
              <a:spcBef>
                <a:spcPct val="20000"/>
              </a:spcBef>
            </a:pPr>
            <a:r>
              <a:rPr lang="en-US" sz="2000" dirty="0"/>
              <a:t>COSY used as </a:t>
            </a:r>
            <a:r>
              <a:rPr lang="en-US" sz="2000" dirty="0" smtClean="0"/>
              <a:t>accelerator and </a:t>
            </a:r>
            <a:r>
              <a:rPr lang="en-US" sz="2000" dirty="0"/>
              <a:t>detector: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4752020" y="3032162"/>
            <a:ext cx="41040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943708" y="5425479"/>
            <a:ext cx="557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PAX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871700" y="5733276"/>
            <a:ext cx="360040" cy="25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835696" y="6021288"/>
            <a:ext cx="360040" cy="25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4" descr="tric"/>
          <p:cNvPicPr>
            <a:picLocks noChangeAspect="1" noChangeArrowheads="1"/>
          </p:cNvPicPr>
          <p:nvPr/>
        </p:nvPicPr>
        <p:blipFill>
          <a:blip r:embed="rId3" cstate="print"/>
          <a:srcRect l="24755" t="40207" r="66333" b="45871"/>
          <a:stretch>
            <a:fillRect/>
          </a:stretch>
        </p:blipFill>
        <p:spPr bwMode="auto">
          <a:xfrm>
            <a:off x="2195736" y="5805264"/>
            <a:ext cx="324036" cy="3960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1" name="Gerade Verbindung mit Pfeil 20"/>
          <p:cNvCxnSpPr/>
          <p:nvPr/>
        </p:nvCxnSpPr>
        <p:spPr bwMode="auto">
          <a:xfrm rot="16200000" flipH="1">
            <a:off x="2177734" y="5751258"/>
            <a:ext cx="180020" cy="720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auto">
          <a:xfrm>
            <a:off x="4896036" y="800708"/>
            <a:ext cx="4140000" cy="5688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24028" y="801272"/>
            <a:ext cx="4500000" cy="5688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3042"/>
            <a:ext cx="7772400" cy="691662"/>
          </a:xfrm>
        </p:spPr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BCT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46646" y="6448251"/>
            <a:ext cx="2289150" cy="365125"/>
          </a:xfrm>
        </p:spPr>
        <p:txBody>
          <a:bodyPr/>
          <a:lstStyle/>
          <a:p>
            <a:r>
              <a:rPr lang="de-DE" smtClean="0"/>
              <a:t>f.rathmann@fz-juelich.de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03548" y="908720"/>
            <a:ext cx="4032448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9EE0"/>
              </a:buClr>
            </a:pPr>
            <a:r>
              <a:rPr lang="de-DE" sz="2000" b="1" kern="0" dirty="0" smtClean="0">
                <a:solidFill>
                  <a:srgbClr val="FFFFFF"/>
                </a:solidFill>
                <a:latin typeface="Arial"/>
              </a:rPr>
              <a:t>Status TRI Test </a:t>
            </a:r>
            <a:r>
              <a:rPr lang="de-DE" sz="2000" b="1" kern="0" dirty="0" err="1" smtClean="0">
                <a:solidFill>
                  <a:srgbClr val="FFFFFF"/>
                </a:solidFill>
                <a:latin typeface="Arial"/>
              </a:rPr>
              <a:t>at</a:t>
            </a:r>
            <a:r>
              <a:rPr lang="de-DE" sz="2000" b="1" kern="0" dirty="0" smtClean="0">
                <a:solidFill>
                  <a:srgbClr val="FFFFFF"/>
                </a:solidFill>
                <a:latin typeface="Arial"/>
              </a:rPr>
              <a:t> COSY</a:t>
            </a:r>
          </a:p>
          <a:p>
            <a:pPr marL="342900" lvl="0" indent="-342900">
              <a:spcBef>
                <a:spcPct val="20000"/>
              </a:spcBef>
              <a:buClr>
                <a:srgbClr val="009EE0"/>
              </a:buClr>
            </a:pPr>
            <a:endParaRPr lang="de-DE" sz="900" kern="0" dirty="0" smtClean="0">
              <a:solidFill>
                <a:srgbClr val="FFFFFF"/>
              </a:solidFill>
              <a:latin typeface="Arial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Slow </a:t>
            </a:r>
            <a:r>
              <a:rPr lang="de-DE" dirty="0" err="1" smtClean="0">
                <a:solidFill>
                  <a:schemeClr val="bg1"/>
                </a:solidFill>
              </a:rPr>
              <a:t>fluctuations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measured</a:t>
            </a:r>
            <a:r>
              <a:rPr lang="de-DE" dirty="0" smtClean="0">
                <a:solidFill>
                  <a:schemeClr val="bg1"/>
                </a:solidFill>
              </a:rPr>
              <a:t> BCT </a:t>
            </a:r>
            <a:r>
              <a:rPr lang="de-DE" dirty="0" err="1" smtClean="0">
                <a:solidFill>
                  <a:schemeClr val="bg1"/>
                </a:solidFill>
              </a:rPr>
              <a:t>signal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exceed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noise band at higher </a:t>
            </a:r>
            <a:r>
              <a:rPr lang="de-DE" dirty="0" err="1" smtClean="0">
                <a:solidFill>
                  <a:schemeClr val="bg1"/>
                </a:solidFill>
              </a:rPr>
              <a:t>frequencies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04048" y="87271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Possible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solution</a:t>
            </a:r>
            <a:r>
              <a:rPr lang="de-DE" sz="24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sz="1600" dirty="0" err="1" smtClean="0">
                <a:solidFill>
                  <a:schemeClr val="bg1"/>
                </a:solidFill>
              </a:rPr>
              <a:t>Cryogenic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Current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Comparator</a:t>
            </a:r>
            <a:r>
              <a:rPr lang="de-DE" sz="1600" dirty="0" smtClean="0">
                <a:solidFill>
                  <a:schemeClr val="bg1"/>
                </a:solidFill>
              </a:rPr>
              <a:t>, </a:t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err="1" smtClean="0">
                <a:solidFill>
                  <a:schemeClr val="bg1"/>
                </a:solidFill>
              </a:rPr>
              <a:t>read</a:t>
            </a:r>
            <a:r>
              <a:rPr lang="de-DE" sz="1600" dirty="0" smtClean="0">
                <a:solidFill>
                  <a:schemeClr val="bg1"/>
                </a:solidFill>
              </a:rPr>
              <a:t> out </a:t>
            </a:r>
            <a:r>
              <a:rPr lang="de-DE" sz="1600" dirty="0" err="1" smtClean="0">
                <a:solidFill>
                  <a:schemeClr val="bg1"/>
                </a:solidFill>
              </a:rPr>
              <a:t>by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low-temperature</a:t>
            </a:r>
            <a:r>
              <a:rPr lang="de-DE" sz="1600" dirty="0" smtClean="0">
                <a:solidFill>
                  <a:schemeClr val="bg1"/>
                </a:solidFill>
              </a:rPr>
              <a:t> super-</a:t>
            </a:r>
            <a:r>
              <a:rPr lang="de-DE" sz="1600" dirty="0" err="1" smtClean="0">
                <a:solidFill>
                  <a:schemeClr val="bg1"/>
                </a:solidFill>
              </a:rPr>
              <a:t>conducting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quantum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interference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device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968044" y="2096852"/>
            <a:ext cx="3852000" cy="43200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32040" y="598528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Highest</a:t>
            </a:r>
            <a:r>
              <a:rPr lang="de-DE" sz="1600" dirty="0" smtClean="0"/>
              <a:t> </a:t>
            </a:r>
            <a:r>
              <a:rPr lang="de-DE" sz="1600" dirty="0" err="1" smtClean="0"/>
              <a:t>resolution</a:t>
            </a:r>
            <a:r>
              <a:rPr lang="de-DE" sz="1600" dirty="0" smtClean="0"/>
              <a:t> </a:t>
            </a:r>
            <a:r>
              <a:rPr lang="de-DE" sz="1600" dirty="0" err="1" smtClean="0"/>
              <a:t>achieved</a:t>
            </a:r>
            <a:r>
              <a:rPr lang="de-DE" sz="1600" dirty="0" smtClean="0"/>
              <a:t>: 250 </a:t>
            </a:r>
            <a:r>
              <a:rPr lang="de-DE" sz="1600" dirty="0" err="1" smtClean="0"/>
              <a:t>pA</a:t>
            </a:r>
            <a:r>
              <a:rPr lang="de-DE" sz="1600" dirty="0" smtClean="0"/>
              <a:t>/</a:t>
            </a:r>
            <a:r>
              <a:rPr lang="de-DE" sz="1600" dirty="0" smtClean="0">
                <a:sym typeface="Symbol"/>
              </a:rPr>
              <a:t>Hz</a:t>
            </a:r>
            <a:endParaRPr lang="de-DE" sz="1100" dirty="0"/>
          </a:p>
        </p:txBody>
      </p:sp>
      <p:sp>
        <p:nvSpPr>
          <p:cNvPr id="16" name="Textfeld 15"/>
          <p:cNvSpPr txBox="1"/>
          <p:nvPr/>
        </p:nvSpPr>
        <p:spPr>
          <a:xfrm>
            <a:off x="4932040" y="570828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A. </a:t>
            </a:r>
            <a:r>
              <a:rPr lang="de-DE" sz="1200" dirty="0" err="1" smtClean="0"/>
              <a:t>Steppke</a:t>
            </a:r>
            <a:r>
              <a:rPr lang="de-DE" sz="1200" dirty="0" smtClean="0"/>
              <a:t>, IEEE Trans. </a:t>
            </a:r>
            <a:r>
              <a:rPr lang="de-DE" sz="1200" dirty="0" err="1" smtClean="0"/>
              <a:t>Appl</a:t>
            </a:r>
            <a:r>
              <a:rPr lang="de-DE" sz="1200" dirty="0" smtClean="0"/>
              <a:t>. </a:t>
            </a:r>
            <a:r>
              <a:rPr lang="de-DE" sz="1200" dirty="0" err="1" smtClean="0"/>
              <a:t>Superc</a:t>
            </a:r>
            <a:r>
              <a:rPr lang="de-DE" sz="1200" dirty="0" smtClean="0"/>
              <a:t>. (2009)</a:t>
            </a:r>
            <a:endParaRPr lang="de-DE" sz="1200" dirty="0"/>
          </a:p>
        </p:txBody>
      </p:sp>
      <p:pic>
        <p:nvPicPr>
          <p:cNvPr id="1275906" name="Picture 2"/>
          <p:cNvPicPr>
            <a:picLocks noChangeAspect="1" noChangeArrowheads="1"/>
          </p:cNvPicPr>
          <p:nvPr/>
        </p:nvPicPr>
        <p:blipFill>
          <a:blip r:embed="rId2" cstate="print"/>
          <a:srcRect l="12204"/>
          <a:stretch>
            <a:fillRect/>
          </a:stretch>
        </p:blipFill>
        <p:spPr bwMode="auto">
          <a:xfrm>
            <a:off x="5580112" y="2204864"/>
            <a:ext cx="2628292" cy="3467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3875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2259176" y="2744924"/>
            <a:ext cx="2420836" cy="584775"/>
          </a:xfrm>
          <a:prstGeom prst="rect">
            <a:avLst/>
          </a:prstGeom>
          <a:solidFill>
            <a:srgbClr val="FFFF99"/>
          </a:solidFill>
          <a:ln>
            <a:solidFill>
              <a:srgbClr val="006699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/>
              <a:t>D. </a:t>
            </a:r>
            <a:r>
              <a:rPr lang="de-DE" sz="1600" b="1" dirty="0" err="1" smtClean="0"/>
              <a:t>Eversheim</a:t>
            </a:r>
            <a:r>
              <a:rPr lang="de-DE" sz="1600" b="1" dirty="0" smtClean="0"/>
              <a:t> </a:t>
            </a:r>
            <a:r>
              <a:rPr lang="de-DE" sz="1600" dirty="0" smtClean="0"/>
              <a:t>Hyperfine </a:t>
            </a:r>
            <a:r>
              <a:rPr lang="de-DE" sz="1600" dirty="0" err="1" smtClean="0"/>
              <a:t>Interact</a:t>
            </a:r>
            <a:r>
              <a:rPr lang="de-DE" sz="1600" dirty="0" smtClean="0"/>
              <a:t> 193 (2009)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el 1"/>
          <p:cNvSpPr>
            <a:spLocks noGrp="1"/>
          </p:cNvSpPr>
          <p:nvPr>
            <p:ph type="title"/>
          </p:nvPr>
        </p:nvSpPr>
        <p:spPr>
          <a:xfrm>
            <a:off x="684213" y="144463"/>
            <a:ext cx="7773987" cy="1143000"/>
          </a:xfrm>
        </p:spPr>
        <p:txBody>
          <a:bodyPr/>
          <a:lstStyle/>
          <a:p>
            <a:r>
              <a:rPr lang="en-US" smtClean="0"/>
              <a:t>Freezing Spin Precession with E-Fields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214563" y="1071563"/>
          <a:ext cx="4254500" cy="1109662"/>
        </p:xfrm>
        <a:graphic>
          <a:graphicData uri="http://schemas.openxmlformats.org/presentationml/2006/ole">
            <p:oleObj spid="_x0000_s1344514" name="Formel" r:id="rId4" imgW="1752480" imgH="457200" progId="Equation.3">
              <p:embed/>
            </p:oleObj>
          </a:graphicData>
        </a:graphic>
      </p:graphicFrame>
      <p:sp>
        <p:nvSpPr>
          <p:cNvPr id="2053" name="Textfeld 4"/>
          <p:cNvSpPr txBox="1">
            <a:spLocks noChangeArrowheads="1"/>
          </p:cNvSpPr>
          <p:nvPr/>
        </p:nvSpPr>
        <p:spPr bwMode="auto">
          <a:xfrm>
            <a:off x="1071563" y="2214563"/>
            <a:ext cx="79470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000" i="1">
                <a:solidFill>
                  <a:srgbClr val="000099"/>
                </a:solidFill>
                <a:sym typeface="Wingdings" pitchFamily="2" charset="2"/>
              </a:rPr>
              <a:t> G </a:t>
            </a:r>
            <a:r>
              <a:rPr lang="en-US" sz="2000">
                <a:solidFill>
                  <a:srgbClr val="000099"/>
                </a:solidFill>
                <a:sym typeface="Wingdings" pitchFamily="2" charset="2"/>
              </a:rPr>
              <a:t>&gt; 0 for </a:t>
            </a:r>
            <a:r>
              <a:rPr lang="el-GR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de-DE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de-DE" sz="2000">
                <a:solidFill>
                  <a:srgbClr val="000099"/>
                </a:solidFill>
                <a:sym typeface="Wingdings" pitchFamily="2" charset="2"/>
              </a:rPr>
              <a:t>&gt; 1, </a:t>
            </a:r>
            <a:r>
              <a:rPr lang="en-US" sz="2000">
                <a:solidFill>
                  <a:srgbClr val="000099"/>
                </a:solidFill>
                <a:sym typeface="Wingdings" pitchFamily="2" charset="2"/>
              </a:rPr>
              <a:t>if only electric fields are applied</a:t>
            </a: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>
              <a:solidFill>
                <a:srgbClr val="000099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>
              <a:solidFill>
                <a:srgbClr val="000099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>
              <a:solidFill>
                <a:srgbClr val="000099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>
              <a:solidFill>
                <a:srgbClr val="000099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>
              <a:solidFill>
                <a:srgbClr val="000099"/>
              </a:solidFill>
              <a:sym typeface="Wingdings" pitchFamily="2" charset="2"/>
            </a:endParaRPr>
          </a:p>
          <a:p>
            <a:endParaRPr lang="en-US" sz="1200">
              <a:solidFill>
                <a:srgbClr val="000099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en-US" sz="2000">
                <a:solidFill>
                  <a:srgbClr val="006600"/>
                </a:solidFill>
              </a:rPr>
              <a:t>Magic momentum for protons: </a:t>
            </a:r>
            <a:r>
              <a:rPr lang="en-US" sz="2000" i="1">
                <a:solidFill>
                  <a:srgbClr val="006600"/>
                </a:solidFill>
              </a:rPr>
              <a:t>p = </a:t>
            </a:r>
            <a:r>
              <a:rPr lang="en-US" sz="2000">
                <a:solidFill>
                  <a:srgbClr val="006600"/>
                </a:solidFill>
              </a:rPr>
              <a:t>700.74 MeV/c</a:t>
            </a:r>
          </a:p>
          <a:p>
            <a:endParaRPr lang="en-U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571750" y="2786063"/>
          <a:ext cx="3214688" cy="1006475"/>
        </p:xfrm>
        <a:graphic>
          <a:graphicData uri="http://schemas.openxmlformats.org/presentationml/2006/ole">
            <p:oleObj spid="_x0000_s1344515" name="Formel" r:id="rId5" imgW="1460160" imgH="457200" progId="Equation.3">
              <p:embed/>
            </p:oleObj>
          </a:graphicData>
        </a:graphic>
      </p:graphicFrame>
      <p:sp>
        <p:nvSpPr>
          <p:cNvPr id="2054" name="Rechteck 5"/>
          <p:cNvSpPr>
            <a:spLocks noChangeArrowheads="1"/>
          </p:cNvSpPr>
          <p:nvPr/>
        </p:nvSpPr>
        <p:spPr bwMode="auto">
          <a:xfrm>
            <a:off x="1535113" y="4014788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/>
              <a:t>μ</a:t>
            </a:r>
            <a:r>
              <a:rPr lang="en-US" i="1" baseline="-25000"/>
              <a:t>p </a:t>
            </a:r>
            <a:r>
              <a:rPr lang="en-US" i="1"/>
              <a:t>/ </a:t>
            </a:r>
            <a:r>
              <a:rPr lang="el-GR" i="1"/>
              <a:t>μ</a:t>
            </a:r>
            <a:r>
              <a:rPr lang="de-DE" i="1" baseline="-25000"/>
              <a:t>N</a:t>
            </a:r>
            <a:r>
              <a:rPr lang="de-DE" i="1"/>
              <a:t> </a:t>
            </a:r>
            <a:r>
              <a:rPr lang="de-DE"/>
              <a:t>=</a:t>
            </a:r>
            <a:r>
              <a:rPr lang="en-US"/>
              <a:t> </a:t>
            </a:r>
            <a:r>
              <a:rPr lang="de-DE" b="1"/>
              <a:t>2.792 847 356 (23)</a:t>
            </a:r>
            <a:r>
              <a:rPr lang="en-US"/>
              <a:t>      </a:t>
            </a:r>
            <a:r>
              <a:rPr lang="en-US">
                <a:sym typeface="Wingdings" pitchFamily="2" charset="2"/>
              </a:rPr>
              <a:t></a:t>
            </a:r>
            <a:r>
              <a:rPr lang="en-US" i="1">
                <a:solidFill>
                  <a:srgbClr val="006600"/>
                </a:solidFill>
                <a:sym typeface="Wingdings" pitchFamily="2" charset="2"/>
              </a:rPr>
              <a:t>   G</a:t>
            </a:r>
            <a:r>
              <a:rPr lang="en-US" i="1" baseline="-25000">
                <a:solidFill>
                  <a:srgbClr val="006600"/>
                </a:solidFill>
                <a:sym typeface="Wingdings" pitchFamily="2" charset="2"/>
              </a:rPr>
              <a:t>p</a:t>
            </a:r>
            <a:r>
              <a:rPr lang="en-US" i="1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en-US">
                <a:solidFill>
                  <a:srgbClr val="006600"/>
                </a:solidFill>
                <a:sym typeface="Wingdings" pitchFamily="2" charset="2"/>
              </a:rPr>
              <a:t>= </a:t>
            </a:r>
            <a:r>
              <a:rPr lang="de-DE">
                <a:solidFill>
                  <a:srgbClr val="006600"/>
                </a:solidFill>
              </a:rPr>
              <a:t>1.7928473565</a:t>
            </a:r>
            <a:endParaRPr lang="en-US">
              <a:solidFill>
                <a:srgbClr val="006600"/>
              </a:solidFill>
              <a:sym typeface="Wingdings" pitchFamily="2" charset="2"/>
            </a:endParaRPr>
          </a:p>
          <a:p>
            <a:r>
              <a:rPr lang="el-GR" i="1"/>
              <a:t>μ</a:t>
            </a:r>
            <a:r>
              <a:rPr lang="en-US" i="1" baseline="-25000"/>
              <a:t>d  </a:t>
            </a:r>
            <a:r>
              <a:rPr lang="en-US" i="1"/>
              <a:t>/ </a:t>
            </a:r>
            <a:r>
              <a:rPr lang="el-GR" i="1"/>
              <a:t>μ</a:t>
            </a:r>
            <a:r>
              <a:rPr lang="de-DE" i="1" baseline="-25000"/>
              <a:t>N </a:t>
            </a:r>
            <a:r>
              <a:rPr lang="en-US">
                <a:sym typeface="Wingdings" pitchFamily="2" charset="2"/>
              </a:rPr>
              <a:t>= </a:t>
            </a:r>
            <a:r>
              <a:rPr lang="de-DE" b="1"/>
              <a:t>0.857 438 2308 (72)</a:t>
            </a:r>
            <a:r>
              <a:rPr lang="en-US">
                <a:sym typeface="Wingdings" pitchFamily="2" charset="2"/>
              </a:rPr>
              <a:t>       </a:t>
            </a:r>
            <a:r>
              <a:rPr lang="en-US" i="1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i="1" baseline="-2500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i="1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= -0.14298727202</a:t>
            </a:r>
          </a:p>
          <a:p>
            <a:r>
              <a:rPr lang="el-GR" i="1"/>
              <a:t>μ</a:t>
            </a:r>
            <a:r>
              <a:rPr lang="en-US" i="1" baseline="-25000"/>
              <a:t>He-3 </a:t>
            </a:r>
            <a:r>
              <a:rPr lang="en-US" i="1"/>
              <a:t>/ </a:t>
            </a:r>
            <a:r>
              <a:rPr lang="el-GR" i="1"/>
              <a:t>μ</a:t>
            </a:r>
            <a:r>
              <a:rPr lang="de-DE" i="1" baseline="-25000"/>
              <a:t>N </a:t>
            </a:r>
            <a:r>
              <a:rPr lang="en-US">
                <a:sym typeface="Wingdings" pitchFamily="2" charset="2"/>
              </a:rPr>
              <a:t>= </a:t>
            </a:r>
            <a:r>
              <a:rPr lang="en-US" b="1">
                <a:sym typeface="Wingdings" pitchFamily="2" charset="2"/>
              </a:rPr>
              <a:t>-</a:t>
            </a:r>
            <a:r>
              <a:rPr lang="en-US" b="1"/>
              <a:t>2.127 497 718 (25)  </a:t>
            </a:r>
            <a:r>
              <a:rPr lang="en-US">
                <a:sym typeface="Wingdings" pitchFamily="2" charset="2"/>
              </a:rPr>
              <a:t></a:t>
            </a:r>
            <a:r>
              <a:rPr lang="en-US" i="1">
                <a:sym typeface="Wingdings" pitchFamily="2" charset="2"/>
              </a:rPr>
              <a:t>   </a:t>
            </a:r>
            <a:r>
              <a:rPr lang="en-US" i="1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i="1" baseline="-1500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i="1" baseline="-30000">
                <a:solidFill>
                  <a:srgbClr val="FF0000"/>
                </a:solidFill>
                <a:sym typeface="Wingdings" pitchFamily="2" charset="2"/>
              </a:rPr>
              <a:t>He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= -4.1839627399</a:t>
            </a:r>
          </a:p>
        </p:txBody>
      </p:sp>
      <p:sp>
        <p:nvSpPr>
          <p:cNvPr id="2055" name="Rechteck 6"/>
          <p:cNvSpPr>
            <a:spLocks noChangeArrowheads="1"/>
          </p:cNvSpPr>
          <p:nvPr/>
        </p:nvSpPr>
        <p:spPr bwMode="auto">
          <a:xfrm>
            <a:off x="1643063" y="5084763"/>
            <a:ext cx="735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Nuclear magneton: </a:t>
            </a:r>
            <a:r>
              <a:rPr lang="el-GR" sz="1400" i="1"/>
              <a:t>μ</a:t>
            </a:r>
            <a:r>
              <a:rPr lang="de-DE" sz="1400" i="1" baseline="-25000"/>
              <a:t>N  </a:t>
            </a:r>
            <a:r>
              <a:rPr lang="de-DE" sz="1400" i="1"/>
              <a:t>=</a:t>
            </a:r>
            <a:r>
              <a:rPr lang="de-DE" sz="1400" b="1" i="1"/>
              <a:t> </a:t>
            </a:r>
            <a:r>
              <a:rPr lang="de-DE" sz="1400" i="1"/>
              <a:t>eħ / (2m</a:t>
            </a:r>
            <a:r>
              <a:rPr lang="de-DE" sz="1400" i="1" baseline="-25000"/>
              <a:t>p</a:t>
            </a:r>
            <a:r>
              <a:rPr lang="de-DE" sz="1400" i="1"/>
              <a:t>c) </a:t>
            </a:r>
            <a:r>
              <a:rPr lang="de-DE" sz="1400"/>
              <a:t>= </a:t>
            </a:r>
            <a:r>
              <a:rPr lang="de-DE" sz="1400" b="1"/>
              <a:t>5.050 783 24 (13) · 10</a:t>
            </a:r>
            <a:r>
              <a:rPr lang="de-DE" sz="1400" b="1" baseline="30000"/>
              <a:t>-27</a:t>
            </a:r>
            <a:r>
              <a:rPr lang="de-DE" sz="1400" b="1"/>
              <a:t> J T</a:t>
            </a:r>
            <a:r>
              <a:rPr lang="de-DE" sz="1400" b="1" baseline="30000"/>
              <a:t>-1</a:t>
            </a:r>
            <a:endParaRPr lang="en-US" sz="140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18585"/>
            <a:ext cx="1762125" cy="762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293" y="780585"/>
            <a:ext cx="91347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1418" y="122586"/>
            <a:ext cx="5442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WE-</a:t>
            </a:r>
            <a:r>
              <a:rPr lang="en-US" sz="1600" dirty="0" err="1" smtClean="0">
                <a:solidFill>
                  <a:srgbClr val="0070C0"/>
                </a:solidFill>
              </a:rPr>
              <a:t>Heraeus</a:t>
            </a:r>
            <a:r>
              <a:rPr lang="en-US" sz="1600" dirty="0" smtClean="0">
                <a:solidFill>
                  <a:srgbClr val="0070C0"/>
                </a:solidFill>
              </a:rPr>
              <a:t> Seminar: Search for EDMs at Storage Rings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Physikzentrum</a:t>
            </a:r>
            <a:r>
              <a:rPr lang="en-US" sz="1400" dirty="0" smtClean="0">
                <a:solidFill>
                  <a:srgbClr val="0070C0"/>
                </a:solidFill>
              </a:rPr>
              <a:t> Bad </a:t>
            </a:r>
            <a:r>
              <a:rPr lang="en-US" sz="1400" dirty="0" err="1" smtClean="0">
                <a:solidFill>
                  <a:srgbClr val="0070C0"/>
                </a:solidFill>
              </a:rPr>
              <a:t>Honnef</a:t>
            </a:r>
            <a:r>
              <a:rPr lang="en-US" sz="1400" dirty="0" smtClean="0">
                <a:solidFill>
                  <a:srgbClr val="0070C0"/>
                </a:solidFill>
              </a:rPr>
              <a:t>, July 4-6, 2011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3523" y="1162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08" y="942945"/>
            <a:ext cx="624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33CC"/>
                </a:solidFill>
              </a:rPr>
              <a:t>Lower limit on electron-cooled SCT from January run</a:t>
            </a:r>
            <a:endParaRPr lang="en-US" sz="2000" u="sng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09" y="1447800"/>
            <a:ext cx="773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RF-solenoid produces small polarization kicks about longitudinal direction.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(Kicks vary as cosine with maximum &lt; 4 </a:t>
            </a:r>
            <a:r>
              <a:rPr lang="el-GR" sz="1600" dirty="0" smtClean="0"/>
              <a:t>μ</a:t>
            </a:r>
            <a:r>
              <a:rPr lang="en-US" sz="1600" dirty="0" smtClean="0"/>
              <a:t>rad.)</a:t>
            </a:r>
          </a:p>
          <a:p>
            <a:r>
              <a:rPr lang="en-US" dirty="0" smtClean="0"/>
              <a:t>On (1‒G</a:t>
            </a:r>
            <a:r>
              <a:rPr lang="el-GR" dirty="0" smtClean="0"/>
              <a:t>γ</a:t>
            </a:r>
            <a:r>
              <a:rPr lang="en-US" dirty="0" smtClean="0"/>
              <a:t>) resonance, this produces continuously reversing  vertical P</a:t>
            </a:r>
            <a:r>
              <a:rPr lang="en-US" baseline="-25000" dirty="0" smtClean="0"/>
              <a:t>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/>
          <a:srcRect l="6417" t="21612" r="13075" b="21270"/>
          <a:stretch/>
        </p:blipFill>
        <p:spPr bwMode="auto">
          <a:xfrm>
            <a:off x="696643" y="2895600"/>
            <a:ext cx="5190490" cy="259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992043" y="5494655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30243" y="5498977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78043" y="5494654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16243" y="5498977"/>
            <a:ext cx="0" cy="4696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92043" y="5583260"/>
            <a:ext cx="838200" cy="0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8870" y="5585096"/>
            <a:ext cx="1447800" cy="8691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78043" y="5593787"/>
            <a:ext cx="838200" cy="0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34843" y="5972299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reference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oscillation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9500" y="5972299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33CC"/>
                </a:solidFill>
              </a:rPr>
              <a:t>decoherence</a:t>
            </a:r>
            <a:endParaRPr lang="en-US" sz="1600" dirty="0" smtClean="0">
              <a:solidFill>
                <a:srgbClr val="0033CC"/>
              </a:solidFill>
            </a:endParaRPr>
          </a:p>
          <a:p>
            <a:r>
              <a:rPr lang="en-US" sz="1600" dirty="0" smtClean="0">
                <a:solidFill>
                  <a:srgbClr val="0033CC"/>
                </a:solidFill>
              </a:rPr>
              <a:t>time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043" y="5972299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oscillation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capture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0360" y="560712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5 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7846" y="562013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25 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1517" y="5635604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5 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708" y="2371130"/>
            <a:ext cx="608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Set process to turn RF-solenoid </a:t>
            </a:r>
            <a:r>
              <a:rPr lang="en-US" u="sng" dirty="0" smtClean="0">
                <a:solidFill>
                  <a:srgbClr val="800080"/>
                </a:solidFill>
              </a:rPr>
              <a:t>ON</a:t>
            </a:r>
            <a:r>
              <a:rPr lang="en-US" dirty="0" smtClean="0">
                <a:solidFill>
                  <a:srgbClr val="800080"/>
                </a:solidFill>
              </a:rPr>
              <a:t>, </a:t>
            </a:r>
            <a:r>
              <a:rPr lang="en-US" u="sng" dirty="0" smtClean="0">
                <a:solidFill>
                  <a:srgbClr val="800080"/>
                </a:solidFill>
              </a:rPr>
              <a:t>OFF</a:t>
            </a:r>
            <a:r>
              <a:rPr lang="en-US" dirty="0" smtClean="0">
                <a:solidFill>
                  <a:srgbClr val="800080"/>
                </a:solidFill>
              </a:rPr>
              <a:t>, then </a:t>
            </a:r>
            <a:r>
              <a:rPr lang="en-US" u="sng" dirty="0" smtClean="0">
                <a:solidFill>
                  <a:srgbClr val="800080"/>
                </a:solidFill>
              </a:rPr>
              <a:t>ON</a:t>
            </a:r>
            <a:r>
              <a:rPr lang="en-US" dirty="0" smtClean="0">
                <a:solidFill>
                  <a:srgbClr val="800080"/>
                </a:solidFill>
              </a:rPr>
              <a:t> again.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2883877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During this time the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polarization is in the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ring plane and free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to </a:t>
            </a:r>
            <a:r>
              <a:rPr lang="en-US" dirty="0" err="1" smtClean="0">
                <a:solidFill>
                  <a:srgbClr val="006600"/>
                </a:solidFill>
              </a:rPr>
              <a:t>decohere</a:t>
            </a:r>
            <a:r>
              <a:rPr lang="en-US" dirty="0" smtClean="0">
                <a:solidFill>
                  <a:srgbClr val="006600"/>
                </a:solidFill>
              </a:rPr>
              <a:t>.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038600" y="3048000"/>
            <a:ext cx="2133600" cy="2286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40439" y="3276600"/>
            <a:ext cx="198161" cy="457200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8400" y="4492775"/>
            <a:ext cx="2364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If oscillation returns,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800080"/>
                </a:solidFill>
              </a:rPr>
              <a:t>beam is still</a:t>
            </a:r>
          </a:p>
          <a:p>
            <a:r>
              <a:rPr lang="en-US" dirty="0" smtClean="0">
                <a:solidFill>
                  <a:srgbClr val="800080"/>
                </a:solidFill>
              </a:rPr>
              <a:t>polarized, and (2) the</a:t>
            </a:r>
          </a:p>
          <a:p>
            <a:r>
              <a:rPr lang="en-US" dirty="0" smtClean="0">
                <a:solidFill>
                  <a:srgbClr val="800080"/>
                </a:solidFill>
              </a:rPr>
              <a:t>RF-solenoid was</a:t>
            </a:r>
          </a:p>
          <a:p>
            <a:r>
              <a:rPr lang="en-US" dirty="0" smtClean="0">
                <a:solidFill>
                  <a:srgbClr val="800080"/>
                </a:solidFill>
              </a:rPr>
              <a:t>still in phase (thus</a:t>
            </a:r>
          </a:p>
          <a:p>
            <a:r>
              <a:rPr lang="en-US" dirty="0" smtClean="0">
                <a:solidFill>
                  <a:srgbClr val="800080"/>
                </a:solidFill>
              </a:rPr>
              <a:t>this is a lower limit).</a:t>
            </a:r>
            <a:endParaRPr lang="en-US" dirty="0">
              <a:solidFill>
                <a:srgbClr val="80008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116243" y="4492775"/>
            <a:ext cx="1132157" cy="155425"/>
          </a:xfrm>
          <a:prstGeom prst="straightConnector1">
            <a:avLst/>
          </a:prstGeom>
          <a:ln w="1905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0709" y="5435549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Lines added</a:t>
            </a:r>
          </a:p>
          <a:p>
            <a:r>
              <a:rPr lang="en-US" sz="1400" dirty="0" smtClean="0"/>
              <a:t>to guide</a:t>
            </a:r>
          </a:p>
          <a:p>
            <a:r>
              <a:rPr lang="en-US" sz="1400" dirty="0" smtClean="0"/>
              <a:t>the eye.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19200" y="4953000"/>
            <a:ext cx="609600" cy="482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umsplatzhalter 3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5" name="Fußzeilenplatzhalter 3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0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18585"/>
            <a:ext cx="1762125" cy="762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293" y="780585"/>
            <a:ext cx="91347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1418" y="122586"/>
            <a:ext cx="5442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WE-</a:t>
            </a:r>
            <a:r>
              <a:rPr lang="en-US" sz="1600" dirty="0" err="1" smtClean="0">
                <a:solidFill>
                  <a:srgbClr val="0070C0"/>
                </a:solidFill>
              </a:rPr>
              <a:t>Heraeus</a:t>
            </a:r>
            <a:r>
              <a:rPr lang="en-US" sz="1600" dirty="0" smtClean="0">
                <a:solidFill>
                  <a:srgbClr val="0070C0"/>
                </a:solidFill>
              </a:rPr>
              <a:t> Seminar: Search for EDMs at Storage Rings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Physikzentrum</a:t>
            </a:r>
            <a:r>
              <a:rPr lang="en-US" sz="1400" dirty="0" smtClean="0">
                <a:solidFill>
                  <a:srgbClr val="0070C0"/>
                </a:solidFill>
              </a:rPr>
              <a:t> Bad </a:t>
            </a:r>
            <a:r>
              <a:rPr lang="en-US" sz="1400" dirty="0" err="1" smtClean="0">
                <a:solidFill>
                  <a:srgbClr val="0070C0"/>
                </a:solidFill>
              </a:rPr>
              <a:t>Honnef</a:t>
            </a:r>
            <a:r>
              <a:rPr lang="en-US" sz="1400" dirty="0" smtClean="0">
                <a:solidFill>
                  <a:srgbClr val="0070C0"/>
                </a:solidFill>
              </a:rPr>
              <a:t>, July 4-6, 2011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3523" y="1162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17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31" t="37340" r="12105" b="20372"/>
          <a:stretch/>
        </p:blipFill>
        <p:spPr bwMode="auto">
          <a:xfrm>
            <a:off x="549594" y="1237565"/>
            <a:ext cx="382311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61" y="9906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ON-OFF-ON runs had usable data.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6462" y="984738"/>
            <a:ext cx="3929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“No lattice” model in which </a:t>
            </a:r>
            <a:r>
              <a:rPr lang="en-US" dirty="0" err="1" smtClean="0">
                <a:solidFill>
                  <a:srgbClr val="0033CC"/>
                </a:solidFill>
              </a:rPr>
              <a:t>betatron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oscillation effects included by 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path lengthening mechanism, scaled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to match the measured </a:t>
            </a:r>
            <a:r>
              <a:rPr lang="en-US" dirty="0" err="1" smtClean="0">
                <a:solidFill>
                  <a:srgbClr val="0033CC"/>
                </a:solidFill>
              </a:rPr>
              <a:t>emittance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Band represents Monte Carlo errors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1000 particles in model.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86200" y="2209800"/>
            <a:ext cx="914400" cy="381000"/>
          </a:xfrm>
          <a:prstGeom prst="straightConnector1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6462" y="2799665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Using a Gaussian shape, “half life”</a:t>
            </a:r>
          </a:p>
          <a:p>
            <a:r>
              <a:rPr lang="en-US" dirty="0" smtClean="0">
                <a:solidFill>
                  <a:srgbClr val="800080"/>
                </a:solidFill>
              </a:rPr>
              <a:t>represented by this point is 75 s.</a:t>
            </a:r>
            <a:endParaRPr lang="en-US" dirty="0">
              <a:solidFill>
                <a:srgbClr val="80008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886200" y="3122831"/>
            <a:ext cx="920262" cy="229969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4" t="35304" r="13925" b="21311"/>
          <a:stretch/>
        </p:blipFill>
        <p:spPr bwMode="auto">
          <a:xfrm>
            <a:off x="4800600" y="3581400"/>
            <a:ext cx="3935143" cy="31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5199" y="4495800"/>
            <a:ext cx="40354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2676" y="3810000"/>
            <a:ext cx="0" cy="6858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9594" y="4671536"/>
            <a:ext cx="3980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We could not have seen this effect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for uncooled beam as synchrotron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oscillations inside beam bunch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damped reference oscillation pattern.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Curve is “no lattice” model.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91000" y="5410200"/>
            <a:ext cx="137160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9882" y="6248400"/>
            <a:ext cx="243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Expected half life 5-10 s.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1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18585"/>
            <a:ext cx="1762125" cy="762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293" y="780585"/>
            <a:ext cx="91347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1418" y="122586"/>
            <a:ext cx="5442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WE-</a:t>
            </a:r>
            <a:r>
              <a:rPr lang="en-US" sz="1600" dirty="0" err="1" smtClean="0">
                <a:solidFill>
                  <a:srgbClr val="0070C0"/>
                </a:solidFill>
              </a:rPr>
              <a:t>Heraeus</a:t>
            </a:r>
            <a:r>
              <a:rPr lang="en-US" sz="1600" dirty="0" smtClean="0">
                <a:solidFill>
                  <a:srgbClr val="0070C0"/>
                </a:solidFill>
              </a:rPr>
              <a:t> Seminar: Search for EDMs at Storage Rings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Physikzentrum</a:t>
            </a:r>
            <a:r>
              <a:rPr lang="en-US" sz="1400" dirty="0" smtClean="0">
                <a:solidFill>
                  <a:srgbClr val="0070C0"/>
                </a:solidFill>
              </a:rPr>
              <a:t> Bad </a:t>
            </a:r>
            <a:r>
              <a:rPr lang="en-US" sz="1400" dirty="0" err="1" smtClean="0">
                <a:solidFill>
                  <a:srgbClr val="0070C0"/>
                </a:solidFill>
              </a:rPr>
              <a:t>Honnef</a:t>
            </a:r>
            <a:r>
              <a:rPr lang="en-US" sz="1400" dirty="0" smtClean="0">
                <a:solidFill>
                  <a:srgbClr val="0070C0"/>
                </a:solidFill>
              </a:rPr>
              <a:t>, July 4-6, 2011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3523" y="1162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18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31" t="37340" r="12105" b="20372"/>
          <a:stretch/>
        </p:blipFill>
        <p:spPr bwMode="auto">
          <a:xfrm>
            <a:off x="549594" y="1237565"/>
            <a:ext cx="382311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61" y="9906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ON-OFF-ON runs had usable data.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86200" y="2209800"/>
            <a:ext cx="914400" cy="381000"/>
          </a:xfrm>
          <a:prstGeom prst="straightConnector1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4" t="35304" r="13925" b="21311"/>
          <a:stretch/>
        </p:blipFill>
        <p:spPr bwMode="auto">
          <a:xfrm>
            <a:off x="4800600" y="3581400"/>
            <a:ext cx="3935143" cy="31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5199" y="4495800"/>
            <a:ext cx="40354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2676" y="3810000"/>
            <a:ext cx="0" cy="6858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91000" y="5410200"/>
            <a:ext cx="137160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0" t="36915" r="13053" b="19219"/>
          <a:stretch/>
        </p:blipFill>
        <p:spPr bwMode="auto">
          <a:xfrm>
            <a:off x="1344767" y="4572000"/>
            <a:ext cx="2700620" cy="229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90" t="38178" r="13053" b="19666"/>
          <a:stretch/>
        </p:blipFill>
        <p:spPr bwMode="auto">
          <a:xfrm>
            <a:off x="4800600" y="1266873"/>
            <a:ext cx="2805493" cy="22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14972" y="903403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Distribution of synchrotron amplitudes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1676400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Cooled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876800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Uncooled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1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18585"/>
            <a:ext cx="1762125" cy="762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293" y="780585"/>
            <a:ext cx="91347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1418" y="122586"/>
            <a:ext cx="5442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WE-</a:t>
            </a:r>
            <a:r>
              <a:rPr lang="en-US" sz="1600" dirty="0" err="1" smtClean="0">
                <a:solidFill>
                  <a:srgbClr val="0070C0"/>
                </a:solidFill>
              </a:rPr>
              <a:t>Heraeus</a:t>
            </a:r>
            <a:r>
              <a:rPr lang="en-US" sz="1600" dirty="0" smtClean="0">
                <a:solidFill>
                  <a:srgbClr val="0070C0"/>
                </a:solidFill>
              </a:rPr>
              <a:t> Seminar: Search for EDMs at Storage Rings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Physikzentrum</a:t>
            </a:r>
            <a:r>
              <a:rPr lang="en-US" sz="1400" dirty="0" smtClean="0">
                <a:solidFill>
                  <a:srgbClr val="0070C0"/>
                </a:solidFill>
              </a:rPr>
              <a:t> Bad </a:t>
            </a:r>
            <a:r>
              <a:rPr lang="en-US" sz="1400" dirty="0" err="1" smtClean="0">
                <a:solidFill>
                  <a:srgbClr val="0070C0"/>
                </a:solidFill>
              </a:rPr>
              <a:t>Honnef</a:t>
            </a:r>
            <a:r>
              <a:rPr lang="en-US" sz="1400" dirty="0" smtClean="0">
                <a:solidFill>
                  <a:srgbClr val="0070C0"/>
                </a:solidFill>
              </a:rPr>
              <a:t>, July 4-6, 2011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3523" y="1162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19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31" t="37340" r="12105" b="20372"/>
          <a:stretch/>
        </p:blipFill>
        <p:spPr bwMode="auto">
          <a:xfrm>
            <a:off x="549594" y="1237565"/>
            <a:ext cx="382311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61" y="9906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ON-OFF-ON runs had usable data.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86200" y="2209800"/>
            <a:ext cx="914400" cy="381000"/>
          </a:xfrm>
          <a:prstGeom prst="straightConnector1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4" t="35304" r="13925" b="21311"/>
          <a:stretch/>
        </p:blipFill>
        <p:spPr bwMode="auto">
          <a:xfrm>
            <a:off x="4800600" y="3581400"/>
            <a:ext cx="3935143" cy="31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5199" y="4495800"/>
            <a:ext cx="40354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2676" y="3810000"/>
            <a:ext cx="0" cy="6858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91000" y="5410200"/>
            <a:ext cx="1371600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0" t="36915" r="13053" b="19219"/>
          <a:stretch/>
        </p:blipFill>
        <p:spPr bwMode="auto">
          <a:xfrm>
            <a:off x="1344767" y="4572000"/>
            <a:ext cx="2700620" cy="229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90" t="38178" r="13053" b="19666"/>
          <a:stretch/>
        </p:blipFill>
        <p:spPr bwMode="auto">
          <a:xfrm>
            <a:off x="4800600" y="1266873"/>
            <a:ext cx="2805493" cy="22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14972" y="903403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Distribution of synchrotron amplitudes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1676400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Cooled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876800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Uncooled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2883" y="3116968"/>
            <a:ext cx="433965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 to be continued.</a:t>
            </a:r>
            <a:endParaRPr lang="en-US" sz="3600" b="1" dirty="0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4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59532" y="836711"/>
            <a:ext cx="8712968" cy="4104000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de-DE" sz="2400">
              <a:solidFill>
                <a:schemeClr val="bg1"/>
              </a:solidFill>
            </a:endParaRPr>
          </a:p>
          <a:p>
            <a:r>
              <a:rPr lang="de-DE" sz="2400">
                <a:solidFill>
                  <a:schemeClr val="bg1"/>
                </a:solidFill>
              </a:rPr>
              <a:t> </a:t>
            </a: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44038" name="Picture 12"/>
          <p:cNvPicPr>
            <a:picLocks noChangeAspect="1" noChangeArrowheads="1"/>
          </p:cNvPicPr>
          <p:nvPr/>
        </p:nvPicPr>
        <p:blipFill>
          <a:blip r:embed="rId3" cstate="print"/>
          <a:srcRect l="-1065" t="-377" r="397" b="112"/>
          <a:stretch>
            <a:fillRect/>
          </a:stretch>
        </p:blipFill>
        <p:spPr bwMode="auto">
          <a:xfrm>
            <a:off x="611560" y="1412776"/>
            <a:ext cx="2412000" cy="319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feld 8"/>
          <p:cNvSpPr txBox="1">
            <a:spLocks noChangeArrowheads="1"/>
          </p:cNvSpPr>
          <p:nvPr/>
        </p:nvSpPr>
        <p:spPr bwMode="auto">
          <a:xfrm>
            <a:off x="3383868" y="2276872"/>
            <a:ext cx="5220580" cy="144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A6F8A"/>
                </a:solidFill>
              </a:rPr>
              <a:t>Permanent EDMs violate parity </a:t>
            </a:r>
            <a:r>
              <a:rPr lang="en-US" sz="2000" b="1" dirty="0" smtClean="0"/>
              <a:t>P</a:t>
            </a:r>
            <a:r>
              <a:rPr lang="en-US" sz="2000" b="1" dirty="0" smtClean="0">
                <a:solidFill>
                  <a:srgbClr val="3A6F8A"/>
                </a:solidFill>
              </a:rPr>
              <a:t> and time </a:t>
            </a:r>
            <a:r>
              <a:rPr lang="en-US" sz="2000" b="1" dirty="0">
                <a:solidFill>
                  <a:srgbClr val="3A6F8A"/>
                </a:solidFill>
              </a:rPr>
              <a:t>reversal symmetry </a:t>
            </a:r>
            <a:r>
              <a:rPr lang="en-US" sz="2000" b="1" dirty="0" smtClean="0"/>
              <a:t>T</a:t>
            </a:r>
            <a:endParaRPr lang="en-US" sz="2000" b="1" dirty="0">
              <a:solidFill>
                <a:srgbClr val="3A6F8A"/>
              </a:solidFill>
            </a:endParaRPr>
          </a:p>
          <a:p>
            <a:pPr algn="ctr"/>
            <a:endParaRPr lang="en-US" sz="800" b="1" dirty="0">
              <a:solidFill>
                <a:srgbClr val="3A6F8A"/>
              </a:solidFill>
            </a:endParaRPr>
          </a:p>
          <a:p>
            <a:pPr algn="ctr"/>
            <a:r>
              <a:rPr lang="en-US" sz="2000" b="1" dirty="0">
                <a:solidFill>
                  <a:srgbClr val="3A6F8A"/>
                </a:solidFill>
              </a:rPr>
              <a:t>Assuming </a:t>
            </a:r>
            <a:r>
              <a:rPr lang="en-US" sz="2000" b="1" dirty="0"/>
              <a:t>CPT</a:t>
            </a:r>
            <a:r>
              <a:rPr lang="en-US" sz="2000" b="1" dirty="0">
                <a:solidFill>
                  <a:srgbClr val="3A6F8A"/>
                </a:solidFill>
              </a:rPr>
              <a:t> to hold, </a:t>
            </a:r>
            <a:endParaRPr lang="en-US" sz="2000" b="1" dirty="0" smtClean="0">
              <a:solidFill>
                <a:srgbClr val="3A6F8A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A6F8A"/>
                </a:solidFill>
              </a:rPr>
              <a:t>combined symmetry </a:t>
            </a:r>
            <a:r>
              <a:rPr lang="en-US" sz="2000" b="1" dirty="0"/>
              <a:t>CP </a:t>
            </a:r>
            <a:r>
              <a:rPr lang="en-US" sz="2000" b="1" dirty="0" smtClean="0"/>
              <a:t>violated </a:t>
            </a:r>
            <a:r>
              <a:rPr lang="en-US" sz="2000" b="1" dirty="0">
                <a:solidFill>
                  <a:srgbClr val="3A6F8A"/>
                </a:solidFill>
              </a:rPr>
              <a:t>as </a:t>
            </a:r>
            <a:r>
              <a:rPr lang="en-US" sz="2000" b="1" dirty="0" smtClean="0">
                <a:solidFill>
                  <a:srgbClr val="3A6F8A"/>
                </a:solidFill>
              </a:rPr>
              <a:t>well.</a:t>
            </a:r>
            <a:endParaRPr lang="de-DE" sz="2000" b="1" dirty="0">
              <a:solidFill>
                <a:srgbClr val="3A6F8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15888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Electric Dipole Moments </a:t>
            </a:r>
            <a:r>
              <a:rPr lang="en-US" sz="2400" b="1" kern="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(EDMs)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457200" y="6412247"/>
            <a:ext cx="1924020" cy="365125"/>
          </a:xfrm>
        </p:spPr>
        <p:txBody>
          <a:bodyPr/>
          <a:lstStyle/>
          <a:p>
            <a:r>
              <a:rPr lang="de-DE" dirty="0" smtClean="0"/>
              <a:t>f.rathmann@fz-juelich.de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07386" y="6412247"/>
            <a:ext cx="1219200" cy="365125"/>
          </a:xfrm>
        </p:spPr>
        <p:txBody>
          <a:bodyPr/>
          <a:lstStyle/>
          <a:p>
            <a:fld id="{C1B7C8C8-98E1-4AA1-9790-A76A836050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2527273" y="6412247"/>
            <a:ext cx="5111819" cy="365125"/>
          </a:xfrm>
        </p:spPr>
        <p:txBody>
          <a:bodyPr/>
          <a:lstStyle/>
          <a:p>
            <a:r>
              <a:rPr lang="en-US" dirty="0" smtClean="0"/>
              <a:t>Precursor experiments to search for EDMs at COSY</a:t>
            </a:r>
            <a:endParaRPr lang="en-US" dirty="0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611561" y="5481228"/>
            <a:ext cx="8280920" cy="6485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EDMs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are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candidates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to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solve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mystery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>
                <a:solidFill>
                  <a:srgbClr val="006666"/>
                </a:solidFill>
                <a:sym typeface="Wingdings" pitchFamily="2" charset="2"/>
              </a:rPr>
              <a:t>of</a:t>
            </a:r>
            <a:r>
              <a:rPr lang="de-DE" b="1" dirty="0">
                <a:solidFill>
                  <a:srgbClr val="006666"/>
                </a:solidFill>
                <a:sym typeface="Wingdings" pitchFamily="2" charset="2"/>
              </a:rPr>
              <a:t> matter-antimatter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asymmetry</a:t>
            </a:r>
            <a:endParaRPr lang="de-DE" b="1" dirty="0" smtClean="0">
              <a:solidFill>
                <a:srgbClr val="006666"/>
              </a:solidFill>
              <a:sym typeface="Wingdings" pitchFamily="2" charset="2"/>
            </a:endParaRPr>
          </a:p>
          <a:p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	      </a:t>
            </a:r>
            <a:r>
              <a:rPr lang="de-DE" b="1" dirty="0" smtClean="0">
                <a:solidFill>
                  <a:srgbClr val="006666"/>
                </a:solidFill>
                <a:sym typeface="Symbol"/>
              </a:rPr>
              <a:t>  </a:t>
            </a:r>
            <a:r>
              <a:rPr lang="de-DE" b="1" dirty="0" err="1" smtClean="0">
                <a:solidFill>
                  <a:srgbClr val="006666"/>
                </a:solidFill>
                <a:sym typeface="Symbol"/>
              </a:rPr>
              <a:t>may</a:t>
            </a:r>
            <a:r>
              <a:rPr lang="de-DE" b="1" dirty="0" smtClean="0">
                <a:solidFill>
                  <a:srgbClr val="006666"/>
                </a:solidFill>
                <a:sym typeface="Symbol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explain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why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we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are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6666"/>
                </a:solidFill>
                <a:sym typeface="Wingdings" pitchFamily="2" charset="2"/>
              </a:rPr>
              <a:t>here</a:t>
            </a:r>
            <a:r>
              <a:rPr lang="de-DE" b="1" dirty="0" smtClean="0">
                <a:solidFill>
                  <a:srgbClr val="006666"/>
                </a:solidFill>
                <a:sym typeface="Wingdings" pitchFamily="2" charset="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80628"/>
            <a:ext cx="7772400" cy="691662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History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neutron</a:t>
            </a:r>
            <a:r>
              <a:rPr lang="de-DE" dirty="0" smtClean="0">
                <a:solidFill>
                  <a:srgbClr val="FF0000"/>
                </a:solidFill>
              </a:rPr>
              <a:t> EDM </a:t>
            </a:r>
            <a:r>
              <a:rPr lang="de-DE" dirty="0" err="1" smtClean="0">
                <a:solidFill>
                  <a:srgbClr val="FF0000"/>
                </a:solidFill>
              </a:rPr>
              <a:t>limits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uppieren 12"/>
          <p:cNvGrpSpPr/>
          <p:nvPr/>
        </p:nvGrpSpPr>
        <p:grpSpPr>
          <a:xfrm>
            <a:off x="3311860" y="728700"/>
            <a:ext cx="5688632" cy="5652628"/>
            <a:chOff x="1979712" y="944724"/>
            <a:chExt cx="5410994" cy="5310414"/>
          </a:xfrm>
        </p:grpSpPr>
        <p:pic>
          <p:nvPicPr>
            <p:cNvPr id="13353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944724"/>
              <a:ext cx="5194970" cy="5310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 bwMode="auto">
            <a:xfrm>
              <a:off x="2015716" y="4149080"/>
              <a:ext cx="396044" cy="6840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1979712" y="5553236"/>
              <a:ext cx="288032" cy="46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827584" y="5769260"/>
            <a:ext cx="24416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Adopted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K. Kirch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67544" y="1088740"/>
            <a:ext cx="3077509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DE" b="1" dirty="0" smtClean="0"/>
              <a:t>Smith, Purcell, Ramsey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PR 108, 120 (1957)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b="1" dirty="0" smtClean="0"/>
              <a:t>RAL-Sussex-ILL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d</a:t>
            </a:r>
            <a:r>
              <a:rPr lang="de-DE" baseline="-25000" dirty="0" err="1" smtClean="0"/>
              <a:t>n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 2.9 10</a:t>
            </a:r>
            <a:r>
              <a:rPr lang="de-DE" baseline="30000" dirty="0" smtClean="0">
                <a:sym typeface="Symbol"/>
              </a:rPr>
              <a:t>-26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ecm</a:t>
            </a:r>
            <a:r>
              <a:rPr lang="de-DE" dirty="0" smtClean="0">
                <a:sym typeface="Symbol"/>
              </a:rPr>
              <a:t>)</a:t>
            </a:r>
            <a:br>
              <a:rPr lang="de-DE" dirty="0" smtClean="0">
                <a:sym typeface="Symbol"/>
              </a:rPr>
            </a:br>
            <a:r>
              <a:rPr lang="de-DE" dirty="0" smtClean="0">
                <a:sym typeface="Symbol"/>
              </a:rPr>
              <a:t>     PRL 97,131801 (2006)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468480" y="1232755"/>
            <a:ext cx="8424000" cy="5040000"/>
          </a:xfrm>
          <a:prstGeom prst="rect">
            <a:avLst/>
          </a:prstGeom>
          <a:solidFill>
            <a:srgbClr val="3A6F8A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45061" name="Textfeld 5"/>
          <p:cNvSpPr txBox="1">
            <a:spLocks noChangeArrowheads="1"/>
          </p:cNvSpPr>
          <p:nvPr/>
        </p:nvSpPr>
        <p:spPr bwMode="auto">
          <a:xfrm>
            <a:off x="1592031" y="4761148"/>
            <a:ext cx="6083717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Sensitivity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NEW </a:t>
            </a:r>
            <a:r>
              <a:rPr lang="de-DE" b="1" dirty="0" smtClean="0">
                <a:solidFill>
                  <a:srgbClr val="FF0000"/>
                </a:solidFill>
              </a:rPr>
              <a:t>PHYSICS </a:t>
            </a:r>
            <a:r>
              <a:rPr lang="de-DE" dirty="0" err="1" smtClean="0">
                <a:solidFill>
                  <a:srgbClr val="FF0000"/>
                </a:solidFill>
              </a:rPr>
              <a:t>beyond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Standard Model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062" name="Textfeld 5"/>
          <p:cNvSpPr txBox="1">
            <a:spLocks noChangeArrowheads="1"/>
          </p:cNvSpPr>
          <p:nvPr/>
        </p:nvSpPr>
        <p:spPr bwMode="auto">
          <a:xfrm>
            <a:off x="615037" y="1448780"/>
            <a:ext cx="6115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EDM </a:t>
            </a:r>
            <a:r>
              <a:rPr lang="de-DE" b="1" dirty="0" err="1">
                <a:solidFill>
                  <a:schemeClr val="bg1"/>
                </a:solidFill>
              </a:rPr>
              <a:t>searches</a:t>
            </a:r>
            <a:r>
              <a:rPr lang="de-DE" b="1" dirty="0">
                <a:solidFill>
                  <a:schemeClr val="bg1"/>
                </a:solidFill>
              </a:rPr>
              <a:t> - </a:t>
            </a:r>
            <a:r>
              <a:rPr lang="de-DE" b="1" dirty="0" err="1">
                <a:solidFill>
                  <a:schemeClr val="bg1"/>
                </a:solidFill>
              </a:rPr>
              <a:t>only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upper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limits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up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now</a:t>
            </a:r>
            <a:r>
              <a:rPr lang="de-DE" b="1" dirty="0" smtClean="0">
                <a:solidFill>
                  <a:schemeClr val="bg1"/>
                </a:solidFill>
              </a:rPr>
              <a:t> (in </a:t>
            </a:r>
            <a:r>
              <a:rPr lang="de-DE" b="1" dirty="0" err="1" smtClean="0">
                <a:solidFill>
                  <a:schemeClr val="bg1"/>
                </a:solidFill>
              </a:rPr>
              <a:t>e</a:t>
            </a:r>
            <a:r>
              <a:rPr lang="de-DE" b="1" dirty="0" err="1" smtClean="0">
                <a:solidFill>
                  <a:schemeClr val="bg1"/>
                </a:solidFill>
                <a:sym typeface="Symbol"/>
              </a:rPr>
              <a:t>cm</a:t>
            </a:r>
            <a:r>
              <a:rPr lang="de-DE" b="1" dirty="0" smtClean="0">
                <a:solidFill>
                  <a:schemeClr val="bg1"/>
                </a:solidFill>
              </a:rPr>
              <a:t>): 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5063" name="Textfeld 5"/>
          <p:cNvSpPr txBox="1">
            <a:spLocks noChangeArrowheads="1"/>
          </p:cNvSpPr>
          <p:nvPr/>
        </p:nvSpPr>
        <p:spPr bwMode="auto">
          <a:xfrm>
            <a:off x="1857375" y="4286250"/>
            <a:ext cx="5553764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Huge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efforts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underway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improve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limits</a:t>
            </a:r>
            <a:r>
              <a:rPr lang="de-DE" dirty="0">
                <a:solidFill>
                  <a:srgbClr val="FF0000"/>
                </a:solidFill>
              </a:rPr>
              <a:t> / find </a:t>
            </a:r>
            <a:r>
              <a:rPr lang="de-DE" dirty="0" smtClean="0">
                <a:solidFill>
                  <a:srgbClr val="FF0000"/>
                </a:solidFill>
              </a:rPr>
              <a:t>EDMs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15888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Limits for Electric Dipole Moments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99592" y="5229200"/>
            <a:ext cx="7740860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3A6F8A"/>
                </a:solidFill>
              </a:rPr>
              <a:t>485. WE-</a:t>
            </a:r>
            <a:r>
              <a:rPr lang="de-DE" b="1" dirty="0" err="1" smtClean="0">
                <a:solidFill>
                  <a:srgbClr val="3A6F8A"/>
                </a:solidFill>
              </a:rPr>
              <a:t>Heraeus</a:t>
            </a:r>
            <a:r>
              <a:rPr lang="de-DE" b="1" dirty="0" smtClean="0">
                <a:solidFill>
                  <a:srgbClr val="3A6F8A"/>
                </a:solidFill>
              </a:rPr>
              <a:t>-Seminar </a:t>
            </a:r>
            <a:r>
              <a:rPr lang="de-DE" dirty="0" smtClean="0"/>
              <a:t>(</a:t>
            </a:r>
            <a:r>
              <a:rPr lang="de-DE" dirty="0" err="1" smtClean="0"/>
              <a:t>July</a:t>
            </a:r>
            <a:r>
              <a:rPr lang="de-DE" dirty="0" smtClean="0"/>
              <a:t> 04</a:t>
            </a:r>
            <a:r>
              <a:rPr lang="de-DE" dirty="0" smtClean="0">
                <a:sym typeface="Symbol"/>
              </a:rPr>
              <a:t></a:t>
            </a:r>
            <a:r>
              <a:rPr lang="de-DE" dirty="0" smtClean="0"/>
              <a:t>06, 2011) </a:t>
            </a:r>
          </a:p>
          <a:p>
            <a:pPr algn="ctr"/>
            <a:r>
              <a:rPr lang="de-DE" b="1" dirty="0" err="1" smtClean="0"/>
              <a:t>Search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Electric</a:t>
            </a:r>
            <a:r>
              <a:rPr lang="de-DE" b="1" dirty="0" smtClean="0"/>
              <a:t> Dipole Moments (EDMs) </a:t>
            </a:r>
            <a:r>
              <a:rPr lang="de-DE" b="1" dirty="0" err="1" smtClean="0"/>
              <a:t>at</a:t>
            </a:r>
            <a:r>
              <a:rPr lang="de-DE" b="1" dirty="0" smtClean="0"/>
              <a:t> Storage Rings</a:t>
            </a:r>
            <a:br>
              <a:rPr lang="de-DE" b="1" dirty="0" smtClean="0"/>
            </a:br>
            <a:r>
              <a:rPr lang="de-DE" b="1" dirty="0" smtClean="0">
                <a:solidFill>
                  <a:srgbClr val="3A6F8A"/>
                </a:solidFill>
                <a:hlinkClick r:id="rId3"/>
              </a:rPr>
              <a:t> http://www2.fz-juelich.de/ikp/edm/en/</a:t>
            </a:r>
            <a:endParaRPr lang="de-DE" dirty="0"/>
          </a:p>
        </p:txBody>
      </p:sp>
      <p:graphicFrame>
        <p:nvGraphicFramePr>
          <p:cNvPr id="31" name="Tabelle 30"/>
          <p:cNvGraphicFramePr>
            <a:graphicFrameLocks noGrp="1"/>
          </p:cNvGraphicFramePr>
          <p:nvPr/>
        </p:nvGraphicFramePr>
        <p:xfrm>
          <a:off x="611560" y="1952836"/>
          <a:ext cx="8172908" cy="2160240"/>
        </p:xfrm>
        <a:graphic>
          <a:graphicData uri="http://schemas.openxmlformats.org/drawingml/2006/table">
            <a:tbl>
              <a:tblPr/>
              <a:tblGrid>
                <a:gridCol w="1660896"/>
                <a:gridCol w="2171872"/>
                <a:gridCol w="2041199"/>
                <a:gridCol w="2298941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Particle/Atom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Current EDM Limit</a:t>
                      </a:r>
                      <a:endParaRPr lang="de-DE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Future Goal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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</a:t>
                      </a:r>
                      <a:r>
                        <a:rPr lang="en-GB" sz="1600" b="1" baseline="-250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n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equivalent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Neutron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sym typeface="Symbol"/>
                        </a:rPr>
                        <a:t>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sym typeface="Symbol"/>
                        </a:rPr>
                        <a:t>3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sym typeface="Symbol"/>
                        </a:rPr>
                        <a:t>10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sym typeface="Symbol"/>
                        </a:rPr>
                        <a:t>-26</a:t>
                      </a:r>
                      <a:endParaRPr lang="en-GB" sz="1600" b="1" baseline="300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sym typeface="Symbol"/>
                        </a:rPr>
                        <a:t>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-28</a:t>
                      </a:r>
                      <a:endParaRPr lang="en-GB" sz="1600" b="1" baseline="300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-28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199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Hg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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3.1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10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</a:t>
                      </a:r>
                      <a:endParaRPr lang="en-GB" sz="1600" b="1" baseline="30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10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-26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129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Xe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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6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10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-27</a:t>
                      </a:r>
                      <a:endParaRPr lang="en-GB" sz="1600" b="1" baseline="30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10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-30 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–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-33</a:t>
                      </a:r>
                      <a:endParaRPr lang="en-GB" sz="1600" b="1" baseline="30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10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-26 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–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</a:t>
                      </a:r>
                      <a:endParaRPr lang="en-GB" sz="1600" b="1" baseline="30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Proton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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7.9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10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-25</a:t>
                      </a:r>
                      <a:endParaRPr lang="en-GB" sz="1600" b="1" baseline="30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10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Deuteron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?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10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3 10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-29 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–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5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10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sym typeface="Symbol"/>
                        </a:rPr>
                        <a:t>-33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65" name="Ellipse 9"/>
          <p:cNvSpPr>
            <a:spLocks noChangeArrowheads="1"/>
          </p:cNvSpPr>
          <p:nvPr/>
        </p:nvSpPr>
        <p:spPr bwMode="auto">
          <a:xfrm>
            <a:off x="611560" y="3392996"/>
            <a:ext cx="1620000" cy="7920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cxnSp>
        <p:nvCxnSpPr>
          <p:cNvPr id="48" name="Gewinkelte Verbindung 47"/>
          <p:cNvCxnSpPr>
            <a:endCxn id="50" idx="1"/>
          </p:cNvCxnSpPr>
          <p:nvPr/>
        </p:nvCxnSpPr>
        <p:spPr bwMode="auto">
          <a:xfrm rot="10800000" flipV="1">
            <a:off x="899593" y="2857582"/>
            <a:ext cx="72008" cy="720080"/>
          </a:xfrm>
          <a:prstGeom prst="bentConnector3">
            <a:avLst>
              <a:gd name="adj1" fmla="val 417465"/>
            </a:avLst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899593" y="3392996"/>
            <a:ext cx="18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3" grpId="0" animBg="1"/>
      <p:bldP spid="15" grpId="0" animBg="1"/>
      <p:bldP spid="450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115888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Why also EDMs of protons and deuterons?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5556" y="1088740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deuteron</a:t>
            </a:r>
            <a:r>
              <a:rPr lang="de-DE" dirty="0" smtClean="0"/>
              <a:t> EDM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order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endParaRPr lang="de-DE" dirty="0"/>
          </a:p>
        </p:txBody>
      </p:sp>
      <p:pic>
        <p:nvPicPr>
          <p:cNvPr id="8" name="Picture 4" descr="New Picture (2)"/>
          <p:cNvPicPr>
            <a:picLocks noChangeAspect="1" noChangeArrowheads="1"/>
          </p:cNvPicPr>
          <p:nvPr/>
        </p:nvPicPr>
        <p:blipFill>
          <a:blip r:embed="rId2" cstate="print"/>
          <a:srcRect l="4661" t="1193" r="5078" b="43942"/>
          <a:stretch>
            <a:fillRect/>
          </a:stretch>
        </p:blipFill>
        <p:spPr bwMode="auto">
          <a:xfrm>
            <a:off x="1295636" y="2168860"/>
            <a:ext cx="6584476" cy="28440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611560" y="1592796"/>
            <a:ext cx="80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deuteron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91580" y="51571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/>
                <a:ea typeface="Times New Roman"/>
              </a:rPr>
              <a:t>Consensus in the theoretical community:</a:t>
            </a:r>
          </a:p>
          <a:p>
            <a:r>
              <a:rPr lang="en-GB" dirty="0" smtClean="0">
                <a:latin typeface="Arial"/>
                <a:ea typeface="Times New Roman"/>
              </a:rPr>
              <a:t>Essential to perform EDM measurements on different targets (p, d, </a:t>
            </a:r>
            <a:r>
              <a:rPr lang="en-GB" baseline="30000" dirty="0" smtClean="0">
                <a:latin typeface="Arial"/>
                <a:ea typeface="Times New Roman"/>
              </a:rPr>
              <a:t>3</a:t>
            </a:r>
            <a:r>
              <a:rPr lang="en-GB" dirty="0" smtClean="0">
                <a:latin typeface="Arial"/>
                <a:ea typeface="Times New Roman"/>
              </a:rPr>
              <a:t>He) with similar sensitivity to unfold the underlying physics and to explain the baryogenesis.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539750" y="1053312"/>
            <a:ext cx="8208963" cy="5184000"/>
          </a:xfrm>
          <a:prstGeom prst="rect">
            <a:avLst/>
          </a:prstGeom>
          <a:solidFill>
            <a:srgbClr val="3A6F8A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de-DE" sz="2400">
              <a:solidFill>
                <a:schemeClr val="bg1"/>
              </a:solidFill>
            </a:endParaRPr>
          </a:p>
          <a:p>
            <a:r>
              <a:rPr lang="de-DE" sz="2400">
                <a:solidFill>
                  <a:schemeClr val="bg1"/>
                </a:solidFill>
              </a:rPr>
              <a:t> </a:t>
            </a: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  <a:p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47109" name="Textfeld 5"/>
          <p:cNvSpPr txBox="1">
            <a:spLocks noChangeArrowheads="1"/>
          </p:cNvSpPr>
          <p:nvPr/>
        </p:nvSpPr>
        <p:spPr bwMode="auto">
          <a:xfrm>
            <a:off x="802560" y="1212726"/>
            <a:ext cx="7297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NEW: EDM </a:t>
            </a:r>
            <a:r>
              <a:rPr lang="de-DE" b="1" dirty="0" err="1">
                <a:solidFill>
                  <a:schemeClr val="bg1"/>
                </a:solidFill>
              </a:rPr>
              <a:t>search</a:t>
            </a:r>
            <a:r>
              <a:rPr lang="de-DE" b="1" dirty="0">
                <a:solidFill>
                  <a:schemeClr val="bg1"/>
                </a:solidFill>
              </a:rPr>
              <a:t> in </a:t>
            </a:r>
            <a:r>
              <a:rPr lang="de-DE" b="1" dirty="0">
                <a:solidFill>
                  <a:srgbClr val="FFFF00"/>
                </a:solidFill>
              </a:rPr>
              <a:t>time </a:t>
            </a:r>
            <a:r>
              <a:rPr lang="de-DE" b="1" dirty="0" err="1">
                <a:solidFill>
                  <a:srgbClr val="FFFF00"/>
                </a:solidFill>
              </a:rPr>
              <a:t>development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 err="1">
                <a:solidFill>
                  <a:srgbClr val="FFFF00"/>
                </a:solidFill>
              </a:rPr>
              <a:t>of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 err="1">
                <a:solidFill>
                  <a:srgbClr val="FFFF00"/>
                </a:solidFill>
              </a:rPr>
              <a:t>spin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in a </a:t>
            </a:r>
            <a:r>
              <a:rPr lang="de-DE" b="1" dirty="0" err="1">
                <a:solidFill>
                  <a:schemeClr val="bg1"/>
                </a:solidFill>
              </a:rPr>
              <a:t>storage</a:t>
            </a:r>
            <a:r>
              <a:rPr lang="de-DE" b="1" dirty="0">
                <a:solidFill>
                  <a:schemeClr val="bg1"/>
                </a:solidFill>
              </a:rPr>
              <a:t> ring: 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712789"/>
            <a:ext cx="29289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0800" y="1712789"/>
            <a:ext cx="464026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feld 5"/>
          <p:cNvSpPr txBox="1">
            <a:spLocks noChangeArrowheads="1"/>
          </p:cNvSpPr>
          <p:nvPr/>
        </p:nvSpPr>
        <p:spPr bwMode="auto">
          <a:xfrm>
            <a:off x="3857625" y="3638426"/>
            <a:ext cx="4519613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3A6F8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3A6F8A"/>
                </a:solidFill>
              </a:rPr>
              <a:t>“</a:t>
            </a:r>
            <a:r>
              <a:rPr lang="de-DE" dirty="0" err="1">
                <a:solidFill>
                  <a:srgbClr val="3A6F8A"/>
                </a:solidFill>
              </a:rPr>
              <a:t>Freeze</a:t>
            </a:r>
            <a:r>
              <a:rPr lang="de-DE" dirty="0">
                <a:solidFill>
                  <a:srgbClr val="3A6F8A"/>
                </a:solidFill>
              </a:rPr>
              <a:t>“ horizontal </a:t>
            </a:r>
            <a:r>
              <a:rPr lang="de-DE" dirty="0" err="1">
                <a:solidFill>
                  <a:srgbClr val="3A6F8A"/>
                </a:solidFill>
              </a:rPr>
              <a:t>spin</a:t>
            </a:r>
            <a:r>
              <a:rPr lang="de-DE" dirty="0">
                <a:solidFill>
                  <a:srgbClr val="3A6F8A"/>
                </a:solidFill>
              </a:rPr>
              <a:t> </a:t>
            </a:r>
            <a:r>
              <a:rPr lang="de-DE" dirty="0" err="1">
                <a:solidFill>
                  <a:srgbClr val="3A6F8A"/>
                </a:solidFill>
              </a:rPr>
              <a:t>precession</a:t>
            </a:r>
            <a:r>
              <a:rPr lang="de-DE" dirty="0">
                <a:solidFill>
                  <a:srgbClr val="3A6F8A"/>
                </a:solidFill>
              </a:rPr>
              <a:t>; </a:t>
            </a:r>
            <a:r>
              <a:rPr lang="de-DE" dirty="0" err="1">
                <a:solidFill>
                  <a:srgbClr val="3A6F8A"/>
                </a:solidFill>
              </a:rPr>
              <a:t>watch</a:t>
            </a:r>
            <a:endParaRPr lang="de-DE" dirty="0">
              <a:solidFill>
                <a:srgbClr val="3A6F8A"/>
              </a:solidFill>
            </a:endParaRPr>
          </a:p>
          <a:p>
            <a:pPr algn="ctr"/>
            <a:r>
              <a:rPr lang="de-DE" dirty="0" err="1">
                <a:solidFill>
                  <a:srgbClr val="3A6F8A"/>
                </a:solidFill>
              </a:rPr>
              <a:t>for</a:t>
            </a:r>
            <a:r>
              <a:rPr lang="de-DE" dirty="0">
                <a:solidFill>
                  <a:srgbClr val="3A6F8A"/>
                </a:solidFill>
              </a:rPr>
              <a:t> </a:t>
            </a:r>
            <a:r>
              <a:rPr lang="de-DE" dirty="0" err="1">
                <a:solidFill>
                  <a:srgbClr val="3A6F8A"/>
                </a:solidFill>
              </a:rPr>
              <a:t>development</a:t>
            </a:r>
            <a:r>
              <a:rPr lang="de-DE" dirty="0">
                <a:solidFill>
                  <a:srgbClr val="3A6F8A"/>
                </a:solidFill>
              </a:rPr>
              <a:t> </a:t>
            </a:r>
            <a:r>
              <a:rPr lang="de-DE" dirty="0" err="1">
                <a:solidFill>
                  <a:srgbClr val="3A6F8A"/>
                </a:solidFill>
              </a:rPr>
              <a:t>of</a:t>
            </a:r>
            <a:r>
              <a:rPr lang="de-DE" dirty="0">
                <a:solidFill>
                  <a:srgbClr val="3A6F8A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vertical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component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3A6F8A"/>
                </a:solidFill>
              </a:rPr>
              <a:t>!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f.rathmann@fz-juelich.de</a:t>
            </a:r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Precursor experiments to search for EDMs at COSY</a:t>
            </a:r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7544" y="104415"/>
            <a:ext cx="7324725" cy="7112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Search for Electric Dipole Moments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439652" y="2277044"/>
            <a:ext cx="1728192" cy="154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1691680" y="2264296"/>
          <a:ext cx="1249288" cy="624644"/>
        </p:xfrm>
        <a:graphic>
          <a:graphicData uri="http://schemas.openxmlformats.org/presentationml/2006/ole">
            <p:oleObj spid="_x0000_s1295361" name="Formel" r:id="rId6" imgW="457200" imgH="228600" progId="Equation.3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655676" y="2925599"/>
          <a:ext cx="1404156" cy="791433"/>
        </p:xfrm>
        <a:graphic>
          <a:graphicData uri="http://schemas.openxmlformats.org/presentationml/2006/ole">
            <p:oleObj spid="_x0000_s1295362" name="Formel" r:id="rId7" imgW="698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2778</Words>
  <Application>Microsoft Office PowerPoint</Application>
  <PresentationFormat>Bildschirmpräsentation (4:3)</PresentationFormat>
  <Paragraphs>735</Paragraphs>
  <Slides>48</Slides>
  <Notes>18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Verknüpfungen</vt:lpstr>
      </vt:variant>
      <vt:variant>
        <vt:i4>6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48</vt:i4>
      </vt:variant>
    </vt:vector>
  </HeadingPairs>
  <TitlesOfParts>
    <vt:vector size="72" baseType="lpstr">
      <vt:lpstr>Arial</vt:lpstr>
      <vt:lpstr>Symbol</vt:lpstr>
      <vt:lpstr>Wingdings</vt:lpstr>
      <vt:lpstr>FrankRuehl</vt:lpstr>
      <vt:lpstr>Britannic Bold</vt:lpstr>
      <vt:lpstr>Calibri</vt:lpstr>
      <vt:lpstr>Times New Roman</vt:lpstr>
      <vt:lpstr>ＭＳ Ｐゴシック</vt:lpstr>
      <vt:lpstr>Comic Sans MS</vt:lpstr>
      <vt:lpstr>Verdana</vt:lpstr>
      <vt:lpstr>Arial MT Bd</vt:lpstr>
      <vt:lpstr>2_Standarddesign</vt:lpstr>
      <vt:lpstr>Benutzerdefiniertes Design</vt:lpstr>
      <vt:lpstr>1_Standarddesign</vt:lpstr>
      <vt:lpstr>C:\Users\Frank Rathmann\Documents\EDM\Polarimetry\General EDM stuff_26.10.2010.xmcd\Selection 3 1395 409 1669</vt:lpstr>
      <vt:lpstr>C:\Users\Frank Rathmann\Documents\EDM\Polarimetry\General EDM stuff_26.10.2010.xmcd\Selection 11 1771 341 2116</vt:lpstr>
      <vt:lpstr>C:\Users\Frank Rathmann\Documents\EDM\Polarimetry\General EDM stuff_26.10.2010.xmcd\Selection 459 1771 787 2118</vt:lpstr>
      <vt:lpstr>C:\Users\Frank Rathmann\Documents\EDM\Polarimetry\General EDM stuff_26.10.2010.xmcd\Selection 3 2283 284 2630</vt:lpstr>
      <vt:lpstr>C:\Users\Frank Rathmann\Documents\EDM\Polarimetry\General EDM stuff_26.10.2010.xmcd\Selection 443 2283 764 2630</vt:lpstr>
      <vt:lpstr>C:\Users\Frank Rathmann\Documents\EDM\Simple COSY EDM\EDM playground_07.09.2010.xmcd\Selection 3 1059 411 1352</vt:lpstr>
      <vt:lpstr>Formel</vt:lpstr>
      <vt:lpstr>Equation</vt:lpstr>
      <vt:lpstr>Mathcad</vt:lpstr>
      <vt:lpstr>Photo Editor-Foto</vt:lpstr>
      <vt:lpstr>Precursor experiments to search for permanent electric dipole moments (EDMs) of protons and deuterons at COSY</vt:lpstr>
      <vt:lpstr>Topics</vt:lpstr>
      <vt:lpstr>Folie 3</vt:lpstr>
      <vt:lpstr>What caused the Baryon asymmetry? </vt:lpstr>
      <vt:lpstr>Folie 5</vt:lpstr>
      <vt:lpstr>History of neutron EDM limits</vt:lpstr>
      <vt:lpstr>Folie 7</vt:lpstr>
      <vt:lpstr>Folie 8</vt:lpstr>
      <vt:lpstr>Folie 9</vt:lpstr>
      <vt:lpstr>The frozen spin Method</vt:lpstr>
      <vt:lpstr>Folie 11</vt:lpstr>
      <vt:lpstr>Folie 12</vt:lpstr>
      <vt:lpstr>Folie 13</vt:lpstr>
      <vt:lpstr>Folie 14</vt:lpstr>
      <vt:lpstr>Folie 15</vt:lpstr>
      <vt:lpstr>Folie 16</vt:lpstr>
      <vt:lpstr>EDM at COSY – COoler SYnchrotron  </vt:lpstr>
      <vt:lpstr>EDM at COSY – COoler SYnchrotron  </vt:lpstr>
      <vt:lpstr>Folie 19</vt:lpstr>
      <vt:lpstr>Spin coherence</vt:lpstr>
      <vt:lpstr>Estimate of spin coherence times (Kolya Nikolaev)</vt:lpstr>
      <vt:lpstr>Folie 22</vt:lpstr>
      <vt:lpstr>Topics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spin manipulation</vt:lpstr>
      <vt:lpstr>Machine acceptance</vt:lpstr>
      <vt:lpstr>Future: Time Reversal Invariance Test</vt:lpstr>
      <vt:lpstr>Need for a high precision BCT</vt:lpstr>
      <vt:lpstr>Freezing Spin Precession with E-Fields</vt:lpstr>
      <vt:lpstr>Folie 45</vt:lpstr>
      <vt:lpstr>Folie 46</vt:lpstr>
      <vt:lpstr>Folie 47</vt:lpstr>
      <vt:lpstr>Folie 48</vt:lpstr>
    </vt:vector>
  </TitlesOfParts>
  <Company>Tema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Frank Rathmann</cp:lastModifiedBy>
  <cp:revision>638</cp:revision>
  <cp:lastPrinted>2007-11-29T18:00:19Z</cp:lastPrinted>
  <dcterms:created xsi:type="dcterms:W3CDTF">2006-01-19T12:56:44Z</dcterms:created>
  <dcterms:modified xsi:type="dcterms:W3CDTF">2011-10-14T06:10:19Z</dcterms:modified>
</cp:coreProperties>
</file>