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5" r:id="rId3"/>
    <p:sldId id="257" r:id="rId4"/>
    <p:sldId id="301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307" r:id="rId23"/>
    <p:sldId id="308" r:id="rId24"/>
    <p:sldId id="298" r:id="rId2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AB3F6"/>
    <a:srgbClr val="A0B1E8"/>
    <a:srgbClr val="9EC0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576" autoAdjust="0"/>
  </p:normalViewPr>
  <p:slideViewPr>
    <p:cSldViewPr>
      <p:cViewPr>
        <p:scale>
          <a:sx n="70" d="100"/>
          <a:sy n="70" d="100"/>
        </p:scale>
        <p:origin x="-137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3076031" cy="511075"/>
          </a:xfrm>
          <a:prstGeom prst="rect">
            <a:avLst/>
          </a:prstGeom>
        </p:spPr>
        <p:txBody>
          <a:bodyPr vert="horz" lIns="94891" tIns="47446" rIns="94891" bIns="474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609" y="6"/>
            <a:ext cx="3076031" cy="511075"/>
          </a:xfrm>
          <a:prstGeom prst="rect">
            <a:avLst/>
          </a:prstGeom>
        </p:spPr>
        <p:txBody>
          <a:bodyPr vert="horz" lIns="94891" tIns="47446" rIns="94891" bIns="47446" rtlCol="0"/>
          <a:lstStyle>
            <a:lvl1pPr algn="r">
              <a:defRPr sz="1300"/>
            </a:lvl1pPr>
          </a:lstStyle>
          <a:p>
            <a:fld id="{1ACA636B-A1E8-4132-9B8A-E110584FC71F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721906"/>
            <a:ext cx="3076031" cy="511075"/>
          </a:xfrm>
          <a:prstGeom prst="rect">
            <a:avLst/>
          </a:prstGeom>
        </p:spPr>
        <p:txBody>
          <a:bodyPr vert="horz" lIns="94891" tIns="47446" rIns="94891" bIns="474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4021039" y="9721894"/>
            <a:ext cx="3076587" cy="511071"/>
          </a:xfrm>
          <a:prstGeom prst="rect">
            <a:avLst/>
          </a:prstGeom>
        </p:spPr>
        <p:txBody>
          <a:bodyPr vert="horz" lIns="95628" tIns="47814" rIns="95628" bIns="47814" rtlCol="0" anchor="b"/>
          <a:lstStyle>
            <a:lvl1pPr algn="r">
              <a:defRPr sz="1300"/>
            </a:lvl1pPr>
          </a:lstStyle>
          <a:p>
            <a:fld id="{0C7A4DAD-52BE-4993-AA65-1D316669A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4891" tIns="47446" rIns="94891" bIns="474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4891" tIns="47446" rIns="94891" bIns="47446" rtlCol="0"/>
          <a:lstStyle>
            <a:lvl1pPr algn="r">
              <a:defRPr sz="1300"/>
            </a:lvl1pPr>
          </a:lstStyle>
          <a:p>
            <a:fld id="{94A144B0-8F01-432F-8676-3799A3307C26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91" tIns="47446" rIns="94891" bIns="474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5"/>
            <a:ext cx="5679440" cy="4605576"/>
          </a:xfrm>
          <a:prstGeom prst="rect">
            <a:avLst/>
          </a:prstGeom>
        </p:spPr>
        <p:txBody>
          <a:bodyPr vert="horz" lIns="94891" tIns="47446" rIns="94891" bIns="474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4891" tIns="47446" rIns="94891" bIns="474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891" tIns="47446" rIns="94891" bIns="47446" rtlCol="0" anchor="b"/>
          <a:lstStyle>
            <a:lvl1pPr algn="r">
              <a:defRPr sz="1300"/>
            </a:lvl1pPr>
          </a:lstStyle>
          <a:p>
            <a:fld id="{9EA798B3-1453-45AB-886E-B19E8787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DDEEA-D07B-4BA2-85F6-79ECCD55E30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DDEEA-D07B-4BA2-85F6-79ECCD55E30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DDEEA-D07B-4BA2-85F6-79ECCD55E30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ADA0C-D4BB-4F36-9C6C-021E9C1DEE17}" type="slidenum">
              <a:rPr lang="it-IT"/>
              <a:pPr/>
              <a:t>3</a:t>
            </a:fld>
            <a:endParaRPr lang="it-IT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4D091-B4DE-4154-8F39-3286B1C5EB5D}" type="slidenum">
              <a:rPr lang="it-IT"/>
              <a:pPr/>
              <a:t>4</a:t>
            </a:fld>
            <a:endParaRPr lang="it-IT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DDEEA-D07B-4BA2-85F6-79ECCD55E30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DDEEA-D07B-4BA2-85F6-79ECCD55E30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DDEEA-D07B-4BA2-85F6-79ECCD55E30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98B3-1453-45AB-886E-B19E8787A0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863C-33AA-46D6-9A1B-D990AD350EEB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5CF7-6C3B-4F87-88DE-69BD2B12C7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550224"/>
            <a:ext cx="7652544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STORI’11 </a:t>
            </a:r>
            <a:r>
              <a:rPr lang="en-US" sz="1400" baseline="0" dirty="0" smtClean="0"/>
              <a:t> </a:t>
            </a:r>
            <a:r>
              <a:rPr lang="en-US" sz="1400" dirty="0" smtClean="0"/>
              <a:t> 09-14</a:t>
            </a:r>
            <a:r>
              <a:rPr lang="en-US" sz="1400" baseline="0" dirty="0" smtClean="0"/>
              <a:t> Oct</a:t>
            </a:r>
            <a:r>
              <a:rPr lang="en-US" sz="1400" dirty="0" smtClean="0"/>
              <a:t>2011 – </a:t>
            </a:r>
            <a:r>
              <a:rPr lang="en-US" sz="1400" dirty="0" err="1" smtClean="0"/>
              <a:t>P.Camerini</a:t>
            </a:r>
            <a:r>
              <a:rPr lang="en-US" sz="1400" dirty="0" smtClean="0"/>
              <a:t> – Results on the K</a:t>
            </a:r>
            <a:r>
              <a:rPr lang="en-US" sz="1400" baseline="30000" dirty="0" smtClean="0"/>
              <a:t>-</a:t>
            </a:r>
            <a:r>
              <a:rPr lang="en-US" sz="1400" baseline="-25000" dirty="0" smtClean="0"/>
              <a:t>stop</a:t>
            </a:r>
            <a:r>
              <a:rPr lang="en-US" sz="1400" dirty="0" smtClean="0"/>
              <a:t> + A </a:t>
            </a:r>
            <a:r>
              <a:rPr lang="en-US" sz="1400" dirty="0" smtClean="0">
                <a:sym typeface="Symbol"/>
              </a:rPr>
              <a:t> </a:t>
            </a:r>
            <a:r>
              <a:rPr lang="el-GR" sz="1400" dirty="0" smtClean="0"/>
              <a:t>Σ</a:t>
            </a:r>
            <a:r>
              <a:rPr lang="en-US" sz="1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US" sz="1400" dirty="0" smtClean="0">
                <a:sym typeface="Mathematica1" pitchFamily="2" charset="2"/>
              </a:rPr>
              <a:t> </a:t>
            </a:r>
            <a:r>
              <a:rPr lang="en-US" sz="1400" dirty="0" smtClean="0"/>
              <a:t>+ </a:t>
            </a:r>
            <a:r>
              <a:rPr lang="el-GR" sz="1400" dirty="0" smtClean="0"/>
              <a:t>π</a:t>
            </a:r>
            <a:r>
              <a:rPr lang="en-US" sz="1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3" pitchFamily="2" charset="2"/>
              </a:rPr>
              <a:t>∓</a:t>
            </a:r>
            <a:r>
              <a:rPr lang="en-US" sz="1400" dirty="0" smtClean="0"/>
              <a:t>  + A' reaction</a:t>
            </a:r>
            <a:r>
              <a:rPr lang="en-US" sz="1400" baseline="0" dirty="0" smtClean="0"/>
              <a:t> on light nuclei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D7B0-036E-47EC-AA60-F761362CB0F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A4B-03E4-49EA-A587-87E3E45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D7B0-036E-47EC-AA60-F761362CB0F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6FA4B-03E4-49EA-A587-87E3E4576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50224"/>
            <a:ext cx="7652544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STORI’11 </a:t>
            </a:r>
            <a:r>
              <a:rPr lang="en-US" sz="1400" baseline="0" dirty="0" smtClean="0"/>
              <a:t> </a:t>
            </a:r>
            <a:r>
              <a:rPr lang="en-US" sz="1400" dirty="0" smtClean="0"/>
              <a:t> 09-14</a:t>
            </a:r>
            <a:r>
              <a:rPr lang="en-US" sz="1400" baseline="0" dirty="0" smtClean="0"/>
              <a:t> Oct</a:t>
            </a:r>
            <a:r>
              <a:rPr lang="en-US" sz="1400" dirty="0" smtClean="0"/>
              <a:t>2011 – </a:t>
            </a:r>
            <a:r>
              <a:rPr lang="en-US" sz="1400" dirty="0" err="1" smtClean="0"/>
              <a:t>P.Camerini</a:t>
            </a:r>
            <a:r>
              <a:rPr lang="en-US" sz="1400" dirty="0" smtClean="0"/>
              <a:t> – Results on the K</a:t>
            </a:r>
            <a:r>
              <a:rPr lang="en-US" sz="1400" baseline="30000" dirty="0" smtClean="0"/>
              <a:t>-</a:t>
            </a:r>
            <a:r>
              <a:rPr lang="en-US" sz="1400" baseline="-25000" dirty="0" smtClean="0"/>
              <a:t>stop</a:t>
            </a:r>
            <a:r>
              <a:rPr lang="en-US" sz="1400" dirty="0" smtClean="0"/>
              <a:t> + A </a:t>
            </a:r>
            <a:r>
              <a:rPr lang="en-US" sz="1400" dirty="0" smtClean="0">
                <a:sym typeface="Symbol"/>
              </a:rPr>
              <a:t> </a:t>
            </a:r>
            <a:r>
              <a:rPr lang="el-GR" sz="1400" dirty="0" smtClean="0"/>
              <a:t>Σ</a:t>
            </a:r>
            <a:r>
              <a:rPr lang="en-US" sz="1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US" sz="1400" dirty="0" smtClean="0">
                <a:sym typeface="Mathematica1" pitchFamily="2" charset="2"/>
              </a:rPr>
              <a:t> </a:t>
            </a:r>
            <a:r>
              <a:rPr lang="en-US" sz="1400" dirty="0" smtClean="0"/>
              <a:t>+ </a:t>
            </a:r>
            <a:r>
              <a:rPr lang="el-GR" sz="1400" dirty="0" smtClean="0"/>
              <a:t>π</a:t>
            </a:r>
            <a:r>
              <a:rPr lang="en-US" sz="1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3" pitchFamily="2" charset="2"/>
              </a:rPr>
              <a:t>∓</a:t>
            </a:r>
            <a:r>
              <a:rPr lang="en-US" sz="1400" dirty="0" smtClean="0"/>
              <a:t>  + A' reaction</a:t>
            </a:r>
            <a:r>
              <a:rPr lang="en-US" sz="1400" baseline="0" dirty="0" smtClean="0"/>
              <a:t> on light nuclei</a:t>
            </a:r>
            <a:endParaRPr lang="en-US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D7B0-036E-47EC-AA60-F761362CB0F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6FA4B-03E4-49EA-A587-87E3E4576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81940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200" dirty="0"/>
              <a:t>Paolo Camerini</a:t>
            </a:r>
          </a:p>
          <a:p>
            <a:pPr algn="ctr"/>
            <a:r>
              <a:rPr lang="it-IT" sz="2400" dirty="0" err="1"/>
              <a:t>University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Trieste </a:t>
            </a:r>
            <a:r>
              <a:rPr lang="it-IT" sz="2400" dirty="0" smtClean="0"/>
              <a:t>and</a:t>
            </a:r>
          </a:p>
          <a:p>
            <a:pPr algn="ctr"/>
            <a:r>
              <a:rPr lang="it-IT" sz="2400" dirty="0" smtClean="0"/>
              <a:t> INFN - sez. Trieste</a:t>
            </a:r>
            <a:endParaRPr lang="it-IT" sz="2400" dirty="0"/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FINUDA </a:t>
            </a:r>
            <a:r>
              <a:rPr lang="it-IT" sz="2400" dirty="0" err="1"/>
              <a:t>collaboration</a:t>
            </a:r>
            <a:endParaRPr lang="it-IT" sz="2400" dirty="0"/>
          </a:p>
        </p:txBody>
      </p:sp>
      <p:pic>
        <p:nvPicPr>
          <p:cNvPr id="6" name="Picture 5" descr="ev_2500_bis_f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05304"/>
            <a:ext cx="2843213" cy="239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ic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1"/>
            <a:ext cx="2438400" cy="229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3400" y="511176"/>
            <a:ext cx="7772400" cy="18510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/>
              <a:t>Study of the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4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4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A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el-G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4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±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el-G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</a:t>
            </a:r>
            <a:r>
              <a:rPr kumimoji="0" lang="el-GR" sz="4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∓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A' reaction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4400" kern="0" dirty="0" smtClean="0"/>
              <a:t>on light nuclei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im_InvMass_SN_Gauss_Spect_targ_10_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" y="1066800"/>
            <a:ext cx="4782312" cy="3300984"/>
          </a:xfrm>
          <a:prstGeom prst="rect">
            <a:avLst/>
          </a:prstGeom>
        </p:spPr>
      </p:pic>
      <p:pic>
        <p:nvPicPr>
          <p:cNvPr id="15" name="Picture 14" descr="Sip_InvMass_SN_Gauss_Spect_targ_10_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1066800"/>
            <a:ext cx="4782312" cy="33009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7543800" cy="609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K</a:t>
            </a:r>
            <a:r>
              <a:rPr lang="en-US" sz="3600" baseline="30000" dirty="0" smtClean="0">
                <a:latin typeface="+mn-lt"/>
              </a:rPr>
              <a:t>- 6</a:t>
            </a:r>
            <a:r>
              <a:rPr lang="en-US" sz="3600" dirty="0" smtClean="0">
                <a:latin typeface="+mn-lt"/>
              </a:rPr>
              <a:t>Li </a:t>
            </a:r>
            <a:r>
              <a:rPr lang="en-US" sz="3600" dirty="0" smtClean="0">
                <a:latin typeface="+mn-lt"/>
                <a:cs typeface="Arial" charset="0"/>
              </a:rPr>
              <a:t>→ n</a:t>
            </a:r>
            <a:r>
              <a:rPr lang="el-GR" sz="3600" dirty="0" smtClean="0">
                <a:latin typeface="+mn-lt"/>
                <a:cs typeface="Arial" charset="0"/>
              </a:rPr>
              <a:t>π</a:t>
            </a:r>
            <a:r>
              <a:rPr lang="en-US" sz="3600" baseline="30000" dirty="0" smtClean="0">
                <a:latin typeface="+mn-lt"/>
                <a:cs typeface="Arial" charset="0"/>
              </a:rPr>
              <a:t>+</a:t>
            </a:r>
            <a:r>
              <a:rPr lang="el-GR" sz="3600" dirty="0" smtClean="0">
                <a:latin typeface="+mn-lt"/>
                <a:cs typeface="Arial" charset="0"/>
              </a:rPr>
              <a:t>π</a:t>
            </a:r>
            <a:r>
              <a:rPr lang="en-US" sz="3600" baseline="30000" dirty="0" smtClean="0">
                <a:latin typeface="+mn-lt"/>
                <a:cs typeface="Arial" charset="0"/>
              </a:rPr>
              <a:t>- </a:t>
            </a:r>
            <a:r>
              <a:rPr lang="en-US" sz="3600" dirty="0" smtClean="0">
                <a:latin typeface="+mn-lt"/>
                <a:cs typeface="Arial" charset="0"/>
              </a:rPr>
              <a:t>X, </a:t>
            </a:r>
            <a:r>
              <a:rPr lang="el-GR" sz="3600" dirty="0" smtClean="0">
                <a:latin typeface="+mn-lt"/>
              </a:rPr>
              <a:t>Σ</a:t>
            </a:r>
            <a:r>
              <a:rPr lang="en-US" sz="3600" baseline="30000" dirty="0" smtClean="0">
                <a:latin typeface="+mn-lt"/>
                <a:cs typeface="Arial" charset="0"/>
              </a:rPr>
              <a:t>±</a:t>
            </a:r>
            <a:r>
              <a:rPr lang="en-US" sz="3600" dirty="0" smtClean="0">
                <a:latin typeface="+mn-lt"/>
                <a:cs typeface="Arial" charset="0"/>
              </a:rPr>
              <a:t> identification</a:t>
            </a:r>
            <a:endParaRPr lang="it-IT" sz="3600" dirty="0">
              <a:latin typeface="+mn-lt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274865" y="1600201"/>
            <a:ext cx="118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S/B~3.6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6788810" y="2586336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signal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931465" y="1600201"/>
            <a:ext cx="118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S/B~4.5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445410" y="2586336"/>
            <a:ext cx="1172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baseline="300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signal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2400" y="4839831"/>
            <a:ext cx="876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Discard events with </a:t>
            </a:r>
            <a:r>
              <a:rPr lang="en-US" sz="2000" dirty="0" smtClean="0">
                <a:solidFill>
                  <a:prstClr val="black"/>
                </a:solidFill>
              </a:rPr>
              <a:t>unphysical </a:t>
            </a:r>
            <a:r>
              <a:rPr lang="en-US" sz="2000" dirty="0">
                <a:solidFill>
                  <a:prstClr val="black"/>
                </a:solidFill>
              </a:rPr>
              <a:t>missing mass </a:t>
            </a:r>
            <a:r>
              <a:rPr lang="en-US" sz="2000" dirty="0" smtClean="0">
                <a:solidFill>
                  <a:prstClr val="black"/>
                </a:solidFill>
              </a:rPr>
              <a:t>(ex.,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 </a:t>
            </a:r>
            <a:r>
              <a:rPr lang="en-US" sz="2000" dirty="0" smtClean="0">
                <a:solidFill>
                  <a:prstClr val="black"/>
                </a:solidFill>
              </a:rPr>
              <a:t>contamination, scattered </a:t>
            </a:r>
            <a:r>
              <a:rPr lang="en-US" sz="2000" dirty="0">
                <a:solidFill>
                  <a:prstClr val="black"/>
                </a:solidFill>
              </a:rPr>
              <a:t>neutrons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- </a:t>
            </a:r>
            <a:r>
              <a:rPr lang="it-IT" sz="2000" dirty="0" smtClean="0">
                <a:solidFill>
                  <a:prstClr val="black"/>
                </a:solidFill>
              </a:rPr>
              <a:t>: remove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it-IT" sz="2000" baseline="30000" dirty="0" smtClean="0">
                <a:solidFill>
                  <a:prstClr val="black"/>
                </a:solidFill>
              </a:rPr>
              <a:t>-</a:t>
            </a:r>
            <a:r>
              <a:rPr lang="it-IT" sz="2000" dirty="0" smtClean="0">
                <a:solidFill>
                  <a:prstClr val="black"/>
                </a:solidFill>
              </a:rPr>
              <a:t> from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+</a:t>
            </a:r>
            <a:r>
              <a:rPr lang="it-IT" sz="2000" dirty="0" smtClean="0">
                <a:solidFill>
                  <a:prstClr val="black"/>
                </a:solidFill>
              </a:rPr>
              <a:t> production;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+ </a:t>
            </a:r>
            <a:r>
              <a:rPr lang="it-IT" sz="2000" dirty="0" smtClean="0">
                <a:solidFill>
                  <a:prstClr val="black"/>
                </a:solidFill>
              </a:rPr>
              <a:t>: remove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it-IT" sz="2000" baseline="30000" dirty="0" smtClean="0">
                <a:solidFill>
                  <a:prstClr val="black"/>
                </a:solidFill>
              </a:rPr>
              <a:t>+</a:t>
            </a:r>
            <a:r>
              <a:rPr lang="it-IT" sz="2000" dirty="0" smtClean="0">
                <a:solidFill>
                  <a:prstClr val="black"/>
                </a:solidFill>
              </a:rPr>
              <a:t> from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en-GB" sz="2000" baseline="30000" dirty="0" smtClean="0">
                <a:solidFill>
                  <a:prstClr val="black"/>
                </a:solidFill>
              </a:rPr>
              <a:t>-</a:t>
            </a:r>
            <a:r>
              <a:rPr lang="it-IT" sz="2000" dirty="0" smtClean="0">
                <a:solidFill>
                  <a:prstClr val="black"/>
                </a:solidFill>
              </a:rPr>
              <a:t> production</a:t>
            </a:r>
          </a:p>
          <a:p>
            <a:pPr marL="342900" indent="-342900">
              <a:buFontTx/>
              <a:buAutoNum type="arabicPeriod"/>
            </a:pP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- </a:t>
            </a:r>
            <a:r>
              <a:rPr lang="it-IT" sz="2000" dirty="0" smtClean="0">
                <a:solidFill>
                  <a:prstClr val="black"/>
                </a:solidFill>
              </a:rPr>
              <a:t>: cos θ</a:t>
            </a:r>
            <a:r>
              <a:rPr lang="it-IT" sz="2000" baseline="-25000" dirty="0" smtClean="0">
                <a:solidFill>
                  <a:prstClr val="black"/>
                </a:solidFill>
              </a:rPr>
              <a:t>n</a:t>
            </a:r>
            <a:r>
              <a:rPr lang="el-GR" sz="2000" baseline="-25000" dirty="0" smtClean="0">
                <a:solidFill>
                  <a:prstClr val="black"/>
                </a:solidFill>
              </a:rPr>
              <a:t>π</a:t>
            </a:r>
            <a:r>
              <a:rPr lang="en-GB" sz="2000" baseline="-25000" dirty="0" smtClean="0">
                <a:solidFill>
                  <a:prstClr val="black"/>
                </a:solidFill>
              </a:rPr>
              <a:t>-</a:t>
            </a:r>
            <a:r>
              <a:rPr lang="it-IT" sz="2000" dirty="0" smtClean="0">
                <a:solidFill>
                  <a:prstClr val="black"/>
                </a:solidFill>
              </a:rPr>
              <a:t> &lt;-0.2 and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+ </a:t>
            </a:r>
            <a:r>
              <a:rPr lang="it-IT" sz="2000" dirty="0" smtClean="0">
                <a:solidFill>
                  <a:prstClr val="black"/>
                </a:solidFill>
              </a:rPr>
              <a:t>: cos θ</a:t>
            </a:r>
            <a:r>
              <a:rPr lang="it-IT" sz="2000" baseline="-25000" dirty="0" smtClean="0">
                <a:solidFill>
                  <a:prstClr val="black"/>
                </a:solidFill>
              </a:rPr>
              <a:t>n</a:t>
            </a:r>
            <a:r>
              <a:rPr lang="el-GR" sz="2000" baseline="-25000" dirty="0" smtClean="0">
                <a:solidFill>
                  <a:prstClr val="black"/>
                </a:solidFill>
              </a:rPr>
              <a:t>π</a:t>
            </a:r>
            <a:r>
              <a:rPr lang="en-GB" sz="2000" baseline="-25000" dirty="0" smtClean="0">
                <a:solidFill>
                  <a:prstClr val="black"/>
                </a:solidFill>
              </a:rPr>
              <a:t>+</a:t>
            </a:r>
            <a:r>
              <a:rPr lang="it-IT" sz="2000" baseline="-25000" dirty="0" smtClean="0">
                <a:solidFill>
                  <a:prstClr val="black"/>
                </a:solidFill>
              </a:rPr>
              <a:t> </a:t>
            </a:r>
            <a:r>
              <a:rPr lang="it-IT" sz="2000" dirty="0" smtClean="0">
                <a:solidFill>
                  <a:prstClr val="black"/>
                </a:solidFill>
              </a:rPr>
              <a:t>&lt;-0.2</a:t>
            </a:r>
          </a:p>
          <a:p>
            <a:pPr marL="342900" indent="-342900">
              <a:buFontTx/>
              <a:buAutoNum type="arabicPeriod"/>
            </a:pPr>
            <a:r>
              <a:rPr lang="it-IT" sz="2000" dirty="0" smtClean="0">
                <a:solidFill>
                  <a:prstClr val="black"/>
                </a:solidFill>
              </a:rPr>
              <a:t>Quality cuts on track fitting and vertex selection</a:t>
            </a: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2022280" y="4016376"/>
            <a:ext cx="230187" cy="860425"/>
          </a:xfrm>
          <a:prstGeom prst="upArrow">
            <a:avLst>
              <a:gd name="adj1" fmla="val 50000"/>
              <a:gd name="adj2" fmla="val 93448"/>
            </a:avLst>
          </a:prstGeom>
          <a:solidFill>
            <a:schemeClr val="accent1"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6324600" y="4038601"/>
            <a:ext cx="214312" cy="822325"/>
          </a:xfrm>
          <a:prstGeom prst="upArrow">
            <a:avLst>
              <a:gd name="adj1" fmla="val 50000"/>
              <a:gd name="adj2" fmla="val 95926"/>
            </a:avLst>
          </a:prstGeom>
          <a:solidFill>
            <a:schemeClr val="accent1"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133600" y="4400490"/>
            <a:ext cx="431842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A promising start for a reliable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en-GB" sz="2000" dirty="0" smtClean="0">
                <a:solidFill>
                  <a:prstClr val="black"/>
                </a:solidFill>
              </a:rPr>
              <a:t> physics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2" y="3058180"/>
            <a:ext cx="1989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prstClr val="black"/>
                </a:solidFill>
              </a:rPr>
              <a:t>m = 1197.0 </a:t>
            </a:r>
            <a:r>
              <a:rPr lang="it-IT" sz="1400" dirty="0" smtClean="0">
                <a:solidFill>
                  <a:prstClr val="black"/>
                </a:solidFill>
                <a:ea typeface="Arial Unicode MS"/>
                <a:cs typeface="Arial Unicode MS"/>
              </a:rPr>
              <a:t>± </a:t>
            </a:r>
            <a:r>
              <a:rPr lang="it-IT" sz="1400" dirty="0" smtClean="0">
                <a:solidFill>
                  <a:prstClr val="black"/>
                </a:solidFill>
              </a:rPr>
              <a:t>0.1 MeV/c</a:t>
            </a:r>
            <a:r>
              <a:rPr lang="it-IT" sz="1400" baseline="30000" dirty="0" smtClean="0">
                <a:solidFill>
                  <a:prstClr val="black"/>
                </a:solidFill>
              </a:rPr>
              <a:t>2</a:t>
            </a:r>
          </a:p>
          <a:p>
            <a:r>
              <a:rPr lang="el-GR" sz="1400" dirty="0" smtClean="0">
                <a:solidFill>
                  <a:prstClr val="black"/>
                </a:solidFill>
              </a:rPr>
              <a:t>σ</a:t>
            </a:r>
            <a:r>
              <a:rPr lang="en-GB" sz="1400" dirty="0" smtClean="0">
                <a:solidFill>
                  <a:prstClr val="black"/>
                </a:solidFill>
              </a:rPr>
              <a:t> =</a:t>
            </a:r>
            <a:r>
              <a:rPr lang="it-IT" sz="1400" dirty="0" smtClean="0">
                <a:solidFill>
                  <a:prstClr val="black"/>
                </a:solidFill>
              </a:rPr>
              <a:t>         3.4 </a:t>
            </a:r>
            <a:r>
              <a:rPr lang="it-IT" sz="1400" dirty="0" smtClean="0">
                <a:solidFill>
                  <a:prstClr val="black"/>
                </a:solidFill>
                <a:ea typeface="Arial Unicode MS"/>
                <a:cs typeface="Arial Unicode MS"/>
              </a:rPr>
              <a:t>± </a:t>
            </a:r>
            <a:r>
              <a:rPr lang="it-IT" sz="1400" dirty="0" smtClean="0">
                <a:solidFill>
                  <a:prstClr val="black"/>
                </a:solidFill>
              </a:rPr>
              <a:t>0.1 MeV/c</a:t>
            </a:r>
            <a:r>
              <a:rPr lang="it-IT" sz="1400" baseline="30000" dirty="0" smtClean="0">
                <a:solidFill>
                  <a:prstClr val="black"/>
                </a:solidFill>
              </a:rPr>
              <a:t>2</a:t>
            </a:r>
            <a:endParaRPr lang="it-IT" sz="1400" dirty="0" smtClean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05526" y="3058180"/>
            <a:ext cx="2081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prstClr val="black"/>
                </a:solidFill>
              </a:rPr>
              <a:t>m = 1189.20 </a:t>
            </a:r>
            <a:r>
              <a:rPr lang="it-IT" sz="1400" dirty="0" smtClean="0">
                <a:solidFill>
                  <a:prstClr val="black"/>
                </a:solidFill>
                <a:ea typeface="Arial Unicode MS"/>
                <a:cs typeface="Arial Unicode MS"/>
              </a:rPr>
              <a:t>± </a:t>
            </a:r>
            <a:r>
              <a:rPr lang="it-IT" sz="1400" dirty="0" smtClean="0">
                <a:solidFill>
                  <a:prstClr val="black"/>
                </a:solidFill>
              </a:rPr>
              <a:t>0.2 MeV/c</a:t>
            </a:r>
            <a:r>
              <a:rPr lang="it-IT" sz="1400" baseline="30000" dirty="0" smtClean="0">
                <a:solidFill>
                  <a:prstClr val="black"/>
                </a:solidFill>
              </a:rPr>
              <a:t>2</a:t>
            </a:r>
            <a:endParaRPr lang="it-IT" sz="1400" dirty="0" smtClean="0">
              <a:solidFill>
                <a:prstClr val="black"/>
              </a:solidFill>
            </a:endParaRPr>
          </a:p>
          <a:p>
            <a:r>
              <a:rPr lang="el-GR" sz="1400" dirty="0" smtClean="0">
                <a:solidFill>
                  <a:prstClr val="black"/>
                </a:solidFill>
              </a:rPr>
              <a:t>σ</a:t>
            </a:r>
            <a:r>
              <a:rPr lang="en-GB" sz="1400" dirty="0" smtClean="0">
                <a:solidFill>
                  <a:prstClr val="black"/>
                </a:solidFill>
              </a:rPr>
              <a:t> =</a:t>
            </a:r>
            <a:r>
              <a:rPr lang="it-IT" sz="1400" dirty="0" smtClean="0">
                <a:solidFill>
                  <a:prstClr val="black"/>
                </a:solidFill>
              </a:rPr>
              <a:t>         3.50 </a:t>
            </a:r>
            <a:r>
              <a:rPr lang="it-IT" sz="1400" dirty="0" smtClean="0">
                <a:solidFill>
                  <a:prstClr val="black"/>
                </a:solidFill>
                <a:ea typeface="Arial Unicode MS"/>
                <a:cs typeface="Arial Unicode MS"/>
              </a:rPr>
              <a:t>± </a:t>
            </a:r>
            <a:r>
              <a:rPr lang="it-IT" sz="1400" dirty="0" smtClean="0">
                <a:solidFill>
                  <a:prstClr val="black"/>
                </a:solidFill>
              </a:rPr>
              <a:t>0.2 MeV/c</a:t>
            </a:r>
            <a:r>
              <a:rPr lang="it-IT" sz="1400" baseline="30000" dirty="0" smtClean="0">
                <a:solidFill>
                  <a:prstClr val="black"/>
                </a:solidFill>
              </a:rPr>
              <a:t>2</a:t>
            </a:r>
            <a:endParaRPr lang="it-IT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152400"/>
            <a:ext cx="7467600" cy="609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l-GR" sz="3600" dirty="0" smtClean="0"/>
              <a:t>Σπ</a:t>
            </a:r>
            <a:r>
              <a:rPr lang="it-IT" sz="3600" dirty="0" smtClean="0"/>
              <a:t> missing mass for </a:t>
            </a:r>
            <a:r>
              <a:rPr lang="it-IT" sz="3600" baseline="30000" dirty="0" smtClean="0"/>
              <a:t>6</a:t>
            </a:r>
            <a:r>
              <a:rPr lang="it-IT" sz="3600" dirty="0" smtClean="0"/>
              <a:t>Li</a:t>
            </a:r>
            <a:endParaRPr lang="it-IT" sz="3600" dirty="0"/>
          </a:p>
        </p:txBody>
      </p:sp>
      <p:pic>
        <p:nvPicPr>
          <p:cNvPr id="3" name="Picture 2" descr="missing_mass_2_6l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411" y="975360"/>
            <a:ext cx="7135179" cy="3520440"/>
          </a:xfrm>
          <a:prstGeom prst="rect">
            <a:avLst/>
          </a:prstGeom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9564" y="4549914"/>
            <a:ext cx="8569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00B050"/>
                </a:solidFill>
              </a:rPr>
              <a:t> Width </a:t>
            </a:r>
            <a:r>
              <a:rPr lang="it-IT" sz="2000" dirty="0">
                <a:solidFill>
                  <a:srgbClr val="00B050"/>
                </a:solidFill>
              </a:rPr>
              <a:t>~</a:t>
            </a:r>
            <a:r>
              <a:rPr lang="it-IT" sz="2000" dirty="0" smtClean="0">
                <a:solidFill>
                  <a:srgbClr val="00B050"/>
                </a:solidFill>
              </a:rPr>
              <a:t>20MeV (FWHM)</a:t>
            </a:r>
            <a:endParaRPr lang="it-IT" sz="2000" dirty="0">
              <a:solidFill>
                <a:srgbClr val="00B05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00B050"/>
                </a:solidFill>
              </a:rPr>
              <a:t> Peaked </a:t>
            </a:r>
            <a:r>
              <a:rPr lang="it-IT" sz="2000" dirty="0">
                <a:solidFill>
                  <a:srgbClr val="00B050"/>
                </a:solidFill>
              </a:rPr>
              <a:t>at ~10 MeV above physical threshold   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81000" y="5181600"/>
            <a:ext cx="82280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  <a:sym typeface="Wingdings" pitchFamily="2" charset="2"/>
              </a:rPr>
              <a:t>Indication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 of </a:t>
            </a:r>
            <a:r>
              <a:rPr lang="it-IT" sz="2000" dirty="0">
                <a:solidFill>
                  <a:srgbClr val="0000FF"/>
                </a:solidFill>
                <a:sym typeface="Wingdings" pitchFamily="2" charset="2"/>
              </a:rPr>
              <a:t>pure Quasi-Free </a:t>
            </a:r>
            <a:r>
              <a:rPr lang="el-GR" sz="2000" dirty="0" smtClean="0">
                <a:solidFill>
                  <a:srgbClr val="0000FF"/>
                </a:solidFill>
                <a:sym typeface="Wingdings" pitchFamily="2" charset="2"/>
              </a:rPr>
              <a:t>Σ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it-IT" sz="2000" dirty="0">
                <a:solidFill>
                  <a:srgbClr val="0000FF"/>
                </a:solidFill>
                <a:sym typeface="Wingdings" pitchFamily="2" charset="2"/>
              </a:rPr>
              <a:t>formation, 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[</a:t>
            </a:r>
            <a:r>
              <a:rPr lang="it-IT" sz="2000" baseline="30000" dirty="0" smtClean="0">
                <a:solidFill>
                  <a:srgbClr val="0000FF"/>
                </a:solidFill>
                <a:sym typeface="Wingdings" pitchFamily="2" charset="2"/>
              </a:rPr>
              <a:t>4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He + n] </a:t>
            </a:r>
            <a:r>
              <a:rPr lang="it-IT" sz="2000" dirty="0">
                <a:solidFill>
                  <a:srgbClr val="0000FF"/>
                </a:solidFill>
                <a:sym typeface="Wingdings" pitchFamily="2" charset="2"/>
              </a:rPr>
              <a:t>little unseen energy (excitation of remnant nucleus, energy loss of outgoing </a:t>
            </a:r>
            <a:r>
              <a:rPr lang="el-GR" sz="2000" dirty="0" smtClean="0">
                <a:solidFill>
                  <a:srgbClr val="0000FF"/>
                </a:solidFill>
                <a:sym typeface="Wingdings" pitchFamily="2" charset="2"/>
              </a:rPr>
              <a:t>Σ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,…). </a:t>
            </a:r>
            <a:endParaRPr lang="it-IT" sz="2000" dirty="0">
              <a:solidFill>
                <a:srgbClr val="0000FF"/>
              </a:solidFill>
              <a:sym typeface="Wingdings" pitchFamily="2" charset="2"/>
            </a:endParaRPr>
          </a:p>
          <a:p>
            <a:pPr algn="ctr"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 No </a:t>
            </a:r>
            <a:r>
              <a:rPr lang="it-IT" sz="2000" dirty="0">
                <a:solidFill>
                  <a:srgbClr val="0000FF"/>
                </a:solidFill>
                <a:sym typeface="Wingdings" pitchFamily="2" charset="2"/>
              </a:rPr>
              <a:t>missing 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pions nor unseen </a:t>
            </a:r>
            <a:r>
              <a:rPr lang="it-IT" sz="2000" dirty="0" err="1">
                <a:solidFill>
                  <a:srgbClr val="0000FF"/>
                </a:solidFill>
                <a:sym typeface="Wingdings" pitchFamily="2" charset="2"/>
              </a:rPr>
              <a:t>energetic</a:t>
            </a:r>
            <a:r>
              <a:rPr lang="it-IT" sz="20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  <a:sym typeface="Wingdings" pitchFamily="2" charset="2"/>
              </a:rPr>
              <a:t>particles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 (</a:t>
            </a:r>
            <a:r>
              <a:rPr lang="it-IT" sz="2000" dirty="0" err="1" smtClean="0">
                <a:solidFill>
                  <a:srgbClr val="0000FF"/>
                </a:solidFill>
                <a:sym typeface="Wingdings" pitchFamily="2" charset="2"/>
              </a:rPr>
              <a:t>~</a:t>
            </a:r>
            <a:r>
              <a:rPr lang="it-IT" sz="2000" dirty="0" err="1">
                <a:solidFill>
                  <a:srgbClr val="0000FF"/>
                </a:solidFill>
                <a:sym typeface="Wingdings" pitchFamily="2" charset="2"/>
              </a:rPr>
              <a:t>exclusive</a:t>
            </a:r>
            <a:r>
              <a:rPr lang="it-IT" sz="20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sym typeface="Wingdings" pitchFamily="2" charset="2"/>
              </a:rPr>
              <a:t>measurement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)</a:t>
            </a:r>
          </a:p>
          <a:p>
            <a:pPr algn="ctr">
              <a:buFont typeface="Wingdings" pitchFamily="2" charset="2"/>
              <a:buChar char="Ø"/>
            </a:pPr>
            <a:r>
              <a:rPr lang="it-IT" sz="2000" dirty="0" err="1" smtClean="0">
                <a:solidFill>
                  <a:srgbClr val="0000FF"/>
                </a:solidFill>
                <a:sym typeface="Wingdings" pitchFamily="2" charset="2"/>
              </a:rPr>
              <a:t>Negligible</a:t>
            </a:r>
            <a:r>
              <a:rPr lang="it-IT" sz="2000" dirty="0" smtClean="0">
                <a:solidFill>
                  <a:srgbClr val="0000FF"/>
                </a:solidFill>
                <a:sym typeface="Wingdings" pitchFamily="2" charset="2"/>
              </a:rPr>
              <a:t> FSI</a:t>
            </a:r>
            <a:endParaRPr lang="it-IT" sz="2000" dirty="0">
              <a:solidFill>
                <a:srgbClr val="000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533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l-GR" sz="3600" dirty="0" smtClean="0">
                <a:cs typeface="Arial" charset="0"/>
              </a:rPr>
              <a:t>Σ</a:t>
            </a:r>
            <a:r>
              <a:rPr lang="en-US" sz="3600" dirty="0" smtClean="0">
                <a:cs typeface="Arial" charset="0"/>
              </a:rPr>
              <a:t> momentum spectra for </a:t>
            </a:r>
            <a:r>
              <a:rPr lang="en-US" sz="3600" baseline="30000" dirty="0" smtClean="0">
                <a:cs typeface="Arial" charset="0"/>
              </a:rPr>
              <a:t>6</a:t>
            </a:r>
            <a:r>
              <a:rPr lang="en-US" sz="3600" dirty="0" smtClean="0">
                <a:cs typeface="Arial" charset="0"/>
              </a:rPr>
              <a:t>Li</a:t>
            </a:r>
            <a:endParaRPr lang="it-IT" sz="3600" dirty="0"/>
          </a:p>
        </p:txBody>
      </p:sp>
      <p:pic>
        <p:nvPicPr>
          <p:cNvPr id="3" name="Picture 2" descr="sigma_mom_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73212"/>
            <a:ext cx="9144000" cy="4511577"/>
          </a:xfrm>
          <a:prstGeom prst="rect">
            <a:avLst/>
          </a:prstGeom>
        </p:spPr>
      </p:pic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5432973" y="1676401"/>
            <a:ext cx="96782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it-IT" sz="1600" baseline="30000" dirty="0" smtClean="0">
                <a:solidFill>
                  <a:srgbClr val="FF0000"/>
                </a:solidFill>
              </a:rPr>
              <a:t>+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>
                <a:solidFill>
                  <a:srgbClr val="FF0000"/>
                </a:solidFill>
              </a:rPr>
              <a:t>decay </a:t>
            </a:r>
          </a:p>
          <a:p>
            <a:r>
              <a:rPr lang="it-IT" sz="1600" dirty="0">
                <a:solidFill>
                  <a:srgbClr val="FF0000"/>
                </a:solidFill>
              </a:rPr>
              <a:t> at rest</a:t>
            </a:r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flipH="1">
            <a:off x="5458374" y="2261176"/>
            <a:ext cx="458514" cy="6582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613573" y="2566989"/>
            <a:ext cx="942181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it-IT" sz="1600" baseline="30000" dirty="0" smtClean="0">
                <a:solidFill>
                  <a:srgbClr val="FF0000"/>
                </a:solidFill>
              </a:rPr>
              <a:t>-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>
                <a:solidFill>
                  <a:srgbClr val="FF0000"/>
                </a:solidFill>
              </a:rPr>
              <a:t>decay </a:t>
            </a:r>
          </a:p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in-flight</a:t>
            </a:r>
            <a:endParaRPr lang="it-IT" sz="16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2638976" y="3151764"/>
            <a:ext cx="445688" cy="6582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10401" y="2795590"/>
            <a:ext cx="96782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it-IT" sz="1600" baseline="30000" dirty="0" smtClean="0">
                <a:solidFill>
                  <a:srgbClr val="FF0000"/>
                </a:solidFill>
              </a:rPr>
              <a:t>+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>
                <a:solidFill>
                  <a:srgbClr val="FF0000"/>
                </a:solidFill>
              </a:rPr>
              <a:t>decay </a:t>
            </a:r>
          </a:p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in-flight</a:t>
            </a:r>
            <a:endParaRPr lang="it-IT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flipH="1">
            <a:off x="7035805" y="3380365"/>
            <a:ext cx="458511" cy="6582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93257" y="5726669"/>
            <a:ext cx="525445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-</a:t>
            </a:r>
            <a:r>
              <a:rPr lang="en-GB" baseline="-25000" dirty="0" smtClean="0">
                <a:solidFill>
                  <a:prstClr val="black"/>
                </a:solidFill>
              </a:rPr>
              <a:t>stop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  <a:sym typeface="Symbol"/>
              </a:rPr>
              <a:t> </a:t>
            </a:r>
            <a:r>
              <a:rPr lang="en-GB" dirty="0" smtClean="0">
                <a:solidFill>
                  <a:prstClr val="black"/>
                </a:solidFill>
              </a:rPr>
              <a:t>absorbed by “external” conversion: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-</a:t>
            </a:r>
            <a:r>
              <a:rPr lang="en-GB" dirty="0" smtClean="0">
                <a:solidFill>
                  <a:prstClr val="black"/>
                </a:solidFill>
              </a:rPr>
              <a:t> p </a:t>
            </a:r>
            <a:r>
              <a:rPr lang="en-GB" dirty="0" smtClean="0">
                <a:solidFill>
                  <a:prstClr val="black"/>
                </a:solidFill>
                <a:sym typeface="Symbol"/>
              </a:rPr>
              <a:t> </a:t>
            </a:r>
            <a:r>
              <a:rPr lang="el-GR" dirty="0" smtClean="0">
                <a:solidFill>
                  <a:prstClr val="black"/>
                </a:solidFill>
                <a:sym typeface="Symbol"/>
              </a:rPr>
              <a:t>Λ</a:t>
            </a:r>
            <a:r>
              <a:rPr lang="en-GB" dirty="0" smtClean="0">
                <a:solidFill>
                  <a:prstClr val="black"/>
                </a:solidFill>
                <a:sym typeface="Symbol"/>
              </a:rPr>
              <a:t> n</a:t>
            </a:r>
          </a:p>
          <a:p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-</a:t>
            </a:r>
            <a:r>
              <a:rPr lang="en-GB" baseline="-25000" dirty="0" smtClean="0">
                <a:solidFill>
                  <a:prstClr val="black"/>
                </a:solidFill>
              </a:rPr>
              <a:t>loss </a:t>
            </a:r>
            <a:r>
              <a:rPr lang="en-GB" dirty="0" smtClean="0">
                <a:solidFill>
                  <a:prstClr val="black"/>
                </a:solidFill>
              </a:rPr>
              <a:t>/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-</a:t>
            </a:r>
            <a:r>
              <a:rPr lang="en-GB" baseline="-25000" dirty="0" smtClean="0">
                <a:solidFill>
                  <a:prstClr val="black"/>
                </a:solidFill>
              </a:rPr>
              <a:t>in-flight</a:t>
            </a:r>
            <a:r>
              <a:rPr lang="en-GB" dirty="0" smtClean="0">
                <a:solidFill>
                  <a:prstClr val="black"/>
                </a:solidFill>
              </a:rPr>
              <a:t> ≈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+</a:t>
            </a:r>
            <a:r>
              <a:rPr lang="en-GB" baseline="-25000" dirty="0" smtClean="0">
                <a:solidFill>
                  <a:prstClr val="black"/>
                </a:solidFill>
              </a:rPr>
              <a:t>stop</a:t>
            </a:r>
            <a:r>
              <a:rPr lang="en-GB" dirty="0" smtClean="0">
                <a:solidFill>
                  <a:prstClr val="black"/>
                </a:solidFill>
              </a:rPr>
              <a:t> /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+</a:t>
            </a:r>
            <a:r>
              <a:rPr lang="en-GB" baseline="-25000" dirty="0" smtClean="0">
                <a:solidFill>
                  <a:prstClr val="black"/>
                </a:solidFill>
              </a:rPr>
              <a:t>in-flight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381000" y="3505200"/>
            <a:ext cx="685800" cy="2590800"/>
          </a:xfrm>
          <a:prstGeom prst="curvedRightArrow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60338" y="2806309"/>
            <a:ext cx="153157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No decay at rest</a:t>
            </a:r>
            <a:endParaRPr lang="it-IT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7924800" cy="609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3600" dirty="0" smtClean="0"/>
              <a:t>K</a:t>
            </a:r>
            <a:r>
              <a:rPr lang="en-US" sz="3600" baseline="30000" dirty="0" smtClean="0"/>
              <a:t>- 6</a:t>
            </a:r>
            <a:r>
              <a:rPr lang="en-US" sz="3600" dirty="0" smtClean="0"/>
              <a:t>Li </a:t>
            </a:r>
            <a:r>
              <a:rPr lang="en-US" sz="3600" dirty="0" smtClean="0">
                <a:cs typeface="Arial" charset="0"/>
              </a:rPr>
              <a:t>→ Σ</a:t>
            </a:r>
            <a:r>
              <a:rPr lang="el-GR" sz="3600" dirty="0" smtClean="0">
                <a:cs typeface="Arial" charset="0"/>
              </a:rPr>
              <a:t>π</a:t>
            </a:r>
            <a:r>
              <a:rPr lang="en-US" sz="3600" dirty="0" smtClean="0">
                <a:cs typeface="Arial" charset="0"/>
              </a:rPr>
              <a:t>X, </a:t>
            </a:r>
            <a:r>
              <a:rPr lang="el-GR" sz="3600" dirty="0" smtClean="0">
                <a:cs typeface="Arial" charset="0"/>
              </a:rPr>
              <a:t>Σ</a:t>
            </a:r>
            <a:r>
              <a:rPr lang="en-US" sz="3600" dirty="0" smtClean="0">
                <a:cs typeface="Arial" charset="0"/>
              </a:rPr>
              <a:t> momentum spectra</a:t>
            </a:r>
            <a:endParaRPr lang="it-IT" sz="3600" dirty="0"/>
          </a:p>
        </p:txBody>
      </p:sp>
      <p:pic>
        <p:nvPicPr>
          <p:cNvPr id="4" name="Picture 3" descr="sigma_mom_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73212"/>
            <a:ext cx="9144000" cy="4511577"/>
          </a:xfrm>
          <a:prstGeom prst="rect">
            <a:avLst/>
          </a:prstGeom>
        </p:spPr>
      </p:pic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7086600" y="2667000"/>
            <a:ext cx="161730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MC generated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en-GB" sz="1600" baseline="30000" dirty="0" smtClean="0">
                <a:solidFill>
                  <a:srgbClr val="FF0000"/>
                </a:solidFill>
              </a:rPr>
              <a:t>+</a:t>
            </a:r>
            <a:endParaRPr lang="it-IT" sz="1600" baseline="30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 flipH="1">
            <a:off x="7112026" y="3005554"/>
            <a:ext cx="783225" cy="904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2904146" y="2590800"/>
            <a:ext cx="1591655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MC generated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en-GB" sz="1600" baseline="30000" dirty="0" smtClean="0">
                <a:solidFill>
                  <a:srgbClr val="FF0000"/>
                </a:solidFill>
              </a:rPr>
              <a:t>-</a:t>
            </a:r>
            <a:endParaRPr lang="it-IT" sz="1600" baseline="30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 flipH="1">
            <a:off x="2743206" y="2929354"/>
            <a:ext cx="956768" cy="4996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gma_mom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73212"/>
            <a:ext cx="9144000" cy="4511577"/>
          </a:xfrm>
          <a:prstGeom prst="rect">
            <a:avLst/>
          </a:prstGeom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904146" y="2590800"/>
            <a:ext cx="1591655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MC generated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en-GB" sz="1600" baseline="30000" dirty="0" smtClean="0">
                <a:solidFill>
                  <a:srgbClr val="FF0000"/>
                </a:solidFill>
              </a:rPr>
              <a:t>-</a:t>
            </a:r>
            <a:endParaRPr lang="it-IT" sz="1600" baseline="30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2743206" y="2929354"/>
            <a:ext cx="956768" cy="4996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86600" y="2667000"/>
            <a:ext cx="161730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MC generated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en-GB" sz="1600" baseline="30000" dirty="0" smtClean="0">
                <a:solidFill>
                  <a:srgbClr val="FF0000"/>
                </a:solidFill>
              </a:rPr>
              <a:t>+</a:t>
            </a:r>
            <a:endParaRPr lang="it-IT" sz="1600" baseline="300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flipH="1">
            <a:off x="7112026" y="3005554"/>
            <a:ext cx="783225" cy="904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980345" y="3505198"/>
            <a:ext cx="1744056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Reconstruction of  </a:t>
            </a:r>
            <a:r>
              <a:rPr lang="en-GB" sz="1600" dirty="0" smtClean="0">
                <a:solidFill>
                  <a:srgbClr val="FF0000"/>
                </a:solidFill>
              </a:rPr>
              <a:t>MC generated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en-GB" sz="1600" baseline="30000" dirty="0" smtClean="0">
                <a:solidFill>
                  <a:srgbClr val="FF0000"/>
                </a:solidFill>
              </a:rPr>
              <a:t>-</a:t>
            </a:r>
            <a:r>
              <a:rPr lang="en-GB" sz="1600" dirty="0" smtClean="0">
                <a:solidFill>
                  <a:srgbClr val="FF0000"/>
                </a:solidFill>
              </a:rPr>
              <a:t>and filtered by FINUDA</a:t>
            </a:r>
            <a:endParaRPr lang="it-IT" sz="1600" baseline="30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2819416" y="4043807"/>
            <a:ext cx="160929" cy="2995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323731" y="3733798"/>
            <a:ext cx="1744056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Reconstruction of  </a:t>
            </a:r>
            <a:r>
              <a:rPr lang="en-GB" sz="1600" dirty="0" smtClean="0">
                <a:solidFill>
                  <a:srgbClr val="FF0000"/>
                </a:solidFill>
              </a:rPr>
              <a:t>MC generated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en-GB" sz="1600" baseline="30000" dirty="0" smtClean="0">
                <a:solidFill>
                  <a:srgbClr val="FF0000"/>
                </a:solidFill>
              </a:rPr>
              <a:t>-</a:t>
            </a:r>
            <a:r>
              <a:rPr lang="en-GB" sz="1600" dirty="0" smtClean="0">
                <a:solidFill>
                  <a:srgbClr val="FF0000"/>
                </a:solidFill>
              </a:rPr>
              <a:t> and filtered by FINUDA</a:t>
            </a:r>
            <a:endParaRPr lang="it-IT" sz="1600" baseline="30000" dirty="0" smtClean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>
            <a:off x="7162803" y="4272407"/>
            <a:ext cx="160928" cy="375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5562600"/>
            <a:ext cx="8698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prstClr val="black"/>
                </a:solidFill>
              </a:rPr>
              <a:t>Monte Carlo code: generation of</a:t>
            </a:r>
            <a:r>
              <a:rPr lang="en-US" dirty="0" smtClean="0">
                <a:solidFill>
                  <a:prstClr val="black"/>
                </a:solidFill>
              </a:rPr>
              <a:t> K</a:t>
            </a:r>
            <a:r>
              <a:rPr lang="en-US" baseline="30000" dirty="0" smtClean="0">
                <a:solidFill>
                  <a:prstClr val="black"/>
                </a:solidFill>
              </a:rPr>
              <a:t>-</a:t>
            </a:r>
            <a:r>
              <a:rPr lang="en-US" baseline="-25000" dirty="0" smtClean="0">
                <a:solidFill>
                  <a:prstClr val="black"/>
                </a:solidFill>
              </a:rPr>
              <a:t>stop</a:t>
            </a:r>
            <a:r>
              <a:rPr lang="en-US" dirty="0" smtClean="0">
                <a:solidFill>
                  <a:prstClr val="black"/>
                </a:solidFill>
              </a:rPr>
              <a:t> + A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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US" baseline="300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US" dirty="0" smtClean="0">
                <a:solidFill>
                  <a:prstClr val="black"/>
                </a:solidFill>
                <a:sym typeface="Mathematica1" pitchFamily="2" charset="2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+ </a:t>
            </a:r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US" baseline="300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3" pitchFamily="2" charset="2"/>
              </a:rPr>
              <a:t>∓</a:t>
            </a:r>
            <a:r>
              <a:rPr lang="en-US" dirty="0" smtClean="0">
                <a:solidFill>
                  <a:prstClr val="black"/>
                </a:solidFill>
              </a:rPr>
              <a:t>  + A' </a:t>
            </a:r>
            <a:r>
              <a:rPr lang="en-GB" dirty="0" smtClean="0">
                <a:solidFill>
                  <a:prstClr val="black"/>
                </a:solidFill>
              </a:rPr>
              <a:t> quasi-free reactions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prstClr val="black"/>
                </a:solidFill>
              </a:rPr>
              <a:t>Reconstruction of generated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US" baseline="300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US" dirty="0" smtClean="0">
                <a:solidFill>
                  <a:prstClr val="black"/>
                </a:solidFill>
                <a:sym typeface="Mathematica1" pitchFamily="2" charset="2"/>
              </a:rPr>
              <a:t> filtered through FINUDA geometry </a:t>
            </a:r>
            <a:endParaRPr lang="en-US" dirty="0" smtClean="0">
              <a:solidFill>
                <a:srgbClr val="3333FF"/>
              </a:solidFill>
              <a:sym typeface="Mathematica1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</a:rPr>
              <a:t> </a:t>
            </a:r>
            <a:r>
              <a:rPr lang="el-GR" dirty="0" smtClean="0">
                <a:solidFill>
                  <a:srgbClr val="3333FF"/>
                </a:solidFill>
              </a:rPr>
              <a:t>Σ</a:t>
            </a:r>
            <a:r>
              <a:rPr lang="en-US" baseline="30000" dirty="0" smtClean="0">
                <a:solidFill>
                  <a:srgbClr val="3333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US" baseline="30000" dirty="0" smtClean="0">
                <a:solidFill>
                  <a:srgbClr val="3333FF"/>
                </a:solidFill>
                <a:sym typeface="Mathematica1" pitchFamily="2" charset="2"/>
              </a:rPr>
              <a:t> </a:t>
            </a:r>
            <a:r>
              <a:rPr lang="en-US" dirty="0" smtClean="0">
                <a:solidFill>
                  <a:srgbClr val="3333FF"/>
                </a:solidFill>
                <a:sym typeface="Mathematica1" pitchFamily="2" charset="2"/>
              </a:rPr>
              <a:t>momentum distributions distorted by target media (</a:t>
            </a:r>
            <a:r>
              <a:rPr lang="en-US" dirty="0" smtClean="0">
                <a:solidFill>
                  <a:srgbClr val="3333FF"/>
                </a:solidFill>
                <a:sym typeface="Symbol"/>
              </a:rPr>
              <a:t>also </a:t>
            </a:r>
            <a:r>
              <a:rPr lang="el-GR" dirty="0" smtClean="0">
                <a:solidFill>
                  <a:srgbClr val="3333FF"/>
                </a:solidFill>
                <a:sym typeface="Symbol"/>
              </a:rPr>
              <a:t>Σπ</a:t>
            </a:r>
            <a:r>
              <a:rPr lang="en-GB" dirty="0" smtClean="0">
                <a:solidFill>
                  <a:srgbClr val="3333FF"/>
                </a:solidFill>
                <a:sym typeface="Symbol"/>
              </a:rPr>
              <a:t> inv mass and </a:t>
            </a:r>
            <a:r>
              <a:rPr lang="el-GR" dirty="0" smtClean="0">
                <a:solidFill>
                  <a:srgbClr val="3333FF"/>
                </a:solidFill>
                <a:sym typeface="Symbol"/>
              </a:rPr>
              <a:t>Σπ</a:t>
            </a:r>
            <a:r>
              <a:rPr lang="en-GB" dirty="0" smtClean="0">
                <a:solidFill>
                  <a:srgbClr val="3333FF"/>
                </a:solidFill>
                <a:sym typeface="Symbol"/>
              </a:rPr>
              <a:t> tot mom)</a:t>
            </a:r>
            <a:endParaRPr lang="it-IT" dirty="0">
              <a:solidFill>
                <a:srgbClr val="3333FF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" y="304800"/>
            <a:ext cx="7924800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en-US" sz="3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→ Σ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π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X, 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Σ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 momentum spectra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on_spectra.gif"/>
          <p:cNvPicPr>
            <a:picLocks noChangeAspect="1"/>
          </p:cNvPicPr>
          <p:nvPr/>
        </p:nvPicPr>
        <p:blipFill>
          <a:blip r:embed="rId3" cstate="print"/>
          <a:srcRect l="3333"/>
          <a:stretch>
            <a:fillRect/>
          </a:stretch>
        </p:blipFill>
        <p:spPr>
          <a:xfrm>
            <a:off x="152400" y="762000"/>
            <a:ext cx="8839200" cy="45115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0292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prstClr val="black"/>
                </a:solidFill>
              </a:rPr>
              <a:t> π spectra sharply end at threshold;  lower momentum cut 100 </a:t>
            </a:r>
            <a:r>
              <a:rPr lang="en-GB" dirty="0" err="1" smtClean="0">
                <a:solidFill>
                  <a:prstClr val="black"/>
                </a:solidFill>
              </a:rPr>
              <a:t>MeV</a:t>
            </a:r>
            <a:r>
              <a:rPr lang="en-GB" dirty="0" smtClean="0">
                <a:solidFill>
                  <a:prstClr val="black"/>
                </a:solidFill>
              </a:rPr>
              <a:t>/c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US" baseline="300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3" pitchFamily="2" charset="2"/>
              </a:rPr>
              <a:t>+ </a:t>
            </a:r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US" baseline="30000" dirty="0" smtClean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3" pitchFamily="2" charset="2"/>
              </a:rPr>
              <a:t>-</a:t>
            </a:r>
            <a:r>
              <a:rPr lang="en-US" dirty="0" smtClean="0">
                <a:solidFill>
                  <a:prstClr val="black"/>
                </a:solidFill>
              </a:rPr>
              <a:t> main difference related to threshold</a:t>
            </a:r>
            <a:endParaRPr lang="en-GB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GB" dirty="0" smtClean="0">
                <a:solidFill>
                  <a:prstClr val="black"/>
                </a:solidFill>
              </a:rPr>
              <a:t> momentum negligibly distorted by </a:t>
            </a:r>
            <a:r>
              <a:rPr lang="en-GB" dirty="0" err="1" smtClean="0">
                <a:solidFill>
                  <a:prstClr val="black"/>
                </a:solidFill>
              </a:rPr>
              <a:t>tgt</a:t>
            </a:r>
            <a:r>
              <a:rPr lang="en-GB" dirty="0" smtClean="0">
                <a:solidFill>
                  <a:prstClr val="black"/>
                </a:solidFill>
              </a:rPr>
              <a:t> media, not distorted by </a:t>
            </a:r>
            <a:r>
              <a:rPr lang="en-GB" dirty="0" smtClean="0">
                <a:solidFill>
                  <a:prstClr val="black"/>
                </a:solidFill>
                <a:latin typeface="Symbol" pitchFamily="18" charset="2"/>
              </a:rPr>
              <a:t>S-L</a:t>
            </a:r>
            <a:r>
              <a:rPr lang="en-GB" dirty="0" smtClean="0">
                <a:solidFill>
                  <a:prstClr val="black"/>
                </a:solidFill>
              </a:rPr>
              <a:t> conversion    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prstClr val="black"/>
                </a:solidFill>
              </a:rPr>
              <a:t> no analysis related bias </a:t>
            </a:r>
            <a:r>
              <a:rPr lang="en-GB" dirty="0" smtClean="0">
                <a:solidFill>
                  <a:srgbClr val="3333FF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rgbClr val="3333FF"/>
                </a:solidFill>
                <a:sym typeface="Symbol"/>
              </a:rPr>
              <a:t> good test for models</a:t>
            </a:r>
            <a:endParaRPr lang="en-GB" dirty="0" smtClean="0">
              <a:solidFill>
                <a:srgbClr val="3333FF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28600"/>
            <a:ext cx="7924800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en-US" sz="3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→ Σ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π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X, </a:t>
            </a:r>
            <a:r>
              <a:rPr lang="en-US" sz="3600" dirty="0" err="1" smtClean="0">
                <a:latin typeface="+mj-lt"/>
                <a:ea typeface="+mj-ea"/>
                <a:cs typeface="Arial" charset="0"/>
              </a:rPr>
              <a:t>pion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 momentum spectra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te_spm_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1" y="1428750"/>
            <a:ext cx="7472363" cy="4743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001000" cy="609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>
                <a:cs typeface="Arial" charset="0"/>
              </a:rPr>
              <a:t>Emission rates [%/K</a:t>
            </a:r>
            <a:r>
              <a:rPr lang="en-US" baseline="30000" dirty="0" smtClean="0">
                <a:cs typeface="Arial" charset="0"/>
              </a:rPr>
              <a:t>-</a:t>
            </a:r>
            <a:r>
              <a:rPr lang="en-US" baseline="-25000" dirty="0" smtClean="0">
                <a:cs typeface="Arial" charset="0"/>
              </a:rPr>
              <a:t>stop</a:t>
            </a:r>
            <a:r>
              <a:rPr lang="en-US" dirty="0" smtClean="0">
                <a:cs typeface="Arial" charset="0"/>
              </a:rPr>
              <a:t>]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3276601" y="5068669"/>
            <a:ext cx="458086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Vander Velde-Wilquet et al., Nucl. Phys. A241 (1975) 511</a:t>
            </a:r>
          </a:p>
          <a:p>
            <a:r>
              <a:rPr lang="it-IT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Vander Velde-Wilquet et al., Nuovo Cim. 39A  (1977) 538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089" y="4648201"/>
            <a:ext cx="335111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P.A. Katz et al., Phys. Rev.  D1 (1970) 1267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te_spm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1" y="1428750"/>
            <a:ext cx="7472363" cy="4743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9001" y="2006026"/>
            <a:ext cx="591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aseline="30000" dirty="0" smtClean="0">
                <a:solidFill>
                  <a:prstClr val="black"/>
                </a:solidFill>
              </a:rPr>
              <a:t>6</a:t>
            </a:r>
            <a:r>
              <a:rPr lang="en-GB" sz="3200" dirty="0" smtClean="0">
                <a:solidFill>
                  <a:prstClr val="black"/>
                </a:solidFill>
              </a:rPr>
              <a:t>Li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5373" y="3834826"/>
            <a:ext cx="591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aseline="30000" dirty="0" smtClean="0">
                <a:solidFill>
                  <a:prstClr val="black"/>
                </a:solidFill>
              </a:rPr>
              <a:t>7</a:t>
            </a:r>
            <a:r>
              <a:rPr lang="en-GB" sz="3200" dirty="0" smtClean="0">
                <a:solidFill>
                  <a:prstClr val="black"/>
                </a:solidFill>
              </a:rPr>
              <a:t>Li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-600000">
            <a:off x="3719691" y="2685361"/>
            <a:ext cx="304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200" y="3301426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aseline="30000" dirty="0" smtClean="0">
                <a:solidFill>
                  <a:prstClr val="black"/>
                </a:solidFill>
              </a:rPr>
              <a:t>12</a:t>
            </a:r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9000" y="4368226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aseline="30000" dirty="0" smtClean="0">
                <a:solidFill>
                  <a:prstClr val="black"/>
                </a:solidFill>
              </a:rPr>
              <a:t>13</a:t>
            </a:r>
            <a:r>
              <a:rPr lang="en-GB" sz="3200" dirty="0" smtClean="0">
                <a:solidFill>
                  <a:prstClr val="black"/>
                </a:solidFill>
              </a:rPr>
              <a:t>C</a:t>
            </a:r>
            <a:endParaRPr lang="it-IT" sz="3200" dirty="0">
              <a:solidFill>
                <a:prstClr val="black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-600000">
            <a:off x="5533304" y="3831626"/>
            <a:ext cx="298635" cy="566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228600"/>
            <a:ext cx="8001000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Emission rates [%/K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-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stop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]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74638"/>
            <a:ext cx="7239000" cy="9445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US" dirty="0" smtClean="0">
                <a:cs typeface="Arial" charset="0"/>
              </a:rPr>
              <a:t>Ratios [</a:t>
            </a:r>
            <a:r>
              <a:rPr lang="el-GR" dirty="0" smtClean="0">
                <a:cs typeface="Arial" charset="0"/>
              </a:rPr>
              <a:t>Σ</a:t>
            </a:r>
            <a:r>
              <a:rPr lang="en-US" baseline="30000" dirty="0" smtClean="0">
                <a:sym typeface="Mathematica3" pitchFamily="2" charset="2"/>
              </a:rPr>
              <a:t>+</a:t>
            </a:r>
            <a:r>
              <a:rPr lang="el-GR" dirty="0" smtClean="0">
                <a:cs typeface="Arial" charset="0"/>
              </a:rPr>
              <a:t>π</a:t>
            </a:r>
            <a:r>
              <a:rPr lang="en-US" baseline="30000" dirty="0" smtClean="0">
                <a:sym typeface="Mathematica3" pitchFamily="2" charset="2"/>
              </a:rPr>
              <a:t>-</a:t>
            </a:r>
            <a:r>
              <a:rPr lang="en-US" dirty="0" smtClean="0">
                <a:cs typeface="Arial" charset="0"/>
              </a:rPr>
              <a:t>/</a:t>
            </a:r>
            <a:r>
              <a:rPr lang="el-GR" dirty="0" smtClean="0">
                <a:cs typeface="Arial" charset="0"/>
              </a:rPr>
              <a:t>Σ</a:t>
            </a:r>
            <a:r>
              <a:rPr lang="en-US" baseline="30000" dirty="0" smtClean="0">
                <a:sym typeface="Mathematica3" pitchFamily="2" charset="2"/>
              </a:rPr>
              <a:t>-</a:t>
            </a:r>
            <a:r>
              <a:rPr lang="el-GR" dirty="0" smtClean="0">
                <a:cs typeface="Arial" charset="0"/>
              </a:rPr>
              <a:t>π</a:t>
            </a:r>
            <a:r>
              <a:rPr lang="en-US" baseline="30000" dirty="0" smtClean="0">
                <a:sym typeface="Mathematica3" pitchFamily="2" charset="2"/>
              </a:rPr>
              <a:t>+</a:t>
            </a:r>
            <a:r>
              <a:rPr lang="en-US" dirty="0" smtClean="0">
                <a:cs typeface="Arial" charset="0"/>
              </a:rPr>
              <a:t>]</a:t>
            </a:r>
            <a:endParaRPr lang="it-IT" dirty="0"/>
          </a:p>
        </p:txBody>
      </p:sp>
      <p:pic>
        <p:nvPicPr>
          <p:cNvPr id="3" name="Picture 2" descr="rate_spm_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0" y="1428750"/>
            <a:ext cx="7472363" cy="474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ate_sp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3437" y="1428750"/>
            <a:ext cx="7472363" cy="474345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914400" y="274638"/>
            <a:ext cx="7239000" cy="9445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Ratios [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Σ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+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π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-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/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Σ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-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π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+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]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0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K- nucleus interaction still unsettled</a:t>
            </a:r>
          </a:p>
          <a:p>
            <a:r>
              <a:rPr lang="en-US" sz="2000" dirty="0" smtClean="0"/>
              <a:t>  </a:t>
            </a:r>
            <a:r>
              <a:rPr lang="en-US" sz="2000" dirty="0" smtClean="0"/>
              <a:t> Yet </a:t>
            </a:r>
            <a:r>
              <a:rPr lang="en-US" sz="2000" dirty="0" smtClean="0"/>
              <a:t>relevant  </a:t>
            </a:r>
            <a:r>
              <a:rPr lang="en-US" sz="2000" dirty="0" smtClean="0"/>
              <a:t>in many fields</a:t>
            </a:r>
            <a:r>
              <a:rPr lang="en-US" sz="2000" dirty="0" smtClean="0"/>
              <a:t> </a:t>
            </a:r>
            <a:r>
              <a:rPr lang="en-US" sz="2000" dirty="0" smtClean="0"/>
              <a:t>(neutron star matter and </a:t>
            </a:r>
            <a:r>
              <a:rPr lang="en-US" sz="2000" dirty="0" err="1" smtClean="0"/>
              <a:t>kaon</a:t>
            </a:r>
            <a:r>
              <a:rPr lang="en-US" sz="2000" dirty="0" smtClean="0"/>
              <a:t> condensation, 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   in </a:t>
            </a:r>
            <a:r>
              <a:rPr lang="en-US" sz="2000" dirty="0" smtClean="0"/>
              <a:t>medium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(1405), deeply bound </a:t>
            </a:r>
            <a:r>
              <a:rPr lang="en-US" sz="2000" dirty="0" err="1" smtClean="0"/>
              <a:t>kaonic</a:t>
            </a:r>
            <a:r>
              <a:rPr lang="en-US" sz="2000" dirty="0" smtClean="0"/>
              <a:t> states…)</a:t>
            </a:r>
          </a:p>
          <a:p>
            <a:r>
              <a:rPr lang="en-US" sz="2000" dirty="0" smtClean="0"/>
              <a:t>   Role </a:t>
            </a:r>
            <a:r>
              <a:rPr lang="en-US" sz="2000" dirty="0" smtClean="0"/>
              <a:t>of </a:t>
            </a:r>
            <a:r>
              <a:rPr lang="en-US" sz="2000" dirty="0" err="1" smtClean="0"/>
              <a:t>subthreshold</a:t>
            </a:r>
            <a:r>
              <a:rPr lang="en-US" sz="2000" dirty="0" smtClean="0"/>
              <a:t> </a:t>
            </a:r>
            <a:r>
              <a:rPr lang="en-US" sz="2000" dirty="0" smtClean="0"/>
              <a:t>K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</a:t>
            </a:r>
            <a:r>
              <a:rPr lang="en-US" sz="2000" dirty="0" smtClean="0"/>
              <a:t>p amplitudes crucial, but dominated by </a:t>
            </a:r>
            <a:r>
              <a:rPr lang="en-US" sz="2000" dirty="0" smtClean="0">
                <a:latin typeface="Symbol" pitchFamily="18" charset="2"/>
              </a:rPr>
              <a:t>L </a:t>
            </a:r>
            <a:r>
              <a:rPr lang="en-US" sz="2000" dirty="0" smtClean="0"/>
              <a:t>(</a:t>
            </a:r>
            <a:r>
              <a:rPr lang="en-US" sz="2000" dirty="0" smtClean="0"/>
              <a:t>1405), 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</a:t>
            </a:r>
            <a:r>
              <a:rPr lang="en-US" sz="2000" dirty="0" smtClean="0"/>
              <a:t>whose</a:t>
            </a:r>
            <a:r>
              <a:rPr lang="en-US" sz="2000" dirty="0" smtClean="0"/>
              <a:t> </a:t>
            </a:r>
            <a:r>
              <a:rPr lang="en-US" sz="2000" dirty="0" smtClean="0"/>
              <a:t>nature </a:t>
            </a:r>
            <a:r>
              <a:rPr lang="en-US" sz="2000" dirty="0" smtClean="0"/>
              <a:t>and in medium characteristics still poorly known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K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nuclear potential studied by FINUDA by K- absorption on light nuclei</a:t>
            </a:r>
          </a:p>
          <a:p>
            <a:pPr>
              <a:buFontTx/>
              <a:buChar char="-"/>
            </a:pPr>
            <a:r>
              <a:rPr lang="en-US" sz="2000" dirty="0" smtClean="0"/>
              <a:t> 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-</a:t>
            </a:r>
            <a:r>
              <a:rPr lang="en-US" sz="2000" dirty="0" err="1" smtClean="0"/>
              <a:t>hypernuclear</a:t>
            </a:r>
            <a:r>
              <a:rPr lang="en-US" sz="2000" dirty="0" smtClean="0"/>
              <a:t> </a:t>
            </a:r>
            <a:r>
              <a:rPr lang="en-US" sz="2000" dirty="0" smtClean="0"/>
              <a:t>spectroscopy </a:t>
            </a:r>
            <a:r>
              <a:rPr lang="en-US" sz="2000" dirty="0" smtClean="0"/>
              <a:t>(</a:t>
            </a:r>
            <a:r>
              <a:rPr lang="en-US" sz="2000" dirty="0" smtClean="0"/>
              <a:t>K</a:t>
            </a:r>
            <a:r>
              <a:rPr lang="en-US" sz="2000" baseline="30000" dirty="0" smtClean="0"/>
              <a:t>-</a:t>
            </a:r>
            <a:r>
              <a:rPr lang="en-US" sz="2000" baseline="-25000" dirty="0" smtClean="0"/>
              <a:t>stop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/>
              <a:t>,</a:t>
            </a:r>
            <a:r>
              <a:rPr lang="el-GR" sz="2000" kern="0" dirty="0" smtClean="0"/>
              <a:t> π</a:t>
            </a:r>
            <a:r>
              <a:rPr lang="en-US" sz="2000" kern="0" baseline="300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 search </a:t>
            </a:r>
            <a:r>
              <a:rPr lang="en-US" sz="2000" dirty="0" smtClean="0"/>
              <a:t>for deeply bound </a:t>
            </a:r>
            <a:r>
              <a:rPr lang="en-US" sz="2000" dirty="0" err="1" smtClean="0"/>
              <a:t>kaonic</a:t>
            </a:r>
            <a:r>
              <a:rPr lang="en-US" sz="2000" dirty="0" smtClean="0"/>
              <a:t> states &amp; </a:t>
            </a:r>
            <a:r>
              <a:rPr lang="en-US" sz="2000" dirty="0" err="1" smtClean="0"/>
              <a:t>multinucleon</a:t>
            </a:r>
            <a:r>
              <a:rPr lang="en-US" sz="2000" dirty="0" smtClean="0"/>
              <a:t> absorption </a:t>
            </a:r>
            <a:r>
              <a:rPr lang="en-US" sz="2000" dirty="0" smtClean="0"/>
              <a:t>     </a:t>
            </a:r>
          </a:p>
          <a:p>
            <a:r>
              <a:rPr lang="en-US" sz="2000" dirty="0" smtClean="0"/>
              <a:t>    (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stop</a:t>
            </a:r>
            <a:r>
              <a:rPr lang="en-US" sz="2000" dirty="0" err="1" smtClean="0">
                <a:latin typeface="Comic Sans MS" pitchFamily="66" charset="0"/>
              </a:rPr>
              <a:t>,</a:t>
            </a:r>
            <a:r>
              <a:rPr lang="en-US" sz="2000" dirty="0" err="1" smtClean="0">
                <a:latin typeface="Symbol" pitchFamily="18" charset="2"/>
              </a:rPr>
              <a:t>L</a:t>
            </a:r>
            <a:r>
              <a:rPr lang="en-US" sz="2000" dirty="0" err="1" smtClean="0"/>
              <a:t>p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d/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t/</a:t>
            </a:r>
            <a:r>
              <a:rPr lang="el-GR" sz="2000" kern="0" dirty="0" smtClean="0">
                <a:solidFill>
                  <a:schemeClr val="dk1"/>
                </a:solidFill>
              </a:rPr>
              <a:t> Σ</a:t>
            </a:r>
            <a:r>
              <a:rPr lang="en-US" sz="2000" kern="0" baseline="30000" dirty="0" smtClean="0">
                <a:solidFill>
                  <a:schemeClr val="dk1"/>
                </a:solidFill>
                <a:latin typeface="Arial Unicode MS"/>
                <a:ea typeface="Arial Unicode MS"/>
                <a:cs typeface="Arial Unicode MS"/>
              </a:rPr>
              <a:t>-</a:t>
            </a:r>
            <a:r>
              <a:rPr lang="en-US" sz="2000" dirty="0" smtClean="0"/>
              <a:t>p</a:t>
            </a:r>
            <a:r>
              <a:rPr lang="en-US" sz="2000" dirty="0" smtClean="0"/>
              <a:t>…)</a:t>
            </a:r>
          </a:p>
          <a:p>
            <a:pPr>
              <a:buFontTx/>
              <a:buChar char="-"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  K</a:t>
            </a:r>
            <a:r>
              <a:rPr lang="en-US" sz="2000" baseline="30000" dirty="0" smtClean="0">
                <a:solidFill>
                  <a:srgbClr val="0000FF"/>
                </a:solidFill>
              </a:rPr>
              <a:t>-</a:t>
            </a:r>
            <a:r>
              <a:rPr lang="en-US" sz="2000" baseline="-25000" dirty="0" smtClean="0">
                <a:solidFill>
                  <a:srgbClr val="0000FF"/>
                </a:solidFill>
              </a:rPr>
              <a:t>stop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A → </a:t>
            </a:r>
            <a:r>
              <a:rPr lang="el-GR" sz="2000" kern="0" dirty="0" smtClean="0">
                <a:solidFill>
                  <a:srgbClr val="0000FF"/>
                </a:solidFill>
              </a:rPr>
              <a:t>Σ</a:t>
            </a:r>
            <a:r>
              <a:rPr lang="en-US" sz="2000" kern="0" baseline="30000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±</a:t>
            </a:r>
            <a:r>
              <a:rPr lang="en-US" sz="2000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kern="0" dirty="0" smtClean="0">
                <a:solidFill>
                  <a:srgbClr val="0000FF"/>
                </a:solidFill>
              </a:rPr>
              <a:t>+ </a:t>
            </a:r>
            <a:r>
              <a:rPr lang="el-GR" sz="2000" kern="0" dirty="0" smtClean="0">
                <a:solidFill>
                  <a:srgbClr val="0000FF"/>
                </a:solidFill>
              </a:rPr>
              <a:t>π</a:t>
            </a:r>
            <a:r>
              <a:rPr lang="el-GR" sz="2000" kern="0" baseline="30000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∓</a:t>
            </a:r>
            <a:r>
              <a:rPr lang="en-US" sz="2000" dirty="0" smtClean="0">
                <a:solidFill>
                  <a:srgbClr val="0000FF"/>
                </a:solidFill>
              </a:rPr>
              <a:t>A’    </a:t>
            </a:r>
            <a:r>
              <a:rPr lang="en-US" sz="2000" dirty="0" smtClean="0"/>
              <a:t>quasi-exclusive measurement</a:t>
            </a:r>
          </a:p>
          <a:p>
            <a:pPr>
              <a:buNone/>
            </a:pPr>
            <a:r>
              <a:rPr lang="en-US" sz="2000" dirty="0" smtClean="0"/>
              <a:t>     Advantages: </a:t>
            </a:r>
          </a:p>
          <a:p>
            <a:pPr>
              <a:buNone/>
            </a:pPr>
            <a:r>
              <a:rPr lang="en-US" sz="2000" dirty="0" smtClean="0"/>
              <a:t>    &gt;Under threshold </a:t>
            </a:r>
            <a:r>
              <a:rPr lang="en-US" sz="2000" dirty="0" smtClean="0"/>
              <a:t>sensitivity (bound proton)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&gt;minimize FSI distortions </a:t>
            </a:r>
            <a:r>
              <a:rPr lang="en-US" sz="2000" dirty="0" smtClean="0"/>
              <a:t>&amp; </a:t>
            </a:r>
            <a:r>
              <a:rPr lang="en-US" sz="2000" dirty="0" err="1" smtClean="0"/>
              <a:t>b</a:t>
            </a:r>
            <a:r>
              <a:rPr lang="en-US" sz="2000" dirty="0" err="1" smtClean="0"/>
              <a:t>ckgnd</a:t>
            </a:r>
            <a:r>
              <a:rPr lang="en-US" sz="2000" dirty="0" smtClean="0"/>
              <a:t>, No 2-body contrib.</a:t>
            </a:r>
          </a:p>
          <a:p>
            <a:pPr>
              <a:buNone/>
            </a:pPr>
            <a:r>
              <a:rPr lang="it-IT" sz="2000" dirty="0" smtClean="0"/>
              <a:t>    &gt;</a:t>
            </a:r>
            <a:r>
              <a:rPr lang="it-IT" sz="2000" dirty="0" err="1" smtClean="0"/>
              <a:t>Construct</a:t>
            </a:r>
            <a:r>
              <a:rPr lang="it-IT" sz="2000" dirty="0" smtClean="0"/>
              <a:t> </a:t>
            </a:r>
            <a:r>
              <a:rPr lang="en-GB" sz="2000" dirty="0" smtClean="0">
                <a:solidFill>
                  <a:prstClr val="black"/>
                </a:solidFill>
              </a:rPr>
              <a:t>R</a:t>
            </a:r>
            <a:r>
              <a:rPr lang="en-GB" sz="2000" baseline="-25000" dirty="0" smtClean="0">
                <a:solidFill>
                  <a:prstClr val="black"/>
                </a:solidFill>
              </a:rPr>
              <a:t>+- </a:t>
            </a:r>
            <a:r>
              <a:rPr lang="en-GB" sz="2000" dirty="0" smtClean="0">
                <a:solidFill>
                  <a:prstClr val="black"/>
                </a:solidFill>
              </a:rPr>
              <a:t>=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en-GB" sz="2000" baseline="30000" dirty="0" smtClean="0">
                <a:solidFill>
                  <a:prstClr val="black"/>
                </a:solidFill>
              </a:rPr>
              <a:t>-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en-GB" sz="2000" baseline="30000" dirty="0" smtClean="0">
                <a:solidFill>
                  <a:prstClr val="black"/>
                </a:solidFill>
              </a:rPr>
              <a:t>+</a:t>
            </a:r>
            <a:r>
              <a:rPr lang="en-GB" sz="2000" dirty="0" smtClean="0">
                <a:solidFill>
                  <a:prstClr val="black"/>
                </a:solidFill>
              </a:rPr>
              <a:t> /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en-GB" sz="2000" baseline="30000" dirty="0" smtClean="0">
                <a:solidFill>
                  <a:prstClr val="black"/>
                </a:solidFill>
              </a:rPr>
              <a:t>+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en-GB" sz="2000" baseline="30000" dirty="0" smtClean="0">
                <a:solidFill>
                  <a:prstClr val="black"/>
                </a:solidFill>
              </a:rPr>
              <a:t>-</a:t>
            </a:r>
            <a:r>
              <a:rPr lang="en-GB" sz="2000" dirty="0" smtClean="0">
                <a:solidFill>
                  <a:prstClr val="black"/>
                </a:solidFill>
              </a:rPr>
              <a:t>  little dependence on nuclear structure, but sensitive   </a:t>
            </a:r>
          </a:p>
          <a:p>
            <a:pPr>
              <a:buNone/>
            </a:pPr>
            <a:r>
              <a:rPr lang="en-GB" sz="2000" dirty="0" smtClean="0">
                <a:solidFill>
                  <a:prstClr val="black"/>
                </a:solidFill>
              </a:rPr>
              <a:t>      to under threshold amplitudes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1076325" y="376535"/>
            <a:ext cx="6467475" cy="461665"/>
          </a:xfrm>
          <a:prstGeom prst="rect">
            <a:avLst/>
          </a:prstGeom>
          <a:gradFill flip="none" rotWithShape="1">
            <a:gsLst>
              <a:gs pos="0">
                <a:srgbClr val="8AB3F6">
                  <a:tint val="66000"/>
                  <a:satMod val="160000"/>
                </a:srgbClr>
              </a:gs>
              <a:gs pos="50000">
                <a:srgbClr val="8AB3F6">
                  <a:tint val="44500"/>
                  <a:satMod val="160000"/>
                </a:srgbClr>
              </a:gs>
              <a:gs pos="100000">
                <a:srgbClr val="8AB3F6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schemeClr val="dk1"/>
                </a:solidFill>
              </a:rPr>
              <a:t>K</a:t>
            </a:r>
            <a:r>
              <a:rPr lang="en-US" sz="2400" kern="0" baseline="30000" dirty="0" smtClean="0">
                <a:solidFill>
                  <a:schemeClr val="dk1"/>
                </a:solidFill>
              </a:rPr>
              <a:t>-</a:t>
            </a:r>
            <a:r>
              <a:rPr lang="en-US" sz="2400" kern="0" baseline="-25000" dirty="0" smtClean="0">
                <a:solidFill>
                  <a:schemeClr val="dk1"/>
                </a:solidFill>
              </a:rPr>
              <a:t>stop</a:t>
            </a:r>
            <a:r>
              <a:rPr lang="en-US" sz="2400" kern="0" dirty="0" smtClean="0">
                <a:solidFill>
                  <a:schemeClr val="dk1"/>
                </a:solidFill>
              </a:rPr>
              <a:t> + A </a:t>
            </a:r>
            <a:r>
              <a:rPr lang="en-US" sz="2400" kern="0" dirty="0" smtClean="0">
                <a:solidFill>
                  <a:schemeClr val="dk1"/>
                </a:solidFill>
                <a:sym typeface="Symbol"/>
              </a:rPr>
              <a:t> </a:t>
            </a:r>
            <a:r>
              <a:rPr lang="el-GR" sz="2400" kern="0" dirty="0" smtClean="0">
                <a:solidFill>
                  <a:schemeClr val="dk1"/>
                </a:solidFill>
              </a:rPr>
              <a:t>Σ</a:t>
            </a:r>
            <a:r>
              <a:rPr lang="en-US" sz="2400" kern="0" baseline="30000" dirty="0" smtClean="0">
                <a:solidFill>
                  <a:schemeClr val="dk1"/>
                </a:solidFill>
                <a:latin typeface="Arial Unicode MS"/>
                <a:ea typeface="Arial Unicode MS"/>
                <a:cs typeface="Arial Unicode MS"/>
              </a:rPr>
              <a:t>±</a:t>
            </a:r>
            <a:r>
              <a:rPr lang="en-US" sz="2400" kern="0" dirty="0" smtClean="0">
                <a:solidFill>
                  <a:schemeClr val="dk1"/>
                </a:solidFill>
                <a:latin typeface="Times New Roman"/>
                <a:cs typeface="Times New Roman"/>
              </a:rPr>
              <a:t> </a:t>
            </a:r>
            <a:r>
              <a:rPr lang="en-US" sz="2400" kern="0" dirty="0" smtClean="0">
                <a:solidFill>
                  <a:schemeClr val="dk1"/>
                </a:solidFill>
              </a:rPr>
              <a:t>+ </a:t>
            </a:r>
            <a:r>
              <a:rPr lang="el-GR" sz="2400" kern="0" dirty="0" smtClean="0">
                <a:solidFill>
                  <a:schemeClr val="dk1"/>
                </a:solidFill>
              </a:rPr>
              <a:t>π</a:t>
            </a:r>
            <a:r>
              <a:rPr lang="el-GR" sz="2400" kern="0" baseline="30000" dirty="0" smtClean="0">
                <a:solidFill>
                  <a:schemeClr val="dk1"/>
                </a:solidFill>
                <a:latin typeface="Arial Unicode MS"/>
                <a:ea typeface="Arial Unicode MS"/>
                <a:cs typeface="Arial Unicode MS"/>
              </a:rPr>
              <a:t>∓</a:t>
            </a:r>
            <a:r>
              <a:rPr lang="en-US" sz="2400" kern="0" dirty="0" smtClean="0">
                <a:solidFill>
                  <a:schemeClr val="dk1"/>
                </a:solidFill>
              </a:rPr>
              <a:t> + A' reaction </a:t>
            </a:r>
            <a:r>
              <a:rPr lang="en-US" sz="2400" kern="0" dirty="0" smtClean="0"/>
              <a:t>on light nuclei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ate_spm_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0" y="1428750"/>
            <a:ext cx="7472363" cy="47434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600200" y="4433668"/>
            <a:ext cx="59436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0" y="5026224"/>
            <a:ext cx="357341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R. J. Nowak et al., Nucl. Phys. B139 (1978) 61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274638"/>
            <a:ext cx="7239000" cy="9445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Ratios [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Σ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+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π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-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/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Σ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-</a:t>
            </a:r>
            <a:r>
              <a:rPr kumimoji="0" lang="el-G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π</a:t>
            </a:r>
            <a:r>
              <a:rPr kumimoji="0" lang="en-US" sz="4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athematica3" pitchFamily="2" charset="2"/>
              </a:rPr>
              <a:t>+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]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685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>
                <a:cs typeface="Arial" charset="0"/>
              </a:rPr>
              <a:t>Emission rates [%/K</a:t>
            </a:r>
            <a:r>
              <a:rPr lang="en-US" baseline="30000" dirty="0" smtClean="0">
                <a:cs typeface="Arial" charset="0"/>
              </a:rPr>
              <a:t>-</a:t>
            </a:r>
            <a:r>
              <a:rPr lang="en-US" baseline="-25000" dirty="0" smtClean="0">
                <a:cs typeface="Arial" charset="0"/>
              </a:rPr>
              <a:t>stop</a:t>
            </a:r>
            <a:r>
              <a:rPr lang="en-US" dirty="0" smtClean="0">
                <a:cs typeface="Arial" charset="0"/>
              </a:rPr>
              <a:t>] and ratios</a:t>
            </a:r>
            <a:endParaRPr lang="it-IT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066800"/>
          <a:ext cx="8458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788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π</a:t>
                      </a:r>
                      <a:r>
                        <a:rPr lang="en-GB" sz="1800" baseline="30000" dirty="0" smtClean="0"/>
                        <a:t>-</a:t>
                      </a:r>
                      <a:r>
                        <a:rPr lang="el-GR" sz="1800" dirty="0" smtClean="0"/>
                        <a:t>Σ</a:t>
                      </a:r>
                      <a:r>
                        <a:rPr lang="en-GB" sz="1800" baseline="30000" dirty="0" smtClean="0"/>
                        <a:t>+</a:t>
                      </a:r>
                      <a:endParaRPr lang="it-IT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π</a:t>
                      </a:r>
                      <a:r>
                        <a:rPr lang="en-GB" sz="1800" baseline="30000" dirty="0" smtClean="0"/>
                        <a:t>+</a:t>
                      </a:r>
                      <a:r>
                        <a:rPr lang="el-GR" sz="1800" dirty="0" smtClean="0"/>
                        <a:t>Σ</a:t>
                      </a:r>
                      <a:r>
                        <a:rPr lang="en-GB" sz="1800" baseline="30000" dirty="0" smtClean="0"/>
                        <a:t>-</a:t>
                      </a:r>
                      <a:endParaRPr lang="it-IT" sz="1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Σ</a:t>
                      </a:r>
                      <a:r>
                        <a:rPr lang="en-GB" sz="1800" baseline="30000" dirty="0" smtClean="0"/>
                        <a:t>- </a:t>
                      </a:r>
                      <a:r>
                        <a:rPr lang="en-GB" sz="1800" baseline="-25000" dirty="0" smtClean="0"/>
                        <a:t>loss</a:t>
                      </a:r>
                      <a:endParaRPr lang="it-IT" sz="18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R</a:t>
                      </a:r>
                      <a:r>
                        <a:rPr lang="en-GB" sz="1800" baseline="-25000" dirty="0" smtClean="0"/>
                        <a:t>+-</a:t>
                      </a:r>
                      <a:endParaRPr lang="it-IT" sz="1800" dirty="0"/>
                    </a:p>
                  </a:txBody>
                  <a:tcPr/>
                </a:tc>
              </a:tr>
              <a:tr h="1788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4He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12.8±2.4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7.2±1.4</a:t>
                      </a:r>
                      <a:endParaRPr lang="it-IT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1.8±0.5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86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6Li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17.6±1.0±1.3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14.4±1.1±0.2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30±2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1.2±0.1±0.1</a:t>
                      </a:r>
                      <a:endParaRPr lang="it-IT" sz="1800" dirty="0" smtClean="0"/>
                    </a:p>
                  </a:txBody>
                  <a:tcPr/>
                </a:tc>
              </a:tr>
              <a:tr h="3086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7Li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7.8±0.5±0.2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6.4±0.4±0.6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26±2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1.2±0.1±0.1</a:t>
                      </a:r>
                      <a:endParaRPr lang="it-IT" sz="1800" dirty="0" smtClean="0"/>
                    </a:p>
                  </a:txBody>
                  <a:tcPr/>
                </a:tc>
              </a:tr>
              <a:tr h="3086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9Be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5.5±0.3±0.3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4.3±0.3±0.5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38±3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1.3±0.1±0.2</a:t>
                      </a:r>
                      <a:endParaRPr lang="it-IT" sz="1800" dirty="0" smtClean="0"/>
                    </a:p>
                  </a:txBody>
                  <a:tcPr/>
                </a:tc>
              </a:tr>
              <a:tr h="3086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12C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9.2±0.3</a:t>
                      </a:r>
                      <a:endParaRPr lang="it-IT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7.3±0.2</a:t>
                      </a:r>
                      <a:endParaRPr lang="it-IT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1.25±0.09</a:t>
                      </a:r>
                      <a:endParaRPr lang="it-IT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86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13C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6.8±0.8±0.6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4.6±0.5±0.2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12±1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1.5±0.2±0.1</a:t>
                      </a:r>
                      <a:endParaRPr lang="it-IT" sz="1800" dirty="0" smtClean="0"/>
                    </a:p>
                  </a:txBody>
                  <a:tcPr/>
                </a:tc>
              </a:tr>
              <a:tr h="3086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16O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6.9±0.6±0.3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5.8±0.5±0.3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36±3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1.2±0.1±0.1</a:t>
                      </a:r>
                      <a:endParaRPr lang="it-IT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1148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GB" baseline="30000" dirty="0" smtClean="0">
                <a:solidFill>
                  <a:srgbClr val="FF0000"/>
                </a:solidFill>
              </a:rPr>
              <a:t>-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GB" baseline="30000" dirty="0" smtClean="0">
                <a:solidFill>
                  <a:srgbClr val="FF0000"/>
                </a:solidFill>
              </a:rPr>
              <a:t>+</a:t>
            </a:r>
            <a:r>
              <a:rPr lang="en-GB" dirty="0" smtClean="0">
                <a:solidFill>
                  <a:srgbClr val="FF0000"/>
                </a:solidFill>
              </a:rPr>
              <a:t> and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GB" baseline="30000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GB" baseline="30000" dirty="0" smtClean="0">
                <a:solidFill>
                  <a:srgbClr val="FF0000"/>
                </a:solidFill>
              </a:rPr>
              <a:t>-</a:t>
            </a:r>
            <a:r>
              <a:rPr lang="en-GB" dirty="0" smtClean="0">
                <a:solidFill>
                  <a:srgbClr val="FF0000"/>
                </a:solidFill>
              </a:rPr>
              <a:t>  emission rates</a:t>
            </a:r>
            <a:r>
              <a:rPr lang="en-GB" dirty="0" smtClean="0">
                <a:solidFill>
                  <a:prstClr val="black"/>
                </a:solidFill>
              </a:rPr>
              <a:t>: (not corrected for </a:t>
            </a:r>
            <a:r>
              <a:rPr lang="en-GB" dirty="0" err="1" smtClean="0">
                <a:solidFill>
                  <a:prstClr val="black"/>
                </a:solidFill>
              </a:rPr>
              <a:t>pion</a:t>
            </a:r>
            <a:r>
              <a:rPr lang="en-GB" dirty="0" smtClean="0">
                <a:solidFill>
                  <a:prstClr val="black"/>
                </a:solidFill>
              </a:rPr>
              <a:t> attenuation nor for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dirty="0" smtClean="0">
                <a:solidFill>
                  <a:prstClr val="black"/>
                </a:solidFill>
              </a:rPr>
              <a:t>-</a:t>
            </a:r>
            <a:r>
              <a:rPr lang="el-GR" dirty="0" smtClean="0">
                <a:solidFill>
                  <a:prstClr val="black"/>
                </a:solidFill>
              </a:rPr>
              <a:t>Λ</a:t>
            </a:r>
            <a:r>
              <a:rPr lang="en-GB" dirty="0" smtClean="0">
                <a:solidFill>
                  <a:prstClr val="black"/>
                </a:solidFill>
              </a:rPr>
              <a:t> conversion;</a:t>
            </a:r>
          </a:p>
          <a:p>
            <a:pPr lvl="1"/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GB" baseline="30000" dirty="0" smtClean="0">
                <a:solidFill>
                  <a:prstClr val="black"/>
                </a:solidFill>
              </a:rPr>
              <a:t>+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-</a:t>
            </a:r>
            <a:r>
              <a:rPr lang="en-GB" dirty="0" smtClean="0">
                <a:solidFill>
                  <a:prstClr val="black"/>
                </a:solidFill>
              </a:rPr>
              <a:t> values account for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baseline="30000" dirty="0" smtClean="0">
                <a:solidFill>
                  <a:prstClr val="black"/>
                </a:solidFill>
              </a:rPr>
              <a:t>-</a:t>
            </a:r>
            <a:r>
              <a:rPr lang="en-GB" baseline="-25000" dirty="0" smtClean="0">
                <a:solidFill>
                  <a:prstClr val="black"/>
                </a:solidFill>
              </a:rPr>
              <a:t>loss</a:t>
            </a:r>
            <a:r>
              <a:rPr lang="en-GB" dirty="0" smtClean="0">
                <a:solidFill>
                  <a:prstClr val="black"/>
                </a:solidFill>
              </a:rPr>
              <a:t> )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Strong A dependence</a:t>
            </a:r>
            <a:r>
              <a:rPr lang="en-GB" dirty="0" smtClean="0">
                <a:solidFill>
                  <a:prstClr val="black"/>
                </a:solidFill>
              </a:rPr>
              <a:t> (K- interaction @nuclear surface, </a:t>
            </a:r>
            <a:r>
              <a:rPr lang="en-GB" dirty="0" err="1" smtClean="0">
                <a:solidFill>
                  <a:prstClr val="black"/>
                </a:solidFill>
              </a:rPr>
              <a:t>isospin</a:t>
            </a:r>
            <a:r>
              <a:rPr lang="en-GB" dirty="0" smtClean="0">
                <a:solidFill>
                  <a:prstClr val="black"/>
                </a:solidFill>
              </a:rPr>
              <a:t> dependence of FSI,...)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baseline="-25000" dirty="0" smtClean="0">
                <a:solidFill>
                  <a:srgbClr val="FF0000"/>
                </a:solidFill>
              </a:rPr>
              <a:t>+-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GB" baseline="30000" dirty="0" smtClean="0">
                <a:solidFill>
                  <a:srgbClr val="FF0000"/>
                </a:solidFill>
              </a:rPr>
              <a:t>-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GB" baseline="30000" dirty="0" smtClean="0">
                <a:solidFill>
                  <a:srgbClr val="FF0000"/>
                </a:solidFill>
              </a:rPr>
              <a:t>+</a:t>
            </a:r>
            <a:r>
              <a:rPr lang="en-GB" dirty="0" smtClean="0">
                <a:solidFill>
                  <a:srgbClr val="FF0000"/>
                </a:solidFill>
              </a:rPr>
              <a:t> /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GB" baseline="30000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GB" baseline="30000" dirty="0" smtClean="0">
                <a:solidFill>
                  <a:srgbClr val="FF0000"/>
                </a:solidFill>
              </a:rPr>
              <a:t>-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almost </a:t>
            </a:r>
            <a:r>
              <a:rPr lang="en-GB" dirty="0" smtClean="0">
                <a:solidFill>
                  <a:srgbClr val="0000FF"/>
                </a:solidFill>
              </a:rPr>
              <a:t>independent on A </a:t>
            </a:r>
            <a:r>
              <a:rPr lang="en-GB" dirty="0" smtClean="0">
                <a:solidFill>
                  <a:prstClr val="black"/>
                </a:solidFill>
              </a:rPr>
              <a:t>for A≥6: </a:t>
            </a:r>
          </a:p>
          <a:p>
            <a:pPr lvl="1"/>
            <a:r>
              <a:rPr lang="en-GB" dirty="0" smtClean="0">
                <a:solidFill>
                  <a:srgbClr val="0000FF"/>
                </a:solidFill>
              </a:rPr>
              <a:t>Strong difference </a:t>
            </a:r>
            <a:r>
              <a:rPr lang="en-GB" dirty="0" smtClean="0">
                <a:solidFill>
                  <a:srgbClr val="0000FF"/>
                </a:solidFill>
              </a:rPr>
              <a:t>between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free proton (R</a:t>
            </a:r>
            <a:r>
              <a:rPr lang="en-GB" baseline="-25000" dirty="0" smtClean="0">
                <a:solidFill>
                  <a:srgbClr val="0000FF"/>
                </a:solidFill>
              </a:rPr>
              <a:t>+-</a:t>
            </a:r>
            <a:r>
              <a:rPr lang="en-GB" dirty="0" smtClean="0">
                <a:solidFill>
                  <a:srgbClr val="0000FF"/>
                </a:solidFill>
              </a:rPr>
              <a:t> = 0.42) </a:t>
            </a:r>
            <a:r>
              <a:rPr lang="en-GB" dirty="0" smtClean="0">
                <a:solidFill>
                  <a:srgbClr val="0000FF"/>
                </a:solidFill>
              </a:rPr>
              <a:t>and </a:t>
            </a:r>
            <a:r>
              <a:rPr lang="en-GB" dirty="0" smtClean="0">
                <a:solidFill>
                  <a:srgbClr val="0000FF"/>
                </a:solidFill>
              </a:rPr>
              <a:t>bound proton (R</a:t>
            </a:r>
            <a:r>
              <a:rPr lang="en-GB" baseline="-25000" dirty="0" smtClean="0">
                <a:solidFill>
                  <a:srgbClr val="0000FF"/>
                </a:solidFill>
              </a:rPr>
              <a:t>+-</a:t>
            </a:r>
            <a:r>
              <a:rPr lang="en-GB" dirty="0" smtClean="0">
                <a:solidFill>
                  <a:srgbClr val="0000FF"/>
                </a:solidFill>
              </a:rPr>
              <a:t> &gt; 1.2),  </a:t>
            </a:r>
          </a:p>
          <a:p>
            <a:pPr lvl="1"/>
            <a:r>
              <a:rPr lang="en-GB" dirty="0" err="1" smtClean="0">
                <a:solidFill>
                  <a:prstClr val="black"/>
                </a:solidFill>
              </a:rPr>
              <a:t>subthreshold</a:t>
            </a:r>
            <a:r>
              <a:rPr lang="en-GB" dirty="0" smtClean="0">
                <a:solidFill>
                  <a:prstClr val="black"/>
                </a:solidFill>
              </a:rPr>
              <a:t> modification of the K̅N interaction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agreement  with </a:t>
            </a:r>
            <a:r>
              <a:rPr lang="it-IT" dirty="0" smtClean="0">
                <a:solidFill>
                  <a:prstClr val="black"/>
                </a:solidFill>
              </a:rPr>
              <a:t>S. Wycech, Nucl. Phys. B28 (1971) 541 predictions</a:t>
            </a:r>
            <a:endParaRPr lang="it-IT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GB" dirty="0" smtClean="0"/>
              <a:t>Summary and conclusions 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991600" cy="49530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0000FF"/>
                </a:solidFill>
              </a:rPr>
              <a:t>Study of in medium K</a:t>
            </a:r>
            <a:r>
              <a:rPr lang="en-US" sz="2200" baseline="30000" dirty="0" smtClean="0">
                <a:solidFill>
                  <a:srgbClr val="0000FF"/>
                </a:solidFill>
              </a:rPr>
              <a:t>-</a:t>
            </a:r>
            <a:r>
              <a:rPr lang="en-US" sz="2200" baseline="-25000" dirty="0" smtClean="0">
                <a:solidFill>
                  <a:srgbClr val="0000FF"/>
                </a:solidFill>
              </a:rPr>
              <a:t>  </a:t>
            </a:r>
            <a:r>
              <a:rPr lang="en-US" sz="2200" dirty="0" smtClean="0">
                <a:solidFill>
                  <a:srgbClr val="0000FF"/>
                </a:solidFill>
              </a:rPr>
              <a:t>p interaction @threshold</a:t>
            </a:r>
          </a:p>
          <a:p>
            <a:pPr>
              <a:buNone/>
            </a:pPr>
            <a:r>
              <a:rPr lang="en-US" sz="2200" dirty="0" smtClean="0"/>
              <a:t>         -relevant role of </a:t>
            </a:r>
            <a:r>
              <a:rPr lang="en-US" sz="2200" dirty="0" err="1" smtClean="0"/>
              <a:t>subthreshold</a:t>
            </a:r>
            <a:r>
              <a:rPr lang="en-US" sz="2200" dirty="0" smtClean="0"/>
              <a:t>  amplitudes dominated by</a:t>
            </a:r>
            <a:r>
              <a:rPr lang="en-US" sz="2200" dirty="0" smtClean="0">
                <a:latin typeface="Symbol" pitchFamily="18" charset="2"/>
              </a:rPr>
              <a:t> L</a:t>
            </a:r>
            <a:r>
              <a:rPr lang="en-US" sz="2200" dirty="0" smtClean="0"/>
              <a:t>(1405),     </a:t>
            </a:r>
          </a:p>
          <a:p>
            <a:pPr>
              <a:buNone/>
            </a:pPr>
            <a:r>
              <a:rPr lang="en-US" sz="2200" dirty="0" smtClean="0"/>
              <a:t>            expected to be strongly modified in the nuclear medium</a:t>
            </a:r>
          </a:p>
          <a:p>
            <a:pPr>
              <a:buNone/>
            </a:pPr>
            <a:r>
              <a:rPr lang="en-US" sz="2200" dirty="0" smtClean="0">
                <a:solidFill>
                  <a:srgbClr val="FE0000"/>
                </a:solidFill>
              </a:rPr>
              <a:t>          -</a:t>
            </a:r>
            <a:r>
              <a:rPr lang="en-US" sz="2200" dirty="0" smtClean="0"/>
              <a:t>Σ</a:t>
            </a:r>
            <a:r>
              <a:rPr lang="el-GR" sz="2200" dirty="0" smtClean="0"/>
              <a:t>π</a:t>
            </a:r>
            <a:r>
              <a:rPr lang="en-US" sz="2200" dirty="0" smtClean="0"/>
              <a:t> dominant  channel </a:t>
            </a:r>
          </a:p>
          <a:p>
            <a:pPr>
              <a:buFont typeface="Wingdings"/>
              <a:buChar char="à"/>
            </a:pPr>
            <a:r>
              <a:rPr lang="en-US" sz="2200" dirty="0" smtClean="0">
                <a:sym typeface="Wingdings" pitchFamily="2" charset="2"/>
              </a:rPr>
              <a:t>study of </a:t>
            </a:r>
            <a:r>
              <a:rPr lang="en-US" sz="2200" dirty="0" smtClean="0"/>
              <a:t>Σ</a:t>
            </a:r>
            <a:r>
              <a:rPr lang="el-GR" sz="2200" dirty="0" smtClean="0"/>
              <a:t>π </a:t>
            </a:r>
            <a:r>
              <a:rPr lang="en-US" sz="2200" dirty="0" smtClean="0">
                <a:sym typeface="Wingdings" pitchFamily="2" charset="2"/>
              </a:rPr>
              <a:t>production on bound p, via </a:t>
            </a:r>
            <a:r>
              <a:rPr lang="it-IT" sz="2200" dirty="0" smtClean="0"/>
              <a:t>A(</a:t>
            </a:r>
            <a:r>
              <a:rPr lang="en-US" sz="2200" dirty="0" smtClean="0"/>
              <a:t>K</a:t>
            </a:r>
            <a:r>
              <a:rPr lang="en-US" sz="2200" baseline="30000" dirty="0" smtClean="0"/>
              <a:t>-</a:t>
            </a:r>
            <a:r>
              <a:rPr lang="en-US" sz="2200" baseline="-25000" dirty="0" smtClean="0"/>
              <a:t>stop</a:t>
            </a:r>
            <a:r>
              <a:rPr lang="en-US" sz="2200" dirty="0" smtClean="0"/>
              <a:t> ,Σ</a:t>
            </a:r>
            <a:r>
              <a:rPr lang="el-GR" sz="2200" dirty="0" smtClean="0"/>
              <a:t>π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>
              <a:buNone/>
            </a:pPr>
            <a:r>
              <a:rPr lang="it-IT" sz="2200" dirty="0" smtClean="0"/>
              <a:t>-   </a:t>
            </a:r>
            <a:r>
              <a:rPr lang="it-IT" sz="2200" dirty="0" err="1" smtClean="0"/>
              <a:t>Emission</a:t>
            </a:r>
            <a:r>
              <a:rPr lang="it-IT" sz="2200" dirty="0" smtClean="0"/>
              <a:t> </a:t>
            </a:r>
            <a:r>
              <a:rPr lang="it-IT" sz="2200" dirty="0" err="1" smtClean="0"/>
              <a:t>rates</a:t>
            </a:r>
            <a:r>
              <a:rPr lang="it-IT" sz="2200" dirty="0" smtClean="0"/>
              <a:t> : </a:t>
            </a:r>
            <a:r>
              <a:rPr lang="it-IT" sz="2200" dirty="0" err="1" smtClean="0"/>
              <a:t>dependence</a:t>
            </a:r>
            <a:r>
              <a:rPr lang="it-IT" sz="2200" dirty="0" smtClean="0"/>
              <a:t> on </a:t>
            </a:r>
            <a:r>
              <a:rPr lang="it-IT" sz="2200" dirty="0" err="1" smtClean="0"/>
              <a:t>nuclear</a:t>
            </a:r>
            <a:r>
              <a:rPr lang="it-IT" sz="2200" dirty="0" smtClean="0"/>
              <a:t> </a:t>
            </a:r>
            <a:r>
              <a:rPr lang="it-IT" sz="2200" dirty="0" err="1" smtClean="0"/>
              <a:t>structure</a:t>
            </a:r>
            <a:r>
              <a:rPr lang="it-IT" sz="2200" dirty="0" smtClean="0"/>
              <a:t>, </a:t>
            </a:r>
            <a:r>
              <a:rPr lang="it-IT" sz="2200" dirty="0" err="1" smtClean="0"/>
              <a:t>K</a:t>
            </a:r>
            <a:r>
              <a:rPr lang="it-IT" sz="2200" baseline="30000" dirty="0" err="1" smtClean="0"/>
              <a:t>-</a:t>
            </a:r>
            <a:r>
              <a:rPr lang="it-IT" sz="2200" dirty="0" err="1" smtClean="0"/>
              <a:t>absorp</a:t>
            </a:r>
            <a:r>
              <a:rPr lang="it-IT" sz="2200" dirty="0" smtClean="0"/>
              <a:t>. </a:t>
            </a:r>
            <a:r>
              <a:rPr lang="it-IT" sz="2200" dirty="0" err="1" smtClean="0"/>
              <a:t>orbital</a:t>
            </a:r>
            <a:r>
              <a:rPr lang="it-IT" sz="2200" dirty="0" smtClean="0"/>
              <a:t> </a:t>
            </a:r>
            <a:r>
              <a:rPr lang="it-IT" sz="2200" dirty="0" smtClean="0"/>
              <a:t>, </a:t>
            </a:r>
            <a:r>
              <a:rPr lang="it-IT" sz="2200" dirty="0" err="1" smtClean="0"/>
              <a:t>FSI…</a:t>
            </a:r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-   </a:t>
            </a:r>
            <a:r>
              <a:rPr lang="en-GB" sz="2200" dirty="0" smtClean="0">
                <a:solidFill>
                  <a:prstClr val="black"/>
                </a:solidFill>
              </a:rPr>
              <a:t>R</a:t>
            </a:r>
            <a:r>
              <a:rPr lang="en-GB" sz="2200" baseline="-25000" dirty="0" smtClean="0">
                <a:solidFill>
                  <a:prstClr val="black"/>
                </a:solidFill>
              </a:rPr>
              <a:t>+- </a:t>
            </a:r>
            <a:r>
              <a:rPr lang="en-GB" sz="2200" dirty="0" smtClean="0">
                <a:solidFill>
                  <a:prstClr val="black"/>
                </a:solidFill>
              </a:rPr>
              <a:t>= </a:t>
            </a:r>
            <a:r>
              <a:rPr lang="el-GR" sz="2200" dirty="0" smtClean="0">
                <a:solidFill>
                  <a:prstClr val="black"/>
                </a:solidFill>
              </a:rPr>
              <a:t>π</a:t>
            </a:r>
            <a:r>
              <a:rPr lang="en-GB" sz="2200" baseline="30000" dirty="0" smtClean="0">
                <a:solidFill>
                  <a:prstClr val="black"/>
                </a:solidFill>
              </a:rPr>
              <a:t>-</a:t>
            </a:r>
            <a:r>
              <a:rPr lang="el-GR" sz="2200" dirty="0" smtClean="0">
                <a:solidFill>
                  <a:prstClr val="black"/>
                </a:solidFill>
              </a:rPr>
              <a:t>Σ</a:t>
            </a:r>
            <a:r>
              <a:rPr lang="en-GB" sz="2200" baseline="30000" dirty="0" smtClean="0">
                <a:solidFill>
                  <a:prstClr val="black"/>
                </a:solidFill>
              </a:rPr>
              <a:t>+</a:t>
            </a:r>
            <a:r>
              <a:rPr lang="en-GB" sz="2200" dirty="0" smtClean="0">
                <a:solidFill>
                  <a:prstClr val="black"/>
                </a:solidFill>
              </a:rPr>
              <a:t> / </a:t>
            </a:r>
            <a:r>
              <a:rPr lang="el-GR" sz="2200" dirty="0" smtClean="0">
                <a:solidFill>
                  <a:prstClr val="black"/>
                </a:solidFill>
              </a:rPr>
              <a:t>π</a:t>
            </a:r>
            <a:r>
              <a:rPr lang="en-GB" sz="2200" baseline="30000" dirty="0" smtClean="0">
                <a:solidFill>
                  <a:prstClr val="black"/>
                </a:solidFill>
              </a:rPr>
              <a:t>+</a:t>
            </a:r>
            <a:r>
              <a:rPr lang="el-GR" sz="2200" dirty="0" smtClean="0">
                <a:solidFill>
                  <a:prstClr val="black"/>
                </a:solidFill>
              </a:rPr>
              <a:t>Σ</a:t>
            </a:r>
            <a:r>
              <a:rPr lang="en-GB" sz="2200" baseline="30000" dirty="0" smtClean="0">
                <a:solidFill>
                  <a:prstClr val="black"/>
                </a:solidFill>
              </a:rPr>
              <a:t>-</a:t>
            </a:r>
            <a:r>
              <a:rPr lang="en-GB" sz="2200" dirty="0" smtClean="0">
                <a:solidFill>
                  <a:prstClr val="black"/>
                </a:solidFill>
              </a:rPr>
              <a:t>  : much less dependent, but sensitive to </a:t>
            </a:r>
            <a:r>
              <a:rPr lang="en-US" sz="2200" dirty="0" smtClean="0">
                <a:latin typeface="Symbol" pitchFamily="18" charset="2"/>
              </a:rPr>
              <a:t>L</a:t>
            </a:r>
            <a:r>
              <a:rPr lang="en-GB" sz="2200" dirty="0" smtClean="0">
                <a:solidFill>
                  <a:prstClr val="black"/>
                </a:solidFill>
              </a:rPr>
              <a:t>(1405)</a:t>
            </a:r>
          </a:p>
          <a:p>
            <a:pPr>
              <a:buNone/>
            </a:pPr>
            <a:r>
              <a:rPr lang="it-IT" sz="2200" dirty="0" smtClean="0"/>
              <a:t> - </a:t>
            </a:r>
            <a:r>
              <a:rPr lang="it-IT" sz="2200" dirty="0" smtClean="0"/>
              <a:t> </a:t>
            </a:r>
            <a:r>
              <a:rPr lang="it-IT" sz="2200" dirty="0" err="1" smtClean="0"/>
              <a:t>q.exclusive</a:t>
            </a:r>
            <a:r>
              <a:rPr lang="it-IT" sz="2200" dirty="0" smtClean="0"/>
              <a:t> </a:t>
            </a:r>
            <a:r>
              <a:rPr lang="it-IT" sz="2200" dirty="0" smtClean="0"/>
              <a:t>A(</a:t>
            </a:r>
            <a:r>
              <a:rPr lang="en-US" sz="2200" dirty="0" smtClean="0"/>
              <a:t>K</a:t>
            </a:r>
            <a:r>
              <a:rPr lang="en-US" sz="2200" baseline="30000" dirty="0" smtClean="0"/>
              <a:t>-</a:t>
            </a:r>
            <a:r>
              <a:rPr lang="en-US" sz="2200" baseline="-25000" dirty="0" smtClean="0"/>
              <a:t>stop</a:t>
            </a:r>
            <a:r>
              <a:rPr lang="en-US" sz="2200" dirty="0" smtClean="0"/>
              <a:t> ,Σ</a:t>
            </a:r>
            <a:r>
              <a:rPr lang="el-GR" sz="2200" dirty="0" smtClean="0"/>
              <a:t>π</a:t>
            </a:r>
            <a:r>
              <a:rPr lang="en-US" sz="2200" dirty="0" smtClean="0"/>
              <a:t>): minimize FSI distortions, No 2-body contrib.</a:t>
            </a:r>
          </a:p>
          <a:p>
            <a:pPr>
              <a:buNone/>
            </a:pPr>
            <a:endParaRPr lang="it-IT" sz="2200" dirty="0" smtClean="0"/>
          </a:p>
          <a:p>
            <a:pPr algn="ctr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The K</a:t>
            </a:r>
            <a:r>
              <a:rPr lang="en-US" sz="2200" baseline="30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2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stop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</a:t>
            </a:r>
            <a:r>
              <a:rPr lang="en-US" sz="2200" baseline="300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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</a:t>
            </a:r>
            <a:r>
              <a:rPr lang="en-US" sz="2200" baseline="300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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X reaction was studied with FINUDA@DAFNE on </a:t>
            </a:r>
          </a:p>
          <a:p>
            <a:pPr algn="ctr"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A=</a:t>
            </a:r>
            <a:r>
              <a:rPr lang="it-IT" sz="2200" baseline="300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</a:rPr>
              <a:t>Li,</a:t>
            </a:r>
            <a:r>
              <a:rPr lang="it-IT" sz="2200" baseline="300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</a:rPr>
              <a:t>Li,</a:t>
            </a:r>
            <a:r>
              <a:rPr lang="it-IT" sz="2200" baseline="300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</a:rPr>
              <a:t>Be, </a:t>
            </a:r>
            <a:r>
              <a:rPr lang="it-IT" sz="2200" baseline="30000" dirty="0" smtClean="0">
                <a:solidFill>
                  <a:schemeClr val="accent1">
                    <a:lumMod val="75000"/>
                  </a:schemeClr>
                </a:solidFill>
              </a:rPr>
              <a:t>13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</a:rPr>
              <a:t>C, </a:t>
            </a:r>
            <a:r>
              <a:rPr lang="it-IT" sz="2200" baseline="30000" dirty="0" smtClean="0">
                <a:solidFill>
                  <a:schemeClr val="accent1">
                    <a:lumMod val="75000"/>
                  </a:schemeClr>
                </a:solidFill>
              </a:rPr>
              <a:t>16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,  and the </a:t>
            </a:r>
            <a:r>
              <a:rPr lang="el-GR" sz="2200" dirty="0" smtClean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en-US" sz="2200" baseline="300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3" pitchFamily="2" charset="2"/>
              </a:rPr>
              <a:t>∓</a:t>
            </a:r>
            <a:r>
              <a:rPr lang="en-US" sz="2200" baseline="30000" dirty="0" smtClean="0">
                <a:solidFill>
                  <a:schemeClr val="accent1">
                    <a:lumMod val="75000"/>
                  </a:schemeClr>
                </a:solidFill>
                <a:sym typeface="Mathematica3" pitchFamily="2" charset="2"/>
              </a:rPr>
              <a:t> </a:t>
            </a:r>
            <a:r>
              <a:rPr lang="el-GR" sz="2200" dirty="0" smtClean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US" sz="2200" baseline="300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sym typeface="Mathematica1" pitchFamily="2" charset="2"/>
              </a:rPr>
              <a:t>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channel </a:t>
            </a:r>
            <a:r>
              <a:rPr lang="it-IT" sz="2200" dirty="0" err="1" smtClean="0">
                <a:solidFill>
                  <a:schemeClr val="accent1">
                    <a:lumMod val="75000"/>
                  </a:schemeClr>
                </a:solidFill>
              </a:rPr>
              <a:t>analyzed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GB" dirty="0" smtClean="0"/>
              <a:t>Summary and conclusions 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93837"/>
            <a:ext cx="89916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it-IT" sz="2400" dirty="0" smtClean="0"/>
              <a:t>F</a:t>
            </a:r>
            <a:r>
              <a:rPr lang="en-GB" sz="2400" dirty="0" err="1" smtClean="0"/>
              <a:t>irst</a:t>
            </a:r>
            <a:r>
              <a:rPr lang="en-GB" sz="2400" dirty="0" smtClean="0"/>
              <a:t> time measurement of</a:t>
            </a:r>
            <a:r>
              <a:rPr lang="it-IT" sz="2400" dirty="0" smtClean="0"/>
              <a:t>: </a:t>
            </a:r>
          </a:p>
          <a:p>
            <a:pPr>
              <a:buNone/>
            </a:pPr>
            <a:r>
              <a:rPr lang="it-IT" sz="2400" dirty="0" smtClean="0"/>
              <a:t>      • the </a:t>
            </a:r>
            <a:r>
              <a:rPr lang="el-GR" sz="2400" dirty="0" smtClean="0">
                <a:solidFill>
                  <a:srgbClr val="FF0000"/>
                </a:solidFill>
              </a:rPr>
              <a:t>π</a:t>
            </a:r>
            <a:r>
              <a:rPr lang="en-US" sz="2400" baseline="30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3" pitchFamily="2" charset="2"/>
              </a:rPr>
              <a:t>∓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prompt </a:t>
            </a:r>
            <a:r>
              <a:rPr lang="it-IT" sz="2400" dirty="0" smtClean="0">
                <a:solidFill>
                  <a:srgbClr val="FE0000"/>
                </a:solidFill>
              </a:rPr>
              <a:t>in  coincidence with the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baseline="30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GB" sz="2400" dirty="0" smtClean="0">
                <a:solidFill>
                  <a:srgbClr val="FE0000"/>
                </a:solidFill>
              </a:rPr>
              <a:t> </a:t>
            </a:r>
            <a:r>
              <a:rPr lang="en-GB" sz="2400" dirty="0" smtClean="0"/>
              <a:t>(</a:t>
            </a:r>
            <a:r>
              <a:rPr lang="en-GB" sz="2400" dirty="0" smtClean="0">
                <a:sym typeface="Symbol"/>
              </a:rPr>
              <a:t>n</a:t>
            </a:r>
            <a:r>
              <a:rPr lang="el-GR" sz="2400" dirty="0" smtClean="0">
                <a:sym typeface="Symbol"/>
              </a:rPr>
              <a:t>π</a:t>
            </a:r>
            <a:r>
              <a:rPr lang="en-US" sz="2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±</a:t>
            </a:r>
            <a:r>
              <a:rPr lang="en-GB" sz="2400" dirty="0" smtClean="0">
                <a:sym typeface="Symbol"/>
              </a:rPr>
              <a:t>)</a:t>
            </a:r>
            <a:endParaRPr lang="en-US" sz="2400" dirty="0" smtClean="0"/>
          </a:p>
          <a:p>
            <a:pPr marL="914400" lvl="1" indent="-514350">
              <a:buNone/>
            </a:pPr>
            <a:r>
              <a:rPr lang="it-IT" sz="2400" dirty="0" smtClean="0"/>
              <a:t>• </a:t>
            </a:r>
            <a:r>
              <a:rPr lang="en-GB" sz="2400" dirty="0" smtClean="0"/>
              <a:t>the elementary process </a:t>
            </a:r>
            <a:r>
              <a:rPr lang="en-US" sz="2400" dirty="0" smtClean="0">
                <a:solidFill>
                  <a:srgbClr val="FE0000"/>
                </a:solidFill>
              </a:rPr>
              <a:t>K</a:t>
            </a:r>
            <a:r>
              <a:rPr lang="en-US" sz="2400" baseline="30000" dirty="0" smtClean="0">
                <a:solidFill>
                  <a:srgbClr val="FE0000"/>
                </a:solidFill>
              </a:rPr>
              <a:t>-</a:t>
            </a:r>
            <a:r>
              <a:rPr lang="en-US" sz="2400" baseline="-25000" dirty="0" smtClean="0">
                <a:solidFill>
                  <a:srgbClr val="FE0000"/>
                </a:solidFill>
              </a:rPr>
              <a:t>stop</a:t>
            </a:r>
            <a:r>
              <a:rPr lang="en-US" sz="2400" dirty="0" smtClean="0">
                <a:solidFill>
                  <a:srgbClr val="FE0000"/>
                </a:solidFill>
              </a:rPr>
              <a:t> </a:t>
            </a:r>
            <a:r>
              <a:rPr lang="en-US" sz="2400" dirty="0" err="1" smtClean="0">
                <a:solidFill>
                  <a:srgbClr val="FE0000"/>
                </a:solidFill>
              </a:rPr>
              <a:t>p→Σ</a:t>
            </a:r>
            <a:r>
              <a:rPr lang="el-GR" sz="2400" dirty="0" smtClean="0">
                <a:solidFill>
                  <a:srgbClr val="FE0000"/>
                </a:solidFill>
              </a:rPr>
              <a:t>π</a:t>
            </a:r>
            <a:r>
              <a:rPr lang="en-GB" sz="2400" dirty="0" smtClean="0">
                <a:solidFill>
                  <a:srgbClr val="FE0000"/>
                </a:solidFill>
              </a:rPr>
              <a:t> </a:t>
            </a:r>
            <a:r>
              <a:rPr lang="en-GB" sz="2400" dirty="0" smtClean="0"/>
              <a:t>with </a:t>
            </a:r>
            <a:r>
              <a:rPr lang="en-GB" sz="2400" dirty="0" smtClean="0">
                <a:solidFill>
                  <a:srgbClr val="FE0000"/>
                </a:solidFill>
              </a:rPr>
              <a:t>p </a:t>
            </a:r>
            <a:r>
              <a:rPr lang="en-GB" sz="2400" dirty="0" smtClean="0"/>
              <a:t>bound in </a:t>
            </a:r>
            <a:r>
              <a:rPr lang="en-GB" sz="2400" dirty="0" smtClean="0">
                <a:solidFill>
                  <a:srgbClr val="FE0000"/>
                </a:solidFill>
              </a:rPr>
              <a:t>A</a:t>
            </a:r>
          </a:p>
          <a:p>
            <a:pPr marL="914400" lvl="1" indent="-514350">
              <a:buNone/>
            </a:pPr>
            <a:r>
              <a:rPr lang="it-IT" sz="2400" dirty="0" smtClean="0"/>
              <a:t>• </a:t>
            </a:r>
            <a:r>
              <a:rPr lang="en-GB" sz="2400" dirty="0" smtClean="0"/>
              <a:t>emission rates from </a:t>
            </a:r>
            <a:r>
              <a:rPr lang="en-GB" sz="2400" dirty="0" smtClean="0">
                <a:solidFill>
                  <a:srgbClr val="FF0000"/>
                </a:solidFill>
              </a:rPr>
              <a:t>A=6</a:t>
            </a:r>
            <a:r>
              <a:rPr lang="en-GB" sz="2400" dirty="0" smtClean="0"/>
              <a:t> to </a:t>
            </a:r>
            <a:r>
              <a:rPr lang="en-GB" sz="2400" dirty="0" smtClean="0">
                <a:solidFill>
                  <a:srgbClr val="FF0000"/>
                </a:solidFill>
              </a:rPr>
              <a:t>A=16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400" dirty="0" smtClean="0"/>
              <a:t>	 • </a:t>
            </a:r>
            <a:r>
              <a:rPr lang="en-GB" sz="2400" dirty="0" smtClean="0">
                <a:solidFill>
                  <a:prstClr val="black"/>
                </a:solidFill>
              </a:rPr>
              <a:t>R</a:t>
            </a:r>
            <a:r>
              <a:rPr lang="en-GB" sz="2400" baseline="-25000" dirty="0" smtClean="0">
                <a:solidFill>
                  <a:prstClr val="black"/>
                </a:solidFill>
              </a:rPr>
              <a:t>+- </a:t>
            </a:r>
            <a:r>
              <a:rPr lang="en-GB" sz="2400" dirty="0" smtClean="0">
                <a:solidFill>
                  <a:prstClr val="black"/>
                </a:solidFill>
              </a:rPr>
              <a:t>= </a:t>
            </a:r>
            <a:r>
              <a:rPr lang="el-GR" sz="2400" dirty="0" smtClean="0">
                <a:solidFill>
                  <a:prstClr val="black"/>
                </a:solidFill>
              </a:rPr>
              <a:t>π</a:t>
            </a:r>
            <a:r>
              <a:rPr lang="en-GB" sz="2400" baseline="30000" dirty="0" smtClean="0">
                <a:solidFill>
                  <a:prstClr val="black"/>
                </a:solidFill>
              </a:rPr>
              <a:t>-</a:t>
            </a:r>
            <a:r>
              <a:rPr lang="el-GR" sz="2400" dirty="0" smtClean="0">
                <a:solidFill>
                  <a:prstClr val="black"/>
                </a:solidFill>
              </a:rPr>
              <a:t>Σ</a:t>
            </a:r>
            <a:r>
              <a:rPr lang="en-GB" sz="2400" baseline="30000" dirty="0" smtClean="0">
                <a:solidFill>
                  <a:prstClr val="black"/>
                </a:solidFill>
              </a:rPr>
              <a:t>+</a:t>
            </a:r>
            <a:r>
              <a:rPr lang="en-GB" sz="2400" dirty="0" smtClean="0">
                <a:solidFill>
                  <a:prstClr val="black"/>
                </a:solidFill>
              </a:rPr>
              <a:t> / </a:t>
            </a:r>
            <a:r>
              <a:rPr lang="el-GR" sz="2400" dirty="0" smtClean="0">
                <a:solidFill>
                  <a:prstClr val="black"/>
                </a:solidFill>
              </a:rPr>
              <a:t>π</a:t>
            </a:r>
            <a:r>
              <a:rPr lang="en-GB" sz="2400" baseline="30000" dirty="0" smtClean="0">
                <a:solidFill>
                  <a:prstClr val="black"/>
                </a:solidFill>
              </a:rPr>
              <a:t>+</a:t>
            </a:r>
            <a:r>
              <a:rPr lang="el-GR" sz="2400" dirty="0" smtClean="0">
                <a:solidFill>
                  <a:prstClr val="black"/>
                </a:solidFill>
              </a:rPr>
              <a:t>Σ</a:t>
            </a:r>
            <a:r>
              <a:rPr lang="en-GB" sz="2400" baseline="30000" dirty="0" smtClean="0">
                <a:solidFill>
                  <a:prstClr val="black"/>
                </a:solidFill>
              </a:rPr>
              <a:t>-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endParaRPr lang="en-GB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prstClr val="black"/>
                </a:solidFill>
              </a:rPr>
              <a:t>Reaction is essentially </a:t>
            </a:r>
            <a:r>
              <a:rPr lang="en-GB" sz="2400" dirty="0" err="1" smtClean="0">
                <a:solidFill>
                  <a:srgbClr val="0000FF"/>
                </a:solidFill>
              </a:rPr>
              <a:t>Q.free</a:t>
            </a:r>
            <a:endParaRPr lang="en-GB" sz="24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prstClr val="black"/>
                </a:solidFill>
              </a:rPr>
              <a:t>Measured </a:t>
            </a:r>
            <a:r>
              <a:rPr lang="en-GB" sz="2400" dirty="0" err="1" smtClean="0">
                <a:solidFill>
                  <a:prstClr val="black"/>
                </a:solidFill>
              </a:rPr>
              <a:t>pion</a:t>
            </a:r>
            <a:r>
              <a:rPr lang="en-GB" sz="2400" dirty="0" smtClean="0">
                <a:solidFill>
                  <a:prstClr val="black"/>
                </a:solidFill>
              </a:rPr>
              <a:t> momentum spectra </a:t>
            </a:r>
            <a:r>
              <a:rPr lang="en-GB" sz="2400" dirty="0" smtClean="0">
                <a:solidFill>
                  <a:prstClr val="black"/>
                </a:solidFill>
              </a:rPr>
              <a:t>reliable test </a:t>
            </a:r>
            <a:r>
              <a:rPr lang="en-GB" sz="2400" dirty="0" smtClean="0">
                <a:solidFill>
                  <a:prstClr val="black"/>
                </a:solidFill>
              </a:rPr>
              <a:t>for theories </a:t>
            </a: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00FF"/>
                </a:solidFill>
              </a:rPr>
              <a:t>Emission </a:t>
            </a:r>
            <a:r>
              <a:rPr lang="en-GB" sz="2400" dirty="0" smtClean="0">
                <a:solidFill>
                  <a:srgbClr val="0000FF"/>
                </a:solidFill>
              </a:rPr>
              <a:t>rates </a:t>
            </a:r>
            <a:r>
              <a:rPr lang="en-GB" sz="2400" dirty="0" smtClean="0">
                <a:solidFill>
                  <a:prstClr val="black"/>
                </a:solidFill>
              </a:rPr>
              <a:t>show strong A dependence </a:t>
            </a:r>
            <a:endParaRPr lang="en-GB" sz="2400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00FF"/>
                </a:solidFill>
              </a:rPr>
              <a:t>R</a:t>
            </a:r>
            <a:r>
              <a:rPr lang="en-GB" sz="2400" baseline="-25000" dirty="0" smtClean="0">
                <a:solidFill>
                  <a:srgbClr val="0000FF"/>
                </a:solidFill>
              </a:rPr>
              <a:t>+-  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</a:rPr>
              <a:t>constant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A </a:t>
            </a:r>
            <a:r>
              <a:rPr lang="it-IT" sz="2400" dirty="0" err="1" smtClean="0"/>
              <a:t>but</a:t>
            </a:r>
            <a:r>
              <a:rPr lang="it-IT" sz="2400" dirty="0" smtClean="0"/>
              <a:t> ~</a:t>
            </a:r>
            <a:r>
              <a:rPr lang="it-IT" sz="2400" dirty="0" smtClean="0">
                <a:solidFill>
                  <a:srgbClr val="0000FF"/>
                </a:solidFill>
              </a:rPr>
              <a:t>3 </a:t>
            </a:r>
            <a:r>
              <a:rPr lang="it-IT" sz="2400" dirty="0" err="1" smtClean="0">
                <a:solidFill>
                  <a:srgbClr val="0000FF"/>
                </a:solidFill>
              </a:rPr>
              <a:t>times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err="1" smtClean="0"/>
              <a:t>bigger</a:t>
            </a:r>
            <a:r>
              <a:rPr lang="it-IT" sz="2400" dirty="0" smtClean="0"/>
              <a:t> </a:t>
            </a:r>
            <a:r>
              <a:rPr lang="it-IT" sz="2400" dirty="0" err="1" smtClean="0"/>
              <a:t>than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0000FF"/>
                </a:solidFill>
              </a:rPr>
              <a:t>hydrogen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0000FF"/>
                </a:solidFill>
              </a:rPr>
              <a:t>value</a:t>
            </a:r>
            <a:endParaRPr lang="it-IT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GB" sz="2400" dirty="0" smtClean="0"/>
              <a:t>-   Accurate Theoretical predictions missing, but difference between free and </a:t>
            </a:r>
          </a:p>
          <a:p>
            <a:pPr>
              <a:buNone/>
            </a:pPr>
            <a:r>
              <a:rPr lang="en-GB" sz="2400" dirty="0" smtClean="0"/>
              <a:t>nuclear production most likely related to in medium modifications of K- p </a:t>
            </a:r>
          </a:p>
          <a:p>
            <a:pPr>
              <a:buNone/>
            </a:pPr>
            <a:r>
              <a:rPr lang="en-GB" sz="2400" dirty="0" smtClean="0"/>
              <a:t>Interaction.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Acceptance</a:t>
            </a:r>
            <a:endParaRPr lang="it-IT" dirty="0"/>
          </a:p>
        </p:txBody>
      </p:sp>
      <p:pic>
        <p:nvPicPr>
          <p:cNvPr id="5" name="Picture 4" descr="acceptance_npimpi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0" y="1504950"/>
            <a:ext cx="7472363" cy="474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5272088" y="2406651"/>
            <a:ext cx="923925" cy="5730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 noChangeAspect="1"/>
          </p:cNvGrpSpPr>
          <p:nvPr/>
        </p:nvGrpSpPr>
        <p:grpSpPr bwMode="auto">
          <a:xfrm>
            <a:off x="533401" y="2600326"/>
            <a:ext cx="7754938" cy="3876675"/>
            <a:chOff x="480" y="720"/>
            <a:chExt cx="5088" cy="2544"/>
          </a:xfrm>
        </p:grpSpPr>
        <p:grpSp>
          <p:nvGrpSpPr>
            <p:cNvPr id="4" name="Group 17"/>
            <p:cNvGrpSpPr>
              <a:grpSpLocks noChangeAspect="1"/>
            </p:cNvGrpSpPr>
            <p:nvPr/>
          </p:nvGrpSpPr>
          <p:grpSpPr bwMode="auto">
            <a:xfrm>
              <a:off x="480" y="987"/>
              <a:ext cx="5088" cy="2277"/>
              <a:chOff x="480" y="758"/>
              <a:chExt cx="5088" cy="2277"/>
            </a:xfrm>
          </p:grpSpPr>
          <p:grpSp>
            <p:nvGrpSpPr>
              <p:cNvPr id="5" name="Group 18"/>
              <p:cNvGrpSpPr>
                <a:grpSpLocks noChangeAspect="1"/>
              </p:cNvGrpSpPr>
              <p:nvPr/>
            </p:nvGrpSpPr>
            <p:grpSpPr bwMode="auto">
              <a:xfrm>
                <a:off x="480" y="768"/>
                <a:ext cx="5088" cy="2267"/>
                <a:chOff x="480" y="1056"/>
                <a:chExt cx="5088" cy="2267"/>
              </a:xfrm>
            </p:grpSpPr>
            <p:pic>
              <p:nvPicPr>
                <p:cNvPr id="183315" name="Picture 19" descr="event_sp_fdet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-8000"/>
                </a:blip>
                <a:srcRect/>
                <a:stretch>
                  <a:fillRect/>
                </a:stretch>
              </p:blipFill>
              <p:spPr bwMode="auto">
                <a:xfrm>
                  <a:off x="480" y="1056"/>
                  <a:ext cx="2272" cy="2267"/>
                </a:xfrm>
                <a:prstGeom prst="rect">
                  <a:avLst/>
                </a:prstGeom>
                <a:noFill/>
              </p:spPr>
            </p:pic>
            <p:pic>
              <p:nvPicPr>
                <p:cNvPr id="183316" name="Picture 20" descr="event_sp_fver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-8000"/>
                </a:blip>
                <a:srcRect/>
                <a:stretch>
                  <a:fillRect/>
                </a:stretch>
              </p:blipFill>
              <p:spPr bwMode="auto">
                <a:xfrm>
                  <a:off x="3020" y="1056"/>
                  <a:ext cx="2548" cy="226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183317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4344" y="1824"/>
                <a:ext cx="262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650000"/>
                    </a:solidFill>
                    <a:latin typeface="Comic Sans MS" pitchFamily="66" charset="0"/>
                    <a:ea typeface="ＭＳ Ｐゴシック" pitchFamily="96" charset="-128"/>
                  </a:rPr>
                  <a:t>K</a:t>
                </a:r>
                <a:r>
                  <a:rPr lang="en-US" baseline="30000">
                    <a:solidFill>
                      <a:srgbClr val="650000"/>
                    </a:solidFill>
                    <a:latin typeface="Comic Sans MS" pitchFamily="66" charset="0"/>
                    <a:ea typeface="ＭＳ Ｐゴシック" pitchFamily="96" charset="-128"/>
                  </a:rPr>
                  <a:t>+</a:t>
                </a:r>
              </a:p>
            </p:txBody>
          </p:sp>
          <p:sp>
            <p:nvSpPr>
              <p:cNvPr id="183318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3967" y="2017"/>
                <a:ext cx="256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C9C7"/>
                    </a:solidFill>
                    <a:latin typeface="Comic Sans MS" pitchFamily="66" charset="0"/>
                    <a:ea typeface="ＭＳ Ｐゴシック" pitchFamily="96" charset="-128"/>
                  </a:rPr>
                  <a:t>K</a:t>
                </a:r>
                <a:r>
                  <a:rPr lang="en-US" baseline="30000">
                    <a:solidFill>
                      <a:srgbClr val="00C9C7"/>
                    </a:solidFill>
                    <a:latin typeface="Comic Sans MS" pitchFamily="66" charset="0"/>
                    <a:ea typeface="ＭＳ Ｐゴシック" pitchFamily="96" charset="-128"/>
                  </a:rPr>
                  <a:t>-</a:t>
                </a:r>
              </a:p>
            </p:txBody>
          </p:sp>
          <p:sp>
            <p:nvSpPr>
              <p:cNvPr id="183319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720" y="1833"/>
                <a:ext cx="200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Comic Sans MS" pitchFamily="66" charset="0"/>
                    <a:ea typeface="ＭＳ Ｐゴシック" pitchFamily="96" charset="-128"/>
                  </a:rPr>
                  <a:t>n</a:t>
                </a:r>
              </a:p>
            </p:txBody>
          </p:sp>
          <p:sp>
            <p:nvSpPr>
              <p:cNvPr id="183320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672" y="1248"/>
                <a:ext cx="246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chemeClr val="accent2"/>
                    </a:solidFill>
                    <a:latin typeface="Symbol" pitchFamily="18" charset="2"/>
                    <a:ea typeface="ＭＳ Ｐゴシック" pitchFamily="96" charset="-128"/>
                  </a:rPr>
                  <a:t>p</a:t>
                </a:r>
                <a:r>
                  <a:rPr lang="en-US" baseline="30000" dirty="0">
                    <a:solidFill>
                      <a:schemeClr val="accent2"/>
                    </a:solidFill>
                    <a:latin typeface="Comic Sans MS" pitchFamily="66" charset="0"/>
                    <a:ea typeface="ＭＳ Ｐゴシック" pitchFamily="96" charset="-128"/>
                  </a:rPr>
                  <a:t>-</a:t>
                </a:r>
              </a:p>
            </p:txBody>
          </p:sp>
          <p:sp>
            <p:nvSpPr>
              <p:cNvPr id="183321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2017" y="1152"/>
                <a:ext cx="2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3AB21"/>
                    </a:solidFill>
                    <a:latin typeface="Symbol" pitchFamily="18" charset="2"/>
                    <a:ea typeface="ＭＳ Ｐゴシック" pitchFamily="96" charset="-128"/>
                  </a:rPr>
                  <a:t>m</a:t>
                </a:r>
                <a:r>
                  <a:rPr lang="en-US" baseline="30000">
                    <a:solidFill>
                      <a:srgbClr val="03AB21"/>
                    </a:solidFill>
                    <a:latin typeface="Comic Sans MS" pitchFamily="66" charset="0"/>
                    <a:ea typeface="ＭＳ Ｐゴシック" pitchFamily="96" charset="-128"/>
                  </a:rPr>
                  <a:t>+</a:t>
                </a:r>
              </a:p>
            </p:txBody>
          </p:sp>
          <p:sp>
            <p:nvSpPr>
              <p:cNvPr id="183322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2017" y="1958"/>
                <a:ext cx="25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FF0000"/>
                    </a:solidFill>
                    <a:latin typeface="Symbol" pitchFamily="18" charset="2"/>
                    <a:ea typeface="ＭＳ Ｐゴシック" pitchFamily="96" charset="-128"/>
                  </a:rPr>
                  <a:t>p</a:t>
                </a:r>
                <a:r>
                  <a:rPr lang="en-US" baseline="30000">
                    <a:solidFill>
                      <a:srgbClr val="FF0000"/>
                    </a:solidFill>
                    <a:latin typeface="Comic Sans MS" pitchFamily="66" charset="0"/>
                    <a:ea typeface="ＭＳ Ｐゴシック" pitchFamily="96" charset="-128"/>
                  </a:rPr>
                  <a:t>+</a:t>
                </a:r>
              </a:p>
            </p:txBody>
          </p:sp>
          <p:sp>
            <p:nvSpPr>
              <p:cNvPr id="18332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5266" y="1968"/>
                <a:ext cx="25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FF0000"/>
                    </a:solidFill>
                    <a:latin typeface="Symbol" pitchFamily="18" charset="2"/>
                    <a:ea typeface="ＭＳ Ｐゴシック" pitchFamily="96" charset="-128"/>
                  </a:rPr>
                  <a:t>p</a:t>
                </a:r>
                <a:r>
                  <a:rPr lang="en-US" baseline="30000">
                    <a:solidFill>
                      <a:srgbClr val="FF0000"/>
                    </a:solidFill>
                    <a:latin typeface="Comic Sans MS" pitchFamily="66" charset="0"/>
                    <a:ea typeface="ＭＳ Ｐゴシック" pitchFamily="96" charset="-128"/>
                  </a:rPr>
                  <a:t>+</a:t>
                </a:r>
              </a:p>
            </p:txBody>
          </p:sp>
          <p:sp>
            <p:nvSpPr>
              <p:cNvPr id="183324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656" y="758"/>
                <a:ext cx="246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chemeClr val="accent2"/>
                    </a:solidFill>
                    <a:latin typeface="Symbol" pitchFamily="18" charset="2"/>
                    <a:ea typeface="ＭＳ Ｐゴシック" pitchFamily="96" charset="-128"/>
                  </a:rPr>
                  <a:t>p</a:t>
                </a:r>
                <a:r>
                  <a:rPr lang="en-US" baseline="30000">
                    <a:solidFill>
                      <a:schemeClr val="accent2"/>
                    </a:solidFill>
                    <a:latin typeface="Comic Sans MS" pitchFamily="66" charset="0"/>
                    <a:ea typeface="ＭＳ Ｐゴシック" pitchFamily="96" charset="-128"/>
                  </a:rPr>
                  <a:t>-</a:t>
                </a:r>
              </a:p>
            </p:txBody>
          </p:sp>
          <p:sp>
            <p:nvSpPr>
              <p:cNvPr id="183325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926" y="816"/>
                <a:ext cx="2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3AB21"/>
                    </a:solidFill>
                    <a:latin typeface="Symbol" pitchFamily="18" charset="2"/>
                    <a:ea typeface="ＭＳ Ｐゴシック" pitchFamily="96" charset="-128"/>
                  </a:rPr>
                  <a:t>m</a:t>
                </a:r>
                <a:r>
                  <a:rPr lang="en-US" baseline="30000">
                    <a:solidFill>
                      <a:srgbClr val="03AB21"/>
                    </a:solidFill>
                    <a:latin typeface="Comic Sans MS" pitchFamily="66" charset="0"/>
                    <a:ea typeface="ＭＳ Ｐゴシック" pitchFamily="96" charset="-128"/>
                  </a:rPr>
                  <a:t>+</a:t>
                </a:r>
              </a:p>
            </p:txBody>
          </p:sp>
        </p:grpSp>
        <p:sp>
          <p:nvSpPr>
            <p:cNvPr id="183326" name="Rectangle 30"/>
            <p:cNvSpPr>
              <a:spLocks noChangeAspect="1" noChangeArrowheads="1"/>
            </p:cNvSpPr>
            <p:nvPr/>
          </p:nvSpPr>
          <p:spPr bwMode="auto">
            <a:xfrm>
              <a:off x="480" y="729"/>
              <a:ext cx="1761" cy="2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1117D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tx2"/>
                  </a:solidFill>
                  <a:latin typeface="Comic Sans MS" pitchFamily="66" charset="0"/>
                  <a:ea typeface="ＭＳ Ｐゴシック" pitchFamily="96" charset="-128"/>
                </a:rPr>
                <a:t>FINUDA spectrometer</a:t>
              </a:r>
            </a:p>
          </p:txBody>
        </p:sp>
        <p:sp>
          <p:nvSpPr>
            <p:cNvPr id="183327" name="Rectangle 31"/>
            <p:cNvSpPr>
              <a:spLocks noChangeAspect="1" noChangeArrowheads="1"/>
            </p:cNvSpPr>
            <p:nvPr/>
          </p:nvSpPr>
          <p:spPr bwMode="auto">
            <a:xfrm>
              <a:off x="3024" y="720"/>
              <a:ext cx="1119" cy="2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1117D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tx2"/>
                  </a:solidFill>
                  <a:latin typeface="Comic Sans MS" pitchFamily="66" charset="0"/>
                  <a:ea typeface="ＭＳ Ｐゴシック" pitchFamily="96" charset="-128"/>
                </a:rPr>
                <a:t>Central region</a:t>
              </a:r>
            </a:p>
          </p:txBody>
        </p:sp>
      </p:grp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304800" y="2176046"/>
            <a:ext cx="5486400" cy="338554"/>
          </a:xfrm>
          <a:prstGeom prst="rect">
            <a:avLst/>
          </a:prstGeom>
          <a:solidFill>
            <a:schemeClr val="bg1">
              <a:lumMod val="95000"/>
              <a:alpha val="87843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TGTS: 2</a:t>
            </a: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</a:t>
            </a:r>
            <a:r>
              <a:rPr lang="it-IT" sz="1600" b="1" baseline="30000" dirty="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Li</a:t>
            </a:r>
            <a:r>
              <a:rPr lang="it-IT" sz="1400" b="1" dirty="0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it-IT" sz="1600" b="1" dirty="0">
                <a:solidFill>
                  <a:srgbClr val="000000"/>
                </a:solidFill>
              </a:rPr>
              <a:t>2</a:t>
            </a:r>
            <a:r>
              <a:rPr lang="it-IT" sz="1600" b="1" dirty="0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it-IT" sz="1600" b="1" baseline="30000" dirty="0" smtClean="0">
                <a:solidFill>
                  <a:srgbClr val="000000"/>
                </a:solidFill>
                <a:latin typeface="Comic Sans MS" pitchFamily="66" charset="0"/>
              </a:rPr>
              <a:t>7</a:t>
            </a:r>
            <a:r>
              <a:rPr lang="it-IT" sz="1600" b="1" dirty="0" smtClean="0">
                <a:solidFill>
                  <a:srgbClr val="000000"/>
                </a:solidFill>
                <a:latin typeface="Comic Sans MS" pitchFamily="66" charset="0"/>
              </a:rPr>
              <a:t>Li,</a:t>
            </a:r>
            <a:r>
              <a:rPr lang="it-IT" sz="1600" b="1" baseline="30000" dirty="0" smtClean="0">
                <a:solidFill>
                  <a:srgbClr val="000000"/>
                </a:solidFill>
                <a:latin typeface="Comic Sans MS" pitchFamily="66" charset="0"/>
              </a:rPr>
              <a:t>13</a:t>
            </a:r>
            <a:r>
              <a:rPr lang="it-IT" sz="1600" b="1" dirty="0" smtClean="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it-IT" sz="1600" b="1" dirty="0">
                <a:solidFill>
                  <a:srgbClr val="000000"/>
                </a:solidFill>
              </a:rPr>
              <a:t>2</a:t>
            </a:r>
            <a:r>
              <a:rPr lang="it-IT" sz="1600" b="1" dirty="0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it-IT" sz="1600" b="1" baseline="30000" dirty="0">
                <a:solidFill>
                  <a:srgbClr val="000000"/>
                </a:solidFill>
                <a:latin typeface="Comic Sans MS" pitchFamily="66" charset="0"/>
              </a:rPr>
              <a:t>9</a:t>
            </a: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Be, </a:t>
            </a:r>
            <a:r>
              <a:rPr lang="it-IT" sz="1600" b="1" dirty="0" smtClean="0">
                <a:solidFill>
                  <a:srgbClr val="000000"/>
                </a:solidFill>
                <a:latin typeface="Comic Sans MS" pitchFamily="66" charset="0"/>
              </a:rPr>
              <a:t>D</a:t>
            </a:r>
            <a:r>
              <a:rPr lang="it-IT" sz="16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it-IT" sz="1600" b="1" dirty="0" smtClean="0">
                <a:solidFill>
                  <a:srgbClr val="000000"/>
                </a:solidFill>
                <a:latin typeface="Comic Sans MS" pitchFamily="66" charset="0"/>
              </a:rPr>
              <a:t>O; </a:t>
            </a:r>
            <a:r>
              <a:rPr lang="it-IT" sz="1600" b="1" dirty="0" smtClean="0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it-IT" sz="1600" b="1" dirty="0" smtClean="0">
                <a:solidFill>
                  <a:srgbClr val="000000"/>
                </a:solidFill>
                <a:latin typeface="Comic Sans MS" pitchFamily="66" charset="0"/>
              </a:rPr>
              <a:t>~0.25gcm</a:t>
            </a:r>
            <a:r>
              <a:rPr lang="it-IT" sz="1400" b="1" baseline="30000" dirty="0" smtClean="0">
                <a:solidFill>
                  <a:srgbClr val="000000"/>
                </a:solidFill>
                <a:latin typeface="Comic Sans MS" pitchFamily="66" charset="0"/>
              </a:rPr>
              <a:t>-2</a:t>
            </a:r>
            <a:endParaRPr lang="en-US" sz="1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83333" name="Text Box 37"/>
          <p:cNvSpPr txBox="1">
            <a:spLocks noChangeArrowheads="1"/>
          </p:cNvSpPr>
          <p:nvPr/>
        </p:nvSpPr>
        <p:spPr bwMode="auto">
          <a:xfrm>
            <a:off x="1076325" y="300335"/>
            <a:ext cx="6315075" cy="461665"/>
          </a:xfrm>
          <a:prstGeom prst="rect">
            <a:avLst/>
          </a:prstGeom>
          <a:gradFill flip="none" rotWithShape="1">
            <a:gsLst>
              <a:gs pos="0">
                <a:srgbClr val="8AB3F6">
                  <a:tint val="66000"/>
                  <a:satMod val="160000"/>
                </a:srgbClr>
              </a:gs>
              <a:gs pos="50000">
                <a:srgbClr val="8AB3F6">
                  <a:tint val="44500"/>
                  <a:satMod val="160000"/>
                </a:srgbClr>
              </a:gs>
              <a:gs pos="100000">
                <a:srgbClr val="8AB3F6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schemeClr val="dk1"/>
                </a:solidFill>
              </a:rPr>
              <a:t>K</a:t>
            </a:r>
            <a:r>
              <a:rPr lang="en-US" sz="2400" kern="0" baseline="30000" dirty="0" smtClean="0">
                <a:solidFill>
                  <a:schemeClr val="dk1"/>
                </a:solidFill>
              </a:rPr>
              <a:t>-</a:t>
            </a:r>
            <a:r>
              <a:rPr lang="en-US" sz="2400" kern="0" baseline="-25000" dirty="0" smtClean="0">
                <a:solidFill>
                  <a:schemeClr val="dk1"/>
                </a:solidFill>
              </a:rPr>
              <a:t>stop</a:t>
            </a:r>
            <a:r>
              <a:rPr lang="en-US" sz="2400" kern="0" dirty="0" smtClean="0">
                <a:solidFill>
                  <a:schemeClr val="dk1"/>
                </a:solidFill>
              </a:rPr>
              <a:t> + A </a:t>
            </a:r>
            <a:r>
              <a:rPr lang="en-US" sz="2400" kern="0" dirty="0" smtClean="0">
                <a:solidFill>
                  <a:schemeClr val="dk1"/>
                </a:solidFill>
                <a:sym typeface="Symbol"/>
              </a:rPr>
              <a:t> </a:t>
            </a:r>
            <a:r>
              <a:rPr lang="el-GR" sz="2400" kern="0" dirty="0" smtClean="0">
                <a:solidFill>
                  <a:schemeClr val="dk1"/>
                </a:solidFill>
              </a:rPr>
              <a:t>Σ</a:t>
            </a:r>
            <a:r>
              <a:rPr lang="en-US" sz="2400" kern="0" baseline="30000" dirty="0" smtClean="0">
                <a:solidFill>
                  <a:schemeClr val="dk1"/>
                </a:solidFill>
                <a:latin typeface="Arial Unicode MS"/>
                <a:ea typeface="Arial Unicode MS"/>
                <a:cs typeface="Arial Unicode MS"/>
              </a:rPr>
              <a:t>±</a:t>
            </a:r>
            <a:r>
              <a:rPr lang="en-US" sz="2400" kern="0" dirty="0" smtClean="0">
                <a:solidFill>
                  <a:schemeClr val="dk1"/>
                </a:solidFill>
                <a:latin typeface="Times New Roman"/>
                <a:cs typeface="Times New Roman"/>
              </a:rPr>
              <a:t> </a:t>
            </a:r>
            <a:r>
              <a:rPr lang="en-US" sz="2400" kern="0" dirty="0" smtClean="0">
                <a:solidFill>
                  <a:schemeClr val="dk1"/>
                </a:solidFill>
              </a:rPr>
              <a:t>+ </a:t>
            </a:r>
            <a:r>
              <a:rPr lang="el-GR" sz="2400" kern="0" dirty="0" smtClean="0">
                <a:solidFill>
                  <a:schemeClr val="dk1"/>
                </a:solidFill>
              </a:rPr>
              <a:t>π</a:t>
            </a:r>
            <a:r>
              <a:rPr lang="el-GR" sz="2400" kern="0" baseline="30000" dirty="0" smtClean="0">
                <a:solidFill>
                  <a:schemeClr val="dk1"/>
                </a:solidFill>
                <a:latin typeface="Arial Unicode MS"/>
                <a:ea typeface="Arial Unicode MS"/>
                <a:cs typeface="Arial Unicode MS"/>
              </a:rPr>
              <a:t>∓</a:t>
            </a:r>
            <a:r>
              <a:rPr lang="en-US" sz="2400" kern="0" dirty="0" smtClean="0">
                <a:solidFill>
                  <a:schemeClr val="dk1"/>
                </a:solidFill>
              </a:rPr>
              <a:t> + A' reaction </a:t>
            </a:r>
            <a:r>
              <a:rPr lang="en-US" sz="2400" kern="0" dirty="0" smtClean="0"/>
              <a:t>on light nuclei</a:t>
            </a:r>
            <a:endParaRPr lang="en-US" sz="2400" dirty="0"/>
          </a:p>
        </p:txBody>
      </p:sp>
      <p:sp>
        <p:nvSpPr>
          <p:cNvPr id="183337" name="Rectangle 41"/>
          <p:cNvSpPr>
            <a:spLocks noChangeArrowheads="1"/>
          </p:cNvSpPr>
          <p:nvPr/>
        </p:nvSpPr>
        <p:spPr bwMode="auto">
          <a:xfrm>
            <a:off x="257177" y="822326"/>
            <a:ext cx="8429625" cy="128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The DA</a:t>
            </a:r>
            <a:r>
              <a:rPr lang="en-US" sz="1800" dirty="0">
                <a:sym typeface="Symbol" pitchFamily="18" charset="2"/>
              </a:rPr>
              <a:t></a:t>
            </a:r>
            <a:r>
              <a:rPr lang="en-US" sz="1800" dirty="0"/>
              <a:t>NE  </a:t>
            </a:r>
            <a:r>
              <a:rPr lang="en-US" sz="1800" i="1" dirty="0"/>
              <a:t>e</a:t>
            </a:r>
            <a:r>
              <a:rPr lang="en-US" sz="1800" i="1" baseline="30000" dirty="0"/>
              <a:t>+ </a:t>
            </a:r>
            <a:r>
              <a:rPr lang="en-US" sz="1800" dirty="0"/>
              <a:t>-</a:t>
            </a:r>
            <a:r>
              <a:rPr lang="en-US" sz="1800" i="1" dirty="0"/>
              <a:t> e</a:t>
            </a:r>
            <a:r>
              <a:rPr lang="en-US" sz="1800" i="1" baseline="30000" dirty="0"/>
              <a:t>-</a:t>
            </a:r>
            <a:r>
              <a:rPr lang="en-US" sz="1800" i="1" dirty="0"/>
              <a:t>  </a:t>
            </a:r>
            <a:r>
              <a:rPr lang="en-GB" sz="1800" dirty="0"/>
              <a:t>collider provides ~16 </a:t>
            </a:r>
            <a:r>
              <a:rPr lang="en-GB" sz="1800" dirty="0" err="1"/>
              <a:t>MeV</a:t>
            </a:r>
            <a:r>
              <a:rPr lang="en-GB" sz="1800" dirty="0"/>
              <a:t> back-to-back K</a:t>
            </a:r>
            <a:r>
              <a:rPr lang="en-GB" sz="1800" baseline="30000" dirty="0"/>
              <a:t>+</a:t>
            </a:r>
            <a:r>
              <a:rPr lang="en-GB" sz="1800" dirty="0"/>
              <a:t>K</a:t>
            </a:r>
            <a:r>
              <a:rPr lang="en-GB" sz="1800" baseline="30000" dirty="0"/>
              <a:t>-</a:t>
            </a:r>
            <a:r>
              <a:rPr lang="en-GB" sz="1800" dirty="0"/>
              <a:t> pairs from the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Char char="F"/>
            </a:pPr>
            <a:r>
              <a:rPr lang="en-GB" sz="1800" dirty="0"/>
              <a:t>(1020) decay.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en-US" sz="1800" b="1" dirty="0">
                <a:latin typeface="+mj-lt"/>
              </a:rPr>
              <a:t>FINUDA studied the </a:t>
            </a:r>
            <a:r>
              <a:rPr lang="en-US" sz="1800" b="1" dirty="0" smtClean="0">
                <a:latin typeface="Symbol" pitchFamily="18" charset="2"/>
              </a:rPr>
              <a:t>Sp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>
                <a:latin typeface="+mj-lt"/>
              </a:rPr>
              <a:t>production </a:t>
            </a:r>
            <a:endParaRPr lang="en-US" sz="1800" b="1" dirty="0" smtClean="0">
              <a:latin typeface="+mj-lt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en-US" sz="1800" b="1" dirty="0" smtClean="0">
                <a:latin typeface="+mj-lt"/>
              </a:rPr>
              <a:t>via </a:t>
            </a:r>
            <a:r>
              <a:rPr lang="en-US" sz="1800" b="1" dirty="0">
                <a:latin typeface="+mj-lt"/>
              </a:rPr>
              <a:t>the </a:t>
            </a:r>
            <a:r>
              <a:rPr lang="en-US" sz="1800" b="1" dirty="0" smtClean="0">
                <a:latin typeface="+mj-lt"/>
              </a:rPr>
              <a:t>K</a:t>
            </a:r>
            <a:r>
              <a:rPr lang="en-US" sz="1800" b="1" baseline="30000" dirty="0" smtClean="0">
                <a:latin typeface="+mj-lt"/>
              </a:rPr>
              <a:t>-</a:t>
            </a:r>
            <a:r>
              <a:rPr lang="en-US" sz="1800" b="1" baseline="-25000" dirty="0" smtClean="0">
                <a:latin typeface="+mj-lt"/>
              </a:rPr>
              <a:t>stop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>
                <a:latin typeface="+mj-lt"/>
              </a:rPr>
              <a:t>A→ n</a:t>
            </a:r>
            <a:r>
              <a:rPr lang="en-US" sz="1800" b="1" dirty="0">
                <a:latin typeface="+mj-lt"/>
                <a:sym typeface="Symbol" pitchFamily="18" charset="2"/>
              </a:rPr>
              <a:t></a:t>
            </a:r>
            <a:r>
              <a:rPr lang="en-US" sz="1800" b="1" baseline="30000" dirty="0">
                <a:latin typeface="+mj-lt"/>
                <a:sym typeface="Symbol" pitchFamily="18" charset="2"/>
              </a:rPr>
              <a:t></a:t>
            </a:r>
            <a:r>
              <a:rPr lang="en-US" sz="1800" b="1" dirty="0">
                <a:latin typeface="+mj-lt"/>
                <a:sym typeface="Symbol" pitchFamily="18" charset="2"/>
              </a:rPr>
              <a:t></a:t>
            </a:r>
            <a:r>
              <a:rPr lang="en-US" sz="1800" b="1" baseline="30000" dirty="0">
                <a:latin typeface="+mj-lt"/>
                <a:sym typeface="Symbol" pitchFamily="18" charset="2"/>
              </a:rPr>
              <a:t></a:t>
            </a:r>
            <a:r>
              <a:rPr lang="en-US" sz="1800" b="1" dirty="0">
                <a:latin typeface="+mj-lt"/>
              </a:rPr>
              <a:t>A</a:t>
            </a:r>
            <a:r>
              <a:rPr lang="en-US" dirty="0">
                <a:latin typeface="+mj-lt"/>
                <a:ea typeface="ＭＳ Ｐゴシック" pitchFamily="96" charset="-128"/>
              </a:rPr>
              <a:t>’</a:t>
            </a:r>
            <a:r>
              <a:rPr lang="en-US" sz="1800" b="1" dirty="0">
                <a:latin typeface="+mj-lt"/>
                <a:cs typeface="Arial" charset="0"/>
              </a:rPr>
              <a:t> </a:t>
            </a:r>
            <a:r>
              <a:rPr lang="en-US" sz="1800" b="1" dirty="0">
                <a:latin typeface="+mj-lt"/>
              </a:rPr>
              <a:t>reaction.</a:t>
            </a:r>
            <a:endParaRPr lang="en-GB" sz="1800" b="1" dirty="0">
              <a:latin typeface="+mj-lt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37062" y="1524000"/>
            <a:ext cx="4173538" cy="917019"/>
            <a:chOff x="4267200" y="1905000"/>
            <a:chExt cx="4173537" cy="917019"/>
          </a:xfrm>
        </p:grpSpPr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4267200" y="1905000"/>
              <a:ext cx="4038600" cy="522287"/>
            </a:xfrm>
            <a:prstGeom prst="rect">
              <a:avLst/>
            </a:prstGeom>
            <a:solidFill>
              <a:srgbClr val="E8E8E8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 flipH="1">
              <a:off x="5284788" y="2198688"/>
              <a:ext cx="3381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6877050" y="2198688"/>
              <a:ext cx="26352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9"/>
            <p:cNvSpPr>
              <a:spLocks noChangeShapeType="1"/>
            </p:cNvSpPr>
            <p:nvPr/>
          </p:nvSpPr>
          <p:spPr bwMode="auto">
            <a:xfrm>
              <a:off x="5949950" y="2198688"/>
              <a:ext cx="26352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0"/>
            <p:cNvSpPr>
              <a:spLocks noChangeShapeType="1"/>
            </p:cNvSpPr>
            <p:nvPr/>
          </p:nvSpPr>
          <p:spPr bwMode="auto">
            <a:xfrm flipH="1">
              <a:off x="4708525" y="2198688"/>
              <a:ext cx="21907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4267200" y="1982788"/>
              <a:ext cx="590551" cy="36933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m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+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n</a:t>
              </a: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4894289" y="1992313"/>
              <a:ext cx="3342581" cy="36933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K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+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        F  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K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-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A </a:t>
              </a:r>
              <a:r>
                <a:rPr kumimoji="0" lang="en-US" sz="1800" b="0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     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p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-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n 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p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+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A’</a:t>
              </a: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>
              <a:off x="6754812" y="2452687"/>
              <a:ext cx="1685925" cy="36933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S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-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CC00"/>
                  </a:solidFill>
                  <a:effectLst/>
                  <a:uLnTx/>
                  <a:uFillTx/>
                  <a:latin typeface="Comic Sans MS" pitchFamily="66" charset="0"/>
                  <a:ea typeface="ＭＳ Ｐゴシック" pitchFamily="96" charset="-128"/>
                </a:rPr>
                <a:t>         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S</a:t>
              </a:r>
              <a:r>
                <a:rPr kumimoji="0" lang="en-US" sz="18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96" charset="-128"/>
                </a:rPr>
                <a:t>+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ＭＳ Ｐゴシック" pitchFamily="96" charset="-128"/>
              </a:endParaRPr>
            </a:p>
          </p:txBody>
        </p: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 rot="20992581">
              <a:off x="7766050" y="2297113"/>
              <a:ext cx="84138" cy="228600"/>
            </a:xfrm>
            <a:prstGeom prst="line">
              <a:avLst/>
            </a:prstGeom>
            <a:noFill/>
            <a:ln w="9525">
              <a:solidFill>
                <a:srgbClr val="ED2B2B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15"/>
            <p:cNvSpPr>
              <a:spLocks noChangeShapeType="1"/>
            </p:cNvSpPr>
            <p:nvPr/>
          </p:nvSpPr>
          <p:spPr bwMode="auto">
            <a:xfrm rot="4934193">
              <a:off x="7058025" y="2322513"/>
              <a:ext cx="152400" cy="252413"/>
            </a:xfrm>
            <a:prstGeom prst="line">
              <a:avLst/>
            </a:prstGeom>
            <a:noFill/>
            <a:ln w="9525">
              <a:solidFill>
                <a:srgbClr val="141794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val 32"/>
            <p:cNvSpPr>
              <a:spLocks noChangeArrowheads="1"/>
            </p:cNvSpPr>
            <p:nvPr/>
          </p:nvSpPr>
          <p:spPr bwMode="auto">
            <a:xfrm>
              <a:off x="7156450" y="2021460"/>
              <a:ext cx="463550" cy="3683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Oval 33"/>
            <p:cNvSpPr>
              <a:spLocks noChangeArrowheads="1"/>
            </p:cNvSpPr>
            <p:nvPr/>
          </p:nvSpPr>
          <p:spPr bwMode="auto">
            <a:xfrm>
              <a:off x="7385050" y="2005012"/>
              <a:ext cx="539750" cy="357188"/>
            </a:xfrm>
            <a:prstGeom prst="ellipse">
              <a:avLst/>
            </a:prstGeom>
            <a:noFill/>
            <a:ln w="9525">
              <a:solidFill>
                <a:srgbClr val="ED2B2B"/>
              </a:solidFill>
              <a:prstDash val="sys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81" name="Picture 9" descr="backnegpionnol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4" y="1076325"/>
            <a:ext cx="6176963" cy="4491038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6553200" y="5020270"/>
            <a:ext cx="2537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Σ-</a:t>
            </a:r>
            <a:r>
              <a:rPr lang="el-GR" dirty="0" smtClean="0">
                <a:solidFill>
                  <a:prstClr val="black"/>
                </a:solidFill>
              </a:rPr>
              <a:t>Λ</a:t>
            </a:r>
            <a:r>
              <a:rPr lang="en-GB" dirty="0" smtClean="0">
                <a:solidFill>
                  <a:prstClr val="black"/>
                </a:solidFill>
              </a:rPr>
              <a:t> conversion neglected</a:t>
            </a:r>
          </a:p>
          <a:p>
            <a:pPr algn="ctr"/>
            <a:r>
              <a:rPr lang="en-GB" dirty="0" smtClean="0">
                <a:solidFill>
                  <a:prstClr val="black"/>
                </a:solidFill>
              </a:rPr>
              <a:t>π CEX neglected</a:t>
            </a:r>
          </a:p>
          <a:p>
            <a:pPr algn="ctr"/>
            <a:r>
              <a:rPr lang="en-GB" dirty="0" smtClean="0">
                <a:solidFill>
                  <a:prstClr val="black"/>
                </a:solidFill>
              </a:rPr>
              <a:t>FSI neglected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53200" y="5020270"/>
            <a:ext cx="2537811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</a:rPr>
              <a:t>Σ-</a:t>
            </a:r>
            <a:r>
              <a:rPr lang="el-GR" dirty="0" smtClean="0">
                <a:solidFill>
                  <a:prstClr val="black"/>
                </a:solidFill>
              </a:rPr>
              <a:t>Λ</a:t>
            </a:r>
            <a:r>
              <a:rPr lang="en-GB" dirty="0" smtClean="0">
                <a:solidFill>
                  <a:prstClr val="black"/>
                </a:solidFill>
              </a:rPr>
              <a:t> conversion neglected</a:t>
            </a:r>
          </a:p>
          <a:p>
            <a:pPr algn="ctr"/>
            <a:r>
              <a:rPr lang="en-GB" dirty="0" smtClean="0">
                <a:solidFill>
                  <a:prstClr val="black"/>
                </a:solidFill>
              </a:rPr>
              <a:t>π CEX neglected</a:t>
            </a:r>
          </a:p>
          <a:p>
            <a:pPr algn="ctr"/>
            <a:r>
              <a:rPr lang="en-GB" dirty="0" smtClean="0">
                <a:solidFill>
                  <a:prstClr val="black"/>
                </a:solidFill>
              </a:rPr>
              <a:t>FSI neglected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5340349" y="4459288"/>
            <a:ext cx="1263650" cy="406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it-IT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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it-IT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-</a:t>
            </a:r>
            <a:endParaRPr lang="it-IT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 flipH="1" flipV="1">
            <a:off x="4705349" y="4659313"/>
            <a:ext cx="63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1287462" y="2944813"/>
            <a:ext cx="1004887" cy="406400"/>
          </a:xfrm>
          <a:prstGeom prst="rect">
            <a:avLst/>
          </a:prstGeom>
          <a:solidFill>
            <a:schemeClr val="bg1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solidFill>
                  <a:srgbClr val="5F5F5F"/>
                </a:solidFill>
                <a:latin typeface="Times New Roman" pitchFamily="18" charset="0"/>
                <a:sym typeface="Symbol" pitchFamily="18" charset="2"/>
              </a:rPr>
              <a:t></a:t>
            </a:r>
            <a:r>
              <a:rPr lang="en-US">
                <a:solidFill>
                  <a:srgbClr val="5F5F5F"/>
                </a:solidFill>
                <a:latin typeface="Times New Roman" pitchFamily="18" charset="0"/>
                <a:sym typeface="Symbol" pitchFamily="18" charset="2"/>
              </a:rPr>
              <a:t>p </a:t>
            </a:r>
            <a:r>
              <a:rPr lang="it-IT">
                <a:solidFill>
                  <a:srgbClr val="5F5F5F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>
                <a:solidFill>
                  <a:srgbClr val="5F5F5F"/>
                </a:solidFill>
                <a:latin typeface="Times New Roman" pitchFamily="18" charset="0"/>
                <a:sym typeface="Symbol" pitchFamily="18" charset="2"/>
              </a:rPr>
              <a:t>-</a:t>
            </a:r>
            <a:endParaRPr lang="it-IT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1731962" y="3362325"/>
            <a:ext cx="363537" cy="950913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33712" y="2049463"/>
            <a:ext cx="2500312" cy="1331912"/>
            <a:chOff x="1920" y="2041"/>
            <a:chExt cx="1749" cy="839"/>
          </a:xfrm>
        </p:grpSpPr>
        <p:sp>
          <p:nvSpPr>
            <p:cNvPr id="131087" name="Text Box 15"/>
            <p:cNvSpPr txBox="1">
              <a:spLocks noChangeArrowheads="1"/>
            </p:cNvSpPr>
            <p:nvPr/>
          </p:nvSpPr>
          <p:spPr bwMode="auto">
            <a:xfrm>
              <a:off x="2736" y="2041"/>
              <a:ext cx="93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K</a:t>
              </a:r>
              <a:r>
                <a:rPr lang="en-US" baseline="300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- </a:t>
              </a:r>
              <a:r>
                <a:rPr lang="en-US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p</a:t>
              </a:r>
              <a:r>
                <a:rPr lang="it-IT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</a:t>
              </a:r>
              <a:r>
                <a:rPr lang="en-US" baseline="300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+ </a:t>
              </a:r>
              <a:r>
                <a:rPr lang="it-IT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lang="en-US" baseline="300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-</a:t>
              </a:r>
              <a:endParaRPr lang="it-IT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31088" name="Line 16"/>
            <p:cNvSpPr>
              <a:spLocks noChangeShapeType="1"/>
            </p:cNvSpPr>
            <p:nvPr/>
          </p:nvSpPr>
          <p:spPr bwMode="auto">
            <a:xfrm flipH="1">
              <a:off x="1920" y="2304"/>
              <a:ext cx="816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1177924" y="5437188"/>
            <a:ext cx="1916113" cy="771525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 p</a:t>
            </a:r>
            <a:r>
              <a:rPr lang="it-IT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</a:t>
            </a:r>
            <a:r>
              <a:rPr lang="en-US" baseline="3000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it-IT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+</a:t>
            </a:r>
            <a:endParaRPr lang="en-US">
              <a:solidFill>
                <a:srgbClr val="008000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           </a:t>
            </a:r>
            <a:r>
              <a:rPr lang="it-IT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baseline="3000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it-IT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 n </a:t>
            </a:r>
            <a:r>
              <a:rPr lang="it-IT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sz="240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it-IT" sz="2400">
              <a:solidFill>
                <a:srgbClr val="008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 rot="10800000" flipH="1">
            <a:off x="3094037" y="4505325"/>
            <a:ext cx="792162" cy="939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3443287" y="5505450"/>
            <a:ext cx="2220912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en-US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(NN)</a:t>
            </a:r>
            <a:r>
              <a:rPr lang="it-IT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</a:t>
            </a:r>
            <a:r>
              <a:rPr lang="en-US" baseline="30000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 N</a:t>
            </a:r>
          </a:p>
          <a:p>
            <a:r>
              <a:rPr lang="en-US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                 </a:t>
            </a:r>
            <a:r>
              <a:rPr lang="it-IT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baseline="30000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it-IT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 n </a:t>
            </a:r>
            <a:r>
              <a:rPr lang="it-IT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>
                <a:solidFill>
                  <a:srgbClr val="33CC33"/>
                </a:solidFill>
                <a:latin typeface="Times New Roman" pitchFamily="18" charset="0"/>
                <a:sym typeface="Symbol" pitchFamily="18" charset="2"/>
              </a:rPr>
              <a:t>-</a:t>
            </a:r>
            <a:endParaRPr lang="it-IT">
              <a:solidFill>
                <a:srgbClr val="33CC33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092" name="Line 20"/>
          <p:cNvSpPr>
            <a:spLocks noChangeShapeType="1"/>
          </p:cNvSpPr>
          <p:nvPr/>
        </p:nvSpPr>
        <p:spPr bwMode="auto">
          <a:xfrm flipH="1" flipV="1">
            <a:off x="4314824" y="5095875"/>
            <a:ext cx="280988" cy="409575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292474" y="2935288"/>
            <a:ext cx="2146300" cy="2008187"/>
            <a:chOff x="2160" y="2527"/>
            <a:chExt cx="1502" cy="1265"/>
          </a:xfrm>
        </p:grpSpPr>
        <p:sp>
          <p:nvSpPr>
            <p:cNvPr id="131094" name="Text Box 22"/>
            <p:cNvSpPr txBox="1">
              <a:spLocks noChangeArrowheads="1"/>
            </p:cNvSpPr>
            <p:nvPr/>
          </p:nvSpPr>
          <p:spPr bwMode="auto">
            <a:xfrm>
              <a:off x="2737" y="2527"/>
              <a:ext cx="925" cy="25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6600"/>
                  </a:solidFill>
                  <a:latin typeface="Times New Roman" pitchFamily="18" charset="0"/>
                  <a:sym typeface="Symbol" pitchFamily="18" charset="2"/>
                </a:rPr>
                <a:t>K</a:t>
              </a:r>
              <a:r>
                <a:rPr lang="en-US" baseline="30000">
                  <a:solidFill>
                    <a:srgbClr val="FF6600"/>
                  </a:solidFill>
                  <a:latin typeface="Times New Roman" pitchFamily="18" charset="0"/>
                  <a:sym typeface="Symbol" pitchFamily="18" charset="2"/>
                </a:rPr>
                <a:t>- </a:t>
              </a:r>
              <a:r>
                <a:rPr lang="en-US">
                  <a:solidFill>
                    <a:srgbClr val="FF6600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it-IT">
                  <a:solidFill>
                    <a:srgbClr val="FF6600"/>
                  </a:solidFill>
                  <a:latin typeface="Times New Roman" pitchFamily="18" charset="0"/>
                  <a:sym typeface="Symbol" pitchFamily="18" charset="2"/>
                </a:rPr>
                <a:t></a:t>
              </a:r>
              <a:r>
                <a:rPr lang="en-US" baseline="30000">
                  <a:solidFill>
                    <a:srgbClr val="FF6600"/>
                  </a:solidFill>
                  <a:latin typeface="Times New Roman" pitchFamily="18" charset="0"/>
                  <a:sym typeface="Symbol" pitchFamily="18" charset="2"/>
                </a:rPr>
                <a:t>0 </a:t>
              </a:r>
              <a:r>
                <a:rPr lang="it-IT">
                  <a:solidFill>
                    <a:srgbClr val="FF6600"/>
                  </a:solidFill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lang="en-US" baseline="30000">
                  <a:solidFill>
                    <a:srgbClr val="FF6600"/>
                  </a:solidFill>
                  <a:latin typeface="Times New Roman" pitchFamily="18" charset="0"/>
                  <a:sym typeface="Symbol" pitchFamily="18" charset="2"/>
                </a:rPr>
                <a:t>-</a:t>
              </a:r>
              <a:endParaRPr lang="it-IT">
                <a:solidFill>
                  <a:srgbClr val="FF66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31095" name="Line 23"/>
            <p:cNvSpPr>
              <a:spLocks noChangeShapeType="1"/>
            </p:cNvSpPr>
            <p:nvPr/>
          </p:nvSpPr>
          <p:spPr bwMode="auto">
            <a:xfrm flipH="1">
              <a:off x="2160" y="2784"/>
              <a:ext cx="576" cy="100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1812924" y="1892300"/>
            <a:ext cx="6985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Comic Sans MS" pitchFamily="66" charset="0"/>
              </a:rPr>
              <a:t>Sum</a:t>
            </a:r>
            <a:endParaRPr lang="it-IT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>
            <a:off x="2506662" y="2286000"/>
            <a:ext cx="411162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4705349" y="3541713"/>
            <a:ext cx="1916113" cy="771525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 n</a:t>
            </a:r>
            <a:r>
              <a:rPr lang="it-IT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</a:t>
            </a:r>
            <a:r>
              <a:rPr lang="en-US" baseline="30000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it-IT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0</a:t>
            </a:r>
            <a:endParaRPr lang="en-US">
              <a:solidFill>
                <a:srgbClr val="00FFFF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           </a:t>
            </a:r>
            <a:r>
              <a:rPr lang="it-IT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baseline="30000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it-IT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 n </a:t>
            </a:r>
            <a:r>
              <a:rPr lang="it-IT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sz="2400">
                <a:solidFill>
                  <a:srgbClr val="00FFFF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it-IT" sz="2400">
              <a:solidFill>
                <a:srgbClr val="00FF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 flipH="1">
            <a:off x="3705224" y="3935413"/>
            <a:ext cx="1000125" cy="930275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8" name="Oval 36"/>
          <p:cNvSpPr>
            <a:spLocks noChangeArrowheads="1"/>
          </p:cNvSpPr>
          <p:nvPr/>
        </p:nvSpPr>
        <p:spPr bwMode="auto">
          <a:xfrm>
            <a:off x="4038599" y="1828800"/>
            <a:ext cx="1752600" cy="914400"/>
          </a:xfrm>
          <a:prstGeom prst="ellipse">
            <a:avLst/>
          </a:prstGeom>
          <a:noFill/>
          <a:ln w="28575">
            <a:solidFill>
              <a:srgbClr val="F31A0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09" name="Oval 37"/>
          <p:cNvSpPr>
            <a:spLocks noChangeArrowheads="1"/>
          </p:cNvSpPr>
          <p:nvPr/>
        </p:nvSpPr>
        <p:spPr bwMode="auto">
          <a:xfrm>
            <a:off x="1066799" y="5181600"/>
            <a:ext cx="2209800" cy="1295400"/>
          </a:xfrm>
          <a:prstGeom prst="ellipse">
            <a:avLst/>
          </a:prstGeom>
          <a:noFill/>
          <a:ln w="28575">
            <a:solidFill>
              <a:srgbClr val="F31A0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37" name="Rectangle 65"/>
          <p:cNvSpPr>
            <a:spLocks noChangeArrowheads="1"/>
          </p:cNvSpPr>
          <p:nvPr/>
        </p:nvSpPr>
        <p:spPr bwMode="auto">
          <a:xfrm>
            <a:off x="6613525" y="2932113"/>
            <a:ext cx="210487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ED2B2B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ED2B2B"/>
                </a:solidFill>
              </a:rPr>
              <a:t>(K</a:t>
            </a:r>
            <a:r>
              <a:rPr lang="en-US" sz="3600" baseline="30000" dirty="0">
                <a:solidFill>
                  <a:srgbClr val="ED2B2B"/>
                </a:solidFill>
              </a:rPr>
              <a:t>-</a:t>
            </a:r>
            <a:r>
              <a:rPr lang="en-US" sz="2800" baseline="-25000" dirty="0">
                <a:solidFill>
                  <a:srgbClr val="ED2B2B"/>
                </a:solidFill>
              </a:rPr>
              <a:t>stop</a:t>
            </a:r>
            <a:r>
              <a:rPr lang="en-US" sz="2800" dirty="0">
                <a:solidFill>
                  <a:srgbClr val="ED2B2B"/>
                </a:solidFill>
              </a:rPr>
              <a:t> ,</a:t>
            </a:r>
            <a:r>
              <a:rPr lang="en-US" sz="2800" dirty="0" err="1">
                <a:solidFill>
                  <a:srgbClr val="ED2B2B"/>
                </a:solidFill>
              </a:rPr>
              <a:t>n</a:t>
            </a:r>
            <a:r>
              <a:rPr lang="en-US" sz="2800" dirty="0" err="1">
                <a:solidFill>
                  <a:srgbClr val="ED2B2B"/>
                </a:solidFill>
                <a:latin typeface="Symbol" pitchFamily="18" charset="2"/>
              </a:rPr>
              <a:t>p</a:t>
            </a:r>
            <a:r>
              <a:rPr lang="en-US" sz="2800" baseline="30000" dirty="0">
                <a:solidFill>
                  <a:srgbClr val="ED2B2B"/>
                </a:solidFill>
              </a:rPr>
              <a:t>- </a:t>
            </a:r>
            <a:r>
              <a:rPr lang="en-US" sz="2800" dirty="0">
                <a:solidFill>
                  <a:srgbClr val="ED2B2B"/>
                </a:solidFill>
                <a:latin typeface="Symbol" pitchFamily="18" charset="2"/>
              </a:rPr>
              <a:t>p</a:t>
            </a:r>
            <a:r>
              <a:rPr lang="en-US" sz="2800" baseline="30000" dirty="0">
                <a:solidFill>
                  <a:srgbClr val="ED2B2B"/>
                </a:solidFill>
              </a:rPr>
              <a:t>+</a:t>
            </a:r>
            <a:r>
              <a:rPr lang="en-US" sz="2800" dirty="0">
                <a:solidFill>
                  <a:srgbClr val="ED2B2B"/>
                </a:solidFill>
              </a:rPr>
              <a:t>)</a:t>
            </a:r>
          </a:p>
        </p:txBody>
      </p:sp>
      <p:sp>
        <p:nvSpPr>
          <p:cNvPr id="131139" name="Rectangle 67"/>
          <p:cNvSpPr>
            <a:spLocks noChangeArrowheads="1"/>
          </p:cNvSpPr>
          <p:nvPr/>
        </p:nvSpPr>
        <p:spPr bwMode="auto">
          <a:xfrm>
            <a:off x="6577012" y="2286000"/>
            <a:ext cx="1766887" cy="5286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ED2B2B"/>
            </a:solidFill>
            <a:miter lim="800000"/>
            <a:headEnd/>
            <a:tailEnd/>
          </a:ln>
          <a:effectLst>
            <a:innerShdw blurRad="406400" dist="38100" dir="5400000">
              <a:schemeClr val="bg1">
                <a:lumMod val="95000"/>
                <a:alpha val="73000"/>
              </a:schemeClr>
            </a:inn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ED2B2B"/>
                </a:solidFill>
              </a:rPr>
              <a:t>(K</a:t>
            </a:r>
            <a:r>
              <a:rPr lang="en-US" sz="3600" baseline="30000" dirty="0">
                <a:solidFill>
                  <a:srgbClr val="ED2B2B"/>
                </a:solidFill>
              </a:rPr>
              <a:t>-</a:t>
            </a:r>
            <a:r>
              <a:rPr lang="en-US" sz="2800" baseline="-25000" dirty="0">
                <a:solidFill>
                  <a:srgbClr val="ED2B2B"/>
                </a:solidFill>
              </a:rPr>
              <a:t>stop</a:t>
            </a:r>
            <a:r>
              <a:rPr lang="en-US" sz="2800" dirty="0">
                <a:solidFill>
                  <a:srgbClr val="ED2B2B"/>
                </a:solidFill>
              </a:rPr>
              <a:t> ,</a:t>
            </a:r>
            <a:r>
              <a:rPr lang="en-US" sz="2800" dirty="0">
                <a:solidFill>
                  <a:srgbClr val="ED2B2B"/>
                </a:solidFill>
                <a:latin typeface="Symbol" pitchFamily="18" charset="2"/>
              </a:rPr>
              <a:t>p</a:t>
            </a:r>
            <a:r>
              <a:rPr lang="en-US" sz="2800" baseline="30000" dirty="0">
                <a:solidFill>
                  <a:srgbClr val="ED2B2B"/>
                </a:solidFill>
              </a:rPr>
              <a:t>- </a:t>
            </a:r>
            <a:r>
              <a:rPr lang="en-US" sz="2800" dirty="0">
                <a:solidFill>
                  <a:srgbClr val="ED2B2B"/>
                </a:solidFill>
              </a:rPr>
              <a:t>)</a:t>
            </a:r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304800" y="1030069"/>
            <a:ext cx="6096000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+mj-lt"/>
              </a:rPr>
              <a:t>Simulated</a:t>
            </a:r>
            <a:r>
              <a:rPr lang="en-US" sz="1800" b="1" dirty="0" smtClean="0">
                <a:solidFill>
                  <a:schemeClr val="tx2"/>
                </a:solidFill>
                <a:latin typeface="Symbol" pitchFamily="18" charset="2"/>
              </a:rPr>
              <a:t> p</a:t>
            </a:r>
            <a:r>
              <a:rPr lang="en-US" sz="1800" b="1" baseline="30000" dirty="0" smtClean="0">
                <a:solidFill>
                  <a:schemeClr val="tx2"/>
                </a:solidFill>
                <a:latin typeface="Symbol" pitchFamily="18" charset="2"/>
              </a:rPr>
              <a:t>-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momenta</a:t>
            </a:r>
            <a:r>
              <a:rPr lang="en-US" sz="1800" b="1" dirty="0">
                <a:solidFill>
                  <a:schemeClr val="tx2"/>
                </a:solidFill>
              </a:rPr>
              <a:t> from </a:t>
            </a:r>
            <a:r>
              <a:rPr lang="en-US" sz="1800" b="1" baseline="30000" dirty="0">
                <a:solidFill>
                  <a:schemeClr val="tx2"/>
                </a:solidFill>
              </a:rPr>
              <a:t>12</a:t>
            </a:r>
            <a:r>
              <a:rPr lang="en-US" sz="1800" b="1" dirty="0">
                <a:solidFill>
                  <a:schemeClr val="tx2"/>
                </a:solidFill>
              </a:rPr>
              <a:t>C (K</a:t>
            </a:r>
            <a:r>
              <a:rPr lang="en-US" sz="2400" b="1" baseline="30000" dirty="0">
                <a:solidFill>
                  <a:schemeClr val="tx2"/>
                </a:solidFill>
              </a:rPr>
              <a:t>-</a:t>
            </a:r>
            <a:r>
              <a:rPr lang="en-US" sz="1800" b="1" baseline="-25000" dirty="0">
                <a:solidFill>
                  <a:schemeClr val="tx2"/>
                </a:solidFill>
              </a:rPr>
              <a:t>stop</a:t>
            </a:r>
            <a:r>
              <a:rPr lang="en-US" sz="1800" b="1" dirty="0">
                <a:solidFill>
                  <a:schemeClr val="tx2"/>
                </a:solidFill>
              </a:rPr>
              <a:t> ,</a:t>
            </a:r>
            <a:r>
              <a:rPr lang="en-US" sz="1800" b="1" dirty="0">
                <a:solidFill>
                  <a:schemeClr val="tx2"/>
                </a:solidFill>
                <a:latin typeface="Symbol" pitchFamily="18" charset="2"/>
              </a:rPr>
              <a:t>p</a:t>
            </a:r>
            <a:r>
              <a:rPr lang="en-US" sz="1800" b="1" baseline="30000" dirty="0">
                <a:solidFill>
                  <a:schemeClr val="tx2"/>
                </a:solidFill>
              </a:rPr>
              <a:t>-</a:t>
            </a:r>
            <a:r>
              <a:rPr lang="en-US" sz="1800" b="1" dirty="0">
                <a:solidFill>
                  <a:schemeClr val="tx2"/>
                </a:solidFill>
              </a:rPr>
              <a:t>) </a:t>
            </a:r>
            <a:r>
              <a:rPr lang="en-US" sz="1800" b="1" dirty="0" err="1">
                <a:solidFill>
                  <a:schemeClr val="tx2"/>
                </a:solidFill>
              </a:rPr>
              <a:t>quasifree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</a:rPr>
              <a:t>reactions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36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592138" y="128588"/>
            <a:ext cx="7772400" cy="5572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 smtClean="0"/>
              <a:t>Inclusive </a:t>
            </a:r>
            <a:r>
              <a:rPr lang="en-US" sz="3200" dirty="0"/>
              <a:t>vs. </a:t>
            </a:r>
            <a:r>
              <a:rPr lang="en-US" sz="3200" dirty="0" smtClean="0"/>
              <a:t>quasi-exclusive </a:t>
            </a:r>
            <a:r>
              <a:rPr lang="en-US" sz="3200" dirty="0">
                <a:latin typeface="Symbol" pitchFamily="18" charset="2"/>
              </a:rPr>
              <a:t>p</a:t>
            </a:r>
            <a:r>
              <a:rPr lang="en-US" sz="3200" baseline="30000" dirty="0"/>
              <a:t>-</a:t>
            </a:r>
            <a:r>
              <a:rPr lang="en-US" sz="3200" dirty="0"/>
              <a:t> spectra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1000"/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10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10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1000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10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1000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10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10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10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31082" grpId="0" animBg="1"/>
      <p:bldP spid="131083" grpId="0" animBg="1"/>
      <p:bldP spid="131084" grpId="0" animBg="1"/>
      <p:bldP spid="131085" grpId="0" animBg="1"/>
      <p:bldP spid="131091" grpId="0" animBg="1"/>
      <p:bldP spid="131092" grpId="0" animBg="1"/>
      <p:bldP spid="131096" grpId="0" animBg="1"/>
      <p:bldP spid="131097" grpId="0" animBg="1"/>
      <p:bldP spid="131098" grpId="0" animBg="1"/>
      <p:bldP spid="131099" grpId="0" animBg="1"/>
      <p:bldP spid="131108" grpId="0" animBg="1"/>
      <p:bldP spid="131109" grpId="0" animBg="1"/>
      <p:bldP spid="131137" grpId="0" animBg="1"/>
      <p:bldP spid="1311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534400" cy="533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3200" dirty="0" smtClean="0">
                <a:sym typeface="Symbol" pitchFamily="18" charset="2"/>
              </a:rPr>
              <a:t></a:t>
            </a:r>
            <a:r>
              <a:rPr lang="en-US" sz="3200" baseline="30000" dirty="0" smtClean="0">
                <a:sym typeface="Symbol" pitchFamily="18" charset="2"/>
              </a:rPr>
              <a:t> </a:t>
            </a:r>
            <a:r>
              <a:rPr lang="en-US" sz="3200" dirty="0" err="1" smtClean="0">
                <a:latin typeface="+mn-lt"/>
              </a:rPr>
              <a:t>momenta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from K</a:t>
            </a:r>
            <a:r>
              <a:rPr lang="en-US" sz="3200" baseline="30000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en-US" sz="3200" baseline="-25000" dirty="0" smtClean="0">
                <a:solidFill>
                  <a:schemeClr val="tx1"/>
                </a:solidFill>
                <a:latin typeface="+mn-lt"/>
              </a:rPr>
              <a:t>stop</a:t>
            </a:r>
            <a:r>
              <a:rPr lang="en-US" sz="3200" baseline="30000" dirty="0" smtClean="0">
                <a:solidFill>
                  <a:schemeClr val="tx1"/>
                </a:solidFill>
                <a:latin typeface="+mn-lt"/>
              </a:rPr>
              <a:t> 6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Li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</a:t>
            </a:r>
            <a:r>
              <a:rPr lang="en-US" sz="3200" dirty="0" smtClean="0">
                <a:solidFill>
                  <a:srgbClr val="F31A03"/>
                </a:solidFill>
                <a:latin typeface="+mn-lt"/>
                <a:sym typeface="Wingdings" pitchFamily="2" charset="2"/>
              </a:rPr>
              <a:t> </a:t>
            </a:r>
            <a:r>
              <a:rPr lang="en-US" sz="3200" dirty="0" smtClean="0">
                <a:solidFill>
                  <a:srgbClr val="F31A03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rgbClr val="F31A03"/>
                </a:solidFill>
                <a:latin typeface="+mn-lt"/>
                <a:sym typeface="Symbol" pitchFamily="18" charset="2"/>
              </a:rPr>
              <a:t></a:t>
            </a:r>
            <a:r>
              <a:rPr lang="en-US" sz="3200" baseline="30000" dirty="0" smtClean="0">
                <a:solidFill>
                  <a:srgbClr val="F31A03"/>
                </a:solidFill>
                <a:latin typeface="+mn-lt"/>
                <a:sym typeface="Symbol" pitchFamily="18" charset="2"/>
              </a:rPr>
              <a:t></a:t>
            </a:r>
            <a:r>
              <a:rPr lang="en-US" sz="3200" dirty="0">
                <a:solidFill>
                  <a:srgbClr val="F31A03"/>
                </a:solidFill>
                <a:sym typeface="Symbol" pitchFamily="18" charset="2"/>
              </a:rPr>
              <a:t></a:t>
            </a:r>
            <a:r>
              <a:rPr lang="en-US" sz="3200" baseline="30000" dirty="0">
                <a:solidFill>
                  <a:srgbClr val="F31A03"/>
                </a:solidFill>
                <a:sym typeface="Symbol" pitchFamily="18" charset="2"/>
              </a:rPr>
              <a:t>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X with FINUDA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3" descr="Mom3Pim_10.gif"/>
          <p:cNvPicPr>
            <a:picLocks noChangeAspect="1"/>
          </p:cNvPicPr>
          <p:nvPr/>
        </p:nvPicPr>
        <p:blipFill>
          <a:blip r:embed="rId3" cstate="print"/>
          <a:srcRect t="6819"/>
          <a:stretch>
            <a:fillRect/>
          </a:stretch>
        </p:blipFill>
        <p:spPr>
          <a:xfrm>
            <a:off x="0" y="1371601"/>
            <a:ext cx="6476048" cy="4165283"/>
          </a:xfrm>
          <a:prstGeom prst="rect">
            <a:avLst/>
          </a:prstGeom>
        </p:spPr>
      </p:pic>
      <p:sp>
        <p:nvSpPr>
          <p:cNvPr id="5" name="Line 46"/>
          <p:cNvSpPr>
            <a:spLocks noChangeShapeType="1"/>
          </p:cNvSpPr>
          <p:nvPr/>
        </p:nvSpPr>
        <p:spPr bwMode="auto">
          <a:xfrm>
            <a:off x="3276600" y="1479550"/>
            <a:ext cx="0" cy="3367088"/>
          </a:xfrm>
          <a:prstGeom prst="line">
            <a:avLst/>
          </a:prstGeom>
          <a:noFill/>
          <a:ln w="9525">
            <a:solidFill>
              <a:srgbClr val="FE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1794245" y="1447800"/>
            <a:ext cx="1406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E0000"/>
                </a:solidFill>
              </a:rPr>
              <a:t>Σ</a:t>
            </a:r>
            <a:r>
              <a:rPr lang="it-IT" baseline="30000" dirty="0" smtClean="0">
                <a:solidFill>
                  <a:srgbClr val="FE0000"/>
                </a:solidFill>
                <a:latin typeface="Arial" charset="0"/>
              </a:rPr>
              <a:t>+</a:t>
            </a:r>
            <a:r>
              <a:rPr lang="it-IT" dirty="0" smtClean="0">
                <a:solidFill>
                  <a:srgbClr val="FE0000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FE0000"/>
                </a:solidFill>
                <a:latin typeface="Arial" charset="0"/>
              </a:rPr>
              <a:t>formation</a:t>
            </a:r>
          </a:p>
        </p:txBody>
      </p:sp>
      <p:sp>
        <p:nvSpPr>
          <p:cNvPr id="7" name="Text Box 55"/>
          <p:cNvSpPr txBox="1">
            <a:spLocks noChangeArrowheads="1"/>
          </p:cNvSpPr>
          <p:nvPr/>
        </p:nvSpPr>
        <p:spPr bwMode="auto">
          <a:xfrm>
            <a:off x="3739661" y="1447800"/>
            <a:ext cx="1021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E0000"/>
                </a:solidFill>
              </a:rPr>
              <a:t>Σ</a:t>
            </a:r>
            <a:r>
              <a:rPr lang="it-IT" baseline="30000" dirty="0" smtClean="0">
                <a:solidFill>
                  <a:srgbClr val="FE0000"/>
                </a:solidFill>
                <a:latin typeface="Arial" charset="0"/>
              </a:rPr>
              <a:t>-</a:t>
            </a:r>
            <a:r>
              <a:rPr lang="it-IT" dirty="0" smtClean="0">
                <a:solidFill>
                  <a:srgbClr val="FE0000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FE0000"/>
                </a:solidFill>
                <a:latin typeface="Arial" charset="0"/>
              </a:rPr>
              <a:t>decay</a:t>
            </a:r>
            <a:endParaRPr lang="it-IT" sz="1400" dirty="0">
              <a:solidFill>
                <a:srgbClr val="FE0000"/>
              </a:solidFill>
              <a:latin typeface="Arial" charset="0"/>
            </a:endParaRPr>
          </a:p>
        </p:txBody>
      </p:sp>
      <p:sp>
        <p:nvSpPr>
          <p:cNvPr id="8" name="Line 52"/>
          <p:cNvSpPr>
            <a:spLocks noChangeShapeType="1"/>
          </p:cNvSpPr>
          <p:nvPr/>
        </p:nvSpPr>
        <p:spPr bwMode="auto">
          <a:xfrm flipH="1" flipV="1">
            <a:off x="1595437" y="1738313"/>
            <a:ext cx="1681163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Line 51"/>
          <p:cNvSpPr>
            <a:spLocks noChangeShapeType="1"/>
          </p:cNvSpPr>
          <p:nvPr/>
        </p:nvSpPr>
        <p:spPr bwMode="auto">
          <a:xfrm>
            <a:off x="3276600" y="1740493"/>
            <a:ext cx="18986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rot="10800000" flipH="1">
            <a:off x="2971801" y="4190999"/>
            <a:ext cx="533399" cy="11826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124325" y="2178050"/>
            <a:ext cx="122341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</a:t>
            </a:r>
            <a:r>
              <a:rPr lang="en-US" baseline="300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 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-</a:t>
            </a:r>
            <a:endParaRPr lang="it-IT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3033712" y="2540000"/>
            <a:ext cx="1166813" cy="50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254126" y="5408614"/>
            <a:ext cx="1758815" cy="738664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 p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</a:t>
            </a:r>
            <a:r>
              <a:rPr lang="en-US" baseline="300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endParaRPr lang="en-US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           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baseline="30000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 n </a:t>
            </a:r>
            <a:r>
              <a:rPr lang="it-IT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it-IT" sz="2400" dirty="0">
              <a:solidFill>
                <a:prstClr val="black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" name="Oval 74"/>
          <p:cNvSpPr>
            <a:spLocks noChangeArrowheads="1"/>
          </p:cNvSpPr>
          <p:nvPr/>
        </p:nvSpPr>
        <p:spPr bwMode="auto">
          <a:xfrm>
            <a:off x="3949700" y="1905000"/>
            <a:ext cx="1752600" cy="914400"/>
          </a:xfrm>
          <a:prstGeom prst="ellipse">
            <a:avLst/>
          </a:prstGeom>
          <a:noFill/>
          <a:ln w="28575">
            <a:solidFill>
              <a:srgbClr val="F31A0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val 75"/>
          <p:cNvSpPr>
            <a:spLocks noChangeArrowheads="1"/>
          </p:cNvSpPr>
          <p:nvPr/>
        </p:nvSpPr>
        <p:spPr bwMode="auto">
          <a:xfrm>
            <a:off x="1054100" y="5181600"/>
            <a:ext cx="2209800" cy="1295400"/>
          </a:xfrm>
          <a:prstGeom prst="ellipse">
            <a:avLst/>
          </a:prstGeom>
          <a:noFill/>
          <a:ln w="28575">
            <a:solidFill>
              <a:srgbClr val="F31A0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1524001"/>
            <a:ext cx="304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Main contributions</a:t>
            </a:r>
            <a:r>
              <a:rPr lang="en-US" dirty="0" smtClean="0">
                <a:solidFill>
                  <a:prstClr val="black"/>
                </a:solidFill>
              </a:rPr>
              <a:t> to </a:t>
            </a:r>
          </a:p>
          <a:p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US" baseline="30000" dirty="0" smtClean="0">
                <a:solidFill>
                  <a:prstClr val="black"/>
                </a:solidFill>
              </a:rPr>
              <a:t>-</a:t>
            </a:r>
            <a:r>
              <a:rPr lang="en-US" dirty="0" smtClean="0">
                <a:solidFill>
                  <a:prstClr val="black"/>
                </a:solidFill>
              </a:rPr>
              <a:t> spectrum: </a:t>
            </a:r>
          </a:p>
          <a:p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production and decay 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US" dirty="0" smtClean="0"/>
              <a:t>Background from</a:t>
            </a:r>
          </a:p>
          <a:p>
            <a:r>
              <a:rPr lang="en-US" b="1" dirty="0" smtClean="0"/>
              <a:t>2-step reactions,</a:t>
            </a:r>
            <a:r>
              <a:rPr lang="en-US" dirty="0" smtClean="0"/>
              <a:t> involving: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it-IT" b="1" dirty="0" smtClean="0">
                <a:solidFill>
                  <a:srgbClr val="0000FF"/>
                </a:solidFill>
                <a:sym typeface="Symbol" pitchFamily="18" charset="2"/>
              </a:rPr>
              <a:t></a:t>
            </a:r>
            <a:r>
              <a:rPr lang="en-US" b="1" dirty="0" smtClean="0">
                <a:solidFill>
                  <a:srgbClr val="0000FF"/>
                </a:solidFill>
              </a:rPr>
              <a:t> N </a:t>
            </a:r>
            <a:r>
              <a:rPr lang="it-IT" b="1" dirty="0" smtClean="0">
                <a:solidFill>
                  <a:srgbClr val="0000FF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Λ</a:t>
            </a:r>
            <a:r>
              <a:rPr lang="en-US" b="1" dirty="0" smtClean="0">
                <a:solidFill>
                  <a:srgbClr val="0000FF"/>
                </a:solidFill>
              </a:rPr>
              <a:t> N </a:t>
            </a:r>
            <a:r>
              <a:rPr lang="en-US" dirty="0" smtClean="0">
                <a:solidFill>
                  <a:srgbClr val="0000FF"/>
                </a:solidFill>
              </a:rPr>
              <a:t>(conversion reaction)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π</a:t>
            </a:r>
            <a:r>
              <a:rPr lang="en-US" b="1" dirty="0" smtClean="0">
                <a:solidFill>
                  <a:srgbClr val="0000FF"/>
                </a:solidFill>
              </a:rPr>
              <a:t> N </a:t>
            </a:r>
            <a:r>
              <a:rPr lang="it-IT" b="1" dirty="0" smtClean="0">
                <a:solidFill>
                  <a:srgbClr val="0000FF"/>
                </a:solidFill>
                <a:sym typeface="Symbol" pitchFamily="18" charset="2"/>
              </a:rPr>
              <a:t> </a:t>
            </a:r>
            <a:r>
              <a:rPr lang="en-US" b="1" dirty="0" smtClean="0">
                <a:solidFill>
                  <a:srgbClr val="0000FF"/>
                </a:solidFill>
                <a:sym typeface="Symbol" pitchFamily="18" charset="2"/>
              </a:rPr>
              <a:t>π' </a:t>
            </a:r>
            <a:r>
              <a:rPr lang="en-US" b="1" dirty="0" smtClean="0">
                <a:solidFill>
                  <a:srgbClr val="0000FF"/>
                </a:solidFill>
              </a:rPr>
              <a:t>N </a:t>
            </a:r>
            <a:r>
              <a:rPr lang="en-US" dirty="0" smtClean="0">
                <a:solidFill>
                  <a:srgbClr val="0000FF"/>
                </a:solidFill>
              </a:rPr>
              <a:t>(single charge exchange, others)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248400" y="4191000"/>
            <a:ext cx="2129173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p</a:t>
            </a:r>
            <a:r>
              <a:rPr lang="it-IT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</a:t>
            </a:r>
            <a:r>
              <a:rPr lang="en-US" baseline="30000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+</a:t>
            </a:r>
            <a:endParaRPr lang="en-US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          </a:t>
            </a:r>
            <a:r>
              <a:rPr lang="it-IT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baseline="30000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l-GR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Λ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n</a:t>
            </a:r>
          </a:p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                     </a:t>
            </a:r>
            <a:r>
              <a:rPr lang="el-GR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Λ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-</a:t>
            </a:r>
            <a:endParaRPr lang="it-IT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962400" y="5410200"/>
            <a:ext cx="2060179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30000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</a:t>
            </a:r>
            <a:r>
              <a:rPr lang="en-US" baseline="30000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0</a:t>
            </a:r>
          </a:p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          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baseline="30000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- 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n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en-US" dirty="0">
              <a:solidFill>
                <a:srgbClr val="3333FF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dirty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             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0 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it-IT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baseline="30000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GB" dirty="0" smtClean="0">
                <a:solidFill>
                  <a:srgbClr val="3333FF"/>
                </a:solidFill>
                <a:latin typeface="Times New Roman" pitchFamily="18" charset="0"/>
                <a:sym typeface="Symbol" pitchFamily="18" charset="2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5791200" cy="609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+mn-lt"/>
              </a:rPr>
              <a:t>K</a:t>
            </a:r>
            <a:r>
              <a:rPr lang="en-US" sz="4000" baseline="30000" dirty="0" smtClean="0">
                <a:latin typeface="+mn-lt"/>
              </a:rPr>
              <a:t>- 6</a:t>
            </a:r>
            <a:r>
              <a:rPr lang="en-US" sz="4000" dirty="0" smtClean="0">
                <a:latin typeface="+mn-lt"/>
              </a:rPr>
              <a:t>Li </a:t>
            </a:r>
            <a:r>
              <a:rPr lang="en-US" sz="4000" dirty="0" smtClean="0">
                <a:latin typeface="+mn-lt"/>
                <a:cs typeface="Arial" charset="0"/>
              </a:rPr>
              <a:t>→ n</a:t>
            </a:r>
            <a:r>
              <a:rPr lang="el-GR" sz="4000" dirty="0" smtClean="0">
                <a:latin typeface="+mn-lt"/>
                <a:cs typeface="Arial" charset="0"/>
              </a:rPr>
              <a:t>π</a:t>
            </a:r>
            <a:r>
              <a:rPr lang="en-US" sz="4000" baseline="30000" dirty="0" smtClean="0">
                <a:latin typeface="+mn-lt"/>
                <a:cs typeface="Arial" charset="0"/>
              </a:rPr>
              <a:t>+</a:t>
            </a:r>
            <a:r>
              <a:rPr lang="el-GR" sz="4000" dirty="0" smtClean="0">
                <a:latin typeface="+mn-lt"/>
                <a:cs typeface="Arial" charset="0"/>
              </a:rPr>
              <a:t>π</a:t>
            </a:r>
            <a:r>
              <a:rPr lang="en-US" sz="4000" baseline="30000" dirty="0" smtClean="0">
                <a:latin typeface="+mn-lt"/>
                <a:cs typeface="Arial" charset="0"/>
              </a:rPr>
              <a:t>- </a:t>
            </a:r>
            <a:r>
              <a:rPr lang="en-US" sz="4000" dirty="0" smtClean="0">
                <a:latin typeface="+mn-lt"/>
                <a:cs typeface="Arial" charset="0"/>
              </a:rPr>
              <a:t>X</a:t>
            </a:r>
            <a:endParaRPr lang="it-IT" sz="4000" dirty="0">
              <a:latin typeface="+mn-lt"/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808039" y="1447801"/>
            <a:ext cx="5489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Necessary to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- </a:t>
            </a:r>
            <a:r>
              <a:rPr lang="it-IT" dirty="0" smtClean="0">
                <a:solidFill>
                  <a:prstClr val="black"/>
                </a:solidFill>
              </a:rPr>
              <a:t>clean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formation pion spectra from other backgrounds</a:t>
            </a:r>
          </a:p>
        </p:txBody>
      </p:sp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762002" y="1050926"/>
            <a:ext cx="6315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F31A03"/>
                </a:solidFill>
              </a:rPr>
              <a:t>Aim</a:t>
            </a:r>
            <a:r>
              <a:rPr lang="it-IT" sz="2400" b="1" dirty="0" smtClean="0">
                <a:solidFill>
                  <a:srgbClr val="F31A03"/>
                </a:solidFill>
              </a:rPr>
              <a:t>: study of the </a:t>
            </a:r>
            <a:r>
              <a:rPr lang="el-GR" sz="2400" b="1" dirty="0" smtClean="0">
                <a:solidFill>
                  <a:srgbClr val="F31A03"/>
                </a:solidFill>
              </a:rPr>
              <a:t>Σ</a:t>
            </a:r>
            <a:r>
              <a:rPr lang="el-GR" sz="2400" b="1" baseline="30000" dirty="0" smtClean="0">
                <a:solidFill>
                  <a:srgbClr val="F31A03"/>
                </a:solidFill>
              </a:rPr>
              <a:t>±</a:t>
            </a:r>
            <a:r>
              <a:rPr lang="en-GB" sz="2400" b="1" dirty="0" smtClean="0">
                <a:solidFill>
                  <a:srgbClr val="F31A03"/>
                </a:solidFill>
              </a:rPr>
              <a:t> formation in nuclear matter</a:t>
            </a:r>
            <a:endParaRPr lang="it-IT" sz="2400" b="1" dirty="0">
              <a:solidFill>
                <a:srgbClr val="F31A03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803275" y="2101851"/>
            <a:ext cx="8340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Method </a:t>
            </a:r>
            <a:endParaRPr lang="it-IT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prstClr val="black"/>
                </a:solidFill>
              </a:rPr>
              <a:t> Quality </a:t>
            </a:r>
            <a:r>
              <a:rPr lang="it-IT" dirty="0">
                <a:solidFill>
                  <a:prstClr val="black"/>
                </a:solidFill>
              </a:rPr>
              <a:t>cuts on formation </a:t>
            </a:r>
            <a:r>
              <a:rPr lang="it-IT" dirty="0" smtClean="0">
                <a:solidFill>
                  <a:prstClr val="black"/>
                </a:solidFill>
              </a:rPr>
              <a:t>pions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prstClr val="black"/>
                </a:solidFill>
              </a:rPr>
              <a:t> Topological </a:t>
            </a:r>
            <a:r>
              <a:rPr lang="it-IT" dirty="0">
                <a:solidFill>
                  <a:prstClr val="black"/>
                </a:solidFill>
              </a:rPr>
              <a:t>(</a:t>
            </a:r>
            <a:r>
              <a:rPr lang="it-IT" dirty="0" smtClean="0">
                <a:solidFill>
                  <a:prstClr val="black"/>
                </a:solidFill>
              </a:rPr>
              <a:t>vertex) and </a:t>
            </a:r>
            <a:r>
              <a:rPr lang="it-IT" dirty="0">
                <a:solidFill>
                  <a:prstClr val="black"/>
                </a:solidFill>
              </a:rPr>
              <a:t>phase space cuts on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it-IT" dirty="0" smtClean="0">
                <a:solidFill>
                  <a:prstClr val="black"/>
                </a:solidFill>
              </a:rPr>
              <a:t>-decay </a:t>
            </a:r>
            <a:r>
              <a:rPr lang="it-IT" dirty="0">
                <a:solidFill>
                  <a:prstClr val="black"/>
                </a:solidFill>
              </a:rPr>
              <a:t>pions.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prstClr val="black"/>
                </a:solidFill>
              </a:rPr>
              <a:t> Identification of </a:t>
            </a:r>
            <a:r>
              <a:rPr lang="el-GR" dirty="0" smtClean="0">
                <a:solidFill>
                  <a:prstClr val="black"/>
                </a:solidFill>
              </a:rPr>
              <a:t>Σ</a:t>
            </a:r>
            <a:r>
              <a:rPr lang="en-GB" dirty="0" smtClean="0">
                <a:solidFill>
                  <a:prstClr val="black"/>
                </a:solidFill>
              </a:rPr>
              <a:t>’s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with high </a:t>
            </a:r>
            <a:r>
              <a:rPr lang="it-IT" dirty="0" smtClean="0">
                <a:solidFill>
                  <a:prstClr val="black"/>
                </a:solidFill>
              </a:rPr>
              <a:t>Signal/Background ratio</a:t>
            </a:r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6" name="Picture 5" descr="Mom3Pim_10.gif"/>
          <p:cNvPicPr>
            <a:picLocks noChangeAspect="1"/>
          </p:cNvPicPr>
          <p:nvPr/>
        </p:nvPicPr>
        <p:blipFill>
          <a:blip r:embed="rId3" cstate="print"/>
          <a:srcRect t="6156"/>
          <a:stretch>
            <a:fillRect/>
          </a:stretch>
        </p:blipFill>
        <p:spPr>
          <a:xfrm>
            <a:off x="152400" y="3657601"/>
            <a:ext cx="4483419" cy="2904173"/>
          </a:xfrm>
          <a:prstGeom prst="rect">
            <a:avLst/>
          </a:prstGeom>
        </p:spPr>
      </p:pic>
      <p:pic>
        <p:nvPicPr>
          <p:cNvPr id="7" name="Picture 6" descr="Mom3Pip_10.gif"/>
          <p:cNvPicPr>
            <a:picLocks noChangeAspect="1"/>
          </p:cNvPicPr>
          <p:nvPr/>
        </p:nvPicPr>
        <p:blipFill>
          <a:blip r:embed="rId4" cstate="print"/>
          <a:srcRect t="6156"/>
          <a:stretch>
            <a:fillRect/>
          </a:stretch>
        </p:blipFill>
        <p:spPr>
          <a:xfrm>
            <a:off x="4508181" y="3657601"/>
            <a:ext cx="4483419" cy="290417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>
            <a:off x="1247775" y="4924425"/>
            <a:ext cx="2362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514975" y="4924425"/>
            <a:ext cx="2362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467601" y="4292026"/>
            <a:ext cx="96782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it-IT" sz="1600" baseline="30000" dirty="0" smtClean="0">
                <a:solidFill>
                  <a:srgbClr val="FF0000"/>
                </a:solidFill>
              </a:rPr>
              <a:t>+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>
                <a:solidFill>
                  <a:srgbClr val="FF0000"/>
                </a:solidFill>
              </a:rPr>
              <a:t>decay </a:t>
            </a:r>
          </a:p>
          <a:p>
            <a:r>
              <a:rPr lang="it-IT" sz="1600" dirty="0">
                <a:solidFill>
                  <a:srgbClr val="FF0000"/>
                </a:solidFill>
              </a:rPr>
              <a:t> at rest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4199" y="3429000"/>
            <a:ext cx="15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GB" baseline="30000" dirty="0" smtClean="0">
                <a:solidFill>
                  <a:prstClr val="black"/>
                </a:solidFill>
              </a:rPr>
              <a:t>-</a:t>
            </a:r>
            <a:r>
              <a:rPr lang="en-GB" dirty="0" smtClean="0">
                <a:solidFill>
                  <a:prstClr val="black"/>
                </a:solidFill>
              </a:rPr>
              <a:t> momentum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5402" y="3429000"/>
            <a:ext cx="15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prstClr val="black"/>
                </a:solidFill>
              </a:rPr>
              <a:t>π</a:t>
            </a:r>
            <a:r>
              <a:rPr lang="en-GB" baseline="30000" dirty="0" smtClean="0">
                <a:solidFill>
                  <a:prstClr val="black"/>
                </a:solidFill>
              </a:rPr>
              <a:t>+</a:t>
            </a:r>
            <a:r>
              <a:rPr lang="en-GB" dirty="0" smtClean="0">
                <a:solidFill>
                  <a:prstClr val="black"/>
                </a:solidFill>
              </a:rPr>
              <a:t> momentum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>
          <a:xfrm flipH="1">
            <a:off x="6781800" y="4584414"/>
            <a:ext cx="685801" cy="5209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54"/>
          <p:cNvSpPr txBox="1">
            <a:spLocks noChangeArrowheads="1"/>
          </p:cNvSpPr>
          <p:nvPr/>
        </p:nvSpPr>
        <p:spPr bwMode="auto">
          <a:xfrm>
            <a:off x="962396" y="3733800"/>
            <a:ext cx="1406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E0000"/>
                </a:solidFill>
              </a:rPr>
              <a:t>Σ</a:t>
            </a:r>
            <a:r>
              <a:rPr lang="it-IT" baseline="30000" dirty="0" smtClean="0">
                <a:solidFill>
                  <a:srgbClr val="FE0000"/>
                </a:solidFill>
                <a:latin typeface="Arial" charset="0"/>
              </a:rPr>
              <a:t>+</a:t>
            </a:r>
            <a:r>
              <a:rPr lang="it-IT" dirty="0" smtClean="0">
                <a:solidFill>
                  <a:srgbClr val="FE0000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FE0000"/>
                </a:solidFill>
                <a:latin typeface="Arial" charset="0"/>
              </a:rPr>
              <a:t>formation</a:t>
            </a: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2819401" y="3733800"/>
            <a:ext cx="1021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E0000"/>
                </a:solidFill>
              </a:rPr>
              <a:t>Σ</a:t>
            </a:r>
            <a:r>
              <a:rPr lang="it-IT" baseline="30000" dirty="0" smtClean="0">
                <a:solidFill>
                  <a:srgbClr val="FE0000"/>
                </a:solidFill>
                <a:latin typeface="Arial" charset="0"/>
              </a:rPr>
              <a:t>-</a:t>
            </a:r>
            <a:r>
              <a:rPr lang="it-IT" dirty="0" smtClean="0">
                <a:solidFill>
                  <a:srgbClr val="FE0000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FE0000"/>
                </a:solidFill>
                <a:latin typeface="Arial" charset="0"/>
              </a:rPr>
              <a:t>decay</a:t>
            </a:r>
            <a:endParaRPr lang="it-IT" sz="1400" dirty="0">
              <a:solidFill>
                <a:srgbClr val="FE0000"/>
              </a:solidFill>
              <a:latin typeface="Arial" charset="0"/>
            </a:endParaRPr>
          </a:p>
        </p:txBody>
      </p:sp>
      <p:sp>
        <p:nvSpPr>
          <p:cNvPr id="21" name="Line 52"/>
          <p:cNvSpPr>
            <a:spLocks noChangeShapeType="1"/>
          </p:cNvSpPr>
          <p:nvPr/>
        </p:nvSpPr>
        <p:spPr bwMode="auto">
          <a:xfrm flipH="1" flipV="1">
            <a:off x="838199" y="4038600"/>
            <a:ext cx="16065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>
            <a:off x="2444749" y="4039194"/>
            <a:ext cx="17462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5229597" y="3745468"/>
            <a:ext cx="13676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E0000"/>
                </a:solidFill>
              </a:rPr>
              <a:t>Σ</a:t>
            </a:r>
            <a:r>
              <a:rPr lang="it-IT" baseline="30000" dirty="0" smtClean="0">
                <a:solidFill>
                  <a:srgbClr val="FE0000"/>
                </a:solidFill>
                <a:latin typeface="Arial" charset="0"/>
              </a:rPr>
              <a:t>-</a:t>
            </a:r>
            <a:r>
              <a:rPr lang="it-IT" dirty="0" smtClean="0">
                <a:solidFill>
                  <a:srgbClr val="FE0000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FE0000"/>
                </a:solidFill>
                <a:latin typeface="Arial" charset="0"/>
              </a:rPr>
              <a:t>formation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7086600" y="3745468"/>
            <a:ext cx="1059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E0000"/>
                </a:solidFill>
              </a:rPr>
              <a:t>Σ</a:t>
            </a:r>
            <a:r>
              <a:rPr lang="it-IT" baseline="30000" dirty="0" smtClean="0">
                <a:solidFill>
                  <a:srgbClr val="FE0000"/>
                </a:solidFill>
                <a:latin typeface="Arial" charset="0"/>
              </a:rPr>
              <a:t>+</a:t>
            </a:r>
            <a:r>
              <a:rPr lang="it-IT" dirty="0" smtClean="0">
                <a:solidFill>
                  <a:srgbClr val="FE0000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FE0000"/>
                </a:solidFill>
                <a:latin typeface="Arial" charset="0"/>
              </a:rPr>
              <a:t>decay</a:t>
            </a:r>
            <a:endParaRPr lang="it-IT" sz="1400" dirty="0">
              <a:solidFill>
                <a:srgbClr val="FE0000"/>
              </a:solidFill>
              <a:latin typeface="Arial" charset="0"/>
            </a:endParaRPr>
          </a:p>
        </p:txBody>
      </p:sp>
      <p:sp>
        <p:nvSpPr>
          <p:cNvPr id="25" name="Line 52"/>
          <p:cNvSpPr>
            <a:spLocks noChangeShapeType="1"/>
          </p:cNvSpPr>
          <p:nvPr/>
        </p:nvSpPr>
        <p:spPr bwMode="auto">
          <a:xfrm flipH="1" flipV="1">
            <a:off x="5181601" y="4050268"/>
            <a:ext cx="15303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Line 51"/>
          <p:cNvSpPr>
            <a:spLocks noChangeShapeType="1"/>
          </p:cNvSpPr>
          <p:nvPr/>
        </p:nvSpPr>
        <p:spPr bwMode="auto">
          <a:xfrm>
            <a:off x="6711951" y="4050862"/>
            <a:ext cx="17462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066801"/>
            <a:ext cx="131799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emission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nvMassSipvsCos0_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3055" y="1447800"/>
            <a:ext cx="5977891" cy="4126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04800"/>
            <a:ext cx="7239000" cy="533400"/>
          </a:xfrm>
          <a:gradFill flip="none" rotWithShape="1">
            <a:gsLst>
              <a:gs pos="0">
                <a:srgbClr val="A0B1E8">
                  <a:tint val="66000"/>
                  <a:satMod val="160000"/>
                </a:srgbClr>
              </a:gs>
              <a:gs pos="50000">
                <a:srgbClr val="A0B1E8">
                  <a:tint val="44500"/>
                  <a:satMod val="160000"/>
                </a:srgbClr>
              </a:gs>
              <a:gs pos="100000">
                <a:srgbClr val="A0B1E8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GB" dirty="0" smtClean="0"/>
              <a:t>n</a:t>
            </a:r>
            <a:r>
              <a:rPr lang="el-GR" dirty="0" smtClean="0"/>
              <a:t>π</a:t>
            </a:r>
            <a:r>
              <a:rPr lang="en-GB" baseline="30000" dirty="0" smtClean="0"/>
              <a:t>+</a:t>
            </a:r>
            <a:r>
              <a:rPr lang="en-GB" dirty="0" smtClean="0"/>
              <a:t> invariant mass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cos</a:t>
            </a:r>
            <a:r>
              <a:rPr lang="en-GB" dirty="0" smtClean="0"/>
              <a:t> </a:t>
            </a:r>
            <a:r>
              <a:rPr lang="el-GR" dirty="0" smtClean="0"/>
              <a:t>θ</a:t>
            </a:r>
            <a:r>
              <a:rPr lang="en-GB" baseline="-25000" dirty="0" smtClean="0"/>
              <a:t>n</a:t>
            </a:r>
            <a:r>
              <a:rPr lang="el-GR" baseline="-25000" dirty="0" smtClean="0"/>
              <a:t>π</a:t>
            </a:r>
            <a:r>
              <a:rPr lang="en-GB" baseline="-25000" dirty="0" smtClean="0"/>
              <a:t>+</a:t>
            </a:r>
            <a:endParaRPr lang="it-IT" baseline="-25000" dirty="0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533400" y="2387026"/>
            <a:ext cx="96782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Σ</a:t>
            </a:r>
            <a:r>
              <a:rPr lang="it-IT" sz="1600" baseline="30000" dirty="0" smtClean="0">
                <a:solidFill>
                  <a:srgbClr val="FF0000"/>
                </a:solidFill>
              </a:rPr>
              <a:t>+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>
                <a:solidFill>
                  <a:srgbClr val="FF0000"/>
                </a:solidFill>
              </a:rPr>
              <a:t>decay </a:t>
            </a:r>
          </a:p>
          <a:p>
            <a:r>
              <a:rPr lang="it-IT" sz="1600" dirty="0">
                <a:solidFill>
                  <a:srgbClr val="FF0000"/>
                </a:solidFill>
              </a:rPr>
              <a:t> at rest</a:t>
            </a:r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>
            <a:off x="1017315" y="2971801"/>
            <a:ext cx="1649687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438400" y="34290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1" y="5498068"/>
            <a:ext cx="5593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prstClr val="black"/>
                </a:solidFill>
              </a:rPr>
              <a:t>Easy identification of n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en-GB" sz="2000" baseline="30000" dirty="0" smtClean="0">
                <a:solidFill>
                  <a:prstClr val="black"/>
                </a:solidFill>
              </a:rPr>
              <a:t>+</a:t>
            </a:r>
            <a:r>
              <a:rPr lang="en-GB" sz="2000" dirty="0" smtClean="0">
                <a:solidFill>
                  <a:prstClr val="black"/>
                </a:solidFill>
              </a:rPr>
              <a:t> pairs from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en-GB" sz="2000" baseline="30000" dirty="0" smtClean="0">
                <a:solidFill>
                  <a:prstClr val="black"/>
                </a:solidFill>
              </a:rPr>
              <a:t>+</a:t>
            </a:r>
            <a:r>
              <a:rPr lang="en-GB" sz="2000" dirty="0" smtClean="0">
                <a:solidFill>
                  <a:prstClr val="black"/>
                </a:solidFill>
              </a:rPr>
              <a:t> decay at rest</a:t>
            </a:r>
          </a:p>
          <a:p>
            <a:r>
              <a:rPr lang="en-GB" sz="2000" dirty="0" smtClean="0">
                <a:solidFill>
                  <a:prstClr val="black"/>
                </a:solidFill>
              </a:rPr>
              <a:t>Useful for calibration of n and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en-GB" sz="2000" baseline="30000" dirty="0" smtClean="0">
                <a:solidFill>
                  <a:prstClr val="black"/>
                </a:solidFill>
              </a:rPr>
              <a:t>+</a:t>
            </a:r>
            <a:r>
              <a:rPr lang="en-GB" sz="2000" dirty="0" smtClean="0">
                <a:solidFill>
                  <a:prstClr val="black"/>
                </a:solidFill>
              </a:rPr>
              <a:t>  </a:t>
            </a:r>
            <a:endParaRPr lang="it-IT" sz="2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2" y="1976736"/>
            <a:ext cx="204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K</a:t>
            </a:r>
            <a:r>
              <a:rPr lang="en-US" sz="2400" baseline="30000" dirty="0" smtClean="0">
                <a:solidFill>
                  <a:prstClr val="black"/>
                </a:solidFill>
              </a:rPr>
              <a:t>- 6</a:t>
            </a:r>
            <a:r>
              <a:rPr lang="en-US" sz="2400" dirty="0" smtClean="0">
                <a:solidFill>
                  <a:prstClr val="black"/>
                </a:solidFill>
              </a:rPr>
              <a:t>Li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→ n</a:t>
            </a:r>
            <a:r>
              <a:rPr lang="el-GR" sz="2400" dirty="0" smtClean="0">
                <a:solidFill>
                  <a:prstClr val="black"/>
                </a:solidFill>
                <a:cs typeface="Arial" charset="0"/>
              </a:rPr>
              <a:t>π</a:t>
            </a:r>
            <a:r>
              <a:rPr lang="en-US" sz="2400" baseline="30000" dirty="0" smtClean="0">
                <a:solidFill>
                  <a:prstClr val="black"/>
                </a:solidFill>
                <a:cs typeface="Arial" charset="0"/>
              </a:rPr>
              <a:t>+</a:t>
            </a:r>
            <a:r>
              <a:rPr lang="el-GR" sz="2400" dirty="0" smtClean="0">
                <a:solidFill>
                  <a:prstClr val="black"/>
                </a:solidFill>
                <a:cs typeface="Arial" charset="0"/>
              </a:rPr>
              <a:t>π</a:t>
            </a:r>
            <a:r>
              <a:rPr lang="en-US" sz="2400" baseline="30000" dirty="0" smtClean="0">
                <a:solidFill>
                  <a:prstClr val="black"/>
                </a:solidFill>
                <a:cs typeface="Arial" charset="0"/>
              </a:rPr>
              <a:t>-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X</a:t>
            </a:r>
            <a:endParaRPr lang="it-IT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9200" y="304800"/>
            <a:ext cx="6934200" cy="533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GB" sz="4000" dirty="0" smtClean="0"/>
              <a:t>n, </a:t>
            </a:r>
            <a:r>
              <a:rPr lang="el-GR" sz="4000" dirty="0" smtClean="0"/>
              <a:t>π</a:t>
            </a:r>
            <a:r>
              <a:rPr lang="en-GB" sz="4000" baseline="30000" dirty="0" smtClean="0"/>
              <a:t>+</a:t>
            </a:r>
            <a:r>
              <a:rPr lang="en-GB" sz="4000" dirty="0" smtClean="0"/>
              <a:t> resolution @ 185 </a:t>
            </a:r>
            <a:r>
              <a:rPr lang="en-GB" sz="4000" dirty="0" err="1" smtClean="0"/>
              <a:t>MeV</a:t>
            </a:r>
            <a:r>
              <a:rPr lang="en-GB" sz="4000" dirty="0" smtClean="0"/>
              <a:t>/c</a:t>
            </a:r>
            <a:endParaRPr lang="it-IT" sz="4000" dirty="0"/>
          </a:p>
        </p:txBody>
      </p:sp>
      <p:pic>
        <p:nvPicPr>
          <p:cNvPr id="10" name="Picture 9" descr="InvMassSipvsCos0_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1528" y="1096328"/>
            <a:ext cx="4483419" cy="3094673"/>
          </a:xfrm>
          <a:prstGeom prst="rect">
            <a:avLst/>
          </a:prstGeom>
        </p:spPr>
      </p:pic>
      <p:pic>
        <p:nvPicPr>
          <p:cNvPr id="11" name="Picture 10" descr="MomNeuvsPipSip0_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055" y="1096328"/>
            <a:ext cx="4483419" cy="3094673"/>
          </a:xfrm>
          <a:prstGeom prst="rect">
            <a:avLst/>
          </a:prstGeom>
        </p:spPr>
      </p:pic>
      <p:pic>
        <p:nvPicPr>
          <p:cNvPr id="12" name="Picture 11" descr="npip_resolutio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51024"/>
            <a:ext cx="9144000" cy="45115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67330" y="5715001"/>
            <a:ext cx="2771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σ</a:t>
            </a:r>
            <a:r>
              <a:rPr lang="en-GB" sz="2400" baseline="-25000" dirty="0" smtClean="0">
                <a:solidFill>
                  <a:prstClr val="black"/>
                </a:solidFill>
              </a:rPr>
              <a:t>n</a:t>
            </a:r>
            <a:r>
              <a:rPr lang="en-GB" sz="2400" dirty="0" smtClean="0">
                <a:solidFill>
                  <a:prstClr val="black"/>
                </a:solidFill>
              </a:rPr>
              <a:t> = 8.4 ± 0.2 </a:t>
            </a:r>
            <a:r>
              <a:rPr lang="en-GB" sz="2400" dirty="0" err="1" smtClean="0">
                <a:solidFill>
                  <a:prstClr val="black"/>
                </a:solidFill>
              </a:rPr>
              <a:t>MeV</a:t>
            </a:r>
            <a:r>
              <a:rPr lang="en-GB" sz="2400" dirty="0" smtClean="0">
                <a:solidFill>
                  <a:prstClr val="black"/>
                </a:solidFill>
              </a:rPr>
              <a:t>/c </a:t>
            </a:r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9844" y="5715001"/>
            <a:ext cx="3192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σ</a:t>
            </a:r>
            <a:r>
              <a:rPr lang="el-GR" sz="2400" baseline="-25000" dirty="0" smtClean="0">
                <a:solidFill>
                  <a:prstClr val="black"/>
                </a:solidFill>
              </a:rPr>
              <a:t>π</a:t>
            </a:r>
            <a:r>
              <a:rPr lang="en-GB" sz="2400" baseline="-25000" dirty="0" smtClean="0">
                <a:solidFill>
                  <a:prstClr val="black"/>
                </a:solidFill>
              </a:rPr>
              <a:t>+</a:t>
            </a:r>
            <a:r>
              <a:rPr lang="en-GB" sz="2400" dirty="0" smtClean="0">
                <a:solidFill>
                  <a:prstClr val="black"/>
                </a:solidFill>
              </a:rPr>
              <a:t> = 1.72 ± 0.06 </a:t>
            </a:r>
            <a:r>
              <a:rPr lang="en-GB" sz="2400" dirty="0" err="1" smtClean="0">
                <a:solidFill>
                  <a:prstClr val="black"/>
                </a:solidFill>
              </a:rPr>
              <a:t>MeV</a:t>
            </a:r>
            <a:r>
              <a:rPr lang="en-GB" sz="2400" dirty="0" smtClean="0">
                <a:solidFill>
                  <a:prstClr val="black"/>
                </a:solidFill>
              </a:rPr>
              <a:t>/c </a:t>
            </a:r>
            <a:endParaRPr lang="it-IT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315200" cy="609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K</a:t>
            </a:r>
            <a:r>
              <a:rPr lang="en-US" sz="3600" baseline="30000" dirty="0" smtClean="0">
                <a:latin typeface="+mn-lt"/>
              </a:rPr>
              <a:t>- 6</a:t>
            </a:r>
            <a:r>
              <a:rPr lang="en-US" sz="3600" dirty="0" smtClean="0">
                <a:latin typeface="+mn-lt"/>
              </a:rPr>
              <a:t>Li </a:t>
            </a:r>
            <a:r>
              <a:rPr lang="en-US" sz="3600" dirty="0" smtClean="0">
                <a:latin typeface="+mn-lt"/>
                <a:cs typeface="Arial" charset="0"/>
              </a:rPr>
              <a:t>→ n</a:t>
            </a:r>
            <a:r>
              <a:rPr lang="el-GR" sz="3600" dirty="0" smtClean="0">
                <a:latin typeface="+mn-lt"/>
                <a:cs typeface="Arial" charset="0"/>
              </a:rPr>
              <a:t>π</a:t>
            </a:r>
            <a:r>
              <a:rPr lang="en-US" sz="3600" baseline="30000" dirty="0" smtClean="0">
                <a:latin typeface="+mn-lt"/>
                <a:cs typeface="Arial" charset="0"/>
              </a:rPr>
              <a:t>+</a:t>
            </a:r>
            <a:r>
              <a:rPr lang="el-GR" sz="3600" dirty="0" smtClean="0">
                <a:latin typeface="+mn-lt"/>
                <a:cs typeface="Arial" charset="0"/>
              </a:rPr>
              <a:t>π</a:t>
            </a:r>
            <a:r>
              <a:rPr lang="en-US" sz="3600" baseline="30000" dirty="0" smtClean="0">
                <a:latin typeface="+mn-lt"/>
                <a:cs typeface="Arial" charset="0"/>
              </a:rPr>
              <a:t>- </a:t>
            </a:r>
            <a:r>
              <a:rPr lang="en-US" sz="3600" dirty="0" smtClean="0">
                <a:latin typeface="+mn-lt"/>
                <a:cs typeface="Arial" charset="0"/>
              </a:rPr>
              <a:t>X, </a:t>
            </a:r>
            <a:r>
              <a:rPr lang="el-GR" sz="3600" dirty="0" smtClean="0">
                <a:latin typeface="+mn-lt"/>
              </a:rPr>
              <a:t>Σ</a:t>
            </a:r>
            <a:r>
              <a:rPr lang="en-US" sz="3600" baseline="30000" dirty="0" smtClean="0">
                <a:latin typeface="+mn-lt"/>
                <a:cs typeface="Arial" charset="0"/>
              </a:rPr>
              <a:t>±</a:t>
            </a:r>
            <a:r>
              <a:rPr lang="en-US" sz="3600" dirty="0" smtClean="0">
                <a:latin typeface="+mn-lt"/>
                <a:cs typeface="Arial" charset="0"/>
              </a:rPr>
              <a:t> identification</a:t>
            </a:r>
            <a:endParaRPr lang="it-IT" sz="3600" dirty="0">
              <a:latin typeface="+mn-lt"/>
            </a:endParaRPr>
          </a:p>
        </p:txBody>
      </p:sp>
      <p:pic>
        <p:nvPicPr>
          <p:cNvPr id="3" name="Picture 2" descr="Sim_InvMass_SN_Gauss_Spect_targ_10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" y="1020126"/>
            <a:ext cx="4782312" cy="3300984"/>
          </a:xfrm>
          <a:prstGeom prst="rect">
            <a:avLst/>
          </a:prstGeom>
        </p:spPr>
      </p:pic>
      <p:pic>
        <p:nvPicPr>
          <p:cNvPr id="4" name="Picture 3" descr="Sip_InvMass_SN_Gauss_Spect_targ_10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1020126"/>
            <a:ext cx="4782312" cy="3300984"/>
          </a:xfrm>
          <a:prstGeom prst="rect">
            <a:avLst/>
          </a:prstGeom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274865" y="1600201"/>
            <a:ext cx="118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S/B~0.7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6788810" y="2586336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signal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931465" y="1600201"/>
            <a:ext cx="1183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S/B~1.0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445410" y="2586336"/>
            <a:ext cx="1172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</a:t>
            </a:r>
            <a:r>
              <a:rPr lang="en-US" sz="2400" baseline="300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signal</a:t>
            </a: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1562101" y="3482976"/>
            <a:ext cx="230187" cy="860425"/>
          </a:xfrm>
          <a:prstGeom prst="upArrow">
            <a:avLst>
              <a:gd name="adj1" fmla="val 50000"/>
              <a:gd name="adj2" fmla="val 93448"/>
            </a:avLst>
          </a:prstGeom>
          <a:solidFill>
            <a:schemeClr val="accent1"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1524001" y="4318000"/>
            <a:ext cx="4711803" cy="400110"/>
          </a:xfrm>
          <a:prstGeom prst="rect">
            <a:avLst/>
          </a:prstGeom>
          <a:noFill/>
          <a:ln w="9525">
            <a:solidFill>
              <a:srgbClr val="642EEA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</a:rPr>
              <a:t>nπ</a:t>
            </a:r>
            <a:r>
              <a:rPr lang="en-US" sz="2000" baseline="30000" dirty="0" smtClean="0">
                <a:solidFill>
                  <a:prstClr val="black"/>
                </a:solidFill>
                <a:sym typeface="Symbol" pitchFamily="18" charset="2"/>
              </a:rPr>
              <a:t>±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combinatorial + incoherent background</a:t>
            </a:r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5978525" y="3521076"/>
            <a:ext cx="214312" cy="822325"/>
          </a:xfrm>
          <a:prstGeom prst="upArrow">
            <a:avLst>
              <a:gd name="adj1" fmla="val 50000"/>
              <a:gd name="adj2" fmla="val 95926"/>
            </a:avLst>
          </a:prstGeom>
          <a:solidFill>
            <a:schemeClr val="accent1"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52400" y="4839831"/>
            <a:ext cx="876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Discard events with </a:t>
            </a:r>
            <a:r>
              <a:rPr lang="en-US" sz="2000" dirty="0" smtClean="0">
                <a:solidFill>
                  <a:prstClr val="black"/>
                </a:solidFill>
              </a:rPr>
              <a:t>unphysical </a:t>
            </a:r>
            <a:r>
              <a:rPr lang="en-US" sz="2000" dirty="0">
                <a:solidFill>
                  <a:prstClr val="black"/>
                </a:solidFill>
              </a:rPr>
              <a:t>missing mass </a:t>
            </a:r>
            <a:r>
              <a:rPr lang="en-US" sz="2000" dirty="0" smtClean="0">
                <a:solidFill>
                  <a:prstClr val="black"/>
                </a:solidFill>
              </a:rPr>
              <a:t>(ex.,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 </a:t>
            </a:r>
            <a:r>
              <a:rPr lang="en-US" sz="2000" dirty="0" smtClean="0">
                <a:solidFill>
                  <a:prstClr val="black"/>
                </a:solidFill>
              </a:rPr>
              <a:t>contamination, scattered </a:t>
            </a:r>
            <a:r>
              <a:rPr lang="en-US" sz="2000" dirty="0">
                <a:solidFill>
                  <a:prstClr val="black"/>
                </a:solidFill>
              </a:rPr>
              <a:t>neutrons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- </a:t>
            </a:r>
            <a:r>
              <a:rPr lang="it-IT" sz="2000" dirty="0" smtClean="0">
                <a:solidFill>
                  <a:prstClr val="black"/>
                </a:solidFill>
              </a:rPr>
              <a:t>: remove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it-IT" sz="2000" baseline="30000" dirty="0" smtClean="0">
                <a:solidFill>
                  <a:prstClr val="black"/>
                </a:solidFill>
              </a:rPr>
              <a:t>-</a:t>
            </a:r>
            <a:r>
              <a:rPr lang="it-IT" sz="2000" dirty="0" smtClean="0">
                <a:solidFill>
                  <a:prstClr val="black"/>
                </a:solidFill>
              </a:rPr>
              <a:t> from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+</a:t>
            </a:r>
            <a:r>
              <a:rPr lang="it-IT" sz="2000" dirty="0" smtClean="0">
                <a:solidFill>
                  <a:prstClr val="black"/>
                </a:solidFill>
              </a:rPr>
              <a:t> production;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+ </a:t>
            </a:r>
            <a:r>
              <a:rPr lang="it-IT" sz="2000" dirty="0" smtClean="0">
                <a:solidFill>
                  <a:prstClr val="black"/>
                </a:solidFill>
              </a:rPr>
              <a:t>: remove </a:t>
            </a:r>
            <a:r>
              <a:rPr lang="el-GR" sz="2000" dirty="0" smtClean="0">
                <a:solidFill>
                  <a:prstClr val="black"/>
                </a:solidFill>
              </a:rPr>
              <a:t>π</a:t>
            </a:r>
            <a:r>
              <a:rPr lang="it-IT" sz="2000" baseline="30000" dirty="0" smtClean="0">
                <a:solidFill>
                  <a:prstClr val="black"/>
                </a:solidFill>
              </a:rPr>
              <a:t>+</a:t>
            </a:r>
            <a:r>
              <a:rPr lang="it-IT" sz="2000" dirty="0" smtClean="0">
                <a:solidFill>
                  <a:prstClr val="black"/>
                </a:solidFill>
              </a:rPr>
              <a:t> from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en-GB" sz="2000" baseline="30000" dirty="0" smtClean="0">
                <a:solidFill>
                  <a:prstClr val="black"/>
                </a:solidFill>
              </a:rPr>
              <a:t>-</a:t>
            </a:r>
            <a:r>
              <a:rPr lang="it-IT" sz="2000" dirty="0" smtClean="0">
                <a:solidFill>
                  <a:prstClr val="black"/>
                </a:solidFill>
              </a:rPr>
              <a:t> production</a:t>
            </a:r>
          </a:p>
          <a:p>
            <a:pPr marL="342900" indent="-342900">
              <a:buFontTx/>
              <a:buAutoNum type="arabicPeriod"/>
            </a:pP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- </a:t>
            </a:r>
            <a:r>
              <a:rPr lang="it-IT" sz="2000" dirty="0" smtClean="0">
                <a:solidFill>
                  <a:prstClr val="black"/>
                </a:solidFill>
              </a:rPr>
              <a:t>: cos θ</a:t>
            </a:r>
            <a:r>
              <a:rPr lang="it-IT" sz="2000" baseline="-25000" dirty="0" smtClean="0">
                <a:solidFill>
                  <a:prstClr val="black"/>
                </a:solidFill>
              </a:rPr>
              <a:t>n</a:t>
            </a:r>
            <a:r>
              <a:rPr lang="el-GR" sz="2000" baseline="-25000" dirty="0" smtClean="0">
                <a:solidFill>
                  <a:prstClr val="black"/>
                </a:solidFill>
              </a:rPr>
              <a:t>π</a:t>
            </a:r>
            <a:r>
              <a:rPr lang="en-GB" sz="2000" baseline="-25000" dirty="0" smtClean="0">
                <a:solidFill>
                  <a:prstClr val="black"/>
                </a:solidFill>
              </a:rPr>
              <a:t>-</a:t>
            </a:r>
            <a:r>
              <a:rPr lang="it-IT" sz="2000" dirty="0" smtClean="0">
                <a:solidFill>
                  <a:prstClr val="black"/>
                </a:solidFill>
              </a:rPr>
              <a:t> &lt;-0.2 and </a:t>
            </a:r>
            <a:r>
              <a:rPr lang="el-GR" sz="2000" dirty="0" smtClean="0">
                <a:solidFill>
                  <a:prstClr val="black"/>
                </a:solidFill>
              </a:rPr>
              <a:t>Σ</a:t>
            </a:r>
            <a:r>
              <a:rPr lang="it-IT" sz="2000" baseline="30000" dirty="0" smtClean="0">
                <a:solidFill>
                  <a:prstClr val="black"/>
                </a:solidFill>
              </a:rPr>
              <a:t>+ </a:t>
            </a:r>
            <a:r>
              <a:rPr lang="it-IT" sz="2000" dirty="0" smtClean="0">
                <a:solidFill>
                  <a:prstClr val="black"/>
                </a:solidFill>
              </a:rPr>
              <a:t>: cos θ</a:t>
            </a:r>
            <a:r>
              <a:rPr lang="it-IT" sz="2000" baseline="-25000" dirty="0" smtClean="0">
                <a:solidFill>
                  <a:prstClr val="black"/>
                </a:solidFill>
              </a:rPr>
              <a:t>n</a:t>
            </a:r>
            <a:r>
              <a:rPr lang="el-GR" sz="2000" baseline="-25000" dirty="0" smtClean="0">
                <a:solidFill>
                  <a:prstClr val="black"/>
                </a:solidFill>
              </a:rPr>
              <a:t>π</a:t>
            </a:r>
            <a:r>
              <a:rPr lang="en-GB" sz="2000" baseline="-25000" dirty="0" smtClean="0">
                <a:solidFill>
                  <a:prstClr val="black"/>
                </a:solidFill>
              </a:rPr>
              <a:t>+</a:t>
            </a:r>
            <a:r>
              <a:rPr lang="it-IT" sz="2000" baseline="-25000" dirty="0" smtClean="0">
                <a:solidFill>
                  <a:prstClr val="black"/>
                </a:solidFill>
              </a:rPr>
              <a:t> </a:t>
            </a:r>
            <a:r>
              <a:rPr lang="it-IT" sz="2000" dirty="0" smtClean="0">
                <a:solidFill>
                  <a:prstClr val="black"/>
                </a:solidFill>
              </a:rPr>
              <a:t>&lt;-0.2</a:t>
            </a:r>
          </a:p>
          <a:p>
            <a:pPr marL="342900" indent="-342900">
              <a:buFontTx/>
              <a:buAutoNum type="arabicPeriod"/>
            </a:pPr>
            <a:r>
              <a:rPr lang="it-IT" sz="2000" dirty="0" smtClean="0">
                <a:solidFill>
                  <a:prstClr val="black"/>
                </a:solidFill>
              </a:rPr>
              <a:t>Quality cuts on track fitting and vertex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6256</TotalTime>
  <Words>1671</Words>
  <Application>Microsoft Office PowerPoint</Application>
  <PresentationFormat>On-screen Show (4:3)</PresentationFormat>
  <Paragraphs>288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Inclusive vs. quasi-exclusive p- spectra</vt:lpstr>
      <vt:lpstr> momenta from K-stop 6Li nX with FINUDA</vt:lpstr>
      <vt:lpstr>K- 6Li → nπ+π- X</vt:lpstr>
      <vt:lpstr>nπ+ invariant mass vs cos θnπ+</vt:lpstr>
      <vt:lpstr>n, π+ resolution @ 185 MeV/c</vt:lpstr>
      <vt:lpstr>K- 6Li → nπ+π- X, Σ± identification</vt:lpstr>
      <vt:lpstr>K- 6Li → nπ+π- X, Σ± identification</vt:lpstr>
      <vt:lpstr>Σπ missing mass for 6Li</vt:lpstr>
      <vt:lpstr>Σ momentum spectra for 6Li</vt:lpstr>
      <vt:lpstr>K- 6Li → ΣπX, Σ momentum spectra</vt:lpstr>
      <vt:lpstr>Slide 14</vt:lpstr>
      <vt:lpstr>Slide 15</vt:lpstr>
      <vt:lpstr>Emission rates [%/K-stop]</vt:lpstr>
      <vt:lpstr>Slide 17</vt:lpstr>
      <vt:lpstr>Ratios [Σ+π-/Σ-π+]</vt:lpstr>
      <vt:lpstr>Slide 19</vt:lpstr>
      <vt:lpstr>Slide 20</vt:lpstr>
      <vt:lpstr>Emission rates [%/K-stop] and ratios</vt:lpstr>
      <vt:lpstr>Summary and conclusions  </vt:lpstr>
      <vt:lpstr>Summary and conclusions  </vt:lpstr>
      <vt:lpstr>Acceptance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Paolo Camerini</dc:creator>
  <cp:lastModifiedBy>Paolo Camerini</cp:lastModifiedBy>
  <cp:revision>464</cp:revision>
  <dcterms:created xsi:type="dcterms:W3CDTF">2011-09-28T06:34:44Z</dcterms:created>
  <dcterms:modified xsi:type="dcterms:W3CDTF">2011-10-11T10:03:37Z</dcterms:modified>
</cp:coreProperties>
</file>