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88" r:id="rId2"/>
    <p:sldId id="399" r:id="rId3"/>
    <p:sldId id="367" r:id="rId4"/>
    <p:sldId id="368" r:id="rId5"/>
    <p:sldId id="356" r:id="rId6"/>
    <p:sldId id="334" r:id="rId7"/>
    <p:sldId id="336" r:id="rId8"/>
    <p:sldId id="298" r:id="rId9"/>
    <p:sldId id="476" r:id="rId10"/>
    <p:sldId id="405" r:id="rId11"/>
    <p:sldId id="472" r:id="rId12"/>
    <p:sldId id="478" r:id="rId13"/>
    <p:sldId id="481" r:id="rId14"/>
    <p:sldId id="486" r:id="rId15"/>
    <p:sldId id="504" r:id="rId16"/>
    <p:sldId id="489" r:id="rId17"/>
    <p:sldId id="492" r:id="rId18"/>
    <p:sldId id="484" r:id="rId19"/>
    <p:sldId id="435" r:id="rId20"/>
    <p:sldId id="493" r:id="rId21"/>
    <p:sldId id="494" r:id="rId22"/>
    <p:sldId id="502" r:id="rId23"/>
    <p:sldId id="513" r:id="rId24"/>
    <p:sldId id="409" r:id="rId25"/>
    <p:sldId id="516" r:id="rId26"/>
    <p:sldId id="517" r:id="rId27"/>
    <p:sldId id="503" r:id="rId28"/>
    <p:sldId id="421" r:id="rId29"/>
    <p:sldId id="420" r:id="rId30"/>
    <p:sldId id="423" r:id="rId31"/>
    <p:sldId id="439" r:id="rId32"/>
    <p:sldId id="444" r:id="rId33"/>
    <p:sldId id="445" r:id="rId34"/>
    <p:sldId id="446" r:id="rId35"/>
    <p:sldId id="448" r:id="rId36"/>
    <p:sldId id="449" r:id="rId37"/>
    <p:sldId id="451" r:id="rId38"/>
    <p:sldId id="452" r:id="rId39"/>
    <p:sldId id="453" r:id="rId40"/>
    <p:sldId id="454" r:id="rId41"/>
    <p:sldId id="455" r:id="rId42"/>
    <p:sldId id="457" r:id="rId43"/>
    <p:sldId id="477" r:id="rId44"/>
    <p:sldId id="479" r:id="rId45"/>
    <p:sldId id="480" r:id="rId46"/>
    <p:sldId id="488" r:id="rId47"/>
    <p:sldId id="487" r:id="rId48"/>
    <p:sldId id="490" r:id="rId49"/>
    <p:sldId id="491" r:id="rId50"/>
    <p:sldId id="505" r:id="rId51"/>
    <p:sldId id="506" r:id="rId52"/>
    <p:sldId id="507" r:id="rId53"/>
    <p:sldId id="508" r:id="rId54"/>
    <p:sldId id="510" r:id="rId55"/>
    <p:sldId id="511" r:id="rId56"/>
    <p:sldId id="512" r:id="rId57"/>
    <p:sldId id="514" r:id="rId58"/>
    <p:sldId id="515" r:id="rId59"/>
    <p:sldId id="518" r:id="rId60"/>
  </p:sldIdLst>
  <p:sldSz cx="9144000" cy="6858000" type="screen4x3"/>
  <p:notesSz cx="7099300" cy="10234613"/>
  <p:defaultTextStyle>
    <a:defPPr>
      <a:defRPr lang="de-DE"/>
    </a:defPPr>
    <a:lvl1pPr algn="l" rtl="0" fontAlgn="base">
      <a:spcBef>
        <a:spcPct val="0"/>
      </a:spcBef>
      <a:spcAft>
        <a:spcPct val="0"/>
      </a:spcAft>
      <a:defRPr sz="2600" kern="1200">
        <a:solidFill>
          <a:schemeClr val="tx1"/>
        </a:solidFill>
        <a:latin typeface="Arial" charset="0"/>
        <a:ea typeface="+mn-ea"/>
        <a:cs typeface="+mn-cs"/>
      </a:defRPr>
    </a:lvl1pPr>
    <a:lvl2pPr marL="457200" algn="l" rtl="0" fontAlgn="base">
      <a:spcBef>
        <a:spcPct val="0"/>
      </a:spcBef>
      <a:spcAft>
        <a:spcPct val="0"/>
      </a:spcAft>
      <a:defRPr sz="2600" kern="1200">
        <a:solidFill>
          <a:schemeClr val="tx1"/>
        </a:solidFill>
        <a:latin typeface="Arial" charset="0"/>
        <a:ea typeface="+mn-ea"/>
        <a:cs typeface="+mn-cs"/>
      </a:defRPr>
    </a:lvl2pPr>
    <a:lvl3pPr marL="914400" algn="l" rtl="0" fontAlgn="base">
      <a:spcBef>
        <a:spcPct val="0"/>
      </a:spcBef>
      <a:spcAft>
        <a:spcPct val="0"/>
      </a:spcAft>
      <a:defRPr sz="2600" kern="1200">
        <a:solidFill>
          <a:schemeClr val="tx1"/>
        </a:solidFill>
        <a:latin typeface="Arial" charset="0"/>
        <a:ea typeface="+mn-ea"/>
        <a:cs typeface="+mn-cs"/>
      </a:defRPr>
    </a:lvl3pPr>
    <a:lvl4pPr marL="1371600" algn="l" rtl="0" fontAlgn="base">
      <a:spcBef>
        <a:spcPct val="0"/>
      </a:spcBef>
      <a:spcAft>
        <a:spcPct val="0"/>
      </a:spcAft>
      <a:defRPr sz="2600" kern="1200">
        <a:solidFill>
          <a:schemeClr val="tx1"/>
        </a:solidFill>
        <a:latin typeface="Arial" charset="0"/>
        <a:ea typeface="+mn-ea"/>
        <a:cs typeface="+mn-cs"/>
      </a:defRPr>
    </a:lvl4pPr>
    <a:lvl5pPr marL="1828800" algn="l" rtl="0" fontAlgn="base">
      <a:spcBef>
        <a:spcPct val="0"/>
      </a:spcBef>
      <a:spcAft>
        <a:spcPct val="0"/>
      </a:spcAft>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0BC1"/>
    <a:srgbClr val="008000"/>
    <a:srgbClr val="3366FF"/>
    <a:srgbClr val="0066FF"/>
    <a:srgbClr val="DDDDDD"/>
    <a:srgbClr val="E1F4FF"/>
    <a:srgbClr val="3333CC"/>
    <a:srgbClr val="FFFFCC"/>
    <a:srgbClr val="800080"/>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68893" autoAdjust="0"/>
  </p:normalViewPr>
  <p:slideViewPr>
    <p:cSldViewPr>
      <p:cViewPr varScale="1">
        <p:scale>
          <a:sx n="37" d="100"/>
          <a:sy n="37" d="100"/>
        </p:scale>
        <p:origin x="-955" y="-72"/>
      </p:cViewPr>
      <p:guideLst>
        <p:guide orient="horz" pos="2160"/>
        <p:guide pos="2880"/>
      </p:guideLst>
    </p:cSldViewPr>
  </p:slideViewPr>
  <p:outlineViewPr>
    <p:cViewPr>
      <p:scale>
        <a:sx n="33" d="100"/>
        <a:sy n="33" d="100"/>
      </p:scale>
      <p:origin x="0" y="1954"/>
    </p:cViewPr>
  </p:outlineViewPr>
  <p:notesTextViewPr>
    <p:cViewPr>
      <p:scale>
        <a:sx n="66" d="100"/>
        <a:sy n="66" d="100"/>
      </p:scale>
      <p:origin x="0" y="0"/>
    </p:cViewPr>
  </p:notesTextViewPr>
  <p:notesViewPr>
    <p:cSldViewPr>
      <p:cViewPr varScale="1">
        <p:scale>
          <a:sx n="56" d="100"/>
          <a:sy n="56" d="100"/>
        </p:scale>
        <p:origin x="-2616" y="-102"/>
      </p:cViewPr>
      <p:guideLst>
        <p:guide orient="horz" pos="3224"/>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6575" cy="511175"/>
          </a:xfrm>
          <a:prstGeom prst="rect">
            <a:avLst/>
          </a:prstGeom>
        </p:spPr>
        <p:txBody>
          <a:bodyPr vert="horz" lIns="91426" tIns="45713" rIns="91426" bIns="45713" rtlCol="0"/>
          <a:lstStyle>
            <a:lvl1pPr algn="l">
              <a:defRPr sz="1100"/>
            </a:lvl1pPr>
          </a:lstStyle>
          <a:p>
            <a:endParaRPr lang="de-AT"/>
          </a:p>
        </p:txBody>
      </p:sp>
      <p:sp>
        <p:nvSpPr>
          <p:cNvPr id="3" name="Datumsplatzhalter 2"/>
          <p:cNvSpPr>
            <a:spLocks noGrp="1"/>
          </p:cNvSpPr>
          <p:nvPr>
            <p:ph type="dt" sz="quarter" idx="1"/>
          </p:nvPr>
        </p:nvSpPr>
        <p:spPr>
          <a:xfrm>
            <a:off x="4021140" y="1"/>
            <a:ext cx="3076575" cy="511175"/>
          </a:xfrm>
          <a:prstGeom prst="rect">
            <a:avLst/>
          </a:prstGeom>
        </p:spPr>
        <p:txBody>
          <a:bodyPr vert="horz" lIns="91426" tIns="45713" rIns="91426" bIns="45713" rtlCol="0"/>
          <a:lstStyle>
            <a:lvl1pPr algn="r">
              <a:defRPr sz="1100"/>
            </a:lvl1pPr>
          </a:lstStyle>
          <a:p>
            <a:fld id="{8C8CB0FC-BCB5-4C77-88BA-A788AAEA5A1E}" type="datetimeFigureOut">
              <a:rPr lang="de-DE" smtClean="0"/>
              <a:pPr/>
              <a:t>10.10.2011</a:t>
            </a:fld>
            <a:endParaRPr lang="de-AT"/>
          </a:p>
        </p:txBody>
      </p:sp>
      <p:sp>
        <p:nvSpPr>
          <p:cNvPr id="4" name="Fußzeilenplatzhalter 3"/>
          <p:cNvSpPr>
            <a:spLocks noGrp="1"/>
          </p:cNvSpPr>
          <p:nvPr>
            <p:ph type="ftr" sz="quarter" idx="2"/>
          </p:nvPr>
        </p:nvSpPr>
        <p:spPr>
          <a:xfrm>
            <a:off x="1" y="9721851"/>
            <a:ext cx="3076575" cy="511175"/>
          </a:xfrm>
          <a:prstGeom prst="rect">
            <a:avLst/>
          </a:prstGeom>
        </p:spPr>
        <p:txBody>
          <a:bodyPr vert="horz" lIns="91426" tIns="45713" rIns="91426" bIns="45713" rtlCol="0" anchor="b"/>
          <a:lstStyle>
            <a:lvl1pPr algn="l">
              <a:defRPr sz="1100"/>
            </a:lvl1pPr>
          </a:lstStyle>
          <a:p>
            <a:endParaRPr lang="de-AT"/>
          </a:p>
        </p:txBody>
      </p:sp>
      <p:sp>
        <p:nvSpPr>
          <p:cNvPr id="5" name="Foliennummernplatzhalter 4"/>
          <p:cNvSpPr>
            <a:spLocks noGrp="1"/>
          </p:cNvSpPr>
          <p:nvPr>
            <p:ph type="sldNum" sz="quarter" idx="3"/>
          </p:nvPr>
        </p:nvSpPr>
        <p:spPr>
          <a:xfrm>
            <a:off x="4021140" y="9721851"/>
            <a:ext cx="3076575" cy="511175"/>
          </a:xfrm>
          <a:prstGeom prst="rect">
            <a:avLst/>
          </a:prstGeom>
        </p:spPr>
        <p:txBody>
          <a:bodyPr vert="horz" lIns="91426" tIns="45713" rIns="91426" bIns="45713" rtlCol="0" anchor="b"/>
          <a:lstStyle>
            <a:lvl1pPr algn="r">
              <a:defRPr sz="1100"/>
            </a:lvl1pPr>
          </a:lstStyle>
          <a:p>
            <a:fld id="{9B27BB9B-18EB-403D-8EB9-AFEB73D2EE70}" type="slidenum">
              <a:rPr lang="de-AT" smtClean="0"/>
              <a:pPr/>
              <a:t>‹Nr.›</a:t>
            </a:fld>
            <a:endParaRPr lang="de-A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76575" cy="512763"/>
          </a:xfrm>
          <a:prstGeom prst="rect">
            <a:avLst/>
          </a:prstGeom>
          <a:noFill/>
          <a:ln w="9525">
            <a:noFill/>
            <a:miter lim="800000"/>
            <a:headEnd/>
            <a:tailEnd/>
          </a:ln>
        </p:spPr>
        <p:txBody>
          <a:bodyPr vert="horz" wrap="square" lIns="98929" tIns="49465" rIns="98929" bIns="49465" numCol="1" anchor="t" anchorCtr="0" compatLnSpc="1">
            <a:prstTxWarp prst="textNoShape">
              <a:avLst/>
            </a:prstTxWarp>
          </a:bodyPr>
          <a:lstStyle>
            <a:lvl1pPr defTabSz="988871">
              <a:defRPr sz="1100">
                <a:latin typeface="Arial" charset="0"/>
              </a:defRPr>
            </a:lvl1pPr>
          </a:lstStyle>
          <a:p>
            <a:pPr>
              <a:defRPr/>
            </a:pPr>
            <a:endParaRPr lang="de-AT"/>
          </a:p>
        </p:txBody>
      </p:sp>
      <p:sp>
        <p:nvSpPr>
          <p:cNvPr id="4099" name="Rectangle 3"/>
          <p:cNvSpPr>
            <a:spLocks noGrp="1" noChangeArrowheads="1"/>
          </p:cNvSpPr>
          <p:nvPr>
            <p:ph type="dt" idx="1"/>
          </p:nvPr>
        </p:nvSpPr>
        <p:spPr bwMode="auto">
          <a:xfrm>
            <a:off x="4021140" y="0"/>
            <a:ext cx="3076575" cy="512763"/>
          </a:xfrm>
          <a:prstGeom prst="rect">
            <a:avLst/>
          </a:prstGeom>
          <a:noFill/>
          <a:ln w="9525">
            <a:noFill/>
            <a:miter lim="800000"/>
            <a:headEnd/>
            <a:tailEnd/>
          </a:ln>
        </p:spPr>
        <p:txBody>
          <a:bodyPr vert="horz" wrap="square" lIns="98929" tIns="49465" rIns="98929" bIns="49465" numCol="1" anchor="t" anchorCtr="0" compatLnSpc="1">
            <a:prstTxWarp prst="textNoShape">
              <a:avLst/>
            </a:prstTxWarp>
          </a:bodyPr>
          <a:lstStyle>
            <a:lvl1pPr algn="r" defTabSz="988871">
              <a:defRPr sz="1100">
                <a:latin typeface="Arial" charset="0"/>
              </a:defRPr>
            </a:lvl1pPr>
          </a:lstStyle>
          <a:p>
            <a:pPr>
              <a:defRPr/>
            </a:pPr>
            <a:endParaRPr lang="de-AT"/>
          </a:p>
        </p:txBody>
      </p:sp>
      <p:sp>
        <p:nvSpPr>
          <p:cNvPr id="77828" name="Rectangle 4"/>
          <p:cNvSpPr>
            <a:spLocks noGrp="1" noRot="1" noChangeAspect="1" noChangeArrowheads="1" noTextEdit="1"/>
          </p:cNvSpPr>
          <p:nvPr>
            <p:ph type="sldImg" idx="2"/>
          </p:nvPr>
        </p:nvSpPr>
        <p:spPr bwMode="auto">
          <a:xfrm>
            <a:off x="993775" y="766763"/>
            <a:ext cx="5116513" cy="38369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14376" y="4859339"/>
            <a:ext cx="5670550" cy="4608512"/>
          </a:xfrm>
          <a:prstGeom prst="rect">
            <a:avLst/>
          </a:prstGeom>
          <a:noFill/>
          <a:ln w="9525">
            <a:noFill/>
            <a:miter lim="800000"/>
            <a:headEnd/>
            <a:tailEnd/>
          </a:ln>
        </p:spPr>
        <p:txBody>
          <a:bodyPr vert="horz" wrap="square" lIns="98929" tIns="49465" rIns="98929" bIns="49465"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102" name="Rectangle 6"/>
          <p:cNvSpPr>
            <a:spLocks noGrp="1" noChangeArrowheads="1"/>
          </p:cNvSpPr>
          <p:nvPr>
            <p:ph type="ftr" sz="quarter" idx="4"/>
          </p:nvPr>
        </p:nvSpPr>
        <p:spPr bwMode="auto">
          <a:xfrm>
            <a:off x="1" y="9720264"/>
            <a:ext cx="3076575" cy="512762"/>
          </a:xfrm>
          <a:prstGeom prst="rect">
            <a:avLst/>
          </a:prstGeom>
          <a:noFill/>
          <a:ln w="9525">
            <a:noFill/>
            <a:miter lim="800000"/>
            <a:headEnd/>
            <a:tailEnd/>
          </a:ln>
        </p:spPr>
        <p:txBody>
          <a:bodyPr vert="horz" wrap="square" lIns="98929" tIns="49465" rIns="98929" bIns="49465" numCol="1" anchor="b" anchorCtr="0" compatLnSpc="1">
            <a:prstTxWarp prst="textNoShape">
              <a:avLst/>
            </a:prstTxWarp>
          </a:bodyPr>
          <a:lstStyle>
            <a:lvl1pPr defTabSz="988871">
              <a:defRPr sz="1100">
                <a:latin typeface="Arial" charset="0"/>
              </a:defRPr>
            </a:lvl1pPr>
          </a:lstStyle>
          <a:p>
            <a:pPr>
              <a:defRPr/>
            </a:pPr>
            <a:endParaRPr lang="de-AT"/>
          </a:p>
        </p:txBody>
      </p:sp>
      <p:sp>
        <p:nvSpPr>
          <p:cNvPr id="4103" name="Rectangle 7"/>
          <p:cNvSpPr>
            <a:spLocks noGrp="1" noChangeArrowheads="1"/>
          </p:cNvSpPr>
          <p:nvPr>
            <p:ph type="sldNum" sz="quarter" idx="5"/>
          </p:nvPr>
        </p:nvSpPr>
        <p:spPr bwMode="auto">
          <a:xfrm>
            <a:off x="4021140" y="9720264"/>
            <a:ext cx="3076575" cy="512762"/>
          </a:xfrm>
          <a:prstGeom prst="rect">
            <a:avLst/>
          </a:prstGeom>
          <a:noFill/>
          <a:ln w="9525">
            <a:noFill/>
            <a:miter lim="800000"/>
            <a:headEnd/>
            <a:tailEnd/>
          </a:ln>
        </p:spPr>
        <p:txBody>
          <a:bodyPr vert="horz" wrap="square" lIns="98929" tIns="49465" rIns="98929" bIns="49465" numCol="1" anchor="b" anchorCtr="0" compatLnSpc="1">
            <a:prstTxWarp prst="textNoShape">
              <a:avLst/>
            </a:prstTxWarp>
          </a:bodyPr>
          <a:lstStyle>
            <a:lvl1pPr algn="r" defTabSz="988871">
              <a:defRPr sz="1100">
                <a:latin typeface="Arial" charset="0"/>
              </a:defRPr>
            </a:lvl1pPr>
          </a:lstStyle>
          <a:p>
            <a:pPr>
              <a:defRPr/>
            </a:pPr>
            <a:fld id="{6E7E380A-DA6D-4594-8EED-2F5CAFF3AADE}"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73EA14A-2218-46D3-AE3B-36A085C29BD3}" type="slidenum">
              <a:rPr lang="de-DE" smtClean="0"/>
              <a:pPr/>
              <a:t>1</a:t>
            </a:fld>
            <a:endParaRPr lang="de-DE"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de-DE" dirty="0" err="1" smtClean="0">
                <a:latin typeface="Arial" charset="0"/>
              </a:rPr>
              <a:t>Good</a:t>
            </a:r>
            <a:r>
              <a:rPr lang="de-DE" dirty="0" smtClean="0">
                <a:latin typeface="Arial" charset="0"/>
              </a:rPr>
              <a:t> </a:t>
            </a:r>
            <a:r>
              <a:rPr lang="de-DE" dirty="0" err="1" smtClean="0">
                <a:latin typeface="Arial" charset="0"/>
              </a:rPr>
              <a:t>afternoon</a:t>
            </a:r>
            <a:r>
              <a:rPr lang="de-DE" dirty="0" smtClean="0">
                <a:latin typeface="Arial" charset="0"/>
              </a:rPr>
              <a:t> </a:t>
            </a:r>
            <a:r>
              <a:rPr lang="de-DE" dirty="0" err="1" smtClean="0">
                <a:latin typeface="Arial" charset="0"/>
              </a:rPr>
              <a:t>ladies</a:t>
            </a:r>
            <a:r>
              <a:rPr lang="de-DE" dirty="0" smtClean="0">
                <a:latin typeface="Arial" charset="0"/>
              </a:rPr>
              <a:t> </a:t>
            </a:r>
            <a:r>
              <a:rPr lang="de-DE" dirty="0" err="1" smtClean="0">
                <a:latin typeface="Arial" charset="0"/>
              </a:rPr>
              <a:t>and</a:t>
            </a:r>
            <a:r>
              <a:rPr lang="de-DE" dirty="0" smtClean="0">
                <a:latin typeface="Arial" charset="0"/>
              </a:rPr>
              <a:t> </a:t>
            </a:r>
            <a:r>
              <a:rPr lang="de-DE" dirty="0" err="1" smtClean="0">
                <a:latin typeface="Arial" charset="0"/>
              </a:rPr>
              <a:t>gentlemen</a:t>
            </a:r>
            <a:r>
              <a:rPr lang="de-DE" dirty="0" smtClean="0">
                <a:latin typeface="Arial" charset="0"/>
              </a:rPr>
              <a:t>.</a:t>
            </a:r>
          </a:p>
          <a:p>
            <a:pPr eaLnBrk="1" hangingPunct="1"/>
            <a:r>
              <a:rPr lang="de-DE" dirty="0" err="1" smtClean="0">
                <a:latin typeface="Arial" charset="0"/>
              </a:rPr>
              <a:t>It‘s</a:t>
            </a:r>
            <a:r>
              <a:rPr lang="de-DE" dirty="0" smtClean="0">
                <a:latin typeface="Arial" charset="0"/>
              </a:rPr>
              <a:t> a </a:t>
            </a:r>
            <a:r>
              <a:rPr lang="de-DE" dirty="0" err="1" smtClean="0">
                <a:latin typeface="Arial" charset="0"/>
              </a:rPr>
              <a:t>pleasure</a:t>
            </a:r>
            <a:r>
              <a:rPr lang="de-DE" dirty="0" smtClean="0">
                <a:latin typeface="Arial" charset="0"/>
              </a:rPr>
              <a:t> </a:t>
            </a:r>
            <a:r>
              <a:rPr lang="de-DE" dirty="0" err="1" smtClean="0">
                <a:latin typeface="Arial" charset="0"/>
              </a:rPr>
              <a:t>to</a:t>
            </a:r>
            <a:r>
              <a:rPr lang="de-DE" dirty="0" smtClean="0">
                <a:latin typeface="Arial" charset="0"/>
              </a:rPr>
              <a:t> </a:t>
            </a:r>
            <a:r>
              <a:rPr lang="de-DE" dirty="0" err="1" smtClean="0">
                <a:latin typeface="Arial" charset="0"/>
              </a:rPr>
              <a:t>me</a:t>
            </a:r>
            <a:r>
              <a:rPr lang="de-DE" dirty="0" smtClean="0">
                <a:latin typeface="Arial" charset="0"/>
              </a:rPr>
              <a:t> </a:t>
            </a:r>
            <a:r>
              <a:rPr lang="de-DE" dirty="0" err="1" smtClean="0">
                <a:latin typeface="Arial" charset="0"/>
              </a:rPr>
              <a:t>to</a:t>
            </a:r>
            <a:r>
              <a:rPr lang="de-DE" dirty="0" smtClean="0">
                <a:latin typeface="Arial" charset="0"/>
              </a:rPr>
              <a:t> </a:t>
            </a:r>
            <a:r>
              <a:rPr lang="de-DE" dirty="0" err="1" smtClean="0">
                <a:latin typeface="Arial" charset="0"/>
              </a:rPr>
              <a:t>report</a:t>
            </a:r>
            <a:r>
              <a:rPr lang="de-DE" dirty="0" smtClean="0">
                <a:latin typeface="Arial" charset="0"/>
              </a:rPr>
              <a:t> on </a:t>
            </a:r>
            <a:r>
              <a:rPr lang="de-DE" dirty="0" err="1" smtClean="0">
                <a:latin typeface="Arial" charset="0"/>
              </a:rPr>
              <a:t>the</a:t>
            </a:r>
            <a:r>
              <a:rPr lang="de-DE" dirty="0" smtClean="0">
                <a:latin typeface="Arial" charset="0"/>
              </a:rPr>
              <a:t> </a:t>
            </a:r>
            <a:r>
              <a:rPr lang="de-DE" dirty="0" err="1" smtClean="0">
                <a:latin typeface="Arial" charset="0"/>
              </a:rPr>
              <a:t>Kaonic</a:t>
            </a:r>
            <a:r>
              <a:rPr lang="de-DE" dirty="0" smtClean="0">
                <a:latin typeface="Arial" charset="0"/>
              </a:rPr>
              <a:t> </a:t>
            </a:r>
            <a:r>
              <a:rPr lang="de-DE" dirty="0" err="1" smtClean="0">
                <a:latin typeface="Arial" charset="0"/>
              </a:rPr>
              <a:t>atoms</a:t>
            </a:r>
            <a:r>
              <a:rPr lang="de-DE" dirty="0" smtClean="0">
                <a:latin typeface="Arial" charset="0"/>
              </a:rPr>
              <a:t> </a:t>
            </a:r>
            <a:r>
              <a:rPr lang="de-DE" dirty="0" err="1" smtClean="0">
                <a:latin typeface="Arial" charset="0"/>
              </a:rPr>
              <a:t>studies</a:t>
            </a:r>
            <a:r>
              <a:rPr lang="de-DE" dirty="0" smtClean="0">
                <a:latin typeface="Arial" charset="0"/>
              </a:rPr>
              <a:t> </a:t>
            </a:r>
            <a:r>
              <a:rPr lang="de-DE" dirty="0" err="1" smtClean="0">
                <a:latin typeface="Arial" charset="0"/>
              </a:rPr>
              <a:t>at</a:t>
            </a:r>
            <a:r>
              <a:rPr lang="de-DE" dirty="0" smtClean="0">
                <a:latin typeface="Arial" charset="0"/>
              </a:rPr>
              <a:t> DAFNE.</a:t>
            </a:r>
          </a:p>
          <a:p>
            <a:pPr eaLnBrk="1" hangingPunct="1"/>
            <a:r>
              <a:rPr lang="de-DE" dirty="0" smtClean="0">
                <a:latin typeface="Arial" charset="0"/>
              </a:rPr>
              <a:t>I </a:t>
            </a:r>
            <a:r>
              <a:rPr lang="de-DE" dirty="0" err="1" smtClean="0">
                <a:latin typeface="Arial" charset="0"/>
              </a:rPr>
              <a:t>speak</a:t>
            </a:r>
            <a:r>
              <a:rPr lang="de-DE" dirty="0" smtClean="0">
                <a:latin typeface="Arial" charset="0"/>
              </a:rPr>
              <a:t> on behalf </a:t>
            </a:r>
            <a:r>
              <a:rPr lang="de-DE" dirty="0" err="1" smtClean="0">
                <a:latin typeface="Arial" charset="0"/>
              </a:rPr>
              <a:t>of</a:t>
            </a:r>
            <a:r>
              <a:rPr lang="de-DE" dirty="0" smtClean="0">
                <a:latin typeface="Arial" charset="0"/>
              </a:rPr>
              <a:t>  </a:t>
            </a:r>
            <a:r>
              <a:rPr lang="de-DE" dirty="0" err="1" smtClean="0">
                <a:latin typeface="Arial" charset="0"/>
              </a:rPr>
              <a:t>the</a:t>
            </a:r>
            <a:r>
              <a:rPr lang="de-DE" dirty="0" smtClean="0">
                <a:latin typeface="Arial" charset="0"/>
              </a:rPr>
              <a:t> </a:t>
            </a:r>
            <a:r>
              <a:rPr lang="de-DE" dirty="0" err="1" smtClean="0">
                <a:latin typeface="Arial" charset="0"/>
              </a:rPr>
              <a:t>siddharta</a:t>
            </a:r>
            <a:r>
              <a:rPr lang="de-DE" dirty="0" smtClean="0">
                <a:latin typeface="Arial" charset="0"/>
              </a:rPr>
              <a:t> </a:t>
            </a:r>
            <a:r>
              <a:rPr lang="de-DE" dirty="0" err="1" smtClean="0">
                <a:latin typeface="Arial" charset="0"/>
              </a:rPr>
              <a:t>collaboration</a:t>
            </a:r>
            <a:r>
              <a:rPr lang="de-DE" dirty="0" smtClean="0">
                <a:latin typeface="Arial" charset="0"/>
              </a:rPr>
              <a:t> </a:t>
            </a:r>
            <a:r>
              <a:rPr lang="de-DE" dirty="0" err="1" smtClean="0">
                <a:latin typeface="Arial" charset="0"/>
              </a:rPr>
              <a:t>which</a:t>
            </a:r>
            <a:r>
              <a:rPr lang="de-DE" dirty="0" smtClean="0">
                <a:latin typeface="Arial" charset="0"/>
              </a:rPr>
              <a:t> </a:t>
            </a:r>
            <a:r>
              <a:rPr lang="de-DE" dirty="0" err="1" smtClean="0">
                <a:latin typeface="Arial" charset="0"/>
              </a:rPr>
              <a:t>consists</a:t>
            </a:r>
            <a:r>
              <a:rPr lang="de-DE" dirty="0" smtClean="0">
                <a:latin typeface="Arial" charset="0"/>
              </a:rPr>
              <a:t> </a:t>
            </a:r>
            <a:r>
              <a:rPr lang="de-DE" dirty="0" err="1" smtClean="0">
                <a:latin typeface="Arial" charset="0"/>
              </a:rPr>
              <a:t>of</a:t>
            </a:r>
            <a:r>
              <a:rPr lang="de-DE" dirty="0" smtClean="0">
                <a:latin typeface="Arial" charset="0"/>
              </a:rPr>
              <a:t> ~ 40 </a:t>
            </a:r>
            <a:r>
              <a:rPr lang="de-DE" dirty="0" err="1" smtClean="0">
                <a:latin typeface="Arial" charset="0"/>
              </a:rPr>
              <a:t>persons</a:t>
            </a:r>
            <a:r>
              <a:rPr lang="de-DE" dirty="0" smtClean="0">
                <a:latin typeface="Arial" charset="0"/>
              </a:rPr>
              <a:t> </a:t>
            </a:r>
            <a:r>
              <a:rPr lang="de-DE" dirty="0" err="1" smtClean="0">
                <a:latin typeface="Arial" charset="0"/>
              </a:rPr>
              <a:t>affiliated</a:t>
            </a:r>
            <a:r>
              <a:rPr lang="de-DE" dirty="0" smtClean="0">
                <a:latin typeface="Arial" charset="0"/>
              </a:rPr>
              <a:t> </a:t>
            </a:r>
            <a:r>
              <a:rPr lang="de-DE" dirty="0" err="1" smtClean="0">
                <a:latin typeface="Arial" charset="0"/>
              </a:rPr>
              <a:t>to</a:t>
            </a:r>
            <a:r>
              <a:rPr lang="de-DE" dirty="0" smtClean="0">
                <a:latin typeface="Arial" charset="0"/>
              </a:rPr>
              <a:t> </a:t>
            </a:r>
            <a:r>
              <a:rPr lang="de-DE" dirty="0" err="1" smtClean="0">
                <a:latin typeface="Arial" charset="0"/>
              </a:rPr>
              <a:t>the</a:t>
            </a:r>
            <a:r>
              <a:rPr lang="de-DE" dirty="0" smtClean="0">
                <a:latin typeface="Arial" charset="0"/>
              </a:rPr>
              <a:t> </a:t>
            </a:r>
            <a:r>
              <a:rPr lang="de-DE" dirty="0" err="1" smtClean="0">
                <a:latin typeface="Arial" charset="0"/>
              </a:rPr>
              <a:t>above</a:t>
            </a:r>
            <a:r>
              <a:rPr lang="de-DE" dirty="0" smtClean="0">
                <a:latin typeface="Arial" charset="0"/>
              </a:rPr>
              <a:t> </a:t>
            </a:r>
            <a:r>
              <a:rPr lang="de-DE" dirty="0" err="1" smtClean="0">
                <a:latin typeface="Arial" charset="0"/>
              </a:rPr>
              <a:t>listed</a:t>
            </a:r>
            <a:r>
              <a:rPr lang="de-DE" dirty="0" smtClean="0">
                <a:latin typeface="Arial" charset="0"/>
              </a:rPr>
              <a:t> </a:t>
            </a:r>
            <a:r>
              <a:rPr lang="de-DE" dirty="0" err="1" smtClean="0">
                <a:latin typeface="Arial" charset="0"/>
              </a:rPr>
              <a:t>institutions</a:t>
            </a:r>
            <a:r>
              <a:rPr lang="de-DE" dirty="0" smtClean="0">
                <a:latin typeface="Arial" charset="0"/>
              </a:rPr>
              <a:t> </a:t>
            </a:r>
            <a:r>
              <a:rPr lang="de-DE" dirty="0" err="1" smtClean="0">
                <a:latin typeface="Arial" charset="0"/>
              </a:rPr>
              <a:t>from</a:t>
            </a:r>
            <a:r>
              <a:rPr lang="de-DE" dirty="0" smtClean="0">
                <a:latin typeface="Arial" charset="0"/>
              </a:rPr>
              <a:t> </a:t>
            </a:r>
            <a:r>
              <a:rPr lang="de-DE" dirty="0" err="1" smtClean="0">
                <a:latin typeface="Arial" charset="0"/>
              </a:rPr>
              <a:t>Italy</a:t>
            </a:r>
            <a:r>
              <a:rPr lang="de-DE" dirty="0" smtClean="0">
                <a:latin typeface="Arial" charset="0"/>
              </a:rPr>
              <a:t>, Germany, Austria, Japan, Canada </a:t>
            </a:r>
            <a:r>
              <a:rPr lang="de-DE" dirty="0" err="1" smtClean="0">
                <a:latin typeface="Arial" charset="0"/>
              </a:rPr>
              <a:t>and</a:t>
            </a:r>
            <a:r>
              <a:rPr lang="de-DE" dirty="0" smtClean="0">
                <a:latin typeface="Arial" charset="0"/>
              </a:rPr>
              <a:t> Romania..</a:t>
            </a:r>
          </a:p>
          <a:p>
            <a:pPr eaLnBrk="1" hangingPunct="1"/>
            <a:endParaRPr lang="de-DE" dirty="0" smtClean="0">
              <a:latin typeface="Arial" charset="0"/>
            </a:endParaRPr>
          </a:p>
          <a:p>
            <a:pPr eaLnBrk="1" hangingPunct="1"/>
            <a:r>
              <a:rPr lang="de-DE" dirty="0" smtClean="0">
                <a:latin typeface="Arial" charset="0"/>
              </a:rPr>
              <a:t>I will </a:t>
            </a:r>
            <a:r>
              <a:rPr lang="de-DE" dirty="0" err="1" smtClean="0">
                <a:latin typeface="Arial" charset="0"/>
              </a:rPr>
              <a:t>first</a:t>
            </a:r>
            <a:r>
              <a:rPr lang="de-DE" dirty="0" smtClean="0">
                <a:latin typeface="Arial" charset="0"/>
              </a:rPr>
              <a:t> talk </a:t>
            </a:r>
            <a:r>
              <a:rPr lang="de-DE" dirty="0" err="1" smtClean="0">
                <a:latin typeface="Arial" charset="0"/>
              </a:rPr>
              <a:t>about</a:t>
            </a:r>
            <a:r>
              <a:rPr lang="de-DE" dirty="0" smtClean="0">
                <a:latin typeface="Arial" charset="0"/>
              </a:rPr>
              <a:t> </a:t>
            </a:r>
            <a:r>
              <a:rPr lang="de-DE" dirty="0" err="1" smtClean="0">
                <a:latin typeface="Arial" charset="0"/>
              </a:rPr>
              <a:t>the</a:t>
            </a:r>
            <a:r>
              <a:rPr lang="de-DE" dirty="0" smtClean="0">
                <a:latin typeface="Arial" charset="0"/>
              </a:rPr>
              <a:t> </a:t>
            </a:r>
            <a:r>
              <a:rPr lang="de-DE" dirty="0" err="1" smtClean="0">
                <a:latin typeface="Arial" charset="0"/>
              </a:rPr>
              <a:t>physics</a:t>
            </a:r>
            <a:r>
              <a:rPr lang="de-DE" dirty="0" smtClean="0">
                <a:latin typeface="Arial" charset="0"/>
              </a:rPr>
              <a:t> </a:t>
            </a:r>
            <a:r>
              <a:rPr lang="de-DE" dirty="0" err="1" smtClean="0">
                <a:latin typeface="Arial" charset="0"/>
              </a:rPr>
              <a:t>motivation</a:t>
            </a:r>
            <a:r>
              <a:rPr lang="de-DE" dirty="0" smtClean="0">
                <a:latin typeface="Arial" charset="0"/>
              </a:rPr>
              <a:t> </a:t>
            </a:r>
            <a:r>
              <a:rPr lang="de-DE" dirty="0" err="1" smtClean="0">
                <a:latin typeface="Arial" charset="0"/>
              </a:rPr>
              <a:t>and</a:t>
            </a:r>
            <a:r>
              <a:rPr lang="de-DE" dirty="0" smtClean="0">
                <a:latin typeface="Arial" charset="0"/>
              </a:rPr>
              <a:t> </a:t>
            </a:r>
            <a:r>
              <a:rPr lang="de-DE" dirty="0" err="1" smtClean="0">
                <a:latin typeface="Arial" charset="0"/>
              </a:rPr>
              <a:t>relevance</a:t>
            </a:r>
            <a:r>
              <a:rPr lang="de-DE" dirty="0" smtClean="0">
                <a:latin typeface="Arial" charset="0"/>
              </a:rPr>
              <a:t>,</a:t>
            </a:r>
            <a:r>
              <a:rPr lang="de-DE" baseline="0" dirty="0" smtClean="0">
                <a:latin typeface="Arial" charset="0"/>
              </a:rPr>
              <a:t> </a:t>
            </a:r>
            <a:r>
              <a:rPr lang="de-DE" dirty="0" err="1" smtClean="0">
                <a:latin typeface="Arial" charset="0"/>
              </a:rPr>
              <a:t>then</a:t>
            </a:r>
            <a:r>
              <a:rPr lang="de-DE" dirty="0" smtClean="0">
                <a:latin typeface="Arial" charset="0"/>
              </a:rPr>
              <a:t> </a:t>
            </a:r>
            <a:r>
              <a:rPr lang="de-DE" dirty="0" err="1" smtClean="0">
                <a:latin typeface="Arial" charset="0"/>
              </a:rPr>
              <a:t>introduce</a:t>
            </a:r>
            <a:r>
              <a:rPr lang="de-DE" baseline="0" dirty="0" smtClean="0">
                <a:latin typeface="Arial" charset="0"/>
              </a:rPr>
              <a:t> </a:t>
            </a:r>
            <a:r>
              <a:rPr lang="de-DE" baseline="0" dirty="0" err="1" smtClean="0">
                <a:latin typeface="Arial" charset="0"/>
              </a:rPr>
              <a:t>the</a:t>
            </a:r>
            <a:r>
              <a:rPr lang="de-DE" baseline="0" dirty="0" smtClean="0">
                <a:latin typeface="Arial" charset="0"/>
              </a:rPr>
              <a:t> </a:t>
            </a:r>
            <a:r>
              <a:rPr lang="de-DE" baseline="0" dirty="0" err="1" smtClean="0">
                <a:latin typeface="Arial" charset="0"/>
              </a:rPr>
              <a:t>experiment</a:t>
            </a:r>
            <a:r>
              <a:rPr lang="de-DE" baseline="0" dirty="0" smtClean="0">
                <a:latin typeface="Arial" charset="0"/>
              </a:rPr>
              <a:t> </a:t>
            </a:r>
            <a:r>
              <a:rPr lang="de-DE" baseline="0" dirty="0" err="1" smtClean="0">
                <a:latin typeface="Arial" charset="0"/>
              </a:rPr>
              <a:t>and</a:t>
            </a:r>
            <a:r>
              <a:rPr lang="de-DE" baseline="0" smtClean="0">
                <a:latin typeface="Arial" charset="0"/>
              </a:rPr>
              <a:t>  </a:t>
            </a:r>
            <a:r>
              <a:rPr lang="de-DE" baseline="0" dirty="0" err="1" smtClean="0">
                <a:latin typeface="Arial" charset="0"/>
              </a:rPr>
              <a:t>results</a:t>
            </a:r>
            <a:r>
              <a:rPr lang="de-DE" baseline="0" dirty="0" smtClean="0">
                <a:latin typeface="Arial" charset="0"/>
              </a:rPr>
              <a:t>, </a:t>
            </a:r>
            <a:r>
              <a:rPr lang="de-DE" baseline="0" dirty="0" err="1" smtClean="0">
                <a:latin typeface="Arial" charset="0"/>
              </a:rPr>
              <a:t>finally</a:t>
            </a:r>
            <a:r>
              <a:rPr lang="de-DE" baseline="0" dirty="0" smtClean="0">
                <a:latin typeface="Arial" charset="0"/>
              </a:rPr>
              <a:t> I will </a:t>
            </a:r>
            <a:r>
              <a:rPr lang="de-DE" baseline="0" dirty="0" err="1" smtClean="0">
                <a:latin typeface="Arial" charset="0"/>
              </a:rPr>
              <a:t>come</a:t>
            </a:r>
            <a:r>
              <a:rPr lang="de-DE" baseline="0" dirty="0" smtClean="0">
                <a:latin typeface="Arial" charset="0"/>
              </a:rPr>
              <a:t> </a:t>
            </a:r>
            <a:r>
              <a:rPr lang="de-DE" baseline="0" dirty="0" err="1" smtClean="0">
                <a:latin typeface="Arial" charset="0"/>
              </a:rPr>
              <a:t>to</a:t>
            </a:r>
            <a:r>
              <a:rPr lang="de-DE" baseline="0" dirty="0" smtClean="0">
                <a:latin typeface="Arial" charset="0"/>
              </a:rPr>
              <a:t> </a:t>
            </a:r>
            <a:r>
              <a:rPr lang="de-DE" baseline="0" dirty="0" err="1" smtClean="0">
                <a:latin typeface="Arial" charset="0"/>
              </a:rPr>
              <a:t>plans</a:t>
            </a:r>
            <a:r>
              <a:rPr lang="de-DE" baseline="0" dirty="0" smtClean="0">
                <a:latin typeface="Arial" charset="0"/>
              </a:rPr>
              <a:t> </a:t>
            </a:r>
            <a:r>
              <a:rPr lang="de-DE" baseline="0" dirty="0" err="1" smtClean="0">
                <a:latin typeface="Arial" charset="0"/>
              </a:rPr>
              <a:t>for</a:t>
            </a:r>
            <a:r>
              <a:rPr lang="de-DE" baseline="0" dirty="0" smtClean="0">
                <a:latin typeface="Arial" charset="0"/>
              </a:rPr>
              <a:t> </a:t>
            </a:r>
            <a:r>
              <a:rPr lang="de-DE" baseline="0" dirty="0" err="1" smtClean="0">
                <a:latin typeface="Arial" charset="0"/>
              </a:rPr>
              <a:t>the</a:t>
            </a:r>
            <a:r>
              <a:rPr lang="de-DE" baseline="0" dirty="0" smtClean="0">
                <a:latin typeface="Arial" charset="0"/>
              </a:rPr>
              <a:t> </a:t>
            </a:r>
            <a:r>
              <a:rPr lang="de-DE" baseline="0" dirty="0" err="1" smtClean="0">
                <a:latin typeface="Arial" charset="0"/>
              </a:rPr>
              <a:t>future</a:t>
            </a:r>
            <a:endParaRPr lang="de-DE"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021140" y="9720264"/>
            <a:ext cx="3076575" cy="512762"/>
          </a:xfrm>
          <a:prstGeom prst="rect">
            <a:avLst/>
          </a:prstGeom>
          <a:noFill/>
          <a:ln w="9525">
            <a:noFill/>
            <a:miter lim="800000"/>
            <a:headEnd/>
            <a:tailEnd/>
          </a:ln>
        </p:spPr>
        <p:txBody>
          <a:bodyPr lIns="98929" tIns="49465" rIns="98929" bIns="49465" anchor="b"/>
          <a:lstStyle/>
          <a:p>
            <a:pPr algn="r" defTabSz="988871"/>
            <a:fld id="{FACF3261-BDB5-43DD-9637-EF2F2AEE2B30}" type="slidenum">
              <a:rPr lang="de-DE" sz="1100"/>
              <a:pPr algn="r" defTabSz="988871"/>
              <a:t>12</a:t>
            </a:fld>
            <a:endParaRPr lang="de-DE" sz="1100" dirty="0"/>
          </a:p>
        </p:txBody>
      </p:sp>
      <p:sp>
        <p:nvSpPr>
          <p:cNvPr id="123907" name="Rectangle 2"/>
          <p:cNvSpPr>
            <a:spLocks noGrp="1" noRot="1" noChangeAspect="1" noChangeArrowheads="1" noTextEdit="1"/>
          </p:cNvSpPr>
          <p:nvPr>
            <p:ph type="sldImg"/>
          </p:nvPr>
        </p:nvSpPr>
        <p:spPr>
          <a:xfrm>
            <a:off x="995363" y="768350"/>
            <a:ext cx="5113337" cy="3835400"/>
          </a:xfrm>
          <a:ln/>
        </p:spPr>
      </p:sp>
      <p:sp>
        <p:nvSpPr>
          <p:cNvPr id="123908" name="Rectangle 3"/>
          <p:cNvSpPr>
            <a:spLocks noGrp="1" noChangeArrowheads="1"/>
          </p:cNvSpPr>
          <p:nvPr>
            <p:ph type="body" idx="1"/>
          </p:nvPr>
        </p:nvSpPr>
        <p:spPr>
          <a:xfrm>
            <a:off x="946151" y="4859339"/>
            <a:ext cx="5207000" cy="4606925"/>
          </a:xfrm>
          <a:noFill/>
          <a:ln/>
        </p:spPr>
        <p:txBody>
          <a:bodyPr/>
          <a:lstStyle/>
          <a:p>
            <a:pPr eaLnBrk="1" hangingPunct="1"/>
            <a:endParaRPr lang="de-AT"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how</a:t>
            </a:r>
            <a:r>
              <a:rPr lang="de-DE" baseline="0" dirty="0" smtClean="0"/>
              <a:t> </a:t>
            </a:r>
            <a:r>
              <a:rPr lang="de-DE" baseline="0" dirty="0" err="1" smtClean="0"/>
              <a:t>to</a:t>
            </a:r>
            <a:r>
              <a:rPr lang="de-DE" baseline="0" dirty="0" smtClean="0"/>
              <a:t> </a:t>
            </a:r>
            <a:r>
              <a:rPr lang="de-DE" baseline="0" dirty="0" err="1" smtClean="0"/>
              <a:t>define</a:t>
            </a:r>
            <a:r>
              <a:rPr lang="de-DE" baseline="0" dirty="0" smtClean="0"/>
              <a:t> </a:t>
            </a:r>
            <a:r>
              <a:rPr lang="de-DE" baseline="0" dirty="0" err="1" smtClean="0"/>
              <a:t>the</a:t>
            </a:r>
            <a:r>
              <a:rPr lang="de-DE" baseline="0" dirty="0" smtClean="0"/>
              <a:t> fit </a:t>
            </a:r>
            <a:r>
              <a:rPr lang="de-DE" baseline="0" dirty="0" err="1" smtClean="0"/>
              <a:t>functions</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kaonic</a:t>
            </a:r>
            <a:r>
              <a:rPr lang="de-DE" baseline="0" dirty="0" smtClean="0"/>
              <a:t> hydrogen </a:t>
            </a:r>
            <a:r>
              <a:rPr lang="de-DE" baseline="0" dirty="0" err="1" smtClean="0"/>
              <a:t>signal</a:t>
            </a:r>
            <a:r>
              <a:rPr lang="de-DE" baseline="0" dirty="0" smtClean="0"/>
              <a:t>?</a:t>
            </a:r>
          </a:p>
          <a:p>
            <a:endParaRPr lang="de-DE" baseline="0" dirty="0" smtClean="0"/>
          </a:p>
          <a:p>
            <a:r>
              <a:rPr lang="de-DE" baseline="0" dirty="0" err="1" smtClean="0"/>
              <a:t>what</a:t>
            </a:r>
            <a:r>
              <a:rPr lang="de-DE" baseline="0" dirty="0" smtClean="0"/>
              <a:t> </a:t>
            </a:r>
            <a:r>
              <a:rPr lang="de-DE" baseline="0" dirty="0" err="1" smtClean="0"/>
              <a:t>we</a:t>
            </a:r>
            <a:r>
              <a:rPr lang="de-DE" baseline="0" dirty="0" smtClean="0"/>
              <a:t> </a:t>
            </a:r>
            <a:r>
              <a:rPr lang="de-DE" baseline="0" dirty="0" err="1" smtClean="0"/>
              <a:t>know</a:t>
            </a:r>
            <a:r>
              <a:rPr lang="de-DE" baseline="0" dirty="0" smtClean="0"/>
              <a:t> </a:t>
            </a:r>
            <a:r>
              <a:rPr lang="de-DE" baseline="0" dirty="0" err="1" smtClean="0"/>
              <a:t>for</a:t>
            </a:r>
            <a:r>
              <a:rPr lang="de-DE" baseline="0" dirty="0" smtClean="0"/>
              <a:t> </a:t>
            </a:r>
            <a:r>
              <a:rPr lang="de-DE" baseline="0" dirty="0" err="1" smtClean="0"/>
              <a:t>sure</a:t>
            </a:r>
            <a:r>
              <a:rPr lang="de-DE" baseline="0" dirty="0" smtClean="0"/>
              <a:t> </a:t>
            </a:r>
            <a:r>
              <a:rPr lang="de-DE" baseline="0" dirty="0" err="1" smtClean="0"/>
              <a:t>are</a:t>
            </a:r>
            <a:r>
              <a:rPr lang="de-DE" baseline="0" dirty="0" smtClean="0"/>
              <a:t> </a:t>
            </a:r>
            <a:r>
              <a:rPr lang="de-DE" baseline="0" dirty="0" err="1" smtClean="0"/>
              <a:t>the</a:t>
            </a:r>
            <a:r>
              <a:rPr lang="de-DE" baseline="0" dirty="0" smtClean="0"/>
              <a:t> </a:t>
            </a:r>
            <a:r>
              <a:rPr lang="de-DE" baseline="0" dirty="0" err="1" smtClean="0"/>
              <a:t>energy</a:t>
            </a:r>
            <a:r>
              <a:rPr lang="de-DE" baseline="0" dirty="0" smtClean="0"/>
              <a:t> </a:t>
            </a:r>
            <a:r>
              <a:rPr lang="de-DE" baseline="0" dirty="0" err="1" smtClean="0"/>
              <a:t>differences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transitions</a:t>
            </a:r>
            <a:r>
              <a:rPr lang="de-DE" baseline="0" dirty="0" smtClean="0"/>
              <a:t> (</a:t>
            </a:r>
            <a:r>
              <a:rPr lang="de-DE" baseline="0" dirty="0" err="1" smtClean="0"/>
              <a:t>e.m</a:t>
            </a:r>
            <a:r>
              <a:rPr lang="de-DE" baseline="0" dirty="0" smtClean="0"/>
              <a:t>. </a:t>
            </a:r>
            <a:r>
              <a:rPr lang="de-DE" baseline="0" dirty="0" err="1" smtClean="0"/>
              <a:t>values</a:t>
            </a:r>
            <a:r>
              <a:rPr lang="de-DE" baseline="0" dirty="0" smtClean="0"/>
              <a:t>)  </a:t>
            </a:r>
            <a:r>
              <a:rPr lang="de-DE" baseline="0" dirty="0" err="1" smtClean="0"/>
              <a:t>We</a:t>
            </a:r>
            <a:r>
              <a:rPr lang="de-DE" baseline="0" dirty="0" smtClean="0"/>
              <a:t> </a:t>
            </a:r>
            <a:r>
              <a:rPr lang="de-DE" baseline="0" dirty="0" err="1" smtClean="0"/>
              <a:t>see</a:t>
            </a:r>
            <a:r>
              <a:rPr lang="de-DE" baseline="0" dirty="0" smtClean="0"/>
              <a:t> </a:t>
            </a:r>
            <a:r>
              <a:rPr lang="de-DE" baseline="0" dirty="0" err="1" smtClean="0"/>
              <a:t>we</a:t>
            </a:r>
            <a:r>
              <a:rPr lang="de-DE" baseline="0" dirty="0" smtClean="0"/>
              <a:t> </a:t>
            </a:r>
            <a:r>
              <a:rPr lang="de-DE" baseline="0" dirty="0" err="1" smtClean="0"/>
              <a:t>have</a:t>
            </a:r>
            <a:r>
              <a:rPr lang="de-DE" baseline="0" dirty="0" smtClean="0"/>
              <a:t> </a:t>
            </a:r>
            <a:r>
              <a:rPr lang="de-DE" baseline="0" dirty="0" err="1" smtClean="0"/>
              <a:t>largely</a:t>
            </a:r>
            <a:r>
              <a:rPr lang="de-DE" baseline="0" dirty="0" smtClean="0"/>
              <a:t> </a:t>
            </a:r>
            <a:r>
              <a:rPr lang="de-DE" baseline="0" dirty="0" err="1" smtClean="0"/>
              <a:t>overlapped</a:t>
            </a:r>
            <a:r>
              <a:rPr lang="de-DE" baseline="0" dirty="0" smtClean="0"/>
              <a:t> </a:t>
            </a:r>
            <a:r>
              <a:rPr lang="de-DE" baseline="0" dirty="0" err="1" smtClean="0"/>
              <a:t>distributions</a:t>
            </a:r>
            <a:r>
              <a:rPr lang="de-DE" baseline="0" dirty="0" smtClean="0"/>
              <a:t>, </a:t>
            </a:r>
            <a:r>
              <a:rPr lang="de-DE" baseline="0" dirty="0" err="1" smtClean="0"/>
              <a:t>especially</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high</a:t>
            </a:r>
            <a:r>
              <a:rPr lang="de-DE" baseline="0" dirty="0" smtClean="0"/>
              <a:t> </a:t>
            </a:r>
            <a:r>
              <a:rPr lang="de-DE" baseline="0" dirty="0" err="1" smtClean="0"/>
              <a:t>transitions</a:t>
            </a:r>
            <a:endParaRPr lang="de-AT" dirty="0"/>
          </a:p>
        </p:txBody>
      </p:sp>
      <p:sp>
        <p:nvSpPr>
          <p:cNvPr id="4" name="Foliennummernplatzhalter 3"/>
          <p:cNvSpPr>
            <a:spLocks noGrp="1"/>
          </p:cNvSpPr>
          <p:nvPr>
            <p:ph type="sldNum" sz="quarter" idx="10"/>
          </p:nvPr>
        </p:nvSpPr>
        <p:spPr/>
        <p:txBody>
          <a:bodyPr/>
          <a:lstStyle/>
          <a:p>
            <a:pPr>
              <a:defRPr/>
            </a:pPr>
            <a:fld id="{6E7E380A-DA6D-4594-8EED-2F5CAFF3AADE}" type="slidenum">
              <a:rPr lang="de-DE" smtClean="0"/>
              <a:pPr>
                <a:defRPr/>
              </a:pPr>
              <a:t>14</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de-AT"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lienbildplatzhalter 1"/>
          <p:cNvSpPr>
            <a:spLocks noGrp="1" noRot="1" noChangeAspect="1" noTextEdit="1"/>
          </p:cNvSpPr>
          <p:nvPr>
            <p:ph type="sldImg"/>
          </p:nvPr>
        </p:nvSpPr>
        <p:spPr>
          <a:ln/>
        </p:spPr>
      </p:sp>
      <p:sp>
        <p:nvSpPr>
          <p:cNvPr id="101379" name="Notizenplatzhalter 2"/>
          <p:cNvSpPr>
            <a:spLocks noGrp="1"/>
          </p:cNvSpPr>
          <p:nvPr>
            <p:ph type="body" idx="1"/>
          </p:nvPr>
        </p:nvSpPr>
        <p:spPr>
          <a:noFill/>
          <a:ln/>
        </p:spPr>
        <p:txBody>
          <a:bodyPr/>
          <a:lstStyle/>
          <a:p>
            <a:endParaRPr lang="de-DE" smtClean="0">
              <a:latin typeface="Arial" charset="0"/>
            </a:endParaRPr>
          </a:p>
        </p:txBody>
      </p:sp>
      <p:sp>
        <p:nvSpPr>
          <p:cNvPr id="101380" name="Foliennummernplatzhalter 3"/>
          <p:cNvSpPr>
            <a:spLocks noGrp="1"/>
          </p:cNvSpPr>
          <p:nvPr>
            <p:ph type="sldNum" sz="quarter" idx="5"/>
          </p:nvPr>
        </p:nvSpPr>
        <p:spPr>
          <a:noFill/>
        </p:spPr>
        <p:txBody>
          <a:bodyPr/>
          <a:lstStyle/>
          <a:p>
            <a:fld id="{920429BC-97DA-4803-A72A-99FEA806AF76}" type="slidenum">
              <a:rPr lang="de-DE" smtClean="0"/>
              <a:pPr/>
              <a:t>25</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de-DE" smtClean="0">
                <a:latin typeface="Arial" charset="0"/>
              </a:rPr>
              <a:t>I put this here to illustrate the relevance of the understanding of the antikaon nucleon interaction at threshold for the search for kaon nucleon clusters as predicted by the model of Akaishi and Yamazaki. Their model relies on the Lam(1405) being an antikaon-nucleon quasibound state which acts as a „doorway“ for the formation Kpp Kppp Kppn Kpnn deeply bound states. The existence of these kaonic clusters is still highly controversial, the experimental evidence is not yet clear.</a:t>
            </a:r>
          </a:p>
          <a:p>
            <a:endParaRPr lang="de-DE" smtClean="0">
              <a:latin typeface="Arial" charset="0"/>
            </a:endParaRPr>
          </a:p>
          <a:p>
            <a:r>
              <a:rPr lang="de-DE" smtClean="0">
                <a:latin typeface="Arial" charset="0"/>
              </a:rPr>
              <a:t>Here the I=0 Kbar N scattering amplitude is plotted as a function of the c.m. energy sqrt(s) for 3 values of p-fermi. In this work by Waas, Kaiser and Weise a separable interaction was used to fit the available Kbar N low energy scattering and reaction data. The free space amplitude (p-fermi=0) exhibits the typical resonance shape, where the imaginary part peaks at about sqrt(sr)=1405 MeV, some 27 MeV below the K-p threshold of 1432 MeV and the real part changes sign from attractive below sqrt(sr) to repulsive above sqrt(sr).</a:t>
            </a:r>
          </a:p>
          <a:p>
            <a:endParaRPr lang="de-DE" smtClean="0">
              <a:latin typeface="Arial" charset="0"/>
            </a:endParaRPr>
          </a:p>
          <a:p>
            <a:r>
              <a:rPr lang="de-DE" smtClean="0">
                <a:latin typeface="Arial" charset="0"/>
              </a:rPr>
              <a:t>In contrast, for the in-medium amplitude at (p-fermi=300MeV) the resonance is weaker and it‘s energy lies well above  the K-p threshold, so that V-opt is attractive at the corresponding energy.</a:t>
            </a:r>
          </a:p>
          <a:p>
            <a:endParaRPr lang="de-DE"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992188" y="768350"/>
            <a:ext cx="5119687" cy="3838575"/>
          </a:xfrm>
          <a:ln/>
        </p:spPr>
      </p:sp>
      <p:sp>
        <p:nvSpPr>
          <p:cNvPr id="110595" name="Rectangle 3"/>
          <p:cNvSpPr>
            <a:spLocks noGrp="1" noChangeArrowheads="1"/>
          </p:cNvSpPr>
          <p:nvPr>
            <p:ph type="body" idx="1"/>
          </p:nvPr>
        </p:nvSpPr>
        <p:spPr>
          <a:xfrm>
            <a:off x="712788" y="4859339"/>
            <a:ext cx="5673725" cy="4606925"/>
          </a:xfrm>
          <a:noFill/>
          <a:ln/>
        </p:spPr>
        <p:txBody>
          <a:bodyPr/>
          <a:lstStyle/>
          <a:p>
            <a:r>
              <a:rPr lang="de-AT" smtClean="0">
                <a:latin typeface="Arial" charset="0"/>
              </a:rPr>
              <a:t>A kaonic atom is formed when a negative kaon enters a medium, looses its kinetic energy through ionization and excitation of the atoms and molecules and eventually is captured, replacing the electron, in an excited orbit (n~25). Via diffrent cascade processes (Auger transitions, Coulomb deexcitation, scattering) the kaonic atom deexcires to lower states. When the kaon reaches a low n state with small angular momentum, strong interaction with the nucleus causes its absorption. The strong interaction is the reason for a shift in the energies of the low lying levels and a short lifetime corresponding to an increase of the observed level width.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A15C2701-09C1-4B24-BA6B-2523D3F1D79E}" type="slidenum">
              <a:rPr lang="de-AT" smtClean="0"/>
              <a:pPr/>
              <a:t>30</a:t>
            </a:fld>
            <a:endParaRPr lang="de-AT" smtClean="0"/>
          </a:p>
        </p:txBody>
      </p:sp>
      <p:sp>
        <p:nvSpPr>
          <p:cNvPr id="111619" name="Rectangle 2"/>
          <p:cNvSpPr>
            <a:spLocks noGrp="1" noRot="1" noChangeAspect="1" noChangeArrowheads="1" noTextEdit="1"/>
          </p:cNvSpPr>
          <p:nvPr>
            <p:ph type="sldImg"/>
          </p:nvPr>
        </p:nvSpPr>
        <p:spPr>
          <a:xfrm>
            <a:off x="995363" y="768350"/>
            <a:ext cx="5118100" cy="3838575"/>
          </a:xfrm>
          <a:ln/>
        </p:spPr>
      </p:sp>
      <p:sp>
        <p:nvSpPr>
          <p:cNvPr id="111620" name="Rectangle 3"/>
          <p:cNvSpPr>
            <a:spLocks noGrp="1" noChangeArrowheads="1"/>
          </p:cNvSpPr>
          <p:nvPr>
            <p:ph type="body" idx="1"/>
          </p:nvPr>
        </p:nvSpPr>
        <p:spPr>
          <a:xfrm>
            <a:off x="711201" y="4860925"/>
            <a:ext cx="5676900" cy="4605338"/>
          </a:xfrm>
          <a:noFill/>
          <a:ln/>
        </p:spPr>
        <p:txBody>
          <a:bodyPr/>
          <a:lstStyle/>
          <a:p>
            <a:endParaRPr lang="de-DE"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846D2097-3156-4519-8AB0-F29E157E0A77}" type="slidenum">
              <a:rPr lang="de-AT" smtClean="0"/>
              <a:pPr/>
              <a:t>31</a:t>
            </a:fld>
            <a:endParaRPr lang="de-AT" smtClean="0"/>
          </a:p>
        </p:txBody>
      </p:sp>
      <p:sp>
        <p:nvSpPr>
          <p:cNvPr id="112643" name="Rectangle 2"/>
          <p:cNvSpPr>
            <a:spLocks noGrp="1" noRot="1" noChangeAspect="1" noChangeArrowheads="1" noTextEdit="1"/>
          </p:cNvSpPr>
          <p:nvPr>
            <p:ph type="sldImg"/>
          </p:nvPr>
        </p:nvSpPr>
        <p:spPr>
          <a:xfrm>
            <a:off x="995363" y="768350"/>
            <a:ext cx="5118100" cy="3838575"/>
          </a:xfrm>
          <a:ln/>
        </p:spPr>
      </p:sp>
      <p:sp>
        <p:nvSpPr>
          <p:cNvPr id="112644" name="Rectangle 3"/>
          <p:cNvSpPr>
            <a:spLocks noGrp="1" noChangeArrowheads="1"/>
          </p:cNvSpPr>
          <p:nvPr>
            <p:ph type="body" idx="1"/>
          </p:nvPr>
        </p:nvSpPr>
        <p:spPr>
          <a:xfrm>
            <a:off x="711201" y="4860925"/>
            <a:ext cx="5676900" cy="4605338"/>
          </a:xfrm>
          <a:noFill/>
          <a:ln/>
        </p:spPr>
        <p:txBody>
          <a:bodyPr/>
          <a:lstStyle/>
          <a:p>
            <a:endParaRPr lang="de-DE"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eaLnBrk="1" hangingPunct="1"/>
            <a:endParaRPr lang="de-AT"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998538" y="769938"/>
            <a:ext cx="5114925" cy="3836987"/>
          </a:xfrm>
          <a:ln/>
        </p:spPr>
      </p:sp>
      <p:sp>
        <p:nvSpPr>
          <p:cNvPr id="114691" name="Rectangle 3"/>
          <p:cNvSpPr>
            <a:spLocks noGrp="1" noChangeArrowheads="1"/>
          </p:cNvSpPr>
          <p:nvPr>
            <p:ph type="body" idx="1"/>
          </p:nvPr>
        </p:nvSpPr>
        <p:spPr>
          <a:xfrm>
            <a:off x="711201" y="4862513"/>
            <a:ext cx="5676900" cy="4602162"/>
          </a:xfrm>
          <a:noFill/>
          <a:ln/>
        </p:spPr>
        <p:txBody>
          <a:bodyPr/>
          <a:lstStyle/>
          <a:p>
            <a:endParaRPr lang="de-AT"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4021140" y="9720264"/>
            <a:ext cx="3076575" cy="512762"/>
          </a:xfrm>
          <a:prstGeom prst="rect">
            <a:avLst/>
          </a:prstGeom>
          <a:noFill/>
          <a:ln w="9525">
            <a:noFill/>
            <a:miter lim="800000"/>
            <a:headEnd/>
            <a:tailEnd/>
          </a:ln>
        </p:spPr>
        <p:txBody>
          <a:bodyPr lIns="98929" tIns="49465" rIns="98929" bIns="49465" anchor="b"/>
          <a:lstStyle/>
          <a:p>
            <a:pPr algn="r" defTabSz="988871"/>
            <a:fld id="{0480AE9E-A122-4E3C-844F-163C6E7EF61D}" type="slidenum">
              <a:rPr lang="de-DE" sz="1100"/>
              <a:pPr algn="r" defTabSz="988871"/>
              <a:t>2</a:t>
            </a:fld>
            <a:endParaRPr lang="de-DE" sz="1100" dirty="0"/>
          </a:p>
        </p:txBody>
      </p:sp>
      <p:sp>
        <p:nvSpPr>
          <p:cNvPr id="80899" name="Rectangle 2"/>
          <p:cNvSpPr>
            <a:spLocks noGrp="1" noRot="1" noChangeAspect="1" noChangeArrowheads="1" noTextEdit="1"/>
          </p:cNvSpPr>
          <p:nvPr>
            <p:ph type="sldImg"/>
          </p:nvPr>
        </p:nvSpPr>
        <p:spPr>
          <a:xfrm>
            <a:off x="995363" y="768350"/>
            <a:ext cx="5113337" cy="3835400"/>
          </a:xfrm>
          <a:ln/>
        </p:spPr>
      </p:sp>
      <p:sp>
        <p:nvSpPr>
          <p:cNvPr id="80900" name="Rectangle 3"/>
          <p:cNvSpPr>
            <a:spLocks noGrp="1" noChangeArrowheads="1"/>
          </p:cNvSpPr>
          <p:nvPr>
            <p:ph type="body" idx="1"/>
          </p:nvPr>
        </p:nvSpPr>
        <p:spPr>
          <a:xfrm>
            <a:off x="946151" y="4859339"/>
            <a:ext cx="5207000" cy="4606925"/>
          </a:xfrm>
          <a:noFill/>
          <a:ln/>
        </p:spPr>
        <p:txBody>
          <a:bodyPr/>
          <a:lstStyle/>
          <a:p>
            <a:r>
              <a:rPr lang="de-AT" dirty="0" smtClean="0">
                <a:latin typeface="Arial" charset="0"/>
              </a:rPr>
              <a:t>A </a:t>
            </a:r>
            <a:r>
              <a:rPr lang="de-AT" dirty="0" err="1" smtClean="0">
                <a:latin typeface="Arial" charset="0"/>
              </a:rPr>
              <a:t>kaonic</a:t>
            </a:r>
            <a:r>
              <a:rPr lang="de-AT" dirty="0" smtClean="0">
                <a:latin typeface="Arial" charset="0"/>
              </a:rPr>
              <a:t> </a:t>
            </a:r>
            <a:r>
              <a:rPr lang="de-AT" dirty="0" err="1" smtClean="0">
                <a:latin typeface="Arial" charset="0"/>
              </a:rPr>
              <a:t>atom</a:t>
            </a:r>
            <a:r>
              <a:rPr lang="de-AT" dirty="0" smtClean="0">
                <a:latin typeface="Arial" charset="0"/>
              </a:rPr>
              <a:t> </a:t>
            </a:r>
            <a:r>
              <a:rPr lang="de-AT" dirty="0" err="1" smtClean="0">
                <a:latin typeface="Arial" charset="0"/>
              </a:rPr>
              <a:t>is</a:t>
            </a:r>
            <a:r>
              <a:rPr lang="de-AT" dirty="0" smtClean="0">
                <a:latin typeface="Arial" charset="0"/>
              </a:rPr>
              <a:t> </a:t>
            </a:r>
            <a:r>
              <a:rPr lang="de-AT" dirty="0" err="1" smtClean="0">
                <a:latin typeface="Arial" charset="0"/>
              </a:rPr>
              <a:t>formed</a:t>
            </a:r>
            <a:r>
              <a:rPr lang="de-AT" dirty="0" smtClean="0">
                <a:latin typeface="Arial" charset="0"/>
              </a:rPr>
              <a:t> </a:t>
            </a:r>
            <a:r>
              <a:rPr lang="de-AT" dirty="0" err="1" smtClean="0">
                <a:latin typeface="Arial" charset="0"/>
              </a:rPr>
              <a:t>when</a:t>
            </a:r>
            <a:r>
              <a:rPr lang="de-AT" dirty="0" smtClean="0">
                <a:latin typeface="Arial" charset="0"/>
              </a:rPr>
              <a:t> a negative </a:t>
            </a:r>
            <a:r>
              <a:rPr lang="de-AT" dirty="0" err="1" smtClean="0">
                <a:latin typeface="Arial" charset="0"/>
              </a:rPr>
              <a:t>kaon</a:t>
            </a:r>
            <a:r>
              <a:rPr lang="de-AT" dirty="0" smtClean="0">
                <a:latin typeface="Arial" charset="0"/>
              </a:rPr>
              <a:t> </a:t>
            </a:r>
            <a:r>
              <a:rPr lang="de-AT" dirty="0" err="1" smtClean="0">
                <a:latin typeface="Arial" charset="0"/>
              </a:rPr>
              <a:t>enters</a:t>
            </a:r>
            <a:r>
              <a:rPr lang="de-AT" dirty="0" smtClean="0">
                <a:latin typeface="Arial" charset="0"/>
              </a:rPr>
              <a:t> a medium, loses </a:t>
            </a:r>
            <a:r>
              <a:rPr lang="de-AT" dirty="0" err="1" smtClean="0">
                <a:latin typeface="Arial" charset="0"/>
              </a:rPr>
              <a:t>its</a:t>
            </a:r>
            <a:r>
              <a:rPr lang="de-AT" dirty="0" smtClean="0">
                <a:latin typeface="Arial" charset="0"/>
              </a:rPr>
              <a:t> </a:t>
            </a:r>
            <a:r>
              <a:rPr lang="de-AT" dirty="0" err="1" smtClean="0">
                <a:latin typeface="Arial" charset="0"/>
              </a:rPr>
              <a:t>kinetic</a:t>
            </a:r>
            <a:r>
              <a:rPr lang="de-AT" dirty="0" smtClean="0">
                <a:latin typeface="Arial" charset="0"/>
              </a:rPr>
              <a:t> </a:t>
            </a:r>
            <a:r>
              <a:rPr lang="de-AT" dirty="0" err="1" smtClean="0">
                <a:latin typeface="Arial" charset="0"/>
              </a:rPr>
              <a:t>energy</a:t>
            </a:r>
            <a:r>
              <a:rPr lang="de-AT" dirty="0" smtClean="0">
                <a:latin typeface="Arial" charset="0"/>
              </a:rPr>
              <a:t> </a:t>
            </a:r>
            <a:r>
              <a:rPr lang="de-AT" dirty="0" err="1" smtClean="0">
                <a:latin typeface="Arial" charset="0"/>
              </a:rPr>
              <a:t>through</a:t>
            </a:r>
            <a:r>
              <a:rPr lang="de-AT" dirty="0" smtClean="0">
                <a:latin typeface="Arial" charset="0"/>
              </a:rPr>
              <a:t> </a:t>
            </a:r>
            <a:r>
              <a:rPr lang="de-AT" dirty="0" err="1" smtClean="0">
                <a:latin typeface="Arial" charset="0"/>
              </a:rPr>
              <a:t>ionization</a:t>
            </a:r>
            <a:r>
              <a:rPr lang="de-AT" dirty="0" smtClean="0">
                <a:latin typeface="Arial" charset="0"/>
              </a:rPr>
              <a:t> </a:t>
            </a:r>
            <a:r>
              <a:rPr lang="de-AT" dirty="0" err="1" smtClean="0">
                <a:latin typeface="Arial" charset="0"/>
              </a:rPr>
              <a:t>and</a:t>
            </a:r>
            <a:r>
              <a:rPr lang="de-AT" dirty="0" smtClean="0">
                <a:latin typeface="Arial" charset="0"/>
              </a:rPr>
              <a:t> </a:t>
            </a:r>
            <a:r>
              <a:rPr lang="de-AT" dirty="0" err="1" smtClean="0">
                <a:latin typeface="Arial" charset="0"/>
              </a:rPr>
              <a:t>excitation</a:t>
            </a:r>
            <a:r>
              <a:rPr lang="de-AT" dirty="0" smtClean="0">
                <a:latin typeface="Arial" charset="0"/>
              </a:rPr>
              <a:t> </a:t>
            </a:r>
            <a:r>
              <a:rPr lang="de-AT" dirty="0" err="1" smtClean="0">
                <a:latin typeface="Arial" charset="0"/>
              </a:rPr>
              <a:t>of</a:t>
            </a:r>
            <a:r>
              <a:rPr lang="de-AT" dirty="0" smtClean="0">
                <a:latin typeface="Arial" charset="0"/>
              </a:rPr>
              <a:t> </a:t>
            </a:r>
            <a:r>
              <a:rPr lang="de-AT" dirty="0" err="1" smtClean="0">
                <a:latin typeface="Arial" charset="0"/>
              </a:rPr>
              <a:t>the</a:t>
            </a:r>
            <a:r>
              <a:rPr lang="de-AT" dirty="0" smtClean="0">
                <a:latin typeface="Arial" charset="0"/>
              </a:rPr>
              <a:t> </a:t>
            </a:r>
            <a:r>
              <a:rPr lang="de-AT" dirty="0" err="1" smtClean="0">
                <a:latin typeface="Arial" charset="0"/>
              </a:rPr>
              <a:t>atoms</a:t>
            </a:r>
            <a:r>
              <a:rPr lang="de-AT" dirty="0" smtClean="0">
                <a:latin typeface="Arial" charset="0"/>
              </a:rPr>
              <a:t> </a:t>
            </a:r>
            <a:r>
              <a:rPr lang="de-AT" dirty="0" err="1" smtClean="0">
                <a:latin typeface="Arial" charset="0"/>
              </a:rPr>
              <a:t>and</a:t>
            </a:r>
            <a:r>
              <a:rPr lang="de-AT" dirty="0" smtClean="0">
                <a:latin typeface="Arial" charset="0"/>
              </a:rPr>
              <a:t> </a:t>
            </a:r>
            <a:r>
              <a:rPr lang="de-AT" dirty="0" err="1" smtClean="0">
                <a:latin typeface="Arial" charset="0"/>
              </a:rPr>
              <a:t>molecules</a:t>
            </a:r>
            <a:r>
              <a:rPr lang="de-AT" dirty="0" smtClean="0">
                <a:latin typeface="Arial" charset="0"/>
              </a:rPr>
              <a:t> </a:t>
            </a:r>
            <a:r>
              <a:rPr lang="de-AT" dirty="0" err="1" smtClean="0">
                <a:latin typeface="Arial" charset="0"/>
              </a:rPr>
              <a:t>and</a:t>
            </a:r>
            <a:r>
              <a:rPr lang="de-AT" dirty="0" smtClean="0">
                <a:latin typeface="Arial" charset="0"/>
              </a:rPr>
              <a:t> </a:t>
            </a:r>
            <a:r>
              <a:rPr lang="de-AT" dirty="0" err="1" smtClean="0">
                <a:latin typeface="Arial" charset="0"/>
              </a:rPr>
              <a:t>eventually</a:t>
            </a:r>
            <a:r>
              <a:rPr lang="de-AT" dirty="0" smtClean="0">
                <a:latin typeface="Arial" charset="0"/>
              </a:rPr>
              <a:t> </a:t>
            </a:r>
            <a:r>
              <a:rPr lang="de-AT" dirty="0" err="1" smtClean="0">
                <a:latin typeface="Arial" charset="0"/>
              </a:rPr>
              <a:t>is</a:t>
            </a:r>
            <a:r>
              <a:rPr lang="de-AT" dirty="0" smtClean="0">
                <a:latin typeface="Arial" charset="0"/>
              </a:rPr>
              <a:t> </a:t>
            </a:r>
            <a:r>
              <a:rPr lang="de-AT" dirty="0" err="1" smtClean="0">
                <a:latin typeface="Arial" charset="0"/>
              </a:rPr>
              <a:t>captured</a:t>
            </a:r>
            <a:r>
              <a:rPr lang="de-AT" dirty="0" smtClean="0">
                <a:latin typeface="Arial" charset="0"/>
              </a:rPr>
              <a:t>, </a:t>
            </a:r>
            <a:r>
              <a:rPr lang="de-AT" dirty="0" err="1" smtClean="0">
                <a:latin typeface="Arial" charset="0"/>
              </a:rPr>
              <a:t>replacing</a:t>
            </a:r>
            <a:r>
              <a:rPr lang="de-AT" dirty="0" smtClean="0">
                <a:latin typeface="Arial" charset="0"/>
              </a:rPr>
              <a:t> </a:t>
            </a:r>
            <a:r>
              <a:rPr lang="de-AT" dirty="0" err="1" smtClean="0">
                <a:latin typeface="Arial" charset="0"/>
              </a:rPr>
              <a:t>the</a:t>
            </a:r>
            <a:r>
              <a:rPr lang="de-AT" dirty="0" smtClean="0">
                <a:latin typeface="Arial" charset="0"/>
              </a:rPr>
              <a:t> </a:t>
            </a:r>
            <a:r>
              <a:rPr lang="de-AT" dirty="0" err="1" smtClean="0">
                <a:latin typeface="Arial" charset="0"/>
              </a:rPr>
              <a:t>electron</a:t>
            </a:r>
            <a:r>
              <a:rPr lang="de-AT" dirty="0" smtClean="0">
                <a:latin typeface="Arial" charset="0"/>
              </a:rPr>
              <a:t>, in an </a:t>
            </a:r>
            <a:r>
              <a:rPr lang="de-AT" dirty="0" err="1" smtClean="0">
                <a:latin typeface="Arial" charset="0"/>
              </a:rPr>
              <a:t>excited</a:t>
            </a:r>
            <a:r>
              <a:rPr lang="de-AT" dirty="0" smtClean="0">
                <a:latin typeface="Arial" charset="0"/>
              </a:rPr>
              <a:t> </a:t>
            </a:r>
            <a:r>
              <a:rPr lang="de-AT" dirty="0" err="1" smtClean="0">
                <a:latin typeface="Arial" charset="0"/>
              </a:rPr>
              <a:t>orbit</a:t>
            </a:r>
            <a:r>
              <a:rPr lang="de-AT" dirty="0" smtClean="0">
                <a:latin typeface="Arial" charset="0"/>
              </a:rPr>
              <a:t> (n~25). Via different </a:t>
            </a:r>
            <a:r>
              <a:rPr lang="de-AT" dirty="0" err="1" smtClean="0">
                <a:latin typeface="Arial" charset="0"/>
              </a:rPr>
              <a:t>cascade</a:t>
            </a:r>
            <a:r>
              <a:rPr lang="de-AT" dirty="0" smtClean="0">
                <a:latin typeface="Arial" charset="0"/>
              </a:rPr>
              <a:t> </a:t>
            </a:r>
            <a:r>
              <a:rPr lang="de-AT" dirty="0" err="1" smtClean="0">
                <a:latin typeface="Arial" charset="0"/>
              </a:rPr>
              <a:t>processes</a:t>
            </a:r>
            <a:r>
              <a:rPr lang="de-AT" dirty="0" smtClean="0">
                <a:latin typeface="Arial" charset="0"/>
              </a:rPr>
              <a:t> (</a:t>
            </a:r>
            <a:r>
              <a:rPr lang="de-AT" dirty="0" err="1" smtClean="0">
                <a:latin typeface="Arial" charset="0"/>
              </a:rPr>
              <a:t>Auger</a:t>
            </a:r>
            <a:r>
              <a:rPr lang="de-AT" dirty="0" smtClean="0">
                <a:latin typeface="Arial" charset="0"/>
              </a:rPr>
              <a:t> </a:t>
            </a:r>
            <a:r>
              <a:rPr lang="de-AT" dirty="0" err="1" smtClean="0">
                <a:latin typeface="Arial" charset="0"/>
              </a:rPr>
              <a:t>transitions</a:t>
            </a:r>
            <a:r>
              <a:rPr lang="de-AT" dirty="0" smtClean="0">
                <a:latin typeface="Arial" charset="0"/>
              </a:rPr>
              <a:t>, Coulomb </a:t>
            </a:r>
            <a:r>
              <a:rPr lang="de-AT" dirty="0" err="1" smtClean="0">
                <a:latin typeface="Arial" charset="0"/>
              </a:rPr>
              <a:t>deexcitation</a:t>
            </a:r>
            <a:r>
              <a:rPr lang="de-AT" dirty="0" smtClean="0">
                <a:latin typeface="Arial" charset="0"/>
              </a:rPr>
              <a:t>, </a:t>
            </a:r>
            <a:r>
              <a:rPr lang="de-AT" dirty="0" err="1" smtClean="0">
                <a:latin typeface="Arial" charset="0"/>
              </a:rPr>
              <a:t>scattering</a:t>
            </a:r>
            <a:r>
              <a:rPr lang="de-AT" dirty="0" smtClean="0">
                <a:latin typeface="Arial" charset="0"/>
              </a:rPr>
              <a:t>) </a:t>
            </a:r>
            <a:r>
              <a:rPr lang="de-AT" dirty="0" err="1" smtClean="0">
                <a:latin typeface="Arial" charset="0"/>
              </a:rPr>
              <a:t>the</a:t>
            </a:r>
            <a:r>
              <a:rPr lang="de-AT" dirty="0" smtClean="0">
                <a:latin typeface="Arial" charset="0"/>
              </a:rPr>
              <a:t> </a:t>
            </a:r>
            <a:r>
              <a:rPr lang="de-AT" dirty="0" err="1" smtClean="0">
                <a:latin typeface="Arial" charset="0"/>
              </a:rPr>
              <a:t>kaonic</a:t>
            </a:r>
            <a:r>
              <a:rPr lang="de-AT" dirty="0" smtClean="0">
                <a:latin typeface="Arial" charset="0"/>
              </a:rPr>
              <a:t> </a:t>
            </a:r>
            <a:r>
              <a:rPr lang="de-AT" dirty="0" err="1" smtClean="0">
                <a:latin typeface="Arial" charset="0"/>
              </a:rPr>
              <a:t>atom</a:t>
            </a:r>
            <a:r>
              <a:rPr lang="de-AT" dirty="0" smtClean="0">
                <a:latin typeface="Arial" charset="0"/>
              </a:rPr>
              <a:t> </a:t>
            </a:r>
            <a:r>
              <a:rPr lang="de-AT" dirty="0" err="1" smtClean="0">
                <a:latin typeface="Arial" charset="0"/>
              </a:rPr>
              <a:t>deexcites</a:t>
            </a:r>
            <a:r>
              <a:rPr lang="de-AT" dirty="0" smtClean="0">
                <a:latin typeface="Arial" charset="0"/>
              </a:rPr>
              <a:t> </a:t>
            </a:r>
            <a:r>
              <a:rPr lang="de-AT" dirty="0" err="1" smtClean="0">
                <a:latin typeface="Arial" charset="0"/>
              </a:rPr>
              <a:t>to</a:t>
            </a:r>
            <a:r>
              <a:rPr lang="de-AT" dirty="0" smtClean="0">
                <a:latin typeface="Arial" charset="0"/>
              </a:rPr>
              <a:t> </a:t>
            </a:r>
            <a:r>
              <a:rPr lang="de-AT" dirty="0" err="1" smtClean="0">
                <a:latin typeface="Arial" charset="0"/>
              </a:rPr>
              <a:t>lower</a:t>
            </a:r>
            <a:r>
              <a:rPr lang="de-AT" dirty="0" smtClean="0">
                <a:latin typeface="Arial" charset="0"/>
              </a:rPr>
              <a:t> </a:t>
            </a:r>
            <a:r>
              <a:rPr lang="de-AT" dirty="0" err="1" smtClean="0">
                <a:latin typeface="Arial" charset="0"/>
              </a:rPr>
              <a:t>states</a:t>
            </a:r>
            <a:r>
              <a:rPr lang="de-AT" dirty="0" smtClean="0">
                <a:latin typeface="Arial" charset="0"/>
              </a:rPr>
              <a:t>. </a:t>
            </a:r>
            <a:r>
              <a:rPr lang="de-AT" dirty="0" err="1" smtClean="0">
                <a:latin typeface="Arial" charset="0"/>
              </a:rPr>
              <a:t>When</a:t>
            </a:r>
            <a:r>
              <a:rPr lang="de-AT" dirty="0" smtClean="0">
                <a:latin typeface="Arial" charset="0"/>
              </a:rPr>
              <a:t> </a:t>
            </a:r>
            <a:r>
              <a:rPr lang="de-AT" dirty="0" err="1" smtClean="0">
                <a:latin typeface="Arial" charset="0"/>
              </a:rPr>
              <a:t>the</a:t>
            </a:r>
            <a:r>
              <a:rPr lang="de-AT" dirty="0" smtClean="0">
                <a:latin typeface="Arial" charset="0"/>
              </a:rPr>
              <a:t> </a:t>
            </a:r>
            <a:r>
              <a:rPr lang="de-AT" dirty="0" err="1" smtClean="0">
                <a:latin typeface="Arial" charset="0"/>
              </a:rPr>
              <a:t>kaon</a:t>
            </a:r>
            <a:r>
              <a:rPr lang="de-AT" dirty="0" smtClean="0">
                <a:latin typeface="Arial" charset="0"/>
              </a:rPr>
              <a:t> </a:t>
            </a:r>
            <a:r>
              <a:rPr lang="de-AT" dirty="0" err="1" smtClean="0">
                <a:latin typeface="Arial" charset="0"/>
              </a:rPr>
              <a:t>reaches</a:t>
            </a:r>
            <a:r>
              <a:rPr lang="de-AT" dirty="0" smtClean="0">
                <a:latin typeface="Arial" charset="0"/>
              </a:rPr>
              <a:t> a </a:t>
            </a:r>
            <a:r>
              <a:rPr lang="de-AT" dirty="0" err="1" smtClean="0">
                <a:latin typeface="Arial" charset="0"/>
              </a:rPr>
              <a:t>low</a:t>
            </a:r>
            <a:r>
              <a:rPr lang="de-AT" dirty="0" smtClean="0">
                <a:latin typeface="Arial" charset="0"/>
              </a:rPr>
              <a:t> n </a:t>
            </a:r>
            <a:r>
              <a:rPr lang="de-AT" dirty="0" err="1" smtClean="0">
                <a:latin typeface="Arial" charset="0"/>
              </a:rPr>
              <a:t>state</a:t>
            </a:r>
            <a:r>
              <a:rPr lang="de-AT" dirty="0" smtClean="0">
                <a:latin typeface="Arial" charset="0"/>
              </a:rPr>
              <a:t> </a:t>
            </a:r>
            <a:r>
              <a:rPr lang="de-AT" dirty="0" err="1" smtClean="0">
                <a:latin typeface="Arial" charset="0"/>
              </a:rPr>
              <a:t>with</a:t>
            </a:r>
            <a:r>
              <a:rPr lang="de-AT" dirty="0" smtClean="0">
                <a:latin typeface="Arial" charset="0"/>
              </a:rPr>
              <a:t> </a:t>
            </a:r>
            <a:r>
              <a:rPr lang="de-AT" dirty="0" err="1" smtClean="0">
                <a:latin typeface="Arial" charset="0"/>
              </a:rPr>
              <a:t>small</a:t>
            </a:r>
            <a:r>
              <a:rPr lang="de-AT" dirty="0" smtClean="0">
                <a:latin typeface="Arial" charset="0"/>
              </a:rPr>
              <a:t> angular </a:t>
            </a:r>
            <a:r>
              <a:rPr lang="de-AT" dirty="0" err="1" smtClean="0">
                <a:latin typeface="Arial" charset="0"/>
              </a:rPr>
              <a:t>momentum</a:t>
            </a:r>
            <a:r>
              <a:rPr lang="de-AT" dirty="0" smtClean="0">
                <a:latin typeface="Arial" charset="0"/>
              </a:rPr>
              <a:t>, strong </a:t>
            </a:r>
            <a:r>
              <a:rPr lang="de-AT" dirty="0" err="1" smtClean="0">
                <a:latin typeface="Arial" charset="0"/>
              </a:rPr>
              <a:t>interaction</a:t>
            </a:r>
            <a:r>
              <a:rPr lang="de-AT" dirty="0" smtClean="0">
                <a:latin typeface="Arial" charset="0"/>
              </a:rPr>
              <a:t> </a:t>
            </a:r>
            <a:r>
              <a:rPr lang="de-AT" dirty="0" err="1" smtClean="0">
                <a:latin typeface="Arial" charset="0"/>
              </a:rPr>
              <a:t>with</a:t>
            </a:r>
            <a:r>
              <a:rPr lang="de-AT" dirty="0" smtClean="0">
                <a:latin typeface="Arial" charset="0"/>
              </a:rPr>
              <a:t> </a:t>
            </a:r>
            <a:r>
              <a:rPr lang="de-AT" dirty="0" err="1" smtClean="0">
                <a:latin typeface="Arial" charset="0"/>
              </a:rPr>
              <a:t>the</a:t>
            </a:r>
            <a:r>
              <a:rPr lang="de-AT" dirty="0" smtClean="0">
                <a:latin typeface="Arial" charset="0"/>
              </a:rPr>
              <a:t> </a:t>
            </a:r>
            <a:r>
              <a:rPr lang="de-AT" dirty="0" err="1" smtClean="0">
                <a:latin typeface="Arial" charset="0"/>
              </a:rPr>
              <a:t>nucleus</a:t>
            </a:r>
            <a:r>
              <a:rPr lang="de-AT" dirty="0" smtClean="0">
                <a:latin typeface="Arial" charset="0"/>
              </a:rPr>
              <a:t> </a:t>
            </a:r>
            <a:r>
              <a:rPr lang="de-AT" dirty="0" err="1" smtClean="0">
                <a:latin typeface="Arial" charset="0"/>
              </a:rPr>
              <a:t>causes</a:t>
            </a:r>
            <a:r>
              <a:rPr lang="de-AT" dirty="0" smtClean="0">
                <a:latin typeface="Arial" charset="0"/>
              </a:rPr>
              <a:t> </a:t>
            </a:r>
            <a:r>
              <a:rPr lang="de-AT" dirty="0" err="1" smtClean="0">
                <a:latin typeface="Arial" charset="0"/>
              </a:rPr>
              <a:t>its</a:t>
            </a:r>
            <a:r>
              <a:rPr lang="de-AT" dirty="0" smtClean="0">
                <a:latin typeface="Arial" charset="0"/>
              </a:rPr>
              <a:t> </a:t>
            </a:r>
            <a:r>
              <a:rPr lang="de-AT" dirty="0" err="1" smtClean="0">
                <a:latin typeface="Arial" charset="0"/>
              </a:rPr>
              <a:t>absorption</a:t>
            </a:r>
            <a:r>
              <a:rPr lang="de-AT" dirty="0" smtClean="0">
                <a:latin typeface="Arial" charset="0"/>
              </a:rPr>
              <a:t>. The strong </a:t>
            </a:r>
            <a:r>
              <a:rPr lang="de-AT" dirty="0" err="1" smtClean="0">
                <a:latin typeface="Arial" charset="0"/>
              </a:rPr>
              <a:t>interaction</a:t>
            </a:r>
            <a:r>
              <a:rPr lang="de-AT" dirty="0" smtClean="0">
                <a:latin typeface="Arial" charset="0"/>
              </a:rPr>
              <a:t> </a:t>
            </a:r>
            <a:r>
              <a:rPr lang="de-AT" dirty="0" err="1" smtClean="0">
                <a:latin typeface="Arial" charset="0"/>
              </a:rPr>
              <a:t>is</a:t>
            </a:r>
            <a:r>
              <a:rPr lang="de-AT" dirty="0" smtClean="0">
                <a:latin typeface="Arial" charset="0"/>
              </a:rPr>
              <a:t> </a:t>
            </a:r>
            <a:r>
              <a:rPr lang="de-AT" dirty="0" err="1" smtClean="0">
                <a:latin typeface="Arial" charset="0"/>
              </a:rPr>
              <a:t>the</a:t>
            </a:r>
            <a:r>
              <a:rPr lang="de-AT" dirty="0" smtClean="0">
                <a:latin typeface="Arial" charset="0"/>
              </a:rPr>
              <a:t> </a:t>
            </a:r>
            <a:r>
              <a:rPr lang="de-AT" dirty="0" err="1" smtClean="0">
                <a:latin typeface="Arial" charset="0"/>
              </a:rPr>
              <a:t>reason</a:t>
            </a:r>
            <a:r>
              <a:rPr lang="de-AT" dirty="0" smtClean="0">
                <a:latin typeface="Arial" charset="0"/>
              </a:rPr>
              <a:t> </a:t>
            </a:r>
            <a:r>
              <a:rPr lang="de-AT" dirty="0" err="1" smtClean="0">
                <a:latin typeface="Arial" charset="0"/>
              </a:rPr>
              <a:t>for</a:t>
            </a:r>
            <a:r>
              <a:rPr lang="de-AT" dirty="0" smtClean="0">
                <a:latin typeface="Arial" charset="0"/>
              </a:rPr>
              <a:t> a </a:t>
            </a:r>
            <a:r>
              <a:rPr lang="de-AT" dirty="0" err="1" smtClean="0">
                <a:latin typeface="Arial" charset="0"/>
              </a:rPr>
              <a:t>shift</a:t>
            </a:r>
            <a:r>
              <a:rPr lang="de-AT" dirty="0" smtClean="0">
                <a:latin typeface="Arial" charset="0"/>
              </a:rPr>
              <a:t> in </a:t>
            </a:r>
            <a:r>
              <a:rPr lang="de-AT" dirty="0" err="1" smtClean="0">
                <a:latin typeface="Arial" charset="0"/>
              </a:rPr>
              <a:t>the</a:t>
            </a:r>
            <a:r>
              <a:rPr lang="de-AT" dirty="0" smtClean="0">
                <a:latin typeface="Arial" charset="0"/>
              </a:rPr>
              <a:t> </a:t>
            </a:r>
            <a:r>
              <a:rPr lang="de-AT" dirty="0" err="1" smtClean="0">
                <a:latin typeface="Arial" charset="0"/>
              </a:rPr>
              <a:t>energies</a:t>
            </a:r>
            <a:r>
              <a:rPr lang="de-AT" dirty="0" smtClean="0">
                <a:latin typeface="Arial" charset="0"/>
              </a:rPr>
              <a:t> </a:t>
            </a:r>
            <a:r>
              <a:rPr lang="de-AT" dirty="0" err="1" smtClean="0">
                <a:latin typeface="Arial" charset="0"/>
              </a:rPr>
              <a:t>of</a:t>
            </a:r>
            <a:r>
              <a:rPr lang="de-AT" dirty="0" smtClean="0">
                <a:latin typeface="Arial" charset="0"/>
              </a:rPr>
              <a:t> </a:t>
            </a:r>
            <a:r>
              <a:rPr lang="de-AT" dirty="0" err="1" smtClean="0">
                <a:latin typeface="Arial" charset="0"/>
              </a:rPr>
              <a:t>the</a:t>
            </a:r>
            <a:r>
              <a:rPr lang="de-AT" dirty="0" smtClean="0">
                <a:latin typeface="Arial" charset="0"/>
              </a:rPr>
              <a:t> </a:t>
            </a:r>
            <a:r>
              <a:rPr lang="de-AT" dirty="0" err="1" smtClean="0">
                <a:latin typeface="Arial" charset="0"/>
              </a:rPr>
              <a:t>low</a:t>
            </a:r>
            <a:r>
              <a:rPr lang="de-AT" dirty="0" smtClean="0">
                <a:latin typeface="Arial" charset="0"/>
              </a:rPr>
              <a:t> </a:t>
            </a:r>
            <a:r>
              <a:rPr lang="de-AT" dirty="0" err="1" smtClean="0">
                <a:latin typeface="Arial" charset="0"/>
              </a:rPr>
              <a:t>lying</a:t>
            </a:r>
            <a:r>
              <a:rPr lang="de-AT" dirty="0" smtClean="0">
                <a:latin typeface="Arial" charset="0"/>
              </a:rPr>
              <a:t> </a:t>
            </a:r>
            <a:r>
              <a:rPr lang="de-AT" dirty="0" err="1" smtClean="0">
                <a:latin typeface="Arial" charset="0"/>
              </a:rPr>
              <a:t>levels</a:t>
            </a:r>
            <a:r>
              <a:rPr lang="de-AT" dirty="0" smtClean="0">
                <a:latin typeface="Arial" charset="0"/>
              </a:rPr>
              <a:t> </a:t>
            </a:r>
            <a:r>
              <a:rPr lang="de-AT" dirty="0" err="1" smtClean="0">
                <a:latin typeface="Arial" charset="0"/>
              </a:rPr>
              <a:t>and</a:t>
            </a:r>
            <a:r>
              <a:rPr lang="de-AT" dirty="0" smtClean="0">
                <a:latin typeface="Arial" charset="0"/>
              </a:rPr>
              <a:t> a </a:t>
            </a:r>
            <a:r>
              <a:rPr lang="de-AT" dirty="0" err="1" smtClean="0">
                <a:latin typeface="Arial" charset="0"/>
              </a:rPr>
              <a:t>short</a:t>
            </a:r>
            <a:r>
              <a:rPr lang="de-AT" dirty="0" smtClean="0">
                <a:latin typeface="Arial" charset="0"/>
              </a:rPr>
              <a:t> </a:t>
            </a:r>
            <a:r>
              <a:rPr lang="de-AT" dirty="0" err="1" smtClean="0">
                <a:latin typeface="Arial" charset="0"/>
              </a:rPr>
              <a:t>lifetime</a:t>
            </a:r>
            <a:r>
              <a:rPr lang="de-AT" dirty="0" smtClean="0">
                <a:latin typeface="Arial" charset="0"/>
              </a:rPr>
              <a:t> </a:t>
            </a:r>
            <a:r>
              <a:rPr lang="de-AT" dirty="0" err="1" smtClean="0">
                <a:latin typeface="Arial" charset="0"/>
              </a:rPr>
              <a:t>corresponding</a:t>
            </a:r>
            <a:r>
              <a:rPr lang="de-AT" dirty="0" smtClean="0">
                <a:latin typeface="Arial" charset="0"/>
              </a:rPr>
              <a:t> </a:t>
            </a:r>
            <a:r>
              <a:rPr lang="de-AT" dirty="0" err="1" smtClean="0">
                <a:latin typeface="Arial" charset="0"/>
              </a:rPr>
              <a:t>to</a:t>
            </a:r>
            <a:r>
              <a:rPr lang="de-AT" dirty="0" smtClean="0">
                <a:latin typeface="Arial" charset="0"/>
              </a:rPr>
              <a:t> an </a:t>
            </a:r>
            <a:r>
              <a:rPr lang="de-AT" dirty="0" err="1" smtClean="0">
                <a:latin typeface="Arial" charset="0"/>
              </a:rPr>
              <a:t>increase</a:t>
            </a:r>
            <a:r>
              <a:rPr lang="de-AT" dirty="0" smtClean="0">
                <a:latin typeface="Arial" charset="0"/>
              </a:rPr>
              <a:t> </a:t>
            </a:r>
            <a:r>
              <a:rPr lang="de-AT" dirty="0" err="1" smtClean="0">
                <a:latin typeface="Arial" charset="0"/>
              </a:rPr>
              <a:t>of</a:t>
            </a:r>
            <a:r>
              <a:rPr lang="de-AT" dirty="0" smtClean="0">
                <a:latin typeface="Arial" charset="0"/>
              </a:rPr>
              <a:t> </a:t>
            </a:r>
            <a:r>
              <a:rPr lang="de-AT" dirty="0" err="1" smtClean="0">
                <a:latin typeface="Arial" charset="0"/>
              </a:rPr>
              <a:t>the</a:t>
            </a:r>
            <a:r>
              <a:rPr lang="de-AT" dirty="0" smtClean="0">
                <a:latin typeface="Arial" charset="0"/>
              </a:rPr>
              <a:t> </a:t>
            </a:r>
            <a:r>
              <a:rPr lang="de-AT" dirty="0" err="1" smtClean="0">
                <a:latin typeface="Arial" charset="0"/>
              </a:rPr>
              <a:t>observed</a:t>
            </a:r>
            <a:r>
              <a:rPr lang="de-AT" dirty="0" smtClean="0">
                <a:latin typeface="Arial" charset="0"/>
              </a:rPr>
              <a:t> </a:t>
            </a:r>
            <a:r>
              <a:rPr lang="de-AT" dirty="0" err="1" smtClean="0">
                <a:latin typeface="Arial" charset="0"/>
              </a:rPr>
              <a:t>level</a:t>
            </a:r>
            <a:r>
              <a:rPr lang="de-AT" dirty="0" smtClean="0">
                <a:latin typeface="Arial" charset="0"/>
              </a:rPr>
              <a:t> </a:t>
            </a:r>
            <a:r>
              <a:rPr lang="de-AT" dirty="0" err="1" smtClean="0">
                <a:latin typeface="Arial" charset="0"/>
              </a:rPr>
              <a:t>width</a:t>
            </a:r>
            <a:r>
              <a:rPr lang="de-AT" dirty="0" smtClean="0">
                <a:latin typeface="Arial" charset="0"/>
              </a:rPr>
              <a:t>.</a:t>
            </a:r>
          </a:p>
          <a:p>
            <a:pPr marL="342851" indent="-342851">
              <a:lnSpc>
                <a:spcPct val="80000"/>
              </a:lnSpc>
              <a:spcBef>
                <a:spcPct val="20000"/>
              </a:spcBef>
            </a:pPr>
            <a:r>
              <a:rPr lang="en-US" sz="1100" dirty="0" smtClean="0"/>
              <a:t>Note: </a:t>
            </a:r>
            <a:r>
              <a:rPr lang="en-US" sz="1100" dirty="0" err="1" smtClean="0"/>
              <a:t>radiationless</a:t>
            </a:r>
            <a:r>
              <a:rPr lang="en-US" sz="1100" dirty="0" smtClean="0"/>
              <a:t> transitions are possible  KH(</a:t>
            </a:r>
            <a:r>
              <a:rPr lang="en-US" sz="1100" dirty="0" err="1" smtClean="0"/>
              <a:t>n,l</a:t>
            </a:r>
            <a:r>
              <a:rPr lang="en-US" sz="1100" dirty="0" smtClean="0"/>
              <a:t>) + H </a:t>
            </a:r>
            <a:r>
              <a:rPr lang="en-US" sz="1100" dirty="0" smtClean="0">
                <a:sym typeface="Wingdings" pitchFamily="2" charset="2"/>
              </a:rPr>
              <a:t> KH(</a:t>
            </a:r>
            <a:r>
              <a:rPr lang="en-US" sz="1100" dirty="0" err="1" smtClean="0">
                <a:sym typeface="Wingdings" pitchFamily="2" charset="2"/>
              </a:rPr>
              <a:t>n’,l</a:t>
            </a:r>
            <a:r>
              <a:rPr lang="en-US" sz="1100" dirty="0" smtClean="0">
                <a:sym typeface="Wingdings" pitchFamily="2" charset="2"/>
              </a:rPr>
              <a:t>’) + H + </a:t>
            </a:r>
            <a:r>
              <a:rPr lang="en-US" sz="1100" dirty="0" err="1" smtClean="0">
                <a:sym typeface="Wingdings" pitchFamily="2" charset="2"/>
              </a:rPr>
              <a:t>E</a:t>
            </a:r>
            <a:r>
              <a:rPr lang="en-US" sz="1100" baseline="-25000" dirty="0" err="1" smtClean="0">
                <a:sym typeface="Wingdings" pitchFamily="2" charset="2"/>
              </a:rPr>
              <a:t>kin</a:t>
            </a:r>
            <a:endParaRPr lang="en-US" sz="1100" baseline="-25000" dirty="0" smtClean="0">
              <a:sym typeface="Wingdings" pitchFamily="2" charset="2"/>
            </a:endParaRPr>
          </a:p>
          <a:p>
            <a:pPr marL="342851" indent="-342851">
              <a:lnSpc>
                <a:spcPct val="80000"/>
              </a:lnSpc>
              <a:spcBef>
                <a:spcPct val="20000"/>
              </a:spcBef>
            </a:pPr>
            <a:r>
              <a:rPr lang="en-US" sz="1100" dirty="0" smtClean="0">
                <a:sym typeface="Wingdings" pitchFamily="2" charset="2"/>
              </a:rPr>
              <a:t>Doppler broadening is a correction in the </a:t>
            </a:r>
            <a:r>
              <a:rPr lang="en-US" sz="1100" dirty="0" err="1" smtClean="0">
                <a:latin typeface="Symbol" pitchFamily="18" charset="2"/>
                <a:sym typeface="Wingdings" pitchFamily="2" charset="2"/>
              </a:rPr>
              <a:t>pi</a:t>
            </a:r>
            <a:r>
              <a:rPr lang="en-US" sz="1100" dirty="0" err="1" smtClean="0">
                <a:sym typeface="Wingdings" pitchFamily="2" charset="2"/>
              </a:rPr>
              <a:t>H</a:t>
            </a:r>
            <a:r>
              <a:rPr lang="en-US" sz="1100" dirty="0" smtClean="0">
                <a:sym typeface="Wingdings" pitchFamily="2" charset="2"/>
              </a:rPr>
              <a:t> case where the width ~1 </a:t>
            </a:r>
            <a:r>
              <a:rPr lang="en-US" sz="1100" dirty="0" err="1" smtClean="0">
                <a:sym typeface="Wingdings" pitchFamily="2" charset="2"/>
              </a:rPr>
              <a:t>eV</a:t>
            </a:r>
            <a:r>
              <a:rPr lang="en-US" sz="1100" dirty="0" smtClean="0">
                <a:sym typeface="Wingdings" pitchFamily="2" charset="2"/>
              </a:rPr>
              <a:t>, in KH width= ~500 </a:t>
            </a:r>
            <a:r>
              <a:rPr lang="en-US" sz="1100" dirty="0" err="1" smtClean="0">
                <a:sym typeface="Wingdings" pitchFamily="2" charset="2"/>
              </a:rPr>
              <a:t>eV</a:t>
            </a:r>
            <a:endParaRPr lang="en-US" sz="1100" dirty="0" smtClean="0">
              <a:sym typeface="Wingdings" pitchFamily="2" charset="2"/>
            </a:endParaRPr>
          </a:p>
          <a:p>
            <a:pPr eaLnBrk="1" hangingPunct="1"/>
            <a:endParaRPr lang="de-AT"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9ED99F2A-B46F-4BF4-A30A-A7B1090190E0}" type="slidenum">
              <a:rPr lang="de-AT" smtClean="0"/>
              <a:pPr/>
              <a:t>34</a:t>
            </a:fld>
            <a:endParaRPr lang="de-AT" smtClean="0"/>
          </a:p>
        </p:txBody>
      </p:sp>
      <p:sp>
        <p:nvSpPr>
          <p:cNvPr id="115715" name="Rectangle 2"/>
          <p:cNvSpPr>
            <a:spLocks noGrp="1" noRot="1" noChangeAspect="1" noChangeArrowheads="1" noTextEdit="1"/>
          </p:cNvSpPr>
          <p:nvPr>
            <p:ph type="sldImg"/>
          </p:nvPr>
        </p:nvSpPr>
        <p:spPr>
          <a:xfrm>
            <a:off x="998538" y="769938"/>
            <a:ext cx="5114925" cy="3836987"/>
          </a:xfrm>
          <a:ln/>
        </p:spPr>
      </p:sp>
      <p:sp>
        <p:nvSpPr>
          <p:cNvPr id="115716" name="Rectangle 3"/>
          <p:cNvSpPr>
            <a:spLocks noGrp="1" noChangeArrowheads="1"/>
          </p:cNvSpPr>
          <p:nvPr>
            <p:ph type="body" idx="1"/>
          </p:nvPr>
        </p:nvSpPr>
        <p:spPr>
          <a:xfrm>
            <a:off x="711201" y="4862513"/>
            <a:ext cx="5676900" cy="4602162"/>
          </a:xfrm>
          <a:noFill/>
          <a:ln/>
        </p:spPr>
        <p:txBody>
          <a:bodyPr/>
          <a:lstStyle/>
          <a:p>
            <a:r>
              <a:rPr lang="de-DE" smtClean="0">
                <a:latin typeface="Arial" charset="0"/>
              </a:rPr>
              <a:t>242e3 kaonpairs</a:t>
            </a:r>
          </a:p>
          <a:p>
            <a:r>
              <a:rPr lang="de-DE" smtClean="0">
                <a:latin typeface="Arial" charset="0"/>
              </a:rPr>
              <a:t>22.5e3 trigger</a:t>
            </a:r>
          </a:p>
          <a:p>
            <a:r>
              <a:rPr lang="de-DE" smtClean="0">
                <a:latin typeface="Arial" charset="0"/>
              </a:rPr>
              <a:t>1875 gasstops (with trigger)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de-AT"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de-AT"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de-AT"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de-AT"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spcBef>
                <a:spcPct val="0"/>
              </a:spcBef>
            </a:pPr>
            <a:r>
              <a:rPr lang="de-DE" sz="1800" dirty="0" err="1" smtClean="0">
                <a:solidFill>
                  <a:srgbClr val="000000"/>
                </a:solidFill>
                <a:latin typeface="Arial" charset="0"/>
              </a:rPr>
              <a:t>compare</a:t>
            </a:r>
            <a:r>
              <a:rPr lang="de-DE" sz="1800" dirty="0" smtClean="0">
                <a:solidFill>
                  <a:srgbClr val="000000"/>
                </a:solidFill>
                <a:latin typeface="Arial" charset="0"/>
              </a:rPr>
              <a:t>  322 / </a:t>
            </a:r>
            <a:r>
              <a:rPr lang="de-DE" sz="1800" dirty="0" err="1" smtClean="0">
                <a:solidFill>
                  <a:srgbClr val="000000"/>
                </a:solidFill>
                <a:latin typeface="Arial" charset="0"/>
              </a:rPr>
              <a:t>pb</a:t>
            </a:r>
            <a:r>
              <a:rPr lang="de-DE" sz="1800" dirty="0" smtClean="0">
                <a:solidFill>
                  <a:srgbClr val="000000"/>
                </a:solidFill>
                <a:latin typeface="Arial" charset="0"/>
              </a:rPr>
              <a:t>**-1   </a:t>
            </a:r>
            <a:r>
              <a:rPr lang="de-DE" sz="1800" dirty="0" err="1" smtClean="0">
                <a:solidFill>
                  <a:srgbClr val="000000"/>
                </a:solidFill>
                <a:latin typeface="Arial" charset="0"/>
              </a:rPr>
              <a:t>with</a:t>
            </a:r>
            <a:r>
              <a:rPr lang="de-DE" sz="1800" dirty="0" smtClean="0">
                <a:solidFill>
                  <a:srgbClr val="000000"/>
                </a:solidFill>
                <a:latin typeface="Arial" charset="0"/>
              </a:rPr>
              <a:t> 60 / </a:t>
            </a:r>
            <a:r>
              <a:rPr lang="de-DE" sz="1800" dirty="0" err="1" smtClean="0">
                <a:solidFill>
                  <a:srgbClr val="000000"/>
                </a:solidFill>
                <a:latin typeface="Arial" charset="0"/>
              </a:rPr>
              <a:t>pb</a:t>
            </a:r>
            <a:r>
              <a:rPr lang="de-DE" sz="1800" dirty="0" smtClean="0">
                <a:solidFill>
                  <a:srgbClr val="000000"/>
                </a:solidFill>
                <a:latin typeface="Arial" charset="0"/>
              </a:rPr>
              <a:t>**-1 </a:t>
            </a:r>
            <a:r>
              <a:rPr lang="de-DE" sz="1800" dirty="0" err="1" smtClean="0">
                <a:solidFill>
                  <a:srgbClr val="000000"/>
                </a:solidFill>
                <a:latin typeface="Arial" charset="0"/>
              </a:rPr>
              <a:t>from</a:t>
            </a:r>
            <a:r>
              <a:rPr lang="de-DE" sz="1800" dirty="0" smtClean="0">
                <a:solidFill>
                  <a:srgbClr val="000000"/>
                </a:solidFill>
                <a:latin typeface="Arial" charset="0"/>
              </a:rPr>
              <a:t> Monte Carlo!</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de-AT"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spcBef>
                <a:spcPct val="0"/>
              </a:spcBef>
            </a:pPr>
            <a:endParaRPr lang="de-AT"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4021140" y="9720264"/>
            <a:ext cx="3076575" cy="512762"/>
          </a:xfrm>
          <a:prstGeom prst="rect">
            <a:avLst/>
          </a:prstGeom>
          <a:noFill/>
          <a:ln w="9525">
            <a:noFill/>
            <a:miter lim="800000"/>
            <a:headEnd/>
            <a:tailEnd/>
          </a:ln>
        </p:spPr>
        <p:txBody>
          <a:bodyPr lIns="98929" tIns="49465" rIns="98929" bIns="49465" anchor="b"/>
          <a:lstStyle/>
          <a:p>
            <a:pPr algn="r" defTabSz="988871"/>
            <a:fld id="{901E7FF9-76D7-4D66-B5F9-75DA1337BAED}" type="slidenum">
              <a:rPr lang="de-DE" sz="1100"/>
              <a:pPr algn="r" defTabSz="988871"/>
              <a:t>42</a:t>
            </a:fld>
            <a:endParaRPr lang="de-DE" sz="1100" dirty="0"/>
          </a:p>
        </p:txBody>
      </p:sp>
      <p:sp>
        <p:nvSpPr>
          <p:cNvPr id="124931" name="Rectangle 2"/>
          <p:cNvSpPr>
            <a:spLocks noGrp="1" noRot="1" noChangeAspect="1" noChangeArrowheads="1" noTextEdit="1"/>
          </p:cNvSpPr>
          <p:nvPr>
            <p:ph type="sldImg"/>
          </p:nvPr>
        </p:nvSpPr>
        <p:spPr>
          <a:xfrm>
            <a:off x="995363" y="768350"/>
            <a:ext cx="5113337" cy="3835400"/>
          </a:xfrm>
          <a:ln/>
        </p:spPr>
      </p:sp>
      <p:sp>
        <p:nvSpPr>
          <p:cNvPr id="124932" name="Rectangle 3"/>
          <p:cNvSpPr>
            <a:spLocks noGrp="1" noChangeArrowheads="1"/>
          </p:cNvSpPr>
          <p:nvPr>
            <p:ph type="body" idx="1"/>
          </p:nvPr>
        </p:nvSpPr>
        <p:spPr>
          <a:xfrm>
            <a:off x="946151" y="4859339"/>
            <a:ext cx="5207000" cy="4606925"/>
          </a:xfrm>
          <a:noFill/>
          <a:ln/>
        </p:spPr>
        <p:txBody>
          <a:bodyPr/>
          <a:lstStyle/>
          <a:p>
            <a:pPr eaLnBrk="1" hangingPunct="1"/>
            <a:endParaRPr lang="de-AT"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992188" y="768350"/>
            <a:ext cx="5119687" cy="3838575"/>
          </a:xfrm>
          <a:ln/>
        </p:spPr>
      </p:sp>
      <p:sp>
        <p:nvSpPr>
          <p:cNvPr id="95235" name="Rectangle 3"/>
          <p:cNvSpPr>
            <a:spLocks noGrp="1" noChangeArrowheads="1"/>
          </p:cNvSpPr>
          <p:nvPr>
            <p:ph type="body" idx="1"/>
          </p:nvPr>
        </p:nvSpPr>
        <p:spPr>
          <a:xfrm>
            <a:off x="712788" y="4859339"/>
            <a:ext cx="5673725" cy="4606925"/>
          </a:xfrm>
          <a:noFill/>
          <a:ln/>
        </p:spPr>
        <p:txBody>
          <a:bodyPr/>
          <a:lstStyle/>
          <a:p>
            <a:endParaRPr lang="de-AT"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12C7D925-4CB4-45CA-B333-527FAED587FB}" type="slidenum">
              <a:rPr lang="de-DE" smtClean="0"/>
              <a:pPr/>
              <a:t>3</a:t>
            </a:fld>
            <a:endParaRPr lang="de-DE"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de-DE" smtClean="0">
                <a:latin typeface="Arial" charset="0"/>
              </a:rPr>
              <a:t>Consider objects of the type (antikaon X)  or (pi-minus X)  with X a proton, a deuteron a He-3 or He-4 or even more exotic things like pi+ pi- or pi K</a:t>
            </a:r>
          </a:p>
          <a:p>
            <a:pPr eaLnBrk="1" hangingPunct="1"/>
            <a:r>
              <a:rPr lang="de-DE" smtClean="0">
                <a:latin typeface="Arial" charset="0"/>
              </a:rPr>
              <a:t>An other type of hadronic atoms involve antiprotons, for example antiprotonic helium where one of the 2 electrons is replaced by an antiproton.</a:t>
            </a:r>
          </a:p>
          <a:p>
            <a:pPr eaLnBrk="1" hangingPunct="1"/>
            <a:r>
              <a:rPr lang="de-DE" smtClean="0">
                <a:latin typeface="Arial" charset="0"/>
              </a:rPr>
              <a:t>The hadronic atoms </a:t>
            </a:r>
            <a:r>
              <a:rPr lang="de-DE" u="sng" smtClean="0">
                <a:latin typeface="Arial" charset="0"/>
              </a:rPr>
              <a:t>are bound by the electromagnetic interaction</a:t>
            </a:r>
            <a:r>
              <a:rPr lang="de-DE" smtClean="0">
                <a:latin typeface="Arial" charset="0"/>
              </a:rPr>
              <a:t>, the energy of the unshifted levels (strong interaction switched off) can be predicted with a precision of  eV for example in case of kaonic hydrogen by solving the Klein-Gordon equation and applying corrections e.g. vacuum polarization effects.</a:t>
            </a:r>
          </a:p>
          <a:p>
            <a:pPr eaLnBrk="1" hangingPunct="1"/>
            <a:r>
              <a:rPr lang="de-DE" smtClean="0">
                <a:latin typeface="Arial" charset="0"/>
              </a:rPr>
              <a:t>The strong interaction, mediated by QCD </a:t>
            </a:r>
            <a:r>
              <a:rPr lang="de-DE" u="sng" smtClean="0">
                <a:latin typeface="Arial" charset="0"/>
              </a:rPr>
              <a:t>causes a modification of the binding and finally the decay of the object. </a:t>
            </a:r>
          </a:p>
          <a:p>
            <a:pPr eaLnBrk="1" hangingPunct="1"/>
            <a:r>
              <a:rPr lang="de-DE" smtClean="0">
                <a:latin typeface="Arial" charset="0"/>
              </a:rPr>
              <a:t>In some cases it can be treated as a small perturbation and then the shift and width can be related to the T-matrix elements of QCD at threshold. This leads to the Deser type formulae known since long.</a:t>
            </a:r>
          </a:p>
          <a:p>
            <a:pPr eaLnBrk="1" hangingPunct="1"/>
            <a:r>
              <a:rPr lang="de-DE" smtClean="0">
                <a:latin typeface="Arial" charset="0"/>
              </a:rPr>
              <a:t>Experiments of this type are the pionic hydrogen experiment at PSI, using a crystal spectrometer, to measure the tiny shift and width of 7 eV and 1 eV.</a:t>
            </a:r>
          </a:p>
          <a:p>
            <a:pPr eaLnBrk="1" hangingPunct="1"/>
            <a:r>
              <a:rPr lang="de-DE" smtClean="0">
                <a:latin typeface="Arial" charset="0"/>
              </a:rPr>
              <a:t>For kaonic hydrogen the DEAR experiment at DAFNE was the most precise up to now.</a:t>
            </a:r>
          </a:p>
          <a:p>
            <a:pPr eaLnBrk="1" hangingPunct="1"/>
            <a:r>
              <a:rPr lang="de-DE" smtClean="0">
                <a:latin typeface="Arial" charset="0"/>
              </a:rPr>
              <a:t>The strong amplitudes derived from atomic shift and width can be compared to results obtained from low energy scattering. K-p scattering data for p &lt; 250 MeV/c are usually analyzed in terms of s-wave scattering lengths. The simplest model uses constant scattering lengths, it has 6 parameters. More elaborate is the use of the K-matrix (9 parameters) or K-matrix with effective range for I=0 (12 parameters). In any case the existing data on KN and Kbar N scattering lengths at low energies are rare, very poor in statistics and partly contradictory.</a:t>
            </a:r>
          </a:p>
          <a:p>
            <a:pPr eaLnBrk="1" hangingPunct="1"/>
            <a:endParaRPr lang="de-DE" smtClean="0">
              <a:latin typeface="Arial" charset="0"/>
            </a:endParaRPr>
          </a:p>
          <a:p>
            <a:pPr eaLnBrk="1" hangingPunct="1"/>
            <a:r>
              <a:rPr lang="de-DE" smtClean="0">
                <a:latin typeface="Arial" charset="0"/>
              </a:rPr>
              <a:t>The importance of the hadronic atom experiments lies in the fact that </a:t>
            </a:r>
            <a:r>
              <a:rPr lang="de-DE" b="1" i="1" smtClean="0">
                <a:solidFill>
                  <a:srgbClr val="C00000"/>
                </a:solidFill>
                <a:latin typeface="Arial" charset="0"/>
              </a:rPr>
              <a:t>here high precision low energy QCD predictions can be confronted with (high precision) data.</a:t>
            </a:r>
          </a:p>
          <a:p>
            <a:pPr eaLnBrk="1" hangingPunct="1"/>
            <a:endParaRPr lang="de-DE" smtClean="0">
              <a:latin typeface="Arial" charset="0"/>
            </a:endParaRPr>
          </a:p>
          <a:p>
            <a:pPr eaLnBrk="1" hangingPunct="1"/>
            <a:r>
              <a:rPr lang="de-DE" smtClean="0">
                <a:latin typeface="Arial" charset="0"/>
              </a:rPr>
              <a:t>Low energy phenomena in strong interaction can not (yet?) be described in terms of quarks and gluons. Instead, effective field theories are used that contain the appropriate degrees of freedom to describe the physical phenomena at a chosen length scale, but ignore the substructure and degrees of freedom at shorter distances (corresponding to higher energy).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de-AT"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021140" y="9720264"/>
            <a:ext cx="3076575" cy="512762"/>
          </a:xfrm>
          <a:prstGeom prst="rect">
            <a:avLst/>
          </a:prstGeom>
          <a:noFill/>
          <a:ln w="9525">
            <a:noFill/>
            <a:miter lim="800000"/>
            <a:headEnd/>
            <a:tailEnd/>
          </a:ln>
        </p:spPr>
        <p:txBody>
          <a:bodyPr lIns="98929" tIns="49465" rIns="98929" bIns="49465" anchor="b"/>
          <a:lstStyle/>
          <a:p>
            <a:pPr algn="r" defTabSz="988871"/>
            <a:fld id="{FACF3261-BDB5-43DD-9637-EF2F2AEE2B30}" type="slidenum">
              <a:rPr lang="de-DE" sz="1100"/>
              <a:pPr algn="r" defTabSz="988871"/>
              <a:t>48</a:t>
            </a:fld>
            <a:endParaRPr lang="de-DE" sz="1100" dirty="0"/>
          </a:p>
        </p:txBody>
      </p:sp>
      <p:sp>
        <p:nvSpPr>
          <p:cNvPr id="123907" name="Rectangle 2"/>
          <p:cNvSpPr>
            <a:spLocks noGrp="1" noRot="1" noChangeAspect="1" noChangeArrowheads="1" noTextEdit="1"/>
          </p:cNvSpPr>
          <p:nvPr>
            <p:ph type="sldImg"/>
          </p:nvPr>
        </p:nvSpPr>
        <p:spPr>
          <a:xfrm>
            <a:off x="995363" y="768350"/>
            <a:ext cx="5113337" cy="3835400"/>
          </a:xfrm>
          <a:ln/>
        </p:spPr>
      </p:sp>
      <p:sp>
        <p:nvSpPr>
          <p:cNvPr id="123908" name="Rectangle 3"/>
          <p:cNvSpPr>
            <a:spLocks noGrp="1" noChangeArrowheads="1"/>
          </p:cNvSpPr>
          <p:nvPr>
            <p:ph type="body" idx="1"/>
          </p:nvPr>
        </p:nvSpPr>
        <p:spPr>
          <a:xfrm>
            <a:off x="946151" y="4859339"/>
            <a:ext cx="5207000" cy="4606925"/>
          </a:xfrm>
          <a:noFill/>
          <a:ln/>
        </p:spPr>
        <p:txBody>
          <a:bodyPr/>
          <a:lstStyle/>
          <a:p>
            <a:pPr eaLnBrk="1" hangingPunct="1"/>
            <a:endParaRPr lang="de-AT"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de-AT"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de-AT"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4021140" y="9720264"/>
            <a:ext cx="3076575" cy="512762"/>
          </a:xfrm>
          <a:prstGeom prst="rect">
            <a:avLst/>
          </a:prstGeom>
          <a:noFill/>
          <a:ln w="9525">
            <a:noFill/>
            <a:miter lim="800000"/>
            <a:headEnd/>
            <a:tailEnd/>
          </a:ln>
        </p:spPr>
        <p:txBody>
          <a:bodyPr lIns="98929" tIns="49465" rIns="98929" bIns="49465" anchor="b"/>
          <a:lstStyle/>
          <a:p>
            <a:pPr algn="r" defTabSz="988871"/>
            <a:fld id="{5988C1E4-01CB-4608-92BA-1864587073E5}" type="slidenum">
              <a:rPr lang="de-DE" sz="1100"/>
              <a:pPr algn="r" defTabSz="988871"/>
              <a:t>51</a:t>
            </a:fld>
            <a:endParaRPr lang="de-DE" sz="1100" dirty="0"/>
          </a:p>
        </p:txBody>
      </p:sp>
      <p:sp>
        <p:nvSpPr>
          <p:cNvPr id="89091" name="Rectangle 2"/>
          <p:cNvSpPr>
            <a:spLocks noGrp="1" noRot="1" noChangeAspect="1" noChangeArrowheads="1" noTextEdit="1"/>
          </p:cNvSpPr>
          <p:nvPr>
            <p:ph type="sldImg"/>
          </p:nvPr>
        </p:nvSpPr>
        <p:spPr>
          <a:xfrm>
            <a:off x="995363" y="768350"/>
            <a:ext cx="5113337" cy="3835400"/>
          </a:xfrm>
          <a:ln/>
        </p:spPr>
      </p:sp>
      <p:sp>
        <p:nvSpPr>
          <p:cNvPr id="89092" name="Rectangle 3"/>
          <p:cNvSpPr>
            <a:spLocks noGrp="1" noChangeArrowheads="1"/>
          </p:cNvSpPr>
          <p:nvPr>
            <p:ph type="body" idx="1"/>
          </p:nvPr>
        </p:nvSpPr>
        <p:spPr>
          <a:xfrm>
            <a:off x="946151" y="4859339"/>
            <a:ext cx="5207000" cy="4606925"/>
          </a:xfrm>
          <a:noFill/>
          <a:ln/>
        </p:spPr>
        <p:txBody>
          <a:bodyPr/>
          <a:lstStyle/>
          <a:p>
            <a:pPr marL="215869" indent="-215869" eaLnBrk="1" hangingPunct="1"/>
            <a:endParaRPr lang="de-DE" dirty="0" smtClean="0">
              <a:latin typeface="Arial" charset="0"/>
            </a:endParaRPr>
          </a:p>
          <a:p>
            <a:pPr marL="215869" indent="-215869" eaLnBrk="1" hangingPunct="1"/>
            <a:endParaRPr lang="de-DE" dirty="0" smtClean="0">
              <a:latin typeface="Arial" charset="0"/>
            </a:endParaRPr>
          </a:p>
          <a:p>
            <a:pPr marL="215869" indent="-215869" eaLnBrk="1" hangingPunct="1"/>
            <a:endParaRPr lang="de-DE" dirty="0"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how</a:t>
            </a:r>
            <a:r>
              <a:rPr lang="de-DE" baseline="0" dirty="0" smtClean="0"/>
              <a:t> </a:t>
            </a:r>
            <a:r>
              <a:rPr lang="de-DE" baseline="0" dirty="0" err="1" smtClean="0"/>
              <a:t>to</a:t>
            </a:r>
            <a:r>
              <a:rPr lang="de-DE" baseline="0" dirty="0" smtClean="0"/>
              <a:t> </a:t>
            </a:r>
            <a:r>
              <a:rPr lang="de-DE" baseline="0" dirty="0" err="1" smtClean="0"/>
              <a:t>define</a:t>
            </a:r>
            <a:r>
              <a:rPr lang="de-DE" baseline="0" dirty="0" smtClean="0"/>
              <a:t> </a:t>
            </a:r>
            <a:r>
              <a:rPr lang="de-DE" baseline="0" dirty="0" err="1" smtClean="0"/>
              <a:t>the</a:t>
            </a:r>
            <a:r>
              <a:rPr lang="de-DE" baseline="0" dirty="0" smtClean="0"/>
              <a:t> fit </a:t>
            </a:r>
            <a:r>
              <a:rPr lang="de-DE" baseline="0" dirty="0" err="1" smtClean="0"/>
              <a:t>functions</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kaonic</a:t>
            </a:r>
            <a:r>
              <a:rPr lang="de-DE" baseline="0" dirty="0" smtClean="0"/>
              <a:t> hydrogen </a:t>
            </a:r>
            <a:r>
              <a:rPr lang="de-DE" baseline="0" dirty="0" err="1" smtClean="0"/>
              <a:t>signal</a:t>
            </a:r>
            <a:r>
              <a:rPr lang="de-DE" baseline="0" dirty="0" smtClean="0"/>
              <a:t>?</a:t>
            </a:r>
          </a:p>
          <a:p>
            <a:endParaRPr lang="de-DE" baseline="0" dirty="0" smtClean="0"/>
          </a:p>
          <a:p>
            <a:r>
              <a:rPr lang="de-DE" baseline="0" dirty="0" err="1" smtClean="0"/>
              <a:t>what</a:t>
            </a:r>
            <a:r>
              <a:rPr lang="de-DE" baseline="0" dirty="0" smtClean="0"/>
              <a:t> </a:t>
            </a:r>
            <a:r>
              <a:rPr lang="de-DE" baseline="0" dirty="0" err="1" smtClean="0"/>
              <a:t>we</a:t>
            </a:r>
            <a:r>
              <a:rPr lang="de-DE" baseline="0" dirty="0" smtClean="0"/>
              <a:t> </a:t>
            </a:r>
            <a:r>
              <a:rPr lang="de-DE" baseline="0" dirty="0" err="1" smtClean="0"/>
              <a:t>know</a:t>
            </a:r>
            <a:r>
              <a:rPr lang="de-DE" baseline="0" dirty="0" smtClean="0"/>
              <a:t> </a:t>
            </a:r>
            <a:r>
              <a:rPr lang="de-DE" baseline="0" dirty="0" err="1" smtClean="0"/>
              <a:t>for</a:t>
            </a:r>
            <a:r>
              <a:rPr lang="de-DE" baseline="0" dirty="0" smtClean="0"/>
              <a:t> </a:t>
            </a:r>
            <a:r>
              <a:rPr lang="de-DE" baseline="0" dirty="0" err="1" smtClean="0"/>
              <a:t>sure</a:t>
            </a:r>
            <a:r>
              <a:rPr lang="de-DE" baseline="0" dirty="0" smtClean="0"/>
              <a:t> </a:t>
            </a:r>
            <a:r>
              <a:rPr lang="de-DE" baseline="0" dirty="0" err="1" smtClean="0"/>
              <a:t>are</a:t>
            </a:r>
            <a:r>
              <a:rPr lang="de-DE" baseline="0" dirty="0" smtClean="0"/>
              <a:t> </a:t>
            </a:r>
            <a:r>
              <a:rPr lang="de-DE" baseline="0" dirty="0" err="1" smtClean="0"/>
              <a:t>the</a:t>
            </a:r>
            <a:r>
              <a:rPr lang="de-DE" baseline="0" dirty="0" smtClean="0"/>
              <a:t> </a:t>
            </a:r>
            <a:r>
              <a:rPr lang="de-DE" baseline="0" dirty="0" err="1" smtClean="0"/>
              <a:t>energy</a:t>
            </a:r>
            <a:r>
              <a:rPr lang="de-DE" baseline="0" dirty="0" smtClean="0"/>
              <a:t> </a:t>
            </a:r>
            <a:r>
              <a:rPr lang="de-DE" baseline="0" dirty="0" err="1" smtClean="0"/>
              <a:t>differences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transitions</a:t>
            </a:r>
            <a:r>
              <a:rPr lang="de-DE" baseline="0" dirty="0" smtClean="0"/>
              <a:t> (</a:t>
            </a:r>
            <a:r>
              <a:rPr lang="de-DE" baseline="0" dirty="0" err="1" smtClean="0"/>
              <a:t>e.m</a:t>
            </a:r>
            <a:r>
              <a:rPr lang="de-DE" baseline="0" dirty="0" smtClean="0"/>
              <a:t>. </a:t>
            </a:r>
            <a:r>
              <a:rPr lang="de-DE" baseline="0" dirty="0" err="1" smtClean="0"/>
              <a:t>values</a:t>
            </a:r>
            <a:r>
              <a:rPr lang="de-DE" baseline="0" dirty="0" smtClean="0"/>
              <a:t>)  </a:t>
            </a:r>
            <a:r>
              <a:rPr lang="de-DE" baseline="0" dirty="0" err="1" smtClean="0"/>
              <a:t>We</a:t>
            </a:r>
            <a:r>
              <a:rPr lang="de-DE" baseline="0" dirty="0" smtClean="0"/>
              <a:t> </a:t>
            </a:r>
            <a:r>
              <a:rPr lang="de-DE" baseline="0" dirty="0" err="1" smtClean="0"/>
              <a:t>see</a:t>
            </a:r>
            <a:r>
              <a:rPr lang="de-DE" baseline="0" dirty="0" smtClean="0"/>
              <a:t> </a:t>
            </a:r>
            <a:r>
              <a:rPr lang="de-DE" baseline="0" dirty="0" err="1" smtClean="0"/>
              <a:t>we</a:t>
            </a:r>
            <a:r>
              <a:rPr lang="de-DE" baseline="0" dirty="0" smtClean="0"/>
              <a:t> </a:t>
            </a:r>
            <a:r>
              <a:rPr lang="de-DE" baseline="0" dirty="0" err="1" smtClean="0"/>
              <a:t>have</a:t>
            </a:r>
            <a:r>
              <a:rPr lang="de-DE" baseline="0" dirty="0" smtClean="0"/>
              <a:t> </a:t>
            </a:r>
            <a:r>
              <a:rPr lang="de-DE" baseline="0" dirty="0" err="1" smtClean="0"/>
              <a:t>largely</a:t>
            </a:r>
            <a:r>
              <a:rPr lang="de-DE" baseline="0" dirty="0" smtClean="0"/>
              <a:t> </a:t>
            </a:r>
            <a:r>
              <a:rPr lang="de-DE" baseline="0" dirty="0" err="1" smtClean="0"/>
              <a:t>overlapped</a:t>
            </a:r>
            <a:r>
              <a:rPr lang="de-DE" baseline="0" dirty="0" smtClean="0"/>
              <a:t> </a:t>
            </a:r>
            <a:r>
              <a:rPr lang="de-DE" baseline="0" dirty="0" err="1" smtClean="0"/>
              <a:t>distributions</a:t>
            </a:r>
            <a:r>
              <a:rPr lang="de-DE" baseline="0" dirty="0" smtClean="0"/>
              <a:t>, </a:t>
            </a:r>
            <a:r>
              <a:rPr lang="de-DE" baseline="0" dirty="0" err="1" smtClean="0"/>
              <a:t>especially</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high</a:t>
            </a:r>
            <a:r>
              <a:rPr lang="de-DE" baseline="0" dirty="0" smtClean="0"/>
              <a:t> </a:t>
            </a:r>
            <a:r>
              <a:rPr lang="de-DE" baseline="0" dirty="0" err="1" smtClean="0"/>
              <a:t>transitions</a:t>
            </a:r>
            <a:endParaRPr lang="de-AT" dirty="0"/>
          </a:p>
        </p:txBody>
      </p:sp>
      <p:sp>
        <p:nvSpPr>
          <p:cNvPr id="4" name="Foliennummernplatzhalter 3"/>
          <p:cNvSpPr>
            <a:spLocks noGrp="1"/>
          </p:cNvSpPr>
          <p:nvPr>
            <p:ph type="sldNum" sz="quarter" idx="10"/>
          </p:nvPr>
        </p:nvSpPr>
        <p:spPr/>
        <p:txBody>
          <a:bodyPr/>
          <a:lstStyle/>
          <a:p>
            <a:pPr>
              <a:defRPr/>
            </a:pPr>
            <a:fld id="{6E7E380A-DA6D-4594-8EED-2F5CAFF3AADE}" type="slidenum">
              <a:rPr lang="de-DE" smtClean="0"/>
              <a:pPr>
                <a:defRPr/>
              </a:pPr>
              <a:t>52</a:t>
            </a:fld>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B896D10E-3C2D-4E49-8DC6-A85206F1CD7B}" type="slidenum">
              <a:rPr lang="de-DE" smtClean="0"/>
              <a:pPr/>
              <a:t>54</a:t>
            </a:fld>
            <a:endParaRPr lang="de-DE" smtClean="0"/>
          </a:p>
        </p:txBody>
      </p:sp>
      <p:sp>
        <p:nvSpPr>
          <p:cNvPr id="87043" name="Rectangle 2"/>
          <p:cNvSpPr>
            <a:spLocks noGrp="1" noRot="1" noChangeAspect="1" noChangeArrowheads="1" noTextEdit="1"/>
          </p:cNvSpPr>
          <p:nvPr>
            <p:ph type="sldImg"/>
          </p:nvPr>
        </p:nvSpPr>
        <p:spPr>
          <a:xfrm>
            <a:off x="995363" y="768350"/>
            <a:ext cx="5113337" cy="3835400"/>
          </a:xfrm>
          <a:ln/>
        </p:spPr>
      </p:sp>
      <p:sp>
        <p:nvSpPr>
          <p:cNvPr id="87044" name="Rectangle 3"/>
          <p:cNvSpPr>
            <a:spLocks noGrp="1" noChangeArrowheads="1"/>
          </p:cNvSpPr>
          <p:nvPr>
            <p:ph type="body" idx="1"/>
          </p:nvPr>
        </p:nvSpPr>
        <p:spPr>
          <a:xfrm>
            <a:off x="946151" y="4859339"/>
            <a:ext cx="5207000" cy="4606925"/>
          </a:xfrm>
          <a:noFill/>
          <a:ln/>
        </p:spPr>
        <p:txBody>
          <a:bodyPr/>
          <a:lstStyle/>
          <a:p>
            <a:pPr marL="215869" indent="-215869" eaLnBrk="1" hangingPunct="1"/>
            <a:r>
              <a:rPr lang="de-DE" dirty="0" smtClean="0">
                <a:latin typeface="Arial" charset="0"/>
              </a:rPr>
              <a:t>Coming </a:t>
            </a:r>
            <a:r>
              <a:rPr lang="de-DE" dirty="0" err="1" smtClean="0">
                <a:latin typeface="Arial" charset="0"/>
              </a:rPr>
              <a:t>to</a:t>
            </a:r>
            <a:r>
              <a:rPr lang="de-DE" dirty="0" smtClean="0">
                <a:latin typeface="Arial" charset="0"/>
              </a:rPr>
              <a:t> </a:t>
            </a:r>
            <a:r>
              <a:rPr lang="de-DE" dirty="0" err="1" smtClean="0">
                <a:latin typeface="Arial" charset="0"/>
              </a:rPr>
              <a:t>the</a:t>
            </a:r>
            <a:r>
              <a:rPr lang="de-DE" dirty="0" smtClean="0">
                <a:latin typeface="Arial" charset="0"/>
              </a:rPr>
              <a:t> </a:t>
            </a:r>
            <a:r>
              <a:rPr lang="de-DE" dirty="0" err="1" smtClean="0">
                <a:latin typeface="Arial" charset="0"/>
              </a:rPr>
              <a:t>situation</a:t>
            </a:r>
            <a:r>
              <a:rPr lang="de-DE" dirty="0" smtClean="0">
                <a:latin typeface="Arial" charset="0"/>
              </a:rPr>
              <a:t> </a:t>
            </a:r>
            <a:r>
              <a:rPr lang="de-DE" dirty="0" err="1" smtClean="0">
                <a:latin typeface="Arial" charset="0"/>
              </a:rPr>
              <a:t>at</a:t>
            </a:r>
            <a:r>
              <a:rPr lang="de-DE" dirty="0" smtClean="0">
                <a:latin typeface="Arial" charset="0"/>
              </a:rPr>
              <a:t> DAFNE </a:t>
            </a:r>
            <a:r>
              <a:rPr lang="de-DE" dirty="0" err="1" smtClean="0">
                <a:latin typeface="Arial" charset="0"/>
              </a:rPr>
              <a:t>we</a:t>
            </a:r>
            <a:r>
              <a:rPr lang="de-DE" dirty="0" smtClean="0">
                <a:latin typeface="Arial" charset="0"/>
              </a:rPr>
              <a:t> </a:t>
            </a:r>
            <a:r>
              <a:rPr lang="de-DE" dirty="0" err="1" smtClean="0">
                <a:latin typeface="Arial" charset="0"/>
              </a:rPr>
              <a:t>are</a:t>
            </a:r>
            <a:r>
              <a:rPr lang="de-DE" dirty="0" smtClean="0">
                <a:latin typeface="Arial" charset="0"/>
              </a:rPr>
              <a:t> </a:t>
            </a:r>
            <a:r>
              <a:rPr lang="de-DE" dirty="0" err="1" smtClean="0">
                <a:latin typeface="Arial" charset="0"/>
              </a:rPr>
              <a:t>very</a:t>
            </a:r>
            <a:r>
              <a:rPr lang="de-DE" dirty="0" smtClean="0">
                <a:latin typeface="Arial" charset="0"/>
              </a:rPr>
              <a:t> happy </a:t>
            </a:r>
            <a:r>
              <a:rPr lang="de-DE" dirty="0" err="1" smtClean="0">
                <a:latin typeface="Arial" charset="0"/>
              </a:rPr>
              <a:t>about</a:t>
            </a:r>
            <a:r>
              <a:rPr lang="de-DE" dirty="0" smtClean="0">
                <a:latin typeface="Arial" charset="0"/>
              </a:rPr>
              <a:t> </a:t>
            </a:r>
            <a:r>
              <a:rPr lang="de-DE" dirty="0" err="1" smtClean="0">
                <a:latin typeface="Arial" charset="0"/>
              </a:rPr>
              <a:t>the</a:t>
            </a:r>
            <a:r>
              <a:rPr lang="de-DE" dirty="0" smtClean="0">
                <a:latin typeface="Arial" charset="0"/>
              </a:rPr>
              <a:t> </a:t>
            </a:r>
            <a:r>
              <a:rPr lang="de-DE" dirty="0" err="1" smtClean="0">
                <a:latin typeface="Arial" charset="0"/>
              </a:rPr>
              <a:t>good</a:t>
            </a:r>
            <a:r>
              <a:rPr lang="de-DE" dirty="0" smtClean="0">
                <a:latin typeface="Arial" charset="0"/>
              </a:rPr>
              <a:t> </a:t>
            </a:r>
            <a:r>
              <a:rPr lang="de-DE" dirty="0" err="1" smtClean="0">
                <a:latin typeface="Arial" charset="0"/>
              </a:rPr>
              <a:t>working</a:t>
            </a:r>
            <a:r>
              <a:rPr lang="de-DE" dirty="0" smtClean="0">
                <a:latin typeface="Arial" charset="0"/>
              </a:rPr>
              <a:t> </a:t>
            </a:r>
            <a:r>
              <a:rPr lang="de-DE" dirty="0" err="1" smtClean="0">
                <a:latin typeface="Arial" charset="0"/>
              </a:rPr>
              <a:t>conditions</a:t>
            </a:r>
            <a:r>
              <a:rPr lang="de-DE" dirty="0" smtClean="0">
                <a:latin typeface="Arial" charset="0"/>
              </a:rPr>
              <a:t> </a:t>
            </a:r>
            <a:r>
              <a:rPr lang="de-DE" dirty="0" err="1" smtClean="0">
                <a:latin typeface="Arial" charset="0"/>
              </a:rPr>
              <a:t>reached</a:t>
            </a:r>
            <a:r>
              <a:rPr lang="de-DE" dirty="0" smtClean="0">
                <a:latin typeface="Arial" charset="0"/>
              </a:rPr>
              <a:t>.</a:t>
            </a:r>
          </a:p>
          <a:p>
            <a:pPr marL="215869" indent="-215869" eaLnBrk="1" hangingPunct="1"/>
            <a:endParaRPr lang="de-DE" dirty="0" smtClean="0">
              <a:latin typeface="Arial" charset="0"/>
            </a:endParaRPr>
          </a:p>
          <a:p>
            <a:pPr marL="215869" indent="-215869" eaLnBrk="1" hangingPunct="1"/>
            <a:endParaRPr lang="de-DE" dirty="0" smtClean="0">
              <a:latin typeface="Arial" charset="0"/>
            </a:endParaRPr>
          </a:p>
          <a:p>
            <a:pPr marL="215869" indent="-215869" eaLnBrk="1" hangingPunct="1"/>
            <a:endParaRPr lang="de-DE" dirty="0"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r>
              <a:rPr lang="de-DE" smtClean="0"/>
              <a:t>sidmc(small1)15-20.v</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A075DEC-0E91-48E7-AFF8-8347E842782F}" type="slidenum">
              <a:rPr lang="de-DE" smtClean="0"/>
              <a:pPr/>
              <a:t>56</a:t>
            </a:fld>
            <a:endParaRPr lang="de-DE"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de-DE" dirty="0" smtClean="0">
                <a:latin typeface="Arial" charset="0"/>
              </a:rPr>
              <a:t>After</a:t>
            </a:r>
            <a:r>
              <a:rPr lang="de-DE" baseline="0" dirty="0" smtClean="0">
                <a:latin typeface="Arial" charset="0"/>
              </a:rPr>
              <a:t> </a:t>
            </a:r>
            <a:r>
              <a:rPr lang="de-DE" baseline="0" dirty="0" err="1" smtClean="0">
                <a:latin typeface="Arial" charset="0"/>
              </a:rPr>
              <a:t>telling</a:t>
            </a:r>
            <a:r>
              <a:rPr lang="de-DE" baseline="0" dirty="0" smtClean="0">
                <a:latin typeface="Arial" charset="0"/>
              </a:rPr>
              <a:t> </a:t>
            </a:r>
            <a:r>
              <a:rPr lang="de-DE" baseline="0" dirty="0" err="1" smtClean="0">
                <a:latin typeface="Arial" charset="0"/>
              </a:rPr>
              <a:t>briefly</a:t>
            </a:r>
            <a:r>
              <a:rPr lang="de-DE" baseline="0" dirty="0" smtClean="0">
                <a:latin typeface="Arial" charset="0"/>
              </a:rPr>
              <a:t> </a:t>
            </a:r>
            <a:r>
              <a:rPr lang="de-DE" baseline="0" dirty="0" err="1" smtClean="0">
                <a:latin typeface="Arial" charset="0"/>
              </a:rPr>
              <a:t>what</a:t>
            </a:r>
            <a:r>
              <a:rPr lang="de-DE" baseline="0" dirty="0" smtClean="0">
                <a:latin typeface="Arial" charset="0"/>
              </a:rPr>
              <a:t> </a:t>
            </a:r>
            <a:r>
              <a:rPr lang="de-DE" baseline="0" dirty="0" err="1" smtClean="0">
                <a:latin typeface="Arial" charset="0"/>
              </a:rPr>
              <a:t>we</a:t>
            </a:r>
            <a:r>
              <a:rPr lang="de-DE" baseline="0" dirty="0" smtClean="0">
                <a:latin typeface="Arial" charset="0"/>
              </a:rPr>
              <a:t> </a:t>
            </a:r>
            <a:r>
              <a:rPr lang="de-DE" baseline="0" dirty="0" err="1" smtClean="0">
                <a:latin typeface="Arial" charset="0"/>
              </a:rPr>
              <a:t>measure</a:t>
            </a:r>
            <a:r>
              <a:rPr lang="de-DE" baseline="0" dirty="0" smtClean="0">
                <a:latin typeface="Arial" charset="0"/>
              </a:rPr>
              <a:t>, I </a:t>
            </a:r>
            <a:r>
              <a:rPr lang="de-DE" baseline="0" dirty="0" err="1" smtClean="0">
                <a:latin typeface="Arial" charset="0"/>
              </a:rPr>
              <a:t>want</a:t>
            </a:r>
            <a:r>
              <a:rPr lang="de-DE" baseline="0" dirty="0" smtClean="0">
                <a:latin typeface="Arial" charset="0"/>
              </a:rPr>
              <a:t> </a:t>
            </a:r>
            <a:r>
              <a:rPr lang="de-DE" baseline="0" dirty="0" err="1" smtClean="0">
                <a:latin typeface="Arial" charset="0"/>
              </a:rPr>
              <a:t>to</a:t>
            </a:r>
            <a:r>
              <a:rPr lang="de-DE" baseline="0" dirty="0" smtClean="0">
                <a:latin typeface="Arial" charset="0"/>
              </a:rPr>
              <a:t> </a:t>
            </a:r>
            <a:r>
              <a:rPr lang="de-DE" baseline="0" dirty="0" err="1" smtClean="0">
                <a:latin typeface="Arial" charset="0"/>
              </a:rPr>
              <a:t>put</a:t>
            </a:r>
            <a:r>
              <a:rPr lang="de-DE" baseline="0" dirty="0" smtClean="0">
                <a:latin typeface="Arial" charset="0"/>
              </a:rPr>
              <a:t> </a:t>
            </a:r>
            <a:r>
              <a:rPr lang="de-DE" baseline="0" dirty="0" err="1" smtClean="0">
                <a:latin typeface="Arial" charset="0"/>
              </a:rPr>
              <a:t>the</a:t>
            </a:r>
            <a:r>
              <a:rPr lang="de-DE" baseline="0" dirty="0" smtClean="0">
                <a:latin typeface="Arial" charset="0"/>
              </a:rPr>
              <a:t> </a:t>
            </a:r>
            <a:r>
              <a:rPr lang="de-DE" baseline="0" dirty="0" err="1" smtClean="0">
                <a:latin typeface="Arial" charset="0"/>
              </a:rPr>
              <a:t>experiment</a:t>
            </a:r>
            <a:r>
              <a:rPr lang="de-DE" baseline="0" dirty="0" smtClean="0">
                <a:latin typeface="Arial" charset="0"/>
              </a:rPr>
              <a:t> in a </a:t>
            </a:r>
            <a:r>
              <a:rPr lang="de-DE" baseline="0" dirty="0" err="1" smtClean="0">
                <a:latin typeface="Arial" charset="0"/>
              </a:rPr>
              <a:t>physics</a:t>
            </a:r>
            <a:r>
              <a:rPr lang="de-DE" baseline="0" dirty="0" smtClean="0">
                <a:latin typeface="Arial" charset="0"/>
              </a:rPr>
              <a:t> </a:t>
            </a:r>
            <a:r>
              <a:rPr lang="de-DE" baseline="0" dirty="0" err="1" smtClean="0">
                <a:latin typeface="Arial" charset="0"/>
              </a:rPr>
              <a:t>framework</a:t>
            </a:r>
            <a:r>
              <a:rPr lang="de-DE" baseline="0" dirty="0" smtClean="0">
                <a:latin typeface="Arial" charset="0"/>
              </a:rPr>
              <a:t>. </a:t>
            </a:r>
          </a:p>
          <a:p>
            <a:pPr eaLnBrk="1" hangingPunct="1"/>
            <a:r>
              <a:rPr lang="de-DE" baseline="0" dirty="0" err="1" smtClean="0">
                <a:latin typeface="Arial" charset="0"/>
              </a:rPr>
              <a:t>Then</a:t>
            </a:r>
            <a:r>
              <a:rPr lang="de-DE" baseline="0" dirty="0" smtClean="0">
                <a:latin typeface="Arial" charset="0"/>
              </a:rPr>
              <a:t> </a:t>
            </a:r>
            <a:r>
              <a:rPr lang="de-DE" baseline="0" dirty="0" err="1" smtClean="0">
                <a:latin typeface="Arial" charset="0"/>
              </a:rPr>
              <a:t>about</a:t>
            </a:r>
            <a:r>
              <a:rPr lang="de-DE" baseline="0" dirty="0" smtClean="0">
                <a:latin typeface="Arial" charset="0"/>
              </a:rPr>
              <a:t> </a:t>
            </a:r>
            <a:r>
              <a:rPr lang="de-DE" baseline="0" dirty="0" err="1" smtClean="0">
                <a:latin typeface="Arial" charset="0"/>
              </a:rPr>
              <a:t>the</a:t>
            </a:r>
            <a:r>
              <a:rPr lang="de-DE" baseline="0" dirty="0" smtClean="0">
                <a:latin typeface="Arial" charset="0"/>
              </a:rPr>
              <a:t> </a:t>
            </a:r>
            <a:r>
              <a:rPr lang="de-DE" baseline="0" dirty="0" err="1" smtClean="0">
                <a:latin typeface="Arial" charset="0"/>
              </a:rPr>
              <a:t>experiment</a:t>
            </a:r>
            <a:r>
              <a:rPr lang="de-DE" baseline="0" dirty="0" smtClean="0">
                <a:latin typeface="Arial" charset="0"/>
              </a:rPr>
              <a:t>: DAFNE, </a:t>
            </a:r>
            <a:r>
              <a:rPr lang="de-DE" baseline="0" dirty="0" err="1" smtClean="0">
                <a:latin typeface="Arial" charset="0"/>
              </a:rPr>
              <a:t>our</a:t>
            </a:r>
            <a:r>
              <a:rPr lang="de-DE" baseline="0" dirty="0" smtClean="0">
                <a:latin typeface="Arial" charset="0"/>
              </a:rPr>
              <a:t> </a:t>
            </a:r>
            <a:r>
              <a:rPr lang="de-DE" baseline="0" dirty="0" err="1" smtClean="0">
                <a:latin typeface="Arial" charset="0"/>
              </a:rPr>
              <a:t>setup</a:t>
            </a:r>
            <a:r>
              <a:rPr lang="de-DE" baseline="0" dirty="0" smtClean="0">
                <a:latin typeface="Arial" charset="0"/>
              </a:rPr>
              <a:t> </a:t>
            </a:r>
            <a:r>
              <a:rPr lang="de-DE" baseline="0" dirty="0" err="1" smtClean="0">
                <a:latin typeface="Arial" charset="0"/>
              </a:rPr>
              <a:t>and</a:t>
            </a:r>
            <a:r>
              <a:rPr lang="de-DE" baseline="0" dirty="0" smtClean="0">
                <a:latin typeface="Arial" charset="0"/>
              </a:rPr>
              <a:t> </a:t>
            </a:r>
            <a:r>
              <a:rPr lang="de-DE" baseline="0" dirty="0" err="1" smtClean="0">
                <a:latin typeface="Arial" charset="0"/>
              </a:rPr>
              <a:t>detectors</a:t>
            </a:r>
            <a:r>
              <a:rPr lang="de-DE" baseline="0" dirty="0" smtClean="0">
                <a:latin typeface="Arial" charset="0"/>
              </a:rPr>
              <a:t>, </a:t>
            </a:r>
            <a:r>
              <a:rPr lang="de-DE" baseline="0" dirty="0" err="1" smtClean="0">
                <a:latin typeface="Arial" charset="0"/>
              </a:rPr>
              <a:t>data</a:t>
            </a:r>
            <a:r>
              <a:rPr lang="de-DE" baseline="0" dirty="0" smtClean="0">
                <a:latin typeface="Arial" charset="0"/>
              </a:rPr>
              <a:t> </a:t>
            </a:r>
            <a:r>
              <a:rPr lang="de-DE" baseline="0" dirty="0" err="1" smtClean="0">
                <a:latin typeface="Arial" charset="0"/>
              </a:rPr>
              <a:t>analysis</a:t>
            </a:r>
            <a:r>
              <a:rPr lang="de-DE" baseline="0" dirty="0" smtClean="0">
                <a:latin typeface="Arial" charset="0"/>
              </a:rPr>
              <a:t> </a:t>
            </a:r>
            <a:r>
              <a:rPr lang="de-DE" baseline="0" dirty="0" err="1" smtClean="0">
                <a:latin typeface="Arial" charset="0"/>
              </a:rPr>
              <a:t>and</a:t>
            </a:r>
            <a:r>
              <a:rPr lang="de-DE" baseline="0" dirty="0" smtClean="0">
                <a:latin typeface="Arial" charset="0"/>
              </a:rPr>
              <a:t> </a:t>
            </a:r>
            <a:r>
              <a:rPr lang="de-DE" baseline="0" dirty="0" err="1" smtClean="0">
                <a:latin typeface="Arial" charset="0"/>
              </a:rPr>
              <a:t>results</a:t>
            </a:r>
            <a:r>
              <a:rPr lang="de-DE" baseline="0" dirty="0" smtClean="0">
                <a:latin typeface="Arial" charset="0"/>
              </a:rPr>
              <a:t>. </a:t>
            </a:r>
          </a:p>
          <a:p>
            <a:pPr eaLnBrk="1" hangingPunct="1"/>
            <a:endParaRPr lang="de-DE" baseline="0" dirty="0" smtClean="0">
              <a:latin typeface="Arial" charset="0"/>
            </a:endParaRPr>
          </a:p>
          <a:p>
            <a:pPr eaLnBrk="1" hangingPunct="1"/>
            <a:r>
              <a:rPr lang="de-DE" baseline="0" dirty="0" smtClean="0">
                <a:latin typeface="Arial" charset="0"/>
              </a:rPr>
              <a:t>In </a:t>
            </a:r>
            <a:r>
              <a:rPr lang="de-DE" baseline="0" dirty="0" err="1" smtClean="0">
                <a:latin typeface="Arial" charset="0"/>
              </a:rPr>
              <a:t>the</a:t>
            </a:r>
            <a:r>
              <a:rPr lang="de-DE" baseline="0" dirty="0" smtClean="0">
                <a:latin typeface="Arial" charset="0"/>
              </a:rPr>
              <a:t> </a:t>
            </a:r>
            <a:r>
              <a:rPr lang="de-DE" baseline="0" dirty="0" err="1" smtClean="0">
                <a:latin typeface="Arial" charset="0"/>
              </a:rPr>
              <a:t>second</a:t>
            </a:r>
            <a:r>
              <a:rPr lang="de-DE" baseline="0" dirty="0" smtClean="0">
                <a:latin typeface="Arial" charset="0"/>
              </a:rPr>
              <a:t> </a:t>
            </a:r>
            <a:r>
              <a:rPr lang="de-DE" baseline="0" dirty="0" err="1" smtClean="0">
                <a:latin typeface="Arial" charset="0"/>
              </a:rPr>
              <a:t>part</a:t>
            </a:r>
            <a:r>
              <a:rPr lang="de-DE" baseline="0" dirty="0" smtClean="0">
                <a:latin typeface="Arial" charset="0"/>
              </a:rPr>
              <a:t> I will </a:t>
            </a:r>
            <a:r>
              <a:rPr lang="de-DE" baseline="0" dirty="0" err="1" smtClean="0">
                <a:latin typeface="Arial" charset="0"/>
              </a:rPr>
              <a:t>introduce</a:t>
            </a:r>
            <a:r>
              <a:rPr lang="de-DE" baseline="0" dirty="0" smtClean="0">
                <a:latin typeface="Arial" charset="0"/>
              </a:rPr>
              <a:t> </a:t>
            </a:r>
            <a:r>
              <a:rPr lang="de-DE" baseline="0" dirty="0" err="1" smtClean="0">
                <a:latin typeface="Arial" charset="0"/>
              </a:rPr>
              <a:t>our</a:t>
            </a:r>
            <a:r>
              <a:rPr lang="de-DE" baseline="0" dirty="0" smtClean="0">
                <a:latin typeface="Arial" charset="0"/>
              </a:rPr>
              <a:t> </a:t>
            </a:r>
            <a:r>
              <a:rPr lang="de-DE" baseline="0" dirty="0" err="1" smtClean="0">
                <a:latin typeface="Arial" charset="0"/>
              </a:rPr>
              <a:t>plans</a:t>
            </a:r>
            <a:r>
              <a:rPr lang="de-DE" baseline="0" dirty="0" smtClean="0">
                <a:latin typeface="Arial" charset="0"/>
              </a:rPr>
              <a:t> </a:t>
            </a:r>
            <a:r>
              <a:rPr lang="de-DE" baseline="0" dirty="0" err="1" smtClean="0">
                <a:latin typeface="Arial" charset="0"/>
              </a:rPr>
              <a:t>for</a:t>
            </a:r>
            <a:r>
              <a:rPr lang="de-DE" baseline="0" dirty="0" smtClean="0">
                <a:latin typeface="Arial" charset="0"/>
              </a:rPr>
              <a:t> a SIDDHARTA </a:t>
            </a:r>
            <a:r>
              <a:rPr lang="de-DE" baseline="0" dirty="0" err="1" smtClean="0">
                <a:latin typeface="Arial" charset="0"/>
              </a:rPr>
              <a:t>future</a:t>
            </a:r>
            <a:endParaRPr lang="de-DE" baseline="0" dirty="0" smtClean="0">
              <a:latin typeface="Arial" charset="0"/>
            </a:endParaRPr>
          </a:p>
          <a:p>
            <a:pPr eaLnBrk="1" hangingPunct="1"/>
            <a:endParaRPr lang="de-DE" baseline="0" dirty="0" smtClean="0">
              <a:latin typeface="Arial" charset="0"/>
            </a:endParaRPr>
          </a:p>
          <a:p>
            <a:pPr eaLnBrk="1" hangingPunct="1"/>
            <a:r>
              <a:rPr lang="de-DE" baseline="0" dirty="0" err="1" smtClean="0">
                <a:latin typeface="Arial" charset="0"/>
              </a:rPr>
              <a:t>And</a:t>
            </a:r>
            <a:r>
              <a:rPr lang="de-DE" baseline="0" dirty="0" smtClean="0">
                <a:latin typeface="Arial" charset="0"/>
              </a:rPr>
              <a:t> </a:t>
            </a:r>
            <a:r>
              <a:rPr lang="de-DE" baseline="0" dirty="0" err="1" smtClean="0">
                <a:latin typeface="Arial" charset="0"/>
              </a:rPr>
              <a:t>then</a:t>
            </a:r>
            <a:r>
              <a:rPr lang="de-DE" baseline="0" dirty="0" smtClean="0">
                <a:latin typeface="Arial" charset="0"/>
              </a:rPr>
              <a:t> </a:t>
            </a:r>
            <a:r>
              <a:rPr lang="de-DE" baseline="0" dirty="0" err="1" smtClean="0">
                <a:latin typeface="Arial" charset="0"/>
              </a:rPr>
              <a:t>finally</a:t>
            </a:r>
            <a:r>
              <a:rPr lang="de-DE" baseline="0" dirty="0" smtClean="0">
                <a:latin typeface="Arial" charset="0"/>
              </a:rPr>
              <a:t>: </a:t>
            </a:r>
            <a:r>
              <a:rPr lang="de-DE" baseline="0" dirty="0" err="1" smtClean="0">
                <a:latin typeface="Arial" charset="0"/>
              </a:rPr>
              <a:t>Summary</a:t>
            </a:r>
            <a:r>
              <a:rPr lang="de-DE" baseline="0" dirty="0" smtClean="0">
                <a:latin typeface="Arial" charset="0"/>
              </a:rPr>
              <a:t> </a:t>
            </a:r>
            <a:r>
              <a:rPr lang="de-DE" baseline="0" dirty="0" err="1" smtClean="0">
                <a:latin typeface="Arial" charset="0"/>
              </a:rPr>
              <a:t>and</a:t>
            </a:r>
            <a:r>
              <a:rPr lang="de-DE" baseline="0" dirty="0" smtClean="0">
                <a:latin typeface="Arial" charset="0"/>
              </a:rPr>
              <a:t> </a:t>
            </a:r>
            <a:r>
              <a:rPr lang="de-DE" baseline="0" dirty="0" err="1" smtClean="0">
                <a:latin typeface="Arial" charset="0"/>
              </a:rPr>
              <a:t>outlook</a:t>
            </a:r>
            <a:endParaRPr lang="de-DE"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0798E4E-F990-4FBB-A0E0-F447993920A1}" type="slidenum">
              <a:rPr lang="de-DE" smtClean="0"/>
              <a:pPr/>
              <a:t>4</a:t>
            </a:fld>
            <a:endParaRPr lang="de-DE"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de-DE" dirty="0" err="1" smtClean="0">
                <a:latin typeface="Arial" charset="0"/>
              </a:rPr>
              <a:t>About</a:t>
            </a:r>
            <a:r>
              <a:rPr lang="de-DE" dirty="0" smtClean="0">
                <a:latin typeface="Arial" charset="0"/>
              </a:rPr>
              <a:t> </a:t>
            </a:r>
            <a:r>
              <a:rPr lang="de-DE" dirty="0" err="1" smtClean="0">
                <a:latin typeface="Arial" charset="0"/>
              </a:rPr>
              <a:t>the</a:t>
            </a:r>
            <a:r>
              <a:rPr lang="de-DE" dirty="0" smtClean="0">
                <a:latin typeface="Arial" charset="0"/>
              </a:rPr>
              <a:t> QDC </a:t>
            </a:r>
            <a:r>
              <a:rPr lang="de-DE" dirty="0" err="1" smtClean="0">
                <a:latin typeface="Arial" charset="0"/>
              </a:rPr>
              <a:t>predictions</a:t>
            </a:r>
            <a:r>
              <a:rPr lang="de-DE" dirty="0" smtClean="0">
                <a:latin typeface="Arial" charset="0"/>
              </a:rPr>
              <a:t>:</a:t>
            </a:r>
          </a:p>
          <a:p>
            <a:pPr eaLnBrk="1" hangingPunct="1"/>
            <a:r>
              <a:rPr lang="de-DE" dirty="0" err="1" smtClean="0">
                <a:latin typeface="Arial" charset="0"/>
              </a:rPr>
              <a:t>Chiral</a:t>
            </a:r>
            <a:r>
              <a:rPr lang="de-DE" dirty="0" smtClean="0">
                <a:latin typeface="Arial" charset="0"/>
              </a:rPr>
              <a:t> </a:t>
            </a:r>
            <a:r>
              <a:rPr lang="de-DE" dirty="0" err="1" smtClean="0">
                <a:latin typeface="Arial" charset="0"/>
              </a:rPr>
              <a:t>perturbation</a:t>
            </a:r>
            <a:r>
              <a:rPr lang="de-DE" dirty="0" smtClean="0">
                <a:latin typeface="Arial" charset="0"/>
              </a:rPr>
              <a:t> </a:t>
            </a:r>
            <a:r>
              <a:rPr lang="de-DE" dirty="0" err="1" smtClean="0">
                <a:latin typeface="Arial" charset="0"/>
              </a:rPr>
              <a:t>theory</a:t>
            </a:r>
            <a:r>
              <a:rPr lang="de-DE" dirty="0" smtClean="0">
                <a:latin typeface="Arial" charset="0"/>
              </a:rPr>
              <a:t> was </a:t>
            </a:r>
            <a:r>
              <a:rPr lang="de-DE" dirty="0" err="1" smtClean="0">
                <a:latin typeface="Arial" charset="0"/>
              </a:rPr>
              <a:t>extremely</a:t>
            </a:r>
            <a:r>
              <a:rPr lang="de-DE" dirty="0" smtClean="0">
                <a:latin typeface="Arial" charset="0"/>
              </a:rPr>
              <a:t> </a:t>
            </a:r>
            <a:r>
              <a:rPr lang="de-DE" dirty="0" err="1" smtClean="0">
                <a:latin typeface="Arial" charset="0"/>
              </a:rPr>
              <a:t>successful</a:t>
            </a:r>
            <a:r>
              <a:rPr lang="de-DE" dirty="0" smtClean="0">
                <a:latin typeface="Arial" charset="0"/>
              </a:rPr>
              <a:t> in </a:t>
            </a:r>
            <a:r>
              <a:rPr lang="de-DE" dirty="0" err="1" smtClean="0">
                <a:latin typeface="Arial" charset="0"/>
              </a:rPr>
              <a:t>describing</a:t>
            </a:r>
            <a:r>
              <a:rPr lang="de-DE" dirty="0" smtClean="0">
                <a:latin typeface="Arial" charset="0"/>
              </a:rPr>
              <a:t> </a:t>
            </a:r>
            <a:r>
              <a:rPr lang="de-DE" dirty="0" err="1" smtClean="0">
                <a:latin typeface="Arial" charset="0"/>
              </a:rPr>
              <a:t>systems</a:t>
            </a:r>
            <a:r>
              <a:rPr lang="de-DE" dirty="0" smtClean="0">
                <a:latin typeface="Arial" charset="0"/>
              </a:rPr>
              <a:t> </a:t>
            </a:r>
            <a:r>
              <a:rPr lang="de-DE" dirty="0" err="1" smtClean="0">
                <a:latin typeface="Arial" charset="0"/>
              </a:rPr>
              <a:t>like</a:t>
            </a:r>
            <a:r>
              <a:rPr lang="de-DE" dirty="0" smtClean="0">
                <a:latin typeface="Arial" charset="0"/>
              </a:rPr>
              <a:t> </a:t>
            </a:r>
            <a:r>
              <a:rPr lang="de-DE" dirty="0" err="1" smtClean="0">
                <a:latin typeface="Arial" charset="0"/>
              </a:rPr>
              <a:t>pionic</a:t>
            </a:r>
            <a:r>
              <a:rPr lang="de-DE" dirty="0" smtClean="0">
                <a:latin typeface="Arial" charset="0"/>
              </a:rPr>
              <a:t> </a:t>
            </a:r>
            <a:r>
              <a:rPr lang="de-DE" dirty="0" err="1" smtClean="0">
                <a:latin typeface="Arial" charset="0"/>
              </a:rPr>
              <a:t>atoms</a:t>
            </a:r>
            <a:r>
              <a:rPr lang="de-DE" dirty="0" smtClean="0">
                <a:latin typeface="Arial" charset="0"/>
              </a:rPr>
              <a:t>, </a:t>
            </a:r>
            <a:r>
              <a:rPr lang="de-DE" dirty="0" err="1" smtClean="0">
                <a:latin typeface="Arial" charset="0"/>
              </a:rPr>
              <a:t>however</a:t>
            </a:r>
            <a:r>
              <a:rPr lang="de-DE" dirty="0" smtClean="0">
                <a:latin typeface="Arial" charset="0"/>
              </a:rPr>
              <a:t> </a:t>
            </a:r>
            <a:r>
              <a:rPr lang="de-DE" dirty="0" err="1" smtClean="0">
                <a:latin typeface="Arial" charset="0"/>
              </a:rPr>
              <a:t>it</a:t>
            </a:r>
            <a:r>
              <a:rPr lang="de-DE" dirty="0" smtClean="0">
                <a:latin typeface="Arial" charset="0"/>
              </a:rPr>
              <a:t> </a:t>
            </a:r>
            <a:r>
              <a:rPr lang="de-DE" dirty="0" err="1" smtClean="0">
                <a:latin typeface="Arial" charset="0"/>
              </a:rPr>
              <a:t>is</a:t>
            </a:r>
            <a:r>
              <a:rPr lang="de-DE" dirty="0" smtClean="0">
                <a:latin typeface="Arial" charset="0"/>
              </a:rPr>
              <a:t> not </a:t>
            </a:r>
            <a:r>
              <a:rPr lang="de-DE" dirty="0" err="1" smtClean="0">
                <a:latin typeface="Arial" charset="0"/>
              </a:rPr>
              <a:t>applicable</a:t>
            </a:r>
            <a:r>
              <a:rPr lang="de-DE" dirty="0" smtClean="0">
                <a:latin typeface="Arial" charset="0"/>
              </a:rPr>
              <a:t> </a:t>
            </a:r>
            <a:r>
              <a:rPr lang="de-DE" dirty="0" err="1" smtClean="0">
                <a:latin typeface="Arial" charset="0"/>
              </a:rPr>
              <a:t>for</a:t>
            </a:r>
            <a:r>
              <a:rPr lang="de-DE" dirty="0" smtClean="0">
                <a:latin typeface="Arial" charset="0"/>
              </a:rPr>
              <a:t> </a:t>
            </a:r>
            <a:r>
              <a:rPr lang="de-DE" dirty="0" err="1" smtClean="0">
                <a:latin typeface="Arial" charset="0"/>
              </a:rPr>
              <a:t>kaonic</a:t>
            </a:r>
            <a:r>
              <a:rPr lang="de-DE" dirty="0" smtClean="0">
                <a:latin typeface="Arial" charset="0"/>
              </a:rPr>
              <a:t> </a:t>
            </a:r>
            <a:r>
              <a:rPr lang="de-DE" dirty="0" err="1" smtClean="0">
                <a:latin typeface="Arial" charset="0"/>
              </a:rPr>
              <a:t>systems</a:t>
            </a:r>
            <a:r>
              <a:rPr lang="de-DE" dirty="0" smtClean="0">
                <a:latin typeface="Arial" charset="0"/>
              </a:rPr>
              <a:t>.  The </a:t>
            </a:r>
            <a:r>
              <a:rPr lang="de-DE" dirty="0" err="1" smtClean="0">
                <a:latin typeface="Arial" charset="0"/>
              </a:rPr>
              <a:t>main</a:t>
            </a:r>
            <a:r>
              <a:rPr lang="de-DE" dirty="0" smtClean="0">
                <a:latin typeface="Arial" charset="0"/>
              </a:rPr>
              <a:t> </a:t>
            </a:r>
            <a:r>
              <a:rPr lang="de-DE" dirty="0" err="1" smtClean="0">
                <a:latin typeface="Arial" charset="0"/>
              </a:rPr>
              <a:t>reason</a:t>
            </a:r>
            <a:r>
              <a:rPr lang="de-DE" dirty="0" smtClean="0">
                <a:latin typeface="Arial" charset="0"/>
              </a:rPr>
              <a:t> </a:t>
            </a:r>
            <a:r>
              <a:rPr lang="de-DE" dirty="0" err="1" smtClean="0">
                <a:latin typeface="Arial" charset="0"/>
              </a:rPr>
              <a:t>is</a:t>
            </a:r>
            <a:r>
              <a:rPr lang="de-DE" dirty="0" smtClean="0">
                <a:latin typeface="Arial" charset="0"/>
              </a:rPr>
              <a:t> </a:t>
            </a:r>
            <a:r>
              <a:rPr lang="de-DE" dirty="0" err="1" smtClean="0">
                <a:latin typeface="Arial" charset="0"/>
              </a:rPr>
              <a:t>the</a:t>
            </a:r>
            <a:r>
              <a:rPr lang="de-DE" dirty="0" smtClean="0">
                <a:latin typeface="Arial" charset="0"/>
              </a:rPr>
              <a:t> </a:t>
            </a:r>
            <a:r>
              <a:rPr lang="de-DE" dirty="0" err="1" smtClean="0">
                <a:latin typeface="Arial" charset="0"/>
              </a:rPr>
              <a:t>presence</a:t>
            </a:r>
            <a:r>
              <a:rPr lang="de-DE" dirty="0" smtClean="0">
                <a:latin typeface="Arial" charset="0"/>
              </a:rPr>
              <a:t> </a:t>
            </a:r>
            <a:r>
              <a:rPr lang="de-DE" dirty="0" err="1" smtClean="0">
                <a:latin typeface="Arial" charset="0"/>
              </a:rPr>
              <a:t>of</a:t>
            </a:r>
            <a:r>
              <a:rPr lang="de-DE" dirty="0" smtClean="0">
                <a:latin typeface="Arial" charset="0"/>
              </a:rPr>
              <a:t> </a:t>
            </a:r>
            <a:r>
              <a:rPr lang="de-DE" dirty="0" err="1" smtClean="0">
                <a:latin typeface="Arial" charset="0"/>
              </a:rPr>
              <a:t>the</a:t>
            </a:r>
            <a:r>
              <a:rPr lang="de-DE" dirty="0" smtClean="0">
                <a:latin typeface="Arial" charset="0"/>
              </a:rPr>
              <a:t> Lam(1405) just </a:t>
            </a:r>
            <a:r>
              <a:rPr lang="de-DE" dirty="0" err="1" smtClean="0">
                <a:latin typeface="Arial" charset="0"/>
              </a:rPr>
              <a:t>below</a:t>
            </a:r>
            <a:r>
              <a:rPr lang="de-DE" dirty="0" smtClean="0">
                <a:latin typeface="Arial" charset="0"/>
              </a:rPr>
              <a:t> threshold. </a:t>
            </a:r>
          </a:p>
          <a:p>
            <a:pPr eaLnBrk="1" hangingPunct="1"/>
            <a:endParaRPr lang="de-DE" dirty="0" smtClean="0">
              <a:latin typeface="Arial" charset="0"/>
            </a:endParaRPr>
          </a:p>
          <a:p>
            <a:pPr eaLnBrk="1" hangingPunct="1"/>
            <a:r>
              <a:rPr lang="de-DE" dirty="0" smtClean="0">
                <a:latin typeface="Arial" charset="0"/>
              </a:rPr>
              <a:t>But: </a:t>
            </a:r>
          </a:p>
          <a:p>
            <a:pPr eaLnBrk="1" hangingPunct="1"/>
            <a:r>
              <a:rPr lang="de-DE" dirty="0" err="1" smtClean="0">
                <a:latin typeface="Arial" charset="0"/>
              </a:rPr>
              <a:t>There</a:t>
            </a:r>
            <a:r>
              <a:rPr lang="de-DE" dirty="0" smtClean="0">
                <a:latin typeface="Arial" charset="0"/>
              </a:rPr>
              <a:t> </a:t>
            </a:r>
            <a:r>
              <a:rPr lang="de-DE" dirty="0" err="1" smtClean="0">
                <a:latin typeface="Arial" charset="0"/>
              </a:rPr>
              <a:t>are</a:t>
            </a:r>
            <a:r>
              <a:rPr lang="de-DE" dirty="0" smtClean="0">
                <a:latin typeface="Arial" charset="0"/>
              </a:rPr>
              <a:t> non-</a:t>
            </a:r>
            <a:r>
              <a:rPr lang="de-DE" dirty="0" err="1" smtClean="0">
                <a:latin typeface="Arial" charset="0"/>
              </a:rPr>
              <a:t>perturbative</a:t>
            </a:r>
            <a:r>
              <a:rPr lang="de-DE" dirty="0" smtClean="0">
                <a:latin typeface="Arial" charset="0"/>
              </a:rPr>
              <a:t> </a:t>
            </a:r>
            <a:r>
              <a:rPr lang="de-DE" dirty="0" err="1" smtClean="0">
                <a:latin typeface="Arial" charset="0"/>
              </a:rPr>
              <a:t>coupled-channel</a:t>
            </a:r>
            <a:r>
              <a:rPr lang="de-DE" dirty="0" smtClean="0">
                <a:latin typeface="Arial" charset="0"/>
              </a:rPr>
              <a:t> </a:t>
            </a:r>
            <a:r>
              <a:rPr lang="de-DE" dirty="0" err="1" smtClean="0">
                <a:latin typeface="Arial" charset="0"/>
              </a:rPr>
              <a:t>techniques</a:t>
            </a:r>
            <a:r>
              <a:rPr lang="de-DE" dirty="0" smtClean="0">
                <a:latin typeface="Arial" charset="0"/>
              </a:rPr>
              <a:t> </a:t>
            </a:r>
            <a:r>
              <a:rPr lang="de-DE" dirty="0" err="1" smtClean="0">
                <a:latin typeface="Arial" charset="0"/>
              </a:rPr>
              <a:t>based</a:t>
            </a:r>
            <a:r>
              <a:rPr lang="de-DE" dirty="0" smtClean="0">
                <a:latin typeface="Arial" charset="0"/>
              </a:rPr>
              <a:t> on </a:t>
            </a:r>
            <a:r>
              <a:rPr lang="de-DE" dirty="0" err="1" smtClean="0">
                <a:latin typeface="Arial" charset="0"/>
              </a:rPr>
              <a:t>the</a:t>
            </a:r>
            <a:r>
              <a:rPr lang="de-DE" dirty="0" smtClean="0">
                <a:latin typeface="Arial" charset="0"/>
              </a:rPr>
              <a:t> </a:t>
            </a:r>
            <a:r>
              <a:rPr lang="de-DE" dirty="0" err="1" smtClean="0">
                <a:latin typeface="Arial" charset="0"/>
              </a:rPr>
              <a:t>driving</a:t>
            </a:r>
            <a:r>
              <a:rPr lang="de-DE" dirty="0" smtClean="0">
                <a:latin typeface="Arial" charset="0"/>
              </a:rPr>
              <a:t> </a:t>
            </a:r>
            <a:r>
              <a:rPr lang="de-DE" dirty="0" err="1" smtClean="0">
                <a:latin typeface="Arial" charset="0"/>
              </a:rPr>
              <a:t>terms</a:t>
            </a:r>
            <a:r>
              <a:rPr lang="de-DE" dirty="0" smtClean="0">
                <a:latin typeface="Arial" charset="0"/>
              </a:rPr>
              <a:t> </a:t>
            </a:r>
            <a:r>
              <a:rPr lang="de-DE" dirty="0" err="1" smtClean="0">
                <a:latin typeface="Arial" charset="0"/>
              </a:rPr>
              <a:t>of</a:t>
            </a:r>
            <a:r>
              <a:rPr lang="de-DE" dirty="0" smtClean="0">
                <a:latin typeface="Arial" charset="0"/>
              </a:rPr>
              <a:t> </a:t>
            </a:r>
            <a:r>
              <a:rPr lang="de-DE" dirty="0" err="1" smtClean="0">
                <a:latin typeface="Arial" charset="0"/>
              </a:rPr>
              <a:t>the</a:t>
            </a:r>
            <a:r>
              <a:rPr lang="de-DE" dirty="0" smtClean="0">
                <a:latin typeface="Arial" charset="0"/>
              </a:rPr>
              <a:t> </a:t>
            </a:r>
            <a:r>
              <a:rPr lang="de-DE" dirty="0" err="1" smtClean="0">
                <a:latin typeface="Arial" charset="0"/>
              </a:rPr>
              <a:t>chiral</a:t>
            </a:r>
            <a:r>
              <a:rPr lang="de-DE" dirty="0" smtClean="0">
                <a:latin typeface="Arial" charset="0"/>
              </a:rPr>
              <a:t> </a:t>
            </a:r>
            <a:r>
              <a:rPr lang="de-DE" dirty="0" err="1" smtClean="0">
                <a:latin typeface="Arial" charset="0"/>
              </a:rPr>
              <a:t>effective</a:t>
            </a:r>
            <a:r>
              <a:rPr lang="de-DE" dirty="0" smtClean="0">
                <a:latin typeface="Arial" charset="0"/>
              </a:rPr>
              <a:t> </a:t>
            </a:r>
            <a:r>
              <a:rPr lang="de-DE" dirty="0" err="1" smtClean="0">
                <a:latin typeface="Arial" charset="0"/>
              </a:rPr>
              <a:t>Lagrangian</a:t>
            </a:r>
            <a:r>
              <a:rPr lang="de-DE" dirty="0" smtClean="0">
                <a:latin typeface="Arial" charset="0"/>
              </a:rPr>
              <a:t> </a:t>
            </a:r>
            <a:r>
              <a:rPr lang="de-DE" dirty="0" err="1" smtClean="0">
                <a:latin typeface="Arial" charset="0"/>
              </a:rPr>
              <a:t>which</a:t>
            </a:r>
            <a:r>
              <a:rPr lang="de-DE" dirty="0" smtClean="0">
                <a:latin typeface="Arial" charset="0"/>
              </a:rPr>
              <a:t> </a:t>
            </a:r>
            <a:r>
              <a:rPr lang="de-DE" dirty="0" err="1" smtClean="0">
                <a:latin typeface="Arial" charset="0"/>
              </a:rPr>
              <a:t>generate</a:t>
            </a:r>
            <a:r>
              <a:rPr lang="de-DE" dirty="0" smtClean="0">
                <a:latin typeface="Arial" charset="0"/>
              </a:rPr>
              <a:t> </a:t>
            </a:r>
            <a:r>
              <a:rPr lang="de-DE" dirty="0" err="1" smtClean="0">
                <a:latin typeface="Arial" charset="0"/>
              </a:rPr>
              <a:t>the</a:t>
            </a:r>
            <a:r>
              <a:rPr lang="de-DE" dirty="0" smtClean="0">
                <a:latin typeface="Arial" charset="0"/>
              </a:rPr>
              <a:t> Lam(1405) </a:t>
            </a:r>
            <a:r>
              <a:rPr lang="de-DE" dirty="0" err="1" smtClean="0">
                <a:latin typeface="Arial" charset="0"/>
              </a:rPr>
              <a:t>dynamically</a:t>
            </a:r>
            <a:r>
              <a:rPr lang="de-DE" dirty="0" smtClean="0">
                <a:latin typeface="Arial" charset="0"/>
              </a:rPr>
              <a:t> </a:t>
            </a:r>
            <a:r>
              <a:rPr lang="de-DE" dirty="0" err="1" smtClean="0">
                <a:latin typeface="Arial" charset="0"/>
              </a:rPr>
              <a:t>as</a:t>
            </a:r>
            <a:r>
              <a:rPr lang="de-DE" dirty="0" smtClean="0">
                <a:latin typeface="Arial" charset="0"/>
              </a:rPr>
              <a:t> a </a:t>
            </a:r>
            <a:r>
              <a:rPr lang="de-DE" dirty="0" err="1" smtClean="0">
                <a:latin typeface="Arial" charset="0"/>
              </a:rPr>
              <a:t>Kbar</a:t>
            </a:r>
            <a:r>
              <a:rPr lang="de-DE" dirty="0" smtClean="0">
                <a:latin typeface="Arial" charset="0"/>
              </a:rPr>
              <a:t> N </a:t>
            </a:r>
            <a:r>
              <a:rPr lang="de-DE" dirty="0" err="1" smtClean="0">
                <a:latin typeface="Arial" charset="0"/>
              </a:rPr>
              <a:t>quasibound</a:t>
            </a:r>
            <a:r>
              <a:rPr lang="de-DE" dirty="0" smtClean="0">
                <a:latin typeface="Arial" charset="0"/>
              </a:rPr>
              <a:t> </a:t>
            </a:r>
            <a:r>
              <a:rPr lang="de-DE" dirty="0" err="1" smtClean="0">
                <a:latin typeface="Arial" charset="0"/>
              </a:rPr>
              <a:t>state</a:t>
            </a:r>
            <a:r>
              <a:rPr lang="de-DE" dirty="0" smtClean="0">
                <a:latin typeface="Arial" charset="0"/>
              </a:rPr>
              <a:t> </a:t>
            </a:r>
            <a:r>
              <a:rPr lang="de-DE" dirty="0" err="1" smtClean="0">
                <a:latin typeface="Arial" charset="0"/>
              </a:rPr>
              <a:t>and</a:t>
            </a:r>
            <a:r>
              <a:rPr lang="de-DE" dirty="0" smtClean="0">
                <a:latin typeface="Arial" charset="0"/>
              </a:rPr>
              <a:t> </a:t>
            </a:r>
            <a:r>
              <a:rPr lang="de-DE" dirty="0" err="1" smtClean="0">
                <a:latin typeface="Arial" charset="0"/>
              </a:rPr>
              <a:t>as</a:t>
            </a:r>
            <a:r>
              <a:rPr lang="de-DE" dirty="0" smtClean="0">
                <a:latin typeface="Arial" charset="0"/>
              </a:rPr>
              <a:t> a </a:t>
            </a:r>
            <a:r>
              <a:rPr lang="de-DE" dirty="0" err="1" smtClean="0">
                <a:latin typeface="Arial" charset="0"/>
              </a:rPr>
              <a:t>resonance</a:t>
            </a:r>
            <a:r>
              <a:rPr lang="de-DE" dirty="0" smtClean="0">
                <a:latin typeface="Arial" charset="0"/>
              </a:rPr>
              <a:t> in </a:t>
            </a:r>
            <a:r>
              <a:rPr lang="de-DE" dirty="0" err="1" smtClean="0">
                <a:latin typeface="Arial" charset="0"/>
              </a:rPr>
              <a:t>the</a:t>
            </a:r>
            <a:r>
              <a:rPr lang="de-DE" dirty="0" smtClean="0">
                <a:latin typeface="Arial" charset="0"/>
              </a:rPr>
              <a:t> </a:t>
            </a:r>
            <a:r>
              <a:rPr lang="de-DE" dirty="0" err="1" smtClean="0">
                <a:latin typeface="Arial" charset="0"/>
              </a:rPr>
              <a:t>pi</a:t>
            </a:r>
            <a:r>
              <a:rPr lang="de-DE" dirty="0" smtClean="0">
                <a:latin typeface="Arial" charset="0"/>
              </a:rPr>
              <a:t> Sigma </a:t>
            </a:r>
            <a:r>
              <a:rPr lang="de-DE" dirty="0" err="1" smtClean="0">
                <a:latin typeface="Arial" charset="0"/>
              </a:rPr>
              <a:t>channel</a:t>
            </a:r>
            <a:r>
              <a:rPr lang="de-DE" dirty="0" smtClean="0">
                <a:latin typeface="Arial" charset="0"/>
              </a:rPr>
              <a:t>. </a:t>
            </a:r>
            <a:r>
              <a:rPr lang="de-DE" dirty="0" err="1" smtClean="0">
                <a:latin typeface="Arial" charset="0"/>
              </a:rPr>
              <a:t>They</a:t>
            </a:r>
            <a:r>
              <a:rPr lang="de-DE" dirty="0" smtClean="0">
                <a:latin typeface="Arial" charset="0"/>
              </a:rPr>
              <a:t> </a:t>
            </a:r>
            <a:r>
              <a:rPr lang="de-DE" dirty="0" err="1" smtClean="0">
                <a:latin typeface="Arial" charset="0"/>
              </a:rPr>
              <a:t>have</a:t>
            </a:r>
            <a:r>
              <a:rPr lang="de-DE" dirty="0" smtClean="0">
                <a:latin typeface="Arial" charset="0"/>
              </a:rPr>
              <a:t> </a:t>
            </a:r>
            <a:r>
              <a:rPr lang="de-DE" dirty="0" err="1" smtClean="0">
                <a:latin typeface="Arial" charset="0"/>
              </a:rPr>
              <a:t>proved</a:t>
            </a:r>
            <a:r>
              <a:rPr lang="de-DE" dirty="0" smtClean="0">
                <a:latin typeface="Arial" charset="0"/>
              </a:rPr>
              <a:t> </a:t>
            </a:r>
            <a:r>
              <a:rPr lang="de-DE" dirty="0" err="1" smtClean="0">
                <a:latin typeface="Arial" charset="0"/>
              </a:rPr>
              <a:t>useful</a:t>
            </a:r>
            <a:r>
              <a:rPr lang="de-DE" dirty="0" smtClean="0">
                <a:latin typeface="Arial" charset="0"/>
              </a:rPr>
              <a:t> </a:t>
            </a:r>
            <a:r>
              <a:rPr lang="de-DE" dirty="0" err="1" smtClean="0">
                <a:latin typeface="Arial" charset="0"/>
              </a:rPr>
              <a:t>and</a:t>
            </a:r>
            <a:r>
              <a:rPr lang="de-DE" dirty="0" smtClean="0">
                <a:latin typeface="Arial" charset="0"/>
              </a:rPr>
              <a:t> </a:t>
            </a:r>
            <a:r>
              <a:rPr lang="de-DE" dirty="0" err="1" smtClean="0">
                <a:latin typeface="Arial" charset="0"/>
              </a:rPr>
              <a:t>successfull</a:t>
            </a:r>
            <a:r>
              <a:rPr lang="de-DE" dirty="0" smtClean="0">
                <a:latin typeface="Arial" charset="0"/>
              </a:rPr>
              <a:t>.</a:t>
            </a:r>
          </a:p>
          <a:p>
            <a:pPr eaLnBrk="1" hangingPunct="1"/>
            <a:endParaRPr lang="de-DE" dirty="0" smtClean="0">
              <a:latin typeface="Arial" charset="0"/>
            </a:endParaRPr>
          </a:p>
          <a:p>
            <a:pPr eaLnBrk="1" hangingPunct="1"/>
            <a:r>
              <a:rPr lang="de-DE" dirty="0" smtClean="0">
                <a:latin typeface="Arial" charset="0"/>
              </a:rPr>
              <a:t>High </a:t>
            </a:r>
            <a:r>
              <a:rPr lang="de-DE" dirty="0" err="1" smtClean="0">
                <a:latin typeface="Arial" charset="0"/>
              </a:rPr>
              <a:t>precision</a:t>
            </a:r>
            <a:r>
              <a:rPr lang="de-DE" dirty="0" smtClean="0">
                <a:latin typeface="Arial" charset="0"/>
              </a:rPr>
              <a:t> K- p threshold </a:t>
            </a:r>
            <a:r>
              <a:rPr lang="de-DE" dirty="0" err="1" smtClean="0">
                <a:latin typeface="Arial" charset="0"/>
              </a:rPr>
              <a:t>data</a:t>
            </a:r>
            <a:r>
              <a:rPr lang="de-DE" dirty="0" smtClean="0">
                <a:latin typeface="Arial" charset="0"/>
              </a:rPr>
              <a:t> </a:t>
            </a:r>
            <a:r>
              <a:rPr lang="de-DE" dirty="0" err="1" smtClean="0">
                <a:latin typeface="Arial" charset="0"/>
              </a:rPr>
              <a:t>set</a:t>
            </a:r>
            <a:r>
              <a:rPr lang="de-DE" dirty="0" smtClean="0">
                <a:latin typeface="Arial" charset="0"/>
              </a:rPr>
              <a:t> </a:t>
            </a:r>
            <a:r>
              <a:rPr lang="de-DE" dirty="0" err="1" smtClean="0">
                <a:latin typeface="Arial" charset="0"/>
              </a:rPr>
              <a:t>important</a:t>
            </a:r>
            <a:r>
              <a:rPr lang="de-DE" dirty="0" smtClean="0">
                <a:latin typeface="Arial" charset="0"/>
              </a:rPr>
              <a:t> </a:t>
            </a:r>
            <a:r>
              <a:rPr lang="de-DE" dirty="0" err="1" smtClean="0">
                <a:latin typeface="Arial" charset="0"/>
              </a:rPr>
              <a:t>constraints</a:t>
            </a:r>
            <a:r>
              <a:rPr lang="de-DE" dirty="0" smtClean="0">
                <a:latin typeface="Arial" charset="0"/>
              </a:rPr>
              <a:t> </a:t>
            </a:r>
            <a:r>
              <a:rPr lang="de-DE" dirty="0" err="1" smtClean="0">
                <a:latin typeface="Arial" charset="0"/>
              </a:rPr>
              <a:t>for</a:t>
            </a:r>
            <a:r>
              <a:rPr lang="de-DE" dirty="0" smtClean="0">
                <a:latin typeface="Arial" charset="0"/>
              </a:rPr>
              <a:t> such </a:t>
            </a:r>
            <a:r>
              <a:rPr lang="de-DE" dirty="0" err="1" smtClean="0">
                <a:latin typeface="Arial" charset="0"/>
              </a:rPr>
              <a:t>theoretical</a:t>
            </a:r>
            <a:r>
              <a:rPr lang="de-DE" dirty="0" smtClean="0">
                <a:latin typeface="Arial" charset="0"/>
              </a:rPr>
              <a:t> </a:t>
            </a:r>
            <a:r>
              <a:rPr lang="de-DE" dirty="0" err="1" smtClean="0">
                <a:latin typeface="Arial" charset="0"/>
              </a:rPr>
              <a:t>approaches</a:t>
            </a:r>
            <a:r>
              <a:rPr lang="de-DE" dirty="0" smtClean="0">
                <a:latin typeface="Arial" charset="0"/>
              </a:rPr>
              <a:t>.</a:t>
            </a:r>
          </a:p>
          <a:p>
            <a:pPr eaLnBrk="1" hangingPunct="1"/>
            <a:endParaRPr lang="de-DE" dirty="0" smtClean="0">
              <a:latin typeface="Arial" charset="0"/>
            </a:endParaRPr>
          </a:p>
          <a:p>
            <a:pPr eaLnBrk="1" hangingPunct="1"/>
            <a:r>
              <a:rPr lang="de-DE" dirty="0" smtClean="0">
                <a:latin typeface="Arial" charset="0"/>
              </a:rPr>
              <a:t>--------------------------------------------------------------</a:t>
            </a:r>
          </a:p>
          <a:p>
            <a:pPr eaLnBrk="1" hangingPunct="1"/>
            <a:r>
              <a:rPr lang="de-DE" dirty="0" smtClean="0">
                <a:latin typeface="Arial" charset="0"/>
              </a:rPr>
              <a:t>Non-</a:t>
            </a:r>
            <a:r>
              <a:rPr lang="de-DE" dirty="0" err="1" smtClean="0">
                <a:latin typeface="Arial" charset="0"/>
              </a:rPr>
              <a:t>perturbative</a:t>
            </a:r>
            <a:r>
              <a:rPr lang="de-DE" dirty="0" smtClean="0">
                <a:latin typeface="Arial" charset="0"/>
              </a:rPr>
              <a:t> </a:t>
            </a:r>
            <a:r>
              <a:rPr lang="de-DE" dirty="0" err="1" smtClean="0">
                <a:latin typeface="Arial" charset="0"/>
              </a:rPr>
              <a:t>coupled-channel</a:t>
            </a:r>
            <a:r>
              <a:rPr lang="de-DE" dirty="0" smtClean="0">
                <a:latin typeface="Arial" charset="0"/>
              </a:rPr>
              <a:t> </a:t>
            </a:r>
            <a:r>
              <a:rPr lang="de-DE" dirty="0" err="1" smtClean="0">
                <a:latin typeface="Arial" charset="0"/>
              </a:rPr>
              <a:t>techniques</a:t>
            </a:r>
            <a:r>
              <a:rPr lang="de-DE" dirty="0" smtClean="0">
                <a:latin typeface="Arial" charset="0"/>
              </a:rPr>
              <a:t> </a:t>
            </a:r>
            <a:r>
              <a:rPr lang="de-DE" dirty="0" err="1" smtClean="0">
                <a:latin typeface="Arial" charset="0"/>
              </a:rPr>
              <a:t>based</a:t>
            </a:r>
            <a:r>
              <a:rPr lang="de-DE" dirty="0" smtClean="0">
                <a:latin typeface="Arial" charset="0"/>
              </a:rPr>
              <a:t> on </a:t>
            </a:r>
            <a:r>
              <a:rPr lang="de-DE" dirty="0" err="1" smtClean="0">
                <a:latin typeface="Arial" charset="0"/>
              </a:rPr>
              <a:t>the</a:t>
            </a:r>
            <a:r>
              <a:rPr lang="de-DE" dirty="0" smtClean="0">
                <a:latin typeface="Arial" charset="0"/>
              </a:rPr>
              <a:t> </a:t>
            </a:r>
            <a:r>
              <a:rPr lang="de-DE" dirty="0" err="1" smtClean="0">
                <a:latin typeface="Arial" charset="0"/>
              </a:rPr>
              <a:t>driving</a:t>
            </a:r>
            <a:r>
              <a:rPr lang="de-DE" dirty="0" smtClean="0">
                <a:latin typeface="Arial" charset="0"/>
              </a:rPr>
              <a:t> </a:t>
            </a:r>
            <a:r>
              <a:rPr lang="de-DE" dirty="0" err="1" smtClean="0">
                <a:latin typeface="Arial" charset="0"/>
              </a:rPr>
              <a:t>terms</a:t>
            </a:r>
            <a:r>
              <a:rPr lang="de-DE" dirty="0" smtClean="0">
                <a:latin typeface="Arial" charset="0"/>
              </a:rPr>
              <a:t> </a:t>
            </a:r>
            <a:r>
              <a:rPr lang="de-DE" dirty="0" err="1" smtClean="0">
                <a:latin typeface="Arial" charset="0"/>
              </a:rPr>
              <a:t>of</a:t>
            </a:r>
            <a:r>
              <a:rPr lang="de-DE" dirty="0" smtClean="0">
                <a:latin typeface="Arial" charset="0"/>
              </a:rPr>
              <a:t> </a:t>
            </a:r>
            <a:r>
              <a:rPr lang="de-DE" dirty="0" err="1" smtClean="0">
                <a:latin typeface="Arial" charset="0"/>
              </a:rPr>
              <a:t>the</a:t>
            </a:r>
            <a:r>
              <a:rPr lang="de-DE" dirty="0" smtClean="0">
                <a:latin typeface="Arial" charset="0"/>
              </a:rPr>
              <a:t> </a:t>
            </a:r>
            <a:r>
              <a:rPr lang="de-DE" dirty="0" err="1" smtClean="0">
                <a:latin typeface="Arial" charset="0"/>
              </a:rPr>
              <a:t>chiral</a:t>
            </a:r>
            <a:r>
              <a:rPr lang="de-DE" dirty="0" smtClean="0">
                <a:latin typeface="Arial" charset="0"/>
              </a:rPr>
              <a:t> SU(3) </a:t>
            </a:r>
            <a:r>
              <a:rPr lang="de-DE" dirty="0" err="1" smtClean="0">
                <a:latin typeface="Arial" charset="0"/>
              </a:rPr>
              <a:t>effective</a:t>
            </a:r>
            <a:r>
              <a:rPr lang="de-DE" dirty="0" smtClean="0">
                <a:latin typeface="Arial" charset="0"/>
              </a:rPr>
              <a:t> </a:t>
            </a:r>
            <a:r>
              <a:rPr lang="de-DE" dirty="0" err="1" smtClean="0">
                <a:latin typeface="Arial" charset="0"/>
              </a:rPr>
              <a:t>Lagrangian</a:t>
            </a:r>
            <a:r>
              <a:rPr lang="de-DE" dirty="0" smtClean="0">
                <a:latin typeface="Arial" charset="0"/>
              </a:rPr>
              <a:t> </a:t>
            </a:r>
            <a:r>
              <a:rPr lang="de-DE" dirty="0" err="1" smtClean="0">
                <a:latin typeface="Arial" charset="0"/>
              </a:rPr>
              <a:t>have</a:t>
            </a:r>
            <a:r>
              <a:rPr lang="de-DE" dirty="0" smtClean="0">
                <a:latin typeface="Arial" charset="0"/>
              </a:rPr>
              <a:t> </a:t>
            </a:r>
            <a:r>
              <a:rPr lang="de-DE" dirty="0" err="1" smtClean="0">
                <a:latin typeface="Arial" charset="0"/>
              </a:rPr>
              <a:t>proved</a:t>
            </a:r>
            <a:r>
              <a:rPr lang="de-DE" dirty="0" smtClean="0">
                <a:latin typeface="Arial" charset="0"/>
              </a:rPr>
              <a:t> </a:t>
            </a:r>
            <a:r>
              <a:rPr lang="de-DE" dirty="0" err="1" smtClean="0">
                <a:latin typeface="Arial" charset="0"/>
              </a:rPr>
              <a:t>useful</a:t>
            </a:r>
            <a:r>
              <a:rPr lang="de-DE" dirty="0" smtClean="0">
                <a:latin typeface="Arial" charset="0"/>
              </a:rPr>
              <a:t> </a:t>
            </a:r>
            <a:r>
              <a:rPr lang="de-DE" dirty="0" err="1" smtClean="0">
                <a:latin typeface="Arial" charset="0"/>
              </a:rPr>
              <a:t>and</a:t>
            </a:r>
            <a:r>
              <a:rPr lang="de-DE" dirty="0" smtClean="0">
                <a:latin typeface="Arial" charset="0"/>
              </a:rPr>
              <a:t> </a:t>
            </a:r>
            <a:r>
              <a:rPr lang="de-DE" dirty="0" err="1" smtClean="0">
                <a:latin typeface="Arial" charset="0"/>
              </a:rPr>
              <a:t>successful</a:t>
            </a:r>
            <a:r>
              <a:rPr lang="de-DE" dirty="0" smtClean="0">
                <a:latin typeface="Arial" charset="0"/>
              </a:rPr>
              <a:t> in </a:t>
            </a:r>
            <a:r>
              <a:rPr lang="de-DE" dirty="0" err="1" smtClean="0">
                <a:latin typeface="Arial" charset="0"/>
              </a:rPr>
              <a:t>dealing</a:t>
            </a:r>
            <a:r>
              <a:rPr lang="de-DE" dirty="0" smtClean="0">
                <a:latin typeface="Arial" charset="0"/>
              </a:rPr>
              <a:t> </a:t>
            </a:r>
            <a:r>
              <a:rPr lang="de-DE" dirty="0" err="1" smtClean="0">
                <a:latin typeface="Arial" charset="0"/>
              </a:rPr>
              <a:t>with</a:t>
            </a:r>
            <a:r>
              <a:rPr lang="de-DE" dirty="0" smtClean="0">
                <a:latin typeface="Arial" charset="0"/>
              </a:rPr>
              <a:t> </a:t>
            </a:r>
            <a:r>
              <a:rPr lang="de-DE" dirty="0" err="1" smtClean="0">
                <a:latin typeface="Arial" charset="0"/>
              </a:rPr>
              <a:t>this</a:t>
            </a:r>
            <a:r>
              <a:rPr lang="de-DE" dirty="0" smtClean="0">
                <a:latin typeface="Arial" charset="0"/>
              </a:rPr>
              <a:t> </a:t>
            </a:r>
            <a:r>
              <a:rPr lang="de-DE" dirty="0" err="1" smtClean="0">
                <a:latin typeface="Arial" charset="0"/>
              </a:rPr>
              <a:t>problem</a:t>
            </a:r>
            <a:r>
              <a:rPr lang="de-DE" dirty="0" smtClean="0">
                <a:latin typeface="Arial" charset="0"/>
              </a:rPr>
              <a:t> </a:t>
            </a:r>
            <a:r>
              <a:rPr lang="de-DE" dirty="0" err="1" smtClean="0">
                <a:latin typeface="Arial" charset="0"/>
              </a:rPr>
              <a:t>by</a:t>
            </a:r>
            <a:r>
              <a:rPr lang="de-DE" dirty="0" smtClean="0">
                <a:latin typeface="Arial" charset="0"/>
              </a:rPr>
              <a:t> </a:t>
            </a:r>
            <a:r>
              <a:rPr lang="de-DE" dirty="0" err="1" smtClean="0">
                <a:latin typeface="Arial" charset="0"/>
              </a:rPr>
              <a:t>generating</a:t>
            </a:r>
            <a:r>
              <a:rPr lang="de-DE" dirty="0" smtClean="0">
                <a:latin typeface="Arial" charset="0"/>
              </a:rPr>
              <a:t> </a:t>
            </a:r>
            <a:r>
              <a:rPr lang="de-DE" dirty="0" err="1" smtClean="0">
                <a:latin typeface="Arial" charset="0"/>
              </a:rPr>
              <a:t>the</a:t>
            </a:r>
            <a:r>
              <a:rPr lang="de-DE" dirty="0" smtClean="0">
                <a:latin typeface="Arial" charset="0"/>
              </a:rPr>
              <a:t> Lam(1405) </a:t>
            </a:r>
            <a:r>
              <a:rPr lang="de-DE" dirty="0" err="1" smtClean="0">
                <a:latin typeface="Arial" charset="0"/>
              </a:rPr>
              <a:t>dynamically</a:t>
            </a:r>
            <a:r>
              <a:rPr lang="de-DE" dirty="0" smtClean="0">
                <a:latin typeface="Arial" charset="0"/>
              </a:rPr>
              <a:t> </a:t>
            </a:r>
            <a:r>
              <a:rPr lang="de-DE" dirty="0" err="1" smtClean="0">
                <a:latin typeface="Arial" charset="0"/>
              </a:rPr>
              <a:t>as</a:t>
            </a:r>
            <a:r>
              <a:rPr lang="de-DE" dirty="0" smtClean="0">
                <a:latin typeface="Arial" charset="0"/>
              </a:rPr>
              <a:t> an I=0  </a:t>
            </a:r>
            <a:r>
              <a:rPr lang="de-DE" dirty="0" err="1" smtClean="0">
                <a:latin typeface="Arial" charset="0"/>
              </a:rPr>
              <a:t>Kbar</a:t>
            </a:r>
            <a:r>
              <a:rPr lang="de-DE" dirty="0" smtClean="0">
                <a:latin typeface="Arial" charset="0"/>
              </a:rPr>
              <a:t> N </a:t>
            </a:r>
            <a:r>
              <a:rPr lang="de-DE" dirty="0" err="1" smtClean="0">
                <a:latin typeface="Arial" charset="0"/>
              </a:rPr>
              <a:t>quasibound</a:t>
            </a:r>
            <a:r>
              <a:rPr lang="de-DE" dirty="0" smtClean="0">
                <a:latin typeface="Arial" charset="0"/>
              </a:rPr>
              <a:t> </a:t>
            </a:r>
            <a:r>
              <a:rPr lang="de-DE" dirty="0" err="1" smtClean="0">
                <a:latin typeface="Arial" charset="0"/>
              </a:rPr>
              <a:t>state</a:t>
            </a:r>
            <a:r>
              <a:rPr lang="de-DE" dirty="0" smtClean="0">
                <a:latin typeface="Arial" charset="0"/>
              </a:rPr>
              <a:t> </a:t>
            </a:r>
            <a:r>
              <a:rPr lang="de-DE" dirty="0" err="1" smtClean="0">
                <a:latin typeface="Arial" charset="0"/>
              </a:rPr>
              <a:t>and</a:t>
            </a:r>
            <a:r>
              <a:rPr lang="de-DE" dirty="0" smtClean="0">
                <a:latin typeface="Arial" charset="0"/>
              </a:rPr>
              <a:t> </a:t>
            </a:r>
            <a:r>
              <a:rPr lang="de-DE" dirty="0" err="1" smtClean="0">
                <a:latin typeface="Arial" charset="0"/>
              </a:rPr>
              <a:t>as</a:t>
            </a:r>
            <a:r>
              <a:rPr lang="de-DE" dirty="0" smtClean="0">
                <a:latin typeface="Arial" charset="0"/>
              </a:rPr>
              <a:t> a </a:t>
            </a:r>
            <a:r>
              <a:rPr lang="de-DE" dirty="0" err="1" smtClean="0">
                <a:latin typeface="Arial" charset="0"/>
              </a:rPr>
              <a:t>resonance</a:t>
            </a:r>
            <a:r>
              <a:rPr lang="de-DE" dirty="0" smtClean="0">
                <a:latin typeface="Arial" charset="0"/>
              </a:rPr>
              <a:t> in </a:t>
            </a:r>
            <a:r>
              <a:rPr lang="de-DE" dirty="0" err="1" smtClean="0">
                <a:latin typeface="Arial" charset="0"/>
              </a:rPr>
              <a:t>the</a:t>
            </a:r>
            <a:r>
              <a:rPr lang="de-DE" dirty="0" smtClean="0">
                <a:latin typeface="Arial" charset="0"/>
              </a:rPr>
              <a:t> </a:t>
            </a:r>
            <a:r>
              <a:rPr lang="de-DE" dirty="0" err="1" smtClean="0">
                <a:latin typeface="Arial" charset="0"/>
              </a:rPr>
              <a:t>pi</a:t>
            </a:r>
            <a:r>
              <a:rPr lang="de-DE" dirty="0" smtClean="0">
                <a:latin typeface="Arial" charset="0"/>
              </a:rPr>
              <a:t> Sigma </a:t>
            </a:r>
            <a:r>
              <a:rPr lang="de-DE" dirty="0" err="1" smtClean="0">
                <a:latin typeface="Arial" charset="0"/>
              </a:rPr>
              <a:t>channel</a:t>
            </a:r>
            <a:r>
              <a:rPr lang="de-DE" dirty="0" smtClean="0">
                <a:latin typeface="Arial" charset="0"/>
              </a:rPr>
              <a:t>.</a:t>
            </a:r>
          </a:p>
          <a:p>
            <a:pPr eaLnBrk="1" hangingPunct="1"/>
            <a:endParaRPr lang="de-DE"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de-DE" dirty="0" err="1" smtClean="0">
                <a:latin typeface="Arial" charset="0"/>
              </a:rPr>
              <a:t>Now</a:t>
            </a:r>
            <a:r>
              <a:rPr lang="de-DE" dirty="0" smtClean="0">
                <a:latin typeface="Arial" charset="0"/>
              </a:rPr>
              <a:t> </a:t>
            </a:r>
            <a:r>
              <a:rPr lang="de-DE" dirty="0" err="1" smtClean="0">
                <a:latin typeface="Arial" charset="0"/>
              </a:rPr>
              <a:t>here</a:t>
            </a:r>
            <a:r>
              <a:rPr lang="de-DE" dirty="0" smtClean="0">
                <a:latin typeface="Arial" charset="0"/>
              </a:rPr>
              <a:t> </a:t>
            </a:r>
            <a:r>
              <a:rPr lang="de-DE" dirty="0" err="1" smtClean="0">
                <a:latin typeface="Arial" charset="0"/>
              </a:rPr>
              <a:t>is</a:t>
            </a:r>
            <a:r>
              <a:rPr lang="de-DE" dirty="0" smtClean="0">
                <a:latin typeface="Arial" charset="0"/>
              </a:rPr>
              <a:t> </a:t>
            </a:r>
            <a:r>
              <a:rPr lang="de-DE" dirty="0" err="1" smtClean="0">
                <a:latin typeface="Arial" charset="0"/>
              </a:rPr>
              <a:t>the</a:t>
            </a:r>
            <a:r>
              <a:rPr lang="de-DE" dirty="0" smtClean="0">
                <a:latin typeface="Arial" charset="0"/>
              </a:rPr>
              <a:t> </a:t>
            </a:r>
            <a:r>
              <a:rPr lang="de-DE" dirty="0" err="1" smtClean="0">
                <a:latin typeface="Arial" charset="0"/>
              </a:rPr>
              <a:t>Deser</a:t>
            </a:r>
            <a:r>
              <a:rPr lang="de-DE" dirty="0" smtClean="0">
                <a:latin typeface="Arial" charset="0"/>
              </a:rPr>
              <a:t> </a:t>
            </a:r>
            <a:r>
              <a:rPr lang="de-DE" dirty="0" err="1" smtClean="0">
                <a:latin typeface="Arial" charset="0"/>
              </a:rPr>
              <a:t>formula</a:t>
            </a:r>
            <a:r>
              <a:rPr lang="de-DE" dirty="0" smtClean="0">
                <a:latin typeface="Arial" charset="0"/>
              </a:rPr>
              <a:t> </a:t>
            </a:r>
            <a:r>
              <a:rPr lang="de-DE" dirty="0" err="1" smtClean="0">
                <a:latin typeface="Arial" charset="0"/>
              </a:rPr>
              <a:t>for</a:t>
            </a:r>
            <a:r>
              <a:rPr lang="de-DE" dirty="0" smtClean="0">
                <a:latin typeface="Arial" charset="0"/>
              </a:rPr>
              <a:t> </a:t>
            </a:r>
            <a:r>
              <a:rPr lang="de-DE" dirty="0" err="1" smtClean="0">
                <a:latin typeface="Arial" charset="0"/>
              </a:rPr>
              <a:t>kaonic</a:t>
            </a:r>
            <a:r>
              <a:rPr lang="de-DE" dirty="0" smtClean="0">
                <a:latin typeface="Arial" charset="0"/>
              </a:rPr>
              <a:t> hydrogen. </a:t>
            </a:r>
            <a:r>
              <a:rPr lang="de-DE" dirty="0" err="1" smtClean="0">
                <a:latin typeface="Arial" charset="0"/>
              </a:rPr>
              <a:t>Please</a:t>
            </a:r>
            <a:r>
              <a:rPr lang="de-DE" dirty="0" smtClean="0">
                <a:latin typeface="Arial" charset="0"/>
              </a:rPr>
              <a:t> </a:t>
            </a:r>
            <a:r>
              <a:rPr lang="de-DE" dirty="0" err="1" smtClean="0">
                <a:latin typeface="Arial" charset="0"/>
              </a:rPr>
              <a:t>note</a:t>
            </a:r>
            <a:r>
              <a:rPr lang="de-DE" dirty="0" smtClean="0">
                <a:latin typeface="Arial" charset="0"/>
              </a:rPr>
              <a:t> </a:t>
            </a:r>
            <a:r>
              <a:rPr lang="de-DE" dirty="0" err="1" smtClean="0">
                <a:latin typeface="Arial" charset="0"/>
              </a:rPr>
              <a:t>we</a:t>
            </a:r>
            <a:r>
              <a:rPr lang="de-DE" dirty="0" smtClean="0">
                <a:latin typeface="Arial" charset="0"/>
              </a:rPr>
              <a:t> </a:t>
            </a:r>
            <a:r>
              <a:rPr lang="de-DE" dirty="0" err="1" smtClean="0">
                <a:latin typeface="Arial" charset="0"/>
              </a:rPr>
              <a:t>use</a:t>
            </a:r>
            <a:r>
              <a:rPr lang="de-DE" dirty="0" smtClean="0">
                <a:latin typeface="Arial" charset="0"/>
              </a:rPr>
              <a:t> </a:t>
            </a:r>
            <a:r>
              <a:rPr lang="de-DE" dirty="0" err="1" smtClean="0">
                <a:latin typeface="Arial" charset="0"/>
              </a:rPr>
              <a:t>as</a:t>
            </a:r>
            <a:r>
              <a:rPr lang="de-DE" dirty="0" smtClean="0">
                <a:latin typeface="Arial" charset="0"/>
              </a:rPr>
              <a:t> </a:t>
            </a:r>
            <a:r>
              <a:rPr lang="de-DE" dirty="0" err="1" smtClean="0">
                <a:latin typeface="Arial" charset="0"/>
              </a:rPr>
              <a:t>definition</a:t>
            </a:r>
            <a:r>
              <a:rPr lang="de-DE" dirty="0" smtClean="0">
                <a:latin typeface="Arial" charset="0"/>
              </a:rPr>
              <a:t> </a:t>
            </a:r>
            <a:r>
              <a:rPr lang="de-DE" dirty="0" err="1" smtClean="0">
                <a:latin typeface="Arial" charset="0"/>
              </a:rPr>
              <a:t>of</a:t>
            </a:r>
            <a:r>
              <a:rPr lang="de-DE" dirty="0" smtClean="0">
                <a:latin typeface="Arial" charset="0"/>
              </a:rPr>
              <a:t> </a:t>
            </a:r>
            <a:r>
              <a:rPr lang="de-DE" dirty="0" err="1" smtClean="0">
                <a:latin typeface="Arial" charset="0"/>
              </a:rPr>
              <a:t>the</a:t>
            </a:r>
            <a:r>
              <a:rPr lang="de-DE" dirty="0" smtClean="0">
                <a:latin typeface="Arial" charset="0"/>
              </a:rPr>
              <a:t>  </a:t>
            </a:r>
            <a:r>
              <a:rPr lang="de-DE" dirty="0" err="1" smtClean="0">
                <a:latin typeface="Arial" charset="0"/>
              </a:rPr>
              <a:t>shift</a:t>
            </a:r>
            <a:r>
              <a:rPr lang="de-DE" dirty="0" smtClean="0">
                <a:latin typeface="Arial" charset="0"/>
              </a:rPr>
              <a:t>:  E(</a:t>
            </a:r>
            <a:r>
              <a:rPr lang="de-DE" dirty="0" err="1" smtClean="0">
                <a:latin typeface="Arial" charset="0"/>
              </a:rPr>
              <a:t>measured</a:t>
            </a:r>
            <a:r>
              <a:rPr lang="de-DE" dirty="0" smtClean="0">
                <a:latin typeface="Arial" charset="0"/>
              </a:rPr>
              <a:t>) – E(</a:t>
            </a:r>
            <a:r>
              <a:rPr lang="de-DE" dirty="0" err="1" smtClean="0">
                <a:latin typeface="Arial" charset="0"/>
              </a:rPr>
              <a:t>electromagnetic</a:t>
            </a:r>
            <a:r>
              <a:rPr lang="de-DE" dirty="0" smtClean="0">
                <a:latin typeface="Arial" charset="0"/>
              </a:rPr>
              <a:t>)</a:t>
            </a:r>
          </a:p>
          <a:p>
            <a:endParaRPr lang="de-DE" dirty="0" smtClean="0">
              <a:latin typeface="Arial" charset="0"/>
            </a:endParaRPr>
          </a:p>
          <a:p>
            <a:r>
              <a:rPr lang="de-DE" dirty="0" err="1" smtClean="0">
                <a:latin typeface="Arial" charset="0"/>
              </a:rPr>
              <a:t>For</a:t>
            </a:r>
            <a:r>
              <a:rPr lang="de-DE" dirty="0" smtClean="0">
                <a:latin typeface="Arial" charset="0"/>
              </a:rPr>
              <a:t> </a:t>
            </a:r>
            <a:r>
              <a:rPr lang="de-DE" dirty="0" err="1" smtClean="0">
                <a:latin typeface="Arial" charset="0"/>
              </a:rPr>
              <a:t>high</a:t>
            </a:r>
            <a:r>
              <a:rPr lang="de-DE" dirty="0" smtClean="0">
                <a:latin typeface="Arial" charset="0"/>
              </a:rPr>
              <a:t> </a:t>
            </a:r>
            <a:r>
              <a:rPr lang="de-DE" dirty="0" err="1" smtClean="0">
                <a:latin typeface="Arial" charset="0"/>
              </a:rPr>
              <a:t>precision</a:t>
            </a:r>
            <a:r>
              <a:rPr lang="de-DE" dirty="0" smtClean="0">
                <a:latin typeface="Arial" charset="0"/>
              </a:rPr>
              <a:t> </a:t>
            </a:r>
            <a:r>
              <a:rPr lang="de-DE" dirty="0" err="1" smtClean="0">
                <a:latin typeface="Arial" charset="0"/>
              </a:rPr>
              <a:t>checks</a:t>
            </a:r>
            <a:r>
              <a:rPr lang="de-DE" dirty="0" smtClean="0">
                <a:latin typeface="Arial" charset="0"/>
              </a:rPr>
              <a:t> </a:t>
            </a:r>
            <a:r>
              <a:rPr lang="de-DE" dirty="0" err="1" smtClean="0">
                <a:latin typeface="Arial" charset="0"/>
              </a:rPr>
              <a:t>there</a:t>
            </a:r>
            <a:r>
              <a:rPr lang="de-DE" dirty="0" smtClean="0">
                <a:latin typeface="Arial" charset="0"/>
              </a:rPr>
              <a:t> </a:t>
            </a:r>
            <a:r>
              <a:rPr lang="de-DE" dirty="0" err="1" smtClean="0">
                <a:latin typeface="Arial" charset="0"/>
              </a:rPr>
              <a:t>are</a:t>
            </a:r>
            <a:r>
              <a:rPr lang="de-DE" dirty="0" smtClean="0">
                <a:latin typeface="Arial" charset="0"/>
              </a:rPr>
              <a:t> </a:t>
            </a:r>
            <a:r>
              <a:rPr lang="de-DE" dirty="0" err="1" smtClean="0">
                <a:latin typeface="Arial" charset="0"/>
              </a:rPr>
              <a:t>relations</a:t>
            </a:r>
            <a:r>
              <a:rPr lang="de-DE" dirty="0" smtClean="0">
                <a:latin typeface="Arial" charset="0"/>
              </a:rPr>
              <a:t> </a:t>
            </a:r>
            <a:r>
              <a:rPr lang="de-DE" dirty="0" err="1" smtClean="0">
                <a:latin typeface="Arial" charset="0"/>
              </a:rPr>
              <a:t>including</a:t>
            </a:r>
            <a:r>
              <a:rPr lang="de-DE" dirty="0" smtClean="0">
                <a:latin typeface="Arial" charset="0"/>
              </a:rPr>
              <a:t> </a:t>
            </a:r>
            <a:r>
              <a:rPr lang="de-DE" dirty="0" err="1" smtClean="0">
                <a:latin typeface="Arial" charset="0"/>
              </a:rPr>
              <a:t>isospin</a:t>
            </a:r>
            <a:r>
              <a:rPr lang="de-DE" dirty="0" smtClean="0">
                <a:latin typeface="Arial" charset="0"/>
              </a:rPr>
              <a:t> </a:t>
            </a:r>
            <a:r>
              <a:rPr lang="de-DE" dirty="0" err="1" smtClean="0">
                <a:latin typeface="Arial" charset="0"/>
              </a:rPr>
              <a:t>breaking</a:t>
            </a:r>
            <a:r>
              <a:rPr lang="de-DE" dirty="0" smtClean="0">
                <a:latin typeface="Arial" charset="0"/>
              </a:rPr>
              <a:t> </a:t>
            </a:r>
            <a:r>
              <a:rPr lang="de-DE" dirty="0" err="1" smtClean="0">
                <a:latin typeface="Arial" charset="0"/>
              </a:rPr>
              <a:t>corrections</a:t>
            </a:r>
            <a:r>
              <a:rPr lang="de-DE" dirty="0" smtClean="0">
                <a:latin typeface="Arial" charset="0"/>
              </a:rPr>
              <a:t> </a:t>
            </a:r>
            <a:r>
              <a:rPr lang="de-DE" dirty="0" err="1" smtClean="0">
                <a:latin typeface="Arial" charset="0"/>
              </a:rPr>
              <a:t>needed</a:t>
            </a:r>
            <a:r>
              <a:rPr lang="de-DE" dirty="0" smtClean="0">
                <a:latin typeface="Arial" charset="0"/>
              </a:rPr>
              <a:t>. </a:t>
            </a:r>
          </a:p>
          <a:p>
            <a:endParaRPr lang="de-DE" dirty="0" smtClean="0">
              <a:latin typeface="Arial" charset="0"/>
            </a:endParaRPr>
          </a:p>
          <a:p>
            <a:r>
              <a:rPr lang="de-DE" dirty="0" smtClean="0">
                <a:latin typeface="Arial" charset="0"/>
              </a:rPr>
              <a:t>I </a:t>
            </a:r>
            <a:r>
              <a:rPr lang="de-DE" dirty="0" err="1" smtClean="0">
                <a:latin typeface="Arial" charset="0"/>
              </a:rPr>
              <a:t>quote</a:t>
            </a:r>
            <a:r>
              <a:rPr lang="de-DE" dirty="0" smtClean="0">
                <a:latin typeface="Arial" charset="0"/>
              </a:rPr>
              <a:t> </a:t>
            </a:r>
            <a:r>
              <a:rPr lang="de-DE" dirty="0" err="1" smtClean="0">
                <a:latin typeface="Arial" charset="0"/>
              </a:rPr>
              <a:t>here</a:t>
            </a:r>
            <a:r>
              <a:rPr lang="de-DE" dirty="0" smtClean="0">
                <a:latin typeface="Arial" charset="0"/>
              </a:rPr>
              <a:t> </a:t>
            </a:r>
            <a:r>
              <a:rPr lang="de-DE" dirty="0" err="1" smtClean="0">
                <a:latin typeface="Arial" charset="0"/>
              </a:rPr>
              <a:t>from</a:t>
            </a:r>
            <a:r>
              <a:rPr lang="de-DE" dirty="0" smtClean="0">
                <a:latin typeface="Arial" charset="0"/>
              </a:rPr>
              <a:t> a </a:t>
            </a:r>
            <a:r>
              <a:rPr lang="de-DE" dirty="0" err="1" smtClean="0">
                <a:latin typeface="Arial" charset="0"/>
              </a:rPr>
              <a:t>paper</a:t>
            </a:r>
            <a:r>
              <a:rPr lang="de-DE" dirty="0" smtClean="0">
                <a:latin typeface="Arial" charset="0"/>
              </a:rPr>
              <a:t> </a:t>
            </a:r>
            <a:r>
              <a:rPr lang="de-DE" dirty="0" err="1" smtClean="0">
                <a:latin typeface="Arial" charset="0"/>
              </a:rPr>
              <a:t>of</a:t>
            </a:r>
            <a:r>
              <a:rPr lang="de-DE" dirty="0" smtClean="0">
                <a:latin typeface="Arial" charset="0"/>
              </a:rPr>
              <a:t> Meißner, </a:t>
            </a:r>
            <a:r>
              <a:rPr lang="de-DE" dirty="0" err="1" smtClean="0">
                <a:latin typeface="Arial" charset="0"/>
              </a:rPr>
              <a:t>Raha</a:t>
            </a:r>
            <a:r>
              <a:rPr lang="de-DE" dirty="0" smtClean="0">
                <a:latin typeface="Arial" charset="0"/>
              </a:rPr>
              <a:t> </a:t>
            </a:r>
            <a:r>
              <a:rPr lang="de-DE" dirty="0" err="1" smtClean="0">
                <a:latin typeface="Arial" charset="0"/>
              </a:rPr>
              <a:t>and</a:t>
            </a:r>
            <a:r>
              <a:rPr lang="de-DE" dirty="0" smtClean="0">
                <a:latin typeface="Arial" charset="0"/>
              </a:rPr>
              <a:t> </a:t>
            </a:r>
            <a:r>
              <a:rPr lang="de-DE" dirty="0" err="1" smtClean="0">
                <a:latin typeface="Arial" charset="0"/>
              </a:rPr>
              <a:t>Rusetsky</a:t>
            </a:r>
            <a:r>
              <a:rPr lang="de-DE" dirty="0" smtClean="0">
                <a:latin typeface="Arial" charset="0"/>
              </a:rPr>
              <a:t> </a:t>
            </a:r>
            <a:r>
              <a:rPr lang="de-DE" dirty="0" err="1" smtClean="0">
                <a:latin typeface="Arial" charset="0"/>
              </a:rPr>
              <a:t>of</a:t>
            </a:r>
            <a:r>
              <a:rPr lang="de-DE" dirty="0" smtClean="0">
                <a:latin typeface="Arial" charset="0"/>
              </a:rPr>
              <a:t> 2004 </a:t>
            </a:r>
            <a:r>
              <a:rPr lang="de-DE" dirty="0" err="1" smtClean="0">
                <a:latin typeface="Arial" charset="0"/>
              </a:rPr>
              <a:t>confirming</a:t>
            </a:r>
            <a:r>
              <a:rPr lang="de-DE" dirty="0" smtClean="0">
                <a:latin typeface="Arial" charset="0"/>
              </a:rPr>
              <a:t> </a:t>
            </a:r>
            <a:r>
              <a:rPr lang="de-DE" dirty="0" err="1" smtClean="0">
                <a:latin typeface="Arial" charset="0"/>
              </a:rPr>
              <a:t>that</a:t>
            </a:r>
            <a:r>
              <a:rPr lang="de-DE" dirty="0" smtClean="0">
                <a:latin typeface="Arial" charset="0"/>
              </a:rPr>
              <a:t> </a:t>
            </a:r>
            <a:r>
              <a:rPr lang="de-DE" dirty="0" err="1" smtClean="0">
                <a:latin typeface="Arial" charset="0"/>
              </a:rPr>
              <a:t>there</a:t>
            </a:r>
            <a:r>
              <a:rPr lang="de-DE" dirty="0" smtClean="0">
                <a:latin typeface="Arial" charset="0"/>
              </a:rPr>
              <a:t> </a:t>
            </a:r>
            <a:r>
              <a:rPr lang="de-DE" dirty="0" err="1" smtClean="0">
                <a:latin typeface="Arial" charset="0"/>
              </a:rPr>
              <a:t>are</a:t>
            </a:r>
            <a:r>
              <a:rPr lang="de-DE" dirty="0" smtClean="0">
                <a:latin typeface="Arial" charset="0"/>
              </a:rPr>
              <a:t> </a:t>
            </a:r>
            <a:r>
              <a:rPr lang="de-DE" dirty="0" err="1" smtClean="0">
                <a:latin typeface="Arial" charset="0"/>
              </a:rPr>
              <a:t>good</a:t>
            </a:r>
            <a:r>
              <a:rPr lang="de-DE" dirty="0" smtClean="0">
                <a:latin typeface="Arial" charset="0"/>
              </a:rPr>
              <a:t> </a:t>
            </a:r>
            <a:r>
              <a:rPr lang="de-DE" dirty="0" err="1" smtClean="0">
                <a:latin typeface="Arial" charset="0"/>
              </a:rPr>
              <a:t>ways</a:t>
            </a:r>
            <a:r>
              <a:rPr lang="de-DE" dirty="0" smtClean="0">
                <a:latin typeface="Arial" charset="0"/>
              </a:rPr>
              <a:t> </a:t>
            </a:r>
            <a:r>
              <a:rPr lang="de-DE" dirty="0" err="1" smtClean="0">
                <a:latin typeface="Arial" charset="0"/>
              </a:rPr>
              <a:t>to</a:t>
            </a:r>
            <a:r>
              <a:rPr lang="de-DE" dirty="0" smtClean="0">
                <a:latin typeface="Arial" charset="0"/>
              </a:rPr>
              <a:t> </a:t>
            </a:r>
            <a:r>
              <a:rPr lang="de-DE" dirty="0" err="1" smtClean="0">
                <a:latin typeface="Arial" charset="0"/>
              </a:rPr>
              <a:t>extract</a:t>
            </a:r>
            <a:r>
              <a:rPr lang="de-DE" dirty="0" smtClean="0">
                <a:latin typeface="Arial" charset="0"/>
              </a:rPr>
              <a:t> </a:t>
            </a:r>
            <a:r>
              <a:rPr lang="de-DE" dirty="0" err="1" smtClean="0">
                <a:latin typeface="Arial" charset="0"/>
              </a:rPr>
              <a:t>scattering</a:t>
            </a:r>
            <a:r>
              <a:rPr lang="de-DE" dirty="0" smtClean="0">
                <a:latin typeface="Arial" charset="0"/>
              </a:rPr>
              <a:t> </a:t>
            </a:r>
            <a:r>
              <a:rPr lang="de-DE" dirty="0" err="1" smtClean="0">
                <a:latin typeface="Arial" charset="0"/>
              </a:rPr>
              <a:t>lengths</a:t>
            </a:r>
            <a:r>
              <a:rPr lang="de-DE" dirty="0" smtClean="0">
                <a:latin typeface="Arial" charset="0"/>
              </a:rPr>
              <a:t> </a:t>
            </a:r>
            <a:r>
              <a:rPr lang="de-DE" dirty="0" err="1" smtClean="0">
                <a:latin typeface="Arial" charset="0"/>
              </a:rPr>
              <a:t>from</a:t>
            </a:r>
            <a:r>
              <a:rPr lang="de-DE" dirty="0" smtClean="0">
                <a:latin typeface="Arial" charset="0"/>
              </a:rPr>
              <a:t> </a:t>
            </a:r>
            <a:r>
              <a:rPr lang="de-DE" dirty="0" err="1" smtClean="0">
                <a:latin typeface="Arial" charset="0"/>
              </a:rPr>
              <a:t>kaonic</a:t>
            </a:r>
            <a:r>
              <a:rPr lang="de-DE" dirty="0" smtClean="0">
                <a:latin typeface="Arial" charset="0"/>
              </a:rPr>
              <a:t> </a:t>
            </a:r>
            <a:r>
              <a:rPr lang="de-DE" dirty="0" err="1" smtClean="0">
                <a:latin typeface="Arial" charset="0"/>
              </a:rPr>
              <a:t>atom</a:t>
            </a:r>
            <a:r>
              <a:rPr lang="de-DE" dirty="0" smtClean="0">
                <a:latin typeface="Arial" charset="0"/>
              </a:rPr>
              <a:t> </a:t>
            </a:r>
            <a:r>
              <a:rPr lang="de-DE" dirty="0" err="1" smtClean="0">
                <a:latin typeface="Arial" charset="0"/>
              </a:rPr>
              <a:t>data</a:t>
            </a:r>
            <a:r>
              <a:rPr lang="de-DE" dirty="0" smtClean="0">
                <a:latin typeface="Arial" charset="0"/>
              </a:rPr>
              <a:t>. </a:t>
            </a:r>
          </a:p>
          <a:p>
            <a:endParaRPr lang="de-DE" dirty="0" smtClean="0">
              <a:latin typeface="Arial" charset="0"/>
            </a:endParaRPr>
          </a:p>
          <a:p>
            <a:r>
              <a:rPr lang="de-DE" sz="1200" dirty="0" smtClean="0">
                <a:solidFill>
                  <a:schemeClr val="accent2"/>
                </a:solidFill>
              </a:rPr>
              <a:t>„</a:t>
            </a:r>
            <a:r>
              <a:rPr lang="de-DE" sz="1200" dirty="0" err="1" smtClean="0">
                <a:solidFill>
                  <a:schemeClr val="accent2"/>
                </a:solidFill>
              </a:rPr>
              <a:t>By</a:t>
            </a:r>
            <a:r>
              <a:rPr lang="de-DE" sz="1200" dirty="0" smtClean="0">
                <a:solidFill>
                  <a:schemeClr val="accent2"/>
                </a:solidFill>
              </a:rPr>
              <a:t> </a:t>
            </a:r>
            <a:r>
              <a:rPr lang="de-DE" sz="1200" dirty="0" err="1" smtClean="0">
                <a:solidFill>
                  <a:schemeClr val="accent2"/>
                </a:solidFill>
              </a:rPr>
              <a:t>using</a:t>
            </a:r>
            <a:r>
              <a:rPr lang="de-DE" sz="1200" dirty="0" smtClean="0">
                <a:solidFill>
                  <a:schemeClr val="accent2"/>
                </a:solidFill>
              </a:rPr>
              <a:t> </a:t>
            </a:r>
            <a:r>
              <a:rPr lang="de-DE" sz="1200" dirty="0" err="1" smtClean="0">
                <a:solidFill>
                  <a:schemeClr val="accent2"/>
                </a:solidFill>
              </a:rPr>
              <a:t>the</a:t>
            </a:r>
            <a:r>
              <a:rPr lang="de-DE" sz="1200" dirty="0" smtClean="0">
                <a:solidFill>
                  <a:schemeClr val="accent2"/>
                </a:solidFill>
              </a:rPr>
              <a:t> non-</a:t>
            </a:r>
            <a:r>
              <a:rPr lang="de-DE" sz="1200" dirty="0" err="1" smtClean="0">
                <a:solidFill>
                  <a:schemeClr val="accent2"/>
                </a:solidFill>
              </a:rPr>
              <a:t>relativistic</a:t>
            </a:r>
            <a:r>
              <a:rPr lang="de-DE" sz="1200" dirty="0" smtClean="0">
                <a:solidFill>
                  <a:schemeClr val="accent2"/>
                </a:solidFill>
              </a:rPr>
              <a:t> </a:t>
            </a:r>
            <a:r>
              <a:rPr lang="de-DE" sz="1200" dirty="0" err="1" smtClean="0">
                <a:solidFill>
                  <a:schemeClr val="accent2"/>
                </a:solidFill>
              </a:rPr>
              <a:t>effective</a:t>
            </a:r>
            <a:r>
              <a:rPr lang="de-DE" sz="1200" dirty="0" smtClean="0">
                <a:solidFill>
                  <a:schemeClr val="accent2"/>
                </a:solidFill>
              </a:rPr>
              <a:t> </a:t>
            </a:r>
            <a:r>
              <a:rPr lang="de-DE" sz="1200" dirty="0" err="1" smtClean="0">
                <a:solidFill>
                  <a:schemeClr val="accent2"/>
                </a:solidFill>
              </a:rPr>
              <a:t>Lagrangian</a:t>
            </a:r>
            <a:r>
              <a:rPr lang="de-DE" sz="1200" dirty="0" smtClean="0">
                <a:solidFill>
                  <a:schemeClr val="accent2"/>
                </a:solidFill>
              </a:rPr>
              <a:t> </a:t>
            </a:r>
            <a:r>
              <a:rPr lang="de-DE" sz="1200" dirty="0" err="1" smtClean="0">
                <a:solidFill>
                  <a:schemeClr val="accent2"/>
                </a:solidFill>
              </a:rPr>
              <a:t>approach</a:t>
            </a:r>
            <a:r>
              <a:rPr lang="de-DE" sz="1200" dirty="0" smtClean="0">
                <a:solidFill>
                  <a:schemeClr val="accent2"/>
                </a:solidFill>
              </a:rPr>
              <a:t> a </a:t>
            </a:r>
            <a:r>
              <a:rPr lang="de-DE" sz="1200" dirty="0" err="1" smtClean="0">
                <a:solidFill>
                  <a:schemeClr val="accent2"/>
                </a:solidFill>
              </a:rPr>
              <a:t>complete</a:t>
            </a:r>
            <a:r>
              <a:rPr lang="de-DE" sz="1200" dirty="0" smtClean="0">
                <a:solidFill>
                  <a:schemeClr val="accent2"/>
                </a:solidFill>
              </a:rPr>
              <a:t> </a:t>
            </a:r>
            <a:r>
              <a:rPr lang="de-DE" sz="1200" dirty="0" err="1" smtClean="0">
                <a:solidFill>
                  <a:schemeClr val="accent2"/>
                </a:solidFill>
              </a:rPr>
              <a:t>expresson</a:t>
            </a:r>
            <a:endParaRPr lang="de-DE" sz="1200" dirty="0" smtClean="0">
              <a:solidFill>
                <a:schemeClr val="accent2"/>
              </a:solidFill>
            </a:endParaRPr>
          </a:p>
          <a:p>
            <a:r>
              <a:rPr lang="de-DE" sz="1200" dirty="0" err="1" smtClean="0">
                <a:solidFill>
                  <a:schemeClr val="accent2"/>
                </a:solidFill>
              </a:rPr>
              <a:t>for</a:t>
            </a:r>
            <a:r>
              <a:rPr lang="de-DE" sz="1200" dirty="0" smtClean="0">
                <a:solidFill>
                  <a:schemeClr val="accent2"/>
                </a:solidFill>
              </a:rPr>
              <a:t> </a:t>
            </a:r>
            <a:r>
              <a:rPr lang="de-DE" sz="1200" dirty="0" err="1" smtClean="0">
                <a:solidFill>
                  <a:schemeClr val="accent2"/>
                </a:solidFill>
              </a:rPr>
              <a:t>the</a:t>
            </a:r>
            <a:r>
              <a:rPr lang="de-DE" sz="1200" dirty="0" smtClean="0">
                <a:solidFill>
                  <a:schemeClr val="accent2"/>
                </a:solidFill>
              </a:rPr>
              <a:t> </a:t>
            </a:r>
            <a:r>
              <a:rPr lang="de-DE" sz="1200" dirty="0" err="1" smtClean="0">
                <a:solidFill>
                  <a:schemeClr val="accent2"/>
                </a:solidFill>
              </a:rPr>
              <a:t>isospin-breaking</a:t>
            </a:r>
            <a:r>
              <a:rPr lang="de-DE" sz="1200" dirty="0" smtClean="0">
                <a:solidFill>
                  <a:schemeClr val="accent2"/>
                </a:solidFill>
              </a:rPr>
              <a:t> </a:t>
            </a:r>
            <a:r>
              <a:rPr lang="de-DE" sz="1200" dirty="0" err="1" smtClean="0">
                <a:solidFill>
                  <a:schemeClr val="accent2"/>
                </a:solidFill>
              </a:rPr>
              <a:t>corrections</a:t>
            </a:r>
            <a:r>
              <a:rPr lang="de-DE" sz="1200" dirty="0" smtClean="0">
                <a:solidFill>
                  <a:schemeClr val="accent2"/>
                </a:solidFill>
              </a:rPr>
              <a:t> </a:t>
            </a:r>
            <a:r>
              <a:rPr lang="de-DE" sz="1200" dirty="0" err="1" smtClean="0">
                <a:solidFill>
                  <a:schemeClr val="accent2"/>
                </a:solidFill>
              </a:rPr>
              <a:t>can</a:t>
            </a:r>
            <a:r>
              <a:rPr lang="de-DE" sz="1200" dirty="0" smtClean="0">
                <a:solidFill>
                  <a:schemeClr val="accent2"/>
                </a:solidFill>
              </a:rPr>
              <a:t> </a:t>
            </a:r>
            <a:r>
              <a:rPr lang="de-DE" sz="1200" dirty="0" err="1" smtClean="0">
                <a:solidFill>
                  <a:schemeClr val="accent2"/>
                </a:solidFill>
              </a:rPr>
              <a:t>be</a:t>
            </a:r>
            <a:r>
              <a:rPr lang="de-DE" sz="1200" dirty="0" smtClean="0">
                <a:solidFill>
                  <a:schemeClr val="accent2"/>
                </a:solidFill>
              </a:rPr>
              <a:t> </a:t>
            </a:r>
            <a:r>
              <a:rPr lang="de-DE" sz="1200" dirty="0" err="1" smtClean="0">
                <a:solidFill>
                  <a:schemeClr val="accent2"/>
                </a:solidFill>
              </a:rPr>
              <a:t>obtained</a:t>
            </a:r>
            <a:r>
              <a:rPr lang="de-DE" sz="1200" dirty="0" smtClean="0">
                <a:solidFill>
                  <a:schemeClr val="accent2"/>
                </a:solidFill>
              </a:rPr>
              <a:t>; </a:t>
            </a:r>
          </a:p>
          <a:p>
            <a:r>
              <a:rPr lang="de-DE" sz="1200" dirty="0" smtClean="0">
                <a:solidFill>
                  <a:schemeClr val="accent2"/>
                </a:solidFill>
              </a:rPr>
              <a:t>in </a:t>
            </a:r>
            <a:r>
              <a:rPr lang="de-DE" sz="1200" dirty="0" err="1" smtClean="0">
                <a:solidFill>
                  <a:schemeClr val="accent2"/>
                </a:solidFill>
              </a:rPr>
              <a:t>leading</a:t>
            </a:r>
            <a:r>
              <a:rPr lang="de-DE" sz="1200" dirty="0" smtClean="0">
                <a:solidFill>
                  <a:schemeClr val="accent2"/>
                </a:solidFill>
              </a:rPr>
              <a:t> order </a:t>
            </a:r>
            <a:r>
              <a:rPr lang="de-DE" sz="1200" dirty="0" err="1" smtClean="0">
                <a:solidFill>
                  <a:schemeClr val="accent2"/>
                </a:solidFill>
              </a:rPr>
              <a:t>parameter-free</a:t>
            </a:r>
            <a:r>
              <a:rPr lang="de-DE" sz="1200" dirty="0" smtClean="0">
                <a:solidFill>
                  <a:schemeClr val="accent2"/>
                </a:solidFill>
              </a:rPr>
              <a:t> </a:t>
            </a:r>
            <a:r>
              <a:rPr lang="de-DE" sz="1200" dirty="0" err="1" smtClean="0">
                <a:solidFill>
                  <a:schemeClr val="accent2"/>
                </a:solidFill>
              </a:rPr>
              <a:t>modified</a:t>
            </a:r>
            <a:r>
              <a:rPr lang="de-DE" sz="1200" dirty="0" smtClean="0">
                <a:solidFill>
                  <a:schemeClr val="accent2"/>
                </a:solidFill>
              </a:rPr>
              <a:t> </a:t>
            </a:r>
            <a:r>
              <a:rPr lang="de-DE" sz="1200" dirty="0" err="1" smtClean="0">
                <a:solidFill>
                  <a:schemeClr val="accent2"/>
                </a:solidFill>
              </a:rPr>
              <a:t>Deser</a:t>
            </a:r>
            <a:r>
              <a:rPr lang="de-DE" sz="1200" dirty="0" smtClean="0">
                <a:solidFill>
                  <a:schemeClr val="accent2"/>
                </a:solidFill>
              </a:rPr>
              <a:t>-type </a:t>
            </a:r>
            <a:r>
              <a:rPr lang="de-DE" sz="1200" dirty="0" err="1" smtClean="0">
                <a:solidFill>
                  <a:schemeClr val="accent2"/>
                </a:solidFill>
              </a:rPr>
              <a:t>relations</a:t>
            </a:r>
            <a:r>
              <a:rPr lang="de-DE" sz="1200" dirty="0" smtClean="0">
                <a:solidFill>
                  <a:schemeClr val="accent2"/>
                </a:solidFill>
              </a:rPr>
              <a:t> </a:t>
            </a:r>
            <a:r>
              <a:rPr lang="de-DE" sz="1200" dirty="0" err="1" smtClean="0">
                <a:solidFill>
                  <a:schemeClr val="accent2"/>
                </a:solidFill>
              </a:rPr>
              <a:t>exist</a:t>
            </a:r>
            <a:r>
              <a:rPr lang="de-DE" sz="1200" dirty="0" smtClean="0">
                <a:solidFill>
                  <a:schemeClr val="accent2"/>
                </a:solidFill>
              </a:rPr>
              <a:t> </a:t>
            </a:r>
            <a:r>
              <a:rPr lang="de-DE" sz="1200" dirty="0" err="1" smtClean="0">
                <a:solidFill>
                  <a:schemeClr val="accent2"/>
                </a:solidFill>
              </a:rPr>
              <a:t>and</a:t>
            </a:r>
            <a:r>
              <a:rPr lang="de-DE" sz="1200" dirty="0" smtClean="0">
                <a:solidFill>
                  <a:schemeClr val="accent2"/>
                </a:solidFill>
              </a:rPr>
              <a:t> </a:t>
            </a:r>
            <a:r>
              <a:rPr lang="de-DE" sz="1200" dirty="0" err="1" smtClean="0">
                <a:solidFill>
                  <a:schemeClr val="accent2"/>
                </a:solidFill>
              </a:rPr>
              <a:t>can</a:t>
            </a:r>
            <a:r>
              <a:rPr lang="de-DE" sz="1200" dirty="0" smtClean="0">
                <a:solidFill>
                  <a:schemeClr val="accent2"/>
                </a:solidFill>
              </a:rPr>
              <a:t> </a:t>
            </a:r>
            <a:r>
              <a:rPr lang="de-DE" sz="1200" dirty="0" err="1" smtClean="0">
                <a:solidFill>
                  <a:schemeClr val="accent2"/>
                </a:solidFill>
              </a:rPr>
              <a:t>be</a:t>
            </a:r>
            <a:r>
              <a:rPr lang="de-DE" sz="1200" dirty="0" smtClean="0">
                <a:solidFill>
                  <a:schemeClr val="accent2"/>
                </a:solidFill>
              </a:rPr>
              <a:t> </a:t>
            </a:r>
            <a:r>
              <a:rPr lang="de-DE" sz="1200" dirty="0" err="1" smtClean="0">
                <a:solidFill>
                  <a:schemeClr val="accent2"/>
                </a:solidFill>
              </a:rPr>
              <a:t>used</a:t>
            </a:r>
            <a:r>
              <a:rPr lang="de-DE" sz="1200" dirty="0" smtClean="0">
                <a:solidFill>
                  <a:schemeClr val="accent2"/>
                </a:solidFill>
              </a:rPr>
              <a:t> </a:t>
            </a:r>
            <a:r>
              <a:rPr lang="de-DE" sz="1200" dirty="0" err="1" smtClean="0">
                <a:solidFill>
                  <a:schemeClr val="accent2"/>
                </a:solidFill>
              </a:rPr>
              <a:t>to</a:t>
            </a:r>
            <a:r>
              <a:rPr lang="de-DE" sz="1200" dirty="0" smtClean="0">
                <a:solidFill>
                  <a:schemeClr val="accent2"/>
                </a:solidFill>
              </a:rPr>
              <a:t> </a:t>
            </a:r>
          </a:p>
          <a:p>
            <a:r>
              <a:rPr lang="de-DE" sz="1200" dirty="0" err="1" smtClean="0">
                <a:solidFill>
                  <a:schemeClr val="accent2"/>
                </a:solidFill>
              </a:rPr>
              <a:t>extract</a:t>
            </a:r>
            <a:r>
              <a:rPr lang="de-DE" sz="1200" dirty="0" smtClean="0">
                <a:solidFill>
                  <a:schemeClr val="accent2"/>
                </a:solidFill>
              </a:rPr>
              <a:t> </a:t>
            </a:r>
            <a:r>
              <a:rPr lang="de-DE" sz="1200" dirty="0" err="1" smtClean="0">
                <a:solidFill>
                  <a:schemeClr val="accent2"/>
                </a:solidFill>
              </a:rPr>
              <a:t>scattering</a:t>
            </a:r>
            <a:r>
              <a:rPr lang="de-DE" sz="1200" dirty="0" smtClean="0">
                <a:solidFill>
                  <a:schemeClr val="accent2"/>
                </a:solidFill>
              </a:rPr>
              <a:t> </a:t>
            </a:r>
            <a:r>
              <a:rPr lang="de-DE" sz="1200" dirty="0" err="1" smtClean="0">
                <a:solidFill>
                  <a:schemeClr val="accent2"/>
                </a:solidFill>
              </a:rPr>
              <a:t>lenghts</a:t>
            </a:r>
            <a:r>
              <a:rPr lang="de-DE" sz="1200" dirty="0" smtClean="0">
                <a:solidFill>
                  <a:schemeClr val="accent2"/>
                </a:solidFill>
              </a:rPr>
              <a:t> </a:t>
            </a:r>
            <a:r>
              <a:rPr lang="de-DE" sz="1200" dirty="0" err="1" smtClean="0">
                <a:solidFill>
                  <a:schemeClr val="accent2"/>
                </a:solidFill>
              </a:rPr>
              <a:t>from</a:t>
            </a:r>
            <a:r>
              <a:rPr lang="de-DE" sz="1200" dirty="0" smtClean="0">
                <a:solidFill>
                  <a:schemeClr val="accent2"/>
                </a:solidFill>
              </a:rPr>
              <a:t> </a:t>
            </a:r>
            <a:r>
              <a:rPr lang="de-DE" sz="1200" dirty="0" err="1" smtClean="0">
                <a:solidFill>
                  <a:schemeClr val="accent2"/>
                </a:solidFill>
              </a:rPr>
              <a:t>kaonic</a:t>
            </a:r>
            <a:r>
              <a:rPr lang="de-DE" sz="1200" dirty="0" smtClean="0">
                <a:solidFill>
                  <a:schemeClr val="accent2"/>
                </a:solidFill>
              </a:rPr>
              <a:t> </a:t>
            </a:r>
            <a:r>
              <a:rPr lang="de-DE" sz="1200" dirty="0" err="1" smtClean="0">
                <a:solidFill>
                  <a:schemeClr val="accent2"/>
                </a:solidFill>
              </a:rPr>
              <a:t>atom</a:t>
            </a:r>
            <a:r>
              <a:rPr lang="de-DE" sz="1200" dirty="0" smtClean="0">
                <a:solidFill>
                  <a:schemeClr val="accent2"/>
                </a:solidFill>
              </a:rPr>
              <a:t> data“</a:t>
            </a:r>
            <a:r>
              <a:rPr lang="de-DE" sz="1200" baseline="30000" dirty="0" smtClean="0">
                <a:solidFill>
                  <a:schemeClr val="accent2"/>
                </a:solidFill>
              </a:rPr>
              <a:t>2</a:t>
            </a:r>
            <a:endParaRPr lang="de-DE" sz="1200" dirty="0" smtClean="0">
              <a:solidFill>
                <a:schemeClr val="accent2"/>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baseline="30000" dirty="0" smtClean="0"/>
              <a:t>2</a:t>
            </a:r>
            <a:r>
              <a:rPr lang="de-DE" sz="1200" dirty="0" smtClean="0"/>
              <a:t>Meißner,Raha,Rusetsky, 2004 </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dirty="0" smtClean="0"/>
          </a:p>
          <a:p>
            <a:pPr eaLnBrk="0" hangingPunct="0"/>
            <a:endParaRPr lang="de-DE" sz="1200" dirty="0" smtClean="0"/>
          </a:p>
          <a:p>
            <a:pPr eaLnBrk="0" hangingPunct="0"/>
            <a:endParaRPr lang="de-DE" sz="1200" dirty="0" smtClean="0"/>
          </a:p>
          <a:p>
            <a:pPr eaLnBrk="0" hangingPunct="0"/>
            <a:r>
              <a:rPr lang="de-DE" sz="1200" dirty="0" smtClean="0">
                <a:solidFill>
                  <a:srgbClr val="C00000"/>
                </a:solidFill>
              </a:rPr>
              <a:t>KD ... Elaborate </a:t>
            </a:r>
            <a:r>
              <a:rPr lang="de-DE" sz="1200" dirty="0" err="1" smtClean="0">
                <a:solidFill>
                  <a:srgbClr val="C00000"/>
                </a:solidFill>
              </a:rPr>
              <a:t>procedures</a:t>
            </a:r>
            <a:r>
              <a:rPr lang="de-DE" sz="1200" dirty="0" smtClean="0">
                <a:solidFill>
                  <a:srgbClr val="C00000"/>
                </a:solidFill>
              </a:rPr>
              <a:t> </a:t>
            </a:r>
            <a:r>
              <a:rPr lang="de-DE" sz="1200" dirty="0" err="1" smtClean="0"/>
              <a:t>needed</a:t>
            </a:r>
            <a:r>
              <a:rPr lang="de-DE" sz="1200" dirty="0" smtClean="0"/>
              <a:t> </a:t>
            </a:r>
            <a:r>
              <a:rPr lang="de-DE" sz="1200" dirty="0" err="1" smtClean="0"/>
              <a:t>to</a:t>
            </a:r>
            <a:r>
              <a:rPr lang="de-DE" sz="1200" dirty="0" smtClean="0"/>
              <a:t> </a:t>
            </a:r>
            <a:r>
              <a:rPr lang="de-DE" sz="1200" dirty="0" err="1" smtClean="0"/>
              <a:t>connect</a:t>
            </a:r>
            <a:r>
              <a:rPr lang="de-DE" sz="1200" dirty="0" smtClean="0"/>
              <a:t> </a:t>
            </a:r>
            <a:r>
              <a:rPr lang="de-DE" sz="1200" dirty="0" err="1" smtClean="0"/>
              <a:t>the</a:t>
            </a:r>
            <a:r>
              <a:rPr lang="de-DE" sz="1200" dirty="0" smtClean="0"/>
              <a:t> observables </a:t>
            </a:r>
            <a:r>
              <a:rPr lang="de-DE" sz="1200" dirty="0" err="1" smtClean="0"/>
              <a:t>with</a:t>
            </a:r>
            <a:r>
              <a:rPr lang="de-DE" sz="1200" dirty="0" smtClean="0"/>
              <a:t> </a:t>
            </a:r>
            <a:r>
              <a:rPr lang="de-DE" sz="1200" dirty="0" err="1" smtClean="0"/>
              <a:t>the</a:t>
            </a:r>
            <a:r>
              <a:rPr lang="de-DE" sz="1200" dirty="0" smtClean="0"/>
              <a:t> </a:t>
            </a:r>
            <a:r>
              <a:rPr lang="de-DE" sz="1200" dirty="0" err="1" smtClean="0"/>
              <a:t>underlaying</a:t>
            </a:r>
            <a:r>
              <a:rPr lang="de-DE" sz="1200" dirty="0" smtClean="0"/>
              <a:t> </a:t>
            </a:r>
            <a:r>
              <a:rPr lang="de-DE" sz="1200" dirty="0" err="1" smtClean="0"/>
              <a:t>physics</a:t>
            </a:r>
            <a:r>
              <a:rPr lang="de-DE" sz="1200" dirty="0" smtClean="0"/>
              <a:t> </a:t>
            </a:r>
            <a:r>
              <a:rPr lang="de-DE" sz="1200" dirty="0" err="1" smtClean="0"/>
              <a:t>parameters</a:t>
            </a:r>
            <a:r>
              <a:rPr lang="de-DE" sz="1200" dirty="0" smtClean="0"/>
              <a:t>.</a:t>
            </a:r>
          </a:p>
          <a:p>
            <a:pPr eaLnBrk="0" hangingPunct="0"/>
            <a:endParaRPr lang="de-DE" sz="1200" dirty="0" smtClean="0"/>
          </a:p>
          <a:p>
            <a:pPr eaLnBrk="0" hangingPunct="0"/>
            <a:endParaRPr lang="de-DE" sz="1200" dirty="0" smtClean="0"/>
          </a:p>
          <a:p>
            <a:r>
              <a:rPr lang="en-US" sz="1400" dirty="0" smtClean="0"/>
              <a:t>“</a:t>
            </a:r>
            <a:r>
              <a:rPr lang="en-US" sz="1200" dirty="0" smtClean="0"/>
              <a:t>To summarize, one may expect that the combined</a:t>
            </a:r>
            <a:r>
              <a:rPr lang="en-US" sz="1200" baseline="0" dirty="0" smtClean="0"/>
              <a:t> </a:t>
            </a:r>
            <a:r>
              <a:rPr lang="en-US" sz="1200" dirty="0" smtClean="0"/>
              <a:t>analysis of the forthcoming high-precision data from</a:t>
            </a:r>
            <a:r>
              <a:rPr lang="en-US" sz="1200" baseline="0" dirty="0" smtClean="0"/>
              <a:t> </a:t>
            </a:r>
            <a:r>
              <a:rPr lang="en-US" sz="1200" dirty="0" smtClean="0"/>
              <a:t>DEAR/SIDDHARTA collaboration on </a:t>
            </a:r>
            <a:r>
              <a:rPr lang="en-US" sz="1200" dirty="0" err="1" smtClean="0"/>
              <a:t>kaonic</a:t>
            </a:r>
            <a:r>
              <a:rPr lang="en-US" sz="1200" dirty="0" smtClean="0"/>
              <a:t> hydrogen</a:t>
            </a:r>
            <a:r>
              <a:rPr lang="en-US" sz="1200" baseline="0" dirty="0" smtClean="0"/>
              <a:t> </a:t>
            </a:r>
            <a:r>
              <a:rPr lang="en-US" sz="1200" dirty="0" smtClean="0"/>
              <a:t>and deuterium will enable one to perform a stringent</a:t>
            </a:r>
          </a:p>
          <a:p>
            <a:r>
              <a:rPr lang="en-US" sz="1200" dirty="0" smtClean="0"/>
              <a:t>test of the framework used  to describe low–energy </a:t>
            </a:r>
            <a:r>
              <a:rPr lang="en-US" sz="1200" dirty="0" err="1" smtClean="0"/>
              <a:t>kaon</a:t>
            </a:r>
            <a:r>
              <a:rPr lang="en-US" sz="1200" dirty="0" smtClean="0"/>
              <a:t> deuteron scattering, as well as to extract the values of a0 and a1 with a reasonable accuracy. However, in order to do so, much theoretical work related to the systematic calculation of higher-order corrections within the non-relativistic EFT is still to be carried out.”  (from:  </a:t>
            </a:r>
            <a:r>
              <a:rPr lang="en-US" sz="1200" dirty="0" err="1" smtClean="0"/>
              <a:t>Kaon</a:t>
            </a:r>
            <a:r>
              <a:rPr lang="en-US" sz="1200" dirty="0" smtClean="0"/>
              <a:t>-nucleon scattering lengths from </a:t>
            </a:r>
            <a:r>
              <a:rPr lang="en-US" sz="1200" dirty="0" err="1" smtClean="0"/>
              <a:t>kaonic</a:t>
            </a:r>
            <a:r>
              <a:rPr lang="en-US" sz="1200" dirty="0" smtClean="0"/>
              <a:t> deuterium, </a:t>
            </a:r>
            <a:r>
              <a:rPr lang="en-US" sz="1200" b="1" dirty="0" err="1" smtClean="0">
                <a:solidFill>
                  <a:srgbClr val="C00000"/>
                </a:solidFill>
              </a:rPr>
              <a:t>Meißner</a:t>
            </a:r>
            <a:r>
              <a:rPr lang="en-US" sz="1200" b="1" dirty="0" smtClean="0">
                <a:solidFill>
                  <a:srgbClr val="C00000"/>
                </a:solidFill>
              </a:rPr>
              <a:t>, </a:t>
            </a:r>
            <a:r>
              <a:rPr lang="en-US" sz="1200" b="1" dirty="0" err="1" smtClean="0">
                <a:solidFill>
                  <a:srgbClr val="C00000"/>
                </a:solidFill>
              </a:rPr>
              <a:t>Raha</a:t>
            </a:r>
            <a:r>
              <a:rPr lang="en-US" sz="1200" b="1" dirty="0" smtClean="0">
                <a:solidFill>
                  <a:srgbClr val="C00000"/>
                </a:solidFill>
              </a:rPr>
              <a:t>, </a:t>
            </a:r>
            <a:r>
              <a:rPr lang="en-US" sz="1200" b="1" dirty="0" err="1" smtClean="0">
                <a:solidFill>
                  <a:srgbClr val="C00000"/>
                </a:solidFill>
              </a:rPr>
              <a:t>Rusetsky</a:t>
            </a:r>
            <a:r>
              <a:rPr lang="en-US" sz="1200" b="1" dirty="0" smtClean="0">
                <a:solidFill>
                  <a:srgbClr val="C00000"/>
                </a:solidFill>
              </a:rPr>
              <a:t>, 2006,  </a:t>
            </a:r>
            <a:r>
              <a:rPr lang="en-US" sz="1200" dirty="0" err="1" smtClean="0"/>
              <a:t>arXiv:nucl-th</a:t>
            </a:r>
            <a:r>
              <a:rPr lang="en-US" sz="1200" dirty="0" smtClean="0"/>
              <a:t>/0603029)</a:t>
            </a:r>
          </a:p>
          <a:p>
            <a:pPr eaLnBrk="0" hangingPunct="0"/>
            <a:endParaRPr lang="de-DE" sz="1200" dirty="0" smtClean="0"/>
          </a:p>
          <a:p>
            <a:pPr eaLnBrk="0" hangingPunct="0"/>
            <a:endParaRPr lang="de-DE" sz="1200" dirty="0" smtClean="0"/>
          </a:p>
          <a:p>
            <a:pPr eaLnBrk="0" hangingPunct="0"/>
            <a:endParaRPr lang="de-DE"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dirty="0" smtClean="0"/>
          </a:p>
          <a:p>
            <a:endParaRPr lang="de-DE"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de-DE" smtClean="0">
                <a:latin typeface="Arial" charset="0"/>
              </a:rPr>
              <a:t>Let me summarize now the physics framework and motivation: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A0BA675-58B8-4E0D-A5C9-5FE837597F32}" type="slidenum">
              <a:rPr lang="de-DE" smtClean="0"/>
              <a:pPr/>
              <a:t>7</a:t>
            </a:fld>
            <a:endParaRPr lang="de-DE" smtClean="0"/>
          </a:p>
        </p:txBody>
      </p:sp>
      <p:sp>
        <p:nvSpPr>
          <p:cNvPr id="88067" name="Rectangle 2"/>
          <p:cNvSpPr>
            <a:spLocks noGrp="1" noRot="1" noChangeAspect="1" noChangeArrowheads="1" noTextEdit="1"/>
          </p:cNvSpPr>
          <p:nvPr>
            <p:ph type="sldImg"/>
          </p:nvPr>
        </p:nvSpPr>
        <p:spPr>
          <a:xfrm>
            <a:off x="995363" y="768350"/>
            <a:ext cx="5113337" cy="3835400"/>
          </a:xfrm>
          <a:ln/>
        </p:spPr>
      </p:sp>
      <p:sp>
        <p:nvSpPr>
          <p:cNvPr id="88068" name="Rectangle 3"/>
          <p:cNvSpPr>
            <a:spLocks noGrp="1" noChangeArrowheads="1"/>
          </p:cNvSpPr>
          <p:nvPr>
            <p:ph type="body" idx="1"/>
          </p:nvPr>
        </p:nvSpPr>
        <p:spPr>
          <a:xfrm>
            <a:off x="946151" y="4859339"/>
            <a:ext cx="5207000" cy="4606925"/>
          </a:xfrm>
          <a:noFill/>
          <a:ln/>
        </p:spPr>
        <p:txBody>
          <a:bodyPr/>
          <a:lstStyle/>
          <a:p>
            <a:pPr marL="215869" indent="-215869" eaLnBrk="1" hangingPunct="1"/>
            <a:r>
              <a:rPr lang="de-DE" dirty="0" smtClean="0">
                <a:latin typeface="Arial" charset="0"/>
              </a:rPr>
              <a:t>Coming </a:t>
            </a:r>
            <a:r>
              <a:rPr lang="de-DE" dirty="0" err="1" smtClean="0">
                <a:latin typeface="Arial" charset="0"/>
              </a:rPr>
              <a:t>to</a:t>
            </a:r>
            <a:r>
              <a:rPr lang="de-DE" dirty="0" smtClean="0">
                <a:latin typeface="Arial" charset="0"/>
              </a:rPr>
              <a:t> </a:t>
            </a:r>
            <a:r>
              <a:rPr lang="de-DE" dirty="0" err="1" smtClean="0">
                <a:latin typeface="Arial" charset="0"/>
              </a:rPr>
              <a:t>the</a:t>
            </a:r>
            <a:r>
              <a:rPr lang="de-DE" dirty="0" smtClean="0">
                <a:latin typeface="Arial" charset="0"/>
              </a:rPr>
              <a:t> </a:t>
            </a:r>
            <a:r>
              <a:rPr lang="de-DE" dirty="0" err="1" smtClean="0">
                <a:latin typeface="Arial" charset="0"/>
              </a:rPr>
              <a:t>situation</a:t>
            </a:r>
            <a:r>
              <a:rPr lang="de-DE" dirty="0" smtClean="0">
                <a:latin typeface="Arial" charset="0"/>
              </a:rPr>
              <a:t> </a:t>
            </a:r>
            <a:r>
              <a:rPr lang="de-DE" dirty="0" err="1" smtClean="0">
                <a:latin typeface="Arial" charset="0"/>
              </a:rPr>
              <a:t>at</a:t>
            </a:r>
            <a:r>
              <a:rPr lang="de-DE" dirty="0" smtClean="0">
                <a:latin typeface="Arial" charset="0"/>
              </a:rPr>
              <a:t> DAFNE </a:t>
            </a:r>
            <a:r>
              <a:rPr lang="de-DE" dirty="0" err="1" smtClean="0">
                <a:latin typeface="Arial" charset="0"/>
              </a:rPr>
              <a:t>we</a:t>
            </a:r>
            <a:r>
              <a:rPr lang="de-DE" dirty="0" smtClean="0">
                <a:latin typeface="Arial" charset="0"/>
              </a:rPr>
              <a:t> </a:t>
            </a:r>
            <a:r>
              <a:rPr lang="de-DE" dirty="0" err="1" smtClean="0">
                <a:latin typeface="Arial" charset="0"/>
              </a:rPr>
              <a:t>are</a:t>
            </a:r>
            <a:r>
              <a:rPr lang="de-DE" dirty="0" smtClean="0">
                <a:latin typeface="Arial" charset="0"/>
              </a:rPr>
              <a:t> </a:t>
            </a:r>
            <a:r>
              <a:rPr lang="de-DE" dirty="0" err="1" smtClean="0">
                <a:latin typeface="Arial" charset="0"/>
              </a:rPr>
              <a:t>very</a:t>
            </a:r>
            <a:r>
              <a:rPr lang="de-DE" dirty="0" smtClean="0">
                <a:latin typeface="Arial" charset="0"/>
              </a:rPr>
              <a:t> happy </a:t>
            </a:r>
            <a:r>
              <a:rPr lang="de-DE" dirty="0" err="1" smtClean="0">
                <a:latin typeface="Arial" charset="0"/>
              </a:rPr>
              <a:t>about</a:t>
            </a:r>
            <a:r>
              <a:rPr lang="de-DE" dirty="0" smtClean="0">
                <a:latin typeface="Arial" charset="0"/>
              </a:rPr>
              <a:t> </a:t>
            </a:r>
            <a:r>
              <a:rPr lang="de-DE" dirty="0" err="1" smtClean="0">
                <a:latin typeface="Arial" charset="0"/>
              </a:rPr>
              <a:t>the</a:t>
            </a:r>
            <a:r>
              <a:rPr lang="de-DE" dirty="0" smtClean="0">
                <a:latin typeface="Arial" charset="0"/>
              </a:rPr>
              <a:t> </a:t>
            </a:r>
            <a:r>
              <a:rPr lang="de-DE" dirty="0" err="1" smtClean="0">
                <a:latin typeface="Arial" charset="0"/>
              </a:rPr>
              <a:t>good</a:t>
            </a:r>
            <a:r>
              <a:rPr lang="de-DE" dirty="0" smtClean="0">
                <a:latin typeface="Arial" charset="0"/>
              </a:rPr>
              <a:t> </a:t>
            </a:r>
            <a:r>
              <a:rPr lang="de-DE" dirty="0" err="1" smtClean="0">
                <a:latin typeface="Arial" charset="0"/>
              </a:rPr>
              <a:t>working</a:t>
            </a:r>
            <a:r>
              <a:rPr lang="de-DE" dirty="0" smtClean="0">
                <a:latin typeface="Arial" charset="0"/>
              </a:rPr>
              <a:t> </a:t>
            </a:r>
            <a:r>
              <a:rPr lang="de-DE" dirty="0" err="1" smtClean="0">
                <a:latin typeface="Arial" charset="0"/>
              </a:rPr>
              <a:t>conditions</a:t>
            </a:r>
            <a:r>
              <a:rPr lang="de-DE" dirty="0" smtClean="0">
                <a:latin typeface="Arial" charset="0"/>
              </a:rPr>
              <a:t> </a:t>
            </a:r>
            <a:r>
              <a:rPr lang="de-DE" dirty="0" err="1" smtClean="0">
                <a:latin typeface="Arial" charset="0"/>
              </a:rPr>
              <a:t>reached</a:t>
            </a:r>
            <a:r>
              <a:rPr lang="de-DE" dirty="0" smtClean="0">
                <a:latin typeface="Arial" charset="0"/>
              </a:rPr>
              <a:t>.</a:t>
            </a:r>
          </a:p>
          <a:p>
            <a:pPr marL="215869" indent="-215869" eaLnBrk="1" hangingPunct="1"/>
            <a:endParaRPr lang="de-DE" dirty="0" smtClean="0">
              <a:latin typeface="Arial" charset="0"/>
            </a:endParaRPr>
          </a:p>
          <a:p>
            <a:pPr marL="215869" indent="-215869" eaLnBrk="1" hangingPunct="1"/>
            <a:endParaRPr lang="de-DE" dirty="0" smtClean="0">
              <a:latin typeface="Arial" charset="0"/>
            </a:endParaRPr>
          </a:p>
          <a:p>
            <a:pPr marL="215869" indent="-215869" eaLnBrk="1" hangingPunct="1"/>
            <a:endParaRPr lang="de-DE"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6CD1AF9-84FA-4956-84EB-3CCE6CAAAEC0}" type="slidenum">
              <a:rPr lang="de-DE" smtClean="0"/>
              <a:pPr/>
              <a:t>8</a:t>
            </a:fld>
            <a:endParaRPr lang="de-DE" smtClean="0"/>
          </a:p>
        </p:txBody>
      </p:sp>
      <p:sp>
        <p:nvSpPr>
          <p:cNvPr id="93187" name="Rectangle 2"/>
          <p:cNvSpPr>
            <a:spLocks noGrp="1" noRot="1" noChangeAspect="1" noChangeArrowheads="1" noTextEdit="1"/>
          </p:cNvSpPr>
          <p:nvPr>
            <p:ph type="sldImg"/>
          </p:nvPr>
        </p:nvSpPr>
        <p:spPr>
          <a:xfrm>
            <a:off x="995363" y="768350"/>
            <a:ext cx="5113337" cy="3835400"/>
          </a:xfrm>
          <a:ln/>
        </p:spPr>
      </p:sp>
      <p:sp>
        <p:nvSpPr>
          <p:cNvPr id="93188" name="Rectangle 3"/>
          <p:cNvSpPr>
            <a:spLocks noGrp="1" noChangeArrowheads="1"/>
          </p:cNvSpPr>
          <p:nvPr>
            <p:ph type="body" idx="1"/>
          </p:nvPr>
        </p:nvSpPr>
        <p:spPr>
          <a:xfrm>
            <a:off x="946151" y="4859339"/>
            <a:ext cx="5207000" cy="4606925"/>
          </a:xfrm>
          <a:noFill/>
          <a:ln/>
        </p:spPr>
        <p:txBody>
          <a:bodyPr/>
          <a:lstStyle/>
          <a:p>
            <a:pPr lvl="1" eaLnBrk="1" hangingPunct="1">
              <a:buFont typeface="Wingdings" pitchFamily="2" charset="2"/>
              <a:buNone/>
            </a:pPr>
            <a:r>
              <a:rPr lang="de-DE" sz="700" dirty="0" smtClean="0">
                <a:latin typeface="Arial" charset="0"/>
              </a:rPr>
              <a:t>Coming </a:t>
            </a:r>
            <a:r>
              <a:rPr lang="de-DE" sz="700" dirty="0" err="1" smtClean="0">
                <a:latin typeface="Arial" charset="0"/>
              </a:rPr>
              <a:t>to</a:t>
            </a:r>
            <a:r>
              <a:rPr lang="de-DE" sz="700" dirty="0" smtClean="0">
                <a:latin typeface="Arial" charset="0"/>
              </a:rPr>
              <a:t> </a:t>
            </a:r>
            <a:r>
              <a:rPr lang="de-DE" sz="700" dirty="0" err="1" smtClean="0">
                <a:latin typeface="Arial" charset="0"/>
              </a:rPr>
              <a:t>the</a:t>
            </a:r>
            <a:r>
              <a:rPr lang="de-DE" sz="700" dirty="0" smtClean="0">
                <a:latin typeface="Arial" charset="0"/>
              </a:rPr>
              <a:t> SIDDHARTA experimental </a:t>
            </a:r>
            <a:r>
              <a:rPr lang="de-DE" sz="700" dirty="0" err="1" smtClean="0">
                <a:latin typeface="Arial" charset="0"/>
              </a:rPr>
              <a:t>technique</a:t>
            </a:r>
            <a:r>
              <a:rPr lang="de-DE" sz="700" dirty="0" smtClean="0">
                <a:latin typeface="Arial" charset="0"/>
              </a:rPr>
              <a:t> </a:t>
            </a:r>
            <a:r>
              <a:rPr lang="de-DE" sz="700" dirty="0" err="1" smtClean="0">
                <a:latin typeface="Arial" charset="0"/>
              </a:rPr>
              <a:t>now</a:t>
            </a:r>
            <a:r>
              <a:rPr lang="de-DE" sz="700" dirty="0" smtClean="0">
                <a:latin typeface="Arial" charset="0"/>
              </a:rPr>
              <a:t>.</a:t>
            </a:r>
          </a:p>
          <a:p>
            <a:pPr lvl="1" eaLnBrk="1" hangingPunct="1">
              <a:buFont typeface="Wingdings" pitchFamily="2" charset="2"/>
              <a:buNone/>
            </a:pPr>
            <a:endParaRPr lang="de-DE" sz="700" dirty="0" smtClean="0">
              <a:latin typeface="Arial" charset="0"/>
            </a:endParaRPr>
          </a:p>
          <a:p>
            <a:pPr lvl="1" eaLnBrk="1" hangingPunct="1">
              <a:buFont typeface="Wingdings" pitchFamily="2" charset="2"/>
              <a:buNone/>
            </a:pPr>
            <a:endParaRPr lang="de-DE" sz="700" dirty="0" smtClean="0">
              <a:latin typeface="Arial" charset="0"/>
            </a:endParaRPr>
          </a:p>
          <a:p>
            <a:pPr lvl="1" eaLnBrk="1" hangingPunct="1">
              <a:buFont typeface="Wingdings" pitchFamily="2" charset="2"/>
              <a:buNone/>
            </a:pPr>
            <a:endParaRPr lang="de-DE" sz="700" dirty="0" smtClean="0">
              <a:latin typeface="Arial" charset="0"/>
            </a:endParaRPr>
          </a:p>
          <a:p>
            <a:pPr lvl="1" eaLnBrk="1" hangingPunct="1">
              <a:buFont typeface="Wingdings" pitchFamily="2" charset="2"/>
              <a:buNone/>
            </a:pPr>
            <a:r>
              <a:rPr lang="de-DE" sz="700" dirty="0" smtClean="0">
                <a:latin typeface="Arial" charset="0"/>
              </a:rPr>
              <a:t>--------------------------------------------------</a:t>
            </a:r>
          </a:p>
          <a:p>
            <a:pPr lvl="1" eaLnBrk="1" hangingPunct="1">
              <a:buFont typeface="Wingdings" pitchFamily="2" charset="2"/>
              <a:buNone/>
            </a:pPr>
            <a:r>
              <a:rPr lang="de-DE" sz="700" dirty="0" smtClean="0">
                <a:latin typeface="Arial" charset="0"/>
              </a:rPr>
              <a:t>Test </a:t>
            </a:r>
            <a:r>
              <a:rPr lang="de-DE" sz="700" dirty="0" err="1" smtClean="0">
                <a:latin typeface="Arial" charset="0"/>
              </a:rPr>
              <a:t>measurements</a:t>
            </a:r>
            <a:r>
              <a:rPr lang="de-DE" sz="700" dirty="0" smtClean="0">
                <a:latin typeface="Arial" charset="0"/>
              </a:rPr>
              <a:t>: </a:t>
            </a:r>
          </a:p>
          <a:p>
            <a:pPr lvl="1" eaLnBrk="1" hangingPunct="1">
              <a:buFont typeface="Wingdings" pitchFamily="2" charset="2"/>
              <a:buNone/>
            </a:pPr>
            <a:r>
              <a:rPr lang="de-DE" sz="700" dirty="0" smtClean="0">
                <a:latin typeface="Arial" charset="0"/>
              </a:rPr>
              <a:t>SDD </a:t>
            </a:r>
            <a:r>
              <a:rPr lang="de-DE" sz="700" dirty="0" err="1" smtClean="0">
                <a:latin typeface="Arial" charset="0"/>
              </a:rPr>
              <a:t>timing</a:t>
            </a:r>
            <a:r>
              <a:rPr lang="de-DE" sz="700" dirty="0" smtClean="0">
                <a:latin typeface="Arial" charset="0"/>
              </a:rPr>
              <a:t> relative </a:t>
            </a:r>
            <a:r>
              <a:rPr lang="de-DE" sz="700" dirty="0" err="1" smtClean="0">
                <a:latin typeface="Arial" charset="0"/>
              </a:rPr>
              <a:t>to</a:t>
            </a:r>
            <a:r>
              <a:rPr lang="de-DE" sz="700" dirty="0" smtClean="0">
                <a:latin typeface="Arial" charset="0"/>
              </a:rPr>
              <a:t> e</a:t>
            </a:r>
            <a:r>
              <a:rPr lang="de-DE" sz="700" baseline="30000" dirty="0" smtClean="0">
                <a:latin typeface="Arial" charset="0"/>
              </a:rPr>
              <a:t>-</a:t>
            </a:r>
            <a:r>
              <a:rPr lang="de-DE" sz="700" dirty="0" smtClean="0">
                <a:latin typeface="Arial" charset="0"/>
              </a:rPr>
              <a:t> beam </a:t>
            </a:r>
            <a:r>
              <a:rPr lang="de-DE" sz="700" dirty="0" err="1" smtClean="0">
                <a:latin typeface="Arial" charset="0"/>
              </a:rPr>
              <a:t>scintillation</a:t>
            </a:r>
            <a:r>
              <a:rPr lang="de-DE" sz="700" dirty="0" smtClean="0">
                <a:latin typeface="Arial" charset="0"/>
              </a:rPr>
              <a:t> </a:t>
            </a:r>
            <a:r>
              <a:rPr lang="de-DE" sz="700" dirty="0" err="1" smtClean="0">
                <a:latin typeface="Arial" charset="0"/>
              </a:rPr>
              <a:t>counter</a:t>
            </a:r>
            <a:endParaRPr lang="de-DE" sz="700" dirty="0" smtClean="0">
              <a:latin typeface="Arial" charset="0"/>
            </a:endParaRPr>
          </a:p>
          <a:p>
            <a:pPr lvl="1" eaLnBrk="1" hangingPunct="1">
              <a:buFont typeface="Wingdings" pitchFamily="2" charset="2"/>
              <a:buNone/>
            </a:pPr>
            <a:r>
              <a:rPr lang="de-DE" sz="700" dirty="0" err="1" smtClean="0">
                <a:latin typeface="Arial" charset="0"/>
              </a:rPr>
              <a:t>Accidental</a:t>
            </a:r>
            <a:r>
              <a:rPr lang="de-DE" sz="700" dirty="0" smtClean="0">
                <a:latin typeface="Arial" charset="0"/>
              </a:rPr>
              <a:t> </a:t>
            </a:r>
            <a:r>
              <a:rPr lang="de-DE" sz="700" dirty="0" err="1" smtClean="0">
                <a:latin typeface="Arial" charset="0"/>
              </a:rPr>
              <a:t>suppression</a:t>
            </a:r>
            <a:r>
              <a:rPr lang="de-DE" sz="700" dirty="0" smtClean="0">
                <a:latin typeface="Arial" charset="0"/>
              </a:rPr>
              <a:t> </a:t>
            </a:r>
            <a:r>
              <a:rPr lang="de-DE" sz="700" dirty="0" err="1" smtClean="0">
                <a:latin typeface="Arial" charset="0"/>
              </a:rPr>
              <a:t>tested</a:t>
            </a:r>
            <a:r>
              <a:rPr lang="de-DE" sz="700" dirty="0" smtClean="0">
                <a:latin typeface="Arial" charset="0"/>
              </a:rPr>
              <a:t> (</a:t>
            </a:r>
            <a:r>
              <a:rPr lang="de-DE" sz="700" dirty="0" err="1" smtClean="0">
                <a:latin typeface="Arial" charset="0"/>
              </a:rPr>
              <a:t>coincidence</a:t>
            </a:r>
            <a:r>
              <a:rPr lang="de-DE" sz="700" dirty="0" smtClean="0">
                <a:latin typeface="Arial" charset="0"/>
              </a:rPr>
              <a:t> </a:t>
            </a:r>
            <a:r>
              <a:rPr lang="de-DE" sz="700" dirty="0" err="1" smtClean="0">
                <a:latin typeface="Arial" charset="0"/>
              </a:rPr>
              <a:t>with</a:t>
            </a:r>
            <a:r>
              <a:rPr lang="de-DE" sz="700" dirty="0" smtClean="0">
                <a:latin typeface="Arial" charset="0"/>
              </a:rPr>
              <a:t> beam </a:t>
            </a:r>
            <a:r>
              <a:rPr lang="de-DE" sz="700" dirty="0" err="1" smtClean="0">
                <a:latin typeface="Arial" charset="0"/>
              </a:rPr>
              <a:t>counter</a:t>
            </a:r>
            <a:r>
              <a:rPr lang="de-DE" sz="700" dirty="0" smtClean="0">
                <a:latin typeface="Arial" charset="0"/>
              </a:rPr>
              <a:t>)</a:t>
            </a:r>
          </a:p>
          <a:p>
            <a:pPr lvl="1" eaLnBrk="1" hangingPunct="1">
              <a:buFont typeface="Wingdings" pitchFamily="2" charset="2"/>
              <a:buNone/>
            </a:pPr>
            <a:r>
              <a:rPr lang="de-DE" sz="700" dirty="0" err="1" smtClean="0">
                <a:latin typeface="Arial" charset="0"/>
              </a:rPr>
              <a:t>Energy</a:t>
            </a:r>
            <a:r>
              <a:rPr lang="de-DE" sz="700" dirty="0" smtClean="0">
                <a:latin typeface="Arial" charset="0"/>
              </a:rPr>
              <a:t> </a:t>
            </a:r>
            <a:r>
              <a:rPr lang="de-DE" sz="700" dirty="0" err="1" smtClean="0">
                <a:latin typeface="Arial" charset="0"/>
              </a:rPr>
              <a:t>resolution</a:t>
            </a:r>
            <a:r>
              <a:rPr lang="de-DE" sz="700" dirty="0" smtClean="0">
                <a:latin typeface="Arial" charset="0"/>
              </a:rPr>
              <a:t> in an </a:t>
            </a:r>
            <a:r>
              <a:rPr lang="de-DE" sz="700" dirty="0" err="1" smtClean="0">
                <a:latin typeface="Arial" charset="0"/>
              </a:rPr>
              <a:t>accelerator</a:t>
            </a:r>
            <a:r>
              <a:rPr lang="de-DE" sz="700" dirty="0" smtClean="0">
                <a:latin typeface="Arial" charset="0"/>
              </a:rPr>
              <a:t> </a:t>
            </a:r>
            <a:r>
              <a:rPr lang="de-DE" sz="700" dirty="0" err="1" smtClean="0">
                <a:latin typeface="Arial" charset="0"/>
              </a:rPr>
              <a:t>environment</a:t>
            </a:r>
            <a:endParaRPr lang="de-DE" sz="700" dirty="0" smtClean="0">
              <a:latin typeface="Arial" charset="0"/>
            </a:endParaRPr>
          </a:p>
          <a:p>
            <a:pPr eaLnBrk="1" hangingPunct="1"/>
            <a:endParaRPr lang="de-DE"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4021140" y="9720264"/>
            <a:ext cx="3076575" cy="512762"/>
          </a:xfrm>
          <a:prstGeom prst="rect">
            <a:avLst/>
          </a:prstGeom>
          <a:noFill/>
          <a:ln w="9525">
            <a:noFill/>
            <a:miter lim="800000"/>
            <a:headEnd/>
            <a:tailEnd/>
          </a:ln>
        </p:spPr>
        <p:txBody>
          <a:bodyPr lIns="98929" tIns="49465" rIns="98929" bIns="49465" anchor="b"/>
          <a:lstStyle/>
          <a:p>
            <a:pPr algn="r" defTabSz="988871"/>
            <a:fld id="{C6EEB40D-7A4C-42E4-BF3C-6628AC8EB8B3}" type="slidenum">
              <a:rPr lang="de-DE" sz="1100"/>
              <a:pPr algn="r" defTabSz="988871"/>
              <a:t>10</a:t>
            </a:fld>
            <a:endParaRPr lang="de-DE" sz="1100" dirty="0"/>
          </a:p>
        </p:txBody>
      </p:sp>
      <p:sp>
        <p:nvSpPr>
          <p:cNvPr id="96259" name="Rectangle 2"/>
          <p:cNvSpPr>
            <a:spLocks noGrp="1" noRot="1" noChangeAspect="1" noChangeArrowheads="1" noTextEdit="1"/>
          </p:cNvSpPr>
          <p:nvPr>
            <p:ph type="sldImg"/>
          </p:nvPr>
        </p:nvSpPr>
        <p:spPr>
          <a:xfrm>
            <a:off x="995363" y="768350"/>
            <a:ext cx="5113337" cy="3835400"/>
          </a:xfrm>
          <a:ln/>
        </p:spPr>
      </p:sp>
      <p:sp>
        <p:nvSpPr>
          <p:cNvPr id="96260" name="Rectangle 3"/>
          <p:cNvSpPr>
            <a:spLocks noGrp="1" noChangeArrowheads="1"/>
          </p:cNvSpPr>
          <p:nvPr>
            <p:ph type="body" idx="1"/>
          </p:nvPr>
        </p:nvSpPr>
        <p:spPr>
          <a:xfrm>
            <a:off x="946151" y="4859339"/>
            <a:ext cx="5207000" cy="4606925"/>
          </a:xfrm>
          <a:noFill/>
          <a:ln/>
        </p:spPr>
        <p:txBody>
          <a:bodyPr/>
          <a:lstStyle/>
          <a:p>
            <a:pPr eaLnBrk="1" hangingPunct="1"/>
            <a:endParaRPr lang="de-AT"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9"/>
          <p:cNvSpPr>
            <a:spLocks noGrp="1" noChangeArrowheads="1"/>
          </p:cNvSpPr>
          <p:nvPr>
            <p:ph type="sldNum" sz="quarter" idx="10"/>
          </p:nvPr>
        </p:nvSpPr>
        <p:spPr/>
        <p:txBody>
          <a:bodyPr/>
          <a:lstStyle>
            <a:lvl1pPr>
              <a:defRPr/>
            </a:lvl1pPr>
          </a:lstStyle>
          <a:p>
            <a:pPr>
              <a:defRPr/>
            </a:pPr>
            <a:fld id="{3D99C3DD-F5BC-4503-9C04-F4A2CE14F1C0}" type="slidenum">
              <a:rPr lang="de-DE"/>
              <a:pPr>
                <a:defRPr/>
              </a:pPr>
              <a:t>‹Nr.›</a:t>
            </a:fld>
            <a:r>
              <a:rPr lang="de-DE"/>
              <a: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sldNum" sz="quarter" idx="10"/>
          </p:nvPr>
        </p:nvSpPr>
        <p:spPr/>
        <p:txBody>
          <a:bodyPr/>
          <a:lstStyle>
            <a:lvl1pPr>
              <a:defRPr/>
            </a:lvl1pPr>
          </a:lstStyle>
          <a:p>
            <a:pPr>
              <a:defRPr/>
            </a:pPr>
            <a:fld id="{86EB88FD-6DF5-4B58-B2E6-8FF647A60FA7}" type="slidenum">
              <a:rPr lang="de-DE"/>
              <a:pPr>
                <a:defRPr/>
              </a:pPr>
              <a:t>‹Nr.›</a:t>
            </a:fld>
            <a:r>
              <a:rPr lang="de-DE"/>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sldNum" sz="quarter" idx="10"/>
          </p:nvPr>
        </p:nvSpPr>
        <p:spPr/>
        <p:txBody>
          <a:bodyPr/>
          <a:lstStyle>
            <a:lvl1pPr>
              <a:defRPr/>
            </a:lvl1pPr>
          </a:lstStyle>
          <a:p>
            <a:pPr>
              <a:defRPr/>
            </a:pPr>
            <a:fld id="{A72F0A89-1494-4829-BDAD-7288616BB419}" type="slidenum">
              <a:rPr lang="de-DE"/>
              <a:pPr>
                <a:defRPr/>
              </a:pPr>
              <a:t>‹Nr.›</a:t>
            </a:fld>
            <a:r>
              <a:rPr lang="de-DE"/>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sldNum" sz="quarter" idx="10"/>
          </p:nvPr>
        </p:nvSpPr>
        <p:spPr/>
        <p:txBody>
          <a:bodyPr/>
          <a:lstStyle>
            <a:lvl1pPr>
              <a:defRPr/>
            </a:lvl1pPr>
          </a:lstStyle>
          <a:p>
            <a:pPr>
              <a:defRPr/>
            </a:pPr>
            <a:fld id="{90170611-72B8-4884-98C7-162330DBC247}" type="slidenum">
              <a:rPr lang="de-DE"/>
              <a:pPr>
                <a:defRPr/>
              </a:pPr>
              <a:t>‹Nr.›</a:t>
            </a:fld>
            <a:r>
              <a:rPr lang="de-DE"/>
              <a: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pPr>
              <a:defRPr/>
            </a:pPr>
            <a:fld id="{3B89509C-A3AA-49D9-BE63-DE3AB1BB6FA8}" type="slidenum">
              <a:rPr lang="de-DE"/>
              <a:pPr>
                <a:defRPr/>
              </a:pPr>
              <a:t>‹Nr.›</a:t>
            </a:fld>
            <a:r>
              <a:rPr lang="de-DE"/>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Foliennummernplatzhalter 2"/>
          <p:cNvSpPr>
            <a:spLocks noGrp="1"/>
          </p:cNvSpPr>
          <p:nvPr>
            <p:ph type="sldNum" sz="quarter" idx="10"/>
          </p:nvPr>
        </p:nvSpPr>
        <p:spPr/>
        <p:txBody>
          <a:bodyPr/>
          <a:lstStyle>
            <a:lvl1pPr>
              <a:defRPr/>
            </a:lvl1pPr>
          </a:lstStyle>
          <a:p>
            <a:pPr>
              <a:defRPr/>
            </a:pPr>
            <a:fld id="{679C0203-97B5-41EA-90D2-E624D1C80960}" type="slidenum">
              <a:rPr lang="de-DE"/>
              <a:pPr>
                <a:defRPr/>
              </a:pPr>
              <a:t>‹Nr.›</a:t>
            </a:fld>
            <a:r>
              <a:rPr lang="de-DE"/>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2" name="Foliennummernplatzhalter 4"/>
          <p:cNvSpPr>
            <a:spLocks noGrp="1"/>
          </p:cNvSpPr>
          <p:nvPr>
            <p:ph type="sldNum" sz="quarter" idx="10"/>
          </p:nvPr>
        </p:nvSpPr>
        <p:spPr/>
        <p:txBody>
          <a:bodyPr/>
          <a:lstStyle>
            <a:lvl1pPr>
              <a:defRPr/>
            </a:lvl1pPr>
          </a:lstStyle>
          <a:p>
            <a:pPr>
              <a:defRPr/>
            </a:pPr>
            <a:fld id="{A620ED15-79D9-430B-BD3F-C6F1A9E08B82}" type="slidenum">
              <a:rPr lang="de-DE"/>
              <a:pPr>
                <a:defRPr/>
              </a:pPr>
              <a:t>‹Nr.›</a:t>
            </a:fld>
            <a:endParaRPr lang="de-DE"/>
          </a:p>
        </p:txBody>
      </p:sp>
      <p:sp>
        <p:nvSpPr>
          <p:cNvPr id="3" name="Fußzeilenplatzhalter 3"/>
          <p:cNvSpPr>
            <a:spLocks noGrp="1"/>
          </p:cNvSpPr>
          <p:nvPr>
            <p:ph type="ftr" sz="quarter" idx="11"/>
          </p:nvPr>
        </p:nvSpPr>
        <p:spPr/>
        <p:txBody>
          <a:bodyPr/>
          <a:lstStyle>
            <a:lvl1pPr>
              <a:defRPr/>
            </a:lvl1pPr>
          </a:lstStyle>
          <a:p>
            <a:pPr>
              <a:defRPr/>
            </a:pPr>
            <a:r>
              <a:rPr lang="de-DE"/>
              <a:t>Michael </a:t>
            </a:r>
            <a:r>
              <a:rPr lang="de-DE" err="1"/>
              <a:t>Cargnelli</a:t>
            </a:r>
            <a:r>
              <a:rPr lang="de-DE"/>
              <a:t>, 2010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p:txBody>
          <a:bodyPr/>
          <a:lstStyle>
            <a:lvl1pPr>
              <a:defRPr/>
            </a:lvl1pPr>
          </a:lstStyle>
          <a:p>
            <a:pPr>
              <a:defRPr/>
            </a:pPr>
            <a:fld id="{AE59E3D2-BF1C-4EA0-8AF3-89EB54F70280}" type="slidenum">
              <a:rPr lang="de-DE"/>
              <a:pPr>
                <a:defRPr/>
              </a:pPr>
              <a:t>‹Nr.›</a:t>
            </a:fld>
            <a:r>
              <a:rPr lang="de-DE"/>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9"/>
          <p:cNvSpPr>
            <a:spLocks noGrp="1" noChangeArrowheads="1"/>
          </p:cNvSpPr>
          <p:nvPr>
            <p:ph type="sldNum" sz="quarter" idx="10"/>
          </p:nvPr>
        </p:nvSpPr>
        <p:spPr/>
        <p:txBody>
          <a:bodyPr/>
          <a:lstStyle>
            <a:lvl1pPr>
              <a:defRPr/>
            </a:lvl1pPr>
          </a:lstStyle>
          <a:p>
            <a:pPr>
              <a:defRPr/>
            </a:pPr>
            <a:fld id="{C6CD2008-9047-409B-B34D-EDF3AAE462C4}" type="slidenum">
              <a:rPr lang="de-DE"/>
              <a:pPr>
                <a:defRPr/>
              </a:pPr>
              <a:t>‹Nr.›</a:t>
            </a:fld>
            <a:r>
              <a:rPr lang="de-DE"/>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sldNum" sz="quarter" idx="10"/>
          </p:nvPr>
        </p:nvSpPr>
        <p:spPr/>
        <p:txBody>
          <a:bodyPr/>
          <a:lstStyle>
            <a:lvl1pPr>
              <a:defRPr/>
            </a:lvl1pPr>
          </a:lstStyle>
          <a:p>
            <a:pPr>
              <a:defRPr/>
            </a:pPr>
            <a:fld id="{2B532528-45E4-40DA-957D-984EB024BC2D}" type="slidenum">
              <a:rPr lang="de-DE"/>
              <a:pPr>
                <a:defRPr/>
              </a:pPr>
              <a:t>‹Nr.›</a:t>
            </a:fld>
            <a:r>
              <a:rPr lang="de-DE"/>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9"/>
          <p:cNvSpPr>
            <a:spLocks noGrp="1" noChangeArrowheads="1"/>
          </p:cNvSpPr>
          <p:nvPr>
            <p:ph type="sldNum" sz="quarter" idx="10"/>
          </p:nvPr>
        </p:nvSpPr>
        <p:spPr/>
        <p:txBody>
          <a:bodyPr/>
          <a:lstStyle>
            <a:lvl1pPr>
              <a:defRPr/>
            </a:lvl1pPr>
          </a:lstStyle>
          <a:p>
            <a:pPr>
              <a:defRPr/>
            </a:pPr>
            <a:fld id="{DC00D186-F3C2-4465-A97B-2C75838D63EC}" type="slidenum">
              <a:rPr lang="de-DE"/>
              <a:pPr>
                <a:defRPr/>
              </a:pPr>
              <a:t>‹Nr.›</a:t>
            </a:fld>
            <a:r>
              <a:rPr lang="de-DE"/>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Rectangle 9"/>
          <p:cNvSpPr>
            <a:spLocks noGrp="1" noChangeArrowheads="1"/>
          </p:cNvSpPr>
          <p:nvPr>
            <p:ph type="sldNum" sz="quarter" idx="10"/>
          </p:nvPr>
        </p:nvSpPr>
        <p:spPr/>
        <p:txBody>
          <a:bodyPr/>
          <a:lstStyle>
            <a:lvl1pPr>
              <a:defRPr/>
            </a:lvl1pPr>
          </a:lstStyle>
          <a:p>
            <a:pPr>
              <a:defRPr/>
            </a:pPr>
            <a:fld id="{0A90117C-672E-45C7-A707-7660C78F663C}" type="slidenum">
              <a:rPr lang="de-DE"/>
              <a:pPr>
                <a:defRPr/>
              </a:pPr>
              <a:t>‹Nr.›</a:t>
            </a:fld>
            <a:r>
              <a:rPr lang="de-DE"/>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p:txBody>
          <a:bodyPr/>
          <a:lstStyle>
            <a:lvl1pPr>
              <a:defRPr/>
            </a:lvl1pPr>
          </a:lstStyle>
          <a:p>
            <a:pPr>
              <a:defRPr/>
            </a:pPr>
            <a:fld id="{6CE96085-9564-4911-B0B7-542EC05FD62A}" type="slidenum">
              <a:rPr lang="de-DE"/>
              <a:pPr>
                <a:defRPr/>
              </a:pPr>
              <a:t>‹Nr.›</a:t>
            </a:fld>
            <a:r>
              <a:rPr lang="de-DE" dirty="0"/>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9"/>
          <p:cNvSpPr>
            <a:spLocks noGrp="1" noChangeArrowheads="1"/>
          </p:cNvSpPr>
          <p:nvPr>
            <p:ph type="sldNum" sz="quarter" idx="10"/>
          </p:nvPr>
        </p:nvSpPr>
        <p:spPr/>
        <p:txBody>
          <a:bodyPr/>
          <a:lstStyle>
            <a:lvl1pPr>
              <a:defRPr/>
            </a:lvl1pPr>
          </a:lstStyle>
          <a:p>
            <a:pPr>
              <a:defRPr/>
            </a:pPr>
            <a:fld id="{F04170C5-5007-4D59-BA89-805317B3FFAB}" type="slidenum">
              <a:rPr lang="de-DE"/>
              <a:pPr>
                <a:defRPr/>
              </a:pPr>
              <a:t>‹Nr.›</a:t>
            </a:fld>
            <a:r>
              <a:rPr lang="de-DE"/>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9"/>
          <p:cNvSpPr>
            <a:spLocks noGrp="1" noChangeArrowheads="1"/>
          </p:cNvSpPr>
          <p:nvPr>
            <p:ph type="sldNum" sz="quarter" idx="10"/>
          </p:nvPr>
        </p:nvSpPr>
        <p:spPr/>
        <p:txBody>
          <a:bodyPr/>
          <a:lstStyle>
            <a:lvl1pPr>
              <a:defRPr/>
            </a:lvl1pPr>
          </a:lstStyle>
          <a:p>
            <a:pPr>
              <a:defRPr/>
            </a:pPr>
            <a:fld id="{8B39A2B9-3C00-4317-ADC4-7B4EF9862092}" type="slidenum">
              <a:rPr lang="de-DE"/>
              <a:pPr>
                <a:defRPr/>
              </a:pPr>
              <a:t>‹Nr.›</a:t>
            </a:fld>
            <a:r>
              <a:rPr lang="de-DE"/>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sldNum" sz="quarter" idx="4"/>
          </p:nvPr>
        </p:nvSpPr>
        <p:spPr bwMode="auto">
          <a:xfrm>
            <a:off x="8243888" y="6381750"/>
            <a:ext cx="9001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fld id="{11B04D3F-EB38-48C6-A323-D095391F0223}" type="slidenum">
              <a:rPr lang="de-DE"/>
              <a:pPr>
                <a:defRPr/>
              </a:pPr>
              <a:t>‹Nr.›</a:t>
            </a:fld>
            <a:r>
              <a:rPr lang="de-DE"/>
              <a:t>   </a:t>
            </a:r>
          </a:p>
        </p:txBody>
      </p:sp>
      <p:sp>
        <p:nvSpPr>
          <p:cNvPr id="4" name="Fußzeilenplatzhalter 3"/>
          <p:cNvSpPr>
            <a:spLocks noGrp="1"/>
          </p:cNvSpPr>
          <p:nvPr>
            <p:ph type="ftr" sz="quarter" idx="3"/>
          </p:nvPr>
        </p:nvSpPr>
        <p:spPr>
          <a:xfrm>
            <a:off x="0" y="6357938"/>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de-DE" dirty="0" smtClean="0"/>
              <a:t>EXA2011 - </a:t>
            </a:r>
            <a:r>
              <a:rPr lang="de-DE" dirty="0" err="1" smtClean="0"/>
              <a:t>Cargnelli</a:t>
            </a:r>
            <a:endParaRPr lang="de-DE" dirty="0"/>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 id="2147484147" r:id="rId14"/>
    <p:sldLayoutId id="2147484148" r:id="rId15"/>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5.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62.png"/><Relationship Id="rId5" Type="http://schemas.openxmlformats.org/officeDocument/2006/relationships/image" Target="../media/image66.png"/><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4.xml"/><Relationship Id="rId4" Type="http://schemas.openxmlformats.org/officeDocument/2006/relationships/image" Target="../media/image88.png"/></Relationships>
</file>

<file path=ppt/slides/_rels/slide4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65.png"/><Relationship Id="rId5" Type="http://schemas.openxmlformats.org/officeDocument/2006/relationships/image" Target="../media/image94.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5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jpeg"/></Relationships>
</file>

<file path=ppt/slides/_rels/slide5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10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4" Type="http://schemas.openxmlformats.org/officeDocument/2006/relationships/image" Target="../media/image10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4"/>
          <p:cNvSpPr txBox="1">
            <a:spLocks noChangeArrowheads="1"/>
          </p:cNvSpPr>
          <p:nvPr/>
        </p:nvSpPr>
        <p:spPr bwMode="auto">
          <a:xfrm>
            <a:off x="285750" y="2786058"/>
            <a:ext cx="8858250" cy="338138"/>
          </a:xfrm>
          <a:prstGeom prst="rect">
            <a:avLst/>
          </a:prstGeom>
          <a:noFill/>
          <a:ln w="9525">
            <a:noFill/>
            <a:miter lim="800000"/>
            <a:headEnd/>
            <a:tailEnd/>
          </a:ln>
        </p:spPr>
        <p:txBody>
          <a:bodyPr>
            <a:spAutoFit/>
          </a:bodyPr>
          <a:lstStyle/>
          <a:p>
            <a:pPr eaLnBrk="0" hangingPunct="0"/>
            <a:r>
              <a:rPr lang="de-AT" sz="1600" dirty="0">
                <a:solidFill>
                  <a:schemeClr val="accent2"/>
                </a:solidFill>
                <a:latin typeface="Verdana" pitchFamily="34" charset="0"/>
              </a:rPr>
              <a:t>Michael </a:t>
            </a:r>
            <a:r>
              <a:rPr lang="de-AT" sz="1600" dirty="0" err="1">
                <a:solidFill>
                  <a:schemeClr val="accent2"/>
                </a:solidFill>
                <a:latin typeface="Verdana" pitchFamily="34" charset="0"/>
              </a:rPr>
              <a:t>Cargnelli</a:t>
            </a:r>
            <a:r>
              <a:rPr lang="de-AT" sz="1600" dirty="0">
                <a:solidFill>
                  <a:schemeClr val="accent2"/>
                </a:solidFill>
                <a:latin typeface="Verdana" pitchFamily="34" charset="0"/>
              </a:rPr>
              <a:t>, </a:t>
            </a:r>
            <a:r>
              <a:rPr lang="de-DE" sz="1600" dirty="0">
                <a:solidFill>
                  <a:schemeClr val="accent2"/>
                </a:solidFill>
                <a:latin typeface="Verdana" pitchFamily="34" charset="0"/>
              </a:rPr>
              <a:t>Stefan Meyer Institute, Austrian </a:t>
            </a:r>
            <a:r>
              <a:rPr lang="de-DE" sz="1600" dirty="0" err="1">
                <a:solidFill>
                  <a:schemeClr val="accent2"/>
                </a:solidFill>
                <a:latin typeface="Verdana" pitchFamily="34" charset="0"/>
              </a:rPr>
              <a:t>Academy</a:t>
            </a:r>
            <a:r>
              <a:rPr lang="de-DE" sz="1600" dirty="0">
                <a:solidFill>
                  <a:schemeClr val="accent2"/>
                </a:solidFill>
                <a:latin typeface="Verdana" pitchFamily="34" charset="0"/>
              </a:rPr>
              <a:t> </a:t>
            </a:r>
            <a:r>
              <a:rPr lang="de-DE" sz="1600" dirty="0" err="1">
                <a:solidFill>
                  <a:schemeClr val="accent2"/>
                </a:solidFill>
                <a:latin typeface="Verdana" pitchFamily="34" charset="0"/>
              </a:rPr>
              <a:t>of</a:t>
            </a:r>
            <a:r>
              <a:rPr lang="de-DE" sz="1600" dirty="0">
                <a:solidFill>
                  <a:schemeClr val="accent2"/>
                </a:solidFill>
                <a:latin typeface="Verdana" pitchFamily="34" charset="0"/>
              </a:rPr>
              <a:t> </a:t>
            </a:r>
            <a:r>
              <a:rPr lang="de-DE" sz="1600" dirty="0" err="1">
                <a:solidFill>
                  <a:schemeClr val="accent2"/>
                </a:solidFill>
                <a:latin typeface="Verdana" pitchFamily="34" charset="0"/>
              </a:rPr>
              <a:t>Sciences</a:t>
            </a:r>
            <a:r>
              <a:rPr lang="de-DE" sz="1600" dirty="0">
                <a:solidFill>
                  <a:schemeClr val="accent2"/>
                </a:solidFill>
                <a:latin typeface="Verdana" pitchFamily="34" charset="0"/>
              </a:rPr>
              <a:t>, Vienna</a:t>
            </a:r>
          </a:p>
        </p:txBody>
      </p:sp>
      <p:pic>
        <p:nvPicPr>
          <p:cNvPr id="19462" name="Picture 24" descr="mpe_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00232" y="4500570"/>
            <a:ext cx="663156" cy="642942"/>
          </a:xfrm>
          <a:prstGeom prst="rect">
            <a:avLst/>
          </a:prstGeom>
          <a:noFill/>
          <a:ln w="9525">
            <a:noFill/>
            <a:miter lim="800000"/>
            <a:headEnd/>
            <a:tailEnd/>
          </a:ln>
        </p:spPr>
      </p:pic>
      <p:pic>
        <p:nvPicPr>
          <p:cNvPr id="19463" name="Picture 25" descr="pnsensor_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43174" y="4786322"/>
            <a:ext cx="857264" cy="169368"/>
          </a:xfrm>
          <a:prstGeom prst="rect">
            <a:avLst/>
          </a:prstGeom>
          <a:noFill/>
          <a:ln w="9525">
            <a:noFill/>
            <a:miter lim="800000"/>
            <a:headEnd/>
            <a:tailEnd/>
          </a:ln>
        </p:spPr>
      </p:pic>
      <p:pic>
        <p:nvPicPr>
          <p:cNvPr id="19465" name="Picture 27" descr="marchio_bmp"/>
          <p:cNvPicPr>
            <a:picLocks noChangeAspect="1" noChangeArrowheads="1"/>
          </p:cNvPicPr>
          <p:nvPr/>
        </p:nvPicPr>
        <p:blipFill>
          <a:blip r:embed="rId5" cstate="print"/>
          <a:srcRect/>
          <a:stretch>
            <a:fillRect/>
          </a:stretch>
        </p:blipFill>
        <p:spPr bwMode="auto">
          <a:xfrm>
            <a:off x="1428728" y="4572008"/>
            <a:ext cx="580364" cy="571504"/>
          </a:xfrm>
          <a:prstGeom prst="rect">
            <a:avLst/>
          </a:prstGeom>
          <a:noFill/>
          <a:ln w="9525">
            <a:noFill/>
            <a:miter lim="800000"/>
            <a:headEnd/>
            <a:tailEnd/>
          </a:ln>
        </p:spPr>
      </p:pic>
      <p:pic>
        <p:nvPicPr>
          <p:cNvPr id="19466" name="Picture 28" descr="sglifin"/>
          <p:cNvPicPr>
            <a:picLocks noChangeAspect="1" noChangeArrowheads="1"/>
          </p:cNvPicPr>
          <p:nvPr/>
        </p:nvPicPr>
        <p:blipFill>
          <a:blip r:embed="rId6" cstate="print"/>
          <a:srcRect/>
          <a:stretch>
            <a:fillRect/>
          </a:stretch>
        </p:blipFill>
        <p:spPr bwMode="auto">
          <a:xfrm>
            <a:off x="8072462" y="4643446"/>
            <a:ext cx="513732" cy="428628"/>
          </a:xfrm>
          <a:prstGeom prst="rect">
            <a:avLst/>
          </a:prstGeom>
          <a:noFill/>
          <a:ln w="9525">
            <a:noFill/>
            <a:miter lim="800000"/>
            <a:headEnd/>
            <a:tailEnd/>
          </a:ln>
        </p:spPr>
      </p:pic>
      <p:pic>
        <p:nvPicPr>
          <p:cNvPr id="19467" name="Picture 29" descr="weblogolnf4b"/>
          <p:cNvPicPr>
            <a:picLocks noChangeAspect="1" noChangeArrowheads="1"/>
          </p:cNvPicPr>
          <p:nvPr/>
        </p:nvPicPr>
        <p:blipFill>
          <a:blip r:embed="rId7" cstate="print"/>
          <a:srcRect/>
          <a:stretch>
            <a:fillRect/>
          </a:stretch>
        </p:blipFill>
        <p:spPr bwMode="auto">
          <a:xfrm>
            <a:off x="571472" y="4572007"/>
            <a:ext cx="797448" cy="571504"/>
          </a:xfrm>
          <a:prstGeom prst="rect">
            <a:avLst/>
          </a:prstGeom>
          <a:noFill/>
          <a:ln w="9525">
            <a:noFill/>
            <a:miter lim="800000"/>
            <a:headEnd/>
            <a:tailEnd/>
          </a:ln>
        </p:spPr>
      </p:pic>
      <p:sp>
        <p:nvSpPr>
          <p:cNvPr id="19468" name="Text Box 31"/>
          <p:cNvSpPr txBox="1">
            <a:spLocks noChangeArrowheads="1"/>
          </p:cNvSpPr>
          <p:nvPr/>
        </p:nvSpPr>
        <p:spPr bwMode="auto">
          <a:xfrm>
            <a:off x="357158" y="3143248"/>
            <a:ext cx="8429684" cy="461665"/>
          </a:xfrm>
          <a:prstGeom prst="rect">
            <a:avLst/>
          </a:prstGeom>
          <a:noFill/>
          <a:ln w="9525">
            <a:noFill/>
            <a:miter lim="800000"/>
            <a:headEnd/>
            <a:tailEnd/>
          </a:ln>
        </p:spPr>
        <p:txBody>
          <a:bodyPr wrap="square">
            <a:spAutoFit/>
          </a:bodyPr>
          <a:lstStyle/>
          <a:p>
            <a:pPr algn="ctr"/>
            <a:r>
              <a:rPr lang="de-DE" sz="1600" dirty="0">
                <a:solidFill>
                  <a:schemeClr val="accent2"/>
                </a:solidFill>
              </a:rPr>
              <a:t>On behalf </a:t>
            </a:r>
            <a:r>
              <a:rPr lang="de-DE" sz="1600" dirty="0" err="1">
                <a:solidFill>
                  <a:schemeClr val="accent2"/>
                </a:solidFill>
              </a:rPr>
              <a:t>of</a:t>
            </a:r>
            <a:r>
              <a:rPr lang="de-DE" sz="1600" dirty="0">
                <a:solidFill>
                  <a:schemeClr val="accent6"/>
                </a:solidFill>
              </a:rPr>
              <a:t>: </a:t>
            </a:r>
            <a:r>
              <a:rPr lang="de-DE" sz="1600" dirty="0" smtClean="0">
                <a:solidFill>
                  <a:schemeClr val="accent6"/>
                </a:solidFill>
              </a:rPr>
              <a:t> </a:t>
            </a:r>
            <a:r>
              <a:rPr lang="de-DE" sz="2400" dirty="0" smtClean="0">
                <a:solidFill>
                  <a:schemeClr val="accent6"/>
                </a:solidFill>
              </a:rPr>
              <a:t>The </a:t>
            </a:r>
            <a:r>
              <a:rPr lang="de-DE" sz="2400" dirty="0">
                <a:solidFill>
                  <a:schemeClr val="accent6"/>
                </a:solidFill>
              </a:rPr>
              <a:t>SIDDHARTA </a:t>
            </a:r>
            <a:r>
              <a:rPr lang="de-DE" sz="2400" dirty="0" err="1">
                <a:solidFill>
                  <a:schemeClr val="accent6"/>
                </a:solidFill>
              </a:rPr>
              <a:t>collaboration</a:t>
            </a:r>
            <a:endParaRPr lang="de-DE" sz="2400" dirty="0">
              <a:solidFill>
                <a:schemeClr val="accent6"/>
              </a:solidFill>
            </a:endParaRPr>
          </a:p>
        </p:txBody>
      </p:sp>
      <p:sp>
        <p:nvSpPr>
          <p:cNvPr id="19469" name="Rectangle 126"/>
          <p:cNvSpPr>
            <a:spLocks noChangeArrowheads="1"/>
          </p:cNvSpPr>
          <p:nvPr/>
        </p:nvSpPr>
        <p:spPr bwMode="auto">
          <a:xfrm>
            <a:off x="4763" y="14288"/>
            <a:ext cx="9144000" cy="579437"/>
          </a:xfrm>
          <a:prstGeom prst="rect">
            <a:avLst/>
          </a:prstGeom>
          <a:noFill/>
          <a:ln w="9525">
            <a:noFill/>
            <a:miter lim="800000"/>
            <a:headEnd/>
            <a:tailEnd/>
          </a:ln>
        </p:spPr>
        <p:txBody>
          <a:bodyPr anchor="ctr">
            <a:spAutoFit/>
          </a:bodyPr>
          <a:lstStyle/>
          <a:p>
            <a:pPr algn="ctr"/>
            <a:r>
              <a:rPr lang="en-GB" altLang="ja-JP" sz="3200">
                <a:solidFill>
                  <a:srgbClr val="CC0000"/>
                </a:solidFill>
                <a:ea typeface="MS PGothic" pitchFamily="34" charset="-128"/>
              </a:rPr>
              <a:t>  </a:t>
            </a:r>
          </a:p>
        </p:txBody>
      </p:sp>
      <p:pic>
        <p:nvPicPr>
          <p:cNvPr id="19471" name="Picture 18"/>
          <p:cNvPicPr>
            <a:picLocks noChangeAspect="1" noChangeArrowheads="1"/>
          </p:cNvPicPr>
          <p:nvPr/>
        </p:nvPicPr>
        <p:blipFill>
          <a:blip r:embed="rId8" cstate="print"/>
          <a:srcRect/>
          <a:stretch>
            <a:fillRect/>
          </a:stretch>
        </p:blipFill>
        <p:spPr bwMode="auto">
          <a:xfrm>
            <a:off x="4143372" y="4714884"/>
            <a:ext cx="1071584" cy="298104"/>
          </a:xfrm>
          <a:prstGeom prst="rect">
            <a:avLst/>
          </a:prstGeom>
          <a:noFill/>
          <a:ln w="9525">
            <a:noFill/>
            <a:miter lim="800000"/>
            <a:headEnd/>
            <a:tailEnd/>
          </a:ln>
        </p:spPr>
      </p:pic>
      <p:pic>
        <p:nvPicPr>
          <p:cNvPr id="19472" name="Picture 19" descr="C:\cargnelli\physik\Siddharta\univ.Tokyo-logo_e.gif"/>
          <p:cNvPicPr>
            <a:picLocks noChangeAspect="1" noChangeArrowheads="1"/>
          </p:cNvPicPr>
          <p:nvPr/>
        </p:nvPicPr>
        <p:blipFill>
          <a:blip r:embed="rId9" cstate="print"/>
          <a:srcRect/>
          <a:stretch>
            <a:fillRect/>
          </a:stretch>
        </p:blipFill>
        <p:spPr bwMode="auto">
          <a:xfrm>
            <a:off x="5286380" y="4714884"/>
            <a:ext cx="1643068" cy="236810"/>
          </a:xfrm>
          <a:prstGeom prst="rect">
            <a:avLst/>
          </a:prstGeom>
          <a:noFill/>
          <a:ln w="9525">
            <a:noFill/>
            <a:miter lim="800000"/>
            <a:headEnd/>
            <a:tailEnd/>
          </a:ln>
        </p:spPr>
      </p:pic>
      <p:pic>
        <p:nvPicPr>
          <p:cNvPr id="19473" name="Picture 21"/>
          <p:cNvPicPr>
            <a:picLocks noChangeAspect="1" noChangeArrowheads="1"/>
          </p:cNvPicPr>
          <p:nvPr/>
        </p:nvPicPr>
        <p:blipFill>
          <a:blip r:embed="rId10" cstate="print"/>
          <a:srcRect/>
          <a:stretch>
            <a:fillRect/>
          </a:stretch>
        </p:blipFill>
        <p:spPr bwMode="auto">
          <a:xfrm>
            <a:off x="7000892" y="4643446"/>
            <a:ext cx="1029303" cy="428628"/>
          </a:xfrm>
          <a:prstGeom prst="rect">
            <a:avLst/>
          </a:prstGeom>
          <a:noFill/>
          <a:ln w="9525">
            <a:noFill/>
            <a:miter lim="800000"/>
            <a:headEnd/>
            <a:tailEnd/>
          </a:ln>
        </p:spPr>
      </p:pic>
      <p:sp>
        <p:nvSpPr>
          <p:cNvPr id="19477" name="Rechteck 23"/>
          <p:cNvSpPr>
            <a:spLocks noChangeArrowheads="1"/>
          </p:cNvSpPr>
          <p:nvPr/>
        </p:nvSpPr>
        <p:spPr bwMode="auto">
          <a:xfrm>
            <a:off x="0" y="1214422"/>
            <a:ext cx="9144000" cy="954107"/>
          </a:xfrm>
          <a:prstGeom prst="rect">
            <a:avLst/>
          </a:prstGeom>
          <a:noFill/>
          <a:ln w="9525">
            <a:noFill/>
            <a:miter lim="800000"/>
            <a:headEnd/>
            <a:tailEnd/>
          </a:ln>
        </p:spPr>
        <p:txBody>
          <a:bodyPr>
            <a:spAutoFit/>
          </a:bodyPr>
          <a:lstStyle/>
          <a:p>
            <a:pPr algn="ctr"/>
            <a:r>
              <a:rPr lang="en-US" sz="2800" i="1" dirty="0" smtClean="0">
                <a:solidFill>
                  <a:schemeClr val="accent4">
                    <a:lumMod val="65000"/>
                    <a:lumOff val="35000"/>
                  </a:schemeClr>
                </a:solidFill>
              </a:rPr>
              <a:t>Results from the </a:t>
            </a:r>
            <a:r>
              <a:rPr lang="en-US" sz="2800" i="1" dirty="0" err="1" smtClean="0">
                <a:solidFill>
                  <a:schemeClr val="accent4">
                    <a:lumMod val="65000"/>
                    <a:lumOff val="35000"/>
                  </a:schemeClr>
                </a:solidFill>
              </a:rPr>
              <a:t>kaonic</a:t>
            </a:r>
            <a:r>
              <a:rPr lang="en-US" sz="2800" i="1" dirty="0" smtClean="0">
                <a:solidFill>
                  <a:schemeClr val="accent4">
                    <a:lumMod val="65000"/>
                    <a:lumOff val="35000"/>
                  </a:schemeClr>
                </a:solidFill>
              </a:rPr>
              <a:t> hydrogen X-ray measurement </a:t>
            </a:r>
          </a:p>
          <a:p>
            <a:pPr algn="ctr"/>
            <a:r>
              <a:rPr lang="en-US" sz="2800" i="1" dirty="0" smtClean="0">
                <a:solidFill>
                  <a:schemeClr val="accent4">
                    <a:lumMod val="65000"/>
                    <a:lumOff val="35000"/>
                  </a:schemeClr>
                </a:solidFill>
              </a:rPr>
              <a:t>at DAFNE and outlook to future experiments</a:t>
            </a:r>
            <a:endParaRPr lang="en-US" sz="2800" i="1" dirty="0">
              <a:solidFill>
                <a:schemeClr val="accent4">
                  <a:lumMod val="65000"/>
                  <a:lumOff val="35000"/>
                </a:schemeClr>
              </a:solidFill>
            </a:endParaRPr>
          </a:p>
        </p:txBody>
      </p:sp>
      <p:pic>
        <p:nvPicPr>
          <p:cNvPr id="11265" name="Picture 1" descr="C:\cargnelli\physik\Konferenzen+Meetings\2009\Lange-Nacht-der-Forschung\SMI-Logo.jpg"/>
          <p:cNvPicPr>
            <a:picLocks noChangeAspect="1" noChangeArrowheads="1"/>
          </p:cNvPicPr>
          <p:nvPr/>
        </p:nvPicPr>
        <p:blipFill>
          <a:blip r:embed="rId11" cstate="print"/>
          <a:srcRect/>
          <a:stretch>
            <a:fillRect/>
          </a:stretch>
        </p:blipFill>
        <p:spPr bwMode="auto">
          <a:xfrm>
            <a:off x="3571868" y="4643446"/>
            <a:ext cx="500360" cy="50006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7"/>
          <p:cNvSpPr>
            <a:spLocks noChangeArrowheads="1"/>
          </p:cNvSpPr>
          <p:nvPr/>
        </p:nvSpPr>
        <p:spPr bwMode="auto">
          <a:xfrm>
            <a:off x="0" y="0"/>
            <a:ext cx="9144000" cy="620713"/>
          </a:xfrm>
          <a:prstGeom prst="rect">
            <a:avLst/>
          </a:prstGeom>
          <a:noFill/>
          <a:ln w="9525">
            <a:noFill/>
            <a:miter lim="800000"/>
            <a:headEnd/>
            <a:tailEnd/>
          </a:ln>
        </p:spPr>
        <p:txBody>
          <a:bodyPr anchor="ctr"/>
          <a:lstStyle/>
          <a:p>
            <a:pPr algn="ctr"/>
            <a:r>
              <a:rPr lang="de-DE" sz="2800" i="1" dirty="0">
                <a:solidFill>
                  <a:schemeClr val="accent4">
                    <a:lumMod val="65000"/>
                    <a:lumOff val="35000"/>
                  </a:schemeClr>
                </a:solidFill>
              </a:rPr>
              <a:t>Data </a:t>
            </a:r>
            <a:r>
              <a:rPr lang="de-DE" sz="2800" i="1" dirty="0" err="1">
                <a:solidFill>
                  <a:schemeClr val="accent4">
                    <a:lumMod val="65000"/>
                    <a:lumOff val="35000"/>
                  </a:schemeClr>
                </a:solidFill>
              </a:rPr>
              <a:t>analysis</a:t>
            </a:r>
            <a:r>
              <a:rPr lang="de-DE" sz="2800" i="1" dirty="0">
                <a:solidFill>
                  <a:schemeClr val="accent4">
                    <a:lumMod val="65000"/>
                    <a:lumOff val="35000"/>
                  </a:schemeClr>
                </a:solidFill>
              </a:rPr>
              <a:t> </a:t>
            </a:r>
          </a:p>
        </p:txBody>
      </p:sp>
      <p:sp>
        <p:nvSpPr>
          <p:cNvPr id="35843" name="Text Box 27"/>
          <p:cNvSpPr txBox="1">
            <a:spLocks noChangeArrowheads="1"/>
          </p:cNvSpPr>
          <p:nvPr/>
        </p:nvSpPr>
        <p:spPr bwMode="auto">
          <a:xfrm>
            <a:off x="428596" y="642918"/>
            <a:ext cx="7561263" cy="1803400"/>
          </a:xfrm>
          <a:prstGeom prst="rect">
            <a:avLst/>
          </a:prstGeom>
          <a:noFill/>
          <a:ln w="9525">
            <a:noFill/>
            <a:miter lim="800000"/>
            <a:headEnd/>
            <a:tailEnd/>
          </a:ln>
        </p:spPr>
        <p:txBody>
          <a:bodyPr>
            <a:spAutoFit/>
          </a:bodyPr>
          <a:lstStyle/>
          <a:p>
            <a:r>
              <a:rPr lang="de-AT" sz="1600" dirty="0" smtClean="0">
                <a:solidFill>
                  <a:schemeClr val="accent2"/>
                </a:solidFill>
              </a:rPr>
              <a:t>Data </a:t>
            </a:r>
            <a:r>
              <a:rPr lang="de-AT" sz="1600" dirty="0" err="1" smtClean="0">
                <a:solidFill>
                  <a:schemeClr val="accent2"/>
                </a:solidFill>
              </a:rPr>
              <a:t>aquisition</a:t>
            </a:r>
            <a:r>
              <a:rPr lang="de-AT" sz="1600" dirty="0" smtClean="0">
                <a:solidFill>
                  <a:schemeClr val="accent2"/>
                </a:solidFill>
              </a:rPr>
              <a:t>:</a:t>
            </a:r>
            <a:endParaRPr lang="de-AT" sz="1600" dirty="0">
              <a:solidFill>
                <a:schemeClr val="accent2"/>
              </a:solidFill>
            </a:endParaRPr>
          </a:p>
          <a:p>
            <a:endParaRPr lang="de-AT" sz="1600" dirty="0">
              <a:solidFill>
                <a:schemeClr val="accent2"/>
              </a:solidFill>
            </a:endParaRPr>
          </a:p>
          <a:p>
            <a:r>
              <a:rPr lang="de-AT" sz="1600" dirty="0">
                <a:solidFill>
                  <a:schemeClr val="accent2"/>
                </a:solidFill>
              </a:rPr>
              <a:t>-</a:t>
            </a:r>
            <a:r>
              <a:rPr lang="de-AT" sz="1600" b="1" i="1" dirty="0">
                <a:solidFill>
                  <a:schemeClr val="accent2"/>
                </a:solidFill>
              </a:rPr>
              <a:t> </a:t>
            </a:r>
            <a:r>
              <a:rPr lang="de-AT" sz="1600" i="1" u="sng" dirty="0" err="1" smtClean="0">
                <a:solidFill>
                  <a:schemeClr val="accent2"/>
                </a:solidFill>
              </a:rPr>
              <a:t>energies</a:t>
            </a:r>
            <a:r>
              <a:rPr lang="de-AT" sz="1600" b="1" i="1" dirty="0" smtClean="0">
                <a:solidFill>
                  <a:schemeClr val="accent2"/>
                </a:solidFill>
              </a:rPr>
              <a:t> </a:t>
            </a:r>
            <a:r>
              <a:rPr lang="de-AT" sz="1600" dirty="0" err="1">
                <a:solidFill>
                  <a:schemeClr val="accent2"/>
                </a:solidFill>
              </a:rPr>
              <a:t>and</a:t>
            </a:r>
            <a:r>
              <a:rPr lang="de-AT" sz="1600" dirty="0">
                <a:solidFill>
                  <a:schemeClr val="accent2"/>
                </a:solidFill>
              </a:rPr>
              <a:t> </a:t>
            </a:r>
            <a:r>
              <a:rPr lang="de-AT" sz="1600" dirty="0" err="1">
                <a:solidFill>
                  <a:schemeClr val="accent2"/>
                </a:solidFill>
              </a:rPr>
              <a:t>detector</a:t>
            </a:r>
            <a:r>
              <a:rPr lang="de-AT" sz="1600" dirty="0">
                <a:solidFill>
                  <a:schemeClr val="accent2"/>
                </a:solidFill>
              </a:rPr>
              <a:t> </a:t>
            </a:r>
            <a:r>
              <a:rPr lang="de-AT" sz="1600" dirty="0" err="1">
                <a:solidFill>
                  <a:schemeClr val="accent2"/>
                </a:solidFill>
              </a:rPr>
              <a:t>numbers</a:t>
            </a:r>
            <a:r>
              <a:rPr lang="de-AT" sz="1600" dirty="0">
                <a:solidFill>
                  <a:schemeClr val="accent2"/>
                </a:solidFill>
              </a:rPr>
              <a:t> </a:t>
            </a:r>
            <a:r>
              <a:rPr lang="de-AT" sz="1600" dirty="0" err="1">
                <a:solidFill>
                  <a:schemeClr val="accent2"/>
                </a:solidFill>
              </a:rPr>
              <a:t>of</a:t>
            </a:r>
            <a:r>
              <a:rPr lang="de-AT" sz="1600" dirty="0">
                <a:solidFill>
                  <a:schemeClr val="accent2"/>
                </a:solidFill>
              </a:rPr>
              <a:t>  X </a:t>
            </a:r>
            <a:r>
              <a:rPr lang="de-AT" sz="1600" dirty="0" err="1">
                <a:solidFill>
                  <a:schemeClr val="accent2"/>
                </a:solidFill>
              </a:rPr>
              <a:t>ray</a:t>
            </a:r>
            <a:r>
              <a:rPr lang="de-AT" sz="1600" dirty="0">
                <a:solidFill>
                  <a:schemeClr val="accent2"/>
                </a:solidFill>
              </a:rPr>
              <a:t> </a:t>
            </a:r>
            <a:r>
              <a:rPr lang="de-AT" sz="1600" dirty="0" err="1">
                <a:solidFill>
                  <a:schemeClr val="accent2"/>
                </a:solidFill>
              </a:rPr>
              <a:t>hits</a:t>
            </a:r>
            <a:endParaRPr lang="de-AT" sz="1600" dirty="0">
              <a:solidFill>
                <a:schemeClr val="accent2"/>
              </a:solidFill>
            </a:endParaRPr>
          </a:p>
          <a:p>
            <a:r>
              <a:rPr lang="de-AT" sz="1600" dirty="0">
                <a:solidFill>
                  <a:schemeClr val="accent2"/>
                </a:solidFill>
              </a:rPr>
              <a:t>- </a:t>
            </a:r>
            <a:r>
              <a:rPr lang="de-AT" sz="1600" dirty="0" err="1">
                <a:solidFill>
                  <a:schemeClr val="accent2"/>
                </a:solidFill>
              </a:rPr>
              <a:t>event</a:t>
            </a:r>
            <a:r>
              <a:rPr lang="de-AT" sz="1600" dirty="0">
                <a:solidFill>
                  <a:schemeClr val="accent2"/>
                </a:solidFill>
              </a:rPr>
              <a:t> </a:t>
            </a:r>
            <a:r>
              <a:rPr lang="de-AT" sz="1600" dirty="0" err="1">
                <a:solidFill>
                  <a:schemeClr val="accent2"/>
                </a:solidFill>
              </a:rPr>
              <a:t>id-number</a:t>
            </a:r>
            <a:r>
              <a:rPr lang="de-AT" sz="1600" dirty="0">
                <a:solidFill>
                  <a:schemeClr val="accent2"/>
                </a:solidFill>
              </a:rPr>
              <a:t>, time-tag</a:t>
            </a:r>
          </a:p>
          <a:p>
            <a:r>
              <a:rPr lang="de-AT" sz="1600" dirty="0" err="1">
                <a:solidFill>
                  <a:schemeClr val="accent2"/>
                </a:solidFill>
              </a:rPr>
              <a:t>if</a:t>
            </a:r>
            <a:r>
              <a:rPr lang="de-AT" sz="1600" dirty="0">
                <a:solidFill>
                  <a:schemeClr val="accent2"/>
                </a:solidFill>
              </a:rPr>
              <a:t> a </a:t>
            </a:r>
            <a:r>
              <a:rPr lang="de-AT" sz="1600" dirty="0" err="1">
                <a:solidFill>
                  <a:schemeClr val="accent2"/>
                </a:solidFill>
              </a:rPr>
              <a:t>kaontrigger</a:t>
            </a:r>
            <a:r>
              <a:rPr lang="de-AT" sz="1600" dirty="0">
                <a:solidFill>
                  <a:schemeClr val="accent2"/>
                </a:solidFill>
              </a:rPr>
              <a:t> happend:    - </a:t>
            </a:r>
            <a:r>
              <a:rPr lang="de-AT" sz="1600" dirty="0" err="1">
                <a:solidFill>
                  <a:schemeClr val="accent2"/>
                </a:solidFill>
              </a:rPr>
              <a:t>the</a:t>
            </a:r>
            <a:r>
              <a:rPr lang="de-AT" sz="1600" dirty="0">
                <a:solidFill>
                  <a:schemeClr val="accent2"/>
                </a:solidFill>
              </a:rPr>
              <a:t> </a:t>
            </a:r>
            <a:r>
              <a:rPr lang="de-AT" sz="1600" i="1" u="sng" dirty="0">
                <a:solidFill>
                  <a:schemeClr val="accent2"/>
                </a:solidFill>
              </a:rPr>
              <a:t>time </a:t>
            </a:r>
            <a:r>
              <a:rPr lang="de-AT" sz="1600" i="1" u="sng" dirty="0" err="1" smtClean="0">
                <a:solidFill>
                  <a:schemeClr val="accent2"/>
                </a:solidFill>
              </a:rPr>
              <a:t>correlation</a:t>
            </a:r>
            <a:r>
              <a:rPr lang="de-AT" sz="1600" dirty="0" smtClean="0">
                <a:solidFill>
                  <a:schemeClr val="accent2"/>
                </a:solidFill>
              </a:rPr>
              <a:t> </a:t>
            </a:r>
            <a:r>
              <a:rPr lang="de-AT" sz="1600" dirty="0" err="1" smtClean="0">
                <a:solidFill>
                  <a:schemeClr val="accent2"/>
                </a:solidFill>
              </a:rPr>
              <a:t>between</a:t>
            </a:r>
            <a:r>
              <a:rPr lang="de-AT" sz="1600" dirty="0" smtClean="0">
                <a:solidFill>
                  <a:schemeClr val="accent2"/>
                </a:solidFill>
              </a:rPr>
              <a:t> </a:t>
            </a:r>
            <a:r>
              <a:rPr lang="de-AT" sz="1600" dirty="0">
                <a:solidFill>
                  <a:schemeClr val="accent2"/>
                </a:solidFill>
              </a:rPr>
              <a:t>X-</a:t>
            </a:r>
            <a:r>
              <a:rPr lang="de-AT" sz="1600" dirty="0" err="1">
                <a:solidFill>
                  <a:schemeClr val="accent2"/>
                </a:solidFill>
              </a:rPr>
              <a:t>ray</a:t>
            </a:r>
            <a:r>
              <a:rPr lang="de-AT" sz="1600" dirty="0">
                <a:solidFill>
                  <a:schemeClr val="accent2"/>
                </a:solidFill>
              </a:rPr>
              <a:t> </a:t>
            </a:r>
            <a:r>
              <a:rPr lang="de-AT" sz="1600" dirty="0" err="1">
                <a:solidFill>
                  <a:schemeClr val="accent2"/>
                </a:solidFill>
              </a:rPr>
              <a:t>and</a:t>
            </a:r>
            <a:r>
              <a:rPr lang="de-AT" sz="1600" dirty="0">
                <a:solidFill>
                  <a:schemeClr val="accent2"/>
                </a:solidFill>
              </a:rPr>
              <a:t> </a:t>
            </a:r>
            <a:r>
              <a:rPr lang="de-AT" sz="1600" dirty="0" err="1">
                <a:solidFill>
                  <a:schemeClr val="accent2"/>
                </a:solidFill>
              </a:rPr>
              <a:t>kaon</a:t>
            </a:r>
            <a:endParaRPr lang="de-AT" sz="1600" dirty="0">
              <a:solidFill>
                <a:schemeClr val="accent2"/>
              </a:solidFill>
            </a:endParaRPr>
          </a:p>
          <a:p>
            <a:r>
              <a:rPr lang="de-AT" sz="1600" dirty="0">
                <a:solidFill>
                  <a:schemeClr val="accent2"/>
                </a:solidFill>
              </a:rPr>
              <a:t>		            - </a:t>
            </a:r>
            <a:r>
              <a:rPr lang="de-AT" sz="1600" dirty="0" err="1">
                <a:solidFill>
                  <a:schemeClr val="accent2"/>
                </a:solidFill>
              </a:rPr>
              <a:t>the</a:t>
            </a:r>
            <a:r>
              <a:rPr lang="de-AT" sz="1600" dirty="0">
                <a:solidFill>
                  <a:schemeClr val="accent2"/>
                </a:solidFill>
              </a:rPr>
              <a:t> </a:t>
            </a:r>
            <a:r>
              <a:rPr lang="de-AT" sz="1600" dirty="0" err="1">
                <a:solidFill>
                  <a:schemeClr val="accent2"/>
                </a:solidFill>
              </a:rPr>
              <a:t>kaon</a:t>
            </a:r>
            <a:r>
              <a:rPr lang="de-AT" sz="1600" dirty="0">
                <a:solidFill>
                  <a:schemeClr val="accent2"/>
                </a:solidFill>
              </a:rPr>
              <a:t> </a:t>
            </a:r>
            <a:r>
              <a:rPr lang="de-AT" sz="1600" dirty="0" err="1">
                <a:solidFill>
                  <a:schemeClr val="accent2"/>
                </a:solidFill>
              </a:rPr>
              <a:t>detector</a:t>
            </a:r>
            <a:r>
              <a:rPr lang="de-AT" sz="1600" dirty="0">
                <a:solidFill>
                  <a:schemeClr val="accent2"/>
                </a:solidFill>
              </a:rPr>
              <a:t> </a:t>
            </a:r>
            <a:r>
              <a:rPr lang="de-AT" sz="1600" dirty="0" err="1">
                <a:solidFill>
                  <a:schemeClr val="accent2"/>
                </a:solidFill>
              </a:rPr>
              <a:t>parameters</a:t>
            </a:r>
            <a:endParaRPr lang="de-AT" sz="1600" dirty="0">
              <a:solidFill>
                <a:schemeClr val="accent2"/>
              </a:solidFill>
            </a:endParaRPr>
          </a:p>
          <a:p>
            <a:r>
              <a:rPr lang="de-AT" sz="1600" dirty="0">
                <a:solidFill>
                  <a:schemeClr val="accent2"/>
                </a:solidFill>
              </a:rPr>
              <a:t>- DAFNE beam-</a:t>
            </a:r>
            <a:r>
              <a:rPr lang="de-AT" sz="1600" dirty="0" err="1">
                <a:solidFill>
                  <a:schemeClr val="accent2"/>
                </a:solidFill>
              </a:rPr>
              <a:t>current</a:t>
            </a:r>
            <a:r>
              <a:rPr lang="de-AT" sz="1600" dirty="0">
                <a:solidFill>
                  <a:schemeClr val="accent2"/>
                </a:solidFill>
              </a:rPr>
              <a:t> </a:t>
            </a:r>
            <a:r>
              <a:rPr lang="de-AT" sz="1600" dirty="0" err="1">
                <a:solidFill>
                  <a:schemeClr val="accent2"/>
                </a:solidFill>
              </a:rPr>
              <a:t>values</a:t>
            </a:r>
            <a:endParaRPr lang="de-AT" sz="1600" dirty="0">
              <a:solidFill>
                <a:schemeClr val="accent2"/>
              </a:solidFill>
            </a:endParaRPr>
          </a:p>
        </p:txBody>
      </p:sp>
      <p:sp>
        <p:nvSpPr>
          <p:cNvPr id="35844" name="Text Box 28"/>
          <p:cNvSpPr txBox="1">
            <a:spLocks noChangeArrowheads="1"/>
          </p:cNvSpPr>
          <p:nvPr/>
        </p:nvSpPr>
        <p:spPr bwMode="auto">
          <a:xfrm>
            <a:off x="500034" y="2714620"/>
            <a:ext cx="6376222" cy="1754326"/>
          </a:xfrm>
          <a:prstGeom prst="rect">
            <a:avLst/>
          </a:prstGeom>
          <a:solidFill>
            <a:srgbClr val="EAEAEA"/>
          </a:solidFill>
          <a:ln w="9525">
            <a:noFill/>
            <a:miter lim="800000"/>
            <a:headEnd/>
            <a:tailEnd/>
          </a:ln>
        </p:spPr>
        <p:txBody>
          <a:bodyPr wrap="square">
            <a:spAutoFit/>
          </a:bodyPr>
          <a:lstStyle/>
          <a:p>
            <a:r>
              <a:rPr lang="de-AT" sz="1200" dirty="0" err="1">
                <a:solidFill>
                  <a:schemeClr val="accent2"/>
                </a:solidFill>
              </a:rPr>
              <a:t>From</a:t>
            </a:r>
            <a:r>
              <a:rPr lang="de-AT" sz="1200" dirty="0">
                <a:solidFill>
                  <a:schemeClr val="accent2"/>
                </a:solidFill>
              </a:rPr>
              <a:t> </a:t>
            </a:r>
            <a:r>
              <a:rPr lang="de-AT" sz="1200" dirty="0" err="1">
                <a:solidFill>
                  <a:schemeClr val="accent2"/>
                </a:solidFill>
              </a:rPr>
              <a:t>this</a:t>
            </a:r>
            <a:r>
              <a:rPr lang="de-AT" sz="1200" dirty="0">
                <a:solidFill>
                  <a:schemeClr val="accent2"/>
                </a:solidFill>
              </a:rPr>
              <a:t> </a:t>
            </a:r>
            <a:r>
              <a:rPr lang="de-AT" sz="1200" dirty="0" err="1">
                <a:solidFill>
                  <a:schemeClr val="accent2"/>
                </a:solidFill>
              </a:rPr>
              <a:t>we</a:t>
            </a:r>
            <a:r>
              <a:rPr lang="de-AT" sz="1200" dirty="0">
                <a:solidFill>
                  <a:schemeClr val="accent2"/>
                </a:solidFill>
              </a:rPr>
              <a:t> </a:t>
            </a:r>
            <a:r>
              <a:rPr lang="de-AT" sz="1200" dirty="0" err="1" smtClean="0">
                <a:solidFill>
                  <a:schemeClr val="accent2"/>
                </a:solidFill>
              </a:rPr>
              <a:t>derive</a:t>
            </a:r>
            <a:r>
              <a:rPr lang="de-AT" sz="1200" dirty="0" smtClean="0">
                <a:solidFill>
                  <a:schemeClr val="accent2"/>
                </a:solidFill>
              </a:rPr>
              <a:t> </a:t>
            </a:r>
            <a:r>
              <a:rPr lang="de-AT" sz="1200" dirty="0">
                <a:solidFill>
                  <a:schemeClr val="accent2"/>
                </a:solidFill>
              </a:rPr>
              <a:t>in off-</a:t>
            </a:r>
            <a:r>
              <a:rPr lang="de-AT" sz="1200" dirty="0" err="1">
                <a:solidFill>
                  <a:schemeClr val="accent2"/>
                </a:solidFill>
              </a:rPr>
              <a:t>line</a:t>
            </a:r>
            <a:r>
              <a:rPr lang="de-AT" sz="1200" dirty="0">
                <a:solidFill>
                  <a:schemeClr val="accent2"/>
                </a:solidFill>
              </a:rPr>
              <a:t> </a:t>
            </a:r>
            <a:r>
              <a:rPr lang="de-AT" sz="1200" dirty="0" err="1">
                <a:solidFill>
                  <a:schemeClr val="accent2"/>
                </a:solidFill>
              </a:rPr>
              <a:t>analysis</a:t>
            </a:r>
            <a:r>
              <a:rPr lang="de-AT" sz="1200" dirty="0">
                <a:solidFill>
                  <a:schemeClr val="accent2"/>
                </a:solidFill>
              </a:rPr>
              <a:t>:</a:t>
            </a:r>
          </a:p>
          <a:p>
            <a:endParaRPr lang="de-AT" sz="1200" dirty="0">
              <a:solidFill>
                <a:schemeClr val="accent2"/>
              </a:solidFill>
            </a:endParaRPr>
          </a:p>
          <a:p>
            <a:r>
              <a:rPr lang="de-AT" sz="1200" dirty="0">
                <a:solidFill>
                  <a:schemeClr val="accent2"/>
                </a:solidFill>
              </a:rPr>
              <a:t>- </a:t>
            </a:r>
            <a:r>
              <a:rPr lang="de-AT" sz="1200" dirty="0" err="1">
                <a:solidFill>
                  <a:schemeClr val="accent2"/>
                </a:solidFill>
              </a:rPr>
              <a:t>the</a:t>
            </a:r>
            <a:r>
              <a:rPr lang="de-AT" sz="1200" dirty="0">
                <a:solidFill>
                  <a:schemeClr val="accent2"/>
                </a:solidFill>
              </a:rPr>
              <a:t> </a:t>
            </a:r>
            <a:r>
              <a:rPr lang="de-AT" sz="1200" dirty="0" err="1">
                <a:solidFill>
                  <a:schemeClr val="accent2"/>
                </a:solidFill>
              </a:rPr>
              <a:t>kaondetector</a:t>
            </a:r>
            <a:r>
              <a:rPr lang="de-AT" sz="1200" dirty="0">
                <a:solidFill>
                  <a:schemeClr val="accent2"/>
                </a:solidFill>
              </a:rPr>
              <a:t> TOF </a:t>
            </a:r>
            <a:r>
              <a:rPr lang="de-AT" sz="1200" dirty="0" err="1">
                <a:solidFill>
                  <a:schemeClr val="accent2"/>
                </a:solidFill>
              </a:rPr>
              <a:t>to</a:t>
            </a:r>
            <a:r>
              <a:rPr lang="de-AT" sz="1200" dirty="0">
                <a:solidFill>
                  <a:schemeClr val="accent2"/>
                </a:solidFill>
              </a:rPr>
              <a:t> </a:t>
            </a:r>
            <a:r>
              <a:rPr lang="de-AT" sz="1200" dirty="0" err="1">
                <a:solidFill>
                  <a:schemeClr val="accent2"/>
                </a:solidFill>
              </a:rPr>
              <a:t>discriminate</a:t>
            </a:r>
            <a:r>
              <a:rPr lang="de-AT" sz="1200" dirty="0">
                <a:solidFill>
                  <a:schemeClr val="accent2"/>
                </a:solidFill>
              </a:rPr>
              <a:t> </a:t>
            </a:r>
            <a:r>
              <a:rPr lang="de-AT" sz="1200" dirty="0" err="1">
                <a:solidFill>
                  <a:schemeClr val="accent2"/>
                </a:solidFill>
              </a:rPr>
              <a:t>against</a:t>
            </a:r>
            <a:r>
              <a:rPr lang="de-AT" sz="1200" dirty="0">
                <a:solidFill>
                  <a:schemeClr val="accent2"/>
                </a:solidFill>
              </a:rPr>
              <a:t> MIPS</a:t>
            </a:r>
          </a:p>
          <a:p>
            <a:r>
              <a:rPr lang="de-AT" sz="1200" dirty="0">
                <a:solidFill>
                  <a:schemeClr val="accent2"/>
                </a:solidFill>
              </a:rPr>
              <a:t>- </a:t>
            </a:r>
            <a:r>
              <a:rPr lang="de-AT" sz="1200" dirty="0" err="1">
                <a:solidFill>
                  <a:schemeClr val="accent2"/>
                </a:solidFill>
              </a:rPr>
              <a:t>kaondetector</a:t>
            </a:r>
            <a:r>
              <a:rPr lang="de-AT" sz="1200" dirty="0">
                <a:solidFill>
                  <a:schemeClr val="accent2"/>
                </a:solidFill>
              </a:rPr>
              <a:t> </a:t>
            </a:r>
            <a:r>
              <a:rPr lang="de-AT" sz="1200" dirty="0" err="1">
                <a:solidFill>
                  <a:schemeClr val="accent2"/>
                </a:solidFill>
              </a:rPr>
              <a:t>position</a:t>
            </a:r>
            <a:r>
              <a:rPr lang="de-AT" sz="1200" dirty="0">
                <a:solidFill>
                  <a:schemeClr val="accent2"/>
                </a:solidFill>
              </a:rPr>
              <a:t> </a:t>
            </a:r>
            <a:r>
              <a:rPr lang="de-AT" sz="1200" dirty="0" err="1">
                <a:solidFill>
                  <a:schemeClr val="accent2"/>
                </a:solidFill>
              </a:rPr>
              <a:t>information</a:t>
            </a:r>
            <a:r>
              <a:rPr lang="de-AT" sz="1200" dirty="0">
                <a:solidFill>
                  <a:schemeClr val="accent2"/>
                </a:solidFill>
              </a:rPr>
              <a:t> </a:t>
            </a:r>
            <a:r>
              <a:rPr lang="de-AT" sz="1200" dirty="0" err="1">
                <a:solidFill>
                  <a:schemeClr val="accent2"/>
                </a:solidFill>
              </a:rPr>
              <a:t>from</a:t>
            </a:r>
            <a:r>
              <a:rPr lang="de-AT" sz="1200" dirty="0">
                <a:solidFill>
                  <a:schemeClr val="accent2"/>
                </a:solidFill>
              </a:rPr>
              <a:t> </a:t>
            </a:r>
            <a:r>
              <a:rPr lang="de-AT" sz="1200" dirty="0" err="1">
                <a:solidFill>
                  <a:schemeClr val="accent2"/>
                </a:solidFill>
              </a:rPr>
              <a:t>the</a:t>
            </a:r>
            <a:r>
              <a:rPr lang="de-AT" sz="1200" dirty="0">
                <a:solidFill>
                  <a:schemeClr val="accent2"/>
                </a:solidFill>
              </a:rPr>
              <a:t> </a:t>
            </a:r>
            <a:r>
              <a:rPr lang="de-AT" sz="1200" dirty="0" err="1">
                <a:solidFill>
                  <a:schemeClr val="accent2"/>
                </a:solidFill>
              </a:rPr>
              <a:t>timedifference</a:t>
            </a:r>
            <a:r>
              <a:rPr lang="de-AT" sz="1200" dirty="0">
                <a:solidFill>
                  <a:schemeClr val="accent2"/>
                </a:solidFill>
              </a:rPr>
              <a:t> </a:t>
            </a:r>
            <a:r>
              <a:rPr lang="de-AT" sz="1200" dirty="0" err="1">
                <a:solidFill>
                  <a:schemeClr val="accent2"/>
                </a:solidFill>
              </a:rPr>
              <a:t>of</a:t>
            </a:r>
            <a:r>
              <a:rPr lang="de-AT" sz="1200" dirty="0">
                <a:solidFill>
                  <a:schemeClr val="accent2"/>
                </a:solidFill>
              </a:rPr>
              <a:t> </a:t>
            </a:r>
            <a:r>
              <a:rPr lang="de-AT" sz="1200" dirty="0" err="1">
                <a:solidFill>
                  <a:schemeClr val="accent2"/>
                </a:solidFill>
              </a:rPr>
              <a:t>the</a:t>
            </a:r>
            <a:r>
              <a:rPr lang="de-AT" sz="1200" dirty="0">
                <a:solidFill>
                  <a:schemeClr val="accent2"/>
                </a:solidFill>
              </a:rPr>
              <a:t> PMs </a:t>
            </a:r>
            <a:r>
              <a:rPr lang="de-AT" sz="1200" dirty="0" err="1">
                <a:solidFill>
                  <a:schemeClr val="accent2"/>
                </a:solidFill>
              </a:rPr>
              <a:t>at</a:t>
            </a:r>
            <a:r>
              <a:rPr lang="de-AT" sz="1200" dirty="0">
                <a:solidFill>
                  <a:schemeClr val="accent2"/>
                </a:solidFill>
              </a:rPr>
              <a:t> </a:t>
            </a:r>
            <a:r>
              <a:rPr lang="de-AT" sz="1200" dirty="0" err="1">
                <a:solidFill>
                  <a:schemeClr val="accent2"/>
                </a:solidFill>
              </a:rPr>
              <a:t>both</a:t>
            </a:r>
            <a:r>
              <a:rPr lang="de-AT" sz="1200" dirty="0">
                <a:solidFill>
                  <a:schemeClr val="accent2"/>
                </a:solidFill>
              </a:rPr>
              <a:t> </a:t>
            </a:r>
            <a:r>
              <a:rPr lang="de-AT" sz="1200" dirty="0" err="1">
                <a:solidFill>
                  <a:schemeClr val="accent2"/>
                </a:solidFill>
              </a:rPr>
              <a:t>ends</a:t>
            </a:r>
            <a:endParaRPr lang="de-AT" sz="1200" dirty="0">
              <a:solidFill>
                <a:schemeClr val="accent2"/>
              </a:solidFill>
            </a:endParaRPr>
          </a:p>
          <a:p>
            <a:r>
              <a:rPr lang="de-AT" sz="1200" dirty="0">
                <a:solidFill>
                  <a:schemeClr val="accent2"/>
                </a:solidFill>
              </a:rPr>
              <a:t>- </a:t>
            </a:r>
            <a:r>
              <a:rPr lang="de-AT" sz="1200" dirty="0" err="1">
                <a:solidFill>
                  <a:schemeClr val="accent2"/>
                </a:solidFill>
              </a:rPr>
              <a:t>sdd</a:t>
            </a:r>
            <a:r>
              <a:rPr lang="de-AT" sz="1200" dirty="0">
                <a:solidFill>
                  <a:schemeClr val="accent2"/>
                </a:solidFill>
              </a:rPr>
              <a:t> </a:t>
            </a:r>
            <a:r>
              <a:rPr lang="de-AT" sz="1200" dirty="0" err="1">
                <a:solidFill>
                  <a:schemeClr val="accent2"/>
                </a:solidFill>
              </a:rPr>
              <a:t>rates</a:t>
            </a:r>
            <a:r>
              <a:rPr lang="de-AT" sz="1200" dirty="0">
                <a:solidFill>
                  <a:schemeClr val="accent2"/>
                </a:solidFill>
              </a:rPr>
              <a:t> (e.g. </a:t>
            </a:r>
            <a:r>
              <a:rPr lang="de-AT" sz="1200" dirty="0" err="1">
                <a:solidFill>
                  <a:schemeClr val="accent2"/>
                </a:solidFill>
              </a:rPr>
              <a:t>counts</a:t>
            </a:r>
            <a:r>
              <a:rPr lang="de-AT" sz="1200" dirty="0">
                <a:solidFill>
                  <a:schemeClr val="accent2"/>
                </a:solidFill>
              </a:rPr>
              <a:t> </a:t>
            </a:r>
            <a:r>
              <a:rPr lang="de-AT" sz="1200" dirty="0" err="1">
                <a:solidFill>
                  <a:schemeClr val="accent2"/>
                </a:solidFill>
              </a:rPr>
              <a:t>during</a:t>
            </a:r>
            <a:r>
              <a:rPr lang="de-AT" sz="1200" dirty="0">
                <a:solidFill>
                  <a:schemeClr val="accent2"/>
                </a:solidFill>
              </a:rPr>
              <a:t> last </a:t>
            </a:r>
            <a:r>
              <a:rPr lang="de-AT" sz="1200" dirty="0" err="1">
                <a:solidFill>
                  <a:schemeClr val="accent2"/>
                </a:solidFill>
              </a:rPr>
              <a:t>second</a:t>
            </a:r>
            <a:r>
              <a:rPr lang="de-AT" sz="1200" dirty="0">
                <a:solidFill>
                  <a:schemeClr val="accent2"/>
                </a:solidFill>
              </a:rPr>
              <a:t>)</a:t>
            </a:r>
          </a:p>
          <a:p>
            <a:r>
              <a:rPr lang="de-AT" sz="1200" dirty="0">
                <a:solidFill>
                  <a:schemeClr val="accent2"/>
                </a:solidFill>
              </a:rPr>
              <a:t>- </a:t>
            </a:r>
            <a:r>
              <a:rPr lang="de-AT" sz="1200" dirty="0" err="1">
                <a:solidFill>
                  <a:schemeClr val="accent2"/>
                </a:solidFill>
              </a:rPr>
              <a:t>kaon</a:t>
            </a:r>
            <a:r>
              <a:rPr lang="de-AT" sz="1200" dirty="0">
                <a:solidFill>
                  <a:schemeClr val="accent2"/>
                </a:solidFill>
              </a:rPr>
              <a:t> </a:t>
            </a:r>
            <a:r>
              <a:rPr lang="de-AT" sz="1200" dirty="0" err="1">
                <a:solidFill>
                  <a:schemeClr val="accent2"/>
                </a:solidFill>
              </a:rPr>
              <a:t>rates</a:t>
            </a:r>
            <a:r>
              <a:rPr lang="de-AT" sz="1200" dirty="0">
                <a:solidFill>
                  <a:schemeClr val="accent2"/>
                </a:solidFill>
              </a:rPr>
              <a:t> ( -- „ --)</a:t>
            </a:r>
          </a:p>
          <a:p>
            <a:r>
              <a:rPr lang="de-AT" sz="1200" dirty="0">
                <a:solidFill>
                  <a:schemeClr val="accent2"/>
                </a:solidFill>
              </a:rPr>
              <a:t>- </a:t>
            </a:r>
            <a:r>
              <a:rPr lang="de-AT" sz="1200" dirty="0" err="1">
                <a:solidFill>
                  <a:schemeClr val="accent2"/>
                </a:solidFill>
              </a:rPr>
              <a:t>number</a:t>
            </a:r>
            <a:r>
              <a:rPr lang="de-AT" sz="1200" dirty="0">
                <a:solidFill>
                  <a:schemeClr val="accent2"/>
                </a:solidFill>
              </a:rPr>
              <a:t> </a:t>
            </a:r>
            <a:r>
              <a:rPr lang="de-AT" sz="1200" dirty="0" err="1">
                <a:solidFill>
                  <a:schemeClr val="accent2"/>
                </a:solidFill>
              </a:rPr>
              <a:t>of</a:t>
            </a:r>
            <a:r>
              <a:rPr lang="de-AT" sz="1200" dirty="0">
                <a:solidFill>
                  <a:schemeClr val="accent2"/>
                </a:solidFill>
              </a:rPr>
              <a:t> </a:t>
            </a:r>
            <a:r>
              <a:rPr lang="de-AT" sz="1200" dirty="0" err="1">
                <a:solidFill>
                  <a:schemeClr val="accent2"/>
                </a:solidFill>
              </a:rPr>
              <a:t>hits</a:t>
            </a:r>
            <a:r>
              <a:rPr lang="de-AT" sz="1200" dirty="0">
                <a:solidFill>
                  <a:schemeClr val="accent2"/>
                </a:solidFill>
              </a:rPr>
              <a:t> </a:t>
            </a:r>
            <a:r>
              <a:rPr lang="de-AT" sz="1200" dirty="0" err="1">
                <a:solidFill>
                  <a:schemeClr val="accent2"/>
                </a:solidFill>
              </a:rPr>
              <a:t>without</a:t>
            </a:r>
            <a:r>
              <a:rPr lang="de-AT" sz="1200" dirty="0">
                <a:solidFill>
                  <a:schemeClr val="accent2"/>
                </a:solidFill>
              </a:rPr>
              <a:t> vs. </a:t>
            </a:r>
            <a:r>
              <a:rPr lang="de-AT" sz="1200" dirty="0" err="1">
                <a:solidFill>
                  <a:schemeClr val="accent2"/>
                </a:solidFill>
              </a:rPr>
              <a:t>hits</a:t>
            </a:r>
            <a:r>
              <a:rPr lang="de-AT" sz="1200" dirty="0">
                <a:solidFill>
                  <a:schemeClr val="accent2"/>
                </a:solidFill>
              </a:rPr>
              <a:t> </a:t>
            </a:r>
            <a:r>
              <a:rPr lang="de-AT" sz="1200" dirty="0" err="1">
                <a:solidFill>
                  <a:schemeClr val="accent2"/>
                </a:solidFill>
              </a:rPr>
              <a:t>with</a:t>
            </a:r>
            <a:r>
              <a:rPr lang="de-AT" sz="1200" dirty="0">
                <a:solidFill>
                  <a:schemeClr val="accent2"/>
                </a:solidFill>
              </a:rPr>
              <a:t> </a:t>
            </a:r>
            <a:r>
              <a:rPr lang="de-AT" sz="1200" dirty="0" err="1">
                <a:solidFill>
                  <a:schemeClr val="accent2"/>
                </a:solidFill>
              </a:rPr>
              <a:t>kaon</a:t>
            </a:r>
            <a:r>
              <a:rPr lang="de-AT" sz="1200" dirty="0">
                <a:solidFill>
                  <a:schemeClr val="accent2"/>
                </a:solidFill>
              </a:rPr>
              <a:t> </a:t>
            </a:r>
            <a:r>
              <a:rPr lang="de-AT" sz="1200" dirty="0" err="1">
                <a:solidFill>
                  <a:schemeClr val="accent2"/>
                </a:solidFill>
              </a:rPr>
              <a:t>coincidence</a:t>
            </a:r>
            <a:endParaRPr lang="de-AT" sz="1200" dirty="0">
              <a:solidFill>
                <a:schemeClr val="accent2"/>
              </a:solidFill>
            </a:endParaRPr>
          </a:p>
          <a:p>
            <a:r>
              <a:rPr lang="de-AT" sz="1200" dirty="0">
                <a:solidFill>
                  <a:schemeClr val="accent2"/>
                </a:solidFill>
              </a:rPr>
              <a:t>- </a:t>
            </a:r>
            <a:r>
              <a:rPr lang="de-AT" sz="1200" dirty="0" err="1">
                <a:solidFill>
                  <a:schemeClr val="accent2"/>
                </a:solidFill>
              </a:rPr>
              <a:t>multiplicity</a:t>
            </a:r>
            <a:r>
              <a:rPr lang="de-AT" sz="1200" dirty="0">
                <a:solidFill>
                  <a:schemeClr val="accent2"/>
                </a:solidFill>
              </a:rPr>
              <a:t> </a:t>
            </a:r>
            <a:r>
              <a:rPr lang="de-AT" sz="1200" dirty="0" err="1">
                <a:solidFill>
                  <a:schemeClr val="accent2"/>
                </a:solidFill>
              </a:rPr>
              <a:t>of</a:t>
            </a:r>
            <a:r>
              <a:rPr lang="de-AT" sz="1200" dirty="0">
                <a:solidFill>
                  <a:schemeClr val="accent2"/>
                </a:solidFill>
              </a:rPr>
              <a:t> </a:t>
            </a:r>
            <a:r>
              <a:rPr lang="de-AT" sz="1200" dirty="0" err="1">
                <a:solidFill>
                  <a:schemeClr val="accent2"/>
                </a:solidFill>
              </a:rPr>
              <a:t>hits</a:t>
            </a:r>
            <a:endParaRPr lang="de-AT" sz="1200" dirty="0">
              <a:solidFill>
                <a:schemeClr val="accent2"/>
              </a:solidFill>
            </a:endParaRPr>
          </a:p>
          <a:p>
            <a:r>
              <a:rPr lang="de-AT" sz="1200" dirty="0">
                <a:solidFill>
                  <a:schemeClr val="accent2"/>
                </a:solidFill>
              </a:rPr>
              <a:t>- </a:t>
            </a:r>
            <a:r>
              <a:rPr lang="de-AT" sz="1200" dirty="0" err="1">
                <a:solidFill>
                  <a:schemeClr val="accent2"/>
                </a:solidFill>
              </a:rPr>
              <a:t>kaons</a:t>
            </a:r>
            <a:r>
              <a:rPr lang="de-AT" sz="1200" dirty="0">
                <a:solidFill>
                  <a:schemeClr val="accent2"/>
                </a:solidFill>
              </a:rPr>
              <a:t> per </a:t>
            </a:r>
            <a:r>
              <a:rPr lang="de-AT" sz="1200" dirty="0" smtClean="0">
                <a:solidFill>
                  <a:schemeClr val="accent2"/>
                </a:solidFill>
              </a:rPr>
              <a:t>X-</a:t>
            </a:r>
            <a:r>
              <a:rPr lang="de-AT" sz="1200" dirty="0" err="1" smtClean="0">
                <a:solidFill>
                  <a:schemeClr val="accent2"/>
                </a:solidFill>
              </a:rPr>
              <a:t>ray</a:t>
            </a:r>
            <a:endParaRPr lang="de-AT" sz="1200" dirty="0">
              <a:solidFill>
                <a:schemeClr val="accent2"/>
              </a:solidFill>
            </a:endParaRPr>
          </a:p>
        </p:txBody>
      </p:sp>
      <p:sp>
        <p:nvSpPr>
          <p:cNvPr id="35845" name="Text Box 29"/>
          <p:cNvSpPr txBox="1">
            <a:spLocks noChangeArrowheads="1"/>
          </p:cNvSpPr>
          <p:nvPr/>
        </p:nvSpPr>
        <p:spPr bwMode="auto">
          <a:xfrm>
            <a:off x="428596" y="4857760"/>
            <a:ext cx="8358246" cy="1323439"/>
          </a:xfrm>
          <a:prstGeom prst="rect">
            <a:avLst/>
          </a:prstGeom>
          <a:solidFill>
            <a:srgbClr val="FFFF00"/>
          </a:solidFill>
          <a:ln w="9525">
            <a:noFill/>
            <a:miter lim="800000"/>
            <a:headEnd/>
            <a:tailEnd/>
          </a:ln>
        </p:spPr>
        <p:txBody>
          <a:bodyPr wrap="square">
            <a:spAutoFit/>
          </a:bodyPr>
          <a:lstStyle/>
          <a:p>
            <a:r>
              <a:rPr lang="de-AT" sz="1600" dirty="0">
                <a:solidFill>
                  <a:schemeClr val="accent2"/>
                </a:solidFill>
              </a:rPr>
              <a:t>Analysis </a:t>
            </a:r>
            <a:r>
              <a:rPr lang="de-AT" sz="1600" dirty="0" err="1" smtClean="0">
                <a:solidFill>
                  <a:schemeClr val="accent2"/>
                </a:solidFill>
              </a:rPr>
              <a:t>tasks</a:t>
            </a:r>
            <a:r>
              <a:rPr lang="de-AT" sz="1600" dirty="0" smtClean="0">
                <a:solidFill>
                  <a:schemeClr val="accent2"/>
                </a:solidFill>
              </a:rPr>
              <a:t>:</a:t>
            </a:r>
          </a:p>
          <a:p>
            <a:endParaRPr lang="de-AT" sz="1600" dirty="0">
              <a:solidFill>
                <a:schemeClr val="accent2"/>
              </a:solidFill>
            </a:endParaRPr>
          </a:p>
          <a:p>
            <a:r>
              <a:rPr lang="de-AT" sz="1600" dirty="0" smtClean="0">
                <a:solidFill>
                  <a:schemeClr val="accent2"/>
                </a:solidFill>
              </a:rPr>
              <a:t>- </a:t>
            </a:r>
            <a:r>
              <a:rPr lang="de-AT" sz="1600" dirty="0" err="1" smtClean="0">
                <a:solidFill>
                  <a:schemeClr val="accent2"/>
                </a:solidFill>
              </a:rPr>
              <a:t>periodically</a:t>
            </a:r>
            <a:r>
              <a:rPr lang="de-AT" sz="1600" dirty="0" smtClean="0">
                <a:solidFill>
                  <a:schemeClr val="accent2"/>
                </a:solidFill>
              </a:rPr>
              <a:t>  </a:t>
            </a:r>
            <a:r>
              <a:rPr lang="de-AT" sz="1600" dirty="0" err="1" smtClean="0">
                <a:solidFill>
                  <a:schemeClr val="accent2"/>
                </a:solidFill>
              </a:rPr>
              <a:t>calibrate</a:t>
            </a:r>
            <a:r>
              <a:rPr lang="de-AT" sz="1600" dirty="0" smtClean="0">
                <a:solidFill>
                  <a:schemeClr val="accent2"/>
                </a:solidFill>
              </a:rPr>
              <a:t>  </a:t>
            </a:r>
            <a:r>
              <a:rPr lang="de-AT" sz="1600" dirty="0" err="1" smtClean="0">
                <a:solidFill>
                  <a:schemeClr val="accent2"/>
                </a:solidFill>
              </a:rPr>
              <a:t>the</a:t>
            </a:r>
            <a:r>
              <a:rPr lang="de-AT" sz="1600" dirty="0" smtClean="0">
                <a:solidFill>
                  <a:schemeClr val="accent2"/>
                </a:solidFill>
              </a:rPr>
              <a:t>  &gt;100 individual </a:t>
            </a:r>
            <a:r>
              <a:rPr lang="de-AT" sz="1600" dirty="0" err="1" smtClean="0">
                <a:solidFill>
                  <a:schemeClr val="accent2"/>
                </a:solidFill>
              </a:rPr>
              <a:t>detectors</a:t>
            </a:r>
            <a:r>
              <a:rPr lang="de-AT" sz="1600" dirty="0" smtClean="0">
                <a:solidFill>
                  <a:schemeClr val="accent2"/>
                </a:solidFill>
              </a:rPr>
              <a:t> (</a:t>
            </a:r>
            <a:r>
              <a:rPr lang="de-AT" sz="1600" u="sng" dirty="0" err="1" smtClean="0">
                <a:solidFill>
                  <a:schemeClr val="accent2"/>
                </a:solidFill>
              </a:rPr>
              <a:t>gain</a:t>
            </a:r>
            <a:r>
              <a:rPr lang="de-AT" sz="1600" u="sng" dirty="0" smtClean="0">
                <a:solidFill>
                  <a:schemeClr val="accent2"/>
                </a:solidFill>
              </a:rPr>
              <a:t> </a:t>
            </a:r>
            <a:r>
              <a:rPr lang="de-AT" sz="1600" u="sng" dirty="0" err="1" smtClean="0">
                <a:solidFill>
                  <a:schemeClr val="accent2"/>
                </a:solidFill>
              </a:rPr>
              <a:t>alignment</a:t>
            </a:r>
            <a:r>
              <a:rPr lang="de-AT" sz="1600" dirty="0" smtClean="0">
                <a:solidFill>
                  <a:schemeClr val="accent2"/>
                </a:solidFill>
              </a:rPr>
              <a:t>),  </a:t>
            </a:r>
            <a:r>
              <a:rPr lang="de-AT" sz="1600" dirty="0" err="1" smtClean="0">
                <a:solidFill>
                  <a:schemeClr val="accent2"/>
                </a:solidFill>
              </a:rPr>
              <a:t>discard</a:t>
            </a:r>
            <a:r>
              <a:rPr lang="de-AT" sz="1600" dirty="0" smtClean="0">
                <a:solidFill>
                  <a:schemeClr val="accent2"/>
                </a:solidFill>
              </a:rPr>
              <a:t> ‚</a:t>
            </a:r>
            <a:r>
              <a:rPr lang="de-AT" sz="1600" dirty="0" err="1" smtClean="0">
                <a:solidFill>
                  <a:schemeClr val="accent2"/>
                </a:solidFill>
              </a:rPr>
              <a:t>bad</a:t>
            </a:r>
            <a:r>
              <a:rPr lang="de-AT" sz="1600" dirty="0" smtClean="0">
                <a:solidFill>
                  <a:schemeClr val="accent2"/>
                </a:solidFill>
              </a:rPr>
              <a:t>‘ </a:t>
            </a:r>
            <a:r>
              <a:rPr lang="de-AT" sz="1600" dirty="0" err="1" smtClean="0">
                <a:solidFill>
                  <a:schemeClr val="accent2"/>
                </a:solidFill>
              </a:rPr>
              <a:t>ones</a:t>
            </a:r>
            <a:endParaRPr lang="de-AT" sz="1600" dirty="0" smtClean="0">
              <a:solidFill>
                <a:schemeClr val="accent2"/>
              </a:solidFill>
            </a:endParaRPr>
          </a:p>
          <a:p>
            <a:r>
              <a:rPr lang="de-DE" sz="1600" dirty="0" smtClean="0">
                <a:solidFill>
                  <a:schemeClr val="accent2"/>
                </a:solidFill>
              </a:rPr>
              <a:t>- </a:t>
            </a:r>
            <a:r>
              <a:rPr lang="de-DE" sz="1600" dirty="0" err="1" smtClean="0">
                <a:solidFill>
                  <a:schemeClr val="accent2"/>
                </a:solidFill>
              </a:rPr>
              <a:t>determine</a:t>
            </a:r>
            <a:r>
              <a:rPr lang="de-DE" sz="1600" dirty="0" smtClean="0">
                <a:solidFill>
                  <a:schemeClr val="accent2"/>
                </a:solidFill>
              </a:rPr>
              <a:t> </a:t>
            </a:r>
            <a:r>
              <a:rPr lang="de-DE" sz="1600" dirty="0" err="1" smtClean="0">
                <a:solidFill>
                  <a:schemeClr val="accent2"/>
                </a:solidFill>
              </a:rPr>
              <a:t>the</a:t>
            </a:r>
            <a:r>
              <a:rPr lang="de-DE" sz="1600" dirty="0" smtClean="0">
                <a:solidFill>
                  <a:schemeClr val="accent2"/>
                </a:solidFill>
              </a:rPr>
              <a:t> </a:t>
            </a:r>
            <a:r>
              <a:rPr lang="de-DE" sz="1600" dirty="0" err="1" smtClean="0">
                <a:solidFill>
                  <a:schemeClr val="accent2"/>
                </a:solidFill>
              </a:rPr>
              <a:t>energy</a:t>
            </a:r>
            <a:r>
              <a:rPr lang="de-DE" sz="1600" dirty="0" smtClean="0">
                <a:solidFill>
                  <a:schemeClr val="accent2"/>
                </a:solidFill>
              </a:rPr>
              <a:t> </a:t>
            </a:r>
            <a:r>
              <a:rPr lang="de-DE" sz="1600" dirty="0" err="1" smtClean="0">
                <a:solidFill>
                  <a:schemeClr val="accent2"/>
                </a:solidFill>
              </a:rPr>
              <a:t>resolution</a:t>
            </a:r>
            <a:r>
              <a:rPr lang="de-DE" sz="1600" dirty="0" smtClean="0">
                <a:solidFill>
                  <a:schemeClr val="accent2"/>
                </a:solidFill>
              </a:rPr>
              <a:t> (</a:t>
            </a:r>
            <a:r>
              <a:rPr lang="de-DE" sz="1600" u="sng" dirty="0" err="1" smtClean="0">
                <a:solidFill>
                  <a:schemeClr val="accent2"/>
                </a:solidFill>
              </a:rPr>
              <a:t>response</a:t>
            </a:r>
            <a:r>
              <a:rPr lang="de-DE" sz="1600" u="sng" dirty="0" smtClean="0">
                <a:solidFill>
                  <a:schemeClr val="accent2"/>
                </a:solidFill>
              </a:rPr>
              <a:t> </a:t>
            </a:r>
            <a:r>
              <a:rPr lang="de-DE" sz="1600" u="sng" dirty="0" err="1" smtClean="0">
                <a:solidFill>
                  <a:schemeClr val="accent2"/>
                </a:solidFill>
              </a:rPr>
              <a:t>shape</a:t>
            </a:r>
            <a:r>
              <a:rPr lang="de-DE" sz="1600" dirty="0" smtClean="0">
                <a:solidFill>
                  <a:schemeClr val="accent2"/>
                </a:solidFill>
              </a:rPr>
              <a:t>) </a:t>
            </a:r>
            <a:r>
              <a:rPr lang="de-DE" sz="1600" dirty="0" err="1" smtClean="0">
                <a:solidFill>
                  <a:schemeClr val="accent2"/>
                </a:solidFill>
              </a:rPr>
              <a:t>of</a:t>
            </a:r>
            <a:r>
              <a:rPr lang="de-DE" sz="1600" dirty="0" smtClean="0">
                <a:solidFill>
                  <a:schemeClr val="accent2"/>
                </a:solidFill>
              </a:rPr>
              <a:t> </a:t>
            </a:r>
            <a:r>
              <a:rPr lang="de-DE" sz="1600" dirty="0" err="1" smtClean="0">
                <a:solidFill>
                  <a:schemeClr val="accent2"/>
                </a:solidFill>
              </a:rPr>
              <a:t>the</a:t>
            </a:r>
            <a:r>
              <a:rPr lang="de-DE" sz="1600" dirty="0" smtClean="0">
                <a:solidFill>
                  <a:schemeClr val="accent2"/>
                </a:solidFill>
              </a:rPr>
              <a:t> </a:t>
            </a:r>
            <a:r>
              <a:rPr lang="de-DE" sz="1600" dirty="0" err="1" smtClean="0">
                <a:solidFill>
                  <a:schemeClr val="accent2"/>
                </a:solidFill>
              </a:rPr>
              <a:t>summed</a:t>
            </a:r>
            <a:r>
              <a:rPr lang="de-DE" sz="1600" dirty="0" smtClean="0">
                <a:solidFill>
                  <a:schemeClr val="accent2"/>
                </a:solidFill>
              </a:rPr>
              <a:t> </a:t>
            </a:r>
            <a:r>
              <a:rPr lang="de-DE" sz="1600" dirty="0" err="1" smtClean="0">
                <a:solidFill>
                  <a:schemeClr val="accent2"/>
                </a:solidFill>
              </a:rPr>
              <a:t>detectors</a:t>
            </a:r>
            <a:endParaRPr lang="de-DE" sz="1600" dirty="0" smtClean="0">
              <a:solidFill>
                <a:schemeClr val="accent2"/>
              </a:solidFill>
            </a:endParaRPr>
          </a:p>
          <a:p>
            <a:r>
              <a:rPr lang="de-DE" sz="1600" dirty="0" smtClean="0">
                <a:solidFill>
                  <a:schemeClr val="accent2"/>
                </a:solidFill>
              </a:rPr>
              <a:t>- fit</a:t>
            </a:r>
            <a:r>
              <a:rPr lang="de-AT" sz="1600" dirty="0" smtClean="0">
                <a:solidFill>
                  <a:schemeClr val="accent2"/>
                </a:solidFill>
              </a:rPr>
              <a:t> </a:t>
            </a:r>
            <a:r>
              <a:rPr lang="de-AT" sz="1600" dirty="0" err="1" smtClean="0">
                <a:solidFill>
                  <a:schemeClr val="accent2"/>
                </a:solidFill>
              </a:rPr>
              <a:t>the</a:t>
            </a:r>
            <a:r>
              <a:rPr lang="de-AT" sz="1600" dirty="0" smtClean="0">
                <a:solidFill>
                  <a:schemeClr val="accent2"/>
                </a:solidFill>
              </a:rPr>
              <a:t> </a:t>
            </a:r>
            <a:r>
              <a:rPr lang="de-AT" sz="1600" dirty="0" err="1" smtClean="0">
                <a:solidFill>
                  <a:schemeClr val="accent2"/>
                </a:solidFill>
              </a:rPr>
              <a:t>spectrum</a:t>
            </a:r>
            <a:r>
              <a:rPr lang="de-AT" sz="1600" dirty="0" smtClean="0">
                <a:solidFill>
                  <a:schemeClr val="accent2"/>
                </a:solidFill>
              </a:rPr>
              <a:t> </a:t>
            </a:r>
            <a:r>
              <a:rPr lang="de-AT" sz="1600" dirty="0" err="1" smtClean="0">
                <a:solidFill>
                  <a:schemeClr val="accent2"/>
                </a:solidFill>
              </a:rPr>
              <a:t>with</a:t>
            </a:r>
            <a:r>
              <a:rPr lang="de-AT" sz="1600" dirty="0" smtClean="0">
                <a:solidFill>
                  <a:schemeClr val="accent2"/>
                </a:solidFill>
              </a:rPr>
              <a:t> </a:t>
            </a:r>
            <a:r>
              <a:rPr lang="de-AT" sz="1600" dirty="0" err="1" smtClean="0">
                <a:solidFill>
                  <a:schemeClr val="accent2"/>
                </a:solidFill>
              </a:rPr>
              <a:t>signal-components</a:t>
            </a:r>
            <a:r>
              <a:rPr lang="de-AT" sz="1600" dirty="0" smtClean="0">
                <a:solidFill>
                  <a:schemeClr val="accent2"/>
                </a:solidFill>
              </a:rPr>
              <a:t>, </a:t>
            </a:r>
            <a:r>
              <a:rPr lang="de-AT" sz="1600" dirty="0" err="1" smtClean="0">
                <a:solidFill>
                  <a:schemeClr val="accent2"/>
                </a:solidFill>
              </a:rPr>
              <a:t>background</a:t>
            </a:r>
            <a:r>
              <a:rPr lang="de-AT" sz="1600" dirty="0" smtClean="0">
                <a:solidFill>
                  <a:schemeClr val="accent2"/>
                </a:solidFill>
              </a:rPr>
              <a:t> </a:t>
            </a:r>
            <a:r>
              <a:rPr lang="de-AT" sz="1600" dirty="0" err="1" smtClean="0">
                <a:solidFill>
                  <a:schemeClr val="accent2"/>
                </a:solidFill>
              </a:rPr>
              <a:t>lines</a:t>
            </a:r>
            <a:r>
              <a:rPr lang="de-AT" sz="1600" dirty="0" smtClean="0">
                <a:solidFill>
                  <a:schemeClr val="accent2"/>
                </a:solidFill>
              </a:rPr>
              <a:t> </a:t>
            </a:r>
            <a:r>
              <a:rPr lang="de-AT" sz="1600" dirty="0" err="1" smtClean="0">
                <a:solidFill>
                  <a:schemeClr val="accent2"/>
                </a:solidFill>
              </a:rPr>
              <a:t>and</a:t>
            </a:r>
            <a:r>
              <a:rPr lang="de-AT" sz="1600" dirty="0" smtClean="0">
                <a:solidFill>
                  <a:schemeClr val="accent2"/>
                </a:solidFill>
              </a:rPr>
              <a:t> </a:t>
            </a:r>
            <a:r>
              <a:rPr lang="de-AT" sz="1600" dirty="0" err="1" smtClean="0">
                <a:solidFill>
                  <a:schemeClr val="accent2"/>
                </a:solidFill>
              </a:rPr>
              <a:t>continous</a:t>
            </a:r>
            <a:r>
              <a:rPr lang="de-AT" sz="1600" dirty="0" smtClean="0">
                <a:solidFill>
                  <a:schemeClr val="accent2"/>
                </a:solidFill>
              </a:rPr>
              <a:t> </a:t>
            </a:r>
            <a:r>
              <a:rPr lang="de-AT" sz="1600" dirty="0" err="1" smtClean="0">
                <a:solidFill>
                  <a:schemeClr val="accent2"/>
                </a:solidFill>
              </a:rPr>
              <a:t>background</a:t>
            </a:r>
            <a:endParaRPr lang="de-AT" sz="1600" dirty="0" smtClean="0">
              <a:solidFill>
                <a:schemeClr val="accent2"/>
              </a:solidFill>
            </a:endParaRPr>
          </a:p>
        </p:txBody>
      </p:sp>
      <p:sp>
        <p:nvSpPr>
          <p:cNvPr id="8"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10</a:t>
            </a:fld>
            <a:r>
              <a:rPr lang="de-DE" dirty="0" smtClean="0"/>
              <a:t>   </a:t>
            </a:r>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1" name="Picture 7"/>
          <p:cNvPicPr>
            <a:picLocks noChangeAspect="1" noChangeArrowheads="1"/>
          </p:cNvPicPr>
          <p:nvPr/>
        </p:nvPicPr>
        <p:blipFill>
          <a:blip r:embed="rId2" cstate="print"/>
          <a:srcRect/>
          <a:stretch>
            <a:fillRect/>
          </a:stretch>
        </p:blipFill>
        <p:spPr bwMode="auto">
          <a:xfrm>
            <a:off x="4429092" y="1071546"/>
            <a:ext cx="4714908" cy="3000396"/>
          </a:xfrm>
          <a:prstGeom prst="rect">
            <a:avLst/>
          </a:prstGeom>
          <a:noFill/>
          <a:ln w="9525">
            <a:noFill/>
            <a:miter lim="800000"/>
            <a:headEnd/>
            <a:tailEnd/>
          </a:ln>
        </p:spPr>
      </p:pic>
      <p:sp>
        <p:nvSpPr>
          <p:cNvPr id="5" name="Text Box 3"/>
          <p:cNvSpPr txBox="1">
            <a:spLocks noChangeArrowheads="1"/>
          </p:cNvSpPr>
          <p:nvPr/>
        </p:nvSpPr>
        <p:spPr bwMode="auto">
          <a:xfrm>
            <a:off x="0" y="42863"/>
            <a:ext cx="9144000" cy="519112"/>
          </a:xfrm>
          <a:prstGeom prst="rect">
            <a:avLst/>
          </a:prstGeom>
          <a:noFill/>
          <a:ln w="9525">
            <a:noFill/>
            <a:miter lim="800000"/>
            <a:headEnd/>
            <a:tailEnd/>
          </a:ln>
        </p:spPr>
        <p:txBody>
          <a:bodyPr>
            <a:spAutoFit/>
          </a:bodyPr>
          <a:lstStyle/>
          <a:p>
            <a:pPr algn="ctr"/>
            <a:r>
              <a:rPr lang="de-DE" sz="2800" i="1" dirty="0" err="1" smtClean="0">
                <a:solidFill>
                  <a:schemeClr val="accent4">
                    <a:lumMod val="65000"/>
                    <a:lumOff val="35000"/>
                  </a:schemeClr>
                </a:solidFill>
              </a:rPr>
              <a:t>Calibration</a:t>
            </a:r>
            <a:endParaRPr lang="de-DE" sz="2800" i="1" dirty="0">
              <a:solidFill>
                <a:schemeClr val="accent4">
                  <a:lumMod val="65000"/>
                  <a:lumOff val="35000"/>
                </a:schemeClr>
              </a:solidFill>
            </a:endParaRPr>
          </a:p>
        </p:txBody>
      </p:sp>
      <p:sp>
        <p:nvSpPr>
          <p:cNvPr id="7" name="Textfeld 6"/>
          <p:cNvSpPr txBox="1"/>
          <p:nvPr/>
        </p:nvSpPr>
        <p:spPr>
          <a:xfrm>
            <a:off x="142844" y="642918"/>
            <a:ext cx="4429156" cy="276999"/>
          </a:xfrm>
          <a:prstGeom prst="rect">
            <a:avLst/>
          </a:prstGeom>
          <a:noFill/>
        </p:spPr>
        <p:txBody>
          <a:bodyPr wrap="square" rtlCol="0">
            <a:spAutoFit/>
          </a:bodyPr>
          <a:lstStyle/>
          <a:p>
            <a:r>
              <a:rPr lang="de-DE" sz="1200" dirty="0" err="1" smtClean="0"/>
              <a:t>every</a:t>
            </a:r>
            <a:r>
              <a:rPr lang="de-DE" sz="1200" dirty="0" smtClean="0"/>
              <a:t> ~ 6h </a:t>
            </a:r>
            <a:r>
              <a:rPr lang="de-DE" sz="1200" dirty="0" err="1" smtClean="0"/>
              <a:t>calibration</a:t>
            </a:r>
            <a:r>
              <a:rPr lang="de-DE" sz="1200" dirty="0" smtClean="0"/>
              <a:t> </a:t>
            </a:r>
            <a:r>
              <a:rPr lang="de-DE" sz="1200" dirty="0" err="1" smtClean="0"/>
              <a:t>run</a:t>
            </a:r>
            <a:r>
              <a:rPr lang="de-DE" sz="1200" dirty="0" smtClean="0"/>
              <a:t> </a:t>
            </a:r>
            <a:r>
              <a:rPr lang="de-DE" sz="1200" dirty="0" err="1" smtClean="0"/>
              <a:t>with</a:t>
            </a:r>
            <a:r>
              <a:rPr lang="de-DE" sz="1200" dirty="0" smtClean="0"/>
              <a:t> X-</a:t>
            </a:r>
            <a:r>
              <a:rPr lang="de-DE" sz="1200" dirty="0" err="1" smtClean="0"/>
              <a:t>ray</a:t>
            </a:r>
            <a:r>
              <a:rPr lang="de-DE" sz="1200" dirty="0"/>
              <a:t> </a:t>
            </a:r>
            <a:r>
              <a:rPr lang="de-DE" sz="1200" dirty="0" err="1" smtClean="0"/>
              <a:t>tube</a:t>
            </a:r>
            <a:r>
              <a:rPr lang="de-DE" sz="1200" dirty="0" smtClean="0"/>
              <a:t> + beam</a:t>
            </a:r>
          </a:p>
        </p:txBody>
      </p:sp>
      <p:sp>
        <p:nvSpPr>
          <p:cNvPr id="8" name="Textfeld 7"/>
          <p:cNvSpPr txBox="1"/>
          <p:nvPr/>
        </p:nvSpPr>
        <p:spPr>
          <a:xfrm>
            <a:off x="214282" y="4357694"/>
            <a:ext cx="3930884" cy="1200329"/>
          </a:xfrm>
          <a:prstGeom prst="rect">
            <a:avLst/>
          </a:prstGeom>
          <a:noFill/>
        </p:spPr>
        <p:txBody>
          <a:bodyPr wrap="none" rtlCol="0">
            <a:spAutoFit/>
          </a:bodyPr>
          <a:lstStyle/>
          <a:p>
            <a:r>
              <a:rPr lang="de-DE" sz="1200" dirty="0" smtClean="0"/>
              <a:t>in 10 min </a:t>
            </a:r>
            <a:r>
              <a:rPr lang="de-DE" sz="1200" dirty="0" err="1" smtClean="0"/>
              <a:t>enough</a:t>
            </a:r>
            <a:r>
              <a:rPr lang="de-DE" sz="1200" dirty="0" smtClean="0"/>
              <a:t> </a:t>
            </a:r>
            <a:r>
              <a:rPr lang="de-DE" sz="1200" dirty="0" err="1" smtClean="0"/>
              <a:t>counts</a:t>
            </a:r>
            <a:r>
              <a:rPr lang="de-DE" sz="1200" dirty="0" smtClean="0"/>
              <a:t> on </a:t>
            </a:r>
            <a:r>
              <a:rPr lang="de-DE" sz="1200" dirty="0" err="1" smtClean="0"/>
              <a:t>each</a:t>
            </a:r>
            <a:r>
              <a:rPr lang="de-DE" sz="1200" dirty="0" smtClean="0"/>
              <a:t> </a:t>
            </a:r>
            <a:r>
              <a:rPr lang="de-DE" sz="1200" dirty="0" err="1" smtClean="0"/>
              <a:t>of</a:t>
            </a:r>
            <a:r>
              <a:rPr lang="de-DE" sz="1200" dirty="0" smtClean="0"/>
              <a:t> </a:t>
            </a:r>
            <a:r>
              <a:rPr lang="de-DE" sz="1200" dirty="0" err="1" smtClean="0"/>
              <a:t>the</a:t>
            </a:r>
            <a:r>
              <a:rPr lang="de-DE" sz="1200" dirty="0" smtClean="0"/>
              <a:t> 133 </a:t>
            </a:r>
            <a:r>
              <a:rPr lang="de-DE" sz="1200" dirty="0" err="1" smtClean="0"/>
              <a:t>detectors</a:t>
            </a:r>
            <a:r>
              <a:rPr lang="de-DE" sz="1200" dirty="0" smtClean="0"/>
              <a:t> !</a:t>
            </a:r>
          </a:p>
          <a:p>
            <a:r>
              <a:rPr lang="de-DE" sz="1200" dirty="0" err="1" smtClean="0"/>
              <a:t>derive</a:t>
            </a:r>
            <a:r>
              <a:rPr lang="de-DE" sz="1200" dirty="0" smtClean="0"/>
              <a:t> ADC </a:t>
            </a:r>
            <a:r>
              <a:rPr lang="de-DE" sz="1200" dirty="0" err="1" smtClean="0"/>
              <a:t>channel</a:t>
            </a:r>
            <a:r>
              <a:rPr lang="de-DE" sz="1200" dirty="0" smtClean="0"/>
              <a:t> </a:t>
            </a:r>
            <a:r>
              <a:rPr lang="de-DE" sz="1200" dirty="0" err="1" smtClean="0"/>
              <a:t>of</a:t>
            </a:r>
            <a:r>
              <a:rPr lang="de-DE" sz="1200" dirty="0" smtClean="0"/>
              <a:t> </a:t>
            </a:r>
            <a:r>
              <a:rPr lang="de-DE" sz="1200" dirty="0" err="1" smtClean="0"/>
              <a:t>Ti</a:t>
            </a:r>
            <a:r>
              <a:rPr lang="de-DE" sz="1200" dirty="0" smtClean="0"/>
              <a:t> K</a:t>
            </a:r>
            <a:r>
              <a:rPr lang="de-DE" sz="1200" dirty="0" smtClean="0">
                <a:latin typeface="Symbol" pitchFamily="18" charset="2"/>
              </a:rPr>
              <a:t>a</a:t>
            </a:r>
            <a:r>
              <a:rPr lang="de-DE" sz="1200" dirty="0" smtClean="0"/>
              <a:t>  </a:t>
            </a:r>
            <a:r>
              <a:rPr lang="de-DE" sz="1200" dirty="0" err="1" smtClean="0"/>
              <a:t>and</a:t>
            </a:r>
            <a:r>
              <a:rPr lang="de-DE" sz="1200" dirty="0" smtClean="0"/>
              <a:t> </a:t>
            </a:r>
            <a:r>
              <a:rPr lang="de-DE" sz="1200" dirty="0" err="1" smtClean="0"/>
              <a:t>Cu</a:t>
            </a:r>
            <a:r>
              <a:rPr lang="de-DE" sz="1200" dirty="0" smtClean="0"/>
              <a:t> K</a:t>
            </a:r>
            <a:r>
              <a:rPr lang="de-DE" sz="1200" dirty="0" smtClean="0">
                <a:latin typeface="Symbol" pitchFamily="18" charset="2"/>
              </a:rPr>
              <a:t>a</a:t>
            </a:r>
            <a:r>
              <a:rPr lang="de-DE" sz="1200" dirty="0" smtClean="0"/>
              <a:t> </a:t>
            </a:r>
            <a:r>
              <a:rPr lang="de-DE" sz="1200" dirty="0" err="1" smtClean="0"/>
              <a:t>position</a:t>
            </a:r>
            <a:endParaRPr lang="de-DE" sz="1200" dirty="0" smtClean="0"/>
          </a:p>
          <a:p>
            <a:r>
              <a:rPr lang="de-DE" sz="1200" dirty="0" err="1" smtClean="0"/>
              <a:t>calibrate</a:t>
            </a:r>
            <a:r>
              <a:rPr lang="de-DE" sz="1200" dirty="0" smtClean="0"/>
              <a:t> </a:t>
            </a:r>
            <a:r>
              <a:rPr lang="de-DE" sz="1200" dirty="0" err="1" smtClean="0"/>
              <a:t>each</a:t>
            </a:r>
            <a:r>
              <a:rPr lang="de-DE" sz="1200" dirty="0" smtClean="0"/>
              <a:t> (</a:t>
            </a:r>
            <a:r>
              <a:rPr lang="de-DE" sz="1200" dirty="0" err="1" smtClean="0"/>
              <a:t>channel</a:t>
            </a:r>
            <a:r>
              <a:rPr lang="de-DE" sz="1200" dirty="0" smtClean="0"/>
              <a:t> =&gt; keV)</a:t>
            </a:r>
          </a:p>
          <a:p>
            <a:r>
              <a:rPr lang="de-DE" sz="1200" dirty="0" smtClean="0"/>
              <a:t>fit </a:t>
            </a:r>
            <a:r>
              <a:rPr lang="de-DE" sz="1200" dirty="0" err="1" smtClean="0"/>
              <a:t>with</a:t>
            </a:r>
            <a:r>
              <a:rPr lang="de-DE" sz="1200" dirty="0" smtClean="0"/>
              <a:t> </a:t>
            </a:r>
            <a:r>
              <a:rPr lang="de-DE" sz="1200" dirty="0" err="1" smtClean="0"/>
              <a:t>gaussians</a:t>
            </a:r>
            <a:endParaRPr lang="de-DE" sz="1200" dirty="0" smtClean="0"/>
          </a:p>
          <a:p>
            <a:r>
              <a:rPr lang="de-DE" sz="1200" dirty="0" err="1" smtClean="0"/>
              <a:t>automatically</a:t>
            </a:r>
            <a:r>
              <a:rPr lang="de-DE" sz="1200" dirty="0" smtClean="0"/>
              <a:t> </a:t>
            </a:r>
            <a:r>
              <a:rPr lang="de-DE" sz="1200" dirty="0" err="1" smtClean="0"/>
              <a:t>select</a:t>
            </a:r>
            <a:r>
              <a:rPr lang="de-DE" sz="1200" dirty="0" smtClean="0"/>
              <a:t> </a:t>
            </a:r>
            <a:r>
              <a:rPr lang="de-DE" sz="1200" dirty="0" err="1" smtClean="0"/>
              <a:t>detectors</a:t>
            </a:r>
            <a:r>
              <a:rPr lang="de-DE" sz="1200" dirty="0" smtClean="0"/>
              <a:t> </a:t>
            </a:r>
            <a:r>
              <a:rPr lang="de-DE" sz="1200" dirty="0" err="1" smtClean="0"/>
              <a:t>using</a:t>
            </a:r>
            <a:r>
              <a:rPr lang="de-DE" sz="1200" dirty="0" smtClean="0"/>
              <a:t> </a:t>
            </a:r>
            <a:r>
              <a:rPr lang="de-DE" sz="1200" dirty="0" err="1" smtClean="0"/>
              <a:t>resolution</a:t>
            </a:r>
            <a:r>
              <a:rPr lang="de-DE" sz="1200" dirty="0" smtClean="0"/>
              <a:t>- </a:t>
            </a:r>
            <a:r>
              <a:rPr lang="de-DE" sz="1200" dirty="0" err="1" smtClean="0"/>
              <a:t>and</a:t>
            </a:r>
            <a:endParaRPr lang="de-DE" sz="1200" dirty="0" smtClean="0"/>
          </a:p>
          <a:p>
            <a:r>
              <a:rPr lang="de-DE" sz="1200" dirty="0" err="1" smtClean="0"/>
              <a:t>chisquare</a:t>
            </a:r>
            <a:r>
              <a:rPr lang="de-DE" sz="1200" dirty="0" smtClean="0"/>
              <a:t> </a:t>
            </a:r>
            <a:r>
              <a:rPr lang="de-DE" sz="1200" dirty="0" err="1" smtClean="0"/>
              <a:t>cuts</a:t>
            </a:r>
            <a:endParaRPr lang="de-DE" sz="1200" dirty="0" smtClean="0"/>
          </a:p>
        </p:txBody>
      </p:sp>
      <p:pic>
        <p:nvPicPr>
          <p:cNvPr id="36870" name="Picture 6"/>
          <p:cNvPicPr>
            <a:picLocks noChangeAspect="1" noChangeArrowheads="1"/>
          </p:cNvPicPr>
          <p:nvPr/>
        </p:nvPicPr>
        <p:blipFill>
          <a:blip r:embed="rId3" cstate="print"/>
          <a:srcRect/>
          <a:stretch>
            <a:fillRect/>
          </a:stretch>
        </p:blipFill>
        <p:spPr bwMode="auto">
          <a:xfrm>
            <a:off x="214282" y="1071547"/>
            <a:ext cx="3214710" cy="2841672"/>
          </a:xfrm>
          <a:prstGeom prst="rect">
            <a:avLst/>
          </a:prstGeom>
          <a:noFill/>
          <a:ln w="9525">
            <a:noFill/>
            <a:miter lim="800000"/>
            <a:headEnd/>
            <a:tailEnd/>
          </a:ln>
        </p:spPr>
      </p:pic>
      <p:sp>
        <p:nvSpPr>
          <p:cNvPr id="10" name="Pfeil nach rechts 9"/>
          <p:cNvSpPr/>
          <p:nvPr/>
        </p:nvSpPr>
        <p:spPr>
          <a:xfrm>
            <a:off x="3643306" y="2214554"/>
            <a:ext cx="857256"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p:cNvSpPr/>
          <p:nvPr/>
        </p:nvSpPr>
        <p:spPr>
          <a:xfrm>
            <a:off x="5286375" y="2714625"/>
            <a:ext cx="71438" cy="214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Text Box 16"/>
          <p:cNvSpPr txBox="1">
            <a:spLocks noChangeArrowheads="1"/>
          </p:cNvSpPr>
          <p:nvPr/>
        </p:nvSpPr>
        <p:spPr bwMode="auto">
          <a:xfrm>
            <a:off x="4857752" y="1285860"/>
            <a:ext cx="615950" cy="277813"/>
          </a:xfrm>
          <a:prstGeom prst="rect">
            <a:avLst/>
          </a:prstGeom>
          <a:noFill/>
          <a:ln w="9525">
            <a:noFill/>
            <a:miter lim="800000"/>
            <a:headEnd/>
            <a:tailEnd/>
          </a:ln>
        </p:spPr>
        <p:txBody>
          <a:bodyPr>
            <a:spAutoFit/>
          </a:bodyPr>
          <a:lstStyle/>
          <a:p>
            <a:pPr defTabSz="1057275"/>
            <a:r>
              <a:rPr lang="de-DE" sz="1200" dirty="0" err="1">
                <a:solidFill>
                  <a:srgbClr val="002060"/>
                </a:solidFill>
              </a:rPr>
              <a:t>Ti</a:t>
            </a:r>
            <a:r>
              <a:rPr lang="de-DE" sz="1200" dirty="0">
                <a:solidFill>
                  <a:srgbClr val="002060"/>
                </a:solidFill>
              </a:rPr>
              <a:t> K</a:t>
            </a:r>
            <a:r>
              <a:rPr lang="de-DE" sz="1200" baseline="-25000" dirty="0">
                <a:solidFill>
                  <a:srgbClr val="002060"/>
                </a:solidFill>
                <a:latin typeface="Symbol" pitchFamily="18" charset="2"/>
              </a:rPr>
              <a:t>a</a:t>
            </a:r>
          </a:p>
        </p:txBody>
      </p:sp>
      <p:sp>
        <p:nvSpPr>
          <p:cNvPr id="14" name="Text Box 16"/>
          <p:cNvSpPr txBox="1">
            <a:spLocks noChangeArrowheads="1"/>
          </p:cNvSpPr>
          <p:nvPr/>
        </p:nvSpPr>
        <p:spPr bwMode="auto">
          <a:xfrm>
            <a:off x="5214942" y="1785926"/>
            <a:ext cx="615950" cy="277813"/>
          </a:xfrm>
          <a:prstGeom prst="rect">
            <a:avLst/>
          </a:prstGeom>
          <a:noFill/>
          <a:ln w="9525">
            <a:noFill/>
            <a:miter lim="800000"/>
            <a:headEnd/>
            <a:tailEnd/>
          </a:ln>
        </p:spPr>
        <p:txBody>
          <a:bodyPr>
            <a:spAutoFit/>
          </a:bodyPr>
          <a:lstStyle/>
          <a:p>
            <a:pPr defTabSz="1057275"/>
            <a:r>
              <a:rPr lang="de-DE" sz="1200" dirty="0" err="1">
                <a:solidFill>
                  <a:srgbClr val="002060"/>
                </a:solidFill>
              </a:rPr>
              <a:t>Ti</a:t>
            </a:r>
            <a:r>
              <a:rPr lang="de-DE" sz="1200" dirty="0">
                <a:solidFill>
                  <a:srgbClr val="002060"/>
                </a:solidFill>
              </a:rPr>
              <a:t> </a:t>
            </a:r>
            <a:r>
              <a:rPr lang="de-DE" sz="1200" dirty="0" err="1">
                <a:solidFill>
                  <a:srgbClr val="002060"/>
                </a:solidFill>
              </a:rPr>
              <a:t>K</a:t>
            </a:r>
            <a:r>
              <a:rPr lang="de-DE" sz="1200" baseline="-25000" dirty="0" err="1">
                <a:solidFill>
                  <a:srgbClr val="002060"/>
                </a:solidFill>
                <a:latin typeface="Symbol" pitchFamily="18" charset="2"/>
              </a:rPr>
              <a:t>b</a:t>
            </a:r>
            <a:endParaRPr lang="de-DE" sz="1200" baseline="-25000" dirty="0">
              <a:solidFill>
                <a:srgbClr val="002060"/>
              </a:solidFill>
              <a:latin typeface="Symbol" pitchFamily="18" charset="2"/>
            </a:endParaRPr>
          </a:p>
        </p:txBody>
      </p:sp>
      <p:sp>
        <p:nvSpPr>
          <p:cNvPr id="15" name="Text Box 16"/>
          <p:cNvSpPr txBox="1">
            <a:spLocks noChangeArrowheads="1"/>
          </p:cNvSpPr>
          <p:nvPr/>
        </p:nvSpPr>
        <p:spPr bwMode="auto">
          <a:xfrm>
            <a:off x="6072198" y="2500306"/>
            <a:ext cx="615950" cy="276225"/>
          </a:xfrm>
          <a:prstGeom prst="rect">
            <a:avLst/>
          </a:prstGeom>
          <a:noFill/>
          <a:ln w="9525">
            <a:noFill/>
            <a:miter lim="800000"/>
            <a:headEnd/>
            <a:tailEnd/>
          </a:ln>
        </p:spPr>
        <p:txBody>
          <a:bodyPr>
            <a:spAutoFit/>
          </a:bodyPr>
          <a:lstStyle/>
          <a:p>
            <a:pPr defTabSz="1057275"/>
            <a:r>
              <a:rPr lang="de-DE" sz="1200" dirty="0" err="1">
                <a:solidFill>
                  <a:srgbClr val="002060"/>
                </a:solidFill>
              </a:rPr>
              <a:t>Fe</a:t>
            </a:r>
            <a:r>
              <a:rPr lang="de-DE" sz="1200" dirty="0">
                <a:solidFill>
                  <a:srgbClr val="002060"/>
                </a:solidFill>
              </a:rPr>
              <a:t> K</a:t>
            </a:r>
            <a:r>
              <a:rPr lang="de-DE" sz="1200" baseline="-25000" dirty="0">
                <a:solidFill>
                  <a:srgbClr val="002060"/>
                </a:solidFill>
                <a:latin typeface="Symbol" pitchFamily="18" charset="2"/>
              </a:rPr>
              <a:t>a</a:t>
            </a:r>
          </a:p>
        </p:txBody>
      </p:sp>
      <p:sp>
        <p:nvSpPr>
          <p:cNvPr id="16" name="Text Box 16"/>
          <p:cNvSpPr txBox="1">
            <a:spLocks noChangeArrowheads="1"/>
          </p:cNvSpPr>
          <p:nvPr/>
        </p:nvSpPr>
        <p:spPr bwMode="auto">
          <a:xfrm>
            <a:off x="6500826" y="2714620"/>
            <a:ext cx="615950" cy="276225"/>
          </a:xfrm>
          <a:prstGeom prst="rect">
            <a:avLst/>
          </a:prstGeom>
          <a:noFill/>
          <a:ln w="9525">
            <a:noFill/>
            <a:miter lim="800000"/>
            <a:headEnd/>
            <a:tailEnd/>
          </a:ln>
        </p:spPr>
        <p:txBody>
          <a:bodyPr>
            <a:spAutoFit/>
          </a:bodyPr>
          <a:lstStyle/>
          <a:p>
            <a:pPr defTabSz="1057275"/>
            <a:r>
              <a:rPr lang="de-DE" sz="1200" dirty="0" err="1">
                <a:solidFill>
                  <a:srgbClr val="002060"/>
                </a:solidFill>
              </a:rPr>
              <a:t>Fe</a:t>
            </a:r>
            <a:r>
              <a:rPr lang="de-DE" sz="1200" dirty="0">
                <a:solidFill>
                  <a:srgbClr val="002060"/>
                </a:solidFill>
              </a:rPr>
              <a:t> </a:t>
            </a:r>
            <a:r>
              <a:rPr lang="de-DE" sz="1200" dirty="0" err="1">
                <a:solidFill>
                  <a:srgbClr val="002060"/>
                </a:solidFill>
              </a:rPr>
              <a:t>K</a:t>
            </a:r>
            <a:r>
              <a:rPr lang="de-DE" sz="1200" baseline="-25000" dirty="0" err="1">
                <a:solidFill>
                  <a:srgbClr val="002060"/>
                </a:solidFill>
                <a:latin typeface="Symbol" pitchFamily="18" charset="2"/>
              </a:rPr>
              <a:t>b</a:t>
            </a:r>
            <a:endParaRPr lang="de-DE" sz="1200" baseline="-25000" dirty="0">
              <a:solidFill>
                <a:srgbClr val="002060"/>
              </a:solidFill>
              <a:latin typeface="Symbol" pitchFamily="18" charset="2"/>
            </a:endParaRPr>
          </a:p>
        </p:txBody>
      </p:sp>
      <p:sp>
        <p:nvSpPr>
          <p:cNvPr id="17" name="Text Box 16"/>
          <p:cNvSpPr txBox="1">
            <a:spLocks noChangeArrowheads="1"/>
          </p:cNvSpPr>
          <p:nvPr/>
        </p:nvSpPr>
        <p:spPr bwMode="auto">
          <a:xfrm>
            <a:off x="5572132" y="2643182"/>
            <a:ext cx="615950" cy="276225"/>
          </a:xfrm>
          <a:prstGeom prst="rect">
            <a:avLst/>
          </a:prstGeom>
          <a:noFill/>
          <a:ln w="9525">
            <a:noFill/>
            <a:miter lim="800000"/>
            <a:headEnd/>
            <a:tailEnd/>
          </a:ln>
        </p:spPr>
        <p:txBody>
          <a:bodyPr>
            <a:spAutoFit/>
          </a:bodyPr>
          <a:lstStyle/>
          <a:p>
            <a:pPr defTabSz="1057275"/>
            <a:r>
              <a:rPr lang="de-DE" sz="1200" dirty="0" err="1">
                <a:solidFill>
                  <a:srgbClr val="002060"/>
                </a:solidFill>
              </a:rPr>
              <a:t>Mn</a:t>
            </a:r>
            <a:r>
              <a:rPr lang="de-DE" sz="1200" dirty="0">
                <a:solidFill>
                  <a:srgbClr val="002060"/>
                </a:solidFill>
              </a:rPr>
              <a:t> K</a:t>
            </a:r>
            <a:r>
              <a:rPr lang="de-DE" sz="1200" baseline="-25000" dirty="0">
                <a:solidFill>
                  <a:srgbClr val="002060"/>
                </a:solidFill>
                <a:latin typeface="Symbol" pitchFamily="18" charset="2"/>
              </a:rPr>
              <a:t>a</a:t>
            </a:r>
          </a:p>
        </p:txBody>
      </p:sp>
      <p:sp>
        <p:nvSpPr>
          <p:cNvPr id="18" name="Text Box 16"/>
          <p:cNvSpPr txBox="1">
            <a:spLocks noChangeArrowheads="1"/>
          </p:cNvSpPr>
          <p:nvPr/>
        </p:nvSpPr>
        <p:spPr bwMode="auto">
          <a:xfrm>
            <a:off x="7715272" y="1571612"/>
            <a:ext cx="615950" cy="276225"/>
          </a:xfrm>
          <a:prstGeom prst="rect">
            <a:avLst/>
          </a:prstGeom>
          <a:noFill/>
          <a:ln w="9525">
            <a:noFill/>
            <a:miter lim="800000"/>
            <a:headEnd/>
            <a:tailEnd/>
          </a:ln>
        </p:spPr>
        <p:txBody>
          <a:bodyPr>
            <a:spAutoFit/>
          </a:bodyPr>
          <a:lstStyle/>
          <a:p>
            <a:pPr defTabSz="1057275"/>
            <a:r>
              <a:rPr lang="de-DE" sz="1200" dirty="0" err="1">
                <a:solidFill>
                  <a:srgbClr val="002060"/>
                </a:solidFill>
              </a:rPr>
              <a:t>Cu</a:t>
            </a:r>
            <a:r>
              <a:rPr lang="de-DE" sz="1200" dirty="0">
                <a:solidFill>
                  <a:srgbClr val="002060"/>
                </a:solidFill>
              </a:rPr>
              <a:t> </a:t>
            </a:r>
            <a:r>
              <a:rPr lang="de-DE" sz="1200" dirty="0" err="1">
                <a:solidFill>
                  <a:srgbClr val="002060"/>
                </a:solidFill>
              </a:rPr>
              <a:t>K</a:t>
            </a:r>
            <a:r>
              <a:rPr lang="de-DE" sz="1200" baseline="-25000" dirty="0" err="1">
                <a:solidFill>
                  <a:srgbClr val="002060"/>
                </a:solidFill>
                <a:latin typeface="Symbol" pitchFamily="18" charset="2"/>
              </a:rPr>
              <a:t>b</a:t>
            </a:r>
            <a:endParaRPr lang="de-DE" sz="1200" baseline="-25000" dirty="0">
              <a:solidFill>
                <a:srgbClr val="002060"/>
              </a:solidFill>
              <a:latin typeface="Symbol" pitchFamily="18" charset="2"/>
            </a:endParaRPr>
          </a:p>
        </p:txBody>
      </p:sp>
      <p:sp>
        <p:nvSpPr>
          <p:cNvPr id="19" name="Text Box 16"/>
          <p:cNvSpPr txBox="1">
            <a:spLocks noChangeArrowheads="1"/>
          </p:cNvSpPr>
          <p:nvPr/>
        </p:nvSpPr>
        <p:spPr bwMode="auto">
          <a:xfrm>
            <a:off x="7072330" y="1214422"/>
            <a:ext cx="615950" cy="276225"/>
          </a:xfrm>
          <a:prstGeom prst="rect">
            <a:avLst/>
          </a:prstGeom>
          <a:noFill/>
          <a:ln w="9525">
            <a:noFill/>
            <a:miter lim="800000"/>
            <a:headEnd/>
            <a:tailEnd/>
          </a:ln>
        </p:spPr>
        <p:txBody>
          <a:bodyPr>
            <a:spAutoFit/>
          </a:bodyPr>
          <a:lstStyle/>
          <a:p>
            <a:pPr defTabSz="1057275"/>
            <a:r>
              <a:rPr lang="de-DE" sz="1200" dirty="0" err="1">
                <a:solidFill>
                  <a:srgbClr val="002060"/>
                </a:solidFill>
              </a:rPr>
              <a:t>Cu</a:t>
            </a:r>
            <a:r>
              <a:rPr lang="de-DE" sz="1200" dirty="0">
                <a:solidFill>
                  <a:srgbClr val="002060"/>
                </a:solidFill>
              </a:rPr>
              <a:t> K</a:t>
            </a:r>
            <a:r>
              <a:rPr lang="de-DE" sz="1200" baseline="-25000" dirty="0">
                <a:solidFill>
                  <a:srgbClr val="002060"/>
                </a:solidFill>
                <a:latin typeface="Symbol" pitchFamily="18" charset="2"/>
              </a:rPr>
              <a:t>a</a:t>
            </a:r>
          </a:p>
        </p:txBody>
      </p:sp>
      <p:sp>
        <p:nvSpPr>
          <p:cNvPr id="20" name="Text Box 16"/>
          <p:cNvSpPr txBox="1">
            <a:spLocks noChangeArrowheads="1"/>
          </p:cNvSpPr>
          <p:nvPr/>
        </p:nvSpPr>
        <p:spPr bwMode="auto">
          <a:xfrm>
            <a:off x="8286776" y="2928934"/>
            <a:ext cx="615950" cy="276225"/>
          </a:xfrm>
          <a:prstGeom prst="rect">
            <a:avLst/>
          </a:prstGeom>
          <a:noFill/>
          <a:ln w="9525">
            <a:noFill/>
            <a:miter lim="800000"/>
            <a:headEnd/>
            <a:tailEnd/>
          </a:ln>
        </p:spPr>
        <p:txBody>
          <a:bodyPr>
            <a:spAutoFit/>
          </a:bodyPr>
          <a:lstStyle/>
          <a:p>
            <a:pPr defTabSz="1057275"/>
            <a:r>
              <a:rPr lang="de-DE" sz="1200" dirty="0">
                <a:solidFill>
                  <a:srgbClr val="002060"/>
                </a:solidFill>
              </a:rPr>
              <a:t>Au L</a:t>
            </a:r>
            <a:r>
              <a:rPr lang="de-DE" sz="1200" baseline="-25000" dirty="0">
                <a:solidFill>
                  <a:srgbClr val="002060"/>
                </a:solidFill>
                <a:latin typeface="Symbol" pitchFamily="18" charset="2"/>
              </a:rPr>
              <a:t>a</a:t>
            </a:r>
          </a:p>
        </p:txBody>
      </p:sp>
      <p:sp>
        <p:nvSpPr>
          <p:cNvPr id="21" name="Text Box 16"/>
          <p:cNvSpPr txBox="1">
            <a:spLocks noChangeArrowheads="1"/>
          </p:cNvSpPr>
          <p:nvPr/>
        </p:nvSpPr>
        <p:spPr bwMode="auto">
          <a:xfrm>
            <a:off x="5715008" y="1142984"/>
            <a:ext cx="1571636" cy="830997"/>
          </a:xfrm>
          <a:prstGeom prst="rect">
            <a:avLst/>
          </a:prstGeom>
          <a:noFill/>
          <a:ln w="9525">
            <a:noFill/>
            <a:miter lim="800000"/>
            <a:headEnd/>
            <a:tailEnd/>
          </a:ln>
        </p:spPr>
        <p:txBody>
          <a:bodyPr wrap="square">
            <a:spAutoFit/>
          </a:bodyPr>
          <a:lstStyle/>
          <a:p>
            <a:pPr defTabSz="1057275"/>
            <a:r>
              <a:rPr lang="de-DE" sz="800" dirty="0" err="1" smtClean="0">
                <a:solidFill>
                  <a:srgbClr val="002060"/>
                </a:solidFill>
              </a:rPr>
              <a:t>Ti</a:t>
            </a:r>
            <a:r>
              <a:rPr lang="de-DE" sz="800" dirty="0" smtClean="0">
                <a:solidFill>
                  <a:srgbClr val="002060"/>
                </a:solidFill>
              </a:rPr>
              <a:t>: Ka1,2  </a:t>
            </a:r>
            <a:r>
              <a:rPr lang="de-DE" sz="800" dirty="0" err="1" smtClean="0">
                <a:solidFill>
                  <a:srgbClr val="002060"/>
                </a:solidFill>
              </a:rPr>
              <a:t>Kb</a:t>
            </a:r>
            <a:endParaRPr lang="de-DE" sz="800" dirty="0" smtClean="0">
              <a:solidFill>
                <a:srgbClr val="002060"/>
              </a:solidFill>
            </a:endParaRPr>
          </a:p>
          <a:p>
            <a:pPr defTabSz="1057275"/>
            <a:r>
              <a:rPr lang="de-DE" sz="800" dirty="0" err="1" smtClean="0">
                <a:solidFill>
                  <a:srgbClr val="002060"/>
                </a:solidFill>
              </a:rPr>
              <a:t>Mn</a:t>
            </a:r>
            <a:r>
              <a:rPr lang="de-DE" sz="800" dirty="0" smtClean="0">
                <a:solidFill>
                  <a:srgbClr val="002060"/>
                </a:solidFill>
              </a:rPr>
              <a:t>: Ka1,2</a:t>
            </a:r>
          </a:p>
          <a:p>
            <a:pPr defTabSz="1057275"/>
            <a:r>
              <a:rPr lang="de-DE" sz="800" dirty="0" err="1" smtClean="0">
                <a:solidFill>
                  <a:srgbClr val="002060"/>
                </a:solidFill>
              </a:rPr>
              <a:t>Fe</a:t>
            </a:r>
            <a:r>
              <a:rPr lang="de-DE" sz="800" dirty="0" smtClean="0">
                <a:solidFill>
                  <a:srgbClr val="002060"/>
                </a:solidFill>
              </a:rPr>
              <a:t>: Ka1,2  </a:t>
            </a:r>
            <a:r>
              <a:rPr lang="de-DE" sz="800" dirty="0" err="1" smtClean="0">
                <a:solidFill>
                  <a:srgbClr val="002060"/>
                </a:solidFill>
              </a:rPr>
              <a:t>Kb</a:t>
            </a:r>
            <a:endParaRPr lang="de-DE" sz="800" dirty="0" smtClean="0">
              <a:solidFill>
                <a:srgbClr val="002060"/>
              </a:solidFill>
            </a:endParaRPr>
          </a:p>
          <a:p>
            <a:pPr defTabSz="1057275"/>
            <a:r>
              <a:rPr lang="de-DE" sz="800" dirty="0" err="1" smtClean="0">
                <a:solidFill>
                  <a:srgbClr val="002060"/>
                </a:solidFill>
              </a:rPr>
              <a:t>Cu</a:t>
            </a:r>
            <a:r>
              <a:rPr lang="de-DE" sz="800" dirty="0" smtClean="0">
                <a:solidFill>
                  <a:srgbClr val="002060"/>
                </a:solidFill>
              </a:rPr>
              <a:t>: Ka1,2  </a:t>
            </a:r>
            <a:r>
              <a:rPr lang="de-DE" sz="800" dirty="0" err="1" smtClean="0">
                <a:solidFill>
                  <a:srgbClr val="002060"/>
                </a:solidFill>
              </a:rPr>
              <a:t>Kb</a:t>
            </a:r>
            <a:r>
              <a:rPr lang="de-DE" sz="800" dirty="0">
                <a:solidFill>
                  <a:srgbClr val="002060"/>
                </a:solidFill>
              </a:rPr>
              <a:t> </a:t>
            </a:r>
            <a:r>
              <a:rPr lang="de-DE" sz="800" dirty="0" err="1" smtClean="0">
                <a:solidFill>
                  <a:srgbClr val="002060"/>
                </a:solidFill>
              </a:rPr>
              <a:t>escKa</a:t>
            </a:r>
            <a:r>
              <a:rPr lang="de-DE" sz="800" dirty="0" smtClean="0">
                <a:solidFill>
                  <a:srgbClr val="002060"/>
                </a:solidFill>
              </a:rPr>
              <a:t>, </a:t>
            </a:r>
            <a:r>
              <a:rPr lang="de-DE" sz="800" dirty="0" err="1" smtClean="0">
                <a:solidFill>
                  <a:srgbClr val="002060"/>
                </a:solidFill>
              </a:rPr>
              <a:t>escKb</a:t>
            </a:r>
            <a:r>
              <a:rPr lang="de-DE" sz="800" dirty="0" smtClean="0">
                <a:solidFill>
                  <a:srgbClr val="002060"/>
                </a:solidFill>
              </a:rPr>
              <a:t>  </a:t>
            </a:r>
          </a:p>
          <a:p>
            <a:pPr defTabSz="1057275"/>
            <a:r>
              <a:rPr lang="de-DE" sz="800" dirty="0" err="1" smtClean="0">
                <a:solidFill>
                  <a:srgbClr val="002060"/>
                </a:solidFill>
              </a:rPr>
              <a:t>Zn</a:t>
            </a:r>
            <a:r>
              <a:rPr lang="de-DE" sz="800" dirty="0" smtClean="0">
                <a:solidFill>
                  <a:srgbClr val="002060"/>
                </a:solidFill>
              </a:rPr>
              <a:t>: Ka1,2  </a:t>
            </a:r>
            <a:r>
              <a:rPr lang="de-DE" sz="800" dirty="0" err="1" smtClean="0">
                <a:solidFill>
                  <a:srgbClr val="002060"/>
                </a:solidFill>
              </a:rPr>
              <a:t>Kb</a:t>
            </a:r>
            <a:r>
              <a:rPr lang="de-DE" sz="800" dirty="0">
                <a:solidFill>
                  <a:srgbClr val="002060"/>
                </a:solidFill>
              </a:rPr>
              <a:t> </a:t>
            </a:r>
            <a:endParaRPr lang="de-DE" sz="800" dirty="0" smtClean="0">
              <a:solidFill>
                <a:srgbClr val="002060"/>
              </a:solidFill>
            </a:endParaRPr>
          </a:p>
          <a:p>
            <a:pPr defTabSz="1057275"/>
            <a:r>
              <a:rPr lang="de-DE" sz="800" dirty="0" smtClean="0">
                <a:solidFill>
                  <a:srgbClr val="002060"/>
                </a:solidFill>
              </a:rPr>
              <a:t>Au: La1,2</a:t>
            </a:r>
            <a:endParaRPr lang="de-DE" sz="800" baseline="-25000" dirty="0" smtClean="0">
              <a:solidFill>
                <a:srgbClr val="002060"/>
              </a:solidFill>
              <a:latin typeface="+mn-lt"/>
            </a:endParaRPr>
          </a:p>
        </p:txBody>
      </p:sp>
      <p:sp>
        <p:nvSpPr>
          <p:cNvPr id="22" name="Text Box 16"/>
          <p:cNvSpPr txBox="1">
            <a:spLocks noChangeArrowheads="1"/>
          </p:cNvSpPr>
          <p:nvPr/>
        </p:nvSpPr>
        <p:spPr bwMode="auto">
          <a:xfrm>
            <a:off x="7786710" y="2928934"/>
            <a:ext cx="357187" cy="338138"/>
          </a:xfrm>
          <a:prstGeom prst="rect">
            <a:avLst/>
          </a:prstGeom>
          <a:noFill/>
          <a:ln w="9525">
            <a:noFill/>
            <a:miter lim="800000"/>
            <a:headEnd/>
            <a:tailEnd/>
          </a:ln>
        </p:spPr>
        <p:txBody>
          <a:bodyPr>
            <a:spAutoFit/>
          </a:bodyPr>
          <a:lstStyle/>
          <a:p>
            <a:pPr defTabSz="1057275"/>
            <a:r>
              <a:rPr lang="de-DE" sz="800" dirty="0" err="1">
                <a:solidFill>
                  <a:srgbClr val="002060"/>
                </a:solidFill>
              </a:rPr>
              <a:t>Zn</a:t>
            </a:r>
            <a:r>
              <a:rPr lang="de-DE" sz="800" dirty="0">
                <a:solidFill>
                  <a:srgbClr val="002060"/>
                </a:solidFill>
              </a:rPr>
              <a:t> </a:t>
            </a:r>
          </a:p>
          <a:p>
            <a:pPr defTabSz="1057275"/>
            <a:r>
              <a:rPr lang="de-DE" sz="800" dirty="0">
                <a:solidFill>
                  <a:srgbClr val="002060"/>
                </a:solidFill>
              </a:rPr>
              <a:t>K</a:t>
            </a:r>
            <a:r>
              <a:rPr lang="de-DE" sz="800" baseline="-25000" dirty="0">
                <a:solidFill>
                  <a:srgbClr val="002060"/>
                </a:solidFill>
                <a:latin typeface="Symbol" pitchFamily="18" charset="2"/>
              </a:rPr>
              <a:t>a</a:t>
            </a:r>
          </a:p>
        </p:txBody>
      </p:sp>
      <p:sp>
        <p:nvSpPr>
          <p:cNvPr id="28" name="Textfeld 27"/>
          <p:cNvSpPr txBox="1"/>
          <p:nvPr/>
        </p:nvSpPr>
        <p:spPr>
          <a:xfrm>
            <a:off x="6643702" y="4000504"/>
            <a:ext cx="449162" cy="276999"/>
          </a:xfrm>
          <a:prstGeom prst="rect">
            <a:avLst/>
          </a:prstGeom>
          <a:noFill/>
        </p:spPr>
        <p:txBody>
          <a:bodyPr wrap="none" rtlCol="0">
            <a:spAutoFit/>
          </a:bodyPr>
          <a:lstStyle/>
          <a:p>
            <a:r>
              <a:rPr lang="de-DE" sz="1200" dirty="0" smtClean="0"/>
              <a:t>keV</a:t>
            </a:r>
            <a:endParaRPr lang="de-AT" sz="1200" dirty="0"/>
          </a:p>
        </p:txBody>
      </p:sp>
      <p:sp>
        <p:nvSpPr>
          <p:cNvPr id="29" name="Textfeld 28"/>
          <p:cNvSpPr txBox="1"/>
          <p:nvPr/>
        </p:nvSpPr>
        <p:spPr>
          <a:xfrm>
            <a:off x="4720994" y="714356"/>
            <a:ext cx="3858749" cy="276999"/>
          </a:xfrm>
          <a:prstGeom prst="rect">
            <a:avLst/>
          </a:prstGeom>
          <a:noFill/>
        </p:spPr>
        <p:txBody>
          <a:bodyPr wrap="none" rtlCol="0">
            <a:spAutoFit/>
          </a:bodyPr>
          <a:lstStyle/>
          <a:p>
            <a:r>
              <a:rPr lang="de-DE" sz="1200" dirty="0" err="1" smtClean="0"/>
              <a:t>summed</a:t>
            </a:r>
            <a:r>
              <a:rPr lang="de-DE" sz="1200" dirty="0" smtClean="0"/>
              <a:t> </a:t>
            </a:r>
            <a:r>
              <a:rPr lang="de-DE" sz="1200" dirty="0" err="1" smtClean="0"/>
              <a:t>spectrum</a:t>
            </a:r>
            <a:r>
              <a:rPr lang="de-DE" sz="1200" dirty="0" smtClean="0"/>
              <a:t> </a:t>
            </a:r>
            <a:r>
              <a:rPr lang="de-DE" sz="1200" dirty="0" err="1" smtClean="0"/>
              <a:t>of</a:t>
            </a:r>
            <a:r>
              <a:rPr lang="de-DE" sz="1200" dirty="0" smtClean="0"/>
              <a:t> 1 </a:t>
            </a:r>
            <a:r>
              <a:rPr lang="de-DE" sz="1200" dirty="0" err="1" smtClean="0"/>
              <a:t>calibration</a:t>
            </a:r>
            <a:r>
              <a:rPr lang="de-DE" sz="1200" dirty="0" smtClean="0"/>
              <a:t> </a:t>
            </a:r>
            <a:r>
              <a:rPr lang="de-DE" sz="1200" dirty="0" err="1" smtClean="0"/>
              <a:t>run</a:t>
            </a:r>
            <a:r>
              <a:rPr lang="de-DE" sz="1200" dirty="0" smtClean="0"/>
              <a:t> ~ 100 </a:t>
            </a:r>
            <a:r>
              <a:rPr lang="de-DE" sz="1200" dirty="0" err="1" smtClean="0"/>
              <a:t>detectors</a:t>
            </a:r>
            <a:endParaRPr lang="de-AT" sz="1200" dirty="0"/>
          </a:p>
        </p:txBody>
      </p:sp>
      <p:sp>
        <p:nvSpPr>
          <p:cNvPr id="30" name="Textfeld 29"/>
          <p:cNvSpPr txBox="1"/>
          <p:nvPr/>
        </p:nvSpPr>
        <p:spPr>
          <a:xfrm>
            <a:off x="4786314" y="4214818"/>
            <a:ext cx="3092513" cy="1015663"/>
          </a:xfrm>
          <a:prstGeom prst="rect">
            <a:avLst/>
          </a:prstGeom>
          <a:noFill/>
        </p:spPr>
        <p:txBody>
          <a:bodyPr wrap="none" rtlCol="0">
            <a:spAutoFit/>
          </a:bodyPr>
          <a:lstStyle/>
          <a:p>
            <a:r>
              <a:rPr lang="de-DE" sz="1200" dirty="0" err="1" smtClean="0"/>
              <a:t>excellent</a:t>
            </a:r>
            <a:r>
              <a:rPr lang="de-DE" sz="1200" dirty="0" smtClean="0"/>
              <a:t> </a:t>
            </a:r>
            <a:r>
              <a:rPr lang="de-DE" sz="1200" dirty="0" err="1" smtClean="0"/>
              <a:t>statistics</a:t>
            </a:r>
            <a:r>
              <a:rPr lang="de-DE" sz="1200" dirty="0" smtClean="0"/>
              <a:t>, </a:t>
            </a:r>
            <a:r>
              <a:rPr lang="de-DE" sz="1200" dirty="0" err="1" smtClean="0"/>
              <a:t>many</a:t>
            </a:r>
            <a:r>
              <a:rPr lang="de-DE" sz="1200" dirty="0" smtClean="0"/>
              <a:t> </a:t>
            </a:r>
            <a:r>
              <a:rPr lang="de-DE" sz="1200" dirty="0" err="1" smtClean="0"/>
              <a:t>lines</a:t>
            </a:r>
            <a:r>
              <a:rPr lang="de-DE" sz="1200" dirty="0" smtClean="0"/>
              <a:t> </a:t>
            </a:r>
            <a:r>
              <a:rPr lang="de-DE" sz="1200" dirty="0" err="1" smtClean="0"/>
              <a:t>identifyable</a:t>
            </a:r>
            <a:endParaRPr lang="de-DE" sz="1200" dirty="0" smtClean="0"/>
          </a:p>
          <a:p>
            <a:endParaRPr lang="de-DE" sz="1200" dirty="0"/>
          </a:p>
          <a:p>
            <a:r>
              <a:rPr lang="de-DE" sz="1200" dirty="0" err="1" smtClean="0">
                <a:solidFill>
                  <a:srgbClr val="140BC1"/>
                </a:solidFill>
              </a:rPr>
              <a:t>deviation</a:t>
            </a:r>
            <a:r>
              <a:rPr lang="de-DE" sz="1200" dirty="0" smtClean="0">
                <a:solidFill>
                  <a:srgbClr val="140BC1"/>
                </a:solidFill>
              </a:rPr>
              <a:t> </a:t>
            </a:r>
            <a:r>
              <a:rPr lang="de-DE" sz="1200" dirty="0" err="1" smtClean="0">
                <a:solidFill>
                  <a:srgbClr val="140BC1"/>
                </a:solidFill>
              </a:rPr>
              <a:t>from</a:t>
            </a:r>
            <a:r>
              <a:rPr lang="de-DE" sz="1200" dirty="0" smtClean="0">
                <a:solidFill>
                  <a:srgbClr val="140BC1"/>
                </a:solidFill>
              </a:rPr>
              <a:t> pure </a:t>
            </a:r>
            <a:r>
              <a:rPr lang="de-DE" sz="1200" dirty="0" err="1" smtClean="0">
                <a:solidFill>
                  <a:srgbClr val="140BC1"/>
                </a:solidFill>
              </a:rPr>
              <a:t>gaussian</a:t>
            </a:r>
            <a:r>
              <a:rPr lang="de-DE" sz="1200" dirty="0" smtClean="0">
                <a:solidFill>
                  <a:srgbClr val="140BC1"/>
                </a:solidFill>
              </a:rPr>
              <a:t> </a:t>
            </a:r>
            <a:r>
              <a:rPr lang="de-DE" sz="1200" dirty="0" err="1" smtClean="0">
                <a:solidFill>
                  <a:srgbClr val="140BC1"/>
                </a:solidFill>
              </a:rPr>
              <a:t>shape</a:t>
            </a:r>
            <a:r>
              <a:rPr lang="de-DE" sz="1200" dirty="0" smtClean="0">
                <a:solidFill>
                  <a:srgbClr val="140BC1"/>
                </a:solidFill>
              </a:rPr>
              <a:t> !</a:t>
            </a:r>
          </a:p>
          <a:p>
            <a:r>
              <a:rPr lang="de-DE" sz="1200" dirty="0" smtClean="0"/>
              <a:t>different </a:t>
            </a:r>
            <a:r>
              <a:rPr lang="de-DE" sz="1200" dirty="0" err="1" smtClean="0"/>
              <a:t>approximations</a:t>
            </a:r>
            <a:r>
              <a:rPr lang="de-DE" sz="1200" dirty="0" smtClean="0"/>
              <a:t> </a:t>
            </a:r>
            <a:r>
              <a:rPr lang="de-DE" sz="1200" dirty="0" err="1" smtClean="0"/>
              <a:t>possible</a:t>
            </a:r>
            <a:r>
              <a:rPr lang="de-DE" sz="1200" dirty="0" smtClean="0"/>
              <a:t>.</a:t>
            </a:r>
          </a:p>
          <a:p>
            <a:r>
              <a:rPr lang="de-DE" sz="1200" dirty="0" err="1" smtClean="0"/>
              <a:t>Here</a:t>
            </a:r>
            <a:r>
              <a:rPr lang="de-DE" sz="1200" dirty="0" smtClean="0"/>
              <a:t>:  </a:t>
            </a:r>
            <a:r>
              <a:rPr lang="de-DE" sz="1200" dirty="0" err="1" smtClean="0"/>
              <a:t>convolution</a:t>
            </a:r>
            <a:r>
              <a:rPr lang="de-DE" sz="1200" dirty="0" smtClean="0"/>
              <a:t> </a:t>
            </a:r>
            <a:r>
              <a:rPr lang="de-DE" sz="1200" dirty="0" err="1" smtClean="0"/>
              <a:t>of</a:t>
            </a:r>
            <a:r>
              <a:rPr lang="de-DE" sz="1200" dirty="0" smtClean="0"/>
              <a:t> </a:t>
            </a:r>
            <a:r>
              <a:rPr lang="de-DE" sz="1200" dirty="0" err="1" smtClean="0"/>
              <a:t>with</a:t>
            </a:r>
            <a:r>
              <a:rPr lang="de-DE" sz="1200" dirty="0" smtClean="0"/>
              <a:t> </a:t>
            </a:r>
            <a:r>
              <a:rPr lang="de-DE" sz="1200" dirty="0" err="1" smtClean="0"/>
              <a:t>exponential</a:t>
            </a:r>
            <a:r>
              <a:rPr lang="de-DE" sz="1200" dirty="0" smtClean="0"/>
              <a:t> </a:t>
            </a:r>
            <a:r>
              <a:rPr lang="de-DE" sz="1200" dirty="0" err="1" smtClean="0"/>
              <a:t>tails</a:t>
            </a:r>
            <a:r>
              <a:rPr lang="de-DE" sz="1200" dirty="0" smtClean="0"/>
              <a:t>:</a:t>
            </a:r>
          </a:p>
        </p:txBody>
      </p:sp>
      <p:sp>
        <p:nvSpPr>
          <p:cNvPr id="32" name="Textfeld 31"/>
          <p:cNvSpPr txBox="1"/>
          <p:nvPr/>
        </p:nvSpPr>
        <p:spPr>
          <a:xfrm>
            <a:off x="5357818" y="5214950"/>
            <a:ext cx="1265090" cy="400110"/>
          </a:xfrm>
          <a:prstGeom prst="rect">
            <a:avLst/>
          </a:prstGeom>
          <a:noFill/>
        </p:spPr>
        <p:txBody>
          <a:bodyPr wrap="none" rtlCol="0">
            <a:spAutoFit/>
          </a:bodyPr>
          <a:lstStyle/>
          <a:p>
            <a:r>
              <a:rPr lang="de-DE" sz="1600" dirty="0" err="1" smtClean="0"/>
              <a:t>z</a:t>
            </a:r>
            <a:r>
              <a:rPr lang="de-DE" sz="1600" baseline="-25000" dirty="0" err="1" smtClean="0"/>
              <a:t>i</a:t>
            </a:r>
            <a:r>
              <a:rPr lang="de-DE" sz="1600" dirty="0" smtClean="0"/>
              <a:t> = </a:t>
            </a:r>
            <a:r>
              <a:rPr lang="de-DE" sz="2000" dirty="0" smtClean="0">
                <a:latin typeface="Symbol" pitchFamily="18" charset="2"/>
              </a:rPr>
              <a:t>S</a:t>
            </a:r>
            <a:r>
              <a:rPr lang="de-DE" sz="1600" dirty="0" smtClean="0"/>
              <a:t> </a:t>
            </a:r>
            <a:r>
              <a:rPr lang="de-DE" sz="1600" dirty="0" err="1" smtClean="0"/>
              <a:t>w</a:t>
            </a:r>
            <a:r>
              <a:rPr lang="de-DE" sz="1600" baseline="-25000" dirty="0" err="1" smtClean="0"/>
              <a:t>i</a:t>
            </a:r>
            <a:r>
              <a:rPr lang="de-DE" sz="1600" baseline="-25000" dirty="0" smtClean="0"/>
              <a:t>-j</a:t>
            </a:r>
            <a:r>
              <a:rPr lang="de-DE" sz="1600" dirty="0" smtClean="0"/>
              <a:t>  </a:t>
            </a:r>
            <a:r>
              <a:rPr lang="de-DE" sz="1600" dirty="0" err="1" smtClean="0"/>
              <a:t>y</a:t>
            </a:r>
            <a:r>
              <a:rPr lang="de-DE" sz="1600" baseline="-25000" dirty="0" err="1"/>
              <a:t>j</a:t>
            </a:r>
            <a:endParaRPr lang="de-AT" sz="1600" baseline="-25000" dirty="0"/>
          </a:p>
        </p:txBody>
      </p:sp>
      <p:sp>
        <p:nvSpPr>
          <p:cNvPr id="34" name="Textfeld 33"/>
          <p:cNvSpPr txBox="1"/>
          <p:nvPr/>
        </p:nvSpPr>
        <p:spPr>
          <a:xfrm>
            <a:off x="4929190" y="5715016"/>
            <a:ext cx="2428892" cy="738664"/>
          </a:xfrm>
          <a:prstGeom prst="rect">
            <a:avLst/>
          </a:prstGeom>
          <a:solidFill>
            <a:srgbClr val="FFC000"/>
          </a:solidFill>
        </p:spPr>
        <p:txBody>
          <a:bodyPr wrap="square" rtlCol="0">
            <a:spAutoFit/>
          </a:bodyPr>
          <a:lstStyle/>
          <a:p>
            <a:r>
              <a:rPr lang="de-DE" sz="1400" dirty="0"/>
              <a:t> </a:t>
            </a:r>
            <a:r>
              <a:rPr lang="de-DE" sz="1400" dirty="0" smtClean="0"/>
              <a:t>           N </a:t>
            </a:r>
            <a:r>
              <a:rPr lang="de-DE" sz="1400" dirty="0" err="1" smtClean="0"/>
              <a:t>exp</a:t>
            </a:r>
            <a:r>
              <a:rPr lang="de-DE" sz="1400" dirty="0" smtClean="0"/>
              <a:t>( – k </a:t>
            </a:r>
            <a:r>
              <a:rPr lang="de-DE" sz="1400" dirty="0" smtClean="0">
                <a:latin typeface="Symbol" pitchFamily="18" charset="2"/>
              </a:rPr>
              <a:t>l</a:t>
            </a:r>
            <a:r>
              <a:rPr lang="de-DE" sz="1400" baseline="-25000" dirty="0"/>
              <a:t>-</a:t>
            </a:r>
            <a:r>
              <a:rPr lang="de-DE" sz="1400" dirty="0" smtClean="0"/>
              <a:t>)	k &lt; 0   </a:t>
            </a:r>
          </a:p>
          <a:p>
            <a:r>
              <a:rPr lang="de-DE" sz="1400" dirty="0" err="1" smtClean="0"/>
              <a:t>w</a:t>
            </a:r>
            <a:r>
              <a:rPr lang="de-DE" sz="1400" baseline="-25000" dirty="0" err="1" smtClean="0"/>
              <a:t>k</a:t>
            </a:r>
            <a:r>
              <a:rPr lang="de-DE" sz="1400" dirty="0" smtClean="0"/>
              <a:t> =        1 – </a:t>
            </a:r>
            <a:r>
              <a:rPr lang="de-DE" sz="1400" b="1" dirty="0" smtClean="0">
                <a:solidFill>
                  <a:srgbClr val="C00000"/>
                </a:solidFill>
                <a:latin typeface="Symbol" pitchFamily="18" charset="2"/>
              </a:rPr>
              <a:t>e</a:t>
            </a:r>
            <a:r>
              <a:rPr lang="de-DE" sz="1400" dirty="0" smtClean="0">
                <a:latin typeface="+mn-lt"/>
              </a:rPr>
              <a:t>	k = 0</a:t>
            </a:r>
          </a:p>
          <a:p>
            <a:r>
              <a:rPr lang="de-DE" sz="1400" dirty="0" smtClean="0"/>
              <a:t>            N </a:t>
            </a:r>
            <a:r>
              <a:rPr lang="de-DE" sz="1400" dirty="0" err="1" smtClean="0"/>
              <a:t>exp</a:t>
            </a:r>
            <a:r>
              <a:rPr lang="de-DE" sz="1400" dirty="0" smtClean="0"/>
              <a:t>( – k </a:t>
            </a:r>
            <a:r>
              <a:rPr lang="de-DE" sz="1400" dirty="0" smtClean="0">
                <a:latin typeface="Symbol" pitchFamily="18" charset="2"/>
              </a:rPr>
              <a:t>l</a:t>
            </a:r>
            <a:r>
              <a:rPr lang="de-DE" sz="1400" baseline="-25000" dirty="0" smtClean="0"/>
              <a:t>+</a:t>
            </a:r>
            <a:r>
              <a:rPr lang="de-DE" sz="1400" dirty="0" smtClean="0"/>
              <a:t>)   	k &gt; 0   </a:t>
            </a:r>
            <a:endParaRPr lang="de-AT" sz="1400" dirty="0"/>
          </a:p>
        </p:txBody>
      </p:sp>
      <p:sp>
        <p:nvSpPr>
          <p:cNvPr id="40" name="Geschweifte Klammer rechts 39"/>
          <p:cNvSpPr/>
          <p:nvPr/>
        </p:nvSpPr>
        <p:spPr>
          <a:xfrm rot="10800000">
            <a:off x="5429256" y="5786454"/>
            <a:ext cx="142876" cy="571504"/>
          </a:xfrm>
          <a:prstGeom prst="rightBrace">
            <a:avLst>
              <a:gd name="adj1" fmla="val 8333"/>
              <a:gd name="adj2" fmla="val 48354"/>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dirty="0"/>
          </a:p>
        </p:txBody>
      </p:sp>
      <p:sp>
        <p:nvSpPr>
          <p:cNvPr id="41" name="Textfeld 40"/>
          <p:cNvSpPr txBox="1"/>
          <p:nvPr/>
        </p:nvSpPr>
        <p:spPr>
          <a:xfrm>
            <a:off x="7500958" y="5857892"/>
            <a:ext cx="1018227" cy="400110"/>
          </a:xfrm>
          <a:prstGeom prst="rect">
            <a:avLst/>
          </a:prstGeom>
          <a:noFill/>
        </p:spPr>
        <p:txBody>
          <a:bodyPr wrap="none" rtlCol="0">
            <a:spAutoFit/>
          </a:bodyPr>
          <a:lstStyle/>
          <a:p>
            <a:r>
              <a:rPr lang="de-DE" sz="2000" dirty="0" smtClean="0">
                <a:latin typeface="Symbol" pitchFamily="18" charset="2"/>
              </a:rPr>
              <a:t>S</a:t>
            </a:r>
            <a:r>
              <a:rPr lang="de-DE" sz="1600" dirty="0" smtClean="0"/>
              <a:t> </a:t>
            </a:r>
            <a:r>
              <a:rPr lang="de-DE" sz="1600" dirty="0" err="1" smtClean="0"/>
              <a:t>w</a:t>
            </a:r>
            <a:r>
              <a:rPr lang="de-DE" sz="1600" baseline="-25000" dirty="0" err="1"/>
              <a:t>k</a:t>
            </a:r>
            <a:r>
              <a:rPr lang="de-DE" sz="1600" dirty="0" smtClean="0"/>
              <a:t>  = 1</a:t>
            </a:r>
            <a:endParaRPr lang="de-AT" sz="1600" baseline="-25000" dirty="0"/>
          </a:p>
        </p:txBody>
      </p:sp>
      <p:cxnSp>
        <p:nvCxnSpPr>
          <p:cNvPr id="33" name="Gerade Verbindung 32"/>
          <p:cNvCxnSpPr/>
          <p:nvPr/>
        </p:nvCxnSpPr>
        <p:spPr>
          <a:xfrm>
            <a:off x="1428728" y="3286124"/>
            <a:ext cx="928694" cy="571504"/>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2571736" y="1071546"/>
            <a:ext cx="928694" cy="571504"/>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a:off x="1428728" y="2571744"/>
            <a:ext cx="928694" cy="571504"/>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11</a:t>
            </a:fld>
            <a:r>
              <a:rPr lang="de-DE" dirty="0" smtClean="0"/>
              <a:t>   </a:t>
            </a:r>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8" name="Picture 6"/>
          <p:cNvPicPr>
            <a:picLocks noChangeAspect="1" noChangeArrowheads="1"/>
          </p:cNvPicPr>
          <p:nvPr/>
        </p:nvPicPr>
        <p:blipFill>
          <a:blip r:embed="rId3" cstate="print"/>
          <a:srcRect/>
          <a:stretch>
            <a:fillRect/>
          </a:stretch>
        </p:blipFill>
        <p:spPr bwMode="auto">
          <a:xfrm>
            <a:off x="4721283" y="1000108"/>
            <a:ext cx="4422717" cy="2754106"/>
          </a:xfrm>
          <a:prstGeom prst="rect">
            <a:avLst/>
          </a:prstGeom>
          <a:noFill/>
          <a:ln w="9525">
            <a:noFill/>
            <a:miter lim="800000"/>
            <a:headEnd/>
            <a:tailEnd/>
          </a:ln>
        </p:spPr>
      </p:pic>
      <p:sp>
        <p:nvSpPr>
          <p:cNvPr id="34" name="Text Box 16"/>
          <p:cNvSpPr txBox="1">
            <a:spLocks noChangeArrowheads="1"/>
          </p:cNvSpPr>
          <p:nvPr/>
        </p:nvSpPr>
        <p:spPr bwMode="auto">
          <a:xfrm>
            <a:off x="6715140" y="1500174"/>
            <a:ext cx="615950" cy="276225"/>
          </a:xfrm>
          <a:prstGeom prst="rect">
            <a:avLst/>
          </a:prstGeom>
          <a:noFill/>
          <a:ln w="9525">
            <a:noFill/>
            <a:miter lim="800000"/>
            <a:headEnd/>
            <a:tailEnd/>
          </a:ln>
        </p:spPr>
        <p:txBody>
          <a:bodyPr>
            <a:spAutoFit/>
          </a:bodyPr>
          <a:lstStyle/>
          <a:p>
            <a:pPr defTabSz="1057275"/>
            <a:r>
              <a:rPr lang="de-DE" sz="1200" dirty="0" err="1">
                <a:solidFill>
                  <a:srgbClr val="002060"/>
                </a:solidFill>
              </a:rPr>
              <a:t>Cu</a:t>
            </a:r>
            <a:r>
              <a:rPr lang="de-DE" sz="1200" dirty="0">
                <a:solidFill>
                  <a:srgbClr val="002060"/>
                </a:solidFill>
              </a:rPr>
              <a:t> K</a:t>
            </a:r>
            <a:r>
              <a:rPr lang="de-DE" sz="1200" baseline="-25000" dirty="0">
                <a:solidFill>
                  <a:srgbClr val="002060"/>
                </a:solidFill>
                <a:latin typeface="Symbol" pitchFamily="18" charset="2"/>
              </a:rPr>
              <a:t>a</a:t>
            </a:r>
          </a:p>
        </p:txBody>
      </p:sp>
      <p:sp>
        <p:nvSpPr>
          <p:cNvPr id="75778" name="Rectangle 17"/>
          <p:cNvSpPr>
            <a:spLocks noChangeArrowheads="1"/>
          </p:cNvSpPr>
          <p:nvPr/>
        </p:nvSpPr>
        <p:spPr bwMode="auto">
          <a:xfrm>
            <a:off x="0" y="0"/>
            <a:ext cx="9144000" cy="620713"/>
          </a:xfrm>
          <a:prstGeom prst="rect">
            <a:avLst/>
          </a:prstGeom>
          <a:noFill/>
          <a:ln w="9525">
            <a:noFill/>
            <a:miter lim="800000"/>
            <a:headEnd/>
            <a:tailEnd/>
          </a:ln>
        </p:spPr>
        <p:txBody>
          <a:bodyPr anchor="ctr"/>
          <a:lstStyle/>
          <a:p>
            <a:pPr algn="ctr"/>
            <a:r>
              <a:rPr lang="de-DE" sz="2800" i="1" dirty="0" err="1" smtClean="0">
                <a:solidFill>
                  <a:schemeClr val="accent4">
                    <a:lumMod val="65000"/>
                    <a:lumOff val="35000"/>
                  </a:schemeClr>
                </a:solidFill>
              </a:rPr>
              <a:t>Calibration</a:t>
            </a:r>
            <a:r>
              <a:rPr lang="de-DE" sz="2800" i="1" dirty="0" smtClean="0">
                <a:solidFill>
                  <a:schemeClr val="accent4">
                    <a:lumMod val="65000"/>
                    <a:lumOff val="35000"/>
                  </a:schemeClr>
                </a:solidFill>
              </a:rPr>
              <a:t> </a:t>
            </a:r>
            <a:r>
              <a:rPr lang="de-DE" sz="2800" i="1" dirty="0" err="1" smtClean="0">
                <a:solidFill>
                  <a:schemeClr val="accent4">
                    <a:lumMod val="65000"/>
                    <a:lumOff val="35000"/>
                  </a:schemeClr>
                </a:solidFill>
              </a:rPr>
              <a:t>cont‘d</a:t>
            </a:r>
            <a:r>
              <a:rPr lang="de-DE" sz="2800" i="1" dirty="0" smtClean="0">
                <a:solidFill>
                  <a:schemeClr val="accent4">
                    <a:lumMod val="65000"/>
                    <a:lumOff val="35000"/>
                  </a:schemeClr>
                </a:solidFill>
              </a:rPr>
              <a:t> </a:t>
            </a:r>
            <a:endParaRPr lang="de-DE" sz="2800" i="1" dirty="0">
              <a:solidFill>
                <a:schemeClr val="accent4">
                  <a:lumMod val="65000"/>
                  <a:lumOff val="35000"/>
                </a:schemeClr>
              </a:solidFill>
            </a:endParaRPr>
          </a:p>
        </p:txBody>
      </p:sp>
      <p:sp>
        <p:nvSpPr>
          <p:cNvPr id="75787" name="Text Box 16"/>
          <p:cNvSpPr txBox="1">
            <a:spLocks noChangeArrowheads="1"/>
          </p:cNvSpPr>
          <p:nvPr/>
        </p:nvSpPr>
        <p:spPr bwMode="auto">
          <a:xfrm>
            <a:off x="6786578" y="3714752"/>
            <a:ext cx="1214438" cy="277813"/>
          </a:xfrm>
          <a:prstGeom prst="rect">
            <a:avLst/>
          </a:prstGeom>
          <a:noFill/>
          <a:ln w="9525">
            <a:noFill/>
            <a:miter lim="800000"/>
            <a:headEnd/>
            <a:tailEnd/>
          </a:ln>
        </p:spPr>
        <p:txBody>
          <a:bodyPr>
            <a:spAutoFit/>
          </a:bodyPr>
          <a:lstStyle/>
          <a:p>
            <a:pPr defTabSz="1057275"/>
            <a:r>
              <a:rPr lang="de-DE" sz="1200" dirty="0" err="1"/>
              <a:t>energy</a:t>
            </a:r>
            <a:r>
              <a:rPr lang="de-DE" sz="1200" dirty="0"/>
              <a:t> (keV)</a:t>
            </a:r>
            <a:endParaRPr lang="de-DE" sz="1200" baseline="-25000" dirty="0">
              <a:latin typeface="Symbol" pitchFamily="18" charset="2"/>
            </a:endParaRPr>
          </a:p>
        </p:txBody>
      </p:sp>
      <p:sp>
        <p:nvSpPr>
          <p:cNvPr id="31" name="Textfeld 30"/>
          <p:cNvSpPr txBox="1"/>
          <p:nvPr/>
        </p:nvSpPr>
        <p:spPr>
          <a:xfrm>
            <a:off x="214282" y="785794"/>
            <a:ext cx="4604146" cy="5078313"/>
          </a:xfrm>
          <a:prstGeom prst="rect">
            <a:avLst/>
          </a:prstGeom>
          <a:solidFill>
            <a:srgbClr val="DDDDDD"/>
          </a:solidFill>
        </p:spPr>
        <p:txBody>
          <a:bodyPr wrap="none" rtlCol="0">
            <a:spAutoFit/>
          </a:bodyPr>
          <a:lstStyle/>
          <a:p>
            <a:r>
              <a:rPr lang="de-DE" sz="1200" dirty="0" err="1" smtClean="0">
                <a:solidFill>
                  <a:srgbClr val="3333CC"/>
                </a:solidFill>
              </a:rPr>
              <a:t>gain</a:t>
            </a:r>
            <a:r>
              <a:rPr lang="de-DE" sz="1200" dirty="0" smtClean="0">
                <a:solidFill>
                  <a:srgbClr val="3333CC"/>
                </a:solidFill>
              </a:rPr>
              <a:t> </a:t>
            </a:r>
            <a:r>
              <a:rPr lang="de-DE" sz="1200" dirty="0" err="1" smtClean="0">
                <a:solidFill>
                  <a:srgbClr val="3333CC"/>
                </a:solidFill>
              </a:rPr>
              <a:t>slightly</a:t>
            </a:r>
            <a:r>
              <a:rPr lang="de-DE" sz="1200" dirty="0" smtClean="0">
                <a:solidFill>
                  <a:srgbClr val="3333CC"/>
                </a:solidFill>
              </a:rPr>
              <a:t> </a:t>
            </a:r>
            <a:r>
              <a:rPr lang="de-DE" sz="1200" dirty="0" err="1" smtClean="0">
                <a:solidFill>
                  <a:srgbClr val="3333CC"/>
                </a:solidFill>
              </a:rPr>
              <a:t>changing</a:t>
            </a:r>
            <a:r>
              <a:rPr lang="de-DE" sz="1200" dirty="0" smtClean="0">
                <a:solidFill>
                  <a:srgbClr val="3333CC"/>
                </a:solidFill>
              </a:rPr>
              <a:t> </a:t>
            </a:r>
            <a:r>
              <a:rPr lang="de-DE" sz="1200" dirty="0" err="1" smtClean="0">
                <a:solidFill>
                  <a:srgbClr val="3333CC"/>
                </a:solidFill>
              </a:rPr>
              <a:t>with</a:t>
            </a:r>
            <a:r>
              <a:rPr lang="de-DE" sz="1200" dirty="0" smtClean="0">
                <a:solidFill>
                  <a:srgbClr val="3333CC"/>
                </a:solidFill>
              </a:rPr>
              <a:t> </a:t>
            </a:r>
            <a:r>
              <a:rPr lang="de-DE" sz="1200" dirty="0" err="1" smtClean="0">
                <a:solidFill>
                  <a:srgbClr val="3333CC"/>
                </a:solidFill>
              </a:rPr>
              <a:t>detector</a:t>
            </a:r>
            <a:r>
              <a:rPr lang="de-DE" sz="1200" dirty="0" smtClean="0">
                <a:solidFill>
                  <a:srgbClr val="3333CC"/>
                </a:solidFill>
              </a:rPr>
              <a:t> rate</a:t>
            </a:r>
          </a:p>
          <a:p>
            <a:r>
              <a:rPr lang="de-DE" sz="1200" dirty="0" err="1" smtClean="0">
                <a:solidFill>
                  <a:srgbClr val="3333CC"/>
                </a:solidFill>
              </a:rPr>
              <a:t>and</a:t>
            </a:r>
            <a:r>
              <a:rPr lang="de-DE" sz="1200" dirty="0" smtClean="0">
                <a:solidFill>
                  <a:srgbClr val="3333CC"/>
                </a:solidFill>
              </a:rPr>
              <a:t> </a:t>
            </a:r>
            <a:r>
              <a:rPr lang="de-DE" sz="1200" dirty="0" err="1" smtClean="0">
                <a:solidFill>
                  <a:srgbClr val="3333CC"/>
                </a:solidFill>
              </a:rPr>
              <a:t>with</a:t>
            </a:r>
            <a:r>
              <a:rPr lang="de-DE" sz="1200" dirty="0" smtClean="0">
                <a:solidFill>
                  <a:srgbClr val="3333CC"/>
                </a:solidFill>
              </a:rPr>
              <a:t> </a:t>
            </a:r>
            <a:r>
              <a:rPr lang="de-DE" sz="1200" dirty="0" err="1" smtClean="0">
                <a:solidFill>
                  <a:srgbClr val="3333CC"/>
                </a:solidFill>
              </a:rPr>
              <a:t>presence</a:t>
            </a:r>
            <a:r>
              <a:rPr lang="de-DE" sz="1200" dirty="0" smtClean="0">
                <a:solidFill>
                  <a:srgbClr val="3333CC"/>
                </a:solidFill>
              </a:rPr>
              <a:t> </a:t>
            </a:r>
            <a:r>
              <a:rPr lang="de-DE" sz="1200" dirty="0" err="1" smtClean="0">
                <a:solidFill>
                  <a:srgbClr val="3333CC"/>
                </a:solidFill>
              </a:rPr>
              <a:t>of</a:t>
            </a:r>
            <a:r>
              <a:rPr lang="de-DE" sz="1200" dirty="0" smtClean="0">
                <a:solidFill>
                  <a:srgbClr val="3333CC"/>
                </a:solidFill>
              </a:rPr>
              <a:t> large </a:t>
            </a:r>
            <a:r>
              <a:rPr lang="de-DE" sz="1200" dirty="0" err="1" smtClean="0">
                <a:solidFill>
                  <a:srgbClr val="3333CC"/>
                </a:solidFill>
              </a:rPr>
              <a:t>signals</a:t>
            </a:r>
            <a:endParaRPr lang="de-DE" sz="1200" dirty="0" smtClean="0">
              <a:solidFill>
                <a:srgbClr val="3333CC"/>
              </a:solidFill>
            </a:endParaRPr>
          </a:p>
          <a:p>
            <a:endParaRPr lang="de-DE" sz="1200" dirty="0">
              <a:solidFill>
                <a:srgbClr val="3333CC"/>
              </a:solidFill>
            </a:endParaRPr>
          </a:p>
          <a:p>
            <a:r>
              <a:rPr lang="de-DE" sz="1200" dirty="0" smtClean="0">
                <a:solidFill>
                  <a:srgbClr val="3333CC"/>
                </a:solidFill>
              </a:rPr>
              <a:t>=&gt; </a:t>
            </a:r>
            <a:r>
              <a:rPr lang="de-DE" sz="1200" dirty="0" err="1" smtClean="0">
                <a:solidFill>
                  <a:srgbClr val="3333CC"/>
                </a:solidFill>
              </a:rPr>
              <a:t>used</a:t>
            </a:r>
            <a:r>
              <a:rPr lang="de-DE" sz="1200" dirty="0" smtClean="0">
                <a:solidFill>
                  <a:srgbClr val="3333CC"/>
                </a:solidFill>
              </a:rPr>
              <a:t> X-</a:t>
            </a:r>
            <a:r>
              <a:rPr lang="de-DE" sz="1200" dirty="0" err="1" smtClean="0">
                <a:solidFill>
                  <a:srgbClr val="3333CC"/>
                </a:solidFill>
              </a:rPr>
              <a:t>ray</a:t>
            </a:r>
            <a:r>
              <a:rPr lang="de-DE" sz="1200" dirty="0" smtClean="0">
                <a:solidFill>
                  <a:srgbClr val="3333CC"/>
                </a:solidFill>
              </a:rPr>
              <a:t> </a:t>
            </a:r>
            <a:r>
              <a:rPr lang="de-DE" sz="1200" dirty="0" err="1" smtClean="0">
                <a:solidFill>
                  <a:srgbClr val="3333CC"/>
                </a:solidFill>
              </a:rPr>
              <a:t>tube</a:t>
            </a:r>
            <a:r>
              <a:rPr lang="de-DE" sz="1200" dirty="0" smtClean="0">
                <a:solidFill>
                  <a:srgbClr val="3333CC"/>
                </a:solidFill>
              </a:rPr>
              <a:t> DURING beam</a:t>
            </a:r>
          </a:p>
          <a:p>
            <a:endParaRPr lang="de-DE" sz="1200" dirty="0" smtClean="0">
              <a:solidFill>
                <a:srgbClr val="3333CC"/>
              </a:solidFill>
            </a:endParaRPr>
          </a:p>
          <a:p>
            <a:r>
              <a:rPr lang="de-DE" sz="1200" dirty="0" err="1" smtClean="0">
                <a:solidFill>
                  <a:srgbClr val="3333CC"/>
                </a:solidFill>
              </a:rPr>
              <a:t>studied</a:t>
            </a:r>
            <a:r>
              <a:rPr lang="de-DE" sz="1200" dirty="0" smtClean="0">
                <a:solidFill>
                  <a:srgbClr val="3333CC"/>
                </a:solidFill>
              </a:rPr>
              <a:t> rate </a:t>
            </a:r>
            <a:r>
              <a:rPr lang="de-DE" sz="1200" dirty="0" err="1" smtClean="0">
                <a:solidFill>
                  <a:srgbClr val="3333CC"/>
                </a:solidFill>
              </a:rPr>
              <a:t>dependance</a:t>
            </a:r>
            <a:r>
              <a:rPr lang="de-DE" sz="1200" dirty="0" smtClean="0">
                <a:solidFill>
                  <a:srgbClr val="3333CC"/>
                </a:solidFill>
              </a:rPr>
              <a:t> </a:t>
            </a:r>
            <a:r>
              <a:rPr lang="de-DE" sz="1200" dirty="0" err="1" smtClean="0">
                <a:solidFill>
                  <a:srgbClr val="3333CC"/>
                </a:solidFill>
              </a:rPr>
              <a:t>by</a:t>
            </a:r>
            <a:r>
              <a:rPr lang="de-DE" sz="1200" dirty="0" smtClean="0">
                <a:solidFill>
                  <a:srgbClr val="3333CC"/>
                </a:solidFill>
              </a:rPr>
              <a:t> </a:t>
            </a:r>
            <a:r>
              <a:rPr lang="de-DE" sz="1200" dirty="0" err="1" smtClean="0">
                <a:solidFill>
                  <a:srgbClr val="3333CC"/>
                </a:solidFill>
              </a:rPr>
              <a:t>varying</a:t>
            </a:r>
            <a:r>
              <a:rPr lang="de-DE" sz="1200" dirty="0" smtClean="0">
                <a:solidFill>
                  <a:srgbClr val="3333CC"/>
                </a:solidFill>
              </a:rPr>
              <a:t> X </a:t>
            </a:r>
            <a:r>
              <a:rPr lang="de-DE" sz="1200" dirty="0" err="1" smtClean="0">
                <a:solidFill>
                  <a:srgbClr val="3333CC"/>
                </a:solidFill>
              </a:rPr>
              <a:t>ray</a:t>
            </a:r>
            <a:r>
              <a:rPr lang="de-DE" sz="1200" dirty="0" smtClean="0">
                <a:solidFill>
                  <a:srgbClr val="3333CC"/>
                </a:solidFill>
              </a:rPr>
              <a:t> </a:t>
            </a:r>
            <a:r>
              <a:rPr lang="de-DE" sz="1200" dirty="0" err="1" smtClean="0">
                <a:solidFill>
                  <a:srgbClr val="3333CC"/>
                </a:solidFill>
              </a:rPr>
              <a:t>tube</a:t>
            </a:r>
            <a:r>
              <a:rPr lang="de-DE" sz="1200" dirty="0" smtClean="0">
                <a:solidFill>
                  <a:srgbClr val="3333CC"/>
                </a:solidFill>
              </a:rPr>
              <a:t> </a:t>
            </a:r>
            <a:r>
              <a:rPr lang="de-DE" sz="1200" dirty="0" err="1" smtClean="0">
                <a:solidFill>
                  <a:srgbClr val="3333CC"/>
                </a:solidFill>
              </a:rPr>
              <a:t>intensity</a:t>
            </a:r>
            <a:endParaRPr lang="de-DE" sz="1200" dirty="0" smtClean="0">
              <a:solidFill>
                <a:srgbClr val="3333CC"/>
              </a:solidFill>
            </a:endParaRPr>
          </a:p>
          <a:p>
            <a:endParaRPr lang="de-DE" sz="1200" dirty="0">
              <a:solidFill>
                <a:srgbClr val="3333CC"/>
              </a:solidFill>
            </a:endParaRPr>
          </a:p>
          <a:p>
            <a:endParaRPr lang="de-DE" sz="1200" dirty="0" smtClean="0">
              <a:solidFill>
                <a:srgbClr val="3333CC"/>
              </a:solidFill>
            </a:endParaRPr>
          </a:p>
          <a:p>
            <a:r>
              <a:rPr lang="de-DE" sz="1200" dirty="0" smtClean="0">
                <a:solidFill>
                  <a:srgbClr val="3333CC"/>
                </a:solidFill>
              </a:rPr>
              <a:t>final </a:t>
            </a:r>
            <a:r>
              <a:rPr lang="de-DE" sz="1200" dirty="0" err="1" smtClean="0">
                <a:solidFill>
                  <a:srgbClr val="3333CC"/>
                </a:solidFill>
              </a:rPr>
              <a:t>energy</a:t>
            </a:r>
            <a:r>
              <a:rPr lang="de-DE" sz="1200" dirty="0" smtClean="0">
                <a:solidFill>
                  <a:srgbClr val="3333CC"/>
                </a:solidFill>
              </a:rPr>
              <a:t> </a:t>
            </a:r>
            <a:r>
              <a:rPr lang="de-DE" sz="1200" dirty="0" err="1" smtClean="0">
                <a:solidFill>
                  <a:srgbClr val="3333CC"/>
                </a:solidFill>
              </a:rPr>
              <a:t>adjustment</a:t>
            </a:r>
            <a:r>
              <a:rPr lang="de-DE" sz="1200" dirty="0" smtClean="0">
                <a:solidFill>
                  <a:srgbClr val="3333CC"/>
                </a:solidFill>
              </a:rPr>
              <a:t>  </a:t>
            </a:r>
            <a:r>
              <a:rPr lang="de-DE" sz="1200" dirty="0" err="1" smtClean="0">
                <a:solidFill>
                  <a:srgbClr val="3333CC"/>
                </a:solidFill>
              </a:rPr>
              <a:t>at</a:t>
            </a:r>
            <a:r>
              <a:rPr lang="de-DE" sz="1200" dirty="0" smtClean="0">
                <a:solidFill>
                  <a:srgbClr val="3333CC"/>
                </a:solidFill>
              </a:rPr>
              <a:t> </a:t>
            </a:r>
            <a:r>
              <a:rPr lang="de-DE" sz="1200" dirty="0" err="1" smtClean="0">
                <a:solidFill>
                  <a:srgbClr val="3333CC"/>
                </a:solidFill>
              </a:rPr>
              <a:t>exact</a:t>
            </a:r>
            <a:r>
              <a:rPr lang="de-DE" sz="1200" dirty="0" smtClean="0">
                <a:solidFill>
                  <a:srgbClr val="3333CC"/>
                </a:solidFill>
              </a:rPr>
              <a:t>  </a:t>
            </a:r>
            <a:r>
              <a:rPr lang="de-DE" sz="1200" dirty="0" err="1" smtClean="0">
                <a:solidFill>
                  <a:srgbClr val="3333CC"/>
                </a:solidFill>
              </a:rPr>
              <a:t>data-taking</a:t>
            </a:r>
            <a:r>
              <a:rPr lang="de-DE" sz="1200" dirty="0" smtClean="0">
                <a:solidFill>
                  <a:srgbClr val="3333CC"/>
                </a:solidFill>
              </a:rPr>
              <a:t> </a:t>
            </a:r>
            <a:r>
              <a:rPr lang="de-DE" sz="1200" dirty="0" err="1" smtClean="0">
                <a:solidFill>
                  <a:srgbClr val="3333CC"/>
                </a:solidFill>
              </a:rPr>
              <a:t>conditions</a:t>
            </a:r>
            <a:endParaRPr lang="de-DE" sz="1200" dirty="0" smtClean="0">
              <a:solidFill>
                <a:srgbClr val="3333CC"/>
              </a:solidFill>
            </a:endParaRPr>
          </a:p>
          <a:p>
            <a:r>
              <a:rPr lang="de-DE" sz="1200" dirty="0" err="1" smtClean="0">
                <a:solidFill>
                  <a:srgbClr val="3333CC"/>
                </a:solidFill>
              </a:rPr>
              <a:t>possible</a:t>
            </a:r>
            <a:r>
              <a:rPr lang="de-DE" sz="1200" dirty="0" smtClean="0">
                <a:solidFill>
                  <a:srgbClr val="3333CC"/>
                </a:solidFill>
              </a:rPr>
              <a:t> </a:t>
            </a:r>
            <a:r>
              <a:rPr lang="de-DE" sz="1200" dirty="0" err="1" smtClean="0">
                <a:solidFill>
                  <a:srgbClr val="3333CC"/>
                </a:solidFill>
              </a:rPr>
              <a:t>by</a:t>
            </a:r>
            <a:r>
              <a:rPr lang="de-DE" sz="1200" dirty="0" smtClean="0">
                <a:solidFill>
                  <a:srgbClr val="3333CC"/>
                </a:solidFill>
              </a:rPr>
              <a:t> </a:t>
            </a:r>
            <a:r>
              <a:rPr lang="de-DE" sz="1200" dirty="0" err="1" smtClean="0">
                <a:solidFill>
                  <a:srgbClr val="3333CC"/>
                </a:solidFill>
              </a:rPr>
              <a:t>looking</a:t>
            </a:r>
            <a:r>
              <a:rPr lang="de-DE" sz="1200" dirty="0" smtClean="0">
                <a:solidFill>
                  <a:srgbClr val="3333CC"/>
                </a:solidFill>
              </a:rPr>
              <a:t> </a:t>
            </a:r>
            <a:r>
              <a:rPr lang="de-DE" sz="1200" dirty="0" err="1" smtClean="0">
                <a:solidFill>
                  <a:srgbClr val="3333CC"/>
                </a:solidFill>
              </a:rPr>
              <a:t>at</a:t>
            </a:r>
            <a:r>
              <a:rPr lang="de-DE" sz="1200" dirty="0" smtClean="0">
                <a:solidFill>
                  <a:srgbClr val="3333CC"/>
                </a:solidFill>
              </a:rPr>
              <a:t> </a:t>
            </a:r>
          </a:p>
          <a:p>
            <a:r>
              <a:rPr lang="de-DE" sz="1200" dirty="0" smtClean="0">
                <a:solidFill>
                  <a:srgbClr val="3333CC"/>
                </a:solidFill>
              </a:rPr>
              <a:t>a) </a:t>
            </a:r>
            <a:r>
              <a:rPr lang="de-DE" sz="1200" dirty="0" err="1" smtClean="0">
                <a:solidFill>
                  <a:srgbClr val="3333CC"/>
                </a:solidFill>
              </a:rPr>
              <a:t>the</a:t>
            </a:r>
            <a:r>
              <a:rPr lang="de-DE" sz="1200" dirty="0" smtClean="0">
                <a:solidFill>
                  <a:srgbClr val="3333CC"/>
                </a:solidFill>
              </a:rPr>
              <a:t> </a:t>
            </a:r>
            <a:r>
              <a:rPr lang="de-DE" sz="1200" dirty="0" err="1" smtClean="0">
                <a:solidFill>
                  <a:srgbClr val="3333CC"/>
                </a:solidFill>
              </a:rPr>
              <a:t>selftriggerspectra</a:t>
            </a:r>
            <a:r>
              <a:rPr lang="de-DE" sz="1200" dirty="0" smtClean="0">
                <a:solidFill>
                  <a:srgbClr val="3333CC"/>
                </a:solidFill>
              </a:rPr>
              <a:t> =&gt; </a:t>
            </a:r>
            <a:r>
              <a:rPr lang="de-DE" sz="1200" dirty="0" err="1" smtClean="0">
                <a:solidFill>
                  <a:srgbClr val="3333CC"/>
                </a:solidFill>
              </a:rPr>
              <a:t>Cu</a:t>
            </a:r>
            <a:r>
              <a:rPr lang="de-DE" sz="1200" dirty="0" smtClean="0">
                <a:solidFill>
                  <a:srgbClr val="3333CC"/>
                </a:solidFill>
              </a:rPr>
              <a:t>, Au </a:t>
            </a:r>
          </a:p>
          <a:p>
            <a:r>
              <a:rPr lang="de-DE" sz="1200" dirty="0" err="1" smtClean="0">
                <a:solidFill>
                  <a:srgbClr val="3333CC"/>
                </a:solidFill>
              </a:rPr>
              <a:t>fluorescense</a:t>
            </a:r>
            <a:r>
              <a:rPr lang="de-DE" sz="1200" dirty="0" smtClean="0">
                <a:solidFill>
                  <a:srgbClr val="3333CC"/>
                </a:solidFill>
              </a:rPr>
              <a:t> </a:t>
            </a:r>
            <a:r>
              <a:rPr lang="de-DE" sz="1200" dirty="0" err="1" smtClean="0">
                <a:solidFill>
                  <a:srgbClr val="3333CC"/>
                </a:solidFill>
              </a:rPr>
              <a:t>lines</a:t>
            </a:r>
            <a:r>
              <a:rPr lang="de-DE" sz="1200" dirty="0" smtClean="0">
                <a:solidFill>
                  <a:srgbClr val="3333CC"/>
                </a:solidFill>
              </a:rPr>
              <a:t> </a:t>
            </a:r>
            <a:r>
              <a:rPr lang="de-DE" sz="1200" dirty="0" err="1" smtClean="0">
                <a:solidFill>
                  <a:srgbClr val="3333CC"/>
                </a:solidFill>
              </a:rPr>
              <a:t>excited</a:t>
            </a:r>
            <a:r>
              <a:rPr lang="de-DE" sz="1200" dirty="0" smtClean="0">
                <a:solidFill>
                  <a:srgbClr val="3333CC"/>
                </a:solidFill>
              </a:rPr>
              <a:t> </a:t>
            </a:r>
            <a:r>
              <a:rPr lang="de-DE" sz="1200" dirty="0" err="1" smtClean="0">
                <a:solidFill>
                  <a:srgbClr val="3333CC"/>
                </a:solidFill>
              </a:rPr>
              <a:t>by</a:t>
            </a:r>
            <a:r>
              <a:rPr lang="de-DE" sz="1200" dirty="0" smtClean="0">
                <a:solidFill>
                  <a:srgbClr val="3333CC"/>
                </a:solidFill>
              </a:rPr>
              <a:t> </a:t>
            </a:r>
            <a:r>
              <a:rPr lang="de-DE" sz="1200" dirty="0" err="1" smtClean="0">
                <a:solidFill>
                  <a:srgbClr val="3333CC"/>
                </a:solidFill>
              </a:rPr>
              <a:t>background</a:t>
            </a:r>
            <a:r>
              <a:rPr lang="de-DE" sz="1200" dirty="0" smtClean="0">
                <a:solidFill>
                  <a:srgbClr val="3333CC"/>
                </a:solidFill>
              </a:rPr>
              <a:t>  </a:t>
            </a:r>
            <a:r>
              <a:rPr lang="de-DE" sz="1200" dirty="0" smtClean="0">
                <a:solidFill>
                  <a:srgbClr val="3333CC"/>
                </a:solidFill>
                <a:latin typeface="Symbol" pitchFamily="18" charset="2"/>
              </a:rPr>
              <a:t>e </a:t>
            </a:r>
            <a:r>
              <a:rPr lang="de-DE" sz="1200" dirty="0" smtClean="0">
                <a:solidFill>
                  <a:srgbClr val="3333CC"/>
                </a:solidFill>
              </a:rPr>
              <a:t>&lt; 1 eV</a:t>
            </a:r>
          </a:p>
          <a:p>
            <a:r>
              <a:rPr lang="de-DE" sz="1200" dirty="0" smtClean="0">
                <a:solidFill>
                  <a:srgbClr val="3333CC"/>
                </a:solidFill>
              </a:rPr>
              <a:t>b) </a:t>
            </a:r>
            <a:r>
              <a:rPr lang="de-DE" sz="1200" dirty="0" err="1" smtClean="0">
                <a:solidFill>
                  <a:srgbClr val="3333CC"/>
                </a:solidFill>
              </a:rPr>
              <a:t>the</a:t>
            </a:r>
            <a:r>
              <a:rPr lang="de-DE" sz="1200" dirty="0" smtClean="0">
                <a:solidFill>
                  <a:srgbClr val="3333CC"/>
                </a:solidFill>
              </a:rPr>
              <a:t> </a:t>
            </a:r>
            <a:r>
              <a:rPr lang="de-DE" sz="1200" dirty="0" err="1" smtClean="0">
                <a:solidFill>
                  <a:srgbClr val="3333CC"/>
                </a:solidFill>
              </a:rPr>
              <a:t>coincidence</a:t>
            </a:r>
            <a:r>
              <a:rPr lang="de-DE" sz="1200" dirty="0" smtClean="0">
                <a:solidFill>
                  <a:srgbClr val="3333CC"/>
                </a:solidFill>
              </a:rPr>
              <a:t> </a:t>
            </a:r>
            <a:r>
              <a:rPr lang="de-DE" sz="1200" dirty="0" err="1" smtClean="0">
                <a:solidFill>
                  <a:srgbClr val="3333CC"/>
                </a:solidFill>
              </a:rPr>
              <a:t>spectra</a:t>
            </a:r>
            <a:r>
              <a:rPr lang="de-DE" sz="1200" dirty="0" smtClean="0">
                <a:solidFill>
                  <a:srgbClr val="3333CC"/>
                </a:solidFill>
              </a:rPr>
              <a:t>  = </a:t>
            </a:r>
            <a:r>
              <a:rPr lang="de-DE" sz="1200" dirty="0" err="1" smtClean="0">
                <a:solidFill>
                  <a:srgbClr val="3333CC"/>
                </a:solidFill>
              </a:rPr>
              <a:t>kaonic</a:t>
            </a:r>
            <a:r>
              <a:rPr lang="de-DE" sz="1200" dirty="0" smtClean="0">
                <a:solidFill>
                  <a:srgbClr val="3333CC"/>
                </a:solidFill>
              </a:rPr>
              <a:t> </a:t>
            </a:r>
            <a:r>
              <a:rPr lang="de-DE" sz="1200" dirty="0" err="1" smtClean="0">
                <a:solidFill>
                  <a:srgbClr val="3333CC"/>
                </a:solidFill>
              </a:rPr>
              <a:t>lines</a:t>
            </a:r>
            <a:r>
              <a:rPr lang="de-DE" sz="1200" dirty="0" smtClean="0">
                <a:solidFill>
                  <a:srgbClr val="3333CC"/>
                </a:solidFill>
              </a:rPr>
              <a:t> </a:t>
            </a:r>
            <a:r>
              <a:rPr lang="de-DE" sz="1200" dirty="0" err="1" smtClean="0">
                <a:solidFill>
                  <a:srgbClr val="3333CC"/>
                </a:solidFill>
              </a:rPr>
              <a:t>from</a:t>
            </a:r>
            <a:r>
              <a:rPr lang="de-DE" sz="1200" dirty="0" smtClean="0">
                <a:solidFill>
                  <a:srgbClr val="3333CC"/>
                </a:solidFill>
              </a:rPr>
              <a:t> </a:t>
            </a:r>
            <a:r>
              <a:rPr lang="de-DE" sz="1200" dirty="0" err="1" smtClean="0">
                <a:solidFill>
                  <a:srgbClr val="3333CC"/>
                </a:solidFill>
              </a:rPr>
              <a:t>wallstopps</a:t>
            </a:r>
            <a:r>
              <a:rPr lang="de-DE" sz="1200" dirty="0" smtClean="0">
                <a:solidFill>
                  <a:srgbClr val="3333CC"/>
                </a:solidFill>
              </a:rPr>
              <a:t> KC,..</a:t>
            </a:r>
          </a:p>
          <a:p>
            <a:r>
              <a:rPr lang="de-DE" sz="1200" dirty="0" smtClean="0">
                <a:solidFill>
                  <a:srgbClr val="3333CC"/>
                </a:solidFill>
                <a:latin typeface="Symbol" pitchFamily="18" charset="2"/>
              </a:rPr>
              <a:t>e</a:t>
            </a:r>
            <a:r>
              <a:rPr lang="de-DE" sz="1200" dirty="0" smtClean="0">
                <a:solidFill>
                  <a:srgbClr val="3333CC"/>
                </a:solidFill>
              </a:rPr>
              <a:t> ~ 2 eV</a:t>
            </a:r>
          </a:p>
          <a:p>
            <a:endParaRPr lang="de-DE" sz="1200" dirty="0">
              <a:solidFill>
                <a:srgbClr val="3333CC"/>
              </a:solidFill>
            </a:endParaRPr>
          </a:p>
          <a:p>
            <a:endParaRPr lang="de-DE" sz="1200" dirty="0" smtClean="0">
              <a:solidFill>
                <a:srgbClr val="3333CC"/>
              </a:solidFill>
            </a:endParaRPr>
          </a:p>
          <a:p>
            <a:endParaRPr lang="de-DE" sz="1200" dirty="0">
              <a:solidFill>
                <a:srgbClr val="3333CC"/>
              </a:solidFill>
            </a:endParaRPr>
          </a:p>
          <a:p>
            <a:r>
              <a:rPr lang="de-DE" sz="1200" dirty="0" err="1" smtClean="0">
                <a:solidFill>
                  <a:srgbClr val="3333CC"/>
                </a:solidFill>
              </a:rPr>
              <a:t>Remark</a:t>
            </a:r>
            <a:r>
              <a:rPr lang="de-DE" sz="1200" dirty="0" smtClean="0">
                <a:solidFill>
                  <a:srgbClr val="3333CC"/>
                </a:solidFill>
              </a:rPr>
              <a:t> on </a:t>
            </a:r>
            <a:r>
              <a:rPr lang="de-DE" sz="1200" dirty="0" err="1" smtClean="0">
                <a:solidFill>
                  <a:srgbClr val="3333CC"/>
                </a:solidFill>
              </a:rPr>
              <a:t>the</a:t>
            </a:r>
            <a:r>
              <a:rPr lang="de-DE" sz="1200" dirty="0" smtClean="0">
                <a:solidFill>
                  <a:srgbClr val="3333CC"/>
                </a:solidFill>
              </a:rPr>
              <a:t> </a:t>
            </a:r>
            <a:r>
              <a:rPr lang="de-DE" sz="1200" dirty="0" err="1" smtClean="0">
                <a:solidFill>
                  <a:srgbClr val="3333CC"/>
                </a:solidFill>
              </a:rPr>
              <a:t>response</a:t>
            </a:r>
            <a:r>
              <a:rPr lang="de-DE" sz="1200" dirty="0" smtClean="0">
                <a:solidFill>
                  <a:srgbClr val="3333CC"/>
                </a:solidFill>
              </a:rPr>
              <a:t> </a:t>
            </a:r>
            <a:r>
              <a:rPr lang="de-DE" sz="1200" dirty="0" err="1" smtClean="0">
                <a:solidFill>
                  <a:srgbClr val="3333CC"/>
                </a:solidFill>
              </a:rPr>
              <a:t>shape</a:t>
            </a:r>
            <a:r>
              <a:rPr lang="de-DE" sz="1200" dirty="0">
                <a:solidFill>
                  <a:srgbClr val="3333CC"/>
                </a:solidFill>
              </a:rPr>
              <a:t> </a:t>
            </a:r>
            <a:r>
              <a:rPr lang="de-DE" sz="1200" dirty="0" err="1" smtClean="0">
                <a:solidFill>
                  <a:srgbClr val="3333CC"/>
                </a:solidFill>
              </a:rPr>
              <a:t>of</a:t>
            </a:r>
            <a:r>
              <a:rPr lang="de-DE" sz="1200" dirty="0" smtClean="0">
                <a:solidFill>
                  <a:srgbClr val="3333CC"/>
                </a:solidFill>
              </a:rPr>
              <a:t> </a:t>
            </a:r>
            <a:r>
              <a:rPr lang="de-DE" sz="1200" dirty="0" err="1" smtClean="0">
                <a:solidFill>
                  <a:srgbClr val="3333CC"/>
                </a:solidFill>
              </a:rPr>
              <a:t>the</a:t>
            </a:r>
            <a:r>
              <a:rPr lang="de-DE" sz="1200" dirty="0" smtClean="0">
                <a:solidFill>
                  <a:srgbClr val="3333CC"/>
                </a:solidFill>
              </a:rPr>
              <a:t> SDDs</a:t>
            </a:r>
          </a:p>
          <a:p>
            <a:endParaRPr lang="de-DE" sz="1200" dirty="0">
              <a:solidFill>
                <a:srgbClr val="3333CC"/>
              </a:solidFill>
            </a:endParaRPr>
          </a:p>
          <a:p>
            <a:r>
              <a:rPr lang="de-DE" sz="1200" dirty="0" err="1" smtClean="0">
                <a:solidFill>
                  <a:srgbClr val="3333CC"/>
                </a:solidFill>
              </a:rPr>
              <a:t>consider</a:t>
            </a:r>
            <a:r>
              <a:rPr lang="de-DE" sz="1200" dirty="0">
                <a:solidFill>
                  <a:srgbClr val="3333CC"/>
                </a:solidFill>
              </a:rPr>
              <a:t> </a:t>
            </a:r>
            <a:r>
              <a:rPr lang="de-DE" sz="1200" dirty="0" err="1" smtClean="0">
                <a:solidFill>
                  <a:srgbClr val="3333CC"/>
                </a:solidFill>
              </a:rPr>
              <a:t>edge</a:t>
            </a:r>
            <a:r>
              <a:rPr lang="de-DE" sz="1200" dirty="0" smtClean="0">
                <a:solidFill>
                  <a:srgbClr val="3333CC"/>
                </a:solidFill>
              </a:rPr>
              <a:t> </a:t>
            </a:r>
            <a:r>
              <a:rPr lang="de-DE" sz="1200" dirty="0" err="1" smtClean="0">
                <a:solidFill>
                  <a:srgbClr val="3333CC"/>
                </a:solidFill>
              </a:rPr>
              <a:t>effects</a:t>
            </a:r>
            <a:endParaRPr lang="de-DE" sz="1200" dirty="0" smtClean="0">
              <a:solidFill>
                <a:srgbClr val="3333CC"/>
              </a:solidFill>
            </a:endParaRPr>
          </a:p>
          <a:p>
            <a:r>
              <a:rPr lang="de-DE" sz="1200" dirty="0" err="1" smtClean="0">
                <a:solidFill>
                  <a:srgbClr val="3333CC"/>
                </a:solidFill>
              </a:rPr>
              <a:t>charge</a:t>
            </a:r>
            <a:r>
              <a:rPr lang="de-DE" sz="1200" dirty="0" smtClean="0">
                <a:solidFill>
                  <a:srgbClr val="3333CC"/>
                </a:solidFill>
              </a:rPr>
              <a:t> </a:t>
            </a:r>
            <a:r>
              <a:rPr lang="de-DE" sz="1200" dirty="0" err="1" smtClean="0">
                <a:solidFill>
                  <a:srgbClr val="3333CC"/>
                </a:solidFill>
              </a:rPr>
              <a:t>transport</a:t>
            </a:r>
            <a:r>
              <a:rPr lang="de-DE" sz="1200" dirty="0" smtClean="0">
                <a:solidFill>
                  <a:srgbClr val="3333CC"/>
                </a:solidFill>
              </a:rPr>
              <a:t> </a:t>
            </a:r>
            <a:r>
              <a:rPr lang="de-DE" sz="1200" dirty="0" err="1" smtClean="0">
                <a:solidFill>
                  <a:srgbClr val="3333CC"/>
                </a:solidFill>
              </a:rPr>
              <a:t>depends</a:t>
            </a:r>
            <a:r>
              <a:rPr lang="de-DE" sz="1200" dirty="0" smtClean="0">
                <a:solidFill>
                  <a:srgbClr val="3333CC"/>
                </a:solidFill>
              </a:rPr>
              <a:t> on </a:t>
            </a:r>
            <a:r>
              <a:rPr lang="de-DE" sz="1200" dirty="0" err="1" smtClean="0">
                <a:solidFill>
                  <a:srgbClr val="3333CC"/>
                </a:solidFill>
              </a:rPr>
              <a:t>distance</a:t>
            </a:r>
            <a:r>
              <a:rPr lang="de-DE" sz="1200" dirty="0" smtClean="0">
                <a:solidFill>
                  <a:srgbClr val="3333CC"/>
                </a:solidFill>
              </a:rPr>
              <a:t> </a:t>
            </a:r>
            <a:r>
              <a:rPr lang="de-DE" sz="1200" dirty="0" err="1" smtClean="0">
                <a:solidFill>
                  <a:srgbClr val="3333CC"/>
                </a:solidFill>
              </a:rPr>
              <a:t>from</a:t>
            </a:r>
            <a:r>
              <a:rPr lang="de-DE" sz="1200" dirty="0" smtClean="0">
                <a:solidFill>
                  <a:srgbClr val="3333CC"/>
                </a:solidFill>
              </a:rPr>
              <a:t> </a:t>
            </a:r>
            <a:r>
              <a:rPr lang="de-DE" sz="1200" dirty="0" err="1" smtClean="0">
                <a:solidFill>
                  <a:srgbClr val="3333CC"/>
                </a:solidFill>
              </a:rPr>
              <a:t>anode</a:t>
            </a:r>
            <a:endParaRPr lang="de-DE" sz="1200" dirty="0" smtClean="0">
              <a:solidFill>
                <a:srgbClr val="3333CC"/>
              </a:solidFill>
            </a:endParaRPr>
          </a:p>
          <a:p>
            <a:r>
              <a:rPr lang="de-DE" sz="1200" dirty="0" err="1" smtClean="0">
                <a:solidFill>
                  <a:srgbClr val="3333CC"/>
                </a:solidFill>
              </a:rPr>
              <a:t>sum</a:t>
            </a:r>
            <a:r>
              <a:rPr lang="de-DE" sz="1200" dirty="0" smtClean="0">
                <a:solidFill>
                  <a:srgbClr val="3333CC"/>
                </a:solidFill>
              </a:rPr>
              <a:t> </a:t>
            </a:r>
            <a:r>
              <a:rPr lang="de-DE" sz="1200" dirty="0" err="1" smtClean="0">
                <a:solidFill>
                  <a:srgbClr val="3333CC"/>
                </a:solidFill>
              </a:rPr>
              <a:t>of</a:t>
            </a:r>
            <a:r>
              <a:rPr lang="de-DE" sz="1200" dirty="0" smtClean="0">
                <a:solidFill>
                  <a:srgbClr val="3333CC"/>
                </a:solidFill>
              </a:rPr>
              <a:t> </a:t>
            </a:r>
            <a:r>
              <a:rPr lang="de-DE" sz="1200" dirty="0" err="1" smtClean="0">
                <a:solidFill>
                  <a:srgbClr val="3333CC"/>
                </a:solidFill>
              </a:rPr>
              <a:t>gauss</a:t>
            </a:r>
            <a:r>
              <a:rPr lang="de-DE" sz="1200" dirty="0" smtClean="0">
                <a:solidFill>
                  <a:srgbClr val="3333CC"/>
                </a:solidFill>
              </a:rPr>
              <a:t> </a:t>
            </a:r>
            <a:r>
              <a:rPr lang="de-DE" sz="1200" dirty="0" err="1" smtClean="0">
                <a:solidFill>
                  <a:srgbClr val="3333CC"/>
                </a:solidFill>
              </a:rPr>
              <a:t>functions</a:t>
            </a:r>
            <a:r>
              <a:rPr lang="de-DE" sz="1200" dirty="0" smtClean="0">
                <a:solidFill>
                  <a:srgbClr val="3333CC"/>
                </a:solidFill>
              </a:rPr>
              <a:t> </a:t>
            </a:r>
            <a:r>
              <a:rPr lang="de-DE" sz="1200" dirty="0" err="1" smtClean="0">
                <a:solidFill>
                  <a:srgbClr val="3333CC"/>
                </a:solidFill>
              </a:rPr>
              <a:t>is</a:t>
            </a:r>
            <a:r>
              <a:rPr lang="de-DE" sz="1200" dirty="0" smtClean="0">
                <a:solidFill>
                  <a:srgbClr val="3333CC"/>
                </a:solidFill>
              </a:rPr>
              <a:t> not a </a:t>
            </a:r>
            <a:r>
              <a:rPr lang="de-DE" sz="1200" dirty="0" err="1" smtClean="0">
                <a:solidFill>
                  <a:srgbClr val="3333CC"/>
                </a:solidFill>
              </a:rPr>
              <a:t>gauss</a:t>
            </a:r>
            <a:r>
              <a:rPr lang="de-DE" sz="1200" dirty="0" smtClean="0">
                <a:solidFill>
                  <a:srgbClr val="3333CC"/>
                </a:solidFill>
              </a:rPr>
              <a:t> </a:t>
            </a:r>
            <a:r>
              <a:rPr lang="de-DE" sz="1200" dirty="0" err="1" smtClean="0">
                <a:solidFill>
                  <a:srgbClr val="3333CC"/>
                </a:solidFill>
              </a:rPr>
              <a:t>function</a:t>
            </a:r>
            <a:r>
              <a:rPr lang="de-DE" sz="1200" dirty="0" smtClean="0">
                <a:solidFill>
                  <a:srgbClr val="3333CC"/>
                </a:solidFill>
              </a:rPr>
              <a:t> </a:t>
            </a:r>
          </a:p>
          <a:p>
            <a:r>
              <a:rPr lang="de-DE" sz="1200" dirty="0" smtClean="0">
                <a:solidFill>
                  <a:srgbClr val="3333CC"/>
                </a:solidFill>
              </a:rPr>
              <a:t>(</a:t>
            </a:r>
            <a:r>
              <a:rPr lang="de-DE" sz="1200" dirty="0" err="1" smtClean="0">
                <a:solidFill>
                  <a:srgbClr val="3333CC"/>
                </a:solidFill>
              </a:rPr>
              <a:t>adding</a:t>
            </a:r>
            <a:r>
              <a:rPr lang="de-DE" sz="1200" dirty="0" smtClean="0">
                <a:solidFill>
                  <a:srgbClr val="3333CC"/>
                </a:solidFill>
              </a:rPr>
              <a:t> different </a:t>
            </a:r>
            <a:r>
              <a:rPr lang="de-DE" sz="1200" dirty="0" err="1" smtClean="0">
                <a:solidFill>
                  <a:srgbClr val="3333CC"/>
                </a:solidFill>
              </a:rPr>
              <a:t>resolutions</a:t>
            </a:r>
            <a:r>
              <a:rPr lang="de-DE" sz="1200" dirty="0" smtClean="0">
                <a:solidFill>
                  <a:srgbClr val="3333CC"/>
                </a:solidFill>
              </a:rPr>
              <a:t>)</a:t>
            </a:r>
          </a:p>
          <a:p>
            <a:r>
              <a:rPr lang="de-DE" sz="1200" dirty="0" smtClean="0">
                <a:solidFill>
                  <a:srgbClr val="3333CC"/>
                </a:solidFill>
              </a:rPr>
              <a:t>=&gt; </a:t>
            </a:r>
            <a:r>
              <a:rPr lang="de-DE" sz="1200" dirty="0" err="1" smtClean="0">
                <a:solidFill>
                  <a:srgbClr val="3333CC"/>
                </a:solidFill>
              </a:rPr>
              <a:t>measured</a:t>
            </a:r>
            <a:r>
              <a:rPr lang="de-DE" sz="1200" dirty="0" smtClean="0">
                <a:solidFill>
                  <a:srgbClr val="3333CC"/>
                </a:solidFill>
              </a:rPr>
              <a:t> </a:t>
            </a:r>
            <a:r>
              <a:rPr lang="de-DE" sz="1200" dirty="0" err="1" smtClean="0">
                <a:solidFill>
                  <a:srgbClr val="3333CC"/>
                </a:solidFill>
              </a:rPr>
              <a:t>response</a:t>
            </a:r>
            <a:r>
              <a:rPr lang="de-DE" sz="1200" dirty="0" smtClean="0">
                <a:solidFill>
                  <a:srgbClr val="3333CC"/>
                </a:solidFill>
              </a:rPr>
              <a:t>  </a:t>
            </a:r>
            <a:r>
              <a:rPr lang="de-DE" sz="1200" dirty="0" err="1" smtClean="0">
                <a:solidFill>
                  <a:srgbClr val="3333CC"/>
                </a:solidFill>
              </a:rPr>
              <a:t>understood</a:t>
            </a:r>
            <a:endParaRPr lang="de-DE" sz="1200" dirty="0" smtClean="0">
              <a:solidFill>
                <a:srgbClr val="3333CC"/>
              </a:solidFill>
            </a:endParaRPr>
          </a:p>
          <a:p>
            <a:endParaRPr lang="de-DE" sz="1200" dirty="0" smtClean="0">
              <a:solidFill>
                <a:srgbClr val="3333CC"/>
              </a:solidFill>
            </a:endParaRPr>
          </a:p>
          <a:p>
            <a:r>
              <a:rPr lang="de-DE" sz="1200" dirty="0" err="1" smtClean="0">
                <a:solidFill>
                  <a:srgbClr val="3333CC"/>
                </a:solidFill>
              </a:rPr>
              <a:t>most</a:t>
            </a:r>
            <a:r>
              <a:rPr lang="de-DE" sz="1200" dirty="0" smtClean="0">
                <a:solidFill>
                  <a:srgbClr val="3333CC"/>
                </a:solidFill>
              </a:rPr>
              <a:t> </a:t>
            </a:r>
            <a:r>
              <a:rPr lang="de-DE" sz="1200" dirty="0" err="1" smtClean="0">
                <a:solidFill>
                  <a:srgbClr val="3333CC"/>
                </a:solidFill>
              </a:rPr>
              <a:t>precise</a:t>
            </a:r>
            <a:r>
              <a:rPr lang="de-DE" sz="1200" dirty="0" smtClean="0">
                <a:solidFill>
                  <a:srgbClr val="3333CC"/>
                </a:solidFill>
              </a:rPr>
              <a:t> </a:t>
            </a:r>
            <a:r>
              <a:rPr lang="de-DE" sz="1200" dirty="0" err="1" smtClean="0">
                <a:solidFill>
                  <a:srgbClr val="3333CC"/>
                </a:solidFill>
              </a:rPr>
              <a:t>response-shape</a:t>
            </a:r>
            <a:r>
              <a:rPr lang="de-DE" sz="1200" dirty="0" smtClean="0">
                <a:solidFill>
                  <a:srgbClr val="3333CC"/>
                </a:solidFill>
              </a:rPr>
              <a:t> </a:t>
            </a:r>
            <a:r>
              <a:rPr lang="de-DE" sz="1200" dirty="0" err="1" smtClean="0">
                <a:solidFill>
                  <a:srgbClr val="3333CC"/>
                </a:solidFill>
              </a:rPr>
              <a:t>from</a:t>
            </a:r>
            <a:r>
              <a:rPr lang="de-DE" sz="1200" dirty="0" smtClean="0">
                <a:solidFill>
                  <a:srgbClr val="3333CC"/>
                </a:solidFill>
              </a:rPr>
              <a:t>  </a:t>
            </a:r>
            <a:r>
              <a:rPr lang="de-DE" sz="1200" dirty="0" err="1" smtClean="0">
                <a:solidFill>
                  <a:srgbClr val="3333CC"/>
                </a:solidFill>
              </a:rPr>
              <a:t>low</a:t>
            </a:r>
            <a:r>
              <a:rPr lang="de-DE" sz="1200" dirty="0" smtClean="0">
                <a:solidFill>
                  <a:srgbClr val="3333CC"/>
                </a:solidFill>
              </a:rPr>
              <a:t> rate X-</a:t>
            </a:r>
            <a:r>
              <a:rPr lang="de-DE" sz="1200" dirty="0" err="1" smtClean="0">
                <a:solidFill>
                  <a:srgbClr val="3333CC"/>
                </a:solidFill>
              </a:rPr>
              <a:t>tube</a:t>
            </a:r>
            <a:r>
              <a:rPr lang="de-DE" sz="1200" dirty="0" smtClean="0">
                <a:solidFill>
                  <a:srgbClr val="3333CC"/>
                </a:solidFill>
              </a:rPr>
              <a:t> </a:t>
            </a:r>
            <a:r>
              <a:rPr lang="de-DE" sz="1200" dirty="0" err="1" smtClean="0">
                <a:solidFill>
                  <a:srgbClr val="3333CC"/>
                </a:solidFill>
              </a:rPr>
              <a:t>measurement</a:t>
            </a:r>
            <a:endParaRPr lang="de-DE" sz="1200" dirty="0">
              <a:solidFill>
                <a:srgbClr val="3333CC"/>
              </a:solidFill>
            </a:endParaRPr>
          </a:p>
          <a:p>
            <a:endParaRPr lang="de-DE" sz="1200" dirty="0" smtClean="0">
              <a:solidFill>
                <a:srgbClr val="3333CC"/>
              </a:solidFill>
            </a:endParaRPr>
          </a:p>
        </p:txBody>
      </p:sp>
      <p:sp>
        <p:nvSpPr>
          <p:cNvPr id="35" name="Text Box 16"/>
          <p:cNvSpPr txBox="1">
            <a:spLocks noChangeArrowheads="1"/>
          </p:cNvSpPr>
          <p:nvPr/>
        </p:nvSpPr>
        <p:spPr bwMode="auto">
          <a:xfrm>
            <a:off x="7715272" y="1285860"/>
            <a:ext cx="615950" cy="276225"/>
          </a:xfrm>
          <a:prstGeom prst="rect">
            <a:avLst/>
          </a:prstGeom>
          <a:noFill/>
          <a:ln w="9525">
            <a:noFill/>
            <a:miter lim="800000"/>
            <a:headEnd/>
            <a:tailEnd/>
          </a:ln>
        </p:spPr>
        <p:txBody>
          <a:bodyPr>
            <a:spAutoFit/>
          </a:bodyPr>
          <a:lstStyle/>
          <a:p>
            <a:pPr defTabSz="1057275"/>
            <a:r>
              <a:rPr lang="de-DE" sz="1200" dirty="0">
                <a:solidFill>
                  <a:srgbClr val="002060"/>
                </a:solidFill>
              </a:rPr>
              <a:t>Au L</a:t>
            </a:r>
            <a:r>
              <a:rPr lang="de-DE" sz="1200" baseline="-25000" dirty="0">
                <a:solidFill>
                  <a:srgbClr val="002060"/>
                </a:solidFill>
                <a:latin typeface="Symbol" pitchFamily="18" charset="2"/>
              </a:rPr>
              <a:t>a</a:t>
            </a:r>
          </a:p>
        </p:txBody>
      </p:sp>
      <p:sp>
        <p:nvSpPr>
          <p:cNvPr id="36" name="Text Box 16"/>
          <p:cNvSpPr txBox="1">
            <a:spLocks noChangeArrowheads="1"/>
          </p:cNvSpPr>
          <p:nvPr/>
        </p:nvSpPr>
        <p:spPr bwMode="auto">
          <a:xfrm>
            <a:off x="7429520" y="2714620"/>
            <a:ext cx="615950" cy="276225"/>
          </a:xfrm>
          <a:prstGeom prst="rect">
            <a:avLst/>
          </a:prstGeom>
          <a:noFill/>
          <a:ln w="9525">
            <a:noFill/>
            <a:miter lim="800000"/>
            <a:headEnd/>
            <a:tailEnd/>
          </a:ln>
        </p:spPr>
        <p:txBody>
          <a:bodyPr>
            <a:spAutoFit/>
          </a:bodyPr>
          <a:lstStyle/>
          <a:p>
            <a:pPr defTabSz="1057275"/>
            <a:r>
              <a:rPr lang="de-DE" sz="1200" dirty="0" err="1">
                <a:solidFill>
                  <a:srgbClr val="002060"/>
                </a:solidFill>
              </a:rPr>
              <a:t>Cu</a:t>
            </a:r>
            <a:r>
              <a:rPr lang="de-DE" sz="1200" dirty="0">
                <a:solidFill>
                  <a:srgbClr val="002060"/>
                </a:solidFill>
              </a:rPr>
              <a:t> </a:t>
            </a:r>
            <a:r>
              <a:rPr lang="de-DE" sz="1200" dirty="0" err="1">
                <a:solidFill>
                  <a:srgbClr val="002060"/>
                </a:solidFill>
              </a:rPr>
              <a:t>K</a:t>
            </a:r>
            <a:r>
              <a:rPr lang="de-DE" sz="1200" baseline="-25000" dirty="0" err="1">
                <a:solidFill>
                  <a:srgbClr val="002060"/>
                </a:solidFill>
                <a:latin typeface="Symbol" pitchFamily="18" charset="2"/>
              </a:rPr>
              <a:t>b</a:t>
            </a:r>
            <a:endParaRPr lang="de-DE" sz="1200" baseline="-25000" dirty="0">
              <a:solidFill>
                <a:srgbClr val="002060"/>
              </a:solidFill>
              <a:latin typeface="Symbol" pitchFamily="18" charset="2"/>
            </a:endParaRPr>
          </a:p>
        </p:txBody>
      </p:sp>
      <p:sp>
        <p:nvSpPr>
          <p:cNvPr id="38" name="Text Box 16"/>
          <p:cNvSpPr txBox="1">
            <a:spLocks noChangeArrowheads="1"/>
          </p:cNvSpPr>
          <p:nvPr/>
        </p:nvSpPr>
        <p:spPr bwMode="auto">
          <a:xfrm>
            <a:off x="5572132" y="714356"/>
            <a:ext cx="3357586" cy="461665"/>
          </a:xfrm>
          <a:prstGeom prst="rect">
            <a:avLst/>
          </a:prstGeom>
          <a:noFill/>
          <a:ln w="9525">
            <a:noFill/>
            <a:miter lim="800000"/>
            <a:headEnd/>
            <a:tailEnd/>
          </a:ln>
        </p:spPr>
        <p:txBody>
          <a:bodyPr wrap="square">
            <a:spAutoFit/>
          </a:bodyPr>
          <a:lstStyle/>
          <a:p>
            <a:pPr defTabSz="1057275"/>
            <a:r>
              <a:rPr lang="de-DE" sz="1200" dirty="0" err="1" smtClean="0">
                <a:solidFill>
                  <a:srgbClr val="3333CC"/>
                </a:solidFill>
              </a:rPr>
              <a:t>selftrigger</a:t>
            </a:r>
            <a:r>
              <a:rPr lang="de-DE" sz="1200" dirty="0" smtClean="0">
                <a:solidFill>
                  <a:srgbClr val="3333CC"/>
                </a:solidFill>
              </a:rPr>
              <a:t> </a:t>
            </a:r>
            <a:r>
              <a:rPr lang="de-DE" sz="1200" dirty="0" err="1" smtClean="0">
                <a:solidFill>
                  <a:srgbClr val="3333CC"/>
                </a:solidFill>
              </a:rPr>
              <a:t>spectrum</a:t>
            </a:r>
            <a:r>
              <a:rPr lang="de-DE" sz="1200" dirty="0" smtClean="0">
                <a:solidFill>
                  <a:srgbClr val="3333CC"/>
                </a:solidFill>
              </a:rPr>
              <a:t>,</a:t>
            </a:r>
          </a:p>
          <a:p>
            <a:pPr defTabSz="1057275"/>
            <a:r>
              <a:rPr lang="de-DE" sz="1200" dirty="0" err="1" smtClean="0">
                <a:solidFill>
                  <a:srgbClr val="3333CC"/>
                </a:solidFill>
                <a:latin typeface="+mn-lt"/>
              </a:rPr>
              <a:t>continous</a:t>
            </a:r>
            <a:r>
              <a:rPr lang="de-DE" sz="1200" dirty="0" smtClean="0">
                <a:solidFill>
                  <a:srgbClr val="3333CC"/>
                </a:solidFill>
                <a:latin typeface="+mn-lt"/>
              </a:rPr>
              <a:t> </a:t>
            </a:r>
            <a:r>
              <a:rPr lang="de-DE" sz="1200" dirty="0" err="1" smtClean="0">
                <a:solidFill>
                  <a:srgbClr val="3333CC"/>
                </a:solidFill>
                <a:latin typeface="+mn-lt"/>
              </a:rPr>
              <a:t>background</a:t>
            </a:r>
            <a:r>
              <a:rPr lang="de-DE" sz="1200" dirty="0" smtClean="0">
                <a:solidFill>
                  <a:srgbClr val="3333CC"/>
                </a:solidFill>
                <a:latin typeface="+mn-lt"/>
              </a:rPr>
              <a:t> </a:t>
            </a:r>
            <a:r>
              <a:rPr lang="de-DE" sz="1200" dirty="0" err="1" smtClean="0">
                <a:solidFill>
                  <a:srgbClr val="3333CC"/>
                </a:solidFill>
                <a:latin typeface="+mn-lt"/>
              </a:rPr>
              <a:t>subtracted</a:t>
            </a:r>
            <a:endParaRPr lang="de-DE" sz="1200" dirty="0">
              <a:solidFill>
                <a:srgbClr val="3333CC"/>
              </a:solidFill>
              <a:latin typeface="+mn-lt"/>
            </a:endParaRPr>
          </a:p>
        </p:txBody>
      </p:sp>
      <p:sp>
        <p:nvSpPr>
          <p:cNvPr id="39" name="Text Box 16"/>
          <p:cNvSpPr txBox="1">
            <a:spLocks noChangeArrowheads="1"/>
          </p:cNvSpPr>
          <p:nvPr/>
        </p:nvSpPr>
        <p:spPr bwMode="auto">
          <a:xfrm>
            <a:off x="6000760" y="4286256"/>
            <a:ext cx="2071702" cy="1569660"/>
          </a:xfrm>
          <a:prstGeom prst="rect">
            <a:avLst/>
          </a:prstGeom>
          <a:noFill/>
          <a:ln w="9525">
            <a:noFill/>
            <a:miter lim="800000"/>
            <a:headEnd/>
            <a:tailEnd/>
          </a:ln>
        </p:spPr>
        <p:txBody>
          <a:bodyPr wrap="square">
            <a:spAutoFit/>
          </a:bodyPr>
          <a:lstStyle/>
          <a:p>
            <a:pPr defTabSz="1057275"/>
            <a:r>
              <a:rPr lang="de-DE" sz="1200" dirty="0" smtClean="0">
                <a:solidFill>
                  <a:srgbClr val="3333CC"/>
                </a:solidFill>
              </a:rPr>
              <a:t>FWHM @ </a:t>
            </a:r>
            <a:r>
              <a:rPr lang="de-DE" sz="1200" dirty="0" err="1" smtClean="0">
                <a:solidFill>
                  <a:srgbClr val="3333CC"/>
                </a:solidFill>
              </a:rPr>
              <a:t>Cu</a:t>
            </a:r>
            <a:r>
              <a:rPr lang="de-DE" sz="1200" dirty="0" smtClean="0">
                <a:solidFill>
                  <a:srgbClr val="3333CC"/>
                </a:solidFill>
              </a:rPr>
              <a:t> K</a:t>
            </a:r>
            <a:r>
              <a:rPr lang="de-DE" sz="1200" dirty="0" smtClean="0">
                <a:solidFill>
                  <a:srgbClr val="3333CC"/>
                </a:solidFill>
                <a:latin typeface="Symbol" pitchFamily="18" charset="2"/>
              </a:rPr>
              <a:t>a</a:t>
            </a:r>
            <a:r>
              <a:rPr lang="de-DE" sz="1200" dirty="0" smtClean="0">
                <a:solidFill>
                  <a:srgbClr val="3333CC"/>
                </a:solidFill>
              </a:rPr>
              <a:t> = 174 eV </a:t>
            </a:r>
            <a:r>
              <a:rPr lang="de-DE" sz="1200" dirty="0" err="1" smtClean="0">
                <a:solidFill>
                  <a:srgbClr val="3333CC"/>
                </a:solidFill>
              </a:rPr>
              <a:t>consistant</a:t>
            </a:r>
            <a:r>
              <a:rPr lang="de-DE" sz="1200" dirty="0" smtClean="0">
                <a:solidFill>
                  <a:srgbClr val="3333CC"/>
                </a:solidFill>
              </a:rPr>
              <a:t> </a:t>
            </a:r>
            <a:r>
              <a:rPr lang="de-DE" sz="1200" dirty="0" err="1" smtClean="0">
                <a:solidFill>
                  <a:srgbClr val="3333CC"/>
                </a:solidFill>
              </a:rPr>
              <a:t>with</a:t>
            </a:r>
            <a:r>
              <a:rPr lang="de-DE" sz="1200" dirty="0" smtClean="0">
                <a:solidFill>
                  <a:srgbClr val="3333CC"/>
                </a:solidFill>
              </a:rPr>
              <a:t> X-</a:t>
            </a:r>
            <a:r>
              <a:rPr lang="de-DE" sz="1200" dirty="0" err="1" smtClean="0">
                <a:solidFill>
                  <a:srgbClr val="3333CC"/>
                </a:solidFill>
              </a:rPr>
              <a:t>tube</a:t>
            </a:r>
            <a:r>
              <a:rPr lang="de-DE" sz="1200" dirty="0" smtClean="0">
                <a:solidFill>
                  <a:srgbClr val="3333CC"/>
                </a:solidFill>
              </a:rPr>
              <a:t> </a:t>
            </a:r>
            <a:r>
              <a:rPr lang="de-DE" sz="1200" dirty="0" err="1" smtClean="0">
                <a:solidFill>
                  <a:srgbClr val="3333CC"/>
                </a:solidFill>
              </a:rPr>
              <a:t>measurement</a:t>
            </a:r>
            <a:r>
              <a:rPr lang="de-DE" sz="1200" dirty="0" smtClean="0">
                <a:solidFill>
                  <a:srgbClr val="3333CC"/>
                </a:solidFill>
              </a:rPr>
              <a:t>  (</a:t>
            </a:r>
            <a:r>
              <a:rPr lang="de-DE" sz="1200" dirty="0" err="1" smtClean="0">
                <a:solidFill>
                  <a:srgbClr val="3333CC"/>
                </a:solidFill>
              </a:rPr>
              <a:t>with</a:t>
            </a:r>
            <a:r>
              <a:rPr lang="de-DE" sz="1200" dirty="0" smtClean="0">
                <a:solidFill>
                  <a:srgbClr val="3333CC"/>
                </a:solidFill>
              </a:rPr>
              <a:t> </a:t>
            </a:r>
            <a:r>
              <a:rPr lang="de-DE" sz="1200" dirty="0" err="1" smtClean="0">
                <a:solidFill>
                  <a:srgbClr val="3333CC"/>
                </a:solidFill>
              </a:rPr>
              <a:t>low</a:t>
            </a:r>
            <a:r>
              <a:rPr lang="de-DE" sz="1200" dirty="0" smtClean="0">
                <a:solidFill>
                  <a:srgbClr val="3333CC"/>
                </a:solidFill>
              </a:rPr>
              <a:t> </a:t>
            </a:r>
            <a:r>
              <a:rPr lang="de-DE" sz="1200" dirty="0" err="1" smtClean="0">
                <a:solidFill>
                  <a:srgbClr val="3333CC"/>
                </a:solidFill>
              </a:rPr>
              <a:t>intens</a:t>
            </a:r>
            <a:r>
              <a:rPr lang="de-DE" sz="1200" dirty="0" smtClean="0">
                <a:solidFill>
                  <a:srgbClr val="3333CC"/>
                </a:solidFill>
              </a:rPr>
              <a:t>.)</a:t>
            </a:r>
          </a:p>
          <a:p>
            <a:pPr defTabSz="1057275"/>
            <a:endParaRPr lang="de-DE" sz="1200" dirty="0">
              <a:solidFill>
                <a:srgbClr val="3333CC"/>
              </a:solidFill>
            </a:endParaRPr>
          </a:p>
          <a:p>
            <a:pPr defTabSz="1057275"/>
            <a:r>
              <a:rPr lang="de-DE" sz="1200" dirty="0" err="1" smtClean="0">
                <a:solidFill>
                  <a:srgbClr val="3333CC"/>
                </a:solidFill>
              </a:rPr>
              <a:t>position</a:t>
            </a:r>
            <a:r>
              <a:rPr lang="de-DE" sz="1200" dirty="0" smtClean="0">
                <a:solidFill>
                  <a:srgbClr val="3333CC"/>
                </a:solidFill>
              </a:rPr>
              <a:t> </a:t>
            </a:r>
            <a:r>
              <a:rPr lang="de-DE" sz="1200" dirty="0" err="1" smtClean="0">
                <a:solidFill>
                  <a:srgbClr val="3333CC"/>
                </a:solidFill>
              </a:rPr>
              <a:t>of</a:t>
            </a:r>
            <a:r>
              <a:rPr lang="de-DE" sz="1200" dirty="0" smtClean="0">
                <a:solidFill>
                  <a:srgbClr val="3333CC"/>
                </a:solidFill>
              </a:rPr>
              <a:t>  </a:t>
            </a:r>
            <a:r>
              <a:rPr lang="de-DE" sz="1200" dirty="0" err="1" smtClean="0">
                <a:solidFill>
                  <a:srgbClr val="3333CC"/>
                </a:solidFill>
              </a:rPr>
              <a:t>Cu</a:t>
            </a:r>
            <a:r>
              <a:rPr lang="de-DE" sz="1200" dirty="0" smtClean="0">
                <a:solidFill>
                  <a:srgbClr val="3333CC"/>
                </a:solidFill>
              </a:rPr>
              <a:t> K</a:t>
            </a:r>
            <a:r>
              <a:rPr lang="de-DE" sz="1200" dirty="0" smtClean="0">
                <a:solidFill>
                  <a:srgbClr val="3333CC"/>
                </a:solidFill>
                <a:latin typeface="Symbol" pitchFamily="18" charset="2"/>
              </a:rPr>
              <a:t>a </a:t>
            </a:r>
            <a:r>
              <a:rPr lang="de-DE" sz="1200" dirty="0" smtClean="0">
                <a:solidFill>
                  <a:srgbClr val="3333CC"/>
                </a:solidFill>
              </a:rPr>
              <a:t>~ </a:t>
            </a:r>
            <a:r>
              <a:rPr lang="de-DE" sz="1200" dirty="0" err="1" smtClean="0">
                <a:solidFill>
                  <a:srgbClr val="3333CC"/>
                </a:solidFill>
              </a:rPr>
              <a:t>slightly</a:t>
            </a:r>
            <a:r>
              <a:rPr lang="de-DE" sz="1200" dirty="0" smtClean="0">
                <a:solidFill>
                  <a:srgbClr val="3333CC"/>
                </a:solidFill>
              </a:rPr>
              <a:t> </a:t>
            </a:r>
            <a:r>
              <a:rPr lang="de-DE" sz="1200" dirty="0" err="1" smtClean="0">
                <a:solidFill>
                  <a:srgbClr val="3333CC"/>
                </a:solidFill>
              </a:rPr>
              <a:t>shifted</a:t>
            </a:r>
            <a:r>
              <a:rPr lang="de-DE" sz="1200" dirty="0" smtClean="0">
                <a:solidFill>
                  <a:srgbClr val="3333CC"/>
                </a:solidFill>
              </a:rPr>
              <a:t> </a:t>
            </a:r>
            <a:r>
              <a:rPr lang="de-DE" sz="1200" dirty="0" err="1" smtClean="0">
                <a:solidFill>
                  <a:srgbClr val="3333CC"/>
                </a:solidFill>
              </a:rPr>
              <a:t>as</a:t>
            </a:r>
            <a:r>
              <a:rPr lang="de-DE" sz="1200" dirty="0" smtClean="0">
                <a:solidFill>
                  <a:srgbClr val="3333CC"/>
                </a:solidFill>
              </a:rPr>
              <a:t> </a:t>
            </a:r>
            <a:r>
              <a:rPr lang="de-DE" sz="1200" dirty="0" err="1" smtClean="0">
                <a:solidFill>
                  <a:srgbClr val="3333CC"/>
                </a:solidFill>
              </a:rPr>
              <a:t>compared</a:t>
            </a:r>
            <a:r>
              <a:rPr lang="de-DE" sz="1200" dirty="0" smtClean="0">
                <a:solidFill>
                  <a:srgbClr val="3333CC"/>
                </a:solidFill>
              </a:rPr>
              <a:t> </a:t>
            </a:r>
            <a:r>
              <a:rPr lang="de-DE" sz="1200" dirty="0" err="1" smtClean="0">
                <a:solidFill>
                  <a:srgbClr val="3333CC"/>
                </a:solidFill>
              </a:rPr>
              <a:t>to</a:t>
            </a:r>
            <a:r>
              <a:rPr lang="de-DE" sz="1200" dirty="0" smtClean="0">
                <a:solidFill>
                  <a:srgbClr val="3333CC"/>
                </a:solidFill>
              </a:rPr>
              <a:t> </a:t>
            </a:r>
            <a:r>
              <a:rPr lang="de-DE" sz="1200" dirty="0" err="1" smtClean="0">
                <a:solidFill>
                  <a:srgbClr val="3333CC"/>
                </a:solidFill>
              </a:rPr>
              <a:t>the</a:t>
            </a:r>
            <a:r>
              <a:rPr lang="de-DE" sz="1200" dirty="0" smtClean="0">
                <a:solidFill>
                  <a:srgbClr val="3333CC"/>
                </a:solidFill>
              </a:rPr>
              <a:t> </a:t>
            </a:r>
            <a:r>
              <a:rPr lang="de-DE" sz="1200" dirty="0" err="1" smtClean="0">
                <a:solidFill>
                  <a:srgbClr val="3333CC"/>
                </a:solidFill>
              </a:rPr>
              <a:t>periodic</a:t>
            </a:r>
            <a:r>
              <a:rPr lang="de-DE" sz="1200" dirty="0" smtClean="0">
                <a:solidFill>
                  <a:srgbClr val="3333CC"/>
                </a:solidFill>
              </a:rPr>
              <a:t> X-</a:t>
            </a:r>
            <a:r>
              <a:rPr lang="de-DE" sz="1200" dirty="0" err="1" smtClean="0">
                <a:solidFill>
                  <a:srgbClr val="3333CC"/>
                </a:solidFill>
              </a:rPr>
              <a:t>tube</a:t>
            </a:r>
            <a:r>
              <a:rPr lang="de-DE" sz="1200" dirty="0" smtClean="0">
                <a:solidFill>
                  <a:srgbClr val="3333CC"/>
                </a:solidFill>
              </a:rPr>
              <a:t> </a:t>
            </a:r>
            <a:r>
              <a:rPr lang="de-DE" sz="1200" dirty="0" err="1" smtClean="0">
                <a:solidFill>
                  <a:srgbClr val="3333CC"/>
                </a:solidFill>
              </a:rPr>
              <a:t>calibrations</a:t>
            </a:r>
            <a:endParaRPr lang="de-DE" sz="1200" dirty="0" smtClean="0">
              <a:solidFill>
                <a:srgbClr val="3333CC"/>
              </a:solidFill>
            </a:endParaRPr>
          </a:p>
        </p:txBody>
      </p:sp>
      <p:sp>
        <p:nvSpPr>
          <p:cNvPr id="37" name="Text Box 16"/>
          <p:cNvSpPr txBox="1">
            <a:spLocks noChangeArrowheads="1"/>
          </p:cNvSpPr>
          <p:nvPr/>
        </p:nvSpPr>
        <p:spPr bwMode="auto">
          <a:xfrm>
            <a:off x="5572132" y="2571744"/>
            <a:ext cx="615950" cy="276225"/>
          </a:xfrm>
          <a:prstGeom prst="rect">
            <a:avLst/>
          </a:prstGeom>
          <a:noFill/>
          <a:ln w="9525">
            <a:noFill/>
            <a:miter lim="800000"/>
            <a:headEnd/>
            <a:tailEnd/>
          </a:ln>
        </p:spPr>
        <p:txBody>
          <a:bodyPr>
            <a:spAutoFit/>
          </a:bodyPr>
          <a:lstStyle/>
          <a:p>
            <a:pPr defTabSz="1057275"/>
            <a:r>
              <a:rPr lang="de-DE" sz="1200" dirty="0" err="1">
                <a:solidFill>
                  <a:srgbClr val="002060"/>
                </a:solidFill>
              </a:rPr>
              <a:t>Fe</a:t>
            </a:r>
            <a:r>
              <a:rPr lang="de-DE" sz="1200" dirty="0">
                <a:solidFill>
                  <a:srgbClr val="002060"/>
                </a:solidFill>
              </a:rPr>
              <a:t> K</a:t>
            </a:r>
            <a:r>
              <a:rPr lang="de-DE" sz="1200" baseline="-25000" dirty="0">
                <a:solidFill>
                  <a:srgbClr val="002060"/>
                </a:solidFill>
                <a:latin typeface="Symbol" pitchFamily="18" charset="2"/>
              </a:rPr>
              <a:t>a</a:t>
            </a:r>
          </a:p>
        </p:txBody>
      </p:sp>
      <p:sp>
        <p:nvSpPr>
          <p:cNvPr id="43" name="Text Box 16"/>
          <p:cNvSpPr txBox="1">
            <a:spLocks noChangeArrowheads="1"/>
          </p:cNvSpPr>
          <p:nvPr/>
        </p:nvSpPr>
        <p:spPr bwMode="auto">
          <a:xfrm>
            <a:off x="7143768" y="3000372"/>
            <a:ext cx="615950" cy="230832"/>
          </a:xfrm>
          <a:prstGeom prst="rect">
            <a:avLst/>
          </a:prstGeom>
          <a:noFill/>
          <a:ln w="9525">
            <a:noFill/>
            <a:miter lim="800000"/>
            <a:headEnd/>
            <a:tailEnd/>
          </a:ln>
        </p:spPr>
        <p:txBody>
          <a:bodyPr>
            <a:spAutoFit/>
          </a:bodyPr>
          <a:lstStyle/>
          <a:p>
            <a:pPr defTabSz="1057275"/>
            <a:r>
              <a:rPr lang="de-DE" sz="900" dirty="0" err="1" smtClean="0">
                <a:solidFill>
                  <a:srgbClr val="002060"/>
                </a:solidFill>
              </a:rPr>
              <a:t>Zn</a:t>
            </a:r>
            <a:r>
              <a:rPr lang="de-DE" sz="900" dirty="0" smtClean="0">
                <a:solidFill>
                  <a:srgbClr val="002060"/>
                </a:solidFill>
              </a:rPr>
              <a:t> </a:t>
            </a:r>
            <a:r>
              <a:rPr lang="de-DE" sz="900" dirty="0">
                <a:solidFill>
                  <a:srgbClr val="002060"/>
                </a:solidFill>
              </a:rPr>
              <a:t>K</a:t>
            </a:r>
            <a:r>
              <a:rPr lang="de-DE" sz="900" baseline="-25000" dirty="0">
                <a:solidFill>
                  <a:srgbClr val="002060"/>
                </a:solidFill>
                <a:latin typeface="Symbol" pitchFamily="18" charset="2"/>
              </a:rPr>
              <a:t>a</a:t>
            </a:r>
          </a:p>
        </p:txBody>
      </p:sp>
      <p:sp>
        <p:nvSpPr>
          <p:cNvPr id="44" name="Text Box 16"/>
          <p:cNvSpPr txBox="1">
            <a:spLocks noChangeArrowheads="1"/>
          </p:cNvSpPr>
          <p:nvPr/>
        </p:nvSpPr>
        <p:spPr bwMode="auto">
          <a:xfrm>
            <a:off x="5929322" y="3000372"/>
            <a:ext cx="615950" cy="230832"/>
          </a:xfrm>
          <a:prstGeom prst="rect">
            <a:avLst/>
          </a:prstGeom>
          <a:noFill/>
          <a:ln w="9525">
            <a:noFill/>
            <a:miter lim="800000"/>
            <a:headEnd/>
            <a:tailEnd/>
          </a:ln>
        </p:spPr>
        <p:txBody>
          <a:bodyPr>
            <a:spAutoFit/>
          </a:bodyPr>
          <a:lstStyle/>
          <a:p>
            <a:pPr defTabSz="1057275"/>
            <a:r>
              <a:rPr lang="de-DE" sz="900" dirty="0" err="1" smtClean="0">
                <a:solidFill>
                  <a:srgbClr val="002060"/>
                </a:solidFill>
              </a:rPr>
              <a:t>Fe</a:t>
            </a:r>
            <a:r>
              <a:rPr lang="de-DE" sz="900" dirty="0" smtClean="0">
                <a:solidFill>
                  <a:srgbClr val="002060"/>
                </a:solidFill>
              </a:rPr>
              <a:t> </a:t>
            </a:r>
            <a:r>
              <a:rPr lang="de-DE" sz="900" dirty="0" err="1" smtClean="0">
                <a:solidFill>
                  <a:srgbClr val="002060"/>
                </a:solidFill>
              </a:rPr>
              <a:t>K</a:t>
            </a:r>
            <a:r>
              <a:rPr lang="de-DE" sz="900" baseline="-25000" dirty="0" err="1" smtClean="0">
                <a:solidFill>
                  <a:srgbClr val="002060"/>
                </a:solidFill>
                <a:latin typeface="Symbol" pitchFamily="18" charset="2"/>
              </a:rPr>
              <a:t>b</a:t>
            </a:r>
            <a:endParaRPr lang="de-DE" sz="900" baseline="-25000" dirty="0">
              <a:solidFill>
                <a:srgbClr val="002060"/>
              </a:solidFill>
              <a:latin typeface="Symbol" pitchFamily="18" charset="2"/>
            </a:endParaRPr>
          </a:p>
        </p:txBody>
      </p:sp>
      <p:sp>
        <p:nvSpPr>
          <p:cNvPr id="16"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12</a:t>
            </a:fld>
            <a:r>
              <a:rPr lang="de-DE" dirty="0" smtClean="0"/>
              <a:t>   </a:t>
            </a: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9" name="Picture 3"/>
          <p:cNvPicPr>
            <a:picLocks noChangeAspect="1" noChangeArrowheads="1"/>
          </p:cNvPicPr>
          <p:nvPr/>
        </p:nvPicPr>
        <p:blipFill>
          <a:blip r:embed="rId2" cstate="print"/>
          <a:srcRect/>
          <a:stretch>
            <a:fillRect/>
          </a:stretch>
        </p:blipFill>
        <p:spPr bwMode="auto">
          <a:xfrm>
            <a:off x="419176" y="653400"/>
            <a:ext cx="6056731" cy="3143272"/>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a:stretch>
            <a:fillRect/>
          </a:stretch>
        </p:blipFill>
        <p:spPr bwMode="auto">
          <a:xfrm>
            <a:off x="309654" y="3429000"/>
            <a:ext cx="6072230" cy="3142525"/>
          </a:xfrm>
          <a:prstGeom prst="rect">
            <a:avLst/>
          </a:prstGeom>
          <a:noFill/>
          <a:ln w="9525">
            <a:noFill/>
            <a:miter lim="800000"/>
            <a:headEnd/>
            <a:tailEnd/>
          </a:ln>
        </p:spPr>
      </p:pic>
      <p:sp>
        <p:nvSpPr>
          <p:cNvPr id="3" name="Rectangle 17"/>
          <p:cNvSpPr>
            <a:spLocks noChangeArrowheads="1"/>
          </p:cNvSpPr>
          <p:nvPr/>
        </p:nvSpPr>
        <p:spPr bwMode="auto">
          <a:xfrm>
            <a:off x="0" y="0"/>
            <a:ext cx="9144000" cy="620713"/>
          </a:xfrm>
          <a:prstGeom prst="rect">
            <a:avLst/>
          </a:prstGeom>
          <a:noFill/>
          <a:ln w="9525">
            <a:noFill/>
            <a:miter lim="800000"/>
            <a:headEnd/>
            <a:tailEnd/>
          </a:ln>
          <a:effectLst/>
        </p:spPr>
        <p:txBody>
          <a:bodyPr anchor="ctr"/>
          <a:lstStyle/>
          <a:p>
            <a:pPr algn="ctr"/>
            <a:r>
              <a:rPr lang="de-DE" sz="2800" i="1" dirty="0" err="1">
                <a:solidFill>
                  <a:schemeClr val="accent4">
                    <a:lumMod val="65000"/>
                    <a:lumOff val="35000"/>
                  </a:schemeClr>
                </a:solidFill>
              </a:rPr>
              <a:t>C</a:t>
            </a:r>
            <a:r>
              <a:rPr lang="de-DE" sz="2800" i="1" dirty="0" err="1" smtClean="0">
                <a:solidFill>
                  <a:schemeClr val="accent4">
                    <a:lumMod val="65000"/>
                    <a:lumOff val="35000"/>
                  </a:schemeClr>
                </a:solidFill>
              </a:rPr>
              <a:t>oincidence</a:t>
            </a:r>
            <a:r>
              <a:rPr lang="de-DE" sz="2800" i="1" dirty="0" smtClean="0">
                <a:solidFill>
                  <a:schemeClr val="accent4">
                    <a:lumMod val="65000"/>
                    <a:lumOff val="35000"/>
                  </a:schemeClr>
                </a:solidFill>
              </a:rPr>
              <a:t> </a:t>
            </a:r>
            <a:r>
              <a:rPr lang="de-DE" sz="2800" i="1" dirty="0" err="1" smtClean="0">
                <a:solidFill>
                  <a:schemeClr val="accent4">
                    <a:lumMod val="65000"/>
                    <a:lumOff val="35000"/>
                  </a:schemeClr>
                </a:solidFill>
              </a:rPr>
              <a:t>data</a:t>
            </a:r>
            <a:r>
              <a:rPr lang="de-DE" sz="2800" i="1" dirty="0" smtClean="0">
                <a:solidFill>
                  <a:schemeClr val="accent4">
                    <a:lumMod val="65000"/>
                    <a:lumOff val="35000"/>
                  </a:schemeClr>
                </a:solidFill>
              </a:rPr>
              <a:t> </a:t>
            </a:r>
            <a:endParaRPr lang="de-DE" sz="2800" i="1" dirty="0">
              <a:solidFill>
                <a:schemeClr val="accent4">
                  <a:lumMod val="65000"/>
                  <a:lumOff val="35000"/>
                </a:schemeClr>
              </a:solidFill>
            </a:endParaRPr>
          </a:p>
        </p:txBody>
      </p:sp>
      <p:sp>
        <p:nvSpPr>
          <p:cNvPr id="9" name="Rechteck 8"/>
          <p:cNvSpPr/>
          <p:nvPr/>
        </p:nvSpPr>
        <p:spPr>
          <a:xfrm>
            <a:off x="1116304" y="653400"/>
            <a:ext cx="377699" cy="528641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p:cNvSpPr/>
          <p:nvPr/>
        </p:nvSpPr>
        <p:spPr>
          <a:xfrm>
            <a:off x="1776498" y="653400"/>
            <a:ext cx="1000132" cy="528641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Textfeld 10"/>
          <p:cNvSpPr txBox="1"/>
          <p:nvPr/>
        </p:nvSpPr>
        <p:spPr>
          <a:xfrm>
            <a:off x="847804" y="224772"/>
            <a:ext cx="865943" cy="461665"/>
          </a:xfrm>
          <a:prstGeom prst="rect">
            <a:avLst/>
          </a:prstGeom>
          <a:noFill/>
        </p:spPr>
        <p:txBody>
          <a:bodyPr wrap="none" rtlCol="0">
            <a:spAutoFit/>
          </a:bodyPr>
          <a:lstStyle/>
          <a:p>
            <a:r>
              <a:rPr lang="de-DE" sz="1200" dirty="0" err="1" smtClean="0"/>
              <a:t>kaon</a:t>
            </a:r>
            <a:r>
              <a:rPr lang="de-DE" sz="1200" dirty="0" smtClean="0"/>
              <a:t> </a:t>
            </a:r>
          </a:p>
          <a:p>
            <a:r>
              <a:rPr lang="de-DE" sz="1200" dirty="0" err="1" smtClean="0"/>
              <a:t>correlated</a:t>
            </a:r>
            <a:endParaRPr lang="de-AT" dirty="0"/>
          </a:p>
        </p:txBody>
      </p:sp>
      <p:sp>
        <p:nvSpPr>
          <p:cNvPr id="12" name="Textfeld 11"/>
          <p:cNvSpPr txBox="1"/>
          <p:nvPr/>
        </p:nvSpPr>
        <p:spPr>
          <a:xfrm>
            <a:off x="1776498" y="367648"/>
            <a:ext cx="950901" cy="276999"/>
          </a:xfrm>
          <a:prstGeom prst="rect">
            <a:avLst/>
          </a:prstGeom>
          <a:noFill/>
        </p:spPr>
        <p:txBody>
          <a:bodyPr wrap="none" rtlCol="0">
            <a:spAutoFit/>
          </a:bodyPr>
          <a:lstStyle/>
          <a:p>
            <a:r>
              <a:rPr lang="de-DE" sz="1200" dirty="0" err="1" smtClean="0"/>
              <a:t>accidentals</a:t>
            </a:r>
            <a:endParaRPr lang="de-DE" sz="1200" dirty="0" smtClean="0"/>
          </a:p>
        </p:txBody>
      </p:sp>
      <p:sp>
        <p:nvSpPr>
          <p:cNvPr id="13" name="Textfeld 12"/>
          <p:cNvSpPr txBox="1"/>
          <p:nvPr/>
        </p:nvSpPr>
        <p:spPr>
          <a:xfrm>
            <a:off x="4133952" y="2867978"/>
            <a:ext cx="755335" cy="338554"/>
          </a:xfrm>
          <a:prstGeom prst="rect">
            <a:avLst/>
          </a:prstGeom>
          <a:noFill/>
        </p:spPr>
        <p:txBody>
          <a:bodyPr wrap="none" rtlCol="0">
            <a:spAutoFit/>
          </a:bodyPr>
          <a:lstStyle/>
          <a:p>
            <a:r>
              <a:rPr lang="de-DE" sz="800" dirty="0" err="1" smtClean="0"/>
              <a:t>accidentals</a:t>
            </a:r>
            <a:endParaRPr lang="de-DE" sz="800" dirty="0" smtClean="0"/>
          </a:p>
          <a:p>
            <a:r>
              <a:rPr lang="de-DE" sz="800" dirty="0" smtClean="0"/>
              <a:t>(</a:t>
            </a:r>
            <a:r>
              <a:rPr lang="de-DE" sz="800" dirty="0" err="1" smtClean="0"/>
              <a:t>normalized</a:t>
            </a:r>
            <a:r>
              <a:rPr lang="de-DE" sz="800" dirty="0" smtClean="0"/>
              <a:t>)</a:t>
            </a:r>
          </a:p>
        </p:txBody>
      </p:sp>
      <p:sp>
        <p:nvSpPr>
          <p:cNvPr id="14" name="Textfeld 13"/>
          <p:cNvSpPr txBox="1"/>
          <p:nvPr/>
        </p:nvSpPr>
        <p:spPr>
          <a:xfrm>
            <a:off x="4205390" y="5725498"/>
            <a:ext cx="402674" cy="215444"/>
          </a:xfrm>
          <a:prstGeom prst="rect">
            <a:avLst/>
          </a:prstGeom>
          <a:noFill/>
        </p:spPr>
        <p:txBody>
          <a:bodyPr wrap="none" rtlCol="0">
            <a:spAutoFit/>
          </a:bodyPr>
          <a:lstStyle/>
          <a:p>
            <a:r>
              <a:rPr lang="de-DE" sz="800" dirty="0" err="1" smtClean="0"/>
              <a:t>acc</a:t>
            </a:r>
            <a:r>
              <a:rPr lang="de-DE" sz="800" dirty="0" smtClean="0"/>
              <a:t>. </a:t>
            </a:r>
          </a:p>
        </p:txBody>
      </p:sp>
      <p:sp>
        <p:nvSpPr>
          <p:cNvPr id="15" name="Textfeld 14"/>
          <p:cNvSpPr txBox="1"/>
          <p:nvPr/>
        </p:nvSpPr>
        <p:spPr>
          <a:xfrm>
            <a:off x="2990944" y="653400"/>
            <a:ext cx="822661" cy="276999"/>
          </a:xfrm>
          <a:prstGeom prst="rect">
            <a:avLst/>
          </a:prstGeom>
          <a:noFill/>
        </p:spPr>
        <p:txBody>
          <a:bodyPr wrap="none" rtlCol="0">
            <a:spAutoFit/>
          </a:bodyPr>
          <a:lstStyle/>
          <a:p>
            <a:r>
              <a:rPr lang="de-DE" sz="1200" dirty="0" smtClean="0"/>
              <a:t>hydrogen</a:t>
            </a:r>
          </a:p>
        </p:txBody>
      </p:sp>
      <p:sp>
        <p:nvSpPr>
          <p:cNvPr id="16" name="Textfeld 15"/>
          <p:cNvSpPr txBox="1"/>
          <p:nvPr/>
        </p:nvSpPr>
        <p:spPr>
          <a:xfrm>
            <a:off x="3000364" y="3500438"/>
            <a:ext cx="865943" cy="276999"/>
          </a:xfrm>
          <a:prstGeom prst="rect">
            <a:avLst/>
          </a:prstGeom>
          <a:noFill/>
        </p:spPr>
        <p:txBody>
          <a:bodyPr wrap="none" rtlCol="0">
            <a:spAutoFit/>
          </a:bodyPr>
          <a:lstStyle/>
          <a:p>
            <a:r>
              <a:rPr lang="de-DE" sz="1200" dirty="0" err="1" smtClean="0"/>
              <a:t>deuterium</a:t>
            </a:r>
            <a:endParaRPr lang="de-DE" sz="1200" dirty="0" smtClean="0"/>
          </a:p>
        </p:txBody>
      </p:sp>
      <p:sp>
        <p:nvSpPr>
          <p:cNvPr id="17" name="Textfeld 16"/>
          <p:cNvSpPr txBox="1"/>
          <p:nvPr/>
        </p:nvSpPr>
        <p:spPr>
          <a:xfrm>
            <a:off x="6429388" y="1142984"/>
            <a:ext cx="2581156" cy="938719"/>
          </a:xfrm>
          <a:prstGeom prst="rect">
            <a:avLst/>
          </a:prstGeom>
          <a:noFill/>
        </p:spPr>
        <p:txBody>
          <a:bodyPr wrap="none" rtlCol="0">
            <a:spAutoFit/>
          </a:bodyPr>
          <a:lstStyle/>
          <a:p>
            <a:r>
              <a:rPr lang="de-DE" sz="1100" dirty="0" smtClean="0"/>
              <a:t>K </a:t>
            </a:r>
            <a:r>
              <a:rPr lang="de-DE" sz="1100" dirty="0" err="1" smtClean="0"/>
              <a:t>correlated</a:t>
            </a:r>
            <a:r>
              <a:rPr lang="de-DE" sz="1100" dirty="0" smtClean="0"/>
              <a:t> </a:t>
            </a:r>
            <a:r>
              <a:rPr lang="de-DE" sz="1100" dirty="0" err="1" smtClean="0"/>
              <a:t>background</a:t>
            </a:r>
            <a:r>
              <a:rPr lang="de-DE" sz="1100" dirty="0" smtClean="0"/>
              <a:t>:</a:t>
            </a:r>
          </a:p>
          <a:p>
            <a:endParaRPr lang="de-DE" sz="1100" dirty="0" smtClean="0"/>
          </a:p>
          <a:p>
            <a:r>
              <a:rPr lang="de-DE" sz="1100" dirty="0" err="1" smtClean="0"/>
              <a:t>decay</a:t>
            </a:r>
            <a:r>
              <a:rPr lang="de-DE" sz="1100" dirty="0" smtClean="0"/>
              <a:t> </a:t>
            </a:r>
            <a:r>
              <a:rPr lang="de-DE" sz="1100" dirty="0" err="1" smtClean="0"/>
              <a:t>secondaries</a:t>
            </a:r>
            <a:r>
              <a:rPr lang="de-DE" sz="1100" dirty="0" smtClean="0"/>
              <a:t> </a:t>
            </a:r>
            <a:r>
              <a:rPr lang="de-DE" sz="1100" dirty="0" err="1" smtClean="0"/>
              <a:t>from</a:t>
            </a:r>
            <a:r>
              <a:rPr lang="de-DE" sz="1100" dirty="0" smtClean="0"/>
              <a:t> K</a:t>
            </a:r>
            <a:r>
              <a:rPr lang="de-DE" sz="1100" baseline="40000" dirty="0" smtClean="0"/>
              <a:t>+</a:t>
            </a:r>
            <a:r>
              <a:rPr lang="de-DE" sz="1100" dirty="0" smtClean="0"/>
              <a:t>, K</a:t>
            </a:r>
            <a:r>
              <a:rPr lang="de-DE" sz="1100" baseline="40000" dirty="0" smtClean="0"/>
              <a:t>-</a:t>
            </a:r>
          </a:p>
          <a:p>
            <a:r>
              <a:rPr lang="de-DE" sz="1100" dirty="0" smtClean="0"/>
              <a:t>K</a:t>
            </a:r>
            <a:r>
              <a:rPr lang="de-DE" sz="1100" baseline="40000" dirty="0" smtClean="0"/>
              <a:t>-</a:t>
            </a:r>
            <a:r>
              <a:rPr lang="de-DE" sz="1100" dirty="0" smtClean="0"/>
              <a:t> </a:t>
            </a:r>
            <a:r>
              <a:rPr lang="de-DE" sz="1100" dirty="0" err="1" smtClean="0"/>
              <a:t>absorption</a:t>
            </a:r>
            <a:r>
              <a:rPr lang="de-DE" sz="1100" dirty="0" smtClean="0"/>
              <a:t> </a:t>
            </a:r>
            <a:r>
              <a:rPr lang="de-DE" sz="1100" dirty="0" err="1" smtClean="0"/>
              <a:t>secondaries</a:t>
            </a:r>
            <a:endParaRPr lang="de-DE" sz="1100" dirty="0" smtClean="0"/>
          </a:p>
          <a:p>
            <a:r>
              <a:rPr lang="de-DE" sz="1100" dirty="0" smtClean="0"/>
              <a:t>K</a:t>
            </a:r>
            <a:r>
              <a:rPr lang="de-DE" sz="1100" baseline="40000" dirty="0" smtClean="0"/>
              <a:t>-</a:t>
            </a:r>
            <a:r>
              <a:rPr lang="de-DE" sz="1100" dirty="0" smtClean="0"/>
              <a:t>   </a:t>
            </a:r>
            <a:r>
              <a:rPr lang="de-DE" sz="1100" dirty="0" err="1" smtClean="0"/>
              <a:t>kaonic</a:t>
            </a:r>
            <a:r>
              <a:rPr lang="de-DE" sz="1100" dirty="0" smtClean="0"/>
              <a:t> X-</a:t>
            </a:r>
            <a:r>
              <a:rPr lang="de-DE" sz="1100" dirty="0" err="1" smtClean="0"/>
              <a:t>rays</a:t>
            </a:r>
            <a:r>
              <a:rPr lang="de-DE" sz="1100" dirty="0" smtClean="0"/>
              <a:t>, </a:t>
            </a:r>
            <a:r>
              <a:rPr lang="de-DE" sz="1100" dirty="0" err="1" smtClean="0"/>
              <a:t>wallstops</a:t>
            </a:r>
            <a:r>
              <a:rPr lang="de-DE" sz="1100" dirty="0" smtClean="0"/>
              <a:t>, </a:t>
            </a:r>
            <a:r>
              <a:rPr lang="de-DE" sz="1100" dirty="0" err="1" smtClean="0"/>
              <a:t>gasstops</a:t>
            </a:r>
            <a:endParaRPr lang="de-DE" sz="1100" dirty="0" smtClean="0"/>
          </a:p>
        </p:txBody>
      </p:sp>
      <p:sp>
        <p:nvSpPr>
          <p:cNvPr id="20" name="Textfeld 19"/>
          <p:cNvSpPr txBox="1"/>
          <p:nvPr/>
        </p:nvSpPr>
        <p:spPr>
          <a:xfrm>
            <a:off x="4205390" y="2582226"/>
            <a:ext cx="723275" cy="215444"/>
          </a:xfrm>
          <a:prstGeom prst="rect">
            <a:avLst/>
          </a:prstGeom>
          <a:noFill/>
        </p:spPr>
        <p:txBody>
          <a:bodyPr wrap="none" rtlCol="0">
            <a:spAutoFit/>
          </a:bodyPr>
          <a:lstStyle/>
          <a:p>
            <a:r>
              <a:rPr lang="de-DE" sz="800" dirty="0" err="1" smtClean="0"/>
              <a:t>kaon</a:t>
            </a:r>
            <a:r>
              <a:rPr lang="de-DE" sz="800" dirty="0" smtClean="0"/>
              <a:t> </a:t>
            </a:r>
            <a:r>
              <a:rPr lang="de-DE" sz="800" dirty="0" err="1" smtClean="0"/>
              <a:t>correl</a:t>
            </a:r>
            <a:r>
              <a:rPr lang="de-DE" sz="800" dirty="0" smtClean="0"/>
              <a:t>.</a:t>
            </a:r>
          </a:p>
        </p:txBody>
      </p:sp>
      <p:sp>
        <p:nvSpPr>
          <p:cNvPr id="21" name="Textfeld 20"/>
          <p:cNvSpPr txBox="1"/>
          <p:nvPr/>
        </p:nvSpPr>
        <p:spPr>
          <a:xfrm>
            <a:off x="4205390" y="5511184"/>
            <a:ext cx="723275" cy="215444"/>
          </a:xfrm>
          <a:prstGeom prst="rect">
            <a:avLst/>
          </a:prstGeom>
          <a:noFill/>
        </p:spPr>
        <p:txBody>
          <a:bodyPr wrap="none" rtlCol="0">
            <a:spAutoFit/>
          </a:bodyPr>
          <a:lstStyle/>
          <a:p>
            <a:r>
              <a:rPr lang="de-DE" sz="800" dirty="0" err="1" smtClean="0"/>
              <a:t>kaon</a:t>
            </a:r>
            <a:r>
              <a:rPr lang="de-DE" sz="800" dirty="0" smtClean="0"/>
              <a:t> </a:t>
            </a:r>
            <a:r>
              <a:rPr lang="de-DE" sz="800" dirty="0" err="1" smtClean="0"/>
              <a:t>correl</a:t>
            </a:r>
            <a:r>
              <a:rPr lang="de-DE" sz="800" dirty="0" smtClean="0"/>
              <a:t>.</a:t>
            </a:r>
          </a:p>
        </p:txBody>
      </p:sp>
      <p:cxnSp>
        <p:nvCxnSpPr>
          <p:cNvPr id="23" name="Gerade Verbindung 22"/>
          <p:cNvCxnSpPr/>
          <p:nvPr/>
        </p:nvCxnSpPr>
        <p:spPr>
          <a:xfrm rot="10800000">
            <a:off x="784476" y="2402426"/>
            <a:ext cx="2143140" cy="0"/>
          </a:xfrm>
          <a:prstGeom prst="line">
            <a:avLst/>
          </a:prstGeom>
          <a:ln w="19050">
            <a:solidFill>
              <a:schemeClr val="accent5">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rot="10800000">
            <a:off x="776366" y="5368308"/>
            <a:ext cx="2143140" cy="0"/>
          </a:xfrm>
          <a:prstGeom prst="line">
            <a:avLst/>
          </a:prstGeom>
          <a:ln w="19050">
            <a:solidFill>
              <a:schemeClr val="accent5">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6429388" y="2571744"/>
            <a:ext cx="2316660" cy="769441"/>
          </a:xfrm>
          <a:prstGeom prst="rect">
            <a:avLst/>
          </a:prstGeom>
          <a:noFill/>
        </p:spPr>
        <p:txBody>
          <a:bodyPr wrap="none" rtlCol="0">
            <a:spAutoFit/>
          </a:bodyPr>
          <a:lstStyle/>
          <a:p>
            <a:r>
              <a:rPr lang="de-DE" sz="1100" dirty="0" err="1" smtClean="0"/>
              <a:t>accidental</a:t>
            </a:r>
            <a:r>
              <a:rPr lang="de-DE" sz="1100" dirty="0" smtClean="0"/>
              <a:t> </a:t>
            </a:r>
            <a:r>
              <a:rPr lang="de-DE" sz="1100" dirty="0" err="1" smtClean="0"/>
              <a:t>background</a:t>
            </a:r>
            <a:r>
              <a:rPr lang="de-DE" sz="1100" dirty="0" smtClean="0"/>
              <a:t>:</a:t>
            </a:r>
            <a:endParaRPr lang="de-DE" sz="1100" baseline="40000" dirty="0" smtClean="0"/>
          </a:p>
          <a:p>
            <a:endParaRPr lang="de-DE" sz="1100" dirty="0" smtClean="0"/>
          </a:p>
          <a:p>
            <a:r>
              <a:rPr lang="de-DE" sz="1100" dirty="0" err="1" smtClean="0"/>
              <a:t>electromagnetic</a:t>
            </a:r>
            <a:r>
              <a:rPr lang="de-DE" sz="1100" dirty="0" smtClean="0"/>
              <a:t> </a:t>
            </a:r>
            <a:r>
              <a:rPr lang="de-DE" sz="1100" dirty="0" err="1" smtClean="0"/>
              <a:t>showers</a:t>
            </a:r>
            <a:r>
              <a:rPr lang="de-DE" sz="1100" dirty="0" smtClean="0"/>
              <a:t> </a:t>
            </a:r>
            <a:r>
              <a:rPr lang="de-DE" sz="1100" dirty="0" err="1" smtClean="0"/>
              <a:t>resulting</a:t>
            </a:r>
            <a:endParaRPr lang="de-DE" sz="1100" dirty="0" smtClean="0"/>
          </a:p>
          <a:p>
            <a:r>
              <a:rPr lang="de-DE" sz="1100" dirty="0" err="1" smtClean="0"/>
              <a:t>from</a:t>
            </a:r>
            <a:r>
              <a:rPr lang="de-DE" sz="1100" dirty="0" smtClean="0"/>
              <a:t> lost e</a:t>
            </a:r>
            <a:r>
              <a:rPr lang="de-DE" sz="1100" baseline="40000" dirty="0" smtClean="0"/>
              <a:t>+</a:t>
            </a:r>
            <a:r>
              <a:rPr lang="de-DE" sz="1100" dirty="0" smtClean="0"/>
              <a:t> e</a:t>
            </a:r>
            <a:r>
              <a:rPr lang="de-DE" sz="1100" baseline="40000" dirty="0" smtClean="0"/>
              <a:t>-</a:t>
            </a:r>
            <a:r>
              <a:rPr lang="de-DE" sz="1100" dirty="0" smtClean="0"/>
              <a:t>       </a:t>
            </a:r>
          </a:p>
        </p:txBody>
      </p:sp>
      <p:sp>
        <p:nvSpPr>
          <p:cNvPr id="26" name="Rectangle 42"/>
          <p:cNvSpPr>
            <a:spLocks noChangeArrowheads="1"/>
          </p:cNvSpPr>
          <p:nvPr/>
        </p:nvSpPr>
        <p:spPr bwMode="auto">
          <a:xfrm>
            <a:off x="4455556" y="1939284"/>
            <a:ext cx="433384" cy="693680"/>
          </a:xfrm>
          <a:prstGeom prst="rect">
            <a:avLst/>
          </a:prstGeom>
          <a:noFill/>
          <a:ln w="19050">
            <a:solidFill>
              <a:srgbClr val="CC0000"/>
            </a:solidFill>
            <a:prstDash val="sysDot"/>
            <a:miter lim="800000"/>
            <a:headEnd/>
            <a:tailEnd/>
          </a:ln>
        </p:spPr>
        <p:txBody>
          <a:bodyPr wrap="none" anchor="ctr"/>
          <a:lstStyle/>
          <a:p>
            <a:endParaRPr lang="de-DE"/>
          </a:p>
        </p:txBody>
      </p:sp>
      <p:sp>
        <p:nvSpPr>
          <p:cNvPr id="27" name="Text Box 43"/>
          <p:cNvSpPr txBox="1">
            <a:spLocks noChangeArrowheads="1"/>
          </p:cNvSpPr>
          <p:nvPr/>
        </p:nvSpPr>
        <p:spPr bwMode="auto">
          <a:xfrm>
            <a:off x="4348266" y="1296342"/>
            <a:ext cx="627095" cy="584775"/>
          </a:xfrm>
          <a:prstGeom prst="rect">
            <a:avLst/>
          </a:prstGeom>
          <a:noFill/>
          <a:ln w="9525">
            <a:noFill/>
            <a:miter lim="800000"/>
            <a:headEnd/>
            <a:tailEnd/>
          </a:ln>
        </p:spPr>
        <p:txBody>
          <a:bodyPr wrap="none">
            <a:spAutoFit/>
          </a:bodyPr>
          <a:lstStyle/>
          <a:p>
            <a:r>
              <a:rPr lang="de-AT" sz="800" dirty="0">
                <a:solidFill>
                  <a:srgbClr val="C00000"/>
                </a:solidFill>
              </a:rPr>
              <a:t>Region </a:t>
            </a:r>
            <a:r>
              <a:rPr lang="de-AT" sz="800" dirty="0" err="1">
                <a:solidFill>
                  <a:srgbClr val="C00000"/>
                </a:solidFill>
              </a:rPr>
              <a:t>of</a:t>
            </a:r>
            <a:endParaRPr lang="de-AT" sz="800" dirty="0">
              <a:solidFill>
                <a:srgbClr val="C00000"/>
              </a:solidFill>
            </a:endParaRPr>
          </a:p>
          <a:p>
            <a:r>
              <a:rPr lang="de-AT" sz="800" dirty="0" err="1">
                <a:solidFill>
                  <a:srgbClr val="C00000"/>
                </a:solidFill>
              </a:rPr>
              <a:t>kaonic</a:t>
            </a:r>
            <a:r>
              <a:rPr lang="de-AT" sz="800" dirty="0">
                <a:solidFill>
                  <a:srgbClr val="C00000"/>
                </a:solidFill>
              </a:rPr>
              <a:t> </a:t>
            </a:r>
          </a:p>
          <a:p>
            <a:r>
              <a:rPr lang="de-AT" sz="800" dirty="0">
                <a:solidFill>
                  <a:srgbClr val="C00000"/>
                </a:solidFill>
              </a:rPr>
              <a:t>hydrogen</a:t>
            </a:r>
          </a:p>
          <a:p>
            <a:r>
              <a:rPr lang="de-AT" sz="800" dirty="0">
                <a:solidFill>
                  <a:srgbClr val="C00000"/>
                </a:solidFill>
              </a:rPr>
              <a:t>K </a:t>
            </a:r>
            <a:r>
              <a:rPr lang="de-AT" sz="800" dirty="0" err="1">
                <a:solidFill>
                  <a:srgbClr val="C00000"/>
                </a:solidFill>
              </a:rPr>
              <a:t>lines</a:t>
            </a:r>
            <a:endParaRPr lang="de-AT" sz="800" dirty="0">
              <a:solidFill>
                <a:srgbClr val="C00000"/>
              </a:solidFill>
            </a:endParaRPr>
          </a:p>
        </p:txBody>
      </p:sp>
      <p:sp>
        <p:nvSpPr>
          <p:cNvPr id="22"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13</a:t>
            </a:fld>
            <a:r>
              <a:rPr lang="de-DE" dirty="0" smtClean="0"/>
              <a:t>   </a:t>
            </a:r>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14</a:t>
            </a:fld>
            <a:r>
              <a:rPr lang="de-DE" dirty="0" smtClean="0"/>
              <a:t>   </a:t>
            </a:r>
            <a:endParaRPr lang="de-DE" dirty="0"/>
          </a:p>
        </p:txBody>
      </p:sp>
      <p:grpSp>
        <p:nvGrpSpPr>
          <p:cNvPr id="36" name="Gruppieren 35"/>
          <p:cNvGrpSpPr/>
          <p:nvPr/>
        </p:nvGrpSpPr>
        <p:grpSpPr>
          <a:xfrm>
            <a:off x="5214942" y="714356"/>
            <a:ext cx="3000364" cy="5831606"/>
            <a:chOff x="1857388" y="785794"/>
            <a:chExt cx="3000364" cy="5831606"/>
          </a:xfrm>
        </p:grpSpPr>
        <p:sp>
          <p:nvSpPr>
            <p:cNvPr id="11" name="Textfeld 10"/>
            <p:cNvSpPr txBox="1"/>
            <p:nvPr/>
          </p:nvSpPr>
          <p:spPr>
            <a:xfrm rot="16200000">
              <a:off x="2364018" y="2957273"/>
              <a:ext cx="1476686" cy="276999"/>
            </a:xfrm>
            <a:prstGeom prst="rect">
              <a:avLst/>
            </a:prstGeom>
            <a:noFill/>
          </p:spPr>
          <p:txBody>
            <a:bodyPr wrap="none" rtlCol="0">
              <a:spAutoFit/>
            </a:bodyPr>
            <a:lstStyle/>
            <a:p>
              <a:r>
                <a:rPr lang="de-DE" sz="1200" dirty="0" err="1" smtClean="0"/>
                <a:t>intensity</a:t>
              </a:r>
              <a:r>
                <a:rPr lang="de-DE" sz="1200" dirty="0" smtClean="0"/>
                <a:t> (</a:t>
              </a:r>
              <a:r>
                <a:rPr lang="de-DE" sz="1200" dirty="0" err="1" smtClean="0"/>
                <a:t>arb.units</a:t>
              </a:r>
              <a:r>
                <a:rPr lang="de-DE" sz="1100" dirty="0" smtClean="0"/>
                <a:t>)</a:t>
              </a:r>
              <a:endParaRPr lang="de-AT" sz="1100" dirty="0"/>
            </a:p>
          </p:txBody>
        </p:sp>
        <p:grpSp>
          <p:nvGrpSpPr>
            <p:cNvPr id="27" name="Gruppieren 26"/>
            <p:cNvGrpSpPr/>
            <p:nvPr/>
          </p:nvGrpSpPr>
          <p:grpSpPr>
            <a:xfrm>
              <a:off x="2285984" y="4071942"/>
              <a:ext cx="2571768" cy="2545458"/>
              <a:chOff x="4929190" y="500042"/>
              <a:chExt cx="2571768" cy="2545458"/>
            </a:xfrm>
          </p:grpSpPr>
          <p:pic>
            <p:nvPicPr>
              <p:cNvPr id="28" name="Picture 5"/>
              <p:cNvPicPr>
                <a:picLocks noChangeAspect="1" noChangeArrowheads="1"/>
              </p:cNvPicPr>
              <p:nvPr/>
            </p:nvPicPr>
            <p:blipFill>
              <a:blip r:embed="rId3" cstate="print"/>
              <a:srcRect/>
              <a:stretch>
                <a:fillRect/>
              </a:stretch>
            </p:blipFill>
            <p:spPr bwMode="auto">
              <a:xfrm>
                <a:off x="4929190" y="500042"/>
                <a:ext cx="2571768" cy="2545458"/>
              </a:xfrm>
              <a:prstGeom prst="rect">
                <a:avLst/>
              </a:prstGeom>
              <a:noFill/>
              <a:ln w="9525">
                <a:noFill/>
                <a:miter lim="800000"/>
                <a:headEnd/>
                <a:tailEnd/>
              </a:ln>
            </p:spPr>
          </p:pic>
          <p:sp>
            <p:nvSpPr>
              <p:cNvPr id="29" name="Textfeld 28"/>
              <p:cNvSpPr txBox="1"/>
              <p:nvPr/>
            </p:nvSpPr>
            <p:spPr>
              <a:xfrm>
                <a:off x="5357818" y="642918"/>
                <a:ext cx="567784" cy="276999"/>
              </a:xfrm>
              <a:prstGeom prst="rect">
                <a:avLst/>
              </a:prstGeom>
              <a:noFill/>
            </p:spPr>
            <p:txBody>
              <a:bodyPr wrap="none" rtlCol="0">
                <a:spAutoFit/>
              </a:bodyPr>
              <a:lstStyle/>
              <a:p>
                <a:r>
                  <a:rPr lang="de-DE" sz="1200" dirty="0" err="1" smtClean="0"/>
                  <a:t>Koike</a:t>
                </a:r>
                <a:endParaRPr lang="de-AT" sz="1200" dirty="0"/>
              </a:p>
            </p:txBody>
          </p:sp>
        </p:grpSp>
        <p:grpSp>
          <p:nvGrpSpPr>
            <p:cNvPr id="30" name="Gruppieren 29"/>
            <p:cNvGrpSpPr/>
            <p:nvPr/>
          </p:nvGrpSpPr>
          <p:grpSpPr>
            <a:xfrm>
              <a:off x="2285984" y="1357298"/>
              <a:ext cx="2334599" cy="2465388"/>
              <a:chOff x="428596" y="714356"/>
              <a:chExt cx="2334599" cy="2465388"/>
            </a:xfrm>
          </p:grpSpPr>
          <p:pic>
            <p:nvPicPr>
              <p:cNvPr id="31" name="Picture 7"/>
              <p:cNvPicPr>
                <a:picLocks noChangeAspect="1" noChangeArrowheads="1"/>
              </p:cNvPicPr>
              <p:nvPr/>
            </p:nvPicPr>
            <p:blipFill>
              <a:blip r:embed="rId4" cstate="print"/>
              <a:srcRect/>
              <a:stretch>
                <a:fillRect/>
              </a:stretch>
            </p:blipFill>
            <p:spPr bwMode="auto">
              <a:xfrm>
                <a:off x="428596" y="714356"/>
                <a:ext cx="2334599" cy="2465388"/>
              </a:xfrm>
              <a:prstGeom prst="rect">
                <a:avLst/>
              </a:prstGeom>
              <a:noFill/>
              <a:ln w="9525">
                <a:noFill/>
                <a:miter lim="800000"/>
                <a:headEnd/>
                <a:tailEnd/>
              </a:ln>
            </p:spPr>
          </p:pic>
          <p:sp>
            <p:nvSpPr>
              <p:cNvPr id="32" name="Textfeld 31"/>
              <p:cNvSpPr txBox="1"/>
              <p:nvPr/>
            </p:nvSpPr>
            <p:spPr>
              <a:xfrm>
                <a:off x="857224" y="857232"/>
                <a:ext cx="678391" cy="276999"/>
              </a:xfrm>
              <a:prstGeom prst="rect">
                <a:avLst/>
              </a:prstGeom>
              <a:noFill/>
            </p:spPr>
            <p:txBody>
              <a:bodyPr wrap="none" rtlCol="0">
                <a:spAutoFit/>
              </a:bodyPr>
              <a:lstStyle/>
              <a:p>
                <a:r>
                  <a:rPr lang="de-DE" sz="1200" dirty="0" smtClean="0"/>
                  <a:t>Jensen</a:t>
                </a:r>
                <a:endParaRPr lang="de-AT" sz="1200" dirty="0"/>
              </a:p>
            </p:txBody>
          </p:sp>
        </p:grpSp>
        <p:sp>
          <p:nvSpPr>
            <p:cNvPr id="33" name="Rectangle 42"/>
            <p:cNvSpPr>
              <a:spLocks noChangeArrowheads="1"/>
            </p:cNvSpPr>
            <p:nvPr/>
          </p:nvSpPr>
          <p:spPr bwMode="auto">
            <a:xfrm>
              <a:off x="3530071" y="1285860"/>
              <a:ext cx="113235" cy="5025777"/>
            </a:xfrm>
            <a:prstGeom prst="rect">
              <a:avLst/>
            </a:prstGeom>
            <a:noFill/>
            <a:ln w="9525">
              <a:solidFill>
                <a:srgbClr val="3333CC"/>
              </a:solidFill>
              <a:prstDash val="dash"/>
              <a:miter lim="800000"/>
              <a:headEnd/>
              <a:tailEnd/>
            </a:ln>
          </p:spPr>
          <p:txBody>
            <a:bodyPr wrap="none" anchor="ctr"/>
            <a:lstStyle/>
            <a:p>
              <a:endParaRPr lang="de-DE"/>
            </a:p>
          </p:txBody>
        </p:sp>
        <p:sp>
          <p:nvSpPr>
            <p:cNvPr id="34" name="Textfeld 33"/>
            <p:cNvSpPr txBox="1"/>
            <p:nvPr/>
          </p:nvSpPr>
          <p:spPr>
            <a:xfrm>
              <a:off x="3357554" y="1000108"/>
              <a:ext cx="433132" cy="246221"/>
            </a:xfrm>
            <a:prstGeom prst="rect">
              <a:avLst/>
            </a:prstGeom>
            <a:noFill/>
          </p:spPr>
          <p:txBody>
            <a:bodyPr wrap="none" rtlCol="0">
              <a:spAutoFit/>
            </a:bodyPr>
            <a:lstStyle/>
            <a:p>
              <a:r>
                <a:rPr lang="de-DE" sz="1000" dirty="0" err="1" smtClean="0"/>
                <a:t>K</a:t>
              </a:r>
              <a:r>
                <a:rPr lang="de-DE" sz="1000" baseline="-25000" dirty="0" err="1" smtClean="0"/>
                <a:t>high</a:t>
              </a:r>
              <a:endParaRPr lang="de-AT" sz="1000" baseline="-25000" dirty="0"/>
            </a:p>
          </p:txBody>
        </p:sp>
        <p:sp>
          <p:nvSpPr>
            <p:cNvPr id="35" name="Textfeld 34"/>
            <p:cNvSpPr txBox="1"/>
            <p:nvPr/>
          </p:nvSpPr>
          <p:spPr>
            <a:xfrm>
              <a:off x="1857388" y="785794"/>
              <a:ext cx="1492716" cy="415498"/>
            </a:xfrm>
            <a:prstGeom prst="rect">
              <a:avLst/>
            </a:prstGeom>
            <a:noFill/>
          </p:spPr>
          <p:txBody>
            <a:bodyPr wrap="none" rtlCol="0">
              <a:spAutoFit/>
            </a:bodyPr>
            <a:lstStyle/>
            <a:p>
              <a:r>
                <a:rPr lang="de-DE" sz="1200" dirty="0" err="1" smtClean="0"/>
                <a:t>yields</a:t>
              </a:r>
              <a:r>
                <a:rPr lang="de-DE" sz="1200" dirty="0" smtClean="0"/>
                <a:t> </a:t>
              </a:r>
              <a:r>
                <a:rPr lang="de-DE" sz="1200" dirty="0" err="1" smtClean="0"/>
                <a:t>from</a:t>
              </a:r>
              <a:r>
                <a:rPr lang="de-DE" sz="1200" dirty="0" smtClean="0"/>
                <a:t> </a:t>
              </a:r>
              <a:r>
                <a:rPr lang="de-DE" sz="1200" dirty="0" err="1" smtClean="0"/>
                <a:t>theory</a:t>
              </a:r>
              <a:r>
                <a:rPr lang="de-DE" sz="1200" dirty="0" smtClean="0"/>
                <a:t>:</a:t>
              </a:r>
            </a:p>
            <a:p>
              <a:r>
                <a:rPr lang="de-DE" sz="900" dirty="0" smtClean="0"/>
                <a:t>(</a:t>
              </a:r>
              <a:r>
                <a:rPr lang="de-DE" sz="900" dirty="0" err="1" smtClean="0"/>
                <a:t>shift</a:t>
              </a:r>
              <a:r>
                <a:rPr lang="de-DE" sz="900" dirty="0" smtClean="0"/>
                <a:t> </a:t>
              </a:r>
              <a:r>
                <a:rPr lang="de-DE" sz="900" dirty="0" err="1" smtClean="0"/>
                <a:t>and</a:t>
              </a:r>
              <a:r>
                <a:rPr lang="de-DE" sz="900" dirty="0" smtClean="0"/>
                <a:t> </a:t>
              </a:r>
              <a:r>
                <a:rPr lang="de-DE" sz="900" dirty="0" err="1" smtClean="0"/>
                <a:t>width</a:t>
              </a:r>
              <a:r>
                <a:rPr lang="de-DE" sz="900" dirty="0" smtClean="0"/>
                <a:t>: </a:t>
              </a:r>
              <a:r>
                <a:rPr lang="de-DE" sz="900" dirty="0" err="1" smtClean="0"/>
                <a:t>this</a:t>
              </a:r>
              <a:r>
                <a:rPr lang="de-DE" sz="900" dirty="0" smtClean="0"/>
                <a:t> </a:t>
              </a:r>
              <a:r>
                <a:rPr lang="de-DE" sz="900" dirty="0" err="1" smtClean="0"/>
                <a:t>exp</a:t>
              </a:r>
              <a:r>
                <a:rPr lang="de-DE" sz="900" dirty="0" smtClean="0"/>
                <a:t>.)</a:t>
              </a:r>
            </a:p>
          </p:txBody>
        </p:sp>
      </p:grpSp>
      <p:sp>
        <p:nvSpPr>
          <p:cNvPr id="3" name="Rectangle 17"/>
          <p:cNvSpPr>
            <a:spLocks noChangeArrowheads="1"/>
          </p:cNvSpPr>
          <p:nvPr/>
        </p:nvSpPr>
        <p:spPr bwMode="auto">
          <a:xfrm>
            <a:off x="0" y="1"/>
            <a:ext cx="9144000" cy="571480"/>
          </a:xfrm>
          <a:prstGeom prst="rect">
            <a:avLst/>
          </a:prstGeom>
          <a:solidFill>
            <a:schemeClr val="bg1"/>
          </a:solidFill>
          <a:ln w="9525">
            <a:noFill/>
            <a:miter lim="800000"/>
            <a:headEnd/>
            <a:tailEnd/>
          </a:ln>
        </p:spPr>
        <p:txBody>
          <a:bodyPr anchor="ctr"/>
          <a:lstStyle/>
          <a:p>
            <a:pPr algn="ctr"/>
            <a:r>
              <a:rPr lang="de-DE" sz="2800" i="1" dirty="0" smtClean="0">
                <a:solidFill>
                  <a:schemeClr val="accent4">
                    <a:lumMod val="65000"/>
                    <a:lumOff val="35000"/>
                  </a:schemeClr>
                </a:solidFill>
              </a:rPr>
              <a:t>Fit model </a:t>
            </a:r>
            <a:r>
              <a:rPr lang="de-DE" sz="2800" i="1" dirty="0" err="1" smtClean="0">
                <a:solidFill>
                  <a:schemeClr val="accent4">
                    <a:lumMod val="65000"/>
                    <a:lumOff val="35000"/>
                  </a:schemeClr>
                </a:solidFill>
              </a:rPr>
              <a:t>for</a:t>
            </a:r>
            <a:r>
              <a:rPr lang="de-DE" sz="2800" i="1" dirty="0" smtClean="0">
                <a:solidFill>
                  <a:schemeClr val="accent4">
                    <a:lumMod val="65000"/>
                    <a:lumOff val="35000"/>
                  </a:schemeClr>
                </a:solidFill>
              </a:rPr>
              <a:t> </a:t>
            </a:r>
            <a:r>
              <a:rPr lang="de-DE" sz="2800" i="1" dirty="0" err="1" smtClean="0">
                <a:solidFill>
                  <a:schemeClr val="accent4">
                    <a:lumMod val="65000"/>
                    <a:lumOff val="35000"/>
                  </a:schemeClr>
                </a:solidFill>
              </a:rPr>
              <a:t>the</a:t>
            </a:r>
            <a:r>
              <a:rPr lang="de-DE" sz="2800" i="1" dirty="0" smtClean="0">
                <a:solidFill>
                  <a:schemeClr val="accent4">
                    <a:lumMod val="65000"/>
                    <a:lumOff val="35000"/>
                  </a:schemeClr>
                </a:solidFill>
              </a:rPr>
              <a:t> </a:t>
            </a:r>
            <a:r>
              <a:rPr lang="de-DE" sz="2800" i="1" dirty="0" err="1" smtClean="0">
                <a:solidFill>
                  <a:schemeClr val="accent4">
                    <a:lumMod val="65000"/>
                    <a:lumOff val="35000"/>
                  </a:schemeClr>
                </a:solidFill>
              </a:rPr>
              <a:t>signal</a:t>
            </a:r>
            <a:r>
              <a:rPr lang="de-DE" sz="2800" i="1" dirty="0" smtClean="0">
                <a:solidFill>
                  <a:schemeClr val="accent4">
                    <a:lumMod val="65000"/>
                    <a:lumOff val="35000"/>
                  </a:schemeClr>
                </a:solidFill>
              </a:rPr>
              <a:t> </a:t>
            </a:r>
            <a:endParaRPr lang="de-DE" sz="2800" i="1" dirty="0">
              <a:solidFill>
                <a:schemeClr val="accent4">
                  <a:lumMod val="65000"/>
                  <a:lumOff val="35000"/>
                </a:schemeClr>
              </a:solidFill>
            </a:endParaRPr>
          </a:p>
        </p:txBody>
      </p:sp>
      <p:graphicFrame>
        <p:nvGraphicFramePr>
          <p:cNvPr id="4" name="Tabelle 3"/>
          <p:cNvGraphicFramePr>
            <a:graphicFrameLocks noGrp="1"/>
          </p:cNvGraphicFramePr>
          <p:nvPr/>
        </p:nvGraphicFramePr>
        <p:xfrm>
          <a:off x="500034" y="857232"/>
          <a:ext cx="2000264" cy="2141280"/>
        </p:xfrm>
        <a:graphic>
          <a:graphicData uri="http://schemas.openxmlformats.org/drawingml/2006/table">
            <a:tbl>
              <a:tblPr firstRow="1" bandRow="1">
                <a:tableStyleId>{5C22544A-7EE6-4342-B048-85BDC9FD1C3A}</a:tableStyleId>
              </a:tblPr>
              <a:tblGrid>
                <a:gridCol w="1083477"/>
                <a:gridCol w="916787"/>
              </a:tblGrid>
              <a:tr h="262838">
                <a:tc>
                  <a:txBody>
                    <a:bodyPr/>
                    <a:lstStyle/>
                    <a:p>
                      <a:r>
                        <a:rPr lang="de-DE" sz="1200" b="0" dirty="0" smtClean="0">
                          <a:solidFill>
                            <a:srgbClr val="FFFF00"/>
                          </a:solidFill>
                        </a:rPr>
                        <a:t>Transition</a:t>
                      </a:r>
                      <a:endParaRPr lang="de-DE" sz="1200" b="0" dirty="0">
                        <a:solidFill>
                          <a:srgbClr val="FFFF00"/>
                        </a:solidFill>
                      </a:endParaRPr>
                    </a:p>
                  </a:txBody>
                  <a:tcPr marT="7200" marB="7200">
                    <a:solidFill>
                      <a:srgbClr val="140BC1"/>
                    </a:solidFill>
                  </a:tcPr>
                </a:tc>
                <a:tc>
                  <a:txBody>
                    <a:bodyPr/>
                    <a:lstStyle/>
                    <a:p>
                      <a:r>
                        <a:rPr lang="de-DE" sz="1200" b="0" dirty="0" err="1" smtClean="0">
                          <a:solidFill>
                            <a:srgbClr val="FFFF00"/>
                          </a:solidFill>
                        </a:rPr>
                        <a:t>unshifted</a:t>
                      </a:r>
                      <a:r>
                        <a:rPr lang="de-DE" sz="1200" b="0" dirty="0" smtClean="0">
                          <a:solidFill>
                            <a:srgbClr val="FFFF00"/>
                          </a:solidFill>
                        </a:rPr>
                        <a:t> </a:t>
                      </a:r>
                    </a:p>
                    <a:p>
                      <a:r>
                        <a:rPr lang="de-DE" sz="1200" b="0" dirty="0" err="1" smtClean="0">
                          <a:solidFill>
                            <a:srgbClr val="FFFF00"/>
                          </a:solidFill>
                        </a:rPr>
                        <a:t>energy</a:t>
                      </a:r>
                      <a:r>
                        <a:rPr lang="de-DE" sz="1200" b="0" dirty="0" smtClean="0">
                          <a:solidFill>
                            <a:srgbClr val="FFFF00"/>
                          </a:solidFill>
                        </a:rPr>
                        <a:t>  (keV)</a:t>
                      </a:r>
                    </a:p>
                  </a:txBody>
                  <a:tcPr marT="7200" marB="7200">
                    <a:solidFill>
                      <a:srgbClr val="140BC1"/>
                    </a:solidFill>
                  </a:tcPr>
                </a:tc>
              </a:tr>
              <a:tr h="161746">
                <a:tc>
                  <a:txBody>
                    <a:bodyPr/>
                    <a:lstStyle/>
                    <a:p>
                      <a:r>
                        <a:rPr lang="de-DE" sz="1200" dirty="0" smtClean="0">
                          <a:solidFill>
                            <a:srgbClr val="FFFF00"/>
                          </a:solidFill>
                        </a:rPr>
                        <a:t>KH (2-1)</a:t>
                      </a:r>
                      <a:endParaRPr lang="de-DE" sz="1200" dirty="0">
                        <a:solidFill>
                          <a:srgbClr val="FFFF00"/>
                        </a:solidFill>
                      </a:endParaRPr>
                    </a:p>
                  </a:txBody>
                  <a:tcPr marT="7200" marB="7200">
                    <a:solidFill>
                      <a:srgbClr val="140BC1"/>
                    </a:solidFill>
                  </a:tcPr>
                </a:tc>
                <a:tc>
                  <a:txBody>
                    <a:bodyPr/>
                    <a:lstStyle/>
                    <a:p>
                      <a:r>
                        <a:rPr lang="de-DE" sz="1200" dirty="0" smtClean="0">
                          <a:solidFill>
                            <a:srgbClr val="FFFF00"/>
                          </a:solidFill>
                        </a:rPr>
                        <a:t>6.480</a:t>
                      </a:r>
                      <a:endParaRPr lang="de-DE" sz="1200" dirty="0">
                        <a:solidFill>
                          <a:srgbClr val="FFFF00"/>
                        </a:solidFill>
                      </a:endParaRPr>
                    </a:p>
                  </a:txBody>
                  <a:tcPr marT="7200" marB="7200">
                    <a:solidFill>
                      <a:srgbClr val="140BC1"/>
                    </a:solidFill>
                  </a:tcPr>
                </a:tc>
              </a:tr>
              <a:tr h="161746">
                <a:tc>
                  <a:txBody>
                    <a:bodyPr/>
                    <a:lstStyle/>
                    <a:p>
                      <a:r>
                        <a:rPr lang="de-DE" sz="1200" dirty="0" smtClean="0">
                          <a:solidFill>
                            <a:srgbClr val="FFFF00"/>
                          </a:solidFill>
                        </a:rPr>
                        <a:t>KH (3-1)</a:t>
                      </a:r>
                      <a:endParaRPr lang="de-DE" sz="1200" dirty="0">
                        <a:solidFill>
                          <a:srgbClr val="FFFF00"/>
                        </a:solidFill>
                      </a:endParaRPr>
                    </a:p>
                  </a:txBody>
                  <a:tcPr marT="7200" marB="7200">
                    <a:solidFill>
                      <a:srgbClr val="140BC1"/>
                    </a:solidFill>
                  </a:tcPr>
                </a:tc>
                <a:tc>
                  <a:txBody>
                    <a:bodyPr/>
                    <a:lstStyle/>
                    <a:p>
                      <a:r>
                        <a:rPr lang="de-DE" sz="1200" dirty="0" smtClean="0">
                          <a:solidFill>
                            <a:srgbClr val="FFFF00"/>
                          </a:solidFill>
                        </a:rPr>
                        <a:t>7.677</a:t>
                      </a:r>
                      <a:endParaRPr lang="de-DE" sz="1200" dirty="0">
                        <a:solidFill>
                          <a:srgbClr val="FFFF00"/>
                        </a:solidFill>
                      </a:endParaRPr>
                    </a:p>
                  </a:txBody>
                  <a:tcPr marT="7200" marB="7200">
                    <a:solidFill>
                      <a:srgbClr val="140BC1"/>
                    </a:solidFill>
                  </a:tcPr>
                </a:tc>
              </a:tr>
              <a:tr h="161746">
                <a:tc>
                  <a:txBody>
                    <a:bodyPr/>
                    <a:lstStyle/>
                    <a:p>
                      <a:r>
                        <a:rPr lang="de-DE" sz="1200" dirty="0" smtClean="0">
                          <a:solidFill>
                            <a:srgbClr val="FFFF00"/>
                          </a:solidFill>
                        </a:rPr>
                        <a:t>KH (4-1)</a:t>
                      </a:r>
                      <a:endParaRPr lang="de-DE" sz="1200" dirty="0">
                        <a:solidFill>
                          <a:srgbClr val="FFFF00"/>
                        </a:solidFill>
                      </a:endParaRPr>
                    </a:p>
                  </a:txBody>
                  <a:tcPr marT="7200" marB="7200">
                    <a:solidFill>
                      <a:srgbClr val="140BC1"/>
                    </a:solidFill>
                  </a:tcPr>
                </a:tc>
                <a:tc>
                  <a:txBody>
                    <a:bodyPr/>
                    <a:lstStyle/>
                    <a:p>
                      <a:r>
                        <a:rPr lang="de-DE" sz="1200" dirty="0" smtClean="0">
                          <a:solidFill>
                            <a:srgbClr val="FFFF00"/>
                          </a:solidFill>
                        </a:rPr>
                        <a:t>8.096</a:t>
                      </a:r>
                      <a:endParaRPr lang="de-DE" sz="1200" dirty="0">
                        <a:solidFill>
                          <a:srgbClr val="FFFF00"/>
                        </a:solidFill>
                      </a:endParaRPr>
                    </a:p>
                  </a:txBody>
                  <a:tcPr marT="7200" marB="7200">
                    <a:solidFill>
                      <a:srgbClr val="140BC1"/>
                    </a:solidFill>
                  </a:tcPr>
                </a:tc>
              </a:tr>
              <a:tr h="161746">
                <a:tc>
                  <a:txBody>
                    <a:bodyPr/>
                    <a:lstStyle/>
                    <a:p>
                      <a:r>
                        <a:rPr lang="de-DE" sz="1200" dirty="0" smtClean="0">
                          <a:solidFill>
                            <a:srgbClr val="FFFF00"/>
                          </a:solidFill>
                        </a:rPr>
                        <a:t>KH (5-1)</a:t>
                      </a:r>
                      <a:endParaRPr lang="de-DE" sz="1200" dirty="0">
                        <a:solidFill>
                          <a:srgbClr val="FFFF00"/>
                        </a:solidFill>
                      </a:endParaRPr>
                    </a:p>
                  </a:txBody>
                  <a:tcPr marT="7200" marB="7200">
                    <a:solidFill>
                      <a:srgbClr val="140BC1"/>
                    </a:solidFill>
                  </a:tcPr>
                </a:tc>
                <a:tc>
                  <a:txBody>
                    <a:bodyPr/>
                    <a:lstStyle/>
                    <a:p>
                      <a:r>
                        <a:rPr lang="de-DE" sz="1200" dirty="0" smtClean="0">
                          <a:solidFill>
                            <a:srgbClr val="FFFF00"/>
                          </a:solidFill>
                        </a:rPr>
                        <a:t>8.299</a:t>
                      </a:r>
                    </a:p>
                  </a:txBody>
                  <a:tcPr marT="7200" marB="7200">
                    <a:solidFill>
                      <a:srgbClr val="140BC1"/>
                    </a:solidFill>
                  </a:tcPr>
                </a:tc>
              </a:tr>
              <a:tr h="161746">
                <a:tc>
                  <a:txBody>
                    <a:bodyPr/>
                    <a:lstStyle/>
                    <a:p>
                      <a:r>
                        <a:rPr lang="de-DE" sz="1200" dirty="0" smtClean="0">
                          <a:solidFill>
                            <a:srgbClr val="FFFF00"/>
                          </a:solidFill>
                        </a:rPr>
                        <a:t>KH (6-1)</a:t>
                      </a:r>
                      <a:endParaRPr lang="de-DE" sz="1200" dirty="0">
                        <a:solidFill>
                          <a:srgbClr val="FFFF00"/>
                        </a:solidFill>
                      </a:endParaRPr>
                    </a:p>
                  </a:txBody>
                  <a:tcPr marT="7200" marB="7200">
                    <a:solidFill>
                      <a:srgbClr val="140BC1"/>
                    </a:solidFill>
                  </a:tcPr>
                </a:tc>
                <a:tc>
                  <a:txBody>
                    <a:bodyPr/>
                    <a:lstStyle/>
                    <a:p>
                      <a:r>
                        <a:rPr lang="de-DE" sz="1200" dirty="0" smtClean="0">
                          <a:solidFill>
                            <a:srgbClr val="FFFF00"/>
                          </a:solidFill>
                        </a:rPr>
                        <a:t>8.395</a:t>
                      </a:r>
                    </a:p>
                  </a:txBody>
                  <a:tcPr marT="7200" marB="7200">
                    <a:solidFill>
                      <a:srgbClr val="140BC1"/>
                    </a:solidFill>
                  </a:tcPr>
                </a:tc>
              </a:tr>
              <a:tr h="161746">
                <a:tc>
                  <a:txBody>
                    <a:bodyPr/>
                    <a:lstStyle/>
                    <a:p>
                      <a:r>
                        <a:rPr lang="de-DE" sz="1200" dirty="0" smtClean="0">
                          <a:solidFill>
                            <a:srgbClr val="FFFF00"/>
                          </a:solidFill>
                        </a:rPr>
                        <a:t>KH (7-1)</a:t>
                      </a:r>
                      <a:endParaRPr lang="de-DE" sz="1200" dirty="0">
                        <a:solidFill>
                          <a:srgbClr val="FFFF00"/>
                        </a:solidFill>
                      </a:endParaRPr>
                    </a:p>
                  </a:txBody>
                  <a:tcPr marT="7200" marB="7200">
                    <a:solidFill>
                      <a:srgbClr val="140BC1"/>
                    </a:solidFill>
                  </a:tcPr>
                </a:tc>
                <a:tc>
                  <a:txBody>
                    <a:bodyPr/>
                    <a:lstStyle/>
                    <a:p>
                      <a:r>
                        <a:rPr lang="de-DE" sz="1200" dirty="0" smtClean="0">
                          <a:solidFill>
                            <a:srgbClr val="FFFF00"/>
                          </a:solidFill>
                        </a:rPr>
                        <a:t>8.458</a:t>
                      </a:r>
                    </a:p>
                  </a:txBody>
                  <a:tcPr marT="7200" marB="7200">
                    <a:solidFill>
                      <a:srgbClr val="140BC1"/>
                    </a:solidFill>
                  </a:tcPr>
                </a:tc>
              </a:tr>
              <a:tr h="161746">
                <a:tc>
                  <a:txBody>
                    <a:bodyPr/>
                    <a:lstStyle/>
                    <a:p>
                      <a:r>
                        <a:rPr lang="de-DE" sz="1200" dirty="0" smtClean="0">
                          <a:solidFill>
                            <a:srgbClr val="FFFF00"/>
                          </a:solidFill>
                        </a:rPr>
                        <a:t>...</a:t>
                      </a:r>
                      <a:endParaRPr lang="de-DE" sz="1200" dirty="0">
                        <a:solidFill>
                          <a:srgbClr val="FFFF00"/>
                        </a:solidFill>
                      </a:endParaRPr>
                    </a:p>
                  </a:txBody>
                  <a:tcPr marT="7200" marB="7200">
                    <a:solidFill>
                      <a:srgbClr val="140BC1"/>
                    </a:solidFill>
                  </a:tcPr>
                </a:tc>
                <a:tc>
                  <a:txBody>
                    <a:bodyPr/>
                    <a:lstStyle/>
                    <a:p>
                      <a:r>
                        <a:rPr lang="de-DE" sz="1200" dirty="0" smtClean="0">
                          <a:solidFill>
                            <a:srgbClr val="FFFF00"/>
                          </a:solidFill>
                        </a:rPr>
                        <a:t>...</a:t>
                      </a:r>
                    </a:p>
                  </a:txBody>
                  <a:tcPr marT="7200" marB="7200">
                    <a:solidFill>
                      <a:srgbClr val="140BC1"/>
                    </a:solidFill>
                  </a:tcPr>
                </a:tc>
              </a:tr>
              <a:tr h="1617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solidFill>
                            <a:srgbClr val="FFFF00"/>
                          </a:solidFill>
                        </a:rPr>
                        <a:t>KH (</a:t>
                      </a:r>
                      <a:r>
                        <a:rPr lang="de-DE" sz="1200" dirty="0" err="1" smtClean="0">
                          <a:solidFill>
                            <a:srgbClr val="FFFF00"/>
                          </a:solidFill>
                        </a:rPr>
                        <a:t>inf</a:t>
                      </a:r>
                      <a:r>
                        <a:rPr lang="de-DE" sz="1200" dirty="0" smtClean="0">
                          <a:solidFill>
                            <a:srgbClr val="FFFF00"/>
                          </a:solidFill>
                        </a:rPr>
                        <a:t>.)</a:t>
                      </a:r>
                    </a:p>
                  </a:txBody>
                  <a:tcPr marT="7200" marB="7200">
                    <a:solidFill>
                      <a:srgbClr val="140BC1"/>
                    </a:solidFill>
                  </a:tcPr>
                </a:tc>
                <a:tc>
                  <a:txBody>
                    <a:bodyPr/>
                    <a:lstStyle/>
                    <a:p>
                      <a:r>
                        <a:rPr lang="de-DE" sz="1200" dirty="0" smtClean="0">
                          <a:solidFill>
                            <a:srgbClr val="FFFF00"/>
                          </a:solidFill>
                        </a:rPr>
                        <a:t>8.634</a:t>
                      </a:r>
                      <a:endParaRPr lang="de-DE" sz="1200" dirty="0">
                        <a:solidFill>
                          <a:srgbClr val="FFFF00"/>
                        </a:solidFill>
                      </a:endParaRPr>
                    </a:p>
                  </a:txBody>
                  <a:tcPr marT="7200" marB="7200">
                    <a:solidFill>
                      <a:srgbClr val="140BC1"/>
                    </a:solidFill>
                  </a:tcPr>
                </a:tc>
              </a:tr>
            </a:tbl>
          </a:graphicData>
        </a:graphic>
      </p:graphicFrame>
      <p:sp>
        <p:nvSpPr>
          <p:cNvPr id="10" name="Textfeld 9"/>
          <p:cNvSpPr txBox="1"/>
          <p:nvPr/>
        </p:nvSpPr>
        <p:spPr>
          <a:xfrm>
            <a:off x="6757844" y="6400800"/>
            <a:ext cx="404278" cy="246221"/>
          </a:xfrm>
          <a:prstGeom prst="rect">
            <a:avLst/>
          </a:prstGeom>
          <a:noFill/>
        </p:spPr>
        <p:txBody>
          <a:bodyPr wrap="none" rtlCol="0">
            <a:spAutoFit/>
          </a:bodyPr>
          <a:lstStyle/>
          <a:p>
            <a:r>
              <a:rPr lang="de-DE" sz="1000" dirty="0" smtClean="0"/>
              <a:t>keV</a:t>
            </a:r>
            <a:endParaRPr lang="de-AT" sz="1000" dirty="0"/>
          </a:p>
        </p:txBody>
      </p:sp>
      <p:sp>
        <p:nvSpPr>
          <p:cNvPr id="12" name="Textfeld 11"/>
          <p:cNvSpPr txBox="1"/>
          <p:nvPr/>
        </p:nvSpPr>
        <p:spPr>
          <a:xfrm rot="16200000">
            <a:off x="6336574" y="1878740"/>
            <a:ext cx="401072" cy="215444"/>
          </a:xfrm>
          <a:prstGeom prst="rect">
            <a:avLst/>
          </a:prstGeom>
          <a:noFill/>
        </p:spPr>
        <p:txBody>
          <a:bodyPr wrap="none" rtlCol="0">
            <a:spAutoFit/>
          </a:bodyPr>
          <a:lstStyle/>
          <a:p>
            <a:r>
              <a:rPr lang="de-DE" sz="800" dirty="0" smtClean="0"/>
              <a:t>(2-1)</a:t>
            </a:r>
            <a:endParaRPr lang="de-AT" sz="800" dirty="0"/>
          </a:p>
        </p:txBody>
      </p:sp>
      <p:sp>
        <p:nvSpPr>
          <p:cNvPr id="13" name="Textfeld 12"/>
          <p:cNvSpPr txBox="1"/>
          <p:nvPr/>
        </p:nvSpPr>
        <p:spPr>
          <a:xfrm rot="16200000">
            <a:off x="6550888" y="2235930"/>
            <a:ext cx="401072" cy="215444"/>
          </a:xfrm>
          <a:prstGeom prst="rect">
            <a:avLst/>
          </a:prstGeom>
          <a:noFill/>
        </p:spPr>
        <p:txBody>
          <a:bodyPr wrap="none" rtlCol="0">
            <a:spAutoFit/>
          </a:bodyPr>
          <a:lstStyle/>
          <a:p>
            <a:r>
              <a:rPr lang="de-DE" sz="800" dirty="0" smtClean="0"/>
              <a:t>(3-1)</a:t>
            </a:r>
            <a:endParaRPr lang="de-AT" sz="800" dirty="0"/>
          </a:p>
        </p:txBody>
      </p:sp>
      <p:sp>
        <p:nvSpPr>
          <p:cNvPr id="21" name="Textfeld 20"/>
          <p:cNvSpPr txBox="1"/>
          <p:nvPr/>
        </p:nvSpPr>
        <p:spPr>
          <a:xfrm>
            <a:off x="357158" y="3357562"/>
            <a:ext cx="2961067" cy="2893100"/>
          </a:xfrm>
          <a:prstGeom prst="rect">
            <a:avLst/>
          </a:prstGeom>
          <a:noFill/>
        </p:spPr>
        <p:txBody>
          <a:bodyPr wrap="none" rtlCol="0">
            <a:spAutoFit/>
          </a:bodyPr>
          <a:lstStyle/>
          <a:p>
            <a:r>
              <a:rPr lang="de-DE" sz="1400" i="1" dirty="0" err="1" smtClean="0">
                <a:solidFill>
                  <a:schemeClr val="accent2">
                    <a:lumMod val="75000"/>
                  </a:schemeClr>
                </a:solidFill>
              </a:rPr>
              <a:t>overlapped</a:t>
            </a:r>
            <a:r>
              <a:rPr lang="de-DE" sz="1400" i="1" dirty="0" smtClean="0">
                <a:solidFill>
                  <a:schemeClr val="accent2">
                    <a:lumMod val="75000"/>
                  </a:schemeClr>
                </a:solidFill>
              </a:rPr>
              <a:t> </a:t>
            </a:r>
            <a:r>
              <a:rPr lang="de-DE" sz="1400" i="1" dirty="0" err="1" smtClean="0">
                <a:solidFill>
                  <a:schemeClr val="accent2">
                    <a:lumMod val="75000"/>
                  </a:schemeClr>
                </a:solidFill>
              </a:rPr>
              <a:t>distributions</a:t>
            </a:r>
            <a:r>
              <a:rPr lang="de-DE" sz="1400" i="1" dirty="0" smtClean="0">
                <a:solidFill>
                  <a:schemeClr val="accent2">
                    <a:lumMod val="75000"/>
                  </a:schemeClr>
                </a:solidFill>
              </a:rPr>
              <a:t> !</a:t>
            </a:r>
          </a:p>
          <a:p>
            <a:endParaRPr lang="de-DE" sz="1400" i="1" dirty="0" smtClean="0">
              <a:solidFill>
                <a:schemeClr val="accent2">
                  <a:lumMod val="75000"/>
                </a:schemeClr>
              </a:solidFill>
            </a:endParaRPr>
          </a:p>
          <a:p>
            <a:r>
              <a:rPr lang="de-DE" sz="1400" i="1" dirty="0" err="1" smtClean="0">
                <a:solidFill>
                  <a:schemeClr val="accent2">
                    <a:lumMod val="75000"/>
                  </a:schemeClr>
                </a:solidFill>
              </a:rPr>
              <a:t>Intensity</a:t>
            </a:r>
            <a:r>
              <a:rPr lang="de-DE" sz="1400" i="1" dirty="0" smtClean="0">
                <a:solidFill>
                  <a:schemeClr val="accent2">
                    <a:lumMod val="75000"/>
                  </a:schemeClr>
                </a:solidFill>
              </a:rPr>
              <a:t> </a:t>
            </a:r>
            <a:r>
              <a:rPr lang="de-DE" sz="1400" i="1" dirty="0" err="1" smtClean="0">
                <a:solidFill>
                  <a:schemeClr val="accent2">
                    <a:lumMod val="75000"/>
                  </a:schemeClr>
                </a:solidFill>
              </a:rPr>
              <a:t>ratios</a:t>
            </a:r>
            <a:r>
              <a:rPr lang="de-DE" sz="1400" i="1" dirty="0" smtClean="0">
                <a:solidFill>
                  <a:schemeClr val="accent2">
                    <a:lumMod val="75000"/>
                  </a:schemeClr>
                </a:solidFill>
              </a:rPr>
              <a:t> not </a:t>
            </a:r>
            <a:r>
              <a:rPr lang="de-DE" sz="1400" i="1" dirty="0" err="1" smtClean="0">
                <a:solidFill>
                  <a:schemeClr val="accent2">
                    <a:lumMod val="75000"/>
                  </a:schemeClr>
                </a:solidFill>
              </a:rPr>
              <a:t>known</a:t>
            </a:r>
            <a:r>
              <a:rPr lang="de-DE" sz="1400" i="1" dirty="0" smtClean="0">
                <a:solidFill>
                  <a:schemeClr val="accent2">
                    <a:lumMod val="75000"/>
                  </a:schemeClr>
                </a:solidFill>
              </a:rPr>
              <a:t> </a:t>
            </a:r>
            <a:r>
              <a:rPr lang="de-DE" sz="1400" i="1" dirty="0" err="1" smtClean="0">
                <a:solidFill>
                  <a:schemeClr val="accent2">
                    <a:lumMod val="75000"/>
                  </a:schemeClr>
                </a:solidFill>
              </a:rPr>
              <a:t>precisely</a:t>
            </a:r>
            <a:endParaRPr lang="de-DE" sz="1400" i="1" dirty="0" smtClean="0">
              <a:solidFill>
                <a:schemeClr val="accent2">
                  <a:lumMod val="75000"/>
                </a:schemeClr>
              </a:solidFill>
            </a:endParaRPr>
          </a:p>
          <a:p>
            <a:r>
              <a:rPr lang="de-DE" sz="1400" i="1" dirty="0" smtClean="0">
                <a:solidFill>
                  <a:schemeClr val="accent2">
                    <a:lumMod val="75000"/>
                  </a:schemeClr>
                </a:solidFill>
              </a:rPr>
              <a:t>=&gt; </a:t>
            </a:r>
            <a:r>
              <a:rPr lang="de-DE" sz="1400" i="1" dirty="0" err="1" smtClean="0">
                <a:solidFill>
                  <a:schemeClr val="accent2">
                    <a:lumMod val="75000"/>
                  </a:schemeClr>
                </a:solidFill>
              </a:rPr>
              <a:t>fixing</a:t>
            </a:r>
            <a:r>
              <a:rPr lang="de-DE" sz="1400" i="1" dirty="0" smtClean="0">
                <a:solidFill>
                  <a:schemeClr val="accent2">
                    <a:lumMod val="75000"/>
                  </a:schemeClr>
                </a:solidFill>
              </a:rPr>
              <a:t> </a:t>
            </a:r>
            <a:r>
              <a:rPr lang="de-DE" sz="1400" i="1" dirty="0" err="1" smtClean="0">
                <a:solidFill>
                  <a:schemeClr val="accent2">
                    <a:lumMod val="75000"/>
                  </a:schemeClr>
                </a:solidFill>
              </a:rPr>
              <a:t>would</a:t>
            </a:r>
            <a:r>
              <a:rPr lang="de-DE" sz="1400" i="1" dirty="0" smtClean="0">
                <a:solidFill>
                  <a:schemeClr val="accent2">
                    <a:lumMod val="75000"/>
                  </a:schemeClr>
                </a:solidFill>
              </a:rPr>
              <a:t> </a:t>
            </a:r>
            <a:r>
              <a:rPr lang="de-DE" sz="1400" i="1" dirty="0" err="1" smtClean="0">
                <a:solidFill>
                  <a:schemeClr val="accent2">
                    <a:lumMod val="75000"/>
                  </a:schemeClr>
                </a:solidFill>
              </a:rPr>
              <a:t>introduce</a:t>
            </a:r>
            <a:r>
              <a:rPr lang="de-DE" sz="1400" i="1" dirty="0" smtClean="0">
                <a:solidFill>
                  <a:schemeClr val="accent2">
                    <a:lumMod val="75000"/>
                  </a:schemeClr>
                </a:solidFill>
              </a:rPr>
              <a:t> </a:t>
            </a:r>
            <a:r>
              <a:rPr lang="de-DE" sz="1400" i="1" dirty="0" err="1" smtClean="0">
                <a:solidFill>
                  <a:schemeClr val="accent2">
                    <a:lumMod val="75000"/>
                  </a:schemeClr>
                </a:solidFill>
              </a:rPr>
              <a:t>theory</a:t>
            </a:r>
            <a:r>
              <a:rPr lang="de-DE" sz="1400" i="1" dirty="0" smtClean="0">
                <a:solidFill>
                  <a:schemeClr val="accent2">
                    <a:lumMod val="75000"/>
                  </a:schemeClr>
                </a:solidFill>
              </a:rPr>
              <a:t> </a:t>
            </a:r>
          </a:p>
          <a:p>
            <a:r>
              <a:rPr lang="de-DE" sz="1400" i="1" dirty="0" err="1" smtClean="0">
                <a:solidFill>
                  <a:schemeClr val="accent2">
                    <a:lumMod val="75000"/>
                  </a:schemeClr>
                </a:solidFill>
              </a:rPr>
              <a:t>dependance</a:t>
            </a:r>
            <a:endParaRPr lang="de-DE" sz="1400" i="1" dirty="0" smtClean="0">
              <a:solidFill>
                <a:schemeClr val="accent2">
                  <a:lumMod val="75000"/>
                </a:schemeClr>
              </a:solidFill>
            </a:endParaRPr>
          </a:p>
          <a:p>
            <a:endParaRPr lang="de-DE" sz="1400" i="1" dirty="0">
              <a:solidFill>
                <a:schemeClr val="accent2">
                  <a:lumMod val="75000"/>
                </a:schemeClr>
              </a:solidFill>
            </a:endParaRPr>
          </a:p>
          <a:p>
            <a:r>
              <a:rPr lang="de-DE" sz="1400" i="1" dirty="0" err="1" smtClean="0">
                <a:solidFill>
                  <a:schemeClr val="accent2">
                    <a:lumMod val="75000"/>
                  </a:schemeClr>
                </a:solidFill>
              </a:rPr>
              <a:t>the</a:t>
            </a:r>
            <a:r>
              <a:rPr lang="de-DE" sz="1400" i="1" dirty="0" smtClean="0">
                <a:solidFill>
                  <a:schemeClr val="accent2">
                    <a:lumMod val="75000"/>
                  </a:schemeClr>
                </a:solidFill>
              </a:rPr>
              <a:t> </a:t>
            </a:r>
            <a:r>
              <a:rPr lang="de-DE" sz="1400" i="1" u="sng" dirty="0" smtClean="0">
                <a:solidFill>
                  <a:schemeClr val="accent2">
                    <a:lumMod val="75000"/>
                  </a:schemeClr>
                </a:solidFill>
              </a:rPr>
              <a:t>individual </a:t>
            </a:r>
            <a:r>
              <a:rPr lang="de-DE" sz="1400" i="1" u="sng" dirty="0" err="1" smtClean="0">
                <a:solidFill>
                  <a:schemeClr val="accent2">
                    <a:lumMod val="75000"/>
                  </a:schemeClr>
                </a:solidFill>
              </a:rPr>
              <a:t>intensities</a:t>
            </a:r>
            <a:r>
              <a:rPr lang="de-DE" sz="1400" i="1" dirty="0" smtClean="0">
                <a:solidFill>
                  <a:schemeClr val="accent2">
                    <a:lumMod val="75000"/>
                  </a:schemeClr>
                </a:solidFill>
              </a:rPr>
              <a:t> </a:t>
            </a:r>
            <a:r>
              <a:rPr lang="de-DE" sz="1400" i="1" dirty="0" err="1" smtClean="0">
                <a:solidFill>
                  <a:schemeClr val="accent2">
                    <a:lumMod val="75000"/>
                  </a:schemeClr>
                </a:solidFill>
              </a:rPr>
              <a:t>of</a:t>
            </a:r>
            <a:r>
              <a:rPr lang="de-DE" sz="1400" i="1" dirty="0" smtClean="0">
                <a:solidFill>
                  <a:schemeClr val="accent2">
                    <a:lumMod val="75000"/>
                  </a:schemeClr>
                </a:solidFill>
              </a:rPr>
              <a:t> </a:t>
            </a:r>
            <a:r>
              <a:rPr lang="de-DE" sz="1400" i="1" dirty="0" err="1" smtClean="0">
                <a:solidFill>
                  <a:schemeClr val="accent2">
                    <a:lumMod val="75000"/>
                  </a:schemeClr>
                </a:solidFill>
              </a:rPr>
              <a:t>the</a:t>
            </a:r>
            <a:r>
              <a:rPr lang="de-DE" sz="1400" i="1" dirty="0" smtClean="0">
                <a:solidFill>
                  <a:schemeClr val="accent2">
                    <a:lumMod val="75000"/>
                  </a:schemeClr>
                </a:solidFill>
              </a:rPr>
              <a:t> </a:t>
            </a:r>
            <a:r>
              <a:rPr lang="de-DE" sz="1400" i="1" dirty="0" err="1" smtClean="0">
                <a:solidFill>
                  <a:schemeClr val="accent2">
                    <a:lumMod val="75000"/>
                  </a:schemeClr>
                </a:solidFill>
              </a:rPr>
              <a:t>high</a:t>
            </a:r>
            <a:endParaRPr lang="de-DE" sz="1400" i="1" dirty="0" smtClean="0">
              <a:solidFill>
                <a:schemeClr val="accent2">
                  <a:lumMod val="75000"/>
                </a:schemeClr>
              </a:solidFill>
            </a:endParaRPr>
          </a:p>
          <a:p>
            <a:r>
              <a:rPr lang="de-DE" sz="1400" i="1" dirty="0" err="1" smtClean="0">
                <a:solidFill>
                  <a:schemeClr val="accent2">
                    <a:lumMod val="75000"/>
                  </a:schemeClr>
                </a:solidFill>
              </a:rPr>
              <a:t>transitions</a:t>
            </a:r>
            <a:r>
              <a:rPr lang="de-DE" sz="1400" i="1" dirty="0" smtClean="0">
                <a:solidFill>
                  <a:schemeClr val="accent2">
                    <a:lumMod val="75000"/>
                  </a:schemeClr>
                </a:solidFill>
              </a:rPr>
              <a:t> </a:t>
            </a:r>
            <a:r>
              <a:rPr lang="de-DE" sz="1400" i="1" dirty="0" err="1" smtClean="0">
                <a:solidFill>
                  <a:schemeClr val="accent2">
                    <a:lumMod val="75000"/>
                  </a:schemeClr>
                </a:solidFill>
              </a:rPr>
              <a:t>have</a:t>
            </a:r>
            <a:r>
              <a:rPr lang="de-DE" sz="1400" i="1" dirty="0" smtClean="0">
                <a:solidFill>
                  <a:schemeClr val="accent2">
                    <a:lumMod val="75000"/>
                  </a:schemeClr>
                </a:solidFill>
              </a:rPr>
              <a:t> large fit </a:t>
            </a:r>
            <a:r>
              <a:rPr lang="de-DE" sz="1400" i="1" dirty="0" err="1" smtClean="0">
                <a:solidFill>
                  <a:schemeClr val="accent2">
                    <a:lumMod val="75000"/>
                  </a:schemeClr>
                </a:solidFill>
              </a:rPr>
              <a:t>errors</a:t>
            </a:r>
            <a:endParaRPr lang="de-DE" sz="1400" i="1" dirty="0" smtClean="0">
              <a:solidFill>
                <a:schemeClr val="accent2">
                  <a:lumMod val="75000"/>
                </a:schemeClr>
              </a:solidFill>
            </a:endParaRPr>
          </a:p>
          <a:p>
            <a:r>
              <a:rPr lang="de-DE" sz="1400" i="1" dirty="0" smtClean="0">
                <a:solidFill>
                  <a:schemeClr val="accent2">
                    <a:lumMod val="75000"/>
                  </a:schemeClr>
                </a:solidFill>
              </a:rPr>
              <a:t>..</a:t>
            </a:r>
            <a:r>
              <a:rPr lang="de-DE" sz="1400" i="1" dirty="0" err="1" smtClean="0">
                <a:solidFill>
                  <a:schemeClr val="accent2">
                    <a:lumMod val="75000"/>
                  </a:schemeClr>
                </a:solidFill>
              </a:rPr>
              <a:t>influence</a:t>
            </a:r>
            <a:r>
              <a:rPr lang="de-DE" sz="1400" i="1" dirty="0" smtClean="0">
                <a:solidFill>
                  <a:schemeClr val="accent2">
                    <a:lumMod val="75000"/>
                  </a:schemeClr>
                </a:solidFill>
              </a:rPr>
              <a:t> </a:t>
            </a:r>
            <a:r>
              <a:rPr lang="de-DE" sz="1400" i="1" dirty="0" err="1" smtClean="0">
                <a:solidFill>
                  <a:schemeClr val="accent2">
                    <a:lumMod val="75000"/>
                  </a:schemeClr>
                </a:solidFill>
              </a:rPr>
              <a:t>shift</a:t>
            </a:r>
            <a:r>
              <a:rPr lang="de-DE" sz="1400" i="1" dirty="0" smtClean="0">
                <a:solidFill>
                  <a:schemeClr val="accent2">
                    <a:lumMod val="75000"/>
                  </a:schemeClr>
                </a:solidFill>
              </a:rPr>
              <a:t> </a:t>
            </a:r>
            <a:r>
              <a:rPr lang="de-DE" sz="1400" i="1" dirty="0" err="1" smtClean="0">
                <a:solidFill>
                  <a:schemeClr val="accent2">
                    <a:lumMod val="75000"/>
                  </a:schemeClr>
                </a:solidFill>
              </a:rPr>
              <a:t>and</a:t>
            </a:r>
            <a:r>
              <a:rPr lang="de-DE" sz="1400" i="1" dirty="0" smtClean="0">
                <a:solidFill>
                  <a:schemeClr val="accent2">
                    <a:lumMod val="75000"/>
                  </a:schemeClr>
                </a:solidFill>
              </a:rPr>
              <a:t> </a:t>
            </a:r>
            <a:r>
              <a:rPr lang="de-DE" sz="1400" i="1" dirty="0" err="1" smtClean="0">
                <a:solidFill>
                  <a:schemeClr val="accent2">
                    <a:lumMod val="75000"/>
                  </a:schemeClr>
                </a:solidFill>
              </a:rPr>
              <a:t>width</a:t>
            </a:r>
            <a:r>
              <a:rPr lang="de-DE" sz="1400" i="1" dirty="0" smtClean="0">
                <a:solidFill>
                  <a:schemeClr val="accent2">
                    <a:lumMod val="75000"/>
                  </a:schemeClr>
                </a:solidFill>
              </a:rPr>
              <a:t> </a:t>
            </a:r>
          </a:p>
          <a:p>
            <a:endParaRPr lang="de-DE" sz="1400" i="1" dirty="0" smtClean="0">
              <a:solidFill>
                <a:schemeClr val="accent2">
                  <a:lumMod val="75000"/>
                </a:schemeClr>
              </a:solidFill>
            </a:endParaRPr>
          </a:p>
          <a:p>
            <a:r>
              <a:rPr lang="de-DE" sz="1400" i="1" dirty="0" smtClean="0">
                <a:solidFill>
                  <a:schemeClr val="accent2">
                    <a:lumMod val="75000"/>
                  </a:schemeClr>
                </a:solidFill>
              </a:rPr>
              <a:t>=&gt; </a:t>
            </a:r>
            <a:r>
              <a:rPr lang="de-DE" sz="1400" i="1" dirty="0" err="1" smtClean="0">
                <a:solidFill>
                  <a:schemeClr val="accent2">
                    <a:lumMod val="75000"/>
                  </a:schemeClr>
                </a:solidFill>
              </a:rPr>
              <a:t>focuse</a:t>
            </a:r>
            <a:r>
              <a:rPr lang="de-DE" sz="1400" i="1" dirty="0" smtClean="0">
                <a:solidFill>
                  <a:schemeClr val="accent2">
                    <a:lumMod val="75000"/>
                  </a:schemeClr>
                </a:solidFill>
              </a:rPr>
              <a:t> fit on K</a:t>
            </a:r>
            <a:r>
              <a:rPr lang="de-DE" sz="1400" i="1" dirty="0" smtClean="0">
                <a:solidFill>
                  <a:schemeClr val="accent2">
                    <a:lumMod val="75000"/>
                  </a:schemeClr>
                </a:solidFill>
                <a:latin typeface="Symbol" pitchFamily="18" charset="2"/>
              </a:rPr>
              <a:t>a</a:t>
            </a:r>
            <a:r>
              <a:rPr lang="de-DE" sz="1400" i="1" dirty="0" smtClean="0">
                <a:solidFill>
                  <a:schemeClr val="accent2">
                    <a:lumMod val="75000"/>
                  </a:schemeClr>
                </a:solidFill>
              </a:rPr>
              <a:t> </a:t>
            </a:r>
            <a:r>
              <a:rPr lang="de-DE" sz="1400" i="1" dirty="0" err="1" smtClean="0">
                <a:solidFill>
                  <a:schemeClr val="accent2">
                    <a:lumMod val="75000"/>
                  </a:schemeClr>
                </a:solidFill>
              </a:rPr>
              <a:t>K</a:t>
            </a:r>
            <a:r>
              <a:rPr lang="de-DE" sz="1400" i="1" dirty="0" err="1" smtClean="0">
                <a:solidFill>
                  <a:schemeClr val="accent2">
                    <a:lumMod val="75000"/>
                  </a:schemeClr>
                </a:solidFill>
                <a:latin typeface="Symbol" pitchFamily="18" charset="2"/>
              </a:rPr>
              <a:t>b</a:t>
            </a:r>
            <a:r>
              <a:rPr lang="de-DE" sz="1400" i="1" dirty="0" smtClean="0">
                <a:solidFill>
                  <a:schemeClr val="accent2">
                    <a:lumMod val="75000"/>
                  </a:schemeClr>
                </a:solidFill>
              </a:rPr>
              <a:t>, </a:t>
            </a:r>
          </a:p>
          <a:p>
            <a:r>
              <a:rPr lang="de-DE" sz="1400" i="1" dirty="0" err="1" smtClean="0">
                <a:solidFill>
                  <a:schemeClr val="accent2">
                    <a:lumMod val="75000"/>
                  </a:schemeClr>
                </a:solidFill>
              </a:rPr>
              <a:t>K</a:t>
            </a:r>
            <a:r>
              <a:rPr lang="de-DE" sz="1400" i="1" baseline="-25000" dirty="0" err="1" smtClean="0">
                <a:solidFill>
                  <a:schemeClr val="accent2">
                    <a:lumMod val="75000"/>
                  </a:schemeClr>
                </a:solidFill>
              </a:rPr>
              <a:t>high</a:t>
            </a:r>
            <a:r>
              <a:rPr lang="de-DE" sz="1400" i="1" dirty="0" smtClean="0">
                <a:solidFill>
                  <a:schemeClr val="accent2">
                    <a:lumMod val="75000"/>
                  </a:schemeClr>
                </a:solidFill>
              </a:rPr>
              <a:t> </a:t>
            </a:r>
            <a:r>
              <a:rPr lang="de-DE" sz="1400" i="1" dirty="0" err="1" smtClean="0">
                <a:solidFill>
                  <a:schemeClr val="accent2">
                    <a:lumMod val="75000"/>
                  </a:schemeClr>
                </a:solidFill>
              </a:rPr>
              <a:t>transitions</a:t>
            </a:r>
            <a:r>
              <a:rPr lang="de-DE" sz="1400" i="1" dirty="0" smtClean="0">
                <a:solidFill>
                  <a:schemeClr val="accent2">
                    <a:lumMod val="75000"/>
                  </a:schemeClr>
                </a:solidFill>
              </a:rPr>
              <a:t> </a:t>
            </a:r>
            <a:r>
              <a:rPr lang="de-DE" sz="1400" i="1" dirty="0" err="1" smtClean="0">
                <a:solidFill>
                  <a:schemeClr val="accent2">
                    <a:lumMod val="75000"/>
                  </a:schemeClr>
                </a:solidFill>
              </a:rPr>
              <a:t>influence</a:t>
            </a:r>
            <a:r>
              <a:rPr lang="de-DE" sz="1400" i="1" dirty="0" smtClean="0">
                <a:solidFill>
                  <a:schemeClr val="accent2">
                    <a:lumMod val="75000"/>
                  </a:schemeClr>
                </a:solidFill>
              </a:rPr>
              <a:t> </a:t>
            </a:r>
            <a:r>
              <a:rPr lang="de-DE" sz="1400" i="1" dirty="0" err="1" smtClean="0">
                <a:solidFill>
                  <a:schemeClr val="accent2">
                    <a:lumMod val="75000"/>
                  </a:schemeClr>
                </a:solidFill>
              </a:rPr>
              <a:t>only</a:t>
            </a:r>
            <a:r>
              <a:rPr lang="de-DE" sz="1400" i="1" dirty="0" smtClean="0">
                <a:solidFill>
                  <a:schemeClr val="accent2">
                    <a:lumMod val="75000"/>
                  </a:schemeClr>
                </a:solidFill>
              </a:rPr>
              <a:t> via </a:t>
            </a:r>
          </a:p>
          <a:p>
            <a:r>
              <a:rPr lang="de-DE" sz="1400" i="1" dirty="0" err="1" smtClean="0">
                <a:solidFill>
                  <a:schemeClr val="accent2">
                    <a:lumMod val="75000"/>
                  </a:schemeClr>
                </a:solidFill>
              </a:rPr>
              <a:t>their</a:t>
            </a:r>
            <a:r>
              <a:rPr lang="de-DE" sz="1400" i="1" dirty="0" smtClean="0">
                <a:solidFill>
                  <a:schemeClr val="accent2">
                    <a:lumMod val="75000"/>
                  </a:schemeClr>
                </a:solidFill>
              </a:rPr>
              <a:t> </a:t>
            </a:r>
            <a:r>
              <a:rPr lang="de-DE" sz="1400" i="1" dirty="0" err="1" smtClean="0">
                <a:solidFill>
                  <a:schemeClr val="accent2">
                    <a:lumMod val="75000"/>
                  </a:schemeClr>
                </a:solidFill>
              </a:rPr>
              <a:t>low</a:t>
            </a:r>
            <a:r>
              <a:rPr lang="de-DE" sz="1400" i="1" dirty="0" smtClean="0">
                <a:solidFill>
                  <a:schemeClr val="accent2">
                    <a:lumMod val="75000"/>
                  </a:schemeClr>
                </a:solidFill>
              </a:rPr>
              <a:t> </a:t>
            </a:r>
            <a:r>
              <a:rPr lang="de-DE" sz="1400" i="1" dirty="0" err="1" smtClean="0">
                <a:solidFill>
                  <a:schemeClr val="accent2">
                    <a:lumMod val="75000"/>
                  </a:schemeClr>
                </a:solidFill>
              </a:rPr>
              <a:t>energy</a:t>
            </a:r>
            <a:r>
              <a:rPr lang="de-DE" sz="1400" i="1" dirty="0" smtClean="0">
                <a:solidFill>
                  <a:schemeClr val="accent2">
                    <a:lumMod val="75000"/>
                  </a:schemeClr>
                </a:solidFill>
              </a:rPr>
              <a:t> </a:t>
            </a:r>
            <a:r>
              <a:rPr lang="de-DE" sz="1400" i="1" dirty="0" err="1" smtClean="0">
                <a:solidFill>
                  <a:schemeClr val="accent2">
                    <a:lumMod val="75000"/>
                  </a:schemeClr>
                </a:solidFill>
              </a:rPr>
              <a:t>tail</a:t>
            </a:r>
            <a:r>
              <a:rPr lang="de-DE" sz="1400" i="1" dirty="0" smtClean="0">
                <a:solidFill>
                  <a:schemeClr val="accent2">
                    <a:lumMod val="75000"/>
                  </a:schemeClr>
                </a:solidFill>
              </a:rPr>
              <a:t> (</a:t>
            </a:r>
            <a:r>
              <a:rPr lang="de-DE" sz="1400" i="1" dirty="0" err="1" smtClean="0">
                <a:solidFill>
                  <a:schemeClr val="accent2">
                    <a:lumMod val="75000"/>
                  </a:schemeClr>
                </a:solidFill>
              </a:rPr>
              <a:t>overlap</a:t>
            </a:r>
            <a:r>
              <a:rPr lang="de-DE" sz="1400" i="1" dirty="0" smtClean="0">
                <a:solidFill>
                  <a:schemeClr val="accent2">
                    <a:lumMod val="75000"/>
                  </a:schemeClr>
                </a:solidFill>
              </a:rPr>
              <a:t>)</a:t>
            </a:r>
          </a:p>
        </p:txBody>
      </p:sp>
      <p:sp>
        <p:nvSpPr>
          <p:cNvPr id="37" name="Textfeld 36"/>
          <p:cNvSpPr txBox="1"/>
          <p:nvPr/>
        </p:nvSpPr>
        <p:spPr>
          <a:xfrm rot="16200000">
            <a:off x="6336574" y="5522078"/>
            <a:ext cx="401072" cy="215444"/>
          </a:xfrm>
          <a:prstGeom prst="rect">
            <a:avLst/>
          </a:prstGeom>
          <a:noFill/>
        </p:spPr>
        <p:txBody>
          <a:bodyPr wrap="none" rtlCol="0">
            <a:spAutoFit/>
          </a:bodyPr>
          <a:lstStyle/>
          <a:p>
            <a:r>
              <a:rPr lang="de-DE" sz="800" dirty="0" smtClean="0"/>
              <a:t>(2-1)</a:t>
            </a:r>
            <a:endParaRPr lang="de-AT" sz="800" dirty="0"/>
          </a:p>
        </p:txBody>
      </p:sp>
      <p:sp>
        <p:nvSpPr>
          <p:cNvPr id="38" name="Textfeld 37"/>
          <p:cNvSpPr txBox="1"/>
          <p:nvPr/>
        </p:nvSpPr>
        <p:spPr>
          <a:xfrm rot="16200000">
            <a:off x="6550888" y="5379202"/>
            <a:ext cx="401072" cy="215444"/>
          </a:xfrm>
          <a:prstGeom prst="rect">
            <a:avLst/>
          </a:prstGeom>
          <a:noFill/>
        </p:spPr>
        <p:txBody>
          <a:bodyPr wrap="none" rtlCol="0">
            <a:spAutoFit/>
          </a:bodyPr>
          <a:lstStyle/>
          <a:p>
            <a:r>
              <a:rPr lang="de-DE" sz="800" dirty="0" smtClean="0"/>
              <a:t>(3-1)</a:t>
            </a:r>
            <a:endParaRPr lang="de-AT" sz="800" dirty="0"/>
          </a:p>
        </p:txBody>
      </p:sp>
      <p:sp>
        <p:nvSpPr>
          <p:cNvPr id="39" name="Textfeld 38"/>
          <p:cNvSpPr txBox="1"/>
          <p:nvPr/>
        </p:nvSpPr>
        <p:spPr>
          <a:xfrm>
            <a:off x="3571868" y="4429132"/>
            <a:ext cx="1237839" cy="1107996"/>
          </a:xfrm>
          <a:prstGeom prst="rect">
            <a:avLst/>
          </a:prstGeom>
          <a:solidFill>
            <a:srgbClr val="DDDDDD"/>
          </a:solidFill>
        </p:spPr>
        <p:txBody>
          <a:bodyPr wrap="none" rtlCol="0">
            <a:spAutoFit/>
          </a:bodyPr>
          <a:lstStyle/>
          <a:p>
            <a:r>
              <a:rPr lang="de-DE" sz="1100" dirty="0" smtClean="0">
                <a:solidFill>
                  <a:schemeClr val="accent2">
                    <a:lumMod val="75000"/>
                  </a:schemeClr>
                </a:solidFill>
              </a:rPr>
              <a:t>5 </a:t>
            </a:r>
            <a:r>
              <a:rPr lang="de-DE" sz="1100" dirty="0" err="1" smtClean="0">
                <a:solidFill>
                  <a:schemeClr val="accent2">
                    <a:lumMod val="75000"/>
                  </a:schemeClr>
                </a:solidFill>
              </a:rPr>
              <a:t>fitparameters</a:t>
            </a:r>
            <a:r>
              <a:rPr lang="de-DE" sz="1100" dirty="0" smtClean="0">
                <a:solidFill>
                  <a:schemeClr val="accent2">
                    <a:lumMod val="75000"/>
                  </a:schemeClr>
                </a:solidFill>
              </a:rPr>
              <a:t>:  </a:t>
            </a:r>
          </a:p>
          <a:p>
            <a:r>
              <a:rPr lang="de-DE" sz="1100" dirty="0" smtClean="0">
                <a:solidFill>
                  <a:schemeClr val="accent2">
                    <a:lumMod val="75000"/>
                  </a:schemeClr>
                </a:solidFill>
              </a:rPr>
              <a:t>I</a:t>
            </a:r>
            <a:r>
              <a:rPr lang="de-DE" sz="1100" baseline="-25000" dirty="0" smtClean="0">
                <a:solidFill>
                  <a:schemeClr val="accent2">
                    <a:lumMod val="75000"/>
                  </a:schemeClr>
                </a:solidFill>
              </a:rPr>
              <a:t>4</a:t>
            </a:r>
            <a:r>
              <a:rPr lang="de-DE" sz="1100" dirty="0" smtClean="0">
                <a:solidFill>
                  <a:schemeClr val="accent2">
                    <a:lumMod val="75000"/>
                  </a:schemeClr>
                </a:solidFill>
              </a:rPr>
              <a:t> = </a:t>
            </a:r>
            <a:r>
              <a:rPr lang="de-DE" sz="1100" dirty="0" err="1" smtClean="0">
                <a:solidFill>
                  <a:schemeClr val="accent2">
                    <a:lumMod val="75000"/>
                  </a:schemeClr>
                </a:solidFill>
              </a:rPr>
              <a:t>yield</a:t>
            </a:r>
            <a:r>
              <a:rPr lang="de-DE" sz="1100" dirty="0" smtClean="0">
                <a:solidFill>
                  <a:schemeClr val="accent2">
                    <a:lumMod val="75000"/>
                  </a:schemeClr>
                </a:solidFill>
              </a:rPr>
              <a:t>(4→1) </a:t>
            </a:r>
            <a:endParaRPr lang="de-DE" sz="1100" baseline="30000" dirty="0" smtClean="0">
              <a:solidFill>
                <a:schemeClr val="accent2">
                  <a:lumMod val="75000"/>
                </a:schemeClr>
              </a:solidFill>
            </a:endParaRPr>
          </a:p>
          <a:p>
            <a:r>
              <a:rPr lang="de-DE" sz="1100" dirty="0" smtClean="0">
                <a:solidFill>
                  <a:schemeClr val="accent2">
                    <a:lumMod val="75000"/>
                  </a:schemeClr>
                </a:solidFill>
              </a:rPr>
              <a:t>I</a:t>
            </a:r>
            <a:r>
              <a:rPr lang="de-DE" sz="1100" baseline="-25000" dirty="0" smtClean="0">
                <a:solidFill>
                  <a:schemeClr val="accent2">
                    <a:lumMod val="75000"/>
                  </a:schemeClr>
                </a:solidFill>
              </a:rPr>
              <a:t>5</a:t>
            </a:r>
            <a:r>
              <a:rPr lang="de-DE" sz="1100" dirty="0" smtClean="0">
                <a:solidFill>
                  <a:schemeClr val="accent2">
                    <a:lumMod val="75000"/>
                  </a:schemeClr>
                </a:solidFill>
              </a:rPr>
              <a:t> = </a:t>
            </a:r>
            <a:r>
              <a:rPr lang="de-DE" sz="1100" dirty="0" err="1" smtClean="0">
                <a:solidFill>
                  <a:schemeClr val="accent2">
                    <a:lumMod val="75000"/>
                  </a:schemeClr>
                </a:solidFill>
              </a:rPr>
              <a:t>yield</a:t>
            </a:r>
            <a:r>
              <a:rPr lang="de-DE" sz="1100" dirty="0" smtClean="0">
                <a:solidFill>
                  <a:schemeClr val="accent2">
                    <a:lumMod val="75000"/>
                  </a:schemeClr>
                </a:solidFill>
              </a:rPr>
              <a:t>(5→1) </a:t>
            </a:r>
            <a:endParaRPr lang="de-DE" sz="1100" baseline="30000" dirty="0" smtClean="0">
              <a:solidFill>
                <a:schemeClr val="accent2">
                  <a:lumMod val="75000"/>
                </a:schemeClr>
              </a:solidFill>
            </a:endParaRPr>
          </a:p>
          <a:p>
            <a:r>
              <a:rPr lang="de-DE" sz="1100" dirty="0" smtClean="0">
                <a:solidFill>
                  <a:schemeClr val="accent2">
                    <a:lumMod val="75000"/>
                  </a:schemeClr>
                </a:solidFill>
              </a:rPr>
              <a:t>I</a:t>
            </a:r>
            <a:r>
              <a:rPr lang="de-DE" sz="1100" baseline="-25000" dirty="0" smtClean="0">
                <a:solidFill>
                  <a:schemeClr val="accent2">
                    <a:lumMod val="75000"/>
                  </a:schemeClr>
                </a:solidFill>
              </a:rPr>
              <a:t>6</a:t>
            </a:r>
            <a:r>
              <a:rPr lang="de-DE" sz="1100" dirty="0" smtClean="0">
                <a:solidFill>
                  <a:schemeClr val="accent2">
                    <a:lumMod val="75000"/>
                  </a:schemeClr>
                </a:solidFill>
              </a:rPr>
              <a:t> = </a:t>
            </a:r>
            <a:r>
              <a:rPr lang="de-DE" sz="1100" dirty="0" err="1" smtClean="0">
                <a:solidFill>
                  <a:schemeClr val="accent2">
                    <a:lumMod val="75000"/>
                  </a:schemeClr>
                </a:solidFill>
              </a:rPr>
              <a:t>yield</a:t>
            </a:r>
            <a:r>
              <a:rPr lang="de-DE" sz="1100" dirty="0" smtClean="0">
                <a:solidFill>
                  <a:schemeClr val="accent2">
                    <a:lumMod val="75000"/>
                  </a:schemeClr>
                </a:solidFill>
              </a:rPr>
              <a:t>(6→1) </a:t>
            </a:r>
            <a:endParaRPr lang="de-DE" sz="1100" baseline="30000" dirty="0" smtClean="0">
              <a:solidFill>
                <a:schemeClr val="accent2">
                  <a:lumMod val="75000"/>
                </a:schemeClr>
              </a:solidFill>
            </a:endParaRPr>
          </a:p>
          <a:p>
            <a:r>
              <a:rPr lang="de-DE" sz="1100" dirty="0" smtClean="0">
                <a:solidFill>
                  <a:schemeClr val="accent2">
                    <a:lumMod val="75000"/>
                  </a:schemeClr>
                </a:solidFill>
              </a:rPr>
              <a:t>I</a:t>
            </a:r>
            <a:r>
              <a:rPr lang="de-DE" sz="1100" baseline="-25000" dirty="0" smtClean="0">
                <a:solidFill>
                  <a:schemeClr val="accent2">
                    <a:lumMod val="75000"/>
                  </a:schemeClr>
                </a:solidFill>
              </a:rPr>
              <a:t>7</a:t>
            </a:r>
            <a:r>
              <a:rPr lang="de-DE" sz="1100" dirty="0" smtClean="0">
                <a:solidFill>
                  <a:schemeClr val="accent2">
                    <a:lumMod val="75000"/>
                  </a:schemeClr>
                </a:solidFill>
              </a:rPr>
              <a:t> = </a:t>
            </a:r>
            <a:r>
              <a:rPr lang="de-DE" sz="1100" dirty="0" err="1" smtClean="0">
                <a:solidFill>
                  <a:schemeClr val="accent2">
                    <a:lumMod val="75000"/>
                  </a:schemeClr>
                </a:solidFill>
              </a:rPr>
              <a:t>yield</a:t>
            </a:r>
            <a:r>
              <a:rPr lang="de-DE" sz="1100" dirty="0" smtClean="0">
                <a:solidFill>
                  <a:schemeClr val="accent2">
                    <a:lumMod val="75000"/>
                  </a:schemeClr>
                </a:solidFill>
              </a:rPr>
              <a:t>(7→1) </a:t>
            </a:r>
            <a:endParaRPr lang="de-DE" sz="1100" baseline="30000" dirty="0" smtClean="0">
              <a:solidFill>
                <a:schemeClr val="accent2">
                  <a:lumMod val="75000"/>
                </a:schemeClr>
              </a:solidFill>
            </a:endParaRPr>
          </a:p>
          <a:p>
            <a:r>
              <a:rPr lang="de-DE" sz="1100" dirty="0" smtClean="0">
                <a:solidFill>
                  <a:schemeClr val="accent2">
                    <a:lumMod val="75000"/>
                  </a:schemeClr>
                </a:solidFill>
              </a:rPr>
              <a:t>I</a:t>
            </a:r>
            <a:r>
              <a:rPr lang="de-DE" sz="1100" baseline="-25000" dirty="0" smtClean="0">
                <a:solidFill>
                  <a:schemeClr val="accent2">
                    <a:lumMod val="75000"/>
                  </a:schemeClr>
                </a:solidFill>
              </a:rPr>
              <a:t>8</a:t>
            </a:r>
            <a:r>
              <a:rPr lang="de-DE" sz="1100" dirty="0" smtClean="0">
                <a:solidFill>
                  <a:schemeClr val="accent2">
                    <a:lumMod val="75000"/>
                  </a:schemeClr>
                </a:solidFill>
              </a:rPr>
              <a:t> = </a:t>
            </a:r>
            <a:r>
              <a:rPr lang="de-DE" sz="1100" dirty="0" err="1" smtClean="0">
                <a:solidFill>
                  <a:schemeClr val="accent2">
                    <a:lumMod val="75000"/>
                  </a:schemeClr>
                </a:solidFill>
              </a:rPr>
              <a:t>yield</a:t>
            </a:r>
            <a:r>
              <a:rPr lang="de-DE" sz="1100" dirty="0" smtClean="0">
                <a:solidFill>
                  <a:schemeClr val="accent2">
                    <a:lumMod val="75000"/>
                  </a:schemeClr>
                </a:solidFill>
              </a:rPr>
              <a:t>(8→1)</a:t>
            </a:r>
            <a:endParaRPr lang="de-DE" sz="1100" b="1" dirty="0" smtClean="0">
              <a:solidFill>
                <a:srgbClr val="0070C0"/>
              </a:solidFill>
            </a:endParaRPr>
          </a:p>
        </p:txBody>
      </p:sp>
      <p:cxnSp>
        <p:nvCxnSpPr>
          <p:cNvPr id="41" name="Gerade Verbindung mit Pfeil 40"/>
          <p:cNvCxnSpPr/>
          <p:nvPr/>
        </p:nvCxnSpPr>
        <p:spPr>
          <a:xfrm>
            <a:off x="1776865" y="4893974"/>
            <a:ext cx="1785950" cy="1588"/>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p:cNvSpPr txBox="1"/>
          <p:nvPr/>
        </p:nvSpPr>
        <p:spPr>
          <a:xfrm>
            <a:off x="4000496" y="4071942"/>
            <a:ext cx="2357454" cy="1938992"/>
          </a:xfrm>
          <a:prstGeom prst="rect">
            <a:avLst/>
          </a:prstGeom>
          <a:solidFill>
            <a:schemeClr val="accent5">
              <a:lumMod val="75000"/>
            </a:schemeClr>
          </a:solidFill>
        </p:spPr>
        <p:txBody>
          <a:bodyPr wrap="square" rtlCol="0">
            <a:spAutoFit/>
          </a:bodyPr>
          <a:lstStyle/>
          <a:p>
            <a:r>
              <a:rPr lang="de-DE" sz="1200" b="1" i="1" dirty="0" err="1" smtClean="0">
                <a:solidFill>
                  <a:schemeClr val="accent2">
                    <a:lumMod val="75000"/>
                  </a:schemeClr>
                </a:solidFill>
              </a:rPr>
              <a:t>alternatively</a:t>
            </a:r>
            <a:r>
              <a:rPr lang="de-DE" sz="1200" b="1" i="1" dirty="0" smtClean="0">
                <a:solidFill>
                  <a:schemeClr val="accent2">
                    <a:lumMod val="75000"/>
                  </a:schemeClr>
                </a:solidFill>
              </a:rPr>
              <a:t>:</a:t>
            </a:r>
          </a:p>
          <a:p>
            <a:endParaRPr lang="de-DE" sz="1200" dirty="0" smtClean="0">
              <a:solidFill>
                <a:schemeClr val="accent2">
                  <a:lumMod val="75000"/>
                </a:schemeClr>
              </a:solidFill>
            </a:endParaRPr>
          </a:p>
          <a:p>
            <a:r>
              <a:rPr lang="de-DE" sz="1200" dirty="0" err="1" smtClean="0">
                <a:solidFill>
                  <a:schemeClr val="accent2">
                    <a:lumMod val="75000"/>
                  </a:schemeClr>
                </a:solidFill>
              </a:rPr>
              <a:t>parametrization</a:t>
            </a:r>
            <a:r>
              <a:rPr lang="de-DE" sz="1200" dirty="0" smtClean="0">
                <a:solidFill>
                  <a:schemeClr val="accent2">
                    <a:lumMod val="75000"/>
                  </a:schemeClr>
                </a:solidFill>
              </a:rPr>
              <a:t> </a:t>
            </a:r>
            <a:r>
              <a:rPr lang="de-DE" sz="1200" dirty="0" err="1" smtClean="0">
                <a:solidFill>
                  <a:schemeClr val="accent2">
                    <a:lumMod val="75000"/>
                  </a:schemeClr>
                </a:solidFill>
              </a:rPr>
              <a:t>of</a:t>
            </a:r>
            <a:r>
              <a:rPr lang="de-DE" sz="1200" dirty="0" smtClean="0">
                <a:solidFill>
                  <a:schemeClr val="accent2">
                    <a:lumMod val="75000"/>
                  </a:schemeClr>
                </a:solidFill>
              </a:rPr>
              <a:t> </a:t>
            </a:r>
          </a:p>
          <a:p>
            <a:r>
              <a:rPr lang="de-DE" sz="1200" dirty="0" err="1" smtClean="0">
                <a:solidFill>
                  <a:schemeClr val="accent2">
                    <a:lumMod val="75000"/>
                  </a:schemeClr>
                </a:solidFill>
              </a:rPr>
              <a:t>K</a:t>
            </a:r>
            <a:r>
              <a:rPr lang="de-DE" sz="1200" baseline="-25000" dirty="0" err="1" smtClean="0">
                <a:solidFill>
                  <a:schemeClr val="accent2">
                    <a:lumMod val="75000"/>
                  </a:schemeClr>
                </a:solidFill>
              </a:rPr>
              <a:t>high</a:t>
            </a:r>
            <a:r>
              <a:rPr lang="de-DE" sz="1200" dirty="0" smtClean="0">
                <a:solidFill>
                  <a:schemeClr val="accent2">
                    <a:lumMod val="75000"/>
                  </a:schemeClr>
                </a:solidFill>
              </a:rPr>
              <a:t> </a:t>
            </a:r>
            <a:r>
              <a:rPr lang="de-DE" sz="1200" dirty="0" err="1" smtClean="0">
                <a:solidFill>
                  <a:schemeClr val="accent2">
                    <a:lumMod val="75000"/>
                  </a:schemeClr>
                </a:solidFill>
              </a:rPr>
              <a:t>yields</a:t>
            </a:r>
            <a:endParaRPr lang="de-DE" sz="1200" dirty="0" smtClean="0">
              <a:solidFill>
                <a:schemeClr val="accent2">
                  <a:lumMod val="75000"/>
                </a:schemeClr>
              </a:solidFill>
            </a:endParaRPr>
          </a:p>
          <a:p>
            <a:endParaRPr lang="de-DE" sz="1200" dirty="0" smtClean="0">
              <a:solidFill>
                <a:schemeClr val="accent2">
                  <a:lumMod val="75000"/>
                </a:schemeClr>
              </a:solidFill>
            </a:endParaRPr>
          </a:p>
          <a:p>
            <a:r>
              <a:rPr lang="de-DE" sz="1200" dirty="0" smtClean="0">
                <a:solidFill>
                  <a:schemeClr val="accent2">
                    <a:lumMod val="75000"/>
                  </a:schemeClr>
                </a:solidFill>
              </a:rPr>
              <a:t>y(i→1) / y(P → 1) = Q </a:t>
            </a:r>
            <a:r>
              <a:rPr lang="de-DE" sz="1200" baseline="30000" dirty="0" err="1" smtClean="0">
                <a:solidFill>
                  <a:schemeClr val="accent2">
                    <a:lumMod val="75000"/>
                  </a:schemeClr>
                </a:solidFill>
              </a:rPr>
              <a:t>abs</a:t>
            </a:r>
            <a:r>
              <a:rPr lang="de-DE" sz="1200" baseline="30000" dirty="0" smtClean="0">
                <a:solidFill>
                  <a:schemeClr val="accent2">
                    <a:lumMod val="75000"/>
                  </a:schemeClr>
                </a:solidFill>
              </a:rPr>
              <a:t>(i-P)</a:t>
            </a:r>
          </a:p>
          <a:p>
            <a:endParaRPr lang="de-DE" sz="1200" dirty="0" smtClean="0">
              <a:solidFill>
                <a:schemeClr val="accent2">
                  <a:lumMod val="75000"/>
                </a:schemeClr>
              </a:solidFill>
            </a:endParaRPr>
          </a:p>
          <a:p>
            <a:r>
              <a:rPr lang="de-DE" sz="1200" dirty="0" err="1" smtClean="0">
                <a:solidFill>
                  <a:schemeClr val="accent2">
                    <a:lumMod val="75000"/>
                  </a:schemeClr>
                </a:solidFill>
              </a:rPr>
              <a:t>I</a:t>
            </a:r>
            <a:r>
              <a:rPr lang="de-DE" sz="1200" baseline="-25000" dirty="0" err="1" smtClean="0">
                <a:solidFill>
                  <a:schemeClr val="accent2">
                    <a:lumMod val="75000"/>
                  </a:schemeClr>
                </a:solidFill>
              </a:rPr>
              <a:t>high</a:t>
            </a:r>
            <a:r>
              <a:rPr lang="de-DE" sz="1200" dirty="0" smtClean="0">
                <a:solidFill>
                  <a:schemeClr val="accent2">
                    <a:lumMod val="75000"/>
                  </a:schemeClr>
                </a:solidFill>
              </a:rPr>
              <a:t>  total </a:t>
            </a:r>
            <a:r>
              <a:rPr lang="de-DE" sz="1200" dirty="0" err="1" smtClean="0">
                <a:solidFill>
                  <a:schemeClr val="accent2">
                    <a:lumMod val="75000"/>
                  </a:schemeClr>
                </a:solidFill>
              </a:rPr>
              <a:t>intensity</a:t>
            </a:r>
            <a:r>
              <a:rPr lang="de-DE" sz="1200" dirty="0" smtClean="0">
                <a:solidFill>
                  <a:schemeClr val="accent2">
                    <a:lumMod val="75000"/>
                  </a:schemeClr>
                </a:solidFill>
              </a:rPr>
              <a:t> </a:t>
            </a:r>
            <a:r>
              <a:rPr lang="de-DE" sz="1200" dirty="0" err="1" smtClean="0">
                <a:solidFill>
                  <a:schemeClr val="accent2">
                    <a:lumMod val="75000"/>
                  </a:schemeClr>
                </a:solidFill>
              </a:rPr>
              <a:t>of</a:t>
            </a:r>
            <a:r>
              <a:rPr lang="de-DE" sz="1200" dirty="0" smtClean="0">
                <a:solidFill>
                  <a:schemeClr val="accent2">
                    <a:lumMod val="75000"/>
                  </a:schemeClr>
                </a:solidFill>
              </a:rPr>
              <a:t> </a:t>
            </a:r>
            <a:r>
              <a:rPr lang="de-DE" sz="1200" dirty="0" err="1" smtClean="0">
                <a:solidFill>
                  <a:schemeClr val="accent2">
                    <a:lumMod val="75000"/>
                  </a:schemeClr>
                </a:solidFill>
              </a:rPr>
              <a:t>K</a:t>
            </a:r>
            <a:r>
              <a:rPr lang="de-DE" sz="1200" baseline="-25000" dirty="0" err="1" smtClean="0">
                <a:solidFill>
                  <a:schemeClr val="accent2">
                    <a:lumMod val="75000"/>
                  </a:schemeClr>
                </a:solidFill>
              </a:rPr>
              <a:t>high</a:t>
            </a:r>
            <a:r>
              <a:rPr lang="de-DE" sz="1200" dirty="0" smtClean="0">
                <a:solidFill>
                  <a:schemeClr val="accent2">
                    <a:lumMod val="75000"/>
                  </a:schemeClr>
                </a:solidFill>
              </a:rPr>
              <a:t> </a:t>
            </a:r>
          </a:p>
          <a:p>
            <a:endParaRPr lang="de-DE" sz="1200" i="1" dirty="0" smtClean="0">
              <a:solidFill>
                <a:schemeClr val="accent2">
                  <a:lumMod val="75000"/>
                </a:schemeClr>
              </a:solidFill>
            </a:endParaRPr>
          </a:p>
          <a:p>
            <a:r>
              <a:rPr lang="de-DE" sz="1200" i="1" dirty="0" smtClean="0">
                <a:solidFill>
                  <a:schemeClr val="accent2">
                    <a:lumMod val="75000"/>
                  </a:schemeClr>
                </a:solidFill>
              </a:rPr>
              <a:t>Fit: </a:t>
            </a:r>
            <a:r>
              <a:rPr lang="de-DE" sz="1200" b="1" i="1" dirty="0" smtClean="0">
                <a:solidFill>
                  <a:srgbClr val="C00000"/>
                </a:solidFill>
              </a:rPr>
              <a:t>I</a:t>
            </a:r>
            <a:r>
              <a:rPr lang="de-DE" sz="1200" b="1" i="1" baseline="-25000" dirty="0" smtClean="0">
                <a:solidFill>
                  <a:srgbClr val="C00000"/>
                </a:solidFill>
              </a:rPr>
              <a:t>1</a:t>
            </a:r>
            <a:r>
              <a:rPr lang="de-DE" sz="1200" b="1" i="1" dirty="0" smtClean="0">
                <a:solidFill>
                  <a:srgbClr val="C00000"/>
                </a:solidFill>
              </a:rPr>
              <a:t>,I</a:t>
            </a:r>
            <a:r>
              <a:rPr lang="de-DE" sz="1200" b="1" i="1" baseline="-25000" dirty="0" smtClean="0">
                <a:solidFill>
                  <a:srgbClr val="C00000"/>
                </a:solidFill>
              </a:rPr>
              <a:t>2</a:t>
            </a:r>
            <a:r>
              <a:rPr lang="de-DE" sz="1200" b="1" i="1" dirty="0" smtClean="0">
                <a:solidFill>
                  <a:srgbClr val="C00000"/>
                </a:solidFill>
              </a:rPr>
              <a:t>,I</a:t>
            </a:r>
            <a:r>
              <a:rPr lang="de-DE" sz="1200" b="1" i="1" baseline="-25000" dirty="0" smtClean="0">
                <a:solidFill>
                  <a:srgbClr val="C00000"/>
                </a:solidFill>
              </a:rPr>
              <a:t>high</a:t>
            </a:r>
            <a:r>
              <a:rPr lang="de-DE" sz="1200" b="1" i="1" dirty="0" smtClean="0">
                <a:solidFill>
                  <a:srgbClr val="C00000"/>
                </a:solidFill>
              </a:rPr>
              <a:t>,P,Q,  </a:t>
            </a:r>
            <a:r>
              <a:rPr lang="de-DE" sz="1200" b="1" i="1" dirty="0" smtClean="0">
                <a:solidFill>
                  <a:srgbClr val="C00000"/>
                </a:solidFill>
                <a:latin typeface="Symbol" pitchFamily="18" charset="2"/>
              </a:rPr>
              <a:t>e, G</a:t>
            </a:r>
            <a:endParaRPr lang="de-DE" sz="1200" dirty="0" smtClean="0">
              <a:solidFill>
                <a:schemeClr val="accent2">
                  <a:lumMod val="75000"/>
                </a:schemeClr>
              </a:solidFill>
            </a:endParaRPr>
          </a:p>
        </p:txBody>
      </p:sp>
      <p:sp>
        <p:nvSpPr>
          <p:cNvPr id="17" name="Rectangle 17"/>
          <p:cNvSpPr>
            <a:spLocks noChangeArrowheads="1"/>
          </p:cNvSpPr>
          <p:nvPr/>
        </p:nvSpPr>
        <p:spPr bwMode="auto">
          <a:xfrm>
            <a:off x="0" y="0"/>
            <a:ext cx="9144000" cy="620713"/>
          </a:xfrm>
          <a:prstGeom prst="rect">
            <a:avLst/>
          </a:prstGeom>
          <a:solidFill>
            <a:schemeClr val="bg1"/>
          </a:solidFill>
          <a:ln w="9525">
            <a:noFill/>
            <a:miter lim="800000"/>
            <a:headEnd/>
            <a:tailEnd/>
          </a:ln>
        </p:spPr>
        <p:txBody>
          <a:bodyPr anchor="ctr"/>
          <a:lstStyle/>
          <a:p>
            <a:pPr algn="ctr"/>
            <a:r>
              <a:rPr lang="de-DE" sz="2800" i="1" dirty="0" err="1" smtClean="0">
                <a:solidFill>
                  <a:schemeClr val="accent4">
                    <a:lumMod val="65000"/>
                    <a:lumOff val="35000"/>
                  </a:schemeClr>
                </a:solidFill>
              </a:rPr>
              <a:t>K</a:t>
            </a:r>
            <a:r>
              <a:rPr lang="de-DE" sz="2800" i="1" baseline="-25000" dirty="0" err="1" smtClean="0">
                <a:solidFill>
                  <a:schemeClr val="accent4">
                    <a:lumMod val="65000"/>
                    <a:lumOff val="35000"/>
                  </a:schemeClr>
                </a:solidFill>
              </a:rPr>
              <a:t>high</a:t>
            </a:r>
            <a:r>
              <a:rPr lang="de-DE" sz="2800" i="1" dirty="0" smtClean="0">
                <a:solidFill>
                  <a:schemeClr val="accent4">
                    <a:lumMod val="65000"/>
                    <a:lumOff val="35000"/>
                  </a:schemeClr>
                </a:solidFill>
              </a:rPr>
              <a:t> </a:t>
            </a:r>
            <a:endParaRPr lang="de-DE" sz="2800" i="1" dirty="0">
              <a:solidFill>
                <a:schemeClr val="accent4">
                  <a:lumMod val="65000"/>
                  <a:lumOff val="35000"/>
                </a:schemeClr>
              </a:solidFill>
            </a:endParaRPr>
          </a:p>
        </p:txBody>
      </p:sp>
      <p:pic>
        <p:nvPicPr>
          <p:cNvPr id="43010" name="Picture 2"/>
          <p:cNvPicPr>
            <a:picLocks noChangeAspect="1" noChangeArrowheads="1"/>
          </p:cNvPicPr>
          <p:nvPr/>
        </p:nvPicPr>
        <p:blipFill>
          <a:blip r:embed="rId2" cstate="print"/>
          <a:srcRect/>
          <a:stretch>
            <a:fillRect/>
          </a:stretch>
        </p:blipFill>
        <p:spPr bwMode="auto">
          <a:xfrm>
            <a:off x="6500826" y="1071546"/>
            <a:ext cx="2368047" cy="5266966"/>
          </a:xfrm>
          <a:prstGeom prst="rect">
            <a:avLst/>
          </a:prstGeom>
          <a:noFill/>
          <a:ln w="9525">
            <a:solidFill>
              <a:schemeClr val="bg1"/>
            </a:solidFill>
            <a:miter lim="800000"/>
            <a:headEnd/>
            <a:tailEnd/>
          </a:ln>
        </p:spPr>
      </p:pic>
      <p:sp>
        <p:nvSpPr>
          <p:cNvPr id="19" name="Textfeld 18"/>
          <p:cNvSpPr txBox="1"/>
          <p:nvPr/>
        </p:nvSpPr>
        <p:spPr>
          <a:xfrm>
            <a:off x="6929454" y="1214422"/>
            <a:ext cx="535724" cy="400110"/>
          </a:xfrm>
          <a:prstGeom prst="rect">
            <a:avLst/>
          </a:prstGeom>
          <a:noFill/>
          <a:ln>
            <a:solidFill>
              <a:schemeClr val="bg1"/>
            </a:solidFill>
          </a:ln>
        </p:spPr>
        <p:txBody>
          <a:bodyPr wrap="none" rtlCol="0">
            <a:spAutoFit/>
          </a:bodyPr>
          <a:lstStyle/>
          <a:p>
            <a:r>
              <a:rPr lang="de-DE" sz="1000" dirty="0" smtClean="0"/>
              <a:t>P=4.0</a:t>
            </a:r>
          </a:p>
          <a:p>
            <a:r>
              <a:rPr lang="de-DE" sz="1000" dirty="0" smtClean="0"/>
              <a:t>Q=0.5</a:t>
            </a:r>
            <a:endParaRPr lang="de-AT" sz="1000" dirty="0"/>
          </a:p>
        </p:txBody>
      </p:sp>
      <p:sp>
        <p:nvSpPr>
          <p:cNvPr id="20" name="Textfeld 19"/>
          <p:cNvSpPr txBox="1"/>
          <p:nvPr/>
        </p:nvSpPr>
        <p:spPr>
          <a:xfrm>
            <a:off x="6929454" y="3143248"/>
            <a:ext cx="535724" cy="400110"/>
          </a:xfrm>
          <a:prstGeom prst="rect">
            <a:avLst/>
          </a:prstGeom>
          <a:noFill/>
          <a:ln>
            <a:solidFill>
              <a:schemeClr val="bg1"/>
            </a:solidFill>
          </a:ln>
        </p:spPr>
        <p:txBody>
          <a:bodyPr wrap="none" rtlCol="0">
            <a:spAutoFit/>
          </a:bodyPr>
          <a:lstStyle/>
          <a:p>
            <a:r>
              <a:rPr lang="de-DE" sz="1000" dirty="0" smtClean="0"/>
              <a:t>P=4.5</a:t>
            </a:r>
          </a:p>
          <a:p>
            <a:r>
              <a:rPr lang="de-DE" sz="1000" dirty="0" smtClean="0"/>
              <a:t>Q=0.5</a:t>
            </a:r>
            <a:endParaRPr lang="de-AT" sz="1000" dirty="0"/>
          </a:p>
        </p:txBody>
      </p:sp>
      <p:sp>
        <p:nvSpPr>
          <p:cNvPr id="21" name="Textfeld 20"/>
          <p:cNvSpPr txBox="1"/>
          <p:nvPr/>
        </p:nvSpPr>
        <p:spPr>
          <a:xfrm>
            <a:off x="6929454" y="5072074"/>
            <a:ext cx="535724" cy="400110"/>
          </a:xfrm>
          <a:prstGeom prst="rect">
            <a:avLst/>
          </a:prstGeom>
          <a:noFill/>
          <a:ln>
            <a:solidFill>
              <a:schemeClr val="bg1"/>
            </a:solidFill>
          </a:ln>
        </p:spPr>
        <p:txBody>
          <a:bodyPr wrap="none" rtlCol="0">
            <a:spAutoFit/>
          </a:bodyPr>
          <a:lstStyle/>
          <a:p>
            <a:r>
              <a:rPr lang="de-DE" sz="1000" dirty="0" smtClean="0"/>
              <a:t>P=5.0</a:t>
            </a:r>
          </a:p>
          <a:p>
            <a:r>
              <a:rPr lang="de-DE" sz="1000" dirty="0" smtClean="0"/>
              <a:t>Q=0.5</a:t>
            </a:r>
            <a:endParaRPr lang="de-AT" sz="1000" dirty="0"/>
          </a:p>
        </p:txBody>
      </p:sp>
      <p:sp>
        <p:nvSpPr>
          <p:cNvPr id="24" name="Foliennummernplatzhalter 1"/>
          <p:cNvSpPr txBox="1">
            <a:spLocks/>
          </p:cNvSpPr>
          <p:nvPr/>
        </p:nvSpPr>
        <p:spPr bwMode="auto">
          <a:xfrm>
            <a:off x="0" y="6524602"/>
            <a:ext cx="9144000" cy="3333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smtClean="0">
                <a:ln>
                  <a:noFill/>
                </a:ln>
                <a:solidFill>
                  <a:schemeClr val="tx1"/>
                </a:solidFill>
                <a:effectLst/>
                <a:uLnTx/>
                <a:uFillTx/>
                <a:latin typeface="Arial" pitchFamily="34" charset="0"/>
                <a:ea typeface="+mn-ea"/>
                <a:cs typeface="+mn-cs"/>
              </a:rPr>
              <a:t>STORI‘11 - M. Cargnelli - </a:t>
            </a:r>
            <a:fld id="{6CE96085-9564-4911-B0B7-542EC05FD62A}" type="slidenum">
              <a:rPr kumimoji="0" lang="de-DE" sz="1400" b="0" i="0" u="none" strike="noStrike" kern="1200" cap="none" spc="0" normalizeH="0" baseline="0" noProof="0" smtClean="0">
                <a:ln>
                  <a:noFill/>
                </a:ln>
                <a:solidFill>
                  <a:schemeClr val="tx1"/>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15</a:t>
            </a:fld>
            <a:r>
              <a:rPr kumimoji="0" lang="de-DE" sz="1400" b="0" i="0" u="none" strike="noStrike" kern="1200" cap="none" spc="0" normalizeH="0" baseline="0" noProof="0" smtClean="0">
                <a:ln>
                  <a:noFill/>
                </a:ln>
                <a:solidFill>
                  <a:schemeClr val="tx1"/>
                </a:solidFill>
                <a:effectLst/>
                <a:uLnTx/>
                <a:uFillTx/>
                <a:latin typeface="Arial" pitchFamily="34" charset="0"/>
                <a:ea typeface="+mn-ea"/>
                <a:cs typeface="+mn-cs"/>
              </a:rPr>
              <a:t>   </a:t>
            </a:r>
            <a:endParaRPr kumimoji="0" lang="de-DE" sz="14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26" name="Textfeld 25"/>
          <p:cNvSpPr txBox="1"/>
          <p:nvPr/>
        </p:nvSpPr>
        <p:spPr>
          <a:xfrm>
            <a:off x="142844" y="928670"/>
            <a:ext cx="4387740" cy="2492990"/>
          </a:xfrm>
          <a:prstGeom prst="rect">
            <a:avLst/>
          </a:prstGeom>
          <a:solidFill>
            <a:schemeClr val="accent5">
              <a:lumMod val="75000"/>
            </a:schemeClr>
          </a:solidFill>
        </p:spPr>
        <p:txBody>
          <a:bodyPr wrap="none" rtlCol="0">
            <a:spAutoFit/>
          </a:bodyPr>
          <a:lstStyle/>
          <a:p>
            <a:r>
              <a:rPr lang="de-DE" sz="1200" b="1" i="1" dirty="0" smtClean="0">
                <a:solidFill>
                  <a:schemeClr val="accent2">
                    <a:lumMod val="75000"/>
                  </a:schemeClr>
                </a:solidFill>
              </a:rPr>
              <a:t>iterative fit</a:t>
            </a:r>
          </a:p>
          <a:p>
            <a:endParaRPr lang="de-DE" sz="1200" i="1" dirty="0" smtClean="0">
              <a:solidFill>
                <a:schemeClr val="accent2">
                  <a:lumMod val="75000"/>
                </a:schemeClr>
              </a:solidFill>
            </a:endParaRPr>
          </a:p>
          <a:p>
            <a:r>
              <a:rPr lang="de-DE" sz="1200" i="1" dirty="0" err="1" smtClean="0">
                <a:solidFill>
                  <a:schemeClr val="accent2">
                    <a:lumMod val="75000"/>
                  </a:schemeClr>
                </a:solidFill>
              </a:rPr>
              <a:t>step</a:t>
            </a:r>
            <a:r>
              <a:rPr lang="de-DE" sz="1200" i="1" dirty="0" smtClean="0">
                <a:solidFill>
                  <a:schemeClr val="accent2">
                    <a:lumMod val="75000"/>
                  </a:schemeClr>
                </a:solidFill>
              </a:rPr>
              <a:t> 1:  </a:t>
            </a:r>
          </a:p>
          <a:p>
            <a:r>
              <a:rPr lang="de-DE" sz="1200" i="1" dirty="0" err="1" smtClean="0">
                <a:solidFill>
                  <a:schemeClr val="accent2">
                    <a:lumMod val="75000"/>
                  </a:schemeClr>
                </a:solidFill>
              </a:rPr>
              <a:t>with</a:t>
            </a:r>
            <a:r>
              <a:rPr lang="de-DE" sz="1200" i="1" dirty="0" smtClean="0">
                <a:solidFill>
                  <a:schemeClr val="accent2">
                    <a:lumMod val="75000"/>
                  </a:schemeClr>
                </a:solidFill>
              </a:rPr>
              <a:t> all </a:t>
            </a:r>
            <a:r>
              <a:rPr lang="de-DE" sz="1200" i="1" dirty="0" err="1" smtClean="0">
                <a:solidFill>
                  <a:schemeClr val="accent2">
                    <a:lumMod val="75000"/>
                  </a:schemeClr>
                </a:solidFill>
              </a:rPr>
              <a:t>transition</a:t>
            </a:r>
            <a:r>
              <a:rPr lang="de-DE" sz="1200" i="1" dirty="0" smtClean="0">
                <a:solidFill>
                  <a:schemeClr val="accent2">
                    <a:lumMod val="75000"/>
                  </a:schemeClr>
                </a:solidFill>
              </a:rPr>
              <a:t> </a:t>
            </a:r>
            <a:r>
              <a:rPr lang="de-DE" sz="1200" i="1" dirty="0" err="1" smtClean="0">
                <a:solidFill>
                  <a:schemeClr val="accent2">
                    <a:lumMod val="75000"/>
                  </a:schemeClr>
                </a:solidFill>
              </a:rPr>
              <a:t>energies</a:t>
            </a:r>
            <a:r>
              <a:rPr lang="de-DE" sz="1200" i="1" dirty="0" smtClean="0">
                <a:solidFill>
                  <a:schemeClr val="accent2">
                    <a:lumMod val="75000"/>
                  </a:schemeClr>
                </a:solidFill>
              </a:rPr>
              <a:t> </a:t>
            </a:r>
            <a:r>
              <a:rPr lang="de-DE" sz="1200" i="1" dirty="0" err="1" smtClean="0">
                <a:solidFill>
                  <a:schemeClr val="accent2">
                    <a:lumMod val="75000"/>
                  </a:schemeClr>
                </a:solidFill>
              </a:rPr>
              <a:t>coupled</a:t>
            </a:r>
            <a:r>
              <a:rPr lang="de-DE" sz="1200" i="1" dirty="0" smtClean="0">
                <a:solidFill>
                  <a:schemeClr val="accent2">
                    <a:lumMod val="75000"/>
                  </a:schemeClr>
                </a:solidFill>
              </a:rPr>
              <a:t>, fit: </a:t>
            </a:r>
            <a:r>
              <a:rPr lang="de-DE" sz="1200" b="1" i="1" dirty="0" smtClean="0">
                <a:solidFill>
                  <a:srgbClr val="C00000"/>
                </a:solidFill>
              </a:rPr>
              <a:t>I</a:t>
            </a:r>
            <a:r>
              <a:rPr lang="de-DE" sz="1200" b="1" i="1" baseline="-25000" dirty="0" smtClean="0">
                <a:solidFill>
                  <a:srgbClr val="C00000"/>
                </a:solidFill>
              </a:rPr>
              <a:t>1</a:t>
            </a:r>
            <a:r>
              <a:rPr lang="de-DE" sz="1200" b="1" i="1" dirty="0" smtClean="0">
                <a:solidFill>
                  <a:srgbClr val="C00000"/>
                </a:solidFill>
              </a:rPr>
              <a:t>,I</a:t>
            </a:r>
            <a:r>
              <a:rPr lang="de-DE" sz="1200" b="1" i="1" baseline="-25000" dirty="0" smtClean="0">
                <a:solidFill>
                  <a:srgbClr val="C00000"/>
                </a:solidFill>
              </a:rPr>
              <a:t>2</a:t>
            </a:r>
            <a:r>
              <a:rPr lang="de-DE" sz="1200" b="1" i="1" dirty="0" smtClean="0">
                <a:solidFill>
                  <a:srgbClr val="C00000"/>
                </a:solidFill>
              </a:rPr>
              <a:t>,I</a:t>
            </a:r>
            <a:r>
              <a:rPr lang="de-DE" sz="1200" b="1" i="1" baseline="-25000" dirty="0" smtClean="0">
                <a:solidFill>
                  <a:srgbClr val="C00000"/>
                </a:solidFill>
              </a:rPr>
              <a:t>3</a:t>
            </a:r>
            <a:r>
              <a:rPr lang="de-DE" sz="1200" b="1" i="1" dirty="0" smtClean="0">
                <a:solidFill>
                  <a:srgbClr val="C00000"/>
                </a:solidFill>
              </a:rPr>
              <a:t>,I</a:t>
            </a:r>
            <a:r>
              <a:rPr lang="de-DE" sz="1200" b="1" i="1" baseline="-25000" dirty="0" smtClean="0">
                <a:solidFill>
                  <a:srgbClr val="C00000"/>
                </a:solidFill>
              </a:rPr>
              <a:t>4</a:t>
            </a:r>
            <a:r>
              <a:rPr lang="de-DE" sz="1200" b="1" i="1" dirty="0" smtClean="0">
                <a:solidFill>
                  <a:srgbClr val="C00000"/>
                </a:solidFill>
              </a:rPr>
              <a:t>,I</a:t>
            </a:r>
            <a:r>
              <a:rPr lang="de-DE" sz="1200" b="1" i="1" baseline="-25000" dirty="0" smtClean="0">
                <a:solidFill>
                  <a:srgbClr val="C00000"/>
                </a:solidFill>
              </a:rPr>
              <a:t>5</a:t>
            </a:r>
            <a:r>
              <a:rPr lang="de-DE" sz="1200" b="1" i="1" dirty="0" smtClean="0">
                <a:solidFill>
                  <a:srgbClr val="C00000"/>
                </a:solidFill>
              </a:rPr>
              <a:t>,I</a:t>
            </a:r>
            <a:r>
              <a:rPr lang="de-DE" sz="1200" b="1" i="1" baseline="-25000" dirty="0" smtClean="0">
                <a:solidFill>
                  <a:srgbClr val="C00000"/>
                </a:solidFill>
              </a:rPr>
              <a:t>6</a:t>
            </a:r>
            <a:r>
              <a:rPr lang="de-DE" sz="1200" b="1" i="1" dirty="0" smtClean="0">
                <a:solidFill>
                  <a:srgbClr val="C00000"/>
                </a:solidFill>
              </a:rPr>
              <a:t>,I</a:t>
            </a:r>
            <a:r>
              <a:rPr lang="de-DE" sz="1200" b="1" i="1" baseline="-25000" dirty="0" smtClean="0">
                <a:solidFill>
                  <a:srgbClr val="C00000"/>
                </a:solidFill>
              </a:rPr>
              <a:t>7</a:t>
            </a:r>
            <a:r>
              <a:rPr lang="de-DE" sz="1200" b="1" i="1" dirty="0" smtClean="0">
                <a:solidFill>
                  <a:srgbClr val="C00000"/>
                </a:solidFill>
              </a:rPr>
              <a:t>,I</a:t>
            </a:r>
            <a:r>
              <a:rPr lang="de-DE" sz="1200" b="1" i="1" baseline="-25000" dirty="0" smtClean="0">
                <a:solidFill>
                  <a:srgbClr val="C00000"/>
                </a:solidFill>
              </a:rPr>
              <a:t>8</a:t>
            </a:r>
            <a:r>
              <a:rPr lang="de-DE" sz="1200" b="1" i="1" dirty="0" smtClean="0">
                <a:solidFill>
                  <a:srgbClr val="C00000"/>
                </a:solidFill>
              </a:rPr>
              <a:t>,  </a:t>
            </a:r>
            <a:r>
              <a:rPr lang="de-DE" sz="1200" b="1" i="1" dirty="0" smtClean="0">
                <a:solidFill>
                  <a:srgbClr val="C00000"/>
                </a:solidFill>
                <a:latin typeface="Symbol" pitchFamily="18" charset="2"/>
              </a:rPr>
              <a:t>e, G </a:t>
            </a:r>
            <a:endParaRPr lang="de-DE" sz="1200" b="1" i="1" dirty="0" smtClean="0">
              <a:solidFill>
                <a:srgbClr val="C00000"/>
              </a:solidFill>
            </a:endParaRPr>
          </a:p>
          <a:p>
            <a:endParaRPr lang="de-DE" sz="1200" i="1" dirty="0" smtClean="0">
              <a:solidFill>
                <a:schemeClr val="accent2">
                  <a:lumMod val="75000"/>
                </a:schemeClr>
              </a:solidFill>
            </a:endParaRPr>
          </a:p>
          <a:p>
            <a:r>
              <a:rPr lang="de-DE" sz="1200" i="1" dirty="0" err="1" smtClean="0">
                <a:solidFill>
                  <a:schemeClr val="accent2">
                    <a:lumMod val="75000"/>
                  </a:schemeClr>
                </a:solidFill>
              </a:rPr>
              <a:t>step</a:t>
            </a:r>
            <a:r>
              <a:rPr lang="de-DE" sz="1200" i="1" dirty="0" smtClean="0">
                <a:solidFill>
                  <a:schemeClr val="accent2">
                    <a:lumMod val="75000"/>
                  </a:schemeClr>
                </a:solidFill>
              </a:rPr>
              <a:t> 2:</a:t>
            </a:r>
          </a:p>
          <a:p>
            <a:r>
              <a:rPr lang="de-DE" sz="1200" i="1" dirty="0" smtClean="0">
                <a:solidFill>
                  <a:schemeClr val="accent2">
                    <a:lumMod val="75000"/>
                  </a:schemeClr>
                </a:solidFill>
              </a:rPr>
              <a:t>fix  </a:t>
            </a:r>
            <a:r>
              <a:rPr lang="de-DE" sz="1200" i="1" dirty="0" err="1" smtClean="0">
                <a:solidFill>
                  <a:schemeClr val="accent2">
                    <a:lumMod val="75000"/>
                  </a:schemeClr>
                </a:solidFill>
              </a:rPr>
              <a:t>positions</a:t>
            </a:r>
            <a:r>
              <a:rPr lang="de-DE" sz="1200" i="1" dirty="0" smtClean="0">
                <a:solidFill>
                  <a:schemeClr val="accent2">
                    <a:lumMod val="75000"/>
                  </a:schemeClr>
                </a:solidFill>
              </a:rPr>
              <a:t> </a:t>
            </a:r>
            <a:r>
              <a:rPr lang="de-DE" sz="1200" i="1" dirty="0" err="1" smtClean="0">
                <a:solidFill>
                  <a:schemeClr val="accent2">
                    <a:lumMod val="75000"/>
                  </a:schemeClr>
                </a:solidFill>
              </a:rPr>
              <a:t>of</a:t>
            </a:r>
            <a:r>
              <a:rPr lang="de-DE" sz="1200" i="1" dirty="0" smtClean="0">
                <a:solidFill>
                  <a:schemeClr val="accent2">
                    <a:lumMod val="75000"/>
                  </a:schemeClr>
                </a:solidFill>
              </a:rPr>
              <a:t> </a:t>
            </a:r>
            <a:r>
              <a:rPr lang="de-DE" sz="1200" i="1" dirty="0" err="1" smtClean="0">
                <a:solidFill>
                  <a:schemeClr val="accent2">
                    <a:lumMod val="75000"/>
                  </a:schemeClr>
                </a:solidFill>
              </a:rPr>
              <a:t>K</a:t>
            </a:r>
            <a:r>
              <a:rPr lang="de-DE" sz="1200" i="1" baseline="-25000" dirty="0" err="1" smtClean="0">
                <a:solidFill>
                  <a:schemeClr val="accent2">
                    <a:lumMod val="75000"/>
                  </a:schemeClr>
                </a:solidFill>
              </a:rPr>
              <a:t>high</a:t>
            </a:r>
            <a:r>
              <a:rPr lang="de-DE" sz="1200" i="1" dirty="0" smtClean="0">
                <a:solidFill>
                  <a:schemeClr val="accent2">
                    <a:lumMod val="75000"/>
                  </a:schemeClr>
                </a:solidFill>
              </a:rPr>
              <a:t>, (E</a:t>
            </a:r>
            <a:r>
              <a:rPr lang="de-DE" sz="1200" i="1" baseline="-25000" dirty="0" smtClean="0">
                <a:solidFill>
                  <a:schemeClr val="accent2">
                    <a:lumMod val="75000"/>
                  </a:schemeClr>
                </a:solidFill>
              </a:rPr>
              <a:t>4</a:t>
            </a:r>
            <a:r>
              <a:rPr lang="de-DE" sz="1200" i="1" dirty="0" smtClean="0">
                <a:solidFill>
                  <a:schemeClr val="accent2">
                    <a:lumMod val="75000"/>
                  </a:schemeClr>
                </a:solidFill>
              </a:rPr>
              <a:t>,..E</a:t>
            </a:r>
            <a:r>
              <a:rPr lang="de-DE" sz="1200" i="1" baseline="-25000" dirty="0" smtClean="0">
                <a:solidFill>
                  <a:schemeClr val="accent2">
                    <a:lumMod val="75000"/>
                  </a:schemeClr>
                </a:solidFill>
              </a:rPr>
              <a:t>8 </a:t>
            </a:r>
            <a:r>
              <a:rPr lang="de-DE" sz="1200" i="1" dirty="0" smtClean="0">
                <a:solidFill>
                  <a:schemeClr val="accent2">
                    <a:lumMod val="75000"/>
                  </a:schemeClr>
                </a:solidFill>
              </a:rPr>
              <a:t>) </a:t>
            </a:r>
          </a:p>
          <a:p>
            <a:r>
              <a:rPr lang="de-DE" sz="1200" i="1" dirty="0" err="1" smtClean="0">
                <a:solidFill>
                  <a:schemeClr val="accent2">
                    <a:lumMod val="75000"/>
                  </a:schemeClr>
                </a:solidFill>
              </a:rPr>
              <a:t>using</a:t>
            </a:r>
            <a:r>
              <a:rPr lang="de-DE" sz="1200" i="1" dirty="0" smtClean="0">
                <a:solidFill>
                  <a:schemeClr val="accent2">
                    <a:lumMod val="75000"/>
                  </a:schemeClr>
                </a:solidFill>
              </a:rPr>
              <a:t> </a:t>
            </a:r>
            <a:r>
              <a:rPr lang="de-DE" sz="1200" i="1" dirty="0" smtClean="0">
                <a:solidFill>
                  <a:schemeClr val="accent2">
                    <a:lumMod val="75000"/>
                  </a:schemeClr>
                </a:solidFill>
                <a:latin typeface="Symbol" pitchFamily="18" charset="2"/>
              </a:rPr>
              <a:t>e</a:t>
            </a:r>
            <a:r>
              <a:rPr lang="de-DE" sz="1200" i="1" dirty="0" smtClean="0">
                <a:solidFill>
                  <a:schemeClr val="accent2">
                    <a:lumMod val="75000"/>
                  </a:schemeClr>
                </a:solidFill>
              </a:rPr>
              <a:t> </a:t>
            </a:r>
            <a:r>
              <a:rPr lang="de-DE" sz="1200" i="1" dirty="0" err="1" smtClean="0">
                <a:solidFill>
                  <a:schemeClr val="accent2">
                    <a:lumMod val="75000"/>
                  </a:schemeClr>
                </a:solidFill>
              </a:rPr>
              <a:t>from</a:t>
            </a:r>
            <a:r>
              <a:rPr lang="de-DE" sz="1200" i="1" dirty="0" smtClean="0">
                <a:solidFill>
                  <a:schemeClr val="accent2">
                    <a:lumMod val="75000"/>
                  </a:schemeClr>
                </a:solidFill>
              </a:rPr>
              <a:t> </a:t>
            </a:r>
            <a:r>
              <a:rPr lang="de-DE" sz="1200" i="1" dirty="0" err="1" smtClean="0">
                <a:solidFill>
                  <a:schemeClr val="accent2">
                    <a:lumMod val="75000"/>
                  </a:schemeClr>
                </a:solidFill>
              </a:rPr>
              <a:t>previous</a:t>
            </a:r>
            <a:r>
              <a:rPr lang="de-DE" sz="1200" i="1" dirty="0" smtClean="0">
                <a:solidFill>
                  <a:schemeClr val="accent2">
                    <a:lumMod val="75000"/>
                  </a:schemeClr>
                </a:solidFill>
              </a:rPr>
              <a:t> </a:t>
            </a:r>
            <a:r>
              <a:rPr lang="de-DE" sz="1200" i="1" dirty="0" err="1" smtClean="0">
                <a:solidFill>
                  <a:schemeClr val="accent2">
                    <a:lumMod val="75000"/>
                  </a:schemeClr>
                </a:solidFill>
              </a:rPr>
              <a:t>step</a:t>
            </a:r>
            <a:r>
              <a:rPr lang="de-DE" sz="1200" i="1" dirty="0" smtClean="0">
                <a:solidFill>
                  <a:schemeClr val="accent2">
                    <a:lumMod val="75000"/>
                  </a:schemeClr>
                </a:solidFill>
              </a:rPr>
              <a:t>, fit </a:t>
            </a:r>
            <a:r>
              <a:rPr lang="de-DE" sz="1200" i="1" dirty="0" err="1" smtClean="0">
                <a:solidFill>
                  <a:schemeClr val="accent2">
                    <a:lumMod val="75000"/>
                  </a:schemeClr>
                </a:solidFill>
              </a:rPr>
              <a:t>again</a:t>
            </a:r>
            <a:endParaRPr lang="de-DE" sz="1200" i="1" dirty="0" smtClean="0">
              <a:solidFill>
                <a:schemeClr val="accent2">
                  <a:lumMod val="75000"/>
                </a:schemeClr>
              </a:solidFill>
            </a:endParaRPr>
          </a:p>
          <a:p>
            <a:endParaRPr lang="de-DE" sz="1200" i="1" dirty="0">
              <a:solidFill>
                <a:schemeClr val="accent2">
                  <a:lumMod val="75000"/>
                </a:schemeClr>
              </a:solidFill>
            </a:endParaRPr>
          </a:p>
          <a:p>
            <a:r>
              <a:rPr lang="de-DE" sz="1200" i="1" dirty="0" err="1" smtClean="0">
                <a:solidFill>
                  <a:schemeClr val="accent2">
                    <a:lumMod val="75000"/>
                  </a:schemeClr>
                </a:solidFill>
              </a:rPr>
              <a:t>step</a:t>
            </a:r>
            <a:r>
              <a:rPr lang="de-DE" sz="1200" i="1" dirty="0" smtClean="0">
                <a:solidFill>
                  <a:schemeClr val="accent2">
                    <a:lumMod val="75000"/>
                  </a:schemeClr>
                </a:solidFill>
              </a:rPr>
              <a:t> 3:</a:t>
            </a:r>
          </a:p>
          <a:p>
            <a:r>
              <a:rPr lang="de-DE" sz="1200" i="1" dirty="0" err="1" smtClean="0">
                <a:solidFill>
                  <a:schemeClr val="accent2">
                    <a:lumMod val="75000"/>
                  </a:schemeClr>
                </a:solidFill>
              </a:rPr>
              <a:t>resume</a:t>
            </a:r>
            <a:r>
              <a:rPr lang="de-DE" sz="1200" i="1" dirty="0" smtClean="0">
                <a:solidFill>
                  <a:schemeClr val="accent2">
                    <a:lumMod val="75000"/>
                  </a:schemeClr>
                </a:solidFill>
              </a:rPr>
              <a:t> </a:t>
            </a:r>
            <a:r>
              <a:rPr lang="de-DE" sz="1200" i="1" dirty="0" err="1" smtClean="0">
                <a:solidFill>
                  <a:schemeClr val="accent2">
                    <a:lumMod val="75000"/>
                  </a:schemeClr>
                </a:solidFill>
              </a:rPr>
              <a:t>at</a:t>
            </a:r>
            <a:r>
              <a:rPr lang="de-DE" sz="1200" i="1" dirty="0" smtClean="0">
                <a:solidFill>
                  <a:schemeClr val="accent2">
                    <a:lumMod val="75000"/>
                  </a:schemeClr>
                </a:solidFill>
              </a:rPr>
              <a:t> </a:t>
            </a:r>
            <a:r>
              <a:rPr lang="de-DE" sz="1200" i="1" dirty="0" err="1" smtClean="0">
                <a:solidFill>
                  <a:schemeClr val="accent2">
                    <a:lumMod val="75000"/>
                  </a:schemeClr>
                </a:solidFill>
              </a:rPr>
              <a:t>step</a:t>
            </a:r>
            <a:r>
              <a:rPr lang="de-DE" sz="1200" i="1" dirty="0" smtClean="0">
                <a:solidFill>
                  <a:schemeClr val="accent2">
                    <a:lumMod val="75000"/>
                  </a:schemeClr>
                </a:solidFill>
              </a:rPr>
              <a:t> 2</a:t>
            </a:r>
          </a:p>
          <a:p>
            <a:endParaRPr lang="de-DE" sz="1200" i="1" dirty="0" smtClean="0">
              <a:solidFill>
                <a:schemeClr val="accent2">
                  <a:lumMod val="75000"/>
                </a:schemeClr>
              </a:solidFill>
            </a:endParaRPr>
          </a:p>
          <a:p>
            <a:r>
              <a:rPr lang="de-DE" sz="1200" i="1" dirty="0">
                <a:solidFill>
                  <a:schemeClr val="accent2">
                    <a:lumMod val="75000"/>
                  </a:schemeClr>
                </a:solidFill>
              </a:rPr>
              <a:t> </a:t>
            </a:r>
            <a:r>
              <a:rPr lang="de-DE" sz="1200" i="1" dirty="0" smtClean="0">
                <a:solidFill>
                  <a:schemeClr val="accent2">
                    <a:lumMod val="75000"/>
                  </a:schemeClr>
                </a:solidFill>
              </a:rPr>
              <a:t> after a </a:t>
            </a:r>
            <a:r>
              <a:rPr lang="de-DE" sz="1200" i="1" dirty="0" err="1" smtClean="0">
                <a:solidFill>
                  <a:schemeClr val="accent2">
                    <a:lumMod val="75000"/>
                  </a:schemeClr>
                </a:solidFill>
              </a:rPr>
              <a:t>few</a:t>
            </a:r>
            <a:r>
              <a:rPr lang="de-DE" sz="1200" i="1" dirty="0" smtClean="0">
                <a:solidFill>
                  <a:schemeClr val="accent2">
                    <a:lumMod val="75000"/>
                  </a:schemeClr>
                </a:solidFill>
              </a:rPr>
              <a:t> </a:t>
            </a:r>
            <a:r>
              <a:rPr lang="de-DE" sz="1200" i="1" dirty="0" err="1" smtClean="0">
                <a:solidFill>
                  <a:schemeClr val="accent2">
                    <a:lumMod val="75000"/>
                  </a:schemeClr>
                </a:solidFill>
              </a:rPr>
              <a:t>loops</a:t>
            </a:r>
            <a:r>
              <a:rPr lang="de-DE" sz="1200" i="1" dirty="0" smtClean="0">
                <a:solidFill>
                  <a:schemeClr val="accent2">
                    <a:lumMod val="75000"/>
                  </a:schemeClr>
                </a:solidFill>
              </a:rPr>
              <a:t> </a:t>
            </a:r>
            <a:r>
              <a:rPr lang="de-DE" sz="1200" i="1" u="sng" dirty="0" err="1" smtClean="0">
                <a:solidFill>
                  <a:schemeClr val="accent2">
                    <a:lumMod val="75000"/>
                  </a:schemeClr>
                </a:solidFill>
              </a:rPr>
              <a:t>consistancy</a:t>
            </a:r>
            <a:r>
              <a:rPr lang="de-DE" sz="1200" i="1" u="sng" dirty="0" smtClean="0">
                <a:solidFill>
                  <a:schemeClr val="accent2">
                    <a:lumMod val="75000"/>
                  </a:schemeClr>
                </a:solidFill>
              </a:rPr>
              <a:t> </a:t>
            </a:r>
            <a:r>
              <a:rPr lang="de-DE" sz="1200" i="1" u="sng" dirty="0" err="1" smtClean="0">
                <a:solidFill>
                  <a:schemeClr val="accent2">
                    <a:lumMod val="75000"/>
                  </a:schemeClr>
                </a:solidFill>
              </a:rPr>
              <a:t>for</a:t>
            </a:r>
            <a:r>
              <a:rPr lang="de-DE" sz="1200" i="1" u="sng" dirty="0" smtClean="0">
                <a:solidFill>
                  <a:schemeClr val="accent2">
                    <a:lumMod val="75000"/>
                  </a:schemeClr>
                </a:solidFill>
              </a:rPr>
              <a:t> all </a:t>
            </a:r>
            <a:r>
              <a:rPr lang="de-DE" sz="1200" i="1" u="sng" dirty="0" err="1" smtClean="0">
                <a:solidFill>
                  <a:schemeClr val="accent2">
                    <a:lumMod val="75000"/>
                  </a:schemeClr>
                </a:solidFill>
              </a:rPr>
              <a:t>transitions</a:t>
            </a:r>
            <a:r>
              <a:rPr lang="de-DE" sz="1200" i="1" u="sng" dirty="0" smtClean="0">
                <a:solidFill>
                  <a:schemeClr val="accent2">
                    <a:lumMod val="75000"/>
                  </a:schemeClr>
                </a:solidFill>
              </a:rPr>
              <a:t> </a:t>
            </a:r>
            <a:r>
              <a:rPr lang="de-DE" sz="1200" i="1" dirty="0" smtClean="0">
                <a:solidFill>
                  <a:schemeClr val="accent2">
                    <a:lumMod val="75000"/>
                  </a:schemeClr>
                </a:solidFill>
              </a:rPr>
              <a:t>!</a:t>
            </a:r>
          </a:p>
        </p:txBody>
      </p:sp>
      <p:sp>
        <p:nvSpPr>
          <p:cNvPr id="27" name="Textfeld 26"/>
          <p:cNvSpPr txBox="1"/>
          <p:nvPr/>
        </p:nvSpPr>
        <p:spPr>
          <a:xfrm>
            <a:off x="6429388" y="785794"/>
            <a:ext cx="2469972" cy="276999"/>
          </a:xfrm>
          <a:prstGeom prst="rect">
            <a:avLst/>
          </a:prstGeom>
          <a:noFill/>
          <a:ln>
            <a:solidFill>
              <a:schemeClr val="bg1"/>
            </a:solidFill>
          </a:ln>
        </p:spPr>
        <p:txBody>
          <a:bodyPr wrap="none" rtlCol="0">
            <a:spAutoFit/>
          </a:bodyPr>
          <a:lstStyle/>
          <a:p>
            <a:r>
              <a:rPr lang="de-DE" sz="1200" dirty="0" err="1" smtClean="0"/>
              <a:t>parametrized</a:t>
            </a:r>
            <a:r>
              <a:rPr lang="de-DE" sz="1200" dirty="0" smtClean="0"/>
              <a:t> </a:t>
            </a:r>
            <a:r>
              <a:rPr lang="de-DE" sz="1200" dirty="0" err="1" smtClean="0"/>
              <a:t>K</a:t>
            </a:r>
            <a:r>
              <a:rPr lang="de-DE" sz="1200" baseline="-25000" dirty="0" err="1" smtClean="0"/>
              <a:t>high</a:t>
            </a:r>
            <a:r>
              <a:rPr lang="de-DE" sz="1200" dirty="0" smtClean="0"/>
              <a:t> </a:t>
            </a:r>
            <a:r>
              <a:rPr lang="de-DE" sz="1200" dirty="0" err="1" smtClean="0"/>
              <a:t>for</a:t>
            </a:r>
            <a:r>
              <a:rPr lang="de-DE" sz="1200" dirty="0" smtClean="0"/>
              <a:t> </a:t>
            </a:r>
            <a:r>
              <a:rPr lang="de-DE" sz="1200" dirty="0" err="1" smtClean="0"/>
              <a:t>various</a:t>
            </a:r>
            <a:r>
              <a:rPr lang="de-DE" sz="1200" dirty="0" smtClean="0"/>
              <a:t> P,Q</a:t>
            </a:r>
          </a:p>
        </p:txBody>
      </p:sp>
      <p:sp>
        <p:nvSpPr>
          <p:cNvPr id="28" name="Textfeld 27"/>
          <p:cNvSpPr txBox="1"/>
          <p:nvPr/>
        </p:nvSpPr>
        <p:spPr>
          <a:xfrm>
            <a:off x="7572396" y="4357694"/>
            <a:ext cx="404278" cy="246221"/>
          </a:xfrm>
          <a:prstGeom prst="rect">
            <a:avLst/>
          </a:prstGeom>
          <a:noFill/>
          <a:ln>
            <a:solidFill>
              <a:schemeClr val="bg1"/>
            </a:solidFill>
          </a:ln>
        </p:spPr>
        <p:txBody>
          <a:bodyPr wrap="none" rtlCol="0">
            <a:spAutoFit/>
          </a:bodyPr>
          <a:lstStyle/>
          <a:p>
            <a:r>
              <a:rPr lang="de-DE" sz="1000" dirty="0" smtClean="0"/>
              <a:t>keV</a:t>
            </a:r>
          </a:p>
        </p:txBody>
      </p:sp>
      <p:sp>
        <p:nvSpPr>
          <p:cNvPr id="32" name="Textfeld 31"/>
          <p:cNvSpPr txBox="1"/>
          <p:nvPr/>
        </p:nvSpPr>
        <p:spPr>
          <a:xfrm>
            <a:off x="7572396" y="6286520"/>
            <a:ext cx="404278" cy="246221"/>
          </a:xfrm>
          <a:prstGeom prst="rect">
            <a:avLst/>
          </a:prstGeom>
          <a:noFill/>
          <a:ln>
            <a:solidFill>
              <a:schemeClr val="bg1"/>
            </a:solidFill>
          </a:ln>
        </p:spPr>
        <p:txBody>
          <a:bodyPr wrap="none" rtlCol="0">
            <a:spAutoFit/>
          </a:bodyPr>
          <a:lstStyle/>
          <a:p>
            <a:r>
              <a:rPr lang="de-DE" sz="1000" dirty="0" smtClean="0"/>
              <a:t>keV</a:t>
            </a:r>
          </a:p>
        </p:txBody>
      </p:sp>
      <p:sp>
        <p:nvSpPr>
          <p:cNvPr id="33" name="Textfeld 32"/>
          <p:cNvSpPr txBox="1"/>
          <p:nvPr/>
        </p:nvSpPr>
        <p:spPr>
          <a:xfrm>
            <a:off x="7572396" y="2500306"/>
            <a:ext cx="404278" cy="246221"/>
          </a:xfrm>
          <a:prstGeom prst="rect">
            <a:avLst/>
          </a:prstGeom>
          <a:noFill/>
          <a:ln>
            <a:solidFill>
              <a:schemeClr val="bg1"/>
            </a:solidFill>
          </a:ln>
        </p:spPr>
        <p:txBody>
          <a:bodyPr wrap="none" rtlCol="0">
            <a:spAutoFit/>
          </a:bodyPr>
          <a:lstStyle/>
          <a:p>
            <a:r>
              <a:rPr lang="de-DE" sz="1000" dirty="0" smtClean="0"/>
              <a:t>keV</a:t>
            </a:r>
          </a:p>
        </p:txBody>
      </p:sp>
      <p:sp>
        <p:nvSpPr>
          <p:cNvPr id="34" name="Rechteck 33"/>
          <p:cNvSpPr/>
          <p:nvPr/>
        </p:nvSpPr>
        <p:spPr>
          <a:xfrm>
            <a:off x="6357950" y="642918"/>
            <a:ext cx="2571768" cy="59293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4"/>
          <p:cNvPicPr>
            <a:picLocks noChangeAspect="1" noChangeArrowheads="1"/>
          </p:cNvPicPr>
          <p:nvPr/>
        </p:nvPicPr>
        <p:blipFill>
          <a:blip r:embed="rId2" cstate="print"/>
          <a:srcRect/>
          <a:stretch>
            <a:fillRect/>
          </a:stretch>
        </p:blipFill>
        <p:spPr bwMode="auto">
          <a:xfrm>
            <a:off x="2500298" y="1214422"/>
            <a:ext cx="4743450" cy="3067050"/>
          </a:xfrm>
          <a:prstGeom prst="rect">
            <a:avLst/>
          </a:prstGeom>
          <a:noFill/>
          <a:ln w="9525">
            <a:noFill/>
            <a:miter lim="800000"/>
            <a:headEnd/>
            <a:tailEnd/>
          </a:ln>
        </p:spPr>
      </p:pic>
      <p:sp>
        <p:nvSpPr>
          <p:cNvPr id="3" name="Rectangle 17"/>
          <p:cNvSpPr>
            <a:spLocks noChangeArrowheads="1"/>
          </p:cNvSpPr>
          <p:nvPr/>
        </p:nvSpPr>
        <p:spPr bwMode="auto">
          <a:xfrm>
            <a:off x="0" y="0"/>
            <a:ext cx="9144000" cy="571479"/>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anchor="ctr"/>
          <a:lstStyle/>
          <a:p>
            <a:pPr algn="ctr"/>
            <a:r>
              <a:rPr lang="de-DE" sz="2800" i="1" dirty="0" smtClean="0">
                <a:solidFill>
                  <a:schemeClr val="accent4">
                    <a:lumMod val="65000"/>
                    <a:lumOff val="35000"/>
                  </a:schemeClr>
                </a:solidFill>
              </a:rPr>
              <a:t>Fit </a:t>
            </a:r>
            <a:r>
              <a:rPr lang="de-DE" sz="2800" i="1" dirty="0" err="1" smtClean="0">
                <a:solidFill>
                  <a:schemeClr val="accent4">
                    <a:lumMod val="65000"/>
                    <a:lumOff val="35000"/>
                  </a:schemeClr>
                </a:solidFill>
              </a:rPr>
              <a:t>of</a:t>
            </a:r>
            <a:r>
              <a:rPr lang="de-DE" sz="2800" i="1" dirty="0" smtClean="0">
                <a:solidFill>
                  <a:schemeClr val="accent4">
                    <a:lumMod val="65000"/>
                    <a:lumOff val="35000"/>
                  </a:schemeClr>
                </a:solidFill>
              </a:rPr>
              <a:t> </a:t>
            </a:r>
            <a:r>
              <a:rPr lang="de-DE" sz="2800" i="1" dirty="0" err="1" smtClean="0">
                <a:solidFill>
                  <a:schemeClr val="accent4">
                    <a:lumMod val="65000"/>
                    <a:lumOff val="35000"/>
                  </a:schemeClr>
                </a:solidFill>
              </a:rPr>
              <a:t>the</a:t>
            </a:r>
            <a:r>
              <a:rPr lang="de-DE" sz="2800" i="1" dirty="0" smtClean="0">
                <a:solidFill>
                  <a:schemeClr val="accent4">
                    <a:lumMod val="65000"/>
                    <a:lumOff val="35000"/>
                  </a:schemeClr>
                </a:solidFill>
              </a:rPr>
              <a:t> </a:t>
            </a:r>
            <a:r>
              <a:rPr lang="de-DE" sz="2800" i="1" dirty="0" err="1" smtClean="0">
                <a:solidFill>
                  <a:schemeClr val="accent4">
                    <a:lumMod val="65000"/>
                    <a:lumOff val="35000"/>
                  </a:schemeClr>
                </a:solidFill>
              </a:rPr>
              <a:t>data</a:t>
            </a:r>
            <a:r>
              <a:rPr lang="de-DE" sz="2800" i="1" dirty="0" smtClean="0">
                <a:solidFill>
                  <a:schemeClr val="accent4">
                    <a:lumMod val="65000"/>
                    <a:lumOff val="35000"/>
                  </a:schemeClr>
                </a:solidFill>
              </a:rPr>
              <a:t> </a:t>
            </a:r>
            <a:endParaRPr lang="de-DE" sz="2800" i="1" dirty="0">
              <a:solidFill>
                <a:schemeClr val="accent4">
                  <a:lumMod val="65000"/>
                  <a:lumOff val="35000"/>
                </a:schemeClr>
              </a:solidFill>
            </a:endParaRPr>
          </a:p>
        </p:txBody>
      </p:sp>
      <p:sp>
        <p:nvSpPr>
          <p:cNvPr id="7" name="Textfeld 9"/>
          <p:cNvSpPr txBox="1">
            <a:spLocks noChangeArrowheads="1"/>
          </p:cNvSpPr>
          <p:nvPr/>
        </p:nvSpPr>
        <p:spPr bwMode="auto">
          <a:xfrm>
            <a:off x="5072066" y="4214818"/>
            <a:ext cx="1396536" cy="261610"/>
          </a:xfrm>
          <a:prstGeom prst="rect">
            <a:avLst/>
          </a:prstGeom>
          <a:noFill/>
          <a:ln w="9525">
            <a:noFill/>
            <a:miter lim="800000"/>
            <a:headEnd/>
            <a:tailEnd/>
          </a:ln>
        </p:spPr>
        <p:txBody>
          <a:bodyPr wrap="none">
            <a:spAutoFit/>
          </a:bodyPr>
          <a:lstStyle/>
          <a:p>
            <a:r>
              <a:rPr lang="de-DE" sz="1100" dirty="0">
                <a:latin typeface="+mn-lt"/>
              </a:rPr>
              <a:t>X </a:t>
            </a:r>
            <a:r>
              <a:rPr lang="de-DE" sz="1100" dirty="0" err="1">
                <a:latin typeface="+mn-lt"/>
              </a:rPr>
              <a:t>ray</a:t>
            </a:r>
            <a:r>
              <a:rPr lang="de-DE" sz="1100" dirty="0">
                <a:latin typeface="+mn-lt"/>
              </a:rPr>
              <a:t> </a:t>
            </a:r>
            <a:r>
              <a:rPr lang="de-DE" sz="1100" dirty="0" err="1">
                <a:latin typeface="+mn-lt"/>
              </a:rPr>
              <a:t>energy</a:t>
            </a:r>
            <a:r>
              <a:rPr lang="de-DE" sz="1100" dirty="0">
                <a:latin typeface="+mn-lt"/>
              </a:rPr>
              <a:t>  (keV)</a:t>
            </a:r>
          </a:p>
        </p:txBody>
      </p:sp>
      <p:sp>
        <p:nvSpPr>
          <p:cNvPr id="9" name="Text Box 44"/>
          <p:cNvSpPr txBox="1">
            <a:spLocks noChangeArrowheads="1"/>
          </p:cNvSpPr>
          <p:nvPr/>
        </p:nvSpPr>
        <p:spPr bwMode="auto">
          <a:xfrm rot="-5400000">
            <a:off x="4623596" y="877074"/>
            <a:ext cx="714375" cy="246062"/>
          </a:xfrm>
          <a:prstGeom prst="rect">
            <a:avLst/>
          </a:prstGeom>
          <a:noFill/>
          <a:ln w="9525">
            <a:noFill/>
            <a:miter lim="800000"/>
            <a:headEnd/>
            <a:tailEnd/>
          </a:ln>
        </p:spPr>
        <p:txBody>
          <a:bodyPr>
            <a:spAutoFit/>
          </a:bodyPr>
          <a:lstStyle/>
          <a:p>
            <a:r>
              <a:rPr lang="de-AT" sz="1000" dirty="0">
                <a:solidFill>
                  <a:srgbClr val="3333CC"/>
                </a:solidFill>
              </a:rPr>
              <a:t>KC (5-4)</a:t>
            </a:r>
          </a:p>
        </p:txBody>
      </p:sp>
      <p:sp>
        <p:nvSpPr>
          <p:cNvPr id="10" name="Text Box 45"/>
          <p:cNvSpPr txBox="1">
            <a:spLocks noChangeArrowheads="1"/>
          </p:cNvSpPr>
          <p:nvPr/>
        </p:nvSpPr>
        <p:spPr bwMode="auto">
          <a:xfrm rot="-5400000">
            <a:off x="3136098" y="864374"/>
            <a:ext cx="690562" cy="247650"/>
          </a:xfrm>
          <a:prstGeom prst="rect">
            <a:avLst/>
          </a:prstGeom>
          <a:noFill/>
          <a:ln w="9525">
            <a:noFill/>
            <a:miter lim="800000"/>
            <a:headEnd/>
            <a:tailEnd/>
          </a:ln>
        </p:spPr>
        <p:txBody>
          <a:bodyPr>
            <a:spAutoFit/>
          </a:bodyPr>
          <a:lstStyle/>
          <a:p>
            <a:r>
              <a:rPr lang="de-AT" sz="1000" dirty="0">
                <a:solidFill>
                  <a:srgbClr val="3333CC"/>
                </a:solidFill>
              </a:rPr>
              <a:t>KC (6-5)</a:t>
            </a:r>
          </a:p>
        </p:txBody>
      </p:sp>
      <p:sp>
        <p:nvSpPr>
          <p:cNvPr id="11" name="Text Box 46"/>
          <p:cNvSpPr txBox="1">
            <a:spLocks noChangeArrowheads="1"/>
          </p:cNvSpPr>
          <p:nvPr/>
        </p:nvSpPr>
        <p:spPr bwMode="auto">
          <a:xfrm rot="10800000">
            <a:off x="2965140" y="687195"/>
            <a:ext cx="338137" cy="584200"/>
          </a:xfrm>
          <a:prstGeom prst="rect">
            <a:avLst/>
          </a:prstGeom>
          <a:noFill/>
          <a:ln w="9525">
            <a:noFill/>
            <a:miter lim="800000"/>
            <a:headEnd/>
            <a:tailEnd/>
          </a:ln>
        </p:spPr>
        <p:txBody>
          <a:bodyPr vert="eaVert">
            <a:spAutoFit/>
          </a:bodyPr>
          <a:lstStyle/>
          <a:p>
            <a:pPr eaLnBrk="0" hangingPunct="0">
              <a:spcBef>
                <a:spcPct val="20000"/>
              </a:spcBef>
            </a:pPr>
            <a:r>
              <a:rPr lang="de-AT" sz="1000" dirty="0" err="1"/>
              <a:t>Ti</a:t>
            </a:r>
            <a:r>
              <a:rPr lang="de-AT" sz="1000" dirty="0"/>
              <a:t> K</a:t>
            </a:r>
            <a:r>
              <a:rPr lang="de-AT" sz="1000" baseline="-25000" dirty="0">
                <a:latin typeface="Symbol" pitchFamily="18" charset="2"/>
              </a:rPr>
              <a:t>a</a:t>
            </a:r>
            <a:endParaRPr lang="de-AT" sz="1000" dirty="0">
              <a:solidFill>
                <a:srgbClr val="3333CC"/>
              </a:solidFill>
            </a:endParaRPr>
          </a:p>
        </p:txBody>
      </p:sp>
      <p:sp>
        <p:nvSpPr>
          <p:cNvPr id="12" name="Text Box 47"/>
          <p:cNvSpPr txBox="1">
            <a:spLocks noChangeArrowheads="1"/>
          </p:cNvSpPr>
          <p:nvPr/>
        </p:nvSpPr>
        <p:spPr bwMode="auto">
          <a:xfrm rot="10800000">
            <a:off x="5572132" y="2500306"/>
            <a:ext cx="338137" cy="608012"/>
          </a:xfrm>
          <a:prstGeom prst="rect">
            <a:avLst/>
          </a:prstGeom>
          <a:noFill/>
          <a:ln w="9525">
            <a:noFill/>
            <a:miter lim="800000"/>
            <a:headEnd/>
            <a:tailEnd/>
          </a:ln>
        </p:spPr>
        <p:txBody>
          <a:bodyPr vert="eaVert">
            <a:spAutoFit/>
          </a:bodyPr>
          <a:lstStyle/>
          <a:p>
            <a:pPr eaLnBrk="0" hangingPunct="0">
              <a:spcBef>
                <a:spcPct val="20000"/>
              </a:spcBef>
            </a:pPr>
            <a:r>
              <a:rPr lang="de-AT" sz="1000" dirty="0" err="1"/>
              <a:t>Pb</a:t>
            </a:r>
            <a:r>
              <a:rPr lang="de-AT" sz="1000" dirty="0"/>
              <a:t> </a:t>
            </a:r>
            <a:r>
              <a:rPr lang="de-AT" sz="1000" dirty="0" err="1"/>
              <a:t>L</a:t>
            </a:r>
            <a:r>
              <a:rPr lang="de-AT" sz="1000" baseline="-25000" dirty="0" err="1">
                <a:latin typeface="Symbol" pitchFamily="18" charset="2"/>
              </a:rPr>
              <a:t>b</a:t>
            </a:r>
            <a:endParaRPr lang="de-AT" sz="1000" dirty="0">
              <a:solidFill>
                <a:srgbClr val="3333CC"/>
              </a:solidFill>
            </a:endParaRPr>
          </a:p>
        </p:txBody>
      </p:sp>
      <p:sp>
        <p:nvSpPr>
          <p:cNvPr id="13" name="Text Box 81"/>
          <p:cNvSpPr txBox="1">
            <a:spLocks noChangeArrowheads="1"/>
          </p:cNvSpPr>
          <p:nvPr/>
        </p:nvSpPr>
        <p:spPr bwMode="auto">
          <a:xfrm rot="10800000">
            <a:off x="6000760" y="1857364"/>
            <a:ext cx="338137" cy="1008063"/>
          </a:xfrm>
          <a:prstGeom prst="rect">
            <a:avLst/>
          </a:prstGeom>
          <a:noFill/>
          <a:ln w="9525">
            <a:noFill/>
            <a:miter lim="800000"/>
            <a:headEnd/>
            <a:tailEnd/>
          </a:ln>
        </p:spPr>
        <p:txBody>
          <a:bodyPr vert="eaVert">
            <a:spAutoFit/>
          </a:bodyPr>
          <a:lstStyle/>
          <a:p>
            <a:pPr eaLnBrk="0" hangingPunct="0">
              <a:spcBef>
                <a:spcPct val="20000"/>
              </a:spcBef>
              <a:defRPr/>
            </a:pPr>
            <a:r>
              <a:rPr lang="de-AT" sz="1000" dirty="0">
                <a:solidFill>
                  <a:schemeClr val="accent6"/>
                </a:solidFill>
              </a:rPr>
              <a:t>KN (5-4)</a:t>
            </a:r>
          </a:p>
        </p:txBody>
      </p:sp>
      <p:sp>
        <p:nvSpPr>
          <p:cNvPr id="14" name="Text Box 87"/>
          <p:cNvSpPr txBox="1">
            <a:spLocks noChangeArrowheads="1"/>
          </p:cNvSpPr>
          <p:nvPr/>
        </p:nvSpPr>
        <p:spPr bwMode="auto">
          <a:xfrm rot="10800000">
            <a:off x="4572000" y="1142984"/>
            <a:ext cx="338137" cy="928687"/>
          </a:xfrm>
          <a:prstGeom prst="rect">
            <a:avLst/>
          </a:prstGeom>
          <a:noFill/>
          <a:ln w="9525">
            <a:noFill/>
            <a:miter lim="800000"/>
            <a:headEnd/>
            <a:tailEnd/>
          </a:ln>
        </p:spPr>
        <p:txBody>
          <a:bodyPr vert="eaVert">
            <a:spAutoFit/>
          </a:bodyPr>
          <a:lstStyle/>
          <a:p>
            <a:pPr eaLnBrk="0" hangingPunct="0">
              <a:spcBef>
                <a:spcPct val="20000"/>
              </a:spcBef>
            </a:pPr>
            <a:r>
              <a:rPr lang="de-AT" sz="1000" dirty="0">
                <a:solidFill>
                  <a:srgbClr val="3333CC"/>
                </a:solidFill>
              </a:rPr>
              <a:t>KO (6-5)</a:t>
            </a:r>
          </a:p>
        </p:txBody>
      </p:sp>
      <p:sp>
        <p:nvSpPr>
          <p:cNvPr id="15" name="Text Box 88"/>
          <p:cNvSpPr txBox="1">
            <a:spLocks noChangeArrowheads="1"/>
          </p:cNvSpPr>
          <p:nvPr/>
        </p:nvSpPr>
        <p:spPr bwMode="auto">
          <a:xfrm rot="-5400000">
            <a:off x="4035424" y="2179626"/>
            <a:ext cx="1033463" cy="246063"/>
          </a:xfrm>
          <a:prstGeom prst="rect">
            <a:avLst/>
          </a:prstGeom>
          <a:noFill/>
          <a:ln w="9525">
            <a:noFill/>
            <a:miter lim="800000"/>
            <a:headEnd/>
            <a:tailEnd/>
          </a:ln>
        </p:spPr>
        <p:txBody>
          <a:bodyPr>
            <a:spAutoFit/>
          </a:bodyPr>
          <a:lstStyle/>
          <a:p>
            <a:r>
              <a:rPr lang="de-AT" sz="1000" dirty="0">
                <a:solidFill>
                  <a:srgbClr val="3333CC"/>
                </a:solidFill>
              </a:rPr>
              <a:t>KC (7-5)</a:t>
            </a:r>
          </a:p>
        </p:txBody>
      </p:sp>
      <p:sp>
        <p:nvSpPr>
          <p:cNvPr id="16" name="Text Box 92"/>
          <p:cNvSpPr txBox="1">
            <a:spLocks noChangeArrowheads="1"/>
          </p:cNvSpPr>
          <p:nvPr/>
        </p:nvSpPr>
        <p:spPr bwMode="auto">
          <a:xfrm rot="-5400000">
            <a:off x="6197614" y="2303452"/>
            <a:ext cx="995363" cy="246063"/>
          </a:xfrm>
          <a:prstGeom prst="rect">
            <a:avLst/>
          </a:prstGeom>
          <a:noFill/>
          <a:ln w="9525">
            <a:noFill/>
            <a:miter lim="800000"/>
            <a:headEnd/>
            <a:tailEnd/>
          </a:ln>
        </p:spPr>
        <p:txBody>
          <a:bodyPr>
            <a:spAutoFit/>
          </a:bodyPr>
          <a:lstStyle/>
          <a:p>
            <a:r>
              <a:rPr lang="de-AT" sz="1000" dirty="0">
                <a:solidFill>
                  <a:srgbClr val="3333CC"/>
                </a:solidFill>
              </a:rPr>
              <a:t>KC (6-4)</a:t>
            </a:r>
          </a:p>
        </p:txBody>
      </p:sp>
      <p:sp>
        <p:nvSpPr>
          <p:cNvPr id="17" name="Text Box 93"/>
          <p:cNvSpPr txBox="1">
            <a:spLocks noChangeArrowheads="1"/>
          </p:cNvSpPr>
          <p:nvPr/>
        </p:nvSpPr>
        <p:spPr bwMode="auto">
          <a:xfrm rot="-5400000">
            <a:off x="6376209" y="2196295"/>
            <a:ext cx="1066800" cy="246062"/>
          </a:xfrm>
          <a:prstGeom prst="rect">
            <a:avLst/>
          </a:prstGeom>
          <a:noFill/>
          <a:ln w="9525">
            <a:noFill/>
            <a:miter lim="800000"/>
            <a:headEnd/>
            <a:tailEnd/>
          </a:ln>
        </p:spPr>
        <p:txBody>
          <a:bodyPr>
            <a:spAutoFit/>
          </a:bodyPr>
          <a:lstStyle/>
          <a:p>
            <a:r>
              <a:rPr lang="de-AT" sz="1000" dirty="0" err="1">
                <a:solidFill>
                  <a:srgbClr val="3333CC"/>
                </a:solidFill>
              </a:rPr>
              <a:t>KAl</a:t>
            </a:r>
            <a:r>
              <a:rPr lang="de-AT" sz="1000" dirty="0">
                <a:solidFill>
                  <a:srgbClr val="3333CC"/>
                </a:solidFill>
              </a:rPr>
              <a:t> (6-4)</a:t>
            </a:r>
          </a:p>
        </p:txBody>
      </p:sp>
      <p:sp>
        <p:nvSpPr>
          <p:cNvPr id="18" name="Text Box 45"/>
          <p:cNvSpPr txBox="1">
            <a:spLocks noChangeArrowheads="1"/>
          </p:cNvSpPr>
          <p:nvPr/>
        </p:nvSpPr>
        <p:spPr bwMode="auto">
          <a:xfrm rot="-5400000">
            <a:off x="3167056" y="2055234"/>
            <a:ext cx="896937" cy="215444"/>
          </a:xfrm>
          <a:prstGeom prst="rect">
            <a:avLst/>
          </a:prstGeom>
          <a:noFill/>
          <a:ln w="9525">
            <a:noFill/>
            <a:miter lim="800000"/>
            <a:headEnd/>
            <a:tailEnd/>
          </a:ln>
        </p:spPr>
        <p:txBody>
          <a:bodyPr>
            <a:spAutoFit/>
          </a:bodyPr>
          <a:lstStyle/>
          <a:p>
            <a:r>
              <a:rPr lang="de-AT" sz="800" dirty="0">
                <a:solidFill>
                  <a:srgbClr val="3333CC"/>
                </a:solidFill>
              </a:rPr>
              <a:t>KO (7-6)</a:t>
            </a:r>
          </a:p>
        </p:txBody>
      </p:sp>
      <p:sp>
        <p:nvSpPr>
          <p:cNvPr id="19" name="Text Box 45"/>
          <p:cNvSpPr txBox="1">
            <a:spLocks noChangeArrowheads="1"/>
          </p:cNvSpPr>
          <p:nvPr/>
        </p:nvSpPr>
        <p:spPr bwMode="auto">
          <a:xfrm rot="-5400000">
            <a:off x="3793273" y="2752797"/>
            <a:ext cx="684213" cy="215444"/>
          </a:xfrm>
          <a:prstGeom prst="rect">
            <a:avLst/>
          </a:prstGeom>
          <a:noFill/>
          <a:ln w="9525">
            <a:noFill/>
            <a:miter lim="800000"/>
            <a:headEnd/>
            <a:tailEnd/>
          </a:ln>
        </p:spPr>
        <p:txBody>
          <a:bodyPr>
            <a:spAutoFit/>
          </a:bodyPr>
          <a:lstStyle/>
          <a:p>
            <a:r>
              <a:rPr lang="de-AT" sz="800" dirty="0">
                <a:solidFill>
                  <a:srgbClr val="3333CC"/>
                </a:solidFill>
              </a:rPr>
              <a:t>KN </a:t>
            </a:r>
            <a:r>
              <a:rPr lang="de-AT" sz="800" dirty="0" smtClean="0">
                <a:solidFill>
                  <a:srgbClr val="3333CC"/>
                </a:solidFill>
              </a:rPr>
              <a:t>(</a:t>
            </a:r>
            <a:r>
              <a:rPr lang="de-AT" sz="800" dirty="0">
                <a:solidFill>
                  <a:srgbClr val="3333CC"/>
                </a:solidFill>
              </a:rPr>
              <a:t>6-5)</a:t>
            </a:r>
          </a:p>
        </p:txBody>
      </p:sp>
      <p:sp>
        <p:nvSpPr>
          <p:cNvPr id="22" name="Text Box 46"/>
          <p:cNvSpPr txBox="1">
            <a:spLocks noChangeArrowheads="1"/>
          </p:cNvSpPr>
          <p:nvPr/>
        </p:nvSpPr>
        <p:spPr bwMode="auto">
          <a:xfrm rot="10800000">
            <a:off x="3105509" y="2250946"/>
            <a:ext cx="338554" cy="584200"/>
          </a:xfrm>
          <a:prstGeom prst="rect">
            <a:avLst/>
          </a:prstGeom>
          <a:noFill/>
          <a:ln w="9525">
            <a:noFill/>
            <a:miter lim="800000"/>
            <a:headEnd/>
            <a:tailEnd/>
          </a:ln>
        </p:spPr>
        <p:txBody>
          <a:bodyPr vert="eaVert">
            <a:spAutoFit/>
          </a:bodyPr>
          <a:lstStyle/>
          <a:p>
            <a:pPr eaLnBrk="0" hangingPunct="0">
              <a:spcBef>
                <a:spcPct val="20000"/>
              </a:spcBef>
            </a:pPr>
            <a:r>
              <a:rPr lang="de-AT" sz="1000" dirty="0" err="1"/>
              <a:t>Ti</a:t>
            </a:r>
            <a:r>
              <a:rPr lang="de-AT" sz="1000" dirty="0"/>
              <a:t> </a:t>
            </a:r>
            <a:r>
              <a:rPr lang="de-AT" sz="1000" dirty="0" err="1" smtClean="0"/>
              <a:t>K</a:t>
            </a:r>
            <a:r>
              <a:rPr lang="de-AT" sz="1000" baseline="-25000" dirty="0" err="1" smtClean="0">
                <a:latin typeface="Symbol" pitchFamily="18" charset="2"/>
              </a:rPr>
              <a:t>b</a:t>
            </a:r>
            <a:endParaRPr lang="de-AT" sz="1000" dirty="0">
              <a:solidFill>
                <a:srgbClr val="3333CC"/>
              </a:solidFill>
            </a:endParaRPr>
          </a:p>
        </p:txBody>
      </p:sp>
      <p:sp>
        <p:nvSpPr>
          <p:cNvPr id="23" name="Text Box 47"/>
          <p:cNvSpPr txBox="1">
            <a:spLocks noChangeArrowheads="1"/>
          </p:cNvSpPr>
          <p:nvPr/>
        </p:nvSpPr>
        <p:spPr bwMode="auto">
          <a:xfrm rot="10800000">
            <a:off x="5214734" y="2571744"/>
            <a:ext cx="338554" cy="608012"/>
          </a:xfrm>
          <a:prstGeom prst="rect">
            <a:avLst/>
          </a:prstGeom>
          <a:noFill/>
          <a:ln w="9525">
            <a:noFill/>
            <a:miter lim="800000"/>
            <a:headEnd/>
            <a:tailEnd/>
          </a:ln>
        </p:spPr>
        <p:txBody>
          <a:bodyPr vert="eaVert">
            <a:spAutoFit/>
          </a:bodyPr>
          <a:lstStyle/>
          <a:p>
            <a:pPr eaLnBrk="0" hangingPunct="0">
              <a:spcBef>
                <a:spcPct val="20000"/>
              </a:spcBef>
            </a:pPr>
            <a:r>
              <a:rPr lang="de-AT" sz="1000" dirty="0" smtClean="0"/>
              <a:t>Au </a:t>
            </a:r>
            <a:r>
              <a:rPr lang="de-AT" sz="1000" dirty="0" err="1"/>
              <a:t>L</a:t>
            </a:r>
            <a:r>
              <a:rPr lang="de-AT" sz="1000" baseline="-25000" dirty="0" err="1">
                <a:latin typeface="Symbol" pitchFamily="18" charset="2"/>
              </a:rPr>
              <a:t>b</a:t>
            </a:r>
            <a:endParaRPr lang="de-AT" sz="1000" dirty="0">
              <a:solidFill>
                <a:srgbClr val="3333CC"/>
              </a:solidFill>
            </a:endParaRPr>
          </a:p>
        </p:txBody>
      </p:sp>
      <p:cxnSp>
        <p:nvCxnSpPr>
          <p:cNvPr id="29" name="Gerade Verbindung mit Pfeil 28"/>
          <p:cNvCxnSpPr/>
          <p:nvPr/>
        </p:nvCxnSpPr>
        <p:spPr>
          <a:xfrm rot="5400000" flipH="1" flipV="1">
            <a:off x="3259466" y="3793653"/>
            <a:ext cx="866199" cy="2504"/>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 Box 46"/>
          <p:cNvSpPr txBox="1">
            <a:spLocks noChangeArrowheads="1"/>
          </p:cNvSpPr>
          <p:nvPr/>
        </p:nvSpPr>
        <p:spPr bwMode="auto">
          <a:xfrm rot="16200000">
            <a:off x="3536426" y="4035946"/>
            <a:ext cx="369332" cy="584200"/>
          </a:xfrm>
          <a:prstGeom prst="rect">
            <a:avLst/>
          </a:prstGeom>
          <a:noFill/>
          <a:ln w="9525">
            <a:noFill/>
            <a:miter lim="800000"/>
            <a:headEnd/>
            <a:tailEnd/>
          </a:ln>
        </p:spPr>
        <p:txBody>
          <a:bodyPr vert="eaVert">
            <a:spAutoFit/>
          </a:bodyPr>
          <a:lstStyle/>
          <a:p>
            <a:pPr eaLnBrk="0" hangingPunct="0">
              <a:spcBef>
                <a:spcPct val="20000"/>
              </a:spcBef>
            </a:pPr>
            <a:r>
              <a:rPr lang="de-AT" sz="1200" dirty="0"/>
              <a:t> </a:t>
            </a:r>
            <a:r>
              <a:rPr lang="de-AT" sz="1200" dirty="0" smtClean="0"/>
              <a:t>  K</a:t>
            </a:r>
            <a:r>
              <a:rPr lang="de-AT" sz="1200" baseline="-25000" dirty="0" smtClean="0">
                <a:latin typeface="Symbol" pitchFamily="18" charset="2"/>
              </a:rPr>
              <a:t>a</a:t>
            </a:r>
            <a:endParaRPr lang="de-AT" sz="1200" dirty="0">
              <a:solidFill>
                <a:srgbClr val="3333CC"/>
              </a:solidFill>
            </a:endParaRPr>
          </a:p>
        </p:txBody>
      </p:sp>
      <p:cxnSp>
        <p:nvCxnSpPr>
          <p:cNvPr id="32" name="Gerade Verbindung mit Pfeil 31"/>
          <p:cNvCxnSpPr/>
          <p:nvPr/>
        </p:nvCxnSpPr>
        <p:spPr>
          <a:xfrm rot="5400000" flipH="1" flipV="1">
            <a:off x="3661363" y="3825707"/>
            <a:ext cx="790767" cy="1588"/>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 Box 46"/>
          <p:cNvSpPr txBox="1">
            <a:spLocks noChangeArrowheads="1"/>
          </p:cNvSpPr>
          <p:nvPr/>
        </p:nvSpPr>
        <p:spPr bwMode="auto">
          <a:xfrm rot="16200000">
            <a:off x="4244458" y="3827980"/>
            <a:ext cx="369332" cy="1000132"/>
          </a:xfrm>
          <a:prstGeom prst="rect">
            <a:avLst/>
          </a:prstGeom>
          <a:noFill/>
          <a:ln w="9525">
            <a:noFill/>
            <a:miter lim="800000"/>
            <a:headEnd/>
            <a:tailEnd/>
          </a:ln>
        </p:spPr>
        <p:txBody>
          <a:bodyPr vert="eaVert" wrap="square">
            <a:spAutoFit/>
          </a:bodyPr>
          <a:lstStyle/>
          <a:p>
            <a:pPr eaLnBrk="0" hangingPunct="0">
              <a:spcBef>
                <a:spcPct val="20000"/>
              </a:spcBef>
            </a:pPr>
            <a:r>
              <a:rPr lang="de-AT" sz="1200" dirty="0" smtClean="0"/>
              <a:t> </a:t>
            </a:r>
            <a:r>
              <a:rPr lang="de-AT" sz="1200" dirty="0" err="1" smtClean="0"/>
              <a:t>K</a:t>
            </a:r>
            <a:r>
              <a:rPr lang="de-AT" sz="1200" baseline="-25000" dirty="0" err="1" smtClean="0">
                <a:latin typeface="Symbol" pitchFamily="18" charset="2"/>
              </a:rPr>
              <a:t>b</a:t>
            </a:r>
            <a:r>
              <a:rPr lang="de-AT" sz="1200" dirty="0" smtClean="0">
                <a:latin typeface="Symbol" pitchFamily="18" charset="2"/>
              </a:rPr>
              <a:t>     </a:t>
            </a:r>
            <a:r>
              <a:rPr lang="de-AT" sz="1200" dirty="0" err="1" smtClean="0">
                <a:latin typeface="+mn-lt"/>
              </a:rPr>
              <a:t>K</a:t>
            </a:r>
            <a:r>
              <a:rPr lang="de-AT" sz="1200" baseline="-25000" dirty="0" err="1" smtClean="0">
                <a:latin typeface="+mn-lt"/>
              </a:rPr>
              <a:t>high</a:t>
            </a:r>
            <a:r>
              <a:rPr lang="de-AT" sz="1200" dirty="0" smtClean="0"/>
              <a:t> </a:t>
            </a:r>
            <a:r>
              <a:rPr lang="de-AT" sz="1200" baseline="-25000" dirty="0" smtClean="0">
                <a:latin typeface="Symbol" pitchFamily="18" charset="2"/>
              </a:rPr>
              <a:t>  </a:t>
            </a:r>
            <a:endParaRPr lang="de-AT" sz="1200" dirty="0">
              <a:solidFill>
                <a:srgbClr val="3333CC"/>
              </a:solidFill>
            </a:endParaRPr>
          </a:p>
        </p:txBody>
      </p:sp>
      <p:sp>
        <p:nvSpPr>
          <p:cNvPr id="35" name="Text Box 46"/>
          <p:cNvSpPr txBox="1">
            <a:spLocks noChangeArrowheads="1"/>
          </p:cNvSpPr>
          <p:nvPr/>
        </p:nvSpPr>
        <p:spPr bwMode="auto">
          <a:xfrm rot="16200000">
            <a:off x="3988919" y="3869205"/>
            <a:ext cx="523220" cy="1500198"/>
          </a:xfrm>
          <a:prstGeom prst="rect">
            <a:avLst/>
          </a:prstGeom>
          <a:noFill/>
          <a:ln w="9525">
            <a:noFill/>
            <a:miter lim="800000"/>
            <a:headEnd/>
            <a:tailEnd/>
          </a:ln>
        </p:spPr>
        <p:txBody>
          <a:bodyPr vert="eaVert" wrap="square">
            <a:spAutoFit/>
          </a:bodyPr>
          <a:lstStyle/>
          <a:p>
            <a:pPr eaLnBrk="0" hangingPunct="0">
              <a:spcBef>
                <a:spcPct val="20000"/>
              </a:spcBef>
            </a:pPr>
            <a:r>
              <a:rPr lang="de-AT" sz="1000" dirty="0" err="1" smtClean="0"/>
              <a:t>kaonic</a:t>
            </a:r>
            <a:r>
              <a:rPr lang="de-AT" sz="1000" dirty="0" smtClean="0"/>
              <a:t> hydrogen</a:t>
            </a:r>
          </a:p>
          <a:p>
            <a:pPr eaLnBrk="0" hangingPunct="0">
              <a:spcBef>
                <a:spcPct val="20000"/>
              </a:spcBef>
            </a:pPr>
            <a:r>
              <a:rPr lang="de-AT" sz="1000" dirty="0" smtClean="0"/>
              <a:t>K </a:t>
            </a:r>
            <a:r>
              <a:rPr lang="de-AT" sz="1000" dirty="0" err="1" smtClean="0"/>
              <a:t>transitions</a:t>
            </a:r>
            <a:r>
              <a:rPr lang="de-AT" sz="1000" dirty="0" smtClean="0"/>
              <a:t> </a:t>
            </a:r>
            <a:endParaRPr lang="de-AT" sz="1000" dirty="0">
              <a:solidFill>
                <a:srgbClr val="3333CC"/>
              </a:solidFill>
            </a:endParaRPr>
          </a:p>
        </p:txBody>
      </p:sp>
      <p:sp>
        <p:nvSpPr>
          <p:cNvPr id="38" name="Text Box 46"/>
          <p:cNvSpPr txBox="1">
            <a:spLocks noChangeArrowheads="1"/>
          </p:cNvSpPr>
          <p:nvPr/>
        </p:nvSpPr>
        <p:spPr bwMode="auto">
          <a:xfrm rot="16200000">
            <a:off x="6686635" y="-614461"/>
            <a:ext cx="557076" cy="3357586"/>
          </a:xfrm>
          <a:prstGeom prst="rect">
            <a:avLst/>
          </a:prstGeom>
          <a:noFill/>
          <a:ln w="9525">
            <a:noFill/>
            <a:miter lim="800000"/>
            <a:headEnd/>
            <a:tailEnd/>
          </a:ln>
        </p:spPr>
        <p:txBody>
          <a:bodyPr vert="eaVert" wrap="square">
            <a:spAutoFit/>
          </a:bodyPr>
          <a:lstStyle/>
          <a:p>
            <a:pPr eaLnBrk="0" hangingPunct="0">
              <a:spcBef>
                <a:spcPct val="20000"/>
              </a:spcBef>
            </a:pPr>
            <a:r>
              <a:rPr lang="de-AT" sz="1100" dirty="0" smtClean="0">
                <a:solidFill>
                  <a:schemeClr val="accent2"/>
                </a:solidFill>
              </a:rPr>
              <a:t>X </a:t>
            </a:r>
            <a:r>
              <a:rPr lang="de-AT" sz="1100" dirty="0" err="1" smtClean="0">
                <a:solidFill>
                  <a:schemeClr val="accent2"/>
                </a:solidFill>
              </a:rPr>
              <a:t>ray</a:t>
            </a:r>
            <a:r>
              <a:rPr lang="de-AT" sz="1100" dirty="0" smtClean="0">
                <a:solidFill>
                  <a:schemeClr val="accent2"/>
                </a:solidFill>
              </a:rPr>
              <a:t> </a:t>
            </a:r>
            <a:r>
              <a:rPr lang="de-AT" sz="1100" dirty="0" err="1" smtClean="0">
                <a:solidFill>
                  <a:schemeClr val="accent2"/>
                </a:solidFill>
              </a:rPr>
              <a:t>spectrum</a:t>
            </a:r>
            <a:r>
              <a:rPr lang="de-AT" sz="1100" dirty="0" smtClean="0">
                <a:solidFill>
                  <a:schemeClr val="accent2"/>
                </a:solidFill>
              </a:rPr>
              <a:t> </a:t>
            </a:r>
            <a:r>
              <a:rPr lang="de-AT" sz="1100" dirty="0" err="1" smtClean="0">
                <a:solidFill>
                  <a:schemeClr val="accent2"/>
                </a:solidFill>
              </a:rPr>
              <a:t>for</a:t>
            </a:r>
            <a:r>
              <a:rPr lang="de-AT" sz="1100" dirty="0" smtClean="0">
                <a:solidFill>
                  <a:schemeClr val="accent2"/>
                </a:solidFill>
              </a:rPr>
              <a:t> </a:t>
            </a:r>
            <a:r>
              <a:rPr lang="de-AT" sz="1100" dirty="0" err="1" smtClean="0">
                <a:solidFill>
                  <a:schemeClr val="accent2"/>
                </a:solidFill>
              </a:rPr>
              <a:t>coincidence</a:t>
            </a:r>
            <a:r>
              <a:rPr lang="de-AT" sz="1100" dirty="0" smtClean="0">
                <a:solidFill>
                  <a:schemeClr val="accent2"/>
                </a:solidFill>
              </a:rPr>
              <a:t> time-</a:t>
            </a:r>
            <a:r>
              <a:rPr lang="de-AT" sz="1100" dirty="0" err="1" smtClean="0">
                <a:solidFill>
                  <a:schemeClr val="accent2"/>
                </a:solidFill>
              </a:rPr>
              <a:t>gate</a:t>
            </a:r>
            <a:r>
              <a:rPr lang="de-AT" sz="1100" dirty="0" smtClean="0">
                <a:solidFill>
                  <a:schemeClr val="accent2"/>
                </a:solidFill>
              </a:rPr>
              <a:t>.</a:t>
            </a:r>
          </a:p>
          <a:p>
            <a:pPr eaLnBrk="0" hangingPunct="0">
              <a:spcBef>
                <a:spcPct val="20000"/>
              </a:spcBef>
            </a:pPr>
            <a:r>
              <a:rPr lang="de-AT" sz="1100" dirty="0" err="1" smtClean="0">
                <a:solidFill>
                  <a:schemeClr val="accent2"/>
                </a:solidFill>
              </a:rPr>
              <a:t>continous</a:t>
            </a:r>
            <a:r>
              <a:rPr lang="de-AT" sz="1100" dirty="0" smtClean="0">
                <a:solidFill>
                  <a:schemeClr val="accent2"/>
                </a:solidFill>
              </a:rPr>
              <a:t> </a:t>
            </a:r>
            <a:r>
              <a:rPr lang="de-AT" sz="1100" dirty="0" err="1" smtClean="0">
                <a:solidFill>
                  <a:schemeClr val="accent2"/>
                </a:solidFill>
              </a:rPr>
              <a:t>background</a:t>
            </a:r>
            <a:r>
              <a:rPr lang="de-AT" sz="1100" dirty="0" smtClean="0">
                <a:solidFill>
                  <a:schemeClr val="accent2"/>
                </a:solidFill>
              </a:rPr>
              <a:t> fit </a:t>
            </a:r>
            <a:r>
              <a:rPr lang="de-AT" sz="1100" dirty="0" err="1" smtClean="0">
                <a:solidFill>
                  <a:schemeClr val="accent2"/>
                </a:solidFill>
              </a:rPr>
              <a:t>component</a:t>
            </a:r>
            <a:r>
              <a:rPr lang="de-AT" sz="1100" dirty="0" smtClean="0">
                <a:solidFill>
                  <a:schemeClr val="accent2"/>
                </a:solidFill>
              </a:rPr>
              <a:t> </a:t>
            </a:r>
            <a:r>
              <a:rPr lang="de-AT" sz="1100" dirty="0" err="1" smtClean="0">
                <a:solidFill>
                  <a:schemeClr val="accent2"/>
                </a:solidFill>
              </a:rPr>
              <a:t>is</a:t>
            </a:r>
            <a:r>
              <a:rPr lang="de-AT" sz="1100" dirty="0">
                <a:solidFill>
                  <a:schemeClr val="accent2"/>
                </a:solidFill>
              </a:rPr>
              <a:t> </a:t>
            </a:r>
            <a:r>
              <a:rPr lang="de-AT" sz="1100" dirty="0" err="1" smtClean="0">
                <a:solidFill>
                  <a:schemeClr val="accent2"/>
                </a:solidFill>
              </a:rPr>
              <a:t>subtracted</a:t>
            </a:r>
            <a:r>
              <a:rPr lang="de-AT" sz="1100" dirty="0" smtClean="0">
                <a:solidFill>
                  <a:schemeClr val="accent2"/>
                </a:solidFill>
              </a:rPr>
              <a:t> </a:t>
            </a:r>
            <a:endParaRPr lang="de-AT" sz="1100" dirty="0">
              <a:solidFill>
                <a:schemeClr val="accent2"/>
              </a:solidFill>
            </a:endParaRPr>
          </a:p>
        </p:txBody>
      </p:sp>
      <p:sp>
        <p:nvSpPr>
          <p:cNvPr id="39" name="Text Box 46"/>
          <p:cNvSpPr txBox="1">
            <a:spLocks noChangeArrowheads="1"/>
          </p:cNvSpPr>
          <p:nvPr/>
        </p:nvSpPr>
        <p:spPr bwMode="auto">
          <a:xfrm rot="16200000">
            <a:off x="2456729" y="3115379"/>
            <a:ext cx="658642" cy="4572032"/>
          </a:xfrm>
          <a:prstGeom prst="rect">
            <a:avLst/>
          </a:prstGeom>
          <a:solidFill>
            <a:srgbClr val="C00000"/>
          </a:solidFill>
          <a:ln w="9525">
            <a:noFill/>
            <a:miter lim="800000"/>
            <a:headEnd/>
            <a:tailEnd/>
          </a:ln>
        </p:spPr>
        <p:txBody>
          <a:bodyPr vert="eaVert" wrap="square">
            <a:spAutoFit/>
          </a:bodyPr>
          <a:lstStyle/>
          <a:p>
            <a:pPr eaLnBrk="0" hangingPunct="0">
              <a:spcBef>
                <a:spcPct val="20000"/>
              </a:spcBef>
            </a:pPr>
            <a:r>
              <a:rPr lang="de-AT" sz="1400" dirty="0" err="1" smtClean="0">
                <a:solidFill>
                  <a:schemeClr val="accent3">
                    <a:lumMod val="85000"/>
                  </a:schemeClr>
                </a:solidFill>
              </a:rPr>
              <a:t>kaonic</a:t>
            </a:r>
            <a:r>
              <a:rPr lang="de-AT" sz="1400" dirty="0" smtClean="0">
                <a:solidFill>
                  <a:schemeClr val="accent3">
                    <a:lumMod val="85000"/>
                  </a:schemeClr>
                </a:solidFill>
              </a:rPr>
              <a:t>   hydrogen:</a:t>
            </a:r>
          </a:p>
          <a:p>
            <a:pPr eaLnBrk="0" hangingPunct="0">
              <a:spcBef>
                <a:spcPct val="20000"/>
              </a:spcBef>
            </a:pPr>
            <a:r>
              <a:rPr lang="de-AT" sz="1400" dirty="0" smtClean="0">
                <a:solidFill>
                  <a:schemeClr val="accent3">
                    <a:lumMod val="85000"/>
                  </a:schemeClr>
                </a:solidFill>
              </a:rPr>
              <a:t> </a:t>
            </a:r>
            <a:r>
              <a:rPr lang="de-AT" sz="1400" dirty="0" err="1" smtClean="0">
                <a:solidFill>
                  <a:schemeClr val="accent3">
                    <a:lumMod val="85000"/>
                  </a:schemeClr>
                </a:solidFill>
              </a:rPr>
              <a:t>shift</a:t>
            </a:r>
            <a:r>
              <a:rPr lang="de-AT" sz="1400" dirty="0" smtClean="0">
                <a:solidFill>
                  <a:schemeClr val="accent3">
                    <a:lumMod val="85000"/>
                  </a:schemeClr>
                </a:solidFill>
              </a:rPr>
              <a:t>=  283</a:t>
            </a:r>
            <a:r>
              <a:rPr lang="de-DE" sz="1400" dirty="0" smtClean="0">
                <a:solidFill>
                  <a:srgbClr val="FFFF00"/>
                </a:solidFill>
              </a:rPr>
              <a:t> </a:t>
            </a:r>
            <a:r>
              <a:rPr lang="de-DE" sz="1400" dirty="0" smtClean="0">
                <a:solidFill>
                  <a:schemeClr val="bg1"/>
                </a:solidFill>
              </a:rPr>
              <a:t>±</a:t>
            </a:r>
            <a:r>
              <a:rPr lang="de-AT" sz="1400" dirty="0" smtClean="0">
                <a:solidFill>
                  <a:schemeClr val="bg1"/>
                </a:solidFill>
              </a:rPr>
              <a:t> 36 </a:t>
            </a:r>
            <a:r>
              <a:rPr lang="de-DE" sz="1400" dirty="0" smtClean="0">
                <a:solidFill>
                  <a:schemeClr val="bg1"/>
                </a:solidFill>
              </a:rPr>
              <a:t>± </a:t>
            </a:r>
            <a:r>
              <a:rPr lang="de-AT" sz="1400" dirty="0" smtClean="0">
                <a:solidFill>
                  <a:schemeClr val="bg1"/>
                </a:solidFill>
              </a:rPr>
              <a:t>6 eV    </a:t>
            </a:r>
            <a:r>
              <a:rPr lang="de-AT" sz="1400" dirty="0" err="1" smtClean="0">
                <a:solidFill>
                  <a:schemeClr val="bg1"/>
                </a:solidFill>
              </a:rPr>
              <a:t>width</a:t>
            </a:r>
            <a:r>
              <a:rPr lang="de-AT" sz="1400" dirty="0" smtClean="0">
                <a:solidFill>
                  <a:schemeClr val="bg1"/>
                </a:solidFill>
              </a:rPr>
              <a:t> = 541 </a:t>
            </a:r>
            <a:r>
              <a:rPr lang="de-DE" sz="1400" dirty="0" smtClean="0">
                <a:solidFill>
                  <a:schemeClr val="bg1"/>
                </a:solidFill>
              </a:rPr>
              <a:t>±</a:t>
            </a:r>
            <a:r>
              <a:rPr lang="de-AT" sz="1400" dirty="0" smtClean="0">
                <a:solidFill>
                  <a:schemeClr val="bg1"/>
                </a:solidFill>
              </a:rPr>
              <a:t> 89 </a:t>
            </a:r>
            <a:r>
              <a:rPr lang="de-DE" sz="1400" dirty="0" smtClean="0">
                <a:solidFill>
                  <a:schemeClr val="bg1"/>
                </a:solidFill>
              </a:rPr>
              <a:t>± </a:t>
            </a:r>
            <a:r>
              <a:rPr lang="de-AT" sz="1400" dirty="0" smtClean="0">
                <a:solidFill>
                  <a:schemeClr val="bg1"/>
                </a:solidFill>
              </a:rPr>
              <a:t>22 eV </a:t>
            </a:r>
          </a:p>
        </p:txBody>
      </p:sp>
      <p:sp>
        <p:nvSpPr>
          <p:cNvPr id="30" name="Textfeld 29"/>
          <p:cNvSpPr txBox="1"/>
          <p:nvPr/>
        </p:nvSpPr>
        <p:spPr>
          <a:xfrm>
            <a:off x="428596" y="3500438"/>
            <a:ext cx="2002471" cy="600164"/>
          </a:xfrm>
          <a:prstGeom prst="rect">
            <a:avLst/>
          </a:prstGeom>
          <a:noFill/>
        </p:spPr>
        <p:txBody>
          <a:bodyPr wrap="none" rtlCol="0">
            <a:spAutoFit/>
          </a:bodyPr>
          <a:lstStyle/>
          <a:p>
            <a:r>
              <a:rPr lang="de-DE" sz="1100" dirty="0" err="1" smtClean="0"/>
              <a:t>intensities</a:t>
            </a:r>
            <a:r>
              <a:rPr lang="de-DE" sz="1100" dirty="0" smtClean="0"/>
              <a:t> </a:t>
            </a:r>
            <a:r>
              <a:rPr lang="de-DE" sz="1100" dirty="0" err="1" smtClean="0"/>
              <a:t>from</a:t>
            </a:r>
            <a:r>
              <a:rPr lang="de-DE" sz="1100" dirty="0" smtClean="0"/>
              <a:t> </a:t>
            </a:r>
            <a:r>
              <a:rPr lang="de-DE" sz="1100" dirty="0" err="1" smtClean="0"/>
              <a:t>simultaneous</a:t>
            </a:r>
            <a:endParaRPr lang="de-DE" sz="1100" dirty="0" smtClean="0"/>
          </a:p>
          <a:p>
            <a:r>
              <a:rPr lang="de-DE" sz="1100" dirty="0" smtClean="0"/>
              <a:t>fit </a:t>
            </a:r>
            <a:r>
              <a:rPr lang="de-DE" sz="1100" dirty="0" err="1" smtClean="0"/>
              <a:t>of</a:t>
            </a:r>
            <a:r>
              <a:rPr lang="de-DE" sz="1100" dirty="0" smtClean="0"/>
              <a:t> </a:t>
            </a:r>
            <a:r>
              <a:rPr lang="de-DE" sz="1100" dirty="0" err="1" smtClean="0"/>
              <a:t>the</a:t>
            </a:r>
            <a:r>
              <a:rPr lang="de-DE" sz="1100" dirty="0" smtClean="0"/>
              <a:t> </a:t>
            </a:r>
            <a:r>
              <a:rPr lang="de-DE" sz="1100" dirty="0" err="1" smtClean="0"/>
              <a:t>deuterium</a:t>
            </a:r>
            <a:r>
              <a:rPr lang="de-DE" sz="1100" dirty="0" smtClean="0"/>
              <a:t> </a:t>
            </a:r>
            <a:r>
              <a:rPr lang="de-DE" sz="1100" dirty="0" err="1" smtClean="0"/>
              <a:t>data</a:t>
            </a:r>
            <a:r>
              <a:rPr lang="de-DE" sz="1100" dirty="0" smtClean="0"/>
              <a:t>,</a:t>
            </a:r>
          </a:p>
          <a:p>
            <a:r>
              <a:rPr lang="de-DE" sz="1100" dirty="0" err="1" smtClean="0"/>
              <a:t>where</a:t>
            </a:r>
            <a:r>
              <a:rPr lang="de-DE" sz="1100" dirty="0" smtClean="0"/>
              <a:t> </a:t>
            </a:r>
            <a:r>
              <a:rPr lang="de-DE" sz="1100" dirty="0" err="1" smtClean="0"/>
              <a:t>the</a:t>
            </a:r>
            <a:r>
              <a:rPr lang="de-DE" sz="1100" dirty="0" smtClean="0"/>
              <a:t> </a:t>
            </a:r>
            <a:r>
              <a:rPr lang="de-DE" sz="1100" dirty="0" err="1" smtClean="0"/>
              <a:t>lines</a:t>
            </a:r>
            <a:r>
              <a:rPr lang="de-DE" sz="1100" dirty="0" smtClean="0"/>
              <a:t> stand </a:t>
            </a:r>
            <a:r>
              <a:rPr lang="de-DE" sz="1100" dirty="0" err="1" smtClean="0"/>
              <a:t>clear</a:t>
            </a:r>
            <a:r>
              <a:rPr lang="de-DE" sz="1100" dirty="0" smtClean="0"/>
              <a:t>. </a:t>
            </a:r>
            <a:endParaRPr lang="de-AT" sz="1100" dirty="0"/>
          </a:p>
        </p:txBody>
      </p:sp>
      <p:sp>
        <p:nvSpPr>
          <p:cNvPr id="33" name="Textfeld 32"/>
          <p:cNvSpPr txBox="1"/>
          <p:nvPr/>
        </p:nvSpPr>
        <p:spPr>
          <a:xfrm>
            <a:off x="500034" y="5786454"/>
            <a:ext cx="1781257" cy="707886"/>
          </a:xfrm>
          <a:prstGeom prst="rect">
            <a:avLst/>
          </a:prstGeom>
          <a:solidFill>
            <a:schemeClr val="accent5">
              <a:lumMod val="75000"/>
            </a:schemeClr>
          </a:solidFill>
        </p:spPr>
        <p:txBody>
          <a:bodyPr wrap="none" rtlCol="0">
            <a:spAutoFit/>
          </a:bodyPr>
          <a:lstStyle/>
          <a:p>
            <a:r>
              <a:rPr lang="de-DE" sz="800" i="1" dirty="0" smtClean="0">
                <a:solidFill>
                  <a:srgbClr val="3333CC"/>
                </a:solidFill>
              </a:rPr>
              <a:t>fit </a:t>
            </a:r>
            <a:r>
              <a:rPr lang="de-DE" sz="800" i="1" dirty="0" err="1" smtClean="0">
                <a:solidFill>
                  <a:srgbClr val="3333CC"/>
                </a:solidFill>
              </a:rPr>
              <a:t>with</a:t>
            </a:r>
            <a:r>
              <a:rPr lang="de-DE" sz="800" i="1" dirty="0" smtClean="0">
                <a:solidFill>
                  <a:srgbClr val="3333CC"/>
                </a:solidFill>
              </a:rPr>
              <a:t> </a:t>
            </a:r>
            <a:r>
              <a:rPr lang="de-DE" sz="800" i="1" dirty="0" err="1" smtClean="0">
                <a:solidFill>
                  <a:srgbClr val="3333CC"/>
                </a:solidFill>
              </a:rPr>
              <a:t>K</a:t>
            </a:r>
            <a:r>
              <a:rPr lang="de-DE" sz="800" i="1" baseline="-25000" dirty="0" err="1" smtClean="0">
                <a:solidFill>
                  <a:srgbClr val="3333CC"/>
                </a:solidFill>
              </a:rPr>
              <a:t>high</a:t>
            </a:r>
            <a:r>
              <a:rPr lang="de-DE" sz="800" i="1" dirty="0" smtClean="0">
                <a:solidFill>
                  <a:srgbClr val="3333CC"/>
                </a:solidFill>
              </a:rPr>
              <a:t> </a:t>
            </a:r>
            <a:r>
              <a:rPr lang="de-DE" sz="800" i="1" dirty="0" err="1" smtClean="0">
                <a:solidFill>
                  <a:srgbClr val="3333CC"/>
                </a:solidFill>
              </a:rPr>
              <a:t>parametrization</a:t>
            </a:r>
            <a:r>
              <a:rPr lang="de-DE" sz="800" i="1" dirty="0" smtClean="0">
                <a:solidFill>
                  <a:srgbClr val="3333CC"/>
                </a:solidFill>
              </a:rPr>
              <a:t>:</a:t>
            </a:r>
          </a:p>
          <a:p>
            <a:r>
              <a:rPr lang="de-DE" sz="800" i="1" dirty="0" smtClean="0">
                <a:solidFill>
                  <a:srgbClr val="3333CC"/>
                </a:solidFill>
              </a:rPr>
              <a:t>=&gt;   </a:t>
            </a:r>
            <a:r>
              <a:rPr lang="de-DE" sz="800" i="1" dirty="0" err="1" smtClean="0">
                <a:solidFill>
                  <a:srgbClr val="3333CC"/>
                </a:solidFill>
              </a:rPr>
              <a:t>yield</a:t>
            </a:r>
            <a:r>
              <a:rPr lang="de-DE" sz="800" i="1" dirty="0" smtClean="0">
                <a:solidFill>
                  <a:srgbClr val="3333CC"/>
                </a:solidFill>
              </a:rPr>
              <a:t> </a:t>
            </a:r>
            <a:r>
              <a:rPr lang="de-DE" sz="800" i="1" dirty="0" err="1" smtClean="0">
                <a:solidFill>
                  <a:srgbClr val="3333CC"/>
                </a:solidFill>
              </a:rPr>
              <a:t>max</a:t>
            </a:r>
            <a:r>
              <a:rPr lang="de-DE" sz="800" i="1" dirty="0" smtClean="0">
                <a:solidFill>
                  <a:srgbClr val="3333CC"/>
                </a:solidFill>
              </a:rPr>
              <a:t> </a:t>
            </a:r>
            <a:r>
              <a:rPr lang="de-DE" sz="800" i="1" dirty="0" err="1" smtClean="0">
                <a:solidFill>
                  <a:srgbClr val="3333CC"/>
                </a:solidFill>
              </a:rPr>
              <a:t>at</a:t>
            </a:r>
            <a:r>
              <a:rPr lang="de-DE" sz="800" i="1" dirty="0" smtClean="0">
                <a:solidFill>
                  <a:srgbClr val="3333CC"/>
                </a:solidFill>
              </a:rPr>
              <a:t>   P = 5.3 +- 0.97</a:t>
            </a:r>
          </a:p>
          <a:p>
            <a:r>
              <a:rPr lang="de-DE" sz="800" i="1" dirty="0" smtClean="0">
                <a:solidFill>
                  <a:srgbClr val="3333CC"/>
                </a:solidFill>
              </a:rPr>
              <a:t>       </a:t>
            </a:r>
            <a:r>
              <a:rPr lang="de-DE" sz="800" i="1" dirty="0" err="1" smtClean="0">
                <a:solidFill>
                  <a:srgbClr val="3333CC"/>
                </a:solidFill>
              </a:rPr>
              <a:t>yield</a:t>
            </a:r>
            <a:r>
              <a:rPr lang="de-DE" sz="800" i="1" dirty="0" smtClean="0">
                <a:solidFill>
                  <a:srgbClr val="3333CC"/>
                </a:solidFill>
              </a:rPr>
              <a:t>  </a:t>
            </a:r>
            <a:r>
              <a:rPr lang="de-DE" sz="800" i="1" dirty="0" err="1" smtClean="0">
                <a:solidFill>
                  <a:srgbClr val="3333CC"/>
                </a:solidFill>
              </a:rPr>
              <a:t>ratio</a:t>
            </a:r>
            <a:r>
              <a:rPr lang="de-DE" sz="800" i="1" dirty="0" smtClean="0">
                <a:solidFill>
                  <a:srgbClr val="3333CC"/>
                </a:solidFill>
              </a:rPr>
              <a:t>:    Q = 0.42 +-  0.28</a:t>
            </a:r>
          </a:p>
          <a:p>
            <a:r>
              <a:rPr lang="de-DE" sz="800" i="1" dirty="0" err="1" smtClean="0">
                <a:solidFill>
                  <a:srgbClr val="3333CC"/>
                </a:solidFill>
              </a:rPr>
              <a:t>shift</a:t>
            </a:r>
            <a:r>
              <a:rPr lang="de-DE" sz="800" i="1" dirty="0" smtClean="0">
                <a:solidFill>
                  <a:srgbClr val="3333CC"/>
                </a:solidFill>
              </a:rPr>
              <a:t> </a:t>
            </a:r>
            <a:r>
              <a:rPr lang="de-DE" sz="800" i="1" dirty="0" err="1" smtClean="0">
                <a:solidFill>
                  <a:srgbClr val="3333CC"/>
                </a:solidFill>
              </a:rPr>
              <a:t>and</a:t>
            </a:r>
            <a:r>
              <a:rPr lang="de-DE" sz="800" i="1" dirty="0" smtClean="0">
                <a:solidFill>
                  <a:srgbClr val="3333CC"/>
                </a:solidFill>
              </a:rPr>
              <a:t> </a:t>
            </a:r>
            <a:r>
              <a:rPr lang="de-DE" sz="800" i="1" dirty="0" err="1" smtClean="0">
                <a:solidFill>
                  <a:srgbClr val="3333CC"/>
                </a:solidFill>
              </a:rPr>
              <a:t>width</a:t>
            </a:r>
            <a:r>
              <a:rPr lang="de-DE" sz="800" i="1" dirty="0" smtClean="0">
                <a:solidFill>
                  <a:srgbClr val="3333CC"/>
                </a:solidFill>
              </a:rPr>
              <a:t> </a:t>
            </a:r>
            <a:r>
              <a:rPr lang="de-DE" sz="800" i="1" dirty="0" err="1" smtClean="0">
                <a:solidFill>
                  <a:srgbClr val="3333CC"/>
                </a:solidFill>
              </a:rPr>
              <a:t>consistent</a:t>
            </a:r>
            <a:r>
              <a:rPr lang="de-DE" sz="800" i="1" dirty="0" smtClean="0">
                <a:solidFill>
                  <a:srgbClr val="3333CC"/>
                </a:solidFill>
              </a:rPr>
              <a:t> </a:t>
            </a:r>
            <a:r>
              <a:rPr lang="de-DE" sz="800" i="1" dirty="0" err="1" smtClean="0">
                <a:solidFill>
                  <a:srgbClr val="3333CC"/>
                </a:solidFill>
              </a:rPr>
              <a:t>with</a:t>
            </a:r>
            <a:r>
              <a:rPr lang="de-DE" sz="800" i="1" dirty="0" smtClean="0">
                <a:solidFill>
                  <a:srgbClr val="3333CC"/>
                </a:solidFill>
              </a:rPr>
              <a:t> </a:t>
            </a:r>
            <a:r>
              <a:rPr lang="de-DE" sz="800" i="1" dirty="0" err="1" smtClean="0">
                <a:solidFill>
                  <a:srgbClr val="3333CC"/>
                </a:solidFill>
              </a:rPr>
              <a:t>the</a:t>
            </a:r>
            <a:endParaRPr lang="de-DE" sz="800" i="1" dirty="0" smtClean="0">
              <a:solidFill>
                <a:srgbClr val="3333CC"/>
              </a:solidFill>
            </a:endParaRPr>
          </a:p>
          <a:p>
            <a:r>
              <a:rPr lang="de-DE" sz="800" i="1" dirty="0" err="1" smtClean="0">
                <a:solidFill>
                  <a:srgbClr val="3333CC"/>
                </a:solidFill>
              </a:rPr>
              <a:t>results</a:t>
            </a:r>
            <a:r>
              <a:rPr lang="de-DE" sz="800" i="1" dirty="0" smtClean="0">
                <a:solidFill>
                  <a:srgbClr val="3333CC"/>
                </a:solidFill>
              </a:rPr>
              <a:t> </a:t>
            </a:r>
            <a:r>
              <a:rPr lang="de-DE" sz="800" i="1" dirty="0" err="1" smtClean="0">
                <a:solidFill>
                  <a:srgbClr val="3333CC"/>
                </a:solidFill>
              </a:rPr>
              <a:t>from</a:t>
            </a:r>
            <a:r>
              <a:rPr lang="de-DE" sz="800" i="1" dirty="0" smtClean="0">
                <a:solidFill>
                  <a:srgbClr val="3333CC"/>
                </a:solidFill>
              </a:rPr>
              <a:t> </a:t>
            </a:r>
            <a:r>
              <a:rPr lang="de-DE" sz="800" i="1" dirty="0" err="1" smtClean="0">
                <a:solidFill>
                  <a:srgbClr val="3333CC"/>
                </a:solidFill>
              </a:rPr>
              <a:t>the</a:t>
            </a:r>
            <a:r>
              <a:rPr lang="de-DE" sz="800" i="1" dirty="0" smtClean="0">
                <a:solidFill>
                  <a:srgbClr val="3333CC"/>
                </a:solidFill>
              </a:rPr>
              <a:t> </a:t>
            </a:r>
            <a:r>
              <a:rPr lang="de-DE" sz="800" b="1" i="1" dirty="0" smtClean="0">
                <a:solidFill>
                  <a:srgbClr val="3333CC"/>
                </a:solidFill>
              </a:rPr>
              <a:t>iterative fit  </a:t>
            </a:r>
          </a:p>
        </p:txBody>
      </p:sp>
      <p:sp>
        <p:nvSpPr>
          <p:cNvPr id="36"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16</a:t>
            </a:fld>
            <a:r>
              <a:rPr lang="de-DE" dirty="0" smtClean="0"/>
              <a:t>   </a:t>
            </a:r>
            <a:endParaRPr lang="de-DE" dirty="0"/>
          </a:p>
        </p:txBody>
      </p:sp>
      <p:graphicFrame>
        <p:nvGraphicFramePr>
          <p:cNvPr id="37" name="Tabelle 36"/>
          <p:cNvGraphicFramePr>
            <a:graphicFrameLocks noGrp="1"/>
          </p:cNvGraphicFramePr>
          <p:nvPr/>
        </p:nvGraphicFramePr>
        <p:xfrm>
          <a:off x="500034" y="1643050"/>
          <a:ext cx="1500198" cy="1806000"/>
        </p:xfrm>
        <a:graphic>
          <a:graphicData uri="http://schemas.openxmlformats.org/drawingml/2006/table">
            <a:tbl>
              <a:tblPr firstRow="1" bandRow="1">
                <a:tableStyleId>{5C22544A-7EE6-4342-B048-85BDC9FD1C3A}</a:tableStyleId>
              </a:tblPr>
              <a:tblGrid>
                <a:gridCol w="812608"/>
                <a:gridCol w="687590"/>
              </a:tblGrid>
              <a:tr h="262838">
                <a:tc>
                  <a:txBody>
                    <a:bodyPr/>
                    <a:lstStyle/>
                    <a:p>
                      <a:pPr algn="ctr"/>
                      <a:r>
                        <a:rPr lang="de-DE" sz="1100" b="0" dirty="0" smtClean="0">
                          <a:solidFill>
                            <a:schemeClr val="accent2"/>
                          </a:solidFill>
                        </a:rPr>
                        <a:t>Transition</a:t>
                      </a:r>
                      <a:endParaRPr lang="de-DE" sz="1100" b="0" dirty="0">
                        <a:solidFill>
                          <a:schemeClr val="accent2"/>
                        </a:solidFill>
                      </a:endParaRPr>
                    </a:p>
                  </a:txBody>
                  <a:tcPr marT="7200" marB="7200">
                    <a:solidFill>
                      <a:srgbClr val="DDDDDD"/>
                    </a:solidFill>
                  </a:tcPr>
                </a:tc>
                <a:tc>
                  <a:txBody>
                    <a:bodyPr/>
                    <a:lstStyle/>
                    <a:p>
                      <a:pPr algn="ctr"/>
                      <a:r>
                        <a:rPr lang="de-DE" sz="1100" b="0" dirty="0" err="1" smtClean="0">
                          <a:solidFill>
                            <a:schemeClr val="accent2"/>
                          </a:solidFill>
                        </a:rPr>
                        <a:t>Energy</a:t>
                      </a:r>
                      <a:endParaRPr lang="de-DE" sz="1100" b="0" dirty="0" smtClean="0">
                        <a:solidFill>
                          <a:schemeClr val="accent2"/>
                        </a:solidFill>
                      </a:endParaRPr>
                    </a:p>
                    <a:p>
                      <a:pPr algn="ctr"/>
                      <a:r>
                        <a:rPr lang="de-DE" sz="1100" b="0" dirty="0" smtClean="0">
                          <a:solidFill>
                            <a:schemeClr val="accent2"/>
                          </a:solidFill>
                        </a:rPr>
                        <a:t>(keV)</a:t>
                      </a:r>
                      <a:endParaRPr lang="de-DE" sz="1100" b="0" dirty="0">
                        <a:solidFill>
                          <a:schemeClr val="accent2"/>
                        </a:solidFill>
                      </a:endParaRPr>
                    </a:p>
                  </a:txBody>
                  <a:tcPr marT="7200" marB="7200">
                    <a:solidFill>
                      <a:srgbClr val="DDDDDD"/>
                    </a:solidFill>
                  </a:tcPr>
                </a:tc>
              </a:tr>
              <a:tr h="161746">
                <a:tc>
                  <a:txBody>
                    <a:bodyPr/>
                    <a:lstStyle/>
                    <a:p>
                      <a:pPr algn="ctr"/>
                      <a:r>
                        <a:rPr lang="de-DE" sz="1100" dirty="0" smtClean="0">
                          <a:solidFill>
                            <a:schemeClr val="accent2"/>
                          </a:solidFill>
                        </a:rPr>
                        <a:t>KC (6-5)</a:t>
                      </a:r>
                      <a:endParaRPr lang="de-DE" sz="1100" dirty="0">
                        <a:solidFill>
                          <a:schemeClr val="accent2"/>
                        </a:solidFill>
                      </a:endParaRPr>
                    </a:p>
                  </a:txBody>
                  <a:tcPr marT="7200" marB="7200">
                    <a:solidFill>
                      <a:srgbClr val="DDDDDD"/>
                    </a:solidFill>
                  </a:tcPr>
                </a:tc>
                <a:tc>
                  <a:txBody>
                    <a:bodyPr/>
                    <a:lstStyle/>
                    <a:p>
                      <a:pPr algn="ctr"/>
                      <a:r>
                        <a:rPr lang="de-DE" sz="1100" dirty="0" smtClean="0">
                          <a:solidFill>
                            <a:schemeClr val="accent2"/>
                          </a:solidFill>
                        </a:rPr>
                        <a:t>5.545</a:t>
                      </a:r>
                      <a:endParaRPr lang="de-DE" sz="1100" dirty="0">
                        <a:solidFill>
                          <a:schemeClr val="accent2"/>
                        </a:solidFill>
                      </a:endParaRPr>
                    </a:p>
                  </a:txBody>
                  <a:tcPr marT="7200" marB="7200">
                    <a:solidFill>
                      <a:srgbClr val="DDDDDD"/>
                    </a:solidFill>
                  </a:tcPr>
                </a:tc>
              </a:tr>
              <a:tr h="161746">
                <a:tc>
                  <a:txBody>
                    <a:bodyPr/>
                    <a:lstStyle/>
                    <a:p>
                      <a:pPr algn="ctr"/>
                      <a:r>
                        <a:rPr lang="de-DE" sz="1100" dirty="0" smtClean="0">
                          <a:solidFill>
                            <a:schemeClr val="accent2"/>
                          </a:solidFill>
                        </a:rPr>
                        <a:t>KO (7-6)</a:t>
                      </a:r>
                      <a:endParaRPr lang="de-DE" sz="1100" dirty="0">
                        <a:solidFill>
                          <a:schemeClr val="accent2"/>
                        </a:solidFill>
                      </a:endParaRPr>
                    </a:p>
                  </a:txBody>
                  <a:tcPr marT="7200" marB="7200">
                    <a:solidFill>
                      <a:srgbClr val="DDDDDD"/>
                    </a:solidFill>
                  </a:tcPr>
                </a:tc>
                <a:tc>
                  <a:txBody>
                    <a:bodyPr/>
                    <a:lstStyle/>
                    <a:p>
                      <a:pPr algn="ctr"/>
                      <a:r>
                        <a:rPr lang="de-DE" sz="1100" dirty="0" smtClean="0">
                          <a:solidFill>
                            <a:schemeClr val="accent2"/>
                          </a:solidFill>
                        </a:rPr>
                        <a:t>6.007</a:t>
                      </a:r>
                      <a:endParaRPr lang="de-DE" sz="1100" dirty="0">
                        <a:solidFill>
                          <a:schemeClr val="accent2"/>
                        </a:solidFill>
                      </a:endParaRPr>
                    </a:p>
                  </a:txBody>
                  <a:tcPr marT="7200" marB="7200">
                    <a:solidFill>
                      <a:srgbClr val="DDDDDD"/>
                    </a:solidFill>
                  </a:tcPr>
                </a:tc>
              </a:tr>
              <a:tr h="161746">
                <a:tc>
                  <a:txBody>
                    <a:bodyPr/>
                    <a:lstStyle/>
                    <a:p>
                      <a:pPr algn="ctr"/>
                      <a:r>
                        <a:rPr lang="de-DE" sz="1100" dirty="0" smtClean="0">
                          <a:solidFill>
                            <a:schemeClr val="accent2"/>
                          </a:solidFill>
                        </a:rPr>
                        <a:t>KN (6-5)</a:t>
                      </a:r>
                      <a:endParaRPr lang="de-DE" sz="1100" dirty="0">
                        <a:solidFill>
                          <a:schemeClr val="accent2"/>
                        </a:solidFill>
                      </a:endParaRPr>
                    </a:p>
                  </a:txBody>
                  <a:tcPr marT="7200" marB="7200">
                    <a:solidFill>
                      <a:srgbClr val="DDDDDD"/>
                    </a:solidFill>
                  </a:tcPr>
                </a:tc>
                <a:tc>
                  <a:txBody>
                    <a:bodyPr/>
                    <a:lstStyle/>
                    <a:p>
                      <a:pPr algn="ctr"/>
                      <a:r>
                        <a:rPr lang="de-DE" sz="1100" dirty="0" smtClean="0">
                          <a:solidFill>
                            <a:schemeClr val="accent2"/>
                          </a:solidFill>
                        </a:rPr>
                        <a:t>7.596</a:t>
                      </a:r>
                      <a:endParaRPr lang="de-DE" sz="1100" dirty="0">
                        <a:solidFill>
                          <a:schemeClr val="accent2"/>
                        </a:solidFill>
                      </a:endParaRPr>
                    </a:p>
                  </a:txBody>
                  <a:tcPr marT="7200" marB="7200">
                    <a:solidFill>
                      <a:srgbClr val="DDDDDD"/>
                    </a:solidFill>
                  </a:tcPr>
                </a:tc>
              </a:tr>
              <a:tr h="161746">
                <a:tc>
                  <a:txBody>
                    <a:bodyPr/>
                    <a:lstStyle/>
                    <a:p>
                      <a:pPr algn="ctr"/>
                      <a:r>
                        <a:rPr lang="de-DE" sz="1100" dirty="0" err="1" smtClean="0">
                          <a:solidFill>
                            <a:schemeClr val="accent2"/>
                          </a:solidFill>
                        </a:rPr>
                        <a:t>Cu</a:t>
                      </a:r>
                      <a:r>
                        <a:rPr lang="de-DE" sz="1100" baseline="0" dirty="0" smtClean="0">
                          <a:solidFill>
                            <a:schemeClr val="accent2"/>
                          </a:solidFill>
                        </a:rPr>
                        <a:t> K</a:t>
                      </a:r>
                      <a:r>
                        <a:rPr lang="de-DE" sz="1100" baseline="0" dirty="0" smtClean="0">
                          <a:solidFill>
                            <a:schemeClr val="accent2"/>
                          </a:solidFill>
                          <a:latin typeface="Symbol" pitchFamily="18" charset="2"/>
                        </a:rPr>
                        <a:t>a</a:t>
                      </a:r>
                      <a:endParaRPr lang="de-DE" sz="1100" dirty="0">
                        <a:solidFill>
                          <a:schemeClr val="accent2"/>
                        </a:solidFill>
                        <a:latin typeface="Symbol" pitchFamily="18" charset="2"/>
                      </a:endParaRPr>
                    </a:p>
                  </a:txBody>
                  <a:tcPr marT="7200" marB="7200">
                    <a:solidFill>
                      <a:srgbClr val="DDDDDD"/>
                    </a:solidFill>
                  </a:tcPr>
                </a:tc>
                <a:tc>
                  <a:txBody>
                    <a:bodyPr/>
                    <a:lstStyle/>
                    <a:p>
                      <a:pPr algn="ctr"/>
                      <a:r>
                        <a:rPr lang="de-DE" sz="1100" dirty="0" smtClean="0">
                          <a:solidFill>
                            <a:schemeClr val="accent2"/>
                          </a:solidFill>
                        </a:rPr>
                        <a:t>8.04</a:t>
                      </a:r>
                    </a:p>
                  </a:txBody>
                  <a:tcPr marT="7200" marB="7200">
                    <a:solidFill>
                      <a:srgbClr val="DDDDDD"/>
                    </a:solidFill>
                  </a:tcPr>
                </a:tc>
              </a:tr>
              <a:tr h="161746">
                <a:tc>
                  <a:txBody>
                    <a:bodyPr/>
                    <a:lstStyle/>
                    <a:p>
                      <a:pPr algn="ctr"/>
                      <a:r>
                        <a:rPr lang="de-DE" sz="1100" dirty="0" smtClean="0">
                          <a:solidFill>
                            <a:schemeClr val="accent2"/>
                          </a:solidFill>
                        </a:rPr>
                        <a:t>KC (7-5)</a:t>
                      </a:r>
                      <a:endParaRPr lang="de-DE" sz="1100" dirty="0">
                        <a:solidFill>
                          <a:schemeClr val="accent2"/>
                        </a:solidFill>
                      </a:endParaRPr>
                    </a:p>
                  </a:txBody>
                  <a:tcPr marT="7200" marB="7200">
                    <a:solidFill>
                      <a:srgbClr val="DDDDDD"/>
                    </a:solidFill>
                  </a:tcPr>
                </a:tc>
                <a:tc>
                  <a:txBody>
                    <a:bodyPr/>
                    <a:lstStyle/>
                    <a:p>
                      <a:pPr algn="ctr"/>
                      <a:r>
                        <a:rPr lang="de-DE" sz="1100" dirty="0" smtClean="0">
                          <a:solidFill>
                            <a:schemeClr val="accent2"/>
                          </a:solidFill>
                        </a:rPr>
                        <a:t>8.888</a:t>
                      </a:r>
                    </a:p>
                  </a:txBody>
                  <a:tcPr marT="7200" marB="7200">
                    <a:solidFill>
                      <a:srgbClr val="DDDDDD"/>
                    </a:solidFill>
                  </a:tcPr>
                </a:tc>
              </a:tr>
              <a:tr h="161746">
                <a:tc>
                  <a:txBody>
                    <a:bodyPr/>
                    <a:lstStyle/>
                    <a:p>
                      <a:pPr algn="ctr"/>
                      <a:r>
                        <a:rPr lang="de-DE" sz="1100" dirty="0" smtClean="0">
                          <a:solidFill>
                            <a:schemeClr val="accent2"/>
                          </a:solidFill>
                        </a:rPr>
                        <a:t>KO (6-5)</a:t>
                      </a:r>
                      <a:endParaRPr lang="de-DE" sz="1100" dirty="0">
                        <a:solidFill>
                          <a:schemeClr val="accent2"/>
                        </a:solidFill>
                      </a:endParaRPr>
                    </a:p>
                  </a:txBody>
                  <a:tcPr marT="7200" marB="7200">
                    <a:solidFill>
                      <a:srgbClr val="DDDDDD"/>
                    </a:solidFill>
                  </a:tcPr>
                </a:tc>
                <a:tc>
                  <a:txBody>
                    <a:bodyPr/>
                    <a:lstStyle/>
                    <a:p>
                      <a:pPr algn="ctr"/>
                      <a:r>
                        <a:rPr lang="de-DE" sz="1100" dirty="0" smtClean="0">
                          <a:solidFill>
                            <a:schemeClr val="accent2"/>
                          </a:solidFill>
                        </a:rPr>
                        <a:t>9.965</a:t>
                      </a:r>
                    </a:p>
                  </a:txBody>
                  <a:tcPr marT="7200" marB="7200">
                    <a:solidFill>
                      <a:srgbClr val="DDDDDD"/>
                    </a:solidFill>
                  </a:tcPr>
                </a:tc>
              </a:tr>
              <a:tr h="161746">
                <a:tc>
                  <a:txBody>
                    <a:bodyPr/>
                    <a:lstStyle/>
                    <a:p>
                      <a:pPr algn="ctr"/>
                      <a:r>
                        <a:rPr lang="de-DE" sz="1100" dirty="0" smtClean="0">
                          <a:solidFill>
                            <a:schemeClr val="accent2"/>
                          </a:solidFill>
                        </a:rPr>
                        <a:t>KC</a:t>
                      </a:r>
                      <a:r>
                        <a:rPr lang="de-DE" sz="1100" baseline="0" dirty="0" smtClean="0">
                          <a:solidFill>
                            <a:schemeClr val="accent2"/>
                          </a:solidFill>
                        </a:rPr>
                        <a:t> (5-4)</a:t>
                      </a:r>
                      <a:endParaRPr lang="de-DE" sz="1100" dirty="0">
                        <a:solidFill>
                          <a:schemeClr val="accent2"/>
                        </a:solidFill>
                      </a:endParaRPr>
                    </a:p>
                  </a:txBody>
                  <a:tcPr marT="7200" marB="7200">
                    <a:solidFill>
                      <a:srgbClr val="DDDDDD"/>
                    </a:solidFill>
                  </a:tcPr>
                </a:tc>
                <a:tc>
                  <a:txBody>
                    <a:bodyPr/>
                    <a:lstStyle/>
                    <a:p>
                      <a:pPr algn="ctr"/>
                      <a:r>
                        <a:rPr lang="de-DE" sz="1100" dirty="0" smtClean="0">
                          <a:solidFill>
                            <a:schemeClr val="accent2"/>
                          </a:solidFill>
                        </a:rPr>
                        <a:t>10.217</a:t>
                      </a:r>
                    </a:p>
                  </a:txBody>
                  <a:tcPr marT="7200" marB="7200">
                    <a:solidFill>
                      <a:srgbClr val="DDDDDD"/>
                    </a:solidFill>
                  </a:tcPr>
                </a:tc>
              </a:tr>
              <a:tr h="1617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err="1" smtClean="0">
                          <a:solidFill>
                            <a:schemeClr val="accent2"/>
                          </a:solidFill>
                        </a:rPr>
                        <a:t>KAl</a:t>
                      </a:r>
                      <a:r>
                        <a:rPr lang="de-DE" sz="1100" dirty="0" smtClean="0">
                          <a:solidFill>
                            <a:schemeClr val="accent2"/>
                          </a:solidFill>
                        </a:rPr>
                        <a:t> (9-7)</a:t>
                      </a:r>
                    </a:p>
                  </a:txBody>
                  <a:tcPr marT="7200" marB="7200">
                    <a:solidFill>
                      <a:srgbClr val="DDDDDD"/>
                    </a:solidFill>
                  </a:tcPr>
                </a:tc>
                <a:tc>
                  <a:txBody>
                    <a:bodyPr/>
                    <a:lstStyle/>
                    <a:p>
                      <a:pPr algn="ctr"/>
                      <a:r>
                        <a:rPr lang="de-DE" sz="1100" dirty="0" smtClean="0">
                          <a:solidFill>
                            <a:schemeClr val="accent2"/>
                          </a:solidFill>
                        </a:rPr>
                        <a:t>10.435</a:t>
                      </a:r>
                      <a:endParaRPr lang="de-DE" sz="1100" dirty="0">
                        <a:solidFill>
                          <a:schemeClr val="accent2"/>
                        </a:solidFill>
                      </a:endParaRPr>
                    </a:p>
                  </a:txBody>
                  <a:tcPr marT="7200" marB="7200">
                    <a:solidFill>
                      <a:srgbClr val="DDDDDD"/>
                    </a:solidFill>
                  </a:tcPr>
                </a:tc>
              </a:tr>
            </a:tbl>
          </a:graphicData>
        </a:graphic>
      </p:graphicFrame>
      <p:sp>
        <p:nvSpPr>
          <p:cNvPr id="40" name="Text Box 87"/>
          <p:cNvSpPr txBox="1">
            <a:spLocks noChangeArrowheads="1"/>
          </p:cNvSpPr>
          <p:nvPr/>
        </p:nvSpPr>
        <p:spPr bwMode="auto">
          <a:xfrm rot="10800000">
            <a:off x="4972582" y="2393928"/>
            <a:ext cx="307777" cy="928687"/>
          </a:xfrm>
          <a:prstGeom prst="rect">
            <a:avLst/>
          </a:prstGeom>
          <a:noFill/>
          <a:ln w="9525">
            <a:noFill/>
            <a:miter lim="800000"/>
            <a:headEnd/>
            <a:tailEnd/>
          </a:ln>
        </p:spPr>
        <p:txBody>
          <a:bodyPr vert="eaVert">
            <a:spAutoFit/>
          </a:bodyPr>
          <a:lstStyle/>
          <a:p>
            <a:pPr eaLnBrk="0" hangingPunct="0">
              <a:spcBef>
                <a:spcPct val="20000"/>
              </a:spcBef>
            </a:pPr>
            <a:r>
              <a:rPr lang="de-AT" sz="800" dirty="0" err="1" smtClean="0">
                <a:solidFill>
                  <a:srgbClr val="3333CC"/>
                </a:solidFill>
              </a:rPr>
              <a:t>KAl</a:t>
            </a:r>
            <a:r>
              <a:rPr lang="de-AT" sz="800" dirty="0" smtClean="0">
                <a:solidFill>
                  <a:srgbClr val="3333CC"/>
                </a:solidFill>
              </a:rPr>
              <a:t> (8-7)</a:t>
            </a:r>
            <a:endParaRPr lang="de-AT" sz="800" dirty="0">
              <a:solidFill>
                <a:srgbClr val="3333CC"/>
              </a:solidFill>
            </a:endParaRPr>
          </a:p>
        </p:txBody>
      </p:sp>
      <p:sp>
        <p:nvSpPr>
          <p:cNvPr id="41" name="Textfeld 40"/>
          <p:cNvSpPr txBox="1"/>
          <p:nvPr/>
        </p:nvSpPr>
        <p:spPr>
          <a:xfrm>
            <a:off x="500034" y="1357298"/>
            <a:ext cx="1252266" cy="261610"/>
          </a:xfrm>
          <a:prstGeom prst="rect">
            <a:avLst/>
          </a:prstGeom>
          <a:noFill/>
        </p:spPr>
        <p:txBody>
          <a:bodyPr wrap="none" rtlCol="0">
            <a:spAutoFit/>
          </a:bodyPr>
          <a:lstStyle/>
          <a:p>
            <a:r>
              <a:rPr lang="de-DE" sz="1100" dirty="0" err="1" smtClean="0"/>
              <a:t>background</a:t>
            </a:r>
            <a:r>
              <a:rPr lang="de-DE" sz="1100" dirty="0" smtClean="0"/>
              <a:t> </a:t>
            </a:r>
            <a:r>
              <a:rPr lang="de-DE" sz="1100" dirty="0" err="1" smtClean="0"/>
              <a:t>lines</a:t>
            </a:r>
            <a:endParaRPr lang="de-DE" sz="1100" dirty="0" smtClean="0"/>
          </a:p>
        </p:txBody>
      </p:sp>
      <p:cxnSp>
        <p:nvCxnSpPr>
          <p:cNvPr id="42" name="Gerade Verbindung mit Pfeil 41"/>
          <p:cNvCxnSpPr/>
          <p:nvPr/>
        </p:nvCxnSpPr>
        <p:spPr>
          <a:xfrm rot="16200000" flipV="1">
            <a:off x="3929059" y="3714752"/>
            <a:ext cx="857256" cy="142875"/>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p:nvCxnSpPr>
        <p:spPr>
          <a:xfrm rot="16200000" flipV="1">
            <a:off x="4036215" y="3821909"/>
            <a:ext cx="714380" cy="71438"/>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p:nvCxnSpPr>
        <p:spPr>
          <a:xfrm rot="16200000" flipV="1">
            <a:off x="3964777" y="3750471"/>
            <a:ext cx="714380" cy="214314"/>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9938" name="Picture 2"/>
          <p:cNvPicPr>
            <a:picLocks noChangeAspect="1" noChangeArrowheads="1"/>
          </p:cNvPicPr>
          <p:nvPr/>
        </p:nvPicPr>
        <p:blipFill>
          <a:blip r:embed="rId3" cstate="print"/>
          <a:srcRect/>
          <a:stretch>
            <a:fillRect/>
          </a:stretch>
        </p:blipFill>
        <p:spPr bwMode="auto">
          <a:xfrm>
            <a:off x="5143504" y="4572008"/>
            <a:ext cx="3791650" cy="17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2" cstate="print"/>
          <a:srcRect/>
          <a:stretch>
            <a:fillRect/>
          </a:stretch>
        </p:blipFill>
        <p:spPr bwMode="auto">
          <a:xfrm>
            <a:off x="2571736" y="1785926"/>
            <a:ext cx="4768850" cy="3041650"/>
          </a:xfrm>
          <a:prstGeom prst="rect">
            <a:avLst/>
          </a:prstGeom>
          <a:noFill/>
          <a:ln w="9525">
            <a:noFill/>
            <a:miter lim="800000"/>
            <a:headEnd/>
            <a:tailEnd/>
          </a:ln>
        </p:spPr>
      </p:pic>
      <p:sp>
        <p:nvSpPr>
          <p:cNvPr id="4" name="Rectangle 17"/>
          <p:cNvSpPr>
            <a:spLocks noChangeArrowheads="1"/>
          </p:cNvSpPr>
          <p:nvPr/>
        </p:nvSpPr>
        <p:spPr bwMode="auto">
          <a:xfrm>
            <a:off x="0" y="1"/>
            <a:ext cx="9144000" cy="500042"/>
          </a:xfrm>
          <a:prstGeom prst="rect">
            <a:avLst/>
          </a:prstGeom>
          <a:solidFill>
            <a:schemeClr val="bg1"/>
          </a:solidFill>
          <a:ln w="9525">
            <a:noFill/>
            <a:miter lim="800000"/>
            <a:headEnd/>
            <a:tailEnd/>
          </a:ln>
        </p:spPr>
        <p:txBody>
          <a:bodyPr anchor="ctr"/>
          <a:lstStyle/>
          <a:p>
            <a:pPr algn="ctr"/>
            <a:r>
              <a:rPr lang="de-DE" sz="2800" i="1" dirty="0" smtClean="0">
                <a:solidFill>
                  <a:schemeClr val="accent4">
                    <a:lumMod val="65000"/>
                    <a:lumOff val="35000"/>
                  </a:schemeClr>
                </a:solidFill>
              </a:rPr>
              <a:t>Deuterium </a:t>
            </a:r>
            <a:endParaRPr lang="de-DE" sz="2800" i="1" dirty="0">
              <a:solidFill>
                <a:schemeClr val="accent4">
                  <a:lumMod val="65000"/>
                  <a:lumOff val="35000"/>
                </a:schemeClr>
              </a:solidFill>
            </a:endParaRPr>
          </a:p>
        </p:txBody>
      </p:sp>
      <p:graphicFrame>
        <p:nvGraphicFramePr>
          <p:cNvPr id="5" name="Tabelle 4"/>
          <p:cNvGraphicFramePr>
            <a:graphicFrameLocks noGrp="1"/>
          </p:cNvGraphicFramePr>
          <p:nvPr/>
        </p:nvGraphicFramePr>
        <p:xfrm>
          <a:off x="357158" y="1643050"/>
          <a:ext cx="1571636" cy="1435200"/>
        </p:xfrm>
        <a:graphic>
          <a:graphicData uri="http://schemas.openxmlformats.org/drawingml/2006/table">
            <a:tbl>
              <a:tblPr firstRow="1" bandRow="1">
                <a:tableStyleId>{5C22544A-7EE6-4342-B048-85BDC9FD1C3A}</a:tableStyleId>
              </a:tblPr>
              <a:tblGrid>
                <a:gridCol w="785818"/>
                <a:gridCol w="785818"/>
              </a:tblGrid>
              <a:tr h="311445">
                <a:tc>
                  <a:txBody>
                    <a:bodyPr/>
                    <a:lstStyle/>
                    <a:p>
                      <a:r>
                        <a:rPr lang="de-DE" sz="1000" b="0" dirty="0" smtClean="0">
                          <a:solidFill>
                            <a:srgbClr val="FFFF00"/>
                          </a:solidFill>
                        </a:rPr>
                        <a:t>Transition</a:t>
                      </a:r>
                      <a:endParaRPr lang="de-DE" sz="1000" b="0" dirty="0">
                        <a:solidFill>
                          <a:srgbClr val="FFFF00"/>
                        </a:solidFill>
                      </a:endParaRPr>
                    </a:p>
                  </a:txBody>
                  <a:tcPr marT="18000" marB="18000">
                    <a:solidFill>
                      <a:srgbClr val="140BC1"/>
                    </a:solidFill>
                  </a:tcPr>
                </a:tc>
                <a:tc>
                  <a:txBody>
                    <a:bodyPr/>
                    <a:lstStyle/>
                    <a:p>
                      <a:r>
                        <a:rPr lang="de-DE" sz="1000" b="0" dirty="0" err="1" smtClean="0">
                          <a:solidFill>
                            <a:srgbClr val="FFFF00"/>
                          </a:solidFill>
                        </a:rPr>
                        <a:t>unshifted</a:t>
                      </a:r>
                      <a:r>
                        <a:rPr lang="de-DE" sz="1000" b="0" dirty="0" smtClean="0">
                          <a:solidFill>
                            <a:srgbClr val="FFFF00"/>
                          </a:solidFill>
                        </a:rPr>
                        <a:t> </a:t>
                      </a:r>
                    </a:p>
                    <a:p>
                      <a:r>
                        <a:rPr lang="de-DE" sz="1000" b="0" dirty="0" err="1" smtClean="0">
                          <a:solidFill>
                            <a:srgbClr val="FFFF00"/>
                          </a:solidFill>
                        </a:rPr>
                        <a:t>energy</a:t>
                      </a:r>
                      <a:endParaRPr lang="de-DE" sz="1000" b="0" dirty="0" smtClean="0">
                        <a:solidFill>
                          <a:srgbClr val="FFFF00"/>
                        </a:solidFill>
                      </a:endParaRPr>
                    </a:p>
                    <a:p>
                      <a:r>
                        <a:rPr lang="de-DE" sz="1000" b="0" dirty="0" smtClean="0">
                          <a:solidFill>
                            <a:srgbClr val="FFFF00"/>
                          </a:solidFill>
                        </a:rPr>
                        <a:t>(keV)</a:t>
                      </a:r>
                      <a:endParaRPr lang="de-DE" sz="1000" b="0" dirty="0">
                        <a:solidFill>
                          <a:srgbClr val="FFFF00"/>
                        </a:solidFill>
                      </a:endParaRPr>
                    </a:p>
                  </a:txBody>
                  <a:tcPr marT="18000" marB="18000">
                    <a:solidFill>
                      <a:srgbClr val="140BC1"/>
                    </a:solidFill>
                  </a:tcPr>
                </a:tc>
              </a:tr>
              <a:tr h="172172">
                <a:tc>
                  <a:txBody>
                    <a:bodyPr/>
                    <a:lstStyle/>
                    <a:p>
                      <a:r>
                        <a:rPr lang="de-DE" sz="1000" dirty="0" smtClean="0">
                          <a:solidFill>
                            <a:srgbClr val="FFFF00"/>
                          </a:solidFill>
                        </a:rPr>
                        <a:t>KD (2-1)</a:t>
                      </a:r>
                      <a:endParaRPr lang="de-DE" sz="1000" dirty="0">
                        <a:solidFill>
                          <a:srgbClr val="FFFF00"/>
                        </a:solidFill>
                      </a:endParaRPr>
                    </a:p>
                  </a:txBody>
                  <a:tcPr marT="18000" marB="18000">
                    <a:solidFill>
                      <a:srgbClr val="140BC1"/>
                    </a:solidFill>
                  </a:tcPr>
                </a:tc>
                <a:tc>
                  <a:txBody>
                    <a:bodyPr/>
                    <a:lstStyle/>
                    <a:p>
                      <a:r>
                        <a:rPr lang="de-DE" sz="1000" dirty="0" smtClean="0">
                          <a:solidFill>
                            <a:srgbClr val="FFFF00"/>
                          </a:solidFill>
                        </a:rPr>
                        <a:t>   7.81</a:t>
                      </a:r>
                      <a:endParaRPr lang="de-DE" sz="1000" dirty="0">
                        <a:solidFill>
                          <a:srgbClr val="FFFF00"/>
                        </a:solidFill>
                      </a:endParaRPr>
                    </a:p>
                  </a:txBody>
                  <a:tcPr marT="18000" marB="18000">
                    <a:solidFill>
                      <a:srgbClr val="140BC1"/>
                    </a:solidFill>
                  </a:tcPr>
                </a:tc>
              </a:tr>
              <a:tr h="172172">
                <a:tc>
                  <a:txBody>
                    <a:bodyPr/>
                    <a:lstStyle/>
                    <a:p>
                      <a:r>
                        <a:rPr lang="de-DE" sz="1000" dirty="0" smtClean="0">
                          <a:solidFill>
                            <a:srgbClr val="FFFF00"/>
                          </a:solidFill>
                        </a:rPr>
                        <a:t>KD (3-1)</a:t>
                      </a:r>
                      <a:endParaRPr lang="de-DE" sz="1000" dirty="0">
                        <a:solidFill>
                          <a:srgbClr val="FFFF00"/>
                        </a:solidFill>
                      </a:endParaRPr>
                    </a:p>
                  </a:txBody>
                  <a:tcPr marT="18000" marB="18000">
                    <a:solidFill>
                      <a:srgbClr val="140BC1"/>
                    </a:solidFill>
                  </a:tcPr>
                </a:tc>
                <a:tc>
                  <a:txBody>
                    <a:bodyPr/>
                    <a:lstStyle/>
                    <a:p>
                      <a:r>
                        <a:rPr lang="de-DE" sz="1000" dirty="0" smtClean="0">
                          <a:solidFill>
                            <a:srgbClr val="FFFF00"/>
                          </a:solidFill>
                        </a:rPr>
                        <a:t>   9.25</a:t>
                      </a:r>
                      <a:endParaRPr lang="de-DE" sz="1000" dirty="0">
                        <a:solidFill>
                          <a:srgbClr val="FFFF00"/>
                        </a:solidFill>
                      </a:endParaRPr>
                    </a:p>
                  </a:txBody>
                  <a:tcPr marT="18000" marB="18000">
                    <a:solidFill>
                      <a:srgbClr val="140BC1"/>
                    </a:solidFill>
                  </a:tcPr>
                </a:tc>
              </a:tr>
              <a:tr h="172172">
                <a:tc>
                  <a:txBody>
                    <a:bodyPr/>
                    <a:lstStyle/>
                    <a:p>
                      <a:r>
                        <a:rPr lang="de-DE" sz="1000" dirty="0" smtClean="0">
                          <a:solidFill>
                            <a:srgbClr val="FFFF00"/>
                          </a:solidFill>
                        </a:rPr>
                        <a:t>KD (4-1)</a:t>
                      </a:r>
                      <a:endParaRPr lang="de-DE" sz="1000" dirty="0">
                        <a:solidFill>
                          <a:srgbClr val="FFFF00"/>
                        </a:solidFill>
                      </a:endParaRPr>
                    </a:p>
                  </a:txBody>
                  <a:tcPr marT="18000" marB="18000">
                    <a:solidFill>
                      <a:srgbClr val="140BC1"/>
                    </a:solidFill>
                  </a:tcPr>
                </a:tc>
                <a:tc>
                  <a:txBody>
                    <a:bodyPr/>
                    <a:lstStyle/>
                    <a:p>
                      <a:r>
                        <a:rPr lang="de-DE" sz="1000" dirty="0" smtClean="0">
                          <a:solidFill>
                            <a:srgbClr val="FFFF00"/>
                          </a:solidFill>
                        </a:rPr>
                        <a:t>   9.76</a:t>
                      </a:r>
                    </a:p>
                  </a:txBody>
                  <a:tcPr marT="18000" marB="18000">
                    <a:solidFill>
                      <a:srgbClr val="140BC1"/>
                    </a:solidFill>
                  </a:tcPr>
                </a:tc>
              </a:tr>
              <a:tr h="172172">
                <a:tc>
                  <a:txBody>
                    <a:bodyPr/>
                    <a:lstStyle/>
                    <a:p>
                      <a:r>
                        <a:rPr lang="de-DE" sz="1000" dirty="0" smtClean="0">
                          <a:solidFill>
                            <a:srgbClr val="FFFF00"/>
                          </a:solidFill>
                        </a:rPr>
                        <a:t>..</a:t>
                      </a:r>
                      <a:endParaRPr lang="de-DE" sz="1000" dirty="0">
                        <a:solidFill>
                          <a:srgbClr val="FFFF00"/>
                        </a:solidFill>
                      </a:endParaRPr>
                    </a:p>
                  </a:txBody>
                  <a:tcPr marT="18000" marB="18000">
                    <a:solidFill>
                      <a:srgbClr val="140BC1"/>
                    </a:solidFill>
                  </a:tcPr>
                </a:tc>
                <a:tc>
                  <a:txBody>
                    <a:bodyPr/>
                    <a:lstStyle/>
                    <a:p>
                      <a:r>
                        <a:rPr lang="de-DE" sz="1000" dirty="0" smtClean="0">
                          <a:solidFill>
                            <a:srgbClr val="FFFF00"/>
                          </a:solidFill>
                        </a:rPr>
                        <a:t>..</a:t>
                      </a:r>
                    </a:p>
                  </a:txBody>
                  <a:tcPr marT="18000" marB="18000">
                    <a:solidFill>
                      <a:srgbClr val="140BC1"/>
                    </a:solidFill>
                  </a:tcPr>
                </a:tc>
              </a:tr>
              <a:tr h="17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solidFill>
                            <a:srgbClr val="FFFF00"/>
                          </a:solidFill>
                        </a:rPr>
                        <a:t>KD (</a:t>
                      </a:r>
                      <a:r>
                        <a:rPr lang="de-DE" sz="1000" dirty="0" err="1" smtClean="0">
                          <a:solidFill>
                            <a:srgbClr val="FFFF00"/>
                          </a:solidFill>
                        </a:rPr>
                        <a:t>inf</a:t>
                      </a:r>
                      <a:r>
                        <a:rPr lang="de-DE" sz="1000" dirty="0" smtClean="0">
                          <a:solidFill>
                            <a:srgbClr val="FFFF00"/>
                          </a:solidFill>
                        </a:rPr>
                        <a:t>.)</a:t>
                      </a:r>
                    </a:p>
                  </a:txBody>
                  <a:tcPr marT="18000" marB="18000">
                    <a:solidFill>
                      <a:srgbClr val="140BC1"/>
                    </a:solidFill>
                  </a:tcPr>
                </a:tc>
                <a:tc>
                  <a:txBody>
                    <a:bodyPr/>
                    <a:lstStyle/>
                    <a:p>
                      <a:r>
                        <a:rPr lang="de-DE" sz="1000" dirty="0" smtClean="0">
                          <a:solidFill>
                            <a:srgbClr val="FFFF00"/>
                          </a:solidFill>
                        </a:rPr>
                        <a:t>10.41</a:t>
                      </a:r>
                      <a:endParaRPr lang="de-DE" sz="1000" dirty="0">
                        <a:solidFill>
                          <a:srgbClr val="FFFF00"/>
                        </a:solidFill>
                      </a:endParaRPr>
                    </a:p>
                  </a:txBody>
                  <a:tcPr marT="18000" marB="18000">
                    <a:solidFill>
                      <a:srgbClr val="140BC1"/>
                    </a:solidFill>
                  </a:tcPr>
                </a:tc>
              </a:tr>
            </a:tbl>
          </a:graphicData>
        </a:graphic>
      </p:graphicFrame>
      <p:sp>
        <p:nvSpPr>
          <p:cNvPr id="6" name="Text Box 46"/>
          <p:cNvSpPr txBox="1">
            <a:spLocks noChangeArrowheads="1"/>
          </p:cNvSpPr>
          <p:nvPr/>
        </p:nvSpPr>
        <p:spPr bwMode="auto">
          <a:xfrm rot="16200000">
            <a:off x="2450889" y="3101839"/>
            <a:ext cx="1175706" cy="5286412"/>
          </a:xfrm>
          <a:prstGeom prst="rect">
            <a:avLst/>
          </a:prstGeom>
          <a:solidFill>
            <a:srgbClr val="C00000"/>
          </a:solidFill>
          <a:ln w="9525">
            <a:noFill/>
            <a:miter lim="800000"/>
            <a:headEnd/>
            <a:tailEnd/>
          </a:ln>
        </p:spPr>
        <p:txBody>
          <a:bodyPr vert="eaVert" wrap="square">
            <a:spAutoFit/>
          </a:bodyPr>
          <a:lstStyle/>
          <a:p>
            <a:pPr eaLnBrk="0" hangingPunct="0">
              <a:spcBef>
                <a:spcPct val="20000"/>
              </a:spcBef>
            </a:pPr>
            <a:r>
              <a:rPr lang="de-AT" sz="1400" dirty="0" err="1" smtClean="0">
                <a:solidFill>
                  <a:schemeClr val="accent3">
                    <a:lumMod val="85000"/>
                  </a:schemeClr>
                </a:solidFill>
              </a:rPr>
              <a:t>kaonic</a:t>
            </a:r>
            <a:r>
              <a:rPr lang="de-AT" sz="1400" dirty="0" smtClean="0">
                <a:solidFill>
                  <a:schemeClr val="accent3">
                    <a:lumMod val="85000"/>
                  </a:schemeClr>
                </a:solidFill>
              </a:rPr>
              <a:t>   </a:t>
            </a:r>
            <a:r>
              <a:rPr lang="de-AT" sz="1400" dirty="0" err="1" smtClean="0">
                <a:solidFill>
                  <a:schemeClr val="accent3">
                    <a:lumMod val="85000"/>
                  </a:schemeClr>
                </a:solidFill>
              </a:rPr>
              <a:t>deuterium</a:t>
            </a:r>
            <a:r>
              <a:rPr lang="de-AT" sz="1400" dirty="0" smtClean="0">
                <a:solidFill>
                  <a:schemeClr val="accent3">
                    <a:lumMod val="85000"/>
                  </a:schemeClr>
                </a:solidFill>
              </a:rPr>
              <a:t>:</a:t>
            </a:r>
          </a:p>
          <a:p>
            <a:pPr eaLnBrk="0" hangingPunct="0">
              <a:spcBef>
                <a:spcPct val="20000"/>
              </a:spcBef>
            </a:pPr>
            <a:endParaRPr lang="de-AT" sz="1400" dirty="0">
              <a:solidFill>
                <a:schemeClr val="accent3">
                  <a:lumMod val="85000"/>
                </a:schemeClr>
              </a:solidFill>
            </a:endParaRPr>
          </a:p>
          <a:p>
            <a:pPr eaLnBrk="0" hangingPunct="0">
              <a:spcBef>
                <a:spcPct val="20000"/>
              </a:spcBef>
            </a:pPr>
            <a:r>
              <a:rPr lang="de-AT" sz="1400" dirty="0" err="1" smtClean="0">
                <a:solidFill>
                  <a:schemeClr val="accent3">
                    <a:lumMod val="85000"/>
                  </a:schemeClr>
                </a:solidFill>
              </a:rPr>
              <a:t>for</a:t>
            </a:r>
            <a:r>
              <a:rPr lang="de-AT" sz="1400" dirty="0" smtClean="0">
                <a:solidFill>
                  <a:schemeClr val="accent3">
                    <a:lumMod val="85000"/>
                  </a:schemeClr>
                </a:solidFill>
              </a:rPr>
              <a:t>  </a:t>
            </a:r>
            <a:r>
              <a:rPr lang="de-AT" sz="1400" dirty="0" err="1" smtClean="0">
                <a:solidFill>
                  <a:schemeClr val="accent3">
                    <a:lumMod val="85000"/>
                  </a:schemeClr>
                </a:solidFill>
              </a:rPr>
              <a:t>fixed</a:t>
            </a:r>
            <a:r>
              <a:rPr lang="de-AT" sz="1400" dirty="0" smtClean="0">
                <a:solidFill>
                  <a:schemeClr val="accent3">
                    <a:lumMod val="85000"/>
                  </a:schemeClr>
                </a:solidFill>
              </a:rPr>
              <a:t> </a:t>
            </a:r>
            <a:r>
              <a:rPr lang="de-AT" sz="1400" dirty="0" err="1" smtClean="0">
                <a:solidFill>
                  <a:schemeClr val="accent3">
                    <a:lumMod val="85000"/>
                  </a:schemeClr>
                </a:solidFill>
              </a:rPr>
              <a:t>shift</a:t>
            </a:r>
            <a:r>
              <a:rPr lang="de-AT" sz="1400" dirty="0" smtClean="0">
                <a:solidFill>
                  <a:schemeClr val="accent3">
                    <a:lumMod val="85000"/>
                  </a:schemeClr>
                </a:solidFill>
              </a:rPr>
              <a:t>= 700 eV    </a:t>
            </a:r>
            <a:r>
              <a:rPr lang="de-AT" sz="1400" dirty="0" err="1" smtClean="0">
                <a:solidFill>
                  <a:schemeClr val="accent3">
                    <a:lumMod val="85000"/>
                  </a:schemeClr>
                </a:solidFill>
              </a:rPr>
              <a:t>width</a:t>
            </a:r>
            <a:r>
              <a:rPr lang="de-AT" sz="1400" dirty="0" smtClean="0">
                <a:solidFill>
                  <a:schemeClr val="accent3">
                    <a:lumMod val="85000"/>
                  </a:schemeClr>
                </a:solidFill>
              </a:rPr>
              <a:t> = 1000 eV   K</a:t>
            </a:r>
            <a:r>
              <a:rPr lang="de-AT" sz="1400" dirty="0" smtClean="0">
                <a:solidFill>
                  <a:schemeClr val="accent3">
                    <a:lumMod val="85000"/>
                  </a:schemeClr>
                </a:solidFill>
                <a:latin typeface="Symbol" pitchFamily="18" charset="2"/>
              </a:rPr>
              <a:t>a</a:t>
            </a:r>
            <a:r>
              <a:rPr lang="de-AT" sz="1400" dirty="0" smtClean="0">
                <a:solidFill>
                  <a:schemeClr val="accent3">
                    <a:lumMod val="85000"/>
                  </a:schemeClr>
                </a:solidFill>
              </a:rPr>
              <a:t> / (</a:t>
            </a:r>
            <a:r>
              <a:rPr lang="de-AT" sz="1400" dirty="0" err="1" smtClean="0">
                <a:solidFill>
                  <a:schemeClr val="accent3">
                    <a:lumMod val="85000"/>
                  </a:schemeClr>
                </a:solidFill>
              </a:rPr>
              <a:t>K</a:t>
            </a:r>
            <a:r>
              <a:rPr lang="de-AT" sz="1400" baseline="-25000" dirty="0" err="1" smtClean="0">
                <a:solidFill>
                  <a:schemeClr val="accent3">
                    <a:lumMod val="85000"/>
                  </a:schemeClr>
                </a:solidFill>
                <a:latin typeface="Symbol" pitchFamily="18" charset="2"/>
              </a:rPr>
              <a:t>b</a:t>
            </a:r>
            <a:r>
              <a:rPr lang="de-AT" sz="1400" dirty="0" err="1" smtClean="0">
                <a:solidFill>
                  <a:schemeClr val="accent3">
                    <a:lumMod val="85000"/>
                  </a:schemeClr>
                </a:solidFill>
              </a:rPr>
              <a:t>+K</a:t>
            </a:r>
            <a:r>
              <a:rPr lang="de-AT" sz="1400" baseline="-25000" dirty="0" err="1" smtClean="0">
                <a:solidFill>
                  <a:schemeClr val="accent3">
                    <a:lumMod val="85000"/>
                  </a:schemeClr>
                </a:solidFill>
              </a:rPr>
              <a:t>high</a:t>
            </a:r>
            <a:r>
              <a:rPr lang="de-AT" sz="1400" dirty="0" smtClean="0">
                <a:solidFill>
                  <a:schemeClr val="accent3">
                    <a:lumMod val="85000"/>
                  </a:schemeClr>
                </a:solidFill>
              </a:rPr>
              <a:t> ) = 0.4</a:t>
            </a:r>
          </a:p>
          <a:p>
            <a:pPr eaLnBrk="0" hangingPunct="0">
              <a:spcBef>
                <a:spcPct val="20000"/>
              </a:spcBef>
            </a:pPr>
            <a:r>
              <a:rPr lang="de-AT" sz="1400" dirty="0" smtClean="0">
                <a:solidFill>
                  <a:schemeClr val="accent3">
                    <a:lumMod val="85000"/>
                  </a:schemeClr>
                </a:solidFill>
              </a:rPr>
              <a:t>.. 2 </a:t>
            </a:r>
            <a:r>
              <a:rPr lang="de-AT" sz="1400" dirty="0" err="1" smtClean="0">
                <a:solidFill>
                  <a:schemeClr val="accent3">
                    <a:lumMod val="85000"/>
                  </a:schemeClr>
                </a:solidFill>
              </a:rPr>
              <a:t>sigma</a:t>
            </a:r>
            <a:r>
              <a:rPr lang="de-AT" sz="1400" dirty="0" smtClean="0">
                <a:solidFill>
                  <a:schemeClr val="accent3">
                    <a:lumMod val="85000"/>
                  </a:schemeClr>
                </a:solidFill>
              </a:rPr>
              <a:t> </a:t>
            </a:r>
            <a:r>
              <a:rPr lang="de-AT" sz="1400" dirty="0" err="1" smtClean="0">
                <a:solidFill>
                  <a:schemeClr val="accent3">
                    <a:lumMod val="85000"/>
                  </a:schemeClr>
                </a:solidFill>
              </a:rPr>
              <a:t>hint</a:t>
            </a:r>
            <a:r>
              <a:rPr lang="de-AT" sz="1400" dirty="0" smtClean="0">
                <a:solidFill>
                  <a:schemeClr val="accent3">
                    <a:lumMod val="85000"/>
                  </a:schemeClr>
                </a:solidFill>
              </a:rPr>
              <a:t> </a:t>
            </a:r>
            <a:r>
              <a:rPr lang="de-AT" sz="1400" dirty="0" err="1" smtClean="0">
                <a:solidFill>
                  <a:schemeClr val="accent3">
                    <a:lumMod val="85000"/>
                  </a:schemeClr>
                </a:solidFill>
              </a:rPr>
              <a:t>of</a:t>
            </a:r>
            <a:r>
              <a:rPr lang="de-AT" sz="1400" dirty="0" smtClean="0">
                <a:solidFill>
                  <a:schemeClr val="accent3">
                    <a:lumMod val="85000"/>
                  </a:schemeClr>
                </a:solidFill>
              </a:rPr>
              <a:t> a </a:t>
            </a:r>
            <a:r>
              <a:rPr lang="de-AT" sz="1400" dirty="0" err="1" smtClean="0">
                <a:solidFill>
                  <a:schemeClr val="accent3">
                    <a:lumMod val="85000"/>
                  </a:schemeClr>
                </a:solidFill>
              </a:rPr>
              <a:t>signal</a:t>
            </a:r>
            <a:r>
              <a:rPr lang="de-AT" sz="1400" dirty="0" smtClean="0">
                <a:solidFill>
                  <a:schemeClr val="accent3">
                    <a:lumMod val="85000"/>
                  </a:schemeClr>
                </a:solidFill>
              </a:rPr>
              <a:t>  </a:t>
            </a:r>
            <a:endParaRPr lang="de-AT" sz="1400" dirty="0">
              <a:solidFill>
                <a:schemeClr val="accent3">
                  <a:lumMod val="85000"/>
                </a:schemeClr>
              </a:solidFill>
            </a:endParaRPr>
          </a:p>
        </p:txBody>
      </p:sp>
      <p:sp>
        <p:nvSpPr>
          <p:cNvPr id="7" name="Text Box 46"/>
          <p:cNvSpPr txBox="1">
            <a:spLocks noChangeArrowheads="1"/>
          </p:cNvSpPr>
          <p:nvPr/>
        </p:nvSpPr>
        <p:spPr bwMode="auto">
          <a:xfrm rot="16200000">
            <a:off x="6884021" y="-526095"/>
            <a:ext cx="590931" cy="3643338"/>
          </a:xfrm>
          <a:prstGeom prst="rect">
            <a:avLst/>
          </a:prstGeom>
          <a:noFill/>
          <a:ln w="9525">
            <a:noFill/>
            <a:miter lim="800000"/>
            <a:headEnd/>
            <a:tailEnd/>
          </a:ln>
        </p:spPr>
        <p:txBody>
          <a:bodyPr vert="eaVert" wrap="square">
            <a:spAutoFit/>
          </a:bodyPr>
          <a:lstStyle/>
          <a:p>
            <a:pPr eaLnBrk="0" hangingPunct="0">
              <a:spcBef>
                <a:spcPct val="20000"/>
              </a:spcBef>
            </a:pPr>
            <a:r>
              <a:rPr lang="de-AT" sz="1200" dirty="0" smtClean="0"/>
              <a:t>X </a:t>
            </a:r>
            <a:r>
              <a:rPr lang="de-AT" sz="1200" dirty="0" err="1" smtClean="0"/>
              <a:t>ray</a:t>
            </a:r>
            <a:r>
              <a:rPr lang="de-AT" sz="1200" dirty="0" smtClean="0"/>
              <a:t> </a:t>
            </a:r>
            <a:r>
              <a:rPr lang="de-AT" sz="1200" dirty="0" err="1" smtClean="0"/>
              <a:t>spectrum</a:t>
            </a:r>
            <a:r>
              <a:rPr lang="de-AT" sz="1200" dirty="0" smtClean="0"/>
              <a:t> </a:t>
            </a:r>
            <a:r>
              <a:rPr lang="de-AT" sz="1200" dirty="0" err="1" smtClean="0"/>
              <a:t>for</a:t>
            </a:r>
            <a:r>
              <a:rPr lang="de-AT" sz="1200" dirty="0" smtClean="0"/>
              <a:t> </a:t>
            </a:r>
            <a:r>
              <a:rPr lang="de-AT" sz="1200" dirty="0" err="1" smtClean="0"/>
              <a:t>coincidence</a:t>
            </a:r>
            <a:r>
              <a:rPr lang="de-AT" sz="1200" dirty="0" smtClean="0"/>
              <a:t> time-</a:t>
            </a:r>
            <a:r>
              <a:rPr lang="de-AT" sz="1200" dirty="0" err="1" smtClean="0"/>
              <a:t>gate</a:t>
            </a:r>
            <a:r>
              <a:rPr lang="de-AT" sz="1200" dirty="0" smtClean="0"/>
              <a:t>.</a:t>
            </a:r>
          </a:p>
          <a:p>
            <a:pPr eaLnBrk="0" hangingPunct="0">
              <a:spcBef>
                <a:spcPct val="20000"/>
              </a:spcBef>
            </a:pPr>
            <a:r>
              <a:rPr lang="de-AT" sz="1200" dirty="0" err="1" smtClean="0"/>
              <a:t>continous</a:t>
            </a:r>
            <a:r>
              <a:rPr lang="de-AT" sz="1200" dirty="0" smtClean="0"/>
              <a:t> </a:t>
            </a:r>
            <a:r>
              <a:rPr lang="de-AT" sz="1200" dirty="0" err="1" smtClean="0"/>
              <a:t>background</a:t>
            </a:r>
            <a:r>
              <a:rPr lang="de-AT" sz="1200" dirty="0" smtClean="0"/>
              <a:t> fit </a:t>
            </a:r>
            <a:r>
              <a:rPr lang="de-AT" sz="1200" dirty="0" err="1" smtClean="0"/>
              <a:t>component</a:t>
            </a:r>
            <a:r>
              <a:rPr lang="de-AT" sz="1200" dirty="0" smtClean="0"/>
              <a:t> </a:t>
            </a:r>
            <a:r>
              <a:rPr lang="de-AT" sz="1200" dirty="0" err="1" smtClean="0"/>
              <a:t>is</a:t>
            </a:r>
            <a:r>
              <a:rPr lang="de-AT" sz="1200" dirty="0"/>
              <a:t> </a:t>
            </a:r>
            <a:r>
              <a:rPr lang="de-AT" sz="1200" dirty="0" err="1" smtClean="0"/>
              <a:t>subtracted</a:t>
            </a:r>
            <a:r>
              <a:rPr lang="de-AT" sz="1200" dirty="0" smtClean="0"/>
              <a:t> </a:t>
            </a:r>
            <a:endParaRPr lang="de-AT" sz="1200" dirty="0">
              <a:solidFill>
                <a:srgbClr val="3333CC"/>
              </a:solidFill>
            </a:endParaRPr>
          </a:p>
        </p:txBody>
      </p:sp>
      <p:sp>
        <p:nvSpPr>
          <p:cNvPr id="8" name="Textfeld 9"/>
          <p:cNvSpPr txBox="1">
            <a:spLocks noChangeArrowheads="1"/>
          </p:cNvSpPr>
          <p:nvPr/>
        </p:nvSpPr>
        <p:spPr bwMode="auto">
          <a:xfrm>
            <a:off x="5857884" y="4786322"/>
            <a:ext cx="1508746" cy="276999"/>
          </a:xfrm>
          <a:prstGeom prst="rect">
            <a:avLst/>
          </a:prstGeom>
          <a:noFill/>
          <a:ln w="9525">
            <a:noFill/>
            <a:miter lim="800000"/>
            <a:headEnd/>
            <a:tailEnd/>
          </a:ln>
        </p:spPr>
        <p:txBody>
          <a:bodyPr wrap="none">
            <a:spAutoFit/>
          </a:bodyPr>
          <a:lstStyle/>
          <a:p>
            <a:r>
              <a:rPr lang="de-DE" sz="1200" dirty="0">
                <a:latin typeface="+mn-lt"/>
              </a:rPr>
              <a:t>X </a:t>
            </a:r>
            <a:r>
              <a:rPr lang="de-DE" sz="1200" dirty="0" err="1">
                <a:latin typeface="+mn-lt"/>
              </a:rPr>
              <a:t>ray</a:t>
            </a:r>
            <a:r>
              <a:rPr lang="de-DE" sz="1200" dirty="0">
                <a:latin typeface="+mn-lt"/>
              </a:rPr>
              <a:t> </a:t>
            </a:r>
            <a:r>
              <a:rPr lang="de-DE" sz="1200" dirty="0" err="1">
                <a:latin typeface="+mn-lt"/>
              </a:rPr>
              <a:t>energy</a:t>
            </a:r>
            <a:r>
              <a:rPr lang="de-DE" sz="1200" dirty="0">
                <a:latin typeface="+mn-lt"/>
              </a:rPr>
              <a:t>  (keV)</a:t>
            </a:r>
          </a:p>
        </p:txBody>
      </p:sp>
      <p:sp>
        <p:nvSpPr>
          <p:cNvPr id="9" name="Text Box 44"/>
          <p:cNvSpPr txBox="1">
            <a:spLocks noChangeArrowheads="1"/>
          </p:cNvSpPr>
          <p:nvPr/>
        </p:nvSpPr>
        <p:spPr bwMode="auto">
          <a:xfrm rot="-5400000">
            <a:off x="4623595" y="1305702"/>
            <a:ext cx="714375" cy="246062"/>
          </a:xfrm>
          <a:prstGeom prst="rect">
            <a:avLst/>
          </a:prstGeom>
          <a:noFill/>
          <a:ln w="9525">
            <a:noFill/>
            <a:miter lim="800000"/>
            <a:headEnd/>
            <a:tailEnd/>
          </a:ln>
        </p:spPr>
        <p:txBody>
          <a:bodyPr>
            <a:spAutoFit/>
          </a:bodyPr>
          <a:lstStyle/>
          <a:p>
            <a:r>
              <a:rPr lang="de-AT" sz="1000" dirty="0">
                <a:solidFill>
                  <a:srgbClr val="3333CC"/>
                </a:solidFill>
              </a:rPr>
              <a:t>KC (5-4)</a:t>
            </a:r>
          </a:p>
        </p:txBody>
      </p:sp>
      <p:sp>
        <p:nvSpPr>
          <p:cNvPr id="10" name="Text Box 45"/>
          <p:cNvSpPr txBox="1">
            <a:spLocks noChangeArrowheads="1"/>
          </p:cNvSpPr>
          <p:nvPr/>
        </p:nvSpPr>
        <p:spPr bwMode="auto">
          <a:xfrm rot="-5400000">
            <a:off x="3136098" y="1364440"/>
            <a:ext cx="690562" cy="247650"/>
          </a:xfrm>
          <a:prstGeom prst="rect">
            <a:avLst/>
          </a:prstGeom>
          <a:noFill/>
          <a:ln w="9525">
            <a:noFill/>
            <a:miter lim="800000"/>
            <a:headEnd/>
            <a:tailEnd/>
          </a:ln>
        </p:spPr>
        <p:txBody>
          <a:bodyPr>
            <a:spAutoFit/>
          </a:bodyPr>
          <a:lstStyle/>
          <a:p>
            <a:r>
              <a:rPr lang="de-AT" sz="1000" dirty="0">
                <a:solidFill>
                  <a:srgbClr val="3333CC"/>
                </a:solidFill>
              </a:rPr>
              <a:t>KC (6-5)</a:t>
            </a:r>
          </a:p>
        </p:txBody>
      </p:sp>
      <p:sp>
        <p:nvSpPr>
          <p:cNvPr id="11" name="Text Box 46"/>
          <p:cNvSpPr txBox="1">
            <a:spLocks noChangeArrowheads="1"/>
          </p:cNvSpPr>
          <p:nvPr/>
        </p:nvSpPr>
        <p:spPr bwMode="auto">
          <a:xfrm rot="10800000">
            <a:off x="3000364" y="1214422"/>
            <a:ext cx="338137" cy="584200"/>
          </a:xfrm>
          <a:prstGeom prst="rect">
            <a:avLst/>
          </a:prstGeom>
          <a:noFill/>
          <a:ln w="9525">
            <a:noFill/>
            <a:miter lim="800000"/>
            <a:headEnd/>
            <a:tailEnd/>
          </a:ln>
        </p:spPr>
        <p:txBody>
          <a:bodyPr vert="eaVert">
            <a:spAutoFit/>
          </a:bodyPr>
          <a:lstStyle/>
          <a:p>
            <a:pPr eaLnBrk="0" hangingPunct="0">
              <a:spcBef>
                <a:spcPct val="20000"/>
              </a:spcBef>
            </a:pPr>
            <a:r>
              <a:rPr lang="de-AT" sz="1000" dirty="0" err="1"/>
              <a:t>Ti</a:t>
            </a:r>
            <a:r>
              <a:rPr lang="de-AT" sz="1000" dirty="0"/>
              <a:t> K</a:t>
            </a:r>
            <a:r>
              <a:rPr lang="de-AT" sz="1000" baseline="-25000" dirty="0">
                <a:latin typeface="Symbol" pitchFamily="18" charset="2"/>
              </a:rPr>
              <a:t>a</a:t>
            </a:r>
            <a:endParaRPr lang="de-AT" sz="1000" dirty="0">
              <a:solidFill>
                <a:srgbClr val="3333CC"/>
              </a:solidFill>
            </a:endParaRPr>
          </a:p>
        </p:txBody>
      </p:sp>
      <p:sp>
        <p:nvSpPr>
          <p:cNvPr id="12" name="Text Box 47"/>
          <p:cNvSpPr txBox="1">
            <a:spLocks noChangeArrowheads="1"/>
          </p:cNvSpPr>
          <p:nvPr/>
        </p:nvSpPr>
        <p:spPr bwMode="auto">
          <a:xfrm rot="10800000">
            <a:off x="5572132" y="3000372"/>
            <a:ext cx="338137" cy="608012"/>
          </a:xfrm>
          <a:prstGeom prst="rect">
            <a:avLst/>
          </a:prstGeom>
          <a:noFill/>
          <a:ln w="9525">
            <a:noFill/>
            <a:miter lim="800000"/>
            <a:headEnd/>
            <a:tailEnd/>
          </a:ln>
        </p:spPr>
        <p:txBody>
          <a:bodyPr vert="eaVert">
            <a:spAutoFit/>
          </a:bodyPr>
          <a:lstStyle/>
          <a:p>
            <a:pPr eaLnBrk="0" hangingPunct="0">
              <a:spcBef>
                <a:spcPct val="20000"/>
              </a:spcBef>
            </a:pPr>
            <a:r>
              <a:rPr lang="de-AT" sz="1000" dirty="0" err="1"/>
              <a:t>Pb</a:t>
            </a:r>
            <a:r>
              <a:rPr lang="de-AT" sz="1000" dirty="0"/>
              <a:t> </a:t>
            </a:r>
            <a:r>
              <a:rPr lang="de-AT" sz="1000" dirty="0" err="1"/>
              <a:t>L</a:t>
            </a:r>
            <a:r>
              <a:rPr lang="de-AT" sz="1000" baseline="-25000" dirty="0" err="1">
                <a:latin typeface="Symbol" pitchFamily="18" charset="2"/>
              </a:rPr>
              <a:t>b</a:t>
            </a:r>
            <a:endParaRPr lang="de-AT" sz="1000" dirty="0">
              <a:solidFill>
                <a:srgbClr val="3333CC"/>
              </a:solidFill>
            </a:endParaRPr>
          </a:p>
        </p:txBody>
      </p:sp>
      <p:sp>
        <p:nvSpPr>
          <p:cNvPr id="13" name="Text Box 81"/>
          <p:cNvSpPr txBox="1">
            <a:spLocks noChangeArrowheads="1"/>
          </p:cNvSpPr>
          <p:nvPr/>
        </p:nvSpPr>
        <p:spPr bwMode="auto">
          <a:xfrm rot="10800000">
            <a:off x="6072198" y="2285992"/>
            <a:ext cx="338137" cy="1008063"/>
          </a:xfrm>
          <a:prstGeom prst="rect">
            <a:avLst/>
          </a:prstGeom>
          <a:noFill/>
          <a:ln w="9525">
            <a:noFill/>
            <a:miter lim="800000"/>
            <a:headEnd/>
            <a:tailEnd/>
          </a:ln>
        </p:spPr>
        <p:txBody>
          <a:bodyPr vert="eaVert">
            <a:spAutoFit/>
          </a:bodyPr>
          <a:lstStyle/>
          <a:p>
            <a:pPr eaLnBrk="0" hangingPunct="0">
              <a:spcBef>
                <a:spcPct val="20000"/>
              </a:spcBef>
              <a:defRPr/>
            </a:pPr>
            <a:r>
              <a:rPr lang="de-AT" sz="1000" dirty="0">
                <a:solidFill>
                  <a:schemeClr val="accent6"/>
                </a:solidFill>
              </a:rPr>
              <a:t>KN (5-4)</a:t>
            </a:r>
          </a:p>
        </p:txBody>
      </p:sp>
      <p:sp>
        <p:nvSpPr>
          <p:cNvPr id="14" name="Text Box 87"/>
          <p:cNvSpPr txBox="1">
            <a:spLocks noChangeArrowheads="1"/>
          </p:cNvSpPr>
          <p:nvPr/>
        </p:nvSpPr>
        <p:spPr bwMode="auto">
          <a:xfrm rot="10800000">
            <a:off x="4572000" y="1643050"/>
            <a:ext cx="338137" cy="928687"/>
          </a:xfrm>
          <a:prstGeom prst="rect">
            <a:avLst/>
          </a:prstGeom>
          <a:noFill/>
          <a:ln w="9525">
            <a:noFill/>
            <a:miter lim="800000"/>
            <a:headEnd/>
            <a:tailEnd/>
          </a:ln>
        </p:spPr>
        <p:txBody>
          <a:bodyPr vert="eaVert">
            <a:spAutoFit/>
          </a:bodyPr>
          <a:lstStyle/>
          <a:p>
            <a:pPr eaLnBrk="0" hangingPunct="0">
              <a:spcBef>
                <a:spcPct val="20000"/>
              </a:spcBef>
            </a:pPr>
            <a:r>
              <a:rPr lang="de-AT" sz="1000" dirty="0">
                <a:solidFill>
                  <a:srgbClr val="3333CC"/>
                </a:solidFill>
              </a:rPr>
              <a:t>KO (6-5)</a:t>
            </a:r>
          </a:p>
        </p:txBody>
      </p:sp>
      <p:sp>
        <p:nvSpPr>
          <p:cNvPr id="15" name="Text Box 88"/>
          <p:cNvSpPr txBox="1">
            <a:spLocks noChangeArrowheads="1"/>
          </p:cNvSpPr>
          <p:nvPr/>
        </p:nvSpPr>
        <p:spPr bwMode="auto">
          <a:xfrm rot="-5400000">
            <a:off x="4035424" y="2679692"/>
            <a:ext cx="1033463" cy="246063"/>
          </a:xfrm>
          <a:prstGeom prst="rect">
            <a:avLst/>
          </a:prstGeom>
          <a:noFill/>
          <a:ln w="9525">
            <a:noFill/>
            <a:miter lim="800000"/>
            <a:headEnd/>
            <a:tailEnd/>
          </a:ln>
        </p:spPr>
        <p:txBody>
          <a:bodyPr>
            <a:spAutoFit/>
          </a:bodyPr>
          <a:lstStyle/>
          <a:p>
            <a:r>
              <a:rPr lang="de-AT" sz="1000" dirty="0">
                <a:solidFill>
                  <a:srgbClr val="3333CC"/>
                </a:solidFill>
              </a:rPr>
              <a:t>KC (7-5)</a:t>
            </a:r>
          </a:p>
        </p:txBody>
      </p:sp>
      <p:sp>
        <p:nvSpPr>
          <p:cNvPr id="16" name="Text Box 92"/>
          <p:cNvSpPr txBox="1">
            <a:spLocks noChangeArrowheads="1"/>
          </p:cNvSpPr>
          <p:nvPr/>
        </p:nvSpPr>
        <p:spPr bwMode="auto">
          <a:xfrm rot="-5400000">
            <a:off x="6197614" y="2803518"/>
            <a:ext cx="995363" cy="246063"/>
          </a:xfrm>
          <a:prstGeom prst="rect">
            <a:avLst/>
          </a:prstGeom>
          <a:noFill/>
          <a:ln w="9525">
            <a:noFill/>
            <a:miter lim="800000"/>
            <a:headEnd/>
            <a:tailEnd/>
          </a:ln>
        </p:spPr>
        <p:txBody>
          <a:bodyPr>
            <a:spAutoFit/>
          </a:bodyPr>
          <a:lstStyle/>
          <a:p>
            <a:r>
              <a:rPr lang="de-AT" sz="1000" dirty="0">
                <a:solidFill>
                  <a:srgbClr val="3333CC"/>
                </a:solidFill>
              </a:rPr>
              <a:t>KC (6-4)</a:t>
            </a:r>
          </a:p>
        </p:txBody>
      </p:sp>
      <p:sp>
        <p:nvSpPr>
          <p:cNvPr id="17" name="Text Box 93"/>
          <p:cNvSpPr txBox="1">
            <a:spLocks noChangeArrowheads="1"/>
          </p:cNvSpPr>
          <p:nvPr/>
        </p:nvSpPr>
        <p:spPr bwMode="auto">
          <a:xfrm rot="-5400000">
            <a:off x="6447647" y="2624923"/>
            <a:ext cx="1066800" cy="246062"/>
          </a:xfrm>
          <a:prstGeom prst="rect">
            <a:avLst/>
          </a:prstGeom>
          <a:noFill/>
          <a:ln w="9525">
            <a:noFill/>
            <a:miter lim="800000"/>
            <a:headEnd/>
            <a:tailEnd/>
          </a:ln>
        </p:spPr>
        <p:txBody>
          <a:bodyPr>
            <a:spAutoFit/>
          </a:bodyPr>
          <a:lstStyle/>
          <a:p>
            <a:r>
              <a:rPr lang="de-AT" sz="1000" dirty="0" err="1">
                <a:solidFill>
                  <a:srgbClr val="3333CC"/>
                </a:solidFill>
              </a:rPr>
              <a:t>KAl</a:t>
            </a:r>
            <a:r>
              <a:rPr lang="de-AT" sz="1000" dirty="0">
                <a:solidFill>
                  <a:srgbClr val="3333CC"/>
                </a:solidFill>
              </a:rPr>
              <a:t> (6-4)</a:t>
            </a:r>
          </a:p>
        </p:txBody>
      </p:sp>
      <p:sp>
        <p:nvSpPr>
          <p:cNvPr id="18" name="Text Box 45"/>
          <p:cNvSpPr txBox="1">
            <a:spLocks noChangeArrowheads="1"/>
          </p:cNvSpPr>
          <p:nvPr/>
        </p:nvSpPr>
        <p:spPr bwMode="auto">
          <a:xfrm rot="-5400000">
            <a:off x="3238494" y="2976556"/>
            <a:ext cx="896937" cy="230188"/>
          </a:xfrm>
          <a:prstGeom prst="rect">
            <a:avLst/>
          </a:prstGeom>
          <a:noFill/>
          <a:ln w="9525">
            <a:noFill/>
            <a:miter lim="800000"/>
            <a:headEnd/>
            <a:tailEnd/>
          </a:ln>
        </p:spPr>
        <p:txBody>
          <a:bodyPr>
            <a:spAutoFit/>
          </a:bodyPr>
          <a:lstStyle/>
          <a:p>
            <a:r>
              <a:rPr lang="de-AT" sz="900" dirty="0">
                <a:solidFill>
                  <a:srgbClr val="3333CC"/>
                </a:solidFill>
              </a:rPr>
              <a:t>KO (7-6)</a:t>
            </a:r>
          </a:p>
        </p:txBody>
      </p:sp>
      <p:sp>
        <p:nvSpPr>
          <p:cNvPr id="19" name="Text Box 45"/>
          <p:cNvSpPr txBox="1">
            <a:spLocks noChangeArrowheads="1"/>
          </p:cNvSpPr>
          <p:nvPr/>
        </p:nvSpPr>
        <p:spPr bwMode="auto">
          <a:xfrm rot="-5400000">
            <a:off x="3844922" y="2941632"/>
            <a:ext cx="684213" cy="230188"/>
          </a:xfrm>
          <a:prstGeom prst="rect">
            <a:avLst/>
          </a:prstGeom>
          <a:noFill/>
          <a:ln w="9525">
            <a:noFill/>
            <a:miter lim="800000"/>
            <a:headEnd/>
            <a:tailEnd/>
          </a:ln>
        </p:spPr>
        <p:txBody>
          <a:bodyPr>
            <a:spAutoFit/>
          </a:bodyPr>
          <a:lstStyle/>
          <a:p>
            <a:r>
              <a:rPr lang="de-AT" sz="900" dirty="0">
                <a:solidFill>
                  <a:srgbClr val="3333CC"/>
                </a:solidFill>
              </a:rPr>
              <a:t>KN (6-5)</a:t>
            </a:r>
          </a:p>
        </p:txBody>
      </p:sp>
      <p:sp>
        <p:nvSpPr>
          <p:cNvPr id="20" name="Text Box 46"/>
          <p:cNvSpPr txBox="1">
            <a:spLocks noChangeArrowheads="1"/>
          </p:cNvSpPr>
          <p:nvPr/>
        </p:nvSpPr>
        <p:spPr bwMode="auto">
          <a:xfrm rot="10800000">
            <a:off x="3143240" y="2500306"/>
            <a:ext cx="338554" cy="584200"/>
          </a:xfrm>
          <a:prstGeom prst="rect">
            <a:avLst/>
          </a:prstGeom>
          <a:noFill/>
          <a:ln w="9525">
            <a:noFill/>
            <a:miter lim="800000"/>
            <a:headEnd/>
            <a:tailEnd/>
          </a:ln>
        </p:spPr>
        <p:txBody>
          <a:bodyPr vert="eaVert">
            <a:spAutoFit/>
          </a:bodyPr>
          <a:lstStyle/>
          <a:p>
            <a:pPr eaLnBrk="0" hangingPunct="0">
              <a:spcBef>
                <a:spcPct val="20000"/>
              </a:spcBef>
            </a:pPr>
            <a:r>
              <a:rPr lang="de-AT" sz="1000" dirty="0" err="1"/>
              <a:t>Ti</a:t>
            </a:r>
            <a:r>
              <a:rPr lang="de-AT" sz="1000" dirty="0"/>
              <a:t> </a:t>
            </a:r>
            <a:r>
              <a:rPr lang="de-AT" sz="1000" dirty="0" err="1" smtClean="0"/>
              <a:t>K</a:t>
            </a:r>
            <a:r>
              <a:rPr lang="de-AT" sz="1000" baseline="-25000" dirty="0" err="1" smtClean="0">
                <a:latin typeface="Symbol" pitchFamily="18" charset="2"/>
              </a:rPr>
              <a:t>b</a:t>
            </a:r>
            <a:endParaRPr lang="de-AT" sz="1000" dirty="0">
              <a:solidFill>
                <a:srgbClr val="3333CC"/>
              </a:solidFill>
            </a:endParaRPr>
          </a:p>
        </p:txBody>
      </p:sp>
      <p:sp>
        <p:nvSpPr>
          <p:cNvPr id="21" name="Text Box 47"/>
          <p:cNvSpPr txBox="1">
            <a:spLocks noChangeArrowheads="1"/>
          </p:cNvSpPr>
          <p:nvPr/>
        </p:nvSpPr>
        <p:spPr bwMode="auto">
          <a:xfrm rot="10800000">
            <a:off x="5214734" y="3071810"/>
            <a:ext cx="338554" cy="608012"/>
          </a:xfrm>
          <a:prstGeom prst="rect">
            <a:avLst/>
          </a:prstGeom>
          <a:noFill/>
          <a:ln w="9525">
            <a:noFill/>
            <a:miter lim="800000"/>
            <a:headEnd/>
            <a:tailEnd/>
          </a:ln>
        </p:spPr>
        <p:txBody>
          <a:bodyPr vert="eaVert">
            <a:spAutoFit/>
          </a:bodyPr>
          <a:lstStyle/>
          <a:p>
            <a:pPr eaLnBrk="0" hangingPunct="0">
              <a:spcBef>
                <a:spcPct val="20000"/>
              </a:spcBef>
            </a:pPr>
            <a:r>
              <a:rPr lang="de-AT" sz="1000" dirty="0" smtClean="0"/>
              <a:t>Au </a:t>
            </a:r>
            <a:r>
              <a:rPr lang="de-AT" sz="1000" dirty="0" err="1"/>
              <a:t>L</a:t>
            </a:r>
            <a:r>
              <a:rPr lang="de-AT" sz="1000" baseline="-25000" dirty="0" err="1">
                <a:latin typeface="Symbol" pitchFamily="18" charset="2"/>
              </a:rPr>
              <a:t>b</a:t>
            </a:r>
            <a:endParaRPr lang="de-AT" sz="1000" dirty="0">
              <a:solidFill>
                <a:srgbClr val="3333CC"/>
              </a:solidFill>
            </a:endParaRPr>
          </a:p>
        </p:txBody>
      </p:sp>
      <p:sp>
        <p:nvSpPr>
          <p:cNvPr id="22" name="Text Box 46"/>
          <p:cNvSpPr txBox="1">
            <a:spLocks noChangeArrowheads="1"/>
          </p:cNvSpPr>
          <p:nvPr/>
        </p:nvSpPr>
        <p:spPr bwMode="auto">
          <a:xfrm rot="10800000">
            <a:off x="4143372" y="3071810"/>
            <a:ext cx="338554" cy="584200"/>
          </a:xfrm>
          <a:prstGeom prst="rect">
            <a:avLst/>
          </a:prstGeom>
          <a:noFill/>
          <a:ln w="9525">
            <a:noFill/>
            <a:miter lim="800000"/>
            <a:headEnd/>
            <a:tailEnd/>
          </a:ln>
        </p:spPr>
        <p:txBody>
          <a:bodyPr vert="eaVert">
            <a:spAutoFit/>
          </a:bodyPr>
          <a:lstStyle/>
          <a:p>
            <a:pPr eaLnBrk="0" hangingPunct="0">
              <a:spcBef>
                <a:spcPct val="20000"/>
              </a:spcBef>
            </a:pPr>
            <a:r>
              <a:rPr lang="de-AT" sz="1000" dirty="0" err="1" smtClean="0"/>
              <a:t>Cu</a:t>
            </a:r>
            <a:r>
              <a:rPr lang="de-AT" sz="1000" dirty="0" smtClean="0"/>
              <a:t> </a:t>
            </a:r>
            <a:r>
              <a:rPr lang="de-AT" sz="1000" dirty="0"/>
              <a:t>K</a:t>
            </a:r>
            <a:r>
              <a:rPr lang="de-AT" sz="1000" baseline="-25000" dirty="0">
                <a:latin typeface="Symbol" pitchFamily="18" charset="2"/>
              </a:rPr>
              <a:t>a</a:t>
            </a:r>
            <a:endParaRPr lang="de-AT" sz="1000" dirty="0">
              <a:solidFill>
                <a:srgbClr val="3333CC"/>
              </a:solidFill>
            </a:endParaRPr>
          </a:p>
        </p:txBody>
      </p:sp>
      <p:sp>
        <p:nvSpPr>
          <p:cNvPr id="24"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17</a:t>
            </a:fld>
            <a:r>
              <a:rPr lang="de-DE" dirty="0" smtClean="0"/>
              <a:t>   </a:t>
            </a:r>
            <a:endParaRPr lang="de-DE" dirty="0"/>
          </a:p>
        </p:txBody>
      </p:sp>
      <p:cxnSp>
        <p:nvCxnSpPr>
          <p:cNvPr id="25" name="Gerade Verbindung mit Pfeil 24"/>
          <p:cNvCxnSpPr/>
          <p:nvPr/>
        </p:nvCxnSpPr>
        <p:spPr>
          <a:xfrm rot="16200000" flipV="1">
            <a:off x="3752657" y="4321369"/>
            <a:ext cx="500058" cy="1204"/>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 Box 46"/>
          <p:cNvSpPr txBox="1">
            <a:spLocks noChangeArrowheads="1"/>
          </p:cNvSpPr>
          <p:nvPr/>
        </p:nvSpPr>
        <p:spPr bwMode="auto">
          <a:xfrm rot="16200000">
            <a:off x="3893616" y="4393136"/>
            <a:ext cx="369332" cy="584200"/>
          </a:xfrm>
          <a:prstGeom prst="rect">
            <a:avLst/>
          </a:prstGeom>
          <a:noFill/>
          <a:ln w="9525">
            <a:noFill/>
            <a:miter lim="800000"/>
            <a:headEnd/>
            <a:tailEnd/>
          </a:ln>
        </p:spPr>
        <p:txBody>
          <a:bodyPr vert="eaVert" wrap="square">
            <a:spAutoFit/>
          </a:bodyPr>
          <a:lstStyle/>
          <a:p>
            <a:pPr eaLnBrk="0" hangingPunct="0">
              <a:spcBef>
                <a:spcPct val="20000"/>
              </a:spcBef>
            </a:pPr>
            <a:r>
              <a:rPr lang="de-AT" sz="1200" dirty="0"/>
              <a:t> </a:t>
            </a:r>
            <a:r>
              <a:rPr lang="de-AT" sz="1200" dirty="0" smtClean="0"/>
              <a:t>  </a:t>
            </a:r>
            <a:r>
              <a:rPr lang="de-AT" sz="1200" dirty="0" smtClean="0">
                <a:solidFill>
                  <a:srgbClr val="C00000"/>
                </a:solidFill>
              </a:rPr>
              <a:t>K</a:t>
            </a:r>
            <a:r>
              <a:rPr lang="de-AT" sz="1200" baseline="-25000" dirty="0" smtClean="0">
                <a:solidFill>
                  <a:srgbClr val="C00000"/>
                </a:solidFill>
                <a:latin typeface="Symbol" pitchFamily="18" charset="2"/>
              </a:rPr>
              <a:t>a</a:t>
            </a:r>
            <a:endParaRPr lang="de-AT" sz="1200" dirty="0">
              <a:solidFill>
                <a:srgbClr val="C00000"/>
              </a:solidFill>
            </a:endParaRPr>
          </a:p>
        </p:txBody>
      </p:sp>
      <p:cxnSp>
        <p:nvCxnSpPr>
          <p:cNvPr id="27" name="Gerade Verbindung mit Pfeil 26"/>
          <p:cNvCxnSpPr/>
          <p:nvPr/>
        </p:nvCxnSpPr>
        <p:spPr>
          <a:xfrm rot="5400000" flipH="1" flipV="1">
            <a:off x="4394199" y="4249743"/>
            <a:ext cx="642942" cy="1588"/>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 Box 46"/>
          <p:cNvSpPr txBox="1">
            <a:spLocks noChangeArrowheads="1"/>
          </p:cNvSpPr>
          <p:nvPr/>
        </p:nvSpPr>
        <p:spPr bwMode="auto">
          <a:xfrm rot="16200000">
            <a:off x="4744524" y="4185170"/>
            <a:ext cx="369332" cy="1000132"/>
          </a:xfrm>
          <a:prstGeom prst="rect">
            <a:avLst/>
          </a:prstGeom>
          <a:noFill/>
          <a:ln w="9525">
            <a:noFill/>
            <a:miter lim="800000"/>
            <a:headEnd/>
            <a:tailEnd/>
          </a:ln>
        </p:spPr>
        <p:txBody>
          <a:bodyPr vert="eaVert" wrap="square">
            <a:spAutoFit/>
          </a:bodyPr>
          <a:lstStyle/>
          <a:p>
            <a:pPr eaLnBrk="0" hangingPunct="0">
              <a:spcBef>
                <a:spcPct val="20000"/>
              </a:spcBef>
            </a:pPr>
            <a:r>
              <a:rPr lang="de-AT" sz="1200" dirty="0" smtClean="0">
                <a:solidFill>
                  <a:srgbClr val="C00000"/>
                </a:solidFill>
              </a:rPr>
              <a:t> </a:t>
            </a:r>
            <a:r>
              <a:rPr lang="de-AT" sz="1200" dirty="0" err="1" smtClean="0">
                <a:solidFill>
                  <a:srgbClr val="C00000"/>
                </a:solidFill>
              </a:rPr>
              <a:t>K</a:t>
            </a:r>
            <a:r>
              <a:rPr lang="de-AT" sz="1200" baseline="-25000" dirty="0" err="1" smtClean="0">
                <a:solidFill>
                  <a:srgbClr val="C00000"/>
                </a:solidFill>
                <a:latin typeface="Symbol" pitchFamily="18" charset="2"/>
              </a:rPr>
              <a:t>b</a:t>
            </a:r>
            <a:r>
              <a:rPr lang="de-AT" sz="1200" dirty="0" err="1" smtClean="0">
                <a:solidFill>
                  <a:srgbClr val="C00000"/>
                </a:solidFill>
                <a:latin typeface="+mn-lt"/>
              </a:rPr>
              <a:t>+K</a:t>
            </a:r>
            <a:r>
              <a:rPr lang="de-AT" sz="1200" baseline="-25000" dirty="0" err="1" smtClean="0">
                <a:solidFill>
                  <a:srgbClr val="C00000"/>
                </a:solidFill>
                <a:latin typeface="+mn-lt"/>
              </a:rPr>
              <a:t>high</a:t>
            </a:r>
            <a:r>
              <a:rPr lang="de-AT" sz="1200" baseline="-25000" dirty="0" smtClean="0">
                <a:solidFill>
                  <a:srgbClr val="C00000"/>
                </a:solidFill>
                <a:latin typeface="+mn-lt"/>
              </a:rPr>
              <a:t> </a:t>
            </a:r>
            <a:r>
              <a:rPr lang="de-AT" sz="1200" dirty="0" smtClean="0">
                <a:solidFill>
                  <a:srgbClr val="C00000"/>
                </a:solidFill>
                <a:latin typeface="+mn-lt"/>
              </a:rPr>
              <a:t>  </a:t>
            </a:r>
            <a:endParaRPr lang="de-AT" sz="1200" dirty="0">
              <a:solidFill>
                <a:srgbClr val="C00000"/>
              </a:solidFill>
              <a:latin typeface="+mn-lt"/>
            </a:endParaRPr>
          </a:p>
        </p:txBody>
      </p:sp>
      <p:sp>
        <p:nvSpPr>
          <p:cNvPr id="29" name="Text Box 46"/>
          <p:cNvSpPr txBox="1">
            <a:spLocks noChangeArrowheads="1"/>
          </p:cNvSpPr>
          <p:nvPr/>
        </p:nvSpPr>
        <p:spPr bwMode="auto">
          <a:xfrm rot="16200000">
            <a:off x="4474162" y="3669714"/>
            <a:ext cx="338554" cy="2428893"/>
          </a:xfrm>
          <a:prstGeom prst="rect">
            <a:avLst/>
          </a:prstGeom>
          <a:noFill/>
          <a:ln w="9525">
            <a:noFill/>
            <a:miter lim="800000"/>
            <a:headEnd/>
            <a:tailEnd/>
          </a:ln>
        </p:spPr>
        <p:txBody>
          <a:bodyPr vert="eaVert" wrap="square">
            <a:spAutoFit/>
          </a:bodyPr>
          <a:lstStyle/>
          <a:p>
            <a:pPr eaLnBrk="0" hangingPunct="0">
              <a:spcBef>
                <a:spcPct val="20000"/>
              </a:spcBef>
            </a:pPr>
            <a:r>
              <a:rPr lang="de-AT" sz="1000" dirty="0" err="1" smtClean="0">
                <a:solidFill>
                  <a:srgbClr val="C00000"/>
                </a:solidFill>
              </a:rPr>
              <a:t>kaonic</a:t>
            </a:r>
            <a:r>
              <a:rPr lang="de-AT" sz="1000" dirty="0" smtClean="0">
                <a:solidFill>
                  <a:srgbClr val="C00000"/>
                </a:solidFill>
              </a:rPr>
              <a:t> </a:t>
            </a:r>
            <a:r>
              <a:rPr lang="de-AT" sz="1000" dirty="0" err="1" smtClean="0">
                <a:solidFill>
                  <a:srgbClr val="C00000"/>
                </a:solidFill>
              </a:rPr>
              <a:t>deuterium</a:t>
            </a:r>
            <a:r>
              <a:rPr lang="de-AT" sz="1000" dirty="0" smtClean="0">
                <a:solidFill>
                  <a:srgbClr val="C00000"/>
                </a:solidFill>
              </a:rPr>
              <a:t>  K </a:t>
            </a:r>
            <a:r>
              <a:rPr lang="de-AT" sz="1000" dirty="0" err="1" smtClean="0">
                <a:solidFill>
                  <a:srgbClr val="C00000"/>
                </a:solidFill>
              </a:rPr>
              <a:t>transitions</a:t>
            </a:r>
            <a:r>
              <a:rPr lang="de-AT" sz="1000" dirty="0" smtClean="0">
                <a:solidFill>
                  <a:srgbClr val="C00000"/>
                </a:solidFill>
              </a:rPr>
              <a:t> ? </a:t>
            </a:r>
            <a:endParaRPr lang="de-AT" sz="1000" dirty="0">
              <a:solidFill>
                <a:srgbClr val="C00000"/>
              </a:solidFill>
            </a:endParaRPr>
          </a:p>
        </p:txBody>
      </p:sp>
      <p:sp>
        <p:nvSpPr>
          <p:cNvPr id="30" name="Text Box 46"/>
          <p:cNvSpPr txBox="1">
            <a:spLocks noChangeArrowheads="1"/>
          </p:cNvSpPr>
          <p:nvPr/>
        </p:nvSpPr>
        <p:spPr bwMode="auto">
          <a:xfrm rot="16200000">
            <a:off x="6994023" y="4319345"/>
            <a:ext cx="1132618" cy="2808312"/>
          </a:xfrm>
          <a:prstGeom prst="rect">
            <a:avLst/>
          </a:prstGeom>
          <a:solidFill>
            <a:srgbClr val="C00000"/>
          </a:solidFill>
          <a:ln w="9525">
            <a:noFill/>
            <a:miter lim="800000"/>
            <a:headEnd/>
            <a:tailEnd/>
          </a:ln>
        </p:spPr>
        <p:txBody>
          <a:bodyPr vert="eaVert" wrap="square">
            <a:spAutoFit/>
          </a:bodyPr>
          <a:lstStyle/>
          <a:p>
            <a:pPr eaLnBrk="0" hangingPunct="0">
              <a:spcBef>
                <a:spcPct val="20000"/>
              </a:spcBef>
            </a:pPr>
            <a:r>
              <a:rPr lang="de-AT" sz="1400" b="1" dirty="0" err="1" smtClean="0">
                <a:solidFill>
                  <a:schemeClr val="accent3">
                    <a:lumMod val="85000"/>
                  </a:schemeClr>
                </a:solidFill>
              </a:rPr>
              <a:t>upper</a:t>
            </a:r>
            <a:r>
              <a:rPr lang="de-AT" sz="1400" b="1" dirty="0" smtClean="0">
                <a:solidFill>
                  <a:schemeClr val="accent3">
                    <a:lumMod val="85000"/>
                  </a:schemeClr>
                </a:solidFill>
              </a:rPr>
              <a:t> </a:t>
            </a:r>
            <a:r>
              <a:rPr lang="de-AT" sz="1400" b="1" dirty="0" err="1" smtClean="0">
                <a:solidFill>
                  <a:schemeClr val="accent3">
                    <a:lumMod val="85000"/>
                  </a:schemeClr>
                </a:solidFill>
              </a:rPr>
              <a:t>limit</a:t>
            </a:r>
            <a:r>
              <a:rPr lang="de-AT" sz="1400" b="1" dirty="0" smtClean="0">
                <a:solidFill>
                  <a:schemeClr val="accent3">
                    <a:lumMod val="85000"/>
                  </a:schemeClr>
                </a:solidFill>
              </a:rPr>
              <a:t> </a:t>
            </a:r>
            <a:r>
              <a:rPr lang="de-AT" sz="1400" dirty="0" err="1" smtClean="0">
                <a:solidFill>
                  <a:schemeClr val="accent3">
                    <a:lumMod val="85000"/>
                  </a:schemeClr>
                </a:solidFill>
              </a:rPr>
              <a:t>for</a:t>
            </a:r>
            <a:r>
              <a:rPr lang="de-AT" sz="1400" dirty="0" smtClean="0">
                <a:solidFill>
                  <a:schemeClr val="accent3">
                    <a:lumMod val="85000"/>
                  </a:schemeClr>
                </a:solidFill>
              </a:rPr>
              <a:t> K-</a:t>
            </a:r>
            <a:r>
              <a:rPr lang="de-AT" sz="1400" dirty="0" err="1" smtClean="0">
                <a:solidFill>
                  <a:schemeClr val="accent3">
                    <a:lumMod val="85000"/>
                  </a:schemeClr>
                </a:solidFill>
              </a:rPr>
              <a:t>series</a:t>
            </a:r>
            <a:r>
              <a:rPr lang="de-AT" sz="1400" dirty="0" smtClean="0">
                <a:solidFill>
                  <a:schemeClr val="accent3">
                    <a:lumMod val="85000"/>
                  </a:schemeClr>
                </a:solidFill>
              </a:rPr>
              <a:t> </a:t>
            </a:r>
            <a:r>
              <a:rPr lang="de-AT" sz="1400" dirty="0" err="1" smtClean="0">
                <a:solidFill>
                  <a:schemeClr val="accent3">
                    <a:lumMod val="85000"/>
                  </a:schemeClr>
                </a:solidFill>
              </a:rPr>
              <a:t>yield</a:t>
            </a:r>
            <a:r>
              <a:rPr lang="de-AT" sz="1400" dirty="0" smtClean="0">
                <a:solidFill>
                  <a:schemeClr val="accent3">
                    <a:lumMod val="85000"/>
                  </a:schemeClr>
                </a:solidFill>
              </a:rPr>
              <a:t> </a:t>
            </a:r>
            <a:r>
              <a:rPr lang="de-AT" sz="1400" dirty="0" err="1" smtClean="0">
                <a:solidFill>
                  <a:schemeClr val="accent3">
                    <a:lumMod val="85000"/>
                  </a:schemeClr>
                </a:solidFill>
              </a:rPr>
              <a:t>of</a:t>
            </a:r>
            <a:r>
              <a:rPr lang="de-AT" sz="1400" dirty="0" smtClean="0">
                <a:solidFill>
                  <a:schemeClr val="accent3">
                    <a:lumMod val="85000"/>
                  </a:schemeClr>
                </a:solidFill>
              </a:rPr>
              <a:t> </a:t>
            </a:r>
            <a:r>
              <a:rPr lang="de-AT" sz="1400" dirty="0" err="1" smtClean="0">
                <a:solidFill>
                  <a:schemeClr val="accent3">
                    <a:lumMod val="85000"/>
                  </a:schemeClr>
                </a:solidFill>
              </a:rPr>
              <a:t>kaonic</a:t>
            </a:r>
            <a:r>
              <a:rPr lang="de-AT" sz="1400" dirty="0" smtClean="0">
                <a:solidFill>
                  <a:schemeClr val="accent3">
                    <a:lumMod val="85000"/>
                  </a:schemeClr>
                </a:solidFill>
              </a:rPr>
              <a:t> </a:t>
            </a:r>
            <a:r>
              <a:rPr lang="de-AT" sz="1400" dirty="0" err="1" smtClean="0">
                <a:solidFill>
                  <a:schemeClr val="accent3">
                    <a:lumMod val="85000"/>
                  </a:schemeClr>
                </a:solidFill>
              </a:rPr>
              <a:t>deuterium</a:t>
            </a:r>
            <a:r>
              <a:rPr lang="de-AT" sz="1400" dirty="0" smtClean="0">
                <a:solidFill>
                  <a:schemeClr val="accent3">
                    <a:lumMod val="85000"/>
                  </a:schemeClr>
                </a:solidFill>
              </a:rPr>
              <a:t>:</a:t>
            </a:r>
          </a:p>
          <a:p>
            <a:pPr eaLnBrk="0" hangingPunct="0">
              <a:spcBef>
                <a:spcPct val="20000"/>
              </a:spcBef>
            </a:pPr>
            <a:endParaRPr lang="de-AT" sz="1400" dirty="0" smtClean="0">
              <a:solidFill>
                <a:schemeClr val="accent3">
                  <a:lumMod val="85000"/>
                </a:schemeClr>
              </a:solidFill>
            </a:endParaRPr>
          </a:p>
          <a:p>
            <a:pPr eaLnBrk="0" hangingPunct="0">
              <a:spcBef>
                <a:spcPct val="20000"/>
              </a:spcBef>
            </a:pPr>
            <a:r>
              <a:rPr lang="de-AT" sz="1400" dirty="0" smtClean="0">
                <a:solidFill>
                  <a:schemeClr val="accent3">
                    <a:lumMod val="85000"/>
                  </a:schemeClr>
                </a:solidFill>
              </a:rPr>
              <a:t>y(</a:t>
            </a:r>
            <a:r>
              <a:rPr lang="de-AT" sz="1400" dirty="0" err="1" smtClean="0">
                <a:solidFill>
                  <a:schemeClr val="accent3">
                    <a:lumMod val="85000"/>
                  </a:schemeClr>
                </a:solidFill>
              </a:rPr>
              <a:t>Kd</a:t>
            </a:r>
            <a:r>
              <a:rPr lang="de-AT" sz="1400" dirty="0" smtClean="0">
                <a:solidFill>
                  <a:schemeClr val="accent3">
                    <a:lumMod val="85000"/>
                  </a:schemeClr>
                </a:solidFill>
              </a:rPr>
              <a:t>)  &lt; 0.25 y(</a:t>
            </a:r>
            <a:r>
              <a:rPr lang="de-AT" sz="1400" dirty="0" err="1" smtClean="0">
                <a:solidFill>
                  <a:schemeClr val="accent3">
                    <a:lumMod val="85000"/>
                  </a:schemeClr>
                </a:solidFill>
              </a:rPr>
              <a:t>Kp</a:t>
            </a:r>
            <a:r>
              <a:rPr lang="de-AT" sz="1400" dirty="0" smtClean="0">
                <a:solidFill>
                  <a:schemeClr val="accent3">
                    <a:lumMod val="85000"/>
                  </a:schemeClr>
                </a:solidFill>
              </a:rPr>
              <a:t>) </a:t>
            </a:r>
            <a:endParaRPr lang="de-AT" sz="1400" dirty="0">
              <a:solidFill>
                <a:schemeClr val="accent3">
                  <a:lumMod val="8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57620" y="4286256"/>
            <a:ext cx="2037035" cy="2214554"/>
          </a:xfrm>
          <a:prstGeom prst="rect">
            <a:avLst/>
          </a:prstGeom>
          <a:noFill/>
          <a:ln w="9525">
            <a:noFill/>
            <a:miter lim="800000"/>
            <a:headEnd/>
            <a:tailEnd/>
          </a:ln>
        </p:spPr>
      </p:pic>
      <p:sp>
        <p:nvSpPr>
          <p:cNvPr id="4" name="Textfeld 3"/>
          <p:cNvSpPr txBox="1"/>
          <p:nvPr/>
        </p:nvSpPr>
        <p:spPr>
          <a:xfrm>
            <a:off x="4214810" y="4429132"/>
            <a:ext cx="1516762" cy="430887"/>
          </a:xfrm>
          <a:prstGeom prst="rect">
            <a:avLst/>
          </a:prstGeom>
          <a:noFill/>
        </p:spPr>
        <p:txBody>
          <a:bodyPr wrap="none" rtlCol="0">
            <a:spAutoFit/>
          </a:bodyPr>
          <a:lstStyle/>
          <a:p>
            <a:r>
              <a:rPr lang="de-DE" sz="1100" dirty="0" err="1" smtClean="0"/>
              <a:t>Example</a:t>
            </a:r>
            <a:r>
              <a:rPr lang="de-DE" sz="1100" dirty="0" smtClean="0"/>
              <a:t> </a:t>
            </a:r>
            <a:r>
              <a:rPr lang="de-DE" sz="1100" dirty="0" err="1" smtClean="0"/>
              <a:t>of</a:t>
            </a:r>
            <a:r>
              <a:rPr lang="de-DE" sz="1100" dirty="0" smtClean="0"/>
              <a:t> </a:t>
            </a:r>
          </a:p>
          <a:p>
            <a:r>
              <a:rPr lang="de-DE" sz="1100" dirty="0" err="1" smtClean="0"/>
              <a:t>statistical</a:t>
            </a:r>
            <a:r>
              <a:rPr lang="de-DE" sz="1100" dirty="0" smtClean="0"/>
              <a:t> </a:t>
            </a:r>
            <a:r>
              <a:rPr lang="de-DE" sz="1100" dirty="0" err="1" smtClean="0"/>
              <a:t>fluctuations</a:t>
            </a:r>
            <a:endParaRPr lang="de-DE" sz="1100" dirty="0"/>
          </a:p>
        </p:txBody>
      </p:sp>
      <p:pic>
        <p:nvPicPr>
          <p:cNvPr id="1027" name="Picture 3"/>
          <p:cNvPicPr>
            <a:picLocks noChangeAspect="1" noChangeArrowheads="1"/>
          </p:cNvPicPr>
          <p:nvPr/>
        </p:nvPicPr>
        <p:blipFill>
          <a:blip r:embed="rId3" cstate="print"/>
          <a:srcRect/>
          <a:stretch>
            <a:fillRect/>
          </a:stretch>
        </p:blipFill>
        <p:spPr bwMode="auto">
          <a:xfrm>
            <a:off x="1000100" y="857232"/>
            <a:ext cx="6864350" cy="3206750"/>
          </a:xfrm>
          <a:prstGeom prst="rect">
            <a:avLst/>
          </a:prstGeom>
          <a:noFill/>
          <a:ln w="9525">
            <a:noFill/>
            <a:miter lim="800000"/>
            <a:headEnd/>
            <a:tailEnd/>
          </a:ln>
        </p:spPr>
      </p:pic>
      <p:sp>
        <p:nvSpPr>
          <p:cNvPr id="6" name="Textfeld 5"/>
          <p:cNvSpPr txBox="1"/>
          <p:nvPr/>
        </p:nvSpPr>
        <p:spPr>
          <a:xfrm rot="16200000">
            <a:off x="3927747" y="1791203"/>
            <a:ext cx="1107996" cy="338554"/>
          </a:xfrm>
          <a:prstGeom prst="rect">
            <a:avLst/>
          </a:prstGeom>
          <a:noFill/>
        </p:spPr>
        <p:txBody>
          <a:bodyPr wrap="none" rtlCol="0">
            <a:spAutoFit/>
          </a:bodyPr>
          <a:lstStyle/>
          <a:p>
            <a:r>
              <a:rPr lang="de-DE" sz="1600" dirty="0" err="1" smtClean="0"/>
              <a:t>width</a:t>
            </a:r>
            <a:r>
              <a:rPr lang="de-DE" sz="1600" dirty="0" smtClean="0"/>
              <a:t> (eV)</a:t>
            </a:r>
            <a:endParaRPr lang="de-DE" sz="1600" dirty="0"/>
          </a:p>
        </p:txBody>
      </p:sp>
      <p:sp>
        <p:nvSpPr>
          <p:cNvPr id="7" name="Textfeld 6"/>
          <p:cNvSpPr txBox="1"/>
          <p:nvPr/>
        </p:nvSpPr>
        <p:spPr>
          <a:xfrm rot="16200000">
            <a:off x="248853" y="1854310"/>
            <a:ext cx="1090194" cy="338554"/>
          </a:xfrm>
          <a:prstGeom prst="rect">
            <a:avLst/>
          </a:prstGeom>
          <a:noFill/>
        </p:spPr>
        <p:txBody>
          <a:bodyPr wrap="square" rtlCol="0">
            <a:spAutoFit/>
          </a:bodyPr>
          <a:lstStyle/>
          <a:p>
            <a:r>
              <a:rPr lang="de-DE" sz="1600" dirty="0" err="1" smtClean="0"/>
              <a:t>shift</a:t>
            </a:r>
            <a:r>
              <a:rPr lang="de-DE" sz="1600" dirty="0" smtClean="0"/>
              <a:t>  (eV)</a:t>
            </a:r>
            <a:endParaRPr lang="de-DE" sz="1600" dirty="0"/>
          </a:p>
        </p:txBody>
      </p:sp>
      <p:sp>
        <p:nvSpPr>
          <p:cNvPr id="8" name="Textfeld 7"/>
          <p:cNvSpPr txBox="1"/>
          <p:nvPr/>
        </p:nvSpPr>
        <p:spPr>
          <a:xfrm rot="16200000">
            <a:off x="1765185" y="3727420"/>
            <a:ext cx="474810" cy="276999"/>
          </a:xfrm>
          <a:prstGeom prst="rect">
            <a:avLst/>
          </a:prstGeom>
          <a:solidFill>
            <a:srgbClr val="FFC000"/>
          </a:solidFill>
        </p:spPr>
        <p:txBody>
          <a:bodyPr wrap="none" rtlCol="0">
            <a:spAutoFit/>
          </a:bodyPr>
          <a:lstStyle/>
          <a:p>
            <a:r>
              <a:rPr lang="de-DE" sz="1200" dirty="0" err="1" smtClean="0"/>
              <a:t>KpX</a:t>
            </a:r>
            <a:endParaRPr lang="de-DE" sz="1200" dirty="0"/>
          </a:p>
        </p:txBody>
      </p:sp>
      <p:sp>
        <p:nvSpPr>
          <p:cNvPr id="10" name="Textfeld 9"/>
          <p:cNvSpPr txBox="1"/>
          <p:nvPr/>
        </p:nvSpPr>
        <p:spPr>
          <a:xfrm rot="16200000">
            <a:off x="5833727" y="3810347"/>
            <a:ext cx="611065" cy="276999"/>
          </a:xfrm>
          <a:prstGeom prst="rect">
            <a:avLst/>
          </a:prstGeom>
          <a:solidFill>
            <a:srgbClr val="FFC000"/>
          </a:solidFill>
        </p:spPr>
        <p:txBody>
          <a:bodyPr wrap="none" rtlCol="0">
            <a:spAutoFit/>
          </a:bodyPr>
          <a:lstStyle/>
          <a:p>
            <a:r>
              <a:rPr lang="de-DE" sz="1200" dirty="0" smtClean="0"/>
              <a:t>DEAR</a:t>
            </a:r>
            <a:endParaRPr lang="de-DE" sz="1200" dirty="0"/>
          </a:p>
        </p:txBody>
      </p:sp>
      <p:sp>
        <p:nvSpPr>
          <p:cNvPr id="11" name="Textfeld 10"/>
          <p:cNvSpPr txBox="1"/>
          <p:nvPr/>
        </p:nvSpPr>
        <p:spPr>
          <a:xfrm rot="16200000">
            <a:off x="2136055" y="3808448"/>
            <a:ext cx="611065" cy="276999"/>
          </a:xfrm>
          <a:prstGeom prst="rect">
            <a:avLst/>
          </a:prstGeom>
          <a:solidFill>
            <a:srgbClr val="FFC000"/>
          </a:solidFill>
        </p:spPr>
        <p:txBody>
          <a:bodyPr wrap="none" rtlCol="0">
            <a:spAutoFit/>
          </a:bodyPr>
          <a:lstStyle/>
          <a:p>
            <a:r>
              <a:rPr lang="de-DE" sz="1200" dirty="0" smtClean="0"/>
              <a:t>DEAR</a:t>
            </a:r>
            <a:endParaRPr lang="de-DE" sz="1200" dirty="0"/>
          </a:p>
        </p:txBody>
      </p:sp>
      <p:sp>
        <p:nvSpPr>
          <p:cNvPr id="12" name="Textfeld 11"/>
          <p:cNvSpPr txBox="1"/>
          <p:nvPr/>
        </p:nvSpPr>
        <p:spPr>
          <a:xfrm rot="16200000">
            <a:off x="2395270" y="4034094"/>
            <a:ext cx="1058560" cy="276999"/>
          </a:xfrm>
          <a:prstGeom prst="rect">
            <a:avLst/>
          </a:prstGeom>
          <a:solidFill>
            <a:srgbClr val="FFC000"/>
          </a:solidFill>
        </p:spPr>
        <p:txBody>
          <a:bodyPr wrap="none" rtlCol="0">
            <a:spAutoFit/>
          </a:bodyPr>
          <a:lstStyle/>
          <a:p>
            <a:r>
              <a:rPr lang="de-DE" sz="1200" dirty="0" smtClean="0"/>
              <a:t>SIDDHARTA</a:t>
            </a:r>
            <a:endParaRPr lang="de-DE" sz="1200" dirty="0"/>
          </a:p>
        </p:txBody>
      </p:sp>
      <p:sp>
        <p:nvSpPr>
          <p:cNvPr id="13" name="Textfeld 12"/>
          <p:cNvSpPr txBox="1"/>
          <p:nvPr/>
        </p:nvSpPr>
        <p:spPr>
          <a:xfrm rot="16200000">
            <a:off x="6072792" y="4034094"/>
            <a:ext cx="1058560" cy="276999"/>
          </a:xfrm>
          <a:prstGeom prst="rect">
            <a:avLst/>
          </a:prstGeom>
          <a:solidFill>
            <a:srgbClr val="FFC000"/>
          </a:solidFill>
        </p:spPr>
        <p:txBody>
          <a:bodyPr wrap="none" rtlCol="0">
            <a:spAutoFit/>
          </a:bodyPr>
          <a:lstStyle/>
          <a:p>
            <a:r>
              <a:rPr lang="de-DE" sz="1200" dirty="0" smtClean="0"/>
              <a:t>SIDDHARTA</a:t>
            </a:r>
            <a:endParaRPr lang="de-DE" sz="1200" dirty="0"/>
          </a:p>
        </p:txBody>
      </p:sp>
      <p:sp>
        <p:nvSpPr>
          <p:cNvPr id="14" name="Textfeld 13"/>
          <p:cNvSpPr txBox="1"/>
          <p:nvPr/>
        </p:nvSpPr>
        <p:spPr>
          <a:xfrm rot="16200000">
            <a:off x="5473227" y="3742219"/>
            <a:ext cx="474810" cy="276999"/>
          </a:xfrm>
          <a:prstGeom prst="rect">
            <a:avLst/>
          </a:prstGeom>
          <a:solidFill>
            <a:srgbClr val="FFC000"/>
          </a:solidFill>
        </p:spPr>
        <p:txBody>
          <a:bodyPr wrap="none" rtlCol="0">
            <a:spAutoFit/>
          </a:bodyPr>
          <a:lstStyle/>
          <a:p>
            <a:r>
              <a:rPr lang="de-DE" sz="1200" dirty="0" err="1" smtClean="0"/>
              <a:t>KpX</a:t>
            </a:r>
            <a:endParaRPr lang="de-DE" sz="1200" dirty="0"/>
          </a:p>
        </p:txBody>
      </p:sp>
      <p:sp>
        <p:nvSpPr>
          <p:cNvPr id="15" name="Textfeld 14"/>
          <p:cNvSpPr txBox="1"/>
          <p:nvPr/>
        </p:nvSpPr>
        <p:spPr>
          <a:xfrm rot="16200000">
            <a:off x="3078928" y="3867636"/>
            <a:ext cx="737702" cy="276999"/>
          </a:xfrm>
          <a:prstGeom prst="rect">
            <a:avLst/>
          </a:prstGeom>
          <a:solidFill>
            <a:srgbClr val="92D050"/>
          </a:solidFill>
        </p:spPr>
        <p:txBody>
          <a:bodyPr wrap="none" rtlCol="0">
            <a:spAutoFit/>
          </a:bodyPr>
          <a:lstStyle/>
          <a:p>
            <a:r>
              <a:rPr lang="de-DE" sz="1200" dirty="0" err="1" smtClean="0"/>
              <a:t>average</a:t>
            </a:r>
            <a:endParaRPr lang="de-DE" sz="1200" dirty="0"/>
          </a:p>
        </p:txBody>
      </p:sp>
      <p:sp>
        <p:nvSpPr>
          <p:cNvPr id="16" name="Textfeld 15"/>
          <p:cNvSpPr txBox="1"/>
          <p:nvPr/>
        </p:nvSpPr>
        <p:spPr>
          <a:xfrm rot="16200000">
            <a:off x="6770541" y="3873665"/>
            <a:ext cx="737702" cy="276999"/>
          </a:xfrm>
          <a:prstGeom prst="rect">
            <a:avLst/>
          </a:prstGeom>
          <a:solidFill>
            <a:srgbClr val="92D050"/>
          </a:solidFill>
        </p:spPr>
        <p:txBody>
          <a:bodyPr wrap="none" rtlCol="0">
            <a:spAutoFit/>
          </a:bodyPr>
          <a:lstStyle/>
          <a:p>
            <a:r>
              <a:rPr lang="de-DE" sz="1200" dirty="0" err="1" smtClean="0"/>
              <a:t>average</a:t>
            </a:r>
            <a:endParaRPr lang="de-DE" sz="1200" dirty="0"/>
          </a:p>
        </p:txBody>
      </p:sp>
      <p:sp>
        <p:nvSpPr>
          <p:cNvPr id="17" name="Textfeld 16"/>
          <p:cNvSpPr txBox="1"/>
          <p:nvPr/>
        </p:nvSpPr>
        <p:spPr>
          <a:xfrm>
            <a:off x="142844" y="5000636"/>
            <a:ext cx="3714776" cy="1631216"/>
          </a:xfrm>
          <a:prstGeom prst="rect">
            <a:avLst/>
          </a:prstGeom>
          <a:noFill/>
        </p:spPr>
        <p:txBody>
          <a:bodyPr wrap="square" rtlCol="0">
            <a:spAutoFit/>
          </a:bodyPr>
          <a:lstStyle/>
          <a:p>
            <a:r>
              <a:rPr lang="de-DE" sz="1400" dirty="0" err="1" smtClean="0">
                <a:solidFill>
                  <a:srgbClr val="002060"/>
                </a:solidFill>
              </a:rPr>
              <a:t>No</a:t>
            </a:r>
            <a:r>
              <a:rPr lang="de-DE" sz="1400" dirty="0" smtClean="0">
                <a:solidFill>
                  <a:srgbClr val="002060"/>
                </a:solidFill>
              </a:rPr>
              <a:t> </a:t>
            </a:r>
            <a:r>
              <a:rPr lang="de-DE" sz="1400" dirty="0" err="1" smtClean="0">
                <a:solidFill>
                  <a:srgbClr val="002060"/>
                </a:solidFill>
              </a:rPr>
              <a:t>significant</a:t>
            </a:r>
            <a:r>
              <a:rPr lang="de-DE" sz="1400" dirty="0" smtClean="0">
                <a:solidFill>
                  <a:srgbClr val="002060"/>
                </a:solidFill>
              </a:rPr>
              <a:t>  (3 </a:t>
            </a:r>
            <a:r>
              <a:rPr lang="de-DE" sz="1400" dirty="0" smtClean="0">
                <a:solidFill>
                  <a:srgbClr val="002060"/>
                </a:solidFill>
                <a:latin typeface="Symbol" pitchFamily="18" charset="2"/>
              </a:rPr>
              <a:t>s</a:t>
            </a:r>
            <a:r>
              <a:rPr lang="de-DE" sz="1400" dirty="0" smtClean="0">
                <a:solidFill>
                  <a:srgbClr val="002060"/>
                </a:solidFill>
              </a:rPr>
              <a:t>)  </a:t>
            </a:r>
            <a:r>
              <a:rPr lang="de-DE" sz="1400" dirty="0" err="1" smtClean="0">
                <a:solidFill>
                  <a:srgbClr val="002060"/>
                </a:solidFill>
              </a:rPr>
              <a:t>inconsistancy</a:t>
            </a:r>
            <a:r>
              <a:rPr lang="de-DE" sz="1400" dirty="0" smtClean="0">
                <a:solidFill>
                  <a:srgbClr val="002060"/>
                </a:solidFill>
              </a:rPr>
              <a:t> !</a:t>
            </a:r>
          </a:p>
          <a:p>
            <a:endParaRPr lang="de-DE" sz="1400" dirty="0" smtClean="0">
              <a:solidFill>
                <a:srgbClr val="002060"/>
              </a:solidFill>
            </a:endParaRPr>
          </a:p>
          <a:p>
            <a:r>
              <a:rPr lang="de-DE" sz="1200" dirty="0" err="1" smtClean="0">
                <a:solidFill>
                  <a:srgbClr val="002060"/>
                </a:solidFill>
              </a:rPr>
              <a:t>looking</a:t>
            </a:r>
            <a:r>
              <a:rPr lang="de-DE" sz="1200" dirty="0" smtClean="0">
                <a:solidFill>
                  <a:srgbClr val="002060"/>
                </a:solidFill>
              </a:rPr>
              <a:t> </a:t>
            </a:r>
            <a:r>
              <a:rPr lang="de-DE" sz="1200" dirty="0" err="1" smtClean="0">
                <a:solidFill>
                  <a:srgbClr val="002060"/>
                </a:solidFill>
              </a:rPr>
              <a:t>at</a:t>
            </a:r>
            <a:r>
              <a:rPr lang="de-DE" sz="1200" dirty="0" smtClean="0">
                <a:solidFill>
                  <a:srgbClr val="002060"/>
                </a:solidFill>
              </a:rPr>
              <a:t> </a:t>
            </a:r>
            <a:r>
              <a:rPr lang="de-DE" sz="1200" dirty="0" err="1" smtClean="0">
                <a:solidFill>
                  <a:srgbClr val="002060"/>
                </a:solidFill>
              </a:rPr>
              <a:t>the</a:t>
            </a:r>
            <a:r>
              <a:rPr lang="de-DE" sz="1200" dirty="0" smtClean="0">
                <a:solidFill>
                  <a:srgbClr val="002060"/>
                </a:solidFill>
              </a:rPr>
              <a:t> </a:t>
            </a:r>
            <a:r>
              <a:rPr lang="de-DE" sz="1200" dirty="0" err="1" smtClean="0">
                <a:solidFill>
                  <a:srgbClr val="002060"/>
                </a:solidFill>
              </a:rPr>
              <a:t>deviation</a:t>
            </a:r>
            <a:r>
              <a:rPr lang="de-DE" sz="1200" dirty="0" smtClean="0">
                <a:solidFill>
                  <a:srgbClr val="002060"/>
                </a:solidFill>
              </a:rPr>
              <a:t> </a:t>
            </a:r>
            <a:r>
              <a:rPr lang="de-DE" sz="1200" dirty="0" err="1" smtClean="0">
                <a:solidFill>
                  <a:srgbClr val="002060"/>
                </a:solidFill>
              </a:rPr>
              <a:t>of</a:t>
            </a:r>
            <a:r>
              <a:rPr lang="de-DE" sz="1200" dirty="0" smtClean="0">
                <a:solidFill>
                  <a:srgbClr val="002060"/>
                </a:solidFill>
              </a:rPr>
              <a:t> </a:t>
            </a:r>
            <a:r>
              <a:rPr lang="de-DE" sz="1200" dirty="0" err="1" smtClean="0">
                <a:solidFill>
                  <a:srgbClr val="002060"/>
                </a:solidFill>
              </a:rPr>
              <a:t>the</a:t>
            </a:r>
            <a:r>
              <a:rPr lang="de-DE" sz="1200" dirty="0" smtClean="0">
                <a:solidFill>
                  <a:srgbClr val="002060"/>
                </a:solidFill>
              </a:rPr>
              <a:t> 3 experimental </a:t>
            </a:r>
          </a:p>
          <a:p>
            <a:r>
              <a:rPr lang="de-DE" sz="1200" dirty="0" err="1" smtClean="0">
                <a:solidFill>
                  <a:srgbClr val="002060"/>
                </a:solidFill>
              </a:rPr>
              <a:t>points</a:t>
            </a:r>
            <a:r>
              <a:rPr lang="de-DE" sz="1200" dirty="0" smtClean="0">
                <a:solidFill>
                  <a:srgbClr val="002060"/>
                </a:solidFill>
              </a:rPr>
              <a:t> </a:t>
            </a:r>
            <a:r>
              <a:rPr lang="de-DE" sz="1200" dirty="0" err="1" smtClean="0">
                <a:solidFill>
                  <a:srgbClr val="002060"/>
                </a:solidFill>
              </a:rPr>
              <a:t>from</a:t>
            </a:r>
            <a:r>
              <a:rPr lang="de-DE" sz="1200" dirty="0" smtClean="0">
                <a:solidFill>
                  <a:srgbClr val="002060"/>
                </a:solidFill>
              </a:rPr>
              <a:t> </a:t>
            </a:r>
            <a:r>
              <a:rPr lang="de-DE" sz="1200" dirty="0" err="1" smtClean="0">
                <a:solidFill>
                  <a:srgbClr val="002060"/>
                </a:solidFill>
              </a:rPr>
              <a:t>the</a:t>
            </a:r>
            <a:r>
              <a:rPr lang="de-DE" sz="1200" dirty="0" smtClean="0">
                <a:solidFill>
                  <a:srgbClr val="002060"/>
                </a:solidFill>
              </a:rPr>
              <a:t> </a:t>
            </a:r>
            <a:r>
              <a:rPr lang="de-DE" sz="1200" dirty="0" err="1" smtClean="0">
                <a:solidFill>
                  <a:srgbClr val="002060"/>
                </a:solidFill>
              </a:rPr>
              <a:t>average</a:t>
            </a:r>
            <a:r>
              <a:rPr lang="de-DE" sz="1200" dirty="0" smtClean="0">
                <a:solidFill>
                  <a:srgbClr val="002060"/>
                </a:solidFill>
              </a:rPr>
              <a:t>:</a:t>
            </a:r>
          </a:p>
          <a:p>
            <a:r>
              <a:rPr lang="de-DE" sz="1200" dirty="0" err="1" smtClean="0">
                <a:solidFill>
                  <a:srgbClr val="002060"/>
                </a:solidFill>
              </a:rPr>
              <a:t>reduced</a:t>
            </a:r>
            <a:r>
              <a:rPr lang="de-DE" sz="1200" dirty="0" smtClean="0">
                <a:solidFill>
                  <a:srgbClr val="002060"/>
                </a:solidFill>
              </a:rPr>
              <a:t> </a:t>
            </a:r>
            <a:r>
              <a:rPr lang="de-DE" sz="1200" dirty="0" err="1" smtClean="0">
                <a:solidFill>
                  <a:srgbClr val="002060"/>
                </a:solidFill>
              </a:rPr>
              <a:t>chi-square</a:t>
            </a:r>
            <a:r>
              <a:rPr lang="de-DE" sz="1200" dirty="0" smtClean="0">
                <a:solidFill>
                  <a:srgbClr val="002060"/>
                </a:solidFill>
              </a:rPr>
              <a:t> </a:t>
            </a:r>
            <a:r>
              <a:rPr lang="de-DE" sz="1200" dirty="0" err="1" smtClean="0">
                <a:solidFill>
                  <a:srgbClr val="002060"/>
                </a:solidFill>
              </a:rPr>
              <a:t>for</a:t>
            </a:r>
            <a:r>
              <a:rPr lang="de-DE" sz="1200" dirty="0" smtClean="0">
                <a:solidFill>
                  <a:srgbClr val="002060"/>
                </a:solidFill>
              </a:rPr>
              <a:t> 2 </a:t>
            </a:r>
            <a:r>
              <a:rPr lang="de-DE" sz="1200" dirty="0" err="1" smtClean="0">
                <a:solidFill>
                  <a:srgbClr val="002060"/>
                </a:solidFill>
              </a:rPr>
              <a:t>degrees</a:t>
            </a:r>
            <a:r>
              <a:rPr lang="de-DE" sz="1200" dirty="0" smtClean="0">
                <a:solidFill>
                  <a:srgbClr val="002060"/>
                </a:solidFill>
              </a:rPr>
              <a:t> </a:t>
            </a:r>
            <a:r>
              <a:rPr lang="de-DE" sz="1200" dirty="0" err="1" smtClean="0">
                <a:solidFill>
                  <a:srgbClr val="002060"/>
                </a:solidFill>
              </a:rPr>
              <a:t>of</a:t>
            </a:r>
            <a:r>
              <a:rPr lang="de-DE" sz="1200" dirty="0" smtClean="0">
                <a:solidFill>
                  <a:srgbClr val="002060"/>
                </a:solidFill>
              </a:rPr>
              <a:t> </a:t>
            </a:r>
            <a:r>
              <a:rPr lang="de-DE" sz="1200" dirty="0" err="1" smtClean="0">
                <a:solidFill>
                  <a:srgbClr val="002060"/>
                </a:solidFill>
              </a:rPr>
              <a:t>freedom</a:t>
            </a:r>
            <a:endParaRPr lang="de-DE" sz="1200" dirty="0" smtClean="0">
              <a:solidFill>
                <a:srgbClr val="002060"/>
              </a:solidFill>
            </a:endParaRPr>
          </a:p>
          <a:p>
            <a:r>
              <a:rPr lang="de-DE" sz="1200" dirty="0" smtClean="0">
                <a:solidFill>
                  <a:srgbClr val="002060"/>
                </a:solidFill>
              </a:rPr>
              <a:t>=&gt;  ~ 20 % </a:t>
            </a:r>
            <a:r>
              <a:rPr lang="de-DE" sz="1200" dirty="0" err="1" smtClean="0">
                <a:solidFill>
                  <a:srgbClr val="002060"/>
                </a:solidFill>
              </a:rPr>
              <a:t>propability</a:t>
            </a:r>
            <a:r>
              <a:rPr lang="de-DE" sz="1200" dirty="0" smtClean="0">
                <a:solidFill>
                  <a:srgbClr val="002060"/>
                </a:solidFill>
              </a:rPr>
              <a:t>   </a:t>
            </a:r>
          </a:p>
          <a:p>
            <a:endParaRPr lang="de-DE" sz="1200" dirty="0" smtClean="0">
              <a:solidFill>
                <a:srgbClr val="002060"/>
              </a:solidFill>
            </a:endParaRPr>
          </a:p>
          <a:p>
            <a:r>
              <a:rPr lang="de-DE" sz="1000" dirty="0" smtClean="0">
                <a:solidFill>
                  <a:srgbClr val="002060"/>
                </a:solidFill>
              </a:rPr>
              <a:t>Note: stat. </a:t>
            </a:r>
            <a:r>
              <a:rPr lang="de-DE" sz="1000" dirty="0" err="1" smtClean="0">
                <a:solidFill>
                  <a:srgbClr val="002060"/>
                </a:solidFill>
              </a:rPr>
              <a:t>and</a:t>
            </a:r>
            <a:r>
              <a:rPr lang="de-DE" sz="1000" dirty="0" smtClean="0">
                <a:solidFill>
                  <a:srgbClr val="002060"/>
                </a:solidFill>
              </a:rPr>
              <a:t>  syst. </a:t>
            </a:r>
            <a:r>
              <a:rPr lang="de-DE" sz="1000" dirty="0" err="1" smtClean="0">
                <a:solidFill>
                  <a:srgbClr val="002060"/>
                </a:solidFill>
              </a:rPr>
              <a:t>error</a:t>
            </a:r>
            <a:r>
              <a:rPr lang="de-DE" sz="1000" dirty="0" smtClean="0">
                <a:solidFill>
                  <a:srgbClr val="002060"/>
                </a:solidFill>
              </a:rPr>
              <a:t> </a:t>
            </a:r>
            <a:r>
              <a:rPr lang="de-DE" sz="1000" dirty="0" err="1" smtClean="0">
                <a:solidFill>
                  <a:srgbClr val="002060"/>
                </a:solidFill>
              </a:rPr>
              <a:t>where</a:t>
            </a:r>
            <a:r>
              <a:rPr lang="de-DE" sz="1000" dirty="0" smtClean="0">
                <a:solidFill>
                  <a:srgbClr val="002060"/>
                </a:solidFill>
              </a:rPr>
              <a:t> </a:t>
            </a:r>
            <a:r>
              <a:rPr lang="de-DE" sz="1000" dirty="0" err="1" smtClean="0">
                <a:solidFill>
                  <a:srgbClr val="002060"/>
                </a:solidFill>
              </a:rPr>
              <a:t>linearly</a:t>
            </a:r>
            <a:r>
              <a:rPr lang="de-DE" sz="1000" dirty="0" smtClean="0">
                <a:solidFill>
                  <a:srgbClr val="002060"/>
                </a:solidFill>
              </a:rPr>
              <a:t> </a:t>
            </a:r>
            <a:r>
              <a:rPr lang="de-DE" sz="1000" dirty="0" err="1" smtClean="0">
                <a:solidFill>
                  <a:srgbClr val="002060"/>
                </a:solidFill>
              </a:rPr>
              <a:t>added</a:t>
            </a:r>
            <a:endParaRPr lang="de-DE" sz="1000" dirty="0" smtClean="0">
              <a:solidFill>
                <a:srgbClr val="002060"/>
              </a:solidFill>
            </a:endParaRPr>
          </a:p>
        </p:txBody>
      </p:sp>
      <p:sp>
        <p:nvSpPr>
          <p:cNvPr id="18" name="Rectangle 17"/>
          <p:cNvSpPr>
            <a:spLocks noChangeArrowheads="1"/>
          </p:cNvSpPr>
          <p:nvPr/>
        </p:nvSpPr>
        <p:spPr bwMode="auto">
          <a:xfrm>
            <a:off x="0" y="1"/>
            <a:ext cx="9144000" cy="571480"/>
          </a:xfrm>
          <a:prstGeom prst="rect">
            <a:avLst/>
          </a:prstGeom>
          <a:noFill/>
          <a:ln w="9525">
            <a:noFill/>
            <a:miter lim="800000"/>
            <a:headEnd/>
            <a:tailEnd/>
          </a:ln>
        </p:spPr>
        <p:txBody>
          <a:bodyPr anchor="ctr"/>
          <a:lstStyle/>
          <a:p>
            <a:pPr algn="ctr"/>
            <a:r>
              <a:rPr lang="de-DE" sz="2800" dirty="0" smtClean="0">
                <a:solidFill>
                  <a:srgbClr val="CC0000"/>
                </a:solidFill>
              </a:rPr>
              <a:t> </a:t>
            </a:r>
            <a:r>
              <a:rPr lang="de-DE" sz="2800" i="1" dirty="0" err="1">
                <a:solidFill>
                  <a:schemeClr val="accent4">
                    <a:lumMod val="65000"/>
                    <a:lumOff val="35000"/>
                  </a:schemeClr>
                </a:solidFill>
              </a:rPr>
              <a:t>C</a:t>
            </a:r>
            <a:r>
              <a:rPr lang="de-DE" sz="2800" i="1" dirty="0" err="1" smtClean="0">
                <a:solidFill>
                  <a:schemeClr val="accent4">
                    <a:lumMod val="65000"/>
                    <a:lumOff val="35000"/>
                  </a:schemeClr>
                </a:solidFill>
              </a:rPr>
              <a:t>onsistancy</a:t>
            </a:r>
            <a:r>
              <a:rPr lang="de-DE" sz="2800" i="1" dirty="0" smtClean="0">
                <a:solidFill>
                  <a:schemeClr val="accent4">
                    <a:lumMod val="65000"/>
                    <a:lumOff val="35000"/>
                  </a:schemeClr>
                </a:solidFill>
              </a:rPr>
              <a:t> </a:t>
            </a:r>
            <a:r>
              <a:rPr lang="de-DE" sz="2800" i="1" dirty="0" err="1" smtClean="0">
                <a:solidFill>
                  <a:schemeClr val="accent4">
                    <a:lumMod val="65000"/>
                    <a:lumOff val="35000"/>
                  </a:schemeClr>
                </a:solidFill>
              </a:rPr>
              <a:t>of</a:t>
            </a:r>
            <a:r>
              <a:rPr lang="de-DE" sz="2800" i="1" dirty="0" smtClean="0">
                <a:solidFill>
                  <a:schemeClr val="accent4">
                    <a:lumMod val="65000"/>
                    <a:lumOff val="35000"/>
                  </a:schemeClr>
                </a:solidFill>
              </a:rPr>
              <a:t> KH experimental </a:t>
            </a:r>
            <a:r>
              <a:rPr lang="de-DE" sz="2800" i="1" dirty="0" err="1" smtClean="0">
                <a:solidFill>
                  <a:schemeClr val="accent4">
                    <a:lumMod val="65000"/>
                    <a:lumOff val="35000"/>
                  </a:schemeClr>
                </a:solidFill>
              </a:rPr>
              <a:t>results</a:t>
            </a:r>
            <a:r>
              <a:rPr lang="de-DE" sz="2800" i="1" dirty="0" smtClean="0">
                <a:solidFill>
                  <a:schemeClr val="accent4">
                    <a:lumMod val="65000"/>
                    <a:lumOff val="35000"/>
                  </a:schemeClr>
                </a:solidFill>
              </a:rPr>
              <a:t> ?</a:t>
            </a:r>
            <a:endParaRPr lang="de-DE" sz="2800" i="1" dirty="0">
              <a:solidFill>
                <a:schemeClr val="accent4">
                  <a:lumMod val="65000"/>
                  <a:lumOff val="35000"/>
                </a:schemeClr>
              </a:solidFill>
            </a:endParaRPr>
          </a:p>
        </p:txBody>
      </p:sp>
      <p:sp>
        <p:nvSpPr>
          <p:cNvPr id="20"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18</a:t>
            </a:fld>
            <a:r>
              <a:rPr lang="de-DE" dirty="0" smtClean="0"/>
              <a:t>   </a:t>
            </a:r>
            <a:endParaRPr lang="de-DE" dirty="0"/>
          </a:p>
        </p:txBody>
      </p:sp>
      <p:sp>
        <p:nvSpPr>
          <p:cNvPr id="21" name="Rechteck 20"/>
          <p:cNvSpPr/>
          <p:nvPr/>
        </p:nvSpPr>
        <p:spPr>
          <a:xfrm>
            <a:off x="1446835" y="1812097"/>
            <a:ext cx="2482223" cy="369788"/>
          </a:xfrm>
          <a:prstGeom prst="rect">
            <a:avLst/>
          </a:prstGeom>
          <a:noFill/>
          <a:ln w="127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Rechteck 21"/>
          <p:cNvSpPr/>
          <p:nvPr/>
        </p:nvSpPr>
        <p:spPr>
          <a:xfrm>
            <a:off x="5143505" y="1822138"/>
            <a:ext cx="2500330" cy="549869"/>
          </a:xfrm>
          <a:prstGeom prst="rect">
            <a:avLst/>
          </a:prstGeom>
          <a:noFill/>
          <a:ln w="127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1643063" y="1285875"/>
            <a:ext cx="6178550" cy="4619625"/>
          </a:xfrm>
          <a:prstGeom prst="rect">
            <a:avLst/>
          </a:prstGeom>
          <a:noFill/>
          <a:ln w="9525">
            <a:noFill/>
            <a:miter lim="800000"/>
            <a:headEnd/>
            <a:tailEnd/>
          </a:ln>
        </p:spPr>
      </p:pic>
      <p:pic>
        <p:nvPicPr>
          <p:cNvPr id="41987" name="Picture 3" descr="C:\cargnelli\physik\Amadeus\Kloecham.jpg"/>
          <p:cNvPicPr>
            <a:picLocks noChangeAspect="1" noChangeArrowheads="1"/>
          </p:cNvPicPr>
          <p:nvPr/>
        </p:nvPicPr>
        <p:blipFill>
          <a:blip r:embed="rId3" cstate="print"/>
          <a:srcRect/>
          <a:stretch>
            <a:fillRect/>
          </a:stretch>
        </p:blipFill>
        <p:spPr bwMode="auto">
          <a:xfrm>
            <a:off x="357188" y="4071938"/>
            <a:ext cx="1862137" cy="2484437"/>
          </a:xfrm>
          <a:prstGeom prst="rect">
            <a:avLst/>
          </a:prstGeom>
          <a:noFill/>
          <a:ln w="9525">
            <a:noFill/>
            <a:miter lim="800000"/>
            <a:headEnd/>
            <a:tailEnd/>
          </a:ln>
        </p:spPr>
      </p:pic>
      <p:cxnSp>
        <p:nvCxnSpPr>
          <p:cNvPr id="14" name="Gerade Verbindung mit Pfeil 13"/>
          <p:cNvCxnSpPr/>
          <p:nvPr/>
        </p:nvCxnSpPr>
        <p:spPr>
          <a:xfrm flipV="1">
            <a:off x="2214563" y="4645025"/>
            <a:ext cx="1071562" cy="3556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pic>
        <p:nvPicPr>
          <p:cNvPr id="41989" name="Picture 5" descr="C:\cargnelli\physik\Amadeus\logokloe.gif"/>
          <p:cNvPicPr>
            <a:picLocks noChangeAspect="1" noChangeArrowheads="1"/>
          </p:cNvPicPr>
          <p:nvPr/>
        </p:nvPicPr>
        <p:blipFill>
          <a:blip r:embed="rId4" cstate="print"/>
          <a:srcRect/>
          <a:stretch>
            <a:fillRect/>
          </a:stretch>
        </p:blipFill>
        <p:spPr bwMode="auto">
          <a:xfrm>
            <a:off x="428625" y="4214813"/>
            <a:ext cx="969963" cy="571500"/>
          </a:xfrm>
          <a:prstGeom prst="rect">
            <a:avLst/>
          </a:prstGeom>
          <a:noFill/>
          <a:ln w="9525">
            <a:noFill/>
            <a:miter lim="800000"/>
            <a:headEnd/>
            <a:tailEnd/>
          </a:ln>
        </p:spPr>
      </p:pic>
      <p:pic>
        <p:nvPicPr>
          <p:cNvPr id="41990" name="Picture 194" descr="Buddha_Kopf"/>
          <p:cNvPicPr>
            <a:picLocks noChangeAspect="1" noChangeArrowheads="1"/>
          </p:cNvPicPr>
          <p:nvPr/>
        </p:nvPicPr>
        <p:blipFill>
          <a:blip r:embed="rId5" cstate="print"/>
          <a:srcRect/>
          <a:stretch>
            <a:fillRect/>
          </a:stretch>
        </p:blipFill>
        <p:spPr bwMode="auto">
          <a:xfrm>
            <a:off x="7429500" y="857250"/>
            <a:ext cx="1454150" cy="1857375"/>
          </a:xfrm>
          <a:prstGeom prst="rect">
            <a:avLst/>
          </a:prstGeom>
          <a:noFill/>
          <a:ln w="9525">
            <a:noFill/>
            <a:miter lim="800000"/>
            <a:headEnd/>
            <a:tailEnd/>
          </a:ln>
        </p:spPr>
      </p:pic>
      <p:sp>
        <p:nvSpPr>
          <p:cNvPr id="41991" name="Text Box 161"/>
          <p:cNvSpPr txBox="1">
            <a:spLocks noChangeArrowheads="1"/>
          </p:cNvSpPr>
          <p:nvPr/>
        </p:nvSpPr>
        <p:spPr bwMode="auto">
          <a:xfrm>
            <a:off x="7415213" y="928688"/>
            <a:ext cx="1371600" cy="307975"/>
          </a:xfrm>
          <a:prstGeom prst="rect">
            <a:avLst/>
          </a:prstGeom>
          <a:noFill/>
          <a:ln w="9525">
            <a:noFill/>
            <a:miter lim="800000"/>
            <a:headEnd/>
            <a:tailEnd/>
          </a:ln>
        </p:spPr>
        <p:txBody>
          <a:bodyPr wrap="none">
            <a:spAutoFit/>
          </a:bodyPr>
          <a:lstStyle/>
          <a:p>
            <a:pPr algn="ctr" defTabSz="2528888"/>
            <a:r>
              <a:rPr lang="de-AT" sz="1400" b="1">
                <a:solidFill>
                  <a:schemeClr val="bg1"/>
                </a:solidFill>
              </a:rPr>
              <a:t>SIDDHARTA 2</a:t>
            </a:r>
          </a:p>
        </p:txBody>
      </p:sp>
      <p:cxnSp>
        <p:nvCxnSpPr>
          <p:cNvPr id="19" name="Gerade Verbindung mit Pfeil 18"/>
          <p:cNvCxnSpPr/>
          <p:nvPr/>
        </p:nvCxnSpPr>
        <p:spPr>
          <a:xfrm rot="10800000" flipV="1">
            <a:off x="5286375" y="2214563"/>
            <a:ext cx="2143125" cy="5715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41993" name="Text Box 3"/>
          <p:cNvSpPr txBox="1">
            <a:spLocks noChangeArrowheads="1"/>
          </p:cNvSpPr>
          <p:nvPr/>
        </p:nvSpPr>
        <p:spPr bwMode="auto">
          <a:xfrm>
            <a:off x="0" y="36513"/>
            <a:ext cx="9144000" cy="523220"/>
          </a:xfrm>
          <a:prstGeom prst="rect">
            <a:avLst/>
          </a:prstGeom>
          <a:noFill/>
          <a:ln w="9525">
            <a:noFill/>
            <a:miter lim="800000"/>
            <a:headEnd/>
            <a:tailEnd/>
          </a:ln>
        </p:spPr>
        <p:txBody>
          <a:bodyPr>
            <a:spAutoFit/>
          </a:bodyPr>
          <a:lstStyle/>
          <a:p>
            <a:pPr algn="ctr"/>
            <a:r>
              <a:rPr lang="de-AT" sz="2800" i="1" dirty="0" err="1" smtClean="0">
                <a:solidFill>
                  <a:schemeClr val="accent4">
                    <a:lumMod val="65000"/>
                    <a:lumOff val="35000"/>
                  </a:schemeClr>
                </a:solidFill>
              </a:rPr>
              <a:t>Towards</a:t>
            </a:r>
            <a:r>
              <a:rPr lang="de-AT" sz="2800" i="1" dirty="0" smtClean="0">
                <a:solidFill>
                  <a:schemeClr val="accent4">
                    <a:lumMod val="65000"/>
                    <a:lumOff val="35000"/>
                  </a:schemeClr>
                </a:solidFill>
              </a:rPr>
              <a:t>  </a:t>
            </a:r>
            <a:r>
              <a:rPr lang="de-AT" sz="2800" i="1" dirty="0">
                <a:solidFill>
                  <a:schemeClr val="accent4">
                    <a:lumMod val="65000"/>
                    <a:lumOff val="35000"/>
                  </a:schemeClr>
                </a:solidFill>
              </a:rPr>
              <a:t>SIDDHARTA-2</a:t>
            </a:r>
          </a:p>
        </p:txBody>
      </p:sp>
      <p:sp>
        <p:nvSpPr>
          <p:cNvPr id="28" name="Textfeld 27"/>
          <p:cNvSpPr txBox="1"/>
          <p:nvPr/>
        </p:nvSpPr>
        <p:spPr>
          <a:xfrm>
            <a:off x="357158" y="714356"/>
            <a:ext cx="6500812" cy="1077218"/>
          </a:xfrm>
          <a:prstGeom prst="rect">
            <a:avLst/>
          </a:prstGeom>
          <a:solidFill>
            <a:schemeClr val="bg2">
              <a:lumMod val="20000"/>
              <a:lumOff val="80000"/>
            </a:schemeClr>
          </a:solidFill>
        </p:spPr>
        <p:txBody>
          <a:bodyPr>
            <a:spAutoFit/>
          </a:bodyPr>
          <a:lstStyle/>
          <a:p>
            <a:pPr>
              <a:defRPr/>
            </a:pPr>
            <a:r>
              <a:rPr lang="de-DE" sz="1600" dirty="0" err="1"/>
              <a:t>proposed</a:t>
            </a:r>
            <a:r>
              <a:rPr lang="de-DE" sz="1600" dirty="0"/>
              <a:t> </a:t>
            </a:r>
            <a:r>
              <a:rPr lang="de-DE" sz="1600" dirty="0" err="1"/>
              <a:t>new</a:t>
            </a:r>
            <a:r>
              <a:rPr lang="de-DE" sz="1600" dirty="0"/>
              <a:t> </a:t>
            </a:r>
            <a:r>
              <a:rPr lang="de-DE" sz="1600" dirty="0" err="1"/>
              <a:t>operation</a:t>
            </a:r>
            <a:r>
              <a:rPr lang="de-DE" sz="1600" dirty="0"/>
              <a:t> </a:t>
            </a:r>
            <a:r>
              <a:rPr lang="de-DE" sz="1600" dirty="0" err="1"/>
              <a:t>scheme</a:t>
            </a:r>
            <a:r>
              <a:rPr lang="de-DE" sz="1600" dirty="0"/>
              <a:t> </a:t>
            </a:r>
            <a:r>
              <a:rPr lang="de-DE" sz="1600" dirty="0" err="1"/>
              <a:t>of</a:t>
            </a:r>
            <a:r>
              <a:rPr lang="de-DE" sz="1600" dirty="0"/>
              <a:t> DAFNE:</a:t>
            </a:r>
          </a:p>
          <a:p>
            <a:pPr>
              <a:defRPr/>
            </a:pPr>
            <a:r>
              <a:rPr lang="de-DE" sz="1600" dirty="0"/>
              <a:t>Experiments in </a:t>
            </a:r>
            <a:r>
              <a:rPr lang="de-DE" sz="1600" dirty="0" err="1"/>
              <a:t>both</a:t>
            </a:r>
            <a:r>
              <a:rPr lang="de-DE" sz="1600" dirty="0"/>
              <a:t> </a:t>
            </a:r>
            <a:r>
              <a:rPr lang="de-DE" sz="1600" dirty="0" err="1"/>
              <a:t>interaction</a:t>
            </a:r>
            <a:r>
              <a:rPr lang="de-DE" sz="1600" dirty="0"/>
              <a:t> </a:t>
            </a:r>
            <a:r>
              <a:rPr lang="de-DE" sz="1600" dirty="0" err="1"/>
              <a:t>zones</a:t>
            </a:r>
            <a:r>
              <a:rPr lang="de-DE" sz="1600" dirty="0"/>
              <a:t>.</a:t>
            </a:r>
          </a:p>
          <a:p>
            <a:pPr>
              <a:defRPr/>
            </a:pPr>
            <a:r>
              <a:rPr lang="de-DE" sz="1600" dirty="0"/>
              <a:t>After 1st KLOE </a:t>
            </a:r>
            <a:r>
              <a:rPr lang="de-DE" sz="1600" dirty="0" err="1"/>
              <a:t>data</a:t>
            </a:r>
            <a:r>
              <a:rPr lang="de-DE" sz="1600" dirty="0"/>
              <a:t> </a:t>
            </a:r>
            <a:r>
              <a:rPr lang="de-DE" sz="1600" dirty="0" err="1"/>
              <a:t>taking</a:t>
            </a:r>
            <a:r>
              <a:rPr lang="de-DE" sz="1600" dirty="0"/>
              <a:t> </a:t>
            </a:r>
            <a:r>
              <a:rPr lang="de-DE" sz="1600" dirty="0" err="1"/>
              <a:t>period</a:t>
            </a:r>
            <a:r>
              <a:rPr lang="de-DE" sz="1600" dirty="0"/>
              <a:t> </a:t>
            </a:r>
            <a:r>
              <a:rPr lang="de-DE" sz="1600" dirty="0" err="1"/>
              <a:t>done</a:t>
            </a:r>
            <a:r>
              <a:rPr lang="de-DE" sz="1600" dirty="0"/>
              <a:t>, </a:t>
            </a:r>
            <a:r>
              <a:rPr lang="de-DE" sz="1600" dirty="0" smtClean="0"/>
              <a:t>eventual </a:t>
            </a:r>
            <a:r>
              <a:rPr lang="de-DE" sz="1600" dirty="0"/>
              <a:t>beam </a:t>
            </a:r>
            <a:r>
              <a:rPr lang="de-DE" sz="1600" dirty="0" err="1"/>
              <a:t>slots</a:t>
            </a:r>
            <a:r>
              <a:rPr lang="de-DE" sz="1600" dirty="0"/>
              <a:t> </a:t>
            </a:r>
            <a:r>
              <a:rPr lang="de-DE" sz="1600" dirty="0" err="1"/>
              <a:t>for</a:t>
            </a:r>
            <a:r>
              <a:rPr lang="de-DE" sz="1600" dirty="0"/>
              <a:t> SIDDHARTA-2  in 2012,2013 .. </a:t>
            </a:r>
            <a:r>
              <a:rPr lang="de-DE" sz="1600" dirty="0" smtClean="0"/>
              <a:t>? </a:t>
            </a:r>
            <a:endParaRPr lang="de-DE" sz="1600" dirty="0"/>
          </a:p>
        </p:txBody>
      </p:sp>
      <p:sp>
        <p:nvSpPr>
          <p:cNvPr id="12"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19</a:t>
            </a:fld>
            <a:r>
              <a:rPr lang="de-DE" dirty="0" smtClean="0"/>
              <a:t>   </a:t>
            </a:r>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7" descr="C:\cargnelli\physik\Siddharta\inet\term-schema-n.gif"/>
          <p:cNvPicPr>
            <a:picLocks noChangeAspect="1" noChangeArrowheads="1"/>
          </p:cNvPicPr>
          <p:nvPr/>
        </p:nvPicPr>
        <p:blipFill>
          <a:blip r:embed="rId3" cstate="print"/>
          <a:srcRect/>
          <a:stretch>
            <a:fillRect/>
          </a:stretch>
        </p:blipFill>
        <p:spPr bwMode="auto">
          <a:xfrm>
            <a:off x="323850" y="3141663"/>
            <a:ext cx="4537075" cy="3074987"/>
          </a:xfrm>
          <a:prstGeom prst="rect">
            <a:avLst/>
          </a:prstGeom>
          <a:noFill/>
          <a:ln w="9525">
            <a:noFill/>
            <a:miter lim="800000"/>
            <a:headEnd/>
            <a:tailEnd/>
          </a:ln>
        </p:spPr>
      </p:pic>
      <p:sp>
        <p:nvSpPr>
          <p:cNvPr id="21507" name="Rectangle 34"/>
          <p:cNvSpPr>
            <a:spLocks noChangeArrowheads="1"/>
          </p:cNvSpPr>
          <p:nvPr/>
        </p:nvSpPr>
        <p:spPr bwMode="auto">
          <a:xfrm>
            <a:off x="6640041" y="1455117"/>
            <a:ext cx="504825" cy="576263"/>
          </a:xfrm>
          <a:prstGeom prst="rect">
            <a:avLst/>
          </a:prstGeom>
          <a:solidFill>
            <a:srgbClr val="EAEAEA"/>
          </a:solidFill>
          <a:ln w="9525">
            <a:solidFill>
              <a:schemeClr val="tx1"/>
            </a:solidFill>
            <a:miter lim="800000"/>
            <a:headEnd/>
            <a:tailEnd/>
          </a:ln>
        </p:spPr>
        <p:txBody>
          <a:bodyPr wrap="none" anchor="ctr"/>
          <a:lstStyle/>
          <a:p>
            <a:endParaRPr lang="de-DE"/>
          </a:p>
        </p:txBody>
      </p:sp>
      <p:sp>
        <p:nvSpPr>
          <p:cNvPr id="21508" name="Line 7"/>
          <p:cNvSpPr>
            <a:spLocks noChangeShapeType="1"/>
          </p:cNvSpPr>
          <p:nvPr/>
        </p:nvSpPr>
        <p:spPr bwMode="auto">
          <a:xfrm flipV="1">
            <a:off x="6751166" y="1886917"/>
            <a:ext cx="177800" cy="1901825"/>
          </a:xfrm>
          <a:prstGeom prst="line">
            <a:avLst/>
          </a:prstGeom>
          <a:noFill/>
          <a:ln w="9525">
            <a:solidFill>
              <a:schemeClr val="tx1"/>
            </a:solidFill>
            <a:round/>
            <a:headEnd type="triangle" w="med" len="med"/>
            <a:tailEnd type="triangle" w="med" len="med"/>
          </a:ln>
        </p:spPr>
        <p:txBody>
          <a:bodyPr/>
          <a:lstStyle/>
          <a:p>
            <a:endParaRPr lang="de-AT"/>
          </a:p>
        </p:txBody>
      </p:sp>
      <p:sp>
        <p:nvSpPr>
          <p:cNvPr id="21509" name="Line 2"/>
          <p:cNvSpPr>
            <a:spLocks noChangeShapeType="1"/>
          </p:cNvSpPr>
          <p:nvPr/>
        </p:nvSpPr>
        <p:spPr bwMode="auto">
          <a:xfrm>
            <a:off x="5500216" y="2785442"/>
            <a:ext cx="2735262" cy="0"/>
          </a:xfrm>
          <a:prstGeom prst="line">
            <a:avLst/>
          </a:prstGeom>
          <a:noFill/>
          <a:ln w="28575">
            <a:solidFill>
              <a:schemeClr val="tx1"/>
            </a:solidFill>
            <a:prstDash val="dash"/>
            <a:round/>
            <a:headEnd/>
            <a:tailEnd/>
          </a:ln>
        </p:spPr>
        <p:txBody>
          <a:bodyPr/>
          <a:lstStyle/>
          <a:p>
            <a:endParaRPr lang="de-AT"/>
          </a:p>
        </p:txBody>
      </p:sp>
      <p:sp>
        <p:nvSpPr>
          <p:cNvPr id="21510" name="Oval 3"/>
          <p:cNvSpPr>
            <a:spLocks noChangeArrowheads="1"/>
          </p:cNvSpPr>
          <p:nvPr/>
        </p:nvSpPr>
        <p:spPr bwMode="auto">
          <a:xfrm>
            <a:off x="6701953" y="2625105"/>
            <a:ext cx="288925" cy="288925"/>
          </a:xfrm>
          <a:prstGeom prst="ellipse">
            <a:avLst/>
          </a:prstGeom>
          <a:solidFill>
            <a:schemeClr val="accent1"/>
          </a:solidFill>
          <a:ln w="9525">
            <a:solidFill>
              <a:schemeClr val="tx1"/>
            </a:solidFill>
            <a:round/>
            <a:headEnd/>
            <a:tailEnd/>
          </a:ln>
        </p:spPr>
        <p:txBody>
          <a:bodyPr wrap="none" anchor="ctr"/>
          <a:lstStyle/>
          <a:p>
            <a:endParaRPr lang="de-AT"/>
          </a:p>
        </p:txBody>
      </p:sp>
      <p:sp>
        <p:nvSpPr>
          <p:cNvPr id="21511" name="Rectangle 4"/>
          <p:cNvSpPr>
            <a:spLocks noGrp="1" noChangeArrowheads="1"/>
          </p:cNvSpPr>
          <p:nvPr>
            <p:ph type="body" sz="half" idx="4294967295"/>
          </p:nvPr>
        </p:nvSpPr>
        <p:spPr bwMode="auto">
          <a:xfrm>
            <a:off x="4856163" y="4221163"/>
            <a:ext cx="4287837" cy="2232025"/>
          </a:xfrm>
          <a:prstGeom prst="rect">
            <a:avLst/>
          </a:prstGeom>
          <a:noFill/>
          <a:ln>
            <a:miter lim="800000"/>
            <a:headEnd/>
            <a:tailEnd/>
          </a:ln>
        </p:spPr>
        <p:txBody>
          <a:bodyPr/>
          <a:lstStyle/>
          <a:p>
            <a:pPr eaLnBrk="1" hangingPunct="1">
              <a:buFontTx/>
              <a:buNone/>
            </a:pPr>
            <a:r>
              <a:rPr lang="de-DE" sz="1400" dirty="0" smtClean="0">
                <a:solidFill>
                  <a:schemeClr val="accent2"/>
                </a:solidFill>
              </a:rPr>
              <a:t>New X-</a:t>
            </a:r>
            <a:r>
              <a:rPr lang="de-DE" sz="1400" dirty="0" err="1" smtClean="0">
                <a:solidFill>
                  <a:schemeClr val="accent2"/>
                </a:solidFill>
              </a:rPr>
              <a:t>ray</a:t>
            </a:r>
            <a:r>
              <a:rPr lang="de-DE" sz="1400" dirty="0" smtClean="0">
                <a:solidFill>
                  <a:schemeClr val="accent2"/>
                </a:solidFill>
              </a:rPr>
              <a:t> </a:t>
            </a:r>
            <a:r>
              <a:rPr lang="de-DE" sz="1400" dirty="0" err="1" smtClean="0">
                <a:solidFill>
                  <a:schemeClr val="accent2"/>
                </a:solidFill>
              </a:rPr>
              <a:t>detectors</a:t>
            </a:r>
            <a:r>
              <a:rPr lang="de-DE" sz="1400" dirty="0" smtClean="0">
                <a:solidFill>
                  <a:schemeClr val="accent2"/>
                </a:solidFill>
              </a:rPr>
              <a:t> (SDD </a:t>
            </a:r>
            <a:r>
              <a:rPr lang="de-DE" sz="1400" dirty="0" err="1" smtClean="0">
                <a:solidFill>
                  <a:schemeClr val="accent2"/>
                </a:solidFill>
                <a:sym typeface="Wingdings" pitchFamily="2" charset="2"/>
              </a:rPr>
              <a:t>silicon</a:t>
            </a:r>
            <a:r>
              <a:rPr lang="de-DE" sz="1400" dirty="0" smtClean="0">
                <a:solidFill>
                  <a:schemeClr val="accent2"/>
                </a:solidFill>
                <a:sym typeface="Wingdings" pitchFamily="2" charset="2"/>
              </a:rPr>
              <a:t> </a:t>
            </a:r>
            <a:r>
              <a:rPr lang="de-DE" sz="1400" dirty="0" err="1" smtClean="0">
                <a:solidFill>
                  <a:schemeClr val="accent2"/>
                </a:solidFill>
                <a:sym typeface="Wingdings" pitchFamily="2" charset="2"/>
              </a:rPr>
              <a:t>drift</a:t>
            </a:r>
            <a:r>
              <a:rPr lang="de-DE" sz="1400" dirty="0" smtClean="0">
                <a:solidFill>
                  <a:schemeClr val="accent2"/>
                </a:solidFill>
                <a:sym typeface="Wingdings" pitchFamily="2" charset="2"/>
              </a:rPr>
              <a:t> </a:t>
            </a:r>
            <a:r>
              <a:rPr lang="de-DE" sz="1400" dirty="0" err="1" smtClean="0">
                <a:solidFill>
                  <a:schemeClr val="accent2"/>
                </a:solidFill>
                <a:sym typeface="Wingdings" pitchFamily="2" charset="2"/>
              </a:rPr>
              <a:t>detectors</a:t>
            </a:r>
            <a:r>
              <a:rPr lang="de-DE" sz="1400" dirty="0" smtClean="0">
                <a:solidFill>
                  <a:schemeClr val="accent2"/>
                </a:solidFill>
                <a:sym typeface="Wingdings" pitchFamily="2" charset="2"/>
              </a:rPr>
              <a:t>)</a:t>
            </a:r>
            <a:endParaRPr lang="de-DE" sz="1400" dirty="0" smtClean="0">
              <a:solidFill>
                <a:schemeClr val="accent2"/>
              </a:solidFill>
            </a:endParaRPr>
          </a:p>
          <a:p>
            <a:pPr lvl="1" eaLnBrk="1" hangingPunct="1">
              <a:buFont typeface="Wingdings" pitchFamily="2" charset="2"/>
              <a:buChar char="§"/>
            </a:pPr>
            <a:r>
              <a:rPr lang="de-DE" sz="1400" dirty="0" err="1" smtClean="0">
                <a:solidFill>
                  <a:schemeClr val="accent2"/>
                </a:solidFill>
              </a:rPr>
              <a:t>timing</a:t>
            </a:r>
            <a:r>
              <a:rPr lang="de-DE" sz="1400" dirty="0" smtClean="0">
                <a:solidFill>
                  <a:schemeClr val="accent2"/>
                </a:solidFill>
              </a:rPr>
              <a:t> </a:t>
            </a:r>
            <a:r>
              <a:rPr lang="de-DE" sz="1400" dirty="0" err="1" smtClean="0">
                <a:solidFill>
                  <a:schemeClr val="accent2"/>
                </a:solidFill>
              </a:rPr>
              <a:t>capability</a:t>
            </a:r>
            <a:r>
              <a:rPr lang="de-DE" sz="1400" dirty="0" smtClean="0">
                <a:solidFill>
                  <a:schemeClr val="accent2"/>
                </a:solidFill>
              </a:rPr>
              <a:t> </a:t>
            </a:r>
            <a:r>
              <a:rPr lang="de-DE" sz="1400" dirty="0" smtClean="0">
                <a:solidFill>
                  <a:schemeClr val="accent2"/>
                </a:solidFill>
                <a:sym typeface="Wingdings" pitchFamily="2" charset="2"/>
              </a:rPr>
              <a:t> </a:t>
            </a:r>
            <a:r>
              <a:rPr lang="de-DE" sz="1400" dirty="0" err="1" smtClean="0">
                <a:solidFill>
                  <a:schemeClr val="accent2"/>
                </a:solidFill>
                <a:sym typeface="Wingdings" pitchFamily="2" charset="2"/>
              </a:rPr>
              <a:t>background</a:t>
            </a:r>
            <a:r>
              <a:rPr lang="de-DE" sz="1400" dirty="0" smtClean="0">
                <a:solidFill>
                  <a:schemeClr val="accent2"/>
                </a:solidFill>
                <a:sym typeface="Wingdings" pitchFamily="2" charset="2"/>
              </a:rPr>
              <a:t> </a:t>
            </a:r>
            <a:r>
              <a:rPr lang="de-DE" sz="1400" dirty="0" err="1" smtClean="0">
                <a:solidFill>
                  <a:schemeClr val="accent2"/>
                </a:solidFill>
                <a:sym typeface="Wingdings" pitchFamily="2" charset="2"/>
              </a:rPr>
              <a:t>suppression</a:t>
            </a:r>
            <a:r>
              <a:rPr lang="de-DE" sz="1400" dirty="0" smtClean="0">
                <a:solidFill>
                  <a:schemeClr val="accent2"/>
                </a:solidFill>
                <a:sym typeface="Wingdings" pitchFamily="2" charset="2"/>
              </a:rPr>
              <a:t> </a:t>
            </a:r>
            <a:endParaRPr lang="de-DE" sz="1400" dirty="0" smtClean="0">
              <a:solidFill>
                <a:schemeClr val="accent2"/>
              </a:solidFill>
            </a:endParaRPr>
          </a:p>
          <a:p>
            <a:pPr lvl="1" eaLnBrk="1" hangingPunct="1">
              <a:buFont typeface="Wingdings" pitchFamily="2" charset="2"/>
              <a:buChar char="§"/>
            </a:pPr>
            <a:r>
              <a:rPr lang="de-DE" sz="1400" dirty="0" err="1" smtClean="0">
                <a:solidFill>
                  <a:schemeClr val="accent2"/>
                </a:solidFill>
              </a:rPr>
              <a:t>excellent</a:t>
            </a:r>
            <a:r>
              <a:rPr lang="de-DE" sz="1400" dirty="0" smtClean="0">
                <a:solidFill>
                  <a:schemeClr val="accent2"/>
                </a:solidFill>
              </a:rPr>
              <a:t> </a:t>
            </a:r>
            <a:r>
              <a:rPr lang="de-DE" sz="1400" dirty="0" err="1" smtClean="0">
                <a:solidFill>
                  <a:schemeClr val="accent2"/>
                </a:solidFill>
              </a:rPr>
              <a:t>energy</a:t>
            </a:r>
            <a:r>
              <a:rPr lang="de-DE" sz="1400" dirty="0" smtClean="0">
                <a:solidFill>
                  <a:schemeClr val="accent2"/>
                </a:solidFill>
              </a:rPr>
              <a:t> </a:t>
            </a:r>
            <a:r>
              <a:rPr lang="de-DE" sz="1400" dirty="0" err="1" smtClean="0">
                <a:solidFill>
                  <a:schemeClr val="accent2"/>
                </a:solidFill>
              </a:rPr>
              <a:t>resolution</a:t>
            </a:r>
            <a:endParaRPr lang="de-DE" sz="1400" dirty="0" smtClean="0">
              <a:solidFill>
                <a:schemeClr val="accent2"/>
              </a:solidFill>
            </a:endParaRPr>
          </a:p>
          <a:p>
            <a:pPr lvl="1" eaLnBrk="1" hangingPunct="1">
              <a:buFont typeface="Wingdings" pitchFamily="2" charset="2"/>
              <a:buChar char="§"/>
            </a:pPr>
            <a:r>
              <a:rPr lang="de-DE" sz="1400" dirty="0" err="1" smtClean="0">
                <a:solidFill>
                  <a:schemeClr val="accent2"/>
                </a:solidFill>
              </a:rPr>
              <a:t>high</a:t>
            </a:r>
            <a:r>
              <a:rPr lang="de-DE" sz="1400" dirty="0" smtClean="0">
                <a:solidFill>
                  <a:schemeClr val="accent2"/>
                </a:solidFill>
              </a:rPr>
              <a:t> </a:t>
            </a:r>
            <a:r>
              <a:rPr lang="de-DE" sz="1400" dirty="0" err="1" smtClean="0">
                <a:solidFill>
                  <a:schemeClr val="accent2"/>
                </a:solidFill>
              </a:rPr>
              <a:t>efficiency</a:t>
            </a:r>
            <a:r>
              <a:rPr lang="de-DE" sz="1400" dirty="0" smtClean="0">
                <a:solidFill>
                  <a:schemeClr val="accent2"/>
                </a:solidFill>
              </a:rPr>
              <a:t>, large solid angle</a:t>
            </a:r>
          </a:p>
          <a:p>
            <a:pPr lvl="1" eaLnBrk="1" hangingPunct="1">
              <a:buFont typeface="Wingdings" pitchFamily="2" charset="2"/>
              <a:buChar char="§"/>
            </a:pPr>
            <a:r>
              <a:rPr lang="de-DE" sz="1400" dirty="0" err="1" smtClean="0">
                <a:solidFill>
                  <a:schemeClr val="accent2"/>
                </a:solidFill>
              </a:rPr>
              <a:t>performance</a:t>
            </a:r>
            <a:r>
              <a:rPr lang="de-DE" sz="1400" dirty="0" smtClean="0">
                <a:solidFill>
                  <a:schemeClr val="accent2"/>
                </a:solidFill>
              </a:rPr>
              <a:t> in </a:t>
            </a:r>
            <a:r>
              <a:rPr lang="de-DE" sz="1400" dirty="0" err="1" smtClean="0">
                <a:solidFill>
                  <a:schemeClr val="accent2"/>
                </a:solidFill>
              </a:rPr>
              <a:t>accelerator</a:t>
            </a:r>
            <a:r>
              <a:rPr lang="de-DE" sz="1400" dirty="0" smtClean="0">
                <a:solidFill>
                  <a:schemeClr val="accent2"/>
                </a:solidFill>
              </a:rPr>
              <a:t> </a:t>
            </a:r>
            <a:r>
              <a:rPr lang="de-DE" sz="1400" dirty="0" err="1" smtClean="0">
                <a:solidFill>
                  <a:schemeClr val="accent2"/>
                </a:solidFill>
              </a:rPr>
              <a:t>environment</a:t>
            </a:r>
            <a:endParaRPr lang="de-AT" sz="1400" dirty="0" smtClean="0">
              <a:solidFill>
                <a:srgbClr val="FF3300"/>
              </a:solidFill>
            </a:endParaRPr>
          </a:p>
        </p:txBody>
      </p:sp>
      <p:sp>
        <p:nvSpPr>
          <p:cNvPr id="21512" name="Text Box 10"/>
          <p:cNvSpPr txBox="1">
            <a:spLocks noChangeArrowheads="1"/>
          </p:cNvSpPr>
          <p:nvPr/>
        </p:nvSpPr>
        <p:spPr bwMode="auto">
          <a:xfrm>
            <a:off x="7238528" y="3064842"/>
            <a:ext cx="579438" cy="304800"/>
          </a:xfrm>
          <a:prstGeom prst="rect">
            <a:avLst/>
          </a:prstGeom>
          <a:noFill/>
          <a:ln w="9525">
            <a:noFill/>
            <a:miter lim="800000"/>
            <a:headEnd/>
            <a:tailEnd/>
          </a:ln>
        </p:spPr>
        <p:txBody>
          <a:bodyPr wrap="none">
            <a:spAutoFit/>
          </a:bodyPr>
          <a:lstStyle/>
          <a:p>
            <a:r>
              <a:rPr lang="de-DE" sz="1400">
                <a:solidFill>
                  <a:srgbClr val="0066CC"/>
                </a:solidFill>
              </a:rPr>
              <a:t>Scint</a:t>
            </a:r>
          </a:p>
        </p:txBody>
      </p:sp>
      <p:sp>
        <p:nvSpPr>
          <p:cNvPr id="21513" name="Text Box 15"/>
          <p:cNvSpPr txBox="1">
            <a:spLocks noChangeArrowheads="1"/>
          </p:cNvSpPr>
          <p:nvPr/>
        </p:nvSpPr>
        <p:spPr bwMode="auto">
          <a:xfrm rot="-5400000">
            <a:off x="5831209" y="1559099"/>
            <a:ext cx="649287" cy="304800"/>
          </a:xfrm>
          <a:prstGeom prst="rect">
            <a:avLst/>
          </a:prstGeom>
          <a:noFill/>
          <a:ln w="9525">
            <a:noFill/>
            <a:miter lim="800000"/>
            <a:headEnd/>
            <a:tailEnd/>
          </a:ln>
        </p:spPr>
        <p:txBody>
          <a:bodyPr wrap="none">
            <a:spAutoFit/>
          </a:bodyPr>
          <a:lstStyle/>
          <a:p>
            <a:r>
              <a:rPr lang="de-DE" sz="1400">
                <a:solidFill>
                  <a:srgbClr val="FF0000"/>
                </a:solidFill>
              </a:rPr>
              <a:t>SDDs</a:t>
            </a:r>
          </a:p>
        </p:txBody>
      </p:sp>
      <p:sp>
        <p:nvSpPr>
          <p:cNvPr id="21514" name="Text Box 16"/>
          <p:cNvSpPr txBox="1">
            <a:spLocks noChangeArrowheads="1"/>
          </p:cNvSpPr>
          <p:nvPr/>
        </p:nvSpPr>
        <p:spPr bwMode="auto">
          <a:xfrm>
            <a:off x="4265141" y="3399805"/>
            <a:ext cx="2190750" cy="590550"/>
          </a:xfrm>
          <a:prstGeom prst="rect">
            <a:avLst/>
          </a:prstGeom>
          <a:solidFill>
            <a:schemeClr val="bg1"/>
          </a:solidFill>
          <a:ln w="9525">
            <a:solidFill>
              <a:schemeClr val="bg1"/>
            </a:solidFill>
            <a:miter lim="800000"/>
            <a:headEnd/>
            <a:tailEnd/>
          </a:ln>
        </p:spPr>
        <p:txBody>
          <a:bodyPr wrap="none">
            <a:spAutoFit/>
          </a:bodyPr>
          <a:lstStyle/>
          <a:p>
            <a:r>
              <a:rPr lang="de-DE" sz="1600" dirty="0"/>
              <a:t>Triple </a:t>
            </a:r>
            <a:r>
              <a:rPr lang="de-DE" sz="1600" dirty="0" err="1"/>
              <a:t>coincidence</a:t>
            </a:r>
            <a:r>
              <a:rPr lang="de-DE" sz="1600" dirty="0"/>
              <a:t>:   </a:t>
            </a:r>
          </a:p>
          <a:p>
            <a:r>
              <a:rPr lang="de-DE" sz="1600" dirty="0">
                <a:solidFill>
                  <a:srgbClr val="FF0000"/>
                </a:solidFill>
              </a:rPr>
              <a:t>SDD</a:t>
            </a:r>
            <a:r>
              <a:rPr lang="de-DE" sz="1600" baseline="-25000" dirty="0"/>
              <a:t>X</a:t>
            </a:r>
            <a:r>
              <a:rPr lang="de-DE" sz="1600" dirty="0"/>
              <a:t> * </a:t>
            </a:r>
            <a:r>
              <a:rPr lang="de-DE" sz="1600" dirty="0" err="1">
                <a:solidFill>
                  <a:srgbClr val="0066CC"/>
                </a:solidFill>
              </a:rPr>
              <a:t>Scint</a:t>
            </a:r>
            <a:r>
              <a:rPr lang="de-DE" sz="1600" baseline="-25000" dirty="0" err="1"/>
              <a:t>K</a:t>
            </a:r>
            <a:r>
              <a:rPr lang="de-DE" sz="1600" dirty="0"/>
              <a:t> * </a:t>
            </a:r>
            <a:r>
              <a:rPr lang="de-DE" sz="1600" dirty="0" err="1">
                <a:solidFill>
                  <a:srgbClr val="0066CC"/>
                </a:solidFill>
              </a:rPr>
              <a:t>Scint</a:t>
            </a:r>
            <a:r>
              <a:rPr lang="de-DE" sz="1600" baseline="-25000" dirty="0" err="1"/>
              <a:t>K</a:t>
            </a:r>
            <a:endParaRPr lang="en-US" sz="1600" baseline="-25000" dirty="0">
              <a:ea typeface="Arial Unicode MS" pitchFamily="34" charset="-128"/>
              <a:cs typeface="Arial Unicode MS" pitchFamily="34" charset="-128"/>
              <a:sym typeface="Symbol" pitchFamily="18" charset="2"/>
            </a:endParaRPr>
          </a:p>
        </p:txBody>
      </p:sp>
      <p:sp>
        <p:nvSpPr>
          <p:cNvPr id="21515" name="Rectangle 17"/>
          <p:cNvSpPr>
            <a:spLocks noChangeArrowheads="1"/>
          </p:cNvSpPr>
          <p:nvPr/>
        </p:nvSpPr>
        <p:spPr bwMode="auto">
          <a:xfrm>
            <a:off x="0" y="0"/>
            <a:ext cx="9144000" cy="620713"/>
          </a:xfrm>
          <a:prstGeom prst="rect">
            <a:avLst/>
          </a:prstGeom>
          <a:noFill/>
          <a:ln w="9525">
            <a:noFill/>
            <a:miter lim="800000"/>
            <a:headEnd/>
            <a:tailEnd/>
          </a:ln>
        </p:spPr>
        <p:txBody>
          <a:bodyPr anchor="ctr"/>
          <a:lstStyle/>
          <a:p>
            <a:pPr algn="ctr"/>
            <a:r>
              <a:rPr lang="de-DE" sz="2800" i="1" dirty="0">
                <a:solidFill>
                  <a:schemeClr val="accent4">
                    <a:lumMod val="65000"/>
                    <a:lumOff val="35000"/>
                  </a:schemeClr>
                </a:solidFill>
              </a:rPr>
              <a:t>SIDDHARTA</a:t>
            </a:r>
            <a:r>
              <a:rPr lang="de-DE" sz="2800" i="1" baseline="30000" dirty="0">
                <a:solidFill>
                  <a:schemeClr val="accent4">
                    <a:lumMod val="65000"/>
                    <a:lumOff val="35000"/>
                  </a:schemeClr>
                </a:solidFill>
              </a:rPr>
              <a:t>1) </a:t>
            </a:r>
            <a:r>
              <a:rPr lang="de-DE" sz="2800" i="1" dirty="0" smtClean="0">
                <a:solidFill>
                  <a:schemeClr val="accent4">
                    <a:lumMod val="65000"/>
                    <a:lumOff val="35000"/>
                  </a:schemeClr>
                </a:solidFill>
              </a:rPr>
              <a:t> </a:t>
            </a:r>
            <a:endParaRPr lang="de-DE" sz="2800" i="1" dirty="0">
              <a:solidFill>
                <a:schemeClr val="accent4">
                  <a:lumMod val="65000"/>
                  <a:lumOff val="35000"/>
                </a:schemeClr>
              </a:solidFill>
            </a:endParaRPr>
          </a:p>
        </p:txBody>
      </p:sp>
      <p:sp>
        <p:nvSpPr>
          <p:cNvPr id="21516" name="Line 20"/>
          <p:cNvSpPr>
            <a:spLocks noChangeShapeType="1"/>
          </p:cNvSpPr>
          <p:nvPr/>
        </p:nvSpPr>
        <p:spPr bwMode="auto">
          <a:xfrm>
            <a:off x="6509866" y="3209305"/>
            <a:ext cx="647700" cy="0"/>
          </a:xfrm>
          <a:prstGeom prst="line">
            <a:avLst/>
          </a:prstGeom>
          <a:noFill/>
          <a:ln w="19050">
            <a:solidFill>
              <a:srgbClr val="0066CC"/>
            </a:solidFill>
            <a:round/>
            <a:headEnd/>
            <a:tailEnd/>
          </a:ln>
        </p:spPr>
        <p:txBody>
          <a:bodyPr/>
          <a:lstStyle/>
          <a:p>
            <a:endParaRPr lang="de-AT"/>
          </a:p>
        </p:txBody>
      </p:sp>
      <p:sp>
        <p:nvSpPr>
          <p:cNvPr id="21517" name="Text Box 22"/>
          <p:cNvSpPr txBox="1">
            <a:spLocks noChangeArrowheads="1"/>
          </p:cNvSpPr>
          <p:nvPr/>
        </p:nvSpPr>
        <p:spPr bwMode="auto">
          <a:xfrm>
            <a:off x="6662266" y="2588592"/>
            <a:ext cx="358775" cy="366713"/>
          </a:xfrm>
          <a:prstGeom prst="rect">
            <a:avLst/>
          </a:prstGeom>
          <a:noFill/>
          <a:ln w="9525">
            <a:noFill/>
            <a:miter lim="800000"/>
            <a:headEnd/>
            <a:tailEnd/>
          </a:ln>
        </p:spPr>
        <p:txBody>
          <a:bodyPr wrap="none">
            <a:spAutoFit/>
          </a:bodyPr>
          <a:lstStyle/>
          <a:p>
            <a:r>
              <a:rPr lang="de-DE" sz="1800">
                <a:latin typeface="Symbol" pitchFamily="18" charset="2"/>
              </a:rPr>
              <a:t>F</a:t>
            </a:r>
          </a:p>
        </p:txBody>
      </p:sp>
      <p:sp>
        <p:nvSpPr>
          <p:cNvPr id="21518" name="Text Box 27"/>
          <p:cNvSpPr txBox="1">
            <a:spLocks noChangeArrowheads="1"/>
          </p:cNvSpPr>
          <p:nvPr/>
        </p:nvSpPr>
        <p:spPr bwMode="auto">
          <a:xfrm>
            <a:off x="8297391" y="2823542"/>
            <a:ext cx="361950" cy="366713"/>
          </a:xfrm>
          <a:prstGeom prst="rect">
            <a:avLst/>
          </a:prstGeom>
          <a:noFill/>
          <a:ln w="9525">
            <a:noFill/>
            <a:miter lim="800000"/>
            <a:headEnd/>
            <a:tailEnd/>
          </a:ln>
        </p:spPr>
        <p:txBody>
          <a:bodyPr>
            <a:spAutoFit/>
          </a:bodyPr>
          <a:lstStyle/>
          <a:p>
            <a:r>
              <a:rPr lang="de-DE" sz="1800"/>
              <a:t>e</a:t>
            </a:r>
            <a:r>
              <a:rPr lang="de-DE" sz="1800" baseline="30000"/>
              <a:t>-</a:t>
            </a:r>
          </a:p>
        </p:txBody>
      </p:sp>
      <p:sp>
        <p:nvSpPr>
          <p:cNvPr id="21519" name="Text Box 27"/>
          <p:cNvSpPr txBox="1">
            <a:spLocks noChangeArrowheads="1"/>
          </p:cNvSpPr>
          <p:nvPr/>
        </p:nvSpPr>
        <p:spPr bwMode="auto">
          <a:xfrm>
            <a:off x="251520" y="1268760"/>
            <a:ext cx="4249738" cy="1570037"/>
          </a:xfrm>
          <a:prstGeom prst="rect">
            <a:avLst/>
          </a:prstGeom>
          <a:noFill/>
          <a:ln w="9525">
            <a:noFill/>
            <a:miter lim="800000"/>
            <a:headEnd/>
            <a:tailEnd/>
          </a:ln>
        </p:spPr>
        <p:txBody>
          <a:bodyPr>
            <a:spAutoFit/>
          </a:bodyPr>
          <a:lstStyle/>
          <a:p>
            <a:r>
              <a:rPr lang="de-AT" sz="1600" dirty="0">
                <a:solidFill>
                  <a:schemeClr val="accent2"/>
                </a:solidFill>
              </a:rPr>
              <a:t>Goal: </a:t>
            </a:r>
            <a:r>
              <a:rPr lang="de-AT" sz="1600" dirty="0" err="1">
                <a:solidFill>
                  <a:schemeClr val="accent2"/>
                </a:solidFill>
              </a:rPr>
              <a:t>measure</a:t>
            </a:r>
            <a:r>
              <a:rPr lang="de-AT" sz="1600" dirty="0">
                <a:solidFill>
                  <a:schemeClr val="accent2"/>
                </a:solidFill>
              </a:rPr>
              <a:t> </a:t>
            </a:r>
            <a:r>
              <a:rPr lang="de-AT" sz="1600" dirty="0" err="1">
                <a:solidFill>
                  <a:schemeClr val="accent2"/>
                </a:solidFill>
              </a:rPr>
              <a:t>the</a:t>
            </a:r>
            <a:r>
              <a:rPr lang="de-AT" sz="1600" dirty="0">
                <a:solidFill>
                  <a:schemeClr val="accent2"/>
                </a:solidFill>
              </a:rPr>
              <a:t> </a:t>
            </a:r>
            <a:r>
              <a:rPr lang="de-AT" sz="1600" dirty="0" err="1">
                <a:solidFill>
                  <a:schemeClr val="accent2"/>
                </a:solidFill>
              </a:rPr>
              <a:t>shift</a:t>
            </a:r>
            <a:r>
              <a:rPr lang="de-AT" sz="1600" dirty="0">
                <a:solidFill>
                  <a:schemeClr val="accent2"/>
                </a:solidFill>
              </a:rPr>
              <a:t> </a:t>
            </a:r>
            <a:r>
              <a:rPr lang="de-AT" sz="1600" dirty="0" err="1">
                <a:solidFill>
                  <a:schemeClr val="accent2"/>
                </a:solidFill>
              </a:rPr>
              <a:t>and</a:t>
            </a:r>
            <a:r>
              <a:rPr lang="de-AT" sz="1600" dirty="0">
                <a:solidFill>
                  <a:schemeClr val="accent2"/>
                </a:solidFill>
              </a:rPr>
              <a:t> </a:t>
            </a:r>
            <a:r>
              <a:rPr lang="de-AT" sz="1600" dirty="0" err="1">
                <a:solidFill>
                  <a:schemeClr val="accent2"/>
                </a:solidFill>
              </a:rPr>
              <a:t>broadening</a:t>
            </a:r>
            <a:r>
              <a:rPr lang="de-AT" sz="1600" dirty="0">
                <a:solidFill>
                  <a:schemeClr val="accent2"/>
                </a:solidFill>
              </a:rPr>
              <a:t> </a:t>
            </a:r>
            <a:r>
              <a:rPr lang="de-AT" sz="1600" dirty="0" err="1">
                <a:solidFill>
                  <a:schemeClr val="accent2"/>
                </a:solidFill>
              </a:rPr>
              <a:t>of</a:t>
            </a:r>
            <a:r>
              <a:rPr lang="de-AT" sz="1600" dirty="0">
                <a:solidFill>
                  <a:schemeClr val="accent2"/>
                </a:solidFill>
              </a:rPr>
              <a:t>  X </a:t>
            </a:r>
            <a:r>
              <a:rPr lang="de-AT" sz="1600" dirty="0" err="1">
                <a:solidFill>
                  <a:schemeClr val="accent2"/>
                </a:solidFill>
              </a:rPr>
              <a:t>ray</a:t>
            </a:r>
            <a:r>
              <a:rPr lang="de-AT" sz="1600" dirty="0">
                <a:solidFill>
                  <a:schemeClr val="accent2"/>
                </a:solidFill>
              </a:rPr>
              <a:t> </a:t>
            </a:r>
            <a:r>
              <a:rPr lang="de-AT" sz="1600" dirty="0" err="1">
                <a:solidFill>
                  <a:schemeClr val="accent2"/>
                </a:solidFill>
              </a:rPr>
              <a:t>transition</a:t>
            </a:r>
            <a:r>
              <a:rPr lang="de-AT" sz="1600" dirty="0">
                <a:solidFill>
                  <a:schemeClr val="accent2"/>
                </a:solidFill>
              </a:rPr>
              <a:t> </a:t>
            </a:r>
            <a:r>
              <a:rPr lang="de-AT" sz="1600" dirty="0" err="1">
                <a:solidFill>
                  <a:schemeClr val="accent2"/>
                </a:solidFill>
              </a:rPr>
              <a:t>energies</a:t>
            </a:r>
            <a:r>
              <a:rPr lang="de-AT" sz="1600" dirty="0">
                <a:solidFill>
                  <a:schemeClr val="accent2"/>
                </a:solidFill>
              </a:rPr>
              <a:t> in </a:t>
            </a:r>
            <a:r>
              <a:rPr lang="de-AT" sz="1600" dirty="0" err="1">
                <a:solidFill>
                  <a:schemeClr val="accent2"/>
                </a:solidFill>
              </a:rPr>
              <a:t>light</a:t>
            </a:r>
            <a:r>
              <a:rPr lang="de-AT" sz="1600" dirty="0">
                <a:solidFill>
                  <a:schemeClr val="accent2"/>
                </a:solidFill>
              </a:rPr>
              <a:t> </a:t>
            </a:r>
            <a:r>
              <a:rPr lang="de-AT" sz="1600" dirty="0" err="1">
                <a:solidFill>
                  <a:schemeClr val="accent2"/>
                </a:solidFill>
              </a:rPr>
              <a:t>kaonic</a:t>
            </a:r>
            <a:r>
              <a:rPr lang="de-AT" sz="1600" dirty="0">
                <a:solidFill>
                  <a:schemeClr val="accent2"/>
                </a:solidFill>
              </a:rPr>
              <a:t> </a:t>
            </a:r>
            <a:r>
              <a:rPr lang="de-AT" sz="1600" dirty="0" err="1">
                <a:solidFill>
                  <a:schemeClr val="accent2"/>
                </a:solidFill>
              </a:rPr>
              <a:t>atoms</a:t>
            </a:r>
            <a:r>
              <a:rPr lang="de-AT" sz="1600" dirty="0">
                <a:solidFill>
                  <a:schemeClr val="accent2"/>
                </a:solidFill>
              </a:rPr>
              <a:t>.</a:t>
            </a:r>
          </a:p>
          <a:p>
            <a:r>
              <a:rPr lang="de-AT" sz="1600" dirty="0">
                <a:solidFill>
                  <a:schemeClr val="accent2"/>
                </a:solidFill>
              </a:rPr>
              <a:t>The </a:t>
            </a:r>
            <a:r>
              <a:rPr lang="de-AT" sz="1600" dirty="0" err="1">
                <a:solidFill>
                  <a:schemeClr val="accent2"/>
                </a:solidFill>
              </a:rPr>
              <a:t>ground</a:t>
            </a:r>
            <a:r>
              <a:rPr lang="de-AT" sz="1600" dirty="0">
                <a:solidFill>
                  <a:schemeClr val="accent2"/>
                </a:solidFill>
              </a:rPr>
              <a:t> </a:t>
            </a:r>
            <a:r>
              <a:rPr lang="de-AT" sz="1600" dirty="0" err="1">
                <a:solidFill>
                  <a:schemeClr val="accent2"/>
                </a:solidFill>
              </a:rPr>
              <a:t>state</a:t>
            </a:r>
            <a:r>
              <a:rPr lang="de-AT" sz="1600" dirty="0">
                <a:solidFill>
                  <a:schemeClr val="accent2"/>
                </a:solidFill>
              </a:rPr>
              <a:t> </a:t>
            </a:r>
            <a:r>
              <a:rPr lang="de-AT" sz="1600" dirty="0" err="1">
                <a:solidFill>
                  <a:schemeClr val="accent2"/>
                </a:solidFill>
              </a:rPr>
              <a:t>is</a:t>
            </a:r>
            <a:r>
              <a:rPr lang="de-AT" sz="1600" dirty="0">
                <a:solidFill>
                  <a:schemeClr val="accent2"/>
                </a:solidFill>
              </a:rPr>
              <a:t> </a:t>
            </a:r>
            <a:r>
              <a:rPr lang="de-AT" sz="1600" dirty="0" err="1">
                <a:solidFill>
                  <a:schemeClr val="accent2"/>
                </a:solidFill>
              </a:rPr>
              <a:t>affected</a:t>
            </a:r>
            <a:r>
              <a:rPr lang="de-AT" sz="1600" dirty="0">
                <a:solidFill>
                  <a:schemeClr val="accent2"/>
                </a:solidFill>
              </a:rPr>
              <a:t> </a:t>
            </a:r>
            <a:r>
              <a:rPr lang="de-AT" sz="1600" dirty="0" err="1">
                <a:solidFill>
                  <a:schemeClr val="accent2"/>
                </a:solidFill>
              </a:rPr>
              <a:t>by</a:t>
            </a:r>
            <a:r>
              <a:rPr lang="de-AT" sz="1600" dirty="0">
                <a:solidFill>
                  <a:schemeClr val="accent2"/>
                </a:solidFill>
              </a:rPr>
              <a:t> </a:t>
            </a:r>
            <a:r>
              <a:rPr lang="de-AT" sz="1600" dirty="0" err="1">
                <a:solidFill>
                  <a:schemeClr val="accent2"/>
                </a:solidFill>
              </a:rPr>
              <a:t>the</a:t>
            </a:r>
            <a:r>
              <a:rPr lang="de-AT" sz="1600" dirty="0">
                <a:solidFill>
                  <a:schemeClr val="accent2"/>
                </a:solidFill>
              </a:rPr>
              <a:t> </a:t>
            </a:r>
          </a:p>
          <a:p>
            <a:r>
              <a:rPr lang="de-AT" sz="1600" dirty="0">
                <a:solidFill>
                  <a:schemeClr val="accent2"/>
                </a:solidFill>
              </a:rPr>
              <a:t>strong </a:t>
            </a:r>
            <a:r>
              <a:rPr lang="de-AT" sz="1600" dirty="0" err="1">
                <a:solidFill>
                  <a:schemeClr val="accent2"/>
                </a:solidFill>
              </a:rPr>
              <a:t>interaction</a:t>
            </a:r>
            <a:r>
              <a:rPr lang="de-AT" sz="1600" dirty="0">
                <a:solidFill>
                  <a:schemeClr val="accent2"/>
                </a:solidFill>
              </a:rPr>
              <a:t> </a:t>
            </a:r>
            <a:r>
              <a:rPr lang="de-AT" sz="1600" dirty="0" err="1" smtClean="0">
                <a:solidFill>
                  <a:schemeClr val="accent2"/>
                </a:solidFill>
              </a:rPr>
              <a:t>between</a:t>
            </a:r>
            <a:r>
              <a:rPr lang="de-AT" sz="1600" dirty="0" smtClean="0">
                <a:solidFill>
                  <a:schemeClr val="accent2"/>
                </a:solidFill>
              </a:rPr>
              <a:t> </a:t>
            </a:r>
            <a:r>
              <a:rPr lang="de-AT" sz="1600" dirty="0" err="1">
                <a:solidFill>
                  <a:schemeClr val="accent2"/>
                </a:solidFill>
              </a:rPr>
              <a:t>the</a:t>
            </a:r>
            <a:r>
              <a:rPr lang="de-AT" sz="1600" dirty="0">
                <a:solidFill>
                  <a:schemeClr val="accent2"/>
                </a:solidFill>
              </a:rPr>
              <a:t> </a:t>
            </a:r>
            <a:r>
              <a:rPr lang="de-AT" sz="1600" dirty="0" err="1">
                <a:solidFill>
                  <a:schemeClr val="accent2"/>
                </a:solidFill>
              </a:rPr>
              <a:t>kaon</a:t>
            </a:r>
            <a:r>
              <a:rPr lang="de-AT" sz="1600" dirty="0">
                <a:solidFill>
                  <a:schemeClr val="accent2"/>
                </a:solidFill>
              </a:rPr>
              <a:t> </a:t>
            </a:r>
            <a:r>
              <a:rPr lang="de-AT" sz="1600" dirty="0" err="1">
                <a:solidFill>
                  <a:schemeClr val="accent2"/>
                </a:solidFill>
              </a:rPr>
              <a:t>and</a:t>
            </a:r>
            <a:r>
              <a:rPr lang="de-AT" sz="1600" dirty="0">
                <a:solidFill>
                  <a:schemeClr val="accent2"/>
                </a:solidFill>
              </a:rPr>
              <a:t> </a:t>
            </a:r>
            <a:r>
              <a:rPr lang="de-AT" sz="1600" dirty="0" err="1">
                <a:solidFill>
                  <a:schemeClr val="accent2"/>
                </a:solidFill>
              </a:rPr>
              <a:t>the</a:t>
            </a:r>
            <a:r>
              <a:rPr lang="de-AT" sz="1600" dirty="0">
                <a:solidFill>
                  <a:schemeClr val="accent2"/>
                </a:solidFill>
              </a:rPr>
              <a:t> </a:t>
            </a:r>
          </a:p>
          <a:p>
            <a:r>
              <a:rPr lang="de-AT" sz="1600" dirty="0" err="1">
                <a:solidFill>
                  <a:schemeClr val="accent2"/>
                </a:solidFill>
              </a:rPr>
              <a:t>nucleus</a:t>
            </a:r>
            <a:r>
              <a:rPr lang="de-AT" sz="1600" dirty="0">
                <a:solidFill>
                  <a:schemeClr val="accent2"/>
                </a:solidFill>
              </a:rPr>
              <a:t>.  </a:t>
            </a:r>
            <a:r>
              <a:rPr lang="de-AT" sz="1600" dirty="0">
                <a:solidFill>
                  <a:schemeClr val="accent2"/>
                </a:solidFill>
                <a:latin typeface="Symbol" pitchFamily="18" charset="2"/>
              </a:rPr>
              <a:t>e, G </a:t>
            </a:r>
            <a:r>
              <a:rPr lang="de-AT" sz="1600" dirty="0" err="1">
                <a:solidFill>
                  <a:schemeClr val="accent2"/>
                </a:solidFill>
              </a:rPr>
              <a:t>are</a:t>
            </a:r>
            <a:r>
              <a:rPr lang="de-AT" sz="1600" dirty="0">
                <a:solidFill>
                  <a:schemeClr val="accent2"/>
                </a:solidFill>
              </a:rPr>
              <a:t> </a:t>
            </a:r>
            <a:r>
              <a:rPr lang="de-AT" sz="1600" dirty="0" err="1">
                <a:solidFill>
                  <a:schemeClr val="accent2"/>
                </a:solidFill>
              </a:rPr>
              <a:t>input</a:t>
            </a:r>
            <a:r>
              <a:rPr lang="de-AT" sz="1600" dirty="0">
                <a:solidFill>
                  <a:schemeClr val="accent2"/>
                </a:solidFill>
              </a:rPr>
              <a:t> </a:t>
            </a:r>
            <a:r>
              <a:rPr lang="de-AT" sz="1600" dirty="0" err="1">
                <a:solidFill>
                  <a:schemeClr val="accent2"/>
                </a:solidFill>
              </a:rPr>
              <a:t>for</a:t>
            </a:r>
            <a:r>
              <a:rPr lang="de-AT" sz="1600" dirty="0">
                <a:solidFill>
                  <a:schemeClr val="accent2"/>
                </a:solidFill>
              </a:rPr>
              <a:t> </a:t>
            </a:r>
            <a:r>
              <a:rPr lang="de-AT" sz="1600" dirty="0" err="1">
                <a:solidFill>
                  <a:schemeClr val="accent2"/>
                </a:solidFill>
              </a:rPr>
              <a:t>effective</a:t>
            </a:r>
            <a:endParaRPr lang="de-AT" sz="1600" dirty="0">
              <a:solidFill>
                <a:schemeClr val="accent2"/>
              </a:solidFill>
            </a:endParaRPr>
          </a:p>
          <a:p>
            <a:r>
              <a:rPr lang="de-AT" sz="1600" dirty="0" err="1">
                <a:solidFill>
                  <a:schemeClr val="accent2"/>
                </a:solidFill>
              </a:rPr>
              <a:t>theories</a:t>
            </a:r>
            <a:r>
              <a:rPr lang="de-AT" sz="1600" dirty="0">
                <a:solidFill>
                  <a:schemeClr val="accent2"/>
                </a:solidFill>
              </a:rPr>
              <a:t> in </a:t>
            </a:r>
            <a:r>
              <a:rPr lang="de-AT" sz="1600" dirty="0" err="1">
                <a:solidFill>
                  <a:schemeClr val="accent2"/>
                </a:solidFill>
              </a:rPr>
              <a:t>low</a:t>
            </a:r>
            <a:r>
              <a:rPr lang="de-AT" sz="1600" dirty="0">
                <a:solidFill>
                  <a:schemeClr val="accent2"/>
                </a:solidFill>
              </a:rPr>
              <a:t> </a:t>
            </a:r>
            <a:r>
              <a:rPr lang="de-AT" sz="1600" dirty="0" err="1">
                <a:solidFill>
                  <a:schemeClr val="accent2"/>
                </a:solidFill>
              </a:rPr>
              <a:t>energy</a:t>
            </a:r>
            <a:r>
              <a:rPr lang="de-AT" sz="1600" dirty="0">
                <a:solidFill>
                  <a:schemeClr val="accent2"/>
                </a:solidFill>
              </a:rPr>
              <a:t> QCD</a:t>
            </a:r>
          </a:p>
        </p:txBody>
      </p:sp>
      <p:sp>
        <p:nvSpPr>
          <p:cNvPr id="21520" name="Line 20"/>
          <p:cNvSpPr>
            <a:spLocks noChangeShapeType="1"/>
          </p:cNvSpPr>
          <p:nvPr/>
        </p:nvSpPr>
        <p:spPr bwMode="auto">
          <a:xfrm>
            <a:off x="6516216" y="2348880"/>
            <a:ext cx="647700" cy="0"/>
          </a:xfrm>
          <a:prstGeom prst="line">
            <a:avLst/>
          </a:prstGeom>
          <a:noFill/>
          <a:ln w="19050">
            <a:solidFill>
              <a:srgbClr val="0066CC"/>
            </a:solidFill>
            <a:round/>
            <a:headEnd/>
            <a:tailEnd/>
          </a:ln>
        </p:spPr>
        <p:txBody>
          <a:bodyPr/>
          <a:lstStyle/>
          <a:p>
            <a:endParaRPr lang="de-AT"/>
          </a:p>
        </p:txBody>
      </p:sp>
      <p:sp>
        <p:nvSpPr>
          <p:cNvPr id="21521" name="Text Box 10"/>
          <p:cNvSpPr txBox="1">
            <a:spLocks noChangeArrowheads="1"/>
          </p:cNvSpPr>
          <p:nvPr/>
        </p:nvSpPr>
        <p:spPr bwMode="auto">
          <a:xfrm>
            <a:off x="7278216" y="2212355"/>
            <a:ext cx="579437" cy="304800"/>
          </a:xfrm>
          <a:prstGeom prst="rect">
            <a:avLst/>
          </a:prstGeom>
          <a:noFill/>
          <a:ln w="9525">
            <a:noFill/>
            <a:miter lim="800000"/>
            <a:headEnd/>
            <a:tailEnd/>
          </a:ln>
        </p:spPr>
        <p:txBody>
          <a:bodyPr wrap="none">
            <a:spAutoFit/>
          </a:bodyPr>
          <a:lstStyle/>
          <a:p>
            <a:r>
              <a:rPr lang="de-DE" sz="1400">
                <a:solidFill>
                  <a:srgbClr val="0066CC"/>
                </a:solidFill>
              </a:rPr>
              <a:t>Scint</a:t>
            </a:r>
          </a:p>
        </p:txBody>
      </p:sp>
      <p:sp>
        <p:nvSpPr>
          <p:cNvPr id="21522" name="Text Box 27"/>
          <p:cNvSpPr txBox="1">
            <a:spLocks noChangeArrowheads="1"/>
          </p:cNvSpPr>
          <p:nvPr/>
        </p:nvSpPr>
        <p:spPr bwMode="auto">
          <a:xfrm>
            <a:off x="4912841" y="2823542"/>
            <a:ext cx="503237" cy="366713"/>
          </a:xfrm>
          <a:prstGeom prst="rect">
            <a:avLst/>
          </a:prstGeom>
          <a:noFill/>
          <a:ln w="9525">
            <a:noFill/>
            <a:miter lim="800000"/>
            <a:headEnd/>
            <a:tailEnd/>
          </a:ln>
        </p:spPr>
        <p:txBody>
          <a:bodyPr>
            <a:spAutoFit/>
          </a:bodyPr>
          <a:lstStyle/>
          <a:p>
            <a:r>
              <a:rPr lang="de-DE" sz="1800"/>
              <a:t>e</a:t>
            </a:r>
            <a:r>
              <a:rPr lang="de-DE" sz="1800" baseline="30000"/>
              <a:t>+</a:t>
            </a:r>
          </a:p>
        </p:txBody>
      </p:sp>
      <p:sp>
        <p:nvSpPr>
          <p:cNvPr id="21523" name="Line 31"/>
          <p:cNvSpPr>
            <a:spLocks noChangeShapeType="1"/>
          </p:cNvSpPr>
          <p:nvPr/>
        </p:nvSpPr>
        <p:spPr bwMode="auto">
          <a:xfrm flipH="1">
            <a:off x="8322791" y="2788617"/>
            <a:ext cx="360362" cy="0"/>
          </a:xfrm>
          <a:prstGeom prst="line">
            <a:avLst/>
          </a:prstGeom>
          <a:noFill/>
          <a:ln w="19050">
            <a:solidFill>
              <a:schemeClr val="tx1"/>
            </a:solidFill>
            <a:round/>
            <a:headEnd/>
            <a:tailEnd type="triangle" w="med" len="med"/>
          </a:ln>
        </p:spPr>
        <p:txBody>
          <a:bodyPr/>
          <a:lstStyle/>
          <a:p>
            <a:endParaRPr lang="de-AT"/>
          </a:p>
        </p:txBody>
      </p:sp>
      <p:sp>
        <p:nvSpPr>
          <p:cNvPr id="21524" name="Line 33"/>
          <p:cNvSpPr>
            <a:spLocks noChangeShapeType="1"/>
          </p:cNvSpPr>
          <p:nvPr/>
        </p:nvSpPr>
        <p:spPr bwMode="auto">
          <a:xfrm flipH="1">
            <a:off x="5011266" y="2794967"/>
            <a:ext cx="360362" cy="0"/>
          </a:xfrm>
          <a:prstGeom prst="line">
            <a:avLst/>
          </a:prstGeom>
          <a:noFill/>
          <a:ln w="19050">
            <a:solidFill>
              <a:schemeClr val="tx1"/>
            </a:solidFill>
            <a:round/>
            <a:headEnd type="triangle" w="med" len="med"/>
            <a:tailEnd/>
          </a:ln>
        </p:spPr>
        <p:txBody>
          <a:bodyPr/>
          <a:lstStyle/>
          <a:p>
            <a:endParaRPr lang="de-AT"/>
          </a:p>
        </p:txBody>
      </p:sp>
      <p:sp>
        <p:nvSpPr>
          <p:cNvPr id="21525" name="Text Box 27"/>
          <p:cNvSpPr txBox="1">
            <a:spLocks noChangeArrowheads="1"/>
          </p:cNvSpPr>
          <p:nvPr/>
        </p:nvSpPr>
        <p:spPr bwMode="auto">
          <a:xfrm>
            <a:off x="6857528" y="2031380"/>
            <a:ext cx="611188" cy="336550"/>
          </a:xfrm>
          <a:prstGeom prst="rect">
            <a:avLst/>
          </a:prstGeom>
          <a:noFill/>
          <a:ln w="9525">
            <a:noFill/>
            <a:miter lim="800000"/>
            <a:headEnd/>
            <a:tailEnd/>
          </a:ln>
        </p:spPr>
        <p:txBody>
          <a:bodyPr>
            <a:spAutoFit/>
          </a:bodyPr>
          <a:lstStyle/>
          <a:p>
            <a:r>
              <a:rPr lang="de-DE" sz="1600"/>
              <a:t>K</a:t>
            </a:r>
            <a:r>
              <a:rPr lang="de-DE" sz="1600" baseline="30000"/>
              <a:t>-</a:t>
            </a:r>
          </a:p>
        </p:txBody>
      </p:sp>
      <p:sp>
        <p:nvSpPr>
          <p:cNvPr id="21526" name="Text Box 27"/>
          <p:cNvSpPr txBox="1">
            <a:spLocks noChangeArrowheads="1"/>
          </p:cNvSpPr>
          <p:nvPr/>
        </p:nvSpPr>
        <p:spPr bwMode="auto">
          <a:xfrm>
            <a:off x="6759103" y="3580780"/>
            <a:ext cx="611188" cy="336550"/>
          </a:xfrm>
          <a:prstGeom prst="rect">
            <a:avLst/>
          </a:prstGeom>
          <a:noFill/>
          <a:ln w="9525">
            <a:noFill/>
            <a:miter lim="800000"/>
            <a:headEnd/>
            <a:tailEnd/>
          </a:ln>
        </p:spPr>
        <p:txBody>
          <a:bodyPr>
            <a:spAutoFit/>
          </a:bodyPr>
          <a:lstStyle/>
          <a:p>
            <a:r>
              <a:rPr lang="de-DE" sz="1600"/>
              <a:t>K</a:t>
            </a:r>
            <a:r>
              <a:rPr lang="de-DE" sz="1600" baseline="30000"/>
              <a:t>+</a:t>
            </a:r>
          </a:p>
        </p:txBody>
      </p:sp>
      <p:sp>
        <p:nvSpPr>
          <p:cNvPr id="21527" name="Line 37"/>
          <p:cNvSpPr>
            <a:spLocks noChangeShapeType="1"/>
          </p:cNvSpPr>
          <p:nvPr/>
        </p:nvSpPr>
        <p:spPr bwMode="auto">
          <a:xfrm>
            <a:off x="7314728" y="1455117"/>
            <a:ext cx="0" cy="576263"/>
          </a:xfrm>
          <a:prstGeom prst="line">
            <a:avLst/>
          </a:prstGeom>
          <a:noFill/>
          <a:ln w="28575">
            <a:solidFill>
              <a:srgbClr val="FF0000"/>
            </a:solidFill>
            <a:round/>
            <a:headEnd/>
            <a:tailEnd/>
          </a:ln>
        </p:spPr>
        <p:txBody>
          <a:bodyPr/>
          <a:lstStyle/>
          <a:p>
            <a:endParaRPr lang="de-AT"/>
          </a:p>
        </p:txBody>
      </p:sp>
      <p:sp>
        <p:nvSpPr>
          <p:cNvPr id="21528" name="Line 38"/>
          <p:cNvSpPr>
            <a:spLocks noChangeShapeType="1"/>
          </p:cNvSpPr>
          <p:nvPr/>
        </p:nvSpPr>
        <p:spPr bwMode="auto">
          <a:xfrm>
            <a:off x="6441603" y="1463055"/>
            <a:ext cx="0" cy="576262"/>
          </a:xfrm>
          <a:prstGeom prst="line">
            <a:avLst/>
          </a:prstGeom>
          <a:noFill/>
          <a:ln w="28575">
            <a:solidFill>
              <a:srgbClr val="FF0000"/>
            </a:solidFill>
            <a:round/>
            <a:headEnd/>
            <a:tailEnd/>
          </a:ln>
        </p:spPr>
        <p:txBody>
          <a:bodyPr/>
          <a:lstStyle/>
          <a:p>
            <a:endParaRPr lang="de-AT"/>
          </a:p>
        </p:txBody>
      </p:sp>
      <p:sp>
        <p:nvSpPr>
          <p:cNvPr id="21529" name="Text Box 15"/>
          <p:cNvSpPr txBox="1">
            <a:spLocks noChangeArrowheads="1"/>
          </p:cNvSpPr>
          <p:nvPr/>
        </p:nvSpPr>
        <p:spPr bwMode="auto">
          <a:xfrm rot="-5400000">
            <a:off x="7310759" y="1501949"/>
            <a:ext cx="649287" cy="304800"/>
          </a:xfrm>
          <a:prstGeom prst="rect">
            <a:avLst/>
          </a:prstGeom>
          <a:noFill/>
          <a:ln w="9525">
            <a:noFill/>
            <a:miter lim="800000"/>
            <a:headEnd/>
            <a:tailEnd/>
          </a:ln>
        </p:spPr>
        <p:txBody>
          <a:bodyPr wrap="none">
            <a:spAutoFit/>
          </a:bodyPr>
          <a:lstStyle/>
          <a:p>
            <a:r>
              <a:rPr lang="de-DE" sz="1400">
                <a:solidFill>
                  <a:srgbClr val="FF0000"/>
                </a:solidFill>
              </a:rPr>
              <a:t>SDDs</a:t>
            </a:r>
          </a:p>
        </p:txBody>
      </p:sp>
      <p:sp>
        <p:nvSpPr>
          <p:cNvPr id="21530" name="Line 40"/>
          <p:cNvSpPr>
            <a:spLocks noChangeShapeType="1"/>
          </p:cNvSpPr>
          <p:nvPr/>
        </p:nvSpPr>
        <p:spPr bwMode="auto">
          <a:xfrm flipH="1" flipV="1">
            <a:off x="6424141" y="1671017"/>
            <a:ext cx="504825" cy="215900"/>
          </a:xfrm>
          <a:prstGeom prst="line">
            <a:avLst/>
          </a:prstGeom>
          <a:noFill/>
          <a:ln w="9525">
            <a:solidFill>
              <a:schemeClr val="tx1"/>
            </a:solidFill>
            <a:round/>
            <a:headEnd/>
            <a:tailEnd type="triangle" w="med" len="med"/>
          </a:ln>
        </p:spPr>
        <p:txBody>
          <a:bodyPr/>
          <a:lstStyle/>
          <a:p>
            <a:endParaRPr lang="de-AT"/>
          </a:p>
        </p:txBody>
      </p:sp>
      <p:sp>
        <p:nvSpPr>
          <p:cNvPr id="21531" name="Text Box 41"/>
          <p:cNvSpPr txBox="1">
            <a:spLocks noChangeArrowheads="1"/>
          </p:cNvSpPr>
          <p:nvPr/>
        </p:nvSpPr>
        <p:spPr bwMode="auto">
          <a:xfrm>
            <a:off x="6620991" y="1585292"/>
            <a:ext cx="260350" cy="228600"/>
          </a:xfrm>
          <a:prstGeom prst="rect">
            <a:avLst/>
          </a:prstGeom>
          <a:noFill/>
          <a:ln w="9525">
            <a:noFill/>
            <a:miter lim="800000"/>
            <a:headEnd/>
            <a:tailEnd/>
          </a:ln>
        </p:spPr>
        <p:txBody>
          <a:bodyPr wrap="none">
            <a:spAutoFit/>
          </a:bodyPr>
          <a:lstStyle/>
          <a:p>
            <a:r>
              <a:rPr lang="de-AT" sz="900"/>
              <a:t>X</a:t>
            </a:r>
          </a:p>
        </p:txBody>
      </p:sp>
      <p:sp>
        <p:nvSpPr>
          <p:cNvPr id="21533" name="Text Box 44"/>
          <p:cNvSpPr txBox="1">
            <a:spLocks noChangeArrowheads="1"/>
          </p:cNvSpPr>
          <p:nvPr/>
        </p:nvSpPr>
        <p:spPr bwMode="auto">
          <a:xfrm>
            <a:off x="1763713" y="4508500"/>
            <a:ext cx="2849562" cy="336550"/>
          </a:xfrm>
          <a:prstGeom prst="rect">
            <a:avLst/>
          </a:prstGeom>
          <a:solidFill>
            <a:schemeClr val="bg1"/>
          </a:solidFill>
          <a:ln w="9525">
            <a:noFill/>
            <a:miter lim="800000"/>
            <a:headEnd/>
            <a:tailEnd/>
          </a:ln>
        </p:spPr>
        <p:txBody>
          <a:bodyPr wrap="none">
            <a:spAutoFit/>
          </a:bodyPr>
          <a:lstStyle/>
          <a:p>
            <a:r>
              <a:rPr lang="de-AT" sz="1600"/>
              <a:t>E (2-1) el.mag. = 6.480 keV   </a:t>
            </a:r>
          </a:p>
        </p:txBody>
      </p:sp>
      <p:sp>
        <p:nvSpPr>
          <p:cNvPr id="21534" name="Rectangle 41"/>
          <p:cNvSpPr>
            <a:spLocks noChangeArrowheads="1"/>
          </p:cNvSpPr>
          <p:nvPr/>
        </p:nvSpPr>
        <p:spPr bwMode="auto">
          <a:xfrm>
            <a:off x="2143125" y="5429250"/>
            <a:ext cx="3214688" cy="307975"/>
          </a:xfrm>
          <a:prstGeom prst="rect">
            <a:avLst/>
          </a:prstGeom>
          <a:noFill/>
          <a:ln w="9525">
            <a:noFill/>
            <a:miter lim="800000"/>
            <a:headEnd/>
            <a:tailEnd/>
          </a:ln>
        </p:spPr>
        <p:txBody>
          <a:bodyPr>
            <a:spAutoFit/>
          </a:bodyPr>
          <a:lstStyle/>
          <a:p>
            <a:r>
              <a:rPr lang="en-US" sz="1400"/>
              <a:t>1s level shifted and broadened</a:t>
            </a:r>
          </a:p>
        </p:txBody>
      </p:sp>
      <p:sp>
        <p:nvSpPr>
          <p:cNvPr id="21535" name="Textfeld 30"/>
          <p:cNvSpPr txBox="1">
            <a:spLocks noChangeArrowheads="1"/>
          </p:cNvSpPr>
          <p:nvPr/>
        </p:nvSpPr>
        <p:spPr bwMode="auto">
          <a:xfrm>
            <a:off x="4138612" y="5929330"/>
            <a:ext cx="5005388" cy="261938"/>
          </a:xfrm>
          <a:prstGeom prst="rect">
            <a:avLst/>
          </a:prstGeom>
          <a:noFill/>
          <a:ln w="9525">
            <a:noFill/>
            <a:miter lim="800000"/>
            <a:headEnd/>
            <a:tailEnd/>
          </a:ln>
        </p:spPr>
        <p:txBody>
          <a:bodyPr wrap="none">
            <a:spAutoFit/>
          </a:bodyPr>
          <a:lstStyle/>
          <a:p>
            <a:r>
              <a:rPr lang="de-DE" sz="1100" dirty="0"/>
              <a:t>1) Silicon Drift </a:t>
            </a:r>
            <a:r>
              <a:rPr lang="de-DE" sz="1100" dirty="0" err="1"/>
              <a:t>Detectors</a:t>
            </a:r>
            <a:r>
              <a:rPr lang="de-DE" sz="1100" dirty="0"/>
              <a:t> </a:t>
            </a:r>
            <a:r>
              <a:rPr lang="de-DE" sz="1100" dirty="0" err="1"/>
              <a:t>for</a:t>
            </a:r>
            <a:r>
              <a:rPr lang="de-DE" sz="1100" dirty="0"/>
              <a:t> </a:t>
            </a:r>
            <a:r>
              <a:rPr lang="de-DE" sz="1100" dirty="0" err="1"/>
              <a:t>Hadronic</a:t>
            </a:r>
            <a:r>
              <a:rPr lang="de-DE" sz="1100" dirty="0"/>
              <a:t> Atom Research </a:t>
            </a:r>
            <a:r>
              <a:rPr lang="de-DE" sz="1100" dirty="0" err="1"/>
              <a:t>with</a:t>
            </a:r>
            <a:r>
              <a:rPr lang="de-DE" sz="1100" dirty="0"/>
              <a:t> Timing </a:t>
            </a:r>
            <a:r>
              <a:rPr lang="de-DE" sz="1100" dirty="0" err="1"/>
              <a:t>Application</a:t>
            </a:r>
            <a:endParaRPr lang="de-DE" sz="1100" dirty="0"/>
          </a:p>
        </p:txBody>
      </p:sp>
      <p:sp>
        <p:nvSpPr>
          <p:cNvPr id="32"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2</a:t>
            </a:fld>
            <a:r>
              <a:rPr lang="de-DE" dirty="0" smtClean="0"/>
              <a:t>   </a:t>
            </a:r>
            <a:endParaRPr lang="de-DE" dirty="0"/>
          </a:p>
        </p:txBody>
      </p:sp>
      <p:sp>
        <p:nvSpPr>
          <p:cNvPr id="33" name="Text Box 16"/>
          <p:cNvSpPr txBox="1">
            <a:spLocks noChangeArrowheads="1"/>
          </p:cNvSpPr>
          <p:nvPr/>
        </p:nvSpPr>
        <p:spPr bwMode="auto">
          <a:xfrm>
            <a:off x="1331640" y="692696"/>
            <a:ext cx="5770298" cy="338554"/>
          </a:xfrm>
          <a:prstGeom prst="rect">
            <a:avLst/>
          </a:prstGeom>
          <a:solidFill>
            <a:schemeClr val="bg1"/>
          </a:solidFill>
          <a:ln w="9525">
            <a:solidFill>
              <a:schemeClr val="bg1"/>
            </a:solidFill>
            <a:miter lim="800000"/>
            <a:headEnd/>
            <a:tailEnd/>
          </a:ln>
        </p:spPr>
        <p:txBody>
          <a:bodyPr wrap="none">
            <a:spAutoFit/>
          </a:bodyPr>
          <a:lstStyle/>
          <a:p>
            <a:r>
              <a:rPr lang="de-DE" sz="1600" dirty="0" err="1" smtClean="0"/>
              <a:t>What</a:t>
            </a:r>
            <a:r>
              <a:rPr lang="de-DE" sz="1600" dirty="0" smtClean="0"/>
              <a:t>, </a:t>
            </a:r>
            <a:r>
              <a:rPr lang="de-DE" sz="1600" dirty="0" err="1" smtClean="0"/>
              <a:t>why</a:t>
            </a:r>
            <a:r>
              <a:rPr lang="de-DE" sz="1600" dirty="0" smtClean="0"/>
              <a:t>..  ?                                                                 </a:t>
            </a:r>
            <a:r>
              <a:rPr lang="de-DE" sz="1600" dirty="0" err="1" smtClean="0"/>
              <a:t>how</a:t>
            </a:r>
            <a:r>
              <a:rPr lang="de-DE" sz="1600" dirty="0" smtClean="0"/>
              <a:t> ?</a:t>
            </a:r>
            <a:endParaRPr lang="de-DE"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428596" y="1785926"/>
            <a:ext cx="3987584" cy="2571768"/>
          </a:xfrm>
          <a:prstGeom prst="rect">
            <a:avLst/>
          </a:prstGeom>
          <a:noFill/>
          <a:ln w="9525">
            <a:noFill/>
            <a:miter lim="800000"/>
            <a:headEnd/>
            <a:tailEnd/>
          </a:ln>
        </p:spPr>
      </p:pic>
      <p:cxnSp>
        <p:nvCxnSpPr>
          <p:cNvPr id="6" name="Gerade Verbindung 5"/>
          <p:cNvCxnSpPr/>
          <p:nvPr/>
        </p:nvCxnSpPr>
        <p:spPr>
          <a:xfrm>
            <a:off x="857224" y="2857496"/>
            <a:ext cx="3214710" cy="285752"/>
          </a:xfrm>
          <a:prstGeom prst="line">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rot="5400000" flipH="1" flipV="1">
            <a:off x="1529726" y="2742226"/>
            <a:ext cx="371463" cy="3542"/>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rot="16200000" flipV="1">
            <a:off x="1213616" y="3431389"/>
            <a:ext cx="1015547" cy="12227"/>
          </a:xfrm>
          <a:prstGeom prst="straightConnector1">
            <a:avLst/>
          </a:prstGeom>
          <a:ln w="28575">
            <a:solidFill>
              <a:schemeClr val="accent5">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1989" name="Picture 5"/>
          <p:cNvPicPr>
            <a:picLocks noChangeAspect="1" noChangeArrowheads="1"/>
          </p:cNvPicPr>
          <p:nvPr/>
        </p:nvPicPr>
        <p:blipFill>
          <a:blip r:embed="rId3" cstate="print"/>
          <a:srcRect/>
          <a:stretch>
            <a:fillRect/>
          </a:stretch>
        </p:blipFill>
        <p:spPr bwMode="auto">
          <a:xfrm>
            <a:off x="4929190" y="1714488"/>
            <a:ext cx="4063173" cy="2549619"/>
          </a:xfrm>
          <a:prstGeom prst="rect">
            <a:avLst/>
          </a:prstGeom>
          <a:noFill/>
          <a:ln w="9525">
            <a:noFill/>
            <a:miter lim="800000"/>
            <a:headEnd/>
            <a:tailEnd/>
          </a:ln>
        </p:spPr>
      </p:pic>
      <p:cxnSp>
        <p:nvCxnSpPr>
          <p:cNvPr id="18" name="Gerade Verbindung mit Pfeil 17"/>
          <p:cNvCxnSpPr/>
          <p:nvPr/>
        </p:nvCxnSpPr>
        <p:spPr>
          <a:xfrm rot="16200000" flipV="1">
            <a:off x="6480996" y="2837665"/>
            <a:ext cx="308543" cy="16871"/>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rot="16200000" flipV="1">
            <a:off x="6180237" y="3477471"/>
            <a:ext cx="946560" cy="12274"/>
          </a:xfrm>
          <a:prstGeom prst="straightConnector1">
            <a:avLst/>
          </a:prstGeom>
          <a:ln w="28575">
            <a:solidFill>
              <a:schemeClr val="accent5">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857224" y="857232"/>
            <a:ext cx="2370329" cy="738664"/>
          </a:xfrm>
          <a:prstGeom prst="rect">
            <a:avLst/>
          </a:prstGeom>
          <a:noFill/>
        </p:spPr>
        <p:txBody>
          <a:bodyPr wrap="none" rtlCol="0">
            <a:spAutoFit/>
          </a:bodyPr>
          <a:lstStyle/>
          <a:p>
            <a:r>
              <a:rPr lang="de-DE" sz="1400" dirty="0" smtClean="0"/>
              <a:t>SIDDHARTA </a:t>
            </a:r>
            <a:r>
              <a:rPr lang="de-DE" sz="1400" dirty="0" err="1" smtClean="0"/>
              <a:t>Oct</a:t>
            </a:r>
            <a:r>
              <a:rPr lang="de-DE" sz="1400" dirty="0" smtClean="0"/>
              <a:t> 2009 </a:t>
            </a:r>
            <a:r>
              <a:rPr lang="de-DE" sz="1400" i="1" u="sng" dirty="0" err="1" smtClean="0"/>
              <a:t>data</a:t>
            </a:r>
            <a:endParaRPr lang="de-DE" sz="1400" i="1" u="sng" dirty="0" smtClean="0"/>
          </a:p>
          <a:p>
            <a:r>
              <a:rPr lang="de-DE" sz="1400" dirty="0" err="1" smtClean="0"/>
              <a:t>Lum</a:t>
            </a:r>
            <a:r>
              <a:rPr lang="de-DE" sz="1400" dirty="0" smtClean="0"/>
              <a:t> = 100 pb</a:t>
            </a:r>
            <a:r>
              <a:rPr lang="de-DE" sz="1400" baseline="30000" dirty="0" smtClean="0"/>
              <a:t>-1</a:t>
            </a:r>
            <a:r>
              <a:rPr lang="de-DE" sz="1400" dirty="0" smtClean="0"/>
              <a:t>  </a:t>
            </a:r>
          </a:p>
          <a:p>
            <a:r>
              <a:rPr lang="de-DE" sz="1400" dirty="0" smtClean="0"/>
              <a:t>I(2-1) ~ 700 </a:t>
            </a:r>
            <a:r>
              <a:rPr lang="de-DE" sz="1400" dirty="0" err="1" smtClean="0"/>
              <a:t>events</a:t>
            </a:r>
            <a:endParaRPr lang="de-AT" sz="1400" dirty="0"/>
          </a:p>
        </p:txBody>
      </p:sp>
      <p:sp>
        <p:nvSpPr>
          <p:cNvPr id="25" name="Textfeld 9"/>
          <p:cNvSpPr txBox="1">
            <a:spLocks noChangeArrowheads="1"/>
          </p:cNvSpPr>
          <p:nvPr/>
        </p:nvSpPr>
        <p:spPr bwMode="auto">
          <a:xfrm>
            <a:off x="6286512" y="4286256"/>
            <a:ext cx="1508746" cy="276999"/>
          </a:xfrm>
          <a:prstGeom prst="rect">
            <a:avLst/>
          </a:prstGeom>
          <a:noFill/>
          <a:ln w="9525">
            <a:noFill/>
            <a:miter lim="800000"/>
            <a:headEnd/>
            <a:tailEnd/>
          </a:ln>
        </p:spPr>
        <p:txBody>
          <a:bodyPr wrap="none">
            <a:spAutoFit/>
          </a:bodyPr>
          <a:lstStyle/>
          <a:p>
            <a:r>
              <a:rPr lang="de-DE" sz="1200" dirty="0">
                <a:latin typeface="+mn-lt"/>
              </a:rPr>
              <a:t>X </a:t>
            </a:r>
            <a:r>
              <a:rPr lang="de-DE" sz="1200" dirty="0" err="1">
                <a:latin typeface="+mn-lt"/>
              </a:rPr>
              <a:t>ray</a:t>
            </a:r>
            <a:r>
              <a:rPr lang="de-DE" sz="1200" dirty="0">
                <a:latin typeface="+mn-lt"/>
              </a:rPr>
              <a:t> </a:t>
            </a:r>
            <a:r>
              <a:rPr lang="de-DE" sz="1200" dirty="0" err="1">
                <a:latin typeface="+mn-lt"/>
              </a:rPr>
              <a:t>energy</a:t>
            </a:r>
            <a:r>
              <a:rPr lang="de-DE" sz="1200" dirty="0">
                <a:latin typeface="+mn-lt"/>
              </a:rPr>
              <a:t>  (keV)</a:t>
            </a:r>
          </a:p>
        </p:txBody>
      </p:sp>
      <p:sp>
        <p:nvSpPr>
          <p:cNvPr id="26" name="Textfeld 9"/>
          <p:cNvSpPr txBox="1">
            <a:spLocks noChangeArrowheads="1"/>
          </p:cNvSpPr>
          <p:nvPr/>
        </p:nvSpPr>
        <p:spPr bwMode="auto">
          <a:xfrm>
            <a:off x="1857356" y="4286256"/>
            <a:ext cx="1508746" cy="276999"/>
          </a:xfrm>
          <a:prstGeom prst="rect">
            <a:avLst/>
          </a:prstGeom>
          <a:noFill/>
          <a:ln w="9525">
            <a:noFill/>
            <a:miter lim="800000"/>
            <a:headEnd/>
            <a:tailEnd/>
          </a:ln>
        </p:spPr>
        <p:txBody>
          <a:bodyPr wrap="none">
            <a:spAutoFit/>
          </a:bodyPr>
          <a:lstStyle/>
          <a:p>
            <a:r>
              <a:rPr lang="de-DE" sz="1200" dirty="0">
                <a:latin typeface="+mn-lt"/>
              </a:rPr>
              <a:t>X </a:t>
            </a:r>
            <a:r>
              <a:rPr lang="de-DE" sz="1200" dirty="0" err="1">
                <a:latin typeface="+mn-lt"/>
              </a:rPr>
              <a:t>ray</a:t>
            </a:r>
            <a:r>
              <a:rPr lang="de-DE" sz="1200" dirty="0">
                <a:latin typeface="+mn-lt"/>
              </a:rPr>
              <a:t> </a:t>
            </a:r>
            <a:r>
              <a:rPr lang="de-DE" sz="1200" dirty="0" err="1">
                <a:latin typeface="+mn-lt"/>
              </a:rPr>
              <a:t>energy</a:t>
            </a:r>
            <a:r>
              <a:rPr lang="de-DE" sz="1200" dirty="0">
                <a:latin typeface="+mn-lt"/>
              </a:rPr>
              <a:t>  (keV)</a:t>
            </a:r>
          </a:p>
        </p:txBody>
      </p:sp>
      <p:sp>
        <p:nvSpPr>
          <p:cNvPr id="27" name="Textfeld 26"/>
          <p:cNvSpPr txBox="1"/>
          <p:nvPr/>
        </p:nvSpPr>
        <p:spPr>
          <a:xfrm>
            <a:off x="5214942" y="857232"/>
            <a:ext cx="3246402" cy="738664"/>
          </a:xfrm>
          <a:prstGeom prst="rect">
            <a:avLst/>
          </a:prstGeom>
          <a:noFill/>
        </p:spPr>
        <p:txBody>
          <a:bodyPr wrap="none" rtlCol="0">
            <a:spAutoFit/>
          </a:bodyPr>
          <a:lstStyle/>
          <a:p>
            <a:r>
              <a:rPr lang="de-DE" sz="1400" dirty="0" smtClean="0"/>
              <a:t>SIDDHARTA-2 </a:t>
            </a:r>
            <a:r>
              <a:rPr lang="de-DE" sz="1400" i="1" u="sng" dirty="0" err="1" smtClean="0"/>
              <a:t>simulation</a:t>
            </a:r>
            <a:r>
              <a:rPr lang="de-DE" sz="1400" dirty="0" smtClean="0"/>
              <a:t> </a:t>
            </a:r>
            <a:r>
              <a:rPr lang="de-DE" sz="1400" dirty="0" err="1" smtClean="0"/>
              <a:t>for</a:t>
            </a:r>
            <a:endParaRPr lang="de-DE" sz="1400" dirty="0" smtClean="0"/>
          </a:p>
          <a:p>
            <a:r>
              <a:rPr lang="de-DE" sz="1400" dirty="0" err="1" smtClean="0"/>
              <a:t>shift</a:t>
            </a:r>
            <a:r>
              <a:rPr lang="de-DE" sz="1400" dirty="0" smtClean="0"/>
              <a:t> = -800 eV   </a:t>
            </a:r>
            <a:r>
              <a:rPr lang="de-DE" sz="1400" dirty="0" err="1" smtClean="0"/>
              <a:t>width</a:t>
            </a:r>
            <a:r>
              <a:rPr lang="de-DE" sz="1400" dirty="0" smtClean="0"/>
              <a:t> = 800 eV  </a:t>
            </a:r>
          </a:p>
          <a:p>
            <a:r>
              <a:rPr lang="de-DE" sz="1400" dirty="0" err="1" smtClean="0"/>
              <a:t>intens</a:t>
            </a:r>
            <a:r>
              <a:rPr lang="de-DE" sz="1400" dirty="0" smtClean="0"/>
              <a:t>: 1000, 500, 200, 1200, 600, 100</a:t>
            </a:r>
            <a:endParaRPr lang="de-AT" sz="1400" dirty="0"/>
          </a:p>
        </p:txBody>
      </p:sp>
      <p:sp>
        <p:nvSpPr>
          <p:cNvPr id="28" name="Rectangle 17"/>
          <p:cNvSpPr>
            <a:spLocks noChangeArrowheads="1"/>
          </p:cNvSpPr>
          <p:nvPr/>
        </p:nvSpPr>
        <p:spPr bwMode="auto">
          <a:xfrm>
            <a:off x="0" y="0"/>
            <a:ext cx="9144000" cy="620713"/>
          </a:xfrm>
          <a:prstGeom prst="rect">
            <a:avLst/>
          </a:prstGeom>
          <a:solidFill>
            <a:schemeClr val="bg1"/>
          </a:solidFill>
          <a:ln w="9525">
            <a:noFill/>
            <a:miter lim="800000"/>
            <a:headEnd/>
            <a:tailEnd/>
          </a:ln>
        </p:spPr>
        <p:txBody>
          <a:bodyPr anchor="ctr"/>
          <a:lstStyle/>
          <a:p>
            <a:pPr algn="ctr"/>
            <a:r>
              <a:rPr lang="de-DE" sz="2800" i="1" dirty="0" err="1" smtClean="0">
                <a:solidFill>
                  <a:schemeClr val="accent4">
                    <a:lumMod val="65000"/>
                    <a:lumOff val="35000"/>
                  </a:schemeClr>
                </a:solidFill>
              </a:rPr>
              <a:t>Requirements</a:t>
            </a:r>
            <a:r>
              <a:rPr lang="de-DE" sz="2800" i="1" dirty="0" smtClean="0">
                <a:solidFill>
                  <a:schemeClr val="accent4">
                    <a:lumMod val="65000"/>
                    <a:lumOff val="35000"/>
                  </a:schemeClr>
                </a:solidFill>
              </a:rPr>
              <a:t> </a:t>
            </a:r>
            <a:r>
              <a:rPr lang="de-DE" sz="2800" i="1" dirty="0" err="1" smtClean="0">
                <a:solidFill>
                  <a:schemeClr val="accent4">
                    <a:lumMod val="65000"/>
                    <a:lumOff val="35000"/>
                  </a:schemeClr>
                </a:solidFill>
              </a:rPr>
              <a:t>for</a:t>
            </a:r>
            <a:r>
              <a:rPr lang="de-DE" sz="2800" i="1" dirty="0" smtClean="0">
                <a:solidFill>
                  <a:schemeClr val="accent4">
                    <a:lumMod val="65000"/>
                    <a:lumOff val="35000"/>
                  </a:schemeClr>
                </a:solidFill>
              </a:rPr>
              <a:t> a </a:t>
            </a:r>
            <a:r>
              <a:rPr lang="de-DE" sz="2800" i="1" dirty="0" err="1" smtClean="0">
                <a:solidFill>
                  <a:schemeClr val="accent4">
                    <a:lumMod val="65000"/>
                    <a:lumOff val="35000"/>
                  </a:schemeClr>
                </a:solidFill>
              </a:rPr>
              <a:t>Kd</a:t>
            </a:r>
            <a:r>
              <a:rPr lang="de-DE" sz="2800" i="1" dirty="0" smtClean="0">
                <a:solidFill>
                  <a:schemeClr val="accent4">
                    <a:lumMod val="65000"/>
                    <a:lumOff val="35000"/>
                  </a:schemeClr>
                </a:solidFill>
              </a:rPr>
              <a:t> </a:t>
            </a:r>
            <a:r>
              <a:rPr lang="de-DE" sz="2800" i="1" dirty="0" err="1" smtClean="0">
                <a:solidFill>
                  <a:schemeClr val="accent4">
                    <a:lumMod val="65000"/>
                    <a:lumOff val="35000"/>
                  </a:schemeClr>
                </a:solidFill>
              </a:rPr>
              <a:t>measuremant</a:t>
            </a:r>
            <a:r>
              <a:rPr lang="de-DE" sz="2800" i="1" dirty="0" smtClean="0">
                <a:solidFill>
                  <a:schemeClr val="accent4">
                    <a:lumMod val="65000"/>
                    <a:lumOff val="35000"/>
                  </a:schemeClr>
                </a:solidFill>
              </a:rPr>
              <a:t> </a:t>
            </a:r>
            <a:endParaRPr lang="de-DE" sz="2800" i="1" dirty="0">
              <a:solidFill>
                <a:schemeClr val="accent4">
                  <a:lumMod val="65000"/>
                  <a:lumOff val="35000"/>
                </a:schemeClr>
              </a:solidFill>
            </a:endParaRPr>
          </a:p>
        </p:txBody>
      </p:sp>
      <p:sp>
        <p:nvSpPr>
          <p:cNvPr id="29" name="Textfeld 28"/>
          <p:cNvSpPr txBox="1"/>
          <p:nvPr/>
        </p:nvSpPr>
        <p:spPr>
          <a:xfrm>
            <a:off x="5357818" y="1857364"/>
            <a:ext cx="2473754" cy="523220"/>
          </a:xfrm>
          <a:prstGeom prst="rect">
            <a:avLst/>
          </a:prstGeom>
          <a:noFill/>
        </p:spPr>
        <p:txBody>
          <a:bodyPr wrap="none" rtlCol="0">
            <a:spAutoFit/>
          </a:bodyPr>
          <a:lstStyle/>
          <a:p>
            <a:r>
              <a:rPr lang="de-DE" sz="1400" dirty="0" smtClean="0"/>
              <a:t>Fit </a:t>
            </a:r>
            <a:r>
              <a:rPr lang="de-DE" sz="1400" dirty="0" err="1" smtClean="0"/>
              <a:t>precision</a:t>
            </a:r>
            <a:r>
              <a:rPr lang="de-DE" sz="1400" dirty="0" smtClean="0"/>
              <a:t>: </a:t>
            </a:r>
          </a:p>
          <a:p>
            <a:r>
              <a:rPr lang="de-DE" sz="1400" dirty="0" err="1" smtClean="0"/>
              <a:t>shift</a:t>
            </a:r>
            <a:r>
              <a:rPr lang="de-DE" sz="1400" dirty="0" smtClean="0"/>
              <a:t>: ~ 67 eV </a:t>
            </a:r>
            <a:r>
              <a:rPr lang="de-DE" sz="1400" dirty="0" err="1" smtClean="0"/>
              <a:t>width</a:t>
            </a:r>
            <a:r>
              <a:rPr lang="de-DE" sz="1400" dirty="0" smtClean="0"/>
              <a:t> ~ 165 eV</a:t>
            </a:r>
          </a:p>
        </p:txBody>
      </p:sp>
      <p:sp>
        <p:nvSpPr>
          <p:cNvPr id="30" name="Textfeld 29"/>
          <p:cNvSpPr txBox="1"/>
          <p:nvPr/>
        </p:nvSpPr>
        <p:spPr>
          <a:xfrm>
            <a:off x="928662" y="5000636"/>
            <a:ext cx="7293471" cy="1077218"/>
          </a:xfrm>
          <a:prstGeom prst="rect">
            <a:avLst/>
          </a:prstGeom>
          <a:solidFill>
            <a:srgbClr val="0070C0"/>
          </a:solidFill>
        </p:spPr>
        <p:txBody>
          <a:bodyPr wrap="none" rtlCol="0">
            <a:spAutoFit/>
          </a:bodyPr>
          <a:lstStyle/>
          <a:p>
            <a:r>
              <a:rPr lang="de-DE" sz="1600" dirty="0" err="1" smtClean="0">
                <a:solidFill>
                  <a:srgbClr val="FFFFCC"/>
                </a:solidFill>
              </a:rPr>
              <a:t>for</a:t>
            </a:r>
            <a:r>
              <a:rPr lang="de-DE" sz="1600" dirty="0" smtClean="0">
                <a:solidFill>
                  <a:srgbClr val="FFFFCC"/>
                </a:solidFill>
              </a:rPr>
              <a:t> </a:t>
            </a:r>
            <a:r>
              <a:rPr lang="de-DE" sz="1600" dirty="0" err="1" smtClean="0">
                <a:solidFill>
                  <a:srgbClr val="FFFFCC"/>
                </a:solidFill>
              </a:rPr>
              <a:t>yield</a:t>
            </a:r>
            <a:r>
              <a:rPr lang="de-DE" sz="1600" dirty="0" smtClean="0">
                <a:solidFill>
                  <a:srgbClr val="FFFFCC"/>
                </a:solidFill>
              </a:rPr>
              <a:t> ~ 1/10 </a:t>
            </a:r>
            <a:r>
              <a:rPr lang="de-DE" sz="1600" dirty="0" err="1" smtClean="0">
                <a:solidFill>
                  <a:srgbClr val="FFFFCC"/>
                </a:solidFill>
              </a:rPr>
              <a:t>of</a:t>
            </a:r>
            <a:r>
              <a:rPr lang="de-DE" sz="1600" dirty="0" smtClean="0">
                <a:solidFill>
                  <a:srgbClr val="FFFFCC"/>
                </a:solidFill>
              </a:rPr>
              <a:t> </a:t>
            </a:r>
            <a:r>
              <a:rPr lang="de-DE" sz="1600" dirty="0" err="1" smtClean="0">
                <a:solidFill>
                  <a:srgbClr val="FFFFCC"/>
                </a:solidFill>
              </a:rPr>
              <a:t>Kp</a:t>
            </a:r>
            <a:r>
              <a:rPr lang="de-DE" sz="1600" dirty="0" smtClean="0">
                <a:solidFill>
                  <a:srgbClr val="FFFFCC"/>
                </a:solidFill>
              </a:rPr>
              <a:t> </a:t>
            </a:r>
            <a:r>
              <a:rPr lang="de-DE" sz="1600" dirty="0" err="1" smtClean="0">
                <a:solidFill>
                  <a:srgbClr val="FFFFCC"/>
                </a:solidFill>
              </a:rPr>
              <a:t>yield</a:t>
            </a:r>
            <a:r>
              <a:rPr lang="de-DE" sz="1600" dirty="0" smtClean="0">
                <a:solidFill>
                  <a:srgbClr val="FFFFCC"/>
                </a:solidFill>
              </a:rPr>
              <a:t> </a:t>
            </a:r>
            <a:r>
              <a:rPr lang="de-DE" sz="1600" dirty="0" err="1" smtClean="0">
                <a:solidFill>
                  <a:srgbClr val="FFFFCC"/>
                </a:solidFill>
              </a:rPr>
              <a:t>and</a:t>
            </a:r>
            <a:r>
              <a:rPr lang="de-DE" sz="1600" dirty="0" smtClean="0">
                <a:solidFill>
                  <a:srgbClr val="FFFFCC"/>
                </a:solidFill>
              </a:rPr>
              <a:t> </a:t>
            </a:r>
            <a:r>
              <a:rPr lang="de-DE" sz="1600" dirty="0" err="1" smtClean="0">
                <a:solidFill>
                  <a:srgbClr val="FFFFCC"/>
                </a:solidFill>
              </a:rPr>
              <a:t>width</a:t>
            </a:r>
            <a:r>
              <a:rPr lang="de-DE" sz="1600" dirty="0" smtClean="0">
                <a:solidFill>
                  <a:srgbClr val="FFFFCC"/>
                </a:solidFill>
              </a:rPr>
              <a:t> ~ 2 </a:t>
            </a:r>
            <a:r>
              <a:rPr lang="de-DE" sz="1600" dirty="0" err="1" smtClean="0">
                <a:solidFill>
                  <a:srgbClr val="FFFFCC"/>
                </a:solidFill>
              </a:rPr>
              <a:t>Kp</a:t>
            </a:r>
            <a:r>
              <a:rPr lang="de-DE" sz="1600" dirty="0" smtClean="0">
                <a:solidFill>
                  <a:srgbClr val="FFFFCC"/>
                </a:solidFill>
              </a:rPr>
              <a:t> </a:t>
            </a:r>
            <a:r>
              <a:rPr lang="de-DE" sz="1600" dirty="0" err="1" smtClean="0">
                <a:solidFill>
                  <a:srgbClr val="FFFFCC"/>
                </a:solidFill>
              </a:rPr>
              <a:t>width</a:t>
            </a:r>
            <a:endParaRPr lang="de-DE" sz="1600" dirty="0" smtClean="0">
              <a:solidFill>
                <a:srgbClr val="FFFFCC"/>
              </a:solidFill>
            </a:endParaRPr>
          </a:p>
          <a:p>
            <a:r>
              <a:rPr lang="de-DE" sz="1600" dirty="0" err="1" smtClean="0">
                <a:solidFill>
                  <a:srgbClr val="FFFFCC"/>
                </a:solidFill>
              </a:rPr>
              <a:t>we</a:t>
            </a:r>
            <a:r>
              <a:rPr lang="de-DE" sz="1600" dirty="0" smtClean="0">
                <a:solidFill>
                  <a:srgbClr val="FFFFCC"/>
                </a:solidFill>
              </a:rPr>
              <a:t> </a:t>
            </a:r>
            <a:r>
              <a:rPr lang="de-DE" sz="1600" dirty="0" err="1" smtClean="0">
                <a:solidFill>
                  <a:srgbClr val="FFFFCC"/>
                </a:solidFill>
              </a:rPr>
              <a:t>need</a:t>
            </a:r>
            <a:endParaRPr lang="de-DE" sz="1600" dirty="0" smtClean="0">
              <a:solidFill>
                <a:srgbClr val="FFFFCC"/>
              </a:solidFill>
            </a:endParaRPr>
          </a:p>
          <a:p>
            <a:r>
              <a:rPr lang="de-DE" sz="1600" dirty="0" smtClean="0">
                <a:solidFill>
                  <a:srgbClr val="FFFFCC"/>
                </a:solidFill>
              </a:rPr>
              <a:t>~ 20 </a:t>
            </a:r>
            <a:r>
              <a:rPr lang="de-DE" sz="1600" dirty="0" err="1" smtClean="0">
                <a:solidFill>
                  <a:srgbClr val="FFFFCC"/>
                </a:solidFill>
              </a:rPr>
              <a:t>times</a:t>
            </a:r>
            <a:r>
              <a:rPr lang="de-DE" sz="1600" dirty="0" smtClean="0">
                <a:solidFill>
                  <a:srgbClr val="FFFFCC"/>
                </a:solidFill>
              </a:rPr>
              <a:t> </a:t>
            </a:r>
            <a:r>
              <a:rPr lang="de-DE" sz="1600" dirty="0" err="1" smtClean="0">
                <a:solidFill>
                  <a:srgbClr val="FFFFCC"/>
                </a:solidFill>
              </a:rPr>
              <a:t>reduction</a:t>
            </a:r>
            <a:r>
              <a:rPr lang="de-DE" sz="1600" dirty="0" smtClean="0">
                <a:solidFill>
                  <a:srgbClr val="FFFFCC"/>
                </a:solidFill>
              </a:rPr>
              <a:t> </a:t>
            </a:r>
            <a:r>
              <a:rPr lang="de-DE" sz="1600" dirty="0" err="1" smtClean="0">
                <a:solidFill>
                  <a:srgbClr val="FFFFCC"/>
                </a:solidFill>
              </a:rPr>
              <a:t>of</a:t>
            </a:r>
            <a:r>
              <a:rPr lang="de-DE" sz="1600" dirty="0" smtClean="0">
                <a:solidFill>
                  <a:srgbClr val="FFFFCC"/>
                </a:solidFill>
              </a:rPr>
              <a:t> </a:t>
            </a:r>
            <a:r>
              <a:rPr lang="de-DE" sz="1600" dirty="0" err="1" smtClean="0">
                <a:solidFill>
                  <a:srgbClr val="FFFFCC"/>
                </a:solidFill>
              </a:rPr>
              <a:t>background</a:t>
            </a:r>
            <a:r>
              <a:rPr lang="de-DE" sz="1600" dirty="0" smtClean="0">
                <a:solidFill>
                  <a:srgbClr val="FFFFCC"/>
                </a:solidFill>
              </a:rPr>
              <a:t> </a:t>
            </a:r>
            <a:r>
              <a:rPr lang="de-DE" sz="1600" dirty="0" err="1" smtClean="0">
                <a:solidFill>
                  <a:srgbClr val="FFFFCC"/>
                </a:solidFill>
              </a:rPr>
              <a:t>to</a:t>
            </a:r>
            <a:r>
              <a:rPr lang="de-DE" sz="1600" dirty="0" smtClean="0">
                <a:solidFill>
                  <a:srgbClr val="FFFFCC"/>
                </a:solidFill>
              </a:rPr>
              <a:t> </a:t>
            </a:r>
            <a:r>
              <a:rPr lang="de-DE" sz="1600" dirty="0" err="1" smtClean="0">
                <a:solidFill>
                  <a:srgbClr val="FFFFCC"/>
                </a:solidFill>
              </a:rPr>
              <a:t>get</a:t>
            </a:r>
            <a:r>
              <a:rPr lang="de-DE" sz="1600" dirty="0" smtClean="0">
                <a:solidFill>
                  <a:srgbClr val="FFFFCC"/>
                </a:solidFill>
              </a:rPr>
              <a:t> </a:t>
            </a:r>
            <a:r>
              <a:rPr lang="de-DE" sz="1600" dirty="0" err="1" smtClean="0">
                <a:solidFill>
                  <a:srgbClr val="FFFFCC"/>
                </a:solidFill>
              </a:rPr>
              <a:t>similar</a:t>
            </a:r>
            <a:r>
              <a:rPr lang="de-DE" sz="1600" dirty="0" smtClean="0">
                <a:solidFill>
                  <a:srgbClr val="FFFFCC"/>
                </a:solidFill>
              </a:rPr>
              <a:t> S/B</a:t>
            </a:r>
          </a:p>
          <a:p>
            <a:r>
              <a:rPr lang="de-DE" sz="1600" dirty="0" smtClean="0">
                <a:solidFill>
                  <a:srgbClr val="FFFFCC"/>
                </a:solidFill>
              </a:rPr>
              <a:t>~ 1000 pb</a:t>
            </a:r>
            <a:r>
              <a:rPr lang="de-DE" sz="1600" baseline="30000" dirty="0" smtClean="0">
                <a:solidFill>
                  <a:srgbClr val="FFFFCC"/>
                </a:solidFill>
              </a:rPr>
              <a:t>-1</a:t>
            </a:r>
            <a:r>
              <a:rPr lang="de-DE" sz="1600" dirty="0" smtClean="0">
                <a:solidFill>
                  <a:srgbClr val="FFFFCC"/>
                </a:solidFill>
              </a:rPr>
              <a:t> </a:t>
            </a:r>
            <a:r>
              <a:rPr lang="de-DE" sz="1600" dirty="0" err="1" smtClean="0">
                <a:solidFill>
                  <a:srgbClr val="FFFFCC"/>
                </a:solidFill>
              </a:rPr>
              <a:t>to</a:t>
            </a:r>
            <a:r>
              <a:rPr lang="de-DE" sz="1600" dirty="0" smtClean="0">
                <a:solidFill>
                  <a:srgbClr val="FFFFCC"/>
                </a:solidFill>
              </a:rPr>
              <a:t> </a:t>
            </a:r>
            <a:r>
              <a:rPr lang="de-DE" sz="1600" dirty="0" err="1" smtClean="0">
                <a:solidFill>
                  <a:srgbClr val="FFFFCC"/>
                </a:solidFill>
              </a:rPr>
              <a:t>get</a:t>
            </a:r>
            <a:r>
              <a:rPr lang="de-DE" sz="1600" dirty="0" smtClean="0">
                <a:solidFill>
                  <a:srgbClr val="FFFFCC"/>
                </a:solidFill>
              </a:rPr>
              <a:t> 1000 </a:t>
            </a:r>
            <a:r>
              <a:rPr lang="de-DE" sz="1600" dirty="0" err="1" smtClean="0">
                <a:solidFill>
                  <a:srgbClr val="FFFFCC"/>
                </a:solidFill>
              </a:rPr>
              <a:t>events</a:t>
            </a:r>
            <a:r>
              <a:rPr lang="de-DE" sz="1600" dirty="0" smtClean="0">
                <a:solidFill>
                  <a:srgbClr val="FFFFCC"/>
                </a:solidFill>
              </a:rPr>
              <a:t> in </a:t>
            </a:r>
            <a:r>
              <a:rPr lang="de-DE" sz="1600" dirty="0" err="1" smtClean="0">
                <a:solidFill>
                  <a:srgbClr val="FFFFCC"/>
                </a:solidFill>
              </a:rPr>
              <a:t>Kd</a:t>
            </a:r>
            <a:r>
              <a:rPr lang="de-DE" sz="1600" dirty="0" smtClean="0">
                <a:solidFill>
                  <a:srgbClr val="FFFFCC"/>
                </a:solidFill>
              </a:rPr>
              <a:t> (2-1)  </a:t>
            </a:r>
            <a:r>
              <a:rPr lang="de-DE" sz="1600" dirty="0" err="1" smtClean="0">
                <a:solidFill>
                  <a:srgbClr val="FFFFCC"/>
                </a:solidFill>
              </a:rPr>
              <a:t>if</a:t>
            </a:r>
            <a:r>
              <a:rPr lang="de-DE" sz="1600" dirty="0" smtClean="0">
                <a:solidFill>
                  <a:srgbClr val="FFFFCC"/>
                </a:solidFill>
              </a:rPr>
              <a:t> </a:t>
            </a:r>
            <a:r>
              <a:rPr lang="de-DE" sz="1600" dirty="0" err="1" smtClean="0">
                <a:solidFill>
                  <a:srgbClr val="FFFFCC"/>
                </a:solidFill>
              </a:rPr>
              <a:t>efficiency</a:t>
            </a:r>
            <a:r>
              <a:rPr lang="de-DE" sz="1600" dirty="0" smtClean="0">
                <a:solidFill>
                  <a:srgbClr val="FFFFCC"/>
                </a:solidFill>
              </a:rPr>
              <a:t> </a:t>
            </a:r>
            <a:r>
              <a:rPr lang="de-DE" sz="1600" dirty="0" err="1" smtClean="0">
                <a:solidFill>
                  <a:srgbClr val="FFFFCC"/>
                </a:solidFill>
              </a:rPr>
              <a:t>of</a:t>
            </a:r>
            <a:r>
              <a:rPr lang="de-DE" sz="1600" dirty="0" smtClean="0">
                <a:solidFill>
                  <a:srgbClr val="FFFFCC"/>
                </a:solidFill>
              </a:rPr>
              <a:t> </a:t>
            </a:r>
            <a:r>
              <a:rPr lang="de-DE" sz="1600" dirty="0" err="1" smtClean="0">
                <a:solidFill>
                  <a:srgbClr val="FFFFCC"/>
                </a:solidFill>
              </a:rPr>
              <a:t>the</a:t>
            </a:r>
            <a:r>
              <a:rPr lang="de-DE" sz="1600" dirty="0" smtClean="0">
                <a:solidFill>
                  <a:srgbClr val="FFFFCC"/>
                </a:solidFill>
              </a:rPr>
              <a:t> </a:t>
            </a:r>
            <a:r>
              <a:rPr lang="de-DE" sz="1600" dirty="0" err="1" smtClean="0">
                <a:solidFill>
                  <a:srgbClr val="FFFFCC"/>
                </a:solidFill>
              </a:rPr>
              <a:t>setup</a:t>
            </a:r>
            <a:r>
              <a:rPr lang="de-DE" sz="1600" dirty="0" smtClean="0">
                <a:solidFill>
                  <a:srgbClr val="FFFFCC"/>
                </a:solidFill>
              </a:rPr>
              <a:t> </a:t>
            </a:r>
            <a:r>
              <a:rPr lang="de-DE" sz="1600" dirty="0" err="1" smtClean="0">
                <a:solidFill>
                  <a:srgbClr val="FFFFCC"/>
                </a:solidFill>
              </a:rPr>
              <a:t>is</a:t>
            </a:r>
            <a:r>
              <a:rPr lang="de-DE" sz="1600" dirty="0" smtClean="0">
                <a:solidFill>
                  <a:srgbClr val="FFFFCC"/>
                </a:solidFill>
              </a:rPr>
              <a:t> </a:t>
            </a:r>
            <a:r>
              <a:rPr lang="de-DE" sz="1600" dirty="0" err="1" smtClean="0">
                <a:solidFill>
                  <a:srgbClr val="FFFFCC"/>
                </a:solidFill>
              </a:rPr>
              <a:t>doubled</a:t>
            </a:r>
            <a:r>
              <a:rPr lang="de-DE" sz="1600" dirty="0" smtClean="0">
                <a:solidFill>
                  <a:srgbClr val="FFFFCC"/>
                </a:solidFill>
              </a:rPr>
              <a:t> </a:t>
            </a:r>
          </a:p>
        </p:txBody>
      </p:sp>
      <p:sp>
        <p:nvSpPr>
          <p:cNvPr id="31" name="Textfeld 30"/>
          <p:cNvSpPr txBox="1"/>
          <p:nvPr/>
        </p:nvSpPr>
        <p:spPr>
          <a:xfrm>
            <a:off x="928662" y="3429000"/>
            <a:ext cx="526106" cy="400110"/>
          </a:xfrm>
          <a:prstGeom prst="rect">
            <a:avLst/>
          </a:prstGeom>
          <a:noFill/>
        </p:spPr>
        <p:txBody>
          <a:bodyPr wrap="none" rtlCol="0">
            <a:spAutoFit/>
          </a:bodyPr>
          <a:lstStyle/>
          <a:p>
            <a:r>
              <a:rPr lang="de-DE" sz="2000" dirty="0" smtClean="0"/>
              <a:t>(A)</a:t>
            </a:r>
            <a:endParaRPr lang="de-AT" sz="2000" dirty="0"/>
          </a:p>
        </p:txBody>
      </p:sp>
      <p:sp>
        <p:nvSpPr>
          <p:cNvPr id="32" name="Textfeld 31"/>
          <p:cNvSpPr txBox="1"/>
          <p:nvPr/>
        </p:nvSpPr>
        <p:spPr>
          <a:xfrm>
            <a:off x="5500694" y="3429000"/>
            <a:ext cx="526106" cy="400110"/>
          </a:xfrm>
          <a:prstGeom prst="rect">
            <a:avLst/>
          </a:prstGeom>
          <a:noFill/>
        </p:spPr>
        <p:txBody>
          <a:bodyPr wrap="none" rtlCol="0">
            <a:spAutoFit/>
          </a:bodyPr>
          <a:lstStyle/>
          <a:p>
            <a:r>
              <a:rPr lang="de-DE" sz="2000" dirty="0" smtClean="0"/>
              <a:t>(B)</a:t>
            </a:r>
            <a:endParaRPr lang="de-AT" sz="2000" dirty="0"/>
          </a:p>
        </p:txBody>
      </p:sp>
      <p:sp>
        <p:nvSpPr>
          <p:cNvPr id="19"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20</a:t>
            </a:fld>
            <a:r>
              <a:rPr lang="de-DE" dirty="0" smtClean="0"/>
              <a:t>   </a:t>
            </a:r>
            <a:endParaRPr lang="de-D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srcRect/>
          <a:stretch>
            <a:fillRect/>
          </a:stretch>
        </p:blipFill>
        <p:spPr bwMode="auto">
          <a:xfrm>
            <a:off x="4641850" y="1323960"/>
            <a:ext cx="3430588" cy="2717800"/>
          </a:xfrm>
          <a:prstGeom prst="rect">
            <a:avLst/>
          </a:prstGeom>
          <a:noFill/>
          <a:ln w="9525">
            <a:noFill/>
            <a:miter lim="800000"/>
            <a:headEnd/>
            <a:tailEnd/>
          </a:ln>
        </p:spPr>
      </p:pic>
      <p:sp>
        <p:nvSpPr>
          <p:cNvPr id="25" name="Rechteck 24"/>
          <p:cNvSpPr/>
          <p:nvPr/>
        </p:nvSpPr>
        <p:spPr>
          <a:xfrm>
            <a:off x="5343525" y="1752572"/>
            <a:ext cx="45719" cy="8572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9" name="Rechteck 28"/>
          <p:cNvSpPr/>
          <p:nvPr/>
        </p:nvSpPr>
        <p:spPr>
          <a:xfrm>
            <a:off x="5021263" y="2766997"/>
            <a:ext cx="1020762" cy="1508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20485" name="Picture 4"/>
          <p:cNvPicPr>
            <a:picLocks noChangeAspect="1" noChangeArrowheads="1"/>
          </p:cNvPicPr>
          <p:nvPr/>
        </p:nvPicPr>
        <p:blipFill>
          <a:blip r:embed="rId3" cstate="print"/>
          <a:srcRect/>
          <a:stretch>
            <a:fillRect/>
          </a:stretch>
        </p:blipFill>
        <p:spPr bwMode="auto">
          <a:xfrm>
            <a:off x="404813" y="1214422"/>
            <a:ext cx="2536825" cy="2767013"/>
          </a:xfrm>
          <a:prstGeom prst="rect">
            <a:avLst/>
          </a:prstGeom>
          <a:noFill/>
          <a:ln w="9525">
            <a:noFill/>
            <a:miter lim="800000"/>
            <a:headEnd/>
            <a:tailEnd/>
          </a:ln>
        </p:spPr>
      </p:pic>
      <p:cxnSp>
        <p:nvCxnSpPr>
          <p:cNvPr id="26" name="Gerade Verbindung 25"/>
          <p:cNvCxnSpPr/>
          <p:nvPr/>
        </p:nvCxnSpPr>
        <p:spPr>
          <a:xfrm flipV="1">
            <a:off x="292100" y="3512745"/>
            <a:ext cx="3564676" cy="6727"/>
          </a:xfrm>
          <a:prstGeom prst="line">
            <a:avLst/>
          </a:prstGeom>
          <a:ln w="19050">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a:off x="2159000" y="2303447"/>
            <a:ext cx="1643455" cy="5187"/>
          </a:xfrm>
          <a:prstGeom prst="line">
            <a:avLst/>
          </a:prstGeom>
          <a:ln w="19050">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a:off x="2265363" y="3144822"/>
            <a:ext cx="1225550" cy="0"/>
          </a:xfrm>
          <a:prstGeom prst="line">
            <a:avLst/>
          </a:prstGeom>
          <a:ln w="19050">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0489" name="Textfeld 15"/>
          <p:cNvSpPr txBox="1">
            <a:spLocks noChangeArrowheads="1"/>
          </p:cNvSpPr>
          <p:nvPr/>
        </p:nvSpPr>
        <p:spPr bwMode="auto">
          <a:xfrm>
            <a:off x="2979738" y="3205147"/>
            <a:ext cx="588962" cy="307975"/>
          </a:xfrm>
          <a:prstGeom prst="rect">
            <a:avLst/>
          </a:prstGeom>
          <a:noFill/>
          <a:ln w="9525">
            <a:noFill/>
            <a:miter lim="800000"/>
            <a:headEnd/>
            <a:tailEnd/>
          </a:ln>
        </p:spPr>
        <p:txBody>
          <a:bodyPr>
            <a:spAutoFit/>
          </a:bodyPr>
          <a:lstStyle/>
          <a:p>
            <a:r>
              <a:rPr lang="de-DE" sz="1400" dirty="0"/>
              <a:t>6 cm</a:t>
            </a:r>
          </a:p>
        </p:txBody>
      </p:sp>
      <p:cxnSp>
        <p:nvCxnSpPr>
          <p:cNvPr id="37" name="Gerade Verbindung mit Pfeil 36"/>
          <p:cNvCxnSpPr/>
          <p:nvPr/>
        </p:nvCxnSpPr>
        <p:spPr>
          <a:xfrm rot="16200000" flipH="1">
            <a:off x="3106616" y="2911292"/>
            <a:ext cx="1201737" cy="4763"/>
          </a:xfrm>
          <a:prstGeom prst="straightConnector1">
            <a:avLst/>
          </a:prstGeom>
          <a:ln w="190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491" name="Textfeld 16"/>
          <p:cNvSpPr txBox="1">
            <a:spLocks noChangeArrowheads="1"/>
          </p:cNvSpPr>
          <p:nvPr/>
        </p:nvSpPr>
        <p:spPr bwMode="auto">
          <a:xfrm>
            <a:off x="3357554" y="2786058"/>
            <a:ext cx="846137" cy="307975"/>
          </a:xfrm>
          <a:prstGeom prst="rect">
            <a:avLst/>
          </a:prstGeom>
          <a:solidFill>
            <a:schemeClr val="bg1"/>
          </a:solidFill>
          <a:ln w="9525">
            <a:noFill/>
            <a:miter lim="800000"/>
            <a:headEnd/>
            <a:tailEnd/>
          </a:ln>
        </p:spPr>
        <p:txBody>
          <a:bodyPr>
            <a:spAutoFit/>
          </a:bodyPr>
          <a:lstStyle/>
          <a:p>
            <a:r>
              <a:rPr lang="de-DE" sz="1400" dirty="0"/>
              <a:t>19.7 cm</a:t>
            </a:r>
          </a:p>
        </p:txBody>
      </p:sp>
      <p:sp>
        <p:nvSpPr>
          <p:cNvPr id="20492" name="Textfeld 22"/>
          <p:cNvSpPr txBox="1">
            <a:spLocks noChangeArrowheads="1"/>
          </p:cNvSpPr>
          <p:nvPr/>
        </p:nvSpPr>
        <p:spPr bwMode="auto">
          <a:xfrm>
            <a:off x="2163763" y="3540110"/>
            <a:ext cx="590550" cy="307975"/>
          </a:xfrm>
          <a:prstGeom prst="rect">
            <a:avLst/>
          </a:prstGeom>
          <a:solidFill>
            <a:schemeClr val="bg1"/>
          </a:solidFill>
          <a:ln w="9525">
            <a:noFill/>
            <a:miter lim="800000"/>
            <a:headEnd/>
            <a:tailEnd/>
          </a:ln>
        </p:spPr>
        <p:txBody>
          <a:bodyPr>
            <a:spAutoFit/>
          </a:bodyPr>
          <a:lstStyle/>
          <a:p>
            <a:r>
              <a:rPr lang="de-DE" sz="1400" dirty="0"/>
              <a:t>6 cm</a:t>
            </a:r>
          </a:p>
        </p:txBody>
      </p:sp>
      <p:cxnSp>
        <p:nvCxnSpPr>
          <p:cNvPr id="40" name="Gerade Verbindung mit Pfeil 39"/>
          <p:cNvCxnSpPr/>
          <p:nvPr/>
        </p:nvCxnSpPr>
        <p:spPr>
          <a:xfrm rot="16200000" flipH="1">
            <a:off x="703263" y="3281347"/>
            <a:ext cx="450850" cy="9525"/>
          </a:xfrm>
          <a:prstGeom prst="straightConnector1">
            <a:avLst/>
          </a:prstGeom>
          <a:ln w="190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feld 40"/>
          <p:cNvSpPr txBox="1"/>
          <p:nvPr/>
        </p:nvSpPr>
        <p:spPr>
          <a:xfrm>
            <a:off x="679450" y="3201972"/>
            <a:ext cx="500063" cy="230832"/>
          </a:xfrm>
          <a:prstGeom prst="rect">
            <a:avLst/>
          </a:prstGeom>
          <a:solidFill>
            <a:schemeClr val="accent3"/>
          </a:solidFill>
        </p:spPr>
        <p:txBody>
          <a:bodyPr>
            <a:spAutoFit/>
          </a:bodyPr>
          <a:lstStyle/>
          <a:p>
            <a:pPr>
              <a:defRPr/>
            </a:pPr>
            <a:r>
              <a:rPr lang="de-DE" sz="800" dirty="0"/>
              <a:t> </a:t>
            </a:r>
            <a:r>
              <a:rPr lang="de-DE" sz="900" dirty="0"/>
              <a:t>7 cm</a:t>
            </a:r>
          </a:p>
        </p:txBody>
      </p:sp>
      <p:cxnSp>
        <p:nvCxnSpPr>
          <p:cNvPr id="44" name="Gerade Verbindung 43"/>
          <p:cNvCxnSpPr/>
          <p:nvPr/>
        </p:nvCxnSpPr>
        <p:spPr>
          <a:xfrm flipV="1">
            <a:off x="4713288" y="3511535"/>
            <a:ext cx="4359275" cy="14287"/>
          </a:xfrm>
          <a:prstGeom prst="line">
            <a:avLst/>
          </a:prstGeom>
          <a:ln w="19050">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flipV="1">
            <a:off x="6600825" y="2582847"/>
            <a:ext cx="2543175" cy="9525"/>
          </a:xfrm>
          <a:prstGeom prst="line">
            <a:avLst/>
          </a:prstGeom>
          <a:ln w="19050">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p:nvCxnSpPr>
        <p:spPr>
          <a:xfrm flipV="1">
            <a:off x="6786563" y="2714610"/>
            <a:ext cx="1593850" cy="11112"/>
          </a:xfrm>
          <a:prstGeom prst="line">
            <a:avLst/>
          </a:prstGeom>
          <a:ln w="19050">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0498" name="Textfeld 15"/>
          <p:cNvSpPr txBox="1">
            <a:spLocks noChangeArrowheads="1"/>
          </p:cNvSpPr>
          <p:nvPr/>
        </p:nvSpPr>
        <p:spPr bwMode="auto">
          <a:xfrm>
            <a:off x="6718300" y="3538522"/>
            <a:ext cx="571500" cy="307975"/>
          </a:xfrm>
          <a:prstGeom prst="rect">
            <a:avLst/>
          </a:prstGeom>
          <a:solidFill>
            <a:schemeClr val="bg1"/>
          </a:solidFill>
          <a:ln w="9525">
            <a:noFill/>
            <a:miter lim="800000"/>
            <a:headEnd/>
            <a:tailEnd/>
          </a:ln>
        </p:spPr>
        <p:txBody>
          <a:bodyPr wrap="none">
            <a:spAutoFit/>
          </a:bodyPr>
          <a:lstStyle/>
          <a:p>
            <a:r>
              <a:rPr lang="de-DE" sz="1400" dirty="0"/>
              <a:t>6 cm</a:t>
            </a:r>
          </a:p>
        </p:txBody>
      </p:sp>
      <p:cxnSp>
        <p:nvCxnSpPr>
          <p:cNvPr id="48" name="Gerade Verbindung mit Pfeil 47"/>
          <p:cNvCxnSpPr/>
          <p:nvPr/>
        </p:nvCxnSpPr>
        <p:spPr>
          <a:xfrm rot="5400000">
            <a:off x="8253412" y="3044810"/>
            <a:ext cx="930275" cy="6350"/>
          </a:xfrm>
          <a:prstGeom prst="straightConnector1">
            <a:avLst/>
          </a:prstGeom>
          <a:ln w="190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500" name="Textfeld 16"/>
          <p:cNvSpPr txBox="1">
            <a:spLocks noChangeArrowheads="1"/>
          </p:cNvSpPr>
          <p:nvPr/>
        </p:nvSpPr>
        <p:spPr bwMode="auto">
          <a:xfrm>
            <a:off x="8421688" y="2959085"/>
            <a:ext cx="673100" cy="307975"/>
          </a:xfrm>
          <a:prstGeom prst="rect">
            <a:avLst/>
          </a:prstGeom>
          <a:solidFill>
            <a:schemeClr val="bg1"/>
          </a:solidFill>
          <a:ln w="9525">
            <a:noFill/>
            <a:miter lim="800000"/>
            <a:headEnd/>
            <a:tailEnd/>
          </a:ln>
        </p:spPr>
        <p:txBody>
          <a:bodyPr wrap="none">
            <a:spAutoFit/>
          </a:bodyPr>
          <a:lstStyle/>
          <a:p>
            <a:r>
              <a:rPr lang="de-DE" sz="1400"/>
              <a:t>15 cm</a:t>
            </a:r>
          </a:p>
        </p:txBody>
      </p:sp>
      <p:cxnSp>
        <p:nvCxnSpPr>
          <p:cNvPr id="52" name="Gerade Verbindung mit Pfeil 51"/>
          <p:cNvCxnSpPr/>
          <p:nvPr/>
        </p:nvCxnSpPr>
        <p:spPr>
          <a:xfrm rot="5400000">
            <a:off x="7604920" y="3121803"/>
            <a:ext cx="792162" cy="3175"/>
          </a:xfrm>
          <a:prstGeom prst="straightConnector1">
            <a:avLst/>
          </a:prstGeom>
          <a:ln w="190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502" name="Textfeld 22"/>
          <p:cNvSpPr txBox="1">
            <a:spLocks noChangeArrowheads="1"/>
          </p:cNvSpPr>
          <p:nvPr/>
        </p:nvSpPr>
        <p:spPr bwMode="auto">
          <a:xfrm>
            <a:off x="7715250" y="2940035"/>
            <a:ext cx="671513" cy="307975"/>
          </a:xfrm>
          <a:prstGeom prst="rect">
            <a:avLst/>
          </a:prstGeom>
          <a:solidFill>
            <a:schemeClr val="bg1"/>
          </a:solidFill>
          <a:ln w="9525">
            <a:noFill/>
            <a:miter lim="800000"/>
            <a:headEnd/>
            <a:tailEnd/>
          </a:ln>
        </p:spPr>
        <p:txBody>
          <a:bodyPr wrap="none">
            <a:spAutoFit/>
          </a:bodyPr>
          <a:lstStyle/>
          <a:p>
            <a:r>
              <a:rPr lang="de-DE" sz="1400"/>
              <a:t>13 cm</a:t>
            </a:r>
          </a:p>
        </p:txBody>
      </p:sp>
      <p:sp>
        <p:nvSpPr>
          <p:cNvPr id="54" name="Textfeld 53"/>
          <p:cNvSpPr txBox="1"/>
          <p:nvPr/>
        </p:nvSpPr>
        <p:spPr>
          <a:xfrm>
            <a:off x="5224981" y="3288169"/>
            <a:ext cx="571500" cy="230832"/>
          </a:xfrm>
          <a:prstGeom prst="rect">
            <a:avLst/>
          </a:prstGeom>
          <a:solidFill>
            <a:schemeClr val="accent3"/>
          </a:solidFill>
        </p:spPr>
        <p:txBody>
          <a:bodyPr>
            <a:spAutoFit/>
          </a:bodyPr>
          <a:lstStyle/>
          <a:p>
            <a:pPr>
              <a:defRPr/>
            </a:pPr>
            <a:r>
              <a:rPr lang="de-DE" sz="800" dirty="0"/>
              <a:t> </a:t>
            </a:r>
            <a:r>
              <a:rPr lang="de-DE" sz="900" dirty="0"/>
              <a:t>4 cm</a:t>
            </a:r>
          </a:p>
        </p:txBody>
      </p:sp>
      <p:sp>
        <p:nvSpPr>
          <p:cNvPr id="55" name="Rechteck 54"/>
          <p:cNvSpPr/>
          <p:nvPr/>
        </p:nvSpPr>
        <p:spPr>
          <a:xfrm>
            <a:off x="6823075" y="2766997"/>
            <a:ext cx="1020763" cy="1682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505" name="Textfeld 55"/>
          <p:cNvSpPr txBox="1">
            <a:spLocks noChangeArrowheads="1"/>
          </p:cNvSpPr>
          <p:nvPr/>
        </p:nvSpPr>
        <p:spPr bwMode="auto">
          <a:xfrm>
            <a:off x="285720" y="4500570"/>
            <a:ext cx="8715436" cy="1815882"/>
          </a:xfrm>
          <a:prstGeom prst="rect">
            <a:avLst/>
          </a:prstGeom>
          <a:noFill/>
          <a:ln w="9525">
            <a:noFill/>
            <a:miter lim="800000"/>
            <a:headEnd/>
            <a:tailEnd/>
          </a:ln>
        </p:spPr>
        <p:txBody>
          <a:bodyPr wrap="square">
            <a:spAutoFit/>
          </a:bodyPr>
          <a:lstStyle/>
          <a:p>
            <a:r>
              <a:rPr lang="de-AT" sz="1400" dirty="0" err="1">
                <a:solidFill>
                  <a:srgbClr val="3333CC"/>
                </a:solidFill>
              </a:rPr>
              <a:t>changed</a:t>
            </a:r>
            <a:r>
              <a:rPr lang="de-AT" sz="1400" dirty="0">
                <a:solidFill>
                  <a:srgbClr val="3333CC"/>
                </a:solidFill>
              </a:rPr>
              <a:t> </a:t>
            </a:r>
            <a:r>
              <a:rPr lang="de-AT" sz="1400" b="1" dirty="0" err="1" smtClean="0"/>
              <a:t>geometry</a:t>
            </a:r>
            <a:r>
              <a:rPr lang="de-AT" sz="1400" b="1" dirty="0" smtClean="0"/>
              <a:t> </a:t>
            </a:r>
            <a:r>
              <a:rPr lang="de-AT" sz="1400" b="1" dirty="0" err="1" smtClean="0"/>
              <a:t>and</a:t>
            </a:r>
            <a:r>
              <a:rPr lang="de-AT" sz="1400" b="1" dirty="0" smtClean="0"/>
              <a:t> gas-</a:t>
            </a:r>
            <a:r>
              <a:rPr lang="de-AT" sz="1400" b="1" dirty="0" err="1" smtClean="0"/>
              <a:t>density</a:t>
            </a:r>
            <a:r>
              <a:rPr lang="de-AT" sz="1400" b="1" dirty="0" smtClean="0"/>
              <a:t>:   </a:t>
            </a:r>
          </a:p>
          <a:p>
            <a:r>
              <a:rPr lang="de-AT" sz="1400" b="1" dirty="0" smtClean="0">
                <a:solidFill>
                  <a:srgbClr val="140BC1"/>
                </a:solidFill>
              </a:rPr>
              <a:t>	</a:t>
            </a:r>
            <a:r>
              <a:rPr lang="de-AT" sz="1200" dirty="0" err="1" smtClean="0">
                <a:solidFill>
                  <a:srgbClr val="140BC1"/>
                </a:solidFill>
              </a:rPr>
              <a:t>closer</a:t>
            </a:r>
            <a:r>
              <a:rPr lang="de-AT" sz="1200" dirty="0" smtClean="0">
                <a:solidFill>
                  <a:srgbClr val="140BC1"/>
                </a:solidFill>
              </a:rPr>
              <a:t>, </a:t>
            </a:r>
            <a:r>
              <a:rPr lang="de-AT" sz="1200" dirty="0" err="1" smtClean="0">
                <a:solidFill>
                  <a:srgbClr val="140BC1"/>
                </a:solidFill>
              </a:rPr>
              <a:t>doubled</a:t>
            </a:r>
            <a:r>
              <a:rPr lang="de-AT" sz="1200" dirty="0" smtClean="0">
                <a:solidFill>
                  <a:srgbClr val="140BC1"/>
                </a:solidFill>
              </a:rPr>
              <a:t> gas </a:t>
            </a:r>
            <a:r>
              <a:rPr lang="de-AT" sz="1200" dirty="0" err="1" smtClean="0">
                <a:solidFill>
                  <a:srgbClr val="140BC1"/>
                </a:solidFill>
              </a:rPr>
              <a:t>density</a:t>
            </a:r>
            <a:r>
              <a:rPr lang="de-AT" sz="1200" dirty="0" smtClean="0">
                <a:solidFill>
                  <a:srgbClr val="140BC1"/>
                </a:solidFill>
              </a:rPr>
              <a:t>, </a:t>
            </a:r>
            <a:r>
              <a:rPr lang="de-AT" sz="1200" dirty="0" err="1" smtClean="0">
                <a:solidFill>
                  <a:srgbClr val="140BC1"/>
                </a:solidFill>
              </a:rPr>
              <a:t>upper</a:t>
            </a:r>
            <a:r>
              <a:rPr lang="de-AT" sz="1200" dirty="0" smtClean="0">
                <a:solidFill>
                  <a:srgbClr val="140BC1"/>
                </a:solidFill>
              </a:rPr>
              <a:t> </a:t>
            </a:r>
            <a:r>
              <a:rPr lang="de-AT" sz="1200" dirty="0" err="1" smtClean="0">
                <a:solidFill>
                  <a:srgbClr val="140BC1"/>
                </a:solidFill>
              </a:rPr>
              <a:t>kaon</a:t>
            </a:r>
            <a:r>
              <a:rPr lang="de-AT" sz="1200" dirty="0" smtClean="0">
                <a:solidFill>
                  <a:srgbClr val="140BC1"/>
                </a:solidFill>
              </a:rPr>
              <a:t> </a:t>
            </a:r>
            <a:r>
              <a:rPr lang="de-AT" sz="1200" dirty="0" err="1" smtClean="0">
                <a:solidFill>
                  <a:srgbClr val="140BC1"/>
                </a:solidFill>
              </a:rPr>
              <a:t>trigger</a:t>
            </a:r>
            <a:r>
              <a:rPr lang="de-AT" sz="1200" dirty="0" smtClean="0">
                <a:solidFill>
                  <a:srgbClr val="140BC1"/>
                </a:solidFill>
              </a:rPr>
              <a:t> DIRECTLY in front </a:t>
            </a:r>
            <a:r>
              <a:rPr lang="de-AT" sz="1200" dirty="0" err="1" smtClean="0">
                <a:solidFill>
                  <a:srgbClr val="140BC1"/>
                </a:solidFill>
              </a:rPr>
              <a:t>of</a:t>
            </a:r>
            <a:r>
              <a:rPr lang="de-AT" sz="1200" dirty="0" smtClean="0">
                <a:solidFill>
                  <a:srgbClr val="140BC1"/>
                </a:solidFill>
              </a:rPr>
              <a:t> </a:t>
            </a:r>
            <a:r>
              <a:rPr lang="de-AT" sz="1200" dirty="0" err="1" smtClean="0">
                <a:solidFill>
                  <a:srgbClr val="140BC1"/>
                </a:solidFill>
              </a:rPr>
              <a:t>target</a:t>
            </a:r>
            <a:r>
              <a:rPr lang="de-AT" sz="1200" dirty="0" smtClean="0">
                <a:solidFill>
                  <a:srgbClr val="140BC1"/>
                </a:solidFill>
              </a:rPr>
              <a:t>, </a:t>
            </a:r>
            <a:r>
              <a:rPr lang="de-AT" sz="1200" dirty="0" err="1" smtClean="0">
                <a:solidFill>
                  <a:srgbClr val="140BC1"/>
                </a:solidFill>
              </a:rPr>
              <a:t>smaller</a:t>
            </a:r>
            <a:r>
              <a:rPr lang="de-AT" sz="1200" dirty="0" smtClean="0">
                <a:solidFill>
                  <a:srgbClr val="140BC1"/>
                </a:solidFill>
              </a:rPr>
              <a:t> </a:t>
            </a:r>
            <a:r>
              <a:rPr lang="de-AT" sz="1200" dirty="0" err="1" smtClean="0">
                <a:solidFill>
                  <a:srgbClr val="140BC1"/>
                </a:solidFill>
              </a:rPr>
              <a:t>then</a:t>
            </a:r>
            <a:r>
              <a:rPr lang="de-AT" sz="1200" dirty="0" smtClean="0">
                <a:solidFill>
                  <a:srgbClr val="140BC1"/>
                </a:solidFill>
              </a:rPr>
              <a:t> </a:t>
            </a:r>
            <a:r>
              <a:rPr lang="de-AT" sz="1200" dirty="0" err="1" smtClean="0">
                <a:solidFill>
                  <a:srgbClr val="140BC1"/>
                </a:solidFill>
              </a:rPr>
              <a:t>entry</a:t>
            </a:r>
            <a:r>
              <a:rPr lang="de-AT" sz="1200" dirty="0" smtClean="0">
                <a:solidFill>
                  <a:srgbClr val="140BC1"/>
                </a:solidFill>
              </a:rPr>
              <a:t> </a:t>
            </a:r>
            <a:r>
              <a:rPr lang="de-AT" sz="1200" dirty="0" err="1" smtClean="0">
                <a:solidFill>
                  <a:srgbClr val="140BC1"/>
                </a:solidFill>
              </a:rPr>
              <a:t>window</a:t>
            </a:r>
            <a:endParaRPr lang="de-AT" sz="1200" dirty="0">
              <a:solidFill>
                <a:srgbClr val="140BC1"/>
              </a:solidFill>
            </a:endParaRPr>
          </a:p>
          <a:p>
            <a:r>
              <a:rPr lang="de-AT" sz="1400" dirty="0" err="1">
                <a:solidFill>
                  <a:srgbClr val="3333CC"/>
                </a:solidFill>
              </a:rPr>
              <a:t>added</a:t>
            </a:r>
            <a:r>
              <a:rPr lang="de-AT" sz="1400" dirty="0">
                <a:solidFill>
                  <a:srgbClr val="3333CC"/>
                </a:solidFill>
              </a:rPr>
              <a:t> </a:t>
            </a:r>
            <a:r>
              <a:rPr lang="de-AT" sz="1400" b="1" dirty="0" err="1">
                <a:solidFill>
                  <a:srgbClr val="FF0000"/>
                </a:solidFill>
              </a:rPr>
              <a:t>kaon</a:t>
            </a:r>
            <a:r>
              <a:rPr lang="de-AT" sz="1400" b="1" dirty="0">
                <a:solidFill>
                  <a:srgbClr val="FF0000"/>
                </a:solidFill>
              </a:rPr>
              <a:t> </a:t>
            </a:r>
            <a:r>
              <a:rPr lang="de-AT" sz="1400" b="1" dirty="0" err="1">
                <a:solidFill>
                  <a:srgbClr val="FF0000"/>
                </a:solidFill>
              </a:rPr>
              <a:t>livetime</a:t>
            </a:r>
            <a:r>
              <a:rPr lang="de-AT" sz="1400" b="1" dirty="0">
                <a:solidFill>
                  <a:srgbClr val="FF0000"/>
                </a:solidFill>
              </a:rPr>
              <a:t> </a:t>
            </a:r>
            <a:r>
              <a:rPr lang="de-AT" sz="1400" b="1" dirty="0" err="1" smtClean="0">
                <a:solidFill>
                  <a:srgbClr val="FF0000"/>
                </a:solidFill>
              </a:rPr>
              <a:t>detector</a:t>
            </a:r>
            <a:r>
              <a:rPr lang="de-AT" sz="1400" b="1" dirty="0" smtClean="0">
                <a:solidFill>
                  <a:srgbClr val="FF0000"/>
                </a:solidFill>
              </a:rPr>
              <a:t> </a:t>
            </a:r>
            <a:r>
              <a:rPr lang="de-AT" sz="1400" dirty="0" err="1" smtClean="0">
                <a:solidFill>
                  <a:srgbClr val="3333CC"/>
                </a:solidFill>
              </a:rPr>
              <a:t>for</a:t>
            </a:r>
            <a:r>
              <a:rPr lang="de-AT" sz="1400" dirty="0" smtClean="0">
                <a:solidFill>
                  <a:srgbClr val="3333CC"/>
                </a:solidFill>
              </a:rPr>
              <a:t> </a:t>
            </a:r>
            <a:r>
              <a:rPr lang="de-AT" sz="1400" dirty="0">
                <a:solidFill>
                  <a:srgbClr val="3333CC"/>
                </a:solidFill>
              </a:rPr>
              <a:t>K</a:t>
            </a:r>
            <a:r>
              <a:rPr lang="de-AT" sz="1400" baseline="30000" dirty="0">
                <a:solidFill>
                  <a:srgbClr val="3333CC"/>
                </a:solidFill>
              </a:rPr>
              <a:t>+-</a:t>
            </a:r>
            <a:r>
              <a:rPr lang="de-AT" sz="1400" dirty="0">
                <a:solidFill>
                  <a:srgbClr val="3333CC"/>
                </a:solidFill>
              </a:rPr>
              <a:t> </a:t>
            </a:r>
            <a:r>
              <a:rPr lang="de-AT" sz="1400" dirty="0" err="1" smtClean="0">
                <a:solidFill>
                  <a:srgbClr val="3333CC"/>
                </a:solidFill>
              </a:rPr>
              <a:t>discrimination</a:t>
            </a:r>
            <a:r>
              <a:rPr lang="de-AT" sz="1400" dirty="0" smtClean="0">
                <a:solidFill>
                  <a:srgbClr val="3333CC"/>
                </a:solidFill>
              </a:rPr>
              <a:t>:  </a:t>
            </a:r>
          </a:p>
          <a:p>
            <a:r>
              <a:rPr lang="de-AT" sz="1400" dirty="0" smtClean="0">
                <a:solidFill>
                  <a:srgbClr val="3333CC"/>
                </a:solidFill>
              </a:rPr>
              <a:t>	</a:t>
            </a:r>
            <a:r>
              <a:rPr lang="de-AT" sz="1200" dirty="0" err="1" smtClean="0">
                <a:solidFill>
                  <a:srgbClr val="3333CC"/>
                </a:solidFill>
              </a:rPr>
              <a:t>identify</a:t>
            </a:r>
            <a:r>
              <a:rPr lang="de-AT" sz="1200" dirty="0" smtClean="0">
                <a:solidFill>
                  <a:srgbClr val="3333CC"/>
                </a:solidFill>
              </a:rPr>
              <a:t> K</a:t>
            </a:r>
            <a:r>
              <a:rPr lang="de-AT" sz="1200" baseline="30000" dirty="0" smtClean="0">
                <a:solidFill>
                  <a:srgbClr val="3333CC"/>
                </a:solidFill>
              </a:rPr>
              <a:t>+</a:t>
            </a:r>
            <a:r>
              <a:rPr lang="de-AT" sz="1200" dirty="0" smtClean="0">
                <a:solidFill>
                  <a:srgbClr val="3333CC"/>
                </a:solidFill>
              </a:rPr>
              <a:t> </a:t>
            </a:r>
            <a:r>
              <a:rPr lang="de-AT" sz="1200" dirty="0" err="1" smtClean="0">
                <a:solidFill>
                  <a:srgbClr val="3333CC"/>
                </a:solidFill>
              </a:rPr>
              <a:t>by</a:t>
            </a:r>
            <a:r>
              <a:rPr lang="de-AT" sz="1200" dirty="0" smtClean="0">
                <a:solidFill>
                  <a:srgbClr val="3333CC"/>
                </a:solidFill>
              </a:rPr>
              <a:t> </a:t>
            </a:r>
            <a:r>
              <a:rPr lang="de-AT" sz="1200" dirty="0" err="1" smtClean="0">
                <a:solidFill>
                  <a:srgbClr val="3333CC"/>
                </a:solidFill>
              </a:rPr>
              <a:t>delayed</a:t>
            </a:r>
            <a:r>
              <a:rPr lang="de-AT" sz="1200" dirty="0" smtClean="0">
                <a:solidFill>
                  <a:srgbClr val="3333CC"/>
                </a:solidFill>
              </a:rPr>
              <a:t> </a:t>
            </a:r>
            <a:r>
              <a:rPr lang="de-AT" sz="1200" dirty="0" err="1" smtClean="0">
                <a:solidFill>
                  <a:srgbClr val="3333CC"/>
                </a:solidFill>
              </a:rPr>
              <a:t>secondaries</a:t>
            </a:r>
            <a:r>
              <a:rPr lang="de-AT" sz="1200" dirty="0" smtClean="0">
                <a:solidFill>
                  <a:srgbClr val="3333CC"/>
                </a:solidFill>
              </a:rPr>
              <a:t> (</a:t>
            </a:r>
            <a:r>
              <a:rPr lang="de-AT" sz="1200" dirty="0" smtClean="0">
                <a:solidFill>
                  <a:srgbClr val="3333CC"/>
                </a:solidFill>
                <a:latin typeface="Symbol" pitchFamily="18" charset="2"/>
              </a:rPr>
              <a:t>t</a:t>
            </a:r>
            <a:r>
              <a:rPr lang="de-AT" sz="1200" dirty="0" smtClean="0">
                <a:solidFill>
                  <a:srgbClr val="3333CC"/>
                </a:solidFill>
              </a:rPr>
              <a:t>=12.8 </a:t>
            </a:r>
            <a:r>
              <a:rPr lang="de-AT" sz="1200" dirty="0" err="1" smtClean="0">
                <a:solidFill>
                  <a:srgbClr val="3333CC"/>
                </a:solidFill>
              </a:rPr>
              <a:t>ns</a:t>
            </a:r>
            <a:r>
              <a:rPr lang="de-AT" sz="1200" dirty="0" smtClean="0">
                <a:solidFill>
                  <a:srgbClr val="3333CC"/>
                </a:solidFill>
              </a:rPr>
              <a:t>)   </a:t>
            </a:r>
            <a:endParaRPr lang="de-AT" sz="1200" dirty="0">
              <a:solidFill>
                <a:srgbClr val="3333CC"/>
              </a:solidFill>
            </a:endParaRPr>
          </a:p>
          <a:p>
            <a:r>
              <a:rPr lang="de-AT" sz="1400" dirty="0" err="1">
                <a:solidFill>
                  <a:srgbClr val="3333CC"/>
                </a:solidFill>
              </a:rPr>
              <a:t>added</a:t>
            </a:r>
            <a:r>
              <a:rPr lang="de-AT" sz="1400" dirty="0">
                <a:solidFill>
                  <a:srgbClr val="3333CC"/>
                </a:solidFill>
              </a:rPr>
              <a:t> </a:t>
            </a:r>
            <a:r>
              <a:rPr lang="de-AT" sz="1400" dirty="0" err="1" smtClean="0">
                <a:solidFill>
                  <a:srgbClr val="3333CC"/>
                </a:solidFill>
              </a:rPr>
              <a:t>surrounding</a:t>
            </a:r>
            <a:r>
              <a:rPr lang="de-AT" sz="1400" dirty="0" smtClean="0">
                <a:solidFill>
                  <a:srgbClr val="3333CC"/>
                </a:solidFill>
              </a:rPr>
              <a:t> </a:t>
            </a:r>
            <a:r>
              <a:rPr lang="de-AT" sz="1400" b="1" dirty="0" err="1" smtClean="0">
                <a:solidFill>
                  <a:srgbClr val="008000"/>
                </a:solidFill>
              </a:rPr>
              <a:t>scintillators</a:t>
            </a:r>
            <a:r>
              <a:rPr lang="de-AT" sz="1400" b="1" dirty="0" smtClean="0">
                <a:solidFill>
                  <a:srgbClr val="008000"/>
                </a:solidFill>
              </a:rPr>
              <a:t>:  </a:t>
            </a:r>
          </a:p>
          <a:p>
            <a:r>
              <a:rPr lang="de-AT" sz="1400" b="1" dirty="0" smtClean="0">
                <a:solidFill>
                  <a:srgbClr val="00B050"/>
                </a:solidFill>
              </a:rPr>
              <a:t>	</a:t>
            </a:r>
            <a:r>
              <a:rPr lang="de-AT" sz="1200" dirty="0" smtClean="0">
                <a:solidFill>
                  <a:srgbClr val="140BC1"/>
                </a:solidFill>
              </a:rPr>
              <a:t>„</a:t>
            </a:r>
            <a:r>
              <a:rPr lang="de-AT" sz="1200" dirty="0" err="1" smtClean="0">
                <a:solidFill>
                  <a:srgbClr val="140BC1"/>
                </a:solidFill>
              </a:rPr>
              <a:t>active</a:t>
            </a:r>
            <a:r>
              <a:rPr lang="de-AT" sz="1200" dirty="0" smtClean="0">
                <a:solidFill>
                  <a:srgbClr val="140BC1"/>
                </a:solidFill>
              </a:rPr>
              <a:t> </a:t>
            </a:r>
            <a:r>
              <a:rPr lang="de-AT" sz="1200" dirty="0" err="1" smtClean="0">
                <a:solidFill>
                  <a:srgbClr val="140BC1"/>
                </a:solidFill>
              </a:rPr>
              <a:t>shielding</a:t>
            </a:r>
            <a:r>
              <a:rPr lang="de-AT" sz="1200" dirty="0" smtClean="0">
                <a:solidFill>
                  <a:srgbClr val="140BC1"/>
                </a:solidFill>
              </a:rPr>
              <a:t>“,  </a:t>
            </a:r>
            <a:r>
              <a:rPr lang="de-AT" sz="1200" dirty="0" err="1" smtClean="0">
                <a:solidFill>
                  <a:srgbClr val="140BC1"/>
                </a:solidFill>
              </a:rPr>
              <a:t>anticoincidence</a:t>
            </a:r>
            <a:r>
              <a:rPr lang="de-AT" sz="1200" dirty="0" smtClean="0">
                <a:solidFill>
                  <a:srgbClr val="140BC1"/>
                </a:solidFill>
              </a:rPr>
              <a:t> </a:t>
            </a:r>
            <a:r>
              <a:rPr lang="de-AT" sz="1200" dirty="0" err="1" smtClean="0">
                <a:solidFill>
                  <a:srgbClr val="140BC1"/>
                </a:solidFill>
              </a:rPr>
              <a:t>during</a:t>
            </a:r>
            <a:r>
              <a:rPr lang="de-AT" sz="1200" dirty="0" smtClean="0">
                <a:solidFill>
                  <a:srgbClr val="140BC1"/>
                </a:solidFill>
              </a:rPr>
              <a:t>  SDDs time </a:t>
            </a:r>
            <a:r>
              <a:rPr lang="de-AT" sz="1200" dirty="0" err="1" smtClean="0">
                <a:solidFill>
                  <a:srgbClr val="140BC1"/>
                </a:solidFill>
              </a:rPr>
              <a:t>window</a:t>
            </a:r>
            <a:r>
              <a:rPr lang="de-AT" sz="1200" dirty="0" smtClean="0">
                <a:solidFill>
                  <a:srgbClr val="140BC1"/>
                </a:solidFill>
              </a:rPr>
              <a:t> (~500 </a:t>
            </a:r>
            <a:r>
              <a:rPr lang="de-AT" sz="1200" dirty="0" err="1" smtClean="0">
                <a:solidFill>
                  <a:srgbClr val="140BC1"/>
                </a:solidFill>
              </a:rPr>
              <a:t>ns</a:t>
            </a:r>
            <a:r>
              <a:rPr lang="de-AT" sz="1200" dirty="0" smtClean="0">
                <a:solidFill>
                  <a:srgbClr val="140BC1"/>
                </a:solidFill>
              </a:rPr>
              <a:t>),  </a:t>
            </a:r>
            <a:r>
              <a:rPr lang="de-AT" sz="1200" dirty="0" err="1" smtClean="0">
                <a:solidFill>
                  <a:srgbClr val="140BC1"/>
                </a:solidFill>
              </a:rPr>
              <a:t>except</a:t>
            </a:r>
            <a:endParaRPr lang="de-AT" sz="1200" dirty="0" smtClean="0">
              <a:solidFill>
                <a:srgbClr val="140BC1"/>
              </a:solidFill>
            </a:endParaRPr>
          </a:p>
          <a:p>
            <a:r>
              <a:rPr lang="de-AT" sz="1200" dirty="0" smtClean="0">
                <a:solidFill>
                  <a:srgbClr val="140BC1"/>
                </a:solidFill>
              </a:rPr>
              <a:t>	</a:t>
            </a:r>
            <a:r>
              <a:rPr lang="de-AT" sz="1200" dirty="0" err="1" smtClean="0">
                <a:solidFill>
                  <a:srgbClr val="140BC1"/>
                </a:solidFill>
              </a:rPr>
              <a:t>coincidence</a:t>
            </a:r>
            <a:r>
              <a:rPr lang="de-AT" sz="1200" dirty="0" smtClean="0">
                <a:solidFill>
                  <a:srgbClr val="140BC1"/>
                </a:solidFill>
              </a:rPr>
              <a:t> </a:t>
            </a:r>
            <a:r>
              <a:rPr lang="de-AT" sz="1200" dirty="0" err="1" smtClean="0">
                <a:solidFill>
                  <a:srgbClr val="140BC1"/>
                </a:solidFill>
              </a:rPr>
              <a:t>during</a:t>
            </a:r>
            <a:r>
              <a:rPr lang="de-AT" sz="1200" dirty="0" smtClean="0">
                <a:solidFill>
                  <a:srgbClr val="140BC1"/>
                </a:solidFill>
              </a:rPr>
              <a:t> „gas-</a:t>
            </a:r>
            <a:r>
              <a:rPr lang="de-AT" sz="1200" dirty="0" err="1" smtClean="0">
                <a:solidFill>
                  <a:srgbClr val="140BC1"/>
                </a:solidFill>
              </a:rPr>
              <a:t>stop</a:t>
            </a:r>
            <a:r>
              <a:rPr lang="de-AT" sz="1200" dirty="0" smtClean="0">
                <a:solidFill>
                  <a:srgbClr val="140BC1"/>
                </a:solidFill>
              </a:rPr>
              <a:t>-time (~ 5 </a:t>
            </a:r>
            <a:r>
              <a:rPr lang="de-AT" sz="1200" dirty="0" err="1" smtClean="0">
                <a:solidFill>
                  <a:srgbClr val="140BC1"/>
                </a:solidFill>
              </a:rPr>
              <a:t>ns</a:t>
            </a:r>
            <a:r>
              <a:rPr lang="de-AT" sz="1200" dirty="0" smtClean="0">
                <a:solidFill>
                  <a:srgbClr val="140BC1"/>
                </a:solidFill>
              </a:rPr>
              <a:t>, K</a:t>
            </a:r>
            <a:r>
              <a:rPr lang="de-AT" sz="1200" baseline="30000" dirty="0" smtClean="0">
                <a:solidFill>
                  <a:srgbClr val="140BC1"/>
                </a:solidFill>
              </a:rPr>
              <a:t>-</a:t>
            </a:r>
            <a:r>
              <a:rPr lang="de-AT" sz="1200" dirty="0" smtClean="0">
                <a:solidFill>
                  <a:srgbClr val="140BC1"/>
                </a:solidFill>
              </a:rPr>
              <a:t> </a:t>
            </a:r>
            <a:r>
              <a:rPr lang="de-AT" sz="1200" dirty="0" err="1" smtClean="0">
                <a:solidFill>
                  <a:srgbClr val="140BC1"/>
                </a:solidFill>
              </a:rPr>
              <a:t>absorption</a:t>
            </a:r>
            <a:r>
              <a:rPr lang="de-AT" sz="1200" dirty="0" smtClean="0">
                <a:solidFill>
                  <a:srgbClr val="140BC1"/>
                </a:solidFill>
              </a:rPr>
              <a:t> </a:t>
            </a:r>
            <a:r>
              <a:rPr lang="de-AT" sz="1200" dirty="0" err="1" smtClean="0">
                <a:solidFill>
                  <a:srgbClr val="140BC1"/>
                </a:solidFill>
              </a:rPr>
              <a:t>secondaries</a:t>
            </a:r>
            <a:r>
              <a:rPr lang="de-AT" sz="1200" dirty="0" smtClean="0">
                <a:solidFill>
                  <a:srgbClr val="140BC1"/>
                </a:solidFill>
              </a:rPr>
              <a:t>) , not „</a:t>
            </a:r>
            <a:r>
              <a:rPr lang="de-AT" sz="1200" dirty="0" err="1" smtClean="0">
                <a:solidFill>
                  <a:srgbClr val="140BC1"/>
                </a:solidFill>
              </a:rPr>
              <a:t>behind</a:t>
            </a:r>
            <a:r>
              <a:rPr lang="de-AT" sz="1200" dirty="0" smtClean="0">
                <a:solidFill>
                  <a:srgbClr val="140BC1"/>
                </a:solidFill>
              </a:rPr>
              <a:t> X </a:t>
            </a:r>
            <a:r>
              <a:rPr lang="de-AT" sz="1200" dirty="0" err="1" smtClean="0">
                <a:solidFill>
                  <a:srgbClr val="140BC1"/>
                </a:solidFill>
              </a:rPr>
              <a:t>ray</a:t>
            </a:r>
            <a:r>
              <a:rPr lang="de-AT" sz="1200" dirty="0" smtClean="0">
                <a:solidFill>
                  <a:srgbClr val="140BC1"/>
                </a:solidFill>
              </a:rPr>
              <a:t> </a:t>
            </a:r>
            <a:r>
              <a:rPr lang="de-AT" sz="1200" dirty="0" err="1" smtClean="0">
                <a:solidFill>
                  <a:srgbClr val="140BC1"/>
                </a:solidFill>
              </a:rPr>
              <a:t>hit</a:t>
            </a:r>
            <a:r>
              <a:rPr lang="de-AT" sz="1200" dirty="0" smtClean="0">
                <a:solidFill>
                  <a:srgbClr val="140BC1"/>
                </a:solidFill>
              </a:rPr>
              <a:t>“</a:t>
            </a:r>
          </a:p>
          <a:p>
            <a:r>
              <a:rPr lang="de-DE" sz="1400" dirty="0" smtClean="0">
                <a:solidFill>
                  <a:srgbClr val="140BC1"/>
                </a:solidFill>
              </a:rPr>
              <a:t>SDDs </a:t>
            </a:r>
            <a:r>
              <a:rPr lang="de-DE" sz="1400" dirty="0" err="1" smtClean="0">
                <a:solidFill>
                  <a:srgbClr val="140BC1"/>
                </a:solidFill>
              </a:rPr>
              <a:t>operated</a:t>
            </a:r>
            <a:r>
              <a:rPr lang="de-DE" sz="1400" dirty="0" smtClean="0">
                <a:solidFill>
                  <a:srgbClr val="140BC1"/>
                </a:solidFill>
              </a:rPr>
              <a:t> </a:t>
            </a:r>
            <a:r>
              <a:rPr lang="de-DE" sz="1400" dirty="0" err="1" smtClean="0">
                <a:solidFill>
                  <a:srgbClr val="140BC1"/>
                </a:solidFill>
              </a:rPr>
              <a:t>at</a:t>
            </a:r>
            <a:r>
              <a:rPr lang="de-DE" sz="1400" dirty="0" smtClean="0">
                <a:solidFill>
                  <a:srgbClr val="140BC1"/>
                </a:solidFill>
              </a:rPr>
              <a:t> </a:t>
            </a:r>
            <a:r>
              <a:rPr lang="de-DE" sz="1400" dirty="0" err="1" smtClean="0">
                <a:solidFill>
                  <a:srgbClr val="140BC1"/>
                </a:solidFill>
              </a:rPr>
              <a:t>lower</a:t>
            </a:r>
            <a:r>
              <a:rPr lang="de-DE" sz="1400" dirty="0" smtClean="0">
                <a:solidFill>
                  <a:srgbClr val="140BC1"/>
                </a:solidFill>
              </a:rPr>
              <a:t> </a:t>
            </a:r>
            <a:r>
              <a:rPr lang="de-DE" sz="1400" dirty="0" err="1" smtClean="0">
                <a:solidFill>
                  <a:srgbClr val="140BC1"/>
                </a:solidFill>
              </a:rPr>
              <a:t>temp</a:t>
            </a:r>
            <a:r>
              <a:rPr lang="de-DE" sz="1400" dirty="0" smtClean="0">
                <a:solidFill>
                  <a:srgbClr val="140BC1"/>
                </a:solidFill>
              </a:rPr>
              <a:t>. </a:t>
            </a:r>
            <a:r>
              <a:rPr lang="de-DE" sz="1400" dirty="0" err="1" smtClean="0">
                <a:solidFill>
                  <a:srgbClr val="140BC1"/>
                </a:solidFill>
              </a:rPr>
              <a:t>to</a:t>
            </a:r>
            <a:r>
              <a:rPr lang="de-DE" sz="1400" dirty="0" smtClean="0">
                <a:solidFill>
                  <a:srgbClr val="140BC1"/>
                </a:solidFill>
              </a:rPr>
              <a:t> </a:t>
            </a:r>
            <a:r>
              <a:rPr lang="de-DE" sz="1400" dirty="0" err="1" smtClean="0">
                <a:solidFill>
                  <a:srgbClr val="140BC1"/>
                </a:solidFill>
              </a:rPr>
              <a:t>improve</a:t>
            </a:r>
            <a:r>
              <a:rPr lang="de-DE" sz="1400" dirty="0" smtClean="0">
                <a:solidFill>
                  <a:srgbClr val="140BC1"/>
                </a:solidFill>
              </a:rPr>
              <a:t> </a:t>
            </a:r>
            <a:r>
              <a:rPr lang="de-DE" sz="1400" dirty="0" err="1" smtClean="0">
                <a:solidFill>
                  <a:srgbClr val="140BC1"/>
                </a:solidFill>
              </a:rPr>
              <a:t>timing</a:t>
            </a:r>
            <a:r>
              <a:rPr lang="de-DE" sz="1400" dirty="0" smtClean="0">
                <a:solidFill>
                  <a:srgbClr val="140BC1"/>
                </a:solidFill>
              </a:rPr>
              <a:t> </a:t>
            </a:r>
            <a:r>
              <a:rPr lang="de-DE" sz="1400" dirty="0" err="1" smtClean="0">
                <a:solidFill>
                  <a:srgbClr val="140BC1"/>
                </a:solidFill>
              </a:rPr>
              <a:t>resolution</a:t>
            </a:r>
            <a:endParaRPr lang="de-AT" sz="1400" dirty="0">
              <a:solidFill>
                <a:srgbClr val="140BC1"/>
              </a:solidFill>
            </a:endParaRPr>
          </a:p>
        </p:txBody>
      </p:sp>
      <p:sp>
        <p:nvSpPr>
          <p:cNvPr id="57" name="Rechteck 56"/>
          <p:cNvSpPr/>
          <p:nvPr/>
        </p:nvSpPr>
        <p:spPr>
          <a:xfrm>
            <a:off x="6029325" y="3925872"/>
            <a:ext cx="792163"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67" name="Gerade Verbindung 66"/>
          <p:cNvCxnSpPr/>
          <p:nvPr/>
        </p:nvCxnSpPr>
        <p:spPr>
          <a:xfrm flipV="1">
            <a:off x="6113463" y="2700322"/>
            <a:ext cx="611187" cy="6350"/>
          </a:xfrm>
          <a:prstGeom prst="line">
            <a:avLst/>
          </a:prstGeom>
          <a:ln w="1905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5" name="Rechteck 34"/>
          <p:cNvSpPr/>
          <p:nvPr/>
        </p:nvSpPr>
        <p:spPr>
          <a:xfrm>
            <a:off x="571500" y="3898885"/>
            <a:ext cx="2428875" cy="293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36" name="Gerade Verbindung 35"/>
          <p:cNvCxnSpPr/>
          <p:nvPr/>
        </p:nvCxnSpPr>
        <p:spPr>
          <a:xfrm>
            <a:off x="2268538" y="3883010"/>
            <a:ext cx="1225550" cy="0"/>
          </a:xfrm>
          <a:prstGeom prst="line">
            <a:avLst/>
          </a:prstGeom>
          <a:ln w="19050">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0511" name="Textfeld 37"/>
          <p:cNvSpPr txBox="1">
            <a:spLocks noChangeArrowheads="1"/>
          </p:cNvSpPr>
          <p:nvPr/>
        </p:nvSpPr>
        <p:spPr bwMode="auto">
          <a:xfrm>
            <a:off x="1000100" y="642918"/>
            <a:ext cx="6937540" cy="307777"/>
          </a:xfrm>
          <a:prstGeom prst="rect">
            <a:avLst/>
          </a:prstGeom>
          <a:noFill/>
          <a:ln w="9525">
            <a:noFill/>
            <a:miter lim="800000"/>
            <a:headEnd/>
            <a:tailEnd/>
          </a:ln>
        </p:spPr>
        <p:txBody>
          <a:bodyPr wrap="none">
            <a:spAutoFit/>
          </a:bodyPr>
          <a:lstStyle/>
          <a:p>
            <a:r>
              <a:rPr lang="de-DE" sz="1400" dirty="0" err="1" smtClean="0">
                <a:solidFill>
                  <a:srgbClr val="140BC1"/>
                </a:solidFill>
              </a:rPr>
              <a:t>Siddharta</a:t>
            </a:r>
            <a:r>
              <a:rPr lang="de-DE" sz="1400" dirty="0" smtClean="0">
                <a:solidFill>
                  <a:srgbClr val="140BC1"/>
                </a:solidFill>
              </a:rPr>
              <a:t> </a:t>
            </a:r>
            <a:r>
              <a:rPr lang="de-DE" sz="1400" dirty="0" err="1" smtClean="0">
                <a:solidFill>
                  <a:srgbClr val="140BC1"/>
                </a:solidFill>
              </a:rPr>
              <a:t>Oct</a:t>
            </a:r>
            <a:r>
              <a:rPr lang="de-DE" sz="1400" dirty="0" smtClean="0">
                <a:solidFill>
                  <a:srgbClr val="140BC1"/>
                </a:solidFill>
              </a:rPr>
              <a:t>. 2009</a:t>
            </a:r>
            <a:r>
              <a:rPr lang="de-DE" sz="1400" dirty="0">
                <a:solidFill>
                  <a:srgbClr val="140BC1"/>
                </a:solidFill>
              </a:rPr>
              <a:t>	</a:t>
            </a:r>
            <a:r>
              <a:rPr lang="de-DE" sz="1400" dirty="0"/>
              <a:t>		</a:t>
            </a:r>
            <a:r>
              <a:rPr lang="de-DE" sz="1400" dirty="0" smtClean="0"/>
              <a:t>             </a:t>
            </a:r>
            <a:r>
              <a:rPr lang="de-DE" sz="1400" dirty="0" err="1" smtClean="0">
                <a:solidFill>
                  <a:srgbClr val="140BC1"/>
                </a:solidFill>
              </a:rPr>
              <a:t>proposed</a:t>
            </a:r>
            <a:r>
              <a:rPr lang="de-DE" sz="1400" dirty="0" smtClean="0">
                <a:solidFill>
                  <a:srgbClr val="140BC1"/>
                </a:solidFill>
              </a:rPr>
              <a:t> SIDDHARTA-2 </a:t>
            </a:r>
            <a:r>
              <a:rPr lang="de-DE" sz="1400" dirty="0" err="1" smtClean="0">
                <a:solidFill>
                  <a:srgbClr val="140BC1"/>
                </a:solidFill>
              </a:rPr>
              <a:t>setup</a:t>
            </a:r>
            <a:endParaRPr lang="de-DE" sz="1400" dirty="0">
              <a:solidFill>
                <a:srgbClr val="140BC1"/>
              </a:solidFill>
            </a:endParaRPr>
          </a:p>
        </p:txBody>
      </p:sp>
      <p:sp>
        <p:nvSpPr>
          <p:cNvPr id="38" name="Rechteck 37"/>
          <p:cNvSpPr/>
          <p:nvPr/>
        </p:nvSpPr>
        <p:spPr>
          <a:xfrm>
            <a:off x="7481840" y="1714499"/>
            <a:ext cx="45719" cy="8572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9" name="Rectangle 17"/>
          <p:cNvSpPr>
            <a:spLocks noChangeArrowheads="1"/>
          </p:cNvSpPr>
          <p:nvPr/>
        </p:nvSpPr>
        <p:spPr bwMode="auto">
          <a:xfrm>
            <a:off x="0" y="0"/>
            <a:ext cx="9144000" cy="620713"/>
          </a:xfrm>
          <a:prstGeom prst="rect">
            <a:avLst/>
          </a:prstGeom>
          <a:solidFill>
            <a:schemeClr val="bg1"/>
          </a:solidFill>
          <a:ln w="9525">
            <a:noFill/>
            <a:miter lim="800000"/>
            <a:headEnd/>
            <a:tailEnd/>
          </a:ln>
        </p:spPr>
        <p:txBody>
          <a:bodyPr anchor="ctr"/>
          <a:lstStyle/>
          <a:p>
            <a:pPr algn="ctr"/>
            <a:r>
              <a:rPr lang="de-DE" sz="2800" i="1" dirty="0" err="1" smtClean="0">
                <a:solidFill>
                  <a:schemeClr val="accent4">
                    <a:lumMod val="65000"/>
                    <a:lumOff val="35000"/>
                  </a:schemeClr>
                </a:solidFill>
              </a:rPr>
              <a:t>Compilation</a:t>
            </a:r>
            <a:r>
              <a:rPr lang="de-DE" sz="2800" i="1" dirty="0" smtClean="0">
                <a:solidFill>
                  <a:schemeClr val="accent4">
                    <a:lumMod val="65000"/>
                    <a:lumOff val="35000"/>
                  </a:schemeClr>
                </a:solidFill>
              </a:rPr>
              <a:t> </a:t>
            </a:r>
            <a:r>
              <a:rPr lang="de-DE" sz="2800" i="1" dirty="0" err="1" smtClean="0">
                <a:solidFill>
                  <a:schemeClr val="accent4">
                    <a:lumMod val="65000"/>
                    <a:lumOff val="35000"/>
                  </a:schemeClr>
                </a:solidFill>
              </a:rPr>
              <a:t>of</a:t>
            </a:r>
            <a:r>
              <a:rPr lang="de-DE" sz="2800" i="1" dirty="0" smtClean="0">
                <a:solidFill>
                  <a:schemeClr val="accent4">
                    <a:lumMod val="65000"/>
                    <a:lumOff val="35000"/>
                  </a:schemeClr>
                </a:solidFill>
              </a:rPr>
              <a:t> </a:t>
            </a:r>
            <a:r>
              <a:rPr lang="de-DE" sz="2800" i="1" dirty="0" err="1" smtClean="0">
                <a:solidFill>
                  <a:schemeClr val="accent4">
                    <a:lumMod val="65000"/>
                    <a:lumOff val="35000"/>
                  </a:schemeClr>
                </a:solidFill>
              </a:rPr>
              <a:t>changes</a:t>
            </a:r>
            <a:r>
              <a:rPr lang="de-DE" sz="2800" i="1" dirty="0" smtClean="0">
                <a:solidFill>
                  <a:schemeClr val="accent4">
                    <a:lumMod val="65000"/>
                    <a:lumOff val="35000"/>
                  </a:schemeClr>
                </a:solidFill>
              </a:rPr>
              <a:t> </a:t>
            </a:r>
            <a:endParaRPr lang="de-DE" sz="2800" i="1" dirty="0">
              <a:solidFill>
                <a:schemeClr val="accent4">
                  <a:lumMod val="65000"/>
                  <a:lumOff val="35000"/>
                </a:schemeClr>
              </a:solidFill>
            </a:endParaRPr>
          </a:p>
        </p:txBody>
      </p:sp>
      <p:sp>
        <p:nvSpPr>
          <p:cNvPr id="43"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21</a:t>
            </a:fld>
            <a:r>
              <a:rPr lang="de-DE" dirty="0" smtClean="0"/>
              <a:t>   </a:t>
            </a:r>
            <a:endParaRPr lang="de-DE" dirty="0"/>
          </a:p>
        </p:txBody>
      </p:sp>
      <p:cxnSp>
        <p:nvCxnSpPr>
          <p:cNvPr id="47" name="Gerade Verbindung mit Pfeil 46"/>
          <p:cNvCxnSpPr/>
          <p:nvPr/>
        </p:nvCxnSpPr>
        <p:spPr>
          <a:xfrm flipV="1">
            <a:off x="692458" y="3143248"/>
            <a:ext cx="1022022" cy="558740"/>
          </a:xfrm>
          <a:prstGeom prst="straightConnector1">
            <a:avLst/>
          </a:prstGeom>
          <a:ln w="12700">
            <a:solidFill>
              <a:srgbClr val="140BC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p:nvCxnSpPr>
        <p:spPr>
          <a:xfrm>
            <a:off x="719091" y="3701988"/>
            <a:ext cx="995389" cy="155640"/>
          </a:xfrm>
          <a:prstGeom prst="straightConnector1">
            <a:avLst/>
          </a:prstGeom>
          <a:ln w="12700">
            <a:solidFill>
              <a:srgbClr val="140BC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3" name="Textfeld 15"/>
          <p:cNvSpPr txBox="1">
            <a:spLocks noChangeArrowheads="1"/>
          </p:cNvSpPr>
          <p:nvPr/>
        </p:nvSpPr>
        <p:spPr bwMode="auto">
          <a:xfrm>
            <a:off x="214282" y="3643314"/>
            <a:ext cx="1071570" cy="523220"/>
          </a:xfrm>
          <a:prstGeom prst="rect">
            <a:avLst/>
          </a:prstGeom>
          <a:noFill/>
          <a:ln w="9525">
            <a:noFill/>
            <a:miter lim="800000"/>
            <a:headEnd/>
            <a:tailEnd/>
          </a:ln>
        </p:spPr>
        <p:txBody>
          <a:bodyPr wrap="square">
            <a:spAutoFit/>
          </a:bodyPr>
          <a:lstStyle/>
          <a:p>
            <a:r>
              <a:rPr lang="de-DE" sz="1400" dirty="0" err="1" smtClean="0"/>
              <a:t>kaon</a:t>
            </a:r>
            <a:r>
              <a:rPr lang="de-DE" sz="1400" dirty="0" smtClean="0"/>
              <a:t> </a:t>
            </a:r>
            <a:r>
              <a:rPr lang="de-DE" sz="1400" dirty="0" err="1" smtClean="0"/>
              <a:t>trigger</a:t>
            </a:r>
            <a:endParaRPr lang="de-DE" sz="1400" dirty="0"/>
          </a:p>
        </p:txBody>
      </p:sp>
      <p:sp>
        <p:nvSpPr>
          <p:cNvPr id="56" name="Textfeld 15"/>
          <p:cNvSpPr txBox="1">
            <a:spLocks noChangeArrowheads="1"/>
          </p:cNvSpPr>
          <p:nvPr/>
        </p:nvSpPr>
        <p:spPr bwMode="auto">
          <a:xfrm>
            <a:off x="4331053" y="3506680"/>
            <a:ext cx="1071570" cy="523220"/>
          </a:xfrm>
          <a:prstGeom prst="rect">
            <a:avLst/>
          </a:prstGeom>
          <a:noFill/>
          <a:ln w="9525">
            <a:noFill/>
            <a:miter lim="800000"/>
            <a:headEnd/>
            <a:tailEnd/>
          </a:ln>
        </p:spPr>
        <p:txBody>
          <a:bodyPr wrap="square">
            <a:spAutoFit/>
          </a:bodyPr>
          <a:lstStyle/>
          <a:p>
            <a:r>
              <a:rPr lang="de-DE" sz="1400" dirty="0" err="1" smtClean="0"/>
              <a:t>kaon</a:t>
            </a:r>
            <a:r>
              <a:rPr lang="de-DE" sz="1400" dirty="0" smtClean="0"/>
              <a:t> </a:t>
            </a:r>
            <a:r>
              <a:rPr lang="de-DE" sz="1400" dirty="0" err="1" smtClean="0"/>
              <a:t>trigger</a:t>
            </a:r>
            <a:endParaRPr lang="de-DE" sz="1400" dirty="0"/>
          </a:p>
        </p:txBody>
      </p:sp>
      <p:cxnSp>
        <p:nvCxnSpPr>
          <p:cNvPr id="58" name="Gerade Verbindung mit Pfeil 57"/>
          <p:cNvCxnSpPr/>
          <p:nvPr/>
        </p:nvCxnSpPr>
        <p:spPr>
          <a:xfrm>
            <a:off x="4856085" y="3551068"/>
            <a:ext cx="1209737" cy="341922"/>
          </a:xfrm>
          <a:prstGeom prst="straightConnector1">
            <a:avLst/>
          </a:prstGeom>
          <a:ln w="12700">
            <a:solidFill>
              <a:srgbClr val="140BC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p:nvCxnSpPr>
        <p:spPr>
          <a:xfrm flipV="1">
            <a:off x="4829452" y="2714624"/>
            <a:ext cx="1550387" cy="845322"/>
          </a:xfrm>
          <a:prstGeom prst="straightConnector1">
            <a:avLst/>
          </a:prstGeom>
          <a:ln w="12700">
            <a:solidFill>
              <a:srgbClr val="140BC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8" name="Textfeld 15"/>
          <p:cNvSpPr txBox="1">
            <a:spLocks noChangeArrowheads="1"/>
          </p:cNvSpPr>
          <p:nvPr/>
        </p:nvSpPr>
        <p:spPr bwMode="auto">
          <a:xfrm>
            <a:off x="148869" y="1198485"/>
            <a:ext cx="1071570" cy="307777"/>
          </a:xfrm>
          <a:prstGeom prst="rect">
            <a:avLst/>
          </a:prstGeom>
          <a:noFill/>
          <a:ln w="9525">
            <a:noFill/>
            <a:miter lim="800000"/>
            <a:headEnd/>
            <a:tailEnd/>
          </a:ln>
        </p:spPr>
        <p:txBody>
          <a:bodyPr wrap="square">
            <a:spAutoFit/>
          </a:bodyPr>
          <a:lstStyle/>
          <a:p>
            <a:r>
              <a:rPr lang="de-DE" sz="1400" dirty="0" err="1" smtClean="0"/>
              <a:t>target</a:t>
            </a:r>
            <a:r>
              <a:rPr lang="de-DE" sz="1400" dirty="0" smtClean="0"/>
              <a:t> </a:t>
            </a:r>
            <a:r>
              <a:rPr lang="de-DE" sz="1400" dirty="0" err="1" smtClean="0"/>
              <a:t>cell</a:t>
            </a:r>
            <a:endParaRPr lang="de-DE" sz="1400" dirty="0"/>
          </a:p>
        </p:txBody>
      </p:sp>
      <p:cxnSp>
        <p:nvCxnSpPr>
          <p:cNvPr id="79" name="Gerade Verbindung mit Pfeil 78"/>
          <p:cNvCxnSpPr>
            <a:stCxn id="78" idx="2"/>
          </p:cNvCxnSpPr>
          <p:nvPr/>
        </p:nvCxnSpPr>
        <p:spPr>
          <a:xfrm rot="16200000" flipH="1">
            <a:off x="1024016" y="1166900"/>
            <a:ext cx="351102" cy="1029826"/>
          </a:xfrm>
          <a:prstGeom prst="straightConnector1">
            <a:avLst/>
          </a:prstGeom>
          <a:ln w="12700">
            <a:solidFill>
              <a:srgbClr val="140BC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2" name="Textfeld 15"/>
          <p:cNvSpPr txBox="1">
            <a:spLocks noChangeArrowheads="1"/>
          </p:cNvSpPr>
          <p:nvPr/>
        </p:nvSpPr>
        <p:spPr bwMode="auto">
          <a:xfrm>
            <a:off x="3857620" y="1214422"/>
            <a:ext cx="1071570" cy="307777"/>
          </a:xfrm>
          <a:prstGeom prst="rect">
            <a:avLst/>
          </a:prstGeom>
          <a:noFill/>
          <a:ln w="9525">
            <a:noFill/>
            <a:miter lim="800000"/>
            <a:headEnd/>
            <a:tailEnd/>
          </a:ln>
        </p:spPr>
        <p:txBody>
          <a:bodyPr wrap="square">
            <a:spAutoFit/>
          </a:bodyPr>
          <a:lstStyle/>
          <a:p>
            <a:r>
              <a:rPr lang="de-DE" sz="1400" dirty="0" err="1" smtClean="0"/>
              <a:t>target</a:t>
            </a:r>
            <a:r>
              <a:rPr lang="de-DE" sz="1400" dirty="0" smtClean="0"/>
              <a:t> </a:t>
            </a:r>
            <a:r>
              <a:rPr lang="de-DE" sz="1400" dirty="0" err="1" smtClean="0"/>
              <a:t>cell</a:t>
            </a:r>
            <a:endParaRPr lang="de-DE" sz="1400" dirty="0"/>
          </a:p>
        </p:txBody>
      </p:sp>
      <p:cxnSp>
        <p:nvCxnSpPr>
          <p:cNvPr id="83" name="Gerade Verbindung mit Pfeil 82"/>
          <p:cNvCxnSpPr/>
          <p:nvPr/>
        </p:nvCxnSpPr>
        <p:spPr>
          <a:xfrm>
            <a:off x="4429124" y="1500174"/>
            <a:ext cx="1785950" cy="642942"/>
          </a:xfrm>
          <a:prstGeom prst="straightConnector1">
            <a:avLst/>
          </a:prstGeom>
          <a:ln w="12700">
            <a:solidFill>
              <a:srgbClr val="140BC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6" name="Gerade Verbindung mit Pfeil 85"/>
          <p:cNvCxnSpPr/>
          <p:nvPr/>
        </p:nvCxnSpPr>
        <p:spPr>
          <a:xfrm rot="5400000" flipH="1" flipV="1">
            <a:off x="5643570" y="2786058"/>
            <a:ext cx="1857388" cy="571504"/>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Gerade Verbindung mit Pfeil 89"/>
          <p:cNvCxnSpPr/>
          <p:nvPr/>
        </p:nvCxnSpPr>
        <p:spPr>
          <a:xfrm>
            <a:off x="6286512" y="3929066"/>
            <a:ext cx="1000132" cy="42862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feld 15"/>
          <p:cNvSpPr txBox="1">
            <a:spLocks noChangeArrowheads="1"/>
          </p:cNvSpPr>
          <p:nvPr/>
        </p:nvSpPr>
        <p:spPr bwMode="auto">
          <a:xfrm>
            <a:off x="7286644" y="4214818"/>
            <a:ext cx="646331" cy="307777"/>
          </a:xfrm>
          <a:prstGeom prst="rect">
            <a:avLst/>
          </a:prstGeom>
          <a:solidFill>
            <a:schemeClr val="bg1"/>
          </a:solidFill>
          <a:ln w="9525">
            <a:noFill/>
            <a:miter lim="800000"/>
            <a:headEnd/>
            <a:tailEnd/>
          </a:ln>
        </p:spPr>
        <p:txBody>
          <a:bodyPr wrap="none">
            <a:spAutoFit/>
          </a:bodyPr>
          <a:lstStyle/>
          <a:p>
            <a:r>
              <a:rPr lang="de-DE" sz="1400" dirty="0" smtClean="0">
                <a:latin typeface="Symbol" pitchFamily="18" charset="2"/>
              </a:rPr>
              <a:t>m</a:t>
            </a:r>
            <a:r>
              <a:rPr lang="de-DE" sz="1400" dirty="0" smtClean="0"/>
              <a:t> </a:t>
            </a:r>
            <a:r>
              <a:rPr lang="de-DE" sz="1400" dirty="0" err="1" smtClean="0"/>
              <a:t>or</a:t>
            </a:r>
            <a:r>
              <a:rPr lang="de-DE" sz="1400" dirty="0" smtClean="0"/>
              <a:t> </a:t>
            </a:r>
            <a:r>
              <a:rPr lang="de-DE" sz="1400" dirty="0" smtClean="0">
                <a:latin typeface="Symbol" pitchFamily="18" charset="2"/>
              </a:rPr>
              <a:t>p</a:t>
            </a:r>
            <a:endParaRPr lang="de-DE" sz="1400" dirty="0">
              <a:latin typeface="Symbol" pitchFamily="18" charset="2"/>
            </a:endParaRPr>
          </a:p>
        </p:txBody>
      </p:sp>
      <p:cxnSp>
        <p:nvCxnSpPr>
          <p:cNvPr id="92" name="Gerade Verbindung mit Pfeil 91"/>
          <p:cNvCxnSpPr/>
          <p:nvPr/>
        </p:nvCxnSpPr>
        <p:spPr>
          <a:xfrm rot="5400000" flipH="1" flipV="1">
            <a:off x="6842371" y="2007708"/>
            <a:ext cx="165988" cy="15105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Textfeld 15"/>
          <p:cNvSpPr txBox="1">
            <a:spLocks noChangeArrowheads="1"/>
          </p:cNvSpPr>
          <p:nvPr/>
        </p:nvSpPr>
        <p:spPr bwMode="auto">
          <a:xfrm>
            <a:off x="7000892" y="1785926"/>
            <a:ext cx="304892" cy="307777"/>
          </a:xfrm>
          <a:prstGeom prst="rect">
            <a:avLst/>
          </a:prstGeom>
          <a:solidFill>
            <a:schemeClr val="bg1"/>
          </a:solidFill>
          <a:ln w="9525">
            <a:noFill/>
            <a:miter lim="800000"/>
            <a:headEnd/>
            <a:tailEnd/>
          </a:ln>
        </p:spPr>
        <p:txBody>
          <a:bodyPr wrap="none">
            <a:spAutoFit/>
          </a:bodyPr>
          <a:lstStyle/>
          <a:p>
            <a:r>
              <a:rPr lang="de-DE" sz="1400" dirty="0" smtClean="0"/>
              <a:t>X</a:t>
            </a:r>
            <a:endParaRPr lang="de-DE" sz="1400" dirty="0">
              <a:latin typeface="Symbol" pitchFamily="18" charset="2"/>
            </a:endParaRPr>
          </a:p>
        </p:txBody>
      </p:sp>
      <p:cxnSp>
        <p:nvCxnSpPr>
          <p:cNvPr id="95" name="Gerade Verbindung mit Pfeil 94"/>
          <p:cNvCxnSpPr/>
          <p:nvPr/>
        </p:nvCxnSpPr>
        <p:spPr>
          <a:xfrm rot="10800000" flipV="1">
            <a:off x="4643439" y="2181884"/>
            <a:ext cx="2182875" cy="17554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Textfeld 15"/>
          <p:cNvSpPr txBox="1">
            <a:spLocks noChangeArrowheads="1"/>
          </p:cNvSpPr>
          <p:nvPr/>
        </p:nvSpPr>
        <p:spPr bwMode="auto">
          <a:xfrm>
            <a:off x="4286248" y="2000240"/>
            <a:ext cx="641522" cy="307777"/>
          </a:xfrm>
          <a:prstGeom prst="rect">
            <a:avLst/>
          </a:prstGeom>
          <a:solidFill>
            <a:schemeClr val="bg1"/>
          </a:solidFill>
          <a:ln w="9525">
            <a:noFill/>
            <a:miter lim="800000"/>
            <a:headEnd/>
            <a:tailEnd/>
          </a:ln>
        </p:spPr>
        <p:txBody>
          <a:bodyPr wrap="none">
            <a:spAutoFit/>
          </a:bodyPr>
          <a:lstStyle/>
          <a:p>
            <a:r>
              <a:rPr lang="de-DE" sz="1400" dirty="0" smtClean="0">
                <a:latin typeface="Symbol" pitchFamily="18" charset="2"/>
              </a:rPr>
              <a:t>p</a:t>
            </a:r>
            <a:r>
              <a:rPr lang="de-DE" sz="1400" dirty="0" smtClean="0"/>
              <a:t> </a:t>
            </a:r>
            <a:r>
              <a:rPr lang="de-DE" sz="1400" dirty="0" err="1" smtClean="0"/>
              <a:t>or</a:t>
            </a:r>
            <a:r>
              <a:rPr lang="de-DE" sz="1400" dirty="0" smtClean="0"/>
              <a:t> p</a:t>
            </a:r>
            <a:endParaRPr lang="de-DE" sz="1400" dirty="0">
              <a:latin typeface="Symbol" pitchFamily="18" charset="2"/>
            </a:endParaRPr>
          </a:p>
        </p:txBody>
      </p:sp>
      <p:sp>
        <p:nvSpPr>
          <p:cNvPr id="102" name="Textfeld 15"/>
          <p:cNvSpPr txBox="1">
            <a:spLocks noChangeArrowheads="1"/>
          </p:cNvSpPr>
          <p:nvPr/>
        </p:nvSpPr>
        <p:spPr bwMode="auto">
          <a:xfrm>
            <a:off x="6286512" y="1142984"/>
            <a:ext cx="1050288" cy="307777"/>
          </a:xfrm>
          <a:prstGeom prst="rect">
            <a:avLst/>
          </a:prstGeom>
          <a:solidFill>
            <a:schemeClr val="bg1"/>
          </a:solidFill>
          <a:ln w="9525">
            <a:noFill/>
            <a:miter lim="800000"/>
            <a:headEnd/>
            <a:tailEnd/>
          </a:ln>
        </p:spPr>
        <p:txBody>
          <a:bodyPr wrap="none">
            <a:spAutoFit/>
          </a:bodyPr>
          <a:lstStyle/>
          <a:p>
            <a:r>
              <a:rPr lang="de-DE" sz="1400" dirty="0" smtClean="0"/>
              <a:t>K</a:t>
            </a:r>
            <a:r>
              <a:rPr lang="de-DE" sz="1400" baseline="30000" dirty="0" smtClean="0"/>
              <a:t>-</a:t>
            </a:r>
            <a:r>
              <a:rPr lang="de-DE" sz="1400" dirty="0" smtClean="0"/>
              <a:t> </a:t>
            </a:r>
            <a:r>
              <a:rPr lang="de-DE" sz="1400" dirty="0" err="1" smtClean="0"/>
              <a:t>stopped</a:t>
            </a:r>
            <a:endParaRPr lang="de-DE" sz="1400" dirty="0">
              <a:latin typeface="Symbol" pitchFamily="18" charset="2"/>
            </a:endParaRPr>
          </a:p>
        </p:txBody>
      </p:sp>
      <p:cxnSp>
        <p:nvCxnSpPr>
          <p:cNvPr id="103" name="Gerade Verbindung mit Pfeil 102"/>
          <p:cNvCxnSpPr/>
          <p:nvPr/>
        </p:nvCxnSpPr>
        <p:spPr>
          <a:xfrm rot="16200000" flipH="1">
            <a:off x="6372012" y="1700426"/>
            <a:ext cx="735045" cy="191664"/>
          </a:xfrm>
          <a:prstGeom prst="straightConnector1">
            <a:avLst/>
          </a:prstGeom>
          <a:ln w="12700">
            <a:solidFill>
              <a:srgbClr val="140BC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7" name="Textfeld 15"/>
          <p:cNvSpPr txBox="1">
            <a:spLocks noChangeArrowheads="1"/>
          </p:cNvSpPr>
          <p:nvPr/>
        </p:nvSpPr>
        <p:spPr bwMode="auto">
          <a:xfrm>
            <a:off x="5357818" y="4071942"/>
            <a:ext cx="1061509" cy="307777"/>
          </a:xfrm>
          <a:prstGeom prst="rect">
            <a:avLst/>
          </a:prstGeom>
          <a:solidFill>
            <a:schemeClr val="bg1"/>
          </a:solidFill>
          <a:ln w="9525">
            <a:noFill/>
            <a:miter lim="800000"/>
            <a:headEnd/>
            <a:tailEnd/>
          </a:ln>
        </p:spPr>
        <p:txBody>
          <a:bodyPr wrap="none">
            <a:spAutoFit/>
          </a:bodyPr>
          <a:lstStyle/>
          <a:p>
            <a:r>
              <a:rPr lang="de-DE" sz="1400" dirty="0" smtClean="0"/>
              <a:t>K</a:t>
            </a:r>
            <a:r>
              <a:rPr lang="de-DE" sz="1400" baseline="30000" dirty="0" smtClean="0"/>
              <a:t>+</a:t>
            </a:r>
            <a:r>
              <a:rPr lang="de-DE" sz="1400" dirty="0" smtClean="0"/>
              <a:t> </a:t>
            </a:r>
            <a:r>
              <a:rPr lang="de-DE" sz="1400" dirty="0" err="1" smtClean="0"/>
              <a:t>stopped</a:t>
            </a:r>
            <a:endParaRPr lang="de-DE" sz="1400" dirty="0">
              <a:latin typeface="Symbol" pitchFamily="18" charset="2"/>
            </a:endParaRPr>
          </a:p>
        </p:txBody>
      </p:sp>
      <p:sp>
        <p:nvSpPr>
          <p:cNvPr id="109" name="Textfeld 15"/>
          <p:cNvSpPr txBox="1">
            <a:spLocks noChangeArrowheads="1"/>
          </p:cNvSpPr>
          <p:nvPr/>
        </p:nvSpPr>
        <p:spPr bwMode="auto">
          <a:xfrm>
            <a:off x="2643174" y="1000108"/>
            <a:ext cx="928694" cy="523220"/>
          </a:xfrm>
          <a:prstGeom prst="rect">
            <a:avLst/>
          </a:prstGeom>
          <a:noFill/>
          <a:ln w="9525">
            <a:noFill/>
            <a:miter lim="800000"/>
            <a:headEnd/>
            <a:tailEnd/>
          </a:ln>
        </p:spPr>
        <p:txBody>
          <a:bodyPr wrap="square">
            <a:spAutoFit/>
          </a:bodyPr>
          <a:lstStyle/>
          <a:p>
            <a:r>
              <a:rPr lang="de-DE" sz="1400" dirty="0" smtClean="0"/>
              <a:t>SDD </a:t>
            </a:r>
            <a:r>
              <a:rPr lang="de-DE" sz="1400" dirty="0" err="1" smtClean="0"/>
              <a:t>modules</a:t>
            </a:r>
            <a:endParaRPr lang="de-DE" sz="1400" dirty="0"/>
          </a:p>
        </p:txBody>
      </p:sp>
      <p:cxnSp>
        <p:nvCxnSpPr>
          <p:cNvPr id="111" name="Gerade Verbindung mit Pfeil 110"/>
          <p:cNvCxnSpPr/>
          <p:nvPr/>
        </p:nvCxnSpPr>
        <p:spPr>
          <a:xfrm flipV="1">
            <a:off x="1785918" y="1279772"/>
            <a:ext cx="886950" cy="863344"/>
          </a:xfrm>
          <a:prstGeom prst="straightConnector1">
            <a:avLst/>
          </a:prstGeom>
          <a:ln w="12700">
            <a:solidFill>
              <a:srgbClr val="140BC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13" name="Gerade Verbindung mit Pfeil 112"/>
          <p:cNvCxnSpPr/>
          <p:nvPr/>
        </p:nvCxnSpPr>
        <p:spPr>
          <a:xfrm>
            <a:off x="6572264" y="3429000"/>
            <a:ext cx="1500198" cy="285752"/>
          </a:xfrm>
          <a:prstGeom prst="straightConnector1">
            <a:avLst/>
          </a:prstGeom>
          <a:ln w="12700">
            <a:solidFill>
              <a:srgbClr val="140BC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5" name="Textfeld 15"/>
          <p:cNvSpPr txBox="1">
            <a:spLocks noChangeArrowheads="1"/>
          </p:cNvSpPr>
          <p:nvPr/>
        </p:nvSpPr>
        <p:spPr bwMode="auto">
          <a:xfrm>
            <a:off x="8072430" y="3714752"/>
            <a:ext cx="1071570" cy="307777"/>
          </a:xfrm>
          <a:prstGeom prst="rect">
            <a:avLst/>
          </a:prstGeom>
          <a:noFill/>
          <a:ln w="9525">
            <a:noFill/>
            <a:miter lim="800000"/>
            <a:headEnd/>
            <a:tailEnd/>
          </a:ln>
        </p:spPr>
        <p:txBody>
          <a:bodyPr wrap="square">
            <a:spAutoFit/>
          </a:bodyPr>
          <a:lstStyle/>
          <a:p>
            <a:r>
              <a:rPr lang="de-DE" sz="1400" dirty="0" smtClean="0"/>
              <a:t>beam </a:t>
            </a:r>
            <a:r>
              <a:rPr lang="de-DE" sz="1400" dirty="0" err="1" smtClean="0"/>
              <a:t>pipe</a:t>
            </a:r>
            <a:endParaRPr lang="de-DE"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nvGraphicFramePr>
        <p:xfrm>
          <a:off x="500063" y="357188"/>
          <a:ext cx="8501123" cy="3566160"/>
        </p:xfrm>
        <a:graphic>
          <a:graphicData uri="http://schemas.openxmlformats.org/drawingml/2006/table">
            <a:tbl>
              <a:tblPr firstRow="1" bandRow="1">
                <a:tableStyleId>{5C22544A-7EE6-4342-B048-85BDC9FD1C3A}</a:tableStyleId>
              </a:tblPr>
              <a:tblGrid>
                <a:gridCol w="1500198"/>
                <a:gridCol w="1428760"/>
                <a:gridCol w="1071570"/>
                <a:gridCol w="1143008"/>
                <a:gridCol w="1071570"/>
                <a:gridCol w="1082317"/>
                <a:gridCol w="1203700"/>
              </a:tblGrid>
              <a:tr h="471494">
                <a:tc>
                  <a:txBody>
                    <a:bodyPr/>
                    <a:lstStyle/>
                    <a:p>
                      <a:endParaRPr lang="de-AT" sz="1200" dirty="0">
                        <a:solidFill>
                          <a:schemeClr val="tx1"/>
                        </a:solidFill>
                      </a:endParaRPr>
                    </a:p>
                  </a:txBody>
                  <a:tcPr/>
                </a:tc>
                <a:tc>
                  <a:txBody>
                    <a:bodyPr/>
                    <a:lstStyle/>
                    <a:p>
                      <a:r>
                        <a:rPr lang="de-AT" sz="1200" b="0" dirty="0" err="1" smtClean="0">
                          <a:solidFill>
                            <a:schemeClr val="tx1"/>
                          </a:solidFill>
                        </a:rPr>
                        <a:t>new</a:t>
                      </a:r>
                      <a:r>
                        <a:rPr lang="de-AT" sz="1200" b="0" dirty="0" smtClean="0">
                          <a:solidFill>
                            <a:schemeClr val="tx1"/>
                          </a:solidFill>
                        </a:rPr>
                        <a:t> </a:t>
                      </a:r>
                      <a:r>
                        <a:rPr lang="de-AT" sz="1200" b="0" dirty="0" err="1" smtClean="0">
                          <a:solidFill>
                            <a:schemeClr val="tx1"/>
                          </a:solidFill>
                        </a:rPr>
                        <a:t>geometry</a:t>
                      </a:r>
                      <a:endParaRPr lang="de-AT" sz="1200" b="0" dirty="0" smtClean="0">
                        <a:solidFill>
                          <a:schemeClr val="tx1"/>
                        </a:solidFill>
                      </a:endParaRPr>
                    </a:p>
                    <a:p>
                      <a:r>
                        <a:rPr lang="de-AT" sz="1200" b="0" dirty="0" smtClean="0">
                          <a:solidFill>
                            <a:schemeClr val="tx1"/>
                          </a:solidFill>
                        </a:rPr>
                        <a:t>&amp; gas </a:t>
                      </a:r>
                      <a:r>
                        <a:rPr lang="de-AT" sz="1200" b="0" dirty="0" err="1" smtClean="0">
                          <a:solidFill>
                            <a:schemeClr val="tx1"/>
                          </a:solidFill>
                        </a:rPr>
                        <a:t>density</a:t>
                      </a:r>
                      <a:endParaRPr lang="de-AT" sz="1200" b="0" dirty="0" smtClean="0">
                        <a:solidFill>
                          <a:schemeClr val="tx1"/>
                        </a:solidFill>
                      </a:endParaRPr>
                    </a:p>
                  </a:txBody>
                  <a:tcPr/>
                </a:tc>
                <a:tc>
                  <a:txBody>
                    <a:bodyPr/>
                    <a:lstStyle/>
                    <a:p>
                      <a:r>
                        <a:rPr lang="de-AT" sz="1200" b="0" dirty="0" err="1" smtClean="0">
                          <a:solidFill>
                            <a:schemeClr val="tx1"/>
                          </a:solidFill>
                        </a:rPr>
                        <a:t>better</a:t>
                      </a:r>
                      <a:r>
                        <a:rPr lang="de-AT" sz="1200" b="0" dirty="0" smtClean="0">
                          <a:solidFill>
                            <a:schemeClr val="tx1"/>
                          </a:solidFill>
                        </a:rPr>
                        <a:t> </a:t>
                      </a:r>
                      <a:r>
                        <a:rPr lang="de-AT" sz="1200" b="0" dirty="0" err="1" smtClean="0">
                          <a:solidFill>
                            <a:schemeClr val="tx1"/>
                          </a:solidFill>
                        </a:rPr>
                        <a:t>timing</a:t>
                      </a:r>
                      <a:endParaRPr lang="de-AT" sz="1200" b="0" dirty="0" smtClean="0">
                        <a:solidFill>
                          <a:schemeClr val="tx1"/>
                        </a:solidFill>
                      </a:endParaRPr>
                    </a:p>
                    <a:p>
                      <a:r>
                        <a:rPr lang="de-AT" sz="1200" b="0" dirty="0" err="1" smtClean="0">
                          <a:solidFill>
                            <a:schemeClr val="tx1"/>
                          </a:solidFill>
                        </a:rPr>
                        <a:t>resolution</a:t>
                      </a:r>
                      <a:endParaRPr lang="de-AT" sz="1200" b="0" dirty="0" smtClean="0">
                        <a:solidFill>
                          <a:schemeClr val="tx1"/>
                        </a:solidFill>
                      </a:endParaRPr>
                    </a:p>
                  </a:txBody>
                  <a:tcPr/>
                </a:tc>
                <a:tc>
                  <a:txBody>
                    <a:bodyPr/>
                    <a:lstStyle/>
                    <a:p>
                      <a:r>
                        <a:rPr lang="de-AT" sz="1200" b="0" dirty="0" smtClean="0">
                          <a:solidFill>
                            <a:schemeClr val="tx1"/>
                          </a:solidFill>
                        </a:rPr>
                        <a:t>K</a:t>
                      </a:r>
                      <a:r>
                        <a:rPr lang="de-AT" sz="1200" b="0" baseline="30000" dirty="0" smtClean="0">
                          <a:solidFill>
                            <a:schemeClr val="tx1"/>
                          </a:solidFill>
                        </a:rPr>
                        <a:t>±</a:t>
                      </a:r>
                      <a:r>
                        <a:rPr lang="de-AT" sz="1200" b="0" dirty="0" smtClean="0">
                          <a:solidFill>
                            <a:schemeClr val="tx1"/>
                          </a:solidFill>
                        </a:rPr>
                        <a:t> </a:t>
                      </a:r>
                      <a:r>
                        <a:rPr lang="de-AT" sz="1200" b="0" dirty="0" err="1" smtClean="0">
                          <a:solidFill>
                            <a:schemeClr val="tx1"/>
                          </a:solidFill>
                        </a:rPr>
                        <a:t>discrimination</a:t>
                      </a:r>
                      <a:endParaRPr lang="de-AT"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200" b="0" dirty="0" err="1" smtClean="0">
                          <a:solidFill>
                            <a:schemeClr val="tx1"/>
                          </a:solidFill>
                        </a:rPr>
                        <a:t>del‘d</a:t>
                      </a:r>
                      <a:r>
                        <a:rPr lang="de-AT" sz="1200" b="0" dirty="0" smtClean="0">
                          <a:solidFill>
                            <a:schemeClr val="tx1"/>
                          </a:solidFill>
                        </a:rPr>
                        <a:t> anti-</a:t>
                      </a:r>
                      <a:r>
                        <a:rPr lang="de-AT" sz="1200" b="0" dirty="0" err="1" smtClean="0">
                          <a:solidFill>
                            <a:schemeClr val="tx1"/>
                          </a:solidFill>
                        </a:rPr>
                        <a:t>coincidence</a:t>
                      </a:r>
                      <a:endParaRPr lang="de-AT" sz="1200" b="0" dirty="0" smtClean="0">
                        <a:solidFill>
                          <a:schemeClr val="tx1"/>
                        </a:solidFill>
                      </a:endParaRPr>
                    </a:p>
                    <a:p>
                      <a:endParaRPr lang="de-AT" sz="1200" dirty="0"/>
                    </a:p>
                  </a:txBody>
                  <a:tcPr/>
                </a:tc>
                <a:tc>
                  <a:txBody>
                    <a:bodyPr/>
                    <a:lstStyle/>
                    <a:p>
                      <a:r>
                        <a:rPr lang="de-AT" sz="1200" b="0" dirty="0" smtClean="0">
                          <a:solidFill>
                            <a:schemeClr val="tx1"/>
                          </a:solidFill>
                        </a:rPr>
                        <a:t>prompt</a:t>
                      </a:r>
                    </a:p>
                    <a:p>
                      <a:r>
                        <a:rPr lang="de-AT" sz="1200" b="0" dirty="0" smtClean="0">
                          <a:solidFill>
                            <a:schemeClr val="tx1"/>
                          </a:solidFill>
                        </a:rPr>
                        <a:t>anti-</a:t>
                      </a:r>
                      <a:r>
                        <a:rPr lang="de-AT" sz="1200" b="0" dirty="0" err="1" smtClean="0">
                          <a:solidFill>
                            <a:schemeClr val="tx1"/>
                          </a:solidFill>
                        </a:rPr>
                        <a:t>coincidence</a:t>
                      </a:r>
                      <a:endParaRPr lang="de-AT" sz="1200" b="0" dirty="0">
                        <a:solidFill>
                          <a:schemeClr val="tx1"/>
                        </a:solidFill>
                      </a:endParaRPr>
                    </a:p>
                  </a:txBody>
                  <a:tcPr/>
                </a:tc>
                <a:tc>
                  <a:txBody>
                    <a:bodyPr/>
                    <a:lstStyle/>
                    <a:p>
                      <a:r>
                        <a:rPr lang="de-AT" sz="1200" b="0" dirty="0" smtClean="0">
                          <a:solidFill>
                            <a:schemeClr val="accent2"/>
                          </a:solidFill>
                        </a:rPr>
                        <a:t>total</a:t>
                      </a:r>
                    </a:p>
                    <a:p>
                      <a:r>
                        <a:rPr lang="de-AT" sz="1200" b="0" dirty="0" err="1" smtClean="0">
                          <a:solidFill>
                            <a:schemeClr val="accent2"/>
                          </a:solidFill>
                        </a:rPr>
                        <a:t>improvement</a:t>
                      </a:r>
                      <a:endParaRPr lang="de-AT" sz="1200" b="0" dirty="0" smtClean="0">
                        <a:solidFill>
                          <a:schemeClr val="accent2"/>
                        </a:solidFill>
                      </a:endParaRPr>
                    </a:p>
                    <a:p>
                      <a:r>
                        <a:rPr lang="de-AT" sz="1200" b="0" dirty="0" err="1" smtClean="0">
                          <a:solidFill>
                            <a:schemeClr val="accent2"/>
                          </a:solidFill>
                        </a:rPr>
                        <a:t>factor</a:t>
                      </a:r>
                      <a:endParaRPr lang="de-AT" sz="1200" b="0" dirty="0" smtClean="0">
                        <a:solidFill>
                          <a:schemeClr val="accent2"/>
                        </a:solidFill>
                      </a:endParaRPr>
                    </a:p>
                  </a:txBody>
                  <a:tcPr/>
                </a:tc>
              </a:tr>
              <a:tr h="191755">
                <a:tc>
                  <a:txBody>
                    <a:bodyPr/>
                    <a:lstStyle/>
                    <a:p>
                      <a:r>
                        <a:rPr lang="de-AT" sz="1200" baseline="0" dirty="0" smtClean="0"/>
                        <a:t>Signal </a:t>
                      </a:r>
                      <a:endParaRPr lang="de-AT" sz="1200" baseline="30000" dirty="0"/>
                    </a:p>
                  </a:txBody>
                  <a:tcPr/>
                </a:tc>
                <a:tc>
                  <a:txBody>
                    <a:bodyPr/>
                    <a:lstStyle/>
                    <a:p>
                      <a:r>
                        <a:rPr lang="de-AT" sz="1200" dirty="0" smtClean="0"/>
                        <a:t>2.5</a:t>
                      </a:r>
                      <a:endParaRPr lang="de-AT" sz="1200" baseline="30000" dirty="0"/>
                    </a:p>
                  </a:txBody>
                  <a:tcPr/>
                </a:tc>
                <a:tc>
                  <a:txBody>
                    <a:bodyPr/>
                    <a:lstStyle/>
                    <a:p>
                      <a:endParaRPr lang="de-AT" sz="1200" baseline="30000" dirty="0"/>
                    </a:p>
                  </a:txBody>
                  <a:tcPr/>
                </a:tc>
                <a:tc>
                  <a:txBody>
                    <a:bodyPr/>
                    <a:lstStyle/>
                    <a:p>
                      <a:r>
                        <a:rPr lang="de-AT" sz="1200" dirty="0" smtClean="0"/>
                        <a:t>0.8</a:t>
                      </a:r>
                      <a:endParaRPr lang="de-AT" sz="1200" dirty="0"/>
                    </a:p>
                  </a:txBody>
                  <a:tcPr/>
                </a:tc>
                <a:tc>
                  <a:txBody>
                    <a:bodyPr/>
                    <a:lstStyle/>
                    <a:p>
                      <a:endParaRPr lang="de-AT" sz="1200" dirty="0"/>
                    </a:p>
                  </a:txBody>
                  <a:tcPr/>
                </a:tc>
                <a:tc>
                  <a:txBody>
                    <a:bodyPr/>
                    <a:lstStyle/>
                    <a:p>
                      <a:endParaRPr lang="de-AT" sz="1200" dirty="0"/>
                    </a:p>
                  </a:txBody>
                  <a:tcPr/>
                </a:tc>
                <a:tc>
                  <a:txBody>
                    <a:bodyPr/>
                    <a:lstStyle/>
                    <a:p>
                      <a:r>
                        <a:rPr lang="de-AT" sz="1200" b="1" dirty="0" smtClean="0">
                          <a:solidFill>
                            <a:schemeClr val="accent2"/>
                          </a:solidFill>
                        </a:rPr>
                        <a:t>2.0</a:t>
                      </a:r>
                    </a:p>
                    <a:p>
                      <a:endParaRPr lang="de-AT" sz="1200" b="1" dirty="0" smtClean="0">
                        <a:solidFill>
                          <a:schemeClr val="accent2"/>
                        </a:solidFill>
                      </a:endParaRPr>
                    </a:p>
                    <a:p>
                      <a:endParaRPr lang="de-AT" sz="1200" b="1" dirty="0">
                        <a:solidFill>
                          <a:schemeClr val="accent2"/>
                        </a:solidFill>
                      </a:endParaRPr>
                    </a:p>
                  </a:txBody>
                  <a:tcPr/>
                </a:tc>
              </a:tr>
              <a:tr h="191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200" baseline="0" dirty="0" err="1" smtClean="0"/>
                        <a:t>kaonic</a:t>
                      </a:r>
                      <a:r>
                        <a:rPr lang="de-AT" sz="1200" baseline="0" dirty="0" smtClean="0"/>
                        <a:t> X-</a:t>
                      </a:r>
                      <a:r>
                        <a:rPr lang="de-AT" sz="1200" baseline="0" dirty="0" err="1" smtClean="0"/>
                        <a:t>rays</a:t>
                      </a:r>
                      <a:r>
                        <a:rPr lang="de-AT" sz="1200" baseline="0" dirty="0" smtClean="0"/>
                        <a:t> </a:t>
                      </a:r>
                      <a:r>
                        <a:rPr lang="de-AT" sz="1200" baseline="0" dirty="0" err="1" smtClean="0"/>
                        <a:t>from</a:t>
                      </a:r>
                      <a:r>
                        <a:rPr lang="de-AT" sz="1200" baseline="0" dirty="0" smtClean="0"/>
                        <a:t> </a:t>
                      </a:r>
                      <a:r>
                        <a:rPr lang="de-AT" sz="1200" baseline="0" dirty="0" err="1" smtClean="0"/>
                        <a:t>wallstops</a:t>
                      </a:r>
                      <a:r>
                        <a:rPr lang="de-AT" sz="1200" baseline="0" dirty="0" smtClean="0"/>
                        <a:t> /Signal</a:t>
                      </a:r>
                    </a:p>
                  </a:txBody>
                  <a:tcPr/>
                </a:tc>
                <a:tc>
                  <a:txBody>
                    <a:bodyPr/>
                    <a:lstStyle/>
                    <a:p>
                      <a:r>
                        <a:rPr lang="de-AT" sz="1200" dirty="0" smtClean="0"/>
                        <a:t>20</a:t>
                      </a:r>
                      <a:endParaRPr lang="de-AT" sz="1200" dirty="0"/>
                    </a:p>
                  </a:txBody>
                  <a:tcPr/>
                </a:tc>
                <a:tc>
                  <a:txBody>
                    <a:bodyPr/>
                    <a:lstStyle/>
                    <a:p>
                      <a:endParaRPr lang="de-AT" sz="1200" dirty="0"/>
                    </a:p>
                  </a:txBody>
                  <a:tcPr/>
                </a:tc>
                <a:tc>
                  <a:txBody>
                    <a:bodyPr/>
                    <a:lstStyle/>
                    <a:p>
                      <a:endParaRPr lang="de-AT" sz="1200" dirty="0"/>
                    </a:p>
                  </a:txBody>
                  <a:tcPr/>
                </a:tc>
                <a:tc>
                  <a:txBody>
                    <a:bodyPr/>
                    <a:lstStyle/>
                    <a:p>
                      <a:endParaRPr lang="de-AT" sz="1200" dirty="0"/>
                    </a:p>
                  </a:txBody>
                  <a:tcPr/>
                </a:tc>
                <a:tc>
                  <a:txBody>
                    <a:bodyPr/>
                    <a:lstStyle/>
                    <a:p>
                      <a:endParaRPr lang="de-AT" sz="1200" dirty="0"/>
                    </a:p>
                  </a:txBody>
                  <a:tcPr/>
                </a:tc>
                <a:tc>
                  <a:txBody>
                    <a:bodyPr/>
                    <a:lstStyle/>
                    <a:p>
                      <a:r>
                        <a:rPr lang="de-AT" sz="1200" b="1" dirty="0" smtClean="0">
                          <a:solidFill>
                            <a:schemeClr val="accent2"/>
                          </a:solidFill>
                        </a:rPr>
                        <a:t>20 </a:t>
                      </a:r>
                      <a:r>
                        <a:rPr lang="de-AT" sz="1200" dirty="0" smtClean="0">
                          <a:solidFill>
                            <a:schemeClr val="accent2"/>
                          </a:solidFill>
                        </a:rPr>
                        <a:t>  </a:t>
                      </a:r>
                      <a:endParaRPr lang="de-AT" sz="1200" dirty="0">
                        <a:solidFill>
                          <a:schemeClr val="accent2"/>
                        </a:solidFill>
                      </a:endParaRPr>
                    </a:p>
                  </a:txBody>
                  <a:tcPr/>
                </a:tc>
              </a:tr>
              <a:tr h="191755">
                <a:tc>
                  <a:txBody>
                    <a:bodyPr/>
                    <a:lstStyle/>
                    <a:p>
                      <a:r>
                        <a:rPr lang="de-AT" sz="1200" baseline="0" dirty="0" err="1" smtClean="0"/>
                        <a:t>continuous</a:t>
                      </a:r>
                      <a:r>
                        <a:rPr lang="de-AT" sz="1200" baseline="0" dirty="0" smtClean="0"/>
                        <a:t> </a:t>
                      </a:r>
                      <a:r>
                        <a:rPr lang="de-AT" sz="1200" baseline="0" dirty="0" err="1" smtClean="0"/>
                        <a:t>background</a:t>
                      </a:r>
                      <a:r>
                        <a:rPr lang="de-AT" sz="1200" baseline="0" dirty="0" smtClean="0"/>
                        <a:t>  /Signal  /keV   </a:t>
                      </a:r>
                      <a:r>
                        <a:rPr lang="de-AT" sz="1200" baseline="0" dirty="0" err="1" smtClean="0"/>
                        <a:t>at</a:t>
                      </a:r>
                      <a:r>
                        <a:rPr lang="de-AT" sz="1200" baseline="0" dirty="0" smtClean="0"/>
                        <a:t> ROI</a:t>
                      </a:r>
                      <a:endParaRPr lang="de-AT" sz="1200" dirty="0"/>
                    </a:p>
                  </a:txBody>
                  <a:tcPr/>
                </a:tc>
                <a:tc>
                  <a:txBody>
                    <a:bodyPr/>
                    <a:lstStyle/>
                    <a:p>
                      <a:r>
                        <a:rPr lang="de-AT" sz="1200" dirty="0" smtClean="0"/>
                        <a:t>3.8</a:t>
                      </a:r>
                    </a:p>
                    <a:p>
                      <a:r>
                        <a:rPr lang="de-AT" sz="1200" dirty="0" smtClean="0"/>
                        <a:t>(</a:t>
                      </a:r>
                      <a:r>
                        <a:rPr lang="de-AT" sz="1200" dirty="0" err="1" smtClean="0"/>
                        <a:t>ratio</a:t>
                      </a:r>
                      <a:r>
                        <a:rPr lang="de-AT" sz="1200" dirty="0" smtClean="0"/>
                        <a:t> </a:t>
                      </a:r>
                      <a:r>
                        <a:rPr lang="de-AT" sz="1200" dirty="0" err="1" smtClean="0"/>
                        <a:t>of</a:t>
                      </a:r>
                      <a:r>
                        <a:rPr lang="de-AT" sz="1200" dirty="0" smtClean="0"/>
                        <a:t> </a:t>
                      </a:r>
                      <a:r>
                        <a:rPr lang="de-AT" sz="1200" baseline="0" dirty="0" err="1" smtClean="0"/>
                        <a:t>gasstops</a:t>
                      </a:r>
                      <a:r>
                        <a:rPr lang="de-AT" sz="1200" baseline="0" dirty="0" smtClean="0"/>
                        <a:t> vs.</a:t>
                      </a:r>
                    </a:p>
                    <a:p>
                      <a:r>
                        <a:rPr lang="de-AT" sz="1200" baseline="0" dirty="0" err="1" smtClean="0"/>
                        <a:t>decay+wallstops</a:t>
                      </a:r>
                      <a:r>
                        <a:rPr lang="de-AT" sz="1200" baseline="0" dirty="0" smtClean="0"/>
                        <a:t> </a:t>
                      </a:r>
                      <a:r>
                        <a:rPr lang="de-AT" sz="1200" baseline="0" dirty="0" err="1" smtClean="0"/>
                        <a:t>increased</a:t>
                      </a:r>
                      <a:r>
                        <a:rPr lang="de-AT" sz="1200" baseline="0" dirty="0" smtClean="0"/>
                        <a:t>)</a:t>
                      </a:r>
                      <a:endParaRPr lang="de-AT" sz="1200" dirty="0"/>
                    </a:p>
                  </a:txBody>
                  <a:tcPr/>
                </a:tc>
                <a:tc>
                  <a:txBody>
                    <a:bodyPr/>
                    <a:lstStyle/>
                    <a:p>
                      <a:endParaRPr lang="de-AT" sz="1200" dirty="0"/>
                    </a:p>
                  </a:txBody>
                  <a:tcPr/>
                </a:tc>
                <a:tc>
                  <a:txBody>
                    <a:bodyPr/>
                    <a:lstStyle/>
                    <a:p>
                      <a:r>
                        <a:rPr lang="de-AT" sz="1200" dirty="0" smtClean="0"/>
                        <a:t>2</a:t>
                      </a:r>
                    </a:p>
                    <a:p>
                      <a:r>
                        <a:rPr lang="de-AT" sz="1200" dirty="0" smtClean="0"/>
                        <a:t>(</a:t>
                      </a:r>
                      <a:r>
                        <a:rPr lang="de-AT" sz="1200" dirty="0" err="1" smtClean="0"/>
                        <a:t>events</a:t>
                      </a:r>
                      <a:r>
                        <a:rPr lang="de-AT" sz="1200" dirty="0" smtClean="0"/>
                        <a:t> due </a:t>
                      </a:r>
                      <a:r>
                        <a:rPr lang="de-AT" sz="1200" dirty="0" err="1" smtClean="0"/>
                        <a:t>to</a:t>
                      </a:r>
                      <a:r>
                        <a:rPr lang="de-AT" sz="1200" dirty="0" smtClean="0"/>
                        <a:t> </a:t>
                      </a:r>
                      <a:r>
                        <a:rPr lang="de-AT" sz="1200" dirty="0" err="1" smtClean="0"/>
                        <a:t>decay</a:t>
                      </a:r>
                      <a:r>
                        <a:rPr lang="de-AT" sz="1200" dirty="0" smtClean="0"/>
                        <a:t> </a:t>
                      </a:r>
                      <a:r>
                        <a:rPr lang="de-AT" sz="1200" dirty="0" err="1" smtClean="0"/>
                        <a:t>of</a:t>
                      </a:r>
                      <a:r>
                        <a:rPr lang="de-AT" sz="1200" dirty="0" smtClean="0"/>
                        <a:t> K</a:t>
                      </a:r>
                      <a:r>
                        <a:rPr lang="de-AT" sz="1200" baseline="30000" dirty="0" smtClean="0"/>
                        <a:t>+</a:t>
                      </a:r>
                      <a:r>
                        <a:rPr lang="de-AT" sz="1200" dirty="0" smtClean="0"/>
                        <a:t>  </a:t>
                      </a:r>
                      <a:r>
                        <a:rPr lang="de-AT" sz="1200" dirty="0" err="1" smtClean="0"/>
                        <a:t>removed</a:t>
                      </a:r>
                      <a:r>
                        <a:rPr lang="de-AT" sz="1200" dirty="0" smtClean="0"/>
                        <a:t>)</a:t>
                      </a:r>
                      <a:endParaRPr lang="de-AT" sz="1200" dirty="0"/>
                    </a:p>
                  </a:txBody>
                  <a:tcPr/>
                </a:tc>
                <a:tc>
                  <a:txBody>
                    <a:bodyPr/>
                    <a:lstStyle/>
                    <a:p>
                      <a:endParaRPr lang="de-AT" sz="1200" dirty="0"/>
                    </a:p>
                  </a:txBody>
                  <a:tcPr/>
                </a:tc>
                <a:tc>
                  <a:txBody>
                    <a:bodyPr/>
                    <a:lstStyle/>
                    <a:p>
                      <a:r>
                        <a:rPr lang="de-AT" sz="1200" dirty="0" smtClean="0"/>
                        <a:t>2</a:t>
                      </a:r>
                    </a:p>
                    <a:p>
                      <a:r>
                        <a:rPr lang="de-AT" sz="1200" dirty="0" smtClean="0"/>
                        <a:t>(</a:t>
                      </a:r>
                      <a:r>
                        <a:rPr lang="de-AT" sz="1200" dirty="0" err="1" smtClean="0"/>
                        <a:t>charged</a:t>
                      </a:r>
                      <a:r>
                        <a:rPr lang="de-AT" sz="1200" dirty="0" smtClean="0"/>
                        <a:t> </a:t>
                      </a:r>
                      <a:r>
                        <a:rPr lang="de-AT" sz="1200" dirty="0" err="1" smtClean="0"/>
                        <a:t>particle</a:t>
                      </a:r>
                      <a:r>
                        <a:rPr lang="de-AT" sz="1200" dirty="0" smtClean="0"/>
                        <a:t> </a:t>
                      </a:r>
                      <a:r>
                        <a:rPr lang="de-AT" sz="1200" dirty="0" err="1" smtClean="0"/>
                        <a:t>veto</a:t>
                      </a:r>
                      <a:r>
                        <a:rPr lang="de-AT" sz="1200" dirty="0" smtClean="0"/>
                        <a:t>)</a:t>
                      </a:r>
                      <a:endParaRPr lang="de-AT" sz="1200" dirty="0"/>
                    </a:p>
                  </a:txBody>
                  <a:tcPr/>
                </a:tc>
                <a:tc>
                  <a:txBody>
                    <a:bodyPr/>
                    <a:lstStyle/>
                    <a:p>
                      <a:r>
                        <a:rPr lang="de-AT" sz="1200" b="1" dirty="0" smtClean="0">
                          <a:solidFill>
                            <a:schemeClr val="accent2"/>
                          </a:solidFill>
                        </a:rPr>
                        <a:t>15.2</a:t>
                      </a:r>
                      <a:endParaRPr lang="de-AT" sz="1200" b="1" dirty="0">
                        <a:solidFill>
                          <a:schemeClr val="accent2"/>
                        </a:solidFill>
                      </a:endParaRPr>
                    </a:p>
                  </a:txBody>
                  <a:tcPr/>
                </a:tc>
              </a:tr>
              <a:tr h="191755">
                <a:tc>
                  <a:txBody>
                    <a:bodyPr/>
                    <a:lstStyle/>
                    <a:p>
                      <a:r>
                        <a:rPr lang="de-AT" sz="1200" dirty="0" smtClean="0"/>
                        <a:t>beam </a:t>
                      </a:r>
                      <a:r>
                        <a:rPr lang="de-AT" sz="1200" dirty="0" err="1" smtClean="0"/>
                        <a:t>background</a:t>
                      </a:r>
                      <a:r>
                        <a:rPr lang="de-AT" sz="1200" dirty="0" smtClean="0"/>
                        <a:t> (asynchron)</a:t>
                      </a:r>
                      <a:endParaRPr lang="de-AT" sz="1200" dirty="0"/>
                    </a:p>
                  </a:txBody>
                  <a:tcPr/>
                </a:tc>
                <a:tc>
                  <a:txBody>
                    <a:bodyPr/>
                    <a:lstStyle/>
                    <a:p>
                      <a:r>
                        <a:rPr lang="de-AT" sz="1200" dirty="0" smtClean="0"/>
                        <a:t>4.8 </a:t>
                      </a:r>
                    </a:p>
                    <a:p>
                      <a:r>
                        <a:rPr lang="de-AT" sz="1200" dirty="0" smtClean="0"/>
                        <a:t>(</a:t>
                      </a:r>
                      <a:r>
                        <a:rPr lang="de-AT" sz="1200" dirty="0" err="1" smtClean="0"/>
                        <a:t>less</a:t>
                      </a:r>
                      <a:r>
                        <a:rPr lang="de-AT" sz="1200" dirty="0" smtClean="0"/>
                        <a:t> </a:t>
                      </a:r>
                      <a:r>
                        <a:rPr lang="de-AT" sz="1200" dirty="0" err="1" smtClean="0"/>
                        <a:t>trigger</a:t>
                      </a:r>
                      <a:r>
                        <a:rPr lang="de-AT" sz="1200" dirty="0" smtClean="0"/>
                        <a:t> per </a:t>
                      </a:r>
                      <a:r>
                        <a:rPr lang="de-AT" sz="1200" dirty="0" err="1" smtClean="0"/>
                        <a:t>signal</a:t>
                      </a:r>
                      <a:r>
                        <a:rPr lang="de-AT" sz="1200" dirty="0" smtClean="0"/>
                        <a:t>)</a:t>
                      </a:r>
                      <a:endParaRPr lang="de-AT" sz="1200" dirty="0"/>
                    </a:p>
                  </a:txBody>
                  <a:tcPr/>
                </a:tc>
                <a:tc>
                  <a:txBody>
                    <a:bodyPr/>
                    <a:lstStyle/>
                    <a:p>
                      <a:r>
                        <a:rPr lang="de-AT" sz="1200" dirty="0" smtClean="0"/>
                        <a:t>1.5 </a:t>
                      </a:r>
                    </a:p>
                    <a:p>
                      <a:r>
                        <a:rPr lang="de-AT" sz="1200" dirty="0" smtClean="0"/>
                        <a:t>(</a:t>
                      </a:r>
                      <a:r>
                        <a:rPr lang="de-AT" sz="1200" dirty="0" err="1" smtClean="0"/>
                        <a:t>smaller</a:t>
                      </a:r>
                      <a:endParaRPr lang="de-AT" sz="1200" dirty="0" smtClean="0"/>
                    </a:p>
                    <a:p>
                      <a:r>
                        <a:rPr lang="de-AT" sz="1200" dirty="0" err="1" smtClean="0"/>
                        <a:t>coincidence</a:t>
                      </a:r>
                      <a:r>
                        <a:rPr lang="de-AT" sz="1200" dirty="0" smtClean="0"/>
                        <a:t> </a:t>
                      </a:r>
                      <a:r>
                        <a:rPr lang="de-AT" sz="1200" dirty="0" err="1" smtClean="0"/>
                        <a:t>gate</a:t>
                      </a:r>
                      <a:r>
                        <a:rPr lang="de-AT" sz="1200" dirty="0" smtClean="0"/>
                        <a:t>)</a:t>
                      </a:r>
                      <a:endParaRPr lang="de-AT" sz="1200" dirty="0"/>
                    </a:p>
                  </a:txBody>
                  <a:tcPr/>
                </a:tc>
                <a:tc>
                  <a:txBody>
                    <a:bodyPr/>
                    <a:lstStyle/>
                    <a:p>
                      <a:endParaRPr lang="de-AT" sz="1200" dirty="0"/>
                    </a:p>
                  </a:txBody>
                  <a:tcPr/>
                </a:tc>
                <a:tc>
                  <a:txBody>
                    <a:bodyPr/>
                    <a:lstStyle/>
                    <a:p>
                      <a:r>
                        <a:rPr lang="de-AT" sz="1200" dirty="0" smtClean="0"/>
                        <a:t>3</a:t>
                      </a:r>
                    </a:p>
                    <a:p>
                      <a:r>
                        <a:rPr lang="de-AT" sz="1200" dirty="0" smtClean="0"/>
                        <a:t>(„</a:t>
                      </a:r>
                      <a:r>
                        <a:rPr lang="de-AT" sz="1200" dirty="0" err="1" smtClean="0"/>
                        <a:t>active</a:t>
                      </a:r>
                      <a:r>
                        <a:rPr lang="de-AT" sz="1200" baseline="0" dirty="0" smtClean="0"/>
                        <a:t> </a:t>
                      </a:r>
                      <a:r>
                        <a:rPr lang="de-AT" sz="1200" baseline="0" dirty="0" err="1" smtClean="0"/>
                        <a:t>shielding</a:t>
                      </a:r>
                      <a:r>
                        <a:rPr lang="de-AT" sz="1200" baseline="0" dirty="0" smtClean="0"/>
                        <a:t>“)</a:t>
                      </a:r>
                      <a:endParaRPr lang="de-AT" sz="1200" dirty="0"/>
                    </a:p>
                  </a:txBody>
                  <a:tcPr/>
                </a:tc>
                <a:tc>
                  <a:txBody>
                    <a:bodyPr/>
                    <a:lstStyle/>
                    <a:p>
                      <a:endParaRPr lang="de-AT" sz="1200" dirty="0"/>
                    </a:p>
                  </a:txBody>
                  <a:tcPr/>
                </a:tc>
                <a:tc>
                  <a:txBody>
                    <a:bodyPr/>
                    <a:lstStyle/>
                    <a:p>
                      <a:r>
                        <a:rPr lang="de-AT" sz="1200" b="1" dirty="0" smtClean="0">
                          <a:solidFill>
                            <a:schemeClr val="accent2"/>
                          </a:solidFill>
                        </a:rPr>
                        <a:t>21.6</a:t>
                      </a:r>
                      <a:endParaRPr lang="de-AT" sz="1200" b="1" dirty="0">
                        <a:solidFill>
                          <a:schemeClr val="accent2"/>
                        </a:solidFill>
                      </a:endParaRPr>
                    </a:p>
                  </a:txBody>
                  <a:tcPr/>
                </a:tc>
              </a:tr>
            </a:tbl>
          </a:graphicData>
        </a:graphic>
      </p:graphicFrame>
      <p:sp>
        <p:nvSpPr>
          <p:cNvPr id="4" name="Geschweifte Klammer links 3"/>
          <p:cNvSpPr/>
          <p:nvPr/>
        </p:nvSpPr>
        <p:spPr>
          <a:xfrm>
            <a:off x="285720" y="1643050"/>
            <a:ext cx="238155" cy="1433525"/>
          </a:xfrm>
          <a:prstGeom prst="leftBrace">
            <a:avLst>
              <a:gd name="adj1" fmla="val 8333"/>
              <a:gd name="adj2" fmla="val 49336"/>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5654" name="Textfeld 5"/>
          <p:cNvSpPr txBox="1">
            <a:spLocks noChangeArrowheads="1"/>
          </p:cNvSpPr>
          <p:nvPr/>
        </p:nvSpPr>
        <p:spPr bwMode="auto">
          <a:xfrm rot="16200000">
            <a:off x="-486569" y="2129619"/>
            <a:ext cx="1249363" cy="276225"/>
          </a:xfrm>
          <a:prstGeom prst="rect">
            <a:avLst/>
          </a:prstGeom>
          <a:noFill/>
          <a:ln w="9525">
            <a:noFill/>
            <a:miter lim="800000"/>
            <a:headEnd/>
            <a:tailEnd/>
          </a:ln>
        </p:spPr>
        <p:txBody>
          <a:bodyPr wrap="none">
            <a:spAutoFit/>
          </a:bodyPr>
          <a:lstStyle/>
          <a:p>
            <a:r>
              <a:rPr lang="de-DE" sz="1200" dirty="0" err="1"/>
              <a:t>kaon-correlated</a:t>
            </a:r>
            <a:endParaRPr lang="de-DE" sz="1200" dirty="0"/>
          </a:p>
        </p:txBody>
      </p:sp>
      <p:sp>
        <p:nvSpPr>
          <p:cNvPr id="6" name="Textfeld 5"/>
          <p:cNvSpPr txBox="1"/>
          <p:nvPr/>
        </p:nvSpPr>
        <p:spPr>
          <a:xfrm>
            <a:off x="357158" y="4071942"/>
            <a:ext cx="8501122" cy="553998"/>
          </a:xfrm>
          <a:prstGeom prst="rect">
            <a:avLst/>
          </a:prstGeom>
          <a:noFill/>
        </p:spPr>
        <p:txBody>
          <a:bodyPr wrap="square" rtlCol="0">
            <a:spAutoFit/>
          </a:bodyPr>
          <a:lstStyle/>
          <a:p>
            <a:r>
              <a:rPr lang="de-DE" sz="1600" dirty="0" smtClean="0">
                <a:solidFill>
                  <a:srgbClr val="140BC1"/>
                </a:solidFill>
              </a:rPr>
              <a:t>„</a:t>
            </a:r>
            <a:r>
              <a:rPr lang="de-DE" sz="1400" dirty="0" err="1" smtClean="0">
                <a:solidFill>
                  <a:srgbClr val="140BC1"/>
                </a:solidFill>
              </a:rPr>
              <a:t>delayed</a:t>
            </a:r>
            <a:r>
              <a:rPr lang="de-DE" sz="1400" dirty="0" smtClean="0">
                <a:solidFill>
                  <a:srgbClr val="140BC1"/>
                </a:solidFill>
              </a:rPr>
              <a:t> </a:t>
            </a:r>
            <a:r>
              <a:rPr lang="de-DE" sz="1400" dirty="0" err="1" smtClean="0">
                <a:solidFill>
                  <a:srgbClr val="140BC1"/>
                </a:solidFill>
              </a:rPr>
              <a:t>anticoincidence</a:t>
            </a:r>
            <a:r>
              <a:rPr lang="de-DE" sz="1400" dirty="0" smtClean="0">
                <a:solidFill>
                  <a:srgbClr val="140BC1"/>
                </a:solidFill>
              </a:rPr>
              <a:t>“:  </a:t>
            </a:r>
            <a:r>
              <a:rPr lang="de-DE" sz="1400" dirty="0" err="1" smtClean="0"/>
              <a:t>the</a:t>
            </a:r>
            <a:r>
              <a:rPr lang="de-DE" sz="1400" dirty="0" smtClean="0"/>
              <a:t> </a:t>
            </a:r>
            <a:r>
              <a:rPr lang="de-DE" sz="1400" dirty="0" err="1" smtClean="0"/>
              <a:t>timewindow</a:t>
            </a:r>
            <a:r>
              <a:rPr lang="de-DE" sz="1400" dirty="0" smtClean="0"/>
              <a:t> </a:t>
            </a:r>
            <a:r>
              <a:rPr lang="de-DE" sz="1400" dirty="0" err="1" smtClean="0"/>
              <a:t>of</a:t>
            </a:r>
            <a:r>
              <a:rPr lang="de-DE" sz="1400" dirty="0" smtClean="0"/>
              <a:t> </a:t>
            </a:r>
            <a:r>
              <a:rPr lang="de-DE" sz="1400" dirty="0" err="1" smtClean="0"/>
              <a:t>the</a:t>
            </a:r>
            <a:r>
              <a:rPr lang="de-DE" sz="1400" dirty="0" smtClean="0"/>
              <a:t> </a:t>
            </a:r>
            <a:r>
              <a:rPr lang="de-DE" sz="1400" dirty="0" err="1" smtClean="0"/>
              <a:t>kaon-stopping</a:t>
            </a:r>
            <a:r>
              <a:rPr lang="de-DE" sz="1400" dirty="0" smtClean="0"/>
              <a:t> </a:t>
            </a:r>
            <a:r>
              <a:rPr lang="de-DE" sz="1400" dirty="0" err="1" smtClean="0"/>
              <a:t>is</a:t>
            </a:r>
            <a:r>
              <a:rPr lang="de-DE" sz="1400" dirty="0" smtClean="0"/>
              <a:t> </a:t>
            </a:r>
            <a:r>
              <a:rPr lang="de-DE" sz="1400" dirty="0" err="1" smtClean="0"/>
              <a:t>left</a:t>
            </a:r>
            <a:r>
              <a:rPr lang="de-DE" sz="1400" dirty="0" smtClean="0"/>
              <a:t> out. Events </a:t>
            </a:r>
            <a:r>
              <a:rPr lang="de-DE" sz="1400" dirty="0" err="1" smtClean="0"/>
              <a:t>during</a:t>
            </a:r>
            <a:r>
              <a:rPr lang="de-DE" sz="1400" dirty="0" smtClean="0"/>
              <a:t> </a:t>
            </a:r>
            <a:r>
              <a:rPr lang="de-DE" sz="1400" dirty="0" err="1" smtClean="0"/>
              <a:t>that</a:t>
            </a:r>
            <a:r>
              <a:rPr lang="de-DE" sz="1400" dirty="0" smtClean="0"/>
              <a:t> time </a:t>
            </a:r>
            <a:r>
              <a:rPr lang="de-DE" sz="1400" dirty="0" err="1" smtClean="0"/>
              <a:t>are</a:t>
            </a:r>
            <a:r>
              <a:rPr lang="de-DE" sz="1400" dirty="0" smtClean="0"/>
              <a:t> K</a:t>
            </a:r>
            <a:r>
              <a:rPr lang="de-DE" sz="1400" baseline="30000" dirty="0" smtClean="0"/>
              <a:t>-</a:t>
            </a:r>
            <a:r>
              <a:rPr lang="de-DE" sz="1400" dirty="0" smtClean="0"/>
              <a:t> </a:t>
            </a:r>
            <a:r>
              <a:rPr lang="de-DE" sz="1400" dirty="0" err="1" smtClean="0"/>
              <a:t>absorption</a:t>
            </a:r>
            <a:r>
              <a:rPr lang="de-DE" sz="1400" dirty="0" smtClean="0"/>
              <a:t> </a:t>
            </a:r>
            <a:r>
              <a:rPr lang="de-DE" sz="1400" dirty="0" err="1" smtClean="0"/>
              <a:t>secondaries</a:t>
            </a:r>
            <a:r>
              <a:rPr lang="de-DE" sz="1400" dirty="0" smtClean="0"/>
              <a:t>, </a:t>
            </a:r>
            <a:r>
              <a:rPr lang="de-DE" sz="1400" dirty="0" err="1" smtClean="0"/>
              <a:t>which</a:t>
            </a:r>
            <a:r>
              <a:rPr lang="de-DE" sz="1400" dirty="0" smtClean="0"/>
              <a:t> </a:t>
            </a:r>
            <a:r>
              <a:rPr lang="de-DE" sz="1400" dirty="0" err="1" smtClean="0"/>
              <a:t>are</a:t>
            </a:r>
            <a:r>
              <a:rPr lang="de-DE" sz="1400" dirty="0" smtClean="0"/>
              <a:t> </a:t>
            </a:r>
            <a:r>
              <a:rPr lang="de-DE" sz="1400" dirty="0" err="1" smtClean="0"/>
              <a:t>welcome</a:t>
            </a:r>
            <a:r>
              <a:rPr lang="de-DE" sz="1400" dirty="0" smtClean="0"/>
              <a:t>.</a:t>
            </a:r>
          </a:p>
        </p:txBody>
      </p:sp>
      <p:sp>
        <p:nvSpPr>
          <p:cNvPr id="7" name="Textfeld 6"/>
          <p:cNvSpPr txBox="1"/>
          <p:nvPr/>
        </p:nvSpPr>
        <p:spPr>
          <a:xfrm>
            <a:off x="357158" y="4714884"/>
            <a:ext cx="8501122" cy="738664"/>
          </a:xfrm>
          <a:prstGeom prst="rect">
            <a:avLst/>
          </a:prstGeom>
          <a:noFill/>
        </p:spPr>
        <p:txBody>
          <a:bodyPr wrap="square" rtlCol="0">
            <a:spAutoFit/>
          </a:bodyPr>
          <a:lstStyle/>
          <a:p>
            <a:r>
              <a:rPr lang="de-DE" sz="1400" dirty="0" smtClean="0">
                <a:solidFill>
                  <a:srgbClr val="140BC1"/>
                </a:solidFill>
              </a:rPr>
              <a:t>„prompt </a:t>
            </a:r>
            <a:r>
              <a:rPr lang="de-DE" sz="1400" dirty="0" err="1" smtClean="0">
                <a:solidFill>
                  <a:srgbClr val="140BC1"/>
                </a:solidFill>
              </a:rPr>
              <a:t>anticoincidence</a:t>
            </a:r>
            <a:r>
              <a:rPr lang="de-DE" sz="1400" dirty="0" smtClean="0">
                <a:solidFill>
                  <a:srgbClr val="140BC1"/>
                </a:solidFill>
              </a:rPr>
              <a:t>“:  </a:t>
            </a:r>
            <a:r>
              <a:rPr lang="de-DE" sz="1400" dirty="0" err="1" smtClean="0"/>
              <a:t>if</a:t>
            </a:r>
            <a:r>
              <a:rPr lang="de-DE" sz="1400" dirty="0" smtClean="0"/>
              <a:t> </a:t>
            </a:r>
            <a:r>
              <a:rPr lang="de-DE" sz="1400" dirty="0" err="1" smtClean="0"/>
              <a:t>the</a:t>
            </a:r>
            <a:r>
              <a:rPr lang="de-DE" sz="1400" dirty="0" smtClean="0"/>
              <a:t> </a:t>
            </a:r>
            <a:r>
              <a:rPr lang="de-DE" sz="1400" u="sng" dirty="0" err="1" smtClean="0"/>
              <a:t>topological</a:t>
            </a:r>
            <a:r>
              <a:rPr lang="de-DE" sz="1400" u="sng" dirty="0" smtClean="0"/>
              <a:t> </a:t>
            </a:r>
            <a:r>
              <a:rPr lang="de-DE" sz="1400" u="sng" dirty="0" err="1" smtClean="0"/>
              <a:t>distance</a:t>
            </a:r>
            <a:r>
              <a:rPr lang="de-DE" sz="1400" u="sng" dirty="0" smtClean="0"/>
              <a:t> </a:t>
            </a:r>
            <a:r>
              <a:rPr lang="de-DE" sz="1400" dirty="0" err="1" smtClean="0"/>
              <a:t>of</a:t>
            </a:r>
            <a:r>
              <a:rPr lang="de-DE" sz="1400" dirty="0" smtClean="0"/>
              <a:t> </a:t>
            </a:r>
            <a:r>
              <a:rPr lang="de-DE" sz="1400" dirty="0" err="1" smtClean="0"/>
              <a:t>the</a:t>
            </a:r>
            <a:r>
              <a:rPr lang="de-DE" sz="1400" dirty="0" smtClean="0"/>
              <a:t> SDD </a:t>
            </a:r>
            <a:r>
              <a:rPr lang="de-DE" sz="1400" dirty="0" err="1" smtClean="0"/>
              <a:t>and</a:t>
            </a:r>
            <a:r>
              <a:rPr lang="de-DE" sz="1400" dirty="0" smtClean="0"/>
              <a:t> </a:t>
            </a:r>
            <a:r>
              <a:rPr lang="de-DE" sz="1400" dirty="0" err="1" smtClean="0"/>
              <a:t>the</a:t>
            </a:r>
            <a:r>
              <a:rPr lang="de-DE" sz="1400" dirty="0" smtClean="0"/>
              <a:t> </a:t>
            </a:r>
            <a:r>
              <a:rPr lang="de-DE" sz="1400" dirty="0" err="1" smtClean="0"/>
              <a:t>scintillator</a:t>
            </a:r>
            <a:r>
              <a:rPr lang="de-DE" sz="1400" dirty="0" smtClean="0"/>
              <a:t> </a:t>
            </a:r>
            <a:r>
              <a:rPr lang="de-DE" sz="1400" dirty="0" err="1" smtClean="0"/>
              <a:t>seeing</a:t>
            </a:r>
            <a:r>
              <a:rPr lang="de-DE" sz="1400" dirty="0" smtClean="0"/>
              <a:t> </a:t>
            </a:r>
            <a:r>
              <a:rPr lang="de-DE" sz="1400" dirty="0" err="1" smtClean="0"/>
              <a:t>the</a:t>
            </a:r>
            <a:r>
              <a:rPr lang="de-DE" sz="1400" dirty="0" smtClean="0"/>
              <a:t> </a:t>
            </a:r>
            <a:r>
              <a:rPr lang="de-DE" sz="1400" dirty="0" err="1" smtClean="0"/>
              <a:t>particle</a:t>
            </a:r>
            <a:r>
              <a:rPr lang="de-DE" sz="1400" dirty="0" smtClean="0"/>
              <a:t> </a:t>
            </a:r>
            <a:r>
              <a:rPr lang="de-DE" sz="1400" dirty="0" err="1" smtClean="0"/>
              <a:t>is</a:t>
            </a:r>
            <a:r>
              <a:rPr lang="de-DE" sz="1400" dirty="0" smtClean="0"/>
              <a:t> </a:t>
            </a:r>
            <a:r>
              <a:rPr lang="de-DE" sz="1400" dirty="0" err="1" smtClean="0"/>
              <a:t>small</a:t>
            </a:r>
            <a:r>
              <a:rPr lang="de-DE" sz="1400" dirty="0" smtClean="0"/>
              <a:t>, </a:t>
            </a:r>
            <a:r>
              <a:rPr lang="de-DE" sz="1400" dirty="0" err="1" smtClean="0"/>
              <a:t>then</a:t>
            </a:r>
            <a:r>
              <a:rPr lang="de-DE" sz="1400" dirty="0" smtClean="0"/>
              <a:t> </a:t>
            </a:r>
            <a:r>
              <a:rPr lang="de-DE" sz="1400" dirty="0" err="1" smtClean="0"/>
              <a:t>remove</a:t>
            </a:r>
            <a:r>
              <a:rPr lang="de-DE" sz="1400" dirty="0" smtClean="0"/>
              <a:t> </a:t>
            </a:r>
            <a:r>
              <a:rPr lang="de-DE" sz="1400" dirty="0" err="1" smtClean="0"/>
              <a:t>the</a:t>
            </a:r>
            <a:r>
              <a:rPr lang="de-DE" sz="1400" dirty="0" smtClean="0"/>
              <a:t> </a:t>
            </a:r>
            <a:r>
              <a:rPr lang="de-DE" sz="1400" dirty="0" err="1" smtClean="0"/>
              <a:t>events</a:t>
            </a:r>
            <a:r>
              <a:rPr lang="de-DE" sz="1400" dirty="0" smtClean="0"/>
              <a:t>, </a:t>
            </a:r>
            <a:r>
              <a:rPr lang="de-DE" sz="1400" dirty="0" err="1" smtClean="0"/>
              <a:t>it</a:t>
            </a:r>
            <a:r>
              <a:rPr lang="de-DE" sz="1400" dirty="0" smtClean="0"/>
              <a:t> </a:t>
            </a:r>
            <a:r>
              <a:rPr lang="de-DE" sz="1400" dirty="0" err="1" smtClean="0"/>
              <a:t>is</a:t>
            </a:r>
            <a:r>
              <a:rPr lang="de-DE" sz="1400" dirty="0" smtClean="0"/>
              <a:t> </a:t>
            </a:r>
            <a:r>
              <a:rPr lang="de-DE" sz="1400" dirty="0" err="1" smtClean="0"/>
              <a:t>likely</a:t>
            </a:r>
            <a:r>
              <a:rPr lang="de-DE" sz="1400" dirty="0" smtClean="0"/>
              <a:t> </a:t>
            </a:r>
            <a:r>
              <a:rPr lang="de-DE" sz="1400" dirty="0" err="1" smtClean="0"/>
              <a:t>to</a:t>
            </a:r>
            <a:r>
              <a:rPr lang="de-DE" sz="1400" dirty="0" smtClean="0"/>
              <a:t> </a:t>
            </a:r>
            <a:r>
              <a:rPr lang="de-DE" sz="1400" dirty="0" err="1" smtClean="0"/>
              <a:t>be</a:t>
            </a:r>
            <a:r>
              <a:rPr lang="de-DE" sz="1400" dirty="0" smtClean="0"/>
              <a:t> a MIP </a:t>
            </a:r>
            <a:r>
              <a:rPr lang="de-DE" sz="1400" dirty="0" err="1" smtClean="0"/>
              <a:t>passing</a:t>
            </a:r>
            <a:r>
              <a:rPr lang="de-DE" sz="1400" dirty="0" smtClean="0"/>
              <a:t> </a:t>
            </a:r>
            <a:r>
              <a:rPr lang="de-DE" sz="1400" dirty="0" err="1" smtClean="0"/>
              <a:t>the</a:t>
            </a:r>
            <a:r>
              <a:rPr lang="de-DE" sz="1400" dirty="0" smtClean="0"/>
              <a:t> SDD.</a:t>
            </a:r>
          </a:p>
          <a:p>
            <a:r>
              <a:rPr lang="de-DE" sz="1400" dirty="0" smtClean="0"/>
              <a:t>Large </a:t>
            </a:r>
            <a:r>
              <a:rPr lang="de-DE" sz="1400" dirty="0" err="1" smtClean="0"/>
              <a:t>distance</a:t>
            </a:r>
            <a:r>
              <a:rPr lang="de-DE" sz="1400" dirty="0" smtClean="0"/>
              <a:t>: The SDD </a:t>
            </a:r>
            <a:r>
              <a:rPr lang="de-DE" sz="1400" dirty="0" err="1" smtClean="0"/>
              <a:t>hit</a:t>
            </a:r>
            <a:r>
              <a:rPr lang="de-DE" sz="1400" dirty="0" smtClean="0"/>
              <a:t> </a:t>
            </a:r>
            <a:r>
              <a:rPr lang="de-DE" sz="1400" dirty="0" err="1" smtClean="0"/>
              <a:t>may</a:t>
            </a:r>
            <a:r>
              <a:rPr lang="de-DE" sz="1400" dirty="0" smtClean="0"/>
              <a:t> </a:t>
            </a:r>
            <a:r>
              <a:rPr lang="de-DE" sz="1400" dirty="0" err="1" smtClean="0"/>
              <a:t>be</a:t>
            </a:r>
            <a:r>
              <a:rPr lang="de-DE" sz="1400" dirty="0" smtClean="0"/>
              <a:t> a </a:t>
            </a:r>
            <a:r>
              <a:rPr lang="de-DE" sz="1400" dirty="0" err="1" smtClean="0"/>
              <a:t>kaonic</a:t>
            </a:r>
            <a:r>
              <a:rPr lang="de-DE" sz="1400" dirty="0" smtClean="0"/>
              <a:t> X-</a:t>
            </a:r>
            <a:r>
              <a:rPr lang="de-DE" sz="1400" dirty="0" err="1" smtClean="0"/>
              <a:t>ray</a:t>
            </a:r>
            <a:r>
              <a:rPr lang="de-DE" sz="1400" dirty="0" smtClean="0"/>
              <a:t> </a:t>
            </a:r>
            <a:r>
              <a:rPr lang="de-DE" sz="1400" dirty="0" err="1" smtClean="0"/>
              <a:t>signal</a:t>
            </a:r>
            <a:r>
              <a:rPr lang="de-DE" sz="1400" dirty="0" smtClean="0"/>
              <a:t>, </a:t>
            </a:r>
            <a:r>
              <a:rPr lang="de-DE" sz="1400" dirty="0" err="1" smtClean="0"/>
              <a:t>kaon</a:t>
            </a:r>
            <a:r>
              <a:rPr lang="de-DE" sz="1400" dirty="0" smtClean="0"/>
              <a:t> </a:t>
            </a:r>
            <a:r>
              <a:rPr lang="de-DE" sz="1400" dirty="0" err="1" smtClean="0"/>
              <a:t>absorption</a:t>
            </a:r>
            <a:r>
              <a:rPr lang="de-DE" sz="1400" dirty="0" smtClean="0"/>
              <a:t> </a:t>
            </a:r>
            <a:r>
              <a:rPr lang="de-DE" sz="1400" dirty="0" err="1" smtClean="0"/>
              <a:t>secondary</a:t>
            </a:r>
            <a:r>
              <a:rPr lang="de-DE" sz="1400" dirty="0" smtClean="0"/>
              <a:t> in </a:t>
            </a:r>
            <a:r>
              <a:rPr lang="de-DE" sz="1400" dirty="0" err="1" smtClean="0"/>
              <a:t>scintillator</a:t>
            </a:r>
            <a:r>
              <a:rPr lang="de-DE" sz="1400" dirty="0" smtClean="0"/>
              <a:t> </a:t>
            </a:r>
          </a:p>
        </p:txBody>
      </p:sp>
      <p:sp>
        <p:nvSpPr>
          <p:cNvPr id="8" name="Textfeld 7"/>
          <p:cNvSpPr txBox="1"/>
          <p:nvPr/>
        </p:nvSpPr>
        <p:spPr>
          <a:xfrm>
            <a:off x="428596" y="5715016"/>
            <a:ext cx="8501122" cy="738664"/>
          </a:xfrm>
          <a:prstGeom prst="rect">
            <a:avLst/>
          </a:prstGeom>
          <a:solidFill>
            <a:srgbClr val="0070C0"/>
          </a:solidFill>
        </p:spPr>
        <p:txBody>
          <a:bodyPr wrap="square" rtlCol="0">
            <a:spAutoFit/>
          </a:bodyPr>
          <a:lstStyle/>
          <a:p>
            <a:r>
              <a:rPr lang="de-DE" sz="1400" dirty="0" smtClean="0">
                <a:solidFill>
                  <a:srgbClr val="FFFFCC"/>
                </a:solidFill>
              </a:rPr>
              <a:t>CONCLUSION:   IF </a:t>
            </a:r>
            <a:r>
              <a:rPr lang="de-DE" sz="1400" dirty="0" err="1" smtClean="0">
                <a:solidFill>
                  <a:srgbClr val="FFFFCC"/>
                </a:solidFill>
              </a:rPr>
              <a:t>the</a:t>
            </a:r>
            <a:r>
              <a:rPr lang="de-DE" sz="1400" dirty="0" smtClean="0">
                <a:solidFill>
                  <a:srgbClr val="FFFFCC"/>
                </a:solidFill>
              </a:rPr>
              <a:t> </a:t>
            </a:r>
            <a:r>
              <a:rPr lang="de-DE" sz="1400" dirty="0" err="1" smtClean="0">
                <a:solidFill>
                  <a:srgbClr val="FFFFCC"/>
                </a:solidFill>
              </a:rPr>
              <a:t>future</a:t>
            </a:r>
            <a:r>
              <a:rPr lang="de-DE" sz="1400" dirty="0" smtClean="0">
                <a:solidFill>
                  <a:srgbClr val="FFFFCC"/>
                </a:solidFill>
              </a:rPr>
              <a:t> DAFNE </a:t>
            </a:r>
            <a:r>
              <a:rPr lang="de-DE" sz="1400" dirty="0" err="1" smtClean="0">
                <a:solidFill>
                  <a:srgbClr val="FFFFCC"/>
                </a:solidFill>
              </a:rPr>
              <a:t>background</a:t>
            </a:r>
            <a:r>
              <a:rPr lang="de-DE" sz="1400" dirty="0" smtClean="0">
                <a:solidFill>
                  <a:srgbClr val="FFFFCC"/>
                </a:solidFill>
              </a:rPr>
              <a:t> in </a:t>
            </a:r>
            <a:r>
              <a:rPr lang="de-DE" sz="1400" dirty="0" err="1" smtClean="0">
                <a:solidFill>
                  <a:srgbClr val="FFFFCC"/>
                </a:solidFill>
              </a:rPr>
              <a:t>the</a:t>
            </a:r>
            <a:r>
              <a:rPr lang="de-DE" sz="1400" dirty="0" smtClean="0">
                <a:solidFill>
                  <a:srgbClr val="FFFFCC"/>
                </a:solidFill>
              </a:rPr>
              <a:t> FINUDA </a:t>
            </a:r>
            <a:r>
              <a:rPr lang="de-DE" sz="1400" dirty="0" err="1" smtClean="0">
                <a:solidFill>
                  <a:srgbClr val="FFFFCC"/>
                </a:solidFill>
              </a:rPr>
              <a:t>pit</a:t>
            </a:r>
            <a:r>
              <a:rPr lang="de-DE" sz="1400" dirty="0" smtClean="0">
                <a:solidFill>
                  <a:srgbClr val="FFFFCC"/>
                </a:solidFill>
              </a:rPr>
              <a:t> </a:t>
            </a:r>
            <a:r>
              <a:rPr lang="de-DE" sz="1400" dirty="0" err="1" smtClean="0">
                <a:solidFill>
                  <a:srgbClr val="FFFFCC"/>
                </a:solidFill>
              </a:rPr>
              <a:t>is</a:t>
            </a:r>
            <a:r>
              <a:rPr lang="de-DE" sz="1400" dirty="0" smtClean="0">
                <a:solidFill>
                  <a:srgbClr val="FFFFCC"/>
                </a:solidFill>
              </a:rPr>
              <a:t> </a:t>
            </a:r>
            <a:r>
              <a:rPr lang="de-DE" sz="1400" dirty="0" err="1" smtClean="0">
                <a:solidFill>
                  <a:srgbClr val="FFFFCC"/>
                </a:solidFill>
              </a:rPr>
              <a:t>comparable</a:t>
            </a:r>
            <a:r>
              <a:rPr lang="de-DE" sz="1400" dirty="0" smtClean="0">
                <a:solidFill>
                  <a:srgbClr val="FFFFCC"/>
                </a:solidFill>
              </a:rPr>
              <a:t> </a:t>
            </a:r>
            <a:r>
              <a:rPr lang="de-DE" sz="1400" dirty="0" err="1" smtClean="0">
                <a:solidFill>
                  <a:srgbClr val="FFFFCC"/>
                </a:solidFill>
              </a:rPr>
              <a:t>to</a:t>
            </a:r>
            <a:r>
              <a:rPr lang="de-DE" sz="1400" dirty="0" smtClean="0">
                <a:solidFill>
                  <a:srgbClr val="FFFFCC"/>
                </a:solidFill>
              </a:rPr>
              <a:t> </a:t>
            </a:r>
            <a:r>
              <a:rPr lang="de-DE" sz="1400" dirty="0" err="1" smtClean="0">
                <a:solidFill>
                  <a:srgbClr val="FFFFCC"/>
                </a:solidFill>
              </a:rPr>
              <a:t>the</a:t>
            </a:r>
            <a:r>
              <a:rPr lang="de-DE" sz="1400" dirty="0" smtClean="0">
                <a:solidFill>
                  <a:srgbClr val="FFFFCC"/>
                </a:solidFill>
              </a:rPr>
              <a:t> 2009 </a:t>
            </a:r>
            <a:r>
              <a:rPr lang="de-DE" sz="1400" dirty="0" err="1" smtClean="0">
                <a:solidFill>
                  <a:srgbClr val="FFFFCC"/>
                </a:solidFill>
              </a:rPr>
              <a:t>background</a:t>
            </a:r>
            <a:r>
              <a:rPr lang="de-DE" sz="1400" dirty="0" smtClean="0">
                <a:solidFill>
                  <a:srgbClr val="FFFFCC"/>
                </a:solidFill>
              </a:rPr>
              <a:t> </a:t>
            </a:r>
            <a:r>
              <a:rPr lang="de-DE" sz="1400" dirty="0" err="1" smtClean="0">
                <a:solidFill>
                  <a:srgbClr val="FFFFCC"/>
                </a:solidFill>
              </a:rPr>
              <a:t>at</a:t>
            </a:r>
            <a:r>
              <a:rPr lang="de-DE" sz="1400" dirty="0" smtClean="0">
                <a:solidFill>
                  <a:srgbClr val="FFFFCC"/>
                </a:solidFill>
              </a:rPr>
              <a:t> </a:t>
            </a:r>
            <a:r>
              <a:rPr lang="de-DE" sz="1400" dirty="0" err="1" smtClean="0">
                <a:solidFill>
                  <a:srgbClr val="FFFFCC"/>
                </a:solidFill>
              </a:rPr>
              <a:t>the</a:t>
            </a:r>
            <a:r>
              <a:rPr lang="de-DE" sz="1400" dirty="0" smtClean="0">
                <a:solidFill>
                  <a:srgbClr val="FFFFCC"/>
                </a:solidFill>
              </a:rPr>
              <a:t> KLOE </a:t>
            </a:r>
            <a:r>
              <a:rPr lang="de-DE" sz="1400" dirty="0" err="1" smtClean="0">
                <a:solidFill>
                  <a:srgbClr val="FFFFCC"/>
                </a:solidFill>
              </a:rPr>
              <a:t>side</a:t>
            </a:r>
            <a:r>
              <a:rPr lang="de-DE" sz="1400" dirty="0" smtClean="0">
                <a:solidFill>
                  <a:srgbClr val="FFFFCC"/>
                </a:solidFill>
              </a:rPr>
              <a:t>, </a:t>
            </a:r>
            <a:r>
              <a:rPr lang="de-DE" sz="1400" dirty="0" err="1" smtClean="0">
                <a:solidFill>
                  <a:srgbClr val="FFFFCC"/>
                </a:solidFill>
              </a:rPr>
              <a:t>and</a:t>
            </a:r>
            <a:r>
              <a:rPr lang="de-DE" sz="1400" dirty="0" smtClean="0">
                <a:solidFill>
                  <a:srgbClr val="FFFFCC"/>
                </a:solidFill>
              </a:rPr>
              <a:t> </a:t>
            </a:r>
            <a:r>
              <a:rPr lang="de-DE" sz="1400" dirty="0" err="1" smtClean="0">
                <a:solidFill>
                  <a:srgbClr val="FFFFCC"/>
                </a:solidFill>
              </a:rPr>
              <a:t>the</a:t>
            </a:r>
            <a:r>
              <a:rPr lang="de-DE" sz="1400" dirty="0" smtClean="0">
                <a:solidFill>
                  <a:srgbClr val="FFFFCC"/>
                </a:solidFill>
              </a:rPr>
              <a:t> </a:t>
            </a:r>
            <a:r>
              <a:rPr lang="de-DE" sz="1400" dirty="0" err="1" smtClean="0">
                <a:solidFill>
                  <a:srgbClr val="FFFFCC"/>
                </a:solidFill>
              </a:rPr>
              <a:t>Kd</a:t>
            </a:r>
            <a:r>
              <a:rPr lang="de-DE" sz="1400" dirty="0" smtClean="0">
                <a:solidFill>
                  <a:srgbClr val="FFFFCC"/>
                </a:solidFill>
              </a:rPr>
              <a:t> </a:t>
            </a:r>
            <a:r>
              <a:rPr lang="de-DE" sz="1400" dirty="0" err="1" smtClean="0">
                <a:solidFill>
                  <a:srgbClr val="FFFFCC"/>
                </a:solidFill>
              </a:rPr>
              <a:t>yields</a:t>
            </a:r>
            <a:r>
              <a:rPr lang="de-DE" sz="1400" dirty="0" smtClean="0">
                <a:solidFill>
                  <a:srgbClr val="FFFFCC"/>
                </a:solidFill>
              </a:rPr>
              <a:t> </a:t>
            </a:r>
            <a:r>
              <a:rPr lang="de-DE" sz="1400" dirty="0" err="1" smtClean="0">
                <a:solidFill>
                  <a:srgbClr val="FFFFCC"/>
                </a:solidFill>
              </a:rPr>
              <a:t>are</a:t>
            </a:r>
            <a:r>
              <a:rPr lang="de-DE" sz="1400" dirty="0" smtClean="0">
                <a:solidFill>
                  <a:srgbClr val="FFFFCC"/>
                </a:solidFill>
              </a:rPr>
              <a:t> not </a:t>
            </a:r>
            <a:r>
              <a:rPr lang="de-DE" sz="1400" dirty="0" err="1" smtClean="0">
                <a:solidFill>
                  <a:srgbClr val="FFFFCC"/>
                </a:solidFill>
              </a:rPr>
              <a:t>much</a:t>
            </a:r>
            <a:r>
              <a:rPr lang="de-DE" sz="1400" dirty="0" smtClean="0">
                <a:solidFill>
                  <a:srgbClr val="FFFFCC"/>
                </a:solidFill>
              </a:rPr>
              <a:t> </a:t>
            </a:r>
            <a:r>
              <a:rPr lang="de-DE" sz="1400" dirty="0" err="1" smtClean="0">
                <a:solidFill>
                  <a:srgbClr val="FFFFCC"/>
                </a:solidFill>
              </a:rPr>
              <a:t>smaller</a:t>
            </a:r>
            <a:r>
              <a:rPr lang="de-DE" sz="1400" dirty="0" smtClean="0">
                <a:solidFill>
                  <a:srgbClr val="FFFFCC"/>
                </a:solidFill>
              </a:rPr>
              <a:t> </a:t>
            </a:r>
            <a:r>
              <a:rPr lang="de-DE" sz="1400" dirty="0" err="1" smtClean="0">
                <a:solidFill>
                  <a:srgbClr val="FFFFCC"/>
                </a:solidFill>
              </a:rPr>
              <a:t>then</a:t>
            </a:r>
            <a:r>
              <a:rPr lang="de-DE" sz="1400" dirty="0" smtClean="0">
                <a:solidFill>
                  <a:srgbClr val="FFFFCC"/>
                </a:solidFill>
              </a:rPr>
              <a:t> 1/10 </a:t>
            </a:r>
            <a:r>
              <a:rPr lang="de-DE" sz="1400" dirty="0" err="1" smtClean="0">
                <a:solidFill>
                  <a:srgbClr val="FFFFCC"/>
                </a:solidFill>
              </a:rPr>
              <a:t>of</a:t>
            </a:r>
            <a:r>
              <a:rPr lang="de-DE" sz="1400" dirty="0" smtClean="0">
                <a:solidFill>
                  <a:srgbClr val="FFFFCC"/>
                </a:solidFill>
              </a:rPr>
              <a:t> </a:t>
            </a:r>
            <a:r>
              <a:rPr lang="de-DE" sz="1400" dirty="0" err="1" smtClean="0">
                <a:solidFill>
                  <a:srgbClr val="FFFFCC"/>
                </a:solidFill>
              </a:rPr>
              <a:t>the</a:t>
            </a:r>
            <a:r>
              <a:rPr lang="de-DE" sz="1400" dirty="0" smtClean="0">
                <a:solidFill>
                  <a:srgbClr val="FFFFCC"/>
                </a:solidFill>
              </a:rPr>
              <a:t> </a:t>
            </a:r>
            <a:r>
              <a:rPr lang="de-DE" sz="1400" dirty="0" err="1" smtClean="0">
                <a:solidFill>
                  <a:srgbClr val="FFFFCC"/>
                </a:solidFill>
              </a:rPr>
              <a:t>Kp</a:t>
            </a:r>
            <a:r>
              <a:rPr lang="de-DE" sz="1400" dirty="0" smtClean="0">
                <a:solidFill>
                  <a:srgbClr val="FFFFCC"/>
                </a:solidFill>
              </a:rPr>
              <a:t> </a:t>
            </a:r>
            <a:r>
              <a:rPr lang="de-DE" sz="1400" dirty="0" err="1" smtClean="0">
                <a:solidFill>
                  <a:srgbClr val="FFFFCC"/>
                </a:solidFill>
              </a:rPr>
              <a:t>yields</a:t>
            </a:r>
            <a:endParaRPr lang="de-DE" sz="1400" dirty="0" smtClean="0">
              <a:solidFill>
                <a:srgbClr val="FFFFCC"/>
              </a:solidFill>
            </a:endParaRPr>
          </a:p>
          <a:p>
            <a:r>
              <a:rPr lang="de-DE" sz="1400" dirty="0" smtClean="0">
                <a:solidFill>
                  <a:srgbClr val="FFFFCC"/>
                </a:solidFill>
              </a:rPr>
              <a:t>THEN a quantitative </a:t>
            </a:r>
            <a:r>
              <a:rPr lang="de-DE" sz="1400" dirty="0" err="1" smtClean="0">
                <a:solidFill>
                  <a:srgbClr val="FFFFCC"/>
                </a:solidFill>
              </a:rPr>
              <a:t>Kd</a:t>
            </a:r>
            <a:r>
              <a:rPr lang="de-DE" sz="1400" dirty="0" smtClean="0">
                <a:solidFill>
                  <a:srgbClr val="FFFFCC"/>
                </a:solidFill>
              </a:rPr>
              <a:t> </a:t>
            </a:r>
            <a:r>
              <a:rPr lang="de-DE" sz="1400" dirty="0" err="1" smtClean="0">
                <a:solidFill>
                  <a:srgbClr val="FFFFCC"/>
                </a:solidFill>
              </a:rPr>
              <a:t>measurement</a:t>
            </a:r>
            <a:r>
              <a:rPr lang="de-DE" sz="1400" dirty="0" smtClean="0">
                <a:solidFill>
                  <a:srgbClr val="FFFFCC"/>
                </a:solidFill>
              </a:rPr>
              <a:t> </a:t>
            </a:r>
            <a:r>
              <a:rPr lang="de-DE" sz="1400" dirty="0" err="1" smtClean="0">
                <a:solidFill>
                  <a:srgbClr val="FFFFCC"/>
                </a:solidFill>
              </a:rPr>
              <a:t>is</a:t>
            </a:r>
            <a:r>
              <a:rPr lang="de-DE" sz="1400" dirty="0" smtClean="0">
                <a:solidFill>
                  <a:srgbClr val="FFFFCC"/>
                </a:solidFill>
              </a:rPr>
              <a:t> </a:t>
            </a:r>
            <a:r>
              <a:rPr lang="de-DE" sz="1400" dirty="0" err="1" smtClean="0">
                <a:solidFill>
                  <a:srgbClr val="FFFFCC"/>
                </a:solidFill>
              </a:rPr>
              <a:t>feasible</a:t>
            </a:r>
            <a:r>
              <a:rPr lang="de-DE" sz="1400" dirty="0" smtClean="0">
                <a:solidFill>
                  <a:srgbClr val="FFFFCC"/>
                </a:solidFill>
              </a:rPr>
              <a:t> (</a:t>
            </a:r>
            <a:r>
              <a:rPr lang="de-DE" sz="1400" dirty="0" err="1" smtClean="0">
                <a:solidFill>
                  <a:srgbClr val="FFFFCC"/>
                </a:solidFill>
              </a:rPr>
              <a:t>with</a:t>
            </a:r>
            <a:r>
              <a:rPr lang="de-DE" sz="1400" dirty="0" smtClean="0">
                <a:solidFill>
                  <a:srgbClr val="FFFFCC"/>
                </a:solidFill>
              </a:rPr>
              <a:t> ~ 1000 pb</a:t>
            </a:r>
            <a:r>
              <a:rPr lang="de-DE" sz="1400" baseline="30000" dirty="0" smtClean="0">
                <a:solidFill>
                  <a:srgbClr val="FFFFCC"/>
                </a:solidFill>
              </a:rPr>
              <a:t>-1</a:t>
            </a:r>
            <a:r>
              <a:rPr lang="de-DE" sz="1400" dirty="0" smtClean="0">
                <a:solidFill>
                  <a:srgbClr val="FFFFCC"/>
                </a:solidFill>
              </a:rPr>
              <a:t>)</a:t>
            </a:r>
          </a:p>
        </p:txBody>
      </p:sp>
      <p:sp>
        <p:nvSpPr>
          <p:cNvPr id="10"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22</a:t>
            </a:fld>
            <a:r>
              <a:rPr lang="de-DE" dirty="0" smtClean="0"/>
              <a:t>   </a:t>
            </a:r>
            <a:endParaRPr lang="de-D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0" y="0"/>
            <a:ext cx="9144000" cy="523220"/>
          </a:xfrm>
          <a:prstGeom prst="rect">
            <a:avLst/>
          </a:prstGeom>
          <a:noFill/>
        </p:spPr>
        <p:txBody>
          <a:bodyPr wrap="square" rtlCol="0">
            <a:spAutoFit/>
          </a:bodyPr>
          <a:lstStyle/>
          <a:p>
            <a:pPr algn="ctr"/>
            <a:r>
              <a:rPr lang="de-DE" sz="2800" i="1" dirty="0" err="1" smtClean="0">
                <a:solidFill>
                  <a:schemeClr val="accent4">
                    <a:lumMod val="65000"/>
                    <a:lumOff val="35000"/>
                  </a:schemeClr>
                </a:solidFill>
              </a:rPr>
              <a:t>Preparatory</a:t>
            </a:r>
            <a:r>
              <a:rPr lang="de-DE" sz="2800" i="1" dirty="0" smtClean="0">
                <a:solidFill>
                  <a:schemeClr val="accent4">
                    <a:lumMod val="65000"/>
                    <a:lumOff val="35000"/>
                  </a:schemeClr>
                </a:solidFill>
              </a:rPr>
              <a:t> </a:t>
            </a:r>
            <a:r>
              <a:rPr lang="de-DE" sz="2800" i="1" dirty="0" err="1" smtClean="0">
                <a:solidFill>
                  <a:schemeClr val="accent4">
                    <a:lumMod val="65000"/>
                    <a:lumOff val="35000"/>
                  </a:schemeClr>
                </a:solidFill>
              </a:rPr>
              <a:t>measurements</a:t>
            </a:r>
            <a:endParaRPr lang="de-DE" sz="2800" i="1" dirty="0" smtClean="0">
              <a:solidFill>
                <a:schemeClr val="accent4">
                  <a:lumMod val="65000"/>
                  <a:lumOff val="35000"/>
                </a:schemeClr>
              </a:solidFill>
            </a:endParaRPr>
          </a:p>
        </p:txBody>
      </p:sp>
      <p:sp>
        <p:nvSpPr>
          <p:cNvPr id="29"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23</a:t>
            </a:fld>
            <a:r>
              <a:rPr lang="de-DE" dirty="0" smtClean="0"/>
              <a:t>   </a:t>
            </a:r>
            <a:endParaRPr lang="de-DE" dirty="0"/>
          </a:p>
        </p:txBody>
      </p:sp>
      <p:sp>
        <p:nvSpPr>
          <p:cNvPr id="37" name="Textfeld 36"/>
          <p:cNvSpPr txBox="1"/>
          <p:nvPr/>
        </p:nvSpPr>
        <p:spPr>
          <a:xfrm>
            <a:off x="323528" y="1412776"/>
            <a:ext cx="8496944" cy="3539430"/>
          </a:xfrm>
          <a:prstGeom prst="rect">
            <a:avLst/>
          </a:prstGeom>
          <a:solidFill>
            <a:srgbClr val="FFFF00"/>
          </a:solidFill>
        </p:spPr>
        <p:txBody>
          <a:bodyPr wrap="square" rtlCol="0">
            <a:spAutoFit/>
          </a:bodyPr>
          <a:lstStyle/>
          <a:p>
            <a:endParaRPr lang="de-DE" sz="1600" dirty="0" smtClean="0">
              <a:solidFill>
                <a:srgbClr val="140BC1"/>
              </a:solidFill>
            </a:endParaRPr>
          </a:p>
          <a:p>
            <a:r>
              <a:rPr lang="de-DE" sz="1600" dirty="0" smtClean="0">
                <a:solidFill>
                  <a:srgbClr val="140BC1"/>
                </a:solidFill>
              </a:rPr>
              <a:t>Even </a:t>
            </a:r>
            <a:r>
              <a:rPr lang="de-DE" sz="1600" i="1" u="sng" dirty="0" err="1" smtClean="0">
                <a:solidFill>
                  <a:srgbClr val="140BC1"/>
                </a:solidFill>
              </a:rPr>
              <a:t>without</a:t>
            </a:r>
            <a:r>
              <a:rPr lang="de-DE" sz="1600" i="1" u="sng" dirty="0" smtClean="0">
                <a:solidFill>
                  <a:srgbClr val="140BC1"/>
                </a:solidFill>
              </a:rPr>
              <a:t> </a:t>
            </a:r>
            <a:r>
              <a:rPr lang="de-DE" sz="1600" i="1" u="sng" dirty="0" err="1" smtClean="0">
                <a:solidFill>
                  <a:srgbClr val="140BC1"/>
                </a:solidFill>
              </a:rPr>
              <a:t>collisions</a:t>
            </a:r>
            <a:r>
              <a:rPr lang="de-DE" sz="1600" i="1" u="sng" dirty="0" smtClean="0">
                <a:solidFill>
                  <a:srgbClr val="140BC1"/>
                </a:solidFill>
              </a:rPr>
              <a:t> </a:t>
            </a:r>
            <a:r>
              <a:rPr lang="de-DE" sz="1600" dirty="0" smtClean="0">
                <a:solidFill>
                  <a:srgbClr val="140BC1"/>
                </a:solidFill>
              </a:rPr>
              <a:t>in „</a:t>
            </a:r>
            <a:r>
              <a:rPr lang="de-DE" sz="1600" dirty="0" err="1" smtClean="0">
                <a:solidFill>
                  <a:srgbClr val="140BC1"/>
                </a:solidFill>
              </a:rPr>
              <a:t>our</a:t>
            </a:r>
            <a:r>
              <a:rPr lang="de-DE" sz="1600" dirty="0" smtClean="0">
                <a:solidFill>
                  <a:srgbClr val="140BC1"/>
                </a:solidFill>
              </a:rPr>
              <a:t>“ IP,  </a:t>
            </a:r>
            <a:r>
              <a:rPr lang="de-DE" sz="1600" dirty="0" err="1" smtClean="0">
                <a:solidFill>
                  <a:srgbClr val="140BC1"/>
                </a:solidFill>
              </a:rPr>
              <a:t>important</a:t>
            </a:r>
            <a:r>
              <a:rPr lang="de-DE" sz="1600" dirty="0" smtClean="0">
                <a:solidFill>
                  <a:srgbClr val="140BC1"/>
                </a:solidFill>
              </a:rPr>
              <a:t> </a:t>
            </a:r>
            <a:r>
              <a:rPr lang="de-DE" sz="1600" dirty="0" err="1" smtClean="0">
                <a:solidFill>
                  <a:srgbClr val="140BC1"/>
                </a:solidFill>
              </a:rPr>
              <a:t>things</a:t>
            </a:r>
            <a:r>
              <a:rPr lang="de-DE" sz="1600" dirty="0" smtClean="0">
                <a:solidFill>
                  <a:srgbClr val="140BC1"/>
                </a:solidFill>
              </a:rPr>
              <a:t> </a:t>
            </a:r>
            <a:r>
              <a:rPr lang="de-DE" sz="1600" dirty="0" err="1" smtClean="0">
                <a:solidFill>
                  <a:srgbClr val="140BC1"/>
                </a:solidFill>
              </a:rPr>
              <a:t>can</a:t>
            </a:r>
            <a:r>
              <a:rPr lang="de-DE" sz="1600" dirty="0" smtClean="0">
                <a:solidFill>
                  <a:srgbClr val="140BC1"/>
                </a:solidFill>
              </a:rPr>
              <a:t> </a:t>
            </a:r>
            <a:r>
              <a:rPr lang="de-DE" sz="1600" dirty="0" err="1" smtClean="0">
                <a:solidFill>
                  <a:srgbClr val="140BC1"/>
                </a:solidFill>
              </a:rPr>
              <a:t>be</a:t>
            </a:r>
            <a:r>
              <a:rPr lang="de-DE" sz="1600" dirty="0" smtClean="0">
                <a:solidFill>
                  <a:srgbClr val="140BC1"/>
                </a:solidFill>
              </a:rPr>
              <a:t> </a:t>
            </a:r>
            <a:r>
              <a:rPr lang="de-DE" sz="1600" dirty="0" err="1" smtClean="0">
                <a:solidFill>
                  <a:srgbClr val="140BC1"/>
                </a:solidFill>
              </a:rPr>
              <a:t>learned</a:t>
            </a:r>
            <a:r>
              <a:rPr lang="de-DE" sz="1600" dirty="0" smtClean="0">
                <a:solidFill>
                  <a:srgbClr val="140BC1"/>
                </a:solidFill>
              </a:rPr>
              <a:t> </a:t>
            </a:r>
            <a:r>
              <a:rPr lang="de-DE" sz="1600" dirty="0" err="1" smtClean="0">
                <a:solidFill>
                  <a:srgbClr val="140BC1"/>
                </a:solidFill>
              </a:rPr>
              <a:t>for</a:t>
            </a:r>
            <a:r>
              <a:rPr lang="de-DE" sz="1600" dirty="0" smtClean="0">
                <a:solidFill>
                  <a:srgbClr val="140BC1"/>
                </a:solidFill>
              </a:rPr>
              <a:t> SIDDHARTA-2</a:t>
            </a:r>
          </a:p>
          <a:p>
            <a:endParaRPr lang="de-DE" sz="1600" dirty="0" smtClean="0">
              <a:solidFill>
                <a:srgbClr val="140BC1"/>
              </a:solidFill>
            </a:endParaRPr>
          </a:p>
          <a:p>
            <a:endParaRPr lang="de-DE" sz="1600" dirty="0" smtClean="0">
              <a:solidFill>
                <a:srgbClr val="140BC1"/>
              </a:solidFill>
            </a:endParaRPr>
          </a:p>
          <a:p>
            <a:r>
              <a:rPr lang="de-DE" sz="1600" dirty="0" err="1" smtClean="0">
                <a:solidFill>
                  <a:srgbClr val="140BC1"/>
                </a:solidFill>
              </a:rPr>
              <a:t>topology</a:t>
            </a:r>
            <a:r>
              <a:rPr lang="de-DE" sz="1600" dirty="0" smtClean="0">
                <a:solidFill>
                  <a:srgbClr val="140BC1"/>
                </a:solidFill>
              </a:rPr>
              <a:t> </a:t>
            </a:r>
            <a:r>
              <a:rPr lang="de-DE" sz="1600" dirty="0" err="1" smtClean="0">
                <a:solidFill>
                  <a:srgbClr val="140BC1"/>
                </a:solidFill>
              </a:rPr>
              <a:t>of</a:t>
            </a:r>
            <a:r>
              <a:rPr lang="de-DE" sz="1600" dirty="0" smtClean="0">
                <a:solidFill>
                  <a:srgbClr val="140BC1"/>
                </a:solidFill>
              </a:rPr>
              <a:t> </a:t>
            </a:r>
            <a:r>
              <a:rPr lang="de-DE" sz="1600" dirty="0" err="1" smtClean="0">
                <a:solidFill>
                  <a:srgbClr val="140BC1"/>
                </a:solidFill>
              </a:rPr>
              <a:t>background</a:t>
            </a:r>
            <a:r>
              <a:rPr lang="de-DE" sz="1600" dirty="0" smtClean="0">
                <a:solidFill>
                  <a:srgbClr val="140BC1"/>
                </a:solidFill>
              </a:rPr>
              <a:t> </a:t>
            </a:r>
            <a:r>
              <a:rPr lang="de-DE" sz="1600" dirty="0" err="1" smtClean="0">
                <a:solidFill>
                  <a:srgbClr val="140BC1"/>
                </a:solidFill>
              </a:rPr>
              <a:t>radiation</a:t>
            </a:r>
            <a:r>
              <a:rPr lang="de-DE" sz="1600" dirty="0" smtClean="0">
                <a:solidFill>
                  <a:srgbClr val="140BC1"/>
                </a:solidFill>
              </a:rPr>
              <a:t> – </a:t>
            </a:r>
            <a:r>
              <a:rPr lang="de-DE" sz="1600" dirty="0" err="1" smtClean="0">
                <a:solidFill>
                  <a:srgbClr val="140BC1"/>
                </a:solidFill>
              </a:rPr>
              <a:t>improve</a:t>
            </a:r>
            <a:r>
              <a:rPr lang="de-DE" sz="1600" dirty="0" smtClean="0">
                <a:solidFill>
                  <a:srgbClr val="140BC1"/>
                </a:solidFill>
              </a:rPr>
              <a:t> </a:t>
            </a:r>
            <a:r>
              <a:rPr lang="de-DE" sz="1600" dirty="0" err="1" smtClean="0">
                <a:solidFill>
                  <a:srgbClr val="140BC1"/>
                </a:solidFill>
              </a:rPr>
              <a:t>shielding</a:t>
            </a:r>
            <a:r>
              <a:rPr lang="de-DE" sz="1600" dirty="0" smtClean="0">
                <a:solidFill>
                  <a:srgbClr val="140BC1"/>
                </a:solidFill>
              </a:rPr>
              <a:t> </a:t>
            </a:r>
            <a:r>
              <a:rPr lang="de-DE" sz="1600" dirty="0" err="1" smtClean="0">
                <a:solidFill>
                  <a:srgbClr val="140BC1"/>
                </a:solidFill>
              </a:rPr>
              <a:t>geometry</a:t>
            </a:r>
            <a:r>
              <a:rPr lang="de-DE" sz="1600" dirty="0" smtClean="0">
                <a:solidFill>
                  <a:srgbClr val="140BC1"/>
                </a:solidFill>
              </a:rPr>
              <a:t>, </a:t>
            </a:r>
            <a:r>
              <a:rPr lang="de-DE" sz="1600" dirty="0" err="1" smtClean="0">
                <a:solidFill>
                  <a:srgbClr val="140BC1"/>
                </a:solidFill>
              </a:rPr>
              <a:t>materials</a:t>
            </a:r>
            <a:endParaRPr lang="de-DE" sz="1600" dirty="0" smtClean="0">
              <a:solidFill>
                <a:srgbClr val="140BC1"/>
              </a:solidFill>
            </a:endParaRPr>
          </a:p>
          <a:p>
            <a:endParaRPr lang="de-DE" sz="1600" dirty="0" smtClean="0">
              <a:solidFill>
                <a:srgbClr val="140BC1"/>
              </a:solidFill>
            </a:endParaRPr>
          </a:p>
          <a:p>
            <a:r>
              <a:rPr lang="de-DE" sz="1600" dirty="0" err="1" smtClean="0">
                <a:solidFill>
                  <a:srgbClr val="140BC1"/>
                </a:solidFill>
              </a:rPr>
              <a:t>test</a:t>
            </a:r>
            <a:r>
              <a:rPr lang="de-DE" sz="1600" dirty="0" smtClean="0">
                <a:solidFill>
                  <a:srgbClr val="140BC1"/>
                </a:solidFill>
              </a:rPr>
              <a:t> </a:t>
            </a:r>
            <a:r>
              <a:rPr lang="de-DE" sz="1600" dirty="0" err="1" smtClean="0">
                <a:solidFill>
                  <a:srgbClr val="140BC1"/>
                </a:solidFill>
              </a:rPr>
              <a:t>active</a:t>
            </a:r>
            <a:r>
              <a:rPr lang="de-DE" sz="1600" dirty="0" smtClean="0">
                <a:solidFill>
                  <a:srgbClr val="140BC1"/>
                </a:solidFill>
              </a:rPr>
              <a:t> </a:t>
            </a:r>
            <a:r>
              <a:rPr lang="de-DE" sz="1600" dirty="0" err="1" smtClean="0">
                <a:solidFill>
                  <a:srgbClr val="140BC1"/>
                </a:solidFill>
              </a:rPr>
              <a:t>shielding</a:t>
            </a:r>
            <a:r>
              <a:rPr lang="de-DE" sz="1600" dirty="0" smtClean="0">
                <a:solidFill>
                  <a:srgbClr val="140BC1"/>
                </a:solidFill>
              </a:rPr>
              <a:t> – </a:t>
            </a:r>
            <a:r>
              <a:rPr lang="de-DE" sz="1600" dirty="0" err="1" smtClean="0">
                <a:solidFill>
                  <a:srgbClr val="140BC1"/>
                </a:solidFill>
              </a:rPr>
              <a:t>efficiency</a:t>
            </a:r>
            <a:r>
              <a:rPr lang="de-DE" sz="1600" dirty="0" smtClean="0">
                <a:solidFill>
                  <a:srgbClr val="140BC1"/>
                </a:solidFill>
              </a:rPr>
              <a:t>, </a:t>
            </a:r>
            <a:r>
              <a:rPr lang="de-DE" sz="1600" dirty="0" err="1" smtClean="0">
                <a:solidFill>
                  <a:srgbClr val="140BC1"/>
                </a:solidFill>
              </a:rPr>
              <a:t>rates</a:t>
            </a:r>
            <a:endParaRPr lang="de-DE" sz="1600" dirty="0" smtClean="0">
              <a:solidFill>
                <a:srgbClr val="140BC1"/>
              </a:solidFill>
            </a:endParaRPr>
          </a:p>
          <a:p>
            <a:endParaRPr lang="de-DE" sz="1600" dirty="0" smtClean="0">
              <a:solidFill>
                <a:srgbClr val="140BC1"/>
              </a:solidFill>
            </a:endParaRPr>
          </a:p>
          <a:p>
            <a:r>
              <a:rPr lang="de-DE" sz="1600" dirty="0" smtClean="0">
                <a:solidFill>
                  <a:srgbClr val="140BC1"/>
                </a:solidFill>
              </a:rPr>
              <a:t>SDD </a:t>
            </a:r>
            <a:r>
              <a:rPr lang="de-DE" sz="1600" dirty="0" err="1" smtClean="0">
                <a:solidFill>
                  <a:srgbClr val="140BC1"/>
                </a:solidFill>
              </a:rPr>
              <a:t>tests</a:t>
            </a:r>
            <a:r>
              <a:rPr lang="de-DE" sz="1600" dirty="0" smtClean="0">
                <a:solidFill>
                  <a:srgbClr val="140BC1"/>
                </a:solidFill>
              </a:rPr>
              <a:t>:  in IP </a:t>
            </a:r>
            <a:r>
              <a:rPr lang="de-DE" sz="1600" dirty="0" err="1" smtClean="0">
                <a:solidFill>
                  <a:srgbClr val="140BC1"/>
                </a:solidFill>
              </a:rPr>
              <a:t>zone</a:t>
            </a:r>
            <a:r>
              <a:rPr lang="de-DE" sz="1600" dirty="0" smtClean="0">
                <a:solidFill>
                  <a:srgbClr val="140BC1"/>
                </a:solidFill>
              </a:rPr>
              <a:t> </a:t>
            </a:r>
            <a:r>
              <a:rPr lang="de-DE" sz="1600" dirty="0" err="1" smtClean="0">
                <a:solidFill>
                  <a:srgbClr val="140BC1"/>
                </a:solidFill>
              </a:rPr>
              <a:t>and</a:t>
            </a:r>
            <a:r>
              <a:rPr lang="de-DE" sz="1600" dirty="0" smtClean="0">
                <a:solidFill>
                  <a:srgbClr val="140BC1"/>
                </a:solidFill>
              </a:rPr>
              <a:t> </a:t>
            </a:r>
            <a:r>
              <a:rPr lang="de-DE" sz="1600" dirty="0" err="1" smtClean="0">
                <a:solidFill>
                  <a:srgbClr val="140BC1"/>
                </a:solidFill>
              </a:rPr>
              <a:t>using</a:t>
            </a:r>
            <a:r>
              <a:rPr lang="de-DE" sz="1600" dirty="0" smtClean="0">
                <a:solidFill>
                  <a:srgbClr val="140BC1"/>
                </a:solidFill>
              </a:rPr>
              <a:t> BTF </a:t>
            </a:r>
            <a:r>
              <a:rPr lang="de-DE" sz="1600" dirty="0" err="1" smtClean="0">
                <a:solidFill>
                  <a:srgbClr val="140BC1"/>
                </a:solidFill>
              </a:rPr>
              <a:t>electrons</a:t>
            </a:r>
            <a:r>
              <a:rPr lang="de-DE" sz="1600" dirty="0" smtClean="0">
                <a:solidFill>
                  <a:srgbClr val="140BC1"/>
                </a:solidFill>
              </a:rPr>
              <a:t>:  </a:t>
            </a:r>
            <a:r>
              <a:rPr lang="de-DE" sz="1600" dirty="0" err="1" smtClean="0">
                <a:solidFill>
                  <a:srgbClr val="140BC1"/>
                </a:solidFill>
              </a:rPr>
              <a:t>setup</a:t>
            </a:r>
            <a:r>
              <a:rPr lang="de-DE" sz="1600" dirty="0" smtClean="0">
                <a:solidFill>
                  <a:srgbClr val="140BC1"/>
                </a:solidFill>
              </a:rPr>
              <a:t>: SDD + </a:t>
            </a:r>
            <a:r>
              <a:rPr lang="de-DE" sz="1600" dirty="0" err="1" smtClean="0">
                <a:solidFill>
                  <a:srgbClr val="140BC1"/>
                </a:solidFill>
              </a:rPr>
              <a:t>scintillator</a:t>
            </a:r>
            <a:r>
              <a:rPr lang="de-DE" sz="1600" dirty="0" smtClean="0">
                <a:solidFill>
                  <a:srgbClr val="140BC1"/>
                </a:solidFill>
              </a:rPr>
              <a:t>: </a:t>
            </a:r>
          </a:p>
          <a:p>
            <a:r>
              <a:rPr lang="de-DE" sz="1600" dirty="0" smtClean="0">
                <a:solidFill>
                  <a:srgbClr val="140BC1"/>
                </a:solidFill>
              </a:rPr>
              <a:t>	 </a:t>
            </a:r>
            <a:r>
              <a:rPr lang="de-DE" sz="1600" dirty="0" err="1" smtClean="0">
                <a:solidFill>
                  <a:srgbClr val="140BC1"/>
                </a:solidFill>
              </a:rPr>
              <a:t>temperature</a:t>
            </a:r>
            <a:r>
              <a:rPr lang="de-DE" sz="1600" dirty="0" smtClean="0">
                <a:solidFill>
                  <a:srgbClr val="140BC1"/>
                </a:solidFill>
              </a:rPr>
              <a:t> </a:t>
            </a:r>
            <a:r>
              <a:rPr lang="de-DE" sz="1600" dirty="0" err="1" smtClean="0">
                <a:solidFill>
                  <a:srgbClr val="140BC1"/>
                </a:solidFill>
              </a:rPr>
              <a:t>dependance</a:t>
            </a:r>
            <a:r>
              <a:rPr lang="de-DE" sz="1600" dirty="0" smtClean="0">
                <a:solidFill>
                  <a:srgbClr val="140BC1"/>
                </a:solidFill>
              </a:rPr>
              <a:t> </a:t>
            </a:r>
            <a:r>
              <a:rPr lang="de-DE" sz="1600" dirty="0" err="1" smtClean="0">
                <a:solidFill>
                  <a:srgbClr val="140BC1"/>
                </a:solidFill>
              </a:rPr>
              <a:t>timing</a:t>
            </a:r>
            <a:r>
              <a:rPr lang="de-DE" sz="1600" dirty="0" smtClean="0">
                <a:solidFill>
                  <a:srgbClr val="140BC1"/>
                </a:solidFill>
              </a:rPr>
              <a:t> vs. </a:t>
            </a:r>
            <a:r>
              <a:rPr lang="de-DE" sz="1600" dirty="0" err="1" smtClean="0">
                <a:solidFill>
                  <a:srgbClr val="140BC1"/>
                </a:solidFill>
              </a:rPr>
              <a:t>energy</a:t>
            </a:r>
            <a:r>
              <a:rPr lang="de-DE" sz="1600" dirty="0" smtClean="0">
                <a:solidFill>
                  <a:srgbClr val="140BC1"/>
                </a:solidFill>
              </a:rPr>
              <a:t> </a:t>
            </a:r>
            <a:r>
              <a:rPr lang="de-DE" sz="1600" dirty="0" err="1" smtClean="0">
                <a:solidFill>
                  <a:srgbClr val="140BC1"/>
                </a:solidFill>
              </a:rPr>
              <a:t>resolution</a:t>
            </a:r>
            <a:endParaRPr lang="de-DE" sz="1600" dirty="0" smtClean="0">
              <a:solidFill>
                <a:srgbClr val="140BC1"/>
              </a:solidFill>
            </a:endParaRPr>
          </a:p>
          <a:p>
            <a:r>
              <a:rPr lang="de-DE" sz="1600" dirty="0" smtClean="0">
                <a:solidFill>
                  <a:srgbClr val="140BC1"/>
                </a:solidFill>
              </a:rPr>
              <a:t>	 </a:t>
            </a:r>
            <a:r>
              <a:rPr lang="de-DE" sz="1600" dirty="0" err="1" smtClean="0">
                <a:solidFill>
                  <a:srgbClr val="140BC1"/>
                </a:solidFill>
              </a:rPr>
              <a:t>response</a:t>
            </a:r>
            <a:r>
              <a:rPr lang="de-DE" sz="1600" dirty="0" smtClean="0">
                <a:solidFill>
                  <a:srgbClr val="140BC1"/>
                </a:solidFill>
              </a:rPr>
              <a:t> </a:t>
            </a:r>
            <a:r>
              <a:rPr lang="de-DE" sz="1600" dirty="0" err="1" smtClean="0">
                <a:solidFill>
                  <a:srgbClr val="140BC1"/>
                </a:solidFill>
              </a:rPr>
              <a:t>to</a:t>
            </a:r>
            <a:r>
              <a:rPr lang="de-DE" sz="1600" dirty="0" smtClean="0">
                <a:solidFill>
                  <a:srgbClr val="140BC1"/>
                </a:solidFill>
              </a:rPr>
              <a:t> MIPs:   </a:t>
            </a:r>
            <a:r>
              <a:rPr lang="de-DE" sz="1600" dirty="0" err="1" smtClean="0">
                <a:solidFill>
                  <a:srgbClr val="140BC1"/>
                </a:solidFill>
              </a:rPr>
              <a:t>low</a:t>
            </a:r>
            <a:r>
              <a:rPr lang="de-DE" sz="1600" dirty="0" smtClean="0">
                <a:solidFill>
                  <a:srgbClr val="140BC1"/>
                </a:solidFill>
              </a:rPr>
              <a:t> </a:t>
            </a:r>
            <a:r>
              <a:rPr lang="de-DE" sz="1600" dirty="0" err="1" smtClean="0">
                <a:solidFill>
                  <a:srgbClr val="140BC1"/>
                </a:solidFill>
              </a:rPr>
              <a:t>energy</a:t>
            </a:r>
            <a:r>
              <a:rPr lang="de-DE" sz="1600" dirty="0" smtClean="0">
                <a:solidFill>
                  <a:srgbClr val="140BC1"/>
                </a:solidFill>
              </a:rPr>
              <a:t> </a:t>
            </a:r>
            <a:r>
              <a:rPr lang="de-DE" sz="1600" dirty="0" err="1" smtClean="0">
                <a:solidFill>
                  <a:srgbClr val="140BC1"/>
                </a:solidFill>
              </a:rPr>
              <a:t>tails</a:t>
            </a:r>
            <a:r>
              <a:rPr lang="de-DE" sz="1600" dirty="0" smtClean="0">
                <a:solidFill>
                  <a:srgbClr val="140BC1"/>
                </a:solidFill>
              </a:rPr>
              <a:t> in SDD-</a:t>
            </a:r>
            <a:r>
              <a:rPr lang="de-DE" sz="1600" dirty="0" err="1" smtClean="0">
                <a:solidFill>
                  <a:srgbClr val="140BC1"/>
                </a:solidFill>
              </a:rPr>
              <a:t>response</a:t>
            </a:r>
            <a:r>
              <a:rPr lang="de-DE" sz="1600" dirty="0" smtClean="0">
                <a:solidFill>
                  <a:srgbClr val="140BC1"/>
                </a:solidFill>
              </a:rPr>
              <a:t> </a:t>
            </a:r>
            <a:r>
              <a:rPr lang="de-DE" sz="1600" dirty="0" err="1" smtClean="0">
                <a:solidFill>
                  <a:srgbClr val="140BC1"/>
                </a:solidFill>
              </a:rPr>
              <a:t>to</a:t>
            </a:r>
            <a:r>
              <a:rPr lang="de-DE" sz="1600" dirty="0" smtClean="0">
                <a:solidFill>
                  <a:srgbClr val="140BC1"/>
                </a:solidFill>
              </a:rPr>
              <a:t> </a:t>
            </a:r>
            <a:r>
              <a:rPr lang="de-DE" sz="1600" dirty="0" err="1" smtClean="0">
                <a:solidFill>
                  <a:srgbClr val="140BC1"/>
                </a:solidFill>
              </a:rPr>
              <a:t>traversing</a:t>
            </a:r>
            <a:r>
              <a:rPr lang="de-DE" sz="1600" dirty="0" smtClean="0">
                <a:solidFill>
                  <a:srgbClr val="140BC1"/>
                </a:solidFill>
              </a:rPr>
              <a:t> MIP</a:t>
            </a:r>
          </a:p>
          <a:p>
            <a:r>
              <a:rPr lang="de-DE" sz="1600" dirty="0" smtClean="0">
                <a:solidFill>
                  <a:srgbClr val="140BC1"/>
                </a:solidFill>
              </a:rPr>
              <a:t>			X-</a:t>
            </a:r>
            <a:r>
              <a:rPr lang="de-DE" sz="1600" dirty="0" err="1" smtClean="0">
                <a:solidFill>
                  <a:srgbClr val="140BC1"/>
                </a:solidFill>
              </a:rPr>
              <a:t>ray</a:t>
            </a:r>
            <a:r>
              <a:rPr lang="de-DE" sz="1600" dirty="0" smtClean="0">
                <a:solidFill>
                  <a:srgbClr val="140BC1"/>
                </a:solidFill>
              </a:rPr>
              <a:t> </a:t>
            </a:r>
            <a:r>
              <a:rPr lang="de-DE" sz="1600" dirty="0" err="1" smtClean="0">
                <a:solidFill>
                  <a:srgbClr val="140BC1"/>
                </a:solidFill>
              </a:rPr>
              <a:t>or</a:t>
            </a:r>
            <a:r>
              <a:rPr lang="de-DE" sz="1600" dirty="0" smtClean="0">
                <a:solidFill>
                  <a:srgbClr val="140BC1"/>
                </a:solidFill>
              </a:rPr>
              <a:t> e</a:t>
            </a:r>
            <a:r>
              <a:rPr lang="de-DE" sz="1600" baseline="30000" dirty="0" smtClean="0">
                <a:solidFill>
                  <a:srgbClr val="140BC1"/>
                </a:solidFill>
              </a:rPr>
              <a:t>±</a:t>
            </a:r>
            <a:r>
              <a:rPr lang="de-DE" sz="1600" dirty="0" smtClean="0">
                <a:solidFill>
                  <a:srgbClr val="140BC1"/>
                </a:solidFill>
              </a:rPr>
              <a:t> </a:t>
            </a:r>
            <a:r>
              <a:rPr lang="de-DE" sz="1600" dirty="0" err="1" smtClean="0">
                <a:solidFill>
                  <a:srgbClr val="140BC1"/>
                </a:solidFill>
              </a:rPr>
              <a:t>produced</a:t>
            </a:r>
            <a:r>
              <a:rPr lang="de-DE" sz="1600" dirty="0" smtClean="0">
                <a:solidFill>
                  <a:srgbClr val="140BC1"/>
                </a:solidFill>
              </a:rPr>
              <a:t> </a:t>
            </a:r>
            <a:r>
              <a:rPr lang="de-DE" sz="1600" dirty="0" err="1" smtClean="0">
                <a:solidFill>
                  <a:srgbClr val="140BC1"/>
                </a:solidFill>
              </a:rPr>
              <a:t>nearby</a:t>
            </a:r>
            <a:r>
              <a:rPr lang="de-DE" sz="1600" dirty="0" smtClean="0">
                <a:solidFill>
                  <a:srgbClr val="140BC1"/>
                </a:solidFill>
              </a:rPr>
              <a:t> in SDD </a:t>
            </a:r>
            <a:r>
              <a:rPr lang="de-DE" sz="1600" dirty="0" err="1" smtClean="0">
                <a:solidFill>
                  <a:srgbClr val="140BC1"/>
                </a:solidFill>
              </a:rPr>
              <a:t>module</a:t>
            </a:r>
            <a:endParaRPr lang="de-DE" sz="1600" dirty="0" smtClean="0">
              <a:solidFill>
                <a:srgbClr val="140BC1"/>
              </a:solidFill>
            </a:endParaRPr>
          </a:p>
          <a:p>
            <a:r>
              <a:rPr lang="de-DE" sz="1600" dirty="0" smtClean="0">
                <a:solidFill>
                  <a:srgbClr val="140BC1"/>
                </a:solidFill>
              </a:rPr>
              <a:t>			X-</a:t>
            </a:r>
            <a:r>
              <a:rPr lang="de-DE" sz="1600" dirty="0" err="1" smtClean="0">
                <a:solidFill>
                  <a:srgbClr val="140BC1"/>
                </a:solidFill>
              </a:rPr>
              <a:t>ray</a:t>
            </a:r>
            <a:r>
              <a:rPr lang="de-DE" sz="1600" dirty="0" smtClean="0">
                <a:solidFill>
                  <a:srgbClr val="140BC1"/>
                </a:solidFill>
              </a:rPr>
              <a:t> </a:t>
            </a:r>
            <a:r>
              <a:rPr lang="de-DE" sz="1600" dirty="0" err="1" smtClean="0">
                <a:solidFill>
                  <a:srgbClr val="140BC1"/>
                </a:solidFill>
              </a:rPr>
              <a:t>or</a:t>
            </a:r>
            <a:r>
              <a:rPr lang="de-DE" sz="1600" dirty="0" smtClean="0">
                <a:solidFill>
                  <a:srgbClr val="140BC1"/>
                </a:solidFill>
              </a:rPr>
              <a:t> e</a:t>
            </a:r>
            <a:r>
              <a:rPr lang="de-DE" sz="1600" baseline="30000" dirty="0" smtClean="0">
                <a:solidFill>
                  <a:srgbClr val="140BC1"/>
                </a:solidFill>
              </a:rPr>
              <a:t> ±</a:t>
            </a:r>
            <a:r>
              <a:rPr lang="de-DE" sz="1600" dirty="0" smtClean="0">
                <a:solidFill>
                  <a:srgbClr val="140BC1"/>
                </a:solidFill>
              </a:rPr>
              <a:t> </a:t>
            </a:r>
            <a:r>
              <a:rPr lang="de-DE" sz="1600" dirty="0" err="1" smtClean="0">
                <a:solidFill>
                  <a:srgbClr val="140BC1"/>
                </a:solidFill>
              </a:rPr>
              <a:t>produced</a:t>
            </a:r>
            <a:r>
              <a:rPr lang="de-DE" sz="1600" dirty="0" smtClean="0">
                <a:solidFill>
                  <a:srgbClr val="140BC1"/>
                </a:solidFill>
              </a:rPr>
              <a:t> </a:t>
            </a:r>
            <a:r>
              <a:rPr lang="de-DE" sz="1600" dirty="0" err="1" smtClean="0">
                <a:solidFill>
                  <a:srgbClr val="140BC1"/>
                </a:solidFill>
              </a:rPr>
              <a:t>from</a:t>
            </a:r>
            <a:r>
              <a:rPr lang="de-DE" sz="1600" dirty="0" smtClean="0">
                <a:solidFill>
                  <a:srgbClr val="140BC1"/>
                </a:solidFill>
              </a:rPr>
              <a:t>  </a:t>
            </a:r>
            <a:r>
              <a:rPr lang="de-DE" sz="1600" dirty="0" err="1" smtClean="0">
                <a:solidFill>
                  <a:srgbClr val="140BC1"/>
                </a:solidFill>
              </a:rPr>
              <a:t>showers</a:t>
            </a:r>
            <a:r>
              <a:rPr lang="de-DE" sz="1600" dirty="0" smtClean="0">
                <a:solidFill>
                  <a:srgbClr val="140BC1"/>
                </a:solidFill>
              </a:rPr>
              <a:t> in massive material</a:t>
            </a:r>
          </a:p>
          <a:p>
            <a:endParaRPr lang="de-DE" sz="1600" dirty="0" smtClean="0">
              <a:solidFill>
                <a:srgbClr val="140BC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 Box 9"/>
          <p:cNvSpPr txBox="1">
            <a:spLocks noChangeArrowheads="1"/>
          </p:cNvSpPr>
          <p:nvPr/>
        </p:nvSpPr>
        <p:spPr bwMode="auto">
          <a:xfrm>
            <a:off x="357158" y="642918"/>
            <a:ext cx="8391306" cy="3631763"/>
          </a:xfrm>
          <a:prstGeom prst="rect">
            <a:avLst/>
          </a:prstGeom>
          <a:solidFill>
            <a:srgbClr val="0070C0"/>
          </a:solidFill>
          <a:ln w="9525">
            <a:noFill/>
            <a:miter lim="800000"/>
            <a:headEnd/>
            <a:tailEnd/>
          </a:ln>
        </p:spPr>
        <p:txBody>
          <a:bodyPr wrap="square">
            <a:spAutoFit/>
          </a:bodyPr>
          <a:lstStyle/>
          <a:p>
            <a:pPr>
              <a:defRPr/>
            </a:pPr>
            <a:endParaRPr lang="de-DE" sz="900" dirty="0">
              <a:solidFill>
                <a:schemeClr val="accent2"/>
              </a:solidFill>
            </a:endParaRPr>
          </a:p>
          <a:p>
            <a:pPr>
              <a:defRPr/>
            </a:pPr>
            <a:r>
              <a:rPr lang="de-DE" sz="1600" dirty="0" err="1" smtClean="0">
                <a:solidFill>
                  <a:schemeClr val="bg1"/>
                </a:solidFill>
              </a:rPr>
              <a:t>Measurements</a:t>
            </a:r>
            <a:r>
              <a:rPr lang="de-DE" sz="1600" dirty="0" smtClean="0">
                <a:solidFill>
                  <a:schemeClr val="bg1"/>
                </a:solidFill>
              </a:rPr>
              <a:t> </a:t>
            </a:r>
            <a:r>
              <a:rPr lang="de-DE" sz="1600" dirty="0" err="1" smtClean="0">
                <a:solidFill>
                  <a:schemeClr val="bg1"/>
                </a:solidFill>
              </a:rPr>
              <a:t>of</a:t>
            </a:r>
            <a:r>
              <a:rPr lang="de-DE" sz="1600" dirty="0" smtClean="0">
                <a:solidFill>
                  <a:schemeClr val="bg1"/>
                </a:solidFill>
              </a:rPr>
              <a:t> </a:t>
            </a:r>
            <a:r>
              <a:rPr lang="de-DE" sz="1600" dirty="0" err="1" smtClean="0">
                <a:solidFill>
                  <a:schemeClr val="bg1"/>
                </a:solidFill>
              </a:rPr>
              <a:t>kaonic</a:t>
            </a:r>
            <a:r>
              <a:rPr lang="de-DE" sz="1600" dirty="0" smtClean="0">
                <a:solidFill>
                  <a:schemeClr val="bg1"/>
                </a:solidFill>
              </a:rPr>
              <a:t> He-3 </a:t>
            </a:r>
            <a:r>
              <a:rPr lang="de-DE" sz="1600" dirty="0" err="1" smtClean="0">
                <a:solidFill>
                  <a:schemeClr val="bg1"/>
                </a:solidFill>
              </a:rPr>
              <a:t>and</a:t>
            </a:r>
            <a:r>
              <a:rPr lang="de-DE" sz="1600" dirty="0" smtClean="0">
                <a:solidFill>
                  <a:schemeClr val="bg1"/>
                </a:solidFill>
              </a:rPr>
              <a:t> He-4  </a:t>
            </a:r>
            <a:r>
              <a:rPr lang="de-DE" sz="1600" dirty="0" err="1" smtClean="0">
                <a:solidFill>
                  <a:schemeClr val="bg1"/>
                </a:solidFill>
              </a:rPr>
              <a:t>see</a:t>
            </a:r>
            <a:r>
              <a:rPr lang="de-DE" sz="1600" dirty="0" smtClean="0">
                <a:solidFill>
                  <a:schemeClr val="bg1"/>
                </a:solidFill>
              </a:rPr>
              <a:t> talk </a:t>
            </a:r>
            <a:r>
              <a:rPr lang="de-DE" sz="1600" dirty="0" err="1" smtClean="0">
                <a:solidFill>
                  <a:schemeClr val="bg1"/>
                </a:solidFill>
              </a:rPr>
              <a:t>of</a:t>
            </a:r>
            <a:r>
              <a:rPr lang="de-DE" sz="1600" dirty="0" smtClean="0">
                <a:solidFill>
                  <a:schemeClr val="bg1"/>
                </a:solidFill>
              </a:rPr>
              <a:t> D. </a:t>
            </a:r>
            <a:r>
              <a:rPr lang="de-DE" sz="1600" dirty="0" err="1" smtClean="0">
                <a:solidFill>
                  <a:schemeClr val="bg1"/>
                </a:solidFill>
              </a:rPr>
              <a:t>Sirghi</a:t>
            </a:r>
            <a:r>
              <a:rPr lang="de-DE" sz="1600" dirty="0" smtClean="0">
                <a:solidFill>
                  <a:schemeClr val="bg1"/>
                </a:solidFill>
              </a:rPr>
              <a:t>, </a:t>
            </a:r>
            <a:r>
              <a:rPr lang="de-DE" sz="1600" dirty="0" err="1" smtClean="0">
                <a:solidFill>
                  <a:schemeClr val="bg1"/>
                </a:solidFill>
              </a:rPr>
              <a:t>this</a:t>
            </a:r>
            <a:r>
              <a:rPr lang="de-DE" sz="1600" dirty="0" smtClean="0">
                <a:solidFill>
                  <a:schemeClr val="bg1"/>
                </a:solidFill>
              </a:rPr>
              <a:t> </a:t>
            </a:r>
            <a:r>
              <a:rPr lang="de-DE" sz="1600" dirty="0" err="1" smtClean="0">
                <a:solidFill>
                  <a:schemeClr val="bg1"/>
                </a:solidFill>
              </a:rPr>
              <a:t>conf</a:t>
            </a:r>
            <a:r>
              <a:rPr lang="de-DE" sz="1600" dirty="0" smtClean="0">
                <a:solidFill>
                  <a:schemeClr val="bg1"/>
                </a:solidFill>
              </a:rPr>
              <a:t>.  (</a:t>
            </a:r>
            <a:r>
              <a:rPr lang="de-DE" sz="1600" dirty="0" err="1" smtClean="0">
                <a:solidFill>
                  <a:schemeClr val="bg1"/>
                </a:solidFill>
              </a:rPr>
              <a:t>Thursday</a:t>
            </a:r>
            <a:r>
              <a:rPr lang="de-DE" sz="1600" dirty="0" smtClean="0">
                <a:solidFill>
                  <a:schemeClr val="bg1"/>
                </a:solidFill>
              </a:rPr>
              <a:t>)</a:t>
            </a:r>
          </a:p>
          <a:p>
            <a:pPr>
              <a:defRPr/>
            </a:pPr>
            <a:r>
              <a:rPr lang="de-DE" sz="1600" dirty="0" smtClean="0">
                <a:solidFill>
                  <a:schemeClr val="bg1"/>
                </a:solidFill>
              </a:rPr>
              <a:t>L</a:t>
            </a:r>
            <a:r>
              <a:rPr lang="de-DE" sz="1600" baseline="-25000" dirty="0" smtClean="0">
                <a:solidFill>
                  <a:schemeClr val="bg1"/>
                </a:solidFill>
                <a:latin typeface="Symbol" pitchFamily="18" charset="2"/>
              </a:rPr>
              <a:t>a</a:t>
            </a:r>
            <a:r>
              <a:rPr lang="de-DE" sz="1600" dirty="0" smtClean="0">
                <a:solidFill>
                  <a:schemeClr val="bg1"/>
                </a:solidFill>
              </a:rPr>
              <a:t> </a:t>
            </a:r>
            <a:r>
              <a:rPr lang="de-DE" sz="1600" dirty="0" err="1" smtClean="0">
                <a:solidFill>
                  <a:schemeClr val="bg1"/>
                </a:solidFill>
              </a:rPr>
              <a:t>shifts</a:t>
            </a:r>
            <a:r>
              <a:rPr lang="de-DE" sz="1600" dirty="0" smtClean="0">
                <a:solidFill>
                  <a:schemeClr val="bg1"/>
                </a:solidFill>
              </a:rPr>
              <a:t> </a:t>
            </a:r>
            <a:r>
              <a:rPr lang="de-DE" sz="1600" dirty="0" err="1" smtClean="0">
                <a:solidFill>
                  <a:schemeClr val="bg1"/>
                </a:solidFill>
              </a:rPr>
              <a:t>published</a:t>
            </a:r>
            <a:r>
              <a:rPr lang="de-DE" sz="1600" dirty="0" smtClean="0">
                <a:solidFill>
                  <a:schemeClr val="bg1"/>
                </a:solidFill>
              </a:rPr>
              <a:t> in Phys. </a:t>
            </a:r>
            <a:r>
              <a:rPr lang="de-DE" sz="1600" dirty="0" err="1" smtClean="0">
                <a:solidFill>
                  <a:schemeClr val="bg1"/>
                </a:solidFill>
              </a:rPr>
              <a:t>Lett</a:t>
            </a:r>
            <a:r>
              <a:rPr lang="de-DE" sz="1600" dirty="0" smtClean="0">
                <a:solidFill>
                  <a:schemeClr val="bg1"/>
                </a:solidFill>
              </a:rPr>
              <a:t>. B</a:t>
            </a:r>
          </a:p>
          <a:p>
            <a:pPr>
              <a:defRPr/>
            </a:pPr>
            <a:endParaRPr lang="de-DE" sz="1600" dirty="0">
              <a:solidFill>
                <a:schemeClr val="accent2"/>
              </a:solidFill>
            </a:endParaRPr>
          </a:p>
          <a:p>
            <a:pPr>
              <a:defRPr/>
            </a:pPr>
            <a:r>
              <a:rPr lang="de-DE" sz="1600" dirty="0">
                <a:solidFill>
                  <a:schemeClr val="bg1"/>
                </a:solidFill>
              </a:rPr>
              <a:t>K</a:t>
            </a:r>
            <a:r>
              <a:rPr lang="de-DE" sz="1600" baseline="40000" dirty="0">
                <a:solidFill>
                  <a:schemeClr val="bg1"/>
                </a:solidFill>
              </a:rPr>
              <a:t>-</a:t>
            </a:r>
            <a:r>
              <a:rPr lang="de-DE" sz="1600" dirty="0">
                <a:solidFill>
                  <a:schemeClr val="bg1"/>
                </a:solidFill>
              </a:rPr>
              <a:t>p   </a:t>
            </a:r>
            <a:r>
              <a:rPr lang="de-DE" sz="1600" dirty="0" err="1" smtClean="0">
                <a:solidFill>
                  <a:schemeClr val="bg1"/>
                </a:solidFill>
              </a:rPr>
              <a:t>results</a:t>
            </a:r>
            <a:r>
              <a:rPr lang="de-DE" sz="1600" dirty="0" smtClean="0">
                <a:solidFill>
                  <a:schemeClr val="bg1"/>
                </a:solidFill>
              </a:rPr>
              <a:t>:  </a:t>
            </a:r>
          </a:p>
          <a:p>
            <a:pPr>
              <a:defRPr/>
            </a:pPr>
            <a:r>
              <a:rPr lang="de-DE" sz="2000" dirty="0" err="1" smtClean="0">
                <a:solidFill>
                  <a:srgbClr val="FFFF00"/>
                </a:solidFill>
              </a:rPr>
              <a:t>shift</a:t>
            </a:r>
            <a:r>
              <a:rPr lang="de-DE" sz="2000" dirty="0" smtClean="0">
                <a:solidFill>
                  <a:srgbClr val="FFFF00"/>
                </a:solidFill>
              </a:rPr>
              <a:t>  </a:t>
            </a:r>
            <a:r>
              <a:rPr lang="de-DE" sz="2000" dirty="0" smtClean="0">
                <a:solidFill>
                  <a:srgbClr val="FFFF00"/>
                </a:solidFill>
                <a:latin typeface="Symbol" pitchFamily="18" charset="2"/>
              </a:rPr>
              <a:t>e</a:t>
            </a:r>
            <a:r>
              <a:rPr lang="de-DE" sz="2000" baseline="-25000" dirty="0" smtClean="0">
                <a:solidFill>
                  <a:srgbClr val="FFFF00"/>
                </a:solidFill>
              </a:rPr>
              <a:t>1s</a:t>
            </a:r>
            <a:r>
              <a:rPr lang="de-DE" sz="2000" dirty="0" smtClean="0">
                <a:solidFill>
                  <a:srgbClr val="FFFF00"/>
                </a:solidFill>
              </a:rPr>
              <a:t> = -283 ± 36 ± 6 eV 	</a:t>
            </a:r>
            <a:r>
              <a:rPr lang="de-DE" sz="2000" dirty="0" err="1" smtClean="0">
                <a:solidFill>
                  <a:srgbClr val="FFFF00"/>
                </a:solidFill>
              </a:rPr>
              <a:t>width</a:t>
            </a:r>
            <a:r>
              <a:rPr lang="de-DE" sz="2000" dirty="0" smtClean="0">
                <a:solidFill>
                  <a:srgbClr val="FFFF00"/>
                </a:solidFill>
              </a:rPr>
              <a:t>  </a:t>
            </a:r>
            <a:r>
              <a:rPr lang="de-DE" sz="2000" dirty="0" smtClean="0">
                <a:solidFill>
                  <a:srgbClr val="FFFF00"/>
                </a:solidFill>
                <a:latin typeface="Symbol" pitchFamily="18" charset="2"/>
              </a:rPr>
              <a:t>G</a:t>
            </a:r>
            <a:r>
              <a:rPr lang="de-DE" sz="2000" baseline="-25000" dirty="0" smtClean="0">
                <a:solidFill>
                  <a:srgbClr val="FFFF00"/>
                </a:solidFill>
              </a:rPr>
              <a:t>1s</a:t>
            </a:r>
            <a:r>
              <a:rPr lang="de-DE" sz="2000" dirty="0" smtClean="0">
                <a:solidFill>
                  <a:srgbClr val="FFFF00"/>
                </a:solidFill>
              </a:rPr>
              <a:t> = 541 ± 89 ± 22 </a:t>
            </a:r>
            <a:r>
              <a:rPr lang="de-DE" sz="2000" dirty="0">
                <a:solidFill>
                  <a:srgbClr val="FFFF00"/>
                </a:solidFill>
              </a:rPr>
              <a:t>eV </a:t>
            </a:r>
            <a:r>
              <a:rPr lang="de-DE" sz="1600" dirty="0">
                <a:solidFill>
                  <a:srgbClr val="FFFF00"/>
                </a:solidFill>
              </a:rPr>
              <a:t> </a:t>
            </a:r>
            <a:endParaRPr lang="de-DE" sz="1600" dirty="0" smtClean="0">
              <a:solidFill>
                <a:srgbClr val="FFFF00"/>
              </a:solidFill>
            </a:endParaRPr>
          </a:p>
          <a:p>
            <a:pPr>
              <a:defRPr/>
            </a:pPr>
            <a:r>
              <a:rPr lang="de-AT" sz="1600" dirty="0" err="1" smtClean="0">
                <a:solidFill>
                  <a:schemeClr val="bg1"/>
                </a:solidFill>
              </a:rPr>
              <a:t>Physics</a:t>
            </a:r>
            <a:r>
              <a:rPr lang="de-AT" sz="1600" dirty="0" smtClean="0">
                <a:solidFill>
                  <a:schemeClr val="bg1"/>
                </a:solidFill>
              </a:rPr>
              <a:t> Letters B 704 (2011), 113-117</a:t>
            </a:r>
            <a:endParaRPr lang="de-DE" sz="1600" dirty="0">
              <a:solidFill>
                <a:schemeClr val="bg1"/>
              </a:solidFill>
            </a:endParaRPr>
          </a:p>
          <a:p>
            <a:pPr>
              <a:defRPr/>
            </a:pPr>
            <a:r>
              <a:rPr lang="de-DE" sz="1600" dirty="0">
                <a:solidFill>
                  <a:schemeClr val="bg1"/>
                </a:solidFill>
              </a:rPr>
              <a:t> </a:t>
            </a:r>
          </a:p>
          <a:p>
            <a:pPr>
              <a:defRPr/>
            </a:pPr>
            <a:r>
              <a:rPr lang="de-DE" sz="1600" dirty="0">
                <a:solidFill>
                  <a:schemeClr val="bg1"/>
                </a:solidFill>
              </a:rPr>
              <a:t>K</a:t>
            </a:r>
            <a:r>
              <a:rPr lang="de-DE" sz="1600" baseline="40000" dirty="0">
                <a:solidFill>
                  <a:schemeClr val="bg1"/>
                </a:solidFill>
              </a:rPr>
              <a:t>-</a:t>
            </a:r>
            <a:r>
              <a:rPr lang="de-DE" sz="1600" dirty="0">
                <a:solidFill>
                  <a:schemeClr val="bg1"/>
                </a:solidFill>
              </a:rPr>
              <a:t>d    </a:t>
            </a:r>
            <a:r>
              <a:rPr lang="de-DE" sz="1600" dirty="0" err="1">
                <a:solidFill>
                  <a:schemeClr val="bg1"/>
                </a:solidFill>
              </a:rPr>
              <a:t>first</a:t>
            </a:r>
            <a:r>
              <a:rPr lang="de-DE" sz="1600" dirty="0">
                <a:solidFill>
                  <a:schemeClr val="bg1"/>
                </a:solidFill>
              </a:rPr>
              <a:t> </a:t>
            </a:r>
            <a:r>
              <a:rPr lang="de-DE" sz="1600" dirty="0" err="1">
                <a:solidFill>
                  <a:schemeClr val="bg1"/>
                </a:solidFill>
              </a:rPr>
              <a:t>measurement</a:t>
            </a:r>
            <a:r>
              <a:rPr lang="de-DE" sz="1600" dirty="0">
                <a:solidFill>
                  <a:schemeClr val="bg1"/>
                </a:solidFill>
              </a:rPr>
              <a:t> </a:t>
            </a:r>
            <a:r>
              <a:rPr lang="de-DE" sz="1600" dirty="0" err="1">
                <a:solidFill>
                  <a:schemeClr val="bg1"/>
                </a:solidFill>
              </a:rPr>
              <a:t>ever</a:t>
            </a:r>
            <a:r>
              <a:rPr lang="de-DE" sz="1600" dirty="0">
                <a:solidFill>
                  <a:schemeClr val="bg1"/>
                </a:solidFill>
              </a:rPr>
              <a:t>, </a:t>
            </a:r>
            <a:r>
              <a:rPr lang="de-DE" sz="1600" dirty="0" err="1">
                <a:solidFill>
                  <a:schemeClr val="bg1"/>
                </a:solidFill>
              </a:rPr>
              <a:t>exploratory</a:t>
            </a:r>
            <a:r>
              <a:rPr lang="de-DE" sz="1600" dirty="0">
                <a:solidFill>
                  <a:schemeClr val="bg1"/>
                </a:solidFill>
              </a:rPr>
              <a:t> </a:t>
            </a:r>
            <a:r>
              <a:rPr lang="de-DE" sz="1600" dirty="0" err="1">
                <a:solidFill>
                  <a:schemeClr val="bg1"/>
                </a:solidFill>
              </a:rPr>
              <a:t>measurement</a:t>
            </a:r>
            <a:r>
              <a:rPr lang="de-DE" sz="1600" dirty="0">
                <a:solidFill>
                  <a:schemeClr val="bg1"/>
                </a:solidFill>
              </a:rPr>
              <a:t>,  </a:t>
            </a:r>
            <a:r>
              <a:rPr lang="de-DE" sz="1600" dirty="0" err="1" smtClean="0">
                <a:solidFill>
                  <a:schemeClr val="bg1"/>
                </a:solidFill>
              </a:rPr>
              <a:t>signal</a:t>
            </a:r>
            <a:r>
              <a:rPr lang="de-DE" sz="1600" dirty="0" smtClean="0">
                <a:solidFill>
                  <a:schemeClr val="bg1"/>
                </a:solidFill>
              </a:rPr>
              <a:t> </a:t>
            </a:r>
            <a:r>
              <a:rPr lang="de-DE" sz="1600" dirty="0" err="1" smtClean="0">
                <a:solidFill>
                  <a:schemeClr val="bg1"/>
                </a:solidFill>
              </a:rPr>
              <a:t>hints</a:t>
            </a:r>
            <a:r>
              <a:rPr lang="de-DE" sz="1600" dirty="0" smtClean="0">
                <a:solidFill>
                  <a:schemeClr val="bg1"/>
                </a:solidFill>
              </a:rPr>
              <a:t>,  </a:t>
            </a:r>
            <a:r>
              <a:rPr lang="de-DE" sz="1600" dirty="0" err="1">
                <a:solidFill>
                  <a:schemeClr val="bg1"/>
                </a:solidFill>
              </a:rPr>
              <a:t>significance</a:t>
            </a:r>
            <a:r>
              <a:rPr lang="de-DE" sz="1600" dirty="0">
                <a:solidFill>
                  <a:schemeClr val="bg1"/>
                </a:solidFill>
              </a:rPr>
              <a:t> ~ </a:t>
            </a:r>
            <a:r>
              <a:rPr lang="de-DE" sz="1600" dirty="0" smtClean="0">
                <a:solidFill>
                  <a:schemeClr val="bg1"/>
                </a:solidFill>
              </a:rPr>
              <a:t>2</a:t>
            </a:r>
            <a:r>
              <a:rPr lang="de-DE" sz="1600" dirty="0" smtClean="0">
                <a:solidFill>
                  <a:schemeClr val="bg1"/>
                </a:solidFill>
                <a:latin typeface="Symbol" pitchFamily="18" charset="2"/>
              </a:rPr>
              <a:t>s</a:t>
            </a:r>
          </a:p>
          <a:p>
            <a:pPr>
              <a:defRPr/>
            </a:pPr>
            <a:r>
              <a:rPr lang="de-DE" sz="1600" dirty="0" err="1" smtClean="0">
                <a:solidFill>
                  <a:schemeClr val="bg1"/>
                </a:solidFill>
                <a:latin typeface="+mn-lt"/>
              </a:rPr>
              <a:t>upper</a:t>
            </a:r>
            <a:r>
              <a:rPr lang="de-DE" sz="1600" dirty="0" smtClean="0">
                <a:solidFill>
                  <a:schemeClr val="bg1"/>
                </a:solidFill>
                <a:latin typeface="+mn-lt"/>
              </a:rPr>
              <a:t> </a:t>
            </a:r>
            <a:r>
              <a:rPr lang="de-DE" sz="1600" dirty="0" err="1" smtClean="0">
                <a:solidFill>
                  <a:schemeClr val="bg1"/>
                </a:solidFill>
                <a:latin typeface="+mn-lt"/>
              </a:rPr>
              <a:t>limit</a:t>
            </a:r>
            <a:r>
              <a:rPr lang="de-DE" sz="1600" dirty="0" smtClean="0">
                <a:solidFill>
                  <a:schemeClr val="bg1"/>
                </a:solidFill>
                <a:latin typeface="+mn-lt"/>
              </a:rPr>
              <a:t> </a:t>
            </a:r>
            <a:r>
              <a:rPr lang="de-DE" sz="1600" dirty="0" err="1" smtClean="0">
                <a:solidFill>
                  <a:schemeClr val="bg1"/>
                </a:solidFill>
                <a:latin typeface="+mn-lt"/>
              </a:rPr>
              <a:t>for</a:t>
            </a:r>
            <a:r>
              <a:rPr lang="de-DE" sz="1600" dirty="0" smtClean="0">
                <a:solidFill>
                  <a:schemeClr val="bg1"/>
                </a:solidFill>
                <a:latin typeface="+mn-lt"/>
              </a:rPr>
              <a:t> K-</a:t>
            </a:r>
            <a:r>
              <a:rPr lang="de-DE" sz="1600" dirty="0" err="1" smtClean="0">
                <a:solidFill>
                  <a:schemeClr val="bg1"/>
                </a:solidFill>
                <a:latin typeface="+mn-lt"/>
              </a:rPr>
              <a:t>series</a:t>
            </a:r>
            <a:r>
              <a:rPr lang="de-DE" sz="1600" dirty="0" smtClean="0">
                <a:solidFill>
                  <a:schemeClr val="bg1"/>
                </a:solidFill>
                <a:latin typeface="+mn-lt"/>
              </a:rPr>
              <a:t> </a:t>
            </a:r>
            <a:r>
              <a:rPr lang="de-DE" sz="1600" dirty="0" err="1" smtClean="0">
                <a:solidFill>
                  <a:schemeClr val="bg1"/>
                </a:solidFill>
                <a:latin typeface="+mn-lt"/>
              </a:rPr>
              <a:t>yield</a:t>
            </a:r>
            <a:r>
              <a:rPr lang="de-DE" sz="1600" dirty="0" smtClean="0">
                <a:solidFill>
                  <a:schemeClr val="bg1"/>
                </a:solidFill>
                <a:latin typeface="+mn-lt"/>
              </a:rPr>
              <a:t>.</a:t>
            </a:r>
            <a:r>
              <a:rPr lang="de-DE" sz="1600" dirty="0" smtClean="0">
                <a:solidFill>
                  <a:schemeClr val="bg1"/>
                </a:solidFill>
                <a:latin typeface="Symbol" pitchFamily="18" charset="2"/>
              </a:rPr>
              <a:t>  </a:t>
            </a:r>
            <a:endParaRPr lang="de-DE" sz="1600" dirty="0">
              <a:solidFill>
                <a:schemeClr val="bg1"/>
              </a:solidFill>
              <a:latin typeface="+mn-lt"/>
            </a:endParaRPr>
          </a:p>
          <a:p>
            <a:pPr>
              <a:defRPr/>
            </a:pPr>
            <a:endParaRPr lang="de-DE" sz="1600" dirty="0">
              <a:solidFill>
                <a:schemeClr val="bg1"/>
              </a:solidFill>
              <a:latin typeface="+mn-lt"/>
            </a:endParaRPr>
          </a:p>
          <a:p>
            <a:pPr>
              <a:defRPr/>
            </a:pPr>
            <a:r>
              <a:rPr lang="de-DE" sz="1600" dirty="0" err="1" smtClean="0">
                <a:solidFill>
                  <a:schemeClr val="bg1"/>
                </a:solidFill>
                <a:latin typeface="+mn-lt"/>
              </a:rPr>
              <a:t>hopefully</a:t>
            </a:r>
            <a:r>
              <a:rPr lang="de-DE" sz="1600" dirty="0" smtClean="0">
                <a:solidFill>
                  <a:schemeClr val="bg1"/>
                </a:solidFill>
                <a:latin typeface="+mn-lt"/>
              </a:rPr>
              <a:t>.. </a:t>
            </a:r>
            <a:r>
              <a:rPr lang="de-DE" sz="1600" dirty="0" err="1">
                <a:solidFill>
                  <a:schemeClr val="bg1"/>
                </a:solidFill>
                <a:latin typeface="+mn-lt"/>
              </a:rPr>
              <a:t>extension</a:t>
            </a:r>
            <a:r>
              <a:rPr lang="de-DE" sz="1600" dirty="0">
                <a:solidFill>
                  <a:schemeClr val="bg1"/>
                </a:solidFill>
                <a:latin typeface="+mn-lt"/>
              </a:rPr>
              <a:t> </a:t>
            </a:r>
            <a:r>
              <a:rPr lang="de-DE" sz="1600" dirty="0" err="1">
                <a:solidFill>
                  <a:schemeClr val="bg1"/>
                </a:solidFill>
                <a:latin typeface="+mn-lt"/>
              </a:rPr>
              <a:t>of</a:t>
            </a:r>
            <a:r>
              <a:rPr lang="de-DE" sz="1600" dirty="0">
                <a:solidFill>
                  <a:schemeClr val="bg1"/>
                </a:solidFill>
                <a:latin typeface="+mn-lt"/>
              </a:rPr>
              <a:t> </a:t>
            </a:r>
            <a:r>
              <a:rPr lang="de-DE" sz="1600" dirty="0" err="1">
                <a:solidFill>
                  <a:schemeClr val="bg1"/>
                </a:solidFill>
                <a:latin typeface="+mn-lt"/>
              </a:rPr>
              <a:t>the</a:t>
            </a:r>
            <a:r>
              <a:rPr lang="de-DE" sz="1600" dirty="0">
                <a:solidFill>
                  <a:schemeClr val="bg1"/>
                </a:solidFill>
                <a:latin typeface="+mn-lt"/>
              </a:rPr>
              <a:t> experimental </a:t>
            </a:r>
            <a:r>
              <a:rPr lang="de-DE" sz="1600" dirty="0" err="1" smtClean="0">
                <a:solidFill>
                  <a:schemeClr val="bg1"/>
                </a:solidFill>
                <a:latin typeface="+mn-lt"/>
              </a:rPr>
              <a:t>program</a:t>
            </a:r>
            <a:r>
              <a:rPr lang="de-DE" sz="1600" dirty="0" smtClean="0">
                <a:solidFill>
                  <a:schemeClr val="bg1"/>
                </a:solidFill>
                <a:latin typeface="+mn-lt"/>
              </a:rPr>
              <a:t>:   SIDDHARTA-2        </a:t>
            </a:r>
            <a:endParaRPr lang="de-DE" sz="1600" dirty="0">
              <a:solidFill>
                <a:schemeClr val="bg1"/>
              </a:solidFill>
              <a:latin typeface="+mn-lt"/>
            </a:endParaRPr>
          </a:p>
          <a:p>
            <a:pPr>
              <a:defRPr/>
            </a:pPr>
            <a:r>
              <a:rPr lang="de-DE" sz="1600" dirty="0" err="1">
                <a:solidFill>
                  <a:schemeClr val="bg1"/>
                </a:solidFill>
                <a:latin typeface="+mn-lt"/>
              </a:rPr>
              <a:t>with</a:t>
            </a:r>
            <a:r>
              <a:rPr lang="de-DE" sz="1600" dirty="0">
                <a:solidFill>
                  <a:schemeClr val="bg1"/>
                </a:solidFill>
                <a:latin typeface="+mn-lt"/>
              </a:rPr>
              <a:t> </a:t>
            </a:r>
            <a:r>
              <a:rPr lang="de-DE" sz="1600" dirty="0" err="1">
                <a:solidFill>
                  <a:schemeClr val="bg1"/>
                </a:solidFill>
                <a:latin typeface="+mn-lt"/>
              </a:rPr>
              <a:t>improved</a:t>
            </a:r>
            <a:r>
              <a:rPr lang="de-DE" sz="1600" dirty="0">
                <a:solidFill>
                  <a:schemeClr val="bg1"/>
                </a:solidFill>
                <a:latin typeface="+mn-lt"/>
              </a:rPr>
              <a:t> </a:t>
            </a:r>
            <a:r>
              <a:rPr lang="de-DE" sz="1600" dirty="0" err="1">
                <a:solidFill>
                  <a:schemeClr val="bg1"/>
                </a:solidFill>
                <a:latin typeface="+mn-lt"/>
              </a:rPr>
              <a:t>technique</a:t>
            </a:r>
            <a:r>
              <a:rPr lang="de-DE" sz="1600" dirty="0">
                <a:solidFill>
                  <a:schemeClr val="bg1"/>
                </a:solidFill>
                <a:latin typeface="+mn-lt"/>
              </a:rPr>
              <a:t> - </a:t>
            </a:r>
            <a:r>
              <a:rPr lang="de-DE" sz="1600" dirty="0" err="1" smtClean="0">
                <a:solidFill>
                  <a:schemeClr val="bg1"/>
                </a:solidFill>
                <a:latin typeface="+mn-lt"/>
              </a:rPr>
              <a:t>measure</a:t>
            </a:r>
            <a:r>
              <a:rPr lang="de-DE" sz="1600" dirty="0" smtClean="0">
                <a:solidFill>
                  <a:schemeClr val="bg1"/>
                </a:solidFill>
                <a:latin typeface="+mn-lt"/>
              </a:rPr>
              <a:t> </a:t>
            </a:r>
            <a:r>
              <a:rPr lang="de-DE" sz="1600" dirty="0" err="1">
                <a:solidFill>
                  <a:schemeClr val="bg1"/>
                </a:solidFill>
                <a:latin typeface="+mn-lt"/>
              </a:rPr>
              <a:t>Kd</a:t>
            </a:r>
            <a:r>
              <a:rPr lang="de-DE" sz="1600" dirty="0">
                <a:solidFill>
                  <a:schemeClr val="bg1"/>
                </a:solidFill>
                <a:latin typeface="+mn-lt"/>
              </a:rPr>
              <a:t>, </a:t>
            </a:r>
            <a:r>
              <a:rPr lang="de-DE" sz="1600" dirty="0" err="1">
                <a:solidFill>
                  <a:schemeClr val="bg1"/>
                </a:solidFill>
                <a:latin typeface="+mn-lt"/>
              </a:rPr>
              <a:t>other</a:t>
            </a:r>
            <a:r>
              <a:rPr lang="de-DE" sz="1600" dirty="0">
                <a:solidFill>
                  <a:schemeClr val="bg1"/>
                </a:solidFill>
                <a:latin typeface="+mn-lt"/>
              </a:rPr>
              <a:t> </a:t>
            </a:r>
            <a:r>
              <a:rPr lang="de-DE" sz="1600" dirty="0" err="1">
                <a:solidFill>
                  <a:schemeClr val="bg1"/>
                </a:solidFill>
                <a:latin typeface="+mn-lt"/>
              </a:rPr>
              <a:t>light</a:t>
            </a:r>
            <a:r>
              <a:rPr lang="de-DE" sz="1600" dirty="0">
                <a:solidFill>
                  <a:schemeClr val="bg1"/>
                </a:solidFill>
                <a:latin typeface="+mn-lt"/>
              </a:rPr>
              <a:t> </a:t>
            </a:r>
            <a:r>
              <a:rPr lang="de-DE" sz="1600" dirty="0" err="1">
                <a:solidFill>
                  <a:schemeClr val="bg1"/>
                </a:solidFill>
                <a:latin typeface="+mn-lt"/>
              </a:rPr>
              <a:t>atoms</a:t>
            </a:r>
            <a:r>
              <a:rPr lang="de-DE" sz="1600" dirty="0">
                <a:solidFill>
                  <a:schemeClr val="bg1"/>
                </a:solidFill>
                <a:latin typeface="+mn-lt"/>
              </a:rPr>
              <a:t>, </a:t>
            </a:r>
            <a:r>
              <a:rPr lang="de-DE" sz="1600" dirty="0" err="1">
                <a:solidFill>
                  <a:schemeClr val="bg1"/>
                </a:solidFill>
                <a:latin typeface="+mn-lt"/>
              </a:rPr>
              <a:t>heavys</a:t>
            </a:r>
            <a:r>
              <a:rPr lang="de-DE" sz="1600" dirty="0">
                <a:solidFill>
                  <a:schemeClr val="bg1"/>
                </a:solidFill>
                <a:latin typeface="+mn-lt"/>
              </a:rPr>
              <a:t>,  </a:t>
            </a:r>
            <a:r>
              <a:rPr lang="de-DE" sz="1600" dirty="0" err="1">
                <a:solidFill>
                  <a:schemeClr val="bg1"/>
                </a:solidFill>
                <a:latin typeface="+mn-lt"/>
              </a:rPr>
              <a:t>Kp</a:t>
            </a:r>
            <a:r>
              <a:rPr lang="de-DE" sz="1600" dirty="0">
                <a:solidFill>
                  <a:schemeClr val="bg1"/>
                </a:solidFill>
                <a:latin typeface="+mn-lt"/>
              </a:rPr>
              <a:t> → </a:t>
            </a:r>
            <a:r>
              <a:rPr lang="de-DE" sz="1600" dirty="0">
                <a:solidFill>
                  <a:schemeClr val="bg1"/>
                </a:solidFill>
                <a:latin typeface="Symbol" pitchFamily="18" charset="2"/>
              </a:rPr>
              <a:t>g L</a:t>
            </a:r>
            <a:r>
              <a:rPr lang="de-DE" sz="1600" dirty="0" smtClean="0">
                <a:solidFill>
                  <a:schemeClr val="bg1"/>
                </a:solidFill>
                <a:latin typeface="+mn-lt"/>
              </a:rPr>
              <a:t>*   </a:t>
            </a:r>
          </a:p>
          <a:p>
            <a:pPr>
              <a:defRPr/>
            </a:pPr>
            <a:r>
              <a:rPr lang="de-DE" sz="1600" dirty="0" err="1" smtClean="0">
                <a:solidFill>
                  <a:schemeClr val="bg1"/>
                </a:solidFill>
                <a:latin typeface="+mn-lt"/>
              </a:rPr>
              <a:t>Preparations</a:t>
            </a:r>
            <a:r>
              <a:rPr lang="de-DE" sz="1600" dirty="0" smtClean="0">
                <a:solidFill>
                  <a:schemeClr val="bg1"/>
                </a:solidFill>
                <a:latin typeface="+mn-lt"/>
              </a:rPr>
              <a:t> </a:t>
            </a:r>
            <a:r>
              <a:rPr lang="de-DE" sz="1600" dirty="0" err="1" smtClean="0">
                <a:solidFill>
                  <a:schemeClr val="bg1"/>
                </a:solidFill>
                <a:latin typeface="+mn-lt"/>
              </a:rPr>
              <a:t>under</a:t>
            </a:r>
            <a:r>
              <a:rPr lang="de-DE" sz="1600" dirty="0" smtClean="0">
                <a:solidFill>
                  <a:schemeClr val="bg1"/>
                </a:solidFill>
                <a:latin typeface="+mn-lt"/>
              </a:rPr>
              <a:t> </a:t>
            </a:r>
            <a:r>
              <a:rPr lang="de-DE" sz="1600" dirty="0" err="1" smtClean="0">
                <a:solidFill>
                  <a:schemeClr val="bg1"/>
                </a:solidFill>
                <a:latin typeface="+mn-lt"/>
              </a:rPr>
              <a:t>way</a:t>
            </a:r>
            <a:r>
              <a:rPr lang="de-DE" sz="1600" dirty="0" smtClean="0">
                <a:solidFill>
                  <a:schemeClr val="bg1"/>
                </a:solidFill>
                <a:latin typeface="+mn-lt"/>
              </a:rPr>
              <a:t>. Start  2012,13 ?</a:t>
            </a:r>
          </a:p>
          <a:p>
            <a:pPr>
              <a:defRPr/>
            </a:pPr>
            <a:endParaRPr lang="de-DE" sz="900" dirty="0">
              <a:solidFill>
                <a:schemeClr val="accent2"/>
              </a:solidFill>
              <a:latin typeface="Symbol" pitchFamily="18" charset="2"/>
            </a:endParaRPr>
          </a:p>
        </p:txBody>
      </p:sp>
      <p:pic>
        <p:nvPicPr>
          <p:cNvPr id="8" name="Picture 2"/>
          <p:cNvPicPr>
            <a:picLocks noChangeAspect="1" noChangeArrowheads="1"/>
          </p:cNvPicPr>
          <p:nvPr/>
        </p:nvPicPr>
        <p:blipFill>
          <a:blip r:embed="rId3" cstate="print"/>
          <a:srcRect/>
          <a:stretch>
            <a:fillRect/>
          </a:stretch>
        </p:blipFill>
        <p:spPr bwMode="auto">
          <a:xfrm>
            <a:off x="4067944" y="4365104"/>
            <a:ext cx="3018636" cy="2004982"/>
          </a:xfrm>
          <a:prstGeom prst="rect">
            <a:avLst/>
          </a:prstGeom>
          <a:noFill/>
          <a:ln w="9525">
            <a:noFill/>
            <a:miter lim="800000"/>
            <a:headEnd/>
            <a:tailEnd/>
          </a:ln>
          <a:effectLst>
            <a:outerShdw blurRad="63500" dist="25400" sx="103000" sy="103000" algn="ctr" rotWithShape="0">
              <a:prstClr val="black">
                <a:alpha val="40000"/>
              </a:prstClr>
            </a:outerShdw>
          </a:effectLst>
        </p:spPr>
      </p:pic>
      <p:sp>
        <p:nvSpPr>
          <p:cNvPr id="60421" name="Rectangle 17"/>
          <p:cNvSpPr>
            <a:spLocks noChangeArrowheads="1"/>
          </p:cNvSpPr>
          <p:nvPr/>
        </p:nvSpPr>
        <p:spPr bwMode="auto">
          <a:xfrm>
            <a:off x="0" y="0"/>
            <a:ext cx="9144000" cy="620713"/>
          </a:xfrm>
          <a:prstGeom prst="rect">
            <a:avLst/>
          </a:prstGeom>
          <a:noFill/>
          <a:ln w="9525">
            <a:noFill/>
            <a:miter lim="800000"/>
            <a:headEnd/>
            <a:tailEnd/>
          </a:ln>
        </p:spPr>
        <p:txBody>
          <a:bodyPr anchor="ctr"/>
          <a:lstStyle/>
          <a:p>
            <a:pPr algn="ctr"/>
            <a:r>
              <a:rPr lang="de-DE" sz="2800" i="1" dirty="0" err="1">
                <a:solidFill>
                  <a:schemeClr val="accent4">
                    <a:lumMod val="65000"/>
                    <a:lumOff val="35000"/>
                  </a:schemeClr>
                </a:solidFill>
              </a:rPr>
              <a:t>Summary</a:t>
            </a:r>
            <a:r>
              <a:rPr lang="de-DE" sz="2800" i="1" dirty="0">
                <a:solidFill>
                  <a:schemeClr val="accent4">
                    <a:lumMod val="65000"/>
                    <a:lumOff val="35000"/>
                  </a:schemeClr>
                </a:solidFill>
              </a:rPr>
              <a:t> </a:t>
            </a:r>
            <a:r>
              <a:rPr lang="de-DE" sz="2800" i="1" dirty="0" err="1">
                <a:solidFill>
                  <a:schemeClr val="accent4">
                    <a:lumMod val="65000"/>
                    <a:lumOff val="35000"/>
                  </a:schemeClr>
                </a:solidFill>
              </a:rPr>
              <a:t>and</a:t>
            </a:r>
            <a:r>
              <a:rPr lang="de-DE" sz="2800" i="1" dirty="0">
                <a:solidFill>
                  <a:schemeClr val="accent4">
                    <a:lumMod val="65000"/>
                    <a:lumOff val="35000"/>
                  </a:schemeClr>
                </a:solidFill>
              </a:rPr>
              <a:t> Outlook</a:t>
            </a:r>
          </a:p>
        </p:txBody>
      </p:sp>
      <p:sp>
        <p:nvSpPr>
          <p:cNvPr id="60422" name="Textfeld 5"/>
          <p:cNvSpPr txBox="1">
            <a:spLocks noChangeArrowheads="1"/>
          </p:cNvSpPr>
          <p:nvPr/>
        </p:nvSpPr>
        <p:spPr bwMode="auto">
          <a:xfrm rot="20961174">
            <a:off x="7360022" y="4971974"/>
            <a:ext cx="1795928" cy="1384995"/>
          </a:xfrm>
          <a:prstGeom prst="rect">
            <a:avLst/>
          </a:prstGeom>
          <a:noFill/>
          <a:ln w="9525">
            <a:noFill/>
            <a:miter lim="800000"/>
            <a:headEnd/>
            <a:tailEnd/>
          </a:ln>
        </p:spPr>
        <p:txBody>
          <a:bodyPr wrap="square">
            <a:spAutoFit/>
          </a:bodyPr>
          <a:lstStyle/>
          <a:p>
            <a:r>
              <a:rPr lang="de-DE" sz="2800" dirty="0" err="1">
                <a:solidFill>
                  <a:schemeClr val="tx2">
                    <a:lumMod val="50000"/>
                    <a:lumOff val="50000"/>
                  </a:schemeClr>
                </a:solidFill>
              </a:rPr>
              <a:t>Thanks</a:t>
            </a:r>
            <a:r>
              <a:rPr lang="de-DE" sz="2800" dirty="0">
                <a:solidFill>
                  <a:schemeClr val="tx2">
                    <a:lumMod val="50000"/>
                    <a:lumOff val="50000"/>
                  </a:schemeClr>
                </a:solidFill>
              </a:rPr>
              <a:t> </a:t>
            </a:r>
            <a:r>
              <a:rPr lang="de-DE" sz="2800" dirty="0" err="1">
                <a:solidFill>
                  <a:schemeClr val="tx2">
                    <a:lumMod val="50000"/>
                    <a:lumOff val="50000"/>
                  </a:schemeClr>
                </a:solidFill>
              </a:rPr>
              <a:t>for</a:t>
            </a:r>
            <a:r>
              <a:rPr lang="de-DE" sz="2800" dirty="0">
                <a:solidFill>
                  <a:schemeClr val="tx2">
                    <a:lumMod val="50000"/>
                    <a:lumOff val="50000"/>
                  </a:schemeClr>
                </a:solidFill>
              </a:rPr>
              <a:t> </a:t>
            </a:r>
            <a:r>
              <a:rPr lang="de-DE" sz="2800" dirty="0" err="1">
                <a:solidFill>
                  <a:schemeClr val="tx2">
                    <a:lumMod val="50000"/>
                    <a:lumOff val="50000"/>
                  </a:schemeClr>
                </a:solidFill>
              </a:rPr>
              <a:t>your</a:t>
            </a:r>
            <a:r>
              <a:rPr lang="de-DE" sz="2800" dirty="0">
                <a:solidFill>
                  <a:schemeClr val="tx2">
                    <a:lumMod val="50000"/>
                    <a:lumOff val="50000"/>
                  </a:schemeClr>
                </a:solidFill>
              </a:rPr>
              <a:t> </a:t>
            </a:r>
            <a:r>
              <a:rPr lang="de-DE" sz="2800" dirty="0" err="1">
                <a:solidFill>
                  <a:schemeClr val="tx2">
                    <a:lumMod val="50000"/>
                    <a:lumOff val="50000"/>
                  </a:schemeClr>
                </a:solidFill>
              </a:rPr>
              <a:t>attention</a:t>
            </a:r>
            <a:r>
              <a:rPr lang="de-DE" sz="2800" dirty="0">
                <a:solidFill>
                  <a:schemeClr val="tx2">
                    <a:lumMod val="50000"/>
                    <a:lumOff val="50000"/>
                  </a:schemeClr>
                </a:solidFill>
              </a:rPr>
              <a:t> !</a:t>
            </a:r>
          </a:p>
        </p:txBody>
      </p:sp>
      <p:sp>
        <p:nvSpPr>
          <p:cNvPr id="9"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24</a:t>
            </a:fld>
            <a:r>
              <a:rPr lang="de-DE" dirty="0" smtClean="0"/>
              <a:t>   </a:t>
            </a:r>
            <a:endParaRPr lang="de-DE" dirty="0"/>
          </a:p>
        </p:txBody>
      </p:sp>
      <p:pic>
        <p:nvPicPr>
          <p:cNvPr id="39938" name="Picture 2" descr="C:\cargnelli\Institut\HP2-logo.jpg"/>
          <p:cNvPicPr>
            <a:picLocks noChangeAspect="1" noChangeArrowheads="1"/>
          </p:cNvPicPr>
          <p:nvPr/>
        </p:nvPicPr>
        <p:blipFill>
          <a:blip r:embed="rId4" cstate="print"/>
          <a:srcRect/>
          <a:stretch>
            <a:fillRect/>
          </a:stretch>
        </p:blipFill>
        <p:spPr bwMode="auto">
          <a:xfrm>
            <a:off x="357158" y="5000636"/>
            <a:ext cx="3214710" cy="573165"/>
          </a:xfrm>
          <a:prstGeom prst="rect">
            <a:avLst/>
          </a:prstGeom>
          <a:noFill/>
        </p:spPr>
      </p:pic>
      <p:pic>
        <p:nvPicPr>
          <p:cNvPr id="39940" name="Picture 4" descr="C:\cargnelli\Institut\Logo-LEANNIS.jpg"/>
          <p:cNvPicPr>
            <a:picLocks noChangeAspect="1" noChangeArrowheads="1"/>
          </p:cNvPicPr>
          <p:nvPr/>
        </p:nvPicPr>
        <p:blipFill>
          <a:blip r:embed="rId5" cstate="print"/>
          <a:srcRect/>
          <a:stretch>
            <a:fillRect/>
          </a:stretch>
        </p:blipFill>
        <p:spPr bwMode="auto">
          <a:xfrm>
            <a:off x="323528" y="5589240"/>
            <a:ext cx="1961886" cy="86949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0" y="36513"/>
            <a:ext cx="9144000" cy="523220"/>
          </a:xfrm>
          <a:prstGeom prst="rect">
            <a:avLst/>
          </a:prstGeom>
          <a:solidFill>
            <a:schemeClr val="bg1"/>
          </a:solidFill>
          <a:ln w="9525">
            <a:noFill/>
            <a:miter lim="800000"/>
            <a:headEnd/>
            <a:tailEnd/>
          </a:ln>
        </p:spPr>
        <p:txBody>
          <a:bodyPr>
            <a:spAutoFit/>
          </a:bodyPr>
          <a:lstStyle/>
          <a:p>
            <a:pPr algn="ctr"/>
            <a:r>
              <a:rPr lang="de-AT" sz="2800" i="1" dirty="0">
                <a:solidFill>
                  <a:schemeClr val="tx2">
                    <a:lumMod val="50000"/>
                    <a:lumOff val="50000"/>
                  </a:schemeClr>
                </a:solidFill>
              </a:rPr>
              <a:t>K</a:t>
            </a:r>
            <a:r>
              <a:rPr lang="de-AT" sz="2800" i="1" baseline="30000" dirty="0">
                <a:solidFill>
                  <a:schemeClr val="tx2">
                    <a:lumMod val="50000"/>
                    <a:lumOff val="50000"/>
                  </a:schemeClr>
                </a:solidFill>
              </a:rPr>
              <a:t>+- </a:t>
            </a:r>
            <a:r>
              <a:rPr lang="de-AT" sz="2800" i="1" dirty="0" err="1">
                <a:solidFill>
                  <a:schemeClr val="tx2">
                    <a:lumMod val="50000"/>
                    <a:lumOff val="50000"/>
                  </a:schemeClr>
                </a:solidFill>
              </a:rPr>
              <a:t>discrimination</a:t>
            </a:r>
            <a:endParaRPr lang="de-AT" sz="2800" i="1" dirty="0">
              <a:solidFill>
                <a:schemeClr val="tx2">
                  <a:lumMod val="50000"/>
                  <a:lumOff val="50000"/>
                </a:schemeClr>
              </a:solidFill>
            </a:endParaRPr>
          </a:p>
        </p:txBody>
      </p:sp>
      <p:sp>
        <p:nvSpPr>
          <p:cNvPr id="54" name="Textfeld 21"/>
          <p:cNvSpPr txBox="1">
            <a:spLocks noChangeArrowheads="1"/>
          </p:cNvSpPr>
          <p:nvPr/>
        </p:nvSpPr>
        <p:spPr bwMode="auto">
          <a:xfrm>
            <a:off x="3929058" y="3000372"/>
            <a:ext cx="3857652" cy="646331"/>
          </a:xfrm>
          <a:prstGeom prst="rect">
            <a:avLst/>
          </a:prstGeom>
          <a:solidFill>
            <a:schemeClr val="bg1"/>
          </a:solidFill>
          <a:ln w="9525">
            <a:noFill/>
            <a:miter lim="800000"/>
            <a:headEnd/>
            <a:tailEnd/>
          </a:ln>
        </p:spPr>
        <p:txBody>
          <a:bodyPr wrap="square">
            <a:spAutoFit/>
          </a:bodyPr>
          <a:lstStyle/>
          <a:p>
            <a:pPr>
              <a:defRPr/>
            </a:pPr>
            <a:r>
              <a:rPr lang="de-DE" sz="1200" dirty="0" err="1" smtClean="0">
                <a:solidFill>
                  <a:schemeClr val="accent2"/>
                </a:solidFill>
                <a:latin typeface="+mn-lt"/>
              </a:rPr>
              <a:t>for</a:t>
            </a:r>
            <a:r>
              <a:rPr lang="de-DE" sz="1200" dirty="0" smtClean="0">
                <a:solidFill>
                  <a:schemeClr val="accent2"/>
                </a:solidFill>
                <a:latin typeface="+mn-lt"/>
              </a:rPr>
              <a:t> a  double pulse </a:t>
            </a:r>
            <a:r>
              <a:rPr lang="de-DE" sz="1200" dirty="0" err="1" smtClean="0">
                <a:solidFill>
                  <a:schemeClr val="accent2"/>
                </a:solidFill>
                <a:latin typeface="+mn-lt"/>
              </a:rPr>
              <a:t>resolution</a:t>
            </a:r>
            <a:r>
              <a:rPr lang="de-DE" sz="1200" dirty="0" smtClean="0">
                <a:solidFill>
                  <a:schemeClr val="accent2"/>
                </a:solidFill>
                <a:latin typeface="+mn-lt"/>
              </a:rPr>
              <a:t> </a:t>
            </a:r>
            <a:r>
              <a:rPr lang="de-DE" sz="1200" dirty="0" err="1" smtClean="0">
                <a:solidFill>
                  <a:schemeClr val="accent2"/>
                </a:solidFill>
                <a:latin typeface="+mn-lt"/>
              </a:rPr>
              <a:t>of</a:t>
            </a:r>
            <a:r>
              <a:rPr lang="de-DE" sz="1200" dirty="0" smtClean="0">
                <a:solidFill>
                  <a:schemeClr val="accent2"/>
                </a:solidFill>
                <a:latin typeface="+mn-lt"/>
              </a:rPr>
              <a:t> 2 </a:t>
            </a:r>
            <a:r>
              <a:rPr lang="de-DE" sz="1200" dirty="0" err="1" smtClean="0">
                <a:solidFill>
                  <a:schemeClr val="accent2"/>
                </a:solidFill>
                <a:latin typeface="+mn-lt"/>
              </a:rPr>
              <a:t>ns</a:t>
            </a:r>
            <a:r>
              <a:rPr lang="de-DE" sz="1200" dirty="0" smtClean="0">
                <a:solidFill>
                  <a:schemeClr val="accent2"/>
                </a:solidFill>
                <a:latin typeface="+mn-lt"/>
              </a:rPr>
              <a:t>:</a:t>
            </a:r>
            <a:endParaRPr lang="de-DE" sz="1200" dirty="0">
              <a:solidFill>
                <a:schemeClr val="accent2"/>
              </a:solidFill>
              <a:latin typeface="+mn-lt"/>
            </a:endParaRPr>
          </a:p>
          <a:p>
            <a:pPr>
              <a:defRPr/>
            </a:pPr>
            <a:r>
              <a:rPr lang="de-DE" sz="1200" dirty="0" err="1" smtClean="0">
                <a:solidFill>
                  <a:schemeClr val="accent2"/>
                </a:solidFill>
                <a:latin typeface="+mn-lt"/>
              </a:rPr>
              <a:t>if</a:t>
            </a:r>
            <a:r>
              <a:rPr lang="de-DE" sz="1200" dirty="0" smtClean="0">
                <a:solidFill>
                  <a:schemeClr val="accent2"/>
                </a:solidFill>
                <a:latin typeface="+mn-lt"/>
              </a:rPr>
              <a:t> </a:t>
            </a:r>
            <a:r>
              <a:rPr lang="de-DE" sz="1200" dirty="0" err="1">
                <a:solidFill>
                  <a:schemeClr val="accent2"/>
                </a:solidFill>
                <a:latin typeface="+mn-lt"/>
              </a:rPr>
              <a:t>the</a:t>
            </a:r>
            <a:r>
              <a:rPr lang="de-DE" sz="1200" dirty="0">
                <a:solidFill>
                  <a:schemeClr val="accent2"/>
                </a:solidFill>
                <a:latin typeface="+mn-lt"/>
              </a:rPr>
              <a:t> </a:t>
            </a:r>
            <a:r>
              <a:rPr lang="de-DE" sz="1200" dirty="0" err="1">
                <a:solidFill>
                  <a:schemeClr val="accent2"/>
                </a:solidFill>
                <a:latin typeface="+mn-lt"/>
              </a:rPr>
              <a:t>stopped</a:t>
            </a:r>
            <a:r>
              <a:rPr lang="de-DE" sz="1200" dirty="0">
                <a:solidFill>
                  <a:schemeClr val="accent2"/>
                </a:solidFill>
                <a:latin typeface="+mn-lt"/>
              </a:rPr>
              <a:t> </a:t>
            </a:r>
            <a:r>
              <a:rPr lang="de-DE" sz="1200" dirty="0" err="1">
                <a:solidFill>
                  <a:schemeClr val="accent2"/>
                </a:solidFill>
                <a:latin typeface="+mn-lt"/>
              </a:rPr>
              <a:t>Kaon</a:t>
            </a:r>
            <a:r>
              <a:rPr lang="de-DE" sz="1200" dirty="0">
                <a:solidFill>
                  <a:schemeClr val="accent2"/>
                </a:solidFill>
                <a:latin typeface="+mn-lt"/>
              </a:rPr>
              <a:t> was a K</a:t>
            </a:r>
            <a:r>
              <a:rPr lang="de-DE" sz="1200" baseline="30000" dirty="0">
                <a:solidFill>
                  <a:schemeClr val="accent2"/>
                </a:solidFill>
                <a:latin typeface="+mn-lt"/>
              </a:rPr>
              <a:t>+</a:t>
            </a:r>
            <a:r>
              <a:rPr lang="de-DE" sz="1200" dirty="0">
                <a:solidFill>
                  <a:schemeClr val="accent2"/>
                </a:solidFill>
                <a:latin typeface="+mn-lt"/>
              </a:rPr>
              <a:t> </a:t>
            </a:r>
            <a:r>
              <a:rPr lang="de-DE" sz="1200" dirty="0" err="1">
                <a:solidFill>
                  <a:schemeClr val="accent2"/>
                </a:solidFill>
                <a:latin typeface="+mn-lt"/>
              </a:rPr>
              <a:t>we</a:t>
            </a:r>
            <a:r>
              <a:rPr lang="de-DE" sz="1200" dirty="0">
                <a:solidFill>
                  <a:schemeClr val="accent2"/>
                </a:solidFill>
                <a:latin typeface="+mn-lt"/>
              </a:rPr>
              <a:t> will </a:t>
            </a:r>
            <a:r>
              <a:rPr lang="de-DE" sz="1200" dirty="0" err="1">
                <a:solidFill>
                  <a:schemeClr val="accent2"/>
                </a:solidFill>
                <a:latin typeface="+mn-lt"/>
              </a:rPr>
              <a:t>see</a:t>
            </a:r>
            <a:r>
              <a:rPr lang="de-DE" sz="1200" dirty="0">
                <a:solidFill>
                  <a:schemeClr val="accent2"/>
                </a:solidFill>
                <a:latin typeface="+mn-lt"/>
              </a:rPr>
              <a:t> </a:t>
            </a:r>
            <a:r>
              <a:rPr lang="de-DE" sz="1200" dirty="0" err="1">
                <a:solidFill>
                  <a:schemeClr val="accent2"/>
                </a:solidFill>
                <a:latin typeface="+mn-lt"/>
              </a:rPr>
              <a:t>the</a:t>
            </a:r>
            <a:r>
              <a:rPr lang="de-DE" sz="1200" dirty="0">
                <a:solidFill>
                  <a:schemeClr val="accent2"/>
                </a:solidFill>
                <a:latin typeface="+mn-lt"/>
              </a:rPr>
              <a:t> </a:t>
            </a:r>
          </a:p>
          <a:p>
            <a:pPr>
              <a:defRPr/>
            </a:pPr>
            <a:r>
              <a:rPr lang="de-DE" sz="1200" dirty="0" err="1">
                <a:solidFill>
                  <a:schemeClr val="accent2"/>
                </a:solidFill>
                <a:latin typeface="+mn-lt"/>
              </a:rPr>
              <a:t>decay</a:t>
            </a:r>
            <a:r>
              <a:rPr lang="de-DE" sz="1200" dirty="0">
                <a:solidFill>
                  <a:schemeClr val="accent2"/>
                </a:solidFill>
                <a:latin typeface="+mn-lt"/>
              </a:rPr>
              <a:t>  </a:t>
            </a:r>
            <a:r>
              <a:rPr lang="de-DE" sz="1200" dirty="0" err="1">
                <a:solidFill>
                  <a:schemeClr val="accent2"/>
                </a:solidFill>
                <a:latin typeface="+mn-lt"/>
              </a:rPr>
              <a:t>particles</a:t>
            </a:r>
            <a:r>
              <a:rPr lang="de-DE" sz="1200" dirty="0">
                <a:solidFill>
                  <a:schemeClr val="accent2"/>
                </a:solidFill>
                <a:latin typeface="+mn-lt"/>
              </a:rPr>
              <a:t> </a:t>
            </a:r>
            <a:r>
              <a:rPr lang="de-DE" sz="1200" dirty="0" err="1">
                <a:solidFill>
                  <a:schemeClr val="accent2"/>
                </a:solidFill>
                <a:latin typeface="+mn-lt"/>
              </a:rPr>
              <a:t>with</a:t>
            </a:r>
            <a:r>
              <a:rPr lang="de-DE" sz="1200" dirty="0">
                <a:solidFill>
                  <a:schemeClr val="accent2"/>
                </a:solidFill>
                <a:latin typeface="+mn-lt"/>
              </a:rPr>
              <a:t> </a:t>
            </a:r>
            <a:r>
              <a:rPr lang="de-DE" sz="1200" dirty="0" err="1">
                <a:solidFill>
                  <a:schemeClr val="accent2"/>
                </a:solidFill>
                <a:latin typeface="+mn-lt"/>
              </a:rPr>
              <a:t>high</a:t>
            </a:r>
            <a:r>
              <a:rPr lang="de-DE" sz="1200" dirty="0">
                <a:solidFill>
                  <a:schemeClr val="accent2"/>
                </a:solidFill>
                <a:latin typeface="+mn-lt"/>
              </a:rPr>
              <a:t> </a:t>
            </a:r>
            <a:r>
              <a:rPr lang="de-DE" sz="1200" dirty="0" err="1">
                <a:solidFill>
                  <a:schemeClr val="accent2"/>
                </a:solidFill>
                <a:latin typeface="+mn-lt"/>
              </a:rPr>
              <a:t>propability</a:t>
            </a:r>
            <a:r>
              <a:rPr lang="de-DE" sz="1200" dirty="0">
                <a:solidFill>
                  <a:schemeClr val="accent2"/>
                </a:solidFill>
                <a:latin typeface="+mn-lt"/>
              </a:rPr>
              <a:t>:   e</a:t>
            </a:r>
            <a:r>
              <a:rPr lang="de-DE" sz="1200" baseline="30000" dirty="0">
                <a:solidFill>
                  <a:schemeClr val="accent2"/>
                </a:solidFill>
                <a:latin typeface="+mn-lt"/>
              </a:rPr>
              <a:t>-2/12.2</a:t>
            </a:r>
            <a:r>
              <a:rPr lang="de-DE" sz="1200" dirty="0">
                <a:solidFill>
                  <a:schemeClr val="accent2"/>
                </a:solidFill>
                <a:latin typeface="+mn-lt"/>
              </a:rPr>
              <a:t> = </a:t>
            </a:r>
            <a:r>
              <a:rPr lang="de-DE" sz="1200" dirty="0" smtClean="0">
                <a:solidFill>
                  <a:schemeClr val="accent2"/>
                </a:solidFill>
                <a:latin typeface="+mn-lt"/>
              </a:rPr>
              <a:t>0.85</a:t>
            </a:r>
            <a:endParaRPr lang="de-DE" sz="1200" dirty="0">
              <a:solidFill>
                <a:schemeClr val="accent2"/>
              </a:solidFill>
              <a:latin typeface="+mn-lt"/>
            </a:endParaRPr>
          </a:p>
        </p:txBody>
      </p:sp>
      <p:pic>
        <p:nvPicPr>
          <p:cNvPr id="48132" name="Picture 43"/>
          <p:cNvPicPr>
            <a:picLocks noChangeAspect="1" noChangeArrowheads="1"/>
          </p:cNvPicPr>
          <p:nvPr/>
        </p:nvPicPr>
        <p:blipFill>
          <a:blip r:embed="rId3" cstate="print"/>
          <a:srcRect/>
          <a:stretch>
            <a:fillRect/>
          </a:stretch>
        </p:blipFill>
        <p:spPr bwMode="auto">
          <a:xfrm>
            <a:off x="3857625" y="3929063"/>
            <a:ext cx="3419475" cy="2319337"/>
          </a:xfrm>
          <a:prstGeom prst="rect">
            <a:avLst/>
          </a:prstGeom>
          <a:noFill/>
          <a:ln w="9525">
            <a:noFill/>
            <a:miter lim="800000"/>
            <a:headEnd/>
            <a:tailEnd/>
          </a:ln>
        </p:spPr>
      </p:pic>
      <p:sp>
        <p:nvSpPr>
          <p:cNvPr id="48133" name="Textfeld 12"/>
          <p:cNvSpPr txBox="1">
            <a:spLocks noChangeArrowheads="1"/>
          </p:cNvSpPr>
          <p:nvPr/>
        </p:nvSpPr>
        <p:spPr bwMode="auto">
          <a:xfrm>
            <a:off x="1500166" y="6286520"/>
            <a:ext cx="1090363" cy="276999"/>
          </a:xfrm>
          <a:prstGeom prst="rect">
            <a:avLst/>
          </a:prstGeom>
          <a:noFill/>
          <a:ln w="9525">
            <a:noFill/>
            <a:miter lim="800000"/>
            <a:headEnd/>
            <a:tailEnd/>
          </a:ln>
        </p:spPr>
        <p:txBody>
          <a:bodyPr wrap="none">
            <a:spAutoFit/>
          </a:bodyPr>
          <a:lstStyle/>
          <a:p>
            <a:r>
              <a:rPr lang="de-DE" sz="1200" dirty="0">
                <a:solidFill>
                  <a:srgbClr val="000000"/>
                </a:solidFill>
              </a:rPr>
              <a:t>-time (0.1 </a:t>
            </a:r>
            <a:r>
              <a:rPr lang="de-DE" sz="1200" dirty="0" err="1">
                <a:solidFill>
                  <a:srgbClr val="000000"/>
                </a:solidFill>
              </a:rPr>
              <a:t>ns</a:t>
            </a:r>
            <a:r>
              <a:rPr lang="de-DE" sz="1200" dirty="0">
                <a:solidFill>
                  <a:srgbClr val="000000"/>
                </a:solidFill>
              </a:rPr>
              <a:t>)</a:t>
            </a:r>
          </a:p>
        </p:txBody>
      </p:sp>
      <p:sp>
        <p:nvSpPr>
          <p:cNvPr id="48134" name="Textfeld 12"/>
          <p:cNvSpPr txBox="1">
            <a:spLocks noChangeArrowheads="1"/>
          </p:cNvSpPr>
          <p:nvPr/>
        </p:nvSpPr>
        <p:spPr bwMode="auto">
          <a:xfrm>
            <a:off x="3929058" y="4000504"/>
            <a:ext cx="3216275" cy="461665"/>
          </a:xfrm>
          <a:prstGeom prst="rect">
            <a:avLst/>
          </a:prstGeom>
          <a:solidFill>
            <a:schemeClr val="accent1"/>
          </a:solidFill>
          <a:ln w="9525">
            <a:noFill/>
            <a:miter lim="800000"/>
            <a:headEnd/>
            <a:tailEnd/>
          </a:ln>
        </p:spPr>
        <p:txBody>
          <a:bodyPr>
            <a:spAutoFit/>
          </a:bodyPr>
          <a:lstStyle/>
          <a:p>
            <a:r>
              <a:rPr lang="de-DE" sz="1200" dirty="0" err="1">
                <a:solidFill>
                  <a:srgbClr val="000000"/>
                </a:solidFill>
              </a:rPr>
              <a:t>deposited</a:t>
            </a:r>
            <a:r>
              <a:rPr lang="de-DE" sz="1200" dirty="0">
                <a:solidFill>
                  <a:srgbClr val="000000"/>
                </a:solidFill>
              </a:rPr>
              <a:t> </a:t>
            </a:r>
            <a:r>
              <a:rPr lang="de-DE" sz="1200" dirty="0" err="1">
                <a:solidFill>
                  <a:srgbClr val="000000"/>
                </a:solidFill>
              </a:rPr>
              <a:t>energy</a:t>
            </a:r>
            <a:r>
              <a:rPr lang="de-DE" sz="1200" dirty="0">
                <a:solidFill>
                  <a:srgbClr val="000000"/>
                </a:solidFill>
              </a:rPr>
              <a:t> in </a:t>
            </a:r>
            <a:r>
              <a:rPr lang="de-DE" sz="1200" dirty="0" err="1">
                <a:solidFill>
                  <a:srgbClr val="000000"/>
                </a:solidFill>
              </a:rPr>
              <a:t>the</a:t>
            </a:r>
            <a:r>
              <a:rPr lang="de-DE" sz="1200" dirty="0">
                <a:solidFill>
                  <a:srgbClr val="000000"/>
                </a:solidFill>
              </a:rPr>
              <a:t> </a:t>
            </a:r>
            <a:r>
              <a:rPr lang="de-DE" sz="1200" dirty="0" err="1">
                <a:solidFill>
                  <a:srgbClr val="000000"/>
                </a:solidFill>
              </a:rPr>
              <a:t>kaonstopper</a:t>
            </a:r>
            <a:r>
              <a:rPr lang="de-DE" sz="1200" dirty="0">
                <a:solidFill>
                  <a:srgbClr val="000000"/>
                </a:solidFill>
              </a:rPr>
              <a:t>  </a:t>
            </a:r>
          </a:p>
          <a:p>
            <a:r>
              <a:rPr lang="de-DE" sz="1200" dirty="0">
                <a:solidFill>
                  <a:srgbClr val="000000"/>
                </a:solidFill>
              </a:rPr>
              <a:t>... </a:t>
            </a:r>
            <a:r>
              <a:rPr lang="de-DE" sz="1200" dirty="0" err="1">
                <a:solidFill>
                  <a:srgbClr val="000000"/>
                </a:solidFill>
              </a:rPr>
              <a:t>delayed</a:t>
            </a:r>
            <a:r>
              <a:rPr lang="de-DE" sz="1200" dirty="0">
                <a:solidFill>
                  <a:srgbClr val="000000"/>
                </a:solidFill>
              </a:rPr>
              <a:t> </a:t>
            </a:r>
            <a:r>
              <a:rPr lang="de-DE" sz="1200" dirty="0" err="1">
                <a:solidFill>
                  <a:srgbClr val="000000"/>
                </a:solidFill>
              </a:rPr>
              <a:t>gate</a:t>
            </a:r>
            <a:endParaRPr lang="de-DE" sz="1200" dirty="0">
              <a:solidFill>
                <a:srgbClr val="000000"/>
              </a:solidFill>
            </a:endParaRPr>
          </a:p>
        </p:txBody>
      </p:sp>
      <p:sp>
        <p:nvSpPr>
          <p:cNvPr id="48135" name="Textfeld 12"/>
          <p:cNvSpPr txBox="1">
            <a:spLocks noChangeArrowheads="1"/>
          </p:cNvSpPr>
          <p:nvPr/>
        </p:nvSpPr>
        <p:spPr bwMode="auto">
          <a:xfrm>
            <a:off x="4857750" y="4500563"/>
            <a:ext cx="1770063" cy="738187"/>
          </a:xfrm>
          <a:prstGeom prst="rect">
            <a:avLst/>
          </a:prstGeom>
          <a:solidFill>
            <a:schemeClr val="bg1"/>
          </a:solidFill>
          <a:ln w="9525">
            <a:noFill/>
            <a:miter lim="800000"/>
            <a:headEnd/>
            <a:tailEnd/>
          </a:ln>
        </p:spPr>
        <p:txBody>
          <a:bodyPr wrap="none">
            <a:spAutoFit/>
          </a:bodyPr>
          <a:lstStyle/>
          <a:p>
            <a:r>
              <a:rPr lang="de-DE" sz="1400">
                <a:solidFill>
                  <a:srgbClr val="000000"/>
                </a:solidFill>
              </a:rPr>
              <a:t>from delayed</a:t>
            </a:r>
          </a:p>
          <a:p>
            <a:r>
              <a:rPr lang="de-DE" sz="1400">
                <a:solidFill>
                  <a:srgbClr val="000000"/>
                </a:solidFill>
              </a:rPr>
              <a:t>K secondaries:</a:t>
            </a:r>
          </a:p>
          <a:p>
            <a:r>
              <a:rPr lang="de-DE" sz="1400">
                <a:solidFill>
                  <a:srgbClr val="000000"/>
                </a:solidFill>
                <a:latin typeface="Symbol" pitchFamily="18" charset="2"/>
              </a:rPr>
              <a:t>m,  p  </a:t>
            </a:r>
            <a:r>
              <a:rPr lang="de-DE" sz="1400">
                <a:solidFill>
                  <a:srgbClr val="000000"/>
                </a:solidFill>
              </a:rPr>
              <a:t>from K+ decay</a:t>
            </a:r>
          </a:p>
        </p:txBody>
      </p:sp>
      <p:sp>
        <p:nvSpPr>
          <p:cNvPr id="48136" name="Textfeld 12"/>
          <p:cNvSpPr txBox="1">
            <a:spLocks noChangeArrowheads="1"/>
          </p:cNvSpPr>
          <p:nvPr/>
        </p:nvSpPr>
        <p:spPr bwMode="auto">
          <a:xfrm>
            <a:off x="428596" y="3714752"/>
            <a:ext cx="3168650" cy="276999"/>
          </a:xfrm>
          <a:prstGeom prst="rect">
            <a:avLst/>
          </a:prstGeom>
          <a:solidFill>
            <a:schemeClr val="accent1"/>
          </a:solidFill>
          <a:ln w="9525">
            <a:noFill/>
            <a:miter lim="800000"/>
            <a:headEnd/>
            <a:tailEnd/>
          </a:ln>
        </p:spPr>
        <p:txBody>
          <a:bodyPr>
            <a:spAutoFit/>
          </a:bodyPr>
          <a:lstStyle/>
          <a:p>
            <a:r>
              <a:rPr lang="de-DE" sz="1200" dirty="0">
                <a:solidFill>
                  <a:srgbClr val="000000"/>
                </a:solidFill>
              </a:rPr>
              <a:t>time </a:t>
            </a:r>
            <a:r>
              <a:rPr lang="de-DE" sz="1200" dirty="0" err="1">
                <a:solidFill>
                  <a:srgbClr val="000000"/>
                </a:solidFill>
              </a:rPr>
              <a:t>of</a:t>
            </a:r>
            <a:r>
              <a:rPr lang="de-DE" sz="1200" dirty="0">
                <a:solidFill>
                  <a:srgbClr val="000000"/>
                </a:solidFill>
              </a:rPr>
              <a:t> last </a:t>
            </a:r>
            <a:r>
              <a:rPr lang="de-DE" sz="1200" dirty="0" err="1">
                <a:solidFill>
                  <a:srgbClr val="000000"/>
                </a:solidFill>
              </a:rPr>
              <a:t>hit</a:t>
            </a:r>
            <a:r>
              <a:rPr lang="de-DE" sz="1200" dirty="0">
                <a:solidFill>
                  <a:srgbClr val="000000"/>
                </a:solidFill>
              </a:rPr>
              <a:t>  in </a:t>
            </a:r>
            <a:r>
              <a:rPr lang="de-DE" sz="1200" dirty="0" err="1">
                <a:solidFill>
                  <a:srgbClr val="000000"/>
                </a:solidFill>
              </a:rPr>
              <a:t>the</a:t>
            </a:r>
            <a:r>
              <a:rPr lang="de-DE" sz="1200" dirty="0">
                <a:solidFill>
                  <a:srgbClr val="000000"/>
                </a:solidFill>
              </a:rPr>
              <a:t> </a:t>
            </a:r>
            <a:r>
              <a:rPr lang="de-DE" sz="1200" dirty="0" err="1">
                <a:solidFill>
                  <a:srgbClr val="000000"/>
                </a:solidFill>
              </a:rPr>
              <a:t>kaonstopper</a:t>
            </a:r>
            <a:endParaRPr lang="de-DE" sz="1200" dirty="0">
              <a:solidFill>
                <a:srgbClr val="000000"/>
              </a:solidFill>
            </a:endParaRPr>
          </a:p>
        </p:txBody>
      </p:sp>
      <p:pic>
        <p:nvPicPr>
          <p:cNvPr id="48137" name="Picture 44"/>
          <p:cNvPicPr>
            <a:picLocks noChangeAspect="1" noChangeArrowheads="1"/>
          </p:cNvPicPr>
          <p:nvPr/>
        </p:nvPicPr>
        <p:blipFill>
          <a:blip r:embed="rId4" cstate="print"/>
          <a:srcRect/>
          <a:stretch>
            <a:fillRect/>
          </a:stretch>
        </p:blipFill>
        <p:spPr bwMode="auto">
          <a:xfrm>
            <a:off x="571472" y="4071942"/>
            <a:ext cx="3240087" cy="2198688"/>
          </a:xfrm>
          <a:prstGeom prst="rect">
            <a:avLst/>
          </a:prstGeom>
          <a:noFill/>
          <a:ln w="9525">
            <a:noFill/>
            <a:miter lim="800000"/>
            <a:headEnd/>
            <a:tailEnd/>
          </a:ln>
        </p:spPr>
      </p:pic>
      <p:sp>
        <p:nvSpPr>
          <p:cNvPr id="48138" name="Textfeld 12"/>
          <p:cNvSpPr txBox="1">
            <a:spLocks noChangeArrowheads="1"/>
          </p:cNvSpPr>
          <p:nvPr/>
        </p:nvSpPr>
        <p:spPr bwMode="auto">
          <a:xfrm>
            <a:off x="5286380" y="6143644"/>
            <a:ext cx="500458" cy="276999"/>
          </a:xfrm>
          <a:prstGeom prst="rect">
            <a:avLst/>
          </a:prstGeom>
          <a:noFill/>
          <a:ln w="9525">
            <a:noFill/>
            <a:miter lim="800000"/>
            <a:headEnd/>
            <a:tailEnd/>
          </a:ln>
        </p:spPr>
        <p:txBody>
          <a:bodyPr wrap="none">
            <a:spAutoFit/>
          </a:bodyPr>
          <a:lstStyle/>
          <a:p>
            <a:r>
              <a:rPr lang="de-DE" sz="1200" dirty="0" err="1">
                <a:solidFill>
                  <a:srgbClr val="000000"/>
                </a:solidFill>
              </a:rPr>
              <a:t>MeV</a:t>
            </a:r>
            <a:endParaRPr lang="de-DE" sz="1200" dirty="0">
              <a:solidFill>
                <a:srgbClr val="000000"/>
              </a:solidFill>
            </a:endParaRPr>
          </a:p>
        </p:txBody>
      </p:sp>
      <p:pic>
        <p:nvPicPr>
          <p:cNvPr id="48140" name="Picture 37"/>
          <p:cNvPicPr>
            <a:picLocks noChangeAspect="1" noChangeArrowheads="1"/>
          </p:cNvPicPr>
          <p:nvPr/>
        </p:nvPicPr>
        <p:blipFill>
          <a:blip r:embed="rId5" cstate="print"/>
          <a:srcRect/>
          <a:stretch>
            <a:fillRect/>
          </a:stretch>
        </p:blipFill>
        <p:spPr bwMode="auto">
          <a:xfrm>
            <a:off x="571472" y="857232"/>
            <a:ext cx="3058251" cy="2143140"/>
          </a:xfrm>
          <a:prstGeom prst="rect">
            <a:avLst/>
          </a:prstGeom>
          <a:noFill/>
          <a:ln w="9525">
            <a:noFill/>
            <a:miter lim="800000"/>
            <a:headEnd/>
            <a:tailEnd/>
          </a:ln>
        </p:spPr>
      </p:pic>
      <p:sp>
        <p:nvSpPr>
          <p:cNvPr id="48141" name="Textfeld 12"/>
          <p:cNvSpPr txBox="1">
            <a:spLocks noChangeArrowheads="1"/>
          </p:cNvSpPr>
          <p:nvPr/>
        </p:nvSpPr>
        <p:spPr bwMode="auto">
          <a:xfrm>
            <a:off x="1857356" y="1000108"/>
            <a:ext cx="2428892" cy="1200329"/>
          </a:xfrm>
          <a:prstGeom prst="rect">
            <a:avLst/>
          </a:prstGeom>
          <a:solidFill>
            <a:schemeClr val="accent1"/>
          </a:solidFill>
          <a:ln w="9525">
            <a:noFill/>
            <a:miter lim="800000"/>
            <a:headEnd/>
            <a:tailEnd/>
          </a:ln>
        </p:spPr>
        <p:txBody>
          <a:bodyPr wrap="square">
            <a:spAutoFit/>
          </a:bodyPr>
          <a:lstStyle/>
          <a:p>
            <a:r>
              <a:rPr lang="de-DE" sz="1200" dirty="0" err="1">
                <a:solidFill>
                  <a:srgbClr val="000000"/>
                </a:solidFill>
              </a:rPr>
              <a:t>deposited</a:t>
            </a:r>
            <a:r>
              <a:rPr lang="de-DE" sz="1200" dirty="0">
                <a:solidFill>
                  <a:srgbClr val="000000"/>
                </a:solidFill>
              </a:rPr>
              <a:t> </a:t>
            </a:r>
            <a:r>
              <a:rPr lang="de-DE" sz="1200" dirty="0" err="1">
                <a:solidFill>
                  <a:srgbClr val="000000"/>
                </a:solidFill>
              </a:rPr>
              <a:t>energy</a:t>
            </a:r>
            <a:r>
              <a:rPr lang="de-DE" sz="1200" dirty="0">
                <a:solidFill>
                  <a:srgbClr val="000000"/>
                </a:solidFill>
              </a:rPr>
              <a:t> in </a:t>
            </a:r>
            <a:r>
              <a:rPr lang="de-DE" sz="1200" dirty="0" err="1">
                <a:solidFill>
                  <a:srgbClr val="000000"/>
                </a:solidFill>
              </a:rPr>
              <a:t>the</a:t>
            </a:r>
            <a:r>
              <a:rPr lang="de-DE" sz="1200" dirty="0">
                <a:solidFill>
                  <a:srgbClr val="000000"/>
                </a:solidFill>
              </a:rPr>
              <a:t> </a:t>
            </a:r>
          </a:p>
          <a:p>
            <a:r>
              <a:rPr lang="de-DE" sz="1200" dirty="0" err="1">
                <a:solidFill>
                  <a:srgbClr val="000000"/>
                </a:solidFill>
              </a:rPr>
              <a:t>kaonstopper</a:t>
            </a:r>
            <a:r>
              <a:rPr lang="de-DE" sz="1200" dirty="0">
                <a:solidFill>
                  <a:srgbClr val="000000"/>
                </a:solidFill>
              </a:rPr>
              <a:t> </a:t>
            </a:r>
          </a:p>
          <a:p>
            <a:r>
              <a:rPr lang="de-DE" sz="1200" dirty="0" err="1">
                <a:solidFill>
                  <a:srgbClr val="000000"/>
                </a:solidFill>
              </a:rPr>
              <a:t>red</a:t>
            </a:r>
            <a:r>
              <a:rPr lang="de-DE" sz="1200" dirty="0">
                <a:solidFill>
                  <a:srgbClr val="000000"/>
                </a:solidFill>
              </a:rPr>
              <a:t>:  </a:t>
            </a:r>
            <a:r>
              <a:rPr lang="de-DE" sz="1200" dirty="0" err="1">
                <a:solidFill>
                  <a:srgbClr val="000000"/>
                </a:solidFill>
              </a:rPr>
              <a:t>from</a:t>
            </a:r>
            <a:r>
              <a:rPr lang="de-DE" sz="1200" dirty="0">
                <a:solidFill>
                  <a:srgbClr val="000000"/>
                </a:solidFill>
              </a:rPr>
              <a:t> </a:t>
            </a:r>
            <a:r>
              <a:rPr lang="de-DE" sz="1200" dirty="0" err="1">
                <a:solidFill>
                  <a:srgbClr val="000000"/>
                </a:solidFill>
              </a:rPr>
              <a:t>kaon</a:t>
            </a:r>
            <a:r>
              <a:rPr lang="de-DE" sz="1200" dirty="0">
                <a:solidFill>
                  <a:srgbClr val="000000"/>
                </a:solidFill>
              </a:rPr>
              <a:t> </a:t>
            </a:r>
            <a:r>
              <a:rPr lang="de-DE" sz="1200" dirty="0" err="1">
                <a:solidFill>
                  <a:srgbClr val="000000"/>
                </a:solidFill>
              </a:rPr>
              <a:t>energy</a:t>
            </a:r>
            <a:r>
              <a:rPr lang="de-DE" sz="1200" dirty="0">
                <a:solidFill>
                  <a:srgbClr val="000000"/>
                </a:solidFill>
              </a:rPr>
              <a:t> </a:t>
            </a:r>
            <a:r>
              <a:rPr lang="de-DE" sz="1200" dirty="0" err="1">
                <a:solidFill>
                  <a:srgbClr val="000000"/>
                </a:solidFill>
              </a:rPr>
              <a:t>loss</a:t>
            </a:r>
            <a:endParaRPr lang="de-DE" sz="1200" dirty="0">
              <a:solidFill>
                <a:srgbClr val="000000"/>
              </a:solidFill>
            </a:endParaRPr>
          </a:p>
          <a:p>
            <a:r>
              <a:rPr lang="de-DE" sz="1200" dirty="0" err="1">
                <a:solidFill>
                  <a:srgbClr val="000000"/>
                </a:solidFill>
              </a:rPr>
              <a:t>black</a:t>
            </a:r>
            <a:r>
              <a:rPr lang="de-DE" sz="1200" dirty="0">
                <a:solidFill>
                  <a:srgbClr val="000000"/>
                </a:solidFill>
              </a:rPr>
              <a:t>: total, </a:t>
            </a:r>
            <a:r>
              <a:rPr lang="de-DE" sz="1200" dirty="0" err="1">
                <a:solidFill>
                  <a:srgbClr val="000000"/>
                </a:solidFill>
              </a:rPr>
              <a:t>including</a:t>
            </a:r>
            <a:r>
              <a:rPr lang="de-DE" sz="1200" dirty="0">
                <a:solidFill>
                  <a:srgbClr val="000000"/>
                </a:solidFill>
              </a:rPr>
              <a:t> </a:t>
            </a:r>
            <a:r>
              <a:rPr lang="de-DE" sz="1200" dirty="0" err="1">
                <a:solidFill>
                  <a:srgbClr val="000000"/>
                </a:solidFill>
              </a:rPr>
              <a:t>pileup</a:t>
            </a:r>
            <a:r>
              <a:rPr lang="de-DE" sz="1200" dirty="0">
                <a:solidFill>
                  <a:srgbClr val="000000"/>
                </a:solidFill>
              </a:rPr>
              <a:t> </a:t>
            </a:r>
            <a:r>
              <a:rPr lang="de-DE" sz="1200" dirty="0" err="1">
                <a:solidFill>
                  <a:srgbClr val="000000"/>
                </a:solidFill>
              </a:rPr>
              <a:t>with</a:t>
            </a:r>
            <a:endParaRPr lang="de-DE" sz="1200" dirty="0">
              <a:solidFill>
                <a:srgbClr val="000000"/>
              </a:solidFill>
            </a:endParaRPr>
          </a:p>
          <a:p>
            <a:r>
              <a:rPr lang="de-DE" sz="1200" dirty="0">
                <a:solidFill>
                  <a:srgbClr val="000000"/>
                </a:solidFill>
              </a:rPr>
              <a:t>K</a:t>
            </a:r>
            <a:r>
              <a:rPr lang="de-DE" sz="1200" baseline="30000" dirty="0">
                <a:solidFill>
                  <a:srgbClr val="000000"/>
                </a:solidFill>
              </a:rPr>
              <a:t>-</a:t>
            </a:r>
            <a:r>
              <a:rPr lang="de-DE" sz="1200" dirty="0">
                <a:solidFill>
                  <a:srgbClr val="000000"/>
                </a:solidFill>
              </a:rPr>
              <a:t> </a:t>
            </a:r>
            <a:r>
              <a:rPr lang="de-DE" sz="1200" dirty="0" err="1">
                <a:solidFill>
                  <a:srgbClr val="000000"/>
                </a:solidFill>
              </a:rPr>
              <a:t>absorption</a:t>
            </a:r>
            <a:r>
              <a:rPr lang="de-DE" sz="1200" dirty="0">
                <a:solidFill>
                  <a:srgbClr val="000000"/>
                </a:solidFill>
              </a:rPr>
              <a:t> </a:t>
            </a:r>
            <a:r>
              <a:rPr lang="de-DE" sz="1200" dirty="0" err="1" smtClean="0">
                <a:solidFill>
                  <a:srgbClr val="000000"/>
                </a:solidFill>
              </a:rPr>
              <a:t>products</a:t>
            </a:r>
            <a:endParaRPr lang="de-DE" sz="1200" dirty="0">
              <a:solidFill>
                <a:srgbClr val="000000"/>
              </a:solidFill>
            </a:endParaRPr>
          </a:p>
          <a:p>
            <a:endParaRPr lang="de-DE" sz="1200" dirty="0" smtClean="0">
              <a:solidFill>
                <a:srgbClr val="000000"/>
              </a:solidFill>
            </a:endParaRPr>
          </a:p>
        </p:txBody>
      </p:sp>
      <p:sp>
        <p:nvSpPr>
          <p:cNvPr id="48142" name="Textfeld 12"/>
          <p:cNvSpPr txBox="1">
            <a:spLocks noChangeArrowheads="1"/>
          </p:cNvSpPr>
          <p:nvPr/>
        </p:nvSpPr>
        <p:spPr bwMode="auto">
          <a:xfrm>
            <a:off x="1785918" y="2928934"/>
            <a:ext cx="500458" cy="276999"/>
          </a:xfrm>
          <a:prstGeom prst="rect">
            <a:avLst/>
          </a:prstGeom>
          <a:noFill/>
          <a:ln w="9525">
            <a:noFill/>
            <a:miter lim="800000"/>
            <a:headEnd/>
            <a:tailEnd/>
          </a:ln>
        </p:spPr>
        <p:txBody>
          <a:bodyPr wrap="none">
            <a:spAutoFit/>
          </a:bodyPr>
          <a:lstStyle/>
          <a:p>
            <a:r>
              <a:rPr lang="de-DE" sz="1200" dirty="0" err="1">
                <a:solidFill>
                  <a:srgbClr val="000000"/>
                </a:solidFill>
              </a:rPr>
              <a:t>MeV</a:t>
            </a:r>
            <a:endParaRPr lang="de-DE" sz="1200" dirty="0">
              <a:solidFill>
                <a:srgbClr val="000000"/>
              </a:solidFill>
            </a:endParaRPr>
          </a:p>
        </p:txBody>
      </p:sp>
      <p:sp>
        <p:nvSpPr>
          <p:cNvPr id="41" name="Textfeld 12"/>
          <p:cNvSpPr txBox="1">
            <a:spLocks noChangeArrowheads="1"/>
          </p:cNvSpPr>
          <p:nvPr/>
        </p:nvSpPr>
        <p:spPr bwMode="auto">
          <a:xfrm>
            <a:off x="6572264" y="4429132"/>
            <a:ext cx="2143125" cy="1169988"/>
          </a:xfrm>
          <a:prstGeom prst="rect">
            <a:avLst/>
          </a:prstGeom>
          <a:solidFill>
            <a:srgbClr val="140BC1"/>
          </a:solidFill>
          <a:ln w="9525">
            <a:noFill/>
            <a:miter lim="800000"/>
            <a:headEnd/>
            <a:tailEnd/>
          </a:ln>
        </p:spPr>
        <p:txBody>
          <a:bodyPr>
            <a:spAutoFit/>
          </a:bodyPr>
          <a:lstStyle/>
          <a:p>
            <a:pPr>
              <a:defRPr/>
            </a:pPr>
            <a:r>
              <a:rPr lang="de-DE" sz="1400" dirty="0">
                <a:solidFill>
                  <a:schemeClr val="accent3">
                    <a:lumMod val="85000"/>
                  </a:schemeClr>
                </a:solidFill>
              </a:rPr>
              <a:t>A </a:t>
            </a:r>
            <a:r>
              <a:rPr lang="de-DE" sz="1400" dirty="0" err="1">
                <a:solidFill>
                  <a:schemeClr val="accent3">
                    <a:lumMod val="85000"/>
                  </a:schemeClr>
                </a:solidFill>
              </a:rPr>
              <a:t>flash</a:t>
            </a:r>
            <a:r>
              <a:rPr lang="de-DE" sz="1400" dirty="0">
                <a:solidFill>
                  <a:schemeClr val="accent3">
                    <a:lumMod val="85000"/>
                  </a:schemeClr>
                </a:solidFill>
              </a:rPr>
              <a:t>-ADC </a:t>
            </a:r>
          </a:p>
          <a:p>
            <a:pPr>
              <a:defRPr/>
            </a:pPr>
            <a:r>
              <a:rPr lang="de-DE" sz="1400" dirty="0" err="1">
                <a:solidFill>
                  <a:schemeClr val="accent3">
                    <a:lumMod val="85000"/>
                  </a:schemeClr>
                </a:solidFill>
              </a:rPr>
              <a:t>with</a:t>
            </a:r>
            <a:r>
              <a:rPr lang="de-DE" sz="1400" dirty="0">
                <a:solidFill>
                  <a:schemeClr val="accent3">
                    <a:lumMod val="85000"/>
                  </a:schemeClr>
                </a:solidFill>
              </a:rPr>
              <a:t> 100 </a:t>
            </a:r>
            <a:r>
              <a:rPr lang="de-DE" sz="1400" dirty="0" err="1">
                <a:solidFill>
                  <a:schemeClr val="accent3">
                    <a:lumMod val="85000"/>
                  </a:schemeClr>
                </a:solidFill>
              </a:rPr>
              <a:t>ns</a:t>
            </a:r>
            <a:r>
              <a:rPr lang="de-DE" sz="1400" dirty="0">
                <a:solidFill>
                  <a:schemeClr val="accent3">
                    <a:lumMod val="85000"/>
                  </a:schemeClr>
                </a:solidFill>
              </a:rPr>
              <a:t> </a:t>
            </a:r>
            <a:r>
              <a:rPr lang="de-DE" sz="1400" dirty="0" err="1">
                <a:solidFill>
                  <a:schemeClr val="accent3">
                    <a:lumMod val="85000"/>
                  </a:schemeClr>
                </a:solidFill>
              </a:rPr>
              <a:t>range</a:t>
            </a:r>
            <a:endParaRPr lang="de-DE" sz="1400" dirty="0">
              <a:solidFill>
                <a:schemeClr val="accent3">
                  <a:lumMod val="85000"/>
                </a:schemeClr>
              </a:solidFill>
            </a:endParaRPr>
          </a:p>
          <a:p>
            <a:pPr>
              <a:defRPr/>
            </a:pPr>
            <a:r>
              <a:rPr lang="de-DE" sz="1400" dirty="0" err="1">
                <a:solidFill>
                  <a:schemeClr val="accent3">
                    <a:lumMod val="85000"/>
                  </a:schemeClr>
                </a:solidFill>
              </a:rPr>
              <a:t>and</a:t>
            </a:r>
            <a:r>
              <a:rPr lang="de-DE" sz="1400" dirty="0">
                <a:solidFill>
                  <a:schemeClr val="accent3">
                    <a:lumMod val="85000"/>
                  </a:schemeClr>
                </a:solidFill>
              </a:rPr>
              <a:t> &lt; </a:t>
            </a:r>
            <a:r>
              <a:rPr lang="de-DE" sz="1400" dirty="0" smtClean="0">
                <a:solidFill>
                  <a:schemeClr val="accent3">
                    <a:lumMod val="85000"/>
                  </a:schemeClr>
                </a:solidFill>
              </a:rPr>
              <a:t>1 </a:t>
            </a:r>
            <a:r>
              <a:rPr lang="de-DE" sz="1400" dirty="0" err="1" smtClean="0">
                <a:solidFill>
                  <a:schemeClr val="accent3">
                    <a:lumMod val="85000"/>
                  </a:schemeClr>
                </a:solidFill>
              </a:rPr>
              <a:t>ns</a:t>
            </a:r>
            <a:r>
              <a:rPr lang="de-DE" sz="1400" dirty="0" smtClean="0">
                <a:solidFill>
                  <a:schemeClr val="accent3">
                    <a:lumMod val="85000"/>
                  </a:schemeClr>
                </a:solidFill>
              </a:rPr>
              <a:t> </a:t>
            </a:r>
            <a:r>
              <a:rPr lang="de-DE" sz="1400" dirty="0" err="1">
                <a:solidFill>
                  <a:schemeClr val="accent3">
                    <a:lumMod val="85000"/>
                  </a:schemeClr>
                </a:solidFill>
              </a:rPr>
              <a:t>resolution</a:t>
            </a:r>
            <a:r>
              <a:rPr lang="de-DE" sz="1400" dirty="0">
                <a:solidFill>
                  <a:schemeClr val="accent3">
                    <a:lumMod val="85000"/>
                  </a:schemeClr>
                </a:solidFill>
              </a:rPr>
              <a:t> </a:t>
            </a:r>
          </a:p>
          <a:p>
            <a:pPr>
              <a:defRPr/>
            </a:pPr>
            <a:r>
              <a:rPr lang="de-DE" sz="1400" dirty="0" err="1">
                <a:solidFill>
                  <a:schemeClr val="accent3">
                    <a:lumMod val="85000"/>
                  </a:schemeClr>
                </a:solidFill>
              </a:rPr>
              <a:t>can</a:t>
            </a:r>
            <a:r>
              <a:rPr lang="de-DE" sz="1400" dirty="0">
                <a:solidFill>
                  <a:schemeClr val="accent3">
                    <a:lumMod val="85000"/>
                  </a:schemeClr>
                </a:solidFill>
              </a:rPr>
              <a:t> </a:t>
            </a:r>
            <a:r>
              <a:rPr lang="de-DE" sz="1400" dirty="0" err="1">
                <a:solidFill>
                  <a:schemeClr val="accent3">
                    <a:lumMod val="85000"/>
                  </a:schemeClr>
                </a:solidFill>
              </a:rPr>
              <a:t>give</a:t>
            </a:r>
            <a:r>
              <a:rPr lang="de-DE" sz="1400" dirty="0">
                <a:solidFill>
                  <a:schemeClr val="accent3">
                    <a:lumMod val="85000"/>
                  </a:schemeClr>
                </a:solidFill>
              </a:rPr>
              <a:t> double </a:t>
            </a:r>
            <a:r>
              <a:rPr lang="de-DE" sz="1400" dirty="0" err="1">
                <a:solidFill>
                  <a:schemeClr val="accent3">
                    <a:lumMod val="85000"/>
                  </a:schemeClr>
                </a:solidFill>
              </a:rPr>
              <a:t>hit</a:t>
            </a:r>
            <a:r>
              <a:rPr lang="de-DE" sz="1400" dirty="0">
                <a:solidFill>
                  <a:schemeClr val="accent3">
                    <a:lumMod val="85000"/>
                  </a:schemeClr>
                </a:solidFill>
              </a:rPr>
              <a:t> </a:t>
            </a:r>
            <a:r>
              <a:rPr lang="de-DE" sz="1400" u="sng" dirty="0" err="1">
                <a:solidFill>
                  <a:schemeClr val="accent3">
                    <a:lumMod val="85000"/>
                  </a:schemeClr>
                </a:solidFill>
              </a:rPr>
              <a:t>and</a:t>
            </a:r>
            <a:r>
              <a:rPr lang="de-DE" sz="1400" u="sng" dirty="0">
                <a:solidFill>
                  <a:schemeClr val="accent3">
                    <a:lumMod val="85000"/>
                  </a:schemeClr>
                </a:solidFill>
              </a:rPr>
              <a:t> </a:t>
            </a:r>
          </a:p>
          <a:p>
            <a:pPr>
              <a:defRPr/>
            </a:pPr>
            <a:r>
              <a:rPr lang="de-DE" sz="1400" dirty="0" err="1" smtClean="0">
                <a:solidFill>
                  <a:schemeClr val="accent3">
                    <a:lumMod val="85000"/>
                  </a:schemeClr>
                </a:solidFill>
              </a:rPr>
              <a:t>energy</a:t>
            </a:r>
            <a:r>
              <a:rPr lang="de-DE" sz="1400" dirty="0" smtClean="0">
                <a:solidFill>
                  <a:schemeClr val="accent3">
                    <a:lumMod val="85000"/>
                  </a:schemeClr>
                </a:solidFill>
              </a:rPr>
              <a:t> </a:t>
            </a:r>
            <a:r>
              <a:rPr lang="de-DE" sz="1400" dirty="0" err="1">
                <a:solidFill>
                  <a:schemeClr val="accent3">
                    <a:lumMod val="85000"/>
                  </a:schemeClr>
                </a:solidFill>
              </a:rPr>
              <a:t>information</a:t>
            </a:r>
            <a:endParaRPr lang="de-DE" sz="1400" dirty="0">
              <a:solidFill>
                <a:schemeClr val="accent3">
                  <a:lumMod val="85000"/>
                </a:schemeClr>
              </a:solidFill>
            </a:endParaRPr>
          </a:p>
        </p:txBody>
      </p:sp>
      <p:sp>
        <p:nvSpPr>
          <p:cNvPr id="16" name="Rechteck 15"/>
          <p:cNvSpPr/>
          <p:nvPr/>
        </p:nvSpPr>
        <p:spPr>
          <a:xfrm>
            <a:off x="6667500" y="2411413"/>
            <a:ext cx="650875" cy="1143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7" name="Rectangle 34"/>
          <p:cNvSpPr>
            <a:spLocks noChangeArrowheads="1"/>
          </p:cNvSpPr>
          <p:nvPr/>
        </p:nvSpPr>
        <p:spPr bwMode="auto">
          <a:xfrm>
            <a:off x="6715125" y="928688"/>
            <a:ext cx="504825" cy="361950"/>
          </a:xfrm>
          <a:prstGeom prst="rect">
            <a:avLst/>
          </a:prstGeom>
          <a:solidFill>
            <a:srgbClr val="EAEAEA"/>
          </a:solidFill>
          <a:ln w="9525">
            <a:solidFill>
              <a:schemeClr val="tx1"/>
            </a:solidFill>
            <a:miter lim="800000"/>
            <a:headEnd/>
            <a:tailEnd/>
          </a:ln>
        </p:spPr>
        <p:txBody>
          <a:bodyPr wrap="none" anchor="ctr"/>
          <a:lstStyle/>
          <a:p>
            <a:endParaRPr lang="de-DE"/>
          </a:p>
        </p:txBody>
      </p:sp>
      <p:sp>
        <p:nvSpPr>
          <p:cNvPr id="18" name="Line 7"/>
          <p:cNvSpPr>
            <a:spLocks noChangeShapeType="1"/>
          </p:cNvSpPr>
          <p:nvPr/>
        </p:nvSpPr>
        <p:spPr bwMode="auto">
          <a:xfrm flipV="1">
            <a:off x="6962775" y="1162050"/>
            <a:ext cx="117475" cy="1252538"/>
          </a:xfrm>
          <a:prstGeom prst="line">
            <a:avLst/>
          </a:prstGeom>
          <a:noFill/>
          <a:ln w="9525">
            <a:solidFill>
              <a:schemeClr val="tx1"/>
            </a:solidFill>
            <a:round/>
            <a:headEnd type="triangle" w="med" len="med"/>
            <a:tailEnd type="triangle" w="med" len="med"/>
          </a:ln>
        </p:spPr>
        <p:txBody>
          <a:bodyPr/>
          <a:lstStyle/>
          <a:p>
            <a:endParaRPr lang="de-AT"/>
          </a:p>
        </p:txBody>
      </p:sp>
      <p:sp>
        <p:nvSpPr>
          <p:cNvPr id="19" name="Line 2"/>
          <p:cNvSpPr>
            <a:spLocks noChangeShapeType="1"/>
          </p:cNvSpPr>
          <p:nvPr/>
        </p:nvSpPr>
        <p:spPr bwMode="auto">
          <a:xfrm>
            <a:off x="5651500" y="2060575"/>
            <a:ext cx="2735263" cy="0"/>
          </a:xfrm>
          <a:prstGeom prst="line">
            <a:avLst/>
          </a:prstGeom>
          <a:noFill/>
          <a:ln w="28575">
            <a:solidFill>
              <a:schemeClr val="tx1"/>
            </a:solidFill>
            <a:prstDash val="dash"/>
            <a:round/>
            <a:headEnd/>
            <a:tailEnd/>
          </a:ln>
        </p:spPr>
        <p:txBody>
          <a:bodyPr/>
          <a:lstStyle/>
          <a:p>
            <a:endParaRPr lang="de-AT"/>
          </a:p>
        </p:txBody>
      </p:sp>
      <p:sp>
        <p:nvSpPr>
          <p:cNvPr id="20" name="Oval 3"/>
          <p:cNvSpPr>
            <a:spLocks noChangeArrowheads="1"/>
          </p:cNvSpPr>
          <p:nvPr/>
        </p:nvSpPr>
        <p:spPr bwMode="auto">
          <a:xfrm>
            <a:off x="6853238" y="1900238"/>
            <a:ext cx="288925" cy="288925"/>
          </a:xfrm>
          <a:prstGeom prst="ellipse">
            <a:avLst/>
          </a:prstGeom>
          <a:solidFill>
            <a:schemeClr val="accent1"/>
          </a:solidFill>
          <a:ln w="9525">
            <a:solidFill>
              <a:schemeClr val="tx1"/>
            </a:solidFill>
            <a:round/>
            <a:headEnd/>
            <a:tailEnd/>
          </a:ln>
        </p:spPr>
        <p:txBody>
          <a:bodyPr wrap="none" anchor="ctr"/>
          <a:lstStyle/>
          <a:p>
            <a:endParaRPr lang="de-AT"/>
          </a:p>
        </p:txBody>
      </p:sp>
      <p:sp>
        <p:nvSpPr>
          <p:cNvPr id="21" name="Text Box 10"/>
          <p:cNvSpPr txBox="1">
            <a:spLocks noChangeArrowheads="1"/>
          </p:cNvSpPr>
          <p:nvPr/>
        </p:nvSpPr>
        <p:spPr bwMode="auto">
          <a:xfrm>
            <a:off x="7286625" y="2214563"/>
            <a:ext cx="719138" cy="307975"/>
          </a:xfrm>
          <a:prstGeom prst="rect">
            <a:avLst/>
          </a:prstGeom>
          <a:noFill/>
          <a:ln w="9525">
            <a:noFill/>
            <a:miter lim="800000"/>
            <a:headEnd/>
            <a:tailEnd/>
          </a:ln>
        </p:spPr>
        <p:txBody>
          <a:bodyPr wrap="none">
            <a:spAutoFit/>
          </a:bodyPr>
          <a:lstStyle/>
          <a:p>
            <a:r>
              <a:rPr lang="de-DE" sz="1400">
                <a:solidFill>
                  <a:srgbClr val="0066CC"/>
                </a:solidFill>
              </a:rPr>
              <a:t>Scint</a:t>
            </a:r>
            <a:r>
              <a:rPr lang="de-DE" sz="1400" baseline="-25000">
                <a:solidFill>
                  <a:srgbClr val="0066CC"/>
                </a:solidFill>
              </a:rPr>
              <a:t>Lo</a:t>
            </a:r>
          </a:p>
        </p:txBody>
      </p:sp>
      <p:sp>
        <p:nvSpPr>
          <p:cNvPr id="22" name="Text Box 15"/>
          <p:cNvSpPr txBox="1">
            <a:spLocks noChangeArrowheads="1"/>
          </p:cNvSpPr>
          <p:nvPr/>
        </p:nvSpPr>
        <p:spPr bwMode="auto">
          <a:xfrm rot="-5400000">
            <a:off x="6095206" y="899319"/>
            <a:ext cx="649288" cy="304800"/>
          </a:xfrm>
          <a:prstGeom prst="rect">
            <a:avLst/>
          </a:prstGeom>
          <a:noFill/>
          <a:ln w="9525">
            <a:noFill/>
            <a:miter lim="800000"/>
            <a:headEnd/>
            <a:tailEnd/>
          </a:ln>
        </p:spPr>
        <p:txBody>
          <a:bodyPr wrap="none">
            <a:spAutoFit/>
          </a:bodyPr>
          <a:lstStyle/>
          <a:p>
            <a:pPr>
              <a:defRPr/>
            </a:pPr>
            <a:r>
              <a:rPr lang="de-DE" sz="1400" dirty="0">
                <a:solidFill>
                  <a:schemeClr val="accent3">
                    <a:lumMod val="65000"/>
                  </a:schemeClr>
                </a:solidFill>
              </a:rPr>
              <a:t>SDDs</a:t>
            </a:r>
          </a:p>
        </p:txBody>
      </p:sp>
      <p:sp>
        <p:nvSpPr>
          <p:cNvPr id="23" name="Line 20"/>
          <p:cNvSpPr>
            <a:spLocks noChangeShapeType="1"/>
          </p:cNvSpPr>
          <p:nvPr/>
        </p:nvSpPr>
        <p:spPr bwMode="auto">
          <a:xfrm>
            <a:off x="6662738" y="2379663"/>
            <a:ext cx="647700" cy="0"/>
          </a:xfrm>
          <a:prstGeom prst="line">
            <a:avLst/>
          </a:prstGeom>
          <a:noFill/>
          <a:ln w="19050">
            <a:solidFill>
              <a:srgbClr val="0066CC"/>
            </a:solidFill>
            <a:round/>
            <a:headEnd/>
            <a:tailEnd/>
          </a:ln>
        </p:spPr>
        <p:txBody>
          <a:bodyPr/>
          <a:lstStyle/>
          <a:p>
            <a:endParaRPr lang="de-AT"/>
          </a:p>
        </p:txBody>
      </p:sp>
      <p:sp>
        <p:nvSpPr>
          <p:cNvPr id="24" name="Text Box 22"/>
          <p:cNvSpPr txBox="1">
            <a:spLocks noChangeArrowheads="1"/>
          </p:cNvSpPr>
          <p:nvPr/>
        </p:nvSpPr>
        <p:spPr bwMode="auto">
          <a:xfrm>
            <a:off x="6813550" y="1863725"/>
            <a:ext cx="358775" cy="366713"/>
          </a:xfrm>
          <a:prstGeom prst="rect">
            <a:avLst/>
          </a:prstGeom>
          <a:noFill/>
          <a:ln w="9525">
            <a:noFill/>
            <a:miter lim="800000"/>
            <a:headEnd/>
            <a:tailEnd/>
          </a:ln>
        </p:spPr>
        <p:txBody>
          <a:bodyPr wrap="none">
            <a:spAutoFit/>
          </a:bodyPr>
          <a:lstStyle/>
          <a:p>
            <a:r>
              <a:rPr lang="de-DE" sz="1800">
                <a:latin typeface="Symbol" pitchFamily="18" charset="2"/>
              </a:rPr>
              <a:t>F</a:t>
            </a:r>
          </a:p>
        </p:txBody>
      </p:sp>
      <p:sp>
        <p:nvSpPr>
          <p:cNvPr id="25" name="Text Box 27"/>
          <p:cNvSpPr txBox="1">
            <a:spLocks noChangeArrowheads="1"/>
          </p:cNvSpPr>
          <p:nvPr/>
        </p:nvSpPr>
        <p:spPr bwMode="auto">
          <a:xfrm>
            <a:off x="8448675" y="2098675"/>
            <a:ext cx="361950" cy="366713"/>
          </a:xfrm>
          <a:prstGeom prst="rect">
            <a:avLst/>
          </a:prstGeom>
          <a:noFill/>
          <a:ln w="9525">
            <a:noFill/>
            <a:miter lim="800000"/>
            <a:headEnd/>
            <a:tailEnd/>
          </a:ln>
        </p:spPr>
        <p:txBody>
          <a:bodyPr>
            <a:spAutoFit/>
          </a:bodyPr>
          <a:lstStyle/>
          <a:p>
            <a:r>
              <a:rPr lang="de-DE" sz="1800"/>
              <a:t>e</a:t>
            </a:r>
            <a:r>
              <a:rPr lang="de-DE" sz="1800" baseline="30000"/>
              <a:t>-</a:t>
            </a:r>
          </a:p>
        </p:txBody>
      </p:sp>
      <p:sp>
        <p:nvSpPr>
          <p:cNvPr id="26" name="Line 20"/>
          <p:cNvSpPr>
            <a:spLocks noChangeShapeType="1"/>
          </p:cNvSpPr>
          <p:nvPr/>
        </p:nvSpPr>
        <p:spPr bwMode="auto">
          <a:xfrm>
            <a:off x="6858000" y="1428750"/>
            <a:ext cx="285750" cy="0"/>
          </a:xfrm>
          <a:prstGeom prst="line">
            <a:avLst/>
          </a:prstGeom>
          <a:noFill/>
          <a:ln w="19050">
            <a:solidFill>
              <a:srgbClr val="0066CC"/>
            </a:solidFill>
            <a:round/>
            <a:headEnd/>
            <a:tailEnd/>
          </a:ln>
        </p:spPr>
        <p:txBody>
          <a:bodyPr/>
          <a:lstStyle/>
          <a:p>
            <a:endParaRPr lang="de-AT"/>
          </a:p>
        </p:txBody>
      </p:sp>
      <p:sp>
        <p:nvSpPr>
          <p:cNvPr id="27" name="Text Box 10"/>
          <p:cNvSpPr txBox="1">
            <a:spLocks noChangeArrowheads="1"/>
          </p:cNvSpPr>
          <p:nvPr/>
        </p:nvSpPr>
        <p:spPr bwMode="auto">
          <a:xfrm>
            <a:off x="7072313" y="1500188"/>
            <a:ext cx="738187" cy="307975"/>
          </a:xfrm>
          <a:prstGeom prst="rect">
            <a:avLst/>
          </a:prstGeom>
          <a:noFill/>
          <a:ln w="9525">
            <a:noFill/>
            <a:miter lim="800000"/>
            <a:headEnd/>
            <a:tailEnd/>
          </a:ln>
        </p:spPr>
        <p:txBody>
          <a:bodyPr wrap="none">
            <a:spAutoFit/>
          </a:bodyPr>
          <a:lstStyle/>
          <a:p>
            <a:r>
              <a:rPr lang="de-DE" sz="1400">
                <a:solidFill>
                  <a:srgbClr val="0066CC"/>
                </a:solidFill>
              </a:rPr>
              <a:t>Scint</a:t>
            </a:r>
            <a:r>
              <a:rPr lang="de-DE" sz="1400" baseline="-25000">
                <a:solidFill>
                  <a:srgbClr val="0066CC"/>
                </a:solidFill>
              </a:rPr>
              <a:t>Up</a:t>
            </a:r>
          </a:p>
        </p:txBody>
      </p:sp>
      <p:sp>
        <p:nvSpPr>
          <p:cNvPr id="28" name="Text Box 27"/>
          <p:cNvSpPr txBox="1">
            <a:spLocks noChangeArrowheads="1"/>
          </p:cNvSpPr>
          <p:nvPr/>
        </p:nvSpPr>
        <p:spPr bwMode="auto">
          <a:xfrm>
            <a:off x="5064125" y="2098675"/>
            <a:ext cx="503238" cy="366713"/>
          </a:xfrm>
          <a:prstGeom prst="rect">
            <a:avLst/>
          </a:prstGeom>
          <a:noFill/>
          <a:ln w="9525">
            <a:noFill/>
            <a:miter lim="800000"/>
            <a:headEnd/>
            <a:tailEnd/>
          </a:ln>
        </p:spPr>
        <p:txBody>
          <a:bodyPr>
            <a:spAutoFit/>
          </a:bodyPr>
          <a:lstStyle/>
          <a:p>
            <a:r>
              <a:rPr lang="de-DE" sz="1800"/>
              <a:t>e</a:t>
            </a:r>
            <a:r>
              <a:rPr lang="de-DE" sz="1800" baseline="30000"/>
              <a:t>+</a:t>
            </a:r>
          </a:p>
        </p:txBody>
      </p:sp>
      <p:sp>
        <p:nvSpPr>
          <p:cNvPr id="29" name="Line 31"/>
          <p:cNvSpPr>
            <a:spLocks noChangeShapeType="1"/>
          </p:cNvSpPr>
          <p:nvPr/>
        </p:nvSpPr>
        <p:spPr bwMode="auto">
          <a:xfrm flipH="1">
            <a:off x="8474075" y="2063750"/>
            <a:ext cx="360363" cy="0"/>
          </a:xfrm>
          <a:prstGeom prst="line">
            <a:avLst/>
          </a:prstGeom>
          <a:noFill/>
          <a:ln w="19050">
            <a:solidFill>
              <a:schemeClr val="tx1"/>
            </a:solidFill>
            <a:round/>
            <a:headEnd/>
            <a:tailEnd type="triangle" w="med" len="med"/>
          </a:ln>
        </p:spPr>
        <p:txBody>
          <a:bodyPr/>
          <a:lstStyle/>
          <a:p>
            <a:endParaRPr lang="de-AT"/>
          </a:p>
        </p:txBody>
      </p:sp>
      <p:sp>
        <p:nvSpPr>
          <p:cNvPr id="30" name="Line 33"/>
          <p:cNvSpPr>
            <a:spLocks noChangeShapeType="1"/>
          </p:cNvSpPr>
          <p:nvPr/>
        </p:nvSpPr>
        <p:spPr bwMode="auto">
          <a:xfrm flipH="1">
            <a:off x="5162550" y="2070100"/>
            <a:ext cx="360363" cy="0"/>
          </a:xfrm>
          <a:prstGeom prst="line">
            <a:avLst/>
          </a:prstGeom>
          <a:noFill/>
          <a:ln w="19050">
            <a:solidFill>
              <a:schemeClr val="tx1"/>
            </a:solidFill>
            <a:round/>
            <a:headEnd type="triangle" w="med" len="med"/>
            <a:tailEnd/>
          </a:ln>
        </p:spPr>
        <p:txBody>
          <a:bodyPr/>
          <a:lstStyle/>
          <a:p>
            <a:endParaRPr lang="de-AT"/>
          </a:p>
        </p:txBody>
      </p:sp>
      <p:sp>
        <p:nvSpPr>
          <p:cNvPr id="31" name="Text Box 27"/>
          <p:cNvSpPr txBox="1">
            <a:spLocks noChangeArrowheads="1"/>
          </p:cNvSpPr>
          <p:nvPr/>
        </p:nvSpPr>
        <p:spPr bwMode="auto">
          <a:xfrm>
            <a:off x="6643688" y="1500188"/>
            <a:ext cx="611187" cy="336550"/>
          </a:xfrm>
          <a:prstGeom prst="rect">
            <a:avLst/>
          </a:prstGeom>
          <a:noFill/>
          <a:ln w="9525">
            <a:noFill/>
            <a:miter lim="800000"/>
            <a:headEnd/>
            <a:tailEnd/>
          </a:ln>
        </p:spPr>
        <p:txBody>
          <a:bodyPr>
            <a:spAutoFit/>
          </a:bodyPr>
          <a:lstStyle/>
          <a:p>
            <a:r>
              <a:rPr lang="de-DE" sz="1600"/>
              <a:t>K</a:t>
            </a:r>
            <a:r>
              <a:rPr lang="de-DE" sz="1600" baseline="30000"/>
              <a:t>-</a:t>
            </a:r>
          </a:p>
        </p:txBody>
      </p:sp>
      <p:sp>
        <p:nvSpPr>
          <p:cNvPr id="32" name="Text Box 27"/>
          <p:cNvSpPr txBox="1">
            <a:spLocks noChangeArrowheads="1"/>
          </p:cNvSpPr>
          <p:nvPr/>
        </p:nvSpPr>
        <p:spPr bwMode="auto">
          <a:xfrm>
            <a:off x="7072313" y="2071688"/>
            <a:ext cx="611187" cy="336550"/>
          </a:xfrm>
          <a:prstGeom prst="rect">
            <a:avLst/>
          </a:prstGeom>
          <a:noFill/>
          <a:ln w="9525">
            <a:noFill/>
            <a:miter lim="800000"/>
            <a:headEnd/>
            <a:tailEnd/>
          </a:ln>
        </p:spPr>
        <p:txBody>
          <a:bodyPr>
            <a:spAutoFit/>
          </a:bodyPr>
          <a:lstStyle/>
          <a:p>
            <a:r>
              <a:rPr lang="de-DE" sz="1600"/>
              <a:t>K</a:t>
            </a:r>
            <a:r>
              <a:rPr lang="de-DE" sz="1600" baseline="30000"/>
              <a:t>+</a:t>
            </a:r>
          </a:p>
        </p:txBody>
      </p:sp>
      <p:sp>
        <p:nvSpPr>
          <p:cNvPr id="33" name="Line 38"/>
          <p:cNvSpPr>
            <a:spLocks noChangeShapeType="1"/>
          </p:cNvSpPr>
          <p:nvPr/>
        </p:nvSpPr>
        <p:spPr bwMode="auto">
          <a:xfrm>
            <a:off x="6646863" y="928688"/>
            <a:ext cx="4762" cy="352425"/>
          </a:xfrm>
          <a:prstGeom prst="line">
            <a:avLst/>
          </a:prstGeom>
          <a:noFill/>
          <a:ln w="28575">
            <a:solidFill>
              <a:srgbClr val="FF0000"/>
            </a:solidFill>
            <a:round/>
            <a:headEnd/>
            <a:tailEnd/>
          </a:ln>
        </p:spPr>
        <p:txBody>
          <a:bodyPr/>
          <a:lstStyle/>
          <a:p>
            <a:endParaRPr lang="de-AT"/>
          </a:p>
        </p:txBody>
      </p:sp>
      <p:sp>
        <p:nvSpPr>
          <p:cNvPr id="34" name="Text Box 15"/>
          <p:cNvSpPr txBox="1">
            <a:spLocks noChangeArrowheads="1"/>
          </p:cNvSpPr>
          <p:nvPr/>
        </p:nvSpPr>
        <p:spPr bwMode="auto">
          <a:xfrm rot="-5400000">
            <a:off x="7185819" y="886619"/>
            <a:ext cx="649288" cy="304800"/>
          </a:xfrm>
          <a:prstGeom prst="rect">
            <a:avLst/>
          </a:prstGeom>
          <a:noFill/>
          <a:ln w="9525">
            <a:noFill/>
            <a:miter lim="800000"/>
            <a:headEnd/>
            <a:tailEnd/>
          </a:ln>
        </p:spPr>
        <p:txBody>
          <a:bodyPr wrap="none">
            <a:spAutoFit/>
          </a:bodyPr>
          <a:lstStyle/>
          <a:p>
            <a:pPr>
              <a:defRPr/>
            </a:pPr>
            <a:r>
              <a:rPr lang="de-DE" sz="1400" dirty="0">
                <a:solidFill>
                  <a:schemeClr val="accent3">
                    <a:lumMod val="65000"/>
                  </a:schemeClr>
                </a:solidFill>
              </a:rPr>
              <a:t>SDDs</a:t>
            </a:r>
          </a:p>
        </p:txBody>
      </p:sp>
      <p:sp>
        <p:nvSpPr>
          <p:cNvPr id="35" name="Line 40"/>
          <p:cNvSpPr>
            <a:spLocks noChangeShapeType="1"/>
          </p:cNvSpPr>
          <p:nvPr/>
        </p:nvSpPr>
        <p:spPr bwMode="auto">
          <a:xfrm flipH="1" flipV="1">
            <a:off x="6643688" y="1071563"/>
            <a:ext cx="436562" cy="90487"/>
          </a:xfrm>
          <a:prstGeom prst="line">
            <a:avLst/>
          </a:prstGeom>
          <a:noFill/>
          <a:ln w="9525">
            <a:solidFill>
              <a:schemeClr val="tx1"/>
            </a:solidFill>
            <a:round/>
            <a:headEnd/>
            <a:tailEnd type="triangle" w="med" len="med"/>
          </a:ln>
        </p:spPr>
        <p:txBody>
          <a:bodyPr/>
          <a:lstStyle/>
          <a:p>
            <a:endParaRPr lang="de-AT"/>
          </a:p>
        </p:txBody>
      </p:sp>
      <p:sp>
        <p:nvSpPr>
          <p:cNvPr id="36" name="Text Box 41"/>
          <p:cNvSpPr txBox="1">
            <a:spLocks noChangeArrowheads="1"/>
          </p:cNvSpPr>
          <p:nvPr/>
        </p:nvSpPr>
        <p:spPr bwMode="auto">
          <a:xfrm>
            <a:off x="6786563" y="928688"/>
            <a:ext cx="260350" cy="228600"/>
          </a:xfrm>
          <a:prstGeom prst="rect">
            <a:avLst/>
          </a:prstGeom>
          <a:noFill/>
          <a:ln w="9525">
            <a:noFill/>
            <a:miter lim="800000"/>
            <a:headEnd/>
            <a:tailEnd/>
          </a:ln>
        </p:spPr>
        <p:txBody>
          <a:bodyPr wrap="none">
            <a:spAutoFit/>
          </a:bodyPr>
          <a:lstStyle/>
          <a:p>
            <a:r>
              <a:rPr lang="de-AT" sz="900"/>
              <a:t>X</a:t>
            </a:r>
          </a:p>
        </p:txBody>
      </p:sp>
      <p:sp>
        <p:nvSpPr>
          <p:cNvPr id="37" name="Line 40"/>
          <p:cNvSpPr>
            <a:spLocks noChangeShapeType="1"/>
          </p:cNvSpPr>
          <p:nvPr/>
        </p:nvSpPr>
        <p:spPr bwMode="auto">
          <a:xfrm>
            <a:off x="6962775" y="2414588"/>
            <a:ext cx="709613" cy="414337"/>
          </a:xfrm>
          <a:prstGeom prst="line">
            <a:avLst/>
          </a:prstGeom>
          <a:noFill/>
          <a:ln w="9525">
            <a:solidFill>
              <a:schemeClr val="tx1"/>
            </a:solidFill>
            <a:round/>
            <a:headEnd/>
            <a:tailEnd type="triangle" w="med" len="med"/>
          </a:ln>
        </p:spPr>
        <p:txBody>
          <a:bodyPr/>
          <a:lstStyle/>
          <a:p>
            <a:endParaRPr lang="de-AT"/>
          </a:p>
        </p:txBody>
      </p:sp>
      <p:sp>
        <p:nvSpPr>
          <p:cNvPr id="38" name="Text Box 27"/>
          <p:cNvSpPr txBox="1">
            <a:spLocks noChangeArrowheads="1"/>
          </p:cNvSpPr>
          <p:nvPr/>
        </p:nvSpPr>
        <p:spPr bwMode="auto">
          <a:xfrm>
            <a:off x="7562850" y="2814638"/>
            <a:ext cx="504825" cy="338137"/>
          </a:xfrm>
          <a:prstGeom prst="rect">
            <a:avLst/>
          </a:prstGeom>
          <a:noFill/>
          <a:ln w="9525">
            <a:noFill/>
            <a:miter lim="800000"/>
            <a:headEnd/>
            <a:tailEnd/>
          </a:ln>
        </p:spPr>
        <p:txBody>
          <a:bodyPr>
            <a:spAutoFit/>
          </a:bodyPr>
          <a:lstStyle/>
          <a:p>
            <a:r>
              <a:rPr lang="de-DE" sz="1600">
                <a:latin typeface="Symbol" pitchFamily="18" charset="2"/>
              </a:rPr>
              <a:t>m</a:t>
            </a:r>
            <a:r>
              <a:rPr lang="de-DE" sz="1600" baseline="30000"/>
              <a:t>+</a:t>
            </a:r>
          </a:p>
        </p:txBody>
      </p:sp>
      <p:sp>
        <p:nvSpPr>
          <p:cNvPr id="39" name="Text Box 10"/>
          <p:cNvSpPr txBox="1">
            <a:spLocks noChangeArrowheads="1"/>
          </p:cNvSpPr>
          <p:nvPr/>
        </p:nvSpPr>
        <p:spPr bwMode="auto">
          <a:xfrm>
            <a:off x="5786438" y="2357438"/>
            <a:ext cx="1323975" cy="522287"/>
          </a:xfrm>
          <a:prstGeom prst="rect">
            <a:avLst/>
          </a:prstGeom>
          <a:noFill/>
          <a:ln w="9525">
            <a:noFill/>
            <a:miter lim="800000"/>
            <a:headEnd/>
            <a:tailEnd/>
          </a:ln>
        </p:spPr>
        <p:txBody>
          <a:bodyPr wrap="none">
            <a:spAutoFit/>
          </a:bodyPr>
          <a:lstStyle/>
          <a:p>
            <a:r>
              <a:rPr lang="de-DE" sz="1400">
                <a:solidFill>
                  <a:srgbClr val="FF0000"/>
                </a:solidFill>
              </a:rPr>
              <a:t>Scint</a:t>
            </a:r>
          </a:p>
          <a:p>
            <a:r>
              <a:rPr lang="de-DE" sz="1400">
                <a:solidFill>
                  <a:srgbClr val="FF0000"/>
                </a:solidFill>
              </a:rPr>
              <a:t>„Kaonstopper“</a:t>
            </a:r>
          </a:p>
        </p:txBody>
      </p:sp>
      <p:sp>
        <p:nvSpPr>
          <p:cNvPr id="40" name="Line 38"/>
          <p:cNvSpPr>
            <a:spLocks noChangeShapeType="1"/>
          </p:cNvSpPr>
          <p:nvPr/>
        </p:nvSpPr>
        <p:spPr bwMode="auto">
          <a:xfrm>
            <a:off x="7292975" y="920750"/>
            <a:ext cx="4763" cy="352425"/>
          </a:xfrm>
          <a:prstGeom prst="line">
            <a:avLst/>
          </a:prstGeom>
          <a:noFill/>
          <a:ln w="28575">
            <a:solidFill>
              <a:srgbClr val="FF0000"/>
            </a:solidFill>
            <a:round/>
            <a:headEnd/>
            <a:tailEnd/>
          </a:ln>
        </p:spPr>
        <p:txBody>
          <a:bodyPr/>
          <a:lstStyle/>
          <a:p>
            <a:endParaRPr lang="de-AT"/>
          </a:p>
        </p:txBody>
      </p:sp>
      <p:sp>
        <p:nvSpPr>
          <p:cNvPr id="43"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25</a:t>
            </a:fld>
            <a:r>
              <a:rPr lang="de-DE" dirty="0" smtClean="0"/>
              <a:t>   </a:t>
            </a:r>
            <a:endParaRPr lang="de-D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285720" y="4500570"/>
            <a:ext cx="2482850" cy="1704975"/>
          </a:xfrm>
          <a:prstGeom prst="rect">
            <a:avLst/>
          </a:prstGeom>
          <a:noFill/>
          <a:ln w="9525">
            <a:noFill/>
            <a:miter lim="800000"/>
            <a:headEnd/>
            <a:tailEnd/>
          </a:ln>
        </p:spPr>
      </p:pic>
      <p:pic>
        <p:nvPicPr>
          <p:cNvPr id="52227" name="Picture 3"/>
          <p:cNvPicPr>
            <a:picLocks noChangeAspect="1" noChangeArrowheads="1"/>
          </p:cNvPicPr>
          <p:nvPr/>
        </p:nvPicPr>
        <p:blipFill>
          <a:blip r:embed="rId3" cstate="print"/>
          <a:srcRect/>
          <a:stretch>
            <a:fillRect/>
          </a:stretch>
        </p:blipFill>
        <p:spPr bwMode="auto">
          <a:xfrm>
            <a:off x="1857356" y="1571612"/>
            <a:ext cx="5487975" cy="1800464"/>
          </a:xfrm>
          <a:prstGeom prst="rect">
            <a:avLst/>
          </a:prstGeom>
          <a:noFill/>
          <a:ln w="9525">
            <a:noFill/>
            <a:miter lim="800000"/>
            <a:headEnd/>
            <a:tailEnd/>
          </a:ln>
        </p:spPr>
      </p:pic>
      <p:cxnSp>
        <p:nvCxnSpPr>
          <p:cNvPr id="14" name="Gerade Verbindung 13"/>
          <p:cNvCxnSpPr/>
          <p:nvPr/>
        </p:nvCxnSpPr>
        <p:spPr>
          <a:xfrm>
            <a:off x="2143108" y="2928934"/>
            <a:ext cx="1000132" cy="0"/>
          </a:xfrm>
          <a:prstGeom prst="line">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232" name="Textfeld 17"/>
          <p:cNvSpPr txBox="1">
            <a:spLocks noChangeArrowheads="1"/>
          </p:cNvSpPr>
          <p:nvPr/>
        </p:nvSpPr>
        <p:spPr bwMode="auto">
          <a:xfrm>
            <a:off x="2071670" y="3357562"/>
            <a:ext cx="2037737" cy="276999"/>
          </a:xfrm>
          <a:prstGeom prst="rect">
            <a:avLst/>
          </a:prstGeom>
          <a:noFill/>
          <a:ln w="9525">
            <a:noFill/>
            <a:miter lim="800000"/>
            <a:headEnd/>
            <a:tailEnd/>
          </a:ln>
        </p:spPr>
        <p:txBody>
          <a:bodyPr wrap="none">
            <a:spAutoFit/>
          </a:bodyPr>
          <a:lstStyle/>
          <a:p>
            <a:r>
              <a:rPr lang="de-AT" sz="1200" dirty="0" err="1"/>
              <a:t>dep</a:t>
            </a:r>
            <a:r>
              <a:rPr lang="de-AT" sz="1200" dirty="0"/>
              <a:t>. </a:t>
            </a:r>
            <a:r>
              <a:rPr lang="de-AT" sz="1200" dirty="0" err="1"/>
              <a:t>Energy</a:t>
            </a:r>
            <a:r>
              <a:rPr lang="de-AT" sz="1200" dirty="0"/>
              <a:t> 0.1 keV / </a:t>
            </a:r>
            <a:r>
              <a:rPr lang="de-AT" sz="1200" dirty="0" err="1"/>
              <a:t>chan</a:t>
            </a:r>
            <a:endParaRPr lang="de-AT" sz="1200" dirty="0"/>
          </a:p>
        </p:txBody>
      </p:sp>
      <p:sp>
        <p:nvSpPr>
          <p:cNvPr id="52233" name="Textfeld 18"/>
          <p:cNvSpPr txBox="1">
            <a:spLocks noChangeArrowheads="1"/>
          </p:cNvSpPr>
          <p:nvPr/>
        </p:nvSpPr>
        <p:spPr bwMode="auto">
          <a:xfrm>
            <a:off x="5072066" y="3357562"/>
            <a:ext cx="2037737" cy="276999"/>
          </a:xfrm>
          <a:prstGeom prst="rect">
            <a:avLst/>
          </a:prstGeom>
          <a:noFill/>
          <a:ln w="9525">
            <a:noFill/>
            <a:miter lim="800000"/>
            <a:headEnd/>
            <a:tailEnd/>
          </a:ln>
        </p:spPr>
        <p:txBody>
          <a:bodyPr wrap="none">
            <a:spAutoFit/>
          </a:bodyPr>
          <a:lstStyle/>
          <a:p>
            <a:r>
              <a:rPr lang="de-AT" sz="1200" dirty="0" err="1"/>
              <a:t>dep</a:t>
            </a:r>
            <a:r>
              <a:rPr lang="de-AT" sz="1200" dirty="0"/>
              <a:t>. </a:t>
            </a:r>
            <a:r>
              <a:rPr lang="de-AT" sz="1200" dirty="0" err="1"/>
              <a:t>Energy</a:t>
            </a:r>
            <a:r>
              <a:rPr lang="de-AT" sz="1200" dirty="0"/>
              <a:t> 0.1 keV / </a:t>
            </a:r>
            <a:r>
              <a:rPr lang="de-AT" sz="1200" dirty="0" err="1"/>
              <a:t>chan</a:t>
            </a:r>
            <a:endParaRPr lang="de-AT" sz="1200" dirty="0"/>
          </a:p>
        </p:txBody>
      </p:sp>
      <p:sp>
        <p:nvSpPr>
          <p:cNvPr id="52234" name="Textfeld 19"/>
          <p:cNvSpPr txBox="1">
            <a:spLocks noChangeArrowheads="1"/>
          </p:cNvSpPr>
          <p:nvPr/>
        </p:nvSpPr>
        <p:spPr bwMode="auto">
          <a:xfrm>
            <a:off x="2285984" y="714356"/>
            <a:ext cx="4608954" cy="646331"/>
          </a:xfrm>
          <a:prstGeom prst="rect">
            <a:avLst/>
          </a:prstGeom>
          <a:noFill/>
          <a:ln w="9525">
            <a:noFill/>
            <a:miter lim="800000"/>
            <a:headEnd/>
            <a:tailEnd/>
          </a:ln>
        </p:spPr>
        <p:txBody>
          <a:bodyPr wrap="none">
            <a:spAutoFit/>
          </a:bodyPr>
          <a:lstStyle/>
          <a:p>
            <a:pPr algn="ctr"/>
            <a:r>
              <a:rPr lang="de-AT" sz="1800" dirty="0" smtClean="0">
                <a:solidFill>
                  <a:schemeClr val="accent2"/>
                </a:solidFill>
              </a:rPr>
              <a:t>w/o                                                         </a:t>
            </a:r>
            <a:r>
              <a:rPr lang="de-AT" sz="1800" dirty="0" err="1">
                <a:solidFill>
                  <a:schemeClr val="accent2"/>
                </a:solidFill>
              </a:rPr>
              <a:t>with</a:t>
            </a:r>
            <a:endParaRPr lang="de-AT" sz="1800" dirty="0">
              <a:solidFill>
                <a:schemeClr val="accent2"/>
              </a:solidFill>
            </a:endParaRPr>
          </a:p>
          <a:p>
            <a:pPr algn="ctr"/>
            <a:r>
              <a:rPr lang="de-AT" sz="1800" dirty="0">
                <a:solidFill>
                  <a:schemeClr val="accent2"/>
                </a:solidFill>
              </a:rPr>
              <a:t>prompt  </a:t>
            </a:r>
            <a:r>
              <a:rPr lang="de-AT" sz="1800" dirty="0" err="1">
                <a:solidFill>
                  <a:schemeClr val="accent2"/>
                </a:solidFill>
              </a:rPr>
              <a:t>topological</a:t>
            </a:r>
            <a:r>
              <a:rPr lang="de-AT" sz="1800" dirty="0">
                <a:solidFill>
                  <a:schemeClr val="accent2"/>
                </a:solidFill>
              </a:rPr>
              <a:t>  </a:t>
            </a:r>
            <a:r>
              <a:rPr lang="de-AT" sz="1800" dirty="0" err="1">
                <a:solidFill>
                  <a:schemeClr val="accent2"/>
                </a:solidFill>
              </a:rPr>
              <a:t>anticoincidence</a:t>
            </a:r>
            <a:r>
              <a:rPr lang="de-AT" sz="1800" baseline="30000" dirty="0">
                <a:solidFill>
                  <a:schemeClr val="accent2"/>
                </a:solidFill>
              </a:rPr>
              <a:t>*)</a:t>
            </a:r>
          </a:p>
        </p:txBody>
      </p:sp>
      <p:sp>
        <p:nvSpPr>
          <p:cNvPr id="21" name="Rechteck 20"/>
          <p:cNvSpPr/>
          <p:nvPr/>
        </p:nvSpPr>
        <p:spPr>
          <a:xfrm>
            <a:off x="861983" y="4284670"/>
            <a:ext cx="287337" cy="20161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52236" name="Textfeld 21"/>
          <p:cNvSpPr txBox="1">
            <a:spLocks noChangeArrowheads="1"/>
          </p:cNvSpPr>
          <p:nvPr/>
        </p:nvSpPr>
        <p:spPr bwMode="auto">
          <a:xfrm>
            <a:off x="1428728" y="4786322"/>
            <a:ext cx="2813334" cy="738664"/>
          </a:xfrm>
          <a:prstGeom prst="rect">
            <a:avLst/>
          </a:prstGeom>
          <a:solidFill>
            <a:schemeClr val="bg1"/>
          </a:solidFill>
          <a:ln w="9525">
            <a:noFill/>
            <a:miter lim="800000"/>
            <a:headEnd/>
            <a:tailEnd/>
          </a:ln>
        </p:spPr>
        <p:txBody>
          <a:bodyPr wrap="none">
            <a:spAutoFit/>
          </a:bodyPr>
          <a:lstStyle/>
          <a:p>
            <a:r>
              <a:rPr lang="de-AT" sz="1400" dirty="0" err="1"/>
              <a:t>distance</a:t>
            </a:r>
            <a:r>
              <a:rPr lang="de-AT" sz="1400" dirty="0"/>
              <a:t>  </a:t>
            </a:r>
            <a:r>
              <a:rPr lang="de-AT" sz="1400" dirty="0" err="1"/>
              <a:t>SDDhit</a:t>
            </a:r>
            <a:r>
              <a:rPr lang="de-AT" sz="1400" dirty="0"/>
              <a:t> - Anticounterhit </a:t>
            </a:r>
          </a:p>
          <a:p>
            <a:r>
              <a:rPr lang="de-AT" sz="1400" dirty="0"/>
              <a:t>(mm</a:t>
            </a:r>
            <a:r>
              <a:rPr lang="de-AT" sz="1400" dirty="0" smtClean="0"/>
              <a:t>)</a:t>
            </a:r>
          </a:p>
          <a:p>
            <a:endParaRPr lang="de-AT" sz="1400" dirty="0"/>
          </a:p>
        </p:txBody>
      </p:sp>
      <p:sp>
        <p:nvSpPr>
          <p:cNvPr id="52237" name="Textfeld 12"/>
          <p:cNvSpPr txBox="1">
            <a:spLocks noChangeArrowheads="1"/>
          </p:cNvSpPr>
          <p:nvPr/>
        </p:nvSpPr>
        <p:spPr bwMode="auto">
          <a:xfrm>
            <a:off x="4786314" y="4286256"/>
            <a:ext cx="3536950" cy="1600200"/>
          </a:xfrm>
          <a:prstGeom prst="rect">
            <a:avLst/>
          </a:prstGeom>
          <a:noFill/>
          <a:ln w="9525">
            <a:noFill/>
            <a:miter lim="800000"/>
            <a:headEnd/>
            <a:tailEnd/>
          </a:ln>
        </p:spPr>
        <p:txBody>
          <a:bodyPr wrap="none">
            <a:spAutoFit/>
          </a:bodyPr>
          <a:lstStyle/>
          <a:p>
            <a:r>
              <a:rPr lang="de-DE" sz="1400" dirty="0"/>
              <a:t>*) </a:t>
            </a:r>
            <a:r>
              <a:rPr lang="de-DE" sz="1400" dirty="0" err="1"/>
              <a:t>muons</a:t>
            </a:r>
            <a:r>
              <a:rPr lang="de-DE" sz="1400" dirty="0"/>
              <a:t> </a:t>
            </a:r>
            <a:r>
              <a:rPr lang="de-DE" sz="1400" dirty="0" err="1"/>
              <a:t>and</a:t>
            </a:r>
            <a:r>
              <a:rPr lang="de-DE" sz="1400" dirty="0"/>
              <a:t> </a:t>
            </a:r>
            <a:r>
              <a:rPr lang="de-DE" sz="1400" dirty="0" err="1"/>
              <a:t>pions</a:t>
            </a:r>
            <a:r>
              <a:rPr lang="de-DE" sz="1400" dirty="0"/>
              <a:t> </a:t>
            </a:r>
            <a:r>
              <a:rPr lang="de-DE" sz="1400" dirty="0" err="1"/>
              <a:t>from</a:t>
            </a:r>
            <a:r>
              <a:rPr lang="de-DE" sz="1400" dirty="0"/>
              <a:t> </a:t>
            </a:r>
            <a:r>
              <a:rPr lang="de-DE" sz="1400" dirty="0" err="1"/>
              <a:t>kaon</a:t>
            </a:r>
            <a:endParaRPr lang="de-DE" sz="1400" dirty="0"/>
          </a:p>
          <a:p>
            <a:r>
              <a:rPr lang="de-DE" sz="1400" dirty="0" err="1"/>
              <a:t>decay</a:t>
            </a:r>
            <a:r>
              <a:rPr lang="de-DE" sz="1400" dirty="0"/>
              <a:t> </a:t>
            </a:r>
            <a:r>
              <a:rPr lang="de-DE" sz="1400" dirty="0" err="1"/>
              <a:t>or</a:t>
            </a:r>
            <a:r>
              <a:rPr lang="de-DE" sz="1400" dirty="0"/>
              <a:t> </a:t>
            </a:r>
            <a:r>
              <a:rPr lang="de-DE" sz="1400" dirty="0" err="1"/>
              <a:t>absorption</a:t>
            </a:r>
            <a:r>
              <a:rPr lang="de-DE" sz="1400" dirty="0"/>
              <a:t>, </a:t>
            </a:r>
            <a:r>
              <a:rPr lang="de-DE" sz="1400" dirty="0" err="1"/>
              <a:t>passing</a:t>
            </a:r>
            <a:r>
              <a:rPr lang="de-DE" sz="1400" dirty="0"/>
              <a:t> </a:t>
            </a:r>
            <a:r>
              <a:rPr lang="de-DE" sz="1400" dirty="0" err="1"/>
              <a:t>through</a:t>
            </a:r>
            <a:endParaRPr lang="de-DE" sz="1400" dirty="0"/>
          </a:p>
          <a:p>
            <a:r>
              <a:rPr lang="de-DE" sz="1400" dirty="0"/>
              <a:t>SDD </a:t>
            </a:r>
            <a:r>
              <a:rPr lang="de-DE" sz="1400" dirty="0" err="1"/>
              <a:t>and</a:t>
            </a:r>
            <a:r>
              <a:rPr lang="de-DE" sz="1400" dirty="0"/>
              <a:t> </a:t>
            </a:r>
            <a:r>
              <a:rPr lang="de-DE" sz="1400" dirty="0" err="1"/>
              <a:t>anticounter</a:t>
            </a:r>
            <a:r>
              <a:rPr lang="de-DE" sz="1400" dirty="0"/>
              <a:t> </a:t>
            </a:r>
            <a:r>
              <a:rPr lang="de-DE" sz="1400" dirty="0" err="1"/>
              <a:t>behind</a:t>
            </a:r>
            <a:r>
              <a:rPr lang="de-DE" sz="1400" dirty="0"/>
              <a:t> </a:t>
            </a:r>
            <a:r>
              <a:rPr lang="de-DE" sz="1400" dirty="0" err="1"/>
              <a:t>are</a:t>
            </a:r>
            <a:r>
              <a:rPr lang="de-DE" sz="1400" dirty="0"/>
              <a:t> </a:t>
            </a:r>
            <a:r>
              <a:rPr lang="de-DE" sz="1400" dirty="0" err="1"/>
              <a:t>removed</a:t>
            </a:r>
            <a:r>
              <a:rPr lang="de-DE" sz="1400" dirty="0"/>
              <a:t>.</a:t>
            </a:r>
          </a:p>
          <a:p>
            <a:r>
              <a:rPr lang="de-DE" sz="1400" dirty="0" err="1">
                <a:solidFill>
                  <a:srgbClr val="3333CC"/>
                </a:solidFill>
              </a:rPr>
              <a:t>Detected</a:t>
            </a:r>
            <a:r>
              <a:rPr lang="de-DE" sz="1400" dirty="0">
                <a:solidFill>
                  <a:srgbClr val="3333CC"/>
                </a:solidFill>
              </a:rPr>
              <a:t> </a:t>
            </a:r>
            <a:r>
              <a:rPr lang="de-DE" sz="1400" dirty="0" err="1">
                <a:solidFill>
                  <a:srgbClr val="3333CC"/>
                </a:solidFill>
              </a:rPr>
              <a:t>signal</a:t>
            </a:r>
            <a:r>
              <a:rPr lang="de-DE" sz="1400" dirty="0">
                <a:solidFill>
                  <a:srgbClr val="3333CC"/>
                </a:solidFill>
              </a:rPr>
              <a:t> KD X-</a:t>
            </a:r>
            <a:r>
              <a:rPr lang="de-DE" sz="1400" dirty="0" err="1">
                <a:solidFill>
                  <a:srgbClr val="3333CC"/>
                </a:solidFill>
              </a:rPr>
              <a:t>rays</a:t>
            </a:r>
            <a:r>
              <a:rPr lang="de-DE" sz="1400" dirty="0">
                <a:solidFill>
                  <a:srgbClr val="3333CC"/>
                </a:solidFill>
              </a:rPr>
              <a:t> </a:t>
            </a:r>
            <a:r>
              <a:rPr lang="de-DE" sz="1400" dirty="0" err="1">
                <a:solidFill>
                  <a:srgbClr val="3333CC"/>
                </a:solidFill>
              </a:rPr>
              <a:t>accompanied</a:t>
            </a:r>
            <a:r>
              <a:rPr lang="de-DE" sz="1400" dirty="0">
                <a:solidFill>
                  <a:srgbClr val="3333CC"/>
                </a:solidFill>
              </a:rPr>
              <a:t> </a:t>
            </a:r>
          </a:p>
          <a:p>
            <a:r>
              <a:rPr lang="de-DE" sz="1400" dirty="0" err="1">
                <a:solidFill>
                  <a:srgbClr val="3333CC"/>
                </a:solidFill>
              </a:rPr>
              <a:t>by</a:t>
            </a:r>
            <a:r>
              <a:rPr lang="de-DE" sz="1400" dirty="0">
                <a:solidFill>
                  <a:srgbClr val="3333CC"/>
                </a:solidFill>
              </a:rPr>
              <a:t> a </a:t>
            </a:r>
            <a:r>
              <a:rPr lang="de-DE" sz="1400" dirty="0" err="1">
                <a:solidFill>
                  <a:srgbClr val="3333CC"/>
                </a:solidFill>
              </a:rPr>
              <a:t>pion</a:t>
            </a:r>
            <a:r>
              <a:rPr lang="de-DE" sz="1400" dirty="0">
                <a:solidFill>
                  <a:srgbClr val="3333CC"/>
                </a:solidFill>
              </a:rPr>
              <a:t> </a:t>
            </a:r>
            <a:r>
              <a:rPr lang="de-DE" sz="1400" dirty="0" err="1">
                <a:solidFill>
                  <a:srgbClr val="3333CC"/>
                </a:solidFill>
              </a:rPr>
              <a:t>from</a:t>
            </a:r>
            <a:r>
              <a:rPr lang="de-DE" sz="1400" dirty="0">
                <a:solidFill>
                  <a:srgbClr val="3333CC"/>
                </a:solidFill>
              </a:rPr>
              <a:t> </a:t>
            </a:r>
            <a:r>
              <a:rPr lang="de-DE" sz="1400" dirty="0" err="1">
                <a:solidFill>
                  <a:srgbClr val="3333CC"/>
                </a:solidFill>
              </a:rPr>
              <a:t>kaon</a:t>
            </a:r>
            <a:r>
              <a:rPr lang="de-DE" sz="1400" dirty="0">
                <a:solidFill>
                  <a:srgbClr val="3333CC"/>
                </a:solidFill>
              </a:rPr>
              <a:t> </a:t>
            </a:r>
            <a:r>
              <a:rPr lang="de-DE" sz="1400" dirty="0" err="1">
                <a:solidFill>
                  <a:srgbClr val="3333CC"/>
                </a:solidFill>
              </a:rPr>
              <a:t>absorption</a:t>
            </a:r>
            <a:r>
              <a:rPr lang="de-DE" sz="1400" dirty="0">
                <a:solidFill>
                  <a:srgbClr val="3333CC"/>
                </a:solidFill>
              </a:rPr>
              <a:t> </a:t>
            </a:r>
            <a:r>
              <a:rPr lang="de-DE" sz="1400" b="1" dirty="0" err="1">
                <a:solidFill>
                  <a:srgbClr val="3333CC"/>
                </a:solidFill>
              </a:rPr>
              <a:t>remain</a:t>
            </a:r>
            <a:r>
              <a:rPr lang="de-DE" sz="1400" b="1" dirty="0">
                <a:solidFill>
                  <a:srgbClr val="3333CC"/>
                </a:solidFill>
              </a:rPr>
              <a:t>,</a:t>
            </a:r>
            <a:r>
              <a:rPr lang="de-DE" sz="1400" dirty="0">
                <a:solidFill>
                  <a:srgbClr val="3333CC"/>
                </a:solidFill>
              </a:rPr>
              <a:t> </a:t>
            </a:r>
          </a:p>
          <a:p>
            <a:r>
              <a:rPr lang="de-DE" sz="1400" dirty="0" err="1">
                <a:solidFill>
                  <a:srgbClr val="3333CC"/>
                </a:solidFill>
              </a:rPr>
              <a:t>because</a:t>
            </a:r>
            <a:r>
              <a:rPr lang="de-DE" sz="1400" dirty="0">
                <a:solidFill>
                  <a:srgbClr val="3333CC"/>
                </a:solidFill>
              </a:rPr>
              <a:t> </a:t>
            </a:r>
            <a:r>
              <a:rPr lang="de-DE" sz="1400" dirty="0" err="1">
                <a:solidFill>
                  <a:srgbClr val="3333CC"/>
                </a:solidFill>
              </a:rPr>
              <a:t>the</a:t>
            </a:r>
            <a:r>
              <a:rPr lang="de-DE" sz="1400" dirty="0">
                <a:solidFill>
                  <a:srgbClr val="3333CC"/>
                </a:solidFill>
              </a:rPr>
              <a:t>  </a:t>
            </a:r>
            <a:r>
              <a:rPr lang="de-DE" sz="1400" dirty="0" err="1">
                <a:solidFill>
                  <a:srgbClr val="3333CC"/>
                </a:solidFill>
              </a:rPr>
              <a:t>pion</a:t>
            </a:r>
            <a:r>
              <a:rPr lang="de-DE" sz="1400" dirty="0">
                <a:solidFill>
                  <a:srgbClr val="3333CC"/>
                </a:solidFill>
              </a:rPr>
              <a:t> </a:t>
            </a:r>
            <a:r>
              <a:rPr lang="de-DE" sz="1400" dirty="0" err="1">
                <a:solidFill>
                  <a:srgbClr val="3333CC"/>
                </a:solidFill>
              </a:rPr>
              <a:t>goes</a:t>
            </a:r>
            <a:r>
              <a:rPr lang="de-DE" sz="1400" dirty="0">
                <a:solidFill>
                  <a:srgbClr val="3333CC"/>
                </a:solidFill>
              </a:rPr>
              <a:t>  </a:t>
            </a:r>
            <a:r>
              <a:rPr lang="de-DE" sz="1400" dirty="0" err="1">
                <a:solidFill>
                  <a:srgbClr val="3333CC"/>
                </a:solidFill>
              </a:rPr>
              <a:t>another</a:t>
            </a:r>
            <a:r>
              <a:rPr lang="de-DE" sz="1400" dirty="0">
                <a:solidFill>
                  <a:srgbClr val="3333CC"/>
                </a:solidFill>
              </a:rPr>
              <a:t> </a:t>
            </a:r>
            <a:r>
              <a:rPr lang="de-DE" sz="1400" dirty="0" err="1">
                <a:solidFill>
                  <a:srgbClr val="3333CC"/>
                </a:solidFill>
              </a:rPr>
              <a:t>direction</a:t>
            </a:r>
            <a:endParaRPr lang="de-DE" sz="1400" dirty="0">
              <a:solidFill>
                <a:srgbClr val="3333CC"/>
              </a:solidFill>
            </a:endParaRPr>
          </a:p>
          <a:p>
            <a:r>
              <a:rPr lang="de-DE" sz="1400" dirty="0">
                <a:solidFill>
                  <a:srgbClr val="3333CC"/>
                </a:solidFill>
              </a:rPr>
              <a:t>(</a:t>
            </a:r>
            <a:r>
              <a:rPr lang="de-DE" sz="1400" dirty="0" err="1">
                <a:solidFill>
                  <a:srgbClr val="3333CC"/>
                </a:solidFill>
              </a:rPr>
              <a:t>big</a:t>
            </a:r>
            <a:r>
              <a:rPr lang="de-DE" sz="1400" dirty="0">
                <a:solidFill>
                  <a:srgbClr val="3333CC"/>
                </a:solidFill>
              </a:rPr>
              <a:t> </a:t>
            </a:r>
            <a:r>
              <a:rPr lang="de-DE" sz="1400" dirty="0" err="1">
                <a:solidFill>
                  <a:srgbClr val="3333CC"/>
                </a:solidFill>
              </a:rPr>
              <a:t>distance</a:t>
            </a:r>
            <a:r>
              <a:rPr lang="de-DE" sz="1400" dirty="0">
                <a:solidFill>
                  <a:srgbClr val="3333CC"/>
                </a:solidFill>
              </a:rPr>
              <a:t> </a:t>
            </a:r>
            <a:r>
              <a:rPr lang="de-DE" sz="1400" dirty="0" err="1">
                <a:solidFill>
                  <a:srgbClr val="3333CC"/>
                </a:solidFill>
              </a:rPr>
              <a:t>of</a:t>
            </a:r>
            <a:r>
              <a:rPr lang="de-DE" sz="1400" dirty="0">
                <a:solidFill>
                  <a:srgbClr val="3333CC"/>
                </a:solidFill>
              </a:rPr>
              <a:t> </a:t>
            </a:r>
            <a:r>
              <a:rPr lang="de-DE" sz="1400" dirty="0" err="1">
                <a:solidFill>
                  <a:srgbClr val="3333CC"/>
                </a:solidFill>
              </a:rPr>
              <a:t>the</a:t>
            </a:r>
            <a:r>
              <a:rPr lang="de-DE" sz="1400" dirty="0">
                <a:solidFill>
                  <a:srgbClr val="3333CC"/>
                </a:solidFill>
              </a:rPr>
              <a:t> </a:t>
            </a:r>
            <a:r>
              <a:rPr lang="de-DE" sz="1400" dirty="0" err="1">
                <a:solidFill>
                  <a:srgbClr val="3333CC"/>
                </a:solidFill>
              </a:rPr>
              <a:t>hits</a:t>
            </a:r>
            <a:r>
              <a:rPr lang="de-DE" sz="1400" dirty="0">
                <a:solidFill>
                  <a:srgbClr val="3333CC"/>
                </a:solidFill>
              </a:rPr>
              <a:t>)</a:t>
            </a:r>
          </a:p>
        </p:txBody>
      </p:sp>
      <p:sp>
        <p:nvSpPr>
          <p:cNvPr id="16" name="Text Box 3"/>
          <p:cNvSpPr txBox="1">
            <a:spLocks noChangeArrowheads="1"/>
          </p:cNvSpPr>
          <p:nvPr/>
        </p:nvSpPr>
        <p:spPr bwMode="auto">
          <a:xfrm>
            <a:off x="0" y="0"/>
            <a:ext cx="9144000" cy="523220"/>
          </a:xfrm>
          <a:prstGeom prst="rect">
            <a:avLst/>
          </a:prstGeom>
          <a:solidFill>
            <a:schemeClr val="bg1"/>
          </a:solidFill>
          <a:ln w="9525">
            <a:noFill/>
            <a:miter lim="800000"/>
            <a:headEnd/>
            <a:tailEnd/>
          </a:ln>
        </p:spPr>
        <p:txBody>
          <a:bodyPr>
            <a:spAutoFit/>
          </a:bodyPr>
          <a:lstStyle/>
          <a:p>
            <a:pPr algn="ctr"/>
            <a:r>
              <a:rPr lang="de-AT" sz="2800" i="1" dirty="0" err="1" smtClean="0">
                <a:solidFill>
                  <a:schemeClr val="tx2">
                    <a:lumMod val="50000"/>
                    <a:lumOff val="50000"/>
                  </a:schemeClr>
                </a:solidFill>
              </a:rPr>
              <a:t>Kaon</a:t>
            </a:r>
            <a:r>
              <a:rPr lang="de-AT" sz="2800" i="1" dirty="0" smtClean="0">
                <a:solidFill>
                  <a:schemeClr val="tx2">
                    <a:lumMod val="50000"/>
                    <a:lumOff val="50000"/>
                  </a:schemeClr>
                </a:solidFill>
              </a:rPr>
              <a:t> </a:t>
            </a:r>
            <a:r>
              <a:rPr lang="de-AT" sz="2800" i="1" dirty="0" err="1" smtClean="0">
                <a:solidFill>
                  <a:schemeClr val="tx2">
                    <a:lumMod val="50000"/>
                    <a:lumOff val="50000"/>
                  </a:schemeClr>
                </a:solidFill>
              </a:rPr>
              <a:t>correlated</a:t>
            </a:r>
            <a:r>
              <a:rPr lang="de-AT" sz="2800" i="1" dirty="0" smtClean="0">
                <a:solidFill>
                  <a:schemeClr val="tx2">
                    <a:lumMod val="50000"/>
                    <a:lumOff val="50000"/>
                  </a:schemeClr>
                </a:solidFill>
              </a:rPr>
              <a:t> </a:t>
            </a:r>
            <a:r>
              <a:rPr lang="de-AT" sz="2800" i="1" dirty="0" err="1" smtClean="0">
                <a:solidFill>
                  <a:schemeClr val="tx2">
                    <a:lumMod val="50000"/>
                    <a:lumOff val="50000"/>
                  </a:schemeClr>
                </a:solidFill>
              </a:rPr>
              <a:t>continous</a:t>
            </a:r>
            <a:r>
              <a:rPr lang="de-AT" sz="2800" i="1" dirty="0" smtClean="0">
                <a:solidFill>
                  <a:schemeClr val="tx2">
                    <a:lumMod val="50000"/>
                    <a:lumOff val="50000"/>
                  </a:schemeClr>
                </a:solidFill>
              </a:rPr>
              <a:t> </a:t>
            </a:r>
            <a:r>
              <a:rPr lang="de-AT" sz="2800" i="1" dirty="0" err="1" smtClean="0">
                <a:solidFill>
                  <a:schemeClr val="tx2">
                    <a:lumMod val="50000"/>
                    <a:lumOff val="50000"/>
                  </a:schemeClr>
                </a:solidFill>
              </a:rPr>
              <a:t>background</a:t>
            </a:r>
            <a:endParaRPr lang="de-AT" sz="2800" i="1" dirty="0" smtClean="0">
              <a:solidFill>
                <a:schemeClr val="tx2">
                  <a:lumMod val="50000"/>
                  <a:lumOff val="50000"/>
                </a:schemeClr>
              </a:solidFill>
            </a:endParaRPr>
          </a:p>
        </p:txBody>
      </p:sp>
      <p:sp>
        <p:nvSpPr>
          <p:cNvPr id="18"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26</a:t>
            </a:fld>
            <a:r>
              <a:rPr lang="de-DE" dirty="0" smtClean="0"/>
              <a:t>   </a:t>
            </a:r>
            <a:endParaRPr lang="de-DE" dirty="0"/>
          </a:p>
        </p:txBody>
      </p:sp>
      <p:cxnSp>
        <p:nvCxnSpPr>
          <p:cNvPr id="20" name="Gerade Verbindung 19"/>
          <p:cNvCxnSpPr/>
          <p:nvPr/>
        </p:nvCxnSpPr>
        <p:spPr>
          <a:xfrm>
            <a:off x="5000628" y="3071810"/>
            <a:ext cx="1000132" cy="0"/>
          </a:xfrm>
          <a:prstGeom prst="line">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0"/>
          <p:cNvPicPr>
            <a:picLocks noChangeAspect="1" noChangeArrowheads="1"/>
          </p:cNvPicPr>
          <p:nvPr/>
        </p:nvPicPr>
        <p:blipFill>
          <a:blip r:embed="rId2" cstate="print"/>
          <a:srcRect/>
          <a:stretch>
            <a:fillRect/>
          </a:stretch>
        </p:blipFill>
        <p:spPr bwMode="auto">
          <a:xfrm>
            <a:off x="722313" y="857250"/>
            <a:ext cx="7426325" cy="4643438"/>
          </a:xfrm>
          <a:prstGeom prst="rect">
            <a:avLst/>
          </a:prstGeom>
          <a:noFill/>
          <a:ln w="9525">
            <a:noFill/>
            <a:miter lim="800000"/>
            <a:headEnd/>
            <a:tailEnd/>
          </a:ln>
        </p:spPr>
      </p:pic>
      <p:sp>
        <p:nvSpPr>
          <p:cNvPr id="14" name="Rechteck 13"/>
          <p:cNvSpPr/>
          <p:nvPr/>
        </p:nvSpPr>
        <p:spPr>
          <a:xfrm>
            <a:off x="6400800" y="2730500"/>
            <a:ext cx="1397000" cy="766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5" name="Gerade Verbindung mit Pfeil 14"/>
          <p:cNvCxnSpPr/>
          <p:nvPr/>
        </p:nvCxnSpPr>
        <p:spPr>
          <a:xfrm rot="5400000" flipH="1" flipV="1">
            <a:off x="3452813" y="3262312"/>
            <a:ext cx="1143000" cy="619125"/>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1028700" y="2744788"/>
            <a:ext cx="1400175" cy="755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3254" name="Textfeld 17"/>
          <p:cNvSpPr txBox="1">
            <a:spLocks noChangeArrowheads="1"/>
          </p:cNvSpPr>
          <p:nvPr/>
        </p:nvSpPr>
        <p:spPr bwMode="auto">
          <a:xfrm>
            <a:off x="571500" y="142875"/>
            <a:ext cx="8048625" cy="1016000"/>
          </a:xfrm>
          <a:prstGeom prst="rect">
            <a:avLst/>
          </a:prstGeom>
          <a:solidFill>
            <a:schemeClr val="bg1"/>
          </a:solidFill>
          <a:ln w="9525">
            <a:noFill/>
            <a:miter lim="800000"/>
            <a:headEnd/>
            <a:tailEnd/>
          </a:ln>
        </p:spPr>
        <p:txBody>
          <a:bodyPr wrap="none">
            <a:spAutoFit/>
          </a:bodyPr>
          <a:lstStyle/>
          <a:p>
            <a:r>
              <a:rPr lang="de-DE" sz="2000"/>
              <a:t>simulation of the spatial distribution of beam-background secondaries</a:t>
            </a:r>
          </a:p>
          <a:p>
            <a:r>
              <a:rPr lang="de-DE" sz="2000" u="sng"/>
              <a:t>for events with a signal in the SDDs</a:t>
            </a:r>
          </a:p>
          <a:p>
            <a:endParaRPr lang="de-DE" sz="2000"/>
          </a:p>
        </p:txBody>
      </p:sp>
      <p:sp>
        <p:nvSpPr>
          <p:cNvPr id="53255" name="Textfeld 18"/>
          <p:cNvSpPr txBox="1">
            <a:spLocks noChangeArrowheads="1"/>
          </p:cNvSpPr>
          <p:nvPr/>
        </p:nvSpPr>
        <p:spPr bwMode="auto">
          <a:xfrm>
            <a:off x="1143000" y="2786063"/>
            <a:ext cx="954088" cy="646112"/>
          </a:xfrm>
          <a:prstGeom prst="rect">
            <a:avLst/>
          </a:prstGeom>
          <a:noFill/>
          <a:ln w="9525">
            <a:noFill/>
            <a:miter lim="800000"/>
            <a:headEnd/>
            <a:tailEnd/>
          </a:ln>
        </p:spPr>
        <p:txBody>
          <a:bodyPr wrap="none">
            <a:spAutoFit/>
          </a:bodyPr>
          <a:lstStyle/>
          <a:p>
            <a:r>
              <a:rPr lang="de-DE" sz="1800"/>
              <a:t>perm.</a:t>
            </a:r>
          </a:p>
          <a:p>
            <a:r>
              <a:rPr lang="de-DE" sz="1800"/>
              <a:t>magnet</a:t>
            </a:r>
          </a:p>
        </p:txBody>
      </p:sp>
      <p:sp>
        <p:nvSpPr>
          <p:cNvPr id="53256" name="Textfeld 19"/>
          <p:cNvSpPr txBox="1">
            <a:spLocks noChangeArrowheads="1"/>
          </p:cNvSpPr>
          <p:nvPr/>
        </p:nvSpPr>
        <p:spPr bwMode="auto">
          <a:xfrm>
            <a:off x="6696075" y="2765425"/>
            <a:ext cx="954088" cy="646113"/>
          </a:xfrm>
          <a:prstGeom prst="rect">
            <a:avLst/>
          </a:prstGeom>
          <a:noFill/>
          <a:ln w="9525">
            <a:noFill/>
            <a:miter lim="800000"/>
            <a:headEnd/>
            <a:tailEnd/>
          </a:ln>
        </p:spPr>
        <p:txBody>
          <a:bodyPr wrap="none">
            <a:spAutoFit/>
          </a:bodyPr>
          <a:lstStyle/>
          <a:p>
            <a:r>
              <a:rPr lang="de-DE" sz="1800"/>
              <a:t>perm.</a:t>
            </a:r>
          </a:p>
          <a:p>
            <a:r>
              <a:rPr lang="de-DE" sz="1800"/>
              <a:t>magnet</a:t>
            </a:r>
          </a:p>
        </p:txBody>
      </p:sp>
      <p:sp>
        <p:nvSpPr>
          <p:cNvPr id="53257" name="Textfeld 20"/>
          <p:cNvSpPr txBox="1">
            <a:spLocks noChangeArrowheads="1"/>
          </p:cNvSpPr>
          <p:nvPr/>
        </p:nvSpPr>
        <p:spPr bwMode="auto">
          <a:xfrm>
            <a:off x="2928938" y="4143375"/>
            <a:ext cx="1171575" cy="369888"/>
          </a:xfrm>
          <a:prstGeom prst="rect">
            <a:avLst/>
          </a:prstGeom>
          <a:noFill/>
          <a:ln w="9525">
            <a:noFill/>
            <a:miter lim="800000"/>
            <a:headEnd/>
            <a:tailEnd/>
          </a:ln>
        </p:spPr>
        <p:txBody>
          <a:bodyPr wrap="none">
            <a:spAutoFit/>
          </a:bodyPr>
          <a:lstStyle/>
          <a:p>
            <a:r>
              <a:rPr lang="de-DE" sz="1800"/>
              <a:t>collimator</a:t>
            </a:r>
          </a:p>
        </p:txBody>
      </p:sp>
      <p:sp>
        <p:nvSpPr>
          <p:cNvPr id="53258" name="Textfeld 22"/>
          <p:cNvSpPr txBox="1">
            <a:spLocks noChangeArrowheads="1"/>
          </p:cNvSpPr>
          <p:nvPr/>
        </p:nvSpPr>
        <p:spPr bwMode="auto">
          <a:xfrm>
            <a:off x="6000750" y="3929063"/>
            <a:ext cx="633413" cy="369887"/>
          </a:xfrm>
          <a:prstGeom prst="rect">
            <a:avLst/>
          </a:prstGeom>
          <a:noFill/>
          <a:ln w="9525">
            <a:noFill/>
            <a:miter lim="800000"/>
            <a:headEnd/>
            <a:tailEnd/>
          </a:ln>
        </p:spPr>
        <p:txBody>
          <a:bodyPr wrap="none">
            <a:spAutoFit/>
          </a:bodyPr>
          <a:lstStyle/>
          <a:p>
            <a:r>
              <a:rPr lang="de-DE" sz="1800"/>
              <a:t>floor</a:t>
            </a:r>
          </a:p>
        </p:txBody>
      </p:sp>
      <p:sp>
        <p:nvSpPr>
          <p:cNvPr id="53259" name="Textfeld 23"/>
          <p:cNvSpPr txBox="1">
            <a:spLocks noChangeArrowheads="1"/>
          </p:cNvSpPr>
          <p:nvPr/>
        </p:nvSpPr>
        <p:spPr bwMode="auto">
          <a:xfrm>
            <a:off x="3071813" y="2643188"/>
            <a:ext cx="892175" cy="307975"/>
          </a:xfrm>
          <a:prstGeom prst="rect">
            <a:avLst/>
          </a:prstGeom>
          <a:noFill/>
          <a:ln w="9525">
            <a:noFill/>
            <a:miter lim="800000"/>
            <a:headEnd/>
            <a:tailEnd/>
          </a:ln>
        </p:spPr>
        <p:txBody>
          <a:bodyPr wrap="none">
            <a:spAutoFit/>
          </a:bodyPr>
          <a:lstStyle/>
          <a:p>
            <a:r>
              <a:rPr lang="de-DE" sz="1400"/>
              <a:t>shielding</a:t>
            </a:r>
          </a:p>
        </p:txBody>
      </p:sp>
      <p:cxnSp>
        <p:nvCxnSpPr>
          <p:cNvPr id="13" name="Gerade Verbindung 12"/>
          <p:cNvCxnSpPr/>
          <p:nvPr/>
        </p:nvCxnSpPr>
        <p:spPr>
          <a:xfrm>
            <a:off x="1027113" y="3127375"/>
            <a:ext cx="707231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3261" name="Textfeld 22"/>
          <p:cNvSpPr txBox="1">
            <a:spLocks noChangeArrowheads="1"/>
          </p:cNvSpPr>
          <p:nvPr/>
        </p:nvSpPr>
        <p:spPr bwMode="auto">
          <a:xfrm>
            <a:off x="8143875" y="2857500"/>
            <a:ext cx="631825" cy="523875"/>
          </a:xfrm>
          <a:prstGeom prst="rect">
            <a:avLst/>
          </a:prstGeom>
          <a:noFill/>
          <a:ln w="9525">
            <a:noFill/>
            <a:miter lim="800000"/>
            <a:headEnd/>
            <a:tailEnd/>
          </a:ln>
        </p:spPr>
        <p:txBody>
          <a:bodyPr wrap="none">
            <a:spAutoFit/>
          </a:bodyPr>
          <a:lstStyle/>
          <a:p>
            <a:r>
              <a:rPr lang="de-DE" sz="1400"/>
              <a:t>beam</a:t>
            </a:r>
          </a:p>
          <a:p>
            <a:r>
              <a:rPr lang="de-DE" sz="1400"/>
              <a:t>axis</a:t>
            </a:r>
          </a:p>
        </p:txBody>
      </p:sp>
      <p:sp>
        <p:nvSpPr>
          <p:cNvPr id="16" name="Foliennummernplatzhalter 1"/>
          <p:cNvSpPr>
            <a:spLocks noGrp="1"/>
          </p:cNvSpPr>
          <p:nvPr>
            <p:ph type="sldNum" sz="quarter" idx="10"/>
          </p:nvPr>
        </p:nvSpPr>
        <p:spPr>
          <a:xfrm>
            <a:off x="0" y="6524602"/>
            <a:ext cx="9144000" cy="333398"/>
          </a:xfrm>
        </p:spPr>
        <p:txBody>
          <a:bodyPr/>
          <a:lstStyle/>
          <a:p>
            <a:pPr>
              <a:defRPr/>
            </a:pPr>
            <a:r>
              <a:rPr lang="de-DE" dirty="0" smtClean="0"/>
              <a:t>EXA2011 - M. </a:t>
            </a:r>
            <a:r>
              <a:rPr lang="de-DE" dirty="0" err="1" smtClean="0"/>
              <a:t>Cargnelli</a:t>
            </a:r>
            <a:r>
              <a:rPr lang="de-DE" dirty="0" smtClean="0"/>
              <a:t> - </a:t>
            </a:r>
            <a:fld id="{6CE96085-9564-4911-B0B7-542EC05FD62A}" type="slidenum">
              <a:rPr lang="de-DE" smtClean="0"/>
              <a:pPr>
                <a:defRPr/>
              </a:pPr>
              <a:t>27</a:t>
            </a:fld>
            <a:r>
              <a:rPr lang="de-DE" dirty="0" smtClean="0"/>
              <a:t>   </a:t>
            </a:r>
            <a:endParaRPr lang="de-D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carlo-01_02"/>
          <p:cNvPicPr>
            <a:picLocks noChangeAspect="1" noChangeArrowheads="1"/>
          </p:cNvPicPr>
          <p:nvPr/>
        </p:nvPicPr>
        <p:blipFill>
          <a:blip r:embed="rId3" cstate="print"/>
          <a:srcRect/>
          <a:stretch>
            <a:fillRect/>
          </a:stretch>
        </p:blipFill>
        <p:spPr bwMode="auto">
          <a:xfrm>
            <a:off x="468313" y="1341438"/>
            <a:ext cx="5181600" cy="3700462"/>
          </a:xfrm>
          <a:prstGeom prst="rect">
            <a:avLst/>
          </a:prstGeom>
          <a:noFill/>
          <a:ln w="9525">
            <a:noFill/>
            <a:miter lim="800000"/>
            <a:headEnd/>
            <a:tailEnd/>
          </a:ln>
        </p:spPr>
      </p:pic>
      <p:sp>
        <p:nvSpPr>
          <p:cNvPr id="61443" name="Text Box 2"/>
          <p:cNvSpPr txBox="1">
            <a:spLocks noChangeArrowheads="1"/>
          </p:cNvSpPr>
          <p:nvPr/>
        </p:nvSpPr>
        <p:spPr bwMode="auto">
          <a:xfrm>
            <a:off x="122238" y="5030788"/>
            <a:ext cx="9144000" cy="1387475"/>
          </a:xfrm>
          <a:prstGeom prst="rect">
            <a:avLst/>
          </a:prstGeom>
          <a:noFill/>
          <a:ln w="9525">
            <a:noFill/>
            <a:miter lim="800000"/>
            <a:headEnd/>
            <a:tailEnd/>
          </a:ln>
        </p:spPr>
        <p:txBody>
          <a:bodyPr>
            <a:spAutoFit/>
          </a:bodyPr>
          <a:lstStyle/>
          <a:p>
            <a:pPr>
              <a:spcBef>
                <a:spcPct val="50000"/>
              </a:spcBef>
            </a:pPr>
            <a:r>
              <a:rPr lang="en-US" sz="1700">
                <a:solidFill>
                  <a:schemeClr val="accent2"/>
                </a:solidFill>
                <a:latin typeface="Times New Roman" pitchFamily="18" charset="0"/>
              </a:rPr>
              <a:t>Real (dashed lines) and imaginary parts (solid lines) of the K</a:t>
            </a:r>
            <a:r>
              <a:rPr lang="en-US" sz="1700" baseline="30000">
                <a:solidFill>
                  <a:schemeClr val="accent2"/>
                </a:solidFill>
                <a:latin typeface="Times New Roman" pitchFamily="18" charset="0"/>
              </a:rPr>
              <a:t>-</a:t>
            </a:r>
            <a:r>
              <a:rPr lang="en-US" sz="1700">
                <a:solidFill>
                  <a:schemeClr val="accent2"/>
                </a:solidFill>
                <a:latin typeface="Times New Roman" pitchFamily="18" charset="0"/>
              </a:rPr>
              <a:t> p</a:t>
            </a:r>
            <a:r>
              <a:rPr lang="en-US" sz="1700" b="1">
                <a:solidFill>
                  <a:schemeClr val="accent2"/>
                </a:solidFill>
                <a:latin typeface="Times New Roman" pitchFamily="18" charset="0"/>
              </a:rPr>
              <a:t> </a:t>
            </a:r>
            <a:r>
              <a:rPr lang="en-US" sz="1700">
                <a:solidFill>
                  <a:schemeClr val="accent2"/>
                </a:solidFill>
                <a:latin typeface="Times New Roman" pitchFamily="18" charset="0"/>
              </a:rPr>
              <a:t>scattering amplitude in nuclear matter at different values of the Fermi momentum  </a:t>
            </a:r>
            <a:r>
              <a:rPr lang="en-US" sz="1700" b="1" i="1">
                <a:solidFill>
                  <a:schemeClr val="accent2"/>
                </a:solidFill>
                <a:latin typeface="Times New Roman" pitchFamily="18" charset="0"/>
              </a:rPr>
              <a:t>p</a:t>
            </a:r>
            <a:r>
              <a:rPr lang="en-US" sz="1700" b="1" baseline="-25000">
                <a:solidFill>
                  <a:schemeClr val="accent2"/>
                </a:solidFill>
                <a:latin typeface="Times New Roman" pitchFamily="18" charset="0"/>
              </a:rPr>
              <a:t>F</a:t>
            </a:r>
            <a:r>
              <a:rPr lang="en-US" sz="1700" b="1" i="1">
                <a:solidFill>
                  <a:schemeClr val="accent2"/>
                </a:solidFill>
                <a:latin typeface="Times New Roman" pitchFamily="18" charset="0"/>
              </a:rPr>
              <a:t> </a:t>
            </a:r>
            <a:r>
              <a:rPr lang="en-US" sz="1700" b="1">
                <a:solidFill>
                  <a:schemeClr val="accent2"/>
                </a:solidFill>
                <a:latin typeface="Times New Roman" pitchFamily="18" charset="0"/>
              </a:rPr>
              <a:t>= (3</a:t>
            </a:r>
            <a:r>
              <a:rPr lang="el-GR" sz="1700" b="1">
                <a:solidFill>
                  <a:schemeClr val="accent2"/>
                </a:solidFill>
                <a:latin typeface="Times New Roman" pitchFamily="18" charset="0"/>
                <a:cs typeface="Times New Roman" pitchFamily="18" charset="0"/>
              </a:rPr>
              <a:t>π</a:t>
            </a:r>
            <a:r>
              <a:rPr lang="en-US" sz="1700" b="1" baseline="30000">
                <a:solidFill>
                  <a:schemeClr val="accent2"/>
                </a:solidFill>
                <a:latin typeface="Times New Roman" pitchFamily="18" charset="0"/>
                <a:cs typeface="Times New Roman" pitchFamily="18" charset="0"/>
              </a:rPr>
              <a:t>2 </a:t>
            </a:r>
            <a:r>
              <a:rPr lang="el-GR" sz="1700" b="1">
                <a:solidFill>
                  <a:schemeClr val="accent2"/>
                </a:solidFill>
                <a:latin typeface="Times New Roman" pitchFamily="18" charset="0"/>
                <a:cs typeface="Arial" charset="0"/>
              </a:rPr>
              <a:t>ρ</a:t>
            </a:r>
            <a:r>
              <a:rPr lang="en-US" sz="1700" b="1">
                <a:solidFill>
                  <a:schemeClr val="accent2"/>
                </a:solidFill>
                <a:latin typeface="Times New Roman" pitchFamily="18" charset="0"/>
              </a:rPr>
              <a:t>/2</a:t>
            </a:r>
            <a:r>
              <a:rPr lang="en-US" sz="1700" b="1" baseline="30000">
                <a:solidFill>
                  <a:schemeClr val="accent2"/>
                </a:solidFill>
                <a:latin typeface="Times New Roman" pitchFamily="18" charset="0"/>
              </a:rPr>
              <a:t>)1/3</a:t>
            </a:r>
            <a:r>
              <a:rPr lang="en-US" sz="1700">
                <a:solidFill>
                  <a:schemeClr val="accent2"/>
                </a:solidFill>
                <a:latin typeface="Times New Roman" pitchFamily="18" charset="0"/>
              </a:rPr>
              <a:t>, as a function of the total c.m. energy </a:t>
            </a:r>
            <a:r>
              <a:rPr lang="en-US" sz="1700" i="1">
                <a:solidFill>
                  <a:schemeClr val="accent2"/>
                </a:solidFill>
                <a:latin typeface="Times New Roman" pitchFamily="18" charset="0"/>
                <a:cs typeface="Times New Roman" pitchFamily="18" charset="0"/>
              </a:rPr>
              <a:t>√s </a:t>
            </a:r>
          </a:p>
          <a:p>
            <a:pPr>
              <a:spcBef>
                <a:spcPct val="50000"/>
              </a:spcBef>
              <a:buFontTx/>
              <a:buAutoNum type="alphaLcParenR"/>
            </a:pPr>
            <a:r>
              <a:rPr lang="en-US" sz="1700" b="1">
                <a:solidFill>
                  <a:schemeClr val="accent2"/>
                </a:solidFill>
                <a:latin typeface="Times New Roman" pitchFamily="18" charset="0"/>
              </a:rPr>
              <a:t> free space</a:t>
            </a:r>
            <a:r>
              <a:rPr lang="en-US" sz="1700">
                <a:solidFill>
                  <a:schemeClr val="accent2"/>
                </a:solidFill>
                <a:latin typeface="Times New Roman" pitchFamily="18" charset="0"/>
              </a:rPr>
              <a:t>,  </a:t>
            </a:r>
            <a:r>
              <a:rPr lang="en-US" sz="1700" i="1">
                <a:solidFill>
                  <a:schemeClr val="accent2"/>
                </a:solidFill>
                <a:latin typeface="Times New Roman" pitchFamily="18" charset="0"/>
              </a:rPr>
              <a:t>p</a:t>
            </a:r>
            <a:r>
              <a:rPr lang="en-US" sz="1700" baseline="-25000">
                <a:solidFill>
                  <a:schemeClr val="accent2"/>
                </a:solidFill>
                <a:latin typeface="Times New Roman" pitchFamily="18" charset="0"/>
              </a:rPr>
              <a:t>F </a:t>
            </a:r>
            <a:r>
              <a:rPr lang="en-US" sz="1700">
                <a:solidFill>
                  <a:schemeClr val="accent2"/>
                </a:solidFill>
                <a:latin typeface="Times New Roman" pitchFamily="18" charset="0"/>
              </a:rPr>
              <a:t>= 0;     </a:t>
            </a:r>
            <a:r>
              <a:rPr lang="en-US" sz="1700" b="1">
                <a:solidFill>
                  <a:schemeClr val="accent2"/>
                </a:solidFill>
                <a:latin typeface="Times New Roman" pitchFamily="18" charset="0"/>
              </a:rPr>
              <a:t>b)</a:t>
            </a:r>
            <a:r>
              <a:rPr lang="en-US" sz="1700">
                <a:solidFill>
                  <a:schemeClr val="accent2"/>
                </a:solidFill>
                <a:latin typeface="Times New Roman" pitchFamily="18" charset="0"/>
              </a:rPr>
              <a:t>   </a:t>
            </a:r>
            <a:r>
              <a:rPr lang="en-US" sz="1700" b="1">
                <a:solidFill>
                  <a:schemeClr val="accent2"/>
                </a:solidFill>
                <a:latin typeface="Times New Roman" pitchFamily="18" charset="0"/>
              </a:rPr>
              <a:t>~ 0.2 </a:t>
            </a:r>
            <a:r>
              <a:rPr lang="el-GR" sz="1700" b="1">
                <a:solidFill>
                  <a:schemeClr val="accent2"/>
                </a:solidFill>
                <a:latin typeface="Times New Roman" pitchFamily="18" charset="0"/>
                <a:cs typeface="Arial" charset="0"/>
              </a:rPr>
              <a:t>ρ</a:t>
            </a:r>
            <a:r>
              <a:rPr lang="en-US" sz="1700" b="1" baseline="-25000">
                <a:solidFill>
                  <a:schemeClr val="accent2"/>
                </a:solidFill>
                <a:latin typeface="Times New Roman" pitchFamily="18" charset="0"/>
                <a:cs typeface="Arial" charset="0"/>
              </a:rPr>
              <a:t>0</a:t>
            </a:r>
            <a:r>
              <a:rPr lang="en-US" sz="1700">
                <a:solidFill>
                  <a:schemeClr val="accent2"/>
                </a:solidFill>
                <a:latin typeface="Times New Roman" pitchFamily="18" charset="0"/>
                <a:cs typeface="Arial" charset="0"/>
              </a:rPr>
              <a:t>,  </a:t>
            </a:r>
            <a:r>
              <a:rPr lang="en-US" sz="1700" i="1">
                <a:solidFill>
                  <a:schemeClr val="accent2"/>
                </a:solidFill>
                <a:latin typeface="Times New Roman" pitchFamily="18" charset="0"/>
              </a:rPr>
              <a:t>p</a:t>
            </a:r>
            <a:r>
              <a:rPr lang="en-US" sz="1700" baseline="-25000">
                <a:solidFill>
                  <a:schemeClr val="accent2"/>
                </a:solidFill>
                <a:latin typeface="Times New Roman" pitchFamily="18" charset="0"/>
              </a:rPr>
              <a:t>F </a:t>
            </a:r>
            <a:r>
              <a:rPr lang="en-US" sz="1700">
                <a:solidFill>
                  <a:schemeClr val="accent2"/>
                </a:solidFill>
                <a:latin typeface="Times New Roman" pitchFamily="18" charset="0"/>
              </a:rPr>
              <a:t>= 150 MeV/c;    </a:t>
            </a:r>
            <a:r>
              <a:rPr lang="en-US" sz="1700" b="1">
                <a:solidFill>
                  <a:schemeClr val="accent2"/>
                </a:solidFill>
                <a:latin typeface="Times New Roman" pitchFamily="18" charset="0"/>
              </a:rPr>
              <a:t>c)</a:t>
            </a:r>
            <a:r>
              <a:rPr lang="en-US" sz="1700">
                <a:solidFill>
                  <a:schemeClr val="accent2"/>
                </a:solidFill>
                <a:latin typeface="Times New Roman" pitchFamily="18" charset="0"/>
              </a:rPr>
              <a:t>   </a:t>
            </a:r>
            <a:r>
              <a:rPr lang="en-US" sz="1700" b="1">
                <a:solidFill>
                  <a:schemeClr val="accent2"/>
                </a:solidFill>
                <a:latin typeface="Times New Roman" pitchFamily="18" charset="0"/>
              </a:rPr>
              <a:t>~ 1.4 </a:t>
            </a:r>
            <a:r>
              <a:rPr lang="el-GR" sz="1700" b="1">
                <a:solidFill>
                  <a:schemeClr val="accent2"/>
                </a:solidFill>
                <a:latin typeface="Times New Roman" pitchFamily="18" charset="0"/>
                <a:cs typeface="Arial" charset="0"/>
              </a:rPr>
              <a:t>ρ</a:t>
            </a:r>
            <a:r>
              <a:rPr lang="en-US" sz="1700" b="1" baseline="-25000">
                <a:solidFill>
                  <a:schemeClr val="accent2"/>
                </a:solidFill>
                <a:latin typeface="Times New Roman" pitchFamily="18" charset="0"/>
                <a:cs typeface="Arial" charset="0"/>
              </a:rPr>
              <a:t>0</a:t>
            </a:r>
            <a:r>
              <a:rPr lang="en-US" sz="1700" baseline="-25000">
                <a:solidFill>
                  <a:schemeClr val="accent2"/>
                </a:solidFill>
                <a:latin typeface="Times New Roman" pitchFamily="18" charset="0"/>
                <a:cs typeface="Arial" charset="0"/>
              </a:rPr>
              <a:t>,   </a:t>
            </a:r>
            <a:r>
              <a:rPr lang="en-US" sz="1700" i="1">
                <a:solidFill>
                  <a:schemeClr val="accent2"/>
                </a:solidFill>
                <a:latin typeface="Times New Roman" pitchFamily="18" charset="0"/>
              </a:rPr>
              <a:t>p</a:t>
            </a:r>
            <a:r>
              <a:rPr lang="en-US" sz="1700" baseline="-25000">
                <a:solidFill>
                  <a:schemeClr val="accent2"/>
                </a:solidFill>
                <a:latin typeface="Times New Roman" pitchFamily="18" charset="0"/>
              </a:rPr>
              <a:t>F </a:t>
            </a:r>
            <a:r>
              <a:rPr lang="en-US" sz="1700">
                <a:solidFill>
                  <a:schemeClr val="accent2"/>
                </a:solidFill>
                <a:latin typeface="Times New Roman" pitchFamily="18" charset="0"/>
              </a:rPr>
              <a:t>= 300 MeV/c; </a:t>
            </a:r>
          </a:p>
          <a:p>
            <a:pPr>
              <a:spcBef>
                <a:spcPct val="50000"/>
              </a:spcBef>
            </a:pPr>
            <a:r>
              <a:rPr lang="en-US" sz="1700">
                <a:solidFill>
                  <a:schemeClr val="accent2"/>
                </a:solidFill>
                <a:latin typeface="Times New Roman" pitchFamily="18" charset="0"/>
              </a:rPr>
              <a:t> </a:t>
            </a:r>
            <a:r>
              <a:rPr lang="el-GR" sz="1700" b="1">
                <a:solidFill>
                  <a:schemeClr val="accent2"/>
                </a:solidFill>
                <a:latin typeface="Times New Roman" pitchFamily="18" charset="0"/>
              </a:rPr>
              <a:t>ρ</a:t>
            </a:r>
            <a:r>
              <a:rPr lang="en-US" sz="1700" b="1" baseline="-25000">
                <a:solidFill>
                  <a:schemeClr val="accent2"/>
                </a:solidFill>
                <a:latin typeface="Times New Roman" pitchFamily="18" charset="0"/>
              </a:rPr>
              <a:t>0</a:t>
            </a:r>
            <a:r>
              <a:rPr lang="en-US" sz="1700" baseline="-25000">
                <a:solidFill>
                  <a:schemeClr val="accent2"/>
                </a:solidFill>
                <a:latin typeface="Times New Roman" pitchFamily="18" charset="0"/>
              </a:rPr>
              <a:t> </a:t>
            </a:r>
            <a:r>
              <a:rPr lang="en-US" sz="1700">
                <a:solidFill>
                  <a:schemeClr val="accent2"/>
                </a:solidFill>
                <a:latin typeface="Times New Roman" pitchFamily="18" charset="0"/>
              </a:rPr>
              <a:t>= 0.17 fm</a:t>
            </a:r>
            <a:r>
              <a:rPr lang="en-US" sz="1700" baseline="30000">
                <a:solidFill>
                  <a:schemeClr val="accent2"/>
                </a:solidFill>
                <a:latin typeface="Times New Roman" pitchFamily="18" charset="0"/>
              </a:rPr>
              <a:t>-3</a:t>
            </a:r>
            <a:endParaRPr lang="el-GR" sz="1700" baseline="30000">
              <a:solidFill>
                <a:schemeClr val="accent2"/>
              </a:solidFill>
              <a:latin typeface="Times New Roman" pitchFamily="18" charset="0"/>
            </a:endParaRPr>
          </a:p>
        </p:txBody>
      </p:sp>
      <p:sp>
        <p:nvSpPr>
          <p:cNvPr id="61444" name="Text Box 6"/>
          <p:cNvSpPr txBox="1">
            <a:spLocks noChangeArrowheads="1"/>
          </p:cNvSpPr>
          <p:nvPr/>
        </p:nvSpPr>
        <p:spPr bwMode="auto">
          <a:xfrm>
            <a:off x="3973513" y="3716338"/>
            <a:ext cx="1981200" cy="274637"/>
          </a:xfrm>
          <a:prstGeom prst="rect">
            <a:avLst/>
          </a:prstGeom>
          <a:noFill/>
          <a:ln w="9525">
            <a:noFill/>
            <a:miter lim="800000"/>
            <a:headEnd/>
            <a:tailEnd/>
          </a:ln>
        </p:spPr>
        <p:txBody>
          <a:bodyPr>
            <a:spAutoFit/>
          </a:bodyPr>
          <a:lstStyle/>
          <a:p>
            <a:pPr>
              <a:spcBef>
                <a:spcPct val="50000"/>
              </a:spcBef>
            </a:pPr>
            <a:r>
              <a:rPr lang="en-US" sz="1200">
                <a:latin typeface="Times New Roman" pitchFamily="18" charset="0"/>
              </a:rPr>
              <a:t>K</a:t>
            </a:r>
            <a:r>
              <a:rPr lang="en-US" sz="1200" baseline="30000">
                <a:latin typeface="Times New Roman" pitchFamily="18" charset="0"/>
              </a:rPr>
              <a:t>-</a:t>
            </a:r>
            <a:r>
              <a:rPr lang="en-US" sz="1200">
                <a:latin typeface="Times New Roman" pitchFamily="18" charset="0"/>
              </a:rPr>
              <a:t> p  threshold</a:t>
            </a:r>
          </a:p>
        </p:txBody>
      </p:sp>
      <p:sp>
        <p:nvSpPr>
          <p:cNvPr id="61445" name="Text Box 8"/>
          <p:cNvSpPr txBox="1">
            <a:spLocks noChangeArrowheads="1"/>
          </p:cNvSpPr>
          <p:nvPr/>
        </p:nvSpPr>
        <p:spPr bwMode="auto">
          <a:xfrm>
            <a:off x="5795963" y="2492375"/>
            <a:ext cx="3024187" cy="2317750"/>
          </a:xfrm>
          <a:prstGeom prst="rect">
            <a:avLst/>
          </a:prstGeom>
          <a:noFill/>
          <a:ln w="25400">
            <a:solidFill>
              <a:schemeClr val="bg1"/>
            </a:solidFill>
            <a:miter lim="800000"/>
            <a:headEnd/>
            <a:tailEnd/>
          </a:ln>
        </p:spPr>
        <p:txBody>
          <a:bodyPr>
            <a:spAutoFit/>
          </a:bodyPr>
          <a:lstStyle/>
          <a:p>
            <a:pPr>
              <a:spcBef>
                <a:spcPct val="50000"/>
              </a:spcBef>
            </a:pPr>
            <a:r>
              <a:rPr lang="en-US" sz="1600">
                <a:solidFill>
                  <a:schemeClr val="accent2"/>
                </a:solidFill>
              </a:rPr>
              <a:t>In free space, at threshold, </a:t>
            </a:r>
          </a:p>
          <a:p>
            <a:pPr>
              <a:spcBef>
                <a:spcPct val="50000"/>
              </a:spcBef>
            </a:pPr>
            <a:r>
              <a:rPr lang="en-US" sz="1600">
                <a:solidFill>
                  <a:schemeClr val="accent2"/>
                </a:solidFill>
              </a:rPr>
              <a:t>real part of</a:t>
            </a:r>
            <a:r>
              <a:rPr lang="en-US" sz="1600" b="1">
                <a:solidFill>
                  <a:schemeClr val="accent2"/>
                </a:solidFill>
              </a:rPr>
              <a:t> a</a:t>
            </a:r>
            <a:r>
              <a:rPr lang="en-US" sz="1600" b="1" baseline="-25000">
                <a:solidFill>
                  <a:schemeClr val="accent2"/>
                </a:solidFill>
              </a:rPr>
              <a:t>K</a:t>
            </a:r>
            <a:r>
              <a:rPr lang="en-US" sz="1600" b="1">
                <a:solidFill>
                  <a:schemeClr val="accent2"/>
                </a:solidFill>
              </a:rPr>
              <a:t>-</a:t>
            </a:r>
            <a:r>
              <a:rPr lang="en-US" sz="1600" b="1" baseline="-25000">
                <a:solidFill>
                  <a:schemeClr val="accent2"/>
                </a:solidFill>
              </a:rPr>
              <a:t>p </a:t>
            </a:r>
            <a:r>
              <a:rPr lang="en-US" sz="1600" b="1">
                <a:solidFill>
                  <a:schemeClr val="accent2"/>
                </a:solidFill>
              </a:rPr>
              <a:t>&lt; 0</a:t>
            </a:r>
            <a:r>
              <a:rPr lang="en-US" sz="1600">
                <a:solidFill>
                  <a:schemeClr val="accent2"/>
                </a:solidFill>
              </a:rPr>
              <a:t> (point A)</a:t>
            </a:r>
          </a:p>
          <a:p>
            <a:pPr>
              <a:spcBef>
                <a:spcPct val="50000"/>
              </a:spcBef>
            </a:pPr>
            <a:r>
              <a:rPr lang="en-US" sz="1600">
                <a:solidFill>
                  <a:schemeClr val="accent2"/>
                </a:solidFill>
              </a:rPr>
              <a:t> </a:t>
            </a:r>
            <a:r>
              <a:rPr lang="en-US" sz="1600">
                <a:solidFill>
                  <a:schemeClr val="accent2"/>
                </a:solidFill>
                <a:sym typeface="Symbol" pitchFamily="18" charset="2"/>
              </a:rPr>
              <a:t> </a:t>
            </a:r>
            <a:r>
              <a:rPr lang="en-US" sz="1600" b="1">
                <a:solidFill>
                  <a:schemeClr val="accent2"/>
                </a:solidFill>
              </a:rPr>
              <a:t>repulsive interaction</a:t>
            </a:r>
          </a:p>
          <a:p>
            <a:pPr>
              <a:spcBef>
                <a:spcPct val="50000"/>
              </a:spcBef>
            </a:pPr>
            <a:r>
              <a:rPr lang="en-US" sz="1600">
                <a:solidFill>
                  <a:schemeClr val="accent2"/>
                </a:solidFill>
              </a:rPr>
              <a:t>In nuclear matter at rather low density (</a:t>
            </a:r>
            <a:r>
              <a:rPr lang="en-US" sz="1600">
                <a:solidFill>
                  <a:schemeClr val="accent2"/>
                </a:solidFill>
                <a:sym typeface="Symbol" pitchFamily="18" charset="2"/>
              </a:rPr>
              <a:t>0.2 </a:t>
            </a:r>
            <a:r>
              <a:rPr lang="en-US" sz="1600" baseline="-25000">
                <a:solidFill>
                  <a:schemeClr val="accent2"/>
                </a:solidFill>
                <a:sym typeface="Symbol" pitchFamily="18" charset="2"/>
              </a:rPr>
              <a:t>0</a:t>
            </a:r>
            <a:r>
              <a:rPr lang="en-US" sz="1600">
                <a:solidFill>
                  <a:schemeClr val="accent2"/>
                </a:solidFill>
                <a:sym typeface="Symbol" pitchFamily="18" charset="2"/>
              </a:rPr>
              <a:t>), at threshold, point B, </a:t>
            </a:r>
            <a:r>
              <a:rPr lang="en-US" sz="1600" b="1">
                <a:solidFill>
                  <a:schemeClr val="accent2"/>
                </a:solidFill>
              </a:rPr>
              <a:t> </a:t>
            </a:r>
            <a:r>
              <a:rPr lang="en-US" sz="1600">
                <a:solidFill>
                  <a:schemeClr val="accent2"/>
                </a:solidFill>
              </a:rPr>
              <a:t>real</a:t>
            </a:r>
            <a:r>
              <a:rPr lang="en-US" sz="1600" b="1">
                <a:solidFill>
                  <a:schemeClr val="accent2"/>
                </a:solidFill>
              </a:rPr>
              <a:t> a</a:t>
            </a:r>
            <a:r>
              <a:rPr lang="en-US" sz="1600" b="1" baseline="-25000">
                <a:solidFill>
                  <a:schemeClr val="accent2"/>
                </a:solidFill>
              </a:rPr>
              <a:t>K</a:t>
            </a:r>
            <a:r>
              <a:rPr lang="en-US" sz="1600" b="1" baseline="30000">
                <a:solidFill>
                  <a:schemeClr val="accent2"/>
                </a:solidFill>
              </a:rPr>
              <a:t>-</a:t>
            </a:r>
            <a:r>
              <a:rPr lang="en-US" sz="1600" b="1" baseline="-25000">
                <a:solidFill>
                  <a:schemeClr val="accent2"/>
                </a:solidFill>
              </a:rPr>
              <a:t>p </a:t>
            </a:r>
            <a:r>
              <a:rPr lang="en-US" sz="1600" b="1">
                <a:solidFill>
                  <a:schemeClr val="accent2"/>
                </a:solidFill>
              </a:rPr>
              <a:t>&gt; 0</a:t>
            </a:r>
            <a:r>
              <a:rPr lang="en-US" sz="1600">
                <a:solidFill>
                  <a:schemeClr val="accent2"/>
                </a:solidFill>
              </a:rPr>
              <a:t> </a:t>
            </a:r>
          </a:p>
          <a:p>
            <a:pPr>
              <a:spcBef>
                <a:spcPct val="50000"/>
              </a:spcBef>
            </a:pPr>
            <a:r>
              <a:rPr lang="en-US" sz="1600">
                <a:solidFill>
                  <a:schemeClr val="accent2"/>
                </a:solidFill>
                <a:sym typeface="Symbol" pitchFamily="18" charset="2"/>
              </a:rPr>
              <a:t> </a:t>
            </a:r>
            <a:r>
              <a:rPr lang="en-US" sz="1600" b="1">
                <a:solidFill>
                  <a:schemeClr val="accent2"/>
                </a:solidFill>
              </a:rPr>
              <a:t>attractive interaction</a:t>
            </a:r>
          </a:p>
        </p:txBody>
      </p:sp>
      <p:sp>
        <p:nvSpPr>
          <p:cNvPr id="61446" name="Text Box 9"/>
          <p:cNvSpPr txBox="1">
            <a:spLocks noChangeArrowheads="1"/>
          </p:cNvSpPr>
          <p:nvPr/>
        </p:nvSpPr>
        <p:spPr bwMode="auto">
          <a:xfrm>
            <a:off x="3109913" y="4189413"/>
            <a:ext cx="669925" cy="366712"/>
          </a:xfrm>
          <a:prstGeom prst="rect">
            <a:avLst/>
          </a:prstGeom>
          <a:solidFill>
            <a:schemeClr val="bg1"/>
          </a:solidFill>
          <a:ln w="9525">
            <a:noFill/>
            <a:miter lim="800000"/>
            <a:headEnd/>
            <a:tailEnd/>
          </a:ln>
        </p:spPr>
        <p:txBody>
          <a:bodyPr>
            <a:spAutoFit/>
          </a:bodyPr>
          <a:lstStyle/>
          <a:p>
            <a:pPr>
              <a:spcBef>
                <a:spcPct val="50000"/>
              </a:spcBef>
            </a:pPr>
            <a:r>
              <a:rPr lang="en-US" sz="1800" b="1">
                <a:solidFill>
                  <a:srgbClr val="C00000"/>
                </a:solidFill>
                <a:latin typeface="Times New Roman" pitchFamily="18" charset="0"/>
              </a:rPr>
              <a:t>1432</a:t>
            </a:r>
          </a:p>
        </p:txBody>
      </p:sp>
      <p:sp>
        <p:nvSpPr>
          <p:cNvPr id="61447" name="Text Box 10"/>
          <p:cNvSpPr txBox="1">
            <a:spLocks noChangeArrowheads="1"/>
          </p:cNvSpPr>
          <p:nvPr/>
        </p:nvSpPr>
        <p:spPr bwMode="auto">
          <a:xfrm>
            <a:off x="3519488" y="2976563"/>
            <a:ext cx="287337" cy="457200"/>
          </a:xfrm>
          <a:prstGeom prst="rect">
            <a:avLst/>
          </a:prstGeom>
          <a:noFill/>
          <a:ln w="9525">
            <a:noFill/>
            <a:miter lim="800000"/>
            <a:headEnd/>
            <a:tailEnd/>
          </a:ln>
        </p:spPr>
        <p:txBody>
          <a:bodyPr>
            <a:spAutoFit/>
          </a:bodyPr>
          <a:lstStyle/>
          <a:p>
            <a:pPr>
              <a:spcBef>
                <a:spcPct val="50000"/>
              </a:spcBef>
            </a:pPr>
            <a:r>
              <a:rPr lang="en-US" sz="2400">
                <a:solidFill>
                  <a:srgbClr val="C00000"/>
                </a:solidFill>
              </a:rPr>
              <a:t>B</a:t>
            </a:r>
          </a:p>
        </p:txBody>
      </p:sp>
      <p:sp>
        <p:nvSpPr>
          <p:cNvPr id="61448" name="Text Box 11"/>
          <p:cNvSpPr txBox="1">
            <a:spLocks noChangeArrowheads="1"/>
          </p:cNvSpPr>
          <p:nvPr/>
        </p:nvSpPr>
        <p:spPr bwMode="auto">
          <a:xfrm>
            <a:off x="3057525" y="3416300"/>
            <a:ext cx="287338" cy="457200"/>
          </a:xfrm>
          <a:prstGeom prst="rect">
            <a:avLst/>
          </a:prstGeom>
          <a:noFill/>
          <a:ln w="9525">
            <a:noFill/>
            <a:miter lim="800000"/>
            <a:headEnd/>
            <a:tailEnd/>
          </a:ln>
        </p:spPr>
        <p:txBody>
          <a:bodyPr>
            <a:spAutoFit/>
          </a:bodyPr>
          <a:lstStyle/>
          <a:p>
            <a:pPr>
              <a:spcBef>
                <a:spcPct val="50000"/>
              </a:spcBef>
            </a:pPr>
            <a:r>
              <a:rPr lang="en-US" sz="2400">
                <a:solidFill>
                  <a:srgbClr val="C00000"/>
                </a:solidFill>
              </a:rPr>
              <a:t>A</a:t>
            </a:r>
          </a:p>
        </p:txBody>
      </p:sp>
      <p:sp>
        <p:nvSpPr>
          <p:cNvPr id="61449" name="Rechteck 11"/>
          <p:cNvSpPr>
            <a:spLocks noChangeArrowheads="1"/>
          </p:cNvSpPr>
          <p:nvPr/>
        </p:nvSpPr>
        <p:spPr bwMode="auto">
          <a:xfrm>
            <a:off x="4763" y="76200"/>
            <a:ext cx="9144000" cy="488950"/>
          </a:xfrm>
          <a:prstGeom prst="rect">
            <a:avLst/>
          </a:prstGeom>
          <a:noFill/>
          <a:ln w="9525">
            <a:noFill/>
            <a:miter lim="800000"/>
            <a:headEnd/>
            <a:tailEnd/>
          </a:ln>
        </p:spPr>
        <p:txBody>
          <a:bodyPr>
            <a:spAutoFit/>
          </a:bodyPr>
          <a:lstStyle/>
          <a:p>
            <a:pPr algn="ctr">
              <a:spcBef>
                <a:spcPct val="50000"/>
              </a:spcBef>
            </a:pPr>
            <a:r>
              <a:rPr lang="en-US">
                <a:solidFill>
                  <a:srgbClr val="C00000"/>
                </a:solidFill>
              </a:rPr>
              <a:t>Kbar N interaction may cause kaon-nucleon clusters ?</a:t>
            </a:r>
          </a:p>
        </p:txBody>
      </p:sp>
      <p:sp>
        <p:nvSpPr>
          <p:cNvPr id="61450" name="Text Box 4"/>
          <p:cNvSpPr txBox="1">
            <a:spLocks noChangeArrowheads="1"/>
          </p:cNvSpPr>
          <p:nvPr/>
        </p:nvSpPr>
        <p:spPr bwMode="auto">
          <a:xfrm>
            <a:off x="0" y="1052513"/>
            <a:ext cx="5795963" cy="336550"/>
          </a:xfrm>
          <a:prstGeom prst="rect">
            <a:avLst/>
          </a:prstGeom>
          <a:noFill/>
          <a:ln w="9525">
            <a:noFill/>
            <a:miter lim="800000"/>
            <a:headEnd/>
            <a:tailEnd/>
          </a:ln>
        </p:spPr>
        <p:txBody>
          <a:bodyPr>
            <a:spAutoFit/>
          </a:bodyPr>
          <a:lstStyle/>
          <a:p>
            <a:pPr algn="ctr">
              <a:spcBef>
                <a:spcPct val="50000"/>
              </a:spcBef>
            </a:pPr>
            <a:r>
              <a:rPr lang="en-US" sz="1600">
                <a:latin typeface="Times New Roman" pitchFamily="18" charset="0"/>
              </a:rPr>
              <a:t>T. Waas, N. Kaiser, W. Weise, Phys. Lett. B 365 (1996) 12</a:t>
            </a:r>
          </a:p>
        </p:txBody>
      </p:sp>
      <p:sp>
        <p:nvSpPr>
          <p:cNvPr id="61451" name="Line 7"/>
          <p:cNvSpPr>
            <a:spLocks noChangeShapeType="1"/>
          </p:cNvSpPr>
          <p:nvPr/>
        </p:nvSpPr>
        <p:spPr bwMode="auto">
          <a:xfrm flipH="1">
            <a:off x="3479800" y="3868738"/>
            <a:ext cx="493713" cy="360362"/>
          </a:xfrm>
          <a:prstGeom prst="line">
            <a:avLst/>
          </a:prstGeom>
          <a:noFill/>
          <a:ln w="9525">
            <a:solidFill>
              <a:schemeClr val="tx1"/>
            </a:solidFill>
            <a:round/>
            <a:headEnd/>
            <a:tailEnd type="triangle" w="med" len="med"/>
          </a:ln>
        </p:spPr>
        <p:txBody>
          <a:bodyPr/>
          <a:lstStyle/>
          <a:p>
            <a:endParaRPr lang="de-AT"/>
          </a:p>
        </p:txBody>
      </p:sp>
      <p:sp>
        <p:nvSpPr>
          <p:cNvPr id="19" name="Explosion 1 18"/>
          <p:cNvSpPr/>
          <p:nvPr/>
        </p:nvSpPr>
        <p:spPr>
          <a:xfrm>
            <a:off x="3425825" y="3717925"/>
            <a:ext cx="142875" cy="200025"/>
          </a:xfrm>
          <a:prstGeom prst="irregularSeal1">
            <a:avLst/>
          </a:prstGeom>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Explosion 1 19"/>
          <p:cNvSpPr/>
          <p:nvPr/>
        </p:nvSpPr>
        <p:spPr>
          <a:xfrm>
            <a:off x="3414713" y="3016250"/>
            <a:ext cx="142875" cy="200025"/>
          </a:xfrm>
          <a:prstGeom prst="irregularSeal1">
            <a:avLst/>
          </a:prstGeom>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1454" name="Foliennummernplatzhalter 4"/>
          <p:cNvSpPr txBox="1">
            <a:spLocks noGrp="1"/>
          </p:cNvSpPr>
          <p:nvPr/>
        </p:nvSpPr>
        <p:spPr bwMode="auto">
          <a:xfrm>
            <a:off x="8243888" y="6524625"/>
            <a:ext cx="900112" cy="333375"/>
          </a:xfrm>
          <a:prstGeom prst="rect">
            <a:avLst/>
          </a:prstGeom>
          <a:noFill/>
          <a:ln w="9525">
            <a:noFill/>
            <a:miter lim="800000"/>
            <a:headEnd/>
            <a:tailEnd/>
          </a:ln>
        </p:spPr>
        <p:txBody>
          <a:bodyPr/>
          <a:lstStyle/>
          <a:p>
            <a:pPr algn="ctr"/>
            <a:fld id="{C72896A1-7C9C-40FC-A24C-B0E3F24C0717}" type="slidenum">
              <a:rPr lang="de-DE" sz="1400"/>
              <a:pPr algn="ctr"/>
              <a:t>28</a:t>
            </a:fld>
            <a:r>
              <a:rPr lang="de-DE" sz="1400"/>
              <a:t>   </a:t>
            </a:r>
          </a:p>
        </p:txBody>
      </p:sp>
      <p:sp>
        <p:nvSpPr>
          <p:cNvPr id="61455" name="Text Box 19"/>
          <p:cNvSpPr txBox="1">
            <a:spLocks noChangeArrowheads="1"/>
          </p:cNvSpPr>
          <p:nvPr/>
        </p:nvSpPr>
        <p:spPr bwMode="auto">
          <a:xfrm>
            <a:off x="5802313" y="701675"/>
            <a:ext cx="3159125" cy="1568450"/>
          </a:xfrm>
          <a:prstGeom prst="rect">
            <a:avLst/>
          </a:prstGeom>
          <a:solidFill>
            <a:srgbClr val="EAEAEA"/>
          </a:solidFill>
          <a:ln w="9525">
            <a:noFill/>
            <a:miter lim="800000"/>
            <a:headEnd/>
            <a:tailEnd/>
          </a:ln>
        </p:spPr>
        <p:txBody>
          <a:bodyPr wrap="none">
            <a:spAutoFit/>
          </a:bodyPr>
          <a:lstStyle/>
          <a:p>
            <a:r>
              <a:rPr lang="de-AT" sz="1600"/>
              <a:t>Kpp, Kppn,..  „deeply bound“ ?</a:t>
            </a:r>
          </a:p>
          <a:p>
            <a:r>
              <a:rPr lang="de-AT" sz="1600"/>
              <a:t>- highly controversial</a:t>
            </a:r>
          </a:p>
          <a:p>
            <a:r>
              <a:rPr lang="de-AT" sz="1600"/>
              <a:t>- new experiments planned</a:t>
            </a:r>
          </a:p>
          <a:p>
            <a:endParaRPr lang="de-AT" sz="1600"/>
          </a:p>
          <a:p>
            <a:r>
              <a:rPr lang="de-AT" sz="1600"/>
              <a:t>understanding of KN at theshoild</a:t>
            </a:r>
          </a:p>
          <a:p>
            <a:r>
              <a:rPr lang="de-AT" sz="1600"/>
              <a:t>essential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title"/>
          </p:nvPr>
        </p:nvSpPr>
        <p:spPr bwMode="auto">
          <a:xfrm>
            <a:off x="0" y="0"/>
            <a:ext cx="9144000" cy="765175"/>
          </a:xfrm>
          <a:noFill/>
          <a:ln>
            <a:miter lim="800000"/>
            <a:headEnd/>
            <a:tailEnd/>
          </a:ln>
        </p:spPr>
        <p:txBody>
          <a:bodyPr vert="horz" wrap="square" lIns="91440" tIns="45720" rIns="91440" bIns="45720" numCol="1" anchor="t" anchorCtr="0" compatLnSpc="1">
            <a:prstTxWarp prst="textNoShape">
              <a:avLst/>
            </a:prstTxWarp>
          </a:bodyPr>
          <a:lstStyle/>
          <a:p>
            <a:r>
              <a:rPr lang="de-DE" sz="3600" smtClean="0">
                <a:solidFill>
                  <a:schemeClr val="bg1"/>
                </a:solidFill>
              </a:rPr>
              <a:t>Kaonic hydrogen</a:t>
            </a:r>
          </a:p>
        </p:txBody>
      </p:sp>
      <p:sp>
        <p:nvSpPr>
          <p:cNvPr id="62467" name="Rectangle 4"/>
          <p:cNvSpPr>
            <a:spLocks noGrp="1" noChangeArrowheads="1"/>
          </p:cNvSpPr>
          <p:nvPr>
            <p:ph type="body" idx="1"/>
          </p:nvPr>
        </p:nvSpPr>
        <p:spPr bwMode="auto">
          <a:xfrm>
            <a:off x="755650" y="836613"/>
            <a:ext cx="7777163" cy="576262"/>
          </a:xfrm>
          <a:solidFill>
            <a:srgbClr val="E1F4FF"/>
          </a:solid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en-US" sz="2000" smtClean="0"/>
              <a:t>Negative kaons stopped in H</a:t>
            </a:r>
            <a:r>
              <a:rPr lang="en-US" sz="2000" baseline="-25000" smtClean="0"/>
              <a:t>2</a:t>
            </a:r>
            <a:r>
              <a:rPr lang="en-US" sz="2000" smtClean="0"/>
              <a:t> </a:t>
            </a:r>
            <a:r>
              <a:rPr lang="en-US" sz="2000" smtClean="0">
                <a:sym typeface="Wingdings" pitchFamily="2" charset="2"/>
              </a:rPr>
              <a:t> </a:t>
            </a:r>
            <a:r>
              <a:rPr lang="en-US" sz="2000" smtClean="0"/>
              <a:t>initial atomic capture (n ~ 25) </a:t>
            </a:r>
            <a:r>
              <a:rPr lang="en-US" sz="2000" smtClean="0">
                <a:sym typeface="Wingdings" pitchFamily="2" charset="2"/>
              </a:rPr>
              <a:t> </a:t>
            </a:r>
          </a:p>
          <a:p>
            <a:pPr>
              <a:lnSpc>
                <a:spcPct val="80000"/>
              </a:lnSpc>
              <a:buFontTx/>
              <a:buNone/>
            </a:pPr>
            <a:r>
              <a:rPr lang="en-US" sz="2000" smtClean="0">
                <a:sym typeface="Wingdings" pitchFamily="2" charset="2"/>
              </a:rPr>
              <a:t> </a:t>
            </a:r>
            <a:r>
              <a:rPr lang="en-US" sz="2000" smtClean="0"/>
              <a:t>electromagnetic cascade </a:t>
            </a:r>
            <a:r>
              <a:rPr lang="en-US" sz="2000" smtClean="0">
                <a:sym typeface="Wingdings" pitchFamily="2" charset="2"/>
              </a:rPr>
              <a:t> </a:t>
            </a:r>
            <a:r>
              <a:rPr lang="en-US" sz="2000" smtClean="0">
                <a:solidFill>
                  <a:srgbClr val="FF3300"/>
                </a:solidFill>
                <a:sym typeface="Wingdings" pitchFamily="2" charset="2"/>
              </a:rPr>
              <a:t>X-ray transitions</a:t>
            </a:r>
            <a:endParaRPr lang="en-US" sz="2000" smtClean="0">
              <a:solidFill>
                <a:srgbClr val="FF3300"/>
              </a:solidFill>
            </a:endParaRPr>
          </a:p>
        </p:txBody>
      </p:sp>
      <p:sp>
        <p:nvSpPr>
          <p:cNvPr id="62468" name="Line 5"/>
          <p:cNvSpPr>
            <a:spLocks noChangeShapeType="1"/>
          </p:cNvSpPr>
          <p:nvPr/>
        </p:nvSpPr>
        <p:spPr bwMode="auto">
          <a:xfrm>
            <a:off x="1327150" y="2865438"/>
            <a:ext cx="1168400" cy="0"/>
          </a:xfrm>
          <a:prstGeom prst="line">
            <a:avLst/>
          </a:prstGeom>
          <a:noFill/>
          <a:ln w="101600">
            <a:solidFill>
              <a:srgbClr val="919191"/>
            </a:solidFill>
            <a:round/>
            <a:headEnd type="none" w="sm" len="sm"/>
            <a:tailEnd type="none" w="sm" len="sm"/>
          </a:ln>
        </p:spPr>
        <p:txBody>
          <a:bodyPr wrap="none" anchor="ctr"/>
          <a:lstStyle/>
          <a:p>
            <a:endParaRPr lang="de-AT"/>
          </a:p>
        </p:txBody>
      </p:sp>
      <p:sp>
        <p:nvSpPr>
          <p:cNvPr id="62469" name="Line 6"/>
          <p:cNvSpPr>
            <a:spLocks noChangeShapeType="1"/>
          </p:cNvSpPr>
          <p:nvPr/>
        </p:nvSpPr>
        <p:spPr bwMode="auto">
          <a:xfrm>
            <a:off x="1327150" y="2865438"/>
            <a:ext cx="1168400" cy="0"/>
          </a:xfrm>
          <a:prstGeom prst="line">
            <a:avLst/>
          </a:prstGeom>
          <a:noFill/>
          <a:ln w="12700">
            <a:solidFill>
              <a:schemeClr val="tx1"/>
            </a:solidFill>
            <a:round/>
            <a:headEnd type="none" w="sm" len="sm"/>
            <a:tailEnd type="none" w="sm" len="sm"/>
          </a:ln>
        </p:spPr>
        <p:txBody>
          <a:bodyPr wrap="none" anchor="ctr"/>
          <a:lstStyle/>
          <a:p>
            <a:endParaRPr lang="de-AT"/>
          </a:p>
        </p:txBody>
      </p:sp>
      <p:sp>
        <p:nvSpPr>
          <p:cNvPr id="62470" name="Line 7"/>
          <p:cNvSpPr>
            <a:spLocks noChangeShapeType="1"/>
          </p:cNvSpPr>
          <p:nvPr/>
        </p:nvSpPr>
        <p:spPr bwMode="auto">
          <a:xfrm>
            <a:off x="2933700" y="2865438"/>
            <a:ext cx="1168400" cy="0"/>
          </a:xfrm>
          <a:prstGeom prst="line">
            <a:avLst/>
          </a:prstGeom>
          <a:noFill/>
          <a:ln w="44450">
            <a:solidFill>
              <a:srgbClr val="919191"/>
            </a:solidFill>
            <a:round/>
            <a:headEnd type="none" w="sm" len="sm"/>
            <a:tailEnd type="none" w="sm" len="sm"/>
          </a:ln>
        </p:spPr>
        <p:txBody>
          <a:bodyPr wrap="none" anchor="ctr"/>
          <a:lstStyle/>
          <a:p>
            <a:endParaRPr lang="de-AT"/>
          </a:p>
        </p:txBody>
      </p:sp>
      <p:sp>
        <p:nvSpPr>
          <p:cNvPr id="62471" name="Line 8"/>
          <p:cNvSpPr>
            <a:spLocks noChangeShapeType="1"/>
          </p:cNvSpPr>
          <p:nvPr/>
        </p:nvSpPr>
        <p:spPr bwMode="auto">
          <a:xfrm>
            <a:off x="2933700" y="2865438"/>
            <a:ext cx="1168400" cy="0"/>
          </a:xfrm>
          <a:prstGeom prst="line">
            <a:avLst/>
          </a:prstGeom>
          <a:noFill/>
          <a:ln w="12700">
            <a:solidFill>
              <a:schemeClr val="tx1"/>
            </a:solidFill>
            <a:round/>
            <a:headEnd type="none" w="sm" len="sm"/>
            <a:tailEnd type="none" w="sm" len="sm"/>
          </a:ln>
        </p:spPr>
        <p:txBody>
          <a:bodyPr wrap="none" anchor="ctr"/>
          <a:lstStyle/>
          <a:p>
            <a:endParaRPr lang="de-AT"/>
          </a:p>
        </p:txBody>
      </p:sp>
      <p:sp>
        <p:nvSpPr>
          <p:cNvPr id="62472" name="Line 9"/>
          <p:cNvSpPr>
            <a:spLocks noChangeShapeType="1"/>
          </p:cNvSpPr>
          <p:nvPr/>
        </p:nvSpPr>
        <p:spPr bwMode="auto">
          <a:xfrm>
            <a:off x="6146800" y="2060575"/>
            <a:ext cx="1168400" cy="0"/>
          </a:xfrm>
          <a:prstGeom prst="line">
            <a:avLst/>
          </a:prstGeom>
          <a:noFill/>
          <a:ln w="12700">
            <a:solidFill>
              <a:schemeClr val="tx1"/>
            </a:solidFill>
            <a:round/>
            <a:headEnd type="none" w="sm" len="sm"/>
            <a:tailEnd type="none" w="sm" len="sm"/>
          </a:ln>
        </p:spPr>
        <p:txBody>
          <a:bodyPr wrap="none" anchor="ctr"/>
          <a:lstStyle/>
          <a:p>
            <a:endParaRPr lang="de-AT"/>
          </a:p>
        </p:txBody>
      </p:sp>
      <p:sp>
        <p:nvSpPr>
          <p:cNvPr id="62473" name="Line 10"/>
          <p:cNvSpPr>
            <a:spLocks noChangeShapeType="1"/>
          </p:cNvSpPr>
          <p:nvPr/>
        </p:nvSpPr>
        <p:spPr bwMode="auto">
          <a:xfrm>
            <a:off x="4540250" y="2060575"/>
            <a:ext cx="1168400" cy="0"/>
          </a:xfrm>
          <a:prstGeom prst="line">
            <a:avLst/>
          </a:prstGeom>
          <a:noFill/>
          <a:ln w="12700">
            <a:solidFill>
              <a:schemeClr val="tx1"/>
            </a:solidFill>
            <a:round/>
            <a:headEnd type="none" w="sm" len="sm"/>
            <a:tailEnd type="none" w="sm" len="sm"/>
          </a:ln>
        </p:spPr>
        <p:txBody>
          <a:bodyPr wrap="none" anchor="ctr"/>
          <a:lstStyle/>
          <a:p>
            <a:endParaRPr lang="de-AT"/>
          </a:p>
        </p:txBody>
      </p:sp>
      <p:sp>
        <p:nvSpPr>
          <p:cNvPr id="62474" name="Line 11"/>
          <p:cNvSpPr>
            <a:spLocks noChangeShapeType="1"/>
          </p:cNvSpPr>
          <p:nvPr/>
        </p:nvSpPr>
        <p:spPr bwMode="auto">
          <a:xfrm>
            <a:off x="2933700" y="2060575"/>
            <a:ext cx="1168400" cy="0"/>
          </a:xfrm>
          <a:prstGeom prst="line">
            <a:avLst/>
          </a:prstGeom>
          <a:noFill/>
          <a:ln w="12700">
            <a:solidFill>
              <a:schemeClr val="tx1"/>
            </a:solidFill>
            <a:round/>
            <a:headEnd type="none" w="sm" len="sm"/>
            <a:tailEnd type="none" w="sm" len="sm"/>
          </a:ln>
        </p:spPr>
        <p:txBody>
          <a:bodyPr wrap="none" anchor="ctr"/>
          <a:lstStyle/>
          <a:p>
            <a:endParaRPr lang="de-AT"/>
          </a:p>
        </p:txBody>
      </p:sp>
      <p:sp>
        <p:nvSpPr>
          <p:cNvPr id="62475" name="Line 12"/>
          <p:cNvSpPr>
            <a:spLocks noChangeShapeType="1"/>
          </p:cNvSpPr>
          <p:nvPr/>
        </p:nvSpPr>
        <p:spPr bwMode="auto">
          <a:xfrm>
            <a:off x="1327150" y="2328863"/>
            <a:ext cx="1168400" cy="0"/>
          </a:xfrm>
          <a:prstGeom prst="line">
            <a:avLst/>
          </a:prstGeom>
          <a:noFill/>
          <a:ln w="50800">
            <a:solidFill>
              <a:srgbClr val="919191"/>
            </a:solidFill>
            <a:round/>
            <a:headEnd type="none" w="sm" len="sm"/>
            <a:tailEnd type="none" w="sm" len="sm"/>
          </a:ln>
        </p:spPr>
        <p:txBody>
          <a:bodyPr wrap="none" anchor="ctr"/>
          <a:lstStyle/>
          <a:p>
            <a:endParaRPr lang="de-AT"/>
          </a:p>
        </p:txBody>
      </p:sp>
      <p:sp>
        <p:nvSpPr>
          <p:cNvPr id="62476" name="Line 13"/>
          <p:cNvSpPr>
            <a:spLocks noChangeShapeType="1"/>
          </p:cNvSpPr>
          <p:nvPr/>
        </p:nvSpPr>
        <p:spPr bwMode="auto">
          <a:xfrm>
            <a:off x="2933700" y="2328863"/>
            <a:ext cx="1168400" cy="0"/>
          </a:xfrm>
          <a:prstGeom prst="line">
            <a:avLst/>
          </a:prstGeom>
          <a:noFill/>
          <a:ln w="12700">
            <a:solidFill>
              <a:schemeClr val="tx1"/>
            </a:solidFill>
            <a:round/>
            <a:headEnd type="none" w="sm" len="sm"/>
            <a:tailEnd type="none" w="sm" len="sm"/>
          </a:ln>
        </p:spPr>
        <p:txBody>
          <a:bodyPr wrap="none" anchor="ctr"/>
          <a:lstStyle/>
          <a:p>
            <a:endParaRPr lang="de-AT"/>
          </a:p>
        </p:txBody>
      </p:sp>
      <p:sp>
        <p:nvSpPr>
          <p:cNvPr id="62477" name="Line 14"/>
          <p:cNvSpPr>
            <a:spLocks noChangeShapeType="1"/>
          </p:cNvSpPr>
          <p:nvPr/>
        </p:nvSpPr>
        <p:spPr bwMode="auto">
          <a:xfrm>
            <a:off x="4540250" y="2328863"/>
            <a:ext cx="1168400" cy="0"/>
          </a:xfrm>
          <a:prstGeom prst="line">
            <a:avLst/>
          </a:prstGeom>
          <a:noFill/>
          <a:ln w="12700">
            <a:solidFill>
              <a:schemeClr val="tx1"/>
            </a:solidFill>
            <a:round/>
            <a:headEnd type="none" w="sm" len="sm"/>
            <a:tailEnd type="none" w="sm" len="sm"/>
          </a:ln>
        </p:spPr>
        <p:txBody>
          <a:bodyPr wrap="none" anchor="ctr"/>
          <a:lstStyle/>
          <a:p>
            <a:endParaRPr lang="de-AT"/>
          </a:p>
        </p:txBody>
      </p:sp>
      <p:sp>
        <p:nvSpPr>
          <p:cNvPr id="62478" name="Rectangle 15"/>
          <p:cNvSpPr>
            <a:spLocks noChangeArrowheads="1"/>
          </p:cNvSpPr>
          <p:nvPr/>
        </p:nvSpPr>
        <p:spPr bwMode="auto">
          <a:xfrm>
            <a:off x="1327150" y="4654550"/>
            <a:ext cx="1168400" cy="536575"/>
          </a:xfrm>
          <a:prstGeom prst="rect">
            <a:avLst/>
          </a:prstGeom>
          <a:solidFill>
            <a:srgbClr val="919191"/>
          </a:solidFill>
          <a:ln w="9525">
            <a:noFill/>
            <a:miter lim="800000"/>
            <a:headEnd/>
            <a:tailEnd/>
          </a:ln>
        </p:spPr>
        <p:txBody>
          <a:bodyPr wrap="none" anchor="ctr"/>
          <a:lstStyle/>
          <a:p>
            <a:endParaRPr lang="de-DE"/>
          </a:p>
        </p:txBody>
      </p:sp>
      <p:sp>
        <p:nvSpPr>
          <p:cNvPr id="62479" name="Line 16"/>
          <p:cNvSpPr>
            <a:spLocks noChangeShapeType="1"/>
          </p:cNvSpPr>
          <p:nvPr/>
        </p:nvSpPr>
        <p:spPr bwMode="auto">
          <a:xfrm>
            <a:off x="1323975" y="4919663"/>
            <a:ext cx="3067050" cy="0"/>
          </a:xfrm>
          <a:prstGeom prst="line">
            <a:avLst/>
          </a:prstGeom>
          <a:noFill/>
          <a:ln w="12700">
            <a:solidFill>
              <a:schemeClr val="tx1"/>
            </a:solidFill>
            <a:round/>
            <a:headEnd type="none" w="sm" len="sm"/>
            <a:tailEnd type="none" w="sm" len="sm"/>
          </a:ln>
        </p:spPr>
        <p:txBody>
          <a:bodyPr wrap="none" anchor="ctr"/>
          <a:lstStyle/>
          <a:p>
            <a:endParaRPr lang="de-AT"/>
          </a:p>
        </p:txBody>
      </p:sp>
      <p:sp>
        <p:nvSpPr>
          <p:cNvPr id="62480" name="Line 17"/>
          <p:cNvSpPr>
            <a:spLocks noChangeShapeType="1"/>
          </p:cNvSpPr>
          <p:nvPr/>
        </p:nvSpPr>
        <p:spPr bwMode="auto">
          <a:xfrm>
            <a:off x="1320800" y="5062538"/>
            <a:ext cx="1752600" cy="0"/>
          </a:xfrm>
          <a:prstGeom prst="line">
            <a:avLst/>
          </a:prstGeom>
          <a:noFill/>
          <a:ln w="12700">
            <a:solidFill>
              <a:schemeClr val="tx1"/>
            </a:solidFill>
            <a:prstDash val="dash"/>
            <a:round/>
            <a:headEnd type="none" w="sm" len="sm"/>
            <a:tailEnd type="none" w="sm" len="sm"/>
          </a:ln>
        </p:spPr>
        <p:txBody>
          <a:bodyPr wrap="none" anchor="ctr"/>
          <a:lstStyle/>
          <a:p>
            <a:endParaRPr lang="de-AT"/>
          </a:p>
        </p:txBody>
      </p:sp>
      <p:sp>
        <p:nvSpPr>
          <p:cNvPr id="62481" name="Rectangle 18"/>
          <p:cNvSpPr>
            <a:spLocks noChangeArrowheads="1"/>
          </p:cNvSpPr>
          <p:nvPr/>
        </p:nvSpPr>
        <p:spPr bwMode="auto">
          <a:xfrm>
            <a:off x="3124200" y="4724400"/>
            <a:ext cx="633413" cy="579438"/>
          </a:xfrm>
          <a:prstGeom prst="rect">
            <a:avLst/>
          </a:prstGeom>
          <a:noFill/>
          <a:ln w="9525">
            <a:noFill/>
            <a:miter lim="800000"/>
            <a:headEnd/>
            <a:tailEnd/>
          </a:ln>
        </p:spPr>
        <p:txBody>
          <a:bodyPr wrap="none" lIns="92075" tIns="46038" rIns="92075" bIns="46038">
            <a:spAutoFit/>
          </a:bodyPr>
          <a:lstStyle/>
          <a:p>
            <a:pPr eaLnBrk="0" hangingPunct="0"/>
            <a:r>
              <a:rPr lang="en-US" sz="3200" b="1" i="1">
                <a:solidFill>
                  <a:srgbClr val="0000CC"/>
                </a:solidFill>
                <a:latin typeface="Symbol" pitchFamily="18" charset="2"/>
              </a:rPr>
              <a:t>e</a:t>
            </a:r>
            <a:r>
              <a:rPr lang="en-US" sz="2800" b="1" baseline="-25000">
                <a:solidFill>
                  <a:srgbClr val="000099"/>
                </a:solidFill>
              </a:rPr>
              <a:t>1s</a:t>
            </a:r>
          </a:p>
        </p:txBody>
      </p:sp>
      <p:sp>
        <p:nvSpPr>
          <p:cNvPr id="62482" name="Line 19"/>
          <p:cNvSpPr>
            <a:spLocks noChangeShapeType="1"/>
          </p:cNvSpPr>
          <p:nvPr/>
        </p:nvSpPr>
        <p:spPr bwMode="auto">
          <a:xfrm>
            <a:off x="1473200" y="4206875"/>
            <a:ext cx="0" cy="447675"/>
          </a:xfrm>
          <a:prstGeom prst="line">
            <a:avLst/>
          </a:prstGeom>
          <a:noFill/>
          <a:ln w="12700">
            <a:solidFill>
              <a:schemeClr val="tx1"/>
            </a:solidFill>
            <a:round/>
            <a:headEnd type="none" w="sm" len="sm"/>
            <a:tailEnd type="stealth" w="med" len="lg"/>
          </a:ln>
        </p:spPr>
        <p:txBody>
          <a:bodyPr wrap="none" anchor="ctr"/>
          <a:lstStyle/>
          <a:p>
            <a:endParaRPr lang="de-AT"/>
          </a:p>
        </p:txBody>
      </p:sp>
      <p:sp>
        <p:nvSpPr>
          <p:cNvPr id="62483" name="Line 20"/>
          <p:cNvSpPr>
            <a:spLocks noChangeShapeType="1"/>
          </p:cNvSpPr>
          <p:nvPr/>
        </p:nvSpPr>
        <p:spPr bwMode="auto">
          <a:xfrm>
            <a:off x="1473200" y="5191125"/>
            <a:ext cx="0" cy="447675"/>
          </a:xfrm>
          <a:prstGeom prst="line">
            <a:avLst/>
          </a:prstGeom>
          <a:noFill/>
          <a:ln w="12700">
            <a:solidFill>
              <a:schemeClr val="tx1"/>
            </a:solidFill>
            <a:round/>
            <a:headEnd type="stealth" w="med" len="lg"/>
            <a:tailEnd type="none" w="sm" len="sm"/>
          </a:ln>
        </p:spPr>
        <p:txBody>
          <a:bodyPr wrap="none" anchor="ctr"/>
          <a:lstStyle/>
          <a:p>
            <a:endParaRPr lang="de-AT"/>
          </a:p>
        </p:txBody>
      </p:sp>
      <p:sp>
        <p:nvSpPr>
          <p:cNvPr id="62484" name="Rectangle 21"/>
          <p:cNvSpPr>
            <a:spLocks noChangeArrowheads="1"/>
          </p:cNvSpPr>
          <p:nvPr/>
        </p:nvSpPr>
        <p:spPr bwMode="auto">
          <a:xfrm>
            <a:off x="1147763" y="3475038"/>
            <a:ext cx="700087" cy="579437"/>
          </a:xfrm>
          <a:prstGeom prst="rect">
            <a:avLst/>
          </a:prstGeom>
          <a:noFill/>
          <a:ln w="9525">
            <a:noFill/>
            <a:miter lim="800000"/>
            <a:headEnd/>
            <a:tailEnd/>
          </a:ln>
        </p:spPr>
        <p:txBody>
          <a:bodyPr wrap="none" lIns="92075" tIns="46038" rIns="92075" bIns="46038">
            <a:spAutoFit/>
          </a:bodyPr>
          <a:lstStyle/>
          <a:p>
            <a:pPr eaLnBrk="0" hangingPunct="0"/>
            <a:r>
              <a:rPr lang="en-US" sz="3200" b="1">
                <a:solidFill>
                  <a:srgbClr val="0000CC"/>
                </a:solidFill>
                <a:latin typeface="Symbol" pitchFamily="18" charset="2"/>
              </a:rPr>
              <a:t>G</a:t>
            </a:r>
            <a:r>
              <a:rPr lang="en-US" sz="2800" b="1" baseline="-25000">
                <a:solidFill>
                  <a:srgbClr val="000099"/>
                </a:solidFill>
              </a:rPr>
              <a:t>1s</a:t>
            </a:r>
          </a:p>
        </p:txBody>
      </p:sp>
      <p:sp>
        <p:nvSpPr>
          <p:cNvPr id="62485" name="Rectangle 22"/>
          <p:cNvSpPr>
            <a:spLocks noChangeArrowheads="1"/>
          </p:cNvSpPr>
          <p:nvPr/>
        </p:nvSpPr>
        <p:spPr bwMode="auto">
          <a:xfrm>
            <a:off x="1147763" y="1549400"/>
            <a:ext cx="6011862" cy="396875"/>
          </a:xfrm>
          <a:prstGeom prst="rect">
            <a:avLst/>
          </a:prstGeom>
          <a:noFill/>
          <a:ln w="9525">
            <a:noFill/>
            <a:miter lim="800000"/>
            <a:headEnd/>
            <a:tailEnd/>
          </a:ln>
        </p:spPr>
        <p:txBody>
          <a:bodyPr lIns="92075" tIns="46038" rIns="92075" bIns="46038">
            <a:spAutoFit/>
          </a:bodyPr>
          <a:lstStyle/>
          <a:p>
            <a:pPr eaLnBrk="0" hangingPunct="0"/>
            <a:r>
              <a:rPr lang="en-US" sz="2000"/>
              <a:t>      </a:t>
            </a:r>
            <a:r>
              <a:rPr lang="en-US" sz="2000" b="1"/>
              <a:t>s                      p                    d                    f</a:t>
            </a:r>
          </a:p>
        </p:txBody>
      </p:sp>
      <p:sp>
        <p:nvSpPr>
          <p:cNvPr id="62486" name="Line 23"/>
          <p:cNvSpPr>
            <a:spLocks noChangeShapeType="1"/>
          </p:cNvSpPr>
          <p:nvPr/>
        </p:nvSpPr>
        <p:spPr bwMode="auto">
          <a:xfrm flipH="1">
            <a:off x="5124450" y="2060575"/>
            <a:ext cx="1606550" cy="268288"/>
          </a:xfrm>
          <a:prstGeom prst="line">
            <a:avLst/>
          </a:prstGeom>
          <a:noFill/>
          <a:ln w="19050">
            <a:solidFill>
              <a:srgbClr val="0000FF"/>
            </a:solidFill>
            <a:round/>
            <a:headEnd type="none" w="sm" len="sm"/>
            <a:tailEnd type="stealth" w="med" len="lg"/>
          </a:ln>
        </p:spPr>
        <p:txBody>
          <a:bodyPr wrap="none" anchor="ctr"/>
          <a:lstStyle/>
          <a:p>
            <a:endParaRPr lang="de-AT"/>
          </a:p>
        </p:txBody>
      </p:sp>
      <p:sp>
        <p:nvSpPr>
          <p:cNvPr id="62487" name="Line 24"/>
          <p:cNvSpPr>
            <a:spLocks noChangeShapeType="1"/>
          </p:cNvSpPr>
          <p:nvPr/>
        </p:nvSpPr>
        <p:spPr bwMode="auto">
          <a:xfrm flipH="1">
            <a:off x="3517900" y="2328863"/>
            <a:ext cx="1606550" cy="536575"/>
          </a:xfrm>
          <a:prstGeom prst="line">
            <a:avLst/>
          </a:prstGeom>
          <a:noFill/>
          <a:ln w="19050">
            <a:solidFill>
              <a:srgbClr val="0000FF"/>
            </a:solidFill>
            <a:round/>
            <a:headEnd type="none" w="sm" len="sm"/>
            <a:tailEnd type="stealth" w="med" len="lg"/>
          </a:ln>
        </p:spPr>
        <p:txBody>
          <a:bodyPr wrap="none" anchor="ctr"/>
          <a:lstStyle/>
          <a:p>
            <a:endParaRPr lang="de-AT"/>
          </a:p>
        </p:txBody>
      </p:sp>
      <p:sp>
        <p:nvSpPr>
          <p:cNvPr id="62488" name="Line 25"/>
          <p:cNvSpPr>
            <a:spLocks noChangeShapeType="1"/>
          </p:cNvSpPr>
          <p:nvPr/>
        </p:nvSpPr>
        <p:spPr bwMode="auto">
          <a:xfrm flipH="1">
            <a:off x="1911350" y="2865438"/>
            <a:ext cx="1606550" cy="2057400"/>
          </a:xfrm>
          <a:prstGeom prst="line">
            <a:avLst/>
          </a:prstGeom>
          <a:noFill/>
          <a:ln w="28575">
            <a:solidFill>
              <a:srgbClr val="FF3300"/>
            </a:solidFill>
            <a:round/>
            <a:headEnd type="none" w="sm" len="sm"/>
            <a:tailEnd type="stealth" w="med" len="lg"/>
          </a:ln>
        </p:spPr>
        <p:txBody>
          <a:bodyPr wrap="none" anchor="ctr"/>
          <a:lstStyle/>
          <a:p>
            <a:endParaRPr lang="de-AT"/>
          </a:p>
        </p:txBody>
      </p:sp>
      <p:sp>
        <p:nvSpPr>
          <p:cNvPr id="62489" name="Line 26"/>
          <p:cNvSpPr>
            <a:spLocks noChangeShapeType="1"/>
          </p:cNvSpPr>
          <p:nvPr/>
        </p:nvSpPr>
        <p:spPr bwMode="auto">
          <a:xfrm>
            <a:off x="1327150" y="2060575"/>
            <a:ext cx="1168400" cy="0"/>
          </a:xfrm>
          <a:prstGeom prst="line">
            <a:avLst/>
          </a:prstGeom>
          <a:noFill/>
          <a:ln w="12700">
            <a:solidFill>
              <a:schemeClr val="tx1"/>
            </a:solidFill>
            <a:round/>
            <a:headEnd type="none" w="sm" len="sm"/>
            <a:tailEnd type="none" w="sm" len="sm"/>
          </a:ln>
        </p:spPr>
        <p:txBody>
          <a:bodyPr wrap="none" anchor="ctr"/>
          <a:lstStyle/>
          <a:p>
            <a:endParaRPr lang="de-AT"/>
          </a:p>
        </p:txBody>
      </p:sp>
      <p:sp>
        <p:nvSpPr>
          <p:cNvPr id="62490" name="Line 27"/>
          <p:cNvSpPr>
            <a:spLocks noChangeShapeType="1"/>
          </p:cNvSpPr>
          <p:nvPr/>
        </p:nvSpPr>
        <p:spPr bwMode="auto">
          <a:xfrm>
            <a:off x="1327150" y="2328863"/>
            <a:ext cx="1168400" cy="0"/>
          </a:xfrm>
          <a:prstGeom prst="line">
            <a:avLst/>
          </a:prstGeom>
          <a:noFill/>
          <a:ln w="12700">
            <a:solidFill>
              <a:schemeClr val="tx1"/>
            </a:solidFill>
            <a:round/>
            <a:headEnd type="none" w="sm" len="sm"/>
            <a:tailEnd type="none" w="sm" len="sm"/>
          </a:ln>
        </p:spPr>
        <p:txBody>
          <a:bodyPr wrap="none" anchor="ctr"/>
          <a:lstStyle/>
          <a:p>
            <a:endParaRPr lang="de-AT"/>
          </a:p>
        </p:txBody>
      </p:sp>
      <p:sp>
        <p:nvSpPr>
          <p:cNvPr id="62491" name="Text Box 28"/>
          <p:cNvSpPr txBox="1">
            <a:spLocks noChangeArrowheads="1"/>
          </p:cNvSpPr>
          <p:nvPr/>
        </p:nvSpPr>
        <p:spPr bwMode="auto">
          <a:xfrm>
            <a:off x="4500563" y="4652963"/>
            <a:ext cx="900112" cy="519112"/>
          </a:xfrm>
          <a:prstGeom prst="rect">
            <a:avLst/>
          </a:prstGeom>
          <a:noFill/>
          <a:ln w="12700">
            <a:noFill/>
            <a:miter lim="800000"/>
            <a:headEnd type="none" w="sm" len="sm"/>
            <a:tailEnd type="none" w="sm" len="sm"/>
          </a:ln>
        </p:spPr>
        <p:txBody>
          <a:bodyPr>
            <a:spAutoFit/>
          </a:bodyPr>
          <a:lstStyle/>
          <a:p>
            <a:pPr defTabSz="762000" eaLnBrk="0" hangingPunct="0"/>
            <a:r>
              <a:rPr lang="en-US" sz="2800" b="1"/>
              <a:t>E</a:t>
            </a:r>
            <a:r>
              <a:rPr lang="en-US" sz="2800" b="1" baseline="-25000"/>
              <a:t>1s</a:t>
            </a:r>
            <a:endParaRPr lang="en-US" sz="2800" b="1"/>
          </a:p>
        </p:txBody>
      </p:sp>
      <p:sp>
        <p:nvSpPr>
          <p:cNvPr id="62492" name="Text Box 29"/>
          <p:cNvSpPr txBox="1">
            <a:spLocks noChangeArrowheads="1"/>
          </p:cNvSpPr>
          <p:nvPr/>
        </p:nvSpPr>
        <p:spPr bwMode="auto">
          <a:xfrm>
            <a:off x="2906713" y="4841875"/>
            <a:ext cx="257175" cy="274638"/>
          </a:xfrm>
          <a:prstGeom prst="rect">
            <a:avLst/>
          </a:prstGeom>
          <a:noFill/>
          <a:ln w="12700">
            <a:noFill/>
            <a:miter lim="800000"/>
            <a:headEnd type="none" w="sm" len="sm"/>
            <a:tailEnd type="none" w="sm" len="sm"/>
          </a:ln>
        </p:spPr>
        <p:txBody>
          <a:bodyPr wrap="none">
            <a:spAutoFit/>
          </a:bodyPr>
          <a:lstStyle/>
          <a:p>
            <a:pPr defTabSz="762000" eaLnBrk="0" hangingPunct="0"/>
            <a:r>
              <a:rPr lang="en-US" sz="1200">
                <a:latin typeface="Times New Roman" pitchFamily="18" charset="0"/>
              </a:rPr>
              <a:t>}</a:t>
            </a:r>
          </a:p>
        </p:txBody>
      </p:sp>
      <p:sp>
        <p:nvSpPr>
          <p:cNvPr id="62493" name="Text Box 30"/>
          <p:cNvSpPr txBox="1">
            <a:spLocks noChangeArrowheads="1"/>
          </p:cNvSpPr>
          <p:nvPr/>
        </p:nvSpPr>
        <p:spPr bwMode="auto">
          <a:xfrm>
            <a:off x="4394200" y="2581275"/>
            <a:ext cx="939800" cy="519113"/>
          </a:xfrm>
          <a:prstGeom prst="rect">
            <a:avLst/>
          </a:prstGeom>
          <a:noFill/>
          <a:ln w="12700">
            <a:noFill/>
            <a:miter lim="800000"/>
            <a:headEnd type="none" w="sm" len="sm"/>
            <a:tailEnd type="none" w="sm" len="sm"/>
          </a:ln>
        </p:spPr>
        <p:txBody>
          <a:bodyPr>
            <a:spAutoFit/>
          </a:bodyPr>
          <a:lstStyle/>
          <a:p>
            <a:pPr defTabSz="762000" eaLnBrk="0" hangingPunct="0"/>
            <a:r>
              <a:rPr lang="en-US" sz="2800" b="1"/>
              <a:t>E</a:t>
            </a:r>
            <a:r>
              <a:rPr lang="en-US" sz="2800" b="1" baseline="-25000"/>
              <a:t>2p</a:t>
            </a:r>
            <a:endParaRPr lang="en-US" sz="2800" b="1"/>
          </a:p>
        </p:txBody>
      </p:sp>
      <p:grpSp>
        <p:nvGrpSpPr>
          <p:cNvPr id="62494" name="Group 31"/>
          <p:cNvGrpSpPr>
            <a:grpSpLocks/>
          </p:cNvGrpSpPr>
          <p:nvPr/>
        </p:nvGrpSpPr>
        <p:grpSpPr bwMode="auto">
          <a:xfrm>
            <a:off x="304800" y="1524000"/>
            <a:ext cx="730250" cy="3617913"/>
            <a:chOff x="288" y="768"/>
            <a:chExt cx="240" cy="1941"/>
          </a:xfrm>
        </p:grpSpPr>
        <p:sp>
          <p:nvSpPr>
            <p:cNvPr id="62505" name="Rectangle 32"/>
            <p:cNvSpPr>
              <a:spLocks noChangeArrowheads="1"/>
            </p:cNvSpPr>
            <p:nvPr/>
          </p:nvSpPr>
          <p:spPr bwMode="auto">
            <a:xfrm>
              <a:off x="288" y="768"/>
              <a:ext cx="240" cy="213"/>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000" b="1"/>
                <a:t>n</a:t>
              </a:r>
            </a:p>
          </p:txBody>
        </p:sp>
        <p:sp>
          <p:nvSpPr>
            <p:cNvPr id="62506" name="Rectangle 33"/>
            <p:cNvSpPr>
              <a:spLocks noChangeArrowheads="1"/>
            </p:cNvSpPr>
            <p:nvPr/>
          </p:nvSpPr>
          <p:spPr bwMode="auto">
            <a:xfrm>
              <a:off x="288" y="960"/>
              <a:ext cx="240" cy="213"/>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000" b="1"/>
                <a:t>4</a:t>
              </a:r>
            </a:p>
          </p:txBody>
        </p:sp>
        <p:sp>
          <p:nvSpPr>
            <p:cNvPr id="62507" name="Rectangle 34"/>
            <p:cNvSpPr>
              <a:spLocks noChangeArrowheads="1"/>
            </p:cNvSpPr>
            <p:nvPr/>
          </p:nvSpPr>
          <p:spPr bwMode="auto">
            <a:xfrm>
              <a:off x="288" y="1104"/>
              <a:ext cx="240" cy="213"/>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000" b="1"/>
                <a:t>3</a:t>
              </a:r>
            </a:p>
          </p:txBody>
        </p:sp>
        <p:sp>
          <p:nvSpPr>
            <p:cNvPr id="62508" name="Rectangle 35"/>
            <p:cNvSpPr>
              <a:spLocks noChangeArrowheads="1"/>
            </p:cNvSpPr>
            <p:nvPr/>
          </p:nvSpPr>
          <p:spPr bwMode="auto">
            <a:xfrm>
              <a:off x="288" y="1392"/>
              <a:ext cx="240" cy="213"/>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000" b="1"/>
                <a:t>2</a:t>
              </a:r>
            </a:p>
          </p:txBody>
        </p:sp>
        <p:sp>
          <p:nvSpPr>
            <p:cNvPr id="62509" name="Rectangle 36"/>
            <p:cNvSpPr>
              <a:spLocks noChangeArrowheads="1"/>
            </p:cNvSpPr>
            <p:nvPr/>
          </p:nvSpPr>
          <p:spPr bwMode="auto">
            <a:xfrm>
              <a:off x="288" y="2496"/>
              <a:ext cx="240" cy="213"/>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000" b="1"/>
                <a:t>1</a:t>
              </a:r>
            </a:p>
          </p:txBody>
        </p:sp>
      </p:grpSp>
      <p:sp>
        <p:nvSpPr>
          <p:cNvPr id="62495" name="Rectangle 37"/>
          <p:cNvSpPr>
            <a:spLocks noChangeArrowheads="1"/>
          </p:cNvSpPr>
          <p:nvPr/>
        </p:nvSpPr>
        <p:spPr bwMode="auto">
          <a:xfrm>
            <a:off x="2916238" y="3573463"/>
            <a:ext cx="6011862" cy="990600"/>
          </a:xfrm>
          <a:prstGeom prst="rect">
            <a:avLst/>
          </a:prstGeom>
          <a:noFill/>
          <a:ln w="9525">
            <a:noFill/>
            <a:miter lim="800000"/>
            <a:headEnd/>
            <a:tailEnd/>
          </a:ln>
        </p:spPr>
        <p:txBody>
          <a:bodyPr lIns="92075" tIns="46038" rIns="92075" bIns="46038">
            <a:spAutoFit/>
          </a:bodyPr>
          <a:lstStyle/>
          <a:p>
            <a:pPr eaLnBrk="0" hangingPunct="0"/>
            <a:r>
              <a:rPr lang="en-US" sz="2400" b="1">
                <a:solidFill>
                  <a:srgbClr val="FF3300"/>
                </a:solidFill>
                <a:latin typeface="Times New Roman" pitchFamily="18" charset="0"/>
              </a:rPr>
              <a:t>K</a:t>
            </a:r>
            <a:r>
              <a:rPr lang="en-US" sz="2400" b="1" baseline="-25000">
                <a:solidFill>
                  <a:srgbClr val="FF3300"/>
                </a:solidFill>
                <a:latin typeface="Symbol" pitchFamily="18" charset="2"/>
              </a:rPr>
              <a:t>a   </a:t>
            </a:r>
            <a:r>
              <a:rPr lang="en-US" sz="2400" b="1">
                <a:solidFill>
                  <a:srgbClr val="FF3300"/>
                </a:solidFill>
                <a:latin typeface="Symbol" pitchFamily="18" charset="2"/>
              </a:rPr>
              <a:t>~  6.2 </a:t>
            </a:r>
            <a:r>
              <a:rPr lang="en-US" sz="2400" b="1">
                <a:solidFill>
                  <a:srgbClr val="FF3300"/>
                </a:solidFill>
                <a:latin typeface="Times New Roman" pitchFamily="18" charset="0"/>
              </a:rPr>
              <a:t>keV</a:t>
            </a:r>
            <a:endParaRPr lang="en-US" sz="2400" b="1" baseline="-25000">
              <a:solidFill>
                <a:srgbClr val="FF3300"/>
              </a:solidFill>
              <a:latin typeface="Times New Roman" pitchFamily="18" charset="0"/>
            </a:endParaRPr>
          </a:p>
          <a:p>
            <a:pPr eaLnBrk="0" hangingPunct="0"/>
            <a:endParaRPr lang="en-US" sz="1600" b="1" baseline="-25000">
              <a:solidFill>
                <a:srgbClr val="FF3300"/>
              </a:solidFill>
              <a:latin typeface="Times New Roman" pitchFamily="18" charset="0"/>
            </a:endParaRPr>
          </a:p>
          <a:p>
            <a:pPr eaLnBrk="0" hangingPunct="0"/>
            <a:r>
              <a:rPr lang="el-GR" sz="2400" b="1">
                <a:solidFill>
                  <a:schemeClr val="accent2"/>
                </a:solidFill>
                <a:latin typeface="Times New Roman" pitchFamily="18" charset="0"/>
                <a:cs typeface="Times New Roman" pitchFamily="18" charset="0"/>
              </a:rPr>
              <a:t>ε</a:t>
            </a:r>
            <a:r>
              <a:rPr lang="de-DE" sz="2400" b="1" baseline="-25000">
                <a:solidFill>
                  <a:schemeClr val="accent2"/>
                </a:solidFill>
                <a:latin typeface="Times New Roman" pitchFamily="18" charset="0"/>
                <a:cs typeface="Times New Roman" pitchFamily="18" charset="0"/>
              </a:rPr>
              <a:t>1s</a:t>
            </a:r>
            <a:r>
              <a:rPr lang="de-DE" sz="2400" b="1">
                <a:solidFill>
                  <a:schemeClr val="accent2"/>
                </a:solidFill>
                <a:latin typeface="Times New Roman" pitchFamily="18" charset="0"/>
                <a:cs typeface="Times New Roman" pitchFamily="18" charset="0"/>
              </a:rPr>
              <a:t> = E</a:t>
            </a:r>
            <a:r>
              <a:rPr lang="de-DE" sz="2400" b="1" baseline="-25000">
                <a:solidFill>
                  <a:schemeClr val="accent2"/>
                </a:solidFill>
                <a:latin typeface="Times New Roman" pitchFamily="18" charset="0"/>
                <a:cs typeface="Times New Roman" pitchFamily="18" charset="0"/>
              </a:rPr>
              <a:t>2p-1s</a:t>
            </a:r>
            <a:r>
              <a:rPr lang="de-DE" sz="2400" b="1">
                <a:solidFill>
                  <a:schemeClr val="accent2"/>
                </a:solidFill>
                <a:latin typeface="Times New Roman" pitchFamily="18" charset="0"/>
                <a:cs typeface="Times New Roman" pitchFamily="18" charset="0"/>
              </a:rPr>
              <a:t>(meas.) – E</a:t>
            </a:r>
            <a:r>
              <a:rPr lang="de-DE" sz="2400" b="1" baseline="-25000">
                <a:solidFill>
                  <a:schemeClr val="accent2"/>
                </a:solidFill>
                <a:latin typeface="Times New Roman" pitchFamily="18" charset="0"/>
                <a:cs typeface="Times New Roman" pitchFamily="18" charset="0"/>
              </a:rPr>
              <a:t>2p-1s</a:t>
            </a:r>
            <a:r>
              <a:rPr lang="de-DE" sz="2400" b="1">
                <a:solidFill>
                  <a:schemeClr val="accent2"/>
                </a:solidFill>
                <a:latin typeface="Times New Roman" pitchFamily="18" charset="0"/>
                <a:cs typeface="Times New Roman" pitchFamily="18" charset="0"/>
              </a:rPr>
              <a:t>(e.m.)</a:t>
            </a:r>
            <a:endParaRPr lang="el-GR" sz="2400" b="1">
              <a:solidFill>
                <a:schemeClr val="accent2"/>
              </a:solidFill>
              <a:latin typeface="Times New Roman" pitchFamily="18" charset="0"/>
              <a:cs typeface="Times New Roman" pitchFamily="18" charset="0"/>
            </a:endParaRPr>
          </a:p>
        </p:txBody>
      </p:sp>
      <p:sp>
        <p:nvSpPr>
          <p:cNvPr id="62496" name="Line 38"/>
          <p:cNvSpPr>
            <a:spLocks noChangeShapeType="1"/>
          </p:cNvSpPr>
          <p:nvPr/>
        </p:nvSpPr>
        <p:spPr bwMode="auto">
          <a:xfrm flipH="1">
            <a:off x="1901825" y="2057400"/>
            <a:ext cx="1260475" cy="2895600"/>
          </a:xfrm>
          <a:prstGeom prst="line">
            <a:avLst/>
          </a:prstGeom>
          <a:noFill/>
          <a:ln w="28575">
            <a:solidFill>
              <a:srgbClr val="FF3300"/>
            </a:solidFill>
            <a:round/>
            <a:headEnd type="none" w="sm" len="sm"/>
            <a:tailEnd type="stealth" w="med" len="lg"/>
          </a:ln>
        </p:spPr>
        <p:txBody>
          <a:bodyPr wrap="none" anchor="ctr"/>
          <a:lstStyle/>
          <a:p>
            <a:endParaRPr lang="de-AT"/>
          </a:p>
        </p:txBody>
      </p:sp>
      <p:sp>
        <p:nvSpPr>
          <p:cNvPr id="62497" name="Line 39"/>
          <p:cNvSpPr>
            <a:spLocks noChangeShapeType="1"/>
          </p:cNvSpPr>
          <p:nvPr/>
        </p:nvSpPr>
        <p:spPr bwMode="auto">
          <a:xfrm flipH="1">
            <a:off x="1960563" y="2333625"/>
            <a:ext cx="1479550" cy="2514600"/>
          </a:xfrm>
          <a:prstGeom prst="line">
            <a:avLst/>
          </a:prstGeom>
          <a:noFill/>
          <a:ln w="28575">
            <a:solidFill>
              <a:srgbClr val="FF3300"/>
            </a:solidFill>
            <a:round/>
            <a:headEnd/>
            <a:tailEnd/>
          </a:ln>
        </p:spPr>
        <p:txBody>
          <a:bodyPr>
            <a:spAutoFit/>
          </a:bodyPr>
          <a:lstStyle/>
          <a:p>
            <a:endParaRPr lang="de-AT"/>
          </a:p>
        </p:txBody>
      </p:sp>
      <p:sp>
        <p:nvSpPr>
          <p:cNvPr id="62498" name="Text Box 40"/>
          <p:cNvSpPr txBox="1">
            <a:spLocks noChangeArrowheads="1"/>
          </p:cNvSpPr>
          <p:nvPr/>
        </p:nvSpPr>
        <p:spPr bwMode="auto">
          <a:xfrm>
            <a:off x="1939925" y="3124200"/>
            <a:ext cx="528638" cy="822325"/>
          </a:xfrm>
          <a:prstGeom prst="rect">
            <a:avLst/>
          </a:prstGeom>
          <a:noFill/>
          <a:ln w="12700">
            <a:noFill/>
            <a:miter lim="800000"/>
            <a:headEnd type="none" w="sm" len="sm"/>
            <a:tailEnd type="none" w="sm" len="sm"/>
          </a:ln>
        </p:spPr>
        <p:txBody>
          <a:bodyPr>
            <a:spAutoFit/>
          </a:bodyPr>
          <a:lstStyle/>
          <a:p>
            <a:pPr defTabSz="762000" eaLnBrk="0" hangingPunct="0"/>
            <a:r>
              <a:rPr lang="en-US" sz="2400" b="1">
                <a:solidFill>
                  <a:srgbClr val="FF3300"/>
                </a:solidFill>
                <a:latin typeface="Times New Roman" pitchFamily="18" charset="0"/>
              </a:rPr>
              <a:t>K</a:t>
            </a:r>
            <a:r>
              <a:rPr lang="en-US" sz="2400" b="1" baseline="-25000">
                <a:solidFill>
                  <a:srgbClr val="FF3300"/>
                </a:solidFill>
                <a:latin typeface="Symbol" pitchFamily="18" charset="2"/>
              </a:rPr>
              <a:t>g</a:t>
            </a:r>
          </a:p>
          <a:p>
            <a:pPr defTabSz="762000" eaLnBrk="0" hangingPunct="0"/>
            <a:endParaRPr lang="en-US" sz="2400" b="1">
              <a:solidFill>
                <a:srgbClr val="FF3300"/>
              </a:solidFill>
              <a:latin typeface="Times New Roman" pitchFamily="18" charset="0"/>
            </a:endParaRPr>
          </a:p>
        </p:txBody>
      </p:sp>
      <p:sp>
        <p:nvSpPr>
          <p:cNvPr id="62499" name="Rectangle 41"/>
          <p:cNvSpPr>
            <a:spLocks noChangeArrowheads="1"/>
          </p:cNvSpPr>
          <p:nvPr/>
        </p:nvSpPr>
        <p:spPr bwMode="auto">
          <a:xfrm>
            <a:off x="1547813" y="5373688"/>
            <a:ext cx="5472112" cy="701675"/>
          </a:xfrm>
          <a:prstGeom prst="rect">
            <a:avLst/>
          </a:prstGeom>
          <a:solidFill>
            <a:srgbClr val="E1F4FF"/>
          </a:solidFill>
          <a:ln w="9525">
            <a:noFill/>
            <a:miter lim="800000"/>
            <a:headEnd/>
            <a:tailEnd/>
          </a:ln>
        </p:spPr>
        <p:txBody>
          <a:bodyPr wrap="none">
            <a:spAutoFit/>
          </a:bodyPr>
          <a:lstStyle/>
          <a:p>
            <a:r>
              <a:rPr lang="en-US" sz="2000"/>
              <a:t>As the kaon interacts strongly with the nucleus </a:t>
            </a:r>
            <a:br>
              <a:rPr lang="en-US" sz="2000"/>
            </a:br>
            <a:r>
              <a:rPr lang="en-US" sz="2000"/>
              <a:t>the 1s energy level is shifted and broadened</a:t>
            </a:r>
            <a:endParaRPr lang="de-DE" sz="2000"/>
          </a:p>
        </p:txBody>
      </p:sp>
      <p:sp>
        <p:nvSpPr>
          <p:cNvPr id="104490" name="Text Box 42"/>
          <p:cNvSpPr txBox="1">
            <a:spLocks noChangeArrowheads="1"/>
          </p:cNvSpPr>
          <p:nvPr/>
        </p:nvSpPr>
        <p:spPr bwMode="auto">
          <a:xfrm>
            <a:off x="7007225" y="6553200"/>
            <a:ext cx="184150" cy="304800"/>
          </a:xfrm>
          <a:prstGeom prst="rect">
            <a:avLst/>
          </a:prstGeom>
          <a:noFill/>
          <a:ln w="9525">
            <a:noFill/>
            <a:miter lim="800000"/>
            <a:headEnd/>
            <a:tailEnd/>
          </a:ln>
          <a:effectLst/>
        </p:spPr>
        <p:txBody>
          <a:bodyPr wrap="none">
            <a:spAutoFit/>
          </a:bodyPr>
          <a:lstStyle/>
          <a:p>
            <a:pPr>
              <a:defRPr/>
            </a:pPr>
            <a:endParaRPr lang="de-AT" sz="1400" b="1">
              <a:solidFill>
                <a:srgbClr val="000066"/>
              </a:solidFill>
              <a:effectLst>
                <a:outerShdw blurRad="38100" dist="38100" dir="2700000" algn="tl">
                  <a:srgbClr val="C0C0C0"/>
                </a:outerShdw>
              </a:effectLst>
              <a:latin typeface="Verdana" pitchFamily="34" charset="0"/>
            </a:endParaRPr>
          </a:p>
        </p:txBody>
      </p:sp>
      <p:sp>
        <p:nvSpPr>
          <p:cNvPr id="62501" name="Text Box 43"/>
          <p:cNvSpPr txBox="1">
            <a:spLocks noChangeArrowheads="1"/>
          </p:cNvSpPr>
          <p:nvPr/>
        </p:nvSpPr>
        <p:spPr bwMode="auto">
          <a:xfrm>
            <a:off x="5992813" y="2513013"/>
            <a:ext cx="1746250" cy="915987"/>
          </a:xfrm>
          <a:prstGeom prst="rect">
            <a:avLst/>
          </a:prstGeom>
          <a:solidFill>
            <a:schemeClr val="bg1"/>
          </a:solidFill>
          <a:ln w="9525">
            <a:noFill/>
            <a:miter lim="800000"/>
            <a:headEnd/>
            <a:tailEnd/>
          </a:ln>
        </p:spPr>
        <p:txBody>
          <a:bodyPr wrap="none">
            <a:spAutoFit/>
          </a:bodyPr>
          <a:lstStyle/>
          <a:p>
            <a:r>
              <a:rPr lang="en-US" sz="1800"/>
              <a:t>Shift and width </a:t>
            </a:r>
          </a:p>
          <a:p>
            <a:r>
              <a:rPr lang="en-US" sz="1800"/>
              <a:t>of states n&gt;1</a:t>
            </a:r>
          </a:p>
          <a:p>
            <a:r>
              <a:rPr lang="en-US" sz="1800"/>
              <a:t>negligible</a:t>
            </a:r>
          </a:p>
        </p:txBody>
      </p:sp>
      <p:sp>
        <p:nvSpPr>
          <p:cNvPr id="62502" name="Rectangle 14"/>
          <p:cNvSpPr>
            <a:spLocks noChangeArrowheads="1"/>
          </p:cNvSpPr>
          <p:nvPr/>
        </p:nvSpPr>
        <p:spPr bwMode="auto">
          <a:xfrm>
            <a:off x="0" y="1588"/>
            <a:ext cx="9144000" cy="579437"/>
          </a:xfrm>
          <a:prstGeom prst="rect">
            <a:avLst/>
          </a:prstGeom>
          <a:noFill/>
          <a:ln w="9525">
            <a:noFill/>
            <a:miter lim="800000"/>
            <a:headEnd/>
            <a:tailEnd/>
          </a:ln>
        </p:spPr>
        <p:txBody>
          <a:bodyPr anchor="ctr">
            <a:spAutoFit/>
          </a:bodyPr>
          <a:lstStyle/>
          <a:p>
            <a:pPr algn="ctr"/>
            <a:r>
              <a:rPr lang="en-GB" altLang="ja-JP" sz="3200">
                <a:solidFill>
                  <a:srgbClr val="CC0000"/>
                </a:solidFill>
                <a:ea typeface="MS PGothic" pitchFamily="34" charset="-128"/>
              </a:rPr>
              <a:t>Kaonic hydrogen: formation, level transitions</a:t>
            </a:r>
            <a:r>
              <a:rPr lang="en-GB" altLang="ja-JP" sz="2800">
                <a:solidFill>
                  <a:srgbClr val="CC0000"/>
                </a:solidFill>
                <a:ea typeface="MS PGothic" pitchFamily="34" charset="-128"/>
              </a:rPr>
              <a:t>  </a:t>
            </a:r>
          </a:p>
        </p:txBody>
      </p:sp>
      <p:sp>
        <p:nvSpPr>
          <p:cNvPr id="62503" name="Rectangle 45"/>
          <p:cNvSpPr>
            <a:spLocks noChangeArrowheads="1"/>
          </p:cNvSpPr>
          <p:nvPr/>
        </p:nvSpPr>
        <p:spPr bwMode="auto">
          <a:xfrm>
            <a:off x="395288" y="6281738"/>
            <a:ext cx="8459787" cy="576262"/>
          </a:xfrm>
          <a:prstGeom prst="rect">
            <a:avLst/>
          </a:prstGeom>
          <a:noFill/>
          <a:ln w="9525">
            <a:noFill/>
            <a:miter lim="800000"/>
            <a:headEnd/>
            <a:tailEnd/>
          </a:ln>
        </p:spPr>
        <p:txBody>
          <a:bodyPr/>
          <a:lstStyle/>
          <a:p>
            <a:pPr marL="342900" indent="-342900" eaLnBrk="0" hangingPunct="0">
              <a:lnSpc>
                <a:spcPct val="80000"/>
              </a:lnSpc>
              <a:spcBef>
                <a:spcPct val="20000"/>
              </a:spcBef>
            </a:pPr>
            <a:r>
              <a:rPr lang="en-US" sz="1400" dirty="0"/>
              <a:t>Note: </a:t>
            </a:r>
            <a:r>
              <a:rPr lang="en-US" sz="1400" dirty="0" err="1"/>
              <a:t>radiationless</a:t>
            </a:r>
            <a:r>
              <a:rPr lang="en-US" sz="1400" dirty="0"/>
              <a:t> transitions:  KH(</a:t>
            </a:r>
            <a:r>
              <a:rPr lang="en-US" sz="1400" dirty="0" err="1"/>
              <a:t>n,l</a:t>
            </a:r>
            <a:r>
              <a:rPr lang="en-US" sz="1400" dirty="0"/>
              <a:t>) + H </a:t>
            </a:r>
            <a:r>
              <a:rPr lang="en-US" sz="1400" dirty="0">
                <a:sym typeface="Wingdings" pitchFamily="2" charset="2"/>
              </a:rPr>
              <a:t> KH(</a:t>
            </a:r>
            <a:r>
              <a:rPr lang="en-US" sz="1400" dirty="0" err="1">
                <a:sym typeface="Wingdings" pitchFamily="2" charset="2"/>
              </a:rPr>
              <a:t>n’,l</a:t>
            </a:r>
            <a:r>
              <a:rPr lang="en-US" sz="1400" dirty="0">
                <a:sym typeface="Wingdings" pitchFamily="2" charset="2"/>
              </a:rPr>
              <a:t>’) + H + </a:t>
            </a:r>
            <a:r>
              <a:rPr lang="en-US" sz="1400" dirty="0" err="1">
                <a:sym typeface="Wingdings" pitchFamily="2" charset="2"/>
              </a:rPr>
              <a:t>E</a:t>
            </a:r>
            <a:r>
              <a:rPr lang="en-US" sz="1400" baseline="-25000" dirty="0" err="1">
                <a:sym typeface="Wingdings" pitchFamily="2" charset="2"/>
              </a:rPr>
              <a:t>kin</a:t>
            </a:r>
            <a:endParaRPr lang="en-US" sz="1400" baseline="-25000" dirty="0">
              <a:sym typeface="Wingdings" pitchFamily="2" charset="2"/>
            </a:endParaRPr>
          </a:p>
          <a:p>
            <a:pPr marL="342900" indent="-342900" eaLnBrk="0" hangingPunct="0">
              <a:lnSpc>
                <a:spcPct val="80000"/>
              </a:lnSpc>
              <a:spcBef>
                <a:spcPct val="20000"/>
              </a:spcBef>
            </a:pPr>
            <a:r>
              <a:rPr lang="en-US" sz="1400" dirty="0">
                <a:sym typeface="Wingdings" pitchFamily="2" charset="2"/>
              </a:rPr>
              <a:t>Doppler broadening is a correction in the </a:t>
            </a:r>
            <a:r>
              <a:rPr lang="en-US" sz="1400" dirty="0">
                <a:latin typeface="Symbol" pitchFamily="18" charset="2"/>
                <a:sym typeface="Wingdings" pitchFamily="2" charset="2"/>
              </a:rPr>
              <a:t>p</a:t>
            </a:r>
            <a:r>
              <a:rPr lang="en-US" sz="1400" dirty="0">
                <a:sym typeface="Wingdings" pitchFamily="2" charset="2"/>
              </a:rPr>
              <a:t>H case where the width ~1 </a:t>
            </a:r>
            <a:r>
              <a:rPr lang="en-US" sz="1400" dirty="0" err="1">
                <a:sym typeface="Wingdings" pitchFamily="2" charset="2"/>
              </a:rPr>
              <a:t>eV</a:t>
            </a:r>
            <a:r>
              <a:rPr lang="en-US" sz="1400" dirty="0">
                <a:sym typeface="Wingdings" pitchFamily="2" charset="2"/>
              </a:rPr>
              <a:t>, in KH width= 300-500 </a:t>
            </a:r>
            <a:r>
              <a:rPr lang="en-US" sz="1400" dirty="0" err="1">
                <a:sym typeface="Wingdings" pitchFamily="2" charset="2"/>
              </a:rPr>
              <a:t>eV</a:t>
            </a:r>
            <a:endParaRPr lang="en-US" sz="1400" dirty="0">
              <a:sym typeface="Wingdings" pitchFamily="2" charset="2"/>
            </a:endParaRPr>
          </a:p>
        </p:txBody>
      </p:sp>
      <p:sp>
        <p:nvSpPr>
          <p:cNvPr id="62504" name="Foliennummernplatzhalter 4"/>
          <p:cNvSpPr txBox="1">
            <a:spLocks noGrp="1"/>
          </p:cNvSpPr>
          <p:nvPr/>
        </p:nvSpPr>
        <p:spPr bwMode="auto">
          <a:xfrm>
            <a:off x="8243888" y="6524625"/>
            <a:ext cx="900112" cy="333375"/>
          </a:xfrm>
          <a:prstGeom prst="rect">
            <a:avLst/>
          </a:prstGeom>
          <a:noFill/>
          <a:ln w="9525">
            <a:noFill/>
            <a:miter lim="800000"/>
            <a:headEnd/>
            <a:tailEnd/>
          </a:ln>
        </p:spPr>
        <p:txBody>
          <a:bodyPr/>
          <a:lstStyle/>
          <a:p>
            <a:pPr algn="ctr"/>
            <a:fld id="{E60B1B86-3831-4419-9353-EAA337124BEC}" type="slidenum">
              <a:rPr lang="de-DE" sz="1400"/>
              <a:pPr algn="ctr"/>
              <a:t>29</a:t>
            </a:fld>
            <a:r>
              <a:rPr lang="de-DE" sz="140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13"/>
          <p:cNvSpPr txBox="1">
            <a:spLocks noChangeArrowheads="1"/>
          </p:cNvSpPr>
          <p:nvPr/>
        </p:nvSpPr>
        <p:spPr bwMode="auto">
          <a:xfrm>
            <a:off x="428596" y="785794"/>
            <a:ext cx="8535987" cy="4800600"/>
          </a:xfrm>
          <a:prstGeom prst="rect">
            <a:avLst/>
          </a:prstGeom>
          <a:noFill/>
          <a:ln w="9525">
            <a:noFill/>
            <a:miter lim="800000"/>
            <a:headEnd/>
            <a:tailEnd/>
          </a:ln>
        </p:spPr>
        <p:txBody>
          <a:bodyPr>
            <a:spAutoFit/>
          </a:bodyPr>
          <a:lstStyle/>
          <a:p>
            <a:r>
              <a:rPr lang="de-DE" sz="1800" baseline="-12000" dirty="0">
                <a:solidFill>
                  <a:schemeClr val="accent2"/>
                </a:solidFill>
              </a:rPr>
              <a:t>                                         _ </a:t>
            </a:r>
            <a:r>
              <a:rPr lang="de-DE" sz="1800" baseline="-25000" dirty="0">
                <a:solidFill>
                  <a:schemeClr val="accent2"/>
                </a:solidFill>
              </a:rPr>
              <a:t>                                                                                                    </a:t>
            </a:r>
            <a:r>
              <a:rPr lang="de-DE" sz="1800" dirty="0">
                <a:solidFill>
                  <a:schemeClr val="accent2"/>
                </a:solidFill>
              </a:rPr>
              <a:t>                    </a:t>
            </a:r>
            <a:r>
              <a:rPr lang="de-DE" sz="1800" baseline="-25000" dirty="0">
                <a:solidFill>
                  <a:schemeClr val="accent2"/>
                </a:solidFill>
              </a:rPr>
              <a:t>       _</a:t>
            </a:r>
          </a:p>
          <a:p>
            <a:r>
              <a:rPr lang="de-DE" sz="1800" dirty="0">
                <a:solidFill>
                  <a:schemeClr val="accent2"/>
                </a:solidFill>
              </a:rPr>
              <a:t>Objects </a:t>
            </a:r>
            <a:r>
              <a:rPr lang="de-DE" sz="1800" dirty="0" err="1">
                <a:solidFill>
                  <a:schemeClr val="accent2"/>
                </a:solidFill>
              </a:rPr>
              <a:t>of</a:t>
            </a:r>
            <a:r>
              <a:rPr lang="de-DE" sz="1800" dirty="0">
                <a:solidFill>
                  <a:schemeClr val="accent2"/>
                </a:solidFill>
              </a:rPr>
              <a:t> type  (K  X),  (</a:t>
            </a:r>
            <a:r>
              <a:rPr lang="de-DE" sz="1800" dirty="0">
                <a:solidFill>
                  <a:schemeClr val="accent2"/>
                </a:solidFill>
                <a:latin typeface="Symbol" pitchFamily="18" charset="2"/>
              </a:rPr>
              <a:t>p</a:t>
            </a:r>
            <a:r>
              <a:rPr lang="de-DE" sz="1800" baseline="30000" dirty="0">
                <a:solidFill>
                  <a:schemeClr val="accent2"/>
                </a:solidFill>
                <a:latin typeface="Symbol" pitchFamily="18" charset="2"/>
              </a:rPr>
              <a:t>-</a:t>
            </a:r>
            <a:r>
              <a:rPr lang="de-DE" sz="1800" dirty="0">
                <a:solidFill>
                  <a:schemeClr val="accent2"/>
                </a:solidFill>
                <a:latin typeface="Symbol" pitchFamily="18" charset="2"/>
              </a:rPr>
              <a:t>,</a:t>
            </a:r>
            <a:r>
              <a:rPr lang="de-DE" sz="1800" dirty="0">
                <a:solidFill>
                  <a:schemeClr val="accent2"/>
                </a:solidFill>
              </a:rPr>
              <a:t> X)  </a:t>
            </a:r>
            <a:r>
              <a:rPr lang="de-DE" sz="1800" dirty="0" err="1">
                <a:solidFill>
                  <a:schemeClr val="accent2"/>
                </a:solidFill>
              </a:rPr>
              <a:t>with</a:t>
            </a:r>
            <a:r>
              <a:rPr lang="de-DE" sz="1800" dirty="0">
                <a:solidFill>
                  <a:schemeClr val="accent2"/>
                </a:solidFill>
              </a:rPr>
              <a:t> X = p, d, </a:t>
            </a:r>
            <a:r>
              <a:rPr lang="de-DE" sz="1800" baseline="30000" dirty="0">
                <a:solidFill>
                  <a:schemeClr val="accent2"/>
                </a:solidFill>
              </a:rPr>
              <a:t>3</a:t>
            </a:r>
            <a:r>
              <a:rPr lang="de-DE" sz="1800" dirty="0">
                <a:solidFill>
                  <a:schemeClr val="accent2"/>
                </a:solidFill>
              </a:rPr>
              <a:t>He, </a:t>
            </a:r>
            <a:r>
              <a:rPr lang="de-DE" sz="1800" baseline="30000" dirty="0">
                <a:solidFill>
                  <a:schemeClr val="accent2"/>
                </a:solidFill>
              </a:rPr>
              <a:t>4</a:t>
            </a:r>
            <a:r>
              <a:rPr lang="de-DE" sz="1800" dirty="0">
                <a:solidFill>
                  <a:schemeClr val="accent2"/>
                </a:solidFill>
              </a:rPr>
              <a:t>He,..     </a:t>
            </a:r>
            <a:r>
              <a:rPr lang="de-DE" sz="1800" dirty="0" err="1">
                <a:solidFill>
                  <a:schemeClr val="accent2"/>
                </a:solidFill>
              </a:rPr>
              <a:t>or</a:t>
            </a:r>
            <a:r>
              <a:rPr lang="de-DE" sz="1800" dirty="0">
                <a:solidFill>
                  <a:schemeClr val="accent2"/>
                </a:solidFill>
              </a:rPr>
              <a:t>   </a:t>
            </a:r>
            <a:r>
              <a:rPr lang="de-DE" sz="1800" dirty="0">
                <a:solidFill>
                  <a:schemeClr val="accent2"/>
                </a:solidFill>
                <a:latin typeface="Symbol" pitchFamily="18" charset="2"/>
              </a:rPr>
              <a:t>p</a:t>
            </a:r>
            <a:r>
              <a:rPr lang="de-DE" sz="1800" baseline="30000" dirty="0">
                <a:solidFill>
                  <a:schemeClr val="accent2"/>
                </a:solidFill>
                <a:latin typeface="Symbol" pitchFamily="18" charset="2"/>
              </a:rPr>
              <a:t>+</a:t>
            </a:r>
            <a:r>
              <a:rPr lang="de-DE" sz="1800" dirty="0">
                <a:solidFill>
                  <a:schemeClr val="accent2"/>
                </a:solidFill>
                <a:latin typeface="Symbol" pitchFamily="18" charset="2"/>
              </a:rPr>
              <a:t> p</a:t>
            </a:r>
            <a:r>
              <a:rPr lang="de-DE" sz="1800" baseline="30000" dirty="0">
                <a:solidFill>
                  <a:schemeClr val="accent2"/>
                </a:solidFill>
                <a:latin typeface="Symbol" pitchFamily="18" charset="2"/>
              </a:rPr>
              <a:t>-</a:t>
            </a:r>
            <a:r>
              <a:rPr lang="de-DE" sz="1800" dirty="0">
                <a:solidFill>
                  <a:schemeClr val="accent2"/>
                </a:solidFill>
                <a:latin typeface="Symbol" pitchFamily="18" charset="2"/>
              </a:rPr>
              <a:t>    p </a:t>
            </a:r>
            <a:r>
              <a:rPr lang="de-DE" sz="1800" dirty="0">
                <a:solidFill>
                  <a:schemeClr val="accent2"/>
                </a:solidFill>
              </a:rPr>
              <a:t>K     p He</a:t>
            </a:r>
          </a:p>
          <a:p>
            <a:r>
              <a:rPr lang="de-DE" sz="1800" dirty="0">
                <a:solidFill>
                  <a:schemeClr val="accent2"/>
                </a:solidFill>
              </a:rPr>
              <a:t>   </a:t>
            </a:r>
          </a:p>
          <a:p>
            <a:r>
              <a:rPr lang="de-DE" sz="1800" dirty="0" err="1">
                <a:solidFill>
                  <a:schemeClr val="accent2"/>
                </a:solidFill>
              </a:rPr>
              <a:t>Bound</a:t>
            </a:r>
            <a:r>
              <a:rPr lang="de-DE" sz="1800" dirty="0">
                <a:solidFill>
                  <a:schemeClr val="accent2"/>
                </a:solidFill>
              </a:rPr>
              <a:t> </a:t>
            </a:r>
            <a:r>
              <a:rPr lang="de-DE" sz="1800" dirty="0" err="1">
                <a:solidFill>
                  <a:schemeClr val="accent2"/>
                </a:solidFill>
              </a:rPr>
              <a:t>electromagnetically</a:t>
            </a:r>
            <a:r>
              <a:rPr lang="de-DE" sz="1800" dirty="0">
                <a:solidFill>
                  <a:schemeClr val="accent2"/>
                </a:solidFill>
              </a:rPr>
              <a:t>,  </a:t>
            </a:r>
            <a:r>
              <a:rPr lang="de-DE" sz="1800" dirty="0" err="1">
                <a:solidFill>
                  <a:schemeClr val="accent2"/>
                </a:solidFill>
              </a:rPr>
              <a:t>binding</a:t>
            </a:r>
            <a:r>
              <a:rPr lang="de-DE" sz="1800" dirty="0">
                <a:solidFill>
                  <a:schemeClr val="accent2"/>
                </a:solidFill>
              </a:rPr>
              <a:t> well </a:t>
            </a:r>
            <a:r>
              <a:rPr lang="de-DE" sz="1800" dirty="0" err="1">
                <a:solidFill>
                  <a:schemeClr val="accent2"/>
                </a:solidFill>
              </a:rPr>
              <a:t>known</a:t>
            </a:r>
            <a:endParaRPr lang="de-DE" sz="1800" dirty="0">
              <a:solidFill>
                <a:schemeClr val="accent2"/>
              </a:solidFill>
            </a:endParaRPr>
          </a:p>
          <a:p>
            <a:r>
              <a:rPr lang="de-DE" sz="1800" dirty="0">
                <a:solidFill>
                  <a:schemeClr val="accent2"/>
                </a:solidFill>
              </a:rPr>
              <a:t>Strong </a:t>
            </a:r>
            <a:r>
              <a:rPr lang="de-DE" sz="1800" dirty="0" err="1">
                <a:solidFill>
                  <a:schemeClr val="accent2"/>
                </a:solidFill>
              </a:rPr>
              <a:t>interaction</a:t>
            </a:r>
            <a:r>
              <a:rPr lang="de-DE" sz="1800" dirty="0">
                <a:solidFill>
                  <a:schemeClr val="accent2"/>
                </a:solidFill>
              </a:rPr>
              <a:t> (</a:t>
            </a:r>
            <a:r>
              <a:rPr lang="de-DE" sz="1800" dirty="0" err="1">
                <a:solidFill>
                  <a:schemeClr val="accent2"/>
                </a:solidFill>
              </a:rPr>
              <a:t>mediated</a:t>
            </a:r>
            <a:r>
              <a:rPr lang="de-DE" sz="1800" dirty="0">
                <a:solidFill>
                  <a:schemeClr val="accent2"/>
                </a:solidFill>
              </a:rPr>
              <a:t> </a:t>
            </a:r>
            <a:r>
              <a:rPr lang="de-DE" sz="1800" dirty="0" err="1">
                <a:solidFill>
                  <a:schemeClr val="accent2"/>
                </a:solidFill>
              </a:rPr>
              <a:t>by</a:t>
            </a:r>
            <a:r>
              <a:rPr lang="de-DE" sz="1800" dirty="0">
                <a:solidFill>
                  <a:schemeClr val="accent2"/>
                </a:solidFill>
              </a:rPr>
              <a:t> QCD)  	</a:t>
            </a:r>
            <a:r>
              <a:rPr lang="de-DE" sz="1800" dirty="0">
                <a:solidFill>
                  <a:schemeClr val="accent2"/>
                </a:solidFill>
                <a:sym typeface="Symbol" pitchFamily="18" charset="2"/>
              </a:rPr>
              <a:t> </a:t>
            </a:r>
            <a:r>
              <a:rPr lang="de-DE" sz="1800" dirty="0" err="1">
                <a:solidFill>
                  <a:schemeClr val="accent2"/>
                </a:solidFill>
                <a:sym typeface="Symbol" pitchFamily="18" charset="2"/>
              </a:rPr>
              <a:t>modify</a:t>
            </a:r>
            <a:r>
              <a:rPr lang="de-DE" sz="1800" dirty="0">
                <a:solidFill>
                  <a:schemeClr val="accent2"/>
                </a:solidFill>
                <a:sym typeface="Symbol" pitchFamily="18" charset="2"/>
              </a:rPr>
              <a:t> </a:t>
            </a:r>
            <a:r>
              <a:rPr lang="de-DE" sz="1800" dirty="0" err="1">
                <a:solidFill>
                  <a:schemeClr val="accent2"/>
                </a:solidFill>
                <a:sym typeface="Symbol" pitchFamily="18" charset="2"/>
              </a:rPr>
              <a:t>binding</a:t>
            </a:r>
            <a:r>
              <a:rPr lang="de-DE" sz="1800" dirty="0">
                <a:solidFill>
                  <a:schemeClr val="accent2"/>
                </a:solidFill>
                <a:sym typeface="Symbol" pitchFamily="18" charset="2"/>
              </a:rPr>
              <a:t> </a:t>
            </a:r>
          </a:p>
          <a:p>
            <a:r>
              <a:rPr lang="de-DE" sz="1800" dirty="0">
                <a:solidFill>
                  <a:schemeClr val="accent2"/>
                </a:solidFill>
                <a:sym typeface="Symbol" pitchFamily="18" charset="2"/>
              </a:rPr>
              <a:t> 					 </a:t>
            </a:r>
            <a:r>
              <a:rPr lang="de-DE" sz="1800" dirty="0" err="1">
                <a:solidFill>
                  <a:schemeClr val="accent2"/>
                </a:solidFill>
                <a:sym typeface="Symbol" pitchFamily="18" charset="2"/>
              </a:rPr>
              <a:t>decay</a:t>
            </a:r>
            <a:r>
              <a:rPr lang="de-DE" sz="1800" dirty="0">
                <a:solidFill>
                  <a:schemeClr val="accent2"/>
                </a:solidFill>
                <a:sym typeface="Symbol" pitchFamily="18" charset="2"/>
              </a:rPr>
              <a:t> </a:t>
            </a:r>
            <a:r>
              <a:rPr lang="de-DE" sz="1800" dirty="0" err="1">
                <a:solidFill>
                  <a:schemeClr val="accent2"/>
                </a:solidFill>
                <a:sym typeface="Symbol" pitchFamily="18" charset="2"/>
              </a:rPr>
              <a:t>of</a:t>
            </a:r>
            <a:r>
              <a:rPr lang="de-DE" sz="1800" dirty="0">
                <a:solidFill>
                  <a:schemeClr val="accent2"/>
                </a:solidFill>
                <a:sym typeface="Symbol" pitchFamily="18" charset="2"/>
              </a:rPr>
              <a:t> </a:t>
            </a:r>
            <a:r>
              <a:rPr lang="de-DE" sz="1800" dirty="0" err="1">
                <a:solidFill>
                  <a:schemeClr val="accent2"/>
                </a:solidFill>
                <a:sym typeface="Symbol" pitchFamily="18" charset="2"/>
              </a:rPr>
              <a:t>object</a:t>
            </a:r>
            <a:endParaRPr lang="de-DE" sz="1800" dirty="0">
              <a:solidFill>
                <a:schemeClr val="accent2"/>
              </a:solidFill>
              <a:sym typeface="Symbol" pitchFamily="18" charset="2"/>
            </a:endParaRPr>
          </a:p>
          <a:p>
            <a:endParaRPr lang="de-DE" sz="1800" dirty="0">
              <a:solidFill>
                <a:schemeClr val="accent2"/>
              </a:solidFill>
              <a:sym typeface="Symbol" pitchFamily="18" charset="2"/>
            </a:endParaRPr>
          </a:p>
          <a:p>
            <a:r>
              <a:rPr lang="de-DE" sz="1800" dirty="0">
                <a:solidFill>
                  <a:schemeClr val="accent2"/>
                </a:solidFill>
                <a:sym typeface="Symbol" pitchFamily="18" charset="2"/>
              </a:rPr>
              <a:t>in </a:t>
            </a:r>
            <a:r>
              <a:rPr lang="de-DE" sz="1800" dirty="0" err="1">
                <a:solidFill>
                  <a:schemeClr val="accent2"/>
                </a:solidFill>
                <a:sym typeface="Symbol" pitchFamily="18" charset="2"/>
              </a:rPr>
              <a:t>some</a:t>
            </a:r>
            <a:r>
              <a:rPr lang="de-DE" sz="1800" dirty="0">
                <a:solidFill>
                  <a:schemeClr val="accent2"/>
                </a:solidFill>
                <a:sym typeface="Symbol" pitchFamily="18" charset="2"/>
              </a:rPr>
              <a:t> </a:t>
            </a:r>
            <a:r>
              <a:rPr lang="de-DE" sz="1800" dirty="0" err="1">
                <a:solidFill>
                  <a:schemeClr val="accent2"/>
                </a:solidFill>
                <a:sym typeface="Symbol" pitchFamily="18" charset="2"/>
              </a:rPr>
              <a:t>cases</a:t>
            </a:r>
            <a:r>
              <a:rPr lang="de-DE" sz="1800" dirty="0">
                <a:solidFill>
                  <a:schemeClr val="accent2"/>
                </a:solidFill>
                <a:sym typeface="Symbol" pitchFamily="18" charset="2"/>
              </a:rPr>
              <a:t>: </a:t>
            </a:r>
            <a:r>
              <a:rPr lang="de-DE" sz="1800" dirty="0" err="1">
                <a:solidFill>
                  <a:schemeClr val="accent2"/>
                </a:solidFill>
                <a:sym typeface="Symbol" pitchFamily="18" charset="2"/>
              </a:rPr>
              <a:t>small</a:t>
            </a:r>
            <a:r>
              <a:rPr lang="de-DE" sz="1800" dirty="0">
                <a:solidFill>
                  <a:schemeClr val="accent2"/>
                </a:solidFill>
                <a:sym typeface="Symbol" pitchFamily="18" charset="2"/>
              </a:rPr>
              <a:t> </a:t>
            </a:r>
            <a:r>
              <a:rPr lang="de-DE" sz="1800" dirty="0" err="1">
                <a:solidFill>
                  <a:schemeClr val="accent2"/>
                </a:solidFill>
                <a:sym typeface="Symbol" pitchFamily="18" charset="2"/>
              </a:rPr>
              <a:t>perturbation</a:t>
            </a:r>
            <a:r>
              <a:rPr lang="de-DE" sz="1800" dirty="0">
                <a:solidFill>
                  <a:schemeClr val="accent2"/>
                </a:solidFill>
                <a:sym typeface="Symbol" pitchFamily="18" charset="2"/>
              </a:rPr>
              <a:t> </a:t>
            </a:r>
          </a:p>
          <a:p>
            <a:pPr>
              <a:buFont typeface="Symbol" pitchFamily="18" charset="2"/>
              <a:buChar char="®"/>
            </a:pPr>
            <a:r>
              <a:rPr lang="de-DE" sz="1800" dirty="0">
                <a:solidFill>
                  <a:schemeClr val="accent2"/>
                </a:solidFill>
                <a:sym typeface="Symbol" pitchFamily="18" charset="2"/>
              </a:rPr>
              <a:t> </a:t>
            </a:r>
            <a:r>
              <a:rPr lang="de-DE" sz="1800" dirty="0" err="1">
                <a:solidFill>
                  <a:schemeClr val="accent2"/>
                </a:solidFill>
                <a:sym typeface="Symbol" pitchFamily="18" charset="2"/>
              </a:rPr>
              <a:t>energy</a:t>
            </a:r>
            <a:r>
              <a:rPr lang="de-DE" sz="1800" dirty="0">
                <a:solidFill>
                  <a:schemeClr val="accent2"/>
                </a:solidFill>
                <a:sym typeface="Symbol" pitchFamily="18" charset="2"/>
              </a:rPr>
              <a:t> </a:t>
            </a:r>
            <a:r>
              <a:rPr lang="de-DE" sz="1800" dirty="0" err="1">
                <a:solidFill>
                  <a:schemeClr val="accent2"/>
                </a:solidFill>
                <a:sym typeface="Symbol" pitchFamily="18" charset="2"/>
              </a:rPr>
              <a:t>shift</a:t>
            </a:r>
            <a:r>
              <a:rPr lang="de-DE" sz="1800" dirty="0">
                <a:solidFill>
                  <a:schemeClr val="accent2"/>
                </a:solidFill>
                <a:sym typeface="Symbol" pitchFamily="18" charset="2"/>
              </a:rPr>
              <a:t> </a:t>
            </a:r>
            <a:r>
              <a:rPr lang="de-DE" sz="1800" dirty="0" err="1">
                <a:solidFill>
                  <a:schemeClr val="accent2"/>
                </a:solidFill>
                <a:sym typeface="Symbol" pitchFamily="18" charset="2"/>
              </a:rPr>
              <a:t>and</a:t>
            </a:r>
            <a:r>
              <a:rPr lang="de-DE" sz="1800" dirty="0">
                <a:solidFill>
                  <a:schemeClr val="accent2"/>
                </a:solidFill>
                <a:sym typeface="Symbol" pitchFamily="18" charset="2"/>
              </a:rPr>
              <a:t> </a:t>
            </a:r>
            <a:r>
              <a:rPr lang="de-DE" sz="1800" dirty="0" err="1">
                <a:solidFill>
                  <a:schemeClr val="accent2"/>
                </a:solidFill>
                <a:sym typeface="Symbol" pitchFamily="18" charset="2"/>
              </a:rPr>
              <a:t>width</a:t>
            </a:r>
            <a:r>
              <a:rPr lang="de-DE" sz="1800" dirty="0">
                <a:solidFill>
                  <a:schemeClr val="accent2"/>
                </a:solidFill>
                <a:sym typeface="Symbol" pitchFamily="18" charset="2"/>
              </a:rPr>
              <a:t> </a:t>
            </a:r>
            <a:r>
              <a:rPr lang="de-DE" sz="1800" dirty="0" err="1">
                <a:solidFill>
                  <a:schemeClr val="accent2"/>
                </a:solidFill>
                <a:sym typeface="Symbol" pitchFamily="18" charset="2"/>
              </a:rPr>
              <a:t>can</a:t>
            </a:r>
            <a:r>
              <a:rPr lang="de-DE" sz="1800" dirty="0">
                <a:solidFill>
                  <a:schemeClr val="accent2"/>
                </a:solidFill>
                <a:sym typeface="Symbol" pitchFamily="18" charset="2"/>
              </a:rPr>
              <a:t> </a:t>
            </a:r>
            <a:r>
              <a:rPr lang="de-DE" sz="1800" dirty="0" err="1">
                <a:solidFill>
                  <a:schemeClr val="accent2"/>
                </a:solidFill>
                <a:sym typeface="Symbol" pitchFamily="18" charset="2"/>
              </a:rPr>
              <a:t>be</a:t>
            </a:r>
            <a:r>
              <a:rPr lang="de-DE" sz="1800" dirty="0">
                <a:solidFill>
                  <a:schemeClr val="accent2"/>
                </a:solidFill>
                <a:sym typeface="Symbol" pitchFamily="18" charset="2"/>
              </a:rPr>
              <a:t> </a:t>
            </a:r>
            <a:r>
              <a:rPr lang="de-DE" sz="1800" dirty="0" err="1">
                <a:solidFill>
                  <a:schemeClr val="accent2"/>
                </a:solidFill>
                <a:sym typeface="Symbol" pitchFamily="18" charset="2"/>
              </a:rPr>
              <a:t>related</a:t>
            </a:r>
            <a:r>
              <a:rPr lang="de-DE" sz="1800" dirty="0">
                <a:solidFill>
                  <a:schemeClr val="accent2"/>
                </a:solidFill>
                <a:sym typeface="Symbol" pitchFamily="18" charset="2"/>
              </a:rPr>
              <a:t> </a:t>
            </a:r>
            <a:r>
              <a:rPr lang="de-DE" sz="1800" dirty="0" err="1">
                <a:solidFill>
                  <a:schemeClr val="accent2"/>
                </a:solidFill>
                <a:sym typeface="Symbol" pitchFamily="18" charset="2"/>
              </a:rPr>
              <a:t>to</a:t>
            </a:r>
            <a:r>
              <a:rPr lang="de-DE" sz="1800" dirty="0">
                <a:solidFill>
                  <a:schemeClr val="accent2"/>
                </a:solidFill>
                <a:sym typeface="Symbol" pitchFamily="18" charset="2"/>
              </a:rPr>
              <a:t> T-</a:t>
            </a:r>
            <a:r>
              <a:rPr lang="de-DE" sz="1800" dirty="0" err="1">
                <a:solidFill>
                  <a:schemeClr val="accent2"/>
                </a:solidFill>
                <a:sym typeface="Symbol" pitchFamily="18" charset="2"/>
              </a:rPr>
              <a:t>matrix</a:t>
            </a:r>
            <a:r>
              <a:rPr lang="de-DE" sz="1800" dirty="0">
                <a:solidFill>
                  <a:schemeClr val="accent2"/>
                </a:solidFill>
                <a:sym typeface="Symbol" pitchFamily="18" charset="2"/>
              </a:rPr>
              <a:t> </a:t>
            </a:r>
            <a:r>
              <a:rPr lang="de-DE" sz="1800" dirty="0" err="1">
                <a:solidFill>
                  <a:schemeClr val="accent2"/>
                </a:solidFill>
                <a:sym typeface="Symbol" pitchFamily="18" charset="2"/>
              </a:rPr>
              <a:t>elements</a:t>
            </a:r>
            <a:r>
              <a:rPr lang="de-DE" sz="1800" dirty="0">
                <a:solidFill>
                  <a:schemeClr val="accent2"/>
                </a:solidFill>
                <a:sym typeface="Symbol" pitchFamily="18" charset="2"/>
              </a:rPr>
              <a:t> </a:t>
            </a:r>
            <a:r>
              <a:rPr lang="de-DE" sz="1800" dirty="0" err="1">
                <a:solidFill>
                  <a:schemeClr val="accent2"/>
                </a:solidFill>
                <a:sym typeface="Symbol" pitchFamily="18" charset="2"/>
              </a:rPr>
              <a:t>at</a:t>
            </a:r>
            <a:r>
              <a:rPr lang="de-DE" sz="1800" dirty="0">
                <a:solidFill>
                  <a:schemeClr val="accent2"/>
                </a:solidFill>
                <a:sym typeface="Symbol" pitchFamily="18" charset="2"/>
              </a:rPr>
              <a:t> threshold </a:t>
            </a:r>
          </a:p>
          <a:p>
            <a:pPr>
              <a:buFont typeface="Symbol" pitchFamily="18" charset="2"/>
              <a:buNone/>
            </a:pPr>
            <a:r>
              <a:rPr lang="de-DE" sz="1800" dirty="0">
                <a:solidFill>
                  <a:schemeClr val="accent2"/>
                </a:solidFill>
                <a:sym typeface="Symbol" pitchFamily="18" charset="2"/>
              </a:rPr>
              <a:t>(Deser</a:t>
            </a:r>
            <a:r>
              <a:rPr lang="de-DE" sz="1800" baseline="30000" dirty="0">
                <a:solidFill>
                  <a:schemeClr val="accent2"/>
                </a:solidFill>
                <a:sym typeface="Symbol" pitchFamily="18" charset="2"/>
              </a:rPr>
              <a:t>1</a:t>
            </a:r>
            <a:r>
              <a:rPr lang="de-DE" sz="1800" dirty="0">
                <a:solidFill>
                  <a:schemeClr val="accent2"/>
                </a:solidFill>
                <a:sym typeface="Symbol" pitchFamily="18" charset="2"/>
              </a:rPr>
              <a:t> type </a:t>
            </a:r>
            <a:r>
              <a:rPr lang="de-DE" sz="1800" dirty="0" err="1">
                <a:solidFill>
                  <a:schemeClr val="accent2"/>
                </a:solidFill>
                <a:sym typeface="Symbol" pitchFamily="18" charset="2"/>
              </a:rPr>
              <a:t>formulas</a:t>
            </a:r>
            <a:r>
              <a:rPr lang="de-DE" sz="1800" dirty="0">
                <a:solidFill>
                  <a:schemeClr val="accent2"/>
                </a:solidFill>
                <a:sym typeface="Symbol" pitchFamily="18" charset="2"/>
              </a:rPr>
              <a:t>) </a:t>
            </a:r>
          </a:p>
          <a:p>
            <a:pPr>
              <a:buFont typeface="Symbol" pitchFamily="18" charset="2"/>
              <a:buNone/>
            </a:pPr>
            <a:endParaRPr lang="de-DE" sz="1800" dirty="0">
              <a:solidFill>
                <a:schemeClr val="accent2"/>
              </a:solidFill>
              <a:sym typeface="Symbol" pitchFamily="18" charset="2"/>
            </a:endParaRPr>
          </a:p>
          <a:p>
            <a:pPr>
              <a:buFont typeface="Symbol" pitchFamily="18" charset="2"/>
              <a:buNone/>
            </a:pPr>
            <a:r>
              <a:rPr lang="de-DE" sz="1800" dirty="0" err="1">
                <a:solidFill>
                  <a:schemeClr val="accent2"/>
                </a:solidFill>
                <a:sym typeface="Symbol" pitchFamily="18" charset="2"/>
              </a:rPr>
              <a:t>compare</a:t>
            </a:r>
            <a:r>
              <a:rPr lang="de-DE" sz="1800" dirty="0">
                <a:solidFill>
                  <a:schemeClr val="accent2"/>
                </a:solidFill>
                <a:sym typeface="Symbol" pitchFamily="18" charset="2"/>
              </a:rPr>
              <a:t> </a:t>
            </a:r>
            <a:r>
              <a:rPr lang="de-DE" sz="1800" dirty="0" err="1">
                <a:solidFill>
                  <a:schemeClr val="accent2"/>
                </a:solidFill>
                <a:sym typeface="Symbol" pitchFamily="18" charset="2"/>
              </a:rPr>
              <a:t>to</a:t>
            </a:r>
            <a:r>
              <a:rPr lang="de-DE" sz="1800" dirty="0">
                <a:solidFill>
                  <a:schemeClr val="accent2"/>
                </a:solidFill>
                <a:sym typeface="Symbol" pitchFamily="18" charset="2"/>
              </a:rPr>
              <a:t> </a:t>
            </a:r>
            <a:r>
              <a:rPr lang="de-DE" sz="1800" dirty="0" err="1">
                <a:solidFill>
                  <a:schemeClr val="accent2"/>
                </a:solidFill>
                <a:sym typeface="Symbol" pitchFamily="18" charset="2"/>
              </a:rPr>
              <a:t>results</a:t>
            </a:r>
            <a:r>
              <a:rPr lang="de-DE" sz="1800" dirty="0">
                <a:solidFill>
                  <a:schemeClr val="accent2"/>
                </a:solidFill>
                <a:sym typeface="Symbol" pitchFamily="18" charset="2"/>
              </a:rPr>
              <a:t> </a:t>
            </a:r>
            <a:r>
              <a:rPr lang="de-DE" sz="1800" dirty="0" err="1">
                <a:solidFill>
                  <a:schemeClr val="accent2"/>
                </a:solidFill>
                <a:sym typeface="Symbol" pitchFamily="18" charset="2"/>
              </a:rPr>
              <a:t>from</a:t>
            </a:r>
            <a:r>
              <a:rPr lang="de-DE" sz="1800" dirty="0">
                <a:solidFill>
                  <a:schemeClr val="accent2"/>
                </a:solidFill>
                <a:sym typeface="Symbol" pitchFamily="18" charset="2"/>
              </a:rPr>
              <a:t> </a:t>
            </a:r>
            <a:r>
              <a:rPr lang="de-DE" sz="1800" dirty="0" err="1">
                <a:solidFill>
                  <a:schemeClr val="accent2"/>
                </a:solidFill>
                <a:sym typeface="Symbol" pitchFamily="18" charset="2"/>
              </a:rPr>
              <a:t>low</a:t>
            </a:r>
            <a:r>
              <a:rPr lang="de-DE" sz="1800" dirty="0">
                <a:solidFill>
                  <a:schemeClr val="accent2"/>
                </a:solidFill>
                <a:sym typeface="Symbol" pitchFamily="18" charset="2"/>
              </a:rPr>
              <a:t> </a:t>
            </a:r>
            <a:r>
              <a:rPr lang="de-DE" sz="1800" dirty="0" err="1">
                <a:solidFill>
                  <a:schemeClr val="accent2"/>
                </a:solidFill>
                <a:sym typeface="Symbol" pitchFamily="18" charset="2"/>
              </a:rPr>
              <a:t>energy</a:t>
            </a:r>
            <a:r>
              <a:rPr lang="de-DE" sz="1800" dirty="0">
                <a:solidFill>
                  <a:schemeClr val="accent2"/>
                </a:solidFill>
                <a:sym typeface="Symbol" pitchFamily="18" charset="2"/>
              </a:rPr>
              <a:t> </a:t>
            </a:r>
            <a:r>
              <a:rPr lang="de-DE" sz="1800" dirty="0" err="1">
                <a:solidFill>
                  <a:schemeClr val="accent2"/>
                </a:solidFill>
                <a:sym typeface="Symbol" pitchFamily="18" charset="2"/>
              </a:rPr>
              <a:t>scattering</a:t>
            </a:r>
            <a:r>
              <a:rPr lang="de-DE" sz="1800" dirty="0">
                <a:solidFill>
                  <a:schemeClr val="accent2"/>
                </a:solidFill>
                <a:sym typeface="Symbol" pitchFamily="18" charset="2"/>
              </a:rPr>
              <a:t> experiments</a:t>
            </a:r>
            <a:r>
              <a:rPr lang="de-DE" sz="1800" baseline="30000" dirty="0">
                <a:solidFill>
                  <a:schemeClr val="accent2"/>
                </a:solidFill>
                <a:sym typeface="Symbol" pitchFamily="18" charset="2"/>
              </a:rPr>
              <a:t>2</a:t>
            </a:r>
            <a:endParaRPr lang="de-DE" sz="1800" dirty="0">
              <a:solidFill>
                <a:schemeClr val="accent2"/>
              </a:solidFill>
              <a:sym typeface="Symbol" pitchFamily="18" charset="2"/>
            </a:endParaRPr>
          </a:p>
          <a:p>
            <a:endParaRPr lang="de-DE" sz="1800" dirty="0">
              <a:solidFill>
                <a:schemeClr val="accent2"/>
              </a:solidFill>
              <a:sym typeface="Symbol" pitchFamily="18" charset="2"/>
            </a:endParaRPr>
          </a:p>
          <a:p>
            <a:endParaRPr lang="de-DE" sz="1800" dirty="0">
              <a:solidFill>
                <a:schemeClr val="accent2"/>
              </a:solidFill>
              <a:sym typeface="Symbol" pitchFamily="18" charset="2"/>
            </a:endParaRPr>
          </a:p>
          <a:p>
            <a:r>
              <a:rPr lang="de-AT" sz="1800" dirty="0">
                <a:solidFill>
                  <a:schemeClr val="accent2"/>
                </a:solidFill>
              </a:rPr>
              <a:t>Low </a:t>
            </a:r>
            <a:r>
              <a:rPr lang="de-AT" sz="1800" dirty="0" err="1">
                <a:solidFill>
                  <a:schemeClr val="accent2"/>
                </a:solidFill>
              </a:rPr>
              <a:t>energy</a:t>
            </a:r>
            <a:r>
              <a:rPr lang="de-AT" sz="1800" dirty="0">
                <a:solidFill>
                  <a:schemeClr val="accent2"/>
                </a:solidFill>
              </a:rPr>
              <a:t> </a:t>
            </a:r>
            <a:r>
              <a:rPr lang="de-AT" sz="1800" dirty="0" err="1">
                <a:solidFill>
                  <a:schemeClr val="accent2"/>
                </a:solidFill>
              </a:rPr>
              <a:t>phenomena</a:t>
            </a:r>
            <a:r>
              <a:rPr lang="de-AT" sz="1800" dirty="0">
                <a:solidFill>
                  <a:schemeClr val="accent2"/>
                </a:solidFill>
              </a:rPr>
              <a:t> in strong </a:t>
            </a:r>
            <a:r>
              <a:rPr lang="de-AT" sz="1800" dirty="0" err="1">
                <a:solidFill>
                  <a:schemeClr val="accent2"/>
                </a:solidFill>
              </a:rPr>
              <a:t>interaction</a:t>
            </a:r>
            <a:r>
              <a:rPr lang="de-AT" sz="1800" dirty="0">
                <a:solidFill>
                  <a:schemeClr val="accent2"/>
                </a:solidFill>
              </a:rPr>
              <a:t> </a:t>
            </a:r>
            <a:r>
              <a:rPr lang="de-AT" sz="1800" dirty="0" err="1">
                <a:solidFill>
                  <a:schemeClr val="accent2"/>
                </a:solidFill>
              </a:rPr>
              <a:t>can</a:t>
            </a:r>
            <a:r>
              <a:rPr lang="de-AT" sz="1800" dirty="0">
                <a:solidFill>
                  <a:schemeClr val="accent2"/>
                </a:solidFill>
              </a:rPr>
              <a:t> not </a:t>
            </a:r>
            <a:r>
              <a:rPr lang="de-AT" sz="1800" dirty="0" err="1">
                <a:solidFill>
                  <a:schemeClr val="accent2"/>
                </a:solidFill>
              </a:rPr>
              <a:t>be</a:t>
            </a:r>
            <a:r>
              <a:rPr lang="de-AT" sz="1800" dirty="0">
                <a:solidFill>
                  <a:schemeClr val="accent2"/>
                </a:solidFill>
              </a:rPr>
              <a:t> </a:t>
            </a:r>
            <a:r>
              <a:rPr lang="de-AT" sz="1800" dirty="0" err="1">
                <a:solidFill>
                  <a:schemeClr val="accent2"/>
                </a:solidFill>
              </a:rPr>
              <a:t>described</a:t>
            </a:r>
            <a:r>
              <a:rPr lang="de-AT" sz="1800" dirty="0">
                <a:solidFill>
                  <a:schemeClr val="accent2"/>
                </a:solidFill>
              </a:rPr>
              <a:t> </a:t>
            </a:r>
            <a:r>
              <a:rPr lang="de-DE" sz="1800" dirty="0">
                <a:solidFill>
                  <a:schemeClr val="accent2"/>
                </a:solidFill>
                <a:sym typeface="Symbol" pitchFamily="18" charset="2"/>
              </a:rPr>
              <a:t>in </a:t>
            </a:r>
            <a:r>
              <a:rPr lang="de-DE" sz="1800" dirty="0" err="1">
                <a:solidFill>
                  <a:schemeClr val="accent2"/>
                </a:solidFill>
                <a:sym typeface="Symbol" pitchFamily="18" charset="2"/>
              </a:rPr>
              <a:t>terms</a:t>
            </a:r>
            <a:r>
              <a:rPr lang="de-DE" sz="1800" dirty="0">
                <a:solidFill>
                  <a:schemeClr val="accent2"/>
                </a:solidFill>
                <a:sym typeface="Symbol" pitchFamily="18" charset="2"/>
              </a:rPr>
              <a:t> </a:t>
            </a:r>
            <a:r>
              <a:rPr lang="de-DE" sz="1800" dirty="0" err="1">
                <a:solidFill>
                  <a:schemeClr val="accent2"/>
                </a:solidFill>
                <a:sym typeface="Symbol" pitchFamily="18" charset="2"/>
              </a:rPr>
              <a:t>of</a:t>
            </a:r>
            <a:r>
              <a:rPr lang="de-DE" sz="1800" dirty="0">
                <a:solidFill>
                  <a:schemeClr val="accent2"/>
                </a:solidFill>
                <a:sym typeface="Symbol" pitchFamily="18" charset="2"/>
              </a:rPr>
              <a:t> </a:t>
            </a:r>
            <a:r>
              <a:rPr lang="de-DE" sz="1800" dirty="0" err="1">
                <a:solidFill>
                  <a:schemeClr val="accent2"/>
                </a:solidFill>
                <a:sym typeface="Symbol" pitchFamily="18" charset="2"/>
              </a:rPr>
              <a:t>quarks</a:t>
            </a:r>
            <a:r>
              <a:rPr lang="de-DE" sz="1800" dirty="0">
                <a:solidFill>
                  <a:schemeClr val="accent2"/>
                </a:solidFill>
                <a:sym typeface="Symbol" pitchFamily="18" charset="2"/>
              </a:rPr>
              <a:t> </a:t>
            </a:r>
            <a:r>
              <a:rPr lang="de-DE" sz="1800" dirty="0" err="1">
                <a:solidFill>
                  <a:schemeClr val="accent2"/>
                </a:solidFill>
                <a:sym typeface="Symbol" pitchFamily="18" charset="2"/>
              </a:rPr>
              <a:t>and</a:t>
            </a:r>
            <a:r>
              <a:rPr lang="de-DE" sz="1800" dirty="0">
                <a:solidFill>
                  <a:schemeClr val="accent2"/>
                </a:solidFill>
                <a:sym typeface="Symbol" pitchFamily="18" charset="2"/>
              </a:rPr>
              <a:t> </a:t>
            </a:r>
            <a:r>
              <a:rPr lang="de-DE" sz="1800" dirty="0" err="1">
                <a:solidFill>
                  <a:schemeClr val="accent2"/>
                </a:solidFill>
                <a:sym typeface="Symbol" pitchFamily="18" charset="2"/>
              </a:rPr>
              <a:t>gluons</a:t>
            </a:r>
            <a:r>
              <a:rPr lang="de-DE" sz="1800" dirty="0">
                <a:solidFill>
                  <a:schemeClr val="accent2"/>
                </a:solidFill>
                <a:sym typeface="Symbol" pitchFamily="18" charset="2"/>
              </a:rPr>
              <a:t>, </a:t>
            </a:r>
            <a:r>
              <a:rPr lang="de-DE" sz="1800" dirty="0" err="1">
                <a:solidFill>
                  <a:schemeClr val="accent2"/>
                </a:solidFill>
                <a:sym typeface="Symbol" pitchFamily="18" charset="2"/>
              </a:rPr>
              <a:t>instead</a:t>
            </a:r>
            <a:r>
              <a:rPr lang="de-DE" sz="1800" dirty="0">
                <a:solidFill>
                  <a:schemeClr val="accent2"/>
                </a:solidFill>
                <a:sym typeface="Symbol" pitchFamily="18" charset="2"/>
              </a:rPr>
              <a:t> </a:t>
            </a:r>
            <a:r>
              <a:rPr lang="de-DE" sz="1800" i="1" dirty="0" err="1">
                <a:solidFill>
                  <a:schemeClr val="accent2"/>
                </a:solidFill>
                <a:sym typeface="Symbol" pitchFamily="18" charset="2"/>
              </a:rPr>
              <a:t>effective</a:t>
            </a:r>
            <a:r>
              <a:rPr lang="de-DE" sz="1800" i="1" dirty="0">
                <a:solidFill>
                  <a:schemeClr val="accent2"/>
                </a:solidFill>
                <a:sym typeface="Symbol" pitchFamily="18" charset="2"/>
              </a:rPr>
              <a:t> </a:t>
            </a:r>
            <a:r>
              <a:rPr lang="de-DE" sz="1800" i="1" dirty="0" err="1">
                <a:solidFill>
                  <a:schemeClr val="accent2"/>
                </a:solidFill>
                <a:sym typeface="Symbol" pitchFamily="18" charset="2"/>
              </a:rPr>
              <a:t>theories</a:t>
            </a:r>
            <a:r>
              <a:rPr lang="de-DE" sz="1800" i="1" dirty="0">
                <a:solidFill>
                  <a:schemeClr val="accent2"/>
                </a:solidFill>
                <a:sym typeface="Symbol" pitchFamily="18" charset="2"/>
              </a:rPr>
              <a:t> </a:t>
            </a:r>
            <a:r>
              <a:rPr lang="de-DE" sz="1800" dirty="0" err="1">
                <a:solidFill>
                  <a:schemeClr val="accent2"/>
                </a:solidFill>
                <a:sym typeface="Symbol" pitchFamily="18" charset="2"/>
              </a:rPr>
              <a:t>are</a:t>
            </a:r>
            <a:r>
              <a:rPr lang="de-DE" sz="1800" dirty="0">
                <a:solidFill>
                  <a:schemeClr val="accent2"/>
                </a:solidFill>
                <a:sym typeface="Symbol" pitchFamily="18" charset="2"/>
              </a:rPr>
              <a:t> </a:t>
            </a:r>
            <a:r>
              <a:rPr lang="de-DE" sz="1800" dirty="0" err="1">
                <a:solidFill>
                  <a:schemeClr val="accent2"/>
                </a:solidFill>
                <a:sym typeface="Symbol" pitchFamily="18" charset="2"/>
              </a:rPr>
              <a:t>used</a:t>
            </a:r>
            <a:r>
              <a:rPr lang="de-DE" sz="1800" dirty="0">
                <a:solidFill>
                  <a:schemeClr val="accent2"/>
                </a:solidFill>
                <a:sym typeface="Symbol" pitchFamily="18" charset="2"/>
              </a:rPr>
              <a:t> (</a:t>
            </a:r>
            <a:r>
              <a:rPr lang="de-DE" sz="1800" dirty="0" err="1">
                <a:solidFill>
                  <a:schemeClr val="accent2"/>
                </a:solidFill>
                <a:sym typeface="Symbol" pitchFamily="18" charset="2"/>
              </a:rPr>
              <a:t>they</a:t>
            </a:r>
            <a:r>
              <a:rPr lang="de-DE" sz="1800" dirty="0">
                <a:solidFill>
                  <a:schemeClr val="accent2"/>
                </a:solidFill>
                <a:sym typeface="Symbol" pitchFamily="18" charset="2"/>
              </a:rPr>
              <a:t> </a:t>
            </a:r>
            <a:r>
              <a:rPr lang="de-DE" sz="1800" dirty="0" err="1">
                <a:solidFill>
                  <a:schemeClr val="accent2"/>
                </a:solidFill>
                <a:sym typeface="Symbol" pitchFamily="18" charset="2"/>
              </a:rPr>
              <a:t>have</a:t>
            </a:r>
            <a:r>
              <a:rPr lang="de-DE" sz="1800" dirty="0">
                <a:solidFill>
                  <a:schemeClr val="accent2"/>
                </a:solidFill>
                <a:sym typeface="Symbol" pitchFamily="18" charset="2"/>
              </a:rPr>
              <a:t> </a:t>
            </a:r>
            <a:r>
              <a:rPr lang="de-DE" sz="1800" dirty="0" err="1">
                <a:solidFill>
                  <a:schemeClr val="accent2"/>
                </a:solidFill>
                <a:sym typeface="Symbol" pitchFamily="18" charset="2"/>
              </a:rPr>
              <a:t>some</a:t>
            </a:r>
            <a:r>
              <a:rPr lang="de-DE" sz="1800" dirty="0">
                <a:solidFill>
                  <a:schemeClr val="accent2"/>
                </a:solidFill>
                <a:sym typeface="Symbol" pitchFamily="18" charset="2"/>
              </a:rPr>
              <a:t> </a:t>
            </a:r>
            <a:r>
              <a:rPr lang="de-DE" sz="1800" dirty="0" err="1">
                <a:solidFill>
                  <a:schemeClr val="accent2"/>
                </a:solidFill>
                <a:sym typeface="Symbol" pitchFamily="18" charset="2"/>
              </a:rPr>
              <a:t>degrees</a:t>
            </a:r>
            <a:r>
              <a:rPr lang="de-DE" sz="1800" dirty="0">
                <a:solidFill>
                  <a:schemeClr val="accent2"/>
                </a:solidFill>
                <a:sym typeface="Symbol" pitchFamily="18" charset="2"/>
              </a:rPr>
              <a:t> </a:t>
            </a:r>
            <a:r>
              <a:rPr lang="de-DE" sz="1800" dirty="0" err="1">
                <a:solidFill>
                  <a:schemeClr val="accent2"/>
                </a:solidFill>
                <a:sym typeface="Symbol" pitchFamily="18" charset="2"/>
              </a:rPr>
              <a:t>of</a:t>
            </a:r>
            <a:r>
              <a:rPr lang="de-DE" sz="1800" dirty="0">
                <a:solidFill>
                  <a:schemeClr val="accent2"/>
                </a:solidFill>
                <a:sym typeface="Symbol" pitchFamily="18" charset="2"/>
              </a:rPr>
              <a:t> </a:t>
            </a:r>
            <a:r>
              <a:rPr lang="de-DE" sz="1800" dirty="0" err="1" smtClean="0">
                <a:solidFill>
                  <a:schemeClr val="accent2"/>
                </a:solidFill>
                <a:sym typeface="Symbol" pitchFamily="18" charset="2"/>
              </a:rPr>
              <a:t>freedom</a:t>
            </a:r>
            <a:r>
              <a:rPr lang="de-DE" sz="1800" dirty="0" smtClean="0">
                <a:solidFill>
                  <a:schemeClr val="accent2"/>
                </a:solidFill>
                <a:sym typeface="Symbol" pitchFamily="18" charset="2"/>
              </a:rPr>
              <a:t>)</a:t>
            </a:r>
            <a:endParaRPr lang="de-DE" sz="1800" dirty="0">
              <a:solidFill>
                <a:schemeClr val="accent2"/>
              </a:solidFill>
              <a:sym typeface="Symbol" pitchFamily="18" charset="2"/>
            </a:endParaRPr>
          </a:p>
        </p:txBody>
      </p:sp>
      <p:sp>
        <p:nvSpPr>
          <p:cNvPr id="22532" name="Rectangle 14"/>
          <p:cNvSpPr>
            <a:spLocks noChangeArrowheads="1"/>
          </p:cNvSpPr>
          <p:nvPr/>
        </p:nvSpPr>
        <p:spPr bwMode="auto">
          <a:xfrm>
            <a:off x="0" y="30163"/>
            <a:ext cx="9144000" cy="522287"/>
          </a:xfrm>
          <a:prstGeom prst="rect">
            <a:avLst/>
          </a:prstGeom>
          <a:noFill/>
          <a:ln w="9525">
            <a:noFill/>
            <a:miter lim="800000"/>
            <a:headEnd/>
            <a:tailEnd/>
          </a:ln>
        </p:spPr>
        <p:txBody>
          <a:bodyPr anchor="ctr">
            <a:spAutoFit/>
          </a:bodyPr>
          <a:lstStyle/>
          <a:p>
            <a:pPr algn="ctr"/>
            <a:r>
              <a:rPr lang="en-GB" altLang="ja-JP" sz="2800" i="1" dirty="0" err="1">
                <a:solidFill>
                  <a:schemeClr val="accent4">
                    <a:lumMod val="65000"/>
                    <a:lumOff val="35000"/>
                  </a:schemeClr>
                </a:solidFill>
                <a:ea typeface="MS PGothic" pitchFamily="34" charset="-128"/>
              </a:rPr>
              <a:t>Hadronic</a:t>
            </a:r>
            <a:r>
              <a:rPr lang="en-GB" altLang="ja-JP" sz="2800" i="1" dirty="0">
                <a:solidFill>
                  <a:schemeClr val="accent4">
                    <a:lumMod val="65000"/>
                    <a:lumOff val="35000"/>
                  </a:schemeClr>
                </a:solidFill>
                <a:ea typeface="MS PGothic" pitchFamily="34" charset="-128"/>
              </a:rPr>
              <a:t> </a:t>
            </a:r>
            <a:r>
              <a:rPr lang="en-GB" altLang="ja-JP" sz="2800" i="1" dirty="0" smtClean="0">
                <a:solidFill>
                  <a:schemeClr val="accent4">
                    <a:lumMod val="65000"/>
                    <a:lumOff val="35000"/>
                  </a:schemeClr>
                </a:solidFill>
                <a:ea typeface="MS PGothic" pitchFamily="34" charset="-128"/>
              </a:rPr>
              <a:t>atoms </a:t>
            </a:r>
            <a:r>
              <a:rPr lang="en-GB" altLang="ja-JP" sz="2800" i="1" dirty="0">
                <a:solidFill>
                  <a:schemeClr val="accent4">
                    <a:lumMod val="65000"/>
                    <a:lumOff val="35000"/>
                  </a:schemeClr>
                </a:solidFill>
                <a:ea typeface="MS PGothic" pitchFamily="34" charset="-128"/>
              </a:rPr>
              <a:t> </a:t>
            </a:r>
            <a:r>
              <a:rPr lang="en-GB" altLang="ja-JP" sz="2800" dirty="0">
                <a:solidFill>
                  <a:srgbClr val="0070C0"/>
                </a:solidFill>
                <a:ea typeface="MS PGothic" pitchFamily="34" charset="-128"/>
              </a:rPr>
              <a:t> </a:t>
            </a:r>
          </a:p>
        </p:txBody>
      </p:sp>
      <p:sp>
        <p:nvSpPr>
          <p:cNvPr id="22533" name="Textfeld 6"/>
          <p:cNvSpPr txBox="1">
            <a:spLocks noChangeArrowheads="1"/>
          </p:cNvSpPr>
          <p:nvPr/>
        </p:nvSpPr>
        <p:spPr bwMode="auto">
          <a:xfrm>
            <a:off x="428625" y="5857875"/>
            <a:ext cx="6962612" cy="461665"/>
          </a:xfrm>
          <a:prstGeom prst="rect">
            <a:avLst/>
          </a:prstGeom>
          <a:noFill/>
          <a:ln w="9525">
            <a:noFill/>
            <a:miter lim="800000"/>
            <a:headEnd/>
            <a:tailEnd/>
          </a:ln>
        </p:spPr>
        <p:txBody>
          <a:bodyPr wrap="none">
            <a:spAutoFit/>
          </a:bodyPr>
          <a:lstStyle/>
          <a:p>
            <a:r>
              <a:rPr lang="de-DE" sz="1200" baseline="30000" dirty="0"/>
              <a:t>1 </a:t>
            </a:r>
            <a:r>
              <a:rPr lang="de-DE" sz="1200" dirty="0" smtClean="0"/>
              <a:t>original </a:t>
            </a:r>
            <a:r>
              <a:rPr lang="de-DE" sz="1200" dirty="0" err="1" smtClean="0"/>
              <a:t>Deser</a:t>
            </a:r>
            <a:r>
              <a:rPr lang="de-DE" sz="1200" dirty="0" smtClean="0"/>
              <a:t> </a:t>
            </a:r>
            <a:r>
              <a:rPr lang="de-DE" sz="1200" dirty="0" err="1"/>
              <a:t>relation</a:t>
            </a:r>
            <a:r>
              <a:rPr lang="de-DE" sz="1200" dirty="0"/>
              <a:t> in </a:t>
            </a:r>
            <a:r>
              <a:rPr lang="de-DE" sz="1200" dirty="0" err="1"/>
              <a:t>some</a:t>
            </a:r>
            <a:r>
              <a:rPr lang="de-DE" sz="1200" dirty="0"/>
              <a:t> </a:t>
            </a:r>
            <a:r>
              <a:rPr lang="de-DE" sz="1200" dirty="0" err="1"/>
              <a:t>cases</a:t>
            </a:r>
            <a:r>
              <a:rPr lang="de-DE" sz="1200" dirty="0"/>
              <a:t> not </a:t>
            </a:r>
            <a:r>
              <a:rPr lang="de-DE" sz="1200" dirty="0" err="1"/>
              <a:t>sufficient</a:t>
            </a:r>
            <a:r>
              <a:rPr lang="de-DE" sz="1200" dirty="0"/>
              <a:t> </a:t>
            </a:r>
            <a:r>
              <a:rPr lang="de-DE" sz="1200" dirty="0" err="1"/>
              <a:t>to</a:t>
            </a:r>
            <a:r>
              <a:rPr lang="de-DE" sz="1200" dirty="0"/>
              <a:t> </a:t>
            </a:r>
            <a:r>
              <a:rPr lang="de-DE" sz="1200" dirty="0" err="1"/>
              <a:t>compare</a:t>
            </a:r>
            <a:r>
              <a:rPr lang="de-DE" sz="1200" dirty="0"/>
              <a:t> </a:t>
            </a:r>
            <a:r>
              <a:rPr lang="de-DE" sz="1200" dirty="0" err="1"/>
              <a:t>to</a:t>
            </a:r>
            <a:r>
              <a:rPr lang="de-DE" sz="1200" dirty="0"/>
              <a:t> </a:t>
            </a:r>
            <a:r>
              <a:rPr lang="de-DE" sz="1200" dirty="0" err="1"/>
              <a:t>high</a:t>
            </a:r>
            <a:r>
              <a:rPr lang="de-DE" sz="1200" dirty="0"/>
              <a:t> </a:t>
            </a:r>
            <a:r>
              <a:rPr lang="de-DE" sz="1200" dirty="0" err="1"/>
              <a:t>precision</a:t>
            </a:r>
            <a:r>
              <a:rPr lang="de-DE" sz="1200" dirty="0"/>
              <a:t> experimental </a:t>
            </a:r>
            <a:r>
              <a:rPr lang="de-DE" sz="1200" dirty="0" err="1"/>
              <a:t>data</a:t>
            </a:r>
            <a:r>
              <a:rPr lang="de-DE" sz="1200" dirty="0"/>
              <a:t> </a:t>
            </a:r>
          </a:p>
          <a:p>
            <a:r>
              <a:rPr lang="de-DE" sz="1200" baseline="30000" dirty="0"/>
              <a:t>2</a:t>
            </a:r>
            <a:r>
              <a:rPr lang="de-DE" sz="1200" dirty="0"/>
              <a:t> </a:t>
            </a:r>
            <a:r>
              <a:rPr lang="de-DE" sz="1200" dirty="0" err="1" smtClean="0"/>
              <a:t>problems</a:t>
            </a:r>
            <a:r>
              <a:rPr lang="de-DE" sz="1200" dirty="0"/>
              <a:t>: </a:t>
            </a:r>
            <a:r>
              <a:rPr lang="de-DE" sz="1200" dirty="0" err="1"/>
              <a:t>extrapolation</a:t>
            </a:r>
            <a:r>
              <a:rPr lang="de-DE" sz="1200" dirty="0"/>
              <a:t> </a:t>
            </a:r>
            <a:r>
              <a:rPr lang="de-DE" sz="1200" dirty="0" err="1"/>
              <a:t>to</a:t>
            </a:r>
            <a:r>
              <a:rPr lang="de-DE" sz="1200" dirty="0"/>
              <a:t> E=0  </a:t>
            </a:r>
            <a:r>
              <a:rPr lang="de-DE" sz="1200" dirty="0" err="1"/>
              <a:t>and</a:t>
            </a:r>
            <a:r>
              <a:rPr lang="de-DE" sz="1200" dirty="0"/>
              <a:t>   </a:t>
            </a:r>
            <a:r>
              <a:rPr lang="de-DE" sz="1200" dirty="0" err="1"/>
              <a:t>quality</a:t>
            </a:r>
            <a:r>
              <a:rPr lang="de-DE" sz="1200" dirty="0"/>
              <a:t> </a:t>
            </a:r>
            <a:r>
              <a:rPr lang="de-DE" sz="1200" dirty="0" err="1"/>
              <a:t>of</a:t>
            </a:r>
            <a:r>
              <a:rPr lang="de-DE" sz="1200" dirty="0"/>
              <a:t> </a:t>
            </a:r>
            <a:r>
              <a:rPr lang="de-DE" sz="1200" dirty="0" err="1"/>
              <a:t>old</a:t>
            </a:r>
            <a:r>
              <a:rPr lang="de-DE" sz="1200" dirty="0"/>
              <a:t> experimental </a:t>
            </a:r>
            <a:r>
              <a:rPr lang="de-DE" sz="1200" dirty="0" err="1"/>
              <a:t>data</a:t>
            </a:r>
            <a:endParaRPr lang="de-DE" sz="1200" dirty="0"/>
          </a:p>
        </p:txBody>
      </p:sp>
      <p:sp>
        <p:nvSpPr>
          <p:cNvPr id="7"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3</a:t>
            </a:fld>
            <a:r>
              <a:rPr lang="de-DE" dirty="0" smtClean="0"/>
              <a:t>   </a:t>
            </a:r>
            <a:endParaRPr lang="de-D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a:stretch>
            <a:fillRect/>
          </a:stretch>
        </p:blipFill>
        <p:spPr bwMode="auto">
          <a:xfrm>
            <a:off x="468313" y="836613"/>
            <a:ext cx="8207375" cy="5695950"/>
          </a:xfrm>
          <a:prstGeom prst="rect">
            <a:avLst/>
          </a:prstGeom>
          <a:noFill/>
          <a:ln w="9525">
            <a:noFill/>
            <a:miter lim="800000"/>
            <a:headEnd/>
            <a:tailEnd/>
          </a:ln>
        </p:spPr>
      </p:pic>
      <p:sp>
        <p:nvSpPr>
          <p:cNvPr id="63491" name="Text Box 3"/>
          <p:cNvSpPr txBox="1">
            <a:spLocks noChangeArrowheads="1"/>
          </p:cNvSpPr>
          <p:nvPr/>
        </p:nvSpPr>
        <p:spPr bwMode="auto">
          <a:xfrm>
            <a:off x="0" y="0"/>
            <a:ext cx="9144000" cy="396875"/>
          </a:xfrm>
          <a:prstGeom prst="rect">
            <a:avLst/>
          </a:prstGeom>
          <a:noFill/>
          <a:ln w="9525">
            <a:noFill/>
            <a:miter lim="800000"/>
            <a:headEnd/>
            <a:tailEnd/>
          </a:ln>
        </p:spPr>
        <p:txBody>
          <a:bodyPr>
            <a:spAutoFit/>
          </a:bodyPr>
          <a:lstStyle/>
          <a:p>
            <a:pPr algn="ctr"/>
            <a:r>
              <a:rPr lang="de-DE" sz="2000">
                <a:solidFill>
                  <a:srgbClr val="CC0000"/>
                </a:solidFill>
              </a:rPr>
              <a:t>DAFNE tune:  simulation of kaon energy at entering target, stopping distribution</a:t>
            </a:r>
          </a:p>
        </p:txBody>
      </p:sp>
      <p:sp>
        <p:nvSpPr>
          <p:cNvPr id="63492" name="Text Box 4"/>
          <p:cNvSpPr txBox="1">
            <a:spLocks noChangeArrowheads="1"/>
          </p:cNvSpPr>
          <p:nvPr/>
        </p:nvSpPr>
        <p:spPr bwMode="auto">
          <a:xfrm>
            <a:off x="1979613" y="1125538"/>
            <a:ext cx="1811337" cy="304800"/>
          </a:xfrm>
          <a:prstGeom prst="rect">
            <a:avLst/>
          </a:prstGeom>
          <a:solidFill>
            <a:schemeClr val="bg1"/>
          </a:solidFill>
          <a:ln w="9525">
            <a:noFill/>
            <a:miter lim="800000"/>
            <a:headEnd/>
            <a:tailEnd/>
          </a:ln>
        </p:spPr>
        <p:txBody>
          <a:bodyPr wrap="none">
            <a:spAutoFit/>
          </a:bodyPr>
          <a:lstStyle/>
          <a:p>
            <a:r>
              <a:rPr lang="de-DE" sz="1400"/>
              <a:t>E(</a:t>
            </a:r>
            <a:r>
              <a:rPr lang="de-DE" sz="1400">
                <a:latin typeface="Symbol" pitchFamily="18" charset="2"/>
              </a:rPr>
              <a:t>F</a:t>
            </a:r>
            <a:r>
              <a:rPr lang="de-DE" sz="1400"/>
              <a:t>) = 1019.0 MeV  </a:t>
            </a:r>
          </a:p>
        </p:txBody>
      </p:sp>
      <p:sp>
        <p:nvSpPr>
          <p:cNvPr id="63493" name="Text Box 5"/>
          <p:cNvSpPr txBox="1">
            <a:spLocks noChangeArrowheads="1"/>
          </p:cNvSpPr>
          <p:nvPr/>
        </p:nvSpPr>
        <p:spPr bwMode="auto">
          <a:xfrm>
            <a:off x="1979613" y="3141663"/>
            <a:ext cx="1811337" cy="304800"/>
          </a:xfrm>
          <a:prstGeom prst="rect">
            <a:avLst/>
          </a:prstGeom>
          <a:solidFill>
            <a:schemeClr val="bg1"/>
          </a:solidFill>
          <a:ln w="9525">
            <a:noFill/>
            <a:miter lim="800000"/>
            <a:headEnd/>
            <a:tailEnd/>
          </a:ln>
        </p:spPr>
        <p:txBody>
          <a:bodyPr wrap="none">
            <a:spAutoFit/>
          </a:bodyPr>
          <a:lstStyle/>
          <a:p>
            <a:r>
              <a:rPr lang="de-DE" sz="1400"/>
              <a:t>E(</a:t>
            </a:r>
            <a:r>
              <a:rPr lang="de-DE" sz="1400">
                <a:latin typeface="Symbol" pitchFamily="18" charset="2"/>
              </a:rPr>
              <a:t>F</a:t>
            </a:r>
            <a:r>
              <a:rPr lang="de-DE" sz="1400"/>
              <a:t>) = 1019.4 MeV  </a:t>
            </a:r>
          </a:p>
        </p:txBody>
      </p:sp>
      <p:sp>
        <p:nvSpPr>
          <p:cNvPr id="63494" name="Text Box 6"/>
          <p:cNvSpPr txBox="1">
            <a:spLocks noChangeArrowheads="1"/>
          </p:cNvSpPr>
          <p:nvPr/>
        </p:nvSpPr>
        <p:spPr bwMode="auto">
          <a:xfrm>
            <a:off x="2051050" y="5084763"/>
            <a:ext cx="1811338" cy="304800"/>
          </a:xfrm>
          <a:prstGeom prst="rect">
            <a:avLst/>
          </a:prstGeom>
          <a:solidFill>
            <a:schemeClr val="bg1"/>
          </a:solidFill>
          <a:ln w="9525">
            <a:noFill/>
            <a:miter lim="800000"/>
            <a:headEnd/>
            <a:tailEnd/>
          </a:ln>
        </p:spPr>
        <p:txBody>
          <a:bodyPr wrap="none">
            <a:spAutoFit/>
          </a:bodyPr>
          <a:lstStyle/>
          <a:p>
            <a:r>
              <a:rPr lang="de-DE" sz="1400"/>
              <a:t>E(</a:t>
            </a:r>
            <a:r>
              <a:rPr lang="de-DE" sz="1400">
                <a:latin typeface="Symbol" pitchFamily="18" charset="2"/>
              </a:rPr>
              <a:t>F</a:t>
            </a:r>
            <a:r>
              <a:rPr lang="de-DE" sz="1400"/>
              <a:t>) = 1019.8 MeV  </a:t>
            </a:r>
          </a:p>
        </p:txBody>
      </p:sp>
      <p:sp>
        <p:nvSpPr>
          <p:cNvPr id="63495" name="Text Box 7"/>
          <p:cNvSpPr txBox="1">
            <a:spLocks noChangeArrowheads="1"/>
          </p:cNvSpPr>
          <p:nvPr/>
        </p:nvSpPr>
        <p:spPr bwMode="auto">
          <a:xfrm>
            <a:off x="1692275" y="2420938"/>
            <a:ext cx="1395413" cy="274637"/>
          </a:xfrm>
          <a:prstGeom prst="rect">
            <a:avLst/>
          </a:prstGeom>
          <a:noFill/>
          <a:ln w="9525">
            <a:noFill/>
            <a:miter lim="800000"/>
            <a:headEnd/>
            <a:tailEnd/>
          </a:ln>
        </p:spPr>
        <p:txBody>
          <a:bodyPr wrap="none">
            <a:spAutoFit/>
          </a:bodyPr>
          <a:lstStyle/>
          <a:p>
            <a:r>
              <a:rPr lang="de-DE" sz="1200" b="1"/>
              <a:t>kaon energy eV  </a:t>
            </a:r>
          </a:p>
        </p:txBody>
      </p:sp>
      <p:sp>
        <p:nvSpPr>
          <p:cNvPr id="63496" name="Text Box 8"/>
          <p:cNvSpPr txBox="1">
            <a:spLocks noChangeArrowheads="1"/>
          </p:cNvSpPr>
          <p:nvPr/>
        </p:nvSpPr>
        <p:spPr bwMode="auto">
          <a:xfrm>
            <a:off x="1692275" y="6381750"/>
            <a:ext cx="1395413" cy="274638"/>
          </a:xfrm>
          <a:prstGeom prst="rect">
            <a:avLst/>
          </a:prstGeom>
          <a:noFill/>
          <a:ln w="9525">
            <a:noFill/>
            <a:miter lim="800000"/>
            <a:headEnd/>
            <a:tailEnd/>
          </a:ln>
        </p:spPr>
        <p:txBody>
          <a:bodyPr wrap="none">
            <a:spAutoFit/>
          </a:bodyPr>
          <a:lstStyle/>
          <a:p>
            <a:r>
              <a:rPr lang="de-DE" sz="1200" b="1"/>
              <a:t>kaon energy eV  </a:t>
            </a:r>
          </a:p>
        </p:txBody>
      </p:sp>
      <p:sp>
        <p:nvSpPr>
          <p:cNvPr id="63497" name="Text Box 9"/>
          <p:cNvSpPr txBox="1">
            <a:spLocks noChangeArrowheads="1"/>
          </p:cNvSpPr>
          <p:nvPr/>
        </p:nvSpPr>
        <p:spPr bwMode="auto">
          <a:xfrm>
            <a:off x="1692275" y="4437063"/>
            <a:ext cx="1395413" cy="274637"/>
          </a:xfrm>
          <a:prstGeom prst="rect">
            <a:avLst/>
          </a:prstGeom>
          <a:noFill/>
          <a:ln w="9525">
            <a:noFill/>
            <a:miter lim="800000"/>
            <a:headEnd/>
            <a:tailEnd/>
          </a:ln>
        </p:spPr>
        <p:txBody>
          <a:bodyPr wrap="none">
            <a:spAutoFit/>
          </a:bodyPr>
          <a:lstStyle/>
          <a:p>
            <a:r>
              <a:rPr lang="de-DE" sz="1200" b="1"/>
              <a:t>kaon energy eV  </a:t>
            </a:r>
          </a:p>
        </p:txBody>
      </p:sp>
      <p:sp>
        <p:nvSpPr>
          <p:cNvPr id="63498" name="Text Box 10"/>
          <p:cNvSpPr txBox="1">
            <a:spLocks noChangeArrowheads="1"/>
          </p:cNvSpPr>
          <p:nvPr/>
        </p:nvSpPr>
        <p:spPr bwMode="auto">
          <a:xfrm>
            <a:off x="2484438" y="476250"/>
            <a:ext cx="3759200" cy="346075"/>
          </a:xfrm>
          <a:prstGeom prst="rect">
            <a:avLst/>
          </a:prstGeom>
          <a:solidFill>
            <a:srgbClr val="DDDDDD"/>
          </a:solidFill>
          <a:ln w="9525">
            <a:solidFill>
              <a:srgbClr val="FF0000"/>
            </a:solidFill>
            <a:miter lim="800000"/>
            <a:headEnd/>
            <a:tailEnd/>
          </a:ln>
        </p:spPr>
        <p:txBody>
          <a:bodyPr wrap="none">
            <a:spAutoFit/>
          </a:bodyPr>
          <a:lstStyle/>
          <a:p>
            <a:r>
              <a:rPr lang="de-DE" sz="1600">
                <a:solidFill>
                  <a:srgbClr val="000066"/>
                </a:solidFill>
              </a:rPr>
              <a:t>Note: width of </a:t>
            </a:r>
            <a:r>
              <a:rPr lang="de-DE" sz="1600">
                <a:solidFill>
                  <a:srgbClr val="000066"/>
                </a:solidFill>
                <a:latin typeface="Symbol" pitchFamily="18" charset="2"/>
              </a:rPr>
              <a:t>F</a:t>
            </a:r>
            <a:r>
              <a:rPr lang="de-DE" sz="1600">
                <a:solidFill>
                  <a:srgbClr val="000066"/>
                </a:solidFill>
              </a:rPr>
              <a:t> resonance = 4.5 MeV  </a:t>
            </a:r>
          </a:p>
        </p:txBody>
      </p:sp>
      <p:sp>
        <p:nvSpPr>
          <p:cNvPr id="63499" name="Text Box 11"/>
          <p:cNvSpPr txBox="1">
            <a:spLocks noChangeArrowheads="1"/>
          </p:cNvSpPr>
          <p:nvPr/>
        </p:nvSpPr>
        <p:spPr bwMode="auto">
          <a:xfrm>
            <a:off x="5795963" y="2420938"/>
            <a:ext cx="1854200" cy="274637"/>
          </a:xfrm>
          <a:prstGeom prst="rect">
            <a:avLst/>
          </a:prstGeom>
          <a:noFill/>
          <a:ln w="9525">
            <a:noFill/>
            <a:miter lim="800000"/>
            <a:headEnd/>
            <a:tailEnd/>
          </a:ln>
        </p:spPr>
        <p:txBody>
          <a:bodyPr wrap="none">
            <a:spAutoFit/>
          </a:bodyPr>
          <a:lstStyle/>
          <a:p>
            <a:r>
              <a:rPr lang="de-DE" sz="1200" b="1"/>
              <a:t>vertical position (mm)  </a:t>
            </a:r>
          </a:p>
        </p:txBody>
      </p:sp>
      <p:sp>
        <p:nvSpPr>
          <p:cNvPr id="63500" name="Text Box 12"/>
          <p:cNvSpPr txBox="1">
            <a:spLocks noChangeArrowheads="1"/>
          </p:cNvSpPr>
          <p:nvPr/>
        </p:nvSpPr>
        <p:spPr bwMode="auto">
          <a:xfrm>
            <a:off x="5867400" y="4365625"/>
            <a:ext cx="1854200" cy="274638"/>
          </a:xfrm>
          <a:prstGeom prst="rect">
            <a:avLst/>
          </a:prstGeom>
          <a:noFill/>
          <a:ln w="9525">
            <a:noFill/>
            <a:miter lim="800000"/>
            <a:headEnd/>
            <a:tailEnd/>
          </a:ln>
        </p:spPr>
        <p:txBody>
          <a:bodyPr wrap="none">
            <a:spAutoFit/>
          </a:bodyPr>
          <a:lstStyle/>
          <a:p>
            <a:r>
              <a:rPr lang="de-DE" sz="1200" b="1"/>
              <a:t>vertical position (mm)  </a:t>
            </a:r>
          </a:p>
        </p:txBody>
      </p:sp>
      <p:sp>
        <p:nvSpPr>
          <p:cNvPr id="63501" name="Text Box 13"/>
          <p:cNvSpPr txBox="1">
            <a:spLocks noChangeArrowheads="1"/>
          </p:cNvSpPr>
          <p:nvPr/>
        </p:nvSpPr>
        <p:spPr bwMode="auto">
          <a:xfrm>
            <a:off x="5929313" y="6357938"/>
            <a:ext cx="1854200" cy="274637"/>
          </a:xfrm>
          <a:prstGeom prst="rect">
            <a:avLst/>
          </a:prstGeom>
          <a:noFill/>
          <a:ln w="9525">
            <a:noFill/>
            <a:miter lim="800000"/>
            <a:headEnd/>
            <a:tailEnd/>
          </a:ln>
        </p:spPr>
        <p:txBody>
          <a:bodyPr wrap="none">
            <a:spAutoFit/>
          </a:bodyPr>
          <a:lstStyle/>
          <a:p>
            <a:r>
              <a:rPr lang="de-DE" sz="1200" b="1"/>
              <a:t>vertical position (mm)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cargnelli\physik\Konferenzen+Meetings\2009\LNF 39. Sci. com Oct 2009\Koike-Harada_Akaishi(1996).gif"/>
          <p:cNvPicPr>
            <a:picLocks noChangeAspect="1" noChangeArrowheads="1"/>
          </p:cNvPicPr>
          <p:nvPr/>
        </p:nvPicPr>
        <p:blipFill>
          <a:blip r:embed="rId3" cstate="print"/>
          <a:srcRect/>
          <a:stretch>
            <a:fillRect/>
          </a:stretch>
        </p:blipFill>
        <p:spPr bwMode="auto">
          <a:xfrm>
            <a:off x="1285875" y="714375"/>
            <a:ext cx="5343525"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a:stretch>
            <a:fillRect/>
          </a:stretch>
        </p:blipFill>
        <p:spPr bwMode="auto">
          <a:xfrm>
            <a:off x="0" y="647700"/>
            <a:ext cx="3725863" cy="3860800"/>
          </a:xfrm>
          <a:prstGeom prst="rect">
            <a:avLst/>
          </a:prstGeom>
          <a:noFill/>
          <a:ln w="9525">
            <a:noFill/>
            <a:miter lim="800000"/>
            <a:headEnd/>
            <a:tailEnd/>
          </a:ln>
        </p:spPr>
      </p:pic>
      <p:pic>
        <p:nvPicPr>
          <p:cNvPr id="65539" name="Picture 3"/>
          <p:cNvPicPr>
            <a:picLocks noChangeAspect="1" noChangeArrowheads="1"/>
          </p:cNvPicPr>
          <p:nvPr/>
        </p:nvPicPr>
        <p:blipFill>
          <a:blip r:embed="rId4" cstate="print"/>
          <a:srcRect/>
          <a:stretch>
            <a:fillRect/>
          </a:stretch>
        </p:blipFill>
        <p:spPr bwMode="auto">
          <a:xfrm>
            <a:off x="5511800" y="533400"/>
            <a:ext cx="2916238" cy="4335463"/>
          </a:xfrm>
          <a:prstGeom prst="rect">
            <a:avLst/>
          </a:prstGeom>
          <a:noFill/>
          <a:ln w="9525">
            <a:noFill/>
            <a:miter lim="800000"/>
            <a:headEnd/>
            <a:tailEnd/>
          </a:ln>
        </p:spPr>
      </p:pic>
      <p:sp>
        <p:nvSpPr>
          <p:cNvPr id="65540" name="Foliennummernplatzhalter 2"/>
          <p:cNvSpPr txBox="1">
            <a:spLocks noGrp="1"/>
          </p:cNvSpPr>
          <p:nvPr/>
        </p:nvSpPr>
        <p:spPr bwMode="auto">
          <a:xfrm>
            <a:off x="7596188" y="6597650"/>
            <a:ext cx="1547812" cy="260350"/>
          </a:xfrm>
          <a:prstGeom prst="rect">
            <a:avLst/>
          </a:prstGeom>
          <a:noFill/>
          <a:ln w="9525">
            <a:noFill/>
            <a:miter lim="800000"/>
            <a:headEnd/>
            <a:tailEnd/>
          </a:ln>
        </p:spPr>
        <p:txBody>
          <a:bodyPr/>
          <a:lstStyle/>
          <a:p>
            <a:pPr algn="r"/>
            <a:fld id="{164B2463-4CD3-46FD-86E3-E4530EDA858B}" type="slidenum">
              <a:rPr lang="de-DE" sz="1200"/>
              <a:pPr algn="r"/>
              <a:t>32</a:t>
            </a:fld>
            <a:r>
              <a:rPr lang="de-DE" sz="1200"/>
              <a:t>   </a:t>
            </a:r>
          </a:p>
        </p:txBody>
      </p:sp>
      <p:sp>
        <p:nvSpPr>
          <p:cNvPr id="65541" name="Rectangle 17"/>
          <p:cNvSpPr>
            <a:spLocks noChangeArrowheads="1"/>
          </p:cNvSpPr>
          <p:nvPr/>
        </p:nvSpPr>
        <p:spPr bwMode="auto">
          <a:xfrm>
            <a:off x="0" y="0"/>
            <a:ext cx="9144000" cy="620713"/>
          </a:xfrm>
          <a:prstGeom prst="rect">
            <a:avLst/>
          </a:prstGeom>
          <a:noFill/>
          <a:ln w="9525">
            <a:noFill/>
            <a:miter lim="800000"/>
            <a:headEnd/>
            <a:tailEnd/>
          </a:ln>
        </p:spPr>
        <p:txBody>
          <a:bodyPr anchor="ctr"/>
          <a:lstStyle/>
          <a:p>
            <a:pPr algn="ctr"/>
            <a:r>
              <a:rPr lang="de-DE" sz="2400">
                <a:solidFill>
                  <a:srgbClr val="CC0000"/>
                </a:solidFill>
              </a:rPr>
              <a:t>SIDDHARTA Monte Carlo simulation </a:t>
            </a:r>
          </a:p>
          <a:p>
            <a:pPr algn="ctr"/>
            <a:r>
              <a:rPr lang="de-DE" sz="1800">
                <a:solidFill>
                  <a:srgbClr val="CC0000"/>
                </a:solidFill>
              </a:rPr>
              <a:t>1. GEANT geometry model for siddharta-cell-2-close</a:t>
            </a:r>
          </a:p>
        </p:txBody>
      </p:sp>
      <p:sp>
        <p:nvSpPr>
          <p:cNvPr id="65542" name="Text Box 9"/>
          <p:cNvSpPr txBox="1">
            <a:spLocks noChangeArrowheads="1"/>
          </p:cNvSpPr>
          <p:nvPr/>
        </p:nvSpPr>
        <p:spPr bwMode="auto">
          <a:xfrm>
            <a:off x="4322763" y="3462338"/>
            <a:ext cx="1114425" cy="254000"/>
          </a:xfrm>
          <a:prstGeom prst="rect">
            <a:avLst/>
          </a:prstGeom>
          <a:solidFill>
            <a:srgbClr val="FFCC66"/>
          </a:solidFill>
          <a:ln w="9525">
            <a:solidFill>
              <a:schemeClr val="tx1"/>
            </a:solidFill>
            <a:miter lim="800000"/>
            <a:headEnd/>
            <a:tailEnd/>
          </a:ln>
        </p:spPr>
        <p:txBody>
          <a:bodyPr wrap="none">
            <a:spAutoFit/>
          </a:bodyPr>
          <a:lstStyle/>
          <a:p>
            <a:r>
              <a:rPr lang="en-US" sz="1000">
                <a:solidFill>
                  <a:srgbClr val="CC0000"/>
                </a:solidFill>
              </a:rPr>
              <a:t>upper scintillator</a:t>
            </a:r>
          </a:p>
        </p:txBody>
      </p:sp>
      <p:sp>
        <p:nvSpPr>
          <p:cNvPr id="65543" name="Line 7"/>
          <p:cNvSpPr>
            <a:spLocks noChangeShapeType="1"/>
          </p:cNvSpPr>
          <p:nvPr/>
        </p:nvSpPr>
        <p:spPr bwMode="auto">
          <a:xfrm>
            <a:off x="5438775" y="3579813"/>
            <a:ext cx="682625" cy="38100"/>
          </a:xfrm>
          <a:prstGeom prst="line">
            <a:avLst/>
          </a:prstGeom>
          <a:noFill/>
          <a:ln w="9525">
            <a:solidFill>
              <a:schemeClr val="tx1"/>
            </a:solidFill>
            <a:round/>
            <a:headEnd/>
            <a:tailEnd type="arrow" w="med" len="med"/>
          </a:ln>
        </p:spPr>
        <p:txBody>
          <a:bodyPr/>
          <a:lstStyle/>
          <a:p>
            <a:endParaRPr lang="de-AT"/>
          </a:p>
        </p:txBody>
      </p:sp>
      <p:sp>
        <p:nvSpPr>
          <p:cNvPr id="65544" name="Text Box 9"/>
          <p:cNvSpPr txBox="1">
            <a:spLocks noChangeArrowheads="1"/>
          </p:cNvSpPr>
          <p:nvPr/>
        </p:nvSpPr>
        <p:spPr bwMode="auto">
          <a:xfrm>
            <a:off x="4322763" y="4705350"/>
            <a:ext cx="1095375" cy="254000"/>
          </a:xfrm>
          <a:prstGeom prst="rect">
            <a:avLst/>
          </a:prstGeom>
          <a:solidFill>
            <a:srgbClr val="FFCC66"/>
          </a:solidFill>
          <a:ln w="9525">
            <a:solidFill>
              <a:schemeClr val="tx1"/>
            </a:solidFill>
            <a:miter lim="800000"/>
            <a:headEnd/>
            <a:tailEnd/>
          </a:ln>
        </p:spPr>
        <p:txBody>
          <a:bodyPr wrap="none">
            <a:spAutoFit/>
          </a:bodyPr>
          <a:lstStyle/>
          <a:p>
            <a:r>
              <a:rPr lang="en-US" sz="1000">
                <a:solidFill>
                  <a:srgbClr val="CC0000"/>
                </a:solidFill>
              </a:rPr>
              <a:t>lower scintillator</a:t>
            </a:r>
          </a:p>
        </p:txBody>
      </p:sp>
      <p:sp>
        <p:nvSpPr>
          <p:cNvPr id="65545" name="Line 9"/>
          <p:cNvSpPr>
            <a:spLocks noChangeShapeType="1"/>
          </p:cNvSpPr>
          <p:nvPr/>
        </p:nvSpPr>
        <p:spPr bwMode="auto">
          <a:xfrm flipV="1">
            <a:off x="5421313" y="4786313"/>
            <a:ext cx="693737" cy="47625"/>
          </a:xfrm>
          <a:prstGeom prst="line">
            <a:avLst/>
          </a:prstGeom>
          <a:noFill/>
          <a:ln w="9525">
            <a:solidFill>
              <a:schemeClr val="tx1"/>
            </a:solidFill>
            <a:round/>
            <a:headEnd/>
            <a:tailEnd type="arrow" w="med" len="med"/>
          </a:ln>
        </p:spPr>
        <p:txBody>
          <a:bodyPr/>
          <a:lstStyle/>
          <a:p>
            <a:endParaRPr lang="de-AT"/>
          </a:p>
        </p:txBody>
      </p:sp>
      <p:sp>
        <p:nvSpPr>
          <p:cNvPr id="65546" name="Text Box 9"/>
          <p:cNvSpPr txBox="1">
            <a:spLocks noChangeArrowheads="1"/>
          </p:cNvSpPr>
          <p:nvPr/>
        </p:nvSpPr>
        <p:spPr bwMode="auto">
          <a:xfrm>
            <a:off x="3924300" y="4076700"/>
            <a:ext cx="2447925" cy="558800"/>
          </a:xfrm>
          <a:prstGeom prst="rect">
            <a:avLst/>
          </a:prstGeom>
          <a:solidFill>
            <a:srgbClr val="FFCC66"/>
          </a:solidFill>
          <a:ln w="9525">
            <a:solidFill>
              <a:schemeClr val="tx1"/>
            </a:solidFill>
            <a:miter lim="800000"/>
            <a:headEnd/>
            <a:tailEnd/>
          </a:ln>
        </p:spPr>
        <p:txBody>
          <a:bodyPr>
            <a:spAutoFit/>
          </a:bodyPr>
          <a:lstStyle/>
          <a:p>
            <a:r>
              <a:rPr lang="en-US" sz="1000">
                <a:solidFill>
                  <a:srgbClr val="CC0000"/>
                </a:solidFill>
              </a:rPr>
              <a:t>scintillators:  1.45 mm </a:t>
            </a:r>
          </a:p>
          <a:p>
            <a:r>
              <a:rPr lang="en-US" sz="1000">
                <a:solidFill>
                  <a:srgbClr val="CC0000"/>
                </a:solidFill>
              </a:rPr>
              <a:t>wrapping for each scintillator: </a:t>
            </a:r>
          </a:p>
          <a:p>
            <a:r>
              <a:rPr lang="en-US" sz="1000" b="1">
                <a:solidFill>
                  <a:srgbClr val="CC0000"/>
                </a:solidFill>
              </a:rPr>
              <a:t>2x 253 micron tape, 2x 3 micron Al</a:t>
            </a:r>
          </a:p>
        </p:txBody>
      </p:sp>
      <p:cxnSp>
        <p:nvCxnSpPr>
          <p:cNvPr id="65547" name="Gerade Verbindung mit Pfeil 52"/>
          <p:cNvCxnSpPr>
            <a:cxnSpLocks noChangeShapeType="1"/>
          </p:cNvCxnSpPr>
          <p:nvPr/>
        </p:nvCxnSpPr>
        <p:spPr bwMode="auto">
          <a:xfrm>
            <a:off x="6848475" y="4192588"/>
            <a:ext cx="844550" cy="1587"/>
          </a:xfrm>
          <a:prstGeom prst="straightConnector1">
            <a:avLst/>
          </a:prstGeom>
          <a:noFill/>
          <a:ln w="9525" algn="ctr">
            <a:solidFill>
              <a:srgbClr val="C00000"/>
            </a:solidFill>
            <a:round/>
            <a:headEnd/>
            <a:tailEnd type="arrow" w="med" len="med"/>
          </a:ln>
        </p:spPr>
      </p:cxnSp>
      <p:cxnSp>
        <p:nvCxnSpPr>
          <p:cNvPr id="65548" name="Gerade Verbindung mit Pfeil 53"/>
          <p:cNvCxnSpPr>
            <a:cxnSpLocks noChangeShapeType="1"/>
          </p:cNvCxnSpPr>
          <p:nvPr/>
        </p:nvCxnSpPr>
        <p:spPr bwMode="auto">
          <a:xfrm flipV="1">
            <a:off x="6845300" y="3398838"/>
            <a:ext cx="9525" cy="795337"/>
          </a:xfrm>
          <a:prstGeom prst="straightConnector1">
            <a:avLst/>
          </a:prstGeom>
          <a:noFill/>
          <a:ln w="9525" algn="ctr">
            <a:solidFill>
              <a:srgbClr val="C00000"/>
            </a:solidFill>
            <a:round/>
            <a:headEnd/>
            <a:tailEnd type="arrow" w="med" len="med"/>
          </a:ln>
        </p:spPr>
      </p:cxnSp>
      <p:sp>
        <p:nvSpPr>
          <p:cNvPr id="65549" name="Textfeld 57"/>
          <p:cNvSpPr txBox="1">
            <a:spLocks noChangeArrowheads="1"/>
          </p:cNvSpPr>
          <p:nvPr/>
        </p:nvSpPr>
        <p:spPr bwMode="auto">
          <a:xfrm flipH="1">
            <a:off x="7659688" y="4206875"/>
            <a:ext cx="360362" cy="304800"/>
          </a:xfrm>
          <a:prstGeom prst="rect">
            <a:avLst/>
          </a:prstGeom>
          <a:noFill/>
          <a:ln w="9525">
            <a:noFill/>
            <a:miter lim="800000"/>
            <a:headEnd/>
            <a:tailEnd/>
          </a:ln>
        </p:spPr>
        <p:txBody>
          <a:bodyPr>
            <a:spAutoFit/>
          </a:bodyPr>
          <a:lstStyle/>
          <a:p>
            <a:r>
              <a:rPr lang="de-DE"/>
              <a:t>y </a:t>
            </a:r>
          </a:p>
        </p:txBody>
      </p:sp>
      <p:sp>
        <p:nvSpPr>
          <p:cNvPr id="65550" name="Textfeld 58"/>
          <p:cNvSpPr txBox="1">
            <a:spLocks noChangeArrowheads="1"/>
          </p:cNvSpPr>
          <p:nvPr/>
        </p:nvSpPr>
        <p:spPr bwMode="auto">
          <a:xfrm flipH="1">
            <a:off x="6880225" y="3289300"/>
            <a:ext cx="285750" cy="304800"/>
          </a:xfrm>
          <a:prstGeom prst="rect">
            <a:avLst/>
          </a:prstGeom>
          <a:noFill/>
          <a:ln w="9525">
            <a:noFill/>
            <a:miter lim="800000"/>
            <a:headEnd/>
            <a:tailEnd/>
          </a:ln>
        </p:spPr>
        <p:txBody>
          <a:bodyPr>
            <a:spAutoFit/>
          </a:bodyPr>
          <a:lstStyle/>
          <a:p>
            <a:r>
              <a:rPr lang="de-DE"/>
              <a:t>z </a:t>
            </a:r>
          </a:p>
        </p:txBody>
      </p:sp>
      <p:sp>
        <p:nvSpPr>
          <p:cNvPr id="65551" name="Line 15"/>
          <p:cNvSpPr>
            <a:spLocks noChangeShapeType="1"/>
          </p:cNvSpPr>
          <p:nvPr/>
        </p:nvSpPr>
        <p:spPr bwMode="auto">
          <a:xfrm flipH="1" flipV="1">
            <a:off x="6853238" y="3929063"/>
            <a:ext cx="1174750" cy="76200"/>
          </a:xfrm>
          <a:prstGeom prst="line">
            <a:avLst/>
          </a:prstGeom>
          <a:noFill/>
          <a:ln w="9525">
            <a:solidFill>
              <a:schemeClr val="tx1"/>
            </a:solidFill>
            <a:round/>
            <a:headEnd/>
            <a:tailEnd type="arrow" w="med" len="med"/>
          </a:ln>
        </p:spPr>
        <p:txBody>
          <a:bodyPr/>
          <a:lstStyle/>
          <a:p>
            <a:endParaRPr lang="de-AT"/>
          </a:p>
        </p:txBody>
      </p:sp>
      <p:sp>
        <p:nvSpPr>
          <p:cNvPr id="65552" name="Line 16"/>
          <p:cNvSpPr>
            <a:spLocks noChangeShapeType="1"/>
          </p:cNvSpPr>
          <p:nvPr/>
        </p:nvSpPr>
        <p:spPr bwMode="auto">
          <a:xfrm>
            <a:off x="5599113" y="2754313"/>
            <a:ext cx="936625" cy="1587"/>
          </a:xfrm>
          <a:prstGeom prst="line">
            <a:avLst/>
          </a:prstGeom>
          <a:noFill/>
          <a:ln w="9525">
            <a:solidFill>
              <a:schemeClr val="tx1"/>
            </a:solidFill>
            <a:round/>
            <a:headEnd/>
            <a:tailEnd type="arrow" w="med" len="med"/>
          </a:ln>
        </p:spPr>
        <p:txBody>
          <a:bodyPr/>
          <a:lstStyle/>
          <a:p>
            <a:endParaRPr lang="de-AT"/>
          </a:p>
        </p:txBody>
      </p:sp>
      <p:sp>
        <p:nvSpPr>
          <p:cNvPr id="65553" name="Text Box 17"/>
          <p:cNvSpPr txBox="1">
            <a:spLocks noChangeArrowheads="1"/>
          </p:cNvSpPr>
          <p:nvPr/>
        </p:nvSpPr>
        <p:spPr bwMode="auto">
          <a:xfrm>
            <a:off x="4500563" y="5300663"/>
            <a:ext cx="4187825" cy="1339850"/>
          </a:xfrm>
          <a:prstGeom prst="rect">
            <a:avLst/>
          </a:prstGeom>
          <a:noFill/>
          <a:ln w="9525">
            <a:noFill/>
            <a:miter lim="800000"/>
            <a:headEnd/>
            <a:tailEnd/>
          </a:ln>
        </p:spPr>
        <p:txBody>
          <a:bodyPr wrap="none">
            <a:spAutoFit/>
          </a:bodyPr>
          <a:lstStyle/>
          <a:p>
            <a:r>
              <a:rPr lang="de-DE" sz="1200"/>
              <a:t>vacuum window: kapton 125 micron + paper 120 micron</a:t>
            </a:r>
          </a:p>
          <a:p>
            <a:r>
              <a:rPr lang="de-DE" sz="1200"/>
              <a:t>target window:  100 micron Hostaphan</a:t>
            </a:r>
          </a:p>
          <a:p>
            <a:endParaRPr lang="de-DE" sz="1200"/>
          </a:p>
          <a:p>
            <a:r>
              <a:rPr lang="de-DE" sz="1200"/>
              <a:t>scintillator wrapping tape: taken as kapton</a:t>
            </a:r>
            <a:r>
              <a:rPr lang="de-DE" sz="1200" baseline="30000"/>
              <a:t>1</a:t>
            </a:r>
            <a:endParaRPr lang="de-DE" sz="1200"/>
          </a:p>
          <a:p>
            <a:r>
              <a:rPr lang="de-DE" sz="1200"/>
              <a:t>the mask: 8 mm plexiglass,  hole diameter= 45 mm, cylindr.</a:t>
            </a:r>
          </a:p>
          <a:p>
            <a:endParaRPr lang="de-DE" sz="1200"/>
          </a:p>
          <a:p>
            <a:r>
              <a:rPr lang="de-DE" sz="1000" baseline="30000"/>
              <a:t>1</a:t>
            </a:r>
            <a:r>
              <a:rPr lang="de-DE" sz="1000"/>
              <a:t>) no essential difference in result if mylar is assumed</a:t>
            </a:r>
          </a:p>
        </p:txBody>
      </p:sp>
      <p:sp>
        <p:nvSpPr>
          <p:cNvPr id="65554" name="Line 18"/>
          <p:cNvSpPr>
            <a:spLocks noChangeShapeType="1"/>
          </p:cNvSpPr>
          <p:nvPr/>
        </p:nvSpPr>
        <p:spPr bwMode="auto">
          <a:xfrm flipH="1">
            <a:off x="6861175" y="4149725"/>
            <a:ext cx="1166813" cy="334963"/>
          </a:xfrm>
          <a:prstGeom prst="line">
            <a:avLst/>
          </a:prstGeom>
          <a:noFill/>
          <a:ln w="9525">
            <a:solidFill>
              <a:schemeClr val="tx1"/>
            </a:solidFill>
            <a:round/>
            <a:headEnd/>
            <a:tailEnd type="arrow" w="med" len="med"/>
          </a:ln>
        </p:spPr>
        <p:txBody>
          <a:bodyPr/>
          <a:lstStyle/>
          <a:p>
            <a:endParaRPr lang="de-AT"/>
          </a:p>
        </p:txBody>
      </p:sp>
      <p:sp>
        <p:nvSpPr>
          <p:cNvPr id="65555" name="Text Box 9"/>
          <p:cNvSpPr txBox="1">
            <a:spLocks noChangeArrowheads="1"/>
          </p:cNvSpPr>
          <p:nvPr/>
        </p:nvSpPr>
        <p:spPr bwMode="auto">
          <a:xfrm>
            <a:off x="8027988" y="3789363"/>
            <a:ext cx="1022350" cy="558800"/>
          </a:xfrm>
          <a:prstGeom prst="rect">
            <a:avLst/>
          </a:prstGeom>
          <a:solidFill>
            <a:srgbClr val="FFCC66"/>
          </a:solidFill>
          <a:ln w="9525">
            <a:solidFill>
              <a:schemeClr val="tx1"/>
            </a:solidFill>
            <a:miter lim="800000"/>
            <a:headEnd/>
            <a:tailEnd/>
          </a:ln>
        </p:spPr>
        <p:txBody>
          <a:bodyPr wrap="none">
            <a:spAutoFit/>
          </a:bodyPr>
          <a:lstStyle/>
          <a:p>
            <a:r>
              <a:rPr lang="en-US" sz="1000">
                <a:solidFill>
                  <a:srgbClr val="CC0000"/>
                </a:solidFill>
              </a:rPr>
              <a:t>beam pipe</a:t>
            </a:r>
          </a:p>
          <a:p>
            <a:r>
              <a:rPr lang="en-US" sz="1000">
                <a:solidFill>
                  <a:srgbClr val="CC0000"/>
                </a:solidFill>
              </a:rPr>
              <a:t>window</a:t>
            </a:r>
          </a:p>
          <a:p>
            <a:r>
              <a:rPr lang="en-US" sz="1000" b="1">
                <a:solidFill>
                  <a:schemeClr val="accent2"/>
                </a:solidFill>
              </a:rPr>
              <a:t>320 micron Al</a:t>
            </a:r>
          </a:p>
        </p:txBody>
      </p:sp>
      <p:sp>
        <p:nvSpPr>
          <p:cNvPr id="65556" name="Text Box 9"/>
          <p:cNvSpPr txBox="1">
            <a:spLocks noChangeArrowheads="1"/>
          </p:cNvSpPr>
          <p:nvPr/>
        </p:nvSpPr>
        <p:spPr bwMode="auto">
          <a:xfrm>
            <a:off x="8491538" y="3367088"/>
            <a:ext cx="496887" cy="254000"/>
          </a:xfrm>
          <a:prstGeom prst="rect">
            <a:avLst/>
          </a:prstGeom>
          <a:solidFill>
            <a:srgbClr val="FFCC66"/>
          </a:solidFill>
          <a:ln w="9525">
            <a:solidFill>
              <a:schemeClr val="tx1"/>
            </a:solidFill>
            <a:miter lim="800000"/>
            <a:headEnd/>
            <a:tailEnd/>
          </a:ln>
        </p:spPr>
        <p:txBody>
          <a:bodyPr wrap="none">
            <a:spAutoFit/>
          </a:bodyPr>
          <a:lstStyle/>
          <a:p>
            <a:r>
              <a:rPr lang="en-US" sz="1000">
                <a:solidFill>
                  <a:srgbClr val="CC0000"/>
                </a:solidFill>
              </a:rPr>
              <a:t>mask</a:t>
            </a:r>
          </a:p>
        </p:txBody>
      </p:sp>
      <p:sp>
        <p:nvSpPr>
          <p:cNvPr id="65557" name="Line 21"/>
          <p:cNvSpPr>
            <a:spLocks noChangeShapeType="1"/>
          </p:cNvSpPr>
          <p:nvPr/>
        </p:nvSpPr>
        <p:spPr bwMode="auto">
          <a:xfrm flipH="1">
            <a:off x="7596188" y="3500438"/>
            <a:ext cx="900112" cy="188912"/>
          </a:xfrm>
          <a:prstGeom prst="line">
            <a:avLst/>
          </a:prstGeom>
          <a:noFill/>
          <a:ln w="9525">
            <a:solidFill>
              <a:schemeClr val="tx1"/>
            </a:solidFill>
            <a:round/>
            <a:headEnd/>
            <a:tailEnd type="arrow" w="med" len="med"/>
          </a:ln>
        </p:spPr>
        <p:txBody>
          <a:bodyPr/>
          <a:lstStyle/>
          <a:p>
            <a:endParaRPr lang="de-AT"/>
          </a:p>
        </p:txBody>
      </p:sp>
      <p:sp>
        <p:nvSpPr>
          <p:cNvPr id="65558" name="Text Box 9"/>
          <p:cNvSpPr txBox="1">
            <a:spLocks noChangeArrowheads="1"/>
          </p:cNvSpPr>
          <p:nvPr/>
        </p:nvSpPr>
        <p:spPr bwMode="auto">
          <a:xfrm>
            <a:off x="107950" y="4437063"/>
            <a:ext cx="3671888" cy="2292350"/>
          </a:xfrm>
          <a:prstGeom prst="rect">
            <a:avLst/>
          </a:prstGeom>
          <a:solidFill>
            <a:srgbClr val="FFCC66"/>
          </a:solidFill>
          <a:ln w="9525">
            <a:solidFill>
              <a:schemeClr val="tx1"/>
            </a:solidFill>
            <a:miter lim="800000"/>
            <a:headEnd/>
            <a:tailEnd/>
          </a:ln>
        </p:spPr>
        <p:txBody>
          <a:bodyPr>
            <a:spAutoFit/>
          </a:bodyPr>
          <a:lstStyle/>
          <a:p>
            <a:r>
              <a:rPr lang="en-US" sz="1200" b="1">
                <a:solidFill>
                  <a:srgbClr val="CC0000"/>
                </a:solidFill>
              </a:rPr>
              <a:t>Degrader at 150 mm vertical position.  </a:t>
            </a:r>
          </a:p>
          <a:p>
            <a:r>
              <a:rPr lang="en-US" sz="1200" b="1">
                <a:solidFill>
                  <a:srgbClr val="CC0000"/>
                </a:solidFill>
              </a:rPr>
              <a:t>Foils: mylar (=hostaphan)</a:t>
            </a:r>
          </a:p>
          <a:p>
            <a:endParaRPr lang="en-US" sz="1200">
              <a:solidFill>
                <a:srgbClr val="CC0000"/>
              </a:solidFill>
            </a:endParaRPr>
          </a:p>
          <a:p>
            <a:r>
              <a:rPr lang="en-US" sz="1200" b="1">
                <a:solidFill>
                  <a:schemeClr val="accent2"/>
                </a:solidFill>
              </a:rPr>
              <a:t>+overall      0.100,   0.200,..  mm </a:t>
            </a:r>
          </a:p>
          <a:p>
            <a:endParaRPr lang="en-US" sz="1200" b="1">
              <a:solidFill>
                <a:schemeClr val="accent2"/>
              </a:solidFill>
            </a:endParaRPr>
          </a:p>
          <a:p>
            <a:r>
              <a:rPr lang="en-US" sz="1200">
                <a:solidFill>
                  <a:srgbClr val="CC0000"/>
                </a:solidFill>
              </a:rPr>
              <a:t>overall:           0.050 mm</a:t>
            </a:r>
          </a:p>
          <a:p>
            <a:r>
              <a:rPr lang="en-US" sz="1200">
                <a:solidFill>
                  <a:srgbClr val="CC0000"/>
                </a:solidFill>
              </a:rPr>
              <a:t>Y: -60  -40 :    0.100 mm</a:t>
            </a:r>
          </a:p>
          <a:p>
            <a:r>
              <a:rPr lang="en-US" sz="1200">
                <a:solidFill>
                  <a:srgbClr val="CC0000"/>
                </a:solidFill>
              </a:rPr>
              <a:t>Y: -40  -20 :    0.200 mm</a:t>
            </a:r>
          </a:p>
          <a:p>
            <a:r>
              <a:rPr lang="en-US" sz="1200">
                <a:solidFill>
                  <a:srgbClr val="CC0000"/>
                </a:solidFill>
              </a:rPr>
              <a:t>Y: -20     0 :    0.400 mm</a:t>
            </a:r>
          </a:p>
          <a:p>
            <a:r>
              <a:rPr lang="en-US" sz="1200">
                <a:solidFill>
                  <a:srgbClr val="CC0000"/>
                </a:solidFill>
              </a:rPr>
              <a:t>Y:    0   20 :    0.600 mm</a:t>
            </a:r>
          </a:p>
          <a:p>
            <a:r>
              <a:rPr lang="en-US" sz="1200">
                <a:solidFill>
                  <a:srgbClr val="CC0000"/>
                </a:solidFill>
              </a:rPr>
              <a:t>Y:  20   40 :    0.700 mm</a:t>
            </a:r>
          </a:p>
          <a:p>
            <a:r>
              <a:rPr lang="en-US" sz="1200">
                <a:solidFill>
                  <a:srgbClr val="CC0000"/>
                </a:solidFill>
              </a:rPr>
              <a:t>Y:  40   60 :    0.800 mm</a:t>
            </a:r>
          </a:p>
        </p:txBody>
      </p:sp>
      <p:sp>
        <p:nvSpPr>
          <p:cNvPr id="65559" name="Line 23"/>
          <p:cNvSpPr>
            <a:spLocks noChangeShapeType="1"/>
          </p:cNvSpPr>
          <p:nvPr/>
        </p:nvSpPr>
        <p:spPr bwMode="auto">
          <a:xfrm flipH="1">
            <a:off x="7242175" y="2528888"/>
            <a:ext cx="719138" cy="649287"/>
          </a:xfrm>
          <a:prstGeom prst="line">
            <a:avLst/>
          </a:prstGeom>
          <a:noFill/>
          <a:ln w="9525">
            <a:solidFill>
              <a:schemeClr val="tx1"/>
            </a:solidFill>
            <a:round/>
            <a:headEnd/>
            <a:tailEnd type="triangle" w="med" len="med"/>
          </a:ln>
        </p:spPr>
        <p:txBody>
          <a:bodyPr/>
          <a:lstStyle/>
          <a:p>
            <a:endParaRPr lang="de-AT"/>
          </a:p>
        </p:txBody>
      </p:sp>
      <p:sp>
        <p:nvSpPr>
          <p:cNvPr id="65560" name="Text Box 9"/>
          <p:cNvSpPr txBox="1">
            <a:spLocks noChangeArrowheads="1"/>
          </p:cNvSpPr>
          <p:nvPr/>
        </p:nvSpPr>
        <p:spPr bwMode="auto">
          <a:xfrm>
            <a:off x="7812088" y="2335213"/>
            <a:ext cx="1360487" cy="406400"/>
          </a:xfrm>
          <a:prstGeom prst="rect">
            <a:avLst/>
          </a:prstGeom>
          <a:solidFill>
            <a:srgbClr val="FFCC66"/>
          </a:solidFill>
          <a:ln w="9525">
            <a:solidFill>
              <a:schemeClr val="tx1"/>
            </a:solidFill>
            <a:miter lim="800000"/>
            <a:headEnd/>
            <a:tailEnd/>
          </a:ln>
        </p:spPr>
        <p:txBody>
          <a:bodyPr>
            <a:spAutoFit/>
          </a:bodyPr>
          <a:lstStyle/>
          <a:p>
            <a:r>
              <a:rPr lang="en-US" sz="1000">
                <a:solidFill>
                  <a:srgbClr val="CC0000"/>
                </a:solidFill>
              </a:rPr>
              <a:t>entrance cone: </a:t>
            </a:r>
          </a:p>
          <a:p>
            <a:r>
              <a:rPr lang="en-US" sz="1000">
                <a:solidFill>
                  <a:srgbClr val="CC0000"/>
                </a:solidFill>
              </a:rPr>
              <a:t>diameter 80-120 mm</a:t>
            </a:r>
          </a:p>
        </p:txBody>
      </p:sp>
      <p:sp>
        <p:nvSpPr>
          <p:cNvPr id="65561" name="Line 25"/>
          <p:cNvSpPr>
            <a:spLocks noChangeShapeType="1"/>
          </p:cNvSpPr>
          <p:nvPr/>
        </p:nvSpPr>
        <p:spPr bwMode="auto">
          <a:xfrm flipV="1">
            <a:off x="4676775" y="2135188"/>
            <a:ext cx="2520950" cy="1587"/>
          </a:xfrm>
          <a:prstGeom prst="line">
            <a:avLst/>
          </a:prstGeom>
          <a:noFill/>
          <a:ln w="9525">
            <a:solidFill>
              <a:schemeClr val="tx1"/>
            </a:solidFill>
            <a:round/>
            <a:headEnd/>
            <a:tailEnd/>
          </a:ln>
        </p:spPr>
        <p:txBody>
          <a:bodyPr/>
          <a:lstStyle/>
          <a:p>
            <a:endParaRPr lang="de-AT"/>
          </a:p>
        </p:txBody>
      </p:sp>
      <p:sp>
        <p:nvSpPr>
          <p:cNvPr id="65562" name="Text Box 9"/>
          <p:cNvSpPr txBox="1">
            <a:spLocks noChangeArrowheads="1"/>
          </p:cNvSpPr>
          <p:nvPr/>
        </p:nvSpPr>
        <p:spPr bwMode="auto">
          <a:xfrm>
            <a:off x="3917950" y="1944688"/>
            <a:ext cx="1227138" cy="406400"/>
          </a:xfrm>
          <a:prstGeom prst="rect">
            <a:avLst/>
          </a:prstGeom>
          <a:solidFill>
            <a:srgbClr val="FFCC66"/>
          </a:solidFill>
          <a:ln w="9525">
            <a:solidFill>
              <a:schemeClr val="tx1"/>
            </a:solidFill>
            <a:miter lim="800000"/>
            <a:headEnd/>
            <a:tailEnd/>
          </a:ln>
        </p:spPr>
        <p:txBody>
          <a:bodyPr wrap="none">
            <a:spAutoFit/>
          </a:bodyPr>
          <a:lstStyle/>
          <a:p>
            <a:r>
              <a:rPr lang="en-US" sz="1000" b="1">
                <a:solidFill>
                  <a:srgbClr val="CC0000"/>
                </a:solidFill>
              </a:rPr>
              <a:t>target entrance </a:t>
            </a:r>
          </a:p>
          <a:p>
            <a:r>
              <a:rPr lang="en-US" sz="1000" b="1">
                <a:solidFill>
                  <a:srgbClr val="CC0000"/>
                </a:solidFill>
              </a:rPr>
              <a:t>at 216 mm height</a:t>
            </a:r>
          </a:p>
        </p:txBody>
      </p:sp>
      <p:sp>
        <p:nvSpPr>
          <p:cNvPr id="65563" name="Text Box 9"/>
          <p:cNvSpPr txBox="1">
            <a:spLocks noChangeArrowheads="1"/>
          </p:cNvSpPr>
          <p:nvPr/>
        </p:nvSpPr>
        <p:spPr bwMode="auto">
          <a:xfrm>
            <a:off x="3851275" y="2636838"/>
            <a:ext cx="1944688" cy="254000"/>
          </a:xfrm>
          <a:prstGeom prst="rect">
            <a:avLst/>
          </a:prstGeom>
          <a:solidFill>
            <a:srgbClr val="FFCC66"/>
          </a:solidFill>
          <a:ln w="9525">
            <a:solidFill>
              <a:schemeClr val="tx1"/>
            </a:solidFill>
            <a:miter lim="800000"/>
            <a:headEnd/>
            <a:tailEnd/>
          </a:ln>
        </p:spPr>
        <p:txBody>
          <a:bodyPr>
            <a:spAutoFit/>
          </a:bodyPr>
          <a:lstStyle/>
          <a:p>
            <a:r>
              <a:rPr lang="en-US" sz="1000">
                <a:solidFill>
                  <a:srgbClr val="CC0000"/>
                </a:solidFill>
              </a:rPr>
              <a:t>Degrader </a:t>
            </a:r>
            <a:r>
              <a:rPr lang="en-US" sz="1000" b="1">
                <a:solidFill>
                  <a:srgbClr val="CC0000"/>
                </a:solidFill>
              </a:rPr>
              <a:t>at 150 mm vertical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6"/>
          <p:cNvPicPr>
            <a:picLocks noChangeAspect="1" noChangeArrowheads="1"/>
          </p:cNvPicPr>
          <p:nvPr/>
        </p:nvPicPr>
        <p:blipFill>
          <a:blip r:embed="rId3" cstate="print"/>
          <a:srcRect/>
          <a:stretch>
            <a:fillRect/>
          </a:stretch>
        </p:blipFill>
        <p:spPr bwMode="auto">
          <a:xfrm>
            <a:off x="3708400" y="4508500"/>
            <a:ext cx="5592763" cy="1873250"/>
          </a:xfrm>
          <a:prstGeom prst="rect">
            <a:avLst/>
          </a:prstGeom>
          <a:noFill/>
          <a:ln w="9525">
            <a:noFill/>
            <a:miter lim="800000"/>
            <a:headEnd/>
            <a:tailEnd/>
          </a:ln>
        </p:spPr>
      </p:pic>
      <p:pic>
        <p:nvPicPr>
          <p:cNvPr id="66563" name="Picture 2"/>
          <p:cNvPicPr>
            <a:picLocks noChangeAspect="1" noChangeArrowheads="1"/>
          </p:cNvPicPr>
          <p:nvPr/>
        </p:nvPicPr>
        <p:blipFill>
          <a:blip r:embed="rId4" cstate="print"/>
          <a:srcRect/>
          <a:stretch>
            <a:fillRect/>
          </a:stretch>
        </p:blipFill>
        <p:spPr bwMode="auto">
          <a:xfrm>
            <a:off x="6372225" y="1196975"/>
            <a:ext cx="3059113" cy="3008313"/>
          </a:xfrm>
          <a:prstGeom prst="rect">
            <a:avLst/>
          </a:prstGeom>
          <a:noFill/>
          <a:ln w="9525">
            <a:noFill/>
            <a:miter lim="800000"/>
            <a:headEnd/>
            <a:tailEnd/>
          </a:ln>
        </p:spPr>
      </p:pic>
      <p:sp>
        <p:nvSpPr>
          <p:cNvPr id="66564" name="Textfeld 9"/>
          <p:cNvSpPr txBox="1">
            <a:spLocks noChangeArrowheads="1"/>
          </p:cNvSpPr>
          <p:nvPr/>
        </p:nvSpPr>
        <p:spPr bwMode="auto">
          <a:xfrm rot="-5400000">
            <a:off x="2944813" y="2389188"/>
            <a:ext cx="1798637" cy="274637"/>
          </a:xfrm>
          <a:prstGeom prst="rect">
            <a:avLst/>
          </a:prstGeom>
          <a:noFill/>
          <a:ln w="9525">
            <a:noFill/>
            <a:miter lim="800000"/>
            <a:headEnd/>
            <a:tailEnd/>
          </a:ln>
        </p:spPr>
        <p:txBody>
          <a:bodyPr wrap="none">
            <a:spAutoFit/>
          </a:bodyPr>
          <a:lstStyle/>
          <a:p>
            <a:r>
              <a:rPr lang="de-DE" sz="1200"/>
              <a:t>Kaon energy  (0.1 MeV)</a:t>
            </a:r>
          </a:p>
        </p:txBody>
      </p:sp>
      <p:sp>
        <p:nvSpPr>
          <p:cNvPr id="66565" name="Textfeld 9"/>
          <p:cNvSpPr txBox="1">
            <a:spLocks noChangeArrowheads="1"/>
          </p:cNvSpPr>
          <p:nvPr/>
        </p:nvSpPr>
        <p:spPr bwMode="auto">
          <a:xfrm>
            <a:off x="7524750" y="4149725"/>
            <a:ext cx="684213" cy="274638"/>
          </a:xfrm>
          <a:prstGeom prst="rect">
            <a:avLst/>
          </a:prstGeom>
          <a:noFill/>
          <a:ln w="9525">
            <a:noFill/>
            <a:miter lim="800000"/>
            <a:headEnd/>
            <a:tailEnd/>
          </a:ln>
        </p:spPr>
        <p:txBody>
          <a:bodyPr wrap="none">
            <a:spAutoFit/>
          </a:bodyPr>
          <a:lstStyle/>
          <a:p>
            <a:r>
              <a:rPr lang="de-DE" sz="1200"/>
              <a:t>Y (mm)</a:t>
            </a:r>
          </a:p>
        </p:txBody>
      </p:sp>
      <p:pic>
        <p:nvPicPr>
          <p:cNvPr id="66566" name="Picture 6"/>
          <p:cNvPicPr>
            <a:picLocks noChangeAspect="1" noChangeArrowheads="1"/>
          </p:cNvPicPr>
          <p:nvPr/>
        </p:nvPicPr>
        <p:blipFill>
          <a:blip r:embed="rId5" cstate="print"/>
          <a:srcRect/>
          <a:stretch>
            <a:fillRect/>
          </a:stretch>
        </p:blipFill>
        <p:spPr bwMode="auto">
          <a:xfrm>
            <a:off x="250825" y="981075"/>
            <a:ext cx="3059113" cy="2252663"/>
          </a:xfrm>
          <a:prstGeom prst="rect">
            <a:avLst/>
          </a:prstGeom>
          <a:noFill/>
          <a:ln w="9525">
            <a:noFill/>
            <a:miter lim="800000"/>
            <a:headEnd/>
            <a:tailEnd/>
          </a:ln>
        </p:spPr>
      </p:pic>
      <p:pic>
        <p:nvPicPr>
          <p:cNvPr id="66567" name="Picture 7"/>
          <p:cNvPicPr>
            <a:picLocks noChangeAspect="1" noChangeArrowheads="1"/>
          </p:cNvPicPr>
          <p:nvPr/>
        </p:nvPicPr>
        <p:blipFill>
          <a:blip r:embed="rId6" cstate="print"/>
          <a:srcRect/>
          <a:stretch>
            <a:fillRect/>
          </a:stretch>
        </p:blipFill>
        <p:spPr bwMode="auto">
          <a:xfrm>
            <a:off x="323850" y="3429000"/>
            <a:ext cx="3024188" cy="2247900"/>
          </a:xfrm>
          <a:prstGeom prst="rect">
            <a:avLst/>
          </a:prstGeom>
          <a:noFill/>
          <a:ln w="9525">
            <a:noFill/>
            <a:miter lim="800000"/>
            <a:headEnd/>
            <a:tailEnd/>
          </a:ln>
        </p:spPr>
      </p:pic>
      <p:pic>
        <p:nvPicPr>
          <p:cNvPr id="66568" name="Picture 8"/>
          <p:cNvPicPr>
            <a:picLocks noChangeAspect="1" noChangeArrowheads="1"/>
          </p:cNvPicPr>
          <p:nvPr/>
        </p:nvPicPr>
        <p:blipFill>
          <a:blip r:embed="rId7" cstate="print"/>
          <a:srcRect/>
          <a:stretch>
            <a:fillRect/>
          </a:stretch>
        </p:blipFill>
        <p:spPr bwMode="auto">
          <a:xfrm>
            <a:off x="3995738" y="1268413"/>
            <a:ext cx="2468562" cy="2852737"/>
          </a:xfrm>
          <a:prstGeom prst="rect">
            <a:avLst/>
          </a:prstGeom>
          <a:noFill/>
          <a:ln w="9525">
            <a:noFill/>
            <a:miter lim="800000"/>
            <a:headEnd/>
            <a:tailEnd/>
          </a:ln>
        </p:spPr>
      </p:pic>
      <p:sp>
        <p:nvSpPr>
          <p:cNvPr id="66569" name="Textfeld 9"/>
          <p:cNvSpPr txBox="1">
            <a:spLocks noChangeArrowheads="1"/>
          </p:cNvSpPr>
          <p:nvPr/>
        </p:nvSpPr>
        <p:spPr bwMode="auto">
          <a:xfrm>
            <a:off x="5148263" y="4149725"/>
            <a:ext cx="684212" cy="274638"/>
          </a:xfrm>
          <a:prstGeom prst="rect">
            <a:avLst/>
          </a:prstGeom>
          <a:noFill/>
          <a:ln w="9525">
            <a:noFill/>
            <a:miter lim="800000"/>
            <a:headEnd/>
            <a:tailEnd/>
          </a:ln>
        </p:spPr>
        <p:txBody>
          <a:bodyPr wrap="none">
            <a:spAutoFit/>
          </a:bodyPr>
          <a:lstStyle/>
          <a:p>
            <a:r>
              <a:rPr lang="de-DE" sz="1200"/>
              <a:t>Y (mm)</a:t>
            </a:r>
          </a:p>
        </p:txBody>
      </p:sp>
      <p:sp>
        <p:nvSpPr>
          <p:cNvPr id="66570" name="Textfeld 9"/>
          <p:cNvSpPr txBox="1">
            <a:spLocks noChangeArrowheads="1"/>
          </p:cNvSpPr>
          <p:nvPr/>
        </p:nvSpPr>
        <p:spPr bwMode="auto">
          <a:xfrm>
            <a:off x="1403350" y="3140075"/>
            <a:ext cx="977900" cy="274638"/>
          </a:xfrm>
          <a:prstGeom prst="rect">
            <a:avLst/>
          </a:prstGeom>
          <a:noFill/>
          <a:ln w="9525">
            <a:noFill/>
            <a:miter lim="800000"/>
            <a:headEnd/>
            <a:tailEnd/>
          </a:ln>
        </p:spPr>
        <p:txBody>
          <a:bodyPr wrap="none">
            <a:spAutoFit/>
          </a:bodyPr>
          <a:lstStyle/>
          <a:p>
            <a:r>
              <a:rPr lang="de-DE" sz="1200"/>
              <a:t>energy (eV)</a:t>
            </a:r>
          </a:p>
        </p:txBody>
      </p:sp>
      <p:sp>
        <p:nvSpPr>
          <p:cNvPr id="66571" name="Textfeld 9"/>
          <p:cNvSpPr txBox="1">
            <a:spLocks noChangeArrowheads="1"/>
          </p:cNvSpPr>
          <p:nvPr/>
        </p:nvSpPr>
        <p:spPr bwMode="auto">
          <a:xfrm>
            <a:off x="1476375" y="5516563"/>
            <a:ext cx="977900" cy="274637"/>
          </a:xfrm>
          <a:prstGeom prst="rect">
            <a:avLst/>
          </a:prstGeom>
          <a:noFill/>
          <a:ln w="9525">
            <a:noFill/>
            <a:miter lim="800000"/>
            <a:headEnd/>
            <a:tailEnd/>
          </a:ln>
        </p:spPr>
        <p:txBody>
          <a:bodyPr wrap="none">
            <a:spAutoFit/>
          </a:bodyPr>
          <a:lstStyle/>
          <a:p>
            <a:r>
              <a:rPr lang="de-DE" sz="1200"/>
              <a:t>energy (eV)</a:t>
            </a:r>
          </a:p>
        </p:txBody>
      </p:sp>
      <p:sp>
        <p:nvSpPr>
          <p:cNvPr id="66572" name="Text Box 12"/>
          <p:cNvSpPr txBox="1">
            <a:spLocks noChangeArrowheads="1"/>
          </p:cNvSpPr>
          <p:nvPr/>
        </p:nvSpPr>
        <p:spPr bwMode="auto">
          <a:xfrm>
            <a:off x="684213" y="1223963"/>
            <a:ext cx="1158875" cy="517525"/>
          </a:xfrm>
          <a:prstGeom prst="rect">
            <a:avLst/>
          </a:prstGeom>
          <a:noFill/>
          <a:ln w="9525">
            <a:noFill/>
            <a:miter lim="800000"/>
            <a:headEnd/>
            <a:tailEnd/>
          </a:ln>
        </p:spPr>
        <p:txBody>
          <a:bodyPr wrap="none">
            <a:spAutoFit/>
          </a:bodyPr>
          <a:lstStyle/>
          <a:p>
            <a:r>
              <a:rPr lang="de-AT" sz="1400"/>
              <a:t>original</a:t>
            </a:r>
          </a:p>
          <a:p>
            <a:r>
              <a:rPr lang="de-AT" sz="1400"/>
              <a:t>kaon energy</a:t>
            </a:r>
          </a:p>
        </p:txBody>
      </p:sp>
      <p:sp>
        <p:nvSpPr>
          <p:cNvPr id="66573" name="Text Box 13"/>
          <p:cNvSpPr txBox="1">
            <a:spLocks noChangeArrowheads="1"/>
          </p:cNvSpPr>
          <p:nvPr/>
        </p:nvSpPr>
        <p:spPr bwMode="auto">
          <a:xfrm>
            <a:off x="684213" y="3600450"/>
            <a:ext cx="1287462" cy="942975"/>
          </a:xfrm>
          <a:prstGeom prst="rect">
            <a:avLst/>
          </a:prstGeom>
          <a:noFill/>
          <a:ln w="9525">
            <a:noFill/>
            <a:miter lim="800000"/>
            <a:headEnd/>
            <a:tailEnd/>
          </a:ln>
        </p:spPr>
        <p:txBody>
          <a:bodyPr wrap="none">
            <a:spAutoFit/>
          </a:bodyPr>
          <a:lstStyle/>
          <a:p>
            <a:r>
              <a:rPr lang="de-AT" sz="1400"/>
              <a:t>energy of</a:t>
            </a:r>
          </a:p>
          <a:p>
            <a:r>
              <a:rPr lang="de-AT" sz="1400"/>
              <a:t>kaons arriving</a:t>
            </a:r>
          </a:p>
          <a:p>
            <a:r>
              <a:rPr lang="de-AT" sz="1400"/>
              <a:t>at the upper</a:t>
            </a:r>
          </a:p>
          <a:p>
            <a:r>
              <a:rPr lang="de-AT" sz="1400"/>
              <a:t>scintillator</a:t>
            </a:r>
          </a:p>
        </p:txBody>
      </p:sp>
      <p:sp>
        <p:nvSpPr>
          <p:cNvPr id="66574" name="Text Box 14"/>
          <p:cNvSpPr txBox="1">
            <a:spLocks noChangeArrowheads="1"/>
          </p:cNvSpPr>
          <p:nvPr/>
        </p:nvSpPr>
        <p:spPr bwMode="auto">
          <a:xfrm>
            <a:off x="4500563" y="792163"/>
            <a:ext cx="1169987" cy="942975"/>
          </a:xfrm>
          <a:prstGeom prst="rect">
            <a:avLst/>
          </a:prstGeom>
          <a:noFill/>
          <a:ln w="9525">
            <a:noFill/>
            <a:miter lim="800000"/>
            <a:headEnd/>
            <a:tailEnd/>
          </a:ln>
        </p:spPr>
        <p:txBody>
          <a:bodyPr wrap="none">
            <a:spAutoFit/>
          </a:bodyPr>
          <a:lstStyle/>
          <a:p>
            <a:r>
              <a:rPr lang="de-AT" sz="1400"/>
              <a:t>K energy vs.</a:t>
            </a:r>
          </a:p>
          <a:p>
            <a:r>
              <a:rPr lang="de-AT" sz="1400"/>
              <a:t>position</a:t>
            </a:r>
          </a:p>
          <a:p>
            <a:r>
              <a:rPr lang="de-AT" sz="1400"/>
              <a:t>at the upper</a:t>
            </a:r>
          </a:p>
          <a:p>
            <a:r>
              <a:rPr lang="de-AT" sz="1400"/>
              <a:t>scintillator</a:t>
            </a:r>
          </a:p>
        </p:txBody>
      </p:sp>
      <p:sp>
        <p:nvSpPr>
          <p:cNvPr id="66575" name="Text Box 15"/>
          <p:cNvSpPr txBox="1">
            <a:spLocks noChangeArrowheads="1"/>
          </p:cNvSpPr>
          <p:nvPr/>
        </p:nvSpPr>
        <p:spPr bwMode="auto">
          <a:xfrm>
            <a:off x="7019925" y="719138"/>
            <a:ext cx="1581150" cy="1155700"/>
          </a:xfrm>
          <a:prstGeom prst="rect">
            <a:avLst/>
          </a:prstGeom>
          <a:noFill/>
          <a:ln w="9525">
            <a:noFill/>
            <a:miter lim="800000"/>
            <a:headEnd/>
            <a:tailEnd/>
          </a:ln>
        </p:spPr>
        <p:txBody>
          <a:bodyPr wrap="none">
            <a:spAutoFit/>
          </a:bodyPr>
          <a:lstStyle/>
          <a:p>
            <a:r>
              <a:rPr lang="de-AT" sz="1400"/>
              <a:t>k energy vs.</a:t>
            </a:r>
          </a:p>
          <a:p>
            <a:r>
              <a:rPr lang="de-AT" sz="1400"/>
              <a:t>position at</a:t>
            </a:r>
          </a:p>
          <a:p>
            <a:r>
              <a:rPr lang="de-AT" sz="1400"/>
              <a:t>entering target</a:t>
            </a:r>
          </a:p>
          <a:p>
            <a:r>
              <a:rPr lang="de-AT" sz="1400"/>
              <a:t>(after passing the</a:t>
            </a:r>
          </a:p>
          <a:p>
            <a:r>
              <a:rPr lang="de-AT" sz="1400"/>
              <a:t>shaped degrader)</a:t>
            </a:r>
          </a:p>
        </p:txBody>
      </p:sp>
      <p:sp>
        <p:nvSpPr>
          <p:cNvPr id="66576" name="Text Box 17"/>
          <p:cNvSpPr txBox="1">
            <a:spLocks noChangeArrowheads="1"/>
          </p:cNvSpPr>
          <p:nvPr/>
        </p:nvSpPr>
        <p:spPr bwMode="auto">
          <a:xfrm>
            <a:off x="4078288" y="4716463"/>
            <a:ext cx="895350" cy="304800"/>
          </a:xfrm>
          <a:prstGeom prst="rect">
            <a:avLst/>
          </a:prstGeom>
          <a:noFill/>
          <a:ln w="9525">
            <a:noFill/>
            <a:miter lim="800000"/>
            <a:headEnd/>
            <a:tailEnd/>
          </a:ln>
        </p:spPr>
        <p:txBody>
          <a:bodyPr wrap="none">
            <a:spAutoFit/>
          </a:bodyPr>
          <a:lstStyle/>
          <a:p>
            <a:r>
              <a:rPr lang="de-AT" sz="1400"/>
              <a:t>3 % LHD</a:t>
            </a:r>
          </a:p>
        </p:txBody>
      </p:sp>
      <p:sp>
        <p:nvSpPr>
          <p:cNvPr id="66577" name="Text Box 18"/>
          <p:cNvSpPr txBox="1">
            <a:spLocks noChangeArrowheads="1"/>
          </p:cNvSpPr>
          <p:nvPr/>
        </p:nvSpPr>
        <p:spPr bwMode="auto">
          <a:xfrm>
            <a:off x="6994525" y="4705350"/>
            <a:ext cx="1042988" cy="304800"/>
          </a:xfrm>
          <a:prstGeom prst="rect">
            <a:avLst/>
          </a:prstGeom>
          <a:noFill/>
          <a:ln w="9525">
            <a:noFill/>
            <a:miter lim="800000"/>
            <a:headEnd/>
            <a:tailEnd/>
          </a:ln>
        </p:spPr>
        <p:txBody>
          <a:bodyPr wrap="none">
            <a:spAutoFit/>
          </a:bodyPr>
          <a:lstStyle/>
          <a:p>
            <a:r>
              <a:rPr lang="de-AT" sz="1400"/>
              <a:t>1.6 % LHD</a:t>
            </a:r>
          </a:p>
        </p:txBody>
      </p:sp>
      <p:sp>
        <p:nvSpPr>
          <p:cNvPr id="66578" name="Textfeld 9"/>
          <p:cNvSpPr txBox="1">
            <a:spLocks noChangeArrowheads="1"/>
          </p:cNvSpPr>
          <p:nvPr/>
        </p:nvSpPr>
        <p:spPr bwMode="auto">
          <a:xfrm>
            <a:off x="4211638" y="6308725"/>
            <a:ext cx="1554162" cy="274638"/>
          </a:xfrm>
          <a:prstGeom prst="rect">
            <a:avLst/>
          </a:prstGeom>
          <a:noFill/>
          <a:ln w="9525">
            <a:noFill/>
            <a:miter lim="800000"/>
            <a:headEnd/>
            <a:tailEnd/>
          </a:ln>
        </p:spPr>
        <p:txBody>
          <a:bodyPr wrap="none">
            <a:spAutoFit/>
          </a:bodyPr>
          <a:lstStyle/>
          <a:p>
            <a:r>
              <a:rPr lang="de-DE" sz="1200"/>
              <a:t>z stop position (mm)</a:t>
            </a:r>
          </a:p>
        </p:txBody>
      </p:sp>
      <p:sp>
        <p:nvSpPr>
          <p:cNvPr id="66579" name="Textfeld 9"/>
          <p:cNvSpPr txBox="1">
            <a:spLocks noChangeArrowheads="1"/>
          </p:cNvSpPr>
          <p:nvPr/>
        </p:nvSpPr>
        <p:spPr bwMode="auto">
          <a:xfrm>
            <a:off x="7194550" y="6311900"/>
            <a:ext cx="1554163" cy="274638"/>
          </a:xfrm>
          <a:prstGeom prst="rect">
            <a:avLst/>
          </a:prstGeom>
          <a:noFill/>
          <a:ln w="9525">
            <a:noFill/>
            <a:miter lim="800000"/>
            <a:headEnd/>
            <a:tailEnd/>
          </a:ln>
        </p:spPr>
        <p:txBody>
          <a:bodyPr wrap="none">
            <a:spAutoFit/>
          </a:bodyPr>
          <a:lstStyle/>
          <a:p>
            <a:r>
              <a:rPr lang="de-DE" sz="1200"/>
              <a:t>z stop position (mm)</a:t>
            </a:r>
          </a:p>
        </p:txBody>
      </p:sp>
      <p:sp>
        <p:nvSpPr>
          <p:cNvPr id="66580" name="Text Box 21"/>
          <p:cNvSpPr txBox="1">
            <a:spLocks noChangeArrowheads="1"/>
          </p:cNvSpPr>
          <p:nvPr/>
        </p:nvSpPr>
        <p:spPr bwMode="auto">
          <a:xfrm>
            <a:off x="0" y="5734050"/>
            <a:ext cx="3482975" cy="762000"/>
          </a:xfrm>
          <a:prstGeom prst="rect">
            <a:avLst/>
          </a:prstGeom>
          <a:noFill/>
          <a:ln w="9525">
            <a:noFill/>
            <a:miter lim="800000"/>
            <a:headEnd/>
            <a:tailEnd/>
          </a:ln>
        </p:spPr>
        <p:txBody>
          <a:bodyPr wrap="none">
            <a:spAutoFit/>
          </a:bodyPr>
          <a:lstStyle/>
          <a:p>
            <a:r>
              <a:rPr lang="de-AT" sz="1400"/>
              <a:t>degrader optimization needs experimental</a:t>
            </a:r>
          </a:p>
          <a:p>
            <a:r>
              <a:rPr lang="de-AT" sz="1400"/>
              <a:t>fine tune </a:t>
            </a:r>
            <a:r>
              <a:rPr lang="en-US" sz="1400"/>
              <a:t>±</a:t>
            </a:r>
            <a:r>
              <a:rPr lang="de-AT" sz="1400"/>
              <a:t> 100 </a:t>
            </a:r>
            <a:r>
              <a:rPr lang="de-AT" sz="1400">
                <a:latin typeface="Symbol" pitchFamily="18" charset="2"/>
              </a:rPr>
              <a:t>m</a:t>
            </a:r>
            <a:r>
              <a:rPr lang="de-AT" sz="1400"/>
              <a:t>m: </a:t>
            </a:r>
            <a:r>
              <a:rPr lang="de-AT" sz="1400">
                <a:solidFill>
                  <a:srgbClr val="CC0000"/>
                </a:solidFill>
              </a:rPr>
              <a:t>material budget</a:t>
            </a:r>
            <a:r>
              <a:rPr lang="de-AT" sz="1400"/>
              <a:t> and</a:t>
            </a:r>
          </a:p>
          <a:p>
            <a:r>
              <a:rPr lang="de-AT" sz="1400">
                <a:solidFill>
                  <a:srgbClr val="CC0000"/>
                </a:solidFill>
              </a:rPr>
              <a:t>dafne tune</a:t>
            </a:r>
            <a:r>
              <a:rPr lang="de-AT" sz="1400"/>
              <a:t> known with limited accuracy.</a:t>
            </a:r>
            <a:r>
              <a:rPr lang="de-AT" sz="1600"/>
              <a:t> </a:t>
            </a:r>
          </a:p>
        </p:txBody>
      </p:sp>
      <p:sp>
        <p:nvSpPr>
          <p:cNvPr id="66581" name="Foliennummernplatzhalter 4"/>
          <p:cNvSpPr txBox="1">
            <a:spLocks noGrp="1"/>
          </p:cNvSpPr>
          <p:nvPr/>
        </p:nvSpPr>
        <p:spPr bwMode="auto">
          <a:xfrm>
            <a:off x="8243888" y="6524625"/>
            <a:ext cx="900112" cy="333375"/>
          </a:xfrm>
          <a:prstGeom prst="rect">
            <a:avLst/>
          </a:prstGeom>
          <a:noFill/>
          <a:ln w="9525">
            <a:noFill/>
            <a:miter lim="800000"/>
            <a:headEnd/>
            <a:tailEnd/>
          </a:ln>
        </p:spPr>
        <p:txBody>
          <a:bodyPr/>
          <a:lstStyle/>
          <a:p>
            <a:pPr algn="ctr"/>
            <a:fld id="{FE4E55C4-FD8C-43FD-9CA1-1EF8674E87E8}" type="slidenum">
              <a:rPr lang="de-DE" sz="1400"/>
              <a:pPr algn="ctr"/>
              <a:t>33</a:t>
            </a:fld>
            <a:r>
              <a:rPr lang="de-DE" sz="1400"/>
              <a:t>   </a:t>
            </a:r>
          </a:p>
        </p:txBody>
      </p:sp>
      <p:sp>
        <p:nvSpPr>
          <p:cNvPr id="66582" name="Rectangle 17"/>
          <p:cNvSpPr>
            <a:spLocks noChangeArrowheads="1"/>
          </p:cNvSpPr>
          <p:nvPr/>
        </p:nvSpPr>
        <p:spPr bwMode="auto">
          <a:xfrm>
            <a:off x="0" y="0"/>
            <a:ext cx="9144000" cy="620713"/>
          </a:xfrm>
          <a:prstGeom prst="rect">
            <a:avLst/>
          </a:prstGeom>
          <a:noFill/>
          <a:ln w="9525">
            <a:noFill/>
            <a:miter lim="800000"/>
            <a:headEnd/>
            <a:tailEnd/>
          </a:ln>
        </p:spPr>
        <p:txBody>
          <a:bodyPr anchor="ctr"/>
          <a:lstStyle/>
          <a:p>
            <a:pPr algn="ctr"/>
            <a:r>
              <a:rPr lang="de-DE" sz="2400">
                <a:solidFill>
                  <a:srgbClr val="CC0000"/>
                </a:solidFill>
              </a:rPr>
              <a:t>SIDDHARTA Monte Carlo simulation </a:t>
            </a:r>
          </a:p>
          <a:p>
            <a:pPr algn="ctr"/>
            <a:r>
              <a:rPr lang="de-DE" sz="1800">
                <a:solidFill>
                  <a:srgbClr val="CC0000"/>
                </a:solidFill>
              </a:rPr>
              <a:t>(2) kaon stopping, boost compensation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5"/>
          <p:cNvPicPr>
            <a:picLocks noChangeAspect="1" noChangeArrowheads="1"/>
          </p:cNvPicPr>
          <p:nvPr/>
        </p:nvPicPr>
        <p:blipFill>
          <a:blip r:embed="rId3" cstate="print"/>
          <a:srcRect/>
          <a:stretch>
            <a:fillRect/>
          </a:stretch>
        </p:blipFill>
        <p:spPr bwMode="auto">
          <a:xfrm>
            <a:off x="428625" y="1000125"/>
            <a:ext cx="5143500" cy="1671638"/>
          </a:xfrm>
          <a:prstGeom prst="rect">
            <a:avLst/>
          </a:prstGeom>
          <a:noFill/>
          <a:ln w="9525">
            <a:noFill/>
            <a:miter lim="800000"/>
            <a:headEnd/>
            <a:tailEnd/>
          </a:ln>
        </p:spPr>
      </p:pic>
      <p:sp>
        <p:nvSpPr>
          <p:cNvPr id="67587" name="Rectangle 17"/>
          <p:cNvSpPr>
            <a:spLocks noChangeArrowheads="1"/>
          </p:cNvSpPr>
          <p:nvPr/>
        </p:nvSpPr>
        <p:spPr bwMode="auto">
          <a:xfrm>
            <a:off x="0" y="0"/>
            <a:ext cx="9144000" cy="642938"/>
          </a:xfrm>
          <a:prstGeom prst="rect">
            <a:avLst/>
          </a:prstGeom>
          <a:noFill/>
          <a:ln w="9525">
            <a:noFill/>
            <a:miter lim="800000"/>
            <a:headEnd/>
            <a:tailEnd/>
          </a:ln>
        </p:spPr>
        <p:txBody>
          <a:bodyPr anchor="ctr"/>
          <a:lstStyle/>
          <a:p>
            <a:pPr algn="ctr"/>
            <a:r>
              <a:rPr lang="de-DE" sz="2400">
                <a:solidFill>
                  <a:srgbClr val="CC0000"/>
                </a:solidFill>
              </a:rPr>
              <a:t>SIDDHARTA Monte Carlo simulation, </a:t>
            </a:r>
          </a:p>
          <a:p>
            <a:pPr algn="ctr"/>
            <a:r>
              <a:rPr lang="de-DE" sz="1800">
                <a:solidFill>
                  <a:srgbClr val="CC0000"/>
                </a:solidFill>
              </a:rPr>
              <a:t>(3) stopping and signal in SDDs for He 2% LHe density, yield KHe L</a:t>
            </a:r>
            <a:r>
              <a:rPr lang="de-DE" sz="1800" baseline="-25000">
                <a:solidFill>
                  <a:srgbClr val="CC0000"/>
                </a:solidFill>
                <a:latin typeface="Symbol" pitchFamily="18" charset="2"/>
              </a:rPr>
              <a:t>a</a:t>
            </a:r>
            <a:r>
              <a:rPr lang="de-DE" sz="1800">
                <a:solidFill>
                  <a:srgbClr val="CC0000"/>
                </a:solidFill>
              </a:rPr>
              <a:t> = 20%</a:t>
            </a:r>
          </a:p>
        </p:txBody>
      </p:sp>
      <p:sp>
        <p:nvSpPr>
          <p:cNvPr id="13" name="Textfeld 12"/>
          <p:cNvSpPr txBox="1"/>
          <p:nvPr/>
        </p:nvSpPr>
        <p:spPr>
          <a:xfrm>
            <a:off x="5929313" y="1071563"/>
            <a:ext cx="2895600" cy="2032000"/>
          </a:xfrm>
          <a:prstGeom prst="rect">
            <a:avLst/>
          </a:prstGeom>
          <a:noFill/>
          <a:ln>
            <a:solidFill>
              <a:schemeClr val="accent3">
                <a:lumMod val="65000"/>
              </a:schemeClr>
            </a:solidFill>
          </a:ln>
        </p:spPr>
        <p:txBody>
          <a:bodyPr>
            <a:spAutoFit/>
          </a:bodyPr>
          <a:lstStyle/>
          <a:p>
            <a:pPr>
              <a:defRPr/>
            </a:pPr>
            <a:r>
              <a:rPr lang="de-DE" sz="1400" dirty="0" err="1">
                <a:solidFill>
                  <a:schemeClr val="accent2"/>
                </a:solidFill>
              </a:rPr>
              <a:t>trigger</a:t>
            </a:r>
            <a:r>
              <a:rPr lang="de-DE" sz="1400" dirty="0">
                <a:solidFill>
                  <a:schemeClr val="accent2"/>
                </a:solidFill>
              </a:rPr>
              <a:t>: 9.3% per </a:t>
            </a:r>
            <a:r>
              <a:rPr lang="de-DE" sz="1400" dirty="0" err="1">
                <a:solidFill>
                  <a:schemeClr val="accent2"/>
                </a:solidFill>
              </a:rPr>
              <a:t>kaonpair</a:t>
            </a:r>
            <a:r>
              <a:rPr lang="de-DE" sz="1400" dirty="0">
                <a:solidFill>
                  <a:schemeClr val="accent2"/>
                </a:solidFill>
              </a:rPr>
              <a:t>,  </a:t>
            </a:r>
          </a:p>
          <a:p>
            <a:pPr>
              <a:defRPr/>
            </a:pPr>
            <a:r>
              <a:rPr lang="de-DE" sz="1400" dirty="0">
                <a:solidFill>
                  <a:schemeClr val="accent2"/>
                </a:solidFill>
              </a:rPr>
              <a:t>K</a:t>
            </a:r>
            <a:r>
              <a:rPr lang="de-DE" sz="1400" baseline="30000" dirty="0">
                <a:solidFill>
                  <a:schemeClr val="accent2"/>
                </a:solidFill>
              </a:rPr>
              <a:t>-</a:t>
            </a:r>
            <a:r>
              <a:rPr lang="de-DE" sz="1400" dirty="0">
                <a:solidFill>
                  <a:schemeClr val="accent2"/>
                </a:solidFill>
              </a:rPr>
              <a:t>  </a:t>
            </a:r>
            <a:r>
              <a:rPr lang="de-DE" sz="1400" dirty="0" err="1">
                <a:solidFill>
                  <a:schemeClr val="accent2"/>
                </a:solidFill>
              </a:rPr>
              <a:t>gasstops</a:t>
            </a:r>
            <a:r>
              <a:rPr lang="de-DE" sz="1400" dirty="0">
                <a:solidFill>
                  <a:schemeClr val="accent2"/>
                </a:solidFill>
              </a:rPr>
              <a:t>:   0.78% per </a:t>
            </a:r>
            <a:r>
              <a:rPr lang="de-DE" sz="1400" dirty="0" err="1">
                <a:solidFill>
                  <a:schemeClr val="accent2"/>
                </a:solidFill>
              </a:rPr>
              <a:t>kaonpair</a:t>
            </a:r>
            <a:r>
              <a:rPr lang="de-DE" sz="1400" dirty="0">
                <a:solidFill>
                  <a:schemeClr val="accent2"/>
                </a:solidFill>
              </a:rPr>
              <a:t>    </a:t>
            </a:r>
          </a:p>
          <a:p>
            <a:pPr>
              <a:defRPr/>
            </a:pPr>
            <a:r>
              <a:rPr lang="de-DE" sz="1400" dirty="0">
                <a:solidFill>
                  <a:schemeClr val="accent2"/>
                </a:solidFill>
              </a:rPr>
              <a:t>                        8.3% per </a:t>
            </a:r>
            <a:r>
              <a:rPr lang="de-DE" sz="1400" dirty="0" err="1">
                <a:solidFill>
                  <a:schemeClr val="accent2"/>
                </a:solidFill>
              </a:rPr>
              <a:t>trigger</a:t>
            </a:r>
            <a:endParaRPr lang="de-DE" sz="1400" dirty="0">
              <a:solidFill>
                <a:schemeClr val="accent2"/>
              </a:solidFill>
            </a:endParaRPr>
          </a:p>
          <a:p>
            <a:pPr>
              <a:defRPr/>
            </a:pPr>
            <a:r>
              <a:rPr lang="de-DE" sz="1400" dirty="0" err="1">
                <a:solidFill>
                  <a:schemeClr val="accent2"/>
                </a:solidFill>
              </a:rPr>
              <a:t>KHe</a:t>
            </a:r>
            <a:r>
              <a:rPr lang="de-DE" sz="1400" dirty="0">
                <a:solidFill>
                  <a:schemeClr val="accent2"/>
                </a:solidFill>
              </a:rPr>
              <a:t> L</a:t>
            </a:r>
            <a:r>
              <a:rPr lang="de-DE" sz="1400" baseline="-25000" dirty="0">
                <a:solidFill>
                  <a:schemeClr val="accent2"/>
                </a:solidFill>
                <a:latin typeface="Symbol" pitchFamily="18" charset="2"/>
              </a:rPr>
              <a:t>a</a:t>
            </a:r>
            <a:r>
              <a:rPr lang="de-DE" sz="1400" dirty="0">
                <a:solidFill>
                  <a:schemeClr val="accent2"/>
                </a:solidFill>
              </a:rPr>
              <a:t> </a:t>
            </a:r>
            <a:r>
              <a:rPr lang="de-DE" sz="1400" dirty="0" err="1">
                <a:solidFill>
                  <a:schemeClr val="accent2"/>
                </a:solidFill>
              </a:rPr>
              <a:t>Xrays</a:t>
            </a:r>
            <a:r>
              <a:rPr lang="de-DE" sz="1400" dirty="0">
                <a:solidFill>
                  <a:schemeClr val="accent2"/>
                </a:solidFill>
              </a:rPr>
              <a:t> </a:t>
            </a:r>
            <a:r>
              <a:rPr lang="de-DE" sz="1400" dirty="0" err="1">
                <a:solidFill>
                  <a:schemeClr val="accent2"/>
                </a:solidFill>
              </a:rPr>
              <a:t>for</a:t>
            </a:r>
            <a:r>
              <a:rPr lang="de-DE" sz="1400" dirty="0">
                <a:solidFill>
                  <a:schemeClr val="accent2"/>
                </a:solidFill>
              </a:rPr>
              <a:t> y=100%    </a:t>
            </a:r>
          </a:p>
          <a:p>
            <a:pPr>
              <a:defRPr/>
            </a:pPr>
            <a:r>
              <a:rPr lang="de-DE" sz="1400" dirty="0">
                <a:solidFill>
                  <a:schemeClr val="accent2"/>
                </a:solidFill>
              </a:rPr>
              <a:t>	0.56e-3 per </a:t>
            </a:r>
            <a:r>
              <a:rPr lang="de-DE" sz="1400" dirty="0" err="1">
                <a:solidFill>
                  <a:schemeClr val="accent2"/>
                </a:solidFill>
              </a:rPr>
              <a:t>kaonpair</a:t>
            </a:r>
            <a:endParaRPr lang="de-DE" sz="1400" dirty="0">
              <a:solidFill>
                <a:schemeClr val="accent2"/>
              </a:solidFill>
            </a:endParaRPr>
          </a:p>
          <a:p>
            <a:pPr>
              <a:defRPr/>
            </a:pPr>
            <a:r>
              <a:rPr lang="de-DE" sz="1400" dirty="0">
                <a:solidFill>
                  <a:schemeClr val="accent2"/>
                </a:solidFill>
              </a:rPr>
              <a:t>	845 per pb</a:t>
            </a:r>
            <a:r>
              <a:rPr lang="de-DE" sz="1400" baseline="30000" dirty="0">
                <a:solidFill>
                  <a:schemeClr val="accent2"/>
                </a:solidFill>
              </a:rPr>
              <a:t>-1</a:t>
            </a:r>
          </a:p>
          <a:p>
            <a:pPr>
              <a:defRPr/>
            </a:pPr>
            <a:endParaRPr lang="de-DE" sz="1400" dirty="0">
              <a:solidFill>
                <a:schemeClr val="accent2"/>
              </a:solidFill>
            </a:endParaRPr>
          </a:p>
          <a:p>
            <a:pPr>
              <a:defRPr/>
            </a:pPr>
            <a:r>
              <a:rPr lang="de-DE" sz="1400" dirty="0">
                <a:solidFill>
                  <a:schemeClr val="accent2"/>
                </a:solidFill>
              </a:rPr>
              <a:t>7.3% solid angle </a:t>
            </a:r>
            <a:r>
              <a:rPr lang="de-DE" sz="1400" dirty="0" err="1">
                <a:solidFill>
                  <a:schemeClr val="accent2"/>
                </a:solidFill>
              </a:rPr>
              <a:t>of</a:t>
            </a:r>
            <a:r>
              <a:rPr lang="de-DE" sz="1400" dirty="0">
                <a:solidFill>
                  <a:schemeClr val="accent2"/>
                </a:solidFill>
              </a:rPr>
              <a:t> SDDs </a:t>
            </a:r>
          </a:p>
          <a:p>
            <a:pPr>
              <a:defRPr/>
            </a:pPr>
            <a:r>
              <a:rPr lang="de-DE" sz="1400" dirty="0" err="1">
                <a:solidFill>
                  <a:schemeClr val="accent2"/>
                </a:solidFill>
              </a:rPr>
              <a:t>with</a:t>
            </a:r>
            <a:r>
              <a:rPr lang="de-DE" sz="1400" dirty="0">
                <a:solidFill>
                  <a:schemeClr val="accent2"/>
                </a:solidFill>
              </a:rPr>
              <a:t> </a:t>
            </a:r>
            <a:r>
              <a:rPr lang="de-DE" sz="1400" dirty="0" err="1">
                <a:solidFill>
                  <a:schemeClr val="accent2"/>
                </a:solidFill>
              </a:rPr>
              <a:t>respect</a:t>
            </a:r>
            <a:r>
              <a:rPr lang="de-DE" sz="1400" dirty="0">
                <a:solidFill>
                  <a:schemeClr val="accent2"/>
                </a:solidFill>
              </a:rPr>
              <a:t> </a:t>
            </a:r>
            <a:r>
              <a:rPr lang="de-DE" sz="1400" dirty="0" err="1">
                <a:solidFill>
                  <a:schemeClr val="accent2"/>
                </a:solidFill>
              </a:rPr>
              <a:t>to</a:t>
            </a:r>
            <a:r>
              <a:rPr lang="de-DE" sz="1400" dirty="0">
                <a:solidFill>
                  <a:schemeClr val="accent2"/>
                </a:solidFill>
              </a:rPr>
              <a:t> </a:t>
            </a:r>
            <a:r>
              <a:rPr lang="de-DE" sz="1400" dirty="0" err="1">
                <a:solidFill>
                  <a:schemeClr val="accent2"/>
                </a:solidFill>
              </a:rPr>
              <a:t>stopped</a:t>
            </a:r>
            <a:r>
              <a:rPr lang="de-DE" sz="1400" dirty="0">
                <a:solidFill>
                  <a:schemeClr val="accent2"/>
                </a:solidFill>
              </a:rPr>
              <a:t> </a:t>
            </a:r>
            <a:r>
              <a:rPr lang="de-DE" sz="1400" dirty="0" err="1">
                <a:solidFill>
                  <a:schemeClr val="accent2"/>
                </a:solidFill>
              </a:rPr>
              <a:t>kaons</a:t>
            </a:r>
            <a:endParaRPr lang="de-DE" sz="1400" baseline="30000" dirty="0">
              <a:solidFill>
                <a:schemeClr val="accent2"/>
              </a:solidFill>
            </a:endParaRPr>
          </a:p>
        </p:txBody>
      </p:sp>
      <p:pic>
        <p:nvPicPr>
          <p:cNvPr id="67589" name="Picture 5"/>
          <p:cNvPicPr>
            <a:picLocks noChangeAspect="1" noChangeArrowheads="1"/>
          </p:cNvPicPr>
          <p:nvPr/>
        </p:nvPicPr>
        <p:blipFill>
          <a:blip r:embed="rId4" cstate="print"/>
          <a:srcRect/>
          <a:stretch>
            <a:fillRect/>
          </a:stretch>
        </p:blipFill>
        <p:spPr bwMode="auto">
          <a:xfrm>
            <a:off x="6286500" y="3894138"/>
            <a:ext cx="2554288" cy="1892300"/>
          </a:xfrm>
          <a:prstGeom prst="rect">
            <a:avLst/>
          </a:prstGeom>
          <a:noFill/>
          <a:ln w="9525">
            <a:noFill/>
            <a:miter lim="800000"/>
            <a:headEnd/>
            <a:tailEnd/>
          </a:ln>
        </p:spPr>
      </p:pic>
      <p:pic>
        <p:nvPicPr>
          <p:cNvPr id="67590" name="Picture 6"/>
          <p:cNvPicPr>
            <a:picLocks noChangeAspect="1" noChangeArrowheads="1"/>
          </p:cNvPicPr>
          <p:nvPr/>
        </p:nvPicPr>
        <p:blipFill>
          <a:blip r:embed="rId5" cstate="print"/>
          <a:srcRect/>
          <a:stretch>
            <a:fillRect/>
          </a:stretch>
        </p:blipFill>
        <p:spPr bwMode="auto">
          <a:xfrm>
            <a:off x="285750" y="3857625"/>
            <a:ext cx="5861050" cy="1930400"/>
          </a:xfrm>
          <a:prstGeom prst="rect">
            <a:avLst/>
          </a:prstGeom>
          <a:noFill/>
          <a:ln w="9525">
            <a:noFill/>
            <a:miter lim="800000"/>
            <a:headEnd/>
            <a:tailEnd/>
          </a:ln>
        </p:spPr>
      </p:pic>
      <p:sp>
        <p:nvSpPr>
          <p:cNvPr id="67591" name="Textfeld 15"/>
          <p:cNvSpPr txBox="1">
            <a:spLocks noChangeArrowheads="1"/>
          </p:cNvSpPr>
          <p:nvPr/>
        </p:nvSpPr>
        <p:spPr bwMode="auto">
          <a:xfrm>
            <a:off x="1500188" y="5715000"/>
            <a:ext cx="642937" cy="285750"/>
          </a:xfrm>
          <a:prstGeom prst="rect">
            <a:avLst/>
          </a:prstGeom>
          <a:noFill/>
          <a:ln w="9525">
            <a:noFill/>
            <a:miter lim="800000"/>
            <a:headEnd/>
            <a:tailEnd/>
          </a:ln>
        </p:spPr>
        <p:txBody>
          <a:bodyPr>
            <a:spAutoFit/>
          </a:bodyPr>
          <a:lstStyle/>
          <a:p>
            <a:r>
              <a:rPr lang="de-DE" sz="1200"/>
              <a:t>keV</a:t>
            </a:r>
          </a:p>
        </p:txBody>
      </p:sp>
      <p:sp>
        <p:nvSpPr>
          <p:cNvPr id="67592" name="Textfeld 16"/>
          <p:cNvSpPr txBox="1">
            <a:spLocks noChangeArrowheads="1"/>
          </p:cNvSpPr>
          <p:nvPr/>
        </p:nvSpPr>
        <p:spPr bwMode="auto">
          <a:xfrm>
            <a:off x="4643438" y="5715000"/>
            <a:ext cx="714375" cy="285750"/>
          </a:xfrm>
          <a:prstGeom prst="rect">
            <a:avLst/>
          </a:prstGeom>
          <a:noFill/>
          <a:ln w="9525">
            <a:noFill/>
            <a:miter lim="800000"/>
            <a:headEnd/>
            <a:tailEnd/>
          </a:ln>
        </p:spPr>
        <p:txBody>
          <a:bodyPr>
            <a:spAutoFit/>
          </a:bodyPr>
          <a:lstStyle/>
          <a:p>
            <a:r>
              <a:rPr lang="de-DE" sz="1200"/>
              <a:t>keV</a:t>
            </a:r>
          </a:p>
        </p:txBody>
      </p:sp>
      <p:sp>
        <p:nvSpPr>
          <p:cNvPr id="67593" name="Textfeld 17"/>
          <p:cNvSpPr txBox="1">
            <a:spLocks noChangeArrowheads="1"/>
          </p:cNvSpPr>
          <p:nvPr/>
        </p:nvSpPr>
        <p:spPr bwMode="auto">
          <a:xfrm>
            <a:off x="7286625" y="5715000"/>
            <a:ext cx="642938" cy="276225"/>
          </a:xfrm>
          <a:prstGeom prst="rect">
            <a:avLst/>
          </a:prstGeom>
          <a:noFill/>
          <a:ln w="9525">
            <a:noFill/>
            <a:miter lim="800000"/>
            <a:headEnd/>
            <a:tailEnd/>
          </a:ln>
        </p:spPr>
        <p:txBody>
          <a:bodyPr>
            <a:spAutoFit/>
          </a:bodyPr>
          <a:lstStyle/>
          <a:p>
            <a:r>
              <a:rPr lang="de-DE" sz="1200"/>
              <a:t>keV</a:t>
            </a:r>
          </a:p>
        </p:txBody>
      </p:sp>
      <p:sp>
        <p:nvSpPr>
          <p:cNvPr id="67594" name="Textfeld 6"/>
          <p:cNvSpPr txBox="1">
            <a:spLocks noChangeArrowheads="1"/>
          </p:cNvSpPr>
          <p:nvPr/>
        </p:nvSpPr>
        <p:spPr bwMode="auto">
          <a:xfrm>
            <a:off x="4071938" y="2643188"/>
            <a:ext cx="663575" cy="276225"/>
          </a:xfrm>
          <a:prstGeom prst="rect">
            <a:avLst/>
          </a:prstGeom>
          <a:noFill/>
          <a:ln w="9525">
            <a:noFill/>
            <a:miter lim="800000"/>
            <a:headEnd/>
            <a:tailEnd/>
          </a:ln>
        </p:spPr>
        <p:txBody>
          <a:bodyPr wrap="none">
            <a:spAutoFit/>
          </a:bodyPr>
          <a:lstStyle/>
          <a:p>
            <a:r>
              <a:rPr lang="de-DE" sz="1200"/>
              <a:t>z (mm)</a:t>
            </a:r>
          </a:p>
        </p:txBody>
      </p:sp>
      <p:sp>
        <p:nvSpPr>
          <p:cNvPr id="67595" name="Textfeld 6"/>
          <p:cNvSpPr txBox="1">
            <a:spLocks noChangeArrowheads="1"/>
          </p:cNvSpPr>
          <p:nvPr/>
        </p:nvSpPr>
        <p:spPr bwMode="auto">
          <a:xfrm>
            <a:off x="7286625" y="4143375"/>
            <a:ext cx="1214438" cy="708025"/>
          </a:xfrm>
          <a:prstGeom prst="rect">
            <a:avLst/>
          </a:prstGeom>
          <a:solidFill>
            <a:schemeClr val="bg1"/>
          </a:solidFill>
          <a:ln w="9525">
            <a:noFill/>
            <a:miter lim="800000"/>
            <a:headEnd/>
            <a:tailEnd/>
          </a:ln>
        </p:spPr>
        <p:txBody>
          <a:bodyPr>
            <a:spAutoFit/>
          </a:bodyPr>
          <a:lstStyle/>
          <a:p>
            <a:r>
              <a:rPr lang="de-DE" sz="1200">
                <a:solidFill>
                  <a:schemeClr val="accent2"/>
                </a:solidFill>
              </a:rPr>
              <a:t>KHe L</a:t>
            </a:r>
            <a:r>
              <a:rPr lang="de-DE" sz="1200" baseline="-25000">
                <a:solidFill>
                  <a:schemeClr val="accent2"/>
                </a:solidFill>
                <a:latin typeface="Symbol" pitchFamily="18" charset="2"/>
              </a:rPr>
              <a:t>a</a:t>
            </a:r>
          </a:p>
          <a:p>
            <a:endParaRPr lang="de-DE" sz="1200" baseline="-25000">
              <a:solidFill>
                <a:schemeClr val="accent2"/>
              </a:solidFill>
              <a:latin typeface="Symbol" pitchFamily="18" charset="2"/>
            </a:endParaRPr>
          </a:p>
          <a:p>
            <a:endParaRPr lang="de-DE" sz="1200" baseline="-25000">
              <a:solidFill>
                <a:schemeClr val="accent2"/>
              </a:solidFill>
              <a:latin typeface="Symbol" pitchFamily="18" charset="2"/>
            </a:endParaRPr>
          </a:p>
          <a:p>
            <a:endParaRPr lang="de-DE" sz="1200"/>
          </a:p>
        </p:txBody>
      </p:sp>
      <p:sp>
        <p:nvSpPr>
          <p:cNvPr id="67596" name="Textfeld 6"/>
          <p:cNvSpPr txBox="1">
            <a:spLocks noChangeArrowheads="1"/>
          </p:cNvSpPr>
          <p:nvPr/>
        </p:nvSpPr>
        <p:spPr bwMode="auto">
          <a:xfrm rot="-5400000">
            <a:off x="-50800" y="1550988"/>
            <a:ext cx="663575" cy="276225"/>
          </a:xfrm>
          <a:prstGeom prst="rect">
            <a:avLst/>
          </a:prstGeom>
          <a:noFill/>
          <a:ln w="9525">
            <a:noFill/>
            <a:miter lim="800000"/>
            <a:headEnd/>
            <a:tailEnd/>
          </a:ln>
        </p:spPr>
        <p:txBody>
          <a:bodyPr wrap="none">
            <a:spAutoFit/>
          </a:bodyPr>
          <a:lstStyle/>
          <a:p>
            <a:r>
              <a:rPr lang="de-DE" sz="1200"/>
              <a:t>z (mm)</a:t>
            </a:r>
          </a:p>
        </p:txBody>
      </p:sp>
      <p:sp>
        <p:nvSpPr>
          <p:cNvPr id="67597" name="Textfeld 6"/>
          <p:cNvSpPr txBox="1">
            <a:spLocks noChangeArrowheads="1"/>
          </p:cNvSpPr>
          <p:nvPr/>
        </p:nvSpPr>
        <p:spPr bwMode="auto">
          <a:xfrm>
            <a:off x="7429500" y="4714875"/>
            <a:ext cx="928688" cy="461963"/>
          </a:xfrm>
          <a:prstGeom prst="rect">
            <a:avLst/>
          </a:prstGeom>
          <a:solidFill>
            <a:schemeClr val="bg1"/>
          </a:solidFill>
          <a:ln w="9525">
            <a:noFill/>
            <a:miter lim="800000"/>
            <a:headEnd/>
            <a:tailEnd/>
          </a:ln>
        </p:spPr>
        <p:txBody>
          <a:bodyPr>
            <a:spAutoFit/>
          </a:bodyPr>
          <a:lstStyle/>
          <a:p>
            <a:r>
              <a:rPr lang="de-DE" sz="1200">
                <a:solidFill>
                  <a:schemeClr val="accent2"/>
                </a:solidFill>
              </a:rPr>
              <a:t>KC (5-4) 10.2 keV</a:t>
            </a:r>
          </a:p>
        </p:txBody>
      </p:sp>
      <p:sp>
        <p:nvSpPr>
          <p:cNvPr id="67598" name="Textfeld 6"/>
          <p:cNvSpPr txBox="1">
            <a:spLocks noChangeArrowheads="1"/>
          </p:cNvSpPr>
          <p:nvPr/>
        </p:nvSpPr>
        <p:spPr bwMode="auto">
          <a:xfrm>
            <a:off x="1357313" y="4357688"/>
            <a:ext cx="928687" cy="276225"/>
          </a:xfrm>
          <a:prstGeom prst="rect">
            <a:avLst/>
          </a:prstGeom>
          <a:solidFill>
            <a:schemeClr val="bg1"/>
          </a:solidFill>
          <a:ln w="9525">
            <a:noFill/>
            <a:miter lim="800000"/>
            <a:headEnd/>
            <a:tailEnd/>
          </a:ln>
        </p:spPr>
        <p:txBody>
          <a:bodyPr>
            <a:spAutoFit/>
          </a:bodyPr>
          <a:lstStyle/>
          <a:p>
            <a:r>
              <a:rPr lang="de-DE" sz="1200">
                <a:solidFill>
                  <a:schemeClr val="accent2"/>
                </a:solidFill>
              </a:rPr>
              <a:t>w/o trigger</a:t>
            </a:r>
            <a:endParaRPr lang="de-DE" sz="1200"/>
          </a:p>
        </p:txBody>
      </p:sp>
      <p:sp>
        <p:nvSpPr>
          <p:cNvPr id="67599" name="Textfeld 6"/>
          <p:cNvSpPr txBox="1">
            <a:spLocks noChangeArrowheads="1"/>
          </p:cNvSpPr>
          <p:nvPr/>
        </p:nvSpPr>
        <p:spPr bwMode="auto">
          <a:xfrm>
            <a:off x="7358063" y="4143375"/>
            <a:ext cx="928687" cy="276225"/>
          </a:xfrm>
          <a:prstGeom prst="rect">
            <a:avLst/>
          </a:prstGeom>
          <a:solidFill>
            <a:schemeClr val="bg1"/>
          </a:solidFill>
          <a:ln w="9525">
            <a:noFill/>
            <a:miter lim="800000"/>
            <a:headEnd/>
            <a:tailEnd/>
          </a:ln>
        </p:spPr>
        <p:txBody>
          <a:bodyPr>
            <a:spAutoFit/>
          </a:bodyPr>
          <a:lstStyle/>
          <a:p>
            <a:r>
              <a:rPr lang="de-DE" sz="1200">
                <a:solidFill>
                  <a:schemeClr val="accent2"/>
                </a:solidFill>
              </a:rPr>
              <a:t>KHe L</a:t>
            </a:r>
            <a:r>
              <a:rPr lang="de-DE" sz="1200" baseline="-25000">
                <a:solidFill>
                  <a:schemeClr val="accent2"/>
                </a:solidFill>
                <a:latin typeface="Symbol" pitchFamily="18" charset="2"/>
              </a:rPr>
              <a:t>a</a:t>
            </a:r>
            <a:endParaRPr lang="de-DE" sz="1200"/>
          </a:p>
        </p:txBody>
      </p:sp>
      <p:sp>
        <p:nvSpPr>
          <p:cNvPr id="67600" name="Textfeld 6"/>
          <p:cNvSpPr txBox="1">
            <a:spLocks noChangeArrowheads="1"/>
          </p:cNvSpPr>
          <p:nvPr/>
        </p:nvSpPr>
        <p:spPr bwMode="auto">
          <a:xfrm>
            <a:off x="4357688" y="4286250"/>
            <a:ext cx="928687" cy="276225"/>
          </a:xfrm>
          <a:prstGeom prst="rect">
            <a:avLst/>
          </a:prstGeom>
          <a:solidFill>
            <a:schemeClr val="bg1"/>
          </a:solidFill>
          <a:ln w="9525">
            <a:noFill/>
            <a:miter lim="800000"/>
            <a:headEnd/>
            <a:tailEnd/>
          </a:ln>
        </p:spPr>
        <p:txBody>
          <a:bodyPr>
            <a:spAutoFit/>
          </a:bodyPr>
          <a:lstStyle/>
          <a:p>
            <a:r>
              <a:rPr lang="de-DE" sz="1200">
                <a:solidFill>
                  <a:schemeClr val="accent2"/>
                </a:solidFill>
              </a:rPr>
              <a:t>with trigger</a:t>
            </a:r>
            <a:endParaRPr lang="de-DE" sz="1200"/>
          </a:p>
        </p:txBody>
      </p:sp>
      <p:sp>
        <p:nvSpPr>
          <p:cNvPr id="67601" name="Textfeld 6"/>
          <p:cNvSpPr txBox="1">
            <a:spLocks noChangeArrowheads="1"/>
          </p:cNvSpPr>
          <p:nvPr/>
        </p:nvSpPr>
        <p:spPr bwMode="auto">
          <a:xfrm>
            <a:off x="1214438" y="2714625"/>
            <a:ext cx="663575" cy="276225"/>
          </a:xfrm>
          <a:prstGeom prst="rect">
            <a:avLst/>
          </a:prstGeom>
          <a:noFill/>
          <a:ln w="9525">
            <a:noFill/>
            <a:miter lim="800000"/>
            <a:headEnd/>
            <a:tailEnd/>
          </a:ln>
        </p:spPr>
        <p:txBody>
          <a:bodyPr wrap="none">
            <a:spAutoFit/>
          </a:bodyPr>
          <a:lstStyle/>
          <a:p>
            <a:r>
              <a:rPr lang="de-DE" sz="1200"/>
              <a:t>y (mm)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6"/>
          <p:cNvPicPr>
            <a:picLocks noChangeAspect="1" noChangeArrowheads="1"/>
          </p:cNvPicPr>
          <p:nvPr/>
        </p:nvPicPr>
        <p:blipFill>
          <a:blip r:embed="rId3" cstate="print"/>
          <a:srcRect/>
          <a:stretch>
            <a:fillRect/>
          </a:stretch>
        </p:blipFill>
        <p:spPr bwMode="auto">
          <a:xfrm>
            <a:off x="1643063" y="571500"/>
            <a:ext cx="7215187" cy="6073775"/>
          </a:xfrm>
          <a:prstGeom prst="rect">
            <a:avLst/>
          </a:prstGeom>
          <a:noFill/>
          <a:ln w="9525">
            <a:noFill/>
            <a:miter lim="800000"/>
            <a:headEnd/>
            <a:tailEnd/>
          </a:ln>
        </p:spPr>
      </p:pic>
      <p:sp>
        <p:nvSpPr>
          <p:cNvPr id="68611" name="Text Box 3"/>
          <p:cNvSpPr txBox="1">
            <a:spLocks noChangeArrowheads="1"/>
          </p:cNvSpPr>
          <p:nvPr/>
        </p:nvSpPr>
        <p:spPr bwMode="auto">
          <a:xfrm>
            <a:off x="0" y="0"/>
            <a:ext cx="9144000" cy="461963"/>
          </a:xfrm>
          <a:prstGeom prst="rect">
            <a:avLst/>
          </a:prstGeom>
          <a:noFill/>
          <a:ln w="9525">
            <a:noFill/>
            <a:miter lim="800000"/>
            <a:headEnd/>
            <a:tailEnd/>
          </a:ln>
        </p:spPr>
        <p:txBody>
          <a:bodyPr>
            <a:spAutoFit/>
          </a:bodyPr>
          <a:lstStyle/>
          <a:p>
            <a:pPr algn="ctr"/>
            <a:r>
              <a:rPr lang="de-AT" sz="2400">
                <a:solidFill>
                  <a:srgbClr val="CC0000"/>
                </a:solidFill>
              </a:rPr>
              <a:t>kaonic hydrogen – data October  2009</a:t>
            </a:r>
          </a:p>
        </p:txBody>
      </p:sp>
      <p:sp>
        <p:nvSpPr>
          <p:cNvPr id="68612" name="Rectangle 42"/>
          <p:cNvSpPr>
            <a:spLocks noChangeArrowheads="1"/>
          </p:cNvSpPr>
          <p:nvPr/>
        </p:nvSpPr>
        <p:spPr bwMode="auto">
          <a:xfrm>
            <a:off x="3457575" y="3752850"/>
            <a:ext cx="1371600" cy="2246313"/>
          </a:xfrm>
          <a:prstGeom prst="rect">
            <a:avLst/>
          </a:prstGeom>
          <a:noFill/>
          <a:ln w="28575">
            <a:solidFill>
              <a:srgbClr val="CC0000"/>
            </a:solidFill>
            <a:prstDash val="sysDot"/>
            <a:miter lim="800000"/>
            <a:headEnd/>
            <a:tailEnd/>
          </a:ln>
        </p:spPr>
        <p:txBody>
          <a:bodyPr wrap="none" anchor="ctr"/>
          <a:lstStyle/>
          <a:p>
            <a:endParaRPr lang="de-DE"/>
          </a:p>
        </p:txBody>
      </p:sp>
      <p:sp>
        <p:nvSpPr>
          <p:cNvPr id="68613" name="Text Box 43"/>
          <p:cNvSpPr txBox="1">
            <a:spLocks noChangeArrowheads="1"/>
          </p:cNvSpPr>
          <p:nvPr/>
        </p:nvSpPr>
        <p:spPr bwMode="auto">
          <a:xfrm>
            <a:off x="3478213" y="2959100"/>
            <a:ext cx="1484312" cy="730250"/>
          </a:xfrm>
          <a:prstGeom prst="rect">
            <a:avLst/>
          </a:prstGeom>
          <a:noFill/>
          <a:ln w="9525">
            <a:noFill/>
            <a:miter lim="800000"/>
            <a:headEnd/>
            <a:tailEnd/>
          </a:ln>
        </p:spPr>
        <p:txBody>
          <a:bodyPr wrap="none">
            <a:spAutoFit/>
          </a:bodyPr>
          <a:lstStyle/>
          <a:p>
            <a:r>
              <a:rPr lang="de-AT" sz="1400"/>
              <a:t>Region of</a:t>
            </a:r>
          </a:p>
          <a:p>
            <a:r>
              <a:rPr lang="de-AT" sz="1400"/>
              <a:t>kaonic hydrogen</a:t>
            </a:r>
          </a:p>
          <a:p>
            <a:r>
              <a:rPr lang="de-AT" sz="1400"/>
              <a:t>lines</a:t>
            </a:r>
          </a:p>
        </p:txBody>
      </p:sp>
      <p:sp>
        <p:nvSpPr>
          <p:cNvPr id="68614" name="Text Box 44"/>
          <p:cNvSpPr txBox="1">
            <a:spLocks noChangeArrowheads="1"/>
          </p:cNvSpPr>
          <p:nvPr/>
        </p:nvSpPr>
        <p:spPr bwMode="auto">
          <a:xfrm rot="-5400000">
            <a:off x="5258593" y="1456532"/>
            <a:ext cx="963613" cy="336550"/>
          </a:xfrm>
          <a:prstGeom prst="rect">
            <a:avLst/>
          </a:prstGeom>
          <a:noFill/>
          <a:ln w="9525">
            <a:noFill/>
            <a:miter lim="800000"/>
            <a:headEnd/>
            <a:tailEnd/>
          </a:ln>
        </p:spPr>
        <p:txBody>
          <a:bodyPr wrap="none">
            <a:spAutoFit/>
          </a:bodyPr>
          <a:lstStyle/>
          <a:p>
            <a:r>
              <a:rPr lang="de-AT" sz="1600">
                <a:solidFill>
                  <a:srgbClr val="3333CC"/>
                </a:solidFill>
              </a:rPr>
              <a:t>KC (5-4)</a:t>
            </a:r>
          </a:p>
        </p:txBody>
      </p:sp>
      <p:sp>
        <p:nvSpPr>
          <p:cNvPr id="68615" name="Text Box 45"/>
          <p:cNvSpPr txBox="1">
            <a:spLocks noChangeArrowheads="1"/>
          </p:cNvSpPr>
          <p:nvPr/>
        </p:nvSpPr>
        <p:spPr bwMode="auto">
          <a:xfrm rot="-5400000">
            <a:off x="2797175" y="3703638"/>
            <a:ext cx="854075" cy="304800"/>
          </a:xfrm>
          <a:prstGeom prst="rect">
            <a:avLst/>
          </a:prstGeom>
          <a:noFill/>
          <a:ln w="9525">
            <a:noFill/>
            <a:miter lim="800000"/>
            <a:headEnd/>
            <a:tailEnd/>
          </a:ln>
        </p:spPr>
        <p:txBody>
          <a:bodyPr wrap="none">
            <a:spAutoFit/>
          </a:bodyPr>
          <a:lstStyle/>
          <a:p>
            <a:r>
              <a:rPr lang="de-AT" sz="1400">
                <a:solidFill>
                  <a:srgbClr val="3333CC"/>
                </a:solidFill>
              </a:rPr>
              <a:t>KC (6-5)</a:t>
            </a:r>
          </a:p>
        </p:txBody>
      </p:sp>
      <p:sp>
        <p:nvSpPr>
          <p:cNvPr id="68616" name="Text Box 46"/>
          <p:cNvSpPr txBox="1">
            <a:spLocks noChangeArrowheads="1"/>
          </p:cNvSpPr>
          <p:nvPr/>
        </p:nvSpPr>
        <p:spPr bwMode="auto">
          <a:xfrm rot="10800000">
            <a:off x="2643188" y="3071813"/>
            <a:ext cx="396875" cy="479425"/>
          </a:xfrm>
          <a:prstGeom prst="rect">
            <a:avLst/>
          </a:prstGeom>
          <a:noFill/>
          <a:ln w="9525">
            <a:noFill/>
            <a:miter lim="800000"/>
            <a:headEnd/>
            <a:tailEnd/>
          </a:ln>
        </p:spPr>
        <p:txBody>
          <a:bodyPr vert="eaVert" wrap="none">
            <a:spAutoFit/>
          </a:bodyPr>
          <a:lstStyle/>
          <a:p>
            <a:pPr eaLnBrk="0" hangingPunct="0">
              <a:spcBef>
                <a:spcPct val="20000"/>
              </a:spcBef>
            </a:pPr>
            <a:r>
              <a:rPr lang="de-AT" sz="1400"/>
              <a:t>Ti K</a:t>
            </a:r>
            <a:r>
              <a:rPr lang="de-AT" sz="1400" baseline="-25000">
                <a:latin typeface="Symbol" pitchFamily="18" charset="2"/>
              </a:rPr>
              <a:t>a</a:t>
            </a:r>
            <a:endParaRPr lang="de-AT" sz="1400">
              <a:solidFill>
                <a:srgbClr val="3333CC"/>
              </a:solidFill>
            </a:endParaRPr>
          </a:p>
        </p:txBody>
      </p:sp>
      <p:sp>
        <p:nvSpPr>
          <p:cNvPr id="68617" name="Text Box 47"/>
          <p:cNvSpPr txBox="1">
            <a:spLocks noChangeArrowheads="1"/>
          </p:cNvSpPr>
          <p:nvPr/>
        </p:nvSpPr>
        <p:spPr bwMode="auto">
          <a:xfrm rot="10800000">
            <a:off x="6429375" y="4643438"/>
            <a:ext cx="396875" cy="520700"/>
          </a:xfrm>
          <a:prstGeom prst="rect">
            <a:avLst/>
          </a:prstGeom>
          <a:noFill/>
          <a:ln w="9525">
            <a:noFill/>
            <a:miter lim="800000"/>
            <a:headEnd/>
            <a:tailEnd/>
          </a:ln>
        </p:spPr>
        <p:txBody>
          <a:bodyPr vert="eaVert" wrap="none">
            <a:spAutoFit/>
          </a:bodyPr>
          <a:lstStyle/>
          <a:p>
            <a:pPr eaLnBrk="0" hangingPunct="0">
              <a:spcBef>
                <a:spcPct val="20000"/>
              </a:spcBef>
            </a:pPr>
            <a:r>
              <a:rPr lang="de-AT" sz="1400"/>
              <a:t>Pb L</a:t>
            </a:r>
            <a:r>
              <a:rPr lang="de-AT" sz="1400" baseline="-25000">
                <a:latin typeface="Symbol" pitchFamily="18" charset="2"/>
              </a:rPr>
              <a:t>b</a:t>
            </a:r>
            <a:endParaRPr lang="de-AT" sz="1400">
              <a:solidFill>
                <a:srgbClr val="3333CC"/>
              </a:solidFill>
            </a:endParaRPr>
          </a:p>
        </p:txBody>
      </p:sp>
      <p:sp>
        <p:nvSpPr>
          <p:cNvPr id="68618" name="Text Box 81"/>
          <p:cNvSpPr txBox="1">
            <a:spLocks noChangeArrowheads="1"/>
          </p:cNvSpPr>
          <p:nvPr/>
        </p:nvSpPr>
        <p:spPr bwMode="auto">
          <a:xfrm rot="10800000">
            <a:off x="7072313" y="4357688"/>
            <a:ext cx="396875" cy="762000"/>
          </a:xfrm>
          <a:prstGeom prst="rect">
            <a:avLst/>
          </a:prstGeom>
          <a:noFill/>
          <a:ln w="9525">
            <a:noFill/>
            <a:miter lim="800000"/>
            <a:headEnd/>
            <a:tailEnd/>
          </a:ln>
        </p:spPr>
        <p:txBody>
          <a:bodyPr vert="eaVert" wrap="none">
            <a:spAutoFit/>
          </a:bodyPr>
          <a:lstStyle/>
          <a:p>
            <a:pPr eaLnBrk="0" hangingPunct="0">
              <a:spcBef>
                <a:spcPct val="20000"/>
              </a:spcBef>
            </a:pPr>
            <a:r>
              <a:rPr lang="de-AT" sz="1400"/>
              <a:t>KN (5-4)</a:t>
            </a:r>
            <a:endParaRPr lang="de-AT" sz="1400">
              <a:solidFill>
                <a:srgbClr val="3333CC"/>
              </a:solidFill>
            </a:endParaRPr>
          </a:p>
        </p:txBody>
      </p:sp>
      <p:sp>
        <p:nvSpPr>
          <p:cNvPr id="68619" name="Line 82"/>
          <p:cNvSpPr>
            <a:spLocks noChangeShapeType="1"/>
          </p:cNvSpPr>
          <p:nvPr/>
        </p:nvSpPr>
        <p:spPr bwMode="auto">
          <a:xfrm>
            <a:off x="2743200" y="5394325"/>
            <a:ext cx="5937250" cy="415925"/>
          </a:xfrm>
          <a:prstGeom prst="line">
            <a:avLst/>
          </a:prstGeom>
          <a:noFill/>
          <a:ln w="9525">
            <a:solidFill>
              <a:srgbClr val="0066FF"/>
            </a:solidFill>
            <a:prstDash val="lgDash"/>
            <a:round/>
            <a:headEnd/>
            <a:tailEnd/>
          </a:ln>
        </p:spPr>
        <p:txBody>
          <a:bodyPr/>
          <a:lstStyle/>
          <a:p>
            <a:endParaRPr lang="de-AT"/>
          </a:p>
        </p:txBody>
      </p:sp>
      <p:sp>
        <p:nvSpPr>
          <p:cNvPr id="68620" name="Line 83"/>
          <p:cNvSpPr>
            <a:spLocks noChangeShapeType="1"/>
          </p:cNvSpPr>
          <p:nvPr/>
        </p:nvSpPr>
        <p:spPr bwMode="auto">
          <a:xfrm>
            <a:off x="3500438" y="5572125"/>
            <a:ext cx="287337" cy="0"/>
          </a:xfrm>
          <a:prstGeom prst="line">
            <a:avLst/>
          </a:prstGeom>
          <a:noFill/>
          <a:ln w="38100">
            <a:solidFill>
              <a:srgbClr val="CC0066"/>
            </a:solidFill>
            <a:round/>
            <a:headEnd/>
            <a:tailEnd/>
          </a:ln>
        </p:spPr>
        <p:txBody>
          <a:bodyPr/>
          <a:lstStyle/>
          <a:p>
            <a:endParaRPr lang="de-AT"/>
          </a:p>
        </p:txBody>
      </p:sp>
      <p:sp>
        <p:nvSpPr>
          <p:cNvPr id="68621" name="Line 84"/>
          <p:cNvSpPr>
            <a:spLocks noChangeShapeType="1"/>
          </p:cNvSpPr>
          <p:nvPr/>
        </p:nvSpPr>
        <p:spPr bwMode="auto">
          <a:xfrm>
            <a:off x="4071938" y="5643563"/>
            <a:ext cx="287337" cy="0"/>
          </a:xfrm>
          <a:prstGeom prst="line">
            <a:avLst/>
          </a:prstGeom>
          <a:noFill/>
          <a:ln w="38100">
            <a:solidFill>
              <a:srgbClr val="CC0066"/>
            </a:solidFill>
            <a:round/>
            <a:headEnd/>
            <a:tailEnd/>
          </a:ln>
        </p:spPr>
        <p:txBody>
          <a:bodyPr/>
          <a:lstStyle/>
          <a:p>
            <a:endParaRPr lang="de-AT"/>
          </a:p>
        </p:txBody>
      </p:sp>
      <p:sp>
        <p:nvSpPr>
          <p:cNvPr id="68622" name="Line 85"/>
          <p:cNvSpPr>
            <a:spLocks noChangeShapeType="1"/>
          </p:cNvSpPr>
          <p:nvPr/>
        </p:nvSpPr>
        <p:spPr bwMode="auto">
          <a:xfrm>
            <a:off x="4286250" y="5715000"/>
            <a:ext cx="287338" cy="0"/>
          </a:xfrm>
          <a:prstGeom prst="line">
            <a:avLst/>
          </a:prstGeom>
          <a:noFill/>
          <a:ln w="38100">
            <a:solidFill>
              <a:srgbClr val="CC0066"/>
            </a:solidFill>
            <a:round/>
            <a:headEnd/>
            <a:tailEnd/>
          </a:ln>
        </p:spPr>
        <p:txBody>
          <a:bodyPr/>
          <a:lstStyle/>
          <a:p>
            <a:endParaRPr lang="de-AT"/>
          </a:p>
        </p:txBody>
      </p:sp>
      <p:sp>
        <p:nvSpPr>
          <p:cNvPr id="68623" name="Line 86"/>
          <p:cNvSpPr>
            <a:spLocks noChangeShapeType="1"/>
          </p:cNvSpPr>
          <p:nvPr/>
        </p:nvSpPr>
        <p:spPr bwMode="auto">
          <a:xfrm>
            <a:off x="4429125" y="5786438"/>
            <a:ext cx="287338" cy="0"/>
          </a:xfrm>
          <a:prstGeom prst="line">
            <a:avLst/>
          </a:prstGeom>
          <a:noFill/>
          <a:ln w="38100">
            <a:solidFill>
              <a:srgbClr val="CC0066"/>
            </a:solidFill>
            <a:round/>
            <a:headEnd/>
            <a:tailEnd/>
          </a:ln>
        </p:spPr>
        <p:txBody>
          <a:bodyPr/>
          <a:lstStyle/>
          <a:p>
            <a:endParaRPr lang="de-AT"/>
          </a:p>
        </p:txBody>
      </p:sp>
      <p:sp>
        <p:nvSpPr>
          <p:cNvPr id="68624" name="Text Box 87"/>
          <p:cNvSpPr txBox="1">
            <a:spLocks noChangeArrowheads="1"/>
          </p:cNvSpPr>
          <p:nvPr/>
        </p:nvSpPr>
        <p:spPr bwMode="auto">
          <a:xfrm rot="10800000">
            <a:off x="5132388" y="3400425"/>
            <a:ext cx="396875" cy="771525"/>
          </a:xfrm>
          <a:prstGeom prst="rect">
            <a:avLst/>
          </a:prstGeom>
          <a:noFill/>
          <a:ln w="9525">
            <a:noFill/>
            <a:miter lim="800000"/>
            <a:headEnd/>
            <a:tailEnd/>
          </a:ln>
        </p:spPr>
        <p:txBody>
          <a:bodyPr vert="eaVert" wrap="none">
            <a:spAutoFit/>
          </a:bodyPr>
          <a:lstStyle/>
          <a:p>
            <a:pPr eaLnBrk="0" hangingPunct="0">
              <a:spcBef>
                <a:spcPct val="20000"/>
              </a:spcBef>
            </a:pPr>
            <a:r>
              <a:rPr lang="de-AT" sz="1400">
                <a:solidFill>
                  <a:srgbClr val="3333CC"/>
                </a:solidFill>
              </a:rPr>
              <a:t>KO (6-5)</a:t>
            </a:r>
          </a:p>
        </p:txBody>
      </p:sp>
      <p:sp>
        <p:nvSpPr>
          <p:cNvPr id="68625" name="Text Box 88"/>
          <p:cNvSpPr txBox="1">
            <a:spLocks noChangeArrowheads="1"/>
          </p:cNvSpPr>
          <p:nvPr/>
        </p:nvSpPr>
        <p:spPr bwMode="auto">
          <a:xfrm rot="-5400000">
            <a:off x="4572000" y="4241801"/>
            <a:ext cx="854075" cy="304800"/>
          </a:xfrm>
          <a:prstGeom prst="rect">
            <a:avLst/>
          </a:prstGeom>
          <a:noFill/>
          <a:ln w="9525">
            <a:noFill/>
            <a:miter lim="800000"/>
            <a:headEnd/>
            <a:tailEnd/>
          </a:ln>
        </p:spPr>
        <p:txBody>
          <a:bodyPr wrap="none">
            <a:spAutoFit/>
          </a:bodyPr>
          <a:lstStyle/>
          <a:p>
            <a:r>
              <a:rPr lang="de-AT" sz="1400">
                <a:solidFill>
                  <a:srgbClr val="3333CC"/>
                </a:solidFill>
              </a:rPr>
              <a:t>KC (7-5)</a:t>
            </a:r>
          </a:p>
        </p:txBody>
      </p:sp>
      <p:sp>
        <p:nvSpPr>
          <p:cNvPr id="68626" name="Foliennummernplatzhalter 4"/>
          <p:cNvSpPr txBox="1">
            <a:spLocks noGrp="1"/>
          </p:cNvSpPr>
          <p:nvPr/>
        </p:nvSpPr>
        <p:spPr bwMode="auto">
          <a:xfrm>
            <a:off x="8255000" y="6513513"/>
            <a:ext cx="900113" cy="287337"/>
          </a:xfrm>
          <a:prstGeom prst="rect">
            <a:avLst/>
          </a:prstGeom>
          <a:noFill/>
          <a:ln w="9525">
            <a:noFill/>
            <a:miter lim="800000"/>
            <a:headEnd/>
            <a:tailEnd/>
          </a:ln>
        </p:spPr>
        <p:txBody>
          <a:bodyPr/>
          <a:lstStyle/>
          <a:p>
            <a:pPr algn="ctr"/>
            <a:fld id="{7249F1DC-97C0-430E-9F36-704328499CC0}" type="slidenum">
              <a:rPr lang="de-DE" sz="1600"/>
              <a:pPr algn="ctr"/>
              <a:t>35</a:t>
            </a:fld>
            <a:r>
              <a:rPr lang="de-DE" sz="1400"/>
              <a:t>   </a:t>
            </a:r>
          </a:p>
        </p:txBody>
      </p:sp>
      <p:sp>
        <p:nvSpPr>
          <p:cNvPr id="68627" name="Text Box 92"/>
          <p:cNvSpPr txBox="1">
            <a:spLocks noChangeArrowheads="1"/>
          </p:cNvSpPr>
          <p:nvPr/>
        </p:nvSpPr>
        <p:spPr bwMode="auto">
          <a:xfrm rot="-5400000">
            <a:off x="7583487" y="4632326"/>
            <a:ext cx="854075" cy="304800"/>
          </a:xfrm>
          <a:prstGeom prst="rect">
            <a:avLst/>
          </a:prstGeom>
          <a:noFill/>
          <a:ln w="9525">
            <a:noFill/>
            <a:miter lim="800000"/>
            <a:headEnd/>
            <a:tailEnd/>
          </a:ln>
        </p:spPr>
        <p:txBody>
          <a:bodyPr wrap="none">
            <a:spAutoFit/>
          </a:bodyPr>
          <a:lstStyle/>
          <a:p>
            <a:r>
              <a:rPr lang="de-AT" sz="1400">
                <a:solidFill>
                  <a:srgbClr val="3333CC"/>
                </a:solidFill>
              </a:rPr>
              <a:t>KC (6-4)</a:t>
            </a:r>
          </a:p>
        </p:txBody>
      </p:sp>
      <p:sp>
        <p:nvSpPr>
          <p:cNvPr id="68628" name="Text Box 93"/>
          <p:cNvSpPr txBox="1">
            <a:spLocks noChangeArrowheads="1"/>
          </p:cNvSpPr>
          <p:nvPr/>
        </p:nvSpPr>
        <p:spPr bwMode="auto">
          <a:xfrm rot="-5400000">
            <a:off x="7870031" y="4617244"/>
            <a:ext cx="884238" cy="304800"/>
          </a:xfrm>
          <a:prstGeom prst="rect">
            <a:avLst/>
          </a:prstGeom>
          <a:noFill/>
          <a:ln w="9525">
            <a:noFill/>
            <a:miter lim="800000"/>
            <a:headEnd/>
            <a:tailEnd/>
          </a:ln>
        </p:spPr>
        <p:txBody>
          <a:bodyPr wrap="none">
            <a:spAutoFit/>
          </a:bodyPr>
          <a:lstStyle/>
          <a:p>
            <a:r>
              <a:rPr lang="de-AT" sz="1400">
                <a:solidFill>
                  <a:srgbClr val="3333CC"/>
                </a:solidFill>
              </a:rPr>
              <a:t>KAl (6-4)</a:t>
            </a:r>
          </a:p>
        </p:txBody>
      </p:sp>
      <p:pic>
        <p:nvPicPr>
          <p:cNvPr id="68629" name="Picture 4"/>
          <p:cNvPicPr>
            <a:picLocks noChangeAspect="1" noChangeArrowheads="1"/>
          </p:cNvPicPr>
          <p:nvPr/>
        </p:nvPicPr>
        <p:blipFill>
          <a:blip r:embed="rId4" cstate="print"/>
          <a:srcRect/>
          <a:stretch>
            <a:fillRect/>
          </a:stretch>
        </p:blipFill>
        <p:spPr bwMode="auto">
          <a:xfrm>
            <a:off x="109538" y="858838"/>
            <a:ext cx="2028825" cy="1500187"/>
          </a:xfrm>
          <a:prstGeom prst="rect">
            <a:avLst/>
          </a:prstGeom>
          <a:noFill/>
          <a:ln w="9525">
            <a:noFill/>
            <a:miter lim="800000"/>
            <a:headEnd/>
            <a:tailEnd/>
          </a:ln>
        </p:spPr>
      </p:pic>
      <p:sp>
        <p:nvSpPr>
          <p:cNvPr id="68630" name="Line 86"/>
          <p:cNvSpPr>
            <a:spLocks noChangeShapeType="1"/>
          </p:cNvSpPr>
          <p:nvPr/>
        </p:nvSpPr>
        <p:spPr bwMode="auto">
          <a:xfrm>
            <a:off x="4489450" y="5837238"/>
            <a:ext cx="287338" cy="0"/>
          </a:xfrm>
          <a:prstGeom prst="line">
            <a:avLst/>
          </a:prstGeom>
          <a:noFill/>
          <a:ln w="38100">
            <a:solidFill>
              <a:srgbClr val="CC0066"/>
            </a:solidFill>
            <a:round/>
            <a:headEnd/>
            <a:tailEnd/>
          </a:ln>
        </p:spPr>
        <p:txBody>
          <a:bodyPr/>
          <a:lstStyle/>
          <a:p>
            <a:endParaRPr lang="de-AT"/>
          </a:p>
        </p:txBody>
      </p:sp>
      <p:sp>
        <p:nvSpPr>
          <p:cNvPr id="68631" name="Line 86"/>
          <p:cNvSpPr>
            <a:spLocks noChangeShapeType="1"/>
          </p:cNvSpPr>
          <p:nvPr/>
        </p:nvSpPr>
        <p:spPr bwMode="auto">
          <a:xfrm>
            <a:off x="4546600" y="5886450"/>
            <a:ext cx="287338" cy="0"/>
          </a:xfrm>
          <a:prstGeom prst="line">
            <a:avLst/>
          </a:prstGeom>
          <a:noFill/>
          <a:ln w="38100">
            <a:solidFill>
              <a:srgbClr val="CC0066"/>
            </a:solidFill>
            <a:round/>
            <a:headEnd/>
            <a:tailEnd/>
          </a:ln>
        </p:spPr>
        <p:txBody>
          <a:bodyPr/>
          <a:lstStyle/>
          <a:p>
            <a:endParaRPr lang="de-AT"/>
          </a:p>
        </p:txBody>
      </p:sp>
      <p:pic>
        <p:nvPicPr>
          <p:cNvPr id="68632" name="Picture 7"/>
          <p:cNvPicPr>
            <a:picLocks noChangeAspect="1" noChangeArrowheads="1"/>
          </p:cNvPicPr>
          <p:nvPr/>
        </p:nvPicPr>
        <p:blipFill>
          <a:blip r:embed="rId5" cstate="print"/>
          <a:srcRect/>
          <a:stretch>
            <a:fillRect/>
          </a:stretch>
        </p:blipFill>
        <p:spPr bwMode="auto">
          <a:xfrm>
            <a:off x="2857500" y="1143000"/>
            <a:ext cx="1500188" cy="1547813"/>
          </a:xfrm>
          <a:prstGeom prst="rect">
            <a:avLst/>
          </a:prstGeom>
          <a:noFill/>
          <a:ln w="9525">
            <a:noFill/>
            <a:miter lim="800000"/>
            <a:headEnd/>
            <a:tailEnd/>
          </a:ln>
        </p:spPr>
      </p:pic>
      <p:pic>
        <p:nvPicPr>
          <p:cNvPr id="68633" name="Picture 8"/>
          <p:cNvPicPr>
            <a:picLocks noChangeAspect="1" noChangeArrowheads="1"/>
          </p:cNvPicPr>
          <p:nvPr/>
        </p:nvPicPr>
        <p:blipFill>
          <a:blip r:embed="rId6" cstate="print"/>
          <a:srcRect/>
          <a:stretch>
            <a:fillRect/>
          </a:stretch>
        </p:blipFill>
        <p:spPr bwMode="auto">
          <a:xfrm>
            <a:off x="6846888" y="1143000"/>
            <a:ext cx="1579562" cy="1785938"/>
          </a:xfrm>
          <a:prstGeom prst="rect">
            <a:avLst/>
          </a:prstGeom>
          <a:noFill/>
          <a:ln w="9525">
            <a:noFill/>
            <a:miter lim="800000"/>
            <a:headEnd/>
            <a:tailEnd/>
          </a:ln>
        </p:spPr>
      </p:pic>
      <p:sp>
        <p:nvSpPr>
          <p:cNvPr id="37" name="Textfeld 36"/>
          <p:cNvSpPr txBox="1"/>
          <p:nvPr/>
        </p:nvSpPr>
        <p:spPr>
          <a:xfrm flipH="1">
            <a:off x="142875" y="4000500"/>
            <a:ext cx="2071688" cy="1446213"/>
          </a:xfrm>
          <a:prstGeom prst="rect">
            <a:avLst/>
          </a:prstGeom>
          <a:noFill/>
          <a:ln w="19050">
            <a:solidFill>
              <a:schemeClr val="bg1">
                <a:lumMod val="75000"/>
              </a:schemeClr>
            </a:solidFill>
          </a:ln>
        </p:spPr>
        <p:txBody>
          <a:bodyPr>
            <a:spAutoFit/>
          </a:bodyPr>
          <a:lstStyle/>
          <a:p>
            <a:pPr>
              <a:defRPr/>
            </a:pPr>
            <a:r>
              <a:rPr lang="de-DE" sz="1100" dirty="0"/>
              <a:t>11.76e6 </a:t>
            </a:r>
            <a:r>
              <a:rPr lang="de-DE" sz="1100" dirty="0" err="1"/>
              <a:t>det‘d</a:t>
            </a:r>
            <a:r>
              <a:rPr lang="de-DE" sz="1100" dirty="0"/>
              <a:t> </a:t>
            </a:r>
            <a:r>
              <a:rPr lang="de-DE" sz="1100" dirty="0" err="1"/>
              <a:t>kaonpairs</a:t>
            </a:r>
            <a:endParaRPr lang="de-DE" sz="1100" dirty="0"/>
          </a:p>
          <a:p>
            <a:pPr>
              <a:buFont typeface="Symbol" pitchFamily="18" charset="2"/>
              <a:buChar char="Þ"/>
              <a:defRPr/>
            </a:pPr>
            <a:r>
              <a:rPr lang="de-DE" sz="1100" dirty="0"/>
              <a:t> 126.5e6 </a:t>
            </a:r>
            <a:r>
              <a:rPr lang="de-DE" sz="1100" dirty="0" err="1"/>
              <a:t>prod</a:t>
            </a:r>
            <a:r>
              <a:rPr lang="de-DE" sz="1100" dirty="0"/>
              <a:t>‘ </a:t>
            </a:r>
            <a:r>
              <a:rPr lang="de-DE" sz="1100" dirty="0" err="1"/>
              <a:t>kaonpairs</a:t>
            </a:r>
            <a:endParaRPr lang="de-DE" sz="1100" dirty="0"/>
          </a:p>
          <a:p>
            <a:pPr>
              <a:buFont typeface="Symbol" pitchFamily="18" charset="2"/>
              <a:buChar char="Þ"/>
              <a:defRPr/>
            </a:pPr>
            <a:r>
              <a:rPr lang="de-DE" sz="1100" dirty="0"/>
              <a:t>   84 pb</a:t>
            </a:r>
            <a:r>
              <a:rPr lang="de-DE" sz="1100" baseline="30000" dirty="0"/>
              <a:t>-1</a:t>
            </a:r>
            <a:r>
              <a:rPr lang="de-DE" sz="1100" dirty="0"/>
              <a:t>     780 X/ pb</a:t>
            </a:r>
            <a:r>
              <a:rPr lang="de-DE" sz="1100" baseline="30000" dirty="0"/>
              <a:t>-1</a:t>
            </a:r>
          </a:p>
          <a:p>
            <a:pPr>
              <a:defRPr/>
            </a:pPr>
            <a:r>
              <a:rPr lang="de-DE" sz="1100" dirty="0"/>
              <a:t>65.5e3 KH K</a:t>
            </a:r>
            <a:r>
              <a:rPr lang="de-DE" sz="1100" baseline="-25000" dirty="0">
                <a:latin typeface="Symbol" pitchFamily="18" charset="2"/>
              </a:rPr>
              <a:t>a</a:t>
            </a:r>
            <a:r>
              <a:rPr lang="de-DE" sz="1100" dirty="0"/>
              <a:t> ev. </a:t>
            </a:r>
            <a:r>
              <a:rPr lang="de-DE" sz="1100" dirty="0" err="1"/>
              <a:t>for</a:t>
            </a:r>
            <a:r>
              <a:rPr lang="de-DE" sz="1100" dirty="0"/>
              <a:t> y=100%</a:t>
            </a:r>
          </a:p>
          <a:p>
            <a:pPr>
              <a:defRPr/>
            </a:pPr>
            <a:r>
              <a:rPr lang="de-DE" sz="1100" dirty="0"/>
              <a:t> </a:t>
            </a:r>
          </a:p>
          <a:p>
            <a:pPr>
              <a:defRPr/>
            </a:pPr>
            <a:r>
              <a:rPr lang="de-DE" sz="1100" dirty="0"/>
              <a:t>=&gt;   y~ 0.012 * </a:t>
            </a:r>
            <a:r>
              <a:rPr lang="de-DE" sz="1100" dirty="0" err="1"/>
              <a:t>timecutfactor</a:t>
            </a:r>
            <a:r>
              <a:rPr lang="de-DE" sz="1100" dirty="0"/>
              <a:t> *</a:t>
            </a:r>
          </a:p>
          <a:p>
            <a:pPr>
              <a:defRPr/>
            </a:pPr>
            <a:r>
              <a:rPr lang="de-DE" sz="1100" dirty="0" err="1"/>
              <a:t>deadtimefactor</a:t>
            </a:r>
            <a:r>
              <a:rPr lang="de-DE" sz="1100" dirty="0"/>
              <a:t> *..</a:t>
            </a:r>
          </a:p>
          <a:p>
            <a:pPr>
              <a:defRPr/>
            </a:pPr>
            <a:endParaRPr lang="de-DE" sz="1100" dirty="0"/>
          </a:p>
        </p:txBody>
      </p:sp>
      <p:sp>
        <p:nvSpPr>
          <p:cNvPr id="68635" name="Text Box 45"/>
          <p:cNvSpPr txBox="1">
            <a:spLocks noChangeArrowheads="1"/>
          </p:cNvSpPr>
          <p:nvPr/>
        </p:nvSpPr>
        <p:spPr bwMode="auto">
          <a:xfrm rot="-5400000">
            <a:off x="3228976" y="4340225"/>
            <a:ext cx="722312" cy="261937"/>
          </a:xfrm>
          <a:prstGeom prst="rect">
            <a:avLst/>
          </a:prstGeom>
          <a:noFill/>
          <a:ln w="9525">
            <a:noFill/>
            <a:miter lim="800000"/>
            <a:headEnd/>
            <a:tailEnd/>
          </a:ln>
        </p:spPr>
        <p:txBody>
          <a:bodyPr wrap="none">
            <a:spAutoFit/>
          </a:bodyPr>
          <a:lstStyle/>
          <a:p>
            <a:r>
              <a:rPr lang="de-AT" sz="1100">
                <a:solidFill>
                  <a:srgbClr val="3333CC"/>
                </a:solidFill>
              </a:rPr>
              <a:t>KO (7-6)</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7"/>
          <p:cNvPicPr>
            <a:picLocks noChangeAspect="1" noChangeArrowheads="1"/>
          </p:cNvPicPr>
          <p:nvPr/>
        </p:nvPicPr>
        <p:blipFill>
          <a:blip r:embed="rId3" cstate="print"/>
          <a:srcRect/>
          <a:stretch>
            <a:fillRect/>
          </a:stretch>
        </p:blipFill>
        <p:spPr bwMode="auto">
          <a:xfrm>
            <a:off x="1704975" y="588963"/>
            <a:ext cx="7227888" cy="6011862"/>
          </a:xfrm>
          <a:prstGeom prst="rect">
            <a:avLst/>
          </a:prstGeom>
          <a:noFill/>
          <a:ln w="9525">
            <a:noFill/>
            <a:miter lim="800000"/>
            <a:headEnd/>
            <a:tailEnd/>
          </a:ln>
        </p:spPr>
      </p:pic>
      <p:sp>
        <p:nvSpPr>
          <p:cNvPr id="69635" name="Rectangle 17"/>
          <p:cNvSpPr>
            <a:spLocks noChangeArrowheads="1"/>
          </p:cNvSpPr>
          <p:nvPr/>
        </p:nvSpPr>
        <p:spPr bwMode="auto">
          <a:xfrm>
            <a:off x="0" y="0"/>
            <a:ext cx="9144000" cy="500063"/>
          </a:xfrm>
          <a:prstGeom prst="rect">
            <a:avLst/>
          </a:prstGeom>
          <a:noFill/>
          <a:ln w="9525">
            <a:noFill/>
            <a:miter lim="800000"/>
            <a:headEnd/>
            <a:tailEnd/>
          </a:ln>
        </p:spPr>
        <p:txBody>
          <a:bodyPr anchor="ctr"/>
          <a:lstStyle/>
          <a:p>
            <a:pPr algn="ctr"/>
            <a:r>
              <a:rPr lang="de-DE" sz="2400">
                <a:solidFill>
                  <a:srgbClr val="CC0000"/>
                </a:solidFill>
              </a:rPr>
              <a:t>kaonic deuterium  - data Sept/Oct 2009</a:t>
            </a:r>
          </a:p>
        </p:txBody>
      </p:sp>
      <p:sp>
        <p:nvSpPr>
          <p:cNvPr id="69636" name="Foliennummernplatzhalter 4"/>
          <p:cNvSpPr txBox="1">
            <a:spLocks noGrp="1"/>
          </p:cNvSpPr>
          <p:nvPr/>
        </p:nvSpPr>
        <p:spPr bwMode="auto">
          <a:xfrm>
            <a:off x="8239125" y="6488113"/>
            <a:ext cx="900113" cy="287337"/>
          </a:xfrm>
          <a:prstGeom prst="rect">
            <a:avLst/>
          </a:prstGeom>
          <a:noFill/>
          <a:ln w="9525">
            <a:noFill/>
            <a:miter lim="800000"/>
            <a:headEnd/>
            <a:tailEnd/>
          </a:ln>
        </p:spPr>
        <p:txBody>
          <a:bodyPr/>
          <a:lstStyle/>
          <a:p>
            <a:pPr algn="ctr"/>
            <a:fld id="{7B48B8CD-E11B-486C-ACC2-C803BB3BEF24}" type="slidenum">
              <a:rPr lang="de-DE" sz="1400"/>
              <a:pPr algn="ctr"/>
              <a:t>36</a:t>
            </a:fld>
            <a:r>
              <a:rPr lang="de-DE" sz="1400"/>
              <a:t>   </a:t>
            </a:r>
          </a:p>
        </p:txBody>
      </p:sp>
      <p:sp>
        <p:nvSpPr>
          <p:cNvPr id="6" name="Textfeld 5"/>
          <p:cNvSpPr txBox="1"/>
          <p:nvPr/>
        </p:nvSpPr>
        <p:spPr>
          <a:xfrm flipH="1">
            <a:off x="142875" y="3929063"/>
            <a:ext cx="2071688" cy="1570037"/>
          </a:xfrm>
          <a:prstGeom prst="rect">
            <a:avLst/>
          </a:prstGeom>
          <a:noFill/>
          <a:ln w="19050">
            <a:solidFill>
              <a:schemeClr val="bg1">
                <a:lumMod val="75000"/>
              </a:schemeClr>
            </a:solidFill>
          </a:ln>
        </p:spPr>
        <p:txBody>
          <a:bodyPr>
            <a:spAutoFit/>
          </a:bodyPr>
          <a:lstStyle/>
          <a:p>
            <a:pPr>
              <a:defRPr/>
            </a:pPr>
            <a:r>
              <a:rPr lang="de-DE" sz="1200" dirty="0"/>
              <a:t>11.9e6 </a:t>
            </a:r>
            <a:r>
              <a:rPr lang="de-DE" sz="1200" dirty="0" err="1"/>
              <a:t>det‘d</a:t>
            </a:r>
            <a:r>
              <a:rPr lang="de-DE" sz="1200" dirty="0"/>
              <a:t> </a:t>
            </a:r>
            <a:r>
              <a:rPr lang="de-DE" sz="1200" dirty="0" err="1"/>
              <a:t>kaonpairs</a:t>
            </a:r>
            <a:endParaRPr lang="de-DE" sz="1200" dirty="0"/>
          </a:p>
          <a:p>
            <a:pPr>
              <a:buFont typeface="Symbol" pitchFamily="18" charset="2"/>
              <a:buChar char="Þ"/>
              <a:defRPr/>
            </a:pPr>
            <a:r>
              <a:rPr lang="de-DE" sz="1200" dirty="0"/>
              <a:t> 128e6 </a:t>
            </a:r>
            <a:r>
              <a:rPr lang="de-DE" sz="1200" dirty="0" err="1"/>
              <a:t>prod</a:t>
            </a:r>
            <a:r>
              <a:rPr lang="de-DE" sz="1200" dirty="0"/>
              <a:t>‘ </a:t>
            </a:r>
            <a:r>
              <a:rPr lang="de-DE" sz="1200" dirty="0" err="1"/>
              <a:t>kaonpairs</a:t>
            </a:r>
            <a:endParaRPr lang="de-DE" sz="1200" dirty="0"/>
          </a:p>
          <a:p>
            <a:pPr>
              <a:buFont typeface="Symbol" pitchFamily="18" charset="2"/>
              <a:buChar char="Þ"/>
              <a:defRPr/>
            </a:pPr>
            <a:r>
              <a:rPr lang="de-DE" sz="1200" dirty="0"/>
              <a:t>   85.3 pb</a:t>
            </a:r>
            <a:r>
              <a:rPr lang="de-DE" sz="1200" baseline="30000" dirty="0"/>
              <a:t>-1</a:t>
            </a:r>
            <a:r>
              <a:rPr lang="de-DE" sz="1200" dirty="0"/>
              <a:t>     780 X/ pb</a:t>
            </a:r>
            <a:r>
              <a:rPr lang="de-DE" sz="1200" baseline="30000" dirty="0"/>
              <a:t>-1</a:t>
            </a:r>
          </a:p>
          <a:p>
            <a:pPr>
              <a:defRPr/>
            </a:pPr>
            <a:r>
              <a:rPr lang="de-DE" sz="1200" dirty="0"/>
              <a:t>66.5e3 KD K</a:t>
            </a:r>
            <a:r>
              <a:rPr lang="de-DE" sz="1200" baseline="-25000" dirty="0">
                <a:latin typeface="Symbol" pitchFamily="18" charset="2"/>
              </a:rPr>
              <a:t>a</a:t>
            </a:r>
            <a:r>
              <a:rPr lang="de-DE" sz="1200" dirty="0"/>
              <a:t> </a:t>
            </a:r>
            <a:r>
              <a:rPr lang="de-DE" sz="1200" dirty="0" err="1"/>
              <a:t>for</a:t>
            </a:r>
            <a:r>
              <a:rPr lang="de-DE" sz="1200" dirty="0"/>
              <a:t> y=100%</a:t>
            </a:r>
          </a:p>
          <a:p>
            <a:pPr>
              <a:defRPr/>
            </a:pPr>
            <a:r>
              <a:rPr lang="de-DE" sz="1200" dirty="0"/>
              <a:t> </a:t>
            </a:r>
          </a:p>
          <a:p>
            <a:pPr>
              <a:defRPr/>
            </a:pPr>
            <a:r>
              <a:rPr lang="de-DE" sz="1200" dirty="0" err="1"/>
              <a:t>for</a:t>
            </a:r>
            <a:r>
              <a:rPr lang="de-DE" sz="1200" dirty="0"/>
              <a:t> y=2.e-3  </a:t>
            </a:r>
            <a:r>
              <a:rPr lang="de-DE" sz="1200" dirty="0" err="1"/>
              <a:t>expect</a:t>
            </a:r>
            <a:endParaRPr lang="de-DE" sz="1200" dirty="0"/>
          </a:p>
          <a:p>
            <a:pPr>
              <a:defRPr/>
            </a:pPr>
            <a:r>
              <a:rPr lang="de-DE" sz="1200" dirty="0"/>
              <a:t>130 *</a:t>
            </a:r>
            <a:r>
              <a:rPr lang="de-DE" sz="1200" dirty="0" err="1"/>
              <a:t>timecutfactor</a:t>
            </a:r>
            <a:r>
              <a:rPr lang="de-DE" sz="1200" dirty="0"/>
              <a:t> *</a:t>
            </a:r>
          </a:p>
          <a:p>
            <a:pPr>
              <a:defRPr/>
            </a:pPr>
            <a:r>
              <a:rPr lang="de-DE" sz="1200" dirty="0" err="1"/>
              <a:t>deadtimefactor</a:t>
            </a:r>
            <a:r>
              <a:rPr lang="de-DE" sz="1200" dirty="0"/>
              <a:t> </a:t>
            </a:r>
          </a:p>
        </p:txBody>
      </p:sp>
      <p:pic>
        <p:nvPicPr>
          <p:cNvPr id="69638" name="Picture 6"/>
          <p:cNvPicPr>
            <a:picLocks noChangeAspect="1" noChangeArrowheads="1"/>
          </p:cNvPicPr>
          <p:nvPr/>
        </p:nvPicPr>
        <p:blipFill>
          <a:blip r:embed="rId4" cstate="print"/>
          <a:srcRect/>
          <a:stretch>
            <a:fillRect/>
          </a:stretch>
        </p:blipFill>
        <p:spPr bwMode="auto">
          <a:xfrm>
            <a:off x="142875" y="857250"/>
            <a:ext cx="2000250" cy="1439863"/>
          </a:xfrm>
          <a:prstGeom prst="rect">
            <a:avLst/>
          </a:prstGeom>
          <a:noFill/>
          <a:ln w="9525">
            <a:noFill/>
            <a:miter lim="800000"/>
            <a:headEnd/>
            <a:tailEnd/>
          </a:ln>
        </p:spPr>
      </p:pic>
      <p:sp>
        <p:nvSpPr>
          <p:cNvPr id="69639" name="Line 82"/>
          <p:cNvSpPr>
            <a:spLocks noChangeShapeType="1"/>
          </p:cNvSpPr>
          <p:nvPr/>
        </p:nvSpPr>
        <p:spPr bwMode="auto">
          <a:xfrm>
            <a:off x="2689225" y="5241925"/>
            <a:ext cx="5937250" cy="415925"/>
          </a:xfrm>
          <a:prstGeom prst="line">
            <a:avLst/>
          </a:prstGeom>
          <a:noFill/>
          <a:ln w="9525">
            <a:solidFill>
              <a:srgbClr val="0066FF"/>
            </a:solidFill>
            <a:prstDash val="lgDash"/>
            <a:round/>
            <a:headEnd/>
            <a:tailEnd/>
          </a:ln>
        </p:spPr>
        <p:txBody>
          <a:bodyPr/>
          <a:lstStyle/>
          <a:p>
            <a:endParaRPr lang="de-AT"/>
          </a:p>
        </p:txBody>
      </p:sp>
      <p:sp>
        <p:nvSpPr>
          <p:cNvPr id="69640" name="Text Box 44"/>
          <p:cNvSpPr txBox="1">
            <a:spLocks noChangeArrowheads="1"/>
          </p:cNvSpPr>
          <p:nvPr/>
        </p:nvSpPr>
        <p:spPr bwMode="auto">
          <a:xfrm rot="-5400000">
            <a:off x="5258593" y="1456532"/>
            <a:ext cx="963613" cy="336550"/>
          </a:xfrm>
          <a:prstGeom prst="rect">
            <a:avLst/>
          </a:prstGeom>
          <a:noFill/>
          <a:ln w="9525">
            <a:noFill/>
            <a:miter lim="800000"/>
            <a:headEnd/>
            <a:tailEnd/>
          </a:ln>
        </p:spPr>
        <p:txBody>
          <a:bodyPr wrap="none">
            <a:spAutoFit/>
          </a:bodyPr>
          <a:lstStyle/>
          <a:p>
            <a:r>
              <a:rPr lang="de-AT" sz="1600">
                <a:solidFill>
                  <a:srgbClr val="3333CC"/>
                </a:solidFill>
              </a:rPr>
              <a:t>KC (5-4)</a:t>
            </a:r>
          </a:p>
        </p:txBody>
      </p:sp>
      <p:sp>
        <p:nvSpPr>
          <p:cNvPr id="69641" name="Text Box 45"/>
          <p:cNvSpPr txBox="1">
            <a:spLocks noChangeArrowheads="1"/>
          </p:cNvSpPr>
          <p:nvPr/>
        </p:nvSpPr>
        <p:spPr bwMode="auto">
          <a:xfrm rot="-5400000">
            <a:off x="2797175" y="3560763"/>
            <a:ext cx="854075" cy="304800"/>
          </a:xfrm>
          <a:prstGeom prst="rect">
            <a:avLst/>
          </a:prstGeom>
          <a:noFill/>
          <a:ln w="9525">
            <a:noFill/>
            <a:miter lim="800000"/>
            <a:headEnd/>
            <a:tailEnd/>
          </a:ln>
        </p:spPr>
        <p:txBody>
          <a:bodyPr wrap="none">
            <a:spAutoFit/>
          </a:bodyPr>
          <a:lstStyle/>
          <a:p>
            <a:r>
              <a:rPr lang="de-AT" sz="1400">
                <a:solidFill>
                  <a:srgbClr val="3333CC"/>
                </a:solidFill>
              </a:rPr>
              <a:t>KC (6-5)</a:t>
            </a:r>
          </a:p>
        </p:txBody>
      </p:sp>
      <p:sp>
        <p:nvSpPr>
          <p:cNvPr id="69642" name="Text Box 46"/>
          <p:cNvSpPr txBox="1">
            <a:spLocks noChangeArrowheads="1"/>
          </p:cNvSpPr>
          <p:nvPr/>
        </p:nvSpPr>
        <p:spPr bwMode="auto">
          <a:xfrm rot="10800000">
            <a:off x="2643188" y="3071813"/>
            <a:ext cx="396875" cy="479425"/>
          </a:xfrm>
          <a:prstGeom prst="rect">
            <a:avLst/>
          </a:prstGeom>
          <a:noFill/>
          <a:ln w="9525">
            <a:noFill/>
            <a:miter lim="800000"/>
            <a:headEnd/>
            <a:tailEnd/>
          </a:ln>
        </p:spPr>
        <p:txBody>
          <a:bodyPr vert="eaVert" wrap="none">
            <a:spAutoFit/>
          </a:bodyPr>
          <a:lstStyle/>
          <a:p>
            <a:pPr eaLnBrk="0" hangingPunct="0">
              <a:spcBef>
                <a:spcPct val="20000"/>
              </a:spcBef>
            </a:pPr>
            <a:r>
              <a:rPr lang="de-AT" sz="1400"/>
              <a:t>Ti K</a:t>
            </a:r>
            <a:r>
              <a:rPr lang="de-AT" sz="1400" baseline="-25000">
                <a:latin typeface="Symbol" pitchFamily="18" charset="2"/>
              </a:rPr>
              <a:t>a</a:t>
            </a:r>
            <a:endParaRPr lang="de-AT" sz="1400">
              <a:solidFill>
                <a:srgbClr val="3333CC"/>
              </a:solidFill>
            </a:endParaRPr>
          </a:p>
        </p:txBody>
      </p:sp>
      <p:sp>
        <p:nvSpPr>
          <p:cNvPr id="69643" name="Text Box 47"/>
          <p:cNvSpPr txBox="1">
            <a:spLocks noChangeArrowheads="1"/>
          </p:cNvSpPr>
          <p:nvPr/>
        </p:nvSpPr>
        <p:spPr bwMode="auto">
          <a:xfrm rot="10800000">
            <a:off x="6429375" y="4643438"/>
            <a:ext cx="396875" cy="520700"/>
          </a:xfrm>
          <a:prstGeom prst="rect">
            <a:avLst/>
          </a:prstGeom>
          <a:noFill/>
          <a:ln w="9525">
            <a:noFill/>
            <a:miter lim="800000"/>
            <a:headEnd/>
            <a:tailEnd/>
          </a:ln>
        </p:spPr>
        <p:txBody>
          <a:bodyPr vert="eaVert" wrap="none">
            <a:spAutoFit/>
          </a:bodyPr>
          <a:lstStyle/>
          <a:p>
            <a:pPr eaLnBrk="0" hangingPunct="0">
              <a:spcBef>
                <a:spcPct val="20000"/>
              </a:spcBef>
            </a:pPr>
            <a:r>
              <a:rPr lang="de-AT" sz="1400"/>
              <a:t>Pb L</a:t>
            </a:r>
            <a:r>
              <a:rPr lang="de-AT" sz="1400" baseline="-25000">
                <a:latin typeface="Symbol" pitchFamily="18" charset="2"/>
              </a:rPr>
              <a:t>b</a:t>
            </a:r>
            <a:endParaRPr lang="de-AT" sz="1400">
              <a:solidFill>
                <a:srgbClr val="3333CC"/>
              </a:solidFill>
            </a:endParaRPr>
          </a:p>
        </p:txBody>
      </p:sp>
      <p:sp>
        <p:nvSpPr>
          <p:cNvPr id="69644" name="Text Box 81"/>
          <p:cNvSpPr txBox="1">
            <a:spLocks noChangeArrowheads="1"/>
          </p:cNvSpPr>
          <p:nvPr/>
        </p:nvSpPr>
        <p:spPr bwMode="auto">
          <a:xfrm rot="10800000">
            <a:off x="7072313" y="4357688"/>
            <a:ext cx="396875" cy="762000"/>
          </a:xfrm>
          <a:prstGeom prst="rect">
            <a:avLst/>
          </a:prstGeom>
          <a:noFill/>
          <a:ln w="9525">
            <a:noFill/>
            <a:miter lim="800000"/>
            <a:headEnd/>
            <a:tailEnd/>
          </a:ln>
        </p:spPr>
        <p:txBody>
          <a:bodyPr vert="eaVert" wrap="none">
            <a:spAutoFit/>
          </a:bodyPr>
          <a:lstStyle/>
          <a:p>
            <a:pPr eaLnBrk="0" hangingPunct="0">
              <a:spcBef>
                <a:spcPct val="20000"/>
              </a:spcBef>
            </a:pPr>
            <a:r>
              <a:rPr lang="de-AT" sz="1400"/>
              <a:t>KN (5-4)</a:t>
            </a:r>
            <a:endParaRPr lang="de-AT" sz="1400">
              <a:solidFill>
                <a:srgbClr val="3333CC"/>
              </a:solidFill>
            </a:endParaRPr>
          </a:p>
        </p:txBody>
      </p:sp>
      <p:sp>
        <p:nvSpPr>
          <p:cNvPr id="69645" name="Text Box 87"/>
          <p:cNvSpPr txBox="1">
            <a:spLocks noChangeArrowheads="1"/>
          </p:cNvSpPr>
          <p:nvPr/>
        </p:nvSpPr>
        <p:spPr bwMode="auto">
          <a:xfrm rot="10800000">
            <a:off x="5065713" y="3360738"/>
            <a:ext cx="396875" cy="771525"/>
          </a:xfrm>
          <a:prstGeom prst="rect">
            <a:avLst/>
          </a:prstGeom>
          <a:noFill/>
          <a:ln w="9525">
            <a:noFill/>
            <a:miter lim="800000"/>
            <a:headEnd/>
            <a:tailEnd/>
          </a:ln>
        </p:spPr>
        <p:txBody>
          <a:bodyPr vert="eaVert" wrap="none">
            <a:spAutoFit/>
          </a:bodyPr>
          <a:lstStyle/>
          <a:p>
            <a:pPr eaLnBrk="0" hangingPunct="0">
              <a:spcBef>
                <a:spcPct val="20000"/>
              </a:spcBef>
            </a:pPr>
            <a:r>
              <a:rPr lang="de-AT" sz="1400">
                <a:solidFill>
                  <a:srgbClr val="3333CC"/>
                </a:solidFill>
              </a:rPr>
              <a:t>KO (6-5)</a:t>
            </a:r>
          </a:p>
        </p:txBody>
      </p:sp>
      <p:sp>
        <p:nvSpPr>
          <p:cNvPr id="69646" name="Text Box 88"/>
          <p:cNvSpPr txBox="1">
            <a:spLocks noChangeArrowheads="1"/>
          </p:cNvSpPr>
          <p:nvPr/>
        </p:nvSpPr>
        <p:spPr bwMode="auto">
          <a:xfrm rot="-5400000">
            <a:off x="4440237" y="4275138"/>
            <a:ext cx="854075" cy="304800"/>
          </a:xfrm>
          <a:prstGeom prst="rect">
            <a:avLst/>
          </a:prstGeom>
          <a:noFill/>
          <a:ln w="9525">
            <a:noFill/>
            <a:miter lim="800000"/>
            <a:headEnd/>
            <a:tailEnd/>
          </a:ln>
        </p:spPr>
        <p:txBody>
          <a:bodyPr wrap="none">
            <a:spAutoFit/>
          </a:bodyPr>
          <a:lstStyle/>
          <a:p>
            <a:r>
              <a:rPr lang="de-AT" sz="1400">
                <a:solidFill>
                  <a:srgbClr val="3333CC"/>
                </a:solidFill>
              </a:rPr>
              <a:t>KC (7-5)</a:t>
            </a:r>
          </a:p>
        </p:txBody>
      </p:sp>
      <p:sp>
        <p:nvSpPr>
          <p:cNvPr id="69647" name="Text Box 92"/>
          <p:cNvSpPr txBox="1">
            <a:spLocks noChangeArrowheads="1"/>
          </p:cNvSpPr>
          <p:nvPr/>
        </p:nvSpPr>
        <p:spPr bwMode="auto">
          <a:xfrm rot="-5400000">
            <a:off x="7583487" y="4560888"/>
            <a:ext cx="854075" cy="304800"/>
          </a:xfrm>
          <a:prstGeom prst="rect">
            <a:avLst/>
          </a:prstGeom>
          <a:noFill/>
          <a:ln w="9525">
            <a:noFill/>
            <a:miter lim="800000"/>
            <a:headEnd/>
            <a:tailEnd/>
          </a:ln>
        </p:spPr>
        <p:txBody>
          <a:bodyPr wrap="none">
            <a:spAutoFit/>
          </a:bodyPr>
          <a:lstStyle/>
          <a:p>
            <a:r>
              <a:rPr lang="de-AT" sz="1400">
                <a:solidFill>
                  <a:srgbClr val="3333CC"/>
                </a:solidFill>
              </a:rPr>
              <a:t>KC (6-4)</a:t>
            </a:r>
          </a:p>
        </p:txBody>
      </p:sp>
      <p:sp>
        <p:nvSpPr>
          <p:cNvPr id="69648" name="Text Box 93"/>
          <p:cNvSpPr txBox="1">
            <a:spLocks noChangeArrowheads="1"/>
          </p:cNvSpPr>
          <p:nvPr/>
        </p:nvSpPr>
        <p:spPr bwMode="auto">
          <a:xfrm rot="-5400000">
            <a:off x="7925594" y="4504532"/>
            <a:ext cx="884237" cy="304800"/>
          </a:xfrm>
          <a:prstGeom prst="rect">
            <a:avLst/>
          </a:prstGeom>
          <a:noFill/>
          <a:ln w="9525">
            <a:noFill/>
            <a:miter lim="800000"/>
            <a:headEnd/>
            <a:tailEnd/>
          </a:ln>
        </p:spPr>
        <p:txBody>
          <a:bodyPr wrap="none">
            <a:spAutoFit/>
          </a:bodyPr>
          <a:lstStyle/>
          <a:p>
            <a:r>
              <a:rPr lang="de-AT" sz="1400">
                <a:solidFill>
                  <a:srgbClr val="3333CC"/>
                </a:solidFill>
              </a:rPr>
              <a:t>KAl (6-4)</a:t>
            </a:r>
          </a:p>
        </p:txBody>
      </p:sp>
      <p:pic>
        <p:nvPicPr>
          <p:cNvPr id="69649" name="Picture 8"/>
          <p:cNvPicPr>
            <a:picLocks noChangeAspect="1" noChangeArrowheads="1"/>
          </p:cNvPicPr>
          <p:nvPr/>
        </p:nvPicPr>
        <p:blipFill>
          <a:blip r:embed="rId5" cstate="print"/>
          <a:srcRect/>
          <a:stretch>
            <a:fillRect/>
          </a:stretch>
        </p:blipFill>
        <p:spPr bwMode="auto">
          <a:xfrm>
            <a:off x="6846888" y="1143000"/>
            <a:ext cx="1579562" cy="1785938"/>
          </a:xfrm>
          <a:prstGeom prst="rect">
            <a:avLst/>
          </a:prstGeom>
          <a:noFill/>
          <a:ln w="9525">
            <a:noFill/>
            <a:miter lim="800000"/>
            <a:headEnd/>
            <a:tailEnd/>
          </a:ln>
        </p:spPr>
      </p:pic>
      <p:sp>
        <p:nvSpPr>
          <p:cNvPr id="69650" name="Line 83"/>
          <p:cNvSpPr>
            <a:spLocks noChangeShapeType="1"/>
          </p:cNvSpPr>
          <p:nvPr/>
        </p:nvSpPr>
        <p:spPr bwMode="auto">
          <a:xfrm flipV="1">
            <a:off x="3813175" y="5584825"/>
            <a:ext cx="503238" cy="0"/>
          </a:xfrm>
          <a:prstGeom prst="line">
            <a:avLst/>
          </a:prstGeom>
          <a:noFill/>
          <a:ln w="19050">
            <a:solidFill>
              <a:srgbClr val="CC0000"/>
            </a:solidFill>
            <a:round/>
            <a:headEnd/>
            <a:tailEnd/>
          </a:ln>
        </p:spPr>
        <p:txBody>
          <a:bodyPr/>
          <a:lstStyle/>
          <a:p>
            <a:endParaRPr lang="de-AT"/>
          </a:p>
        </p:txBody>
      </p:sp>
      <p:sp>
        <p:nvSpPr>
          <p:cNvPr id="69651" name="Line 84"/>
          <p:cNvSpPr>
            <a:spLocks noChangeShapeType="1"/>
          </p:cNvSpPr>
          <p:nvPr/>
        </p:nvSpPr>
        <p:spPr bwMode="auto">
          <a:xfrm flipV="1">
            <a:off x="4479925" y="5684838"/>
            <a:ext cx="503238" cy="0"/>
          </a:xfrm>
          <a:prstGeom prst="line">
            <a:avLst/>
          </a:prstGeom>
          <a:noFill/>
          <a:ln w="12700">
            <a:solidFill>
              <a:srgbClr val="CC0000"/>
            </a:solidFill>
            <a:round/>
            <a:headEnd/>
            <a:tailEnd/>
          </a:ln>
        </p:spPr>
        <p:txBody>
          <a:bodyPr/>
          <a:lstStyle/>
          <a:p>
            <a:endParaRPr lang="de-AT"/>
          </a:p>
        </p:txBody>
      </p:sp>
      <p:sp>
        <p:nvSpPr>
          <p:cNvPr id="69652" name="Line 85"/>
          <p:cNvSpPr>
            <a:spLocks noChangeShapeType="1"/>
          </p:cNvSpPr>
          <p:nvPr/>
        </p:nvSpPr>
        <p:spPr bwMode="auto">
          <a:xfrm flipV="1">
            <a:off x="4868863" y="5789613"/>
            <a:ext cx="503237" cy="0"/>
          </a:xfrm>
          <a:prstGeom prst="line">
            <a:avLst/>
          </a:prstGeom>
          <a:noFill/>
          <a:ln w="38100">
            <a:solidFill>
              <a:srgbClr val="CC0000"/>
            </a:solidFill>
            <a:round/>
            <a:headEnd/>
            <a:tailEnd/>
          </a:ln>
        </p:spPr>
        <p:txBody>
          <a:bodyPr/>
          <a:lstStyle/>
          <a:p>
            <a:endParaRPr lang="de-AT"/>
          </a:p>
        </p:txBody>
      </p:sp>
      <p:sp>
        <p:nvSpPr>
          <p:cNvPr id="69653" name="Line 86"/>
          <p:cNvSpPr>
            <a:spLocks noChangeShapeType="1"/>
          </p:cNvSpPr>
          <p:nvPr/>
        </p:nvSpPr>
        <p:spPr bwMode="auto">
          <a:xfrm flipV="1">
            <a:off x="4727575" y="5726113"/>
            <a:ext cx="503238" cy="0"/>
          </a:xfrm>
          <a:prstGeom prst="line">
            <a:avLst/>
          </a:prstGeom>
          <a:noFill/>
          <a:ln w="38100">
            <a:solidFill>
              <a:srgbClr val="CC0000"/>
            </a:solidFill>
            <a:round/>
            <a:headEnd/>
            <a:tailEnd/>
          </a:ln>
        </p:spPr>
        <p:txBody>
          <a:bodyPr/>
          <a:lstStyle/>
          <a:p>
            <a:endParaRPr lang="de-AT"/>
          </a:p>
        </p:txBody>
      </p:sp>
      <p:sp>
        <p:nvSpPr>
          <p:cNvPr id="69654" name="Text Box 88"/>
          <p:cNvSpPr txBox="1">
            <a:spLocks noChangeArrowheads="1"/>
          </p:cNvSpPr>
          <p:nvPr/>
        </p:nvSpPr>
        <p:spPr bwMode="auto">
          <a:xfrm>
            <a:off x="3786188" y="3000375"/>
            <a:ext cx="1106487" cy="830263"/>
          </a:xfrm>
          <a:prstGeom prst="rect">
            <a:avLst/>
          </a:prstGeom>
          <a:noFill/>
          <a:ln w="9525">
            <a:noFill/>
            <a:miter lim="800000"/>
            <a:headEnd/>
            <a:tailEnd/>
          </a:ln>
        </p:spPr>
        <p:txBody>
          <a:bodyPr wrap="none">
            <a:spAutoFit/>
          </a:bodyPr>
          <a:lstStyle/>
          <a:p>
            <a:r>
              <a:rPr lang="de-AT" sz="1200">
                <a:solidFill>
                  <a:srgbClr val="C00000"/>
                </a:solidFill>
              </a:rPr>
              <a:t>expected KD </a:t>
            </a:r>
          </a:p>
          <a:p>
            <a:r>
              <a:rPr lang="de-AT" sz="1200">
                <a:solidFill>
                  <a:srgbClr val="C00000"/>
                </a:solidFill>
              </a:rPr>
              <a:t>pattern for </a:t>
            </a:r>
          </a:p>
          <a:p>
            <a:r>
              <a:rPr lang="de-AT" sz="1200">
                <a:solidFill>
                  <a:srgbClr val="C00000"/>
                </a:solidFill>
                <a:latin typeface="Symbol" pitchFamily="18" charset="2"/>
              </a:rPr>
              <a:t>e</a:t>
            </a:r>
            <a:r>
              <a:rPr lang="de-AT" sz="1200">
                <a:solidFill>
                  <a:srgbClr val="C00000"/>
                </a:solidFill>
              </a:rPr>
              <a:t>=-700 eV</a:t>
            </a:r>
          </a:p>
          <a:p>
            <a:r>
              <a:rPr lang="de-AT" sz="1200">
                <a:solidFill>
                  <a:srgbClr val="C00000"/>
                </a:solidFill>
                <a:latin typeface="Symbol" pitchFamily="18" charset="2"/>
              </a:rPr>
              <a:t>G</a:t>
            </a:r>
            <a:r>
              <a:rPr lang="de-AT" sz="1200">
                <a:solidFill>
                  <a:srgbClr val="C00000"/>
                </a:solidFill>
              </a:rPr>
              <a:t>=1200 eV</a:t>
            </a:r>
          </a:p>
        </p:txBody>
      </p:sp>
      <p:pic>
        <p:nvPicPr>
          <p:cNvPr id="69655" name="Picture 8"/>
          <p:cNvPicPr>
            <a:picLocks noChangeAspect="1" noChangeArrowheads="1"/>
          </p:cNvPicPr>
          <p:nvPr/>
        </p:nvPicPr>
        <p:blipFill>
          <a:blip r:embed="rId6" cstate="print"/>
          <a:srcRect/>
          <a:stretch>
            <a:fillRect/>
          </a:stretch>
        </p:blipFill>
        <p:spPr bwMode="auto">
          <a:xfrm>
            <a:off x="2857500" y="1214438"/>
            <a:ext cx="1571625" cy="966787"/>
          </a:xfrm>
          <a:prstGeom prst="rect">
            <a:avLst/>
          </a:prstGeom>
          <a:noFill/>
          <a:ln w="9525">
            <a:noFill/>
            <a:miter lim="800000"/>
            <a:headEnd/>
            <a:tailEnd/>
          </a:ln>
        </p:spPr>
      </p:pic>
      <p:sp>
        <p:nvSpPr>
          <p:cNvPr id="69656" name="Text Box 45"/>
          <p:cNvSpPr txBox="1">
            <a:spLocks noChangeArrowheads="1"/>
          </p:cNvSpPr>
          <p:nvPr/>
        </p:nvSpPr>
        <p:spPr bwMode="auto">
          <a:xfrm rot="-5400000">
            <a:off x="3146426" y="4344987"/>
            <a:ext cx="869950" cy="307975"/>
          </a:xfrm>
          <a:prstGeom prst="rect">
            <a:avLst/>
          </a:prstGeom>
          <a:noFill/>
          <a:ln w="9525">
            <a:noFill/>
            <a:miter lim="800000"/>
            <a:headEnd/>
            <a:tailEnd/>
          </a:ln>
        </p:spPr>
        <p:txBody>
          <a:bodyPr wrap="none">
            <a:spAutoFit/>
          </a:bodyPr>
          <a:lstStyle/>
          <a:p>
            <a:r>
              <a:rPr lang="de-AT" sz="1400">
                <a:solidFill>
                  <a:srgbClr val="3333CC"/>
                </a:solidFill>
              </a:rPr>
              <a:t>KO (7-6)</a:t>
            </a:r>
          </a:p>
        </p:txBody>
      </p:sp>
      <p:sp>
        <p:nvSpPr>
          <p:cNvPr id="69657" name="Text Box 45"/>
          <p:cNvSpPr txBox="1">
            <a:spLocks noChangeArrowheads="1"/>
          </p:cNvSpPr>
          <p:nvPr/>
        </p:nvSpPr>
        <p:spPr bwMode="auto">
          <a:xfrm rot="-5400000">
            <a:off x="3867150" y="4352925"/>
            <a:ext cx="860425" cy="307975"/>
          </a:xfrm>
          <a:prstGeom prst="rect">
            <a:avLst/>
          </a:prstGeom>
          <a:noFill/>
          <a:ln w="9525">
            <a:noFill/>
            <a:miter lim="800000"/>
            <a:headEnd/>
            <a:tailEnd/>
          </a:ln>
        </p:spPr>
        <p:txBody>
          <a:bodyPr wrap="none">
            <a:spAutoFit/>
          </a:bodyPr>
          <a:lstStyle/>
          <a:p>
            <a:r>
              <a:rPr lang="de-AT" sz="1400">
                <a:solidFill>
                  <a:srgbClr val="3333CC"/>
                </a:solidFill>
              </a:rPr>
              <a:t>KN (6-5)</a:t>
            </a:r>
          </a:p>
        </p:txBody>
      </p:sp>
      <p:sp>
        <p:nvSpPr>
          <p:cNvPr id="69658" name="Text Box 46"/>
          <p:cNvSpPr txBox="1">
            <a:spLocks noChangeArrowheads="1"/>
          </p:cNvSpPr>
          <p:nvPr/>
        </p:nvSpPr>
        <p:spPr bwMode="auto">
          <a:xfrm rot="10800000">
            <a:off x="4356100" y="4527550"/>
            <a:ext cx="400050" cy="568325"/>
          </a:xfrm>
          <a:prstGeom prst="rect">
            <a:avLst/>
          </a:prstGeom>
          <a:noFill/>
          <a:ln w="9525">
            <a:noFill/>
            <a:miter lim="800000"/>
            <a:headEnd/>
            <a:tailEnd/>
          </a:ln>
        </p:spPr>
        <p:txBody>
          <a:bodyPr vert="eaVert" wrap="none">
            <a:spAutoFit/>
          </a:bodyPr>
          <a:lstStyle/>
          <a:p>
            <a:pPr eaLnBrk="0" hangingPunct="0">
              <a:spcBef>
                <a:spcPct val="20000"/>
              </a:spcBef>
            </a:pPr>
            <a:r>
              <a:rPr lang="de-AT" sz="1400"/>
              <a:t>Cu K</a:t>
            </a:r>
            <a:r>
              <a:rPr lang="de-AT" sz="1400" baseline="-25000">
                <a:latin typeface="Symbol" pitchFamily="18" charset="2"/>
              </a:rPr>
              <a:t>a</a:t>
            </a:r>
            <a:endParaRPr lang="de-AT" sz="1400">
              <a:solidFill>
                <a:srgbClr val="3333CC"/>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p:cNvPicPr>
            <a:picLocks noChangeAspect="1" noChangeArrowheads="1"/>
          </p:cNvPicPr>
          <p:nvPr/>
        </p:nvPicPr>
        <p:blipFill>
          <a:blip r:embed="rId3" cstate="print"/>
          <a:srcRect/>
          <a:stretch>
            <a:fillRect/>
          </a:stretch>
        </p:blipFill>
        <p:spPr bwMode="auto">
          <a:xfrm>
            <a:off x="2714625" y="785813"/>
            <a:ext cx="6210300" cy="5500687"/>
          </a:xfrm>
          <a:prstGeom prst="rect">
            <a:avLst/>
          </a:prstGeom>
          <a:noFill/>
          <a:ln w="9525">
            <a:noFill/>
            <a:miter lim="800000"/>
            <a:headEnd/>
            <a:tailEnd/>
          </a:ln>
        </p:spPr>
      </p:pic>
      <p:sp>
        <p:nvSpPr>
          <p:cNvPr id="70659" name="Text Box 11"/>
          <p:cNvSpPr txBox="1">
            <a:spLocks noChangeArrowheads="1"/>
          </p:cNvSpPr>
          <p:nvPr/>
        </p:nvSpPr>
        <p:spPr bwMode="auto">
          <a:xfrm>
            <a:off x="5072063" y="6286500"/>
            <a:ext cx="1879600" cy="336550"/>
          </a:xfrm>
          <a:prstGeom prst="rect">
            <a:avLst/>
          </a:prstGeom>
          <a:noFill/>
          <a:ln w="9525">
            <a:noFill/>
            <a:miter lim="800000"/>
            <a:headEnd/>
            <a:tailEnd/>
          </a:ln>
        </p:spPr>
        <p:txBody>
          <a:bodyPr wrap="none">
            <a:spAutoFit/>
          </a:bodyPr>
          <a:lstStyle/>
          <a:p>
            <a:r>
              <a:rPr lang="de-DE" sz="1600"/>
              <a:t>X ray energy (keV)</a:t>
            </a:r>
          </a:p>
        </p:txBody>
      </p:sp>
      <p:sp>
        <p:nvSpPr>
          <p:cNvPr id="70660" name="Text Box 12"/>
          <p:cNvSpPr txBox="1">
            <a:spLocks noChangeArrowheads="1"/>
          </p:cNvSpPr>
          <p:nvPr/>
        </p:nvSpPr>
        <p:spPr bwMode="auto">
          <a:xfrm rot="-5400000">
            <a:off x="1820068" y="2751932"/>
            <a:ext cx="1268413" cy="336550"/>
          </a:xfrm>
          <a:prstGeom prst="rect">
            <a:avLst/>
          </a:prstGeom>
          <a:noFill/>
          <a:ln w="9525">
            <a:noFill/>
            <a:miter lim="800000"/>
            <a:headEnd/>
            <a:tailEnd/>
          </a:ln>
        </p:spPr>
        <p:txBody>
          <a:bodyPr wrap="none">
            <a:spAutoFit/>
          </a:bodyPr>
          <a:lstStyle/>
          <a:p>
            <a:r>
              <a:rPr lang="de-DE" sz="1600"/>
              <a:t>Counts / bin</a:t>
            </a:r>
          </a:p>
        </p:txBody>
      </p:sp>
      <p:sp>
        <p:nvSpPr>
          <p:cNvPr id="70661" name="Text Box 16"/>
          <p:cNvSpPr txBox="1">
            <a:spLocks noChangeArrowheads="1"/>
          </p:cNvSpPr>
          <p:nvPr/>
        </p:nvSpPr>
        <p:spPr bwMode="auto">
          <a:xfrm rot="-5400000">
            <a:off x="4077493" y="1351757"/>
            <a:ext cx="1008063" cy="304800"/>
          </a:xfrm>
          <a:prstGeom prst="rect">
            <a:avLst/>
          </a:prstGeom>
          <a:solidFill>
            <a:srgbClr val="E6E6E6"/>
          </a:solidFill>
          <a:ln w="9525">
            <a:noFill/>
            <a:miter lim="800000"/>
            <a:headEnd/>
            <a:tailEnd/>
          </a:ln>
        </p:spPr>
        <p:txBody>
          <a:bodyPr>
            <a:spAutoFit/>
          </a:bodyPr>
          <a:lstStyle/>
          <a:p>
            <a:pPr defTabSz="1057275"/>
            <a:r>
              <a:rPr lang="de-DE" sz="1400">
                <a:solidFill>
                  <a:srgbClr val="002060"/>
                </a:solidFill>
              </a:rPr>
              <a:t>KHe (3-2)</a:t>
            </a:r>
          </a:p>
        </p:txBody>
      </p:sp>
      <p:sp>
        <p:nvSpPr>
          <p:cNvPr id="70662" name="Rectangle 17"/>
          <p:cNvSpPr>
            <a:spLocks noChangeArrowheads="1"/>
          </p:cNvSpPr>
          <p:nvPr/>
        </p:nvSpPr>
        <p:spPr bwMode="auto">
          <a:xfrm>
            <a:off x="0" y="0"/>
            <a:ext cx="9144000" cy="620713"/>
          </a:xfrm>
          <a:prstGeom prst="rect">
            <a:avLst/>
          </a:prstGeom>
          <a:noFill/>
          <a:ln w="9525">
            <a:noFill/>
            <a:miter lim="800000"/>
            <a:headEnd/>
            <a:tailEnd/>
          </a:ln>
        </p:spPr>
        <p:txBody>
          <a:bodyPr anchor="ctr"/>
          <a:lstStyle/>
          <a:p>
            <a:pPr algn="ctr"/>
            <a:r>
              <a:rPr lang="de-DE" sz="2800">
                <a:solidFill>
                  <a:srgbClr val="CC0000"/>
                </a:solidFill>
              </a:rPr>
              <a:t>Fit of Kaonic Helium 4</a:t>
            </a:r>
          </a:p>
        </p:txBody>
      </p:sp>
      <p:sp>
        <p:nvSpPr>
          <p:cNvPr id="70663" name="Text Box 16"/>
          <p:cNvSpPr txBox="1">
            <a:spLocks noChangeArrowheads="1"/>
          </p:cNvSpPr>
          <p:nvPr/>
        </p:nvSpPr>
        <p:spPr bwMode="auto">
          <a:xfrm rot="-5400000">
            <a:off x="3720306" y="4495007"/>
            <a:ext cx="1008063" cy="304800"/>
          </a:xfrm>
          <a:prstGeom prst="rect">
            <a:avLst/>
          </a:prstGeom>
          <a:solidFill>
            <a:srgbClr val="E6E6E6"/>
          </a:solidFill>
          <a:ln w="9525">
            <a:noFill/>
            <a:miter lim="800000"/>
            <a:headEnd/>
            <a:tailEnd/>
          </a:ln>
        </p:spPr>
        <p:txBody>
          <a:bodyPr>
            <a:spAutoFit/>
          </a:bodyPr>
          <a:lstStyle/>
          <a:p>
            <a:pPr defTabSz="1057275"/>
            <a:r>
              <a:rPr lang="de-DE" sz="1400">
                <a:solidFill>
                  <a:srgbClr val="002060"/>
                </a:solidFill>
              </a:rPr>
              <a:t>KC (6-5)</a:t>
            </a:r>
          </a:p>
        </p:txBody>
      </p:sp>
      <p:sp>
        <p:nvSpPr>
          <p:cNvPr id="70664" name="Text Box 16"/>
          <p:cNvSpPr txBox="1">
            <a:spLocks noChangeArrowheads="1"/>
          </p:cNvSpPr>
          <p:nvPr/>
        </p:nvSpPr>
        <p:spPr bwMode="auto">
          <a:xfrm rot="-5400000">
            <a:off x="5791994" y="4137819"/>
            <a:ext cx="1008062" cy="304800"/>
          </a:xfrm>
          <a:prstGeom prst="rect">
            <a:avLst/>
          </a:prstGeom>
          <a:solidFill>
            <a:srgbClr val="E6E6E6"/>
          </a:solidFill>
          <a:ln w="9525">
            <a:noFill/>
            <a:miter lim="800000"/>
            <a:headEnd/>
            <a:tailEnd/>
          </a:ln>
        </p:spPr>
        <p:txBody>
          <a:bodyPr>
            <a:spAutoFit/>
          </a:bodyPr>
          <a:lstStyle/>
          <a:p>
            <a:pPr defTabSz="1057275"/>
            <a:r>
              <a:rPr lang="de-DE" sz="1400">
                <a:solidFill>
                  <a:srgbClr val="002060"/>
                </a:solidFill>
              </a:rPr>
              <a:t>KHe (4-2)</a:t>
            </a:r>
          </a:p>
        </p:txBody>
      </p:sp>
      <p:sp>
        <p:nvSpPr>
          <p:cNvPr id="6" name="Text Box 16"/>
          <p:cNvSpPr txBox="1">
            <a:spLocks noChangeArrowheads="1"/>
          </p:cNvSpPr>
          <p:nvPr/>
        </p:nvSpPr>
        <p:spPr bwMode="auto">
          <a:xfrm>
            <a:off x="5357813" y="1071563"/>
            <a:ext cx="3143250" cy="1384300"/>
          </a:xfrm>
          <a:prstGeom prst="rect">
            <a:avLst/>
          </a:prstGeom>
          <a:solidFill>
            <a:schemeClr val="bg2">
              <a:lumMod val="20000"/>
              <a:lumOff val="80000"/>
            </a:schemeClr>
          </a:solidFill>
          <a:ln w="9525">
            <a:noFill/>
            <a:miter lim="800000"/>
            <a:headEnd/>
            <a:tailEnd/>
          </a:ln>
          <a:effectLst/>
        </p:spPr>
        <p:txBody>
          <a:bodyPr>
            <a:spAutoFit/>
          </a:bodyPr>
          <a:lstStyle/>
          <a:p>
            <a:pPr defTabSz="1057275">
              <a:defRPr/>
            </a:pPr>
            <a:r>
              <a:rPr lang="de-DE" sz="1400" dirty="0" err="1">
                <a:solidFill>
                  <a:srgbClr val="002060"/>
                </a:solidFill>
              </a:rPr>
              <a:t>transition</a:t>
            </a:r>
            <a:r>
              <a:rPr lang="de-DE" sz="1400" dirty="0">
                <a:solidFill>
                  <a:srgbClr val="002060"/>
                </a:solidFill>
              </a:rPr>
              <a:t>  </a:t>
            </a:r>
            <a:r>
              <a:rPr lang="de-DE" sz="1400" dirty="0" err="1">
                <a:solidFill>
                  <a:srgbClr val="002060"/>
                </a:solidFill>
              </a:rPr>
              <a:t>e.m.energy</a:t>
            </a:r>
            <a:r>
              <a:rPr lang="de-DE" sz="1400" dirty="0">
                <a:solidFill>
                  <a:srgbClr val="002060"/>
                </a:solidFill>
              </a:rPr>
              <a:t>     </a:t>
            </a:r>
            <a:r>
              <a:rPr lang="de-DE" sz="1400" dirty="0" err="1">
                <a:solidFill>
                  <a:srgbClr val="002060"/>
                </a:solidFill>
              </a:rPr>
              <a:t>events</a:t>
            </a:r>
            <a:endParaRPr lang="de-DE" sz="1400" dirty="0">
              <a:solidFill>
                <a:srgbClr val="002060"/>
              </a:solidFill>
            </a:endParaRPr>
          </a:p>
          <a:p>
            <a:pPr defTabSz="1057275">
              <a:defRPr/>
            </a:pPr>
            <a:r>
              <a:rPr lang="de-DE" sz="1400" dirty="0">
                <a:solidFill>
                  <a:srgbClr val="002060"/>
                </a:solidFill>
              </a:rPr>
              <a:t>(3-2)           6.464           1047 </a:t>
            </a:r>
            <a:r>
              <a:rPr lang="en-US" sz="1400" dirty="0">
                <a:solidFill>
                  <a:srgbClr val="002060"/>
                </a:solidFill>
                <a:cs typeface="Arial" charset="0"/>
              </a:rPr>
              <a:t>± </a:t>
            </a:r>
            <a:r>
              <a:rPr lang="de-DE" sz="1400" dirty="0">
                <a:solidFill>
                  <a:srgbClr val="002060"/>
                </a:solidFill>
              </a:rPr>
              <a:t>37</a:t>
            </a:r>
          </a:p>
          <a:p>
            <a:pPr defTabSz="1057275">
              <a:defRPr/>
            </a:pPr>
            <a:r>
              <a:rPr lang="de-DE" sz="1400" dirty="0">
                <a:solidFill>
                  <a:srgbClr val="002060"/>
                </a:solidFill>
              </a:rPr>
              <a:t>(4-2)           8.722             154 </a:t>
            </a:r>
            <a:r>
              <a:rPr lang="en-US" sz="1400" dirty="0">
                <a:solidFill>
                  <a:srgbClr val="002060"/>
                </a:solidFill>
                <a:cs typeface="Arial" charset="0"/>
              </a:rPr>
              <a:t>± </a:t>
            </a:r>
            <a:r>
              <a:rPr lang="de-DE" sz="1400" dirty="0">
                <a:solidFill>
                  <a:srgbClr val="002060"/>
                </a:solidFill>
              </a:rPr>
              <a:t>21</a:t>
            </a:r>
          </a:p>
          <a:p>
            <a:pPr defTabSz="1057275">
              <a:defRPr/>
            </a:pPr>
            <a:r>
              <a:rPr lang="de-DE" sz="1400" dirty="0">
                <a:solidFill>
                  <a:srgbClr val="002060"/>
                </a:solidFill>
              </a:rPr>
              <a:t>(5-2)           9.767               91.8 </a:t>
            </a:r>
            <a:r>
              <a:rPr lang="en-US" sz="1400" dirty="0">
                <a:solidFill>
                  <a:srgbClr val="002060"/>
                </a:solidFill>
                <a:cs typeface="Arial" charset="0"/>
              </a:rPr>
              <a:t>± </a:t>
            </a:r>
            <a:r>
              <a:rPr lang="de-DE" sz="1400" dirty="0">
                <a:solidFill>
                  <a:srgbClr val="002060"/>
                </a:solidFill>
              </a:rPr>
              <a:t>19</a:t>
            </a:r>
          </a:p>
          <a:p>
            <a:pPr defTabSz="1057275">
              <a:defRPr/>
            </a:pPr>
            <a:r>
              <a:rPr lang="de-DE" sz="1400" dirty="0">
                <a:solidFill>
                  <a:srgbClr val="002060"/>
                </a:solidFill>
              </a:rPr>
              <a:t>(6-2)         10.333               82.4 </a:t>
            </a:r>
            <a:r>
              <a:rPr lang="en-US" sz="1400" dirty="0">
                <a:solidFill>
                  <a:srgbClr val="002060"/>
                </a:solidFill>
                <a:cs typeface="Arial" charset="0"/>
              </a:rPr>
              <a:t>± </a:t>
            </a:r>
            <a:r>
              <a:rPr lang="de-DE" sz="1400" dirty="0">
                <a:solidFill>
                  <a:srgbClr val="002060"/>
                </a:solidFill>
              </a:rPr>
              <a:t>25</a:t>
            </a:r>
          </a:p>
          <a:p>
            <a:pPr defTabSz="1057275">
              <a:defRPr/>
            </a:pPr>
            <a:r>
              <a:rPr lang="de-DE" sz="1400" dirty="0" err="1">
                <a:solidFill>
                  <a:srgbClr val="002060"/>
                </a:solidFill>
              </a:rPr>
              <a:t>higher</a:t>
            </a:r>
            <a:r>
              <a:rPr lang="de-DE" sz="1400" dirty="0">
                <a:solidFill>
                  <a:srgbClr val="002060"/>
                </a:solidFill>
              </a:rPr>
              <a:t>    &lt; 11.63               131 </a:t>
            </a:r>
            <a:r>
              <a:rPr lang="en-US" sz="1400" dirty="0">
                <a:solidFill>
                  <a:srgbClr val="002060"/>
                </a:solidFill>
                <a:cs typeface="Arial" charset="0"/>
              </a:rPr>
              <a:t>± </a:t>
            </a:r>
            <a:r>
              <a:rPr lang="de-DE" sz="1400" dirty="0">
                <a:solidFill>
                  <a:srgbClr val="002060"/>
                </a:solidFill>
              </a:rPr>
              <a:t>41</a:t>
            </a:r>
          </a:p>
        </p:txBody>
      </p:sp>
      <p:sp>
        <p:nvSpPr>
          <p:cNvPr id="70666" name="Text Box 16"/>
          <p:cNvSpPr txBox="1">
            <a:spLocks noChangeArrowheads="1"/>
          </p:cNvSpPr>
          <p:nvPr/>
        </p:nvSpPr>
        <p:spPr bwMode="auto">
          <a:xfrm rot="-5400000">
            <a:off x="3166268" y="4263232"/>
            <a:ext cx="830263" cy="304800"/>
          </a:xfrm>
          <a:prstGeom prst="rect">
            <a:avLst/>
          </a:prstGeom>
          <a:noFill/>
          <a:ln w="9525">
            <a:noFill/>
            <a:miter lim="800000"/>
            <a:headEnd/>
            <a:tailEnd/>
          </a:ln>
        </p:spPr>
        <p:txBody>
          <a:bodyPr>
            <a:spAutoFit/>
          </a:bodyPr>
          <a:lstStyle/>
          <a:p>
            <a:pPr defTabSz="1057275"/>
            <a:r>
              <a:rPr lang="de-DE" sz="1400">
                <a:solidFill>
                  <a:srgbClr val="002060"/>
                </a:solidFill>
              </a:rPr>
              <a:t>Ti K</a:t>
            </a:r>
            <a:r>
              <a:rPr lang="de-DE" sz="1400" baseline="-25000">
                <a:solidFill>
                  <a:srgbClr val="002060"/>
                </a:solidFill>
                <a:latin typeface="Symbol" pitchFamily="18" charset="2"/>
              </a:rPr>
              <a:t>a</a:t>
            </a:r>
          </a:p>
        </p:txBody>
      </p:sp>
      <p:sp>
        <p:nvSpPr>
          <p:cNvPr id="70667" name="Text Box 16"/>
          <p:cNvSpPr txBox="1">
            <a:spLocks noChangeArrowheads="1"/>
          </p:cNvSpPr>
          <p:nvPr/>
        </p:nvSpPr>
        <p:spPr bwMode="auto">
          <a:xfrm>
            <a:off x="285750" y="857250"/>
            <a:ext cx="1752600" cy="1600200"/>
          </a:xfrm>
          <a:prstGeom prst="rect">
            <a:avLst/>
          </a:prstGeom>
          <a:solidFill>
            <a:srgbClr val="EAEAEA"/>
          </a:solidFill>
          <a:ln w="9525">
            <a:noFill/>
            <a:miter lim="800000"/>
            <a:headEnd/>
            <a:tailEnd/>
          </a:ln>
        </p:spPr>
        <p:txBody>
          <a:bodyPr>
            <a:spAutoFit/>
          </a:bodyPr>
          <a:lstStyle/>
          <a:p>
            <a:r>
              <a:rPr lang="de-AT" sz="1400"/>
              <a:t>KHe used  for</a:t>
            </a:r>
          </a:p>
          <a:p>
            <a:r>
              <a:rPr lang="de-AT" sz="1400" b="1"/>
              <a:t>gasstop optimization</a:t>
            </a:r>
          </a:p>
          <a:p>
            <a:r>
              <a:rPr lang="de-AT" sz="1400"/>
              <a:t>+ physics interest</a:t>
            </a:r>
            <a:r>
              <a:rPr lang="de-AT" sz="1400" baseline="30000"/>
              <a:t>1</a:t>
            </a:r>
            <a:r>
              <a:rPr lang="de-AT" sz="1400"/>
              <a:t>)</a:t>
            </a:r>
          </a:p>
          <a:p>
            <a:endParaRPr lang="de-AT" sz="1400"/>
          </a:p>
          <a:p>
            <a:r>
              <a:rPr lang="de-AT" sz="1400"/>
              <a:t>data from setup 2</a:t>
            </a:r>
          </a:p>
          <a:p>
            <a:r>
              <a:rPr lang="de-AT" sz="1400"/>
              <a:t>(no Fe55 source)</a:t>
            </a:r>
          </a:p>
        </p:txBody>
      </p:sp>
      <p:sp>
        <p:nvSpPr>
          <p:cNvPr id="70668" name="Text Box 17"/>
          <p:cNvSpPr txBox="1">
            <a:spLocks noChangeArrowheads="1"/>
          </p:cNvSpPr>
          <p:nvPr/>
        </p:nvSpPr>
        <p:spPr bwMode="auto">
          <a:xfrm>
            <a:off x="214313" y="5072063"/>
            <a:ext cx="2124075" cy="942975"/>
          </a:xfrm>
          <a:prstGeom prst="rect">
            <a:avLst/>
          </a:prstGeom>
          <a:solidFill>
            <a:srgbClr val="EAEAEA"/>
          </a:solidFill>
          <a:ln w="9525">
            <a:noFill/>
            <a:miter lim="800000"/>
            <a:headEnd/>
            <a:tailEnd/>
          </a:ln>
        </p:spPr>
        <p:txBody>
          <a:bodyPr wrap="none">
            <a:spAutoFit/>
          </a:bodyPr>
          <a:lstStyle/>
          <a:p>
            <a:pPr marL="495300" indent="-495300"/>
            <a:r>
              <a:rPr lang="de-AT" sz="1400" baseline="30000"/>
              <a:t>1</a:t>
            </a:r>
            <a:r>
              <a:rPr lang="de-AT" sz="1400"/>
              <a:t>)  compare KEK E570</a:t>
            </a:r>
          </a:p>
          <a:p>
            <a:pPr marL="495300" indent="-495300"/>
            <a:r>
              <a:rPr lang="de-AT" sz="1400"/>
              <a:t>KHe L lines in liquid He,</a:t>
            </a:r>
          </a:p>
          <a:p>
            <a:pPr marL="495300" indent="-495300"/>
            <a:r>
              <a:rPr lang="de-AT" sz="1400"/>
              <a:t>consistent result,</a:t>
            </a:r>
          </a:p>
          <a:p>
            <a:pPr marL="495300" indent="-495300"/>
            <a:r>
              <a:rPr lang="de-AT" sz="1400"/>
              <a:t>first measurement in gas</a:t>
            </a:r>
          </a:p>
        </p:txBody>
      </p:sp>
      <p:sp>
        <p:nvSpPr>
          <p:cNvPr id="70669" name="Text Box 16"/>
          <p:cNvSpPr txBox="1">
            <a:spLocks noChangeArrowheads="1"/>
          </p:cNvSpPr>
          <p:nvPr/>
        </p:nvSpPr>
        <p:spPr bwMode="auto">
          <a:xfrm rot="-5400000">
            <a:off x="6506368" y="4495007"/>
            <a:ext cx="1008063" cy="304800"/>
          </a:xfrm>
          <a:prstGeom prst="rect">
            <a:avLst/>
          </a:prstGeom>
          <a:solidFill>
            <a:srgbClr val="E6E6E6"/>
          </a:solidFill>
          <a:ln w="9525">
            <a:noFill/>
            <a:miter lim="800000"/>
            <a:headEnd/>
            <a:tailEnd/>
          </a:ln>
        </p:spPr>
        <p:txBody>
          <a:bodyPr>
            <a:spAutoFit/>
          </a:bodyPr>
          <a:lstStyle/>
          <a:p>
            <a:pPr defTabSz="1057275"/>
            <a:r>
              <a:rPr lang="de-DE" sz="1400">
                <a:solidFill>
                  <a:srgbClr val="002060"/>
                </a:solidFill>
              </a:rPr>
              <a:t>KHe (5-2)</a:t>
            </a:r>
          </a:p>
        </p:txBody>
      </p:sp>
      <p:sp>
        <p:nvSpPr>
          <p:cNvPr id="70670" name="Text Box 16"/>
          <p:cNvSpPr txBox="1">
            <a:spLocks noChangeArrowheads="1"/>
          </p:cNvSpPr>
          <p:nvPr/>
        </p:nvSpPr>
        <p:spPr bwMode="auto">
          <a:xfrm rot="-5400000">
            <a:off x="5149056" y="4880769"/>
            <a:ext cx="865188" cy="247650"/>
          </a:xfrm>
          <a:prstGeom prst="rect">
            <a:avLst/>
          </a:prstGeom>
          <a:noFill/>
          <a:ln w="9525">
            <a:noFill/>
            <a:miter lim="800000"/>
            <a:headEnd/>
            <a:tailEnd/>
          </a:ln>
        </p:spPr>
        <p:txBody>
          <a:bodyPr>
            <a:spAutoFit/>
          </a:bodyPr>
          <a:lstStyle/>
          <a:p>
            <a:pPr defTabSz="1057275"/>
            <a:r>
              <a:rPr lang="de-DE" sz="1000">
                <a:solidFill>
                  <a:srgbClr val="002060"/>
                </a:solidFill>
              </a:rPr>
              <a:t>KN (5-4)</a:t>
            </a:r>
          </a:p>
        </p:txBody>
      </p:sp>
      <p:sp>
        <p:nvSpPr>
          <p:cNvPr id="70671" name="Foliennummernplatzhalter 4"/>
          <p:cNvSpPr txBox="1">
            <a:spLocks noGrp="1"/>
          </p:cNvSpPr>
          <p:nvPr/>
        </p:nvSpPr>
        <p:spPr bwMode="auto">
          <a:xfrm>
            <a:off x="8255000" y="6513513"/>
            <a:ext cx="900113" cy="287337"/>
          </a:xfrm>
          <a:prstGeom prst="rect">
            <a:avLst/>
          </a:prstGeom>
          <a:noFill/>
          <a:ln w="9525">
            <a:noFill/>
            <a:miter lim="800000"/>
            <a:headEnd/>
            <a:tailEnd/>
          </a:ln>
        </p:spPr>
        <p:txBody>
          <a:bodyPr/>
          <a:lstStyle/>
          <a:p>
            <a:pPr algn="ctr"/>
            <a:fld id="{38C41FAF-E5B9-4CB2-8335-71913AA88FE1}" type="slidenum">
              <a:rPr lang="de-DE" sz="1400"/>
              <a:pPr algn="ctr"/>
              <a:t>37</a:t>
            </a:fld>
            <a:r>
              <a:rPr lang="de-DE" sz="1400"/>
              <a:t>   </a:t>
            </a:r>
          </a:p>
        </p:txBody>
      </p:sp>
      <p:sp>
        <p:nvSpPr>
          <p:cNvPr id="70672" name="Text Box 16"/>
          <p:cNvSpPr txBox="1">
            <a:spLocks noChangeArrowheads="1"/>
          </p:cNvSpPr>
          <p:nvPr/>
        </p:nvSpPr>
        <p:spPr bwMode="auto">
          <a:xfrm rot="-5400000">
            <a:off x="7577932" y="4709319"/>
            <a:ext cx="1008062" cy="304800"/>
          </a:xfrm>
          <a:prstGeom prst="rect">
            <a:avLst/>
          </a:prstGeom>
          <a:solidFill>
            <a:srgbClr val="E6E6E6"/>
          </a:solidFill>
          <a:ln w="9525">
            <a:noFill/>
            <a:miter lim="800000"/>
            <a:headEnd/>
            <a:tailEnd/>
          </a:ln>
        </p:spPr>
        <p:txBody>
          <a:bodyPr>
            <a:spAutoFit/>
          </a:bodyPr>
          <a:lstStyle/>
          <a:p>
            <a:pPr defTabSz="1057275"/>
            <a:r>
              <a:rPr lang="de-DE" sz="1400">
                <a:solidFill>
                  <a:srgbClr val="002060"/>
                </a:solidFill>
              </a:rPr>
              <a:t>KHe L</a:t>
            </a:r>
            <a:r>
              <a:rPr lang="de-DE" sz="1400" baseline="-25000">
                <a:solidFill>
                  <a:srgbClr val="002060"/>
                </a:solidFill>
              </a:rPr>
              <a:t>high</a:t>
            </a:r>
          </a:p>
        </p:txBody>
      </p:sp>
      <p:sp>
        <p:nvSpPr>
          <p:cNvPr id="70673" name="Text Box 20"/>
          <p:cNvSpPr txBox="1">
            <a:spLocks noChangeArrowheads="1"/>
          </p:cNvSpPr>
          <p:nvPr/>
        </p:nvSpPr>
        <p:spPr bwMode="auto">
          <a:xfrm>
            <a:off x="3500438" y="2500313"/>
            <a:ext cx="4911725" cy="830262"/>
          </a:xfrm>
          <a:prstGeom prst="rect">
            <a:avLst/>
          </a:prstGeom>
          <a:noFill/>
          <a:ln w="9525">
            <a:noFill/>
            <a:miter lim="800000"/>
            <a:headEnd/>
            <a:tailEnd/>
          </a:ln>
        </p:spPr>
        <p:txBody>
          <a:bodyPr wrap="none">
            <a:spAutoFit/>
          </a:bodyPr>
          <a:lstStyle/>
          <a:p>
            <a:r>
              <a:rPr lang="de-AT" sz="4800">
                <a:solidFill>
                  <a:srgbClr val="CCECFF"/>
                </a:solidFill>
              </a:rPr>
              <a:t>p r e l i m i n a r y</a:t>
            </a:r>
          </a:p>
        </p:txBody>
      </p:sp>
      <p:sp>
        <p:nvSpPr>
          <p:cNvPr id="70674" name="Text Box 16"/>
          <p:cNvSpPr txBox="1">
            <a:spLocks noChangeArrowheads="1"/>
          </p:cNvSpPr>
          <p:nvPr/>
        </p:nvSpPr>
        <p:spPr bwMode="auto">
          <a:xfrm rot="-5400000">
            <a:off x="6934994" y="3066257"/>
            <a:ext cx="865187" cy="304800"/>
          </a:xfrm>
          <a:prstGeom prst="rect">
            <a:avLst/>
          </a:prstGeom>
          <a:noFill/>
          <a:ln w="9525">
            <a:noFill/>
            <a:miter lim="800000"/>
            <a:headEnd/>
            <a:tailEnd/>
          </a:ln>
        </p:spPr>
        <p:txBody>
          <a:bodyPr>
            <a:spAutoFit/>
          </a:bodyPr>
          <a:lstStyle/>
          <a:p>
            <a:pPr defTabSz="1057275"/>
            <a:r>
              <a:rPr lang="de-DE" sz="1400">
                <a:solidFill>
                  <a:srgbClr val="002060"/>
                </a:solidFill>
              </a:rPr>
              <a:t>KC (5-4)</a:t>
            </a:r>
          </a:p>
        </p:txBody>
      </p:sp>
      <p:sp>
        <p:nvSpPr>
          <p:cNvPr id="70675" name="Text Box 16"/>
          <p:cNvSpPr txBox="1">
            <a:spLocks noChangeArrowheads="1"/>
          </p:cNvSpPr>
          <p:nvPr/>
        </p:nvSpPr>
        <p:spPr bwMode="auto">
          <a:xfrm rot="-5400000">
            <a:off x="7220743" y="4209257"/>
            <a:ext cx="1008063" cy="304800"/>
          </a:xfrm>
          <a:prstGeom prst="rect">
            <a:avLst/>
          </a:prstGeom>
          <a:solidFill>
            <a:srgbClr val="E6E6E6"/>
          </a:solidFill>
          <a:ln w="9525">
            <a:noFill/>
            <a:miter lim="800000"/>
            <a:headEnd/>
            <a:tailEnd/>
          </a:ln>
        </p:spPr>
        <p:txBody>
          <a:bodyPr>
            <a:spAutoFit/>
          </a:bodyPr>
          <a:lstStyle/>
          <a:p>
            <a:pPr defTabSz="1057275"/>
            <a:r>
              <a:rPr lang="de-DE" sz="1400">
                <a:solidFill>
                  <a:srgbClr val="002060"/>
                </a:solidFill>
              </a:rPr>
              <a:t>KHe (6-2)</a:t>
            </a:r>
          </a:p>
        </p:txBody>
      </p:sp>
      <p:sp>
        <p:nvSpPr>
          <p:cNvPr id="70676" name="Text Box 16"/>
          <p:cNvSpPr txBox="1">
            <a:spLocks noChangeArrowheads="1"/>
          </p:cNvSpPr>
          <p:nvPr/>
        </p:nvSpPr>
        <p:spPr bwMode="auto">
          <a:xfrm rot="-5400000">
            <a:off x="6834187" y="4667251"/>
            <a:ext cx="722313" cy="246062"/>
          </a:xfrm>
          <a:prstGeom prst="rect">
            <a:avLst/>
          </a:prstGeom>
          <a:noFill/>
          <a:ln w="9525">
            <a:noFill/>
            <a:miter lim="800000"/>
            <a:headEnd/>
            <a:tailEnd/>
          </a:ln>
        </p:spPr>
        <p:txBody>
          <a:bodyPr>
            <a:spAutoFit/>
          </a:bodyPr>
          <a:lstStyle/>
          <a:p>
            <a:pPr defTabSz="1057275"/>
            <a:r>
              <a:rPr lang="de-DE" sz="1000">
                <a:solidFill>
                  <a:srgbClr val="002060"/>
                </a:solidFill>
              </a:rPr>
              <a:t>KO (6-5)</a:t>
            </a:r>
          </a:p>
        </p:txBody>
      </p:sp>
      <p:sp>
        <p:nvSpPr>
          <p:cNvPr id="70677" name="Text Box 16"/>
          <p:cNvSpPr txBox="1">
            <a:spLocks noChangeArrowheads="1"/>
          </p:cNvSpPr>
          <p:nvPr/>
        </p:nvSpPr>
        <p:spPr bwMode="auto">
          <a:xfrm rot="-5400000">
            <a:off x="4191000" y="4810125"/>
            <a:ext cx="722313" cy="246063"/>
          </a:xfrm>
          <a:prstGeom prst="rect">
            <a:avLst/>
          </a:prstGeom>
          <a:noFill/>
          <a:ln w="9525">
            <a:noFill/>
            <a:miter lim="800000"/>
            <a:headEnd/>
            <a:tailEnd/>
          </a:ln>
        </p:spPr>
        <p:txBody>
          <a:bodyPr>
            <a:spAutoFit/>
          </a:bodyPr>
          <a:lstStyle/>
          <a:p>
            <a:pPr defTabSz="1057275"/>
            <a:r>
              <a:rPr lang="de-DE" sz="1000">
                <a:solidFill>
                  <a:srgbClr val="002060"/>
                </a:solidFill>
              </a:rPr>
              <a:t>KO (7-6)</a:t>
            </a:r>
          </a:p>
        </p:txBody>
      </p:sp>
      <p:sp>
        <p:nvSpPr>
          <p:cNvPr id="70678" name="Textfeld 26"/>
          <p:cNvSpPr txBox="1">
            <a:spLocks noChangeArrowheads="1"/>
          </p:cNvSpPr>
          <p:nvPr/>
        </p:nvSpPr>
        <p:spPr bwMode="auto">
          <a:xfrm>
            <a:off x="5072063" y="3143250"/>
            <a:ext cx="1068387" cy="554038"/>
          </a:xfrm>
          <a:prstGeom prst="rect">
            <a:avLst/>
          </a:prstGeom>
          <a:solidFill>
            <a:srgbClr val="E1F4FF"/>
          </a:solidFill>
          <a:ln w="9525">
            <a:noFill/>
            <a:miter lim="800000"/>
            <a:headEnd/>
            <a:tailEnd/>
          </a:ln>
        </p:spPr>
        <p:txBody>
          <a:bodyPr wrap="none">
            <a:spAutoFit/>
          </a:bodyPr>
          <a:lstStyle/>
          <a:p>
            <a:r>
              <a:rPr lang="de-DE" sz="1000">
                <a:solidFill>
                  <a:schemeClr val="accent2"/>
                </a:solidFill>
              </a:rPr>
              <a:t>shift = + 2.1 eV</a:t>
            </a:r>
          </a:p>
          <a:p>
            <a:r>
              <a:rPr lang="de-DE" sz="1000">
                <a:solidFill>
                  <a:schemeClr val="accent2"/>
                </a:solidFill>
              </a:rPr>
              <a:t>+- 2.9 eV (stat.)</a:t>
            </a:r>
          </a:p>
          <a:p>
            <a:r>
              <a:rPr lang="de-DE" sz="1000">
                <a:solidFill>
                  <a:schemeClr val="accent2"/>
                </a:solidFill>
              </a:rPr>
              <a:t>+- 4 eV (syst.)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7"/>
          <p:cNvSpPr>
            <a:spLocks noChangeArrowheads="1"/>
          </p:cNvSpPr>
          <p:nvPr/>
        </p:nvSpPr>
        <p:spPr bwMode="auto">
          <a:xfrm>
            <a:off x="0" y="0"/>
            <a:ext cx="9144000" cy="620713"/>
          </a:xfrm>
          <a:prstGeom prst="rect">
            <a:avLst/>
          </a:prstGeom>
          <a:noFill/>
          <a:ln w="9525">
            <a:noFill/>
            <a:miter lim="800000"/>
            <a:headEnd/>
            <a:tailEnd/>
          </a:ln>
        </p:spPr>
        <p:txBody>
          <a:bodyPr anchor="ctr"/>
          <a:lstStyle/>
          <a:p>
            <a:pPr algn="ctr"/>
            <a:r>
              <a:rPr lang="de-DE" sz="2800">
                <a:solidFill>
                  <a:srgbClr val="CC0000"/>
                </a:solidFill>
              </a:rPr>
              <a:t>Kaonic Helium 3 data</a:t>
            </a:r>
          </a:p>
        </p:txBody>
      </p:sp>
      <p:pic>
        <p:nvPicPr>
          <p:cNvPr id="71683" name="Picture 2"/>
          <p:cNvPicPr>
            <a:picLocks noChangeAspect="1" noChangeArrowheads="1"/>
          </p:cNvPicPr>
          <p:nvPr/>
        </p:nvPicPr>
        <p:blipFill>
          <a:blip r:embed="rId3" cstate="print"/>
          <a:srcRect/>
          <a:stretch>
            <a:fillRect/>
          </a:stretch>
        </p:blipFill>
        <p:spPr bwMode="auto">
          <a:xfrm>
            <a:off x="2174875" y="828675"/>
            <a:ext cx="4794250" cy="5200650"/>
          </a:xfrm>
          <a:prstGeom prst="rect">
            <a:avLst/>
          </a:prstGeom>
          <a:noFill/>
          <a:ln w="9525">
            <a:noFill/>
            <a:miter lim="800000"/>
            <a:headEnd/>
            <a:tailEnd/>
          </a:ln>
        </p:spPr>
      </p:pic>
      <p:sp>
        <p:nvSpPr>
          <p:cNvPr id="71684" name="Text Box 11"/>
          <p:cNvSpPr txBox="1">
            <a:spLocks noChangeArrowheads="1"/>
          </p:cNvSpPr>
          <p:nvPr/>
        </p:nvSpPr>
        <p:spPr bwMode="auto">
          <a:xfrm>
            <a:off x="571500" y="1357313"/>
            <a:ext cx="1536700" cy="523875"/>
          </a:xfrm>
          <a:prstGeom prst="rect">
            <a:avLst/>
          </a:prstGeom>
          <a:noFill/>
          <a:ln w="9525">
            <a:noFill/>
            <a:miter lim="800000"/>
            <a:headEnd/>
            <a:tailEnd/>
          </a:ln>
        </p:spPr>
        <p:txBody>
          <a:bodyPr wrap="none">
            <a:spAutoFit/>
          </a:bodyPr>
          <a:lstStyle/>
          <a:p>
            <a:r>
              <a:rPr lang="de-DE" sz="1400"/>
              <a:t>time correlation </a:t>
            </a:r>
          </a:p>
          <a:p>
            <a:r>
              <a:rPr lang="de-DE" sz="1400"/>
              <a:t>(83 ns per chan.)</a:t>
            </a:r>
          </a:p>
        </p:txBody>
      </p:sp>
      <p:sp>
        <p:nvSpPr>
          <p:cNvPr id="71685" name="Text Box 11"/>
          <p:cNvSpPr txBox="1">
            <a:spLocks noChangeArrowheads="1"/>
          </p:cNvSpPr>
          <p:nvPr/>
        </p:nvSpPr>
        <p:spPr bwMode="auto">
          <a:xfrm>
            <a:off x="7072313" y="1214438"/>
            <a:ext cx="1735137" cy="1169987"/>
          </a:xfrm>
          <a:prstGeom prst="rect">
            <a:avLst/>
          </a:prstGeom>
          <a:noFill/>
          <a:ln w="9525">
            <a:noFill/>
            <a:miter lim="800000"/>
            <a:headEnd/>
            <a:tailEnd/>
          </a:ln>
        </p:spPr>
        <p:txBody>
          <a:bodyPr wrap="none">
            <a:spAutoFit/>
          </a:bodyPr>
          <a:lstStyle/>
          <a:p>
            <a:r>
              <a:rPr lang="de-DE" sz="1400"/>
              <a:t>energy spectrum</a:t>
            </a:r>
          </a:p>
          <a:p>
            <a:r>
              <a:rPr lang="de-DE" sz="1400"/>
              <a:t>for  timewindow </a:t>
            </a:r>
          </a:p>
          <a:p>
            <a:r>
              <a:rPr lang="de-DE" sz="1400"/>
              <a:t>ch. 37-46   (830 ns)</a:t>
            </a:r>
          </a:p>
          <a:p>
            <a:endParaRPr lang="de-DE" sz="1400"/>
          </a:p>
          <a:p>
            <a:r>
              <a:rPr lang="de-DE" sz="1400"/>
              <a:t>10 eV per chan. </a:t>
            </a:r>
          </a:p>
        </p:txBody>
      </p:sp>
      <p:sp>
        <p:nvSpPr>
          <p:cNvPr id="71686" name="Text Box 11"/>
          <p:cNvSpPr txBox="1">
            <a:spLocks noChangeArrowheads="1"/>
          </p:cNvSpPr>
          <p:nvPr/>
        </p:nvSpPr>
        <p:spPr bwMode="auto">
          <a:xfrm>
            <a:off x="500063" y="4000500"/>
            <a:ext cx="1566862" cy="738188"/>
          </a:xfrm>
          <a:prstGeom prst="rect">
            <a:avLst/>
          </a:prstGeom>
          <a:noFill/>
          <a:ln w="9525">
            <a:noFill/>
            <a:miter lim="800000"/>
            <a:headEnd/>
            <a:tailEnd/>
          </a:ln>
        </p:spPr>
        <p:txBody>
          <a:bodyPr wrap="none">
            <a:spAutoFit/>
          </a:bodyPr>
          <a:lstStyle/>
          <a:p>
            <a:r>
              <a:rPr lang="de-DE" sz="1400"/>
              <a:t>energy spectrum</a:t>
            </a:r>
          </a:p>
          <a:p>
            <a:r>
              <a:rPr lang="de-DE" sz="1400"/>
              <a:t>for  timewindow </a:t>
            </a:r>
          </a:p>
          <a:p>
            <a:r>
              <a:rPr lang="de-DE" sz="1400"/>
              <a:t>out of correlation </a:t>
            </a:r>
          </a:p>
        </p:txBody>
      </p:sp>
      <p:sp>
        <p:nvSpPr>
          <p:cNvPr id="71687" name="Text Box 11"/>
          <p:cNvSpPr txBox="1">
            <a:spLocks noChangeArrowheads="1"/>
          </p:cNvSpPr>
          <p:nvPr/>
        </p:nvSpPr>
        <p:spPr bwMode="auto">
          <a:xfrm>
            <a:off x="7072313" y="3857625"/>
            <a:ext cx="1855787" cy="738188"/>
          </a:xfrm>
          <a:prstGeom prst="rect">
            <a:avLst/>
          </a:prstGeom>
          <a:noFill/>
          <a:ln w="9525">
            <a:noFill/>
            <a:miter lim="800000"/>
            <a:headEnd/>
            <a:tailEnd/>
          </a:ln>
        </p:spPr>
        <p:txBody>
          <a:bodyPr wrap="none">
            <a:spAutoFit/>
          </a:bodyPr>
          <a:lstStyle/>
          <a:p>
            <a:r>
              <a:rPr lang="de-DE" sz="1400"/>
              <a:t>subtracted spectrum</a:t>
            </a:r>
          </a:p>
          <a:p>
            <a:r>
              <a:rPr lang="de-DE" sz="1400"/>
              <a:t>only correlated</a:t>
            </a:r>
          </a:p>
          <a:p>
            <a:r>
              <a:rPr lang="de-DE" sz="1400"/>
              <a:t>background remains </a:t>
            </a:r>
          </a:p>
        </p:txBody>
      </p:sp>
      <p:sp>
        <p:nvSpPr>
          <p:cNvPr id="34824" name="Textfeld 7"/>
          <p:cNvSpPr txBox="1">
            <a:spLocks noChangeArrowheads="1"/>
          </p:cNvSpPr>
          <p:nvPr/>
        </p:nvSpPr>
        <p:spPr bwMode="auto">
          <a:xfrm>
            <a:off x="3643313" y="6143625"/>
            <a:ext cx="1662112" cy="523875"/>
          </a:xfrm>
          <a:prstGeom prst="rect">
            <a:avLst/>
          </a:prstGeom>
          <a:noFill/>
          <a:ln w="9525">
            <a:noFill/>
            <a:miter lim="800000"/>
            <a:headEnd/>
            <a:tailEnd/>
          </a:ln>
        </p:spPr>
        <p:txBody>
          <a:bodyPr wrap="none">
            <a:spAutoFit/>
          </a:bodyPr>
          <a:lstStyle/>
          <a:p>
            <a:pPr>
              <a:defRPr/>
            </a:pPr>
            <a:r>
              <a:rPr lang="de-DE" sz="1400" dirty="0" err="1">
                <a:solidFill>
                  <a:schemeClr val="accent6"/>
                </a:solidFill>
              </a:rPr>
              <a:t>data</a:t>
            </a:r>
            <a:r>
              <a:rPr lang="de-DE" sz="1400" dirty="0">
                <a:solidFill>
                  <a:schemeClr val="accent6"/>
                </a:solidFill>
              </a:rPr>
              <a:t> </a:t>
            </a:r>
            <a:r>
              <a:rPr lang="de-DE" sz="1400" dirty="0" err="1">
                <a:solidFill>
                  <a:schemeClr val="accent6"/>
                </a:solidFill>
              </a:rPr>
              <a:t>of</a:t>
            </a:r>
            <a:r>
              <a:rPr lang="de-DE" sz="1400" dirty="0">
                <a:solidFill>
                  <a:schemeClr val="accent6"/>
                </a:solidFill>
              </a:rPr>
              <a:t> ~ 15 pb</a:t>
            </a:r>
            <a:r>
              <a:rPr lang="de-DE" sz="1400" baseline="30000" dirty="0">
                <a:solidFill>
                  <a:schemeClr val="accent6"/>
                </a:solidFill>
              </a:rPr>
              <a:t>-1</a:t>
            </a:r>
            <a:r>
              <a:rPr lang="de-DE" sz="1400" dirty="0">
                <a:solidFill>
                  <a:schemeClr val="accent6"/>
                </a:solidFill>
              </a:rPr>
              <a:t>   </a:t>
            </a:r>
          </a:p>
          <a:p>
            <a:pPr>
              <a:defRPr/>
            </a:pPr>
            <a:r>
              <a:rPr lang="de-DE" sz="1400" dirty="0" err="1">
                <a:solidFill>
                  <a:schemeClr val="accent6"/>
                </a:solidFill>
              </a:rPr>
              <a:t>taken</a:t>
            </a:r>
            <a:r>
              <a:rPr lang="de-DE" sz="1400" dirty="0">
                <a:solidFill>
                  <a:schemeClr val="accent6"/>
                </a:solidFill>
              </a:rPr>
              <a:t> 3.-7.11.2009</a:t>
            </a:r>
          </a:p>
        </p:txBody>
      </p:sp>
      <p:sp>
        <p:nvSpPr>
          <p:cNvPr id="71689" name="Foliennummernplatzhalter 4"/>
          <p:cNvSpPr txBox="1">
            <a:spLocks noGrp="1"/>
          </p:cNvSpPr>
          <p:nvPr/>
        </p:nvSpPr>
        <p:spPr bwMode="auto">
          <a:xfrm>
            <a:off x="8239125" y="6464300"/>
            <a:ext cx="900113" cy="287338"/>
          </a:xfrm>
          <a:prstGeom prst="rect">
            <a:avLst/>
          </a:prstGeom>
          <a:noFill/>
          <a:ln w="9525">
            <a:noFill/>
            <a:miter lim="800000"/>
            <a:headEnd/>
            <a:tailEnd/>
          </a:ln>
        </p:spPr>
        <p:txBody>
          <a:bodyPr/>
          <a:lstStyle/>
          <a:p>
            <a:pPr algn="ctr"/>
            <a:fld id="{0B89DA4F-F37F-4952-8AC8-B6FD0A87EA33}" type="slidenum">
              <a:rPr lang="de-DE" sz="1400"/>
              <a:pPr algn="ctr"/>
              <a:t>38</a:t>
            </a:fld>
            <a:r>
              <a:rPr lang="de-DE" sz="140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ChangeAspect="1" noChangeArrowheads="1"/>
          </p:cNvPicPr>
          <p:nvPr/>
        </p:nvPicPr>
        <p:blipFill>
          <a:blip r:embed="rId3" cstate="print"/>
          <a:srcRect/>
          <a:stretch>
            <a:fillRect/>
          </a:stretch>
        </p:blipFill>
        <p:spPr bwMode="auto">
          <a:xfrm>
            <a:off x="2714625" y="642938"/>
            <a:ext cx="6127750" cy="5424487"/>
          </a:xfrm>
          <a:prstGeom prst="rect">
            <a:avLst/>
          </a:prstGeom>
          <a:noFill/>
          <a:ln w="9525">
            <a:noFill/>
            <a:miter lim="800000"/>
            <a:headEnd/>
            <a:tailEnd/>
          </a:ln>
        </p:spPr>
      </p:pic>
      <p:sp>
        <p:nvSpPr>
          <p:cNvPr id="72707" name="Text Box 11"/>
          <p:cNvSpPr txBox="1">
            <a:spLocks noChangeArrowheads="1"/>
          </p:cNvSpPr>
          <p:nvPr/>
        </p:nvSpPr>
        <p:spPr bwMode="auto">
          <a:xfrm>
            <a:off x="5000625" y="6215063"/>
            <a:ext cx="1879600" cy="336550"/>
          </a:xfrm>
          <a:prstGeom prst="rect">
            <a:avLst/>
          </a:prstGeom>
          <a:noFill/>
          <a:ln w="9525">
            <a:noFill/>
            <a:miter lim="800000"/>
            <a:headEnd/>
            <a:tailEnd/>
          </a:ln>
        </p:spPr>
        <p:txBody>
          <a:bodyPr wrap="none">
            <a:spAutoFit/>
          </a:bodyPr>
          <a:lstStyle/>
          <a:p>
            <a:r>
              <a:rPr lang="de-DE" sz="1600"/>
              <a:t>X ray energy (keV)</a:t>
            </a:r>
          </a:p>
        </p:txBody>
      </p:sp>
      <p:sp>
        <p:nvSpPr>
          <p:cNvPr id="72708" name="Text Box 12"/>
          <p:cNvSpPr txBox="1">
            <a:spLocks noChangeArrowheads="1"/>
          </p:cNvSpPr>
          <p:nvPr/>
        </p:nvSpPr>
        <p:spPr bwMode="auto">
          <a:xfrm rot="-5400000">
            <a:off x="1748632" y="2823369"/>
            <a:ext cx="1268412" cy="336550"/>
          </a:xfrm>
          <a:prstGeom prst="rect">
            <a:avLst/>
          </a:prstGeom>
          <a:noFill/>
          <a:ln w="9525">
            <a:noFill/>
            <a:miter lim="800000"/>
            <a:headEnd/>
            <a:tailEnd/>
          </a:ln>
        </p:spPr>
        <p:txBody>
          <a:bodyPr wrap="none">
            <a:spAutoFit/>
          </a:bodyPr>
          <a:lstStyle/>
          <a:p>
            <a:r>
              <a:rPr lang="de-DE" sz="1600"/>
              <a:t>Counts / bin</a:t>
            </a:r>
          </a:p>
        </p:txBody>
      </p:sp>
      <p:sp>
        <p:nvSpPr>
          <p:cNvPr id="72709" name="Text Box 16"/>
          <p:cNvSpPr txBox="1">
            <a:spLocks noChangeArrowheads="1"/>
          </p:cNvSpPr>
          <p:nvPr/>
        </p:nvSpPr>
        <p:spPr bwMode="auto">
          <a:xfrm rot="-5400000">
            <a:off x="3953668" y="1256507"/>
            <a:ext cx="1008063" cy="304800"/>
          </a:xfrm>
          <a:prstGeom prst="rect">
            <a:avLst/>
          </a:prstGeom>
          <a:solidFill>
            <a:srgbClr val="E6E6E6"/>
          </a:solidFill>
          <a:ln w="9525">
            <a:noFill/>
            <a:miter lim="800000"/>
            <a:headEnd/>
            <a:tailEnd/>
          </a:ln>
        </p:spPr>
        <p:txBody>
          <a:bodyPr>
            <a:spAutoFit/>
          </a:bodyPr>
          <a:lstStyle/>
          <a:p>
            <a:pPr defTabSz="1057275"/>
            <a:r>
              <a:rPr lang="de-DE" sz="1400">
                <a:solidFill>
                  <a:srgbClr val="002060"/>
                </a:solidFill>
              </a:rPr>
              <a:t>KHe (3-2)</a:t>
            </a:r>
          </a:p>
        </p:txBody>
      </p:sp>
      <p:sp>
        <p:nvSpPr>
          <p:cNvPr id="72710" name="Rectangle 17"/>
          <p:cNvSpPr>
            <a:spLocks noChangeArrowheads="1"/>
          </p:cNvSpPr>
          <p:nvPr/>
        </p:nvSpPr>
        <p:spPr bwMode="auto">
          <a:xfrm>
            <a:off x="0" y="0"/>
            <a:ext cx="9144000" cy="620713"/>
          </a:xfrm>
          <a:prstGeom prst="rect">
            <a:avLst/>
          </a:prstGeom>
          <a:noFill/>
          <a:ln w="9525">
            <a:noFill/>
            <a:miter lim="800000"/>
            <a:headEnd/>
            <a:tailEnd/>
          </a:ln>
        </p:spPr>
        <p:txBody>
          <a:bodyPr anchor="ctr"/>
          <a:lstStyle/>
          <a:p>
            <a:pPr algn="ctr"/>
            <a:r>
              <a:rPr lang="de-DE" sz="2800">
                <a:solidFill>
                  <a:srgbClr val="CC0000"/>
                </a:solidFill>
              </a:rPr>
              <a:t>Fit of Kaonic Helium 3</a:t>
            </a:r>
          </a:p>
        </p:txBody>
      </p:sp>
      <p:sp>
        <p:nvSpPr>
          <p:cNvPr id="72711" name="Text Box 16"/>
          <p:cNvSpPr txBox="1">
            <a:spLocks noChangeArrowheads="1"/>
          </p:cNvSpPr>
          <p:nvPr/>
        </p:nvSpPr>
        <p:spPr bwMode="auto">
          <a:xfrm rot="-5400000">
            <a:off x="3648869" y="4423569"/>
            <a:ext cx="1008062" cy="304800"/>
          </a:xfrm>
          <a:prstGeom prst="rect">
            <a:avLst/>
          </a:prstGeom>
          <a:noFill/>
          <a:ln w="9525">
            <a:noFill/>
            <a:miter lim="800000"/>
            <a:headEnd/>
            <a:tailEnd/>
          </a:ln>
        </p:spPr>
        <p:txBody>
          <a:bodyPr>
            <a:spAutoFit/>
          </a:bodyPr>
          <a:lstStyle/>
          <a:p>
            <a:pPr defTabSz="1057275"/>
            <a:r>
              <a:rPr lang="de-DE" sz="1400">
                <a:solidFill>
                  <a:srgbClr val="002060"/>
                </a:solidFill>
              </a:rPr>
              <a:t>KC (6-5)</a:t>
            </a:r>
          </a:p>
        </p:txBody>
      </p:sp>
      <p:sp>
        <p:nvSpPr>
          <p:cNvPr id="72712" name="Text Box 16"/>
          <p:cNvSpPr txBox="1">
            <a:spLocks noChangeArrowheads="1"/>
          </p:cNvSpPr>
          <p:nvPr/>
        </p:nvSpPr>
        <p:spPr bwMode="auto">
          <a:xfrm rot="-5400000">
            <a:off x="5506243" y="4209257"/>
            <a:ext cx="1008063" cy="304800"/>
          </a:xfrm>
          <a:prstGeom prst="rect">
            <a:avLst/>
          </a:prstGeom>
          <a:solidFill>
            <a:srgbClr val="E6E6E6"/>
          </a:solidFill>
          <a:ln w="9525">
            <a:noFill/>
            <a:miter lim="800000"/>
            <a:headEnd/>
            <a:tailEnd/>
          </a:ln>
        </p:spPr>
        <p:txBody>
          <a:bodyPr>
            <a:spAutoFit/>
          </a:bodyPr>
          <a:lstStyle/>
          <a:p>
            <a:pPr defTabSz="1057275"/>
            <a:r>
              <a:rPr lang="de-DE" sz="1400">
                <a:solidFill>
                  <a:srgbClr val="002060"/>
                </a:solidFill>
              </a:rPr>
              <a:t>KHe (4-2)</a:t>
            </a:r>
          </a:p>
        </p:txBody>
      </p:sp>
      <p:sp>
        <p:nvSpPr>
          <p:cNvPr id="72713" name="Text Box 16"/>
          <p:cNvSpPr txBox="1">
            <a:spLocks noChangeArrowheads="1"/>
          </p:cNvSpPr>
          <p:nvPr/>
        </p:nvSpPr>
        <p:spPr bwMode="auto">
          <a:xfrm rot="-5400000">
            <a:off x="6934994" y="3423444"/>
            <a:ext cx="865188" cy="304800"/>
          </a:xfrm>
          <a:prstGeom prst="rect">
            <a:avLst/>
          </a:prstGeom>
          <a:noFill/>
          <a:ln w="9525">
            <a:noFill/>
            <a:miter lim="800000"/>
            <a:headEnd/>
            <a:tailEnd/>
          </a:ln>
        </p:spPr>
        <p:txBody>
          <a:bodyPr>
            <a:spAutoFit/>
          </a:bodyPr>
          <a:lstStyle/>
          <a:p>
            <a:pPr defTabSz="1057275"/>
            <a:r>
              <a:rPr lang="de-DE" sz="1400">
                <a:solidFill>
                  <a:srgbClr val="002060"/>
                </a:solidFill>
              </a:rPr>
              <a:t>KC (5-4)</a:t>
            </a:r>
          </a:p>
        </p:txBody>
      </p:sp>
      <p:sp>
        <p:nvSpPr>
          <p:cNvPr id="6" name="Text Box 16"/>
          <p:cNvSpPr txBox="1">
            <a:spLocks noChangeArrowheads="1"/>
          </p:cNvSpPr>
          <p:nvPr/>
        </p:nvSpPr>
        <p:spPr bwMode="auto">
          <a:xfrm>
            <a:off x="5214938" y="928688"/>
            <a:ext cx="3143250" cy="1384300"/>
          </a:xfrm>
          <a:prstGeom prst="rect">
            <a:avLst/>
          </a:prstGeom>
          <a:solidFill>
            <a:schemeClr val="bg2">
              <a:lumMod val="20000"/>
              <a:lumOff val="80000"/>
            </a:schemeClr>
          </a:solidFill>
          <a:ln w="9525">
            <a:noFill/>
            <a:miter lim="800000"/>
            <a:headEnd/>
            <a:tailEnd/>
          </a:ln>
          <a:effectLst/>
        </p:spPr>
        <p:txBody>
          <a:bodyPr>
            <a:spAutoFit/>
          </a:bodyPr>
          <a:lstStyle/>
          <a:p>
            <a:pPr defTabSz="1057275">
              <a:defRPr/>
            </a:pPr>
            <a:r>
              <a:rPr lang="de-DE" sz="1400" dirty="0" err="1">
                <a:solidFill>
                  <a:srgbClr val="002060"/>
                </a:solidFill>
              </a:rPr>
              <a:t>transition</a:t>
            </a:r>
            <a:r>
              <a:rPr lang="de-DE" sz="1400" dirty="0">
                <a:solidFill>
                  <a:srgbClr val="002060"/>
                </a:solidFill>
              </a:rPr>
              <a:t>  </a:t>
            </a:r>
            <a:r>
              <a:rPr lang="de-DE" sz="1400" dirty="0" err="1">
                <a:solidFill>
                  <a:srgbClr val="002060"/>
                </a:solidFill>
              </a:rPr>
              <a:t>e.m.energy</a:t>
            </a:r>
            <a:r>
              <a:rPr lang="de-DE" sz="1400" dirty="0">
                <a:solidFill>
                  <a:srgbClr val="002060"/>
                </a:solidFill>
              </a:rPr>
              <a:t>     </a:t>
            </a:r>
            <a:r>
              <a:rPr lang="de-DE" sz="1400" dirty="0" err="1">
                <a:solidFill>
                  <a:srgbClr val="002060"/>
                </a:solidFill>
              </a:rPr>
              <a:t>events</a:t>
            </a:r>
            <a:endParaRPr lang="de-DE" sz="1400" dirty="0">
              <a:solidFill>
                <a:srgbClr val="002060"/>
              </a:solidFill>
            </a:endParaRPr>
          </a:p>
          <a:p>
            <a:pPr defTabSz="1057275">
              <a:defRPr/>
            </a:pPr>
            <a:r>
              <a:rPr lang="de-DE" sz="1400" dirty="0">
                <a:solidFill>
                  <a:srgbClr val="002060"/>
                </a:solidFill>
              </a:rPr>
              <a:t>(3-2)           6.224           1209 </a:t>
            </a:r>
            <a:r>
              <a:rPr lang="en-US" sz="1400" dirty="0">
                <a:solidFill>
                  <a:srgbClr val="002060"/>
                </a:solidFill>
                <a:cs typeface="Arial" charset="0"/>
              </a:rPr>
              <a:t>± </a:t>
            </a:r>
            <a:r>
              <a:rPr lang="de-DE" sz="1400" dirty="0">
                <a:solidFill>
                  <a:srgbClr val="002060"/>
                </a:solidFill>
              </a:rPr>
              <a:t>40</a:t>
            </a:r>
          </a:p>
          <a:p>
            <a:pPr defTabSz="1057275">
              <a:defRPr/>
            </a:pPr>
            <a:r>
              <a:rPr lang="de-DE" sz="1400" dirty="0">
                <a:solidFill>
                  <a:srgbClr val="002060"/>
                </a:solidFill>
              </a:rPr>
              <a:t>(4-2)           8.399             220 </a:t>
            </a:r>
            <a:r>
              <a:rPr lang="en-US" sz="1400" dirty="0">
                <a:solidFill>
                  <a:srgbClr val="002060"/>
                </a:solidFill>
                <a:cs typeface="Arial" charset="0"/>
              </a:rPr>
              <a:t>± </a:t>
            </a:r>
            <a:r>
              <a:rPr lang="de-DE" sz="1400" dirty="0">
                <a:solidFill>
                  <a:srgbClr val="002060"/>
                </a:solidFill>
              </a:rPr>
              <a:t>22</a:t>
            </a:r>
          </a:p>
          <a:p>
            <a:pPr defTabSz="1057275">
              <a:defRPr/>
            </a:pPr>
            <a:r>
              <a:rPr lang="de-DE" sz="1400" dirty="0">
                <a:solidFill>
                  <a:srgbClr val="002060"/>
                </a:solidFill>
              </a:rPr>
              <a:t>(5-2)           9.406               90.0 </a:t>
            </a:r>
            <a:r>
              <a:rPr lang="en-US" sz="1400" dirty="0">
                <a:solidFill>
                  <a:srgbClr val="002060"/>
                </a:solidFill>
                <a:cs typeface="Arial" charset="0"/>
              </a:rPr>
              <a:t>± </a:t>
            </a:r>
            <a:r>
              <a:rPr lang="de-DE" sz="1400" dirty="0">
                <a:solidFill>
                  <a:srgbClr val="002060"/>
                </a:solidFill>
              </a:rPr>
              <a:t>18</a:t>
            </a:r>
          </a:p>
          <a:p>
            <a:pPr defTabSz="1057275">
              <a:defRPr/>
            </a:pPr>
            <a:r>
              <a:rPr lang="de-DE" sz="1400" dirty="0">
                <a:solidFill>
                  <a:srgbClr val="002060"/>
                </a:solidFill>
              </a:rPr>
              <a:t>(6-2)           9.953               65.8 </a:t>
            </a:r>
            <a:r>
              <a:rPr lang="en-US" sz="1400" dirty="0">
                <a:solidFill>
                  <a:srgbClr val="002060"/>
                </a:solidFill>
                <a:cs typeface="Arial" charset="0"/>
              </a:rPr>
              <a:t>± </a:t>
            </a:r>
            <a:r>
              <a:rPr lang="de-DE" sz="1400" dirty="0">
                <a:solidFill>
                  <a:srgbClr val="002060"/>
                </a:solidFill>
              </a:rPr>
              <a:t>24</a:t>
            </a:r>
          </a:p>
          <a:p>
            <a:pPr defTabSz="1057275">
              <a:defRPr/>
            </a:pPr>
            <a:r>
              <a:rPr lang="de-DE" sz="1400" dirty="0" err="1">
                <a:solidFill>
                  <a:srgbClr val="002060"/>
                </a:solidFill>
              </a:rPr>
              <a:t>higher</a:t>
            </a:r>
            <a:r>
              <a:rPr lang="de-DE" sz="1400" dirty="0">
                <a:solidFill>
                  <a:srgbClr val="002060"/>
                </a:solidFill>
              </a:rPr>
              <a:t>    &lt; 11.4                 397 </a:t>
            </a:r>
            <a:r>
              <a:rPr lang="en-US" sz="1400" dirty="0">
                <a:solidFill>
                  <a:srgbClr val="002060"/>
                </a:solidFill>
                <a:cs typeface="Arial" charset="0"/>
              </a:rPr>
              <a:t>± </a:t>
            </a:r>
            <a:r>
              <a:rPr lang="de-DE" sz="1400" dirty="0">
                <a:solidFill>
                  <a:srgbClr val="002060"/>
                </a:solidFill>
              </a:rPr>
              <a:t>40</a:t>
            </a:r>
          </a:p>
        </p:txBody>
      </p:sp>
      <p:sp>
        <p:nvSpPr>
          <p:cNvPr id="72715" name="Text Box 16"/>
          <p:cNvSpPr txBox="1">
            <a:spLocks noChangeArrowheads="1"/>
          </p:cNvSpPr>
          <p:nvPr/>
        </p:nvSpPr>
        <p:spPr bwMode="auto">
          <a:xfrm rot="-5400000">
            <a:off x="3023394" y="4191794"/>
            <a:ext cx="830262" cy="304800"/>
          </a:xfrm>
          <a:prstGeom prst="rect">
            <a:avLst/>
          </a:prstGeom>
          <a:noFill/>
          <a:ln w="9525">
            <a:noFill/>
            <a:miter lim="800000"/>
            <a:headEnd/>
            <a:tailEnd/>
          </a:ln>
        </p:spPr>
        <p:txBody>
          <a:bodyPr>
            <a:spAutoFit/>
          </a:bodyPr>
          <a:lstStyle/>
          <a:p>
            <a:pPr defTabSz="1057275"/>
            <a:r>
              <a:rPr lang="de-DE" sz="1400">
                <a:solidFill>
                  <a:srgbClr val="002060"/>
                </a:solidFill>
              </a:rPr>
              <a:t>Ti K</a:t>
            </a:r>
            <a:r>
              <a:rPr lang="de-DE" sz="1400" baseline="-25000">
                <a:solidFill>
                  <a:srgbClr val="002060"/>
                </a:solidFill>
                <a:latin typeface="Symbol" pitchFamily="18" charset="2"/>
              </a:rPr>
              <a:t>a</a:t>
            </a:r>
          </a:p>
        </p:txBody>
      </p:sp>
      <p:sp>
        <p:nvSpPr>
          <p:cNvPr id="72716" name="Text Box 16"/>
          <p:cNvSpPr txBox="1">
            <a:spLocks noChangeArrowheads="1"/>
          </p:cNvSpPr>
          <p:nvPr/>
        </p:nvSpPr>
        <p:spPr bwMode="auto">
          <a:xfrm>
            <a:off x="142875" y="1214438"/>
            <a:ext cx="1752600" cy="830262"/>
          </a:xfrm>
          <a:prstGeom prst="rect">
            <a:avLst/>
          </a:prstGeom>
          <a:solidFill>
            <a:srgbClr val="EAEAEA"/>
          </a:solidFill>
          <a:ln w="9525">
            <a:noFill/>
            <a:miter lim="800000"/>
            <a:headEnd/>
            <a:tailEnd/>
          </a:ln>
        </p:spPr>
        <p:txBody>
          <a:bodyPr>
            <a:spAutoFit/>
          </a:bodyPr>
          <a:lstStyle/>
          <a:p>
            <a:r>
              <a:rPr lang="de-AT" sz="1600"/>
              <a:t>KHe3</a:t>
            </a:r>
          </a:p>
          <a:p>
            <a:r>
              <a:rPr lang="de-AT" sz="1600"/>
              <a:t>never measured before !</a:t>
            </a:r>
          </a:p>
        </p:txBody>
      </p:sp>
      <p:sp>
        <p:nvSpPr>
          <p:cNvPr id="72717" name="Text Box 16"/>
          <p:cNvSpPr txBox="1">
            <a:spLocks noChangeArrowheads="1"/>
          </p:cNvSpPr>
          <p:nvPr/>
        </p:nvSpPr>
        <p:spPr bwMode="auto">
          <a:xfrm rot="-5400000">
            <a:off x="6149181" y="4495007"/>
            <a:ext cx="1008063" cy="304800"/>
          </a:xfrm>
          <a:prstGeom prst="rect">
            <a:avLst/>
          </a:prstGeom>
          <a:solidFill>
            <a:srgbClr val="E6E6E6"/>
          </a:solidFill>
          <a:ln w="9525">
            <a:noFill/>
            <a:miter lim="800000"/>
            <a:headEnd/>
            <a:tailEnd/>
          </a:ln>
        </p:spPr>
        <p:txBody>
          <a:bodyPr>
            <a:spAutoFit/>
          </a:bodyPr>
          <a:lstStyle/>
          <a:p>
            <a:pPr defTabSz="1057275"/>
            <a:r>
              <a:rPr lang="de-DE" sz="1400">
                <a:solidFill>
                  <a:srgbClr val="002060"/>
                </a:solidFill>
              </a:rPr>
              <a:t>KHe (5-2)</a:t>
            </a:r>
          </a:p>
        </p:txBody>
      </p:sp>
      <p:sp>
        <p:nvSpPr>
          <p:cNvPr id="72718" name="Text Box 20"/>
          <p:cNvSpPr txBox="1">
            <a:spLocks noChangeArrowheads="1"/>
          </p:cNvSpPr>
          <p:nvPr/>
        </p:nvSpPr>
        <p:spPr bwMode="auto">
          <a:xfrm>
            <a:off x="3357563" y="2428875"/>
            <a:ext cx="4911725" cy="830263"/>
          </a:xfrm>
          <a:prstGeom prst="rect">
            <a:avLst/>
          </a:prstGeom>
          <a:noFill/>
          <a:ln w="9525">
            <a:noFill/>
            <a:miter lim="800000"/>
            <a:headEnd/>
            <a:tailEnd/>
          </a:ln>
        </p:spPr>
        <p:txBody>
          <a:bodyPr wrap="none">
            <a:spAutoFit/>
          </a:bodyPr>
          <a:lstStyle/>
          <a:p>
            <a:r>
              <a:rPr lang="de-AT" sz="4800">
                <a:solidFill>
                  <a:srgbClr val="CCECFF"/>
                </a:solidFill>
              </a:rPr>
              <a:t>p r e l i m i n a r y</a:t>
            </a:r>
          </a:p>
        </p:txBody>
      </p:sp>
      <p:sp>
        <p:nvSpPr>
          <p:cNvPr id="72719" name="Foliennummernplatzhalter 4"/>
          <p:cNvSpPr txBox="1">
            <a:spLocks noGrp="1"/>
          </p:cNvSpPr>
          <p:nvPr/>
        </p:nvSpPr>
        <p:spPr bwMode="auto">
          <a:xfrm>
            <a:off x="8255000" y="6513513"/>
            <a:ext cx="900113" cy="287337"/>
          </a:xfrm>
          <a:prstGeom prst="rect">
            <a:avLst/>
          </a:prstGeom>
          <a:noFill/>
          <a:ln w="9525">
            <a:noFill/>
            <a:miter lim="800000"/>
            <a:headEnd/>
            <a:tailEnd/>
          </a:ln>
        </p:spPr>
        <p:txBody>
          <a:bodyPr/>
          <a:lstStyle/>
          <a:p>
            <a:pPr algn="ctr"/>
            <a:fld id="{02137137-6F6F-44DC-9789-BB05589B77A7}" type="slidenum">
              <a:rPr lang="de-DE" sz="1400"/>
              <a:pPr algn="ctr"/>
              <a:t>39</a:t>
            </a:fld>
            <a:r>
              <a:rPr lang="de-DE" sz="1400"/>
              <a:t>   </a:t>
            </a:r>
          </a:p>
        </p:txBody>
      </p:sp>
      <p:sp>
        <p:nvSpPr>
          <p:cNvPr id="72720" name="Text Box 16"/>
          <p:cNvSpPr txBox="1">
            <a:spLocks noChangeArrowheads="1"/>
          </p:cNvSpPr>
          <p:nvPr/>
        </p:nvSpPr>
        <p:spPr bwMode="auto">
          <a:xfrm rot="-5400000">
            <a:off x="7363619" y="4566444"/>
            <a:ext cx="1008062" cy="304800"/>
          </a:xfrm>
          <a:prstGeom prst="rect">
            <a:avLst/>
          </a:prstGeom>
          <a:solidFill>
            <a:srgbClr val="E6E6E6"/>
          </a:solidFill>
          <a:ln w="9525">
            <a:noFill/>
            <a:miter lim="800000"/>
            <a:headEnd/>
            <a:tailEnd/>
          </a:ln>
        </p:spPr>
        <p:txBody>
          <a:bodyPr>
            <a:spAutoFit/>
          </a:bodyPr>
          <a:lstStyle/>
          <a:p>
            <a:pPr defTabSz="1057275"/>
            <a:r>
              <a:rPr lang="de-DE" sz="1400">
                <a:solidFill>
                  <a:srgbClr val="002060"/>
                </a:solidFill>
              </a:rPr>
              <a:t>KHe L</a:t>
            </a:r>
            <a:r>
              <a:rPr lang="de-DE" sz="1400" baseline="-25000">
                <a:solidFill>
                  <a:srgbClr val="002060"/>
                </a:solidFill>
              </a:rPr>
              <a:t>high</a:t>
            </a:r>
          </a:p>
        </p:txBody>
      </p:sp>
      <p:sp>
        <p:nvSpPr>
          <p:cNvPr id="72721" name="Text Box 16"/>
          <p:cNvSpPr txBox="1">
            <a:spLocks noChangeArrowheads="1"/>
          </p:cNvSpPr>
          <p:nvPr/>
        </p:nvSpPr>
        <p:spPr bwMode="auto">
          <a:xfrm rot="-5400000">
            <a:off x="6506368" y="3780632"/>
            <a:ext cx="1008063" cy="304800"/>
          </a:xfrm>
          <a:prstGeom prst="rect">
            <a:avLst/>
          </a:prstGeom>
          <a:solidFill>
            <a:srgbClr val="E6E6E6"/>
          </a:solidFill>
          <a:ln w="9525">
            <a:noFill/>
            <a:miter lim="800000"/>
            <a:headEnd/>
            <a:tailEnd/>
          </a:ln>
        </p:spPr>
        <p:txBody>
          <a:bodyPr>
            <a:spAutoFit/>
          </a:bodyPr>
          <a:lstStyle/>
          <a:p>
            <a:pPr defTabSz="1057275"/>
            <a:r>
              <a:rPr lang="de-DE" sz="1400">
                <a:solidFill>
                  <a:srgbClr val="002060"/>
                </a:solidFill>
              </a:rPr>
              <a:t>KHe (6-2)</a:t>
            </a:r>
          </a:p>
        </p:txBody>
      </p:sp>
      <p:sp>
        <p:nvSpPr>
          <p:cNvPr id="72722" name="Text Box 16"/>
          <p:cNvSpPr txBox="1">
            <a:spLocks noChangeArrowheads="1"/>
          </p:cNvSpPr>
          <p:nvPr/>
        </p:nvSpPr>
        <p:spPr bwMode="auto">
          <a:xfrm rot="-5400000">
            <a:off x="6691312" y="4810126"/>
            <a:ext cx="722313" cy="246062"/>
          </a:xfrm>
          <a:prstGeom prst="rect">
            <a:avLst/>
          </a:prstGeom>
          <a:noFill/>
          <a:ln w="9525">
            <a:noFill/>
            <a:miter lim="800000"/>
            <a:headEnd/>
            <a:tailEnd/>
          </a:ln>
        </p:spPr>
        <p:txBody>
          <a:bodyPr>
            <a:spAutoFit/>
          </a:bodyPr>
          <a:lstStyle/>
          <a:p>
            <a:pPr defTabSz="1057275"/>
            <a:r>
              <a:rPr lang="de-DE" sz="1000">
                <a:solidFill>
                  <a:srgbClr val="002060"/>
                </a:solidFill>
              </a:rPr>
              <a:t>KO (6-5)</a:t>
            </a:r>
          </a:p>
        </p:txBody>
      </p:sp>
      <p:sp>
        <p:nvSpPr>
          <p:cNvPr id="72723" name="Text Box 16"/>
          <p:cNvSpPr txBox="1">
            <a:spLocks noChangeArrowheads="1"/>
          </p:cNvSpPr>
          <p:nvPr/>
        </p:nvSpPr>
        <p:spPr bwMode="auto">
          <a:xfrm rot="-5400000">
            <a:off x="5119688" y="4667250"/>
            <a:ext cx="865187" cy="246063"/>
          </a:xfrm>
          <a:prstGeom prst="rect">
            <a:avLst/>
          </a:prstGeom>
          <a:noFill/>
          <a:ln w="9525">
            <a:noFill/>
            <a:miter lim="800000"/>
            <a:headEnd/>
            <a:tailEnd/>
          </a:ln>
        </p:spPr>
        <p:txBody>
          <a:bodyPr>
            <a:spAutoFit/>
          </a:bodyPr>
          <a:lstStyle/>
          <a:p>
            <a:pPr defTabSz="1057275"/>
            <a:r>
              <a:rPr lang="de-DE" sz="1000">
                <a:solidFill>
                  <a:srgbClr val="002060"/>
                </a:solidFill>
              </a:rPr>
              <a:t>KN (5-4)</a:t>
            </a:r>
          </a:p>
        </p:txBody>
      </p:sp>
      <p:sp>
        <p:nvSpPr>
          <p:cNvPr id="72724" name="Text Box 16"/>
          <p:cNvSpPr txBox="1">
            <a:spLocks noChangeArrowheads="1"/>
          </p:cNvSpPr>
          <p:nvPr/>
        </p:nvSpPr>
        <p:spPr bwMode="auto">
          <a:xfrm rot="-5400000">
            <a:off x="4119563" y="4738688"/>
            <a:ext cx="722312" cy="246062"/>
          </a:xfrm>
          <a:prstGeom prst="rect">
            <a:avLst/>
          </a:prstGeom>
          <a:noFill/>
          <a:ln w="9525">
            <a:noFill/>
            <a:miter lim="800000"/>
            <a:headEnd/>
            <a:tailEnd/>
          </a:ln>
        </p:spPr>
        <p:txBody>
          <a:bodyPr>
            <a:spAutoFit/>
          </a:bodyPr>
          <a:lstStyle/>
          <a:p>
            <a:pPr defTabSz="1057275"/>
            <a:r>
              <a:rPr lang="de-DE" sz="1000">
                <a:solidFill>
                  <a:srgbClr val="002060"/>
                </a:solidFill>
              </a:rPr>
              <a:t>KO (7-6)</a:t>
            </a:r>
          </a:p>
        </p:txBody>
      </p:sp>
      <p:sp>
        <p:nvSpPr>
          <p:cNvPr id="72725" name="Textfeld 30"/>
          <p:cNvSpPr txBox="1">
            <a:spLocks noChangeArrowheads="1"/>
          </p:cNvSpPr>
          <p:nvPr/>
        </p:nvSpPr>
        <p:spPr bwMode="auto">
          <a:xfrm>
            <a:off x="5143500" y="3071813"/>
            <a:ext cx="1068388" cy="554037"/>
          </a:xfrm>
          <a:prstGeom prst="rect">
            <a:avLst/>
          </a:prstGeom>
          <a:solidFill>
            <a:srgbClr val="E1F4FF"/>
          </a:solidFill>
          <a:ln w="9525">
            <a:noFill/>
            <a:miter lim="800000"/>
            <a:headEnd/>
            <a:tailEnd/>
          </a:ln>
        </p:spPr>
        <p:txBody>
          <a:bodyPr wrap="none">
            <a:spAutoFit/>
          </a:bodyPr>
          <a:lstStyle/>
          <a:p>
            <a:r>
              <a:rPr lang="de-DE" sz="1000">
                <a:solidFill>
                  <a:schemeClr val="accent2"/>
                </a:solidFill>
              </a:rPr>
              <a:t>shift = - 1.7 eV</a:t>
            </a:r>
          </a:p>
          <a:p>
            <a:r>
              <a:rPr lang="de-DE" sz="1000">
                <a:solidFill>
                  <a:schemeClr val="accent2"/>
                </a:solidFill>
              </a:rPr>
              <a:t>+- 2.7 eV (stat.)</a:t>
            </a:r>
          </a:p>
          <a:p>
            <a:r>
              <a:rPr lang="de-DE" sz="1000">
                <a:solidFill>
                  <a:schemeClr val="accent2"/>
                </a:solidFill>
              </a:rPr>
              <a:t>+- 4 eV (syst.) </a:t>
            </a:r>
          </a:p>
        </p:txBody>
      </p:sp>
      <p:sp>
        <p:nvSpPr>
          <p:cNvPr id="72726" name="Textfeld 22"/>
          <p:cNvSpPr txBox="1">
            <a:spLocks noChangeArrowheads="1"/>
          </p:cNvSpPr>
          <p:nvPr/>
        </p:nvSpPr>
        <p:spPr bwMode="auto">
          <a:xfrm flipH="1">
            <a:off x="134938" y="3775075"/>
            <a:ext cx="2520950" cy="1601788"/>
          </a:xfrm>
          <a:prstGeom prst="rect">
            <a:avLst/>
          </a:prstGeom>
          <a:noFill/>
          <a:ln w="19050">
            <a:solidFill>
              <a:srgbClr val="DDDDDD"/>
            </a:solidFill>
            <a:miter lim="800000"/>
            <a:headEnd/>
            <a:tailEnd/>
          </a:ln>
        </p:spPr>
        <p:txBody>
          <a:bodyPr>
            <a:spAutoFit/>
          </a:bodyPr>
          <a:lstStyle/>
          <a:p>
            <a:r>
              <a:rPr lang="de-DE" sz="1400"/>
              <a:t>2.06e6 det‘d kaonpairs</a:t>
            </a:r>
          </a:p>
          <a:p>
            <a:r>
              <a:rPr lang="de-DE" sz="1400"/>
              <a:t>22.15e6 prod‘d kaonpairs</a:t>
            </a:r>
          </a:p>
          <a:p>
            <a:r>
              <a:rPr lang="de-DE" sz="1400"/>
              <a:t>14.8 pb</a:t>
            </a:r>
            <a:r>
              <a:rPr lang="de-DE" sz="1400" baseline="30000"/>
              <a:t>-1</a:t>
            </a:r>
            <a:r>
              <a:rPr lang="de-DE" sz="1400"/>
              <a:t>  845 X/ pb</a:t>
            </a:r>
            <a:r>
              <a:rPr lang="de-DE" sz="1400" baseline="30000"/>
              <a:t>-1</a:t>
            </a:r>
          </a:p>
          <a:p>
            <a:r>
              <a:rPr lang="de-DE" sz="1400"/>
              <a:t>12.1e3 KHe3 L</a:t>
            </a:r>
            <a:r>
              <a:rPr lang="de-DE" sz="1400" baseline="-25000">
                <a:latin typeface="Symbol" pitchFamily="18" charset="2"/>
              </a:rPr>
              <a:t>a</a:t>
            </a:r>
            <a:r>
              <a:rPr lang="de-DE" sz="1400"/>
              <a:t> for y=100% </a:t>
            </a:r>
          </a:p>
          <a:p>
            <a:r>
              <a:rPr lang="de-DE" sz="1400"/>
              <a:t>=&gt;   y~ 0.1 * timecutfactor *</a:t>
            </a:r>
          </a:p>
          <a:p>
            <a:r>
              <a:rPr lang="de-DE" sz="1400"/>
              <a:t>deadtimefactor *..</a:t>
            </a:r>
          </a:p>
          <a:p>
            <a:r>
              <a:rPr lang="de-DE" sz="1400"/>
              <a:t>y~ 0.15</a:t>
            </a:r>
          </a:p>
        </p:txBody>
      </p:sp>
      <p:sp>
        <p:nvSpPr>
          <p:cNvPr id="72727" name="Textfeld 23"/>
          <p:cNvSpPr txBox="1">
            <a:spLocks noChangeArrowheads="1"/>
          </p:cNvSpPr>
          <p:nvPr/>
        </p:nvSpPr>
        <p:spPr bwMode="auto">
          <a:xfrm flipH="1">
            <a:off x="144463" y="5613400"/>
            <a:ext cx="2522537" cy="954088"/>
          </a:xfrm>
          <a:prstGeom prst="rect">
            <a:avLst/>
          </a:prstGeom>
          <a:noFill/>
          <a:ln w="19050">
            <a:solidFill>
              <a:srgbClr val="DDDDDD"/>
            </a:solidFill>
            <a:miter lim="800000"/>
            <a:headEnd/>
            <a:tailEnd/>
          </a:ln>
        </p:spPr>
        <p:txBody>
          <a:bodyPr>
            <a:spAutoFit/>
          </a:bodyPr>
          <a:lstStyle/>
          <a:p>
            <a:r>
              <a:rPr lang="de-DE" sz="1400"/>
              <a:t>continous hadronic background in 3-20 keV:</a:t>
            </a:r>
          </a:p>
          <a:p>
            <a:r>
              <a:rPr lang="de-DE" sz="1400"/>
              <a:t>7850 (total) – 3006 (lines) =</a:t>
            </a:r>
          </a:p>
          <a:p>
            <a:r>
              <a:rPr lang="de-DE" sz="1400"/>
              <a:t>4844   =&gt; 322 / pb</a:t>
            </a:r>
            <a:r>
              <a:rPr lang="de-DE" sz="1400" baseline="30000"/>
              <a:t>-1</a:t>
            </a:r>
            <a:r>
              <a:rPr lang="de-DE" sz="140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4"/>
          <p:cNvSpPr txBox="1">
            <a:spLocks noChangeArrowheads="1"/>
          </p:cNvSpPr>
          <p:nvPr/>
        </p:nvSpPr>
        <p:spPr bwMode="auto">
          <a:xfrm>
            <a:off x="428596" y="928670"/>
            <a:ext cx="8424862" cy="5232202"/>
          </a:xfrm>
          <a:prstGeom prst="rect">
            <a:avLst/>
          </a:prstGeom>
          <a:solidFill>
            <a:schemeClr val="bg1"/>
          </a:solidFill>
          <a:ln w="9525">
            <a:noFill/>
            <a:miter lim="800000"/>
            <a:headEnd/>
            <a:tailEnd/>
          </a:ln>
        </p:spPr>
        <p:txBody>
          <a:bodyPr>
            <a:spAutoFit/>
          </a:bodyPr>
          <a:lstStyle/>
          <a:p>
            <a:r>
              <a:rPr lang="de-AT" sz="1800" dirty="0" err="1">
                <a:solidFill>
                  <a:schemeClr val="accent2"/>
                </a:solidFill>
              </a:rPr>
              <a:t>Chiral</a:t>
            </a:r>
            <a:r>
              <a:rPr lang="de-AT" sz="1800" dirty="0">
                <a:solidFill>
                  <a:schemeClr val="accent2"/>
                </a:solidFill>
              </a:rPr>
              <a:t> </a:t>
            </a:r>
            <a:r>
              <a:rPr lang="de-AT" sz="1800" dirty="0" err="1">
                <a:solidFill>
                  <a:schemeClr val="accent2"/>
                </a:solidFill>
              </a:rPr>
              <a:t>perturbation</a:t>
            </a:r>
            <a:r>
              <a:rPr lang="de-AT" sz="1800" dirty="0">
                <a:solidFill>
                  <a:schemeClr val="accent2"/>
                </a:solidFill>
              </a:rPr>
              <a:t> </a:t>
            </a:r>
            <a:r>
              <a:rPr lang="de-AT" sz="1800" dirty="0" err="1">
                <a:solidFill>
                  <a:schemeClr val="accent2"/>
                </a:solidFill>
              </a:rPr>
              <a:t>theory</a:t>
            </a:r>
            <a:r>
              <a:rPr lang="de-AT" sz="1800" dirty="0">
                <a:solidFill>
                  <a:schemeClr val="accent2"/>
                </a:solidFill>
              </a:rPr>
              <a:t> was </a:t>
            </a:r>
            <a:r>
              <a:rPr lang="de-AT" sz="1800" dirty="0" err="1">
                <a:solidFill>
                  <a:schemeClr val="accent2"/>
                </a:solidFill>
              </a:rPr>
              <a:t>extremely</a:t>
            </a:r>
            <a:r>
              <a:rPr lang="de-AT" sz="1800" dirty="0">
                <a:solidFill>
                  <a:schemeClr val="accent2"/>
                </a:solidFill>
              </a:rPr>
              <a:t> </a:t>
            </a:r>
            <a:r>
              <a:rPr lang="de-AT" sz="1800" dirty="0" err="1">
                <a:solidFill>
                  <a:schemeClr val="accent2"/>
                </a:solidFill>
              </a:rPr>
              <a:t>successful</a:t>
            </a:r>
            <a:r>
              <a:rPr lang="de-AT" sz="1800" dirty="0">
                <a:solidFill>
                  <a:schemeClr val="accent2"/>
                </a:solidFill>
              </a:rPr>
              <a:t> in </a:t>
            </a:r>
            <a:r>
              <a:rPr lang="de-AT" sz="1800" dirty="0" err="1">
                <a:solidFill>
                  <a:schemeClr val="accent2"/>
                </a:solidFill>
              </a:rPr>
              <a:t>describing</a:t>
            </a:r>
            <a:endParaRPr lang="de-AT" sz="1800" dirty="0">
              <a:solidFill>
                <a:schemeClr val="accent2"/>
              </a:solidFill>
            </a:endParaRPr>
          </a:p>
          <a:p>
            <a:r>
              <a:rPr lang="de-AT" sz="1800" dirty="0" err="1">
                <a:solidFill>
                  <a:schemeClr val="accent2"/>
                </a:solidFill>
              </a:rPr>
              <a:t>systems</a:t>
            </a:r>
            <a:r>
              <a:rPr lang="de-AT" sz="1800" dirty="0">
                <a:solidFill>
                  <a:schemeClr val="accent2"/>
                </a:solidFill>
              </a:rPr>
              <a:t> </a:t>
            </a:r>
            <a:r>
              <a:rPr lang="de-AT" sz="1800" dirty="0" err="1">
                <a:solidFill>
                  <a:schemeClr val="accent2"/>
                </a:solidFill>
              </a:rPr>
              <a:t>like</a:t>
            </a:r>
            <a:r>
              <a:rPr lang="de-AT" sz="1800" dirty="0">
                <a:solidFill>
                  <a:schemeClr val="accent2"/>
                </a:solidFill>
              </a:rPr>
              <a:t> </a:t>
            </a:r>
            <a:r>
              <a:rPr lang="de-AT" sz="1800" dirty="0">
                <a:solidFill>
                  <a:schemeClr val="accent2"/>
                </a:solidFill>
                <a:latin typeface="Symbol" pitchFamily="18" charset="2"/>
              </a:rPr>
              <a:t>p</a:t>
            </a:r>
            <a:r>
              <a:rPr lang="de-AT" sz="1800" dirty="0">
                <a:solidFill>
                  <a:schemeClr val="accent2"/>
                </a:solidFill>
              </a:rPr>
              <a:t>H, but </a:t>
            </a:r>
            <a:r>
              <a:rPr lang="de-AT" sz="1800" i="1" u="sng" dirty="0" err="1">
                <a:solidFill>
                  <a:schemeClr val="accent2"/>
                </a:solidFill>
              </a:rPr>
              <a:t>can</a:t>
            </a:r>
            <a:r>
              <a:rPr lang="de-AT" sz="1800" i="1" u="sng" dirty="0">
                <a:solidFill>
                  <a:schemeClr val="accent2"/>
                </a:solidFill>
              </a:rPr>
              <a:t> not </a:t>
            </a:r>
            <a:r>
              <a:rPr lang="de-AT" sz="1800" i="1" u="sng" dirty="0" err="1">
                <a:solidFill>
                  <a:schemeClr val="accent2"/>
                </a:solidFill>
              </a:rPr>
              <a:t>be</a:t>
            </a:r>
            <a:r>
              <a:rPr lang="de-AT" sz="1800" i="1" u="sng" dirty="0">
                <a:solidFill>
                  <a:schemeClr val="accent2"/>
                </a:solidFill>
              </a:rPr>
              <a:t> </a:t>
            </a:r>
            <a:r>
              <a:rPr lang="de-AT" sz="1800" i="1" u="sng" dirty="0" err="1">
                <a:solidFill>
                  <a:schemeClr val="accent2"/>
                </a:solidFill>
              </a:rPr>
              <a:t>used</a:t>
            </a:r>
            <a:r>
              <a:rPr lang="de-AT" sz="1800" i="1" u="sng" dirty="0">
                <a:solidFill>
                  <a:schemeClr val="accent2"/>
                </a:solidFill>
              </a:rPr>
              <a:t> </a:t>
            </a:r>
            <a:r>
              <a:rPr lang="de-AT" sz="1800" i="1" u="sng" dirty="0" err="1">
                <a:solidFill>
                  <a:schemeClr val="accent2"/>
                </a:solidFill>
              </a:rPr>
              <a:t>for</a:t>
            </a:r>
            <a:r>
              <a:rPr lang="de-AT" sz="1800" i="1" u="sng" dirty="0">
                <a:solidFill>
                  <a:schemeClr val="accent2"/>
                </a:solidFill>
              </a:rPr>
              <a:t> KH</a:t>
            </a:r>
            <a:r>
              <a:rPr lang="de-AT" sz="1800" dirty="0">
                <a:solidFill>
                  <a:schemeClr val="accent2"/>
                </a:solidFill>
              </a:rPr>
              <a:t>. Main </a:t>
            </a:r>
            <a:r>
              <a:rPr lang="de-AT" sz="1800" dirty="0" err="1">
                <a:solidFill>
                  <a:schemeClr val="accent2"/>
                </a:solidFill>
              </a:rPr>
              <a:t>reason</a:t>
            </a:r>
            <a:r>
              <a:rPr lang="de-AT" sz="1800" dirty="0">
                <a:solidFill>
                  <a:schemeClr val="accent2"/>
                </a:solidFill>
              </a:rPr>
              <a:t> </a:t>
            </a:r>
            <a:r>
              <a:rPr lang="de-AT" sz="1800" dirty="0" err="1">
                <a:solidFill>
                  <a:schemeClr val="accent2"/>
                </a:solidFill>
              </a:rPr>
              <a:t>is</a:t>
            </a:r>
            <a:r>
              <a:rPr lang="de-AT" sz="1800" dirty="0">
                <a:solidFill>
                  <a:schemeClr val="accent2"/>
                </a:solidFill>
              </a:rPr>
              <a:t> </a:t>
            </a:r>
            <a:r>
              <a:rPr lang="de-AT" sz="1800" dirty="0" err="1">
                <a:solidFill>
                  <a:schemeClr val="accent2"/>
                </a:solidFill>
              </a:rPr>
              <a:t>the</a:t>
            </a:r>
            <a:endParaRPr lang="de-AT" sz="1800" dirty="0">
              <a:solidFill>
                <a:schemeClr val="accent2"/>
              </a:solidFill>
            </a:endParaRPr>
          </a:p>
          <a:p>
            <a:r>
              <a:rPr lang="de-AT" sz="1800" dirty="0" err="1">
                <a:solidFill>
                  <a:schemeClr val="accent2"/>
                </a:solidFill>
              </a:rPr>
              <a:t>presence</a:t>
            </a:r>
            <a:r>
              <a:rPr lang="de-AT" sz="1800" dirty="0">
                <a:solidFill>
                  <a:schemeClr val="accent2"/>
                </a:solidFill>
              </a:rPr>
              <a:t> </a:t>
            </a:r>
            <a:r>
              <a:rPr lang="de-AT" sz="1800" dirty="0" err="1">
                <a:solidFill>
                  <a:schemeClr val="accent2"/>
                </a:solidFill>
              </a:rPr>
              <a:t>of</a:t>
            </a:r>
            <a:r>
              <a:rPr lang="de-AT" sz="1800" dirty="0">
                <a:solidFill>
                  <a:schemeClr val="accent2"/>
                </a:solidFill>
              </a:rPr>
              <a:t> </a:t>
            </a:r>
            <a:r>
              <a:rPr lang="de-AT" sz="1800" dirty="0" err="1">
                <a:solidFill>
                  <a:schemeClr val="accent2"/>
                </a:solidFill>
              </a:rPr>
              <a:t>the</a:t>
            </a:r>
            <a:r>
              <a:rPr lang="de-AT" sz="1800" dirty="0">
                <a:solidFill>
                  <a:schemeClr val="accent2"/>
                </a:solidFill>
              </a:rPr>
              <a:t> </a:t>
            </a:r>
            <a:r>
              <a:rPr lang="de-DE" sz="1800" dirty="0">
                <a:solidFill>
                  <a:schemeClr val="accent2"/>
                </a:solidFill>
                <a:latin typeface="Symbol" pitchFamily="18" charset="2"/>
              </a:rPr>
              <a:t>L</a:t>
            </a:r>
            <a:r>
              <a:rPr lang="de-DE" sz="1800" dirty="0">
                <a:solidFill>
                  <a:schemeClr val="accent2"/>
                </a:solidFill>
              </a:rPr>
              <a:t>(1405) </a:t>
            </a:r>
            <a:r>
              <a:rPr lang="de-DE" sz="1800" dirty="0" err="1">
                <a:solidFill>
                  <a:schemeClr val="accent2"/>
                </a:solidFill>
              </a:rPr>
              <a:t>resonance</a:t>
            </a:r>
            <a:r>
              <a:rPr lang="de-DE" sz="1800" dirty="0">
                <a:solidFill>
                  <a:schemeClr val="accent2"/>
                </a:solidFill>
              </a:rPr>
              <a:t> </a:t>
            </a:r>
            <a:r>
              <a:rPr lang="de-DE" sz="1800" dirty="0" err="1">
                <a:solidFill>
                  <a:schemeClr val="accent2"/>
                </a:solidFill>
              </a:rPr>
              <a:t>only</a:t>
            </a:r>
            <a:r>
              <a:rPr lang="de-DE" sz="1800" dirty="0">
                <a:solidFill>
                  <a:schemeClr val="accent2"/>
                </a:solidFill>
              </a:rPr>
              <a:t> 25 </a:t>
            </a:r>
            <a:r>
              <a:rPr lang="de-DE" sz="1800" dirty="0" err="1">
                <a:solidFill>
                  <a:schemeClr val="accent2"/>
                </a:solidFill>
              </a:rPr>
              <a:t>MeV</a:t>
            </a:r>
            <a:r>
              <a:rPr lang="de-DE" sz="1800" dirty="0">
                <a:solidFill>
                  <a:schemeClr val="accent2"/>
                </a:solidFill>
              </a:rPr>
              <a:t> </a:t>
            </a:r>
            <a:r>
              <a:rPr lang="de-DE" sz="1800" dirty="0" err="1">
                <a:solidFill>
                  <a:schemeClr val="accent2"/>
                </a:solidFill>
              </a:rPr>
              <a:t>below</a:t>
            </a:r>
            <a:r>
              <a:rPr lang="de-DE" sz="1800" dirty="0">
                <a:solidFill>
                  <a:schemeClr val="accent2"/>
                </a:solidFill>
              </a:rPr>
              <a:t> threshold</a:t>
            </a:r>
            <a:r>
              <a:rPr lang="de-DE" sz="1800" dirty="0" smtClean="0">
                <a:solidFill>
                  <a:schemeClr val="accent2"/>
                </a:solidFill>
              </a:rPr>
              <a:t>.</a:t>
            </a:r>
          </a:p>
          <a:p>
            <a:endParaRPr lang="de-DE" sz="1800" dirty="0" smtClean="0">
              <a:solidFill>
                <a:schemeClr val="accent2"/>
              </a:solidFill>
            </a:endParaRPr>
          </a:p>
          <a:p>
            <a:endParaRPr lang="de-DE" sz="1800" dirty="0">
              <a:solidFill>
                <a:schemeClr val="accent2"/>
              </a:solidFill>
            </a:endParaRPr>
          </a:p>
          <a:p>
            <a:r>
              <a:rPr lang="de-DE" sz="1800" dirty="0">
                <a:solidFill>
                  <a:schemeClr val="accent2"/>
                </a:solidFill>
              </a:rPr>
              <a:t>                                      </a:t>
            </a:r>
            <a:endParaRPr lang="de-DE" sz="1800" dirty="0" smtClean="0">
              <a:solidFill>
                <a:schemeClr val="accent2"/>
              </a:solidFill>
            </a:endParaRPr>
          </a:p>
          <a:p>
            <a:endParaRPr lang="de-DE" sz="1800" dirty="0" smtClean="0">
              <a:solidFill>
                <a:schemeClr val="accent2"/>
              </a:solidFill>
            </a:endParaRPr>
          </a:p>
          <a:p>
            <a:endParaRPr lang="de-DE" sz="2800" dirty="0">
              <a:solidFill>
                <a:schemeClr val="accent2"/>
              </a:solidFill>
            </a:endParaRPr>
          </a:p>
          <a:p>
            <a:r>
              <a:rPr lang="de-DE" sz="2000" dirty="0">
                <a:solidFill>
                  <a:schemeClr val="accent2"/>
                </a:solidFill>
              </a:rPr>
              <a:t>                                                   </a:t>
            </a:r>
            <a:r>
              <a:rPr lang="de-DE" sz="2000" dirty="0" smtClean="0">
                <a:solidFill>
                  <a:schemeClr val="accent2"/>
                </a:solidFill>
              </a:rPr>
              <a:t>            </a:t>
            </a:r>
            <a:r>
              <a:rPr lang="de-DE" sz="2000" dirty="0" err="1" smtClean="0">
                <a:solidFill>
                  <a:schemeClr val="accent2"/>
                </a:solidFill>
              </a:rPr>
              <a:t>scattering</a:t>
            </a:r>
            <a:r>
              <a:rPr lang="de-DE" sz="2000" dirty="0" smtClean="0">
                <a:solidFill>
                  <a:schemeClr val="accent2"/>
                </a:solidFill>
              </a:rPr>
              <a:t> </a:t>
            </a:r>
            <a:r>
              <a:rPr lang="de-DE" sz="2000" dirty="0" err="1">
                <a:solidFill>
                  <a:schemeClr val="accent2"/>
                </a:solidFill>
              </a:rPr>
              <a:t>data</a:t>
            </a:r>
            <a:endParaRPr lang="de-DE" sz="2000" dirty="0">
              <a:solidFill>
                <a:schemeClr val="accent2"/>
              </a:solidFill>
            </a:endParaRPr>
          </a:p>
          <a:p>
            <a:r>
              <a:rPr lang="de-DE" sz="2000" dirty="0" err="1">
                <a:solidFill>
                  <a:schemeClr val="accent2"/>
                </a:solidFill>
              </a:rPr>
              <a:t>Effective</a:t>
            </a:r>
            <a:r>
              <a:rPr lang="de-DE" sz="2000" dirty="0">
                <a:solidFill>
                  <a:schemeClr val="accent2"/>
                </a:solidFill>
              </a:rPr>
              <a:t> </a:t>
            </a:r>
            <a:r>
              <a:rPr lang="de-DE" sz="2000" dirty="0" err="1">
                <a:solidFill>
                  <a:schemeClr val="accent2"/>
                </a:solidFill>
              </a:rPr>
              <a:t>field</a:t>
            </a:r>
            <a:r>
              <a:rPr lang="de-DE" sz="2000" dirty="0">
                <a:solidFill>
                  <a:schemeClr val="accent2"/>
                </a:solidFill>
              </a:rPr>
              <a:t> </a:t>
            </a:r>
            <a:r>
              <a:rPr lang="de-DE" sz="2000" dirty="0" err="1" smtClean="0">
                <a:solidFill>
                  <a:schemeClr val="accent2"/>
                </a:solidFill>
              </a:rPr>
              <a:t>theories</a:t>
            </a:r>
            <a:r>
              <a:rPr lang="de-DE" sz="2000" dirty="0" smtClean="0">
                <a:solidFill>
                  <a:schemeClr val="accent2"/>
                </a:solidFill>
              </a:rPr>
              <a:t>  </a:t>
            </a:r>
            <a:r>
              <a:rPr lang="de-DE" sz="2000" i="1" dirty="0" smtClean="0">
                <a:solidFill>
                  <a:schemeClr val="accent2"/>
                </a:solidFill>
              </a:rPr>
              <a:t>                          </a:t>
            </a:r>
            <a:r>
              <a:rPr lang="de-DE" sz="2000" i="1" dirty="0" err="1" smtClean="0">
                <a:solidFill>
                  <a:schemeClr val="accent2"/>
                </a:solidFill>
              </a:rPr>
              <a:t>atomic</a:t>
            </a:r>
            <a:r>
              <a:rPr lang="de-DE" sz="2000" i="1" dirty="0" smtClean="0">
                <a:solidFill>
                  <a:schemeClr val="accent2"/>
                </a:solidFill>
              </a:rPr>
              <a:t> </a:t>
            </a:r>
            <a:r>
              <a:rPr lang="de-DE" sz="2000" i="1" dirty="0">
                <a:solidFill>
                  <a:schemeClr val="accent2"/>
                </a:solidFill>
              </a:rPr>
              <a:t>X </a:t>
            </a:r>
            <a:r>
              <a:rPr lang="de-DE" sz="2000" i="1" dirty="0" err="1">
                <a:solidFill>
                  <a:schemeClr val="accent2"/>
                </a:solidFill>
              </a:rPr>
              <a:t>ray</a:t>
            </a:r>
            <a:r>
              <a:rPr lang="de-DE" sz="2000" i="1" dirty="0">
                <a:solidFill>
                  <a:schemeClr val="accent2"/>
                </a:solidFill>
              </a:rPr>
              <a:t> </a:t>
            </a:r>
            <a:r>
              <a:rPr lang="de-DE" sz="2000" i="1" dirty="0" err="1">
                <a:solidFill>
                  <a:schemeClr val="accent2"/>
                </a:solidFill>
              </a:rPr>
              <a:t>data</a:t>
            </a:r>
            <a:endParaRPr lang="de-DE" sz="2000" i="1" dirty="0">
              <a:solidFill>
                <a:schemeClr val="accent2"/>
              </a:solidFill>
            </a:endParaRPr>
          </a:p>
          <a:p>
            <a:r>
              <a:rPr lang="de-AT" sz="2000" i="1" dirty="0">
                <a:solidFill>
                  <a:schemeClr val="accent2"/>
                </a:solidFill>
              </a:rPr>
              <a:t>                                                               </a:t>
            </a:r>
            <a:r>
              <a:rPr lang="de-AT" sz="2000" i="1" dirty="0" err="1">
                <a:solidFill>
                  <a:schemeClr val="accent2"/>
                </a:solidFill>
              </a:rPr>
              <a:t>energy</a:t>
            </a:r>
            <a:r>
              <a:rPr lang="de-AT" sz="2000" i="1" dirty="0">
                <a:solidFill>
                  <a:schemeClr val="accent2"/>
                </a:solidFill>
              </a:rPr>
              <a:t>, </a:t>
            </a:r>
            <a:r>
              <a:rPr lang="de-AT" sz="2000" i="1" dirty="0" err="1">
                <a:solidFill>
                  <a:schemeClr val="accent2"/>
                </a:solidFill>
              </a:rPr>
              <a:t>width</a:t>
            </a:r>
            <a:r>
              <a:rPr lang="de-AT" sz="2000" i="1" dirty="0">
                <a:solidFill>
                  <a:schemeClr val="accent2"/>
                </a:solidFill>
              </a:rPr>
              <a:t> </a:t>
            </a:r>
            <a:r>
              <a:rPr lang="de-AT" sz="2000" i="1" dirty="0" err="1">
                <a:solidFill>
                  <a:schemeClr val="accent2"/>
                </a:solidFill>
              </a:rPr>
              <a:t>of</a:t>
            </a:r>
            <a:r>
              <a:rPr lang="de-AT" sz="2000" i="1" dirty="0">
                <a:solidFill>
                  <a:schemeClr val="accent2"/>
                </a:solidFill>
              </a:rPr>
              <a:t> </a:t>
            </a:r>
            <a:r>
              <a:rPr lang="de-AT" sz="2000" i="1" dirty="0" err="1" smtClean="0">
                <a:solidFill>
                  <a:schemeClr val="accent2"/>
                </a:solidFill>
              </a:rPr>
              <a:t>resonances</a:t>
            </a:r>
            <a:endParaRPr lang="de-AT" sz="2000" i="1" dirty="0" smtClean="0">
              <a:solidFill>
                <a:schemeClr val="accent2"/>
              </a:solidFill>
            </a:endParaRPr>
          </a:p>
          <a:p>
            <a:endParaRPr lang="de-DE" sz="2000" dirty="0" smtClean="0">
              <a:solidFill>
                <a:schemeClr val="accent2"/>
              </a:solidFill>
            </a:endParaRPr>
          </a:p>
          <a:p>
            <a:r>
              <a:rPr lang="de-DE" sz="2000" dirty="0" smtClean="0">
                <a:solidFill>
                  <a:schemeClr val="accent2"/>
                </a:solidFill>
              </a:rPr>
              <a:t>.. </a:t>
            </a:r>
            <a:r>
              <a:rPr lang="de-DE" sz="2000" dirty="0" err="1" smtClean="0">
                <a:solidFill>
                  <a:schemeClr val="accent2"/>
                </a:solidFill>
              </a:rPr>
              <a:t>needs</a:t>
            </a:r>
            <a:r>
              <a:rPr lang="de-DE" sz="2000" dirty="0" smtClean="0">
                <a:solidFill>
                  <a:schemeClr val="accent2"/>
                </a:solidFill>
              </a:rPr>
              <a:t> </a:t>
            </a:r>
            <a:r>
              <a:rPr lang="de-DE" sz="2000" dirty="0" err="1" smtClean="0">
                <a:solidFill>
                  <a:schemeClr val="accent2"/>
                </a:solidFill>
              </a:rPr>
              <a:t>input</a:t>
            </a:r>
            <a:r>
              <a:rPr lang="de-DE" sz="2000" dirty="0" smtClean="0">
                <a:solidFill>
                  <a:schemeClr val="accent2"/>
                </a:solidFill>
              </a:rPr>
              <a:t> </a:t>
            </a:r>
            <a:r>
              <a:rPr lang="de-DE" sz="2000" dirty="0" err="1" smtClean="0">
                <a:solidFill>
                  <a:schemeClr val="accent2"/>
                </a:solidFill>
              </a:rPr>
              <a:t>from</a:t>
            </a:r>
            <a:r>
              <a:rPr lang="de-DE" sz="2000" dirty="0" smtClean="0">
                <a:solidFill>
                  <a:schemeClr val="accent2"/>
                </a:solidFill>
              </a:rPr>
              <a:t> experimental </a:t>
            </a:r>
            <a:r>
              <a:rPr lang="de-DE" sz="2000" dirty="0" err="1" smtClean="0">
                <a:solidFill>
                  <a:schemeClr val="accent2"/>
                </a:solidFill>
              </a:rPr>
              <a:t>data</a:t>
            </a:r>
            <a:endParaRPr lang="de-DE" sz="2000" dirty="0" smtClean="0">
              <a:solidFill>
                <a:schemeClr val="accent2"/>
              </a:solidFill>
            </a:endParaRPr>
          </a:p>
          <a:p>
            <a:r>
              <a:rPr lang="de-DE" sz="2000" dirty="0" smtClean="0">
                <a:solidFill>
                  <a:schemeClr val="accent2"/>
                </a:solidFill>
              </a:rPr>
              <a:t>.. </a:t>
            </a:r>
            <a:r>
              <a:rPr lang="de-DE" sz="2000" dirty="0" err="1" smtClean="0">
                <a:solidFill>
                  <a:schemeClr val="accent2"/>
                </a:solidFill>
              </a:rPr>
              <a:t>aims</a:t>
            </a:r>
            <a:r>
              <a:rPr lang="de-DE" sz="2000" dirty="0" smtClean="0">
                <a:solidFill>
                  <a:schemeClr val="accent2"/>
                </a:solidFill>
              </a:rPr>
              <a:t> </a:t>
            </a:r>
            <a:r>
              <a:rPr lang="de-DE" sz="2000" dirty="0" err="1" smtClean="0">
                <a:solidFill>
                  <a:schemeClr val="accent2"/>
                </a:solidFill>
              </a:rPr>
              <a:t>at</a:t>
            </a:r>
            <a:r>
              <a:rPr lang="de-DE" sz="2000" dirty="0" smtClean="0">
                <a:solidFill>
                  <a:schemeClr val="accent2"/>
                </a:solidFill>
              </a:rPr>
              <a:t> </a:t>
            </a:r>
            <a:r>
              <a:rPr lang="de-DE" sz="2000" dirty="0" err="1" smtClean="0">
                <a:solidFill>
                  <a:schemeClr val="accent2"/>
                </a:solidFill>
              </a:rPr>
              <a:t>accomodating</a:t>
            </a:r>
            <a:r>
              <a:rPr lang="de-DE" sz="2000" dirty="0" smtClean="0">
                <a:solidFill>
                  <a:schemeClr val="accent2"/>
                </a:solidFill>
              </a:rPr>
              <a:t> </a:t>
            </a:r>
            <a:r>
              <a:rPr lang="de-DE" sz="2000" i="1" dirty="0" smtClean="0">
                <a:solidFill>
                  <a:schemeClr val="accent2"/>
                </a:solidFill>
              </a:rPr>
              <a:t>all</a:t>
            </a:r>
            <a:r>
              <a:rPr lang="de-DE" sz="2000" dirty="0" smtClean="0">
                <a:solidFill>
                  <a:schemeClr val="accent2"/>
                </a:solidFill>
              </a:rPr>
              <a:t> experimental </a:t>
            </a:r>
            <a:r>
              <a:rPr lang="de-DE" sz="2000" dirty="0" err="1" smtClean="0">
                <a:solidFill>
                  <a:schemeClr val="accent2"/>
                </a:solidFill>
              </a:rPr>
              <a:t>evidence</a:t>
            </a:r>
            <a:endParaRPr lang="de-DE" sz="2000" dirty="0" smtClean="0">
              <a:solidFill>
                <a:schemeClr val="accent2"/>
              </a:solidFill>
            </a:endParaRPr>
          </a:p>
          <a:p>
            <a:endParaRPr lang="de-DE" sz="2000" dirty="0" smtClean="0">
              <a:solidFill>
                <a:schemeClr val="accent2"/>
              </a:solidFill>
            </a:endParaRPr>
          </a:p>
          <a:p>
            <a:r>
              <a:rPr lang="de-DE" sz="2000" dirty="0" smtClean="0">
                <a:solidFill>
                  <a:schemeClr val="accent2"/>
                </a:solidFill>
              </a:rPr>
              <a:t>High </a:t>
            </a:r>
            <a:r>
              <a:rPr lang="de-DE" sz="2000" dirty="0" err="1" smtClean="0">
                <a:solidFill>
                  <a:schemeClr val="accent2"/>
                </a:solidFill>
              </a:rPr>
              <a:t>precision</a:t>
            </a:r>
            <a:r>
              <a:rPr lang="de-DE" sz="2000" dirty="0" smtClean="0">
                <a:solidFill>
                  <a:schemeClr val="accent2"/>
                </a:solidFill>
              </a:rPr>
              <a:t> </a:t>
            </a:r>
            <a:r>
              <a:rPr lang="de-DE" sz="2000" dirty="0" err="1" smtClean="0">
                <a:solidFill>
                  <a:schemeClr val="accent2"/>
                </a:solidFill>
              </a:rPr>
              <a:t>low</a:t>
            </a:r>
            <a:r>
              <a:rPr lang="de-DE" sz="2000" dirty="0" smtClean="0">
                <a:solidFill>
                  <a:schemeClr val="accent2"/>
                </a:solidFill>
              </a:rPr>
              <a:t>-</a:t>
            </a:r>
            <a:r>
              <a:rPr lang="de-DE" sz="2000" dirty="0" err="1" smtClean="0">
                <a:solidFill>
                  <a:schemeClr val="accent2"/>
                </a:solidFill>
              </a:rPr>
              <a:t>energy</a:t>
            </a:r>
            <a:r>
              <a:rPr lang="de-DE" sz="2000" dirty="0" smtClean="0">
                <a:solidFill>
                  <a:schemeClr val="accent2"/>
                </a:solidFill>
              </a:rPr>
              <a:t>-QCD </a:t>
            </a:r>
            <a:r>
              <a:rPr lang="de-DE" sz="2000" dirty="0" err="1" smtClean="0">
                <a:solidFill>
                  <a:schemeClr val="accent2"/>
                </a:solidFill>
              </a:rPr>
              <a:t>results</a:t>
            </a:r>
            <a:r>
              <a:rPr lang="de-DE" sz="2000" dirty="0" smtClean="0">
                <a:solidFill>
                  <a:schemeClr val="accent2"/>
                </a:solidFill>
              </a:rPr>
              <a:t> </a:t>
            </a:r>
            <a:r>
              <a:rPr lang="de-DE" sz="2000" dirty="0" err="1" smtClean="0">
                <a:solidFill>
                  <a:schemeClr val="accent2"/>
                </a:solidFill>
              </a:rPr>
              <a:t>can</a:t>
            </a:r>
            <a:r>
              <a:rPr lang="de-DE" sz="2000" dirty="0" smtClean="0">
                <a:solidFill>
                  <a:schemeClr val="accent2"/>
                </a:solidFill>
              </a:rPr>
              <a:t> </a:t>
            </a:r>
            <a:r>
              <a:rPr lang="de-DE" sz="2000" dirty="0" err="1" smtClean="0">
                <a:solidFill>
                  <a:schemeClr val="accent2"/>
                </a:solidFill>
              </a:rPr>
              <a:t>be</a:t>
            </a:r>
            <a:r>
              <a:rPr lang="de-DE" sz="2000" dirty="0" smtClean="0">
                <a:solidFill>
                  <a:schemeClr val="accent2"/>
                </a:solidFill>
              </a:rPr>
              <a:t> </a:t>
            </a:r>
            <a:r>
              <a:rPr lang="de-DE" sz="2000" dirty="0" err="1" smtClean="0">
                <a:solidFill>
                  <a:schemeClr val="accent2"/>
                </a:solidFill>
              </a:rPr>
              <a:t>compared</a:t>
            </a:r>
            <a:r>
              <a:rPr lang="de-DE" sz="2000" dirty="0" smtClean="0">
                <a:solidFill>
                  <a:schemeClr val="accent2"/>
                </a:solidFill>
              </a:rPr>
              <a:t> </a:t>
            </a:r>
            <a:r>
              <a:rPr lang="de-DE" sz="2000" dirty="0" err="1" smtClean="0">
                <a:solidFill>
                  <a:schemeClr val="accent2"/>
                </a:solidFill>
              </a:rPr>
              <a:t>with</a:t>
            </a:r>
            <a:r>
              <a:rPr lang="de-DE" sz="2000" dirty="0" smtClean="0">
                <a:solidFill>
                  <a:schemeClr val="accent2"/>
                </a:solidFill>
              </a:rPr>
              <a:t> experimental </a:t>
            </a:r>
            <a:r>
              <a:rPr lang="de-DE" sz="2000" dirty="0" err="1" smtClean="0">
                <a:solidFill>
                  <a:schemeClr val="accent2"/>
                </a:solidFill>
              </a:rPr>
              <a:t>data</a:t>
            </a:r>
            <a:endParaRPr lang="de-AT" sz="2000" dirty="0">
              <a:solidFill>
                <a:schemeClr val="accent2"/>
              </a:solidFill>
            </a:endParaRPr>
          </a:p>
        </p:txBody>
      </p:sp>
      <p:sp>
        <p:nvSpPr>
          <p:cNvPr id="23556" name="Rectangle 14"/>
          <p:cNvSpPr>
            <a:spLocks noChangeArrowheads="1"/>
          </p:cNvSpPr>
          <p:nvPr/>
        </p:nvSpPr>
        <p:spPr bwMode="auto">
          <a:xfrm>
            <a:off x="0" y="30163"/>
            <a:ext cx="9144000" cy="522287"/>
          </a:xfrm>
          <a:prstGeom prst="rect">
            <a:avLst/>
          </a:prstGeom>
          <a:noFill/>
          <a:ln w="9525">
            <a:noFill/>
            <a:miter lim="800000"/>
            <a:headEnd/>
            <a:tailEnd/>
          </a:ln>
        </p:spPr>
        <p:txBody>
          <a:bodyPr anchor="ctr">
            <a:spAutoFit/>
          </a:bodyPr>
          <a:lstStyle/>
          <a:p>
            <a:pPr algn="ctr"/>
            <a:r>
              <a:rPr lang="en-GB" altLang="ja-JP" sz="2800" i="1" dirty="0">
                <a:solidFill>
                  <a:schemeClr val="accent4">
                    <a:lumMod val="65000"/>
                    <a:lumOff val="35000"/>
                  </a:schemeClr>
                </a:solidFill>
                <a:ea typeface="MS PGothic" pitchFamily="34" charset="-128"/>
              </a:rPr>
              <a:t>T</a:t>
            </a:r>
            <a:r>
              <a:rPr lang="en-GB" altLang="ja-JP" sz="2800" i="1" dirty="0" smtClean="0">
                <a:solidFill>
                  <a:schemeClr val="accent4">
                    <a:lumMod val="65000"/>
                    <a:lumOff val="35000"/>
                  </a:schemeClr>
                </a:solidFill>
                <a:ea typeface="MS PGothic" pitchFamily="34" charset="-128"/>
              </a:rPr>
              <a:t>heory </a:t>
            </a:r>
            <a:r>
              <a:rPr lang="en-GB" altLang="ja-JP" sz="2800" i="1" dirty="0" smtClean="0">
                <a:solidFill>
                  <a:schemeClr val="accent4">
                    <a:lumMod val="65000"/>
                    <a:lumOff val="35000"/>
                  </a:schemeClr>
                </a:solidFill>
                <a:ea typeface="MS PGothic" pitchFamily="34" charset="-128"/>
                <a:sym typeface="Wingdings" pitchFamily="2" charset="2"/>
              </a:rPr>
              <a:t>and experiment</a:t>
            </a:r>
            <a:r>
              <a:rPr lang="en-GB" altLang="ja-JP" sz="2800" i="1" dirty="0" smtClean="0">
                <a:solidFill>
                  <a:schemeClr val="accent4">
                    <a:lumMod val="65000"/>
                    <a:lumOff val="35000"/>
                  </a:schemeClr>
                </a:solidFill>
                <a:ea typeface="MS PGothic" pitchFamily="34" charset="-128"/>
              </a:rPr>
              <a:t>  </a:t>
            </a:r>
            <a:r>
              <a:rPr lang="en-GB" altLang="ja-JP" sz="2800" dirty="0">
                <a:solidFill>
                  <a:srgbClr val="0070C0"/>
                </a:solidFill>
                <a:ea typeface="MS PGothic" pitchFamily="34" charset="-128"/>
              </a:rPr>
              <a:t>  </a:t>
            </a:r>
          </a:p>
        </p:txBody>
      </p:sp>
      <p:sp>
        <p:nvSpPr>
          <p:cNvPr id="23557" name="Text Box 12"/>
          <p:cNvSpPr txBox="1">
            <a:spLocks noChangeArrowheads="1"/>
          </p:cNvSpPr>
          <p:nvPr/>
        </p:nvSpPr>
        <p:spPr bwMode="auto">
          <a:xfrm>
            <a:off x="428596" y="1928802"/>
            <a:ext cx="8351838" cy="923330"/>
          </a:xfrm>
          <a:prstGeom prst="rect">
            <a:avLst/>
          </a:prstGeom>
          <a:noFill/>
          <a:ln w="9525">
            <a:noFill/>
            <a:miter lim="800000"/>
            <a:headEnd/>
            <a:tailEnd/>
          </a:ln>
        </p:spPr>
        <p:txBody>
          <a:bodyPr>
            <a:spAutoFit/>
          </a:bodyPr>
          <a:lstStyle/>
          <a:p>
            <a:r>
              <a:rPr lang="de-DE" sz="1800" dirty="0" err="1">
                <a:solidFill>
                  <a:schemeClr val="accent2"/>
                </a:solidFill>
              </a:rPr>
              <a:t>There</a:t>
            </a:r>
            <a:r>
              <a:rPr lang="de-DE" sz="1800" dirty="0">
                <a:solidFill>
                  <a:schemeClr val="accent2"/>
                </a:solidFill>
              </a:rPr>
              <a:t> </a:t>
            </a:r>
            <a:r>
              <a:rPr lang="de-DE" sz="1800" dirty="0" err="1">
                <a:solidFill>
                  <a:schemeClr val="accent2"/>
                </a:solidFill>
              </a:rPr>
              <a:t>exist</a:t>
            </a:r>
            <a:r>
              <a:rPr lang="de-DE" sz="1800" dirty="0">
                <a:solidFill>
                  <a:schemeClr val="accent2"/>
                </a:solidFill>
              </a:rPr>
              <a:t> non-</a:t>
            </a:r>
            <a:r>
              <a:rPr lang="de-DE" sz="1800" dirty="0" err="1">
                <a:solidFill>
                  <a:schemeClr val="accent2"/>
                </a:solidFill>
              </a:rPr>
              <a:t>perturbative</a:t>
            </a:r>
            <a:r>
              <a:rPr lang="de-DE" sz="1800" dirty="0">
                <a:solidFill>
                  <a:schemeClr val="accent2"/>
                </a:solidFill>
              </a:rPr>
              <a:t> </a:t>
            </a:r>
            <a:r>
              <a:rPr lang="de-DE" sz="1800" dirty="0" err="1">
                <a:solidFill>
                  <a:schemeClr val="accent2"/>
                </a:solidFill>
              </a:rPr>
              <a:t>coupled</a:t>
            </a:r>
            <a:r>
              <a:rPr lang="de-DE" sz="1800" dirty="0">
                <a:solidFill>
                  <a:schemeClr val="accent2"/>
                </a:solidFill>
              </a:rPr>
              <a:t> </a:t>
            </a:r>
            <a:r>
              <a:rPr lang="de-DE" sz="1800" dirty="0" err="1">
                <a:solidFill>
                  <a:schemeClr val="accent2"/>
                </a:solidFill>
              </a:rPr>
              <a:t>channel</a:t>
            </a:r>
            <a:r>
              <a:rPr lang="de-DE" sz="1800" dirty="0">
                <a:solidFill>
                  <a:schemeClr val="accent2"/>
                </a:solidFill>
              </a:rPr>
              <a:t> </a:t>
            </a:r>
            <a:r>
              <a:rPr lang="de-DE" sz="1800" dirty="0" err="1">
                <a:solidFill>
                  <a:schemeClr val="accent2"/>
                </a:solidFill>
              </a:rPr>
              <a:t>techniques</a:t>
            </a:r>
            <a:r>
              <a:rPr lang="de-DE" sz="1800" dirty="0">
                <a:solidFill>
                  <a:schemeClr val="accent2"/>
                </a:solidFill>
              </a:rPr>
              <a:t> </a:t>
            </a:r>
            <a:r>
              <a:rPr lang="de-DE" sz="1800" dirty="0" err="1">
                <a:solidFill>
                  <a:schemeClr val="accent2"/>
                </a:solidFill>
              </a:rPr>
              <a:t>which</a:t>
            </a:r>
            <a:r>
              <a:rPr lang="de-DE" sz="1800" dirty="0">
                <a:solidFill>
                  <a:schemeClr val="accent2"/>
                </a:solidFill>
              </a:rPr>
              <a:t> </a:t>
            </a:r>
            <a:r>
              <a:rPr lang="de-DE" sz="1800" dirty="0" err="1">
                <a:solidFill>
                  <a:schemeClr val="accent2"/>
                </a:solidFill>
              </a:rPr>
              <a:t>are</a:t>
            </a:r>
            <a:r>
              <a:rPr lang="de-DE" sz="1800" dirty="0">
                <a:solidFill>
                  <a:schemeClr val="accent2"/>
                </a:solidFill>
              </a:rPr>
              <a:t> </a:t>
            </a:r>
            <a:r>
              <a:rPr lang="de-DE" sz="1800" dirty="0" err="1">
                <a:solidFill>
                  <a:schemeClr val="accent2"/>
                </a:solidFill>
              </a:rPr>
              <a:t>able</a:t>
            </a:r>
            <a:r>
              <a:rPr lang="de-DE" sz="1800" dirty="0">
                <a:solidFill>
                  <a:schemeClr val="accent2"/>
                </a:solidFill>
              </a:rPr>
              <a:t> </a:t>
            </a:r>
            <a:r>
              <a:rPr lang="de-DE" sz="1800" dirty="0" err="1">
                <a:solidFill>
                  <a:schemeClr val="accent2"/>
                </a:solidFill>
              </a:rPr>
              <a:t>to</a:t>
            </a:r>
            <a:r>
              <a:rPr lang="de-DE" sz="1800" dirty="0">
                <a:solidFill>
                  <a:schemeClr val="accent2"/>
                </a:solidFill>
              </a:rPr>
              <a:t> </a:t>
            </a:r>
            <a:r>
              <a:rPr lang="de-DE" sz="1800" dirty="0" err="1">
                <a:solidFill>
                  <a:schemeClr val="accent2"/>
                </a:solidFill>
              </a:rPr>
              <a:t>generate</a:t>
            </a:r>
            <a:r>
              <a:rPr lang="de-DE" sz="1800" dirty="0">
                <a:solidFill>
                  <a:schemeClr val="accent2"/>
                </a:solidFill>
              </a:rPr>
              <a:t> </a:t>
            </a:r>
            <a:r>
              <a:rPr lang="de-DE" sz="1800" dirty="0" err="1">
                <a:solidFill>
                  <a:schemeClr val="accent2"/>
                </a:solidFill>
              </a:rPr>
              <a:t>the</a:t>
            </a:r>
            <a:r>
              <a:rPr lang="de-DE" sz="1800" dirty="0">
                <a:solidFill>
                  <a:schemeClr val="accent2"/>
                </a:solidFill>
              </a:rPr>
              <a:t> </a:t>
            </a:r>
            <a:r>
              <a:rPr lang="de-DE" sz="1800" dirty="0">
                <a:solidFill>
                  <a:schemeClr val="accent2"/>
                </a:solidFill>
                <a:latin typeface="Symbol" pitchFamily="18" charset="2"/>
              </a:rPr>
              <a:t>L</a:t>
            </a:r>
            <a:r>
              <a:rPr lang="de-DE" sz="1800" dirty="0">
                <a:solidFill>
                  <a:schemeClr val="accent2"/>
                </a:solidFill>
              </a:rPr>
              <a:t>(1405) </a:t>
            </a:r>
            <a:r>
              <a:rPr lang="de-DE" sz="1800" dirty="0" err="1">
                <a:solidFill>
                  <a:schemeClr val="accent2"/>
                </a:solidFill>
              </a:rPr>
              <a:t>dynamically</a:t>
            </a:r>
            <a:r>
              <a:rPr lang="de-DE" sz="1800" dirty="0">
                <a:solidFill>
                  <a:schemeClr val="accent2"/>
                </a:solidFill>
              </a:rPr>
              <a:t> </a:t>
            </a:r>
            <a:r>
              <a:rPr lang="de-DE" sz="1800" dirty="0" err="1">
                <a:solidFill>
                  <a:schemeClr val="accent2"/>
                </a:solidFill>
              </a:rPr>
              <a:t>as</a:t>
            </a:r>
            <a:r>
              <a:rPr lang="de-DE" sz="1800" dirty="0">
                <a:solidFill>
                  <a:schemeClr val="accent2"/>
                </a:solidFill>
              </a:rPr>
              <a:t> a </a:t>
            </a:r>
            <a:r>
              <a:rPr lang="de-DE" sz="1800" dirty="0" err="1">
                <a:solidFill>
                  <a:schemeClr val="accent2"/>
                </a:solidFill>
              </a:rPr>
              <a:t>Kbar</a:t>
            </a:r>
            <a:r>
              <a:rPr lang="de-DE" sz="1800" dirty="0">
                <a:solidFill>
                  <a:schemeClr val="accent2"/>
                </a:solidFill>
              </a:rPr>
              <a:t> N </a:t>
            </a:r>
            <a:r>
              <a:rPr lang="de-DE" sz="1800" dirty="0" err="1">
                <a:solidFill>
                  <a:schemeClr val="accent2"/>
                </a:solidFill>
              </a:rPr>
              <a:t>quasibound</a:t>
            </a:r>
            <a:r>
              <a:rPr lang="de-DE" sz="1800" dirty="0">
                <a:solidFill>
                  <a:schemeClr val="accent2"/>
                </a:solidFill>
              </a:rPr>
              <a:t> </a:t>
            </a:r>
            <a:r>
              <a:rPr lang="de-DE" sz="1800" dirty="0" err="1">
                <a:solidFill>
                  <a:schemeClr val="accent2"/>
                </a:solidFill>
              </a:rPr>
              <a:t>state</a:t>
            </a:r>
            <a:r>
              <a:rPr lang="de-DE" sz="1800" dirty="0">
                <a:solidFill>
                  <a:schemeClr val="accent2"/>
                </a:solidFill>
              </a:rPr>
              <a:t> </a:t>
            </a:r>
            <a:r>
              <a:rPr lang="de-DE" sz="1800" dirty="0" err="1">
                <a:solidFill>
                  <a:schemeClr val="accent2"/>
                </a:solidFill>
              </a:rPr>
              <a:t>and</a:t>
            </a:r>
            <a:r>
              <a:rPr lang="de-DE" sz="1800" dirty="0">
                <a:solidFill>
                  <a:schemeClr val="accent2"/>
                </a:solidFill>
              </a:rPr>
              <a:t> </a:t>
            </a:r>
            <a:r>
              <a:rPr lang="de-DE" sz="1800" dirty="0" err="1">
                <a:solidFill>
                  <a:schemeClr val="accent2"/>
                </a:solidFill>
              </a:rPr>
              <a:t>as</a:t>
            </a:r>
            <a:r>
              <a:rPr lang="de-DE" sz="1800" dirty="0">
                <a:solidFill>
                  <a:schemeClr val="accent2"/>
                </a:solidFill>
              </a:rPr>
              <a:t> a </a:t>
            </a:r>
            <a:r>
              <a:rPr lang="de-DE" sz="1800" dirty="0" err="1">
                <a:solidFill>
                  <a:schemeClr val="accent2"/>
                </a:solidFill>
              </a:rPr>
              <a:t>resonance</a:t>
            </a:r>
            <a:r>
              <a:rPr lang="de-DE" sz="1800" dirty="0">
                <a:solidFill>
                  <a:schemeClr val="accent2"/>
                </a:solidFill>
              </a:rPr>
              <a:t> in </a:t>
            </a:r>
            <a:r>
              <a:rPr lang="de-DE" sz="1800" dirty="0" err="1">
                <a:solidFill>
                  <a:schemeClr val="accent2"/>
                </a:solidFill>
              </a:rPr>
              <a:t>the</a:t>
            </a:r>
            <a:r>
              <a:rPr lang="de-DE" sz="1800" dirty="0">
                <a:solidFill>
                  <a:schemeClr val="accent2"/>
                </a:solidFill>
              </a:rPr>
              <a:t> </a:t>
            </a:r>
            <a:r>
              <a:rPr lang="de-DE" sz="1800" dirty="0">
                <a:solidFill>
                  <a:schemeClr val="accent2"/>
                </a:solidFill>
                <a:latin typeface="Symbol" pitchFamily="18" charset="2"/>
              </a:rPr>
              <a:t>p S</a:t>
            </a:r>
            <a:r>
              <a:rPr lang="de-DE" sz="1800" dirty="0">
                <a:solidFill>
                  <a:schemeClr val="accent2"/>
                </a:solidFill>
              </a:rPr>
              <a:t> </a:t>
            </a:r>
            <a:r>
              <a:rPr lang="de-DE" sz="1800" dirty="0" err="1">
                <a:solidFill>
                  <a:schemeClr val="accent2"/>
                </a:solidFill>
              </a:rPr>
              <a:t>channel</a:t>
            </a:r>
            <a:r>
              <a:rPr lang="de-DE" sz="1800" dirty="0">
                <a:solidFill>
                  <a:schemeClr val="accent2"/>
                </a:solidFill>
              </a:rPr>
              <a:t> </a:t>
            </a:r>
          </a:p>
        </p:txBody>
      </p:sp>
      <p:sp>
        <p:nvSpPr>
          <p:cNvPr id="23558" name="Line 18"/>
          <p:cNvSpPr>
            <a:spLocks noChangeShapeType="1"/>
          </p:cNvSpPr>
          <p:nvPr/>
        </p:nvSpPr>
        <p:spPr bwMode="auto">
          <a:xfrm flipV="1">
            <a:off x="3071802" y="3429000"/>
            <a:ext cx="1641475" cy="234950"/>
          </a:xfrm>
          <a:prstGeom prst="line">
            <a:avLst/>
          </a:prstGeom>
          <a:noFill/>
          <a:ln w="28575">
            <a:solidFill>
              <a:srgbClr val="CC0000"/>
            </a:solidFill>
            <a:round/>
            <a:headEnd type="triangle" w="med" len="med"/>
            <a:tailEnd type="triangle" w="med" len="med"/>
          </a:ln>
        </p:spPr>
        <p:txBody>
          <a:bodyPr/>
          <a:lstStyle/>
          <a:p>
            <a:endParaRPr lang="de-AT"/>
          </a:p>
        </p:txBody>
      </p:sp>
      <p:sp>
        <p:nvSpPr>
          <p:cNvPr id="23559" name="Line 19"/>
          <p:cNvSpPr>
            <a:spLocks noChangeShapeType="1"/>
          </p:cNvSpPr>
          <p:nvPr/>
        </p:nvSpPr>
        <p:spPr bwMode="auto">
          <a:xfrm flipV="1">
            <a:off x="3071802" y="3789363"/>
            <a:ext cx="1654175" cy="0"/>
          </a:xfrm>
          <a:prstGeom prst="line">
            <a:avLst/>
          </a:prstGeom>
          <a:noFill/>
          <a:ln w="28575">
            <a:solidFill>
              <a:srgbClr val="CC0000"/>
            </a:solidFill>
            <a:round/>
            <a:headEnd type="triangle" w="med" len="med"/>
            <a:tailEnd type="triangle" w="med" len="med"/>
          </a:ln>
        </p:spPr>
        <p:txBody>
          <a:bodyPr/>
          <a:lstStyle/>
          <a:p>
            <a:endParaRPr lang="de-AT"/>
          </a:p>
        </p:txBody>
      </p:sp>
      <p:sp>
        <p:nvSpPr>
          <p:cNvPr id="23560" name="Line 20"/>
          <p:cNvSpPr>
            <a:spLocks noChangeShapeType="1"/>
          </p:cNvSpPr>
          <p:nvPr/>
        </p:nvSpPr>
        <p:spPr bwMode="auto">
          <a:xfrm>
            <a:off x="3071802" y="3933825"/>
            <a:ext cx="1643062" cy="217488"/>
          </a:xfrm>
          <a:prstGeom prst="line">
            <a:avLst/>
          </a:prstGeom>
          <a:noFill/>
          <a:ln w="28575">
            <a:solidFill>
              <a:srgbClr val="CC0000"/>
            </a:solidFill>
            <a:round/>
            <a:headEnd type="triangle" w="med" len="med"/>
            <a:tailEnd type="triangle" w="med" len="med"/>
          </a:ln>
        </p:spPr>
        <p:txBody>
          <a:bodyPr/>
          <a:lstStyle/>
          <a:p>
            <a:endParaRPr lang="de-AT"/>
          </a:p>
        </p:txBody>
      </p:sp>
      <p:sp>
        <p:nvSpPr>
          <p:cNvPr id="10"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4</a:t>
            </a:fld>
            <a:r>
              <a:rPr lang="de-DE" dirty="0" smtClean="0"/>
              <a:t>   </a:t>
            </a:r>
            <a:endParaRPr lang="de-D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print"/>
          <a:srcRect/>
          <a:stretch>
            <a:fillRect/>
          </a:stretch>
        </p:blipFill>
        <p:spPr bwMode="auto">
          <a:xfrm>
            <a:off x="706438" y="1773238"/>
            <a:ext cx="7092950" cy="4316412"/>
          </a:xfrm>
          <a:prstGeom prst="rect">
            <a:avLst/>
          </a:prstGeom>
          <a:noFill/>
          <a:ln w="9525">
            <a:noFill/>
            <a:miter lim="800000"/>
            <a:headEnd/>
            <a:tailEnd/>
          </a:ln>
        </p:spPr>
      </p:pic>
      <p:sp>
        <p:nvSpPr>
          <p:cNvPr id="73731" name="Text Box 3"/>
          <p:cNvSpPr txBox="1">
            <a:spLocks noChangeArrowheads="1"/>
          </p:cNvSpPr>
          <p:nvPr/>
        </p:nvSpPr>
        <p:spPr bwMode="auto">
          <a:xfrm>
            <a:off x="0" y="36513"/>
            <a:ext cx="9144000" cy="488950"/>
          </a:xfrm>
          <a:prstGeom prst="rect">
            <a:avLst/>
          </a:prstGeom>
          <a:noFill/>
          <a:ln w="9525">
            <a:noFill/>
            <a:miter lim="800000"/>
            <a:headEnd/>
            <a:tailEnd/>
          </a:ln>
        </p:spPr>
        <p:txBody>
          <a:bodyPr>
            <a:spAutoFit/>
          </a:bodyPr>
          <a:lstStyle/>
          <a:p>
            <a:pPr algn="ctr"/>
            <a:r>
              <a:rPr lang="de-AT">
                <a:solidFill>
                  <a:srgbClr val="CC0000"/>
                </a:solidFill>
              </a:rPr>
              <a:t>Kaonic hydrogen fit</a:t>
            </a:r>
          </a:p>
        </p:txBody>
      </p:sp>
      <p:sp>
        <p:nvSpPr>
          <p:cNvPr id="73732" name="Text Box 4"/>
          <p:cNvSpPr txBox="1">
            <a:spLocks noChangeArrowheads="1"/>
          </p:cNvSpPr>
          <p:nvPr/>
        </p:nvSpPr>
        <p:spPr bwMode="auto">
          <a:xfrm>
            <a:off x="3730625" y="6021388"/>
            <a:ext cx="1198563" cy="304800"/>
          </a:xfrm>
          <a:prstGeom prst="rect">
            <a:avLst/>
          </a:prstGeom>
          <a:noFill/>
          <a:ln w="9525">
            <a:noFill/>
            <a:miter lim="800000"/>
            <a:headEnd/>
            <a:tailEnd/>
          </a:ln>
        </p:spPr>
        <p:txBody>
          <a:bodyPr wrap="none">
            <a:spAutoFit/>
          </a:bodyPr>
          <a:lstStyle/>
          <a:p>
            <a:r>
              <a:rPr lang="de-AT" sz="1400"/>
              <a:t>energy (keV)</a:t>
            </a:r>
          </a:p>
        </p:txBody>
      </p:sp>
      <p:sp>
        <p:nvSpPr>
          <p:cNvPr id="73733" name="Text Box 5"/>
          <p:cNvSpPr txBox="1">
            <a:spLocks noChangeArrowheads="1"/>
          </p:cNvSpPr>
          <p:nvPr/>
        </p:nvSpPr>
        <p:spPr bwMode="auto">
          <a:xfrm>
            <a:off x="642938" y="857250"/>
            <a:ext cx="6916737" cy="523875"/>
          </a:xfrm>
          <a:prstGeom prst="rect">
            <a:avLst/>
          </a:prstGeom>
          <a:noFill/>
          <a:ln w="9525">
            <a:noFill/>
            <a:miter lim="800000"/>
            <a:headEnd/>
            <a:tailEnd/>
          </a:ln>
        </p:spPr>
        <p:txBody>
          <a:bodyPr wrap="none">
            <a:spAutoFit/>
          </a:bodyPr>
          <a:lstStyle/>
          <a:p>
            <a:r>
              <a:rPr lang="de-AT" sz="1400"/>
              <a:t>from the kaonic hydrogen spectrum the KD specturm was subtracted to get rid of the </a:t>
            </a:r>
          </a:p>
          <a:p>
            <a:r>
              <a:rPr lang="de-AT" sz="1400"/>
              <a:t>kaonic background lines KO, KN.      290 pb</a:t>
            </a:r>
            <a:r>
              <a:rPr lang="de-AT" sz="1400" baseline="30000"/>
              <a:t>-1</a:t>
            </a:r>
            <a:r>
              <a:rPr lang="de-AT" sz="1400"/>
              <a:t> KH</a:t>
            </a:r>
          </a:p>
        </p:txBody>
      </p:sp>
      <p:sp>
        <p:nvSpPr>
          <p:cNvPr id="73734" name="Text Box 6"/>
          <p:cNvSpPr txBox="1">
            <a:spLocks noChangeArrowheads="1"/>
          </p:cNvSpPr>
          <p:nvPr/>
        </p:nvSpPr>
        <p:spPr bwMode="auto">
          <a:xfrm>
            <a:off x="4667250" y="1557338"/>
            <a:ext cx="3429000" cy="1570037"/>
          </a:xfrm>
          <a:prstGeom prst="rect">
            <a:avLst/>
          </a:prstGeom>
          <a:solidFill>
            <a:srgbClr val="EAEAEA"/>
          </a:solidFill>
          <a:ln w="9525">
            <a:noFill/>
            <a:miter lim="800000"/>
            <a:headEnd/>
            <a:tailEnd/>
          </a:ln>
        </p:spPr>
        <p:txBody>
          <a:bodyPr wrap="none">
            <a:spAutoFit/>
          </a:bodyPr>
          <a:lstStyle/>
          <a:p>
            <a:r>
              <a:rPr lang="de-AT" sz="1200"/>
              <a:t>For the signal 8 voigtians with</a:t>
            </a:r>
          </a:p>
          <a:p>
            <a:r>
              <a:rPr lang="de-AT" sz="1200"/>
              <a:t>given gauss resolution and free identical</a:t>
            </a:r>
          </a:p>
          <a:p>
            <a:r>
              <a:rPr lang="de-AT" sz="1200"/>
              <a:t>lorentz width are used for (2-1),.. (9-1)</a:t>
            </a:r>
          </a:p>
          <a:p>
            <a:r>
              <a:rPr lang="de-AT" sz="1200"/>
              <a:t>The position pattern is fixed by the QED values.</a:t>
            </a:r>
          </a:p>
          <a:p>
            <a:r>
              <a:rPr lang="de-AT" sz="1200"/>
              <a:t>The intensities of (2-1),(3-1) and (4-1)</a:t>
            </a:r>
          </a:p>
          <a:p>
            <a:r>
              <a:rPr lang="de-AT" sz="1200"/>
              <a:t>are free, those of the higher transitions are </a:t>
            </a:r>
          </a:p>
          <a:p>
            <a:r>
              <a:rPr lang="de-AT" sz="1200"/>
              <a:t>coupled according to theoretical expectatuions</a:t>
            </a:r>
          </a:p>
          <a:p>
            <a:r>
              <a:rPr lang="de-AT" sz="1200"/>
              <a:t>(cascade calculation, Koike‘s values)</a:t>
            </a:r>
          </a:p>
        </p:txBody>
      </p:sp>
      <p:sp>
        <p:nvSpPr>
          <p:cNvPr id="73735" name="Text Box 7"/>
          <p:cNvSpPr txBox="1">
            <a:spLocks noChangeArrowheads="1"/>
          </p:cNvSpPr>
          <p:nvPr/>
        </p:nvSpPr>
        <p:spPr bwMode="auto">
          <a:xfrm>
            <a:off x="1714500" y="3429000"/>
            <a:ext cx="4471988" cy="762000"/>
          </a:xfrm>
          <a:prstGeom prst="rect">
            <a:avLst/>
          </a:prstGeom>
          <a:noFill/>
          <a:ln w="9525">
            <a:noFill/>
            <a:miter lim="800000"/>
            <a:headEnd/>
            <a:tailEnd/>
          </a:ln>
        </p:spPr>
        <p:txBody>
          <a:bodyPr wrap="none">
            <a:spAutoFit/>
          </a:bodyPr>
          <a:lstStyle/>
          <a:p>
            <a:r>
              <a:rPr lang="de-AT" sz="4400">
                <a:solidFill>
                  <a:srgbClr val="99CCFF"/>
                </a:solidFill>
              </a:rPr>
              <a:t>p r e l i m i n a r y</a:t>
            </a:r>
          </a:p>
        </p:txBody>
      </p:sp>
      <p:sp>
        <p:nvSpPr>
          <p:cNvPr id="73736" name="Text Box 8"/>
          <p:cNvSpPr txBox="1">
            <a:spLocks noChangeArrowheads="1"/>
          </p:cNvSpPr>
          <p:nvPr/>
        </p:nvSpPr>
        <p:spPr bwMode="auto">
          <a:xfrm>
            <a:off x="1931988" y="2276475"/>
            <a:ext cx="504825" cy="457200"/>
          </a:xfrm>
          <a:prstGeom prst="rect">
            <a:avLst/>
          </a:prstGeom>
          <a:noFill/>
          <a:ln w="9525">
            <a:noFill/>
            <a:miter lim="800000"/>
            <a:headEnd/>
            <a:tailEnd/>
          </a:ln>
        </p:spPr>
        <p:txBody>
          <a:bodyPr wrap="none">
            <a:spAutoFit/>
          </a:bodyPr>
          <a:lstStyle/>
          <a:p>
            <a:r>
              <a:rPr lang="de-AT" sz="1200" b="1">
                <a:solidFill>
                  <a:srgbClr val="CC0066"/>
                </a:solidFill>
              </a:rPr>
              <a:t>KH </a:t>
            </a:r>
          </a:p>
          <a:p>
            <a:r>
              <a:rPr lang="de-AT" sz="1200" b="1">
                <a:solidFill>
                  <a:srgbClr val="CC0066"/>
                </a:solidFill>
              </a:rPr>
              <a:t>(2-1)</a:t>
            </a:r>
          </a:p>
        </p:txBody>
      </p:sp>
      <p:sp>
        <p:nvSpPr>
          <p:cNvPr id="73737" name="Text Box 9"/>
          <p:cNvSpPr txBox="1">
            <a:spLocks noChangeArrowheads="1"/>
          </p:cNvSpPr>
          <p:nvPr/>
        </p:nvSpPr>
        <p:spPr bwMode="auto">
          <a:xfrm>
            <a:off x="2435225" y="2492375"/>
            <a:ext cx="504825" cy="457200"/>
          </a:xfrm>
          <a:prstGeom prst="rect">
            <a:avLst/>
          </a:prstGeom>
          <a:noFill/>
          <a:ln w="9525">
            <a:noFill/>
            <a:miter lim="800000"/>
            <a:headEnd/>
            <a:tailEnd/>
          </a:ln>
        </p:spPr>
        <p:txBody>
          <a:bodyPr wrap="none">
            <a:spAutoFit/>
          </a:bodyPr>
          <a:lstStyle/>
          <a:p>
            <a:r>
              <a:rPr lang="de-AT" sz="1200" b="1">
                <a:solidFill>
                  <a:srgbClr val="CC0066"/>
                </a:solidFill>
              </a:rPr>
              <a:t>KH </a:t>
            </a:r>
          </a:p>
          <a:p>
            <a:r>
              <a:rPr lang="de-AT" sz="1200" b="1">
                <a:solidFill>
                  <a:srgbClr val="CC0066"/>
                </a:solidFill>
              </a:rPr>
              <a:t>(3-1)</a:t>
            </a:r>
          </a:p>
        </p:txBody>
      </p:sp>
      <p:sp>
        <p:nvSpPr>
          <p:cNvPr id="73738" name="Text Box 10"/>
          <p:cNvSpPr txBox="1">
            <a:spLocks noChangeArrowheads="1"/>
          </p:cNvSpPr>
          <p:nvPr/>
        </p:nvSpPr>
        <p:spPr bwMode="auto">
          <a:xfrm>
            <a:off x="3298825" y="2133600"/>
            <a:ext cx="633413" cy="639763"/>
          </a:xfrm>
          <a:prstGeom prst="rect">
            <a:avLst/>
          </a:prstGeom>
          <a:noFill/>
          <a:ln w="9525">
            <a:noFill/>
            <a:miter lim="800000"/>
            <a:headEnd/>
            <a:tailEnd/>
          </a:ln>
        </p:spPr>
        <p:txBody>
          <a:bodyPr wrap="none">
            <a:spAutoFit/>
          </a:bodyPr>
          <a:lstStyle/>
          <a:p>
            <a:r>
              <a:rPr lang="de-AT" sz="1200" b="1">
                <a:solidFill>
                  <a:srgbClr val="CC0066"/>
                </a:solidFill>
              </a:rPr>
              <a:t>KH </a:t>
            </a:r>
          </a:p>
          <a:p>
            <a:r>
              <a:rPr lang="de-AT" sz="1200" b="1">
                <a:solidFill>
                  <a:srgbClr val="CC0066"/>
                </a:solidFill>
              </a:rPr>
              <a:t>(4-1),..</a:t>
            </a:r>
          </a:p>
          <a:p>
            <a:r>
              <a:rPr lang="de-AT" sz="1200" b="1">
                <a:solidFill>
                  <a:srgbClr val="CC0066"/>
                </a:solidFill>
              </a:rPr>
              <a:t>(9-1)</a:t>
            </a:r>
          </a:p>
        </p:txBody>
      </p:sp>
      <p:sp>
        <p:nvSpPr>
          <p:cNvPr id="73739" name="Line 11"/>
          <p:cNvSpPr>
            <a:spLocks noChangeShapeType="1"/>
          </p:cNvSpPr>
          <p:nvPr/>
        </p:nvSpPr>
        <p:spPr bwMode="auto">
          <a:xfrm flipV="1">
            <a:off x="2795588" y="5445125"/>
            <a:ext cx="377825" cy="541338"/>
          </a:xfrm>
          <a:prstGeom prst="line">
            <a:avLst/>
          </a:prstGeom>
          <a:noFill/>
          <a:ln w="38100">
            <a:solidFill>
              <a:srgbClr val="CC0066"/>
            </a:solidFill>
            <a:round/>
            <a:headEnd/>
            <a:tailEnd type="triangle" w="med" len="med"/>
          </a:ln>
        </p:spPr>
        <p:txBody>
          <a:bodyPr/>
          <a:lstStyle/>
          <a:p>
            <a:endParaRPr lang="de-AT"/>
          </a:p>
        </p:txBody>
      </p:sp>
      <p:sp>
        <p:nvSpPr>
          <p:cNvPr id="73740" name="Text Box 12"/>
          <p:cNvSpPr txBox="1">
            <a:spLocks noChangeArrowheads="1"/>
          </p:cNvSpPr>
          <p:nvPr/>
        </p:nvSpPr>
        <p:spPr bwMode="auto">
          <a:xfrm>
            <a:off x="2219325" y="6021388"/>
            <a:ext cx="1011238" cy="457200"/>
          </a:xfrm>
          <a:prstGeom prst="rect">
            <a:avLst/>
          </a:prstGeom>
          <a:noFill/>
          <a:ln w="9525">
            <a:noFill/>
            <a:miter lim="800000"/>
            <a:headEnd/>
            <a:tailEnd/>
          </a:ln>
        </p:spPr>
        <p:txBody>
          <a:bodyPr wrap="none">
            <a:spAutoFit/>
          </a:bodyPr>
          <a:lstStyle/>
          <a:p>
            <a:r>
              <a:rPr lang="de-AT" sz="1200"/>
              <a:t>Note: K</a:t>
            </a:r>
            <a:r>
              <a:rPr lang="de-AT" sz="1200" baseline="-25000"/>
              <a:t>high</a:t>
            </a:r>
            <a:r>
              <a:rPr lang="de-AT" sz="1200"/>
              <a:t> </a:t>
            </a:r>
          </a:p>
          <a:p>
            <a:r>
              <a:rPr lang="de-AT" sz="1200"/>
              <a:t>yield pattern</a:t>
            </a:r>
          </a:p>
        </p:txBody>
      </p:sp>
      <p:sp>
        <p:nvSpPr>
          <p:cNvPr id="73741" name="Text Box 13"/>
          <p:cNvSpPr txBox="1">
            <a:spLocks noChangeArrowheads="1"/>
          </p:cNvSpPr>
          <p:nvPr/>
        </p:nvSpPr>
        <p:spPr bwMode="auto">
          <a:xfrm>
            <a:off x="5286375" y="6000750"/>
            <a:ext cx="3041650" cy="639763"/>
          </a:xfrm>
          <a:prstGeom prst="rect">
            <a:avLst/>
          </a:prstGeom>
          <a:noFill/>
          <a:ln w="9525">
            <a:noFill/>
            <a:miter lim="800000"/>
            <a:headEnd/>
            <a:tailEnd/>
          </a:ln>
        </p:spPr>
        <p:txBody>
          <a:bodyPr wrap="none">
            <a:spAutoFit/>
          </a:bodyPr>
          <a:lstStyle/>
          <a:p>
            <a:r>
              <a:rPr lang="de-AT" sz="1200"/>
              <a:t>In the final analysis the backgound</a:t>
            </a:r>
          </a:p>
          <a:p>
            <a:r>
              <a:rPr lang="de-AT" sz="1200"/>
              <a:t>can be determined from fitting the KD data</a:t>
            </a:r>
          </a:p>
          <a:p>
            <a:r>
              <a:rPr lang="de-AT" sz="1200"/>
              <a:t>and then include the pattren in the KH fit.</a:t>
            </a:r>
          </a:p>
        </p:txBody>
      </p:sp>
      <p:pic>
        <p:nvPicPr>
          <p:cNvPr id="73742" name="Picture 13"/>
          <p:cNvPicPr>
            <a:picLocks noChangeAspect="1" noChangeArrowheads="1"/>
          </p:cNvPicPr>
          <p:nvPr/>
        </p:nvPicPr>
        <p:blipFill>
          <a:blip r:embed="rId4" cstate="print"/>
          <a:srcRect/>
          <a:stretch>
            <a:fillRect/>
          </a:stretch>
        </p:blipFill>
        <p:spPr bwMode="auto">
          <a:xfrm>
            <a:off x="6645275" y="3500438"/>
            <a:ext cx="2382838" cy="1785937"/>
          </a:xfrm>
          <a:prstGeom prst="rect">
            <a:avLst/>
          </a:prstGeom>
          <a:noFill/>
          <a:ln w="9525">
            <a:noFill/>
            <a:miter lim="800000"/>
            <a:headEnd/>
            <a:tailEnd/>
          </a:ln>
        </p:spPr>
      </p:pic>
      <p:sp>
        <p:nvSpPr>
          <p:cNvPr id="15" name="Rechteck 14"/>
          <p:cNvSpPr/>
          <p:nvPr/>
        </p:nvSpPr>
        <p:spPr>
          <a:xfrm>
            <a:off x="7827963" y="3962400"/>
            <a:ext cx="214312" cy="341313"/>
          </a:xfrm>
          <a:prstGeom prst="rect">
            <a:avLst/>
          </a:prstGeom>
          <a:solidFill>
            <a:srgbClr val="DDDDDD"/>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3744" name="Textfeld 15"/>
          <p:cNvSpPr txBox="1">
            <a:spLocks noChangeArrowheads="1"/>
          </p:cNvSpPr>
          <p:nvPr/>
        </p:nvSpPr>
        <p:spPr bwMode="auto">
          <a:xfrm>
            <a:off x="8083550" y="3071813"/>
            <a:ext cx="1060450" cy="523875"/>
          </a:xfrm>
          <a:prstGeom prst="rect">
            <a:avLst/>
          </a:prstGeom>
          <a:noFill/>
          <a:ln w="9525">
            <a:noFill/>
            <a:miter lim="800000"/>
            <a:headEnd/>
            <a:tailEnd/>
          </a:ln>
        </p:spPr>
        <p:txBody>
          <a:bodyPr wrap="none">
            <a:spAutoFit/>
          </a:bodyPr>
          <a:lstStyle/>
          <a:p>
            <a:r>
              <a:rPr lang="de-DE" sz="1400"/>
              <a:t>siddharta </a:t>
            </a:r>
          </a:p>
          <a:p>
            <a:r>
              <a:rPr lang="de-DE" sz="1400"/>
              <a:t>preliminary</a:t>
            </a:r>
          </a:p>
        </p:txBody>
      </p:sp>
      <p:cxnSp>
        <p:nvCxnSpPr>
          <p:cNvPr id="17" name="Gerade Verbindung mit Pfeil 16"/>
          <p:cNvCxnSpPr/>
          <p:nvPr/>
        </p:nvCxnSpPr>
        <p:spPr>
          <a:xfrm rot="10800000" flipV="1">
            <a:off x="7943850" y="3576638"/>
            <a:ext cx="546100" cy="531812"/>
          </a:xfrm>
          <a:prstGeom prst="straightConnector1">
            <a:avLst/>
          </a:prstGeom>
          <a:ln w="28575">
            <a:solidFill>
              <a:srgbClr val="3333CC"/>
            </a:solidFill>
            <a:tailEnd type="arrow"/>
          </a:ln>
        </p:spPr>
        <p:style>
          <a:lnRef idx="1">
            <a:schemeClr val="accent1"/>
          </a:lnRef>
          <a:fillRef idx="0">
            <a:schemeClr val="accent1"/>
          </a:fillRef>
          <a:effectRef idx="0">
            <a:schemeClr val="accent1"/>
          </a:effectRef>
          <a:fontRef idx="minor">
            <a:schemeClr val="tx1"/>
          </a:fontRef>
        </p:style>
      </p:cxnSp>
      <p:sp>
        <p:nvSpPr>
          <p:cNvPr id="73746" name="Foliennummernplatzhalter 4"/>
          <p:cNvSpPr txBox="1">
            <a:spLocks noGrp="1"/>
          </p:cNvSpPr>
          <p:nvPr/>
        </p:nvSpPr>
        <p:spPr bwMode="auto">
          <a:xfrm>
            <a:off x="8239125" y="6488113"/>
            <a:ext cx="900113" cy="287337"/>
          </a:xfrm>
          <a:prstGeom prst="rect">
            <a:avLst/>
          </a:prstGeom>
          <a:noFill/>
          <a:ln w="9525">
            <a:noFill/>
            <a:miter lim="800000"/>
            <a:headEnd/>
            <a:tailEnd/>
          </a:ln>
        </p:spPr>
        <p:txBody>
          <a:bodyPr/>
          <a:lstStyle/>
          <a:p>
            <a:pPr algn="ctr"/>
            <a:fld id="{5C8A8005-1024-4654-9D9A-C7C035A99474}" type="slidenum">
              <a:rPr lang="de-DE" sz="1400"/>
              <a:pPr algn="ctr"/>
              <a:t>40</a:t>
            </a:fld>
            <a:r>
              <a:rPr lang="de-DE" sz="140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cstate="print"/>
          <a:srcRect/>
          <a:stretch>
            <a:fillRect/>
          </a:stretch>
        </p:blipFill>
        <p:spPr bwMode="auto">
          <a:xfrm>
            <a:off x="142875" y="3857625"/>
            <a:ext cx="3214688" cy="2774950"/>
          </a:xfrm>
          <a:prstGeom prst="rect">
            <a:avLst/>
          </a:prstGeom>
          <a:noFill/>
          <a:ln w="9525">
            <a:noFill/>
            <a:miter lim="800000"/>
            <a:headEnd/>
            <a:tailEnd/>
          </a:ln>
        </p:spPr>
      </p:pic>
      <p:sp>
        <p:nvSpPr>
          <p:cNvPr id="74755" name="Text Box 4"/>
          <p:cNvSpPr txBox="1">
            <a:spLocks noChangeArrowheads="1"/>
          </p:cNvSpPr>
          <p:nvPr/>
        </p:nvSpPr>
        <p:spPr bwMode="auto">
          <a:xfrm>
            <a:off x="1285875" y="6581775"/>
            <a:ext cx="1063625" cy="276225"/>
          </a:xfrm>
          <a:prstGeom prst="rect">
            <a:avLst/>
          </a:prstGeom>
          <a:noFill/>
          <a:ln w="9525">
            <a:noFill/>
            <a:miter lim="800000"/>
            <a:headEnd/>
            <a:tailEnd/>
          </a:ln>
        </p:spPr>
        <p:txBody>
          <a:bodyPr wrap="none">
            <a:spAutoFit/>
          </a:bodyPr>
          <a:lstStyle/>
          <a:p>
            <a:r>
              <a:rPr lang="de-AT" sz="1200">
                <a:latin typeface="Calibri" pitchFamily="34" charset="0"/>
              </a:rPr>
              <a:t>energy (keV)</a:t>
            </a:r>
          </a:p>
        </p:txBody>
      </p:sp>
      <p:sp>
        <p:nvSpPr>
          <p:cNvPr id="74756" name="Text Box 8"/>
          <p:cNvSpPr txBox="1">
            <a:spLocks noChangeArrowheads="1"/>
          </p:cNvSpPr>
          <p:nvPr/>
        </p:nvSpPr>
        <p:spPr bwMode="auto">
          <a:xfrm rot="-5400000">
            <a:off x="598488" y="4616450"/>
            <a:ext cx="508000" cy="276225"/>
          </a:xfrm>
          <a:prstGeom prst="rect">
            <a:avLst/>
          </a:prstGeom>
          <a:noFill/>
          <a:ln w="9525">
            <a:noFill/>
            <a:miter lim="800000"/>
            <a:headEnd/>
            <a:tailEnd/>
          </a:ln>
        </p:spPr>
        <p:txBody>
          <a:bodyPr wrap="none">
            <a:spAutoFit/>
          </a:bodyPr>
          <a:lstStyle/>
          <a:p>
            <a:r>
              <a:rPr lang="de-AT" sz="1200">
                <a:solidFill>
                  <a:srgbClr val="002060"/>
                </a:solidFill>
                <a:latin typeface="Calibri" pitchFamily="34" charset="0"/>
              </a:rPr>
              <a:t>(2-1)</a:t>
            </a:r>
          </a:p>
        </p:txBody>
      </p:sp>
      <p:sp>
        <p:nvSpPr>
          <p:cNvPr id="24581" name="Text Box 9"/>
          <p:cNvSpPr txBox="1">
            <a:spLocks noChangeArrowheads="1"/>
          </p:cNvSpPr>
          <p:nvPr/>
        </p:nvSpPr>
        <p:spPr bwMode="auto">
          <a:xfrm rot="16200000">
            <a:off x="1241426" y="4687887"/>
            <a:ext cx="508000" cy="276225"/>
          </a:xfrm>
          <a:prstGeom prst="rect">
            <a:avLst/>
          </a:prstGeom>
          <a:noFill/>
          <a:ln w="9525">
            <a:noFill/>
            <a:miter lim="800000"/>
            <a:headEnd/>
            <a:tailEnd/>
          </a:ln>
        </p:spPr>
        <p:txBody>
          <a:bodyPr wrap="none">
            <a:spAutoFit/>
          </a:bodyPr>
          <a:lstStyle/>
          <a:p>
            <a:pPr fontAlgn="auto">
              <a:spcBef>
                <a:spcPts val="0"/>
              </a:spcBef>
              <a:spcAft>
                <a:spcPts val="0"/>
              </a:spcAft>
              <a:defRPr/>
            </a:pPr>
            <a:r>
              <a:rPr lang="de-AT" sz="1200" dirty="0">
                <a:solidFill>
                  <a:schemeClr val="accent4"/>
                </a:solidFill>
                <a:latin typeface="+mn-lt"/>
              </a:rPr>
              <a:t>(3-1)</a:t>
            </a:r>
          </a:p>
        </p:txBody>
      </p:sp>
      <p:pic>
        <p:nvPicPr>
          <p:cNvPr id="74758" name="Picture 13"/>
          <p:cNvPicPr>
            <a:picLocks noChangeAspect="1" noChangeArrowheads="1"/>
          </p:cNvPicPr>
          <p:nvPr/>
        </p:nvPicPr>
        <p:blipFill>
          <a:blip r:embed="rId4" cstate="print"/>
          <a:srcRect/>
          <a:stretch>
            <a:fillRect/>
          </a:stretch>
        </p:blipFill>
        <p:spPr bwMode="auto">
          <a:xfrm>
            <a:off x="5643563" y="4572000"/>
            <a:ext cx="2382837" cy="1785938"/>
          </a:xfrm>
          <a:prstGeom prst="rect">
            <a:avLst/>
          </a:prstGeom>
          <a:noFill/>
          <a:ln w="9525">
            <a:noFill/>
            <a:miter lim="800000"/>
            <a:headEnd/>
            <a:tailEnd/>
          </a:ln>
        </p:spPr>
      </p:pic>
      <p:sp>
        <p:nvSpPr>
          <p:cNvPr id="15" name="Rechteck 14"/>
          <p:cNvSpPr/>
          <p:nvPr/>
        </p:nvSpPr>
        <p:spPr>
          <a:xfrm>
            <a:off x="6826250" y="5033963"/>
            <a:ext cx="214313" cy="341312"/>
          </a:xfrm>
          <a:prstGeom prst="rect">
            <a:avLst/>
          </a:prstGeom>
          <a:solidFill>
            <a:srgbClr val="DDDDDD"/>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4760" name="Textfeld 15"/>
          <p:cNvSpPr txBox="1">
            <a:spLocks noChangeArrowheads="1"/>
          </p:cNvSpPr>
          <p:nvPr/>
        </p:nvSpPr>
        <p:spPr bwMode="auto">
          <a:xfrm>
            <a:off x="7081838" y="4143375"/>
            <a:ext cx="933450" cy="461963"/>
          </a:xfrm>
          <a:prstGeom prst="rect">
            <a:avLst/>
          </a:prstGeom>
          <a:noFill/>
          <a:ln w="9525">
            <a:noFill/>
            <a:miter lim="800000"/>
            <a:headEnd/>
            <a:tailEnd/>
          </a:ln>
        </p:spPr>
        <p:txBody>
          <a:bodyPr wrap="none">
            <a:spAutoFit/>
          </a:bodyPr>
          <a:lstStyle/>
          <a:p>
            <a:r>
              <a:rPr lang="de-DE" sz="1200">
                <a:latin typeface="Calibri" pitchFamily="34" charset="0"/>
              </a:rPr>
              <a:t>siddharta </a:t>
            </a:r>
          </a:p>
          <a:p>
            <a:r>
              <a:rPr lang="de-DE" sz="1200">
                <a:latin typeface="Calibri" pitchFamily="34" charset="0"/>
              </a:rPr>
              <a:t>preliminary</a:t>
            </a:r>
          </a:p>
        </p:txBody>
      </p:sp>
      <p:cxnSp>
        <p:nvCxnSpPr>
          <p:cNvPr id="17" name="Gerade Verbindung mit Pfeil 16"/>
          <p:cNvCxnSpPr/>
          <p:nvPr/>
        </p:nvCxnSpPr>
        <p:spPr>
          <a:xfrm rot="10800000" flipV="1">
            <a:off x="6942138" y="4648200"/>
            <a:ext cx="546100" cy="531813"/>
          </a:xfrm>
          <a:prstGeom prst="straightConnector1">
            <a:avLst/>
          </a:prstGeom>
          <a:ln w="28575">
            <a:solidFill>
              <a:srgbClr val="3333CC"/>
            </a:solidFill>
            <a:tailEnd type="arrow"/>
          </a:ln>
        </p:spPr>
        <p:style>
          <a:lnRef idx="1">
            <a:schemeClr val="accent1"/>
          </a:lnRef>
          <a:fillRef idx="0">
            <a:schemeClr val="accent1"/>
          </a:fillRef>
          <a:effectRef idx="0">
            <a:schemeClr val="accent1"/>
          </a:effectRef>
          <a:fontRef idx="minor">
            <a:schemeClr val="tx1"/>
          </a:fontRef>
        </p:style>
      </p:cxnSp>
      <p:sp>
        <p:nvSpPr>
          <p:cNvPr id="74762" name="Foliennummernplatzhalter 4"/>
          <p:cNvSpPr txBox="1">
            <a:spLocks noGrp="1"/>
          </p:cNvSpPr>
          <p:nvPr/>
        </p:nvSpPr>
        <p:spPr bwMode="auto">
          <a:xfrm>
            <a:off x="8239125" y="6488113"/>
            <a:ext cx="900113" cy="287337"/>
          </a:xfrm>
          <a:prstGeom prst="rect">
            <a:avLst/>
          </a:prstGeom>
          <a:noFill/>
          <a:ln w="9525">
            <a:noFill/>
            <a:miter lim="800000"/>
            <a:headEnd/>
            <a:tailEnd/>
          </a:ln>
        </p:spPr>
        <p:txBody>
          <a:bodyPr/>
          <a:lstStyle/>
          <a:p>
            <a:pPr algn="ctr"/>
            <a:fld id="{3B641EC0-D978-4D0F-B531-A597D5A4D08C}" type="slidenum">
              <a:rPr lang="de-DE" sz="1400">
                <a:latin typeface="Calibri" pitchFamily="34" charset="0"/>
              </a:rPr>
              <a:pPr algn="ctr"/>
              <a:t>41</a:t>
            </a:fld>
            <a:r>
              <a:rPr lang="de-DE" sz="1400">
                <a:latin typeface="Calibri" pitchFamily="34" charset="0"/>
              </a:rPr>
              <a:t>   </a:t>
            </a:r>
          </a:p>
        </p:txBody>
      </p:sp>
      <p:pic>
        <p:nvPicPr>
          <p:cNvPr id="74763" name="Picture 7"/>
          <p:cNvPicPr>
            <a:picLocks noChangeAspect="1" noChangeArrowheads="1"/>
          </p:cNvPicPr>
          <p:nvPr/>
        </p:nvPicPr>
        <p:blipFill>
          <a:blip r:embed="rId5" cstate="print"/>
          <a:srcRect/>
          <a:stretch>
            <a:fillRect/>
          </a:stretch>
        </p:blipFill>
        <p:spPr bwMode="auto">
          <a:xfrm>
            <a:off x="4500563" y="0"/>
            <a:ext cx="4643437" cy="3862388"/>
          </a:xfrm>
          <a:prstGeom prst="rect">
            <a:avLst/>
          </a:prstGeom>
          <a:noFill/>
          <a:ln w="9525">
            <a:noFill/>
            <a:miter lim="800000"/>
            <a:headEnd/>
            <a:tailEnd/>
          </a:ln>
        </p:spPr>
      </p:pic>
      <p:sp>
        <p:nvSpPr>
          <p:cNvPr id="74764" name="Text Box 8"/>
          <p:cNvSpPr txBox="1">
            <a:spLocks noChangeArrowheads="1"/>
          </p:cNvSpPr>
          <p:nvPr/>
        </p:nvSpPr>
        <p:spPr bwMode="auto">
          <a:xfrm>
            <a:off x="1928813" y="4000500"/>
            <a:ext cx="1357312" cy="461963"/>
          </a:xfrm>
          <a:prstGeom prst="rect">
            <a:avLst/>
          </a:prstGeom>
          <a:noFill/>
          <a:ln w="9525">
            <a:noFill/>
            <a:miter lim="800000"/>
            <a:headEnd/>
            <a:tailEnd/>
          </a:ln>
        </p:spPr>
        <p:txBody>
          <a:bodyPr>
            <a:spAutoFit/>
          </a:bodyPr>
          <a:lstStyle/>
          <a:p>
            <a:r>
              <a:rPr lang="de-AT" sz="1200">
                <a:solidFill>
                  <a:srgbClr val="002060"/>
                </a:solidFill>
                <a:latin typeface="Calibri" pitchFamily="34" charset="0"/>
              </a:rPr>
              <a:t>kaonic hydrogen</a:t>
            </a:r>
          </a:p>
          <a:p>
            <a:r>
              <a:rPr lang="de-AT" sz="1200">
                <a:solidFill>
                  <a:srgbClr val="002060"/>
                </a:solidFill>
                <a:latin typeface="Calibri" pitchFamily="34" charset="0"/>
              </a:rPr>
              <a:t> K X ray lines</a:t>
            </a:r>
          </a:p>
        </p:txBody>
      </p:sp>
      <p:sp>
        <p:nvSpPr>
          <p:cNvPr id="19" name="Text Box 9"/>
          <p:cNvSpPr txBox="1">
            <a:spLocks noChangeArrowheads="1"/>
          </p:cNvSpPr>
          <p:nvPr/>
        </p:nvSpPr>
        <p:spPr bwMode="auto">
          <a:xfrm rot="16200000">
            <a:off x="1384301" y="4259262"/>
            <a:ext cx="508000" cy="276225"/>
          </a:xfrm>
          <a:prstGeom prst="rect">
            <a:avLst/>
          </a:prstGeom>
          <a:noFill/>
          <a:ln w="9525">
            <a:noFill/>
            <a:miter lim="800000"/>
            <a:headEnd/>
            <a:tailEnd/>
          </a:ln>
        </p:spPr>
        <p:txBody>
          <a:bodyPr>
            <a:spAutoFit/>
          </a:bodyPr>
          <a:lstStyle/>
          <a:p>
            <a:pPr fontAlgn="auto">
              <a:spcBef>
                <a:spcPts val="0"/>
              </a:spcBef>
              <a:spcAft>
                <a:spcPts val="0"/>
              </a:spcAft>
              <a:defRPr/>
            </a:pPr>
            <a:r>
              <a:rPr lang="de-AT" sz="1200" dirty="0">
                <a:solidFill>
                  <a:schemeClr val="accent4"/>
                </a:solidFill>
                <a:latin typeface="+mn-lt"/>
              </a:rPr>
              <a:t>(4-1)</a:t>
            </a:r>
          </a:p>
        </p:txBody>
      </p:sp>
      <p:sp>
        <p:nvSpPr>
          <p:cNvPr id="20" name="Text Box 9"/>
          <p:cNvSpPr txBox="1">
            <a:spLocks noChangeArrowheads="1"/>
          </p:cNvSpPr>
          <p:nvPr/>
        </p:nvSpPr>
        <p:spPr bwMode="auto">
          <a:xfrm rot="16200000">
            <a:off x="1887538" y="4724400"/>
            <a:ext cx="687387" cy="461963"/>
          </a:xfrm>
          <a:prstGeom prst="rect">
            <a:avLst/>
          </a:prstGeom>
          <a:noFill/>
          <a:ln w="9525">
            <a:noFill/>
            <a:miter lim="800000"/>
            <a:headEnd/>
            <a:tailEnd/>
          </a:ln>
        </p:spPr>
        <p:txBody>
          <a:bodyPr wrap="none">
            <a:spAutoFit/>
          </a:bodyPr>
          <a:lstStyle/>
          <a:p>
            <a:pPr fontAlgn="auto">
              <a:spcBef>
                <a:spcPts val="0"/>
              </a:spcBef>
              <a:spcAft>
                <a:spcPts val="0"/>
              </a:spcAft>
              <a:defRPr/>
            </a:pPr>
            <a:r>
              <a:rPr lang="de-AT" sz="1200" dirty="0">
                <a:solidFill>
                  <a:schemeClr val="accent4"/>
                </a:solidFill>
                <a:latin typeface="+mn-lt"/>
              </a:rPr>
              <a:t>(5-1)</a:t>
            </a:r>
          </a:p>
          <a:p>
            <a:pPr fontAlgn="auto">
              <a:spcBef>
                <a:spcPts val="0"/>
              </a:spcBef>
              <a:spcAft>
                <a:spcPts val="0"/>
              </a:spcAft>
              <a:defRPr/>
            </a:pPr>
            <a:r>
              <a:rPr lang="de-AT" sz="1200" dirty="0">
                <a:solidFill>
                  <a:schemeClr val="accent4"/>
                </a:solidFill>
                <a:latin typeface="+mn-lt"/>
              </a:rPr>
              <a:t>- (20-1)</a:t>
            </a:r>
          </a:p>
        </p:txBody>
      </p:sp>
      <p:pic>
        <p:nvPicPr>
          <p:cNvPr id="74767" name="Picture 6"/>
          <p:cNvPicPr>
            <a:picLocks noChangeAspect="1" noChangeArrowheads="1"/>
          </p:cNvPicPr>
          <p:nvPr/>
        </p:nvPicPr>
        <p:blipFill>
          <a:blip r:embed="rId6" cstate="print"/>
          <a:srcRect/>
          <a:stretch>
            <a:fillRect/>
          </a:stretch>
        </p:blipFill>
        <p:spPr bwMode="auto">
          <a:xfrm>
            <a:off x="-331788" y="-22225"/>
            <a:ext cx="4786313" cy="3857625"/>
          </a:xfrm>
          <a:prstGeom prst="rect">
            <a:avLst/>
          </a:prstGeom>
          <a:noFill/>
          <a:ln w="9525">
            <a:noFill/>
            <a:miter lim="800000"/>
            <a:headEnd/>
            <a:tailEnd/>
          </a:ln>
        </p:spPr>
      </p:pic>
      <p:sp>
        <p:nvSpPr>
          <p:cNvPr id="74768" name="Rectangle 42"/>
          <p:cNvSpPr>
            <a:spLocks noChangeArrowheads="1"/>
          </p:cNvSpPr>
          <p:nvPr/>
        </p:nvSpPr>
        <p:spPr bwMode="auto">
          <a:xfrm>
            <a:off x="871538" y="1997075"/>
            <a:ext cx="909637" cy="1427163"/>
          </a:xfrm>
          <a:prstGeom prst="rect">
            <a:avLst/>
          </a:prstGeom>
          <a:noFill/>
          <a:ln w="28575">
            <a:solidFill>
              <a:srgbClr val="CC0000"/>
            </a:solidFill>
            <a:prstDash val="sysDot"/>
            <a:miter lim="800000"/>
            <a:headEnd/>
            <a:tailEnd/>
          </a:ln>
        </p:spPr>
        <p:txBody>
          <a:bodyPr wrap="none" anchor="ctr"/>
          <a:lstStyle/>
          <a:p>
            <a:endParaRPr lang="de-DE">
              <a:latin typeface="Calibri" pitchFamily="34" charset="0"/>
            </a:endParaRPr>
          </a:p>
        </p:txBody>
      </p:sp>
      <p:sp>
        <p:nvSpPr>
          <p:cNvPr id="74769" name="Text Box 43"/>
          <p:cNvSpPr txBox="1">
            <a:spLocks noChangeArrowheads="1"/>
          </p:cNvSpPr>
          <p:nvPr/>
        </p:nvSpPr>
        <p:spPr bwMode="auto">
          <a:xfrm>
            <a:off x="785813" y="1285875"/>
            <a:ext cx="1119187" cy="554038"/>
          </a:xfrm>
          <a:prstGeom prst="rect">
            <a:avLst/>
          </a:prstGeom>
          <a:noFill/>
          <a:ln w="9525">
            <a:noFill/>
            <a:miter lim="800000"/>
            <a:headEnd/>
            <a:tailEnd/>
          </a:ln>
        </p:spPr>
        <p:txBody>
          <a:bodyPr wrap="none">
            <a:spAutoFit/>
          </a:bodyPr>
          <a:lstStyle/>
          <a:p>
            <a:r>
              <a:rPr lang="de-AT" sz="1000">
                <a:latin typeface="Calibri" pitchFamily="34" charset="0"/>
              </a:rPr>
              <a:t>Region of</a:t>
            </a:r>
          </a:p>
          <a:p>
            <a:r>
              <a:rPr lang="de-AT" sz="1000">
                <a:latin typeface="Calibri" pitchFamily="34" charset="0"/>
              </a:rPr>
              <a:t>kaonic hydrogen</a:t>
            </a:r>
          </a:p>
          <a:p>
            <a:r>
              <a:rPr lang="de-AT" sz="1000">
                <a:latin typeface="Calibri" pitchFamily="34" charset="0"/>
              </a:rPr>
              <a:t>K lines</a:t>
            </a:r>
          </a:p>
        </p:txBody>
      </p:sp>
      <p:sp>
        <p:nvSpPr>
          <p:cNvPr id="74770" name="Text Box 44"/>
          <p:cNvSpPr txBox="1">
            <a:spLocks noChangeArrowheads="1"/>
          </p:cNvSpPr>
          <p:nvPr/>
        </p:nvSpPr>
        <p:spPr bwMode="auto">
          <a:xfrm rot="-5400000">
            <a:off x="1980406" y="377032"/>
            <a:ext cx="714375" cy="246062"/>
          </a:xfrm>
          <a:prstGeom prst="rect">
            <a:avLst/>
          </a:prstGeom>
          <a:noFill/>
          <a:ln w="9525">
            <a:noFill/>
            <a:miter lim="800000"/>
            <a:headEnd/>
            <a:tailEnd/>
          </a:ln>
        </p:spPr>
        <p:txBody>
          <a:bodyPr>
            <a:spAutoFit/>
          </a:bodyPr>
          <a:lstStyle/>
          <a:p>
            <a:r>
              <a:rPr lang="de-AT" sz="1000">
                <a:solidFill>
                  <a:srgbClr val="3333CC"/>
                </a:solidFill>
                <a:latin typeface="Calibri" pitchFamily="34" charset="0"/>
              </a:rPr>
              <a:t>KC (5-4)</a:t>
            </a:r>
          </a:p>
        </p:txBody>
      </p:sp>
      <p:sp>
        <p:nvSpPr>
          <p:cNvPr id="74771" name="Text Box 45"/>
          <p:cNvSpPr txBox="1">
            <a:spLocks noChangeArrowheads="1"/>
          </p:cNvSpPr>
          <p:nvPr/>
        </p:nvSpPr>
        <p:spPr bwMode="auto">
          <a:xfrm rot="-5400000">
            <a:off x="115094" y="1686719"/>
            <a:ext cx="1190625" cy="246063"/>
          </a:xfrm>
          <a:prstGeom prst="rect">
            <a:avLst/>
          </a:prstGeom>
          <a:noFill/>
          <a:ln w="9525">
            <a:noFill/>
            <a:miter lim="800000"/>
            <a:headEnd/>
            <a:tailEnd/>
          </a:ln>
        </p:spPr>
        <p:txBody>
          <a:bodyPr>
            <a:spAutoFit/>
          </a:bodyPr>
          <a:lstStyle/>
          <a:p>
            <a:r>
              <a:rPr lang="de-AT" sz="1000">
                <a:solidFill>
                  <a:srgbClr val="3333CC"/>
                </a:solidFill>
                <a:latin typeface="Calibri" pitchFamily="34" charset="0"/>
              </a:rPr>
              <a:t>KC (6-5)</a:t>
            </a:r>
          </a:p>
        </p:txBody>
      </p:sp>
      <p:sp>
        <p:nvSpPr>
          <p:cNvPr id="74772" name="Text Box 46"/>
          <p:cNvSpPr txBox="1">
            <a:spLocks noChangeArrowheads="1"/>
          </p:cNvSpPr>
          <p:nvPr/>
        </p:nvSpPr>
        <p:spPr bwMode="auto">
          <a:xfrm rot="10800000">
            <a:off x="293688" y="1285875"/>
            <a:ext cx="339725" cy="584200"/>
          </a:xfrm>
          <a:prstGeom prst="rect">
            <a:avLst/>
          </a:prstGeom>
          <a:noFill/>
          <a:ln w="9525">
            <a:noFill/>
            <a:miter lim="800000"/>
            <a:headEnd/>
            <a:tailEnd/>
          </a:ln>
        </p:spPr>
        <p:txBody>
          <a:bodyPr vert="eaVert">
            <a:spAutoFit/>
          </a:bodyPr>
          <a:lstStyle/>
          <a:p>
            <a:pPr eaLnBrk="0" hangingPunct="0">
              <a:spcBef>
                <a:spcPct val="20000"/>
              </a:spcBef>
            </a:pPr>
            <a:r>
              <a:rPr lang="de-AT" sz="1000">
                <a:latin typeface="Calibri" pitchFamily="34" charset="0"/>
              </a:rPr>
              <a:t>Ti K</a:t>
            </a:r>
            <a:r>
              <a:rPr lang="de-AT" sz="1000" baseline="-25000">
                <a:latin typeface="Symbol" pitchFamily="18" charset="2"/>
              </a:rPr>
              <a:t>a</a:t>
            </a:r>
            <a:endParaRPr lang="de-AT" sz="1000">
              <a:solidFill>
                <a:srgbClr val="3333CC"/>
              </a:solidFill>
              <a:latin typeface="Calibri" pitchFamily="34" charset="0"/>
            </a:endParaRPr>
          </a:p>
        </p:txBody>
      </p:sp>
      <p:sp>
        <p:nvSpPr>
          <p:cNvPr id="74773" name="Text Box 47"/>
          <p:cNvSpPr txBox="1">
            <a:spLocks noChangeArrowheads="1"/>
          </p:cNvSpPr>
          <p:nvPr/>
        </p:nvSpPr>
        <p:spPr bwMode="auto">
          <a:xfrm rot="10800000">
            <a:off x="2805113" y="1857375"/>
            <a:ext cx="339725" cy="1036638"/>
          </a:xfrm>
          <a:prstGeom prst="rect">
            <a:avLst/>
          </a:prstGeom>
          <a:noFill/>
          <a:ln w="9525">
            <a:noFill/>
            <a:miter lim="800000"/>
            <a:headEnd/>
            <a:tailEnd/>
          </a:ln>
        </p:spPr>
        <p:txBody>
          <a:bodyPr vert="eaVert">
            <a:spAutoFit/>
          </a:bodyPr>
          <a:lstStyle/>
          <a:p>
            <a:pPr eaLnBrk="0" hangingPunct="0">
              <a:spcBef>
                <a:spcPct val="20000"/>
              </a:spcBef>
            </a:pPr>
            <a:r>
              <a:rPr lang="de-AT" sz="1000">
                <a:latin typeface="Calibri" pitchFamily="34" charset="0"/>
              </a:rPr>
              <a:t>Pb L</a:t>
            </a:r>
            <a:r>
              <a:rPr lang="de-AT" sz="1000" baseline="-25000">
                <a:latin typeface="Symbol" pitchFamily="18" charset="2"/>
              </a:rPr>
              <a:t>b</a:t>
            </a:r>
            <a:endParaRPr lang="de-AT" sz="1000">
              <a:solidFill>
                <a:srgbClr val="3333CC"/>
              </a:solidFill>
              <a:latin typeface="Calibri" pitchFamily="34" charset="0"/>
            </a:endParaRPr>
          </a:p>
        </p:txBody>
      </p:sp>
      <p:sp>
        <p:nvSpPr>
          <p:cNvPr id="28" name="Text Box 81"/>
          <p:cNvSpPr txBox="1">
            <a:spLocks noChangeArrowheads="1"/>
          </p:cNvSpPr>
          <p:nvPr/>
        </p:nvSpPr>
        <p:spPr bwMode="auto">
          <a:xfrm rot="10800000">
            <a:off x="3232150" y="1857375"/>
            <a:ext cx="338138" cy="1008063"/>
          </a:xfrm>
          <a:prstGeom prst="rect">
            <a:avLst/>
          </a:prstGeom>
          <a:noFill/>
          <a:ln w="9525">
            <a:noFill/>
            <a:miter lim="800000"/>
            <a:headEnd/>
            <a:tailEnd/>
          </a:ln>
        </p:spPr>
        <p:txBody>
          <a:bodyPr vert="eaVert">
            <a:spAutoFit/>
          </a:bodyPr>
          <a:lstStyle/>
          <a:p>
            <a:pPr eaLnBrk="0" fontAlgn="auto" hangingPunct="0">
              <a:spcBef>
                <a:spcPct val="20000"/>
              </a:spcBef>
              <a:spcAft>
                <a:spcPts val="0"/>
              </a:spcAft>
              <a:defRPr/>
            </a:pPr>
            <a:r>
              <a:rPr lang="de-AT" sz="1000" dirty="0">
                <a:solidFill>
                  <a:schemeClr val="accent6"/>
                </a:solidFill>
                <a:latin typeface="+mn-lt"/>
              </a:rPr>
              <a:t>KN (5-4)</a:t>
            </a:r>
          </a:p>
        </p:txBody>
      </p:sp>
      <p:sp>
        <p:nvSpPr>
          <p:cNvPr id="74775" name="Line 82"/>
          <p:cNvSpPr>
            <a:spLocks noChangeShapeType="1"/>
          </p:cNvSpPr>
          <p:nvPr/>
        </p:nvSpPr>
        <p:spPr bwMode="auto">
          <a:xfrm>
            <a:off x="398463" y="3040063"/>
            <a:ext cx="3938587" cy="263525"/>
          </a:xfrm>
          <a:prstGeom prst="line">
            <a:avLst/>
          </a:prstGeom>
          <a:noFill/>
          <a:ln w="9525">
            <a:solidFill>
              <a:srgbClr val="0066FF"/>
            </a:solidFill>
            <a:prstDash val="lgDash"/>
            <a:round/>
            <a:headEnd/>
            <a:tailEnd/>
          </a:ln>
        </p:spPr>
        <p:txBody>
          <a:bodyPr/>
          <a:lstStyle/>
          <a:p>
            <a:endParaRPr lang="de-AT"/>
          </a:p>
        </p:txBody>
      </p:sp>
      <p:sp>
        <p:nvSpPr>
          <p:cNvPr id="74776" name="Line 83"/>
          <p:cNvSpPr>
            <a:spLocks noChangeShapeType="1"/>
          </p:cNvSpPr>
          <p:nvPr/>
        </p:nvSpPr>
        <p:spPr bwMode="auto">
          <a:xfrm>
            <a:off x="900113" y="3152775"/>
            <a:ext cx="190500" cy="0"/>
          </a:xfrm>
          <a:prstGeom prst="line">
            <a:avLst/>
          </a:prstGeom>
          <a:noFill/>
          <a:ln w="38100">
            <a:solidFill>
              <a:srgbClr val="CC0066"/>
            </a:solidFill>
            <a:round/>
            <a:headEnd/>
            <a:tailEnd/>
          </a:ln>
        </p:spPr>
        <p:txBody>
          <a:bodyPr/>
          <a:lstStyle/>
          <a:p>
            <a:endParaRPr lang="de-AT"/>
          </a:p>
        </p:txBody>
      </p:sp>
      <p:sp>
        <p:nvSpPr>
          <p:cNvPr id="74777" name="Line 84"/>
          <p:cNvSpPr>
            <a:spLocks noChangeShapeType="1"/>
          </p:cNvSpPr>
          <p:nvPr/>
        </p:nvSpPr>
        <p:spPr bwMode="auto">
          <a:xfrm>
            <a:off x="1279525" y="3198813"/>
            <a:ext cx="190500" cy="0"/>
          </a:xfrm>
          <a:prstGeom prst="line">
            <a:avLst/>
          </a:prstGeom>
          <a:noFill/>
          <a:ln w="38100">
            <a:solidFill>
              <a:srgbClr val="CC0066"/>
            </a:solidFill>
            <a:round/>
            <a:headEnd/>
            <a:tailEnd/>
          </a:ln>
        </p:spPr>
        <p:txBody>
          <a:bodyPr/>
          <a:lstStyle/>
          <a:p>
            <a:endParaRPr lang="de-AT"/>
          </a:p>
        </p:txBody>
      </p:sp>
      <p:sp>
        <p:nvSpPr>
          <p:cNvPr id="74778" name="Line 85"/>
          <p:cNvSpPr>
            <a:spLocks noChangeShapeType="1"/>
          </p:cNvSpPr>
          <p:nvPr/>
        </p:nvSpPr>
        <p:spPr bwMode="auto">
          <a:xfrm>
            <a:off x="1422400" y="3243263"/>
            <a:ext cx="190500" cy="0"/>
          </a:xfrm>
          <a:prstGeom prst="line">
            <a:avLst/>
          </a:prstGeom>
          <a:noFill/>
          <a:ln w="38100">
            <a:solidFill>
              <a:srgbClr val="CC0066"/>
            </a:solidFill>
            <a:round/>
            <a:headEnd/>
            <a:tailEnd/>
          </a:ln>
        </p:spPr>
        <p:txBody>
          <a:bodyPr/>
          <a:lstStyle/>
          <a:p>
            <a:endParaRPr lang="de-AT"/>
          </a:p>
        </p:txBody>
      </p:sp>
      <p:sp>
        <p:nvSpPr>
          <p:cNvPr id="74779" name="Line 86"/>
          <p:cNvSpPr>
            <a:spLocks noChangeShapeType="1"/>
          </p:cNvSpPr>
          <p:nvPr/>
        </p:nvSpPr>
        <p:spPr bwMode="auto">
          <a:xfrm>
            <a:off x="1516063" y="3289300"/>
            <a:ext cx="190500" cy="0"/>
          </a:xfrm>
          <a:prstGeom prst="line">
            <a:avLst/>
          </a:prstGeom>
          <a:noFill/>
          <a:ln w="38100">
            <a:solidFill>
              <a:srgbClr val="CC0066"/>
            </a:solidFill>
            <a:round/>
            <a:headEnd/>
            <a:tailEnd/>
          </a:ln>
        </p:spPr>
        <p:txBody>
          <a:bodyPr/>
          <a:lstStyle/>
          <a:p>
            <a:endParaRPr lang="de-AT"/>
          </a:p>
        </p:txBody>
      </p:sp>
      <p:sp>
        <p:nvSpPr>
          <p:cNvPr id="74780" name="Text Box 87"/>
          <p:cNvSpPr txBox="1">
            <a:spLocks noChangeArrowheads="1"/>
          </p:cNvSpPr>
          <p:nvPr/>
        </p:nvSpPr>
        <p:spPr bwMode="auto">
          <a:xfrm rot="10800000">
            <a:off x="1919288" y="700088"/>
            <a:ext cx="338137" cy="928687"/>
          </a:xfrm>
          <a:prstGeom prst="rect">
            <a:avLst/>
          </a:prstGeom>
          <a:noFill/>
          <a:ln w="9525">
            <a:noFill/>
            <a:miter lim="800000"/>
            <a:headEnd/>
            <a:tailEnd/>
          </a:ln>
        </p:spPr>
        <p:txBody>
          <a:bodyPr vert="eaVert">
            <a:spAutoFit/>
          </a:bodyPr>
          <a:lstStyle/>
          <a:p>
            <a:pPr eaLnBrk="0" hangingPunct="0">
              <a:spcBef>
                <a:spcPct val="20000"/>
              </a:spcBef>
            </a:pPr>
            <a:r>
              <a:rPr lang="de-AT" sz="1000">
                <a:solidFill>
                  <a:srgbClr val="3333CC"/>
                </a:solidFill>
                <a:latin typeface="Calibri" pitchFamily="34" charset="0"/>
              </a:rPr>
              <a:t>KO (6-5)</a:t>
            </a:r>
          </a:p>
        </p:txBody>
      </p:sp>
      <p:sp>
        <p:nvSpPr>
          <p:cNvPr id="74781" name="Text Box 88"/>
          <p:cNvSpPr txBox="1">
            <a:spLocks noChangeArrowheads="1"/>
          </p:cNvSpPr>
          <p:nvPr/>
        </p:nvSpPr>
        <p:spPr bwMode="auto">
          <a:xfrm rot="-5400000">
            <a:off x="1392237" y="2251076"/>
            <a:ext cx="1033463" cy="246062"/>
          </a:xfrm>
          <a:prstGeom prst="rect">
            <a:avLst/>
          </a:prstGeom>
          <a:noFill/>
          <a:ln w="9525">
            <a:noFill/>
            <a:miter lim="800000"/>
            <a:headEnd/>
            <a:tailEnd/>
          </a:ln>
        </p:spPr>
        <p:txBody>
          <a:bodyPr>
            <a:spAutoFit/>
          </a:bodyPr>
          <a:lstStyle/>
          <a:p>
            <a:r>
              <a:rPr lang="de-AT" sz="1000">
                <a:solidFill>
                  <a:srgbClr val="3333CC"/>
                </a:solidFill>
                <a:latin typeface="Calibri" pitchFamily="34" charset="0"/>
              </a:rPr>
              <a:t>KC (7-5)</a:t>
            </a:r>
          </a:p>
        </p:txBody>
      </p:sp>
      <p:sp>
        <p:nvSpPr>
          <p:cNvPr id="74782" name="Text Box 92"/>
          <p:cNvSpPr txBox="1">
            <a:spLocks noChangeArrowheads="1"/>
          </p:cNvSpPr>
          <p:nvPr/>
        </p:nvSpPr>
        <p:spPr bwMode="auto">
          <a:xfrm rot="-5400000">
            <a:off x="3398838" y="2303463"/>
            <a:ext cx="995362" cy="246062"/>
          </a:xfrm>
          <a:prstGeom prst="rect">
            <a:avLst/>
          </a:prstGeom>
          <a:noFill/>
          <a:ln w="9525">
            <a:noFill/>
            <a:miter lim="800000"/>
            <a:headEnd/>
            <a:tailEnd/>
          </a:ln>
        </p:spPr>
        <p:txBody>
          <a:bodyPr>
            <a:spAutoFit/>
          </a:bodyPr>
          <a:lstStyle/>
          <a:p>
            <a:r>
              <a:rPr lang="de-AT" sz="1000">
                <a:solidFill>
                  <a:srgbClr val="3333CC"/>
                </a:solidFill>
                <a:latin typeface="Calibri" pitchFamily="34" charset="0"/>
              </a:rPr>
              <a:t>KC (6-4)</a:t>
            </a:r>
          </a:p>
        </p:txBody>
      </p:sp>
      <p:sp>
        <p:nvSpPr>
          <p:cNvPr id="74783" name="Text Box 93"/>
          <p:cNvSpPr txBox="1">
            <a:spLocks noChangeArrowheads="1"/>
          </p:cNvSpPr>
          <p:nvPr/>
        </p:nvSpPr>
        <p:spPr bwMode="auto">
          <a:xfrm rot="-5400000">
            <a:off x="3606007" y="2267743"/>
            <a:ext cx="1066800" cy="246063"/>
          </a:xfrm>
          <a:prstGeom prst="rect">
            <a:avLst/>
          </a:prstGeom>
          <a:noFill/>
          <a:ln w="9525">
            <a:noFill/>
            <a:miter lim="800000"/>
            <a:headEnd/>
            <a:tailEnd/>
          </a:ln>
        </p:spPr>
        <p:txBody>
          <a:bodyPr>
            <a:spAutoFit/>
          </a:bodyPr>
          <a:lstStyle/>
          <a:p>
            <a:r>
              <a:rPr lang="de-AT" sz="1000">
                <a:solidFill>
                  <a:srgbClr val="3333CC"/>
                </a:solidFill>
                <a:latin typeface="Calibri" pitchFamily="34" charset="0"/>
              </a:rPr>
              <a:t>KAl (6-4)</a:t>
            </a:r>
          </a:p>
        </p:txBody>
      </p:sp>
      <p:sp>
        <p:nvSpPr>
          <p:cNvPr id="74784" name="Line 86"/>
          <p:cNvSpPr>
            <a:spLocks noChangeShapeType="1"/>
          </p:cNvSpPr>
          <p:nvPr/>
        </p:nvSpPr>
        <p:spPr bwMode="auto">
          <a:xfrm>
            <a:off x="1557338" y="3321050"/>
            <a:ext cx="190500" cy="0"/>
          </a:xfrm>
          <a:prstGeom prst="line">
            <a:avLst/>
          </a:prstGeom>
          <a:noFill/>
          <a:ln w="38100">
            <a:solidFill>
              <a:srgbClr val="CC0066"/>
            </a:solidFill>
            <a:round/>
            <a:headEnd/>
            <a:tailEnd/>
          </a:ln>
        </p:spPr>
        <p:txBody>
          <a:bodyPr/>
          <a:lstStyle/>
          <a:p>
            <a:endParaRPr lang="de-AT"/>
          </a:p>
        </p:txBody>
      </p:sp>
      <p:sp>
        <p:nvSpPr>
          <p:cNvPr id="74785" name="Line 86"/>
          <p:cNvSpPr>
            <a:spLocks noChangeShapeType="1"/>
          </p:cNvSpPr>
          <p:nvPr/>
        </p:nvSpPr>
        <p:spPr bwMode="auto">
          <a:xfrm>
            <a:off x="1593850" y="3352800"/>
            <a:ext cx="190500" cy="0"/>
          </a:xfrm>
          <a:prstGeom prst="line">
            <a:avLst/>
          </a:prstGeom>
          <a:noFill/>
          <a:ln w="38100">
            <a:solidFill>
              <a:srgbClr val="CC0066"/>
            </a:solidFill>
            <a:round/>
            <a:headEnd/>
            <a:tailEnd/>
          </a:ln>
        </p:spPr>
        <p:txBody>
          <a:bodyPr/>
          <a:lstStyle/>
          <a:p>
            <a:endParaRPr lang="de-AT"/>
          </a:p>
        </p:txBody>
      </p:sp>
      <p:pic>
        <p:nvPicPr>
          <p:cNvPr id="74786" name="Picture 8"/>
          <p:cNvPicPr>
            <a:picLocks noChangeAspect="1" noChangeArrowheads="1"/>
          </p:cNvPicPr>
          <p:nvPr/>
        </p:nvPicPr>
        <p:blipFill>
          <a:blip r:embed="rId7" cstate="print"/>
          <a:srcRect/>
          <a:stretch>
            <a:fillRect/>
          </a:stretch>
        </p:blipFill>
        <p:spPr bwMode="auto">
          <a:xfrm>
            <a:off x="7286625" y="214313"/>
            <a:ext cx="1649413" cy="1785937"/>
          </a:xfrm>
          <a:prstGeom prst="rect">
            <a:avLst/>
          </a:prstGeom>
          <a:noFill/>
          <a:ln w="9525">
            <a:noFill/>
            <a:miter lim="800000"/>
            <a:headEnd/>
            <a:tailEnd/>
          </a:ln>
        </p:spPr>
      </p:pic>
      <p:sp>
        <p:nvSpPr>
          <p:cNvPr id="74787" name="Text Box 45"/>
          <p:cNvSpPr txBox="1">
            <a:spLocks noChangeArrowheads="1"/>
          </p:cNvSpPr>
          <p:nvPr/>
        </p:nvSpPr>
        <p:spPr bwMode="auto">
          <a:xfrm rot="-5400000">
            <a:off x="531813" y="2119313"/>
            <a:ext cx="896937" cy="230187"/>
          </a:xfrm>
          <a:prstGeom prst="rect">
            <a:avLst/>
          </a:prstGeom>
          <a:noFill/>
          <a:ln w="9525">
            <a:noFill/>
            <a:miter lim="800000"/>
            <a:headEnd/>
            <a:tailEnd/>
          </a:ln>
        </p:spPr>
        <p:txBody>
          <a:bodyPr>
            <a:spAutoFit/>
          </a:bodyPr>
          <a:lstStyle/>
          <a:p>
            <a:r>
              <a:rPr lang="de-AT" sz="900">
                <a:solidFill>
                  <a:srgbClr val="3333CC"/>
                </a:solidFill>
                <a:latin typeface="Calibri" pitchFamily="34" charset="0"/>
              </a:rPr>
              <a:t>KO (7-6)</a:t>
            </a:r>
          </a:p>
        </p:txBody>
      </p:sp>
      <p:sp>
        <p:nvSpPr>
          <p:cNvPr id="74788" name="Text Box 45"/>
          <p:cNvSpPr txBox="1">
            <a:spLocks noChangeArrowheads="1"/>
          </p:cNvSpPr>
          <p:nvPr/>
        </p:nvSpPr>
        <p:spPr bwMode="auto">
          <a:xfrm rot="-5400000">
            <a:off x="1051719" y="2226469"/>
            <a:ext cx="682625" cy="230187"/>
          </a:xfrm>
          <a:prstGeom prst="rect">
            <a:avLst/>
          </a:prstGeom>
          <a:noFill/>
          <a:ln w="9525">
            <a:noFill/>
            <a:miter lim="800000"/>
            <a:headEnd/>
            <a:tailEnd/>
          </a:ln>
        </p:spPr>
        <p:txBody>
          <a:bodyPr>
            <a:spAutoFit/>
          </a:bodyPr>
          <a:lstStyle/>
          <a:p>
            <a:r>
              <a:rPr lang="de-AT" sz="900">
                <a:solidFill>
                  <a:srgbClr val="3333CC"/>
                </a:solidFill>
                <a:latin typeface="Calibri" pitchFamily="34" charset="0"/>
              </a:rPr>
              <a:t>KN (6-5)</a:t>
            </a:r>
          </a:p>
        </p:txBody>
      </p:sp>
      <p:sp>
        <p:nvSpPr>
          <p:cNvPr id="74789" name="Text Box 44"/>
          <p:cNvSpPr txBox="1">
            <a:spLocks noChangeArrowheads="1"/>
          </p:cNvSpPr>
          <p:nvPr/>
        </p:nvSpPr>
        <p:spPr bwMode="auto">
          <a:xfrm rot="-5400000">
            <a:off x="6695281" y="448470"/>
            <a:ext cx="714375" cy="246062"/>
          </a:xfrm>
          <a:prstGeom prst="rect">
            <a:avLst/>
          </a:prstGeom>
          <a:noFill/>
          <a:ln w="9525">
            <a:noFill/>
            <a:miter lim="800000"/>
            <a:headEnd/>
            <a:tailEnd/>
          </a:ln>
        </p:spPr>
        <p:txBody>
          <a:bodyPr>
            <a:spAutoFit/>
          </a:bodyPr>
          <a:lstStyle/>
          <a:p>
            <a:r>
              <a:rPr lang="de-AT" sz="1000">
                <a:solidFill>
                  <a:srgbClr val="3333CC"/>
                </a:solidFill>
                <a:latin typeface="Calibri" pitchFamily="34" charset="0"/>
              </a:rPr>
              <a:t>KC (5-4)</a:t>
            </a:r>
          </a:p>
        </p:txBody>
      </p:sp>
      <p:sp>
        <p:nvSpPr>
          <p:cNvPr id="74790" name="Text Box 45"/>
          <p:cNvSpPr txBox="1">
            <a:spLocks noChangeArrowheads="1"/>
          </p:cNvSpPr>
          <p:nvPr/>
        </p:nvSpPr>
        <p:spPr bwMode="auto">
          <a:xfrm rot="-5400000">
            <a:off x="4879976" y="1544637"/>
            <a:ext cx="1192212" cy="246063"/>
          </a:xfrm>
          <a:prstGeom prst="rect">
            <a:avLst/>
          </a:prstGeom>
          <a:noFill/>
          <a:ln w="9525">
            <a:noFill/>
            <a:miter lim="800000"/>
            <a:headEnd/>
            <a:tailEnd/>
          </a:ln>
        </p:spPr>
        <p:txBody>
          <a:bodyPr>
            <a:spAutoFit/>
          </a:bodyPr>
          <a:lstStyle/>
          <a:p>
            <a:r>
              <a:rPr lang="de-AT" sz="1000">
                <a:solidFill>
                  <a:srgbClr val="3333CC"/>
                </a:solidFill>
                <a:latin typeface="Calibri" pitchFamily="34" charset="0"/>
              </a:rPr>
              <a:t>KC (6-5)</a:t>
            </a:r>
          </a:p>
        </p:txBody>
      </p:sp>
      <p:sp>
        <p:nvSpPr>
          <p:cNvPr id="74791" name="Text Box 46"/>
          <p:cNvSpPr txBox="1">
            <a:spLocks noChangeArrowheads="1"/>
          </p:cNvSpPr>
          <p:nvPr/>
        </p:nvSpPr>
        <p:spPr bwMode="auto">
          <a:xfrm rot="10800000">
            <a:off x="5072063" y="1214438"/>
            <a:ext cx="338137" cy="584200"/>
          </a:xfrm>
          <a:prstGeom prst="rect">
            <a:avLst/>
          </a:prstGeom>
          <a:noFill/>
          <a:ln w="9525">
            <a:noFill/>
            <a:miter lim="800000"/>
            <a:headEnd/>
            <a:tailEnd/>
          </a:ln>
        </p:spPr>
        <p:txBody>
          <a:bodyPr vert="eaVert">
            <a:spAutoFit/>
          </a:bodyPr>
          <a:lstStyle/>
          <a:p>
            <a:pPr eaLnBrk="0" hangingPunct="0">
              <a:spcBef>
                <a:spcPct val="20000"/>
              </a:spcBef>
            </a:pPr>
            <a:r>
              <a:rPr lang="de-AT" sz="1000">
                <a:latin typeface="Calibri" pitchFamily="34" charset="0"/>
              </a:rPr>
              <a:t>Ti K</a:t>
            </a:r>
            <a:r>
              <a:rPr lang="de-AT" sz="1000" baseline="-25000">
                <a:latin typeface="Symbol" pitchFamily="18" charset="2"/>
              </a:rPr>
              <a:t>a</a:t>
            </a:r>
            <a:endParaRPr lang="de-AT" sz="1000">
              <a:solidFill>
                <a:srgbClr val="3333CC"/>
              </a:solidFill>
              <a:latin typeface="Calibri" pitchFamily="34" charset="0"/>
            </a:endParaRPr>
          </a:p>
        </p:txBody>
      </p:sp>
      <p:sp>
        <p:nvSpPr>
          <p:cNvPr id="74792" name="Text Box 47"/>
          <p:cNvSpPr txBox="1">
            <a:spLocks noChangeArrowheads="1"/>
          </p:cNvSpPr>
          <p:nvPr/>
        </p:nvSpPr>
        <p:spPr bwMode="auto">
          <a:xfrm rot="10800000">
            <a:off x="7500938" y="2214563"/>
            <a:ext cx="338137" cy="608012"/>
          </a:xfrm>
          <a:prstGeom prst="rect">
            <a:avLst/>
          </a:prstGeom>
          <a:noFill/>
          <a:ln w="9525">
            <a:noFill/>
            <a:miter lim="800000"/>
            <a:headEnd/>
            <a:tailEnd/>
          </a:ln>
        </p:spPr>
        <p:txBody>
          <a:bodyPr vert="eaVert">
            <a:spAutoFit/>
          </a:bodyPr>
          <a:lstStyle/>
          <a:p>
            <a:pPr eaLnBrk="0" hangingPunct="0">
              <a:spcBef>
                <a:spcPct val="20000"/>
              </a:spcBef>
            </a:pPr>
            <a:r>
              <a:rPr lang="de-AT" sz="1000">
                <a:latin typeface="Calibri" pitchFamily="34" charset="0"/>
              </a:rPr>
              <a:t>Pb L</a:t>
            </a:r>
            <a:r>
              <a:rPr lang="de-AT" sz="1000" baseline="-25000">
                <a:latin typeface="Symbol" pitchFamily="18" charset="2"/>
              </a:rPr>
              <a:t>b</a:t>
            </a:r>
            <a:endParaRPr lang="de-AT" sz="1000">
              <a:solidFill>
                <a:srgbClr val="3333CC"/>
              </a:solidFill>
              <a:latin typeface="Calibri" pitchFamily="34" charset="0"/>
            </a:endParaRPr>
          </a:p>
        </p:txBody>
      </p:sp>
      <p:sp>
        <p:nvSpPr>
          <p:cNvPr id="82" name="Text Box 81"/>
          <p:cNvSpPr txBox="1">
            <a:spLocks noChangeArrowheads="1"/>
          </p:cNvSpPr>
          <p:nvPr/>
        </p:nvSpPr>
        <p:spPr bwMode="auto">
          <a:xfrm rot="10800000">
            <a:off x="7929563" y="1857375"/>
            <a:ext cx="338137" cy="1008063"/>
          </a:xfrm>
          <a:prstGeom prst="rect">
            <a:avLst/>
          </a:prstGeom>
          <a:noFill/>
          <a:ln w="9525">
            <a:noFill/>
            <a:miter lim="800000"/>
            <a:headEnd/>
            <a:tailEnd/>
          </a:ln>
        </p:spPr>
        <p:txBody>
          <a:bodyPr vert="eaVert">
            <a:spAutoFit/>
          </a:bodyPr>
          <a:lstStyle/>
          <a:p>
            <a:pPr eaLnBrk="0" fontAlgn="auto" hangingPunct="0">
              <a:spcBef>
                <a:spcPct val="20000"/>
              </a:spcBef>
              <a:spcAft>
                <a:spcPts val="0"/>
              </a:spcAft>
              <a:defRPr/>
            </a:pPr>
            <a:r>
              <a:rPr lang="de-AT" sz="1000" dirty="0">
                <a:solidFill>
                  <a:schemeClr val="accent6"/>
                </a:solidFill>
                <a:latin typeface="+mn-lt"/>
              </a:rPr>
              <a:t>KN (5-4)</a:t>
            </a:r>
          </a:p>
        </p:txBody>
      </p:sp>
      <p:sp>
        <p:nvSpPr>
          <p:cNvPr id="74794" name="Text Box 87"/>
          <p:cNvSpPr txBox="1">
            <a:spLocks noChangeArrowheads="1"/>
          </p:cNvSpPr>
          <p:nvPr/>
        </p:nvSpPr>
        <p:spPr bwMode="auto">
          <a:xfrm rot="10800000">
            <a:off x="6643688" y="571500"/>
            <a:ext cx="338137" cy="928688"/>
          </a:xfrm>
          <a:prstGeom prst="rect">
            <a:avLst/>
          </a:prstGeom>
          <a:noFill/>
          <a:ln w="9525">
            <a:noFill/>
            <a:miter lim="800000"/>
            <a:headEnd/>
            <a:tailEnd/>
          </a:ln>
        </p:spPr>
        <p:txBody>
          <a:bodyPr vert="eaVert">
            <a:spAutoFit/>
          </a:bodyPr>
          <a:lstStyle/>
          <a:p>
            <a:pPr eaLnBrk="0" hangingPunct="0">
              <a:spcBef>
                <a:spcPct val="20000"/>
              </a:spcBef>
            </a:pPr>
            <a:r>
              <a:rPr lang="de-AT" sz="1000">
                <a:solidFill>
                  <a:srgbClr val="3333CC"/>
                </a:solidFill>
                <a:latin typeface="Calibri" pitchFamily="34" charset="0"/>
              </a:rPr>
              <a:t>KO (6-5)</a:t>
            </a:r>
          </a:p>
        </p:txBody>
      </p:sp>
      <p:sp>
        <p:nvSpPr>
          <p:cNvPr id="74795" name="Text Box 88"/>
          <p:cNvSpPr txBox="1">
            <a:spLocks noChangeArrowheads="1"/>
          </p:cNvSpPr>
          <p:nvPr/>
        </p:nvSpPr>
        <p:spPr bwMode="auto">
          <a:xfrm rot="-5400000">
            <a:off x="6081712" y="2244726"/>
            <a:ext cx="1033463" cy="246062"/>
          </a:xfrm>
          <a:prstGeom prst="rect">
            <a:avLst/>
          </a:prstGeom>
          <a:noFill/>
          <a:ln w="9525">
            <a:noFill/>
            <a:miter lim="800000"/>
            <a:headEnd/>
            <a:tailEnd/>
          </a:ln>
        </p:spPr>
        <p:txBody>
          <a:bodyPr>
            <a:spAutoFit/>
          </a:bodyPr>
          <a:lstStyle/>
          <a:p>
            <a:r>
              <a:rPr lang="de-AT" sz="1000">
                <a:solidFill>
                  <a:srgbClr val="3333CC"/>
                </a:solidFill>
                <a:latin typeface="Calibri" pitchFamily="34" charset="0"/>
              </a:rPr>
              <a:t>KC (7-5)</a:t>
            </a:r>
          </a:p>
        </p:txBody>
      </p:sp>
      <p:sp>
        <p:nvSpPr>
          <p:cNvPr id="74796" name="Text Box 92"/>
          <p:cNvSpPr txBox="1">
            <a:spLocks noChangeArrowheads="1"/>
          </p:cNvSpPr>
          <p:nvPr/>
        </p:nvSpPr>
        <p:spPr bwMode="auto">
          <a:xfrm rot="-5400000">
            <a:off x="8054975" y="2232025"/>
            <a:ext cx="995363" cy="246063"/>
          </a:xfrm>
          <a:prstGeom prst="rect">
            <a:avLst/>
          </a:prstGeom>
          <a:noFill/>
          <a:ln w="9525">
            <a:noFill/>
            <a:miter lim="800000"/>
            <a:headEnd/>
            <a:tailEnd/>
          </a:ln>
        </p:spPr>
        <p:txBody>
          <a:bodyPr>
            <a:spAutoFit/>
          </a:bodyPr>
          <a:lstStyle/>
          <a:p>
            <a:r>
              <a:rPr lang="de-AT" sz="1000">
                <a:solidFill>
                  <a:srgbClr val="3333CC"/>
                </a:solidFill>
                <a:latin typeface="Calibri" pitchFamily="34" charset="0"/>
              </a:rPr>
              <a:t>KC (6-4)</a:t>
            </a:r>
          </a:p>
        </p:txBody>
      </p:sp>
      <p:sp>
        <p:nvSpPr>
          <p:cNvPr id="74797" name="Text Box 93"/>
          <p:cNvSpPr txBox="1">
            <a:spLocks noChangeArrowheads="1"/>
          </p:cNvSpPr>
          <p:nvPr/>
        </p:nvSpPr>
        <p:spPr bwMode="auto">
          <a:xfrm rot="-5400000">
            <a:off x="8233569" y="2196307"/>
            <a:ext cx="1066800" cy="246062"/>
          </a:xfrm>
          <a:prstGeom prst="rect">
            <a:avLst/>
          </a:prstGeom>
          <a:noFill/>
          <a:ln w="9525">
            <a:noFill/>
            <a:miter lim="800000"/>
            <a:headEnd/>
            <a:tailEnd/>
          </a:ln>
        </p:spPr>
        <p:txBody>
          <a:bodyPr>
            <a:spAutoFit/>
          </a:bodyPr>
          <a:lstStyle/>
          <a:p>
            <a:r>
              <a:rPr lang="de-AT" sz="1000">
                <a:solidFill>
                  <a:srgbClr val="3333CC"/>
                </a:solidFill>
                <a:latin typeface="Calibri" pitchFamily="34" charset="0"/>
              </a:rPr>
              <a:t>KAl (6-4)</a:t>
            </a:r>
          </a:p>
        </p:txBody>
      </p:sp>
      <p:sp>
        <p:nvSpPr>
          <p:cNvPr id="74798" name="Text Box 45"/>
          <p:cNvSpPr txBox="1">
            <a:spLocks noChangeArrowheads="1"/>
          </p:cNvSpPr>
          <p:nvPr/>
        </p:nvSpPr>
        <p:spPr bwMode="auto">
          <a:xfrm rot="-5400000">
            <a:off x="5258594" y="2277269"/>
            <a:ext cx="898525" cy="230187"/>
          </a:xfrm>
          <a:prstGeom prst="rect">
            <a:avLst/>
          </a:prstGeom>
          <a:noFill/>
          <a:ln w="9525">
            <a:noFill/>
            <a:miter lim="800000"/>
            <a:headEnd/>
            <a:tailEnd/>
          </a:ln>
        </p:spPr>
        <p:txBody>
          <a:bodyPr>
            <a:spAutoFit/>
          </a:bodyPr>
          <a:lstStyle/>
          <a:p>
            <a:r>
              <a:rPr lang="de-AT" sz="900">
                <a:solidFill>
                  <a:srgbClr val="3333CC"/>
                </a:solidFill>
                <a:latin typeface="Calibri" pitchFamily="34" charset="0"/>
              </a:rPr>
              <a:t>KO (7-6)</a:t>
            </a:r>
          </a:p>
        </p:txBody>
      </p:sp>
      <p:sp>
        <p:nvSpPr>
          <p:cNvPr id="74799" name="Text Box 88"/>
          <p:cNvSpPr txBox="1">
            <a:spLocks noChangeArrowheads="1"/>
          </p:cNvSpPr>
          <p:nvPr/>
        </p:nvSpPr>
        <p:spPr bwMode="auto">
          <a:xfrm>
            <a:off x="5140325" y="3148013"/>
            <a:ext cx="1336675" cy="384175"/>
          </a:xfrm>
          <a:prstGeom prst="rect">
            <a:avLst/>
          </a:prstGeom>
          <a:noFill/>
          <a:ln w="9525">
            <a:noFill/>
            <a:miter lim="800000"/>
            <a:headEnd/>
            <a:tailEnd/>
          </a:ln>
        </p:spPr>
        <p:txBody>
          <a:bodyPr wrap="none">
            <a:spAutoFit/>
          </a:bodyPr>
          <a:lstStyle/>
          <a:p>
            <a:r>
              <a:rPr lang="de-AT" sz="1000" b="1">
                <a:solidFill>
                  <a:srgbClr val="C00000"/>
                </a:solidFill>
                <a:latin typeface="Calibri" pitchFamily="34" charset="0"/>
              </a:rPr>
              <a:t> </a:t>
            </a:r>
            <a:r>
              <a:rPr lang="de-AT" sz="900" b="1">
                <a:solidFill>
                  <a:srgbClr val="C00000"/>
                </a:solidFill>
                <a:latin typeface="Calibri" pitchFamily="34" charset="0"/>
              </a:rPr>
              <a:t>KD pattern for </a:t>
            </a:r>
          </a:p>
          <a:p>
            <a:r>
              <a:rPr lang="de-AT" sz="900" b="1">
                <a:solidFill>
                  <a:srgbClr val="C00000"/>
                </a:solidFill>
                <a:latin typeface="Symbol" pitchFamily="18" charset="2"/>
              </a:rPr>
              <a:t>e</a:t>
            </a:r>
            <a:r>
              <a:rPr lang="de-AT" sz="900" b="1">
                <a:solidFill>
                  <a:srgbClr val="C00000"/>
                </a:solidFill>
                <a:latin typeface="Calibri" pitchFamily="34" charset="0"/>
              </a:rPr>
              <a:t>=-700 eV  </a:t>
            </a:r>
            <a:r>
              <a:rPr lang="de-AT" sz="900" b="1">
                <a:solidFill>
                  <a:srgbClr val="C00000"/>
                </a:solidFill>
                <a:latin typeface="Symbol" pitchFamily="18" charset="2"/>
              </a:rPr>
              <a:t>G</a:t>
            </a:r>
            <a:r>
              <a:rPr lang="de-AT" sz="900" b="1">
                <a:solidFill>
                  <a:srgbClr val="C00000"/>
                </a:solidFill>
                <a:latin typeface="Calibri" pitchFamily="34" charset="0"/>
              </a:rPr>
              <a:t>=1200 eV</a:t>
            </a:r>
          </a:p>
        </p:txBody>
      </p:sp>
      <p:grpSp>
        <p:nvGrpSpPr>
          <p:cNvPr id="74800" name="Gruppieren 98"/>
          <p:cNvGrpSpPr>
            <a:grpSpLocks/>
          </p:cNvGrpSpPr>
          <p:nvPr/>
        </p:nvGrpSpPr>
        <p:grpSpPr bwMode="auto">
          <a:xfrm>
            <a:off x="5830888" y="3165475"/>
            <a:ext cx="995362" cy="184150"/>
            <a:chOff x="5500694" y="3214686"/>
            <a:chExt cx="1558925" cy="183546"/>
          </a:xfrm>
        </p:grpSpPr>
        <p:sp>
          <p:nvSpPr>
            <p:cNvPr id="74846" name="Line 83"/>
            <p:cNvSpPr>
              <a:spLocks noChangeShapeType="1"/>
            </p:cNvSpPr>
            <p:nvPr/>
          </p:nvSpPr>
          <p:spPr bwMode="auto">
            <a:xfrm flipV="1">
              <a:off x="5500694" y="3214686"/>
              <a:ext cx="503237" cy="0"/>
            </a:xfrm>
            <a:prstGeom prst="line">
              <a:avLst/>
            </a:prstGeom>
            <a:noFill/>
            <a:ln w="19050">
              <a:solidFill>
                <a:srgbClr val="CC0000"/>
              </a:solidFill>
              <a:round/>
              <a:headEnd/>
              <a:tailEnd/>
            </a:ln>
          </p:spPr>
          <p:txBody>
            <a:bodyPr/>
            <a:lstStyle/>
            <a:p>
              <a:endParaRPr lang="de-AT"/>
            </a:p>
          </p:txBody>
        </p:sp>
        <p:sp>
          <p:nvSpPr>
            <p:cNvPr id="74847" name="Line 84"/>
            <p:cNvSpPr>
              <a:spLocks noChangeShapeType="1"/>
            </p:cNvSpPr>
            <p:nvPr/>
          </p:nvSpPr>
          <p:spPr bwMode="auto">
            <a:xfrm flipV="1">
              <a:off x="6167444" y="3314699"/>
              <a:ext cx="503237" cy="0"/>
            </a:xfrm>
            <a:prstGeom prst="line">
              <a:avLst/>
            </a:prstGeom>
            <a:noFill/>
            <a:ln w="19050">
              <a:solidFill>
                <a:srgbClr val="CC0000"/>
              </a:solidFill>
              <a:round/>
              <a:headEnd/>
              <a:tailEnd/>
            </a:ln>
          </p:spPr>
          <p:txBody>
            <a:bodyPr/>
            <a:lstStyle/>
            <a:p>
              <a:endParaRPr lang="de-AT"/>
            </a:p>
          </p:txBody>
        </p:sp>
        <p:sp>
          <p:nvSpPr>
            <p:cNvPr id="74848" name="Line 85"/>
            <p:cNvSpPr>
              <a:spLocks noChangeShapeType="1"/>
            </p:cNvSpPr>
            <p:nvPr/>
          </p:nvSpPr>
          <p:spPr bwMode="auto">
            <a:xfrm flipV="1">
              <a:off x="6556382" y="3398232"/>
              <a:ext cx="503237" cy="0"/>
            </a:xfrm>
            <a:prstGeom prst="line">
              <a:avLst/>
            </a:prstGeom>
            <a:noFill/>
            <a:ln w="31750">
              <a:solidFill>
                <a:srgbClr val="CC0000"/>
              </a:solidFill>
              <a:round/>
              <a:headEnd/>
              <a:tailEnd/>
            </a:ln>
          </p:spPr>
          <p:txBody>
            <a:bodyPr/>
            <a:lstStyle/>
            <a:p>
              <a:endParaRPr lang="de-AT"/>
            </a:p>
          </p:txBody>
        </p:sp>
        <p:sp>
          <p:nvSpPr>
            <p:cNvPr id="74849" name="Line 86"/>
            <p:cNvSpPr>
              <a:spLocks noChangeShapeType="1"/>
            </p:cNvSpPr>
            <p:nvPr/>
          </p:nvSpPr>
          <p:spPr bwMode="auto">
            <a:xfrm flipV="1">
              <a:off x="6415094" y="3355974"/>
              <a:ext cx="503237" cy="0"/>
            </a:xfrm>
            <a:prstGeom prst="line">
              <a:avLst/>
            </a:prstGeom>
            <a:noFill/>
            <a:ln w="19050">
              <a:solidFill>
                <a:srgbClr val="CC0000"/>
              </a:solidFill>
              <a:round/>
              <a:headEnd/>
              <a:tailEnd/>
            </a:ln>
          </p:spPr>
          <p:txBody>
            <a:bodyPr/>
            <a:lstStyle/>
            <a:p>
              <a:endParaRPr lang="de-AT"/>
            </a:p>
          </p:txBody>
        </p:sp>
      </p:grpSp>
      <p:sp>
        <p:nvSpPr>
          <p:cNvPr id="74801" name="Line 82"/>
          <p:cNvSpPr>
            <a:spLocks noChangeShapeType="1"/>
          </p:cNvSpPr>
          <p:nvPr/>
        </p:nvSpPr>
        <p:spPr bwMode="auto">
          <a:xfrm>
            <a:off x="5072063" y="3000375"/>
            <a:ext cx="3857625" cy="285750"/>
          </a:xfrm>
          <a:prstGeom prst="line">
            <a:avLst/>
          </a:prstGeom>
          <a:noFill/>
          <a:ln w="9525">
            <a:solidFill>
              <a:srgbClr val="0066FF"/>
            </a:solidFill>
            <a:prstDash val="lgDash"/>
            <a:round/>
            <a:headEnd/>
            <a:tailEnd/>
          </a:ln>
        </p:spPr>
        <p:txBody>
          <a:bodyPr/>
          <a:lstStyle/>
          <a:p>
            <a:endParaRPr lang="de-AT"/>
          </a:p>
        </p:txBody>
      </p:sp>
      <p:sp>
        <p:nvSpPr>
          <p:cNvPr id="74802" name="Text Box 45"/>
          <p:cNvSpPr txBox="1">
            <a:spLocks noChangeArrowheads="1"/>
          </p:cNvSpPr>
          <p:nvPr/>
        </p:nvSpPr>
        <p:spPr bwMode="auto">
          <a:xfrm rot="-5400000">
            <a:off x="5845969" y="2369344"/>
            <a:ext cx="682625" cy="230187"/>
          </a:xfrm>
          <a:prstGeom prst="rect">
            <a:avLst/>
          </a:prstGeom>
          <a:noFill/>
          <a:ln w="9525">
            <a:noFill/>
            <a:miter lim="800000"/>
            <a:headEnd/>
            <a:tailEnd/>
          </a:ln>
        </p:spPr>
        <p:txBody>
          <a:bodyPr>
            <a:spAutoFit/>
          </a:bodyPr>
          <a:lstStyle/>
          <a:p>
            <a:r>
              <a:rPr lang="de-AT" sz="900">
                <a:solidFill>
                  <a:srgbClr val="3333CC"/>
                </a:solidFill>
                <a:latin typeface="Calibri" pitchFamily="34" charset="0"/>
              </a:rPr>
              <a:t>KN (6-5)</a:t>
            </a:r>
          </a:p>
        </p:txBody>
      </p:sp>
      <p:graphicFrame>
        <p:nvGraphicFramePr>
          <p:cNvPr id="102" name="Tabelle 101"/>
          <p:cNvGraphicFramePr>
            <a:graphicFrameLocks noGrp="1"/>
          </p:cNvGraphicFramePr>
          <p:nvPr/>
        </p:nvGraphicFramePr>
        <p:xfrm>
          <a:off x="2643188" y="285750"/>
          <a:ext cx="1571636" cy="1282800"/>
        </p:xfrm>
        <a:graphic>
          <a:graphicData uri="http://schemas.openxmlformats.org/drawingml/2006/table">
            <a:tbl>
              <a:tblPr firstRow="1" bandRow="1">
                <a:tableStyleId>{5C22544A-7EE6-4342-B048-85BDC9FD1C3A}</a:tableStyleId>
              </a:tblPr>
              <a:tblGrid>
                <a:gridCol w="851303"/>
                <a:gridCol w="720333"/>
              </a:tblGrid>
              <a:tr h="262838">
                <a:tc>
                  <a:txBody>
                    <a:bodyPr/>
                    <a:lstStyle/>
                    <a:p>
                      <a:r>
                        <a:rPr lang="de-DE" sz="1000" b="0" dirty="0" smtClean="0">
                          <a:solidFill>
                            <a:schemeClr val="tx1"/>
                          </a:solidFill>
                        </a:rPr>
                        <a:t>Transition</a:t>
                      </a:r>
                      <a:endParaRPr lang="de-DE" sz="1000" b="0" dirty="0">
                        <a:solidFill>
                          <a:schemeClr val="tx1"/>
                        </a:solidFill>
                      </a:endParaRPr>
                    </a:p>
                  </a:txBody>
                  <a:tcPr marT="18000" marB="18000">
                    <a:noFill/>
                  </a:tcPr>
                </a:tc>
                <a:tc>
                  <a:txBody>
                    <a:bodyPr/>
                    <a:lstStyle/>
                    <a:p>
                      <a:r>
                        <a:rPr lang="de-DE" sz="1000" b="0" dirty="0" err="1" smtClean="0">
                          <a:solidFill>
                            <a:schemeClr val="tx1"/>
                          </a:solidFill>
                        </a:rPr>
                        <a:t>unshifted</a:t>
                      </a:r>
                      <a:r>
                        <a:rPr lang="de-DE" sz="1000" b="0" dirty="0" smtClean="0">
                          <a:solidFill>
                            <a:schemeClr val="tx1"/>
                          </a:solidFill>
                        </a:rPr>
                        <a:t> </a:t>
                      </a:r>
                    </a:p>
                    <a:p>
                      <a:r>
                        <a:rPr lang="de-DE" sz="1000" b="0" dirty="0" err="1" smtClean="0">
                          <a:solidFill>
                            <a:schemeClr val="tx1"/>
                          </a:solidFill>
                        </a:rPr>
                        <a:t>energy</a:t>
                      </a:r>
                      <a:endParaRPr lang="de-DE" sz="1000" b="0" dirty="0">
                        <a:solidFill>
                          <a:schemeClr val="tx1"/>
                        </a:solidFill>
                      </a:endParaRPr>
                    </a:p>
                  </a:txBody>
                  <a:tcPr marT="18000" marB="18000">
                    <a:noFill/>
                  </a:tcPr>
                </a:tc>
              </a:tr>
              <a:tr h="161746">
                <a:tc>
                  <a:txBody>
                    <a:bodyPr/>
                    <a:lstStyle/>
                    <a:p>
                      <a:r>
                        <a:rPr lang="de-DE" sz="1000" dirty="0" smtClean="0">
                          <a:solidFill>
                            <a:schemeClr val="tx1"/>
                          </a:solidFill>
                        </a:rPr>
                        <a:t>KH (2-1)</a:t>
                      </a:r>
                      <a:endParaRPr lang="de-DE" sz="1000" dirty="0">
                        <a:solidFill>
                          <a:schemeClr val="tx1"/>
                        </a:solidFill>
                      </a:endParaRPr>
                    </a:p>
                  </a:txBody>
                  <a:tcPr marT="18000" marB="18000">
                    <a:noFill/>
                  </a:tcPr>
                </a:tc>
                <a:tc>
                  <a:txBody>
                    <a:bodyPr/>
                    <a:lstStyle/>
                    <a:p>
                      <a:r>
                        <a:rPr lang="de-DE" sz="1000" dirty="0" smtClean="0">
                          <a:solidFill>
                            <a:schemeClr val="tx1"/>
                          </a:solidFill>
                        </a:rPr>
                        <a:t>6.480</a:t>
                      </a:r>
                      <a:endParaRPr lang="de-DE" sz="1000" dirty="0">
                        <a:solidFill>
                          <a:schemeClr val="tx1"/>
                        </a:solidFill>
                      </a:endParaRPr>
                    </a:p>
                  </a:txBody>
                  <a:tcPr marT="18000" marB="18000">
                    <a:noFill/>
                  </a:tcPr>
                </a:tc>
              </a:tr>
              <a:tr h="161746">
                <a:tc>
                  <a:txBody>
                    <a:bodyPr/>
                    <a:lstStyle/>
                    <a:p>
                      <a:r>
                        <a:rPr lang="de-DE" sz="1000" dirty="0" smtClean="0">
                          <a:solidFill>
                            <a:schemeClr val="tx1"/>
                          </a:solidFill>
                        </a:rPr>
                        <a:t>KH (3-1)</a:t>
                      </a:r>
                      <a:endParaRPr lang="de-DE" sz="1000" dirty="0">
                        <a:solidFill>
                          <a:schemeClr val="tx1"/>
                        </a:solidFill>
                      </a:endParaRPr>
                    </a:p>
                  </a:txBody>
                  <a:tcPr marT="18000" marB="18000">
                    <a:noFill/>
                  </a:tcPr>
                </a:tc>
                <a:tc>
                  <a:txBody>
                    <a:bodyPr/>
                    <a:lstStyle/>
                    <a:p>
                      <a:r>
                        <a:rPr lang="de-DE" sz="1000" dirty="0" smtClean="0">
                          <a:solidFill>
                            <a:schemeClr val="tx1"/>
                          </a:solidFill>
                        </a:rPr>
                        <a:t>7.677</a:t>
                      </a:r>
                      <a:endParaRPr lang="de-DE" sz="1000" dirty="0">
                        <a:solidFill>
                          <a:schemeClr val="tx1"/>
                        </a:solidFill>
                      </a:endParaRPr>
                    </a:p>
                  </a:txBody>
                  <a:tcPr marT="18000" marB="18000">
                    <a:noFill/>
                  </a:tcPr>
                </a:tc>
              </a:tr>
              <a:tr h="161746">
                <a:tc>
                  <a:txBody>
                    <a:bodyPr/>
                    <a:lstStyle/>
                    <a:p>
                      <a:r>
                        <a:rPr lang="de-DE" sz="1000" dirty="0" smtClean="0">
                          <a:solidFill>
                            <a:schemeClr val="tx1"/>
                          </a:solidFill>
                        </a:rPr>
                        <a:t>KH (4-1)</a:t>
                      </a:r>
                      <a:endParaRPr lang="de-DE" sz="1000" dirty="0">
                        <a:solidFill>
                          <a:schemeClr val="tx1"/>
                        </a:solidFill>
                      </a:endParaRPr>
                    </a:p>
                  </a:txBody>
                  <a:tcPr marT="18000" marB="18000">
                    <a:noFill/>
                  </a:tcPr>
                </a:tc>
                <a:tc>
                  <a:txBody>
                    <a:bodyPr/>
                    <a:lstStyle/>
                    <a:p>
                      <a:r>
                        <a:rPr lang="de-DE" sz="1000" dirty="0" smtClean="0">
                          <a:solidFill>
                            <a:schemeClr val="tx1"/>
                          </a:solidFill>
                        </a:rPr>
                        <a:t>8.096</a:t>
                      </a:r>
                      <a:endParaRPr lang="de-DE" sz="1000" dirty="0">
                        <a:solidFill>
                          <a:schemeClr val="tx1"/>
                        </a:solidFill>
                      </a:endParaRPr>
                    </a:p>
                  </a:txBody>
                  <a:tcPr marT="18000" marB="18000">
                    <a:noFill/>
                  </a:tcPr>
                </a:tc>
              </a:tr>
              <a:tr h="161746">
                <a:tc>
                  <a:txBody>
                    <a:bodyPr/>
                    <a:lstStyle/>
                    <a:p>
                      <a:r>
                        <a:rPr lang="de-DE" sz="1000" dirty="0" smtClean="0">
                          <a:solidFill>
                            <a:schemeClr val="tx1"/>
                          </a:solidFill>
                        </a:rPr>
                        <a:t>KH (5-1)</a:t>
                      </a:r>
                      <a:endParaRPr lang="de-DE" sz="1000" dirty="0">
                        <a:solidFill>
                          <a:schemeClr val="tx1"/>
                        </a:solidFill>
                      </a:endParaRPr>
                    </a:p>
                  </a:txBody>
                  <a:tcPr marT="18000" marB="18000">
                    <a:noFill/>
                  </a:tcPr>
                </a:tc>
                <a:tc>
                  <a:txBody>
                    <a:bodyPr/>
                    <a:lstStyle/>
                    <a:p>
                      <a:r>
                        <a:rPr lang="de-DE" sz="1000" dirty="0" smtClean="0">
                          <a:solidFill>
                            <a:schemeClr val="tx1"/>
                          </a:solidFill>
                        </a:rPr>
                        <a:t>8.299</a:t>
                      </a:r>
                      <a:endParaRPr lang="de-DE" sz="1000" dirty="0">
                        <a:solidFill>
                          <a:schemeClr val="tx1"/>
                        </a:solidFill>
                      </a:endParaRPr>
                    </a:p>
                  </a:txBody>
                  <a:tcPr marT="18000" marB="18000">
                    <a:noFill/>
                  </a:tcPr>
                </a:tc>
              </a:tr>
              <a:tr h="1617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solidFill>
                            <a:schemeClr val="tx1"/>
                          </a:solidFill>
                        </a:rPr>
                        <a:t>KH (</a:t>
                      </a:r>
                      <a:r>
                        <a:rPr lang="de-DE" sz="1000" dirty="0" err="1" smtClean="0">
                          <a:solidFill>
                            <a:schemeClr val="tx1"/>
                          </a:solidFill>
                        </a:rPr>
                        <a:t>inf</a:t>
                      </a:r>
                      <a:r>
                        <a:rPr lang="de-DE" sz="1000" dirty="0" smtClean="0">
                          <a:solidFill>
                            <a:schemeClr val="tx1"/>
                          </a:solidFill>
                        </a:rPr>
                        <a:t>.)</a:t>
                      </a:r>
                    </a:p>
                  </a:txBody>
                  <a:tcPr marT="18000" marB="18000">
                    <a:noFill/>
                  </a:tcPr>
                </a:tc>
                <a:tc>
                  <a:txBody>
                    <a:bodyPr/>
                    <a:lstStyle/>
                    <a:p>
                      <a:r>
                        <a:rPr lang="de-DE" sz="1000" dirty="0" smtClean="0">
                          <a:solidFill>
                            <a:schemeClr val="tx1"/>
                          </a:solidFill>
                        </a:rPr>
                        <a:t>8.640</a:t>
                      </a:r>
                      <a:endParaRPr lang="de-DE" sz="1000" dirty="0">
                        <a:solidFill>
                          <a:schemeClr val="tx1"/>
                        </a:solidFill>
                      </a:endParaRPr>
                    </a:p>
                  </a:txBody>
                  <a:tcPr marT="18000" marB="18000">
                    <a:noFill/>
                  </a:tcPr>
                </a:tc>
              </a:tr>
            </a:tbl>
          </a:graphicData>
        </a:graphic>
      </p:graphicFrame>
      <p:graphicFrame>
        <p:nvGraphicFramePr>
          <p:cNvPr id="103" name="Tabelle 102"/>
          <p:cNvGraphicFramePr>
            <a:graphicFrameLocks noGrp="1"/>
          </p:cNvGraphicFramePr>
          <p:nvPr/>
        </p:nvGraphicFramePr>
        <p:xfrm>
          <a:off x="5072063" y="214313"/>
          <a:ext cx="1571636" cy="1094400"/>
        </p:xfrm>
        <a:graphic>
          <a:graphicData uri="http://schemas.openxmlformats.org/drawingml/2006/table">
            <a:tbl>
              <a:tblPr firstRow="1" bandRow="1">
                <a:tableStyleId>{5C22544A-7EE6-4342-B048-85BDC9FD1C3A}</a:tableStyleId>
              </a:tblPr>
              <a:tblGrid>
                <a:gridCol w="851303"/>
                <a:gridCol w="720333"/>
              </a:tblGrid>
              <a:tr h="311445">
                <a:tc>
                  <a:txBody>
                    <a:bodyPr/>
                    <a:lstStyle/>
                    <a:p>
                      <a:r>
                        <a:rPr lang="de-DE" sz="1000" b="0" dirty="0" smtClean="0">
                          <a:solidFill>
                            <a:schemeClr val="tx1"/>
                          </a:solidFill>
                        </a:rPr>
                        <a:t>Transition</a:t>
                      </a:r>
                      <a:endParaRPr lang="de-DE" sz="1000" b="0" dirty="0">
                        <a:solidFill>
                          <a:schemeClr val="tx1"/>
                        </a:solidFill>
                      </a:endParaRPr>
                    </a:p>
                  </a:txBody>
                  <a:tcPr marT="18000" marB="18000">
                    <a:noFill/>
                  </a:tcPr>
                </a:tc>
                <a:tc>
                  <a:txBody>
                    <a:bodyPr/>
                    <a:lstStyle/>
                    <a:p>
                      <a:r>
                        <a:rPr lang="de-DE" sz="1000" b="0" dirty="0" err="1" smtClean="0">
                          <a:solidFill>
                            <a:schemeClr val="tx1"/>
                          </a:solidFill>
                        </a:rPr>
                        <a:t>unshifted</a:t>
                      </a:r>
                      <a:r>
                        <a:rPr lang="de-DE" sz="1000" b="0" dirty="0" smtClean="0">
                          <a:solidFill>
                            <a:schemeClr val="tx1"/>
                          </a:solidFill>
                        </a:rPr>
                        <a:t> </a:t>
                      </a:r>
                    </a:p>
                    <a:p>
                      <a:r>
                        <a:rPr lang="de-DE" sz="1000" b="0" dirty="0" err="1" smtClean="0">
                          <a:solidFill>
                            <a:schemeClr val="tx1"/>
                          </a:solidFill>
                        </a:rPr>
                        <a:t>energy</a:t>
                      </a:r>
                      <a:endParaRPr lang="de-DE" sz="1000" b="0" dirty="0">
                        <a:solidFill>
                          <a:schemeClr val="tx1"/>
                        </a:solidFill>
                      </a:endParaRPr>
                    </a:p>
                  </a:txBody>
                  <a:tcPr marT="18000" marB="18000">
                    <a:noFill/>
                  </a:tcPr>
                </a:tc>
              </a:tr>
              <a:tr h="172172">
                <a:tc>
                  <a:txBody>
                    <a:bodyPr/>
                    <a:lstStyle/>
                    <a:p>
                      <a:r>
                        <a:rPr lang="de-DE" sz="1000" dirty="0" smtClean="0">
                          <a:solidFill>
                            <a:schemeClr val="tx1"/>
                          </a:solidFill>
                        </a:rPr>
                        <a:t>KD (2-1)</a:t>
                      </a:r>
                      <a:endParaRPr lang="de-DE" sz="1000" dirty="0">
                        <a:solidFill>
                          <a:schemeClr val="tx1"/>
                        </a:solidFill>
                      </a:endParaRPr>
                    </a:p>
                  </a:txBody>
                  <a:tcPr marT="18000" marB="18000">
                    <a:noFill/>
                  </a:tcPr>
                </a:tc>
                <a:tc>
                  <a:txBody>
                    <a:bodyPr/>
                    <a:lstStyle/>
                    <a:p>
                      <a:r>
                        <a:rPr lang="de-DE" sz="1000" dirty="0" smtClean="0">
                          <a:solidFill>
                            <a:schemeClr val="tx1"/>
                          </a:solidFill>
                        </a:rPr>
                        <a:t>   7.81</a:t>
                      </a:r>
                      <a:endParaRPr lang="de-DE" sz="1000" dirty="0">
                        <a:solidFill>
                          <a:schemeClr val="tx1"/>
                        </a:solidFill>
                      </a:endParaRPr>
                    </a:p>
                  </a:txBody>
                  <a:tcPr marT="18000" marB="18000">
                    <a:noFill/>
                  </a:tcPr>
                </a:tc>
              </a:tr>
              <a:tr h="172172">
                <a:tc>
                  <a:txBody>
                    <a:bodyPr/>
                    <a:lstStyle/>
                    <a:p>
                      <a:r>
                        <a:rPr lang="de-DE" sz="1000" dirty="0" smtClean="0">
                          <a:solidFill>
                            <a:schemeClr val="tx1"/>
                          </a:solidFill>
                        </a:rPr>
                        <a:t>KD (3-1)</a:t>
                      </a:r>
                      <a:endParaRPr lang="de-DE" sz="1000" dirty="0">
                        <a:solidFill>
                          <a:schemeClr val="tx1"/>
                        </a:solidFill>
                      </a:endParaRPr>
                    </a:p>
                  </a:txBody>
                  <a:tcPr marT="18000" marB="18000">
                    <a:noFill/>
                  </a:tcPr>
                </a:tc>
                <a:tc>
                  <a:txBody>
                    <a:bodyPr/>
                    <a:lstStyle/>
                    <a:p>
                      <a:r>
                        <a:rPr lang="de-DE" sz="1000" dirty="0" smtClean="0">
                          <a:solidFill>
                            <a:schemeClr val="tx1"/>
                          </a:solidFill>
                        </a:rPr>
                        <a:t>   9.25</a:t>
                      </a:r>
                      <a:endParaRPr lang="de-DE" sz="1000" dirty="0">
                        <a:solidFill>
                          <a:schemeClr val="tx1"/>
                        </a:solidFill>
                      </a:endParaRPr>
                    </a:p>
                  </a:txBody>
                  <a:tcPr marT="18000" marB="18000">
                    <a:noFill/>
                  </a:tcPr>
                </a:tc>
              </a:tr>
              <a:tr h="172172">
                <a:tc>
                  <a:txBody>
                    <a:bodyPr/>
                    <a:lstStyle/>
                    <a:p>
                      <a:r>
                        <a:rPr lang="de-DE" sz="1000" dirty="0" smtClean="0">
                          <a:solidFill>
                            <a:schemeClr val="tx1"/>
                          </a:solidFill>
                        </a:rPr>
                        <a:t>KD (4-1)</a:t>
                      </a:r>
                      <a:endParaRPr lang="de-DE" sz="1000" dirty="0">
                        <a:solidFill>
                          <a:schemeClr val="tx1"/>
                        </a:solidFill>
                      </a:endParaRPr>
                    </a:p>
                  </a:txBody>
                  <a:tcPr marT="18000" marB="18000">
                    <a:noFill/>
                  </a:tcPr>
                </a:tc>
                <a:tc>
                  <a:txBody>
                    <a:bodyPr/>
                    <a:lstStyle/>
                    <a:p>
                      <a:r>
                        <a:rPr lang="de-DE" sz="1000" dirty="0" smtClean="0">
                          <a:solidFill>
                            <a:schemeClr val="tx1"/>
                          </a:solidFill>
                        </a:rPr>
                        <a:t>   9.76</a:t>
                      </a:r>
                      <a:endParaRPr lang="de-DE" sz="1000" dirty="0">
                        <a:solidFill>
                          <a:schemeClr val="tx1"/>
                        </a:solidFill>
                      </a:endParaRPr>
                    </a:p>
                  </a:txBody>
                  <a:tcPr marT="18000" marB="18000">
                    <a:noFill/>
                  </a:tcPr>
                </a:tc>
              </a:tr>
              <a:tr h="17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solidFill>
                            <a:schemeClr val="tx1"/>
                          </a:solidFill>
                        </a:rPr>
                        <a:t>KD (</a:t>
                      </a:r>
                      <a:r>
                        <a:rPr lang="de-DE" sz="1000" dirty="0" err="1" smtClean="0">
                          <a:solidFill>
                            <a:schemeClr val="tx1"/>
                          </a:solidFill>
                        </a:rPr>
                        <a:t>inf</a:t>
                      </a:r>
                      <a:r>
                        <a:rPr lang="de-DE" sz="1000" dirty="0" smtClean="0">
                          <a:solidFill>
                            <a:schemeClr val="tx1"/>
                          </a:solidFill>
                        </a:rPr>
                        <a:t>.)</a:t>
                      </a:r>
                    </a:p>
                  </a:txBody>
                  <a:tcPr marT="18000" marB="18000">
                    <a:noFill/>
                  </a:tcPr>
                </a:tc>
                <a:tc>
                  <a:txBody>
                    <a:bodyPr/>
                    <a:lstStyle/>
                    <a:p>
                      <a:r>
                        <a:rPr lang="de-DE" sz="1000" dirty="0" smtClean="0">
                          <a:solidFill>
                            <a:schemeClr val="tx1"/>
                          </a:solidFill>
                        </a:rPr>
                        <a:t>10.41</a:t>
                      </a:r>
                      <a:endParaRPr lang="de-DE" sz="1000" dirty="0">
                        <a:solidFill>
                          <a:schemeClr val="tx1"/>
                        </a:solidFill>
                      </a:endParaRPr>
                    </a:p>
                  </a:txBody>
                  <a:tcPr marT="18000" marB="18000">
                    <a:no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7"/>
          <p:cNvSpPr>
            <a:spLocks noChangeArrowheads="1"/>
          </p:cNvSpPr>
          <p:nvPr/>
        </p:nvSpPr>
        <p:spPr bwMode="auto">
          <a:xfrm>
            <a:off x="0" y="0"/>
            <a:ext cx="9144000" cy="620713"/>
          </a:xfrm>
          <a:prstGeom prst="rect">
            <a:avLst/>
          </a:prstGeom>
          <a:noFill/>
          <a:ln w="9525">
            <a:noFill/>
            <a:miter lim="800000"/>
            <a:headEnd/>
            <a:tailEnd/>
          </a:ln>
        </p:spPr>
        <p:txBody>
          <a:bodyPr anchor="ctr"/>
          <a:lstStyle/>
          <a:p>
            <a:pPr algn="ctr"/>
            <a:r>
              <a:rPr lang="de-DE">
                <a:solidFill>
                  <a:srgbClr val="CC0000"/>
                </a:solidFill>
              </a:rPr>
              <a:t>Published results</a:t>
            </a:r>
          </a:p>
        </p:txBody>
      </p:sp>
      <p:pic>
        <p:nvPicPr>
          <p:cNvPr id="76803" name="Picture 3"/>
          <p:cNvPicPr>
            <a:picLocks noChangeAspect="1" noChangeArrowheads="1"/>
          </p:cNvPicPr>
          <p:nvPr/>
        </p:nvPicPr>
        <p:blipFill>
          <a:blip r:embed="rId3" cstate="print"/>
          <a:srcRect/>
          <a:stretch>
            <a:fillRect/>
          </a:stretch>
        </p:blipFill>
        <p:spPr bwMode="auto">
          <a:xfrm>
            <a:off x="3000375" y="785813"/>
            <a:ext cx="5357813" cy="4321175"/>
          </a:xfrm>
          <a:prstGeom prst="rect">
            <a:avLst/>
          </a:prstGeom>
          <a:noFill/>
          <a:ln w="9525">
            <a:solidFill>
              <a:srgbClr val="3333CC"/>
            </a:solidFill>
            <a:miter lim="800000"/>
            <a:headEnd/>
            <a:tailEnd/>
          </a:ln>
        </p:spPr>
      </p:pic>
      <p:sp>
        <p:nvSpPr>
          <p:cNvPr id="76804" name="Text Box 4"/>
          <p:cNvSpPr txBox="1">
            <a:spLocks noChangeArrowheads="1"/>
          </p:cNvSpPr>
          <p:nvPr/>
        </p:nvSpPr>
        <p:spPr bwMode="auto">
          <a:xfrm>
            <a:off x="214313" y="3929063"/>
            <a:ext cx="4572000" cy="1600200"/>
          </a:xfrm>
          <a:prstGeom prst="rect">
            <a:avLst/>
          </a:prstGeom>
          <a:solidFill>
            <a:srgbClr val="EAEAEA"/>
          </a:solidFill>
          <a:ln w="9525">
            <a:noFill/>
            <a:miter lim="800000"/>
            <a:headEnd/>
            <a:tailEnd/>
          </a:ln>
        </p:spPr>
        <p:txBody>
          <a:bodyPr>
            <a:spAutoFit/>
          </a:bodyPr>
          <a:lstStyle/>
          <a:p>
            <a:pPr>
              <a:buFontTx/>
              <a:buChar char="-"/>
            </a:pPr>
            <a:r>
              <a:rPr lang="de-AT" sz="1400">
                <a:solidFill>
                  <a:schemeClr val="accent2"/>
                </a:solidFill>
              </a:rPr>
              <a:t> Kaonic Helium-4 publication </a:t>
            </a:r>
          </a:p>
          <a:p>
            <a:r>
              <a:rPr lang="de-AT" sz="1400">
                <a:solidFill>
                  <a:schemeClr val="accent2"/>
                </a:solidFill>
              </a:rPr>
              <a:t>confirming the KEK E570 result using a gaseous target</a:t>
            </a:r>
          </a:p>
          <a:p>
            <a:endParaRPr lang="de-AT" sz="1400">
              <a:solidFill>
                <a:schemeClr val="accent2"/>
              </a:solidFill>
            </a:endParaRPr>
          </a:p>
          <a:p>
            <a:r>
              <a:rPr lang="de-AT" sz="1400">
                <a:solidFill>
                  <a:schemeClr val="accent2"/>
                </a:solidFill>
              </a:rPr>
              <a:t>- KHe4 publication concerning yields of the transitions:</a:t>
            </a:r>
          </a:p>
          <a:p>
            <a:r>
              <a:rPr lang="de-AT" sz="1400">
                <a:solidFill>
                  <a:schemeClr val="accent2"/>
                </a:solidFill>
              </a:rPr>
              <a:t>under preparation </a:t>
            </a:r>
          </a:p>
          <a:p>
            <a:endParaRPr lang="de-AT" sz="1400">
              <a:solidFill>
                <a:schemeClr val="accent2"/>
              </a:solidFill>
            </a:endParaRPr>
          </a:p>
          <a:p>
            <a:r>
              <a:rPr lang="de-AT" sz="1400">
                <a:solidFill>
                  <a:schemeClr val="accent2"/>
                </a:solidFill>
              </a:rPr>
              <a:t>- KHe3 paper: work in progress</a:t>
            </a:r>
          </a:p>
        </p:txBody>
      </p:sp>
      <p:sp>
        <p:nvSpPr>
          <p:cNvPr id="76805" name="Foliennummernplatzhalter 4"/>
          <p:cNvSpPr txBox="1">
            <a:spLocks noGrp="1"/>
          </p:cNvSpPr>
          <p:nvPr/>
        </p:nvSpPr>
        <p:spPr bwMode="auto">
          <a:xfrm>
            <a:off x="8255000" y="6513513"/>
            <a:ext cx="900113" cy="287337"/>
          </a:xfrm>
          <a:prstGeom prst="rect">
            <a:avLst/>
          </a:prstGeom>
          <a:noFill/>
          <a:ln w="9525">
            <a:noFill/>
            <a:miter lim="800000"/>
            <a:headEnd/>
            <a:tailEnd/>
          </a:ln>
        </p:spPr>
        <p:txBody>
          <a:bodyPr/>
          <a:lstStyle/>
          <a:p>
            <a:pPr algn="ctr"/>
            <a:fld id="{D0D4AF7D-8799-4C4E-8C6F-918995EFFB8D}" type="slidenum">
              <a:rPr lang="de-DE" sz="1400"/>
              <a:pPr algn="ctr"/>
              <a:t>42</a:t>
            </a:fld>
            <a:r>
              <a:rPr lang="de-DE" sz="1400"/>
              <a:t>   </a:t>
            </a:r>
          </a:p>
        </p:txBody>
      </p:sp>
      <p:pic>
        <p:nvPicPr>
          <p:cNvPr id="76806" name="Picture 6"/>
          <p:cNvPicPr>
            <a:picLocks noChangeAspect="1" noChangeArrowheads="1"/>
          </p:cNvPicPr>
          <p:nvPr/>
        </p:nvPicPr>
        <p:blipFill>
          <a:blip r:embed="rId4" cstate="print"/>
          <a:srcRect/>
          <a:stretch>
            <a:fillRect/>
          </a:stretch>
        </p:blipFill>
        <p:spPr bwMode="auto">
          <a:xfrm>
            <a:off x="5000625" y="4000500"/>
            <a:ext cx="3602038" cy="1985963"/>
          </a:xfrm>
          <a:prstGeom prst="rect">
            <a:avLst/>
          </a:prstGeom>
          <a:noFill/>
          <a:ln w="9525">
            <a:solidFill>
              <a:srgbClr val="3333CC"/>
            </a:solidFill>
            <a:miter lim="800000"/>
            <a:headEnd/>
            <a:tailEnd/>
          </a:ln>
        </p:spPr>
      </p:pic>
      <p:sp>
        <p:nvSpPr>
          <p:cNvPr id="76807" name="Text Box 4"/>
          <p:cNvSpPr txBox="1">
            <a:spLocks noChangeArrowheads="1"/>
          </p:cNvSpPr>
          <p:nvPr/>
        </p:nvSpPr>
        <p:spPr bwMode="auto">
          <a:xfrm>
            <a:off x="3714750" y="6072188"/>
            <a:ext cx="4786313" cy="523875"/>
          </a:xfrm>
          <a:prstGeom prst="rect">
            <a:avLst/>
          </a:prstGeom>
          <a:solidFill>
            <a:srgbClr val="EAEAEA"/>
          </a:solidFill>
          <a:ln w="9525">
            <a:noFill/>
            <a:miter lim="800000"/>
            <a:headEnd/>
            <a:tailEnd/>
          </a:ln>
        </p:spPr>
        <p:txBody>
          <a:bodyPr>
            <a:spAutoFit/>
          </a:bodyPr>
          <a:lstStyle/>
          <a:p>
            <a:r>
              <a:rPr lang="de-AT" sz="1400">
                <a:solidFill>
                  <a:schemeClr val="accent2"/>
                </a:solidFill>
              </a:rPr>
              <a:t>[1,2,3] liquid He,  [5] liq. He, Compton scattering corrected, [This] gaseous He, Compton negligable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1"/>
          <p:cNvPicPr>
            <a:picLocks noChangeAspect="1" noChangeArrowheads="1"/>
          </p:cNvPicPr>
          <p:nvPr/>
        </p:nvPicPr>
        <p:blipFill>
          <a:blip r:embed="rId3" cstate="print"/>
          <a:srcRect/>
          <a:stretch>
            <a:fillRect/>
          </a:stretch>
        </p:blipFill>
        <p:spPr bwMode="auto">
          <a:xfrm>
            <a:off x="4067175" y="3789363"/>
            <a:ext cx="4010025" cy="2760662"/>
          </a:xfrm>
          <a:prstGeom prst="rect">
            <a:avLst/>
          </a:prstGeom>
          <a:noFill/>
          <a:ln w="9525">
            <a:noFill/>
            <a:miter lim="800000"/>
            <a:headEnd/>
            <a:tailEnd/>
          </a:ln>
        </p:spPr>
      </p:pic>
      <p:sp>
        <p:nvSpPr>
          <p:cNvPr id="34819" name="Text Box 3"/>
          <p:cNvSpPr txBox="1">
            <a:spLocks noChangeArrowheads="1"/>
          </p:cNvSpPr>
          <p:nvPr/>
        </p:nvSpPr>
        <p:spPr bwMode="auto">
          <a:xfrm>
            <a:off x="0" y="42863"/>
            <a:ext cx="9144000" cy="519112"/>
          </a:xfrm>
          <a:prstGeom prst="rect">
            <a:avLst/>
          </a:prstGeom>
          <a:noFill/>
          <a:ln w="9525">
            <a:noFill/>
            <a:miter lim="800000"/>
            <a:headEnd/>
            <a:tailEnd/>
          </a:ln>
        </p:spPr>
        <p:txBody>
          <a:bodyPr>
            <a:spAutoFit/>
          </a:bodyPr>
          <a:lstStyle/>
          <a:p>
            <a:pPr algn="ctr"/>
            <a:r>
              <a:rPr lang="de-DE" sz="2800" dirty="0">
                <a:solidFill>
                  <a:srgbClr val="CC0000"/>
                </a:solidFill>
              </a:rPr>
              <a:t>The </a:t>
            </a:r>
            <a:r>
              <a:rPr lang="de-DE" sz="2800" dirty="0" err="1">
                <a:solidFill>
                  <a:srgbClr val="CC0000"/>
                </a:solidFill>
              </a:rPr>
              <a:t>Kaon</a:t>
            </a:r>
            <a:r>
              <a:rPr lang="de-DE" sz="2800" dirty="0">
                <a:solidFill>
                  <a:srgbClr val="CC0000"/>
                </a:solidFill>
              </a:rPr>
              <a:t> </a:t>
            </a:r>
            <a:r>
              <a:rPr lang="de-DE" sz="2800" dirty="0" err="1">
                <a:solidFill>
                  <a:srgbClr val="CC0000"/>
                </a:solidFill>
              </a:rPr>
              <a:t>trigger</a:t>
            </a:r>
            <a:endParaRPr lang="de-DE" sz="2800" dirty="0">
              <a:solidFill>
                <a:srgbClr val="CC0000"/>
              </a:solidFill>
            </a:endParaRPr>
          </a:p>
        </p:txBody>
      </p:sp>
      <p:sp>
        <p:nvSpPr>
          <p:cNvPr id="34820" name="Text Box 4"/>
          <p:cNvSpPr txBox="1">
            <a:spLocks noChangeArrowheads="1"/>
          </p:cNvSpPr>
          <p:nvPr/>
        </p:nvSpPr>
        <p:spPr bwMode="auto">
          <a:xfrm>
            <a:off x="1547813" y="3190875"/>
            <a:ext cx="1749425" cy="304800"/>
          </a:xfrm>
          <a:prstGeom prst="rect">
            <a:avLst/>
          </a:prstGeom>
          <a:noFill/>
          <a:ln w="9525">
            <a:noFill/>
            <a:miter lim="800000"/>
            <a:headEnd/>
            <a:tailEnd/>
          </a:ln>
        </p:spPr>
        <p:txBody>
          <a:bodyPr wrap="none">
            <a:spAutoFit/>
          </a:bodyPr>
          <a:lstStyle/>
          <a:p>
            <a:r>
              <a:rPr lang="de-DE" sz="1400"/>
              <a:t>adc3,4 geom. mean</a:t>
            </a:r>
          </a:p>
        </p:txBody>
      </p:sp>
      <p:sp>
        <p:nvSpPr>
          <p:cNvPr id="34821" name="Text Box 5"/>
          <p:cNvSpPr txBox="1">
            <a:spLocks noChangeArrowheads="1"/>
          </p:cNvSpPr>
          <p:nvPr/>
        </p:nvSpPr>
        <p:spPr bwMode="auto">
          <a:xfrm rot="-5400000">
            <a:off x="-133349" y="1870075"/>
            <a:ext cx="1331912" cy="274637"/>
          </a:xfrm>
          <a:prstGeom prst="rect">
            <a:avLst/>
          </a:prstGeom>
          <a:noFill/>
          <a:ln w="9525">
            <a:noFill/>
            <a:miter lim="800000"/>
            <a:headEnd/>
            <a:tailEnd/>
          </a:ln>
        </p:spPr>
        <p:txBody>
          <a:bodyPr wrap="none">
            <a:spAutoFit/>
          </a:bodyPr>
          <a:lstStyle/>
          <a:p>
            <a:r>
              <a:rPr lang="de-DE" sz="1200"/>
              <a:t>meantime up low</a:t>
            </a:r>
          </a:p>
        </p:txBody>
      </p:sp>
      <p:pic>
        <p:nvPicPr>
          <p:cNvPr id="34822" name="Picture 6"/>
          <p:cNvPicPr>
            <a:picLocks noChangeAspect="1" noChangeArrowheads="1"/>
          </p:cNvPicPr>
          <p:nvPr/>
        </p:nvPicPr>
        <p:blipFill>
          <a:blip r:embed="rId4" cstate="print"/>
          <a:srcRect/>
          <a:stretch>
            <a:fillRect/>
          </a:stretch>
        </p:blipFill>
        <p:spPr bwMode="auto">
          <a:xfrm>
            <a:off x="3924300" y="1196975"/>
            <a:ext cx="4937125" cy="2643188"/>
          </a:xfrm>
          <a:prstGeom prst="rect">
            <a:avLst/>
          </a:prstGeom>
          <a:noFill/>
          <a:ln w="9525">
            <a:noFill/>
            <a:miter lim="800000"/>
            <a:headEnd/>
            <a:tailEnd/>
          </a:ln>
        </p:spPr>
      </p:pic>
      <p:pic>
        <p:nvPicPr>
          <p:cNvPr id="34823" name="Picture 7"/>
          <p:cNvPicPr>
            <a:picLocks noChangeAspect="1" noChangeArrowheads="1"/>
          </p:cNvPicPr>
          <p:nvPr/>
        </p:nvPicPr>
        <p:blipFill>
          <a:blip r:embed="rId5" cstate="print"/>
          <a:srcRect/>
          <a:stretch>
            <a:fillRect/>
          </a:stretch>
        </p:blipFill>
        <p:spPr bwMode="auto">
          <a:xfrm>
            <a:off x="468313" y="3500438"/>
            <a:ext cx="3484562" cy="2882900"/>
          </a:xfrm>
          <a:prstGeom prst="rect">
            <a:avLst/>
          </a:prstGeom>
          <a:noFill/>
          <a:ln w="9525">
            <a:noFill/>
            <a:miter lim="800000"/>
            <a:headEnd/>
            <a:tailEnd/>
          </a:ln>
        </p:spPr>
      </p:pic>
      <p:pic>
        <p:nvPicPr>
          <p:cNvPr id="34824" name="Picture 8"/>
          <p:cNvPicPr>
            <a:picLocks noChangeAspect="1" noChangeArrowheads="1"/>
          </p:cNvPicPr>
          <p:nvPr/>
        </p:nvPicPr>
        <p:blipFill>
          <a:blip r:embed="rId6" cstate="print"/>
          <a:srcRect/>
          <a:stretch>
            <a:fillRect/>
          </a:stretch>
        </p:blipFill>
        <p:spPr bwMode="auto">
          <a:xfrm>
            <a:off x="395288" y="908050"/>
            <a:ext cx="3386137" cy="2322513"/>
          </a:xfrm>
          <a:prstGeom prst="rect">
            <a:avLst/>
          </a:prstGeom>
          <a:noFill/>
          <a:ln w="9525">
            <a:noFill/>
            <a:miter lim="800000"/>
            <a:headEnd/>
            <a:tailEnd/>
          </a:ln>
        </p:spPr>
      </p:pic>
      <p:sp>
        <p:nvSpPr>
          <p:cNvPr id="34825" name="Text Box 9"/>
          <p:cNvSpPr txBox="1">
            <a:spLocks noChangeArrowheads="1"/>
          </p:cNvSpPr>
          <p:nvPr/>
        </p:nvSpPr>
        <p:spPr bwMode="auto">
          <a:xfrm>
            <a:off x="4632325" y="687388"/>
            <a:ext cx="623888" cy="581025"/>
          </a:xfrm>
          <a:prstGeom prst="rect">
            <a:avLst/>
          </a:prstGeom>
          <a:solidFill>
            <a:srgbClr val="FFFFCC"/>
          </a:solidFill>
          <a:ln w="9525">
            <a:noFill/>
            <a:miter lim="800000"/>
            <a:headEnd/>
            <a:tailEnd/>
          </a:ln>
        </p:spPr>
        <p:txBody>
          <a:bodyPr wrap="none">
            <a:spAutoFit/>
          </a:bodyPr>
          <a:lstStyle/>
          <a:p>
            <a:r>
              <a:rPr lang="de-AT" sz="1600">
                <a:cs typeface="Arial" charset="0"/>
              </a:rPr>
              <a:t>tdc3</a:t>
            </a:r>
          </a:p>
          <a:p>
            <a:r>
              <a:rPr lang="de-AT" sz="1600">
                <a:cs typeface="Arial" charset="0"/>
              </a:rPr>
              <a:t>adc3</a:t>
            </a:r>
          </a:p>
        </p:txBody>
      </p:sp>
      <p:sp>
        <p:nvSpPr>
          <p:cNvPr id="34826" name="Text Box 10"/>
          <p:cNvSpPr txBox="1">
            <a:spLocks noChangeArrowheads="1"/>
          </p:cNvSpPr>
          <p:nvPr/>
        </p:nvSpPr>
        <p:spPr bwMode="auto">
          <a:xfrm>
            <a:off x="8464550" y="2373313"/>
            <a:ext cx="623888" cy="581025"/>
          </a:xfrm>
          <a:prstGeom prst="rect">
            <a:avLst/>
          </a:prstGeom>
          <a:solidFill>
            <a:srgbClr val="FFFFCC"/>
          </a:solidFill>
          <a:ln w="9525">
            <a:noFill/>
            <a:miter lim="800000"/>
            <a:headEnd/>
            <a:tailEnd/>
          </a:ln>
        </p:spPr>
        <p:txBody>
          <a:bodyPr wrap="none">
            <a:spAutoFit/>
          </a:bodyPr>
          <a:lstStyle/>
          <a:p>
            <a:r>
              <a:rPr lang="de-AT" sz="1600">
                <a:cs typeface="Arial" charset="0"/>
              </a:rPr>
              <a:t>tdc4</a:t>
            </a:r>
          </a:p>
          <a:p>
            <a:r>
              <a:rPr lang="de-AT" sz="1600">
                <a:cs typeface="Arial" charset="0"/>
              </a:rPr>
              <a:t>adc4</a:t>
            </a:r>
          </a:p>
        </p:txBody>
      </p:sp>
      <p:sp>
        <p:nvSpPr>
          <p:cNvPr id="34827" name="Text Box 11"/>
          <p:cNvSpPr txBox="1">
            <a:spLocks noChangeArrowheads="1"/>
          </p:cNvSpPr>
          <p:nvPr/>
        </p:nvSpPr>
        <p:spPr bwMode="auto">
          <a:xfrm>
            <a:off x="3851275" y="1052513"/>
            <a:ext cx="623888" cy="581025"/>
          </a:xfrm>
          <a:prstGeom prst="rect">
            <a:avLst/>
          </a:prstGeom>
          <a:solidFill>
            <a:schemeClr val="accent1"/>
          </a:solidFill>
          <a:ln w="9525">
            <a:noFill/>
            <a:miter lim="800000"/>
            <a:headEnd/>
            <a:tailEnd/>
          </a:ln>
        </p:spPr>
        <p:txBody>
          <a:bodyPr wrap="none">
            <a:spAutoFit/>
          </a:bodyPr>
          <a:lstStyle/>
          <a:p>
            <a:r>
              <a:rPr lang="de-AT" sz="1600">
                <a:cs typeface="Arial" charset="0"/>
              </a:rPr>
              <a:t>tdc1</a:t>
            </a:r>
          </a:p>
          <a:p>
            <a:r>
              <a:rPr lang="de-AT" sz="1600">
                <a:cs typeface="Arial" charset="0"/>
              </a:rPr>
              <a:t>adc1</a:t>
            </a:r>
          </a:p>
        </p:txBody>
      </p:sp>
      <p:sp>
        <p:nvSpPr>
          <p:cNvPr id="34828" name="Text Box 12"/>
          <p:cNvSpPr txBox="1">
            <a:spLocks noChangeArrowheads="1"/>
          </p:cNvSpPr>
          <p:nvPr/>
        </p:nvSpPr>
        <p:spPr bwMode="auto">
          <a:xfrm>
            <a:off x="8464550" y="3452813"/>
            <a:ext cx="623888" cy="581025"/>
          </a:xfrm>
          <a:prstGeom prst="rect">
            <a:avLst/>
          </a:prstGeom>
          <a:solidFill>
            <a:schemeClr val="accent1"/>
          </a:solidFill>
          <a:ln w="9525">
            <a:noFill/>
            <a:miter lim="800000"/>
            <a:headEnd/>
            <a:tailEnd/>
          </a:ln>
        </p:spPr>
        <p:txBody>
          <a:bodyPr wrap="none">
            <a:spAutoFit/>
          </a:bodyPr>
          <a:lstStyle/>
          <a:p>
            <a:r>
              <a:rPr lang="de-AT" sz="1600">
                <a:cs typeface="Arial" charset="0"/>
              </a:rPr>
              <a:t>tdc2</a:t>
            </a:r>
          </a:p>
          <a:p>
            <a:r>
              <a:rPr lang="de-AT" sz="1600">
                <a:cs typeface="Arial" charset="0"/>
              </a:rPr>
              <a:t>adc2</a:t>
            </a:r>
          </a:p>
        </p:txBody>
      </p:sp>
      <p:sp>
        <p:nvSpPr>
          <p:cNvPr id="34829" name="Text Box 13"/>
          <p:cNvSpPr txBox="1">
            <a:spLocks noChangeArrowheads="1"/>
          </p:cNvSpPr>
          <p:nvPr/>
        </p:nvSpPr>
        <p:spPr bwMode="auto">
          <a:xfrm>
            <a:off x="5649913" y="6421438"/>
            <a:ext cx="1536700" cy="304800"/>
          </a:xfrm>
          <a:prstGeom prst="rect">
            <a:avLst/>
          </a:prstGeom>
          <a:noFill/>
          <a:ln w="9525">
            <a:noFill/>
            <a:miter lim="800000"/>
            <a:headEnd/>
            <a:tailEnd/>
          </a:ln>
        </p:spPr>
        <p:txBody>
          <a:bodyPr wrap="none">
            <a:spAutoFit/>
          </a:bodyPr>
          <a:lstStyle/>
          <a:p>
            <a:r>
              <a:rPr lang="de-DE" sz="1400"/>
              <a:t>(tdc1+2+3+4) / 4.</a:t>
            </a:r>
          </a:p>
        </p:txBody>
      </p:sp>
      <p:sp>
        <p:nvSpPr>
          <p:cNvPr id="34830" name="Text Box 14"/>
          <p:cNvSpPr txBox="1">
            <a:spLocks noChangeArrowheads="1"/>
          </p:cNvSpPr>
          <p:nvPr/>
        </p:nvSpPr>
        <p:spPr bwMode="auto">
          <a:xfrm>
            <a:off x="1358900" y="6415088"/>
            <a:ext cx="1700213" cy="304800"/>
          </a:xfrm>
          <a:prstGeom prst="rect">
            <a:avLst/>
          </a:prstGeom>
          <a:noFill/>
          <a:ln w="9525">
            <a:noFill/>
            <a:miter lim="800000"/>
            <a:headEnd/>
            <a:tailEnd/>
          </a:ln>
        </p:spPr>
        <p:txBody>
          <a:bodyPr wrap="none">
            <a:spAutoFit/>
          </a:bodyPr>
          <a:lstStyle/>
          <a:p>
            <a:r>
              <a:rPr lang="de-DE" sz="1400"/>
              <a:t>(tdc3-tdc4) = PosB</a:t>
            </a:r>
            <a:r>
              <a:rPr lang="de-DE" sz="1200"/>
              <a:t> </a:t>
            </a:r>
          </a:p>
        </p:txBody>
      </p:sp>
      <p:sp>
        <p:nvSpPr>
          <p:cNvPr id="34831" name="Text Box 15"/>
          <p:cNvSpPr txBox="1">
            <a:spLocks noChangeArrowheads="1"/>
          </p:cNvSpPr>
          <p:nvPr/>
        </p:nvSpPr>
        <p:spPr bwMode="auto">
          <a:xfrm rot="-5400000">
            <a:off x="-465932" y="4596607"/>
            <a:ext cx="1700213" cy="304800"/>
          </a:xfrm>
          <a:prstGeom prst="rect">
            <a:avLst/>
          </a:prstGeom>
          <a:noFill/>
          <a:ln w="9525">
            <a:noFill/>
            <a:miter lim="800000"/>
            <a:headEnd/>
            <a:tailEnd/>
          </a:ln>
        </p:spPr>
        <p:txBody>
          <a:bodyPr wrap="none">
            <a:spAutoFit/>
          </a:bodyPr>
          <a:lstStyle/>
          <a:p>
            <a:r>
              <a:rPr lang="de-DE" sz="1400"/>
              <a:t>(tdc1-tdc2) = PosA</a:t>
            </a:r>
            <a:r>
              <a:rPr lang="de-DE" sz="1200"/>
              <a:t> </a:t>
            </a:r>
          </a:p>
        </p:txBody>
      </p:sp>
      <p:sp>
        <p:nvSpPr>
          <p:cNvPr id="34832" name="Text Box 16"/>
          <p:cNvSpPr txBox="1">
            <a:spLocks noChangeArrowheads="1"/>
          </p:cNvSpPr>
          <p:nvPr/>
        </p:nvSpPr>
        <p:spPr bwMode="auto">
          <a:xfrm rot="-5400000">
            <a:off x="5385594" y="4199732"/>
            <a:ext cx="725487" cy="336550"/>
          </a:xfrm>
          <a:prstGeom prst="rect">
            <a:avLst/>
          </a:prstGeom>
          <a:noFill/>
          <a:ln w="9525">
            <a:noFill/>
            <a:miter lim="800000"/>
            <a:headEnd/>
            <a:tailEnd/>
          </a:ln>
        </p:spPr>
        <p:txBody>
          <a:bodyPr wrap="none">
            <a:spAutoFit/>
          </a:bodyPr>
          <a:lstStyle/>
          <a:p>
            <a:r>
              <a:rPr lang="de-AT" sz="1600">
                <a:cs typeface="Arial" charset="0"/>
              </a:rPr>
              <a:t>kaons</a:t>
            </a:r>
          </a:p>
        </p:txBody>
      </p:sp>
      <p:sp>
        <p:nvSpPr>
          <p:cNvPr id="34833" name="Text Box 18"/>
          <p:cNvSpPr txBox="1">
            <a:spLocks noChangeArrowheads="1"/>
          </p:cNvSpPr>
          <p:nvPr/>
        </p:nvSpPr>
        <p:spPr bwMode="auto">
          <a:xfrm rot="-5400000">
            <a:off x="5899150" y="5491163"/>
            <a:ext cx="612775" cy="336550"/>
          </a:xfrm>
          <a:prstGeom prst="rect">
            <a:avLst/>
          </a:prstGeom>
          <a:noFill/>
          <a:ln w="9525">
            <a:noFill/>
            <a:miter lim="800000"/>
            <a:headEnd/>
            <a:tailEnd/>
          </a:ln>
        </p:spPr>
        <p:txBody>
          <a:bodyPr wrap="none">
            <a:spAutoFit/>
          </a:bodyPr>
          <a:lstStyle/>
          <a:p>
            <a:r>
              <a:rPr lang="de-AT" sz="1600">
                <a:cs typeface="Arial" charset="0"/>
              </a:rPr>
              <a:t>mips</a:t>
            </a:r>
          </a:p>
        </p:txBody>
      </p:sp>
      <p:sp>
        <p:nvSpPr>
          <p:cNvPr id="34834" name="Text Box 19"/>
          <p:cNvSpPr txBox="1">
            <a:spLocks noChangeArrowheads="1"/>
          </p:cNvSpPr>
          <p:nvPr/>
        </p:nvSpPr>
        <p:spPr bwMode="auto">
          <a:xfrm rot="-5400000">
            <a:off x="4578350" y="5511801"/>
            <a:ext cx="612775" cy="336550"/>
          </a:xfrm>
          <a:prstGeom prst="rect">
            <a:avLst/>
          </a:prstGeom>
          <a:noFill/>
          <a:ln w="9525">
            <a:noFill/>
            <a:miter lim="800000"/>
            <a:headEnd/>
            <a:tailEnd/>
          </a:ln>
        </p:spPr>
        <p:txBody>
          <a:bodyPr wrap="none">
            <a:spAutoFit/>
          </a:bodyPr>
          <a:lstStyle/>
          <a:p>
            <a:r>
              <a:rPr lang="de-AT" sz="1600">
                <a:cs typeface="Arial" charset="0"/>
              </a:rPr>
              <a:t>mips</a:t>
            </a:r>
          </a:p>
        </p:txBody>
      </p:sp>
      <p:sp>
        <p:nvSpPr>
          <p:cNvPr id="34835" name="Text Box 20"/>
          <p:cNvSpPr txBox="1">
            <a:spLocks noChangeArrowheads="1"/>
          </p:cNvSpPr>
          <p:nvPr/>
        </p:nvSpPr>
        <p:spPr bwMode="auto">
          <a:xfrm rot="-5400000">
            <a:off x="-189706" y="1869282"/>
            <a:ext cx="873125" cy="274637"/>
          </a:xfrm>
          <a:prstGeom prst="rect">
            <a:avLst/>
          </a:prstGeom>
          <a:noFill/>
          <a:ln w="9525">
            <a:noFill/>
            <a:miter lim="800000"/>
            <a:headEnd/>
            <a:tailEnd/>
          </a:ln>
        </p:spPr>
        <p:txBody>
          <a:bodyPr wrap="none">
            <a:spAutoFit/>
          </a:bodyPr>
          <a:lstStyle/>
          <a:p>
            <a:r>
              <a:rPr lang="de-DE" sz="1200"/>
              <a:t>(tdc3+4)/2</a:t>
            </a:r>
          </a:p>
        </p:txBody>
      </p:sp>
      <p:sp>
        <p:nvSpPr>
          <p:cNvPr id="34836" name="Line 22"/>
          <p:cNvSpPr>
            <a:spLocks noChangeShapeType="1"/>
          </p:cNvSpPr>
          <p:nvPr/>
        </p:nvSpPr>
        <p:spPr bwMode="auto">
          <a:xfrm>
            <a:off x="5127625" y="5310188"/>
            <a:ext cx="0" cy="792162"/>
          </a:xfrm>
          <a:prstGeom prst="line">
            <a:avLst/>
          </a:prstGeom>
          <a:noFill/>
          <a:ln w="9525">
            <a:solidFill>
              <a:schemeClr val="tx1"/>
            </a:solidFill>
            <a:round/>
            <a:headEnd/>
            <a:tailEnd/>
          </a:ln>
        </p:spPr>
        <p:txBody>
          <a:bodyPr/>
          <a:lstStyle/>
          <a:p>
            <a:endParaRPr lang="de-AT"/>
          </a:p>
        </p:txBody>
      </p:sp>
      <p:sp>
        <p:nvSpPr>
          <p:cNvPr id="34837" name="Line 23"/>
          <p:cNvSpPr>
            <a:spLocks noChangeShapeType="1"/>
          </p:cNvSpPr>
          <p:nvPr/>
        </p:nvSpPr>
        <p:spPr bwMode="auto">
          <a:xfrm>
            <a:off x="5491163" y="5359400"/>
            <a:ext cx="0" cy="792163"/>
          </a:xfrm>
          <a:prstGeom prst="line">
            <a:avLst/>
          </a:prstGeom>
          <a:noFill/>
          <a:ln w="9525">
            <a:solidFill>
              <a:schemeClr val="tx1"/>
            </a:solidFill>
            <a:round/>
            <a:headEnd/>
            <a:tailEnd/>
          </a:ln>
        </p:spPr>
        <p:txBody>
          <a:bodyPr/>
          <a:lstStyle/>
          <a:p>
            <a:endParaRPr lang="de-AT"/>
          </a:p>
        </p:txBody>
      </p:sp>
      <p:sp>
        <p:nvSpPr>
          <p:cNvPr id="34838" name="Line 24"/>
          <p:cNvSpPr>
            <a:spLocks noChangeShapeType="1"/>
          </p:cNvSpPr>
          <p:nvPr/>
        </p:nvSpPr>
        <p:spPr bwMode="auto">
          <a:xfrm flipV="1">
            <a:off x="5140325" y="5676900"/>
            <a:ext cx="384175" cy="0"/>
          </a:xfrm>
          <a:prstGeom prst="line">
            <a:avLst/>
          </a:prstGeom>
          <a:noFill/>
          <a:ln w="28575">
            <a:solidFill>
              <a:srgbClr val="CC0000"/>
            </a:solidFill>
            <a:round/>
            <a:headEnd type="triangle" w="med" len="med"/>
            <a:tailEnd type="triangle" w="med" len="med"/>
          </a:ln>
        </p:spPr>
        <p:txBody>
          <a:bodyPr/>
          <a:lstStyle/>
          <a:p>
            <a:endParaRPr lang="de-AT"/>
          </a:p>
        </p:txBody>
      </p:sp>
      <p:sp>
        <p:nvSpPr>
          <p:cNvPr id="34839" name="Text Box 25"/>
          <p:cNvSpPr txBox="1">
            <a:spLocks noChangeArrowheads="1"/>
          </p:cNvSpPr>
          <p:nvPr/>
        </p:nvSpPr>
        <p:spPr bwMode="auto">
          <a:xfrm rot="-5400000">
            <a:off x="4908550" y="4997450"/>
            <a:ext cx="793750" cy="336550"/>
          </a:xfrm>
          <a:prstGeom prst="rect">
            <a:avLst/>
          </a:prstGeom>
          <a:noFill/>
          <a:ln w="9525">
            <a:noFill/>
            <a:miter lim="800000"/>
            <a:headEnd/>
            <a:tailEnd/>
          </a:ln>
        </p:spPr>
        <p:txBody>
          <a:bodyPr wrap="none">
            <a:spAutoFit/>
          </a:bodyPr>
          <a:lstStyle/>
          <a:p>
            <a:r>
              <a:rPr lang="de-AT" sz="1600">
                <a:solidFill>
                  <a:srgbClr val="CC0000"/>
                </a:solidFill>
                <a:cs typeface="Arial" charset="0"/>
              </a:rPr>
              <a:t>900 ps</a:t>
            </a:r>
          </a:p>
        </p:txBody>
      </p:sp>
      <p:sp>
        <p:nvSpPr>
          <p:cNvPr id="34840" name="Text Box 26"/>
          <p:cNvSpPr txBox="1">
            <a:spLocks noChangeArrowheads="1"/>
          </p:cNvSpPr>
          <p:nvPr/>
        </p:nvSpPr>
        <p:spPr bwMode="auto">
          <a:xfrm rot="-5400000">
            <a:off x="6609556" y="4199732"/>
            <a:ext cx="725487" cy="336550"/>
          </a:xfrm>
          <a:prstGeom prst="rect">
            <a:avLst/>
          </a:prstGeom>
          <a:noFill/>
          <a:ln w="9525">
            <a:noFill/>
            <a:miter lim="800000"/>
            <a:headEnd/>
            <a:tailEnd/>
          </a:ln>
        </p:spPr>
        <p:txBody>
          <a:bodyPr wrap="none">
            <a:spAutoFit/>
          </a:bodyPr>
          <a:lstStyle/>
          <a:p>
            <a:r>
              <a:rPr lang="de-AT" sz="1600">
                <a:cs typeface="Arial" charset="0"/>
              </a:rPr>
              <a:t>kaons</a:t>
            </a:r>
          </a:p>
        </p:txBody>
      </p:sp>
      <p:sp>
        <p:nvSpPr>
          <p:cNvPr id="34841" name="Text Box 27"/>
          <p:cNvSpPr txBox="1">
            <a:spLocks noChangeArrowheads="1"/>
          </p:cNvSpPr>
          <p:nvPr/>
        </p:nvSpPr>
        <p:spPr bwMode="auto">
          <a:xfrm>
            <a:off x="4695825" y="4121150"/>
            <a:ext cx="590550" cy="336550"/>
          </a:xfrm>
          <a:prstGeom prst="rect">
            <a:avLst/>
          </a:prstGeom>
          <a:noFill/>
          <a:ln w="9525">
            <a:noFill/>
            <a:miter lim="800000"/>
            <a:headEnd/>
            <a:tailEnd/>
          </a:ln>
        </p:spPr>
        <p:txBody>
          <a:bodyPr wrap="none">
            <a:spAutoFit/>
          </a:bodyPr>
          <a:lstStyle/>
          <a:p>
            <a:r>
              <a:rPr lang="de-AT" sz="1600"/>
              <a:t>TOF</a:t>
            </a:r>
          </a:p>
        </p:txBody>
      </p:sp>
      <p:sp>
        <p:nvSpPr>
          <p:cNvPr id="34842" name="Text Box 28"/>
          <p:cNvSpPr txBox="1">
            <a:spLocks noChangeArrowheads="1"/>
          </p:cNvSpPr>
          <p:nvPr/>
        </p:nvSpPr>
        <p:spPr bwMode="auto">
          <a:xfrm>
            <a:off x="4284663" y="3068638"/>
            <a:ext cx="2724150" cy="584200"/>
          </a:xfrm>
          <a:prstGeom prst="rect">
            <a:avLst/>
          </a:prstGeom>
          <a:noFill/>
          <a:ln w="9525">
            <a:noFill/>
            <a:miter lim="800000"/>
            <a:headEnd/>
            <a:tailEnd/>
          </a:ln>
        </p:spPr>
        <p:txBody>
          <a:bodyPr wrap="none">
            <a:spAutoFit/>
          </a:bodyPr>
          <a:lstStyle/>
          <a:p>
            <a:r>
              <a:rPr lang="de-AT" sz="1600"/>
              <a:t>tdc start = DAFNE 380 MHz</a:t>
            </a:r>
          </a:p>
          <a:p>
            <a:r>
              <a:rPr lang="de-AT" sz="1600"/>
              <a:t>bunch frequency / 2</a:t>
            </a:r>
          </a:p>
        </p:txBody>
      </p:sp>
      <p:sp>
        <p:nvSpPr>
          <p:cNvPr id="34843" name="Text Box 29"/>
          <p:cNvSpPr txBox="1">
            <a:spLocks noChangeArrowheads="1"/>
          </p:cNvSpPr>
          <p:nvPr/>
        </p:nvSpPr>
        <p:spPr bwMode="auto">
          <a:xfrm>
            <a:off x="6286500" y="928688"/>
            <a:ext cx="2339975" cy="523875"/>
          </a:xfrm>
          <a:prstGeom prst="rect">
            <a:avLst/>
          </a:prstGeom>
          <a:solidFill>
            <a:schemeClr val="bg1"/>
          </a:solidFill>
          <a:ln w="9525">
            <a:noFill/>
            <a:miter lim="800000"/>
            <a:headEnd/>
            <a:tailEnd/>
          </a:ln>
        </p:spPr>
        <p:txBody>
          <a:bodyPr wrap="none">
            <a:spAutoFit/>
          </a:bodyPr>
          <a:lstStyle/>
          <a:p>
            <a:r>
              <a:rPr lang="de-AT" sz="1400"/>
              <a:t>kaon trigger scintillators v.3</a:t>
            </a:r>
          </a:p>
          <a:p>
            <a:r>
              <a:rPr lang="de-AT" sz="1400"/>
              <a:t>           upper: 49 x 60 mm</a:t>
            </a:r>
            <a:r>
              <a:rPr lang="de-AT" sz="1400" baseline="30000"/>
              <a:t>2</a:t>
            </a:r>
          </a:p>
        </p:txBody>
      </p:sp>
      <p:sp>
        <p:nvSpPr>
          <p:cNvPr id="34844" name="Text Box 30"/>
          <p:cNvSpPr txBox="1">
            <a:spLocks noChangeArrowheads="1"/>
          </p:cNvSpPr>
          <p:nvPr/>
        </p:nvSpPr>
        <p:spPr bwMode="auto">
          <a:xfrm>
            <a:off x="971550" y="836613"/>
            <a:ext cx="1727200" cy="517525"/>
          </a:xfrm>
          <a:prstGeom prst="rect">
            <a:avLst/>
          </a:prstGeom>
          <a:solidFill>
            <a:schemeClr val="bg1"/>
          </a:solidFill>
          <a:ln w="9525">
            <a:noFill/>
            <a:miter lim="800000"/>
            <a:headEnd/>
            <a:tailEnd/>
          </a:ln>
        </p:spPr>
        <p:txBody>
          <a:bodyPr wrap="none">
            <a:spAutoFit/>
          </a:bodyPr>
          <a:lstStyle/>
          <a:p>
            <a:r>
              <a:rPr lang="de-AT" sz="1400"/>
              <a:t>kaons dE  &gt; 3 MeV</a:t>
            </a:r>
          </a:p>
          <a:p>
            <a:r>
              <a:rPr lang="de-AT" sz="1400"/>
              <a:t>mips: dE ~ 100 keV</a:t>
            </a:r>
          </a:p>
        </p:txBody>
      </p:sp>
      <p:sp>
        <p:nvSpPr>
          <p:cNvPr id="34845" name="Text Box 31"/>
          <p:cNvSpPr txBox="1">
            <a:spLocks noChangeArrowheads="1"/>
          </p:cNvSpPr>
          <p:nvPr/>
        </p:nvSpPr>
        <p:spPr bwMode="auto">
          <a:xfrm>
            <a:off x="1187450" y="2276475"/>
            <a:ext cx="2292350" cy="517525"/>
          </a:xfrm>
          <a:prstGeom prst="rect">
            <a:avLst/>
          </a:prstGeom>
          <a:solidFill>
            <a:schemeClr val="bg1"/>
          </a:solidFill>
          <a:ln w="9525">
            <a:noFill/>
            <a:miter lim="800000"/>
            <a:headEnd/>
            <a:tailEnd/>
          </a:ln>
        </p:spPr>
        <p:txBody>
          <a:bodyPr wrap="none">
            <a:spAutoFit/>
          </a:bodyPr>
          <a:lstStyle/>
          <a:p>
            <a:r>
              <a:rPr lang="de-AT" sz="1400"/>
              <a:t>adc thresholds to cut mips,</a:t>
            </a:r>
          </a:p>
          <a:p>
            <a:r>
              <a:rPr lang="de-AT" sz="1400"/>
              <a:t>leave kaons</a:t>
            </a:r>
          </a:p>
        </p:txBody>
      </p:sp>
      <p:sp>
        <p:nvSpPr>
          <p:cNvPr id="34846" name="Foliennummernplatzhalter 4"/>
          <p:cNvSpPr txBox="1">
            <a:spLocks noGrp="1"/>
          </p:cNvSpPr>
          <p:nvPr/>
        </p:nvSpPr>
        <p:spPr bwMode="auto">
          <a:xfrm>
            <a:off x="8243888" y="6375400"/>
            <a:ext cx="900112" cy="287338"/>
          </a:xfrm>
          <a:prstGeom prst="rect">
            <a:avLst/>
          </a:prstGeom>
          <a:noFill/>
          <a:ln w="9525">
            <a:noFill/>
            <a:miter lim="800000"/>
            <a:headEnd/>
            <a:tailEnd/>
          </a:ln>
        </p:spPr>
        <p:txBody>
          <a:bodyPr/>
          <a:lstStyle/>
          <a:p>
            <a:pPr algn="ctr"/>
            <a:fld id="{30A7AA70-348F-410C-B35B-C96A5893A60F}" type="slidenum">
              <a:rPr lang="de-DE" sz="1400"/>
              <a:pPr algn="ctr"/>
              <a:t>43</a:t>
            </a:fld>
            <a:r>
              <a:rPr lang="de-DE" sz="140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0"/>
          <p:cNvPicPr>
            <a:picLocks noChangeAspect="1" noChangeArrowheads="1"/>
          </p:cNvPicPr>
          <p:nvPr/>
        </p:nvPicPr>
        <p:blipFill>
          <a:blip r:embed="rId3" cstate="print"/>
          <a:srcRect/>
          <a:stretch>
            <a:fillRect/>
          </a:stretch>
        </p:blipFill>
        <p:spPr bwMode="auto">
          <a:xfrm>
            <a:off x="11113" y="71438"/>
            <a:ext cx="4479925" cy="3979862"/>
          </a:xfrm>
          <a:prstGeom prst="rect">
            <a:avLst/>
          </a:prstGeom>
          <a:noFill/>
          <a:ln w="9525">
            <a:noFill/>
            <a:miter lim="800000"/>
            <a:headEnd/>
            <a:tailEnd/>
          </a:ln>
        </p:spPr>
      </p:pic>
      <p:pic>
        <p:nvPicPr>
          <p:cNvPr id="37891" name="Picture 5"/>
          <p:cNvPicPr>
            <a:picLocks noChangeAspect="1" noChangeArrowheads="1"/>
          </p:cNvPicPr>
          <p:nvPr/>
        </p:nvPicPr>
        <p:blipFill>
          <a:blip r:embed="rId4" cstate="print"/>
          <a:srcRect/>
          <a:stretch>
            <a:fillRect/>
          </a:stretch>
        </p:blipFill>
        <p:spPr bwMode="auto">
          <a:xfrm>
            <a:off x="4584700" y="0"/>
            <a:ext cx="4559300" cy="4000500"/>
          </a:xfrm>
          <a:prstGeom prst="rect">
            <a:avLst/>
          </a:prstGeom>
          <a:noFill/>
          <a:ln w="9525">
            <a:noFill/>
            <a:miter lim="800000"/>
            <a:headEnd/>
            <a:tailEnd/>
          </a:ln>
        </p:spPr>
      </p:pic>
      <p:sp>
        <p:nvSpPr>
          <p:cNvPr id="37892" name="Text Box 11"/>
          <p:cNvSpPr txBox="1">
            <a:spLocks noChangeArrowheads="1"/>
          </p:cNvSpPr>
          <p:nvPr/>
        </p:nvSpPr>
        <p:spPr bwMode="auto">
          <a:xfrm>
            <a:off x="1643063" y="4000500"/>
            <a:ext cx="1676400" cy="307975"/>
          </a:xfrm>
          <a:prstGeom prst="rect">
            <a:avLst/>
          </a:prstGeom>
          <a:noFill/>
          <a:ln w="9525">
            <a:noFill/>
            <a:miter lim="800000"/>
            <a:headEnd/>
            <a:tailEnd/>
          </a:ln>
        </p:spPr>
        <p:txBody>
          <a:bodyPr wrap="none">
            <a:spAutoFit/>
          </a:bodyPr>
          <a:lstStyle/>
          <a:p>
            <a:r>
              <a:rPr lang="de-DE" sz="1400"/>
              <a:t>X ray energy (keV)</a:t>
            </a:r>
          </a:p>
        </p:txBody>
      </p:sp>
      <p:sp>
        <p:nvSpPr>
          <p:cNvPr id="37893" name="Text Box 16"/>
          <p:cNvSpPr txBox="1">
            <a:spLocks noChangeArrowheads="1"/>
          </p:cNvSpPr>
          <p:nvPr/>
        </p:nvSpPr>
        <p:spPr bwMode="auto">
          <a:xfrm rot="-5400000">
            <a:off x="519907" y="497681"/>
            <a:ext cx="1008062" cy="276225"/>
          </a:xfrm>
          <a:prstGeom prst="rect">
            <a:avLst/>
          </a:prstGeom>
          <a:noFill/>
          <a:ln w="9525">
            <a:noFill/>
            <a:miter lim="800000"/>
            <a:headEnd/>
            <a:tailEnd/>
          </a:ln>
        </p:spPr>
        <p:txBody>
          <a:bodyPr>
            <a:spAutoFit/>
          </a:bodyPr>
          <a:lstStyle/>
          <a:p>
            <a:pPr defTabSz="1057275"/>
            <a:r>
              <a:rPr lang="de-DE" sz="1200">
                <a:solidFill>
                  <a:srgbClr val="002060"/>
                </a:solidFill>
              </a:rPr>
              <a:t>KHe (3-2)</a:t>
            </a:r>
          </a:p>
        </p:txBody>
      </p:sp>
      <p:sp>
        <p:nvSpPr>
          <p:cNvPr id="37894" name="Text Box 16"/>
          <p:cNvSpPr txBox="1">
            <a:spLocks noChangeArrowheads="1"/>
          </p:cNvSpPr>
          <p:nvPr/>
        </p:nvSpPr>
        <p:spPr bwMode="auto">
          <a:xfrm rot="-5400000">
            <a:off x="291306" y="2509044"/>
            <a:ext cx="1008063" cy="276225"/>
          </a:xfrm>
          <a:prstGeom prst="rect">
            <a:avLst/>
          </a:prstGeom>
          <a:noFill/>
          <a:ln w="9525">
            <a:noFill/>
            <a:miter lim="800000"/>
            <a:headEnd/>
            <a:tailEnd/>
          </a:ln>
        </p:spPr>
        <p:txBody>
          <a:bodyPr>
            <a:spAutoFit/>
          </a:bodyPr>
          <a:lstStyle/>
          <a:p>
            <a:pPr defTabSz="1057275"/>
            <a:r>
              <a:rPr lang="de-DE" sz="1200">
                <a:solidFill>
                  <a:srgbClr val="002060"/>
                </a:solidFill>
              </a:rPr>
              <a:t>KC (6-5)</a:t>
            </a:r>
          </a:p>
        </p:txBody>
      </p:sp>
      <p:sp>
        <p:nvSpPr>
          <p:cNvPr id="37895" name="Text Box 16"/>
          <p:cNvSpPr txBox="1">
            <a:spLocks noChangeArrowheads="1"/>
          </p:cNvSpPr>
          <p:nvPr/>
        </p:nvSpPr>
        <p:spPr bwMode="auto">
          <a:xfrm rot="-5400000">
            <a:off x="2025651" y="2414587"/>
            <a:ext cx="1008062" cy="277813"/>
          </a:xfrm>
          <a:prstGeom prst="rect">
            <a:avLst/>
          </a:prstGeom>
          <a:noFill/>
          <a:ln w="9525">
            <a:noFill/>
            <a:miter lim="800000"/>
            <a:headEnd/>
            <a:tailEnd/>
          </a:ln>
        </p:spPr>
        <p:txBody>
          <a:bodyPr>
            <a:spAutoFit/>
          </a:bodyPr>
          <a:lstStyle/>
          <a:p>
            <a:pPr defTabSz="1057275"/>
            <a:r>
              <a:rPr lang="de-DE" sz="1200">
                <a:solidFill>
                  <a:srgbClr val="002060"/>
                </a:solidFill>
              </a:rPr>
              <a:t>KHe (4-2)</a:t>
            </a:r>
          </a:p>
        </p:txBody>
      </p:sp>
      <p:sp>
        <p:nvSpPr>
          <p:cNvPr id="37896" name="Text Box 16"/>
          <p:cNvSpPr txBox="1">
            <a:spLocks noChangeArrowheads="1"/>
          </p:cNvSpPr>
          <p:nvPr/>
        </p:nvSpPr>
        <p:spPr bwMode="auto">
          <a:xfrm rot="-5400000">
            <a:off x="2614613" y="2684463"/>
            <a:ext cx="1008062" cy="277812"/>
          </a:xfrm>
          <a:prstGeom prst="rect">
            <a:avLst/>
          </a:prstGeom>
          <a:noFill/>
          <a:ln w="9525">
            <a:noFill/>
            <a:miter lim="800000"/>
            <a:headEnd/>
            <a:tailEnd/>
          </a:ln>
        </p:spPr>
        <p:txBody>
          <a:bodyPr>
            <a:spAutoFit/>
          </a:bodyPr>
          <a:lstStyle/>
          <a:p>
            <a:pPr defTabSz="1057275"/>
            <a:r>
              <a:rPr lang="de-DE" sz="1200">
                <a:solidFill>
                  <a:srgbClr val="002060"/>
                </a:solidFill>
              </a:rPr>
              <a:t>KHe (5-2)</a:t>
            </a:r>
          </a:p>
        </p:txBody>
      </p:sp>
      <p:sp>
        <p:nvSpPr>
          <p:cNvPr id="37897" name="Text Box 16"/>
          <p:cNvSpPr txBox="1">
            <a:spLocks noChangeArrowheads="1"/>
          </p:cNvSpPr>
          <p:nvPr/>
        </p:nvSpPr>
        <p:spPr bwMode="auto">
          <a:xfrm rot="-5400000">
            <a:off x="1691481" y="2880519"/>
            <a:ext cx="865188" cy="247650"/>
          </a:xfrm>
          <a:prstGeom prst="rect">
            <a:avLst/>
          </a:prstGeom>
          <a:noFill/>
          <a:ln w="9525">
            <a:noFill/>
            <a:miter lim="800000"/>
            <a:headEnd/>
            <a:tailEnd/>
          </a:ln>
        </p:spPr>
        <p:txBody>
          <a:bodyPr>
            <a:spAutoFit/>
          </a:bodyPr>
          <a:lstStyle/>
          <a:p>
            <a:pPr defTabSz="1057275"/>
            <a:r>
              <a:rPr lang="de-DE" sz="1000">
                <a:solidFill>
                  <a:srgbClr val="002060"/>
                </a:solidFill>
              </a:rPr>
              <a:t>KN (6-5)</a:t>
            </a:r>
          </a:p>
        </p:txBody>
      </p:sp>
      <p:sp>
        <p:nvSpPr>
          <p:cNvPr id="37898" name="Text Box 16"/>
          <p:cNvSpPr txBox="1">
            <a:spLocks noChangeArrowheads="1"/>
          </p:cNvSpPr>
          <p:nvPr/>
        </p:nvSpPr>
        <p:spPr bwMode="auto">
          <a:xfrm rot="-5400000">
            <a:off x="3603625" y="2727325"/>
            <a:ext cx="1008063" cy="277813"/>
          </a:xfrm>
          <a:prstGeom prst="rect">
            <a:avLst/>
          </a:prstGeom>
          <a:noFill/>
          <a:ln w="9525">
            <a:noFill/>
            <a:miter lim="800000"/>
            <a:headEnd/>
            <a:tailEnd/>
          </a:ln>
        </p:spPr>
        <p:txBody>
          <a:bodyPr>
            <a:spAutoFit/>
          </a:bodyPr>
          <a:lstStyle/>
          <a:p>
            <a:pPr defTabSz="1057275"/>
            <a:r>
              <a:rPr lang="de-DE" sz="1200">
                <a:solidFill>
                  <a:srgbClr val="002060"/>
                </a:solidFill>
              </a:rPr>
              <a:t>KHe L</a:t>
            </a:r>
            <a:r>
              <a:rPr lang="de-DE" sz="1200" baseline="-25000">
                <a:solidFill>
                  <a:srgbClr val="002060"/>
                </a:solidFill>
              </a:rPr>
              <a:t>high</a:t>
            </a:r>
          </a:p>
        </p:txBody>
      </p:sp>
      <p:sp>
        <p:nvSpPr>
          <p:cNvPr id="37899" name="Text Box 16"/>
          <p:cNvSpPr txBox="1">
            <a:spLocks noChangeArrowheads="1"/>
          </p:cNvSpPr>
          <p:nvPr/>
        </p:nvSpPr>
        <p:spPr bwMode="auto">
          <a:xfrm rot="-5400000">
            <a:off x="3220244" y="1794669"/>
            <a:ext cx="865187" cy="276225"/>
          </a:xfrm>
          <a:prstGeom prst="rect">
            <a:avLst/>
          </a:prstGeom>
          <a:noFill/>
          <a:ln w="9525">
            <a:noFill/>
            <a:miter lim="800000"/>
            <a:headEnd/>
            <a:tailEnd/>
          </a:ln>
        </p:spPr>
        <p:txBody>
          <a:bodyPr>
            <a:spAutoFit/>
          </a:bodyPr>
          <a:lstStyle/>
          <a:p>
            <a:pPr defTabSz="1057275"/>
            <a:r>
              <a:rPr lang="de-DE" sz="1200">
                <a:solidFill>
                  <a:srgbClr val="002060"/>
                </a:solidFill>
              </a:rPr>
              <a:t>KC (5-4)</a:t>
            </a:r>
          </a:p>
        </p:txBody>
      </p:sp>
      <p:sp>
        <p:nvSpPr>
          <p:cNvPr id="37900" name="Text Box 16"/>
          <p:cNvSpPr txBox="1">
            <a:spLocks noChangeArrowheads="1"/>
          </p:cNvSpPr>
          <p:nvPr/>
        </p:nvSpPr>
        <p:spPr bwMode="auto">
          <a:xfrm rot="-5400000">
            <a:off x="2898775" y="2641600"/>
            <a:ext cx="1008063" cy="277813"/>
          </a:xfrm>
          <a:prstGeom prst="rect">
            <a:avLst/>
          </a:prstGeom>
          <a:noFill/>
          <a:ln w="9525">
            <a:noFill/>
            <a:miter lim="800000"/>
            <a:headEnd/>
            <a:tailEnd/>
          </a:ln>
        </p:spPr>
        <p:txBody>
          <a:bodyPr>
            <a:spAutoFit/>
          </a:bodyPr>
          <a:lstStyle/>
          <a:p>
            <a:pPr defTabSz="1057275"/>
            <a:r>
              <a:rPr lang="de-DE" sz="1200">
                <a:solidFill>
                  <a:srgbClr val="002060"/>
                </a:solidFill>
              </a:rPr>
              <a:t>KHe (6-2)</a:t>
            </a:r>
          </a:p>
        </p:txBody>
      </p:sp>
      <p:sp>
        <p:nvSpPr>
          <p:cNvPr id="37901" name="Text Box 16"/>
          <p:cNvSpPr txBox="1">
            <a:spLocks noChangeArrowheads="1"/>
          </p:cNvSpPr>
          <p:nvPr/>
        </p:nvSpPr>
        <p:spPr bwMode="auto">
          <a:xfrm rot="-5400000">
            <a:off x="2976563" y="1865313"/>
            <a:ext cx="1008062" cy="277812"/>
          </a:xfrm>
          <a:prstGeom prst="rect">
            <a:avLst/>
          </a:prstGeom>
          <a:noFill/>
          <a:ln w="9525">
            <a:noFill/>
            <a:miter lim="800000"/>
            <a:headEnd/>
            <a:tailEnd/>
          </a:ln>
        </p:spPr>
        <p:txBody>
          <a:bodyPr>
            <a:spAutoFit/>
          </a:bodyPr>
          <a:lstStyle/>
          <a:p>
            <a:pPr defTabSz="1057275"/>
            <a:r>
              <a:rPr lang="de-DE" sz="1200">
                <a:solidFill>
                  <a:srgbClr val="002060"/>
                </a:solidFill>
              </a:rPr>
              <a:t>KO (6-5)</a:t>
            </a:r>
          </a:p>
        </p:txBody>
      </p:sp>
      <p:sp>
        <p:nvSpPr>
          <p:cNvPr id="37902" name="Text Box 16"/>
          <p:cNvSpPr txBox="1">
            <a:spLocks noChangeArrowheads="1"/>
          </p:cNvSpPr>
          <p:nvPr/>
        </p:nvSpPr>
        <p:spPr bwMode="auto">
          <a:xfrm rot="-5400000">
            <a:off x="655637" y="2803526"/>
            <a:ext cx="722313" cy="246062"/>
          </a:xfrm>
          <a:prstGeom prst="rect">
            <a:avLst/>
          </a:prstGeom>
          <a:noFill/>
          <a:ln w="9525">
            <a:noFill/>
            <a:miter lim="800000"/>
            <a:headEnd/>
            <a:tailEnd/>
          </a:ln>
        </p:spPr>
        <p:txBody>
          <a:bodyPr>
            <a:spAutoFit/>
          </a:bodyPr>
          <a:lstStyle/>
          <a:p>
            <a:pPr defTabSz="1057275"/>
            <a:r>
              <a:rPr lang="de-DE" sz="1000">
                <a:solidFill>
                  <a:srgbClr val="002060"/>
                </a:solidFill>
              </a:rPr>
              <a:t>KO (7-6)</a:t>
            </a:r>
          </a:p>
        </p:txBody>
      </p:sp>
      <p:pic>
        <p:nvPicPr>
          <p:cNvPr id="37903" name="Picture 3"/>
          <p:cNvPicPr>
            <a:picLocks noChangeAspect="1" noChangeArrowheads="1"/>
          </p:cNvPicPr>
          <p:nvPr/>
        </p:nvPicPr>
        <p:blipFill>
          <a:blip r:embed="rId5" cstate="print"/>
          <a:srcRect/>
          <a:stretch>
            <a:fillRect/>
          </a:stretch>
        </p:blipFill>
        <p:spPr bwMode="auto">
          <a:xfrm>
            <a:off x="571500" y="4500563"/>
            <a:ext cx="2071688" cy="1970087"/>
          </a:xfrm>
          <a:prstGeom prst="rect">
            <a:avLst/>
          </a:prstGeom>
          <a:noFill/>
          <a:ln w="9525">
            <a:noFill/>
            <a:miter lim="800000"/>
            <a:headEnd/>
            <a:tailEnd/>
          </a:ln>
        </p:spPr>
      </p:pic>
      <p:sp>
        <p:nvSpPr>
          <p:cNvPr id="37904" name="Text Box 11"/>
          <p:cNvSpPr txBox="1">
            <a:spLocks noChangeArrowheads="1"/>
          </p:cNvSpPr>
          <p:nvPr/>
        </p:nvSpPr>
        <p:spPr bwMode="auto">
          <a:xfrm>
            <a:off x="3571875" y="6550025"/>
            <a:ext cx="1676400" cy="307975"/>
          </a:xfrm>
          <a:prstGeom prst="rect">
            <a:avLst/>
          </a:prstGeom>
          <a:noFill/>
          <a:ln w="9525">
            <a:noFill/>
            <a:miter lim="800000"/>
            <a:headEnd/>
            <a:tailEnd/>
          </a:ln>
        </p:spPr>
        <p:txBody>
          <a:bodyPr wrap="none">
            <a:spAutoFit/>
          </a:bodyPr>
          <a:lstStyle/>
          <a:p>
            <a:r>
              <a:rPr lang="de-DE" sz="1400"/>
              <a:t>X ray energy (keV)</a:t>
            </a:r>
          </a:p>
        </p:txBody>
      </p:sp>
      <p:sp>
        <p:nvSpPr>
          <p:cNvPr id="37905" name="Text Box 11"/>
          <p:cNvSpPr txBox="1">
            <a:spLocks noChangeArrowheads="1"/>
          </p:cNvSpPr>
          <p:nvPr/>
        </p:nvSpPr>
        <p:spPr bwMode="auto">
          <a:xfrm>
            <a:off x="214313" y="6550025"/>
            <a:ext cx="2451100" cy="307975"/>
          </a:xfrm>
          <a:prstGeom prst="rect">
            <a:avLst/>
          </a:prstGeom>
          <a:noFill/>
          <a:ln w="9525">
            <a:noFill/>
            <a:miter lim="800000"/>
            <a:headEnd/>
            <a:tailEnd/>
          </a:ln>
        </p:spPr>
        <p:txBody>
          <a:bodyPr wrap="none">
            <a:spAutoFit/>
          </a:bodyPr>
          <a:lstStyle/>
          <a:p>
            <a:r>
              <a:rPr lang="de-DE" sz="1400"/>
              <a:t>timecorrelation (83 ns/chan.)</a:t>
            </a:r>
          </a:p>
        </p:txBody>
      </p:sp>
      <p:sp>
        <p:nvSpPr>
          <p:cNvPr id="37906" name="Text Box 11"/>
          <p:cNvSpPr txBox="1">
            <a:spLocks noChangeArrowheads="1"/>
          </p:cNvSpPr>
          <p:nvPr/>
        </p:nvSpPr>
        <p:spPr bwMode="auto">
          <a:xfrm>
            <a:off x="6572250" y="6550025"/>
            <a:ext cx="1676400" cy="307975"/>
          </a:xfrm>
          <a:prstGeom prst="rect">
            <a:avLst/>
          </a:prstGeom>
          <a:noFill/>
          <a:ln w="9525">
            <a:noFill/>
            <a:miter lim="800000"/>
            <a:headEnd/>
            <a:tailEnd/>
          </a:ln>
        </p:spPr>
        <p:txBody>
          <a:bodyPr wrap="none">
            <a:spAutoFit/>
          </a:bodyPr>
          <a:lstStyle/>
          <a:p>
            <a:r>
              <a:rPr lang="de-DE" sz="1400"/>
              <a:t>X ray energy (keV)</a:t>
            </a:r>
          </a:p>
        </p:txBody>
      </p:sp>
      <p:pic>
        <p:nvPicPr>
          <p:cNvPr id="37907" name="Picture 2"/>
          <p:cNvPicPr>
            <a:picLocks noChangeAspect="1" noChangeArrowheads="1"/>
          </p:cNvPicPr>
          <p:nvPr/>
        </p:nvPicPr>
        <p:blipFill>
          <a:blip r:embed="rId6" cstate="print"/>
          <a:srcRect/>
          <a:stretch>
            <a:fillRect/>
          </a:stretch>
        </p:blipFill>
        <p:spPr bwMode="auto">
          <a:xfrm>
            <a:off x="3214688" y="4500563"/>
            <a:ext cx="2143125" cy="2027237"/>
          </a:xfrm>
          <a:prstGeom prst="rect">
            <a:avLst/>
          </a:prstGeom>
          <a:noFill/>
          <a:ln w="9525">
            <a:noFill/>
            <a:miter lim="800000"/>
            <a:headEnd/>
            <a:tailEnd/>
          </a:ln>
        </p:spPr>
      </p:pic>
      <p:pic>
        <p:nvPicPr>
          <p:cNvPr id="37908" name="Picture 3"/>
          <p:cNvPicPr>
            <a:picLocks noChangeAspect="1" noChangeArrowheads="1"/>
          </p:cNvPicPr>
          <p:nvPr/>
        </p:nvPicPr>
        <p:blipFill>
          <a:blip r:embed="rId7" cstate="print"/>
          <a:srcRect/>
          <a:stretch>
            <a:fillRect/>
          </a:stretch>
        </p:blipFill>
        <p:spPr bwMode="auto">
          <a:xfrm>
            <a:off x="6072188" y="4500563"/>
            <a:ext cx="2286000" cy="2060575"/>
          </a:xfrm>
          <a:prstGeom prst="rect">
            <a:avLst/>
          </a:prstGeom>
          <a:noFill/>
          <a:ln w="9525">
            <a:noFill/>
            <a:miter lim="800000"/>
            <a:headEnd/>
            <a:tailEnd/>
          </a:ln>
        </p:spPr>
      </p:pic>
      <p:sp>
        <p:nvSpPr>
          <p:cNvPr id="37909" name="Text Box 16"/>
          <p:cNvSpPr txBox="1">
            <a:spLocks noChangeArrowheads="1"/>
          </p:cNvSpPr>
          <p:nvPr/>
        </p:nvSpPr>
        <p:spPr bwMode="auto">
          <a:xfrm rot="-5400000">
            <a:off x="3524251" y="2649537"/>
            <a:ext cx="722312" cy="246063"/>
          </a:xfrm>
          <a:prstGeom prst="rect">
            <a:avLst/>
          </a:prstGeom>
          <a:noFill/>
          <a:ln w="9525">
            <a:noFill/>
            <a:miter lim="800000"/>
            <a:headEnd/>
            <a:tailEnd/>
          </a:ln>
        </p:spPr>
        <p:txBody>
          <a:bodyPr>
            <a:spAutoFit/>
          </a:bodyPr>
          <a:lstStyle/>
          <a:p>
            <a:pPr defTabSz="1057275"/>
            <a:r>
              <a:rPr lang="de-DE" sz="1000">
                <a:solidFill>
                  <a:srgbClr val="002060"/>
                </a:solidFill>
              </a:rPr>
              <a:t>KAl (8-7)</a:t>
            </a:r>
          </a:p>
        </p:txBody>
      </p:sp>
      <p:sp>
        <p:nvSpPr>
          <p:cNvPr id="37910" name="Text Box 16"/>
          <p:cNvSpPr txBox="1">
            <a:spLocks noChangeArrowheads="1"/>
          </p:cNvSpPr>
          <p:nvPr/>
        </p:nvSpPr>
        <p:spPr bwMode="auto">
          <a:xfrm rot="-5400000">
            <a:off x="2405856" y="2809082"/>
            <a:ext cx="865187" cy="247650"/>
          </a:xfrm>
          <a:prstGeom prst="rect">
            <a:avLst/>
          </a:prstGeom>
          <a:noFill/>
          <a:ln w="9525">
            <a:noFill/>
            <a:miter lim="800000"/>
            <a:headEnd/>
            <a:tailEnd/>
          </a:ln>
        </p:spPr>
        <p:txBody>
          <a:bodyPr>
            <a:spAutoFit/>
          </a:bodyPr>
          <a:lstStyle/>
          <a:p>
            <a:pPr defTabSz="1057275"/>
            <a:r>
              <a:rPr lang="de-DE" sz="1000">
                <a:solidFill>
                  <a:srgbClr val="002060"/>
                </a:solidFill>
              </a:rPr>
              <a:t>KC (7-5)</a:t>
            </a:r>
          </a:p>
        </p:txBody>
      </p:sp>
      <p:sp>
        <p:nvSpPr>
          <p:cNvPr id="37911" name="Text Box 16"/>
          <p:cNvSpPr txBox="1">
            <a:spLocks noChangeArrowheads="1"/>
          </p:cNvSpPr>
          <p:nvPr/>
        </p:nvSpPr>
        <p:spPr bwMode="auto">
          <a:xfrm rot="-5400000">
            <a:off x="5291932" y="580231"/>
            <a:ext cx="1008062" cy="276225"/>
          </a:xfrm>
          <a:prstGeom prst="rect">
            <a:avLst/>
          </a:prstGeom>
          <a:noFill/>
          <a:ln w="9525">
            <a:noFill/>
            <a:miter lim="800000"/>
            <a:headEnd/>
            <a:tailEnd/>
          </a:ln>
        </p:spPr>
        <p:txBody>
          <a:bodyPr>
            <a:spAutoFit/>
          </a:bodyPr>
          <a:lstStyle/>
          <a:p>
            <a:pPr defTabSz="1057275"/>
            <a:r>
              <a:rPr lang="de-DE" sz="1200">
                <a:solidFill>
                  <a:srgbClr val="002060"/>
                </a:solidFill>
              </a:rPr>
              <a:t>KHe (3-2)</a:t>
            </a:r>
          </a:p>
        </p:txBody>
      </p:sp>
      <p:sp>
        <p:nvSpPr>
          <p:cNvPr id="37912" name="Text Box 16"/>
          <p:cNvSpPr txBox="1">
            <a:spLocks noChangeArrowheads="1"/>
          </p:cNvSpPr>
          <p:nvPr/>
        </p:nvSpPr>
        <p:spPr bwMode="auto">
          <a:xfrm rot="-5400000">
            <a:off x="4934745" y="2723356"/>
            <a:ext cx="1008062" cy="276225"/>
          </a:xfrm>
          <a:prstGeom prst="rect">
            <a:avLst/>
          </a:prstGeom>
          <a:noFill/>
          <a:ln w="9525">
            <a:noFill/>
            <a:miter lim="800000"/>
            <a:headEnd/>
            <a:tailEnd/>
          </a:ln>
        </p:spPr>
        <p:txBody>
          <a:bodyPr>
            <a:spAutoFit/>
          </a:bodyPr>
          <a:lstStyle/>
          <a:p>
            <a:pPr defTabSz="1057275"/>
            <a:r>
              <a:rPr lang="de-DE" sz="1200">
                <a:solidFill>
                  <a:srgbClr val="002060"/>
                </a:solidFill>
              </a:rPr>
              <a:t>KC (6-5)</a:t>
            </a:r>
          </a:p>
        </p:txBody>
      </p:sp>
      <p:sp>
        <p:nvSpPr>
          <p:cNvPr id="37913" name="Text Box 16"/>
          <p:cNvSpPr txBox="1">
            <a:spLocks noChangeArrowheads="1"/>
          </p:cNvSpPr>
          <p:nvPr/>
        </p:nvSpPr>
        <p:spPr bwMode="auto">
          <a:xfrm rot="-5400000">
            <a:off x="6863557" y="2437606"/>
            <a:ext cx="1008062" cy="276225"/>
          </a:xfrm>
          <a:prstGeom prst="rect">
            <a:avLst/>
          </a:prstGeom>
          <a:noFill/>
          <a:ln w="9525">
            <a:noFill/>
            <a:miter lim="800000"/>
            <a:headEnd/>
            <a:tailEnd/>
          </a:ln>
        </p:spPr>
        <p:txBody>
          <a:bodyPr>
            <a:spAutoFit/>
          </a:bodyPr>
          <a:lstStyle/>
          <a:p>
            <a:pPr defTabSz="1057275"/>
            <a:r>
              <a:rPr lang="de-DE" sz="1200">
                <a:solidFill>
                  <a:srgbClr val="002060"/>
                </a:solidFill>
              </a:rPr>
              <a:t>KHe (4-2)</a:t>
            </a:r>
          </a:p>
        </p:txBody>
      </p:sp>
      <p:sp>
        <p:nvSpPr>
          <p:cNvPr id="37914" name="Text Box 16"/>
          <p:cNvSpPr txBox="1">
            <a:spLocks noChangeArrowheads="1"/>
          </p:cNvSpPr>
          <p:nvPr/>
        </p:nvSpPr>
        <p:spPr bwMode="auto">
          <a:xfrm rot="-5400000">
            <a:off x="7484270" y="2713831"/>
            <a:ext cx="1008062" cy="276225"/>
          </a:xfrm>
          <a:prstGeom prst="rect">
            <a:avLst/>
          </a:prstGeom>
          <a:noFill/>
          <a:ln w="9525">
            <a:noFill/>
            <a:miter lim="800000"/>
            <a:headEnd/>
            <a:tailEnd/>
          </a:ln>
        </p:spPr>
        <p:txBody>
          <a:bodyPr>
            <a:spAutoFit/>
          </a:bodyPr>
          <a:lstStyle/>
          <a:p>
            <a:pPr defTabSz="1057275"/>
            <a:r>
              <a:rPr lang="de-DE" sz="1200">
                <a:solidFill>
                  <a:srgbClr val="002060"/>
                </a:solidFill>
              </a:rPr>
              <a:t>KHe (5-2)</a:t>
            </a:r>
          </a:p>
        </p:txBody>
      </p:sp>
      <p:sp>
        <p:nvSpPr>
          <p:cNvPr id="37915" name="Text Box 16"/>
          <p:cNvSpPr txBox="1">
            <a:spLocks noChangeArrowheads="1"/>
          </p:cNvSpPr>
          <p:nvPr/>
        </p:nvSpPr>
        <p:spPr bwMode="auto">
          <a:xfrm rot="-5400000">
            <a:off x="6334919" y="2951957"/>
            <a:ext cx="865187" cy="247650"/>
          </a:xfrm>
          <a:prstGeom prst="rect">
            <a:avLst/>
          </a:prstGeom>
          <a:noFill/>
          <a:ln w="9525">
            <a:noFill/>
            <a:miter lim="800000"/>
            <a:headEnd/>
            <a:tailEnd/>
          </a:ln>
        </p:spPr>
        <p:txBody>
          <a:bodyPr>
            <a:spAutoFit/>
          </a:bodyPr>
          <a:lstStyle/>
          <a:p>
            <a:pPr defTabSz="1057275"/>
            <a:r>
              <a:rPr lang="de-DE" sz="1000">
                <a:solidFill>
                  <a:srgbClr val="002060"/>
                </a:solidFill>
              </a:rPr>
              <a:t>KN (6-5)</a:t>
            </a:r>
          </a:p>
        </p:txBody>
      </p:sp>
      <p:sp>
        <p:nvSpPr>
          <p:cNvPr id="37916" name="Text Box 16"/>
          <p:cNvSpPr txBox="1">
            <a:spLocks noChangeArrowheads="1"/>
          </p:cNvSpPr>
          <p:nvPr/>
        </p:nvSpPr>
        <p:spPr bwMode="auto">
          <a:xfrm rot="-5400000">
            <a:off x="8292306" y="2651919"/>
            <a:ext cx="1008063" cy="276225"/>
          </a:xfrm>
          <a:prstGeom prst="rect">
            <a:avLst/>
          </a:prstGeom>
          <a:noFill/>
          <a:ln w="9525">
            <a:noFill/>
            <a:miter lim="800000"/>
            <a:headEnd/>
            <a:tailEnd/>
          </a:ln>
        </p:spPr>
        <p:txBody>
          <a:bodyPr>
            <a:spAutoFit/>
          </a:bodyPr>
          <a:lstStyle/>
          <a:p>
            <a:pPr defTabSz="1057275"/>
            <a:r>
              <a:rPr lang="de-DE" sz="1200">
                <a:solidFill>
                  <a:srgbClr val="002060"/>
                </a:solidFill>
              </a:rPr>
              <a:t>KHe L</a:t>
            </a:r>
            <a:r>
              <a:rPr lang="de-DE" sz="1200" baseline="-25000">
                <a:solidFill>
                  <a:srgbClr val="002060"/>
                </a:solidFill>
              </a:rPr>
              <a:t>high</a:t>
            </a:r>
          </a:p>
        </p:txBody>
      </p:sp>
      <p:sp>
        <p:nvSpPr>
          <p:cNvPr id="37917" name="Text Box 16"/>
          <p:cNvSpPr txBox="1">
            <a:spLocks noChangeArrowheads="1"/>
          </p:cNvSpPr>
          <p:nvPr/>
        </p:nvSpPr>
        <p:spPr bwMode="auto">
          <a:xfrm rot="-5400000">
            <a:off x="7885907" y="1897856"/>
            <a:ext cx="865188" cy="276225"/>
          </a:xfrm>
          <a:prstGeom prst="rect">
            <a:avLst/>
          </a:prstGeom>
          <a:noFill/>
          <a:ln w="9525">
            <a:noFill/>
            <a:miter lim="800000"/>
            <a:headEnd/>
            <a:tailEnd/>
          </a:ln>
        </p:spPr>
        <p:txBody>
          <a:bodyPr>
            <a:spAutoFit/>
          </a:bodyPr>
          <a:lstStyle/>
          <a:p>
            <a:pPr defTabSz="1057275"/>
            <a:r>
              <a:rPr lang="de-DE" sz="1200">
                <a:solidFill>
                  <a:srgbClr val="002060"/>
                </a:solidFill>
              </a:rPr>
              <a:t>KC (5-4)</a:t>
            </a:r>
          </a:p>
        </p:txBody>
      </p:sp>
      <p:sp>
        <p:nvSpPr>
          <p:cNvPr id="37918" name="Text Box 16"/>
          <p:cNvSpPr txBox="1">
            <a:spLocks noChangeArrowheads="1"/>
          </p:cNvSpPr>
          <p:nvPr/>
        </p:nvSpPr>
        <p:spPr bwMode="auto">
          <a:xfrm rot="-5400000">
            <a:off x="8016082" y="2142331"/>
            <a:ext cx="1008062" cy="276225"/>
          </a:xfrm>
          <a:prstGeom prst="rect">
            <a:avLst/>
          </a:prstGeom>
          <a:noFill/>
          <a:ln w="9525">
            <a:noFill/>
            <a:miter lim="800000"/>
            <a:headEnd/>
            <a:tailEnd/>
          </a:ln>
        </p:spPr>
        <p:txBody>
          <a:bodyPr>
            <a:spAutoFit/>
          </a:bodyPr>
          <a:lstStyle/>
          <a:p>
            <a:pPr defTabSz="1057275"/>
            <a:r>
              <a:rPr lang="de-DE" sz="1200">
                <a:solidFill>
                  <a:srgbClr val="002060"/>
                </a:solidFill>
              </a:rPr>
              <a:t>KHe (6-2)</a:t>
            </a:r>
          </a:p>
        </p:txBody>
      </p:sp>
      <p:sp>
        <p:nvSpPr>
          <p:cNvPr id="37919" name="Text Box 16"/>
          <p:cNvSpPr txBox="1">
            <a:spLocks noChangeArrowheads="1"/>
          </p:cNvSpPr>
          <p:nvPr/>
        </p:nvSpPr>
        <p:spPr bwMode="auto">
          <a:xfrm rot="-5400000">
            <a:off x="7707313" y="2397125"/>
            <a:ext cx="928687" cy="277813"/>
          </a:xfrm>
          <a:prstGeom prst="rect">
            <a:avLst/>
          </a:prstGeom>
          <a:noFill/>
          <a:ln w="9525">
            <a:noFill/>
            <a:miter lim="800000"/>
            <a:headEnd/>
            <a:tailEnd/>
          </a:ln>
        </p:spPr>
        <p:txBody>
          <a:bodyPr>
            <a:spAutoFit/>
          </a:bodyPr>
          <a:lstStyle/>
          <a:p>
            <a:pPr defTabSz="1057275"/>
            <a:r>
              <a:rPr lang="de-DE" sz="1200">
                <a:solidFill>
                  <a:srgbClr val="002060"/>
                </a:solidFill>
              </a:rPr>
              <a:t>KO (6-5)</a:t>
            </a:r>
          </a:p>
        </p:txBody>
      </p:sp>
      <p:sp>
        <p:nvSpPr>
          <p:cNvPr id="37920" name="Text Box 16"/>
          <p:cNvSpPr txBox="1">
            <a:spLocks noChangeArrowheads="1"/>
          </p:cNvSpPr>
          <p:nvPr/>
        </p:nvSpPr>
        <p:spPr bwMode="auto">
          <a:xfrm rot="-5400000">
            <a:off x="5405438" y="2881313"/>
            <a:ext cx="722312" cy="246062"/>
          </a:xfrm>
          <a:prstGeom prst="rect">
            <a:avLst/>
          </a:prstGeom>
          <a:noFill/>
          <a:ln w="9525">
            <a:noFill/>
            <a:miter lim="800000"/>
            <a:headEnd/>
            <a:tailEnd/>
          </a:ln>
        </p:spPr>
        <p:txBody>
          <a:bodyPr>
            <a:spAutoFit/>
          </a:bodyPr>
          <a:lstStyle/>
          <a:p>
            <a:pPr defTabSz="1057275"/>
            <a:r>
              <a:rPr lang="de-DE" sz="1000">
                <a:solidFill>
                  <a:srgbClr val="002060"/>
                </a:solidFill>
              </a:rPr>
              <a:t>KO (7-6)</a:t>
            </a:r>
          </a:p>
        </p:txBody>
      </p:sp>
      <p:sp>
        <p:nvSpPr>
          <p:cNvPr id="37921" name="Text Box 16"/>
          <p:cNvSpPr txBox="1">
            <a:spLocks noChangeArrowheads="1"/>
          </p:cNvSpPr>
          <p:nvPr/>
        </p:nvSpPr>
        <p:spPr bwMode="auto">
          <a:xfrm rot="-5400000">
            <a:off x="8191501" y="2881312"/>
            <a:ext cx="722312" cy="246063"/>
          </a:xfrm>
          <a:prstGeom prst="rect">
            <a:avLst/>
          </a:prstGeom>
          <a:noFill/>
          <a:ln w="9525">
            <a:noFill/>
            <a:miter lim="800000"/>
            <a:headEnd/>
            <a:tailEnd/>
          </a:ln>
        </p:spPr>
        <p:txBody>
          <a:bodyPr>
            <a:spAutoFit/>
          </a:bodyPr>
          <a:lstStyle/>
          <a:p>
            <a:pPr defTabSz="1057275"/>
            <a:r>
              <a:rPr lang="de-DE" sz="1000">
                <a:solidFill>
                  <a:srgbClr val="002060"/>
                </a:solidFill>
              </a:rPr>
              <a:t>KAl (8-7)</a:t>
            </a:r>
          </a:p>
        </p:txBody>
      </p:sp>
      <p:sp>
        <p:nvSpPr>
          <p:cNvPr id="37922" name="Text Box 16"/>
          <p:cNvSpPr txBox="1">
            <a:spLocks noChangeArrowheads="1"/>
          </p:cNvSpPr>
          <p:nvPr/>
        </p:nvSpPr>
        <p:spPr bwMode="auto">
          <a:xfrm rot="-5400000">
            <a:off x="7192169" y="2951957"/>
            <a:ext cx="865187" cy="247650"/>
          </a:xfrm>
          <a:prstGeom prst="rect">
            <a:avLst/>
          </a:prstGeom>
          <a:noFill/>
          <a:ln w="9525">
            <a:noFill/>
            <a:miter lim="800000"/>
            <a:headEnd/>
            <a:tailEnd/>
          </a:ln>
        </p:spPr>
        <p:txBody>
          <a:bodyPr>
            <a:spAutoFit/>
          </a:bodyPr>
          <a:lstStyle/>
          <a:p>
            <a:pPr defTabSz="1057275"/>
            <a:r>
              <a:rPr lang="de-DE" sz="1000">
                <a:solidFill>
                  <a:srgbClr val="002060"/>
                </a:solidFill>
              </a:rPr>
              <a:t>KC (7-5)</a:t>
            </a:r>
          </a:p>
        </p:txBody>
      </p:sp>
      <p:sp>
        <p:nvSpPr>
          <p:cNvPr id="37923" name="Text Box 11"/>
          <p:cNvSpPr txBox="1">
            <a:spLocks noChangeArrowheads="1"/>
          </p:cNvSpPr>
          <p:nvPr/>
        </p:nvSpPr>
        <p:spPr bwMode="auto">
          <a:xfrm>
            <a:off x="6143625" y="4000500"/>
            <a:ext cx="1676400" cy="307975"/>
          </a:xfrm>
          <a:prstGeom prst="rect">
            <a:avLst/>
          </a:prstGeom>
          <a:noFill/>
          <a:ln w="9525">
            <a:noFill/>
            <a:miter lim="800000"/>
            <a:headEnd/>
            <a:tailEnd/>
          </a:ln>
        </p:spPr>
        <p:txBody>
          <a:bodyPr wrap="none">
            <a:spAutoFit/>
          </a:bodyPr>
          <a:lstStyle/>
          <a:p>
            <a:r>
              <a:rPr lang="de-DE" sz="1400"/>
              <a:t>X ray energy (keV)</a:t>
            </a:r>
          </a:p>
        </p:txBody>
      </p:sp>
      <p:sp>
        <p:nvSpPr>
          <p:cNvPr id="37924" name="Textfeld 42"/>
          <p:cNvSpPr txBox="1">
            <a:spLocks noChangeArrowheads="1"/>
          </p:cNvSpPr>
          <p:nvPr/>
        </p:nvSpPr>
        <p:spPr bwMode="auto">
          <a:xfrm>
            <a:off x="2000250" y="285750"/>
            <a:ext cx="1022350" cy="461963"/>
          </a:xfrm>
          <a:prstGeom prst="rect">
            <a:avLst/>
          </a:prstGeom>
          <a:noFill/>
          <a:ln w="9525">
            <a:noFill/>
            <a:miter lim="800000"/>
            <a:headEnd/>
            <a:tailEnd/>
          </a:ln>
        </p:spPr>
        <p:txBody>
          <a:bodyPr wrap="none">
            <a:spAutoFit/>
          </a:bodyPr>
          <a:lstStyle/>
          <a:p>
            <a:r>
              <a:rPr lang="de-DE" sz="2400">
                <a:solidFill>
                  <a:srgbClr val="3333CC"/>
                </a:solidFill>
              </a:rPr>
              <a:t>  He-3</a:t>
            </a:r>
          </a:p>
        </p:txBody>
      </p:sp>
      <p:sp>
        <p:nvSpPr>
          <p:cNvPr id="37925" name="Textfeld 43"/>
          <p:cNvSpPr txBox="1">
            <a:spLocks noChangeArrowheads="1"/>
          </p:cNvSpPr>
          <p:nvPr/>
        </p:nvSpPr>
        <p:spPr bwMode="auto">
          <a:xfrm>
            <a:off x="6643688" y="285750"/>
            <a:ext cx="938212" cy="461963"/>
          </a:xfrm>
          <a:prstGeom prst="rect">
            <a:avLst/>
          </a:prstGeom>
          <a:noFill/>
          <a:ln w="9525">
            <a:noFill/>
            <a:miter lim="800000"/>
            <a:headEnd/>
            <a:tailEnd/>
          </a:ln>
        </p:spPr>
        <p:txBody>
          <a:bodyPr wrap="none">
            <a:spAutoFit/>
          </a:bodyPr>
          <a:lstStyle/>
          <a:p>
            <a:r>
              <a:rPr lang="de-DE" sz="2400">
                <a:solidFill>
                  <a:srgbClr val="3333CC"/>
                </a:solidFill>
              </a:rPr>
              <a:t> He-4</a:t>
            </a:r>
          </a:p>
        </p:txBody>
      </p:sp>
      <p:sp>
        <p:nvSpPr>
          <p:cNvPr id="37926" name="Textfeld 44"/>
          <p:cNvSpPr txBox="1">
            <a:spLocks noChangeArrowheads="1"/>
          </p:cNvSpPr>
          <p:nvPr/>
        </p:nvSpPr>
        <p:spPr bwMode="auto">
          <a:xfrm>
            <a:off x="1857375" y="4643438"/>
            <a:ext cx="573088" cy="307975"/>
          </a:xfrm>
          <a:prstGeom prst="rect">
            <a:avLst/>
          </a:prstGeom>
          <a:noFill/>
          <a:ln w="9525">
            <a:noFill/>
            <a:miter lim="800000"/>
            <a:headEnd/>
            <a:tailEnd/>
          </a:ln>
        </p:spPr>
        <p:txBody>
          <a:bodyPr wrap="none">
            <a:spAutoFit/>
          </a:bodyPr>
          <a:lstStyle/>
          <a:p>
            <a:r>
              <a:rPr lang="de-DE" sz="1400">
                <a:solidFill>
                  <a:srgbClr val="3333CC"/>
                </a:solidFill>
              </a:rPr>
              <a:t>time </a:t>
            </a:r>
          </a:p>
        </p:txBody>
      </p:sp>
      <p:sp>
        <p:nvSpPr>
          <p:cNvPr id="37927" name="Textfeld 45"/>
          <p:cNvSpPr txBox="1">
            <a:spLocks noChangeArrowheads="1"/>
          </p:cNvSpPr>
          <p:nvPr/>
        </p:nvSpPr>
        <p:spPr bwMode="auto">
          <a:xfrm>
            <a:off x="4286250" y="4643438"/>
            <a:ext cx="781050" cy="307975"/>
          </a:xfrm>
          <a:prstGeom prst="rect">
            <a:avLst/>
          </a:prstGeom>
          <a:noFill/>
          <a:ln w="9525">
            <a:noFill/>
            <a:miter lim="800000"/>
            <a:headEnd/>
            <a:tailEnd/>
          </a:ln>
        </p:spPr>
        <p:txBody>
          <a:bodyPr wrap="none">
            <a:spAutoFit/>
          </a:bodyPr>
          <a:lstStyle/>
          <a:p>
            <a:r>
              <a:rPr lang="de-DE" sz="1400">
                <a:solidFill>
                  <a:srgbClr val="3333CC"/>
                </a:solidFill>
              </a:rPr>
              <a:t>energy </a:t>
            </a:r>
          </a:p>
        </p:txBody>
      </p:sp>
      <p:sp>
        <p:nvSpPr>
          <p:cNvPr id="37928" name="Textfeld 46"/>
          <p:cNvSpPr txBox="1">
            <a:spLocks noChangeArrowheads="1"/>
          </p:cNvSpPr>
          <p:nvPr/>
        </p:nvSpPr>
        <p:spPr bwMode="auto">
          <a:xfrm>
            <a:off x="7072313" y="4572000"/>
            <a:ext cx="1081087" cy="523875"/>
          </a:xfrm>
          <a:prstGeom prst="rect">
            <a:avLst/>
          </a:prstGeom>
          <a:noFill/>
          <a:ln w="9525">
            <a:noFill/>
            <a:miter lim="800000"/>
            <a:headEnd/>
            <a:tailEnd/>
          </a:ln>
        </p:spPr>
        <p:txBody>
          <a:bodyPr wrap="none">
            <a:spAutoFit/>
          </a:bodyPr>
          <a:lstStyle/>
          <a:p>
            <a:r>
              <a:rPr lang="de-DE" sz="1400">
                <a:solidFill>
                  <a:srgbClr val="3333CC"/>
                </a:solidFill>
              </a:rPr>
              <a:t>accidentals</a:t>
            </a:r>
          </a:p>
          <a:p>
            <a:r>
              <a:rPr lang="de-DE" sz="1400">
                <a:solidFill>
                  <a:srgbClr val="3333CC"/>
                </a:solidFill>
              </a:rPr>
              <a:t>subtracted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nummernplatzhalter 2"/>
          <p:cNvSpPr>
            <a:spLocks noGrp="1"/>
          </p:cNvSpPr>
          <p:nvPr>
            <p:ph type="sldNum" sz="quarter" idx="10"/>
          </p:nvPr>
        </p:nvSpPr>
        <p:spPr>
          <a:noFill/>
        </p:spPr>
        <p:txBody>
          <a:bodyPr/>
          <a:lstStyle/>
          <a:p>
            <a:fld id="{3C93B2EE-4402-44E3-A9C8-DD312CF9A178}" type="slidenum">
              <a:rPr lang="de-DE" smtClean="0">
                <a:latin typeface="Arial" charset="0"/>
              </a:rPr>
              <a:pPr/>
              <a:t>45</a:t>
            </a:fld>
            <a:r>
              <a:rPr lang="de-DE" smtClean="0">
                <a:latin typeface="Arial" charset="0"/>
              </a:rPr>
              <a:t>   </a:t>
            </a:r>
          </a:p>
        </p:txBody>
      </p:sp>
      <p:pic>
        <p:nvPicPr>
          <p:cNvPr id="39939" name="Picture 2"/>
          <p:cNvPicPr>
            <a:picLocks noChangeAspect="1" noChangeArrowheads="1"/>
          </p:cNvPicPr>
          <p:nvPr/>
        </p:nvPicPr>
        <p:blipFill>
          <a:blip r:embed="rId2" cstate="print"/>
          <a:srcRect/>
          <a:stretch>
            <a:fillRect/>
          </a:stretch>
        </p:blipFill>
        <p:spPr bwMode="auto">
          <a:xfrm>
            <a:off x="285750" y="785813"/>
            <a:ext cx="4714875" cy="2154237"/>
          </a:xfrm>
          <a:prstGeom prst="rect">
            <a:avLst/>
          </a:prstGeom>
          <a:noFill/>
          <a:ln w="9525">
            <a:noFill/>
            <a:miter lim="800000"/>
            <a:headEnd/>
            <a:tailEnd/>
          </a:ln>
        </p:spPr>
      </p:pic>
      <p:sp>
        <p:nvSpPr>
          <p:cNvPr id="5" name="Textfeld 4"/>
          <p:cNvSpPr txBox="1"/>
          <p:nvPr/>
        </p:nvSpPr>
        <p:spPr>
          <a:xfrm>
            <a:off x="5357813" y="642938"/>
            <a:ext cx="2373312" cy="1938337"/>
          </a:xfrm>
          <a:prstGeom prst="rect">
            <a:avLst/>
          </a:prstGeom>
          <a:solidFill>
            <a:schemeClr val="accent6">
              <a:lumMod val="20000"/>
              <a:lumOff val="80000"/>
            </a:schemeClr>
          </a:solidFill>
        </p:spPr>
        <p:txBody>
          <a:bodyPr wrap="none">
            <a:spAutoFit/>
          </a:bodyPr>
          <a:lstStyle/>
          <a:p>
            <a:pPr>
              <a:defRPr/>
            </a:pPr>
            <a:r>
              <a:rPr lang="de-DE" sz="1200" dirty="0"/>
              <a:t>Y(2-1)   </a:t>
            </a:r>
            <a:r>
              <a:rPr lang="de-DE" sz="1200" dirty="0" err="1"/>
              <a:t>free</a:t>
            </a:r>
            <a:r>
              <a:rPr lang="de-DE" sz="1200" dirty="0"/>
              <a:t>		1621</a:t>
            </a:r>
          </a:p>
          <a:p>
            <a:pPr>
              <a:defRPr/>
            </a:pPr>
            <a:r>
              <a:rPr lang="de-DE" sz="1200" dirty="0"/>
              <a:t>Y(3-1)   </a:t>
            </a:r>
            <a:r>
              <a:rPr lang="de-DE" sz="1200" dirty="0" err="1"/>
              <a:t>free</a:t>
            </a:r>
            <a:r>
              <a:rPr lang="de-DE" sz="1200" dirty="0"/>
              <a:t>		1100</a:t>
            </a:r>
          </a:p>
          <a:p>
            <a:pPr>
              <a:defRPr/>
            </a:pPr>
            <a:r>
              <a:rPr lang="de-DE" sz="1200" dirty="0"/>
              <a:t>Y(4-1)   </a:t>
            </a:r>
            <a:r>
              <a:rPr lang="de-DE" sz="1200" dirty="0" err="1"/>
              <a:t>free</a:t>
            </a:r>
            <a:r>
              <a:rPr lang="de-DE" sz="1200" dirty="0"/>
              <a:t>		  439</a:t>
            </a:r>
          </a:p>
          <a:p>
            <a:pPr>
              <a:defRPr/>
            </a:pPr>
            <a:r>
              <a:rPr lang="de-DE" sz="1200" b="1" dirty="0">
                <a:solidFill>
                  <a:srgbClr val="3333CC"/>
                </a:solidFill>
              </a:rPr>
              <a:t>Y(5-1)/Y(4-1) = 2.0</a:t>
            </a:r>
            <a:r>
              <a:rPr lang="de-DE" sz="1200" dirty="0"/>
              <a:t>	  877</a:t>
            </a:r>
          </a:p>
          <a:p>
            <a:pPr>
              <a:defRPr/>
            </a:pPr>
            <a:r>
              <a:rPr lang="de-DE" sz="1200" dirty="0"/>
              <a:t>Y(6-1)/Y(5-1) = 0.7	  614</a:t>
            </a:r>
          </a:p>
          <a:p>
            <a:pPr>
              <a:defRPr/>
            </a:pPr>
            <a:r>
              <a:rPr lang="de-DE" sz="1200" dirty="0"/>
              <a:t>Y(7-1)/Y(5-1) = 0.28	  245</a:t>
            </a:r>
          </a:p>
          <a:p>
            <a:pPr>
              <a:defRPr/>
            </a:pPr>
            <a:r>
              <a:rPr lang="de-DE" sz="1200" dirty="0"/>
              <a:t>Y(8-1)/Y(5-1) = 0.16	  136</a:t>
            </a:r>
          </a:p>
          <a:p>
            <a:pPr>
              <a:defRPr/>
            </a:pPr>
            <a:r>
              <a:rPr lang="de-DE" sz="1200" dirty="0"/>
              <a:t>Y(9-1)/Y(5-1) = 0.037	    32</a:t>
            </a:r>
          </a:p>
          <a:p>
            <a:pPr>
              <a:defRPr/>
            </a:pPr>
            <a:r>
              <a:rPr lang="de-DE" sz="1200" dirty="0"/>
              <a:t>Y(10-1)/Y(5-1) = 0.02	    17</a:t>
            </a:r>
          </a:p>
          <a:p>
            <a:pPr>
              <a:defRPr/>
            </a:pPr>
            <a:r>
              <a:rPr lang="de-DE" sz="1200" dirty="0"/>
              <a:t>Y(11-1)/Y(5-1) = 0.01	      8</a:t>
            </a:r>
          </a:p>
        </p:txBody>
      </p:sp>
      <p:sp>
        <p:nvSpPr>
          <p:cNvPr id="39941" name="Textfeld 5"/>
          <p:cNvSpPr txBox="1">
            <a:spLocks noChangeArrowheads="1"/>
          </p:cNvSpPr>
          <p:nvPr/>
        </p:nvSpPr>
        <p:spPr bwMode="auto">
          <a:xfrm>
            <a:off x="285750" y="142875"/>
            <a:ext cx="8358188" cy="307975"/>
          </a:xfrm>
          <a:prstGeom prst="rect">
            <a:avLst/>
          </a:prstGeom>
          <a:noFill/>
          <a:ln w="9525">
            <a:noFill/>
            <a:miter lim="800000"/>
            <a:headEnd/>
            <a:tailEnd/>
          </a:ln>
        </p:spPr>
        <p:txBody>
          <a:bodyPr wrap="none">
            <a:spAutoFit/>
          </a:bodyPr>
          <a:lstStyle/>
          <a:p>
            <a:r>
              <a:rPr lang="de-DE" sz="1400" b="1">
                <a:solidFill>
                  <a:srgbClr val="140BC1"/>
                </a:solidFill>
              </a:rPr>
              <a:t>fitrange:   4-17keV  exclude 9.0-10.4 keV    D spectrum subtracted normalized to KC 10.2 keV line</a:t>
            </a:r>
          </a:p>
        </p:txBody>
      </p:sp>
      <p:cxnSp>
        <p:nvCxnSpPr>
          <p:cNvPr id="8" name="Gerade Verbindung mit Pfeil 7"/>
          <p:cNvCxnSpPr/>
          <p:nvPr/>
        </p:nvCxnSpPr>
        <p:spPr>
          <a:xfrm>
            <a:off x="2297113" y="1862138"/>
            <a:ext cx="436562" cy="1587"/>
          </a:xfrm>
          <a:prstGeom prst="straightConnector1">
            <a:avLst/>
          </a:prstGeom>
          <a:ln w="190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9943" name="Picture 3"/>
          <p:cNvPicPr>
            <a:picLocks noChangeAspect="1" noChangeArrowheads="1"/>
          </p:cNvPicPr>
          <p:nvPr/>
        </p:nvPicPr>
        <p:blipFill>
          <a:blip r:embed="rId3" cstate="print"/>
          <a:srcRect/>
          <a:stretch>
            <a:fillRect/>
          </a:stretch>
        </p:blipFill>
        <p:spPr bwMode="auto">
          <a:xfrm>
            <a:off x="214313" y="3214688"/>
            <a:ext cx="4857750" cy="2141537"/>
          </a:xfrm>
          <a:prstGeom prst="rect">
            <a:avLst/>
          </a:prstGeom>
          <a:noFill/>
          <a:ln w="9525">
            <a:noFill/>
            <a:miter lim="800000"/>
            <a:headEnd/>
            <a:tailEnd/>
          </a:ln>
        </p:spPr>
      </p:pic>
      <p:sp>
        <p:nvSpPr>
          <p:cNvPr id="13" name="Textfeld 12"/>
          <p:cNvSpPr txBox="1"/>
          <p:nvPr/>
        </p:nvSpPr>
        <p:spPr>
          <a:xfrm>
            <a:off x="5357813" y="2786063"/>
            <a:ext cx="2405062" cy="1938337"/>
          </a:xfrm>
          <a:prstGeom prst="rect">
            <a:avLst/>
          </a:prstGeom>
          <a:solidFill>
            <a:schemeClr val="accent6">
              <a:lumMod val="20000"/>
              <a:lumOff val="80000"/>
            </a:schemeClr>
          </a:solidFill>
        </p:spPr>
        <p:txBody>
          <a:bodyPr wrap="none">
            <a:spAutoFit/>
          </a:bodyPr>
          <a:lstStyle/>
          <a:p>
            <a:pPr>
              <a:defRPr/>
            </a:pPr>
            <a:r>
              <a:rPr lang="de-DE" sz="1200" dirty="0"/>
              <a:t>Y(2-1)   </a:t>
            </a:r>
            <a:r>
              <a:rPr lang="de-DE" sz="1200" dirty="0" err="1"/>
              <a:t>free</a:t>
            </a:r>
            <a:r>
              <a:rPr lang="de-DE" sz="1200" dirty="0"/>
              <a:t>		1577</a:t>
            </a:r>
          </a:p>
          <a:p>
            <a:pPr>
              <a:defRPr/>
            </a:pPr>
            <a:r>
              <a:rPr lang="de-DE" sz="1200" dirty="0"/>
              <a:t>Y(3-1)   </a:t>
            </a:r>
            <a:r>
              <a:rPr lang="de-DE" sz="1200" dirty="0" err="1"/>
              <a:t>free</a:t>
            </a:r>
            <a:r>
              <a:rPr lang="de-DE" sz="1200" dirty="0"/>
              <a:t>		1076</a:t>
            </a:r>
          </a:p>
          <a:p>
            <a:pPr>
              <a:defRPr/>
            </a:pPr>
            <a:r>
              <a:rPr lang="de-DE" sz="1200" dirty="0"/>
              <a:t>Y(4-1)   </a:t>
            </a:r>
            <a:r>
              <a:rPr lang="de-DE" sz="1200" dirty="0" err="1"/>
              <a:t>free</a:t>
            </a:r>
            <a:r>
              <a:rPr lang="de-DE" sz="1200" dirty="0"/>
              <a:t>		  741</a:t>
            </a:r>
          </a:p>
          <a:p>
            <a:pPr>
              <a:defRPr/>
            </a:pPr>
            <a:r>
              <a:rPr lang="de-DE" sz="1200" b="1" dirty="0">
                <a:solidFill>
                  <a:srgbClr val="3333CC"/>
                </a:solidFill>
              </a:rPr>
              <a:t>Y(5-1)/Y(4-1) = 1.0</a:t>
            </a:r>
            <a:r>
              <a:rPr lang="de-DE" sz="1200" dirty="0"/>
              <a:t>	  741</a:t>
            </a:r>
          </a:p>
          <a:p>
            <a:pPr>
              <a:defRPr/>
            </a:pPr>
            <a:r>
              <a:rPr lang="de-DE" sz="1200" dirty="0"/>
              <a:t>Y(6-1)/Y(5-1) = 0.7	  518</a:t>
            </a:r>
          </a:p>
          <a:p>
            <a:pPr>
              <a:defRPr/>
            </a:pPr>
            <a:r>
              <a:rPr lang="de-DE" sz="1200" dirty="0"/>
              <a:t>Y(7-1)/Y(5-1) = 0.28	  207</a:t>
            </a:r>
          </a:p>
          <a:p>
            <a:pPr>
              <a:defRPr/>
            </a:pPr>
            <a:r>
              <a:rPr lang="de-DE" sz="1200" dirty="0"/>
              <a:t>Y(8-1)/Y(5-1) = 0.16	  115</a:t>
            </a:r>
          </a:p>
          <a:p>
            <a:pPr>
              <a:defRPr/>
            </a:pPr>
            <a:r>
              <a:rPr lang="de-DE" sz="1200" dirty="0"/>
              <a:t>Y(9-1)/Y(5-1) = 0.037	    27</a:t>
            </a:r>
          </a:p>
          <a:p>
            <a:pPr>
              <a:defRPr/>
            </a:pPr>
            <a:r>
              <a:rPr lang="de-DE" sz="1200" dirty="0"/>
              <a:t>Y(10-1)/Y(5-1) = 0.02	    15</a:t>
            </a:r>
          </a:p>
          <a:p>
            <a:pPr>
              <a:defRPr/>
            </a:pPr>
            <a:r>
              <a:rPr lang="de-DE" sz="1200" dirty="0"/>
              <a:t>Y(11-1)/Y(5-1) = 0.01	      7</a:t>
            </a:r>
          </a:p>
        </p:txBody>
      </p:sp>
      <p:cxnSp>
        <p:nvCxnSpPr>
          <p:cNvPr id="14" name="Gerade Verbindung mit Pfeil 13"/>
          <p:cNvCxnSpPr/>
          <p:nvPr/>
        </p:nvCxnSpPr>
        <p:spPr>
          <a:xfrm>
            <a:off x="2266950" y="4284663"/>
            <a:ext cx="436563" cy="1587"/>
          </a:xfrm>
          <a:prstGeom prst="straightConnector1">
            <a:avLst/>
          </a:prstGeom>
          <a:ln w="190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9946" name="Picture 4"/>
          <p:cNvPicPr>
            <a:picLocks noChangeAspect="1" noChangeArrowheads="1"/>
          </p:cNvPicPr>
          <p:nvPr/>
        </p:nvPicPr>
        <p:blipFill>
          <a:blip r:embed="rId4" cstate="print"/>
          <a:srcRect/>
          <a:stretch>
            <a:fillRect/>
          </a:stretch>
        </p:blipFill>
        <p:spPr bwMode="auto">
          <a:xfrm>
            <a:off x="5000625" y="5143500"/>
            <a:ext cx="3525838" cy="1554163"/>
          </a:xfrm>
          <a:prstGeom prst="rect">
            <a:avLst/>
          </a:prstGeom>
          <a:noFill/>
          <a:ln w="9525">
            <a:noFill/>
            <a:miter lim="800000"/>
            <a:headEnd/>
            <a:tailEnd/>
          </a:ln>
        </p:spPr>
      </p:pic>
      <p:sp>
        <p:nvSpPr>
          <p:cNvPr id="39947" name="Textfeld 15"/>
          <p:cNvSpPr txBox="1">
            <a:spLocks noChangeArrowheads="1"/>
          </p:cNvSpPr>
          <p:nvPr/>
        </p:nvSpPr>
        <p:spPr bwMode="auto">
          <a:xfrm>
            <a:off x="571500" y="5643563"/>
            <a:ext cx="4694238" cy="492125"/>
          </a:xfrm>
          <a:prstGeom prst="rect">
            <a:avLst/>
          </a:prstGeom>
          <a:noFill/>
          <a:ln w="9525">
            <a:noFill/>
            <a:miter lim="800000"/>
            <a:headEnd/>
            <a:tailEnd/>
          </a:ln>
        </p:spPr>
        <p:txBody>
          <a:bodyPr wrap="none">
            <a:spAutoFit/>
          </a:bodyPr>
          <a:lstStyle/>
          <a:p>
            <a:r>
              <a:rPr lang="de-DE"/>
              <a:t>Alternatively:  unsubtracted =&gt;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2" cstate="print"/>
          <a:srcRect/>
          <a:stretch>
            <a:fillRect/>
          </a:stretch>
        </p:blipFill>
        <p:spPr bwMode="auto">
          <a:xfrm>
            <a:off x="3857620" y="1785926"/>
            <a:ext cx="4867348" cy="4500594"/>
          </a:xfrm>
          <a:prstGeom prst="rect">
            <a:avLst/>
          </a:prstGeom>
          <a:noFill/>
          <a:ln w="9525">
            <a:noFill/>
            <a:miter lim="800000"/>
            <a:headEnd/>
            <a:tailEnd/>
          </a:ln>
        </p:spPr>
      </p:pic>
      <p:sp>
        <p:nvSpPr>
          <p:cNvPr id="2" name="Foliennummernplatzhalter 1"/>
          <p:cNvSpPr>
            <a:spLocks noGrp="1"/>
          </p:cNvSpPr>
          <p:nvPr>
            <p:ph type="sldNum" sz="quarter" idx="10"/>
          </p:nvPr>
        </p:nvSpPr>
        <p:spPr/>
        <p:txBody>
          <a:bodyPr/>
          <a:lstStyle/>
          <a:p>
            <a:pPr>
              <a:defRPr/>
            </a:pPr>
            <a:fld id="{6CE96085-9564-4911-B0B7-542EC05FD62A}" type="slidenum">
              <a:rPr lang="de-DE" smtClean="0"/>
              <a:pPr>
                <a:defRPr/>
              </a:pPr>
              <a:t>46</a:t>
            </a:fld>
            <a:r>
              <a:rPr lang="de-DE" smtClean="0"/>
              <a:t>   </a:t>
            </a:r>
            <a:endParaRPr lang="de-DE"/>
          </a:p>
        </p:txBody>
      </p:sp>
      <p:sp>
        <p:nvSpPr>
          <p:cNvPr id="3" name="Rectangle 17"/>
          <p:cNvSpPr>
            <a:spLocks noChangeArrowheads="1"/>
          </p:cNvSpPr>
          <p:nvPr/>
        </p:nvSpPr>
        <p:spPr bwMode="auto">
          <a:xfrm>
            <a:off x="0" y="0"/>
            <a:ext cx="9144000" cy="620713"/>
          </a:xfrm>
          <a:prstGeom prst="rect">
            <a:avLst/>
          </a:prstGeom>
          <a:solidFill>
            <a:schemeClr val="bg1"/>
          </a:solidFill>
          <a:ln w="9525">
            <a:noFill/>
            <a:miter lim="800000"/>
            <a:headEnd/>
            <a:tailEnd/>
          </a:ln>
        </p:spPr>
        <p:txBody>
          <a:bodyPr anchor="ctr"/>
          <a:lstStyle/>
          <a:p>
            <a:pPr algn="ctr"/>
            <a:r>
              <a:rPr lang="de-DE" sz="2800" dirty="0" smtClean="0">
                <a:solidFill>
                  <a:srgbClr val="CC0000"/>
                </a:solidFill>
              </a:rPr>
              <a:t>Fit </a:t>
            </a:r>
            <a:endParaRPr lang="de-DE" sz="2800" dirty="0">
              <a:solidFill>
                <a:srgbClr val="CC0000"/>
              </a:solidFill>
            </a:endParaRPr>
          </a:p>
        </p:txBody>
      </p:sp>
      <p:graphicFrame>
        <p:nvGraphicFramePr>
          <p:cNvPr id="4" name="Tabelle 3"/>
          <p:cNvGraphicFramePr>
            <a:graphicFrameLocks noGrp="1"/>
          </p:cNvGraphicFramePr>
          <p:nvPr/>
        </p:nvGraphicFramePr>
        <p:xfrm>
          <a:off x="642910" y="2500306"/>
          <a:ext cx="1571636" cy="1806000"/>
        </p:xfrm>
        <a:graphic>
          <a:graphicData uri="http://schemas.openxmlformats.org/drawingml/2006/table">
            <a:tbl>
              <a:tblPr firstRow="1" bandRow="1">
                <a:tableStyleId>{5C22544A-7EE6-4342-B048-85BDC9FD1C3A}</a:tableStyleId>
              </a:tblPr>
              <a:tblGrid>
                <a:gridCol w="851303"/>
                <a:gridCol w="720333"/>
              </a:tblGrid>
              <a:tr h="262838">
                <a:tc>
                  <a:txBody>
                    <a:bodyPr/>
                    <a:lstStyle/>
                    <a:p>
                      <a:r>
                        <a:rPr lang="de-DE" sz="1000" b="0" dirty="0" smtClean="0">
                          <a:solidFill>
                            <a:schemeClr val="tx1"/>
                          </a:solidFill>
                        </a:rPr>
                        <a:t>Transition</a:t>
                      </a:r>
                      <a:endParaRPr lang="de-DE" sz="1000" b="0" dirty="0">
                        <a:solidFill>
                          <a:schemeClr val="tx1"/>
                        </a:solidFill>
                      </a:endParaRPr>
                    </a:p>
                  </a:txBody>
                  <a:tcPr marT="7200" marB="7200">
                    <a:noFill/>
                  </a:tcPr>
                </a:tc>
                <a:tc>
                  <a:txBody>
                    <a:bodyPr/>
                    <a:lstStyle/>
                    <a:p>
                      <a:r>
                        <a:rPr lang="de-DE" sz="1000" b="0" dirty="0" err="1" smtClean="0">
                          <a:solidFill>
                            <a:schemeClr val="tx1"/>
                          </a:solidFill>
                        </a:rPr>
                        <a:t>unshifted</a:t>
                      </a:r>
                      <a:r>
                        <a:rPr lang="de-DE" sz="1000" b="0" dirty="0" smtClean="0">
                          <a:solidFill>
                            <a:schemeClr val="tx1"/>
                          </a:solidFill>
                        </a:rPr>
                        <a:t> </a:t>
                      </a:r>
                    </a:p>
                    <a:p>
                      <a:r>
                        <a:rPr lang="de-DE" sz="1000" b="0" dirty="0" err="1" smtClean="0">
                          <a:solidFill>
                            <a:schemeClr val="tx1"/>
                          </a:solidFill>
                        </a:rPr>
                        <a:t>energy</a:t>
                      </a:r>
                      <a:endParaRPr lang="de-DE" sz="1000" b="0" dirty="0" smtClean="0">
                        <a:solidFill>
                          <a:schemeClr val="tx1"/>
                        </a:solidFill>
                      </a:endParaRPr>
                    </a:p>
                    <a:p>
                      <a:endParaRPr lang="de-DE" sz="1000" b="0" dirty="0">
                        <a:solidFill>
                          <a:schemeClr val="tx1"/>
                        </a:solidFill>
                      </a:endParaRPr>
                    </a:p>
                  </a:txBody>
                  <a:tcPr marT="7200" marB="7200">
                    <a:noFill/>
                  </a:tcPr>
                </a:tc>
              </a:tr>
              <a:tr h="161746">
                <a:tc>
                  <a:txBody>
                    <a:bodyPr/>
                    <a:lstStyle/>
                    <a:p>
                      <a:r>
                        <a:rPr lang="de-DE" sz="1000" dirty="0" smtClean="0">
                          <a:solidFill>
                            <a:schemeClr val="tx1"/>
                          </a:solidFill>
                        </a:rPr>
                        <a:t>KH (2-1)</a:t>
                      </a:r>
                      <a:endParaRPr lang="de-DE" sz="1000" dirty="0">
                        <a:solidFill>
                          <a:schemeClr val="tx1"/>
                        </a:solidFill>
                      </a:endParaRPr>
                    </a:p>
                  </a:txBody>
                  <a:tcPr marT="7200" marB="7200">
                    <a:noFill/>
                  </a:tcPr>
                </a:tc>
                <a:tc>
                  <a:txBody>
                    <a:bodyPr/>
                    <a:lstStyle/>
                    <a:p>
                      <a:r>
                        <a:rPr lang="de-DE" sz="1000" dirty="0" smtClean="0">
                          <a:solidFill>
                            <a:schemeClr val="tx1"/>
                          </a:solidFill>
                        </a:rPr>
                        <a:t>6.480</a:t>
                      </a:r>
                      <a:endParaRPr lang="de-DE" sz="1000" dirty="0">
                        <a:solidFill>
                          <a:schemeClr val="tx1"/>
                        </a:solidFill>
                      </a:endParaRPr>
                    </a:p>
                  </a:txBody>
                  <a:tcPr marT="7200" marB="7200">
                    <a:noFill/>
                  </a:tcPr>
                </a:tc>
              </a:tr>
              <a:tr h="161746">
                <a:tc>
                  <a:txBody>
                    <a:bodyPr/>
                    <a:lstStyle/>
                    <a:p>
                      <a:r>
                        <a:rPr lang="de-DE" sz="1000" dirty="0" smtClean="0">
                          <a:solidFill>
                            <a:schemeClr val="tx1"/>
                          </a:solidFill>
                        </a:rPr>
                        <a:t>KH (3-1)</a:t>
                      </a:r>
                      <a:endParaRPr lang="de-DE" sz="1000" dirty="0">
                        <a:solidFill>
                          <a:schemeClr val="tx1"/>
                        </a:solidFill>
                      </a:endParaRPr>
                    </a:p>
                  </a:txBody>
                  <a:tcPr marT="7200" marB="7200">
                    <a:noFill/>
                  </a:tcPr>
                </a:tc>
                <a:tc>
                  <a:txBody>
                    <a:bodyPr/>
                    <a:lstStyle/>
                    <a:p>
                      <a:r>
                        <a:rPr lang="de-DE" sz="1000" dirty="0" smtClean="0">
                          <a:solidFill>
                            <a:schemeClr val="tx1"/>
                          </a:solidFill>
                        </a:rPr>
                        <a:t>7.677</a:t>
                      </a:r>
                      <a:endParaRPr lang="de-DE" sz="1000" dirty="0">
                        <a:solidFill>
                          <a:schemeClr val="tx1"/>
                        </a:solidFill>
                      </a:endParaRPr>
                    </a:p>
                  </a:txBody>
                  <a:tcPr marT="7200" marB="7200">
                    <a:noFill/>
                  </a:tcPr>
                </a:tc>
              </a:tr>
              <a:tr h="161746">
                <a:tc>
                  <a:txBody>
                    <a:bodyPr/>
                    <a:lstStyle/>
                    <a:p>
                      <a:r>
                        <a:rPr lang="de-DE" sz="1000" dirty="0" smtClean="0">
                          <a:solidFill>
                            <a:schemeClr val="tx1"/>
                          </a:solidFill>
                        </a:rPr>
                        <a:t>KH (4-1)</a:t>
                      </a:r>
                      <a:endParaRPr lang="de-DE" sz="1000" dirty="0">
                        <a:solidFill>
                          <a:schemeClr val="tx1"/>
                        </a:solidFill>
                      </a:endParaRPr>
                    </a:p>
                  </a:txBody>
                  <a:tcPr marT="7200" marB="7200">
                    <a:noFill/>
                  </a:tcPr>
                </a:tc>
                <a:tc>
                  <a:txBody>
                    <a:bodyPr/>
                    <a:lstStyle/>
                    <a:p>
                      <a:r>
                        <a:rPr lang="de-DE" sz="1000" dirty="0" smtClean="0">
                          <a:solidFill>
                            <a:schemeClr val="tx1"/>
                          </a:solidFill>
                        </a:rPr>
                        <a:t>8.096</a:t>
                      </a:r>
                      <a:endParaRPr lang="de-DE" sz="1000" dirty="0">
                        <a:solidFill>
                          <a:schemeClr val="tx1"/>
                        </a:solidFill>
                      </a:endParaRPr>
                    </a:p>
                  </a:txBody>
                  <a:tcPr marT="7200" marB="7200">
                    <a:noFill/>
                  </a:tcPr>
                </a:tc>
              </a:tr>
              <a:tr h="161746">
                <a:tc>
                  <a:txBody>
                    <a:bodyPr/>
                    <a:lstStyle/>
                    <a:p>
                      <a:r>
                        <a:rPr lang="de-DE" sz="1000" dirty="0" smtClean="0">
                          <a:solidFill>
                            <a:schemeClr val="tx1"/>
                          </a:solidFill>
                        </a:rPr>
                        <a:t>KH (5-1)</a:t>
                      </a:r>
                      <a:endParaRPr lang="de-DE" sz="1000" dirty="0">
                        <a:solidFill>
                          <a:schemeClr val="tx1"/>
                        </a:solidFill>
                      </a:endParaRPr>
                    </a:p>
                  </a:txBody>
                  <a:tcPr marT="7200" marB="7200">
                    <a:noFill/>
                  </a:tcPr>
                </a:tc>
                <a:tc>
                  <a:txBody>
                    <a:bodyPr/>
                    <a:lstStyle/>
                    <a:p>
                      <a:r>
                        <a:rPr lang="de-DE" sz="1000" dirty="0" smtClean="0">
                          <a:solidFill>
                            <a:schemeClr val="tx1"/>
                          </a:solidFill>
                        </a:rPr>
                        <a:t>8.299</a:t>
                      </a:r>
                    </a:p>
                  </a:txBody>
                  <a:tcPr marT="7200" marB="7200">
                    <a:noFill/>
                  </a:tcPr>
                </a:tc>
              </a:tr>
              <a:tr h="161746">
                <a:tc>
                  <a:txBody>
                    <a:bodyPr/>
                    <a:lstStyle/>
                    <a:p>
                      <a:r>
                        <a:rPr lang="de-DE" sz="1000" dirty="0" smtClean="0">
                          <a:solidFill>
                            <a:schemeClr val="tx1"/>
                          </a:solidFill>
                        </a:rPr>
                        <a:t>KH (6-1)</a:t>
                      </a:r>
                      <a:endParaRPr lang="de-DE" sz="1000" dirty="0">
                        <a:solidFill>
                          <a:schemeClr val="tx1"/>
                        </a:solidFill>
                      </a:endParaRPr>
                    </a:p>
                  </a:txBody>
                  <a:tcPr marT="7200" marB="7200">
                    <a:noFill/>
                  </a:tcPr>
                </a:tc>
                <a:tc>
                  <a:txBody>
                    <a:bodyPr/>
                    <a:lstStyle/>
                    <a:p>
                      <a:r>
                        <a:rPr lang="de-DE" sz="1000" dirty="0" smtClean="0">
                          <a:solidFill>
                            <a:schemeClr val="tx1"/>
                          </a:solidFill>
                        </a:rPr>
                        <a:t>8.395</a:t>
                      </a:r>
                    </a:p>
                  </a:txBody>
                  <a:tcPr marT="7200" marB="7200">
                    <a:noFill/>
                  </a:tcPr>
                </a:tc>
              </a:tr>
              <a:tr h="161746">
                <a:tc>
                  <a:txBody>
                    <a:bodyPr/>
                    <a:lstStyle/>
                    <a:p>
                      <a:r>
                        <a:rPr lang="de-DE" sz="1000" dirty="0" smtClean="0">
                          <a:solidFill>
                            <a:schemeClr val="tx1"/>
                          </a:solidFill>
                        </a:rPr>
                        <a:t>KH (7-1)</a:t>
                      </a:r>
                      <a:endParaRPr lang="de-DE" sz="1000" dirty="0">
                        <a:solidFill>
                          <a:schemeClr val="tx1"/>
                        </a:solidFill>
                      </a:endParaRPr>
                    </a:p>
                  </a:txBody>
                  <a:tcPr marT="7200" marB="7200">
                    <a:noFill/>
                  </a:tcPr>
                </a:tc>
                <a:tc>
                  <a:txBody>
                    <a:bodyPr/>
                    <a:lstStyle/>
                    <a:p>
                      <a:r>
                        <a:rPr lang="de-DE" sz="1000" dirty="0" smtClean="0">
                          <a:solidFill>
                            <a:schemeClr val="tx1"/>
                          </a:solidFill>
                        </a:rPr>
                        <a:t>8.458</a:t>
                      </a:r>
                    </a:p>
                  </a:txBody>
                  <a:tcPr marT="7200" marB="7200">
                    <a:noFill/>
                  </a:tcPr>
                </a:tc>
              </a:tr>
              <a:tr h="161746">
                <a:tc>
                  <a:txBody>
                    <a:bodyPr/>
                    <a:lstStyle/>
                    <a:p>
                      <a:r>
                        <a:rPr lang="de-DE" sz="1000" dirty="0" smtClean="0">
                          <a:solidFill>
                            <a:schemeClr val="tx1"/>
                          </a:solidFill>
                        </a:rPr>
                        <a:t>...</a:t>
                      </a:r>
                      <a:endParaRPr lang="de-DE" sz="1000" dirty="0">
                        <a:solidFill>
                          <a:schemeClr val="tx1"/>
                        </a:solidFill>
                      </a:endParaRPr>
                    </a:p>
                  </a:txBody>
                  <a:tcPr marT="7200" marB="7200">
                    <a:noFill/>
                  </a:tcPr>
                </a:tc>
                <a:tc>
                  <a:txBody>
                    <a:bodyPr/>
                    <a:lstStyle/>
                    <a:p>
                      <a:r>
                        <a:rPr lang="de-DE" sz="1000" dirty="0" smtClean="0">
                          <a:solidFill>
                            <a:schemeClr val="tx1"/>
                          </a:solidFill>
                        </a:rPr>
                        <a:t>...</a:t>
                      </a:r>
                    </a:p>
                  </a:txBody>
                  <a:tcPr marT="7200" marB="7200">
                    <a:noFill/>
                  </a:tcPr>
                </a:tc>
              </a:tr>
              <a:tr h="1617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solidFill>
                            <a:schemeClr val="tx1"/>
                          </a:solidFill>
                        </a:rPr>
                        <a:t>KH (</a:t>
                      </a:r>
                      <a:r>
                        <a:rPr lang="de-DE" sz="1000" dirty="0" err="1" smtClean="0">
                          <a:solidFill>
                            <a:schemeClr val="tx1"/>
                          </a:solidFill>
                        </a:rPr>
                        <a:t>inf</a:t>
                      </a:r>
                      <a:r>
                        <a:rPr lang="de-DE" sz="1000" dirty="0" smtClean="0">
                          <a:solidFill>
                            <a:schemeClr val="tx1"/>
                          </a:solidFill>
                        </a:rPr>
                        <a:t>.)</a:t>
                      </a:r>
                    </a:p>
                  </a:txBody>
                  <a:tcPr marT="7200" marB="7200">
                    <a:noFill/>
                  </a:tcPr>
                </a:tc>
                <a:tc>
                  <a:txBody>
                    <a:bodyPr/>
                    <a:lstStyle/>
                    <a:p>
                      <a:r>
                        <a:rPr lang="de-DE" sz="1000" dirty="0" smtClean="0">
                          <a:solidFill>
                            <a:schemeClr val="tx1"/>
                          </a:solidFill>
                        </a:rPr>
                        <a:t>8.634</a:t>
                      </a:r>
                      <a:endParaRPr lang="de-DE" sz="1000" dirty="0">
                        <a:solidFill>
                          <a:schemeClr val="tx1"/>
                        </a:solidFill>
                      </a:endParaRPr>
                    </a:p>
                  </a:txBody>
                  <a:tcPr marT="7200" marB="7200">
                    <a:noFill/>
                  </a:tcPr>
                </a:tc>
              </a:tr>
            </a:tbl>
          </a:graphicData>
        </a:graphic>
      </p:graphicFrame>
      <p:sp>
        <p:nvSpPr>
          <p:cNvPr id="10" name="Textfeld 9"/>
          <p:cNvSpPr txBox="1"/>
          <p:nvPr/>
        </p:nvSpPr>
        <p:spPr>
          <a:xfrm>
            <a:off x="6357950" y="6286520"/>
            <a:ext cx="428322" cy="261610"/>
          </a:xfrm>
          <a:prstGeom prst="rect">
            <a:avLst/>
          </a:prstGeom>
          <a:noFill/>
        </p:spPr>
        <p:txBody>
          <a:bodyPr wrap="none" rtlCol="0">
            <a:spAutoFit/>
          </a:bodyPr>
          <a:lstStyle/>
          <a:p>
            <a:r>
              <a:rPr lang="de-DE" sz="1100" dirty="0" smtClean="0"/>
              <a:t>keV</a:t>
            </a:r>
            <a:endParaRPr lang="de-AT" sz="1100" dirty="0"/>
          </a:p>
        </p:txBody>
      </p:sp>
      <p:sp>
        <p:nvSpPr>
          <p:cNvPr id="11" name="Textfeld 10"/>
          <p:cNvSpPr txBox="1"/>
          <p:nvPr/>
        </p:nvSpPr>
        <p:spPr>
          <a:xfrm rot="16200000">
            <a:off x="3015626" y="3628052"/>
            <a:ext cx="1374094" cy="261610"/>
          </a:xfrm>
          <a:prstGeom prst="rect">
            <a:avLst/>
          </a:prstGeom>
          <a:noFill/>
        </p:spPr>
        <p:txBody>
          <a:bodyPr wrap="none" rtlCol="0">
            <a:spAutoFit/>
          </a:bodyPr>
          <a:lstStyle/>
          <a:p>
            <a:r>
              <a:rPr lang="de-DE" sz="1100" dirty="0" err="1" smtClean="0"/>
              <a:t>intensity</a:t>
            </a:r>
            <a:r>
              <a:rPr lang="de-DE" sz="1100" dirty="0" smtClean="0"/>
              <a:t> (</a:t>
            </a:r>
            <a:r>
              <a:rPr lang="de-DE" sz="1100" dirty="0" err="1" smtClean="0"/>
              <a:t>arb.units</a:t>
            </a:r>
            <a:r>
              <a:rPr lang="de-DE" sz="1100" dirty="0" smtClean="0"/>
              <a:t>)</a:t>
            </a:r>
            <a:endParaRPr lang="de-AT" sz="1100" dirty="0"/>
          </a:p>
        </p:txBody>
      </p:sp>
      <p:sp>
        <p:nvSpPr>
          <p:cNvPr id="12" name="Textfeld 11"/>
          <p:cNvSpPr txBox="1"/>
          <p:nvPr/>
        </p:nvSpPr>
        <p:spPr>
          <a:xfrm rot="16200000">
            <a:off x="5774528" y="4268575"/>
            <a:ext cx="428322" cy="230832"/>
          </a:xfrm>
          <a:prstGeom prst="rect">
            <a:avLst/>
          </a:prstGeom>
          <a:noFill/>
        </p:spPr>
        <p:txBody>
          <a:bodyPr wrap="none" rtlCol="0">
            <a:spAutoFit/>
          </a:bodyPr>
          <a:lstStyle/>
          <a:p>
            <a:r>
              <a:rPr lang="de-DE" sz="900" dirty="0" smtClean="0"/>
              <a:t>(2-1)</a:t>
            </a:r>
            <a:endParaRPr lang="de-AT" sz="900" dirty="0"/>
          </a:p>
        </p:txBody>
      </p:sp>
      <p:sp>
        <p:nvSpPr>
          <p:cNvPr id="13" name="Textfeld 12"/>
          <p:cNvSpPr txBox="1"/>
          <p:nvPr/>
        </p:nvSpPr>
        <p:spPr>
          <a:xfrm rot="16200000">
            <a:off x="6330643" y="4599315"/>
            <a:ext cx="428322" cy="230832"/>
          </a:xfrm>
          <a:prstGeom prst="rect">
            <a:avLst/>
          </a:prstGeom>
          <a:noFill/>
        </p:spPr>
        <p:txBody>
          <a:bodyPr wrap="none" rtlCol="0">
            <a:spAutoFit/>
          </a:bodyPr>
          <a:lstStyle/>
          <a:p>
            <a:r>
              <a:rPr lang="de-DE" sz="900" dirty="0" smtClean="0"/>
              <a:t>(3-1)</a:t>
            </a:r>
            <a:endParaRPr lang="de-AT" sz="900" dirty="0"/>
          </a:p>
        </p:txBody>
      </p:sp>
      <p:sp>
        <p:nvSpPr>
          <p:cNvPr id="16" name="Textfeld 15"/>
          <p:cNvSpPr txBox="1"/>
          <p:nvPr/>
        </p:nvSpPr>
        <p:spPr>
          <a:xfrm rot="16200000">
            <a:off x="6479450" y="5522078"/>
            <a:ext cx="401072" cy="215444"/>
          </a:xfrm>
          <a:prstGeom prst="rect">
            <a:avLst/>
          </a:prstGeom>
          <a:noFill/>
        </p:spPr>
        <p:txBody>
          <a:bodyPr wrap="none" rtlCol="0">
            <a:spAutoFit/>
          </a:bodyPr>
          <a:lstStyle/>
          <a:p>
            <a:r>
              <a:rPr lang="de-DE" sz="800" dirty="0" smtClean="0"/>
              <a:t>(4-1)</a:t>
            </a:r>
            <a:endParaRPr lang="de-AT" sz="800" dirty="0"/>
          </a:p>
        </p:txBody>
      </p:sp>
      <p:sp>
        <p:nvSpPr>
          <p:cNvPr id="17" name="Textfeld 16"/>
          <p:cNvSpPr txBox="1"/>
          <p:nvPr/>
        </p:nvSpPr>
        <p:spPr>
          <a:xfrm rot="16200000">
            <a:off x="6544957" y="4099249"/>
            <a:ext cx="428322" cy="230832"/>
          </a:xfrm>
          <a:prstGeom prst="rect">
            <a:avLst/>
          </a:prstGeom>
          <a:noFill/>
        </p:spPr>
        <p:txBody>
          <a:bodyPr wrap="none" rtlCol="0">
            <a:spAutoFit/>
          </a:bodyPr>
          <a:lstStyle/>
          <a:p>
            <a:r>
              <a:rPr lang="de-DE" sz="900" dirty="0" smtClean="0"/>
              <a:t>(5-1)</a:t>
            </a:r>
            <a:endParaRPr lang="de-AT" sz="900" dirty="0"/>
          </a:p>
        </p:txBody>
      </p:sp>
      <p:sp>
        <p:nvSpPr>
          <p:cNvPr id="18" name="Textfeld 17"/>
          <p:cNvSpPr txBox="1"/>
          <p:nvPr/>
        </p:nvSpPr>
        <p:spPr>
          <a:xfrm rot="16200000">
            <a:off x="6693764" y="4879136"/>
            <a:ext cx="401072" cy="215444"/>
          </a:xfrm>
          <a:prstGeom prst="rect">
            <a:avLst/>
          </a:prstGeom>
          <a:noFill/>
        </p:spPr>
        <p:txBody>
          <a:bodyPr wrap="none" rtlCol="0">
            <a:spAutoFit/>
          </a:bodyPr>
          <a:lstStyle/>
          <a:p>
            <a:r>
              <a:rPr lang="de-DE" sz="800" dirty="0" smtClean="0"/>
              <a:t>(6-1)</a:t>
            </a:r>
            <a:endParaRPr lang="de-AT" sz="800" dirty="0"/>
          </a:p>
        </p:txBody>
      </p:sp>
      <p:sp>
        <p:nvSpPr>
          <p:cNvPr id="19" name="Textfeld 18"/>
          <p:cNvSpPr txBox="1"/>
          <p:nvPr/>
        </p:nvSpPr>
        <p:spPr>
          <a:xfrm rot="16200000">
            <a:off x="6765202" y="5593516"/>
            <a:ext cx="401072" cy="215444"/>
          </a:xfrm>
          <a:prstGeom prst="rect">
            <a:avLst/>
          </a:prstGeom>
          <a:noFill/>
        </p:spPr>
        <p:txBody>
          <a:bodyPr wrap="none" rtlCol="0">
            <a:spAutoFit/>
          </a:bodyPr>
          <a:lstStyle/>
          <a:p>
            <a:r>
              <a:rPr lang="de-DE" sz="800" dirty="0" smtClean="0"/>
              <a:t>(7-1)</a:t>
            </a:r>
            <a:endParaRPr lang="de-AT" sz="800" dirty="0"/>
          </a:p>
        </p:txBody>
      </p:sp>
      <p:sp>
        <p:nvSpPr>
          <p:cNvPr id="20" name="Textfeld 19"/>
          <p:cNvSpPr txBox="1"/>
          <p:nvPr/>
        </p:nvSpPr>
        <p:spPr>
          <a:xfrm>
            <a:off x="4714876" y="928670"/>
            <a:ext cx="3249608" cy="646331"/>
          </a:xfrm>
          <a:prstGeom prst="rect">
            <a:avLst/>
          </a:prstGeom>
          <a:solidFill>
            <a:schemeClr val="bg1"/>
          </a:solidFill>
        </p:spPr>
        <p:txBody>
          <a:bodyPr wrap="none" rtlCol="0">
            <a:spAutoFit/>
          </a:bodyPr>
          <a:lstStyle/>
          <a:p>
            <a:r>
              <a:rPr lang="de-DE" sz="1200" dirty="0" err="1" smtClean="0"/>
              <a:t>kaonic</a:t>
            </a:r>
            <a:r>
              <a:rPr lang="de-DE" sz="1200" dirty="0" smtClean="0"/>
              <a:t> hydrogen X-</a:t>
            </a:r>
            <a:r>
              <a:rPr lang="de-DE" sz="1200" dirty="0" err="1" smtClean="0"/>
              <a:t>ray</a:t>
            </a:r>
            <a:r>
              <a:rPr lang="de-DE" sz="1200" dirty="0" smtClean="0"/>
              <a:t> </a:t>
            </a:r>
            <a:r>
              <a:rPr lang="de-DE" sz="1200" dirty="0" err="1" smtClean="0"/>
              <a:t>line</a:t>
            </a:r>
            <a:r>
              <a:rPr lang="de-DE" sz="1200" dirty="0" smtClean="0"/>
              <a:t> </a:t>
            </a:r>
            <a:r>
              <a:rPr lang="de-DE" sz="1200" dirty="0" err="1" smtClean="0"/>
              <a:t>pattern</a:t>
            </a:r>
            <a:r>
              <a:rPr lang="de-DE" sz="1200" dirty="0" smtClean="0"/>
              <a:t>:</a:t>
            </a:r>
          </a:p>
          <a:p>
            <a:r>
              <a:rPr lang="de-DE" sz="1200" dirty="0" err="1" smtClean="0"/>
              <a:t>Lorentzians</a:t>
            </a:r>
            <a:r>
              <a:rPr lang="de-DE" sz="1200" dirty="0"/>
              <a:t> </a:t>
            </a:r>
            <a:r>
              <a:rPr lang="de-DE" sz="1200" dirty="0" err="1" smtClean="0"/>
              <a:t>for</a:t>
            </a:r>
            <a:r>
              <a:rPr lang="de-DE" sz="1200" dirty="0" smtClean="0"/>
              <a:t> </a:t>
            </a:r>
            <a:r>
              <a:rPr lang="de-DE" sz="1200" dirty="0" err="1" smtClean="0"/>
              <a:t>shift</a:t>
            </a:r>
            <a:r>
              <a:rPr lang="de-DE" sz="1200" dirty="0" smtClean="0"/>
              <a:t>= 283 eV  </a:t>
            </a:r>
            <a:r>
              <a:rPr lang="de-DE" sz="1200" dirty="0" err="1" smtClean="0"/>
              <a:t>width</a:t>
            </a:r>
            <a:r>
              <a:rPr lang="de-DE" sz="1200" dirty="0" smtClean="0"/>
              <a:t> = 541 eV</a:t>
            </a:r>
          </a:p>
          <a:p>
            <a:r>
              <a:rPr lang="de-DE" sz="1200" dirty="0" err="1" smtClean="0"/>
              <a:t>Intensities</a:t>
            </a:r>
            <a:r>
              <a:rPr lang="de-DE" sz="1200" dirty="0" smtClean="0"/>
              <a:t> </a:t>
            </a:r>
            <a:r>
              <a:rPr lang="de-DE" sz="1200" dirty="0" err="1" smtClean="0"/>
              <a:t>for</a:t>
            </a:r>
            <a:r>
              <a:rPr lang="de-DE" sz="1200" dirty="0" smtClean="0"/>
              <a:t> fit</a:t>
            </a:r>
            <a:endParaRPr lang="de-AT" sz="1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6CE96085-9564-4911-B0B7-542EC05FD62A}" type="slidenum">
              <a:rPr lang="de-DE" smtClean="0"/>
              <a:pPr>
                <a:defRPr/>
              </a:pPr>
              <a:t>47</a:t>
            </a:fld>
            <a:r>
              <a:rPr lang="de-DE" smtClean="0"/>
              <a:t>   </a:t>
            </a:r>
            <a:endParaRPr lang="de-DE"/>
          </a:p>
        </p:txBody>
      </p:sp>
      <p:sp>
        <p:nvSpPr>
          <p:cNvPr id="3" name="Rectangle 17"/>
          <p:cNvSpPr>
            <a:spLocks noChangeArrowheads="1"/>
          </p:cNvSpPr>
          <p:nvPr/>
        </p:nvSpPr>
        <p:spPr bwMode="auto">
          <a:xfrm>
            <a:off x="0" y="0"/>
            <a:ext cx="9144000" cy="620713"/>
          </a:xfrm>
          <a:prstGeom prst="rect">
            <a:avLst/>
          </a:prstGeom>
          <a:solidFill>
            <a:schemeClr val="bg1"/>
          </a:solidFill>
          <a:ln w="9525">
            <a:noFill/>
            <a:miter lim="800000"/>
            <a:headEnd/>
            <a:tailEnd/>
          </a:ln>
        </p:spPr>
        <p:txBody>
          <a:bodyPr anchor="ctr"/>
          <a:lstStyle/>
          <a:p>
            <a:pPr algn="ctr"/>
            <a:r>
              <a:rPr lang="de-DE" sz="2800" dirty="0" smtClean="0">
                <a:solidFill>
                  <a:srgbClr val="CC0000"/>
                </a:solidFill>
              </a:rPr>
              <a:t>Fit </a:t>
            </a:r>
            <a:endParaRPr lang="de-DE" sz="2800" dirty="0">
              <a:solidFill>
                <a:srgbClr val="CC0000"/>
              </a:solidFill>
            </a:endParaRPr>
          </a:p>
        </p:txBody>
      </p:sp>
      <p:graphicFrame>
        <p:nvGraphicFramePr>
          <p:cNvPr id="4" name="Tabelle 3"/>
          <p:cNvGraphicFramePr>
            <a:graphicFrameLocks noGrp="1"/>
          </p:cNvGraphicFramePr>
          <p:nvPr/>
        </p:nvGraphicFramePr>
        <p:xfrm>
          <a:off x="642910" y="2500306"/>
          <a:ext cx="1571636" cy="1806000"/>
        </p:xfrm>
        <a:graphic>
          <a:graphicData uri="http://schemas.openxmlformats.org/drawingml/2006/table">
            <a:tbl>
              <a:tblPr firstRow="1" bandRow="1">
                <a:tableStyleId>{5C22544A-7EE6-4342-B048-85BDC9FD1C3A}</a:tableStyleId>
              </a:tblPr>
              <a:tblGrid>
                <a:gridCol w="851303"/>
                <a:gridCol w="720333"/>
              </a:tblGrid>
              <a:tr h="262838">
                <a:tc>
                  <a:txBody>
                    <a:bodyPr/>
                    <a:lstStyle/>
                    <a:p>
                      <a:r>
                        <a:rPr lang="de-DE" sz="1000" b="0" dirty="0" smtClean="0">
                          <a:solidFill>
                            <a:schemeClr val="tx1"/>
                          </a:solidFill>
                        </a:rPr>
                        <a:t>Transition</a:t>
                      </a:r>
                      <a:endParaRPr lang="de-DE" sz="1000" b="0" dirty="0">
                        <a:solidFill>
                          <a:schemeClr val="tx1"/>
                        </a:solidFill>
                      </a:endParaRPr>
                    </a:p>
                  </a:txBody>
                  <a:tcPr marT="7200" marB="7200">
                    <a:noFill/>
                  </a:tcPr>
                </a:tc>
                <a:tc>
                  <a:txBody>
                    <a:bodyPr/>
                    <a:lstStyle/>
                    <a:p>
                      <a:r>
                        <a:rPr lang="de-DE" sz="1000" b="0" dirty="0" err="1" smtClean="0">
                          <a:solidFill>
                            <a:schemeClr val="tx1"/>
                          </a:solidFill>
                        </a:rPr>
                        <a:t>unshifted</a:t>
                      </a:r>
                      <a:r>
                        <a:rPr lang="de-DE" sz="1000" b="0" dirty="0" smtClean="0">
                          <a:solidFill>
                            <a:schemeClr val="tx1"/>
                          </a:solidFill>
                        </a:rPr>
                        <a:t> </a:t>
                      </a:r>
                    </a:p>
                    <a:p>
                      <a:r>
                        <a:rPr lang="de-DE" sz="1000" b="0" dirty="0" err="1" smtClean="0">
                          <a:solidFill>
                            <a:schemeClr val="tx1"/>
                          </a:solidFill>
                        </a:rPr>
                        <a:t>energy</a:t>
                      </a:r>
                      <a:endParaRPr lang="de-DE" sz="1000" b="0" dirty="0" smtClean="0">
                        <a:solidFill>
                          <a:schemeClr val="tx1"/>
                        </a:solidFill>
                      </a:endParaRPr>
                    </a:p>
                    <a:p>
                      <a:endParaRPr lang="de-DE" sz="1000" b="0" dirty="0">
                        <a:solidFill>
                          <a:schemeClr val="tx1"/>
                        </a:solidFill>
                      </a:endParaRPr>
                    </a:p>
                  </a:txBody>
                  <a:tcPr marT="7200" marB="7200">
                    <a:noFill/>
                  </a:tcPr>
                </a:tc>
              </a:tr>
              <a:tr h="161746">
                <a:tc>
                  <a:txBody>
                    <a:bodyPr/>
                    <a:lstStyle/>
                    <a:p>
                      <a:r>
                        <a:rPr lang="de-DE" sz="1000" dirty="0" smtClean="0">
                          <a:solidFill>
                            <a:schemeClr val="tx1"/>
                          </a:solidFill>
                        </a:rPr>
                        <a:t>KH (2-1)</a:t>
                      </a:r>
                      <a:endParaRPr lang="de-DE" sz="1000" dirty="0">
                        <a:solidFill>
                          <a:schemeClr val="tx1"/>
                        </a:solidFill>
                      </a:endParaRPr>
                    </a:p>
                  </a:txBody>
                  <a:tcPr marT="7200" marB="7200">
                    <a:noFill/>
                  </a:tcPr>
                </a:tc>
                <a:tc>
                  <a:txBody>
                    <a:bodyPr/>
                    <a:lstStyle/>
                    <a:p>
                      <a:r>
                        <a:rPr lang="de-DE" sz="1000" dirty="0" smtClean="0">
                          <a:solidFill>
                            <a:schemeClr val="tx1"/>
                          </a:solidFill>
                        </a:rPr>
                        <a:t>6.480</a:t>
                      </a:r>
                      <a:endParaRPr lang="de-DE" sz="1000" dirty="0">
                        <a:solidFill>
                          <a:schemeClr val="tx1"/>
                        </a:solidFill>
                      </a:endParaRPr>
                    </a:p>
                  </a:txBody>
                  <a:tcPr marT="7200" marB="7200">
                    <a:noFill/>
                  </a:tcPr>
                </a:tc>
              </a:tr>
              <a:tr h="161746">
                <a:tc>
                  <a:txBody>
                    <a:bodyPr/>
                    <a:lstStyle/>
                    <a:p>
                      <a:r>
                        <a:rPr lang="de-DE" sz="1000" dirty="0" smtClean="0">
                          <a:solidFill>
                            <a:schemeClr val="tx1"/>
                          </a:solidFill>
                        </a:rPr>
                        <a:t>KH (3-1)</a:t>
                      </a:r>
                      <a:endParaRPr lang="de-DE" sz="1000" dirty="0">
                        <a:solidFill>
                          <a:schemeClr val="tx1"/>
                        </a:solidFill>
                      </a:endParaRPr>
                    </a:p>
                  </a:txBody>
                  <a:tcPr marT="7200" marB="7200">
                    <a:noFill/>
                  </a:tcPr>
                </a:tc>
                <a:tc>
                  <a:txBody>
                    <a:bodyPr/>
                    <a:lstStyle/>
                    <a:p>
                      <a:r>
                        <a:rPr lang="de-DE" sz="1000" dirty="0" smtClean="0">
                          <a:solidFill>
                            <a:schemeClr val="tx1"/>
                          </a:solidFill>
                        </a:rPr>
                        <a:t>7.677</a:t>
                      </a:r>
                      <a:endParaRPr lang="de-DE" sz="1000" dirty="0">
                        <a:solidFill>
                          <a:schemeClr val="tx1"/>
                        </a:solidFill>
                      </a:endParaRPr>
                    </a:p>
                  </a:txBody>
                  <a:tcPr marT="7200" marB="7200">
                    <a:noFill/>
                  </a:tcPr>
                </a:tc>
              </a:tr>
              <a:tr h="161746">
                <a:tc>
                  <a:txBody>
                    <a:bodyPr/>
                    <a:lstStyle/>
                    <a:p>
                      <a:r>
                        <a:rPr lang="de-DE" sz="1000" dirty="0" smtClean="0">
                          <a:solidFill>
                            <a:schemeClr val="tx1"/>
                          </a:solidFill>
                        </a:rPr>
                        <a:t>KH (4-1)</a:t>
                      </a:r>
                      <a:endParaRPr lang="de-DE" sz="1000" dirty="0">
                        <a:solidFill>
                          <a:schemeClr val="tx1"/>
                        </a:solidFill>
                      </a:endParaRPr>
                    </a:p>
                  </a:txBody>
                  <a:tcPr marT="7200" marB="7200">
                    <a:noFill/>
                  </a:tcPr>
                </a:tc>
                <a:tc>
                  <a:txBody>
                    <a:bodyPr/>
                    <a:lstStyle/>
                    <a:p>
                      <a:r>
                        <a:rPr lang="de-DE" sz="1000" dirty="0" smtClean="0">
                          <a:solidFill>
                            <a:schemeClr val="tx1"/>
                          </a:solidFill>
                        </a:rPr>
                        <a:t>8.096</a:t>
                      </a:r>
                      <a:endParaRPr lang="de-DE" sz="1000" dirty="0">
                        <a:solidFill>
                          <a:schemeClr val="tx1"/>
                        </a:solidFill>
                      </a:endParaRPr>
                    </a:p>
                  </a:txBody>
                  <a:tcPr marT="7200" marB="7200">
                    <a:noFill/>
                  </a:tcPr>
                </a:tc>
              </a:tr>
              <a:tr h="161746">
                <a:tc>
                  <a:txBody>
                    <a:bodyPr/>
                    <a:lstStyle/>
                    <a:p>
                      <a:r>
                        <a:rPr lang="de-DE" sz="1000" dirty="0" smtClean="0">
                          <a:solidFill>
                            <a:schemeClr val="tx1"/>
                          </a:solidFill>
                        </a:rPr>
                        <a:t>KH (5-1)</a:t>
                      </a:r>
                      <a:endParaRPr lang="de-DE" sz="1000" dirty="0">
                        <a:solidFill>
                          <a:schemeClr val="tx1"/>
                        </a:solidFill>
                      </a:endParaRPr>
                    </a:p>
                  </a:txBody>
                  <a:tcPr marT="7200" marB="7200">
                    <a:noFill/>
                  </a:tcPr>
                </a:tc>
                <a:tc>
                  <a:txBody>
                    <a:bodyPr/>
                    <a:lstStyle/>
                    <a:p>
                      <a:r>
                        <a:rPr lang="de-DE" sz="1000" dirty="0" smtClean="0">
                          <a:solidFill>
                            <a:schemeClr val="tx1"/>
                          </a:solidFill>
                        </a:rPr>
                        <a:t>8.299</a:t>
                      </a:r>
                    </a:p>
                  </a:txBody>
                  <a:tcPr marT="7200" marB="7200">
                    <a:noFill/>
                  </a:tcPr>
                </a:tc>
              </a:tr>
              <a:tr h="161746">
                <a:tc>
                  <a:txBody>
                    <a:bodyPr/>
                    <a:lstStyle/>
                    <a:p>
                      <a:r>
                        <a:rPr lang="de-DE" sz="1000" dirty="0" smtClean="0">
                          <a:solidFill>
                            <a:schemeClr val="tx1"/>
                          </a:solidFill>
                        </a:rPr>
                        <a:t>KH (6-1)</a:t>
                      </a:r>
                      <a:endParaRPr lang="de-DE" sz="1000" dirty="0">
                        <a:solidFill>
                          <a:schemeClr val="tx1"/>
                        </a:solidFill>
                      </a:endParaRPr>
                    </a:p>
                  </a:txBody>
                  <a:tcPr marT="7200" marB="7200">
                    <a:noFill/>
                  </a:tcPr>
                </a:tc>
                <a:tc>
                  <a:txBody>
                    <a:bodyPr/>
                    <a:lstStyle/>
                    <a:p>
                      <a:r>
                        <a:rPr lang="de-DE" sz="1000" dirty="0" smtClean="0">
                          <a:solidFill>
                            <a:schemeClr val="tx1"/>
                          </a:solidFill>
                        </a:rPr>
                        <a:t>8.395</a:t>
                      </a:r>
                    </a:p>
                  </a:txBody>
                  <a:tcPr marT="7200" marB="7200">
                    <a:noFill/>
                  </a:tcPr>
                </a:tc>
              </a:tr>
              <a:tr h="161746">
                <a:tc>
                  <a:txBody>
                    <a:bodyPr/>
                    <a:lstStyle/>
                    <a:p>
                      <a:r>
                        <a:rPr lang="de-DE" sz="1000" dirty="0" smtClean="0">
                          <a:solidFill>
                            <a:schemeClr val="tx1"/>
                          </a:solidFill>
                        </a:rPr>
                        <a:t>KH (7-1)</a:t>
                      </a:r>
                      <a:endParaRPr lang="de-DE" sz="1000" dirty="0">
                        <a:solidFill>
                          <a:schemeClr val="tx1"/>
                        </a:solidFill>
                      </a:endParaRPr>
                    </a:p>
                  </a:txBody>
                  <a:tcPr marT="7200" marB="7200">
                    <a:noFill/>
                  </a:tcPr>
                </a:tc>
                <a:tc>
                  <a:txBody>
                    <a:bodyPr/>
                    <a:lstStyle/>
                    <a:p>
                      <a:r>
                        <a:rPr lang="de-DE" sz="1000" dirty="0" smtClean="0">
                          <a:solidFill>
                            <a:schemeClr val="tx1"/>
                          </a:solidFill>
                        </a:rPr>
                        <a:t>8.458</a:t>
                      </a:r>
                    </a:p>
                  </a:txBody>
                  <a:tcPr marT="7200" marB="7200">
                    <a:noFill/>
                  </a:tcPr>
                </a:tc>
              </a:tr>
              <a:tr h="161746">
                <a:tc>
                  <a:txBody>
                    <a:bodyPr/>
                    <a:lstStyle/>
                    <a:p>
                      <a:r>
                        <a:rPr lang="de-DE" sz="1000" dirty="0" smtClean="0">
                          <a:solidFill>
                            <a:schemeClr val="tx1"/>
                          </a:solidFill>
                        </a:rPr>
                        <a:t>...</a:t>
                      </a:r>
                      <a:endParaRPr lang="de-DE" sz="1000" dirty="0">
                        <a:solidFill>
                          <a:schemeClr val="tx1"/>
                        </a:solidFill>
                      </a:endParaRPr>
                    </a:p>
                  </a:txBody>
                  <a:tcPr marT="7200" marB="7200">
                    <a:noFill/>
                  </a:tcPr>
                </a:tc>
                <a:tc>
                  <a:txBody>
                    <a:bodyPr/>
                    <a:lstStyle/>
                    <a:p>
                      <a:r>
                        <a:rPr lang="de-DE" sz="1000" dirty="0" smtClean="0">
                          <a:solidFill>
                            <a:schemeClr val="tx1"/>
                          </a:solidFill>
                        </a:rPr>
                        <a:t>...</a:t>
                      </a:r>
                    </a:p>
                  </a:txBody>
                  <a:tcPr marT="7200" marB="7200">
                    <a:noFill/>
                  </a:tcPr>
                </a:tc>
              </a:tr>
              <a:tr h="1617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solidFill>
                            <a:schemeClr val="tx1"/>
                          </a:solidFill>
                        </a:rPr>
                        <a:t>KH (</a:t>
                      </a:r>
                      <a:r>
                        <a:rPr lang="de-DE" sz="1000" dirty="0" err="1" smtClean="0">
                          <a:solidFill>
                            <a:schemeClr val="tx1"/>
                          </a:solidFill>
                        </a:rPr>
                        <a:t>inf</a:t>
                      </a:r>
                      <a:r>
                        <a:rPr lang="de-DE" sz="1000" dirty="0" smtClean="0">
                          <a:solidFill>
                            <a:schemeClr val="tx1"/>
                          </a:solidFill>
                        </a:rPr>
                        <a:t>.)</a:t>
                      </a:r>
                    </a:p>
                  </a:txBody>
                  <a:tcPr marT="7200" marB="7200">
                    <a:noFill/>
                  </a:tcPr>
                </a:tc>
                <a:tc>
                  <a:txBody>
                    <a:bodyPr/>
                    <a:lstStyle/>
                    <a:p>
                      <a:r>
                        <a:rPr lang="de-DE" sz="1000" dirty="0" smtClean="0">
                          <a:solidFill>
                            <a:schemeClr val="tx1"/>
                          </a:solidFill>
                        </a:rPr>
                        <a:t>8.634</a:t>
                      </a:r>
                      <a:endParaRPr lang="de-DE" sz="1000" dirty="0">
                        <a:solidFill>
                          <a:schemeClr val="tx1"/>
                        </a:solidFill>
                      </a:endParaRPr>
                    </a:p>
                  </a:txBody>
                  <a:tcPr marT="7200" marB="7200">
                    <a:noFill/>
                  </a:tcPr>
                </a:tc>
              </a:tr>
            </a:tbl>
          </a:graphicData>
        </a:graphic>
      </p:graphicFrame>
      <p:pic>
        <p:nvPicPr>
          <p:cNvPr id="143367" name="Picture 7"/>
          <p:cNvPicPr>
            <a:picLocks noChangeAspect="1" noChangeArrowheads="1"/>
          </p:cNvPicPr>
          <p:nvPr/>
        </p:nvPicPr>
        <p:blipFill>
          <a:blip r:embed="rId2" cstate="print"/>
          <a:srcRect/>
          <a:stretch>
            <a:fillRect/>
          </a:stretch>
        </p:blipFill>
        <p:spPr bwMode="auto">
          <a:xfrm>
            <a:off x="4286248" y="1714488"/>
            <a:ext cx="3219450" cy="3956050"/>
          </a:xfrm>
          <a:prstGeom prst="rect">
            <a:avLst/>
          </a:prstGeom>
          <a:noFill/>
          <a:ln w="9525">
            <a:noFill/>
            <a:miter lim="800000"/>
            <a:headEnd/>
            <a:tailEnd/>
          </a:ln>
        </p:spPr>
      </p:pic>
      <p:sp>
        <p:nvSpPr>
          <p:cNvPr id="10" name="Textfeld 9"/>
          <p:cNvSpPr txBox="1"/>
          <p:nvPr/>
        </p:nvSpPr>
        <p:spPr>
          <a:xfrm>
            <a:off x="5929322" y="5643578"/>
            <a:ext cx="428322" cy="261610"/>
          </a:xfrm>
          <a:prstGeom prst="rect">
            <a:avLst/>
          </a:prstGeom>
          <a:noFill/>
        </p:spPr>
        <p:txBody>
          <a:bodyPr wrap="none" rtlCol="0">
            <a:spAutoFit/>
          </a:bodyPr>
          <a:lstStyle/>
          <a:p>
            <a:r>
              <a:rPr lang="de-DE" sz="1100" dirty="0" smtClean="0"/>
              <a:t>keV</a:t>
            </a:r>
            <a:endParaRPr lang="de-AT" sz="1100" dirty="0"/>
          </a:p>
        </p:txBody>
      </p:sp>
      <p:sp>
        <p:nvSpPr>
          <p:cNvPr id="11" name="Textfeld 10"/>
          <p:cNvSpPr txBox="1"/>
          <p:nvPr/>
        </p:nvSpPr>
        <p:spPr>
          <a:xfrm rot="16200000">
            <a:off x="3643306" y="3571876"/>
            <a:ext cx="1374094" cy="261610"/>
          </a:xfrm>
          <a:prstGeom prst="rect">
            <a:avLst/>
          </a:prstGeom>
          <a:noFill/>
        </p:spPr>
        <p:txBody>
          <a:bodyPr wrap="none" rtlCol="0">
            <a:spAutoFit/>
          </a:bodyPr>
          <a:lstStyle/>
          <a:p>
            <a:r>
              <a:rPr lang="de-DE" sz="1100" dirty="0" err="1" smtClean="0"/>
              <a:t>intensity</a:t>
            </a:r>
            <a:r>
              <a:rPr lang="de-DE" sz="1100" dirty="0" smtClean="0"/>
              <a:t> (</a:t>
            </a:r>
            <a:r>
              <a:rPr lang="de-DE" sz="1100" dirty="0" err="1" smtClean="0"/>
              <a:t>arb.units</a:t>
            </a:r>
            <a:r>
              <a:rPr lang="de-DE" sz="1100" dirty="0" smtClean="0"/>
              <a:t>)</a:t>
            </a:r>
            <a:endParaRPr lang="de-AT" sz="1100" dirty="0"/>
          </a:p>
        </p:txBody>
      </p:sp>
      <p:sp>
        <p:nvSpPr>
          <p:cNvPr id="12" name="Textfeld 11"/>
          <p:cNvSpPr txBox="1"/>
          <p:nvPr/>
        </p:nvSpPr>
        <p:spPr>
          <a:xfrm rot="16200000">
            <a:off x="5500694" y="2643182"/>
            <a:ext cx="481222" cy="261610"/>
          </a:xfrm>
          <a:prstGeom prst="rect">
            <a:avLst/>
          </a:prstGeom>
          <a:noFill/>
        </p:spPr>
        <p:txBody>
          <a:bodyPr wrap="none" rtlCol="0">
            <a:spAutoFit/>
          </a:bodyPr>
          <a:lstStyle/>
          <a:p>
            <a:r>
              <a:rPr lang="de-DE" sz="1100" dirty="0" smtClean="0"/>
              <a:t>(2-1)</a:t>
            </a:r>
            <a:endParaRPr lang="de-AT" sz="1100" dirty="0"/>
          </a:p>
        </p:txBody>
      </p:sp>
      <p:sp>
        <p:nvSpPr>
          <p:cNvPr id="13" name="Textfeld 12"/>
          <p:cNvSpPr txBox="1"/>
          <p:nvPr/>
        </p:nvSpPr>
        <p:spPr>
          <a:xfrm rot="16200000">
            <a:off x="6034127" y="3602961"/>
            <a:ext cx="428322" cy="230832"/>
          </a:xfrm>
          <a:prstGeom prst="rect">
            <a:avLst/>
          </a:prstGeom>
          <a:noFill/>
        </p:spPr>
        <p:txBody>
          <a:bodyPr wrap="none" rtlCol="0">
            <a:spAutoFit/>
          </a:bodyPr>
          <a:lstStyle/>
          <a:p>
            <a:r>
              <a:rPr lang="de-DE" sz="900" dirty="0" smtClean="0"/>
              <a:t>(3-1)</a:t>
            </a:r>
            <a:endParaRPr lang="de-AT" sz="900" dirty="0"/>
          </a:p>
        </p:txBody>
      </p:sp>
      <p:sp>
        <p:nvSpPr>
          <p:cNvPr id="16" name="Textfeld 15"/>
          <p:cNvSpPr txBox="1"/>
          <p:nvPr/>
        </p:nvSpPr>
        <p:spPr>
          <a:xfrm rot="16200000">
            <a:off x="6122260" y="4807698"/>
            <a:ext cx="401072" cy="215444"/>
          </a:xfrm>
          <a:prstGeom prst="rect">
            <a:avLst/>
          </a:prstGeom>
          <a:noFill/>
        </p:spPr>
        <p:txBody>
          <a:bodyPr wrap="none" rtlCol="0">
            <a:spAutoFit/>
          </a:bodyPr>
          <a:lstStyle/>
          <a:p>
            <a:r>
              <a:rPr lang="de-DE" sz="800" dirty="0" smtClean="0"/>
              <a:t>(4-1)</a:t>
            </a:r>
            <a:endParaRPr lang="de-AT" sz="800" dirty="0"/>
          </a:p>
        </p:txBody>
      </p:sp>
      <p:sp>
        <p:nvSpPr>
          <p:cNvPr id="17" name="Textfeld 16"/>
          <p:cNvSpPr txBox="1"/>
          <p:nvPr/>
        </p:nvSpPr>
        <p:spPr>
          <a:xfrm rot="16200000">
            <a:off x="6187767" y="2956241"/>
            <a:ext cx="428322" cy="230832"/>
          </a:xfrm>
          <a:prstGeom prst="rect">
            <a:avLst/>
          </a:prstGeom>
          <a:noFill/>
        </p:spPr>
        <p:txBody>
          <a:bodyPr wrap="none" rtlCol="0">
            <a:spAutoFit/>
          </a:bodyPr>
          <a:lstStyle/>
          <a:p>
            <a:r>
              <a:rPr lang="de-DE" sz="900" dirty="0" smtClean="0"/>
              <a:t>(5-1)</a:t>
            </a:r>
            <a:endParaRPr lang="de-AT" sz="900" dirty="0"/>
          </a:p>
        </p:txBody>
      </p:sp>
      <p:sp>
        <p:nvSpPr>
          <p:cNvPr id="18" name="Textfeld 17"/>
          <p:cNvSpPr txBox="1"/>
          <p:nvPr/>
        </p:nvSpPr>
        <p:spPr>
          <a:xfrm rot="16200000">
            <a:off x="6265136" y="4093318"/>
            <a:ext cx="401072" cy="215444"/>
          </a:xfrm>
          <a:prstGeom prst="rect">
            <a:avLst/>
          </a:prstGeom>
          <a:noFill/>
        </p:spPr>
        <p:txBody>
          <a:bodyPr wrap="none" rtlCol="0">
            <a:spAutoFit/>
          </a:bodyPr>
          <a:lstStyle/>
          <a:p>
            <a:r>
              <a:rPr lang="de-DE" sz="800" dirty="0" smtClean="0"/>
              <a:t>(6-1)</a:t>
            </a:r>
            <a:endParaRPr lang="de-AT" sz="800" dirty="0"/>
          </a:p>
        </p:txBody>
      </p:sp>
      <p:sp>
        <p:nvSpPr>
          <p:cNvPr id="19" name="Textfeld 18"/>
          <p:cNvSpPr txBox="1"/>
          <p:nvPr/>
        </p:nvSpPr>
        <p:spPr>
          <a:xfrm rot="16200000">
            <a:off x="6336574" y="4879136"/>
            <a:ext cx="401072" cy="215444"/>
          </a:xfrm>
          <a:prstGeom prst="rect">
            <a:avLst/>
          </a:prstGeom>
          <a:noFill/>
        </p:spPr>
        <p:txBody>
          <a:bodyPr wrap="none" rtlCol="0">
            <a:spAutoFit/>
          </a:bodyPr>
          <a:lstStyle/>
          <a:p>
            <a:r>
              <a:rPr lang="de-DE" sz="800" dirty="0" smtClean="0"/>
              <a:t>(7-1)</a:t>
            </a:r>
            <a:endParaRPr lang="de-AT" sz="800" dirty="0"/>
          </a:p>
        </p:txBody>
      </p:sp>
      <p:sp>
        <p:nvSpPr>
          <p:cNvPr id="20" name="Textfeld 19"/>
          <p:cNvSpPr txBox="1"/>
          <p:nvPr/>
        </p:nvSpPr>
        <p:spPr>
          <a:xfrm>
            <a:off x="4714876" y="1142984"/>
            <a:ext cx="3249608" cy="646331"/>
          </a:xfrm>
          <a:prstGeom prst="rect">
            <a:avLst/>
          </a:prstGeom>
          <a:solidFill>
            <a:schemeClr val="bg1"/>
          </a:solidFill>
        </p:spPr>
        <p:txBody>
          <a:bodyPr wrap="none" rtlCol="0">
            <a:spAutoFit/>
          </a:bodyPr>
          <a:lstStyle/>
          <a:p>
            <a:r>
              <a:rPr lang="de-DE" sz="1200" dirty="0" err="1" smtClean="0"/>
              <a:t>kaonic</a:t>
            </a:r>
            <a:r>
              <a:rPr lang="de-DE" sz="1200" dirty="0" smtClean="0"/>
              <a:t> hydrogen X-</a:t>
            </a:r>
            <a:r>
              <a:rPr lang="de-DE" sz="1200" dirty="0" err="1" smtClean="0"/>
              <a:t>ray</a:t>
            </a:r>
            <a:r>
              <a:rPr lang="de-DE" sz="1200" dirty="0" smtClean="0"/>
              <a:t> </a:t>
            </a:r>
            <a:r>
              <a:rPr lang="de-DE" sz="1200" dirty="0" err="1" smtClean="0"/>
              <a:t>line</a:t>
            </a:r>
            <a:r>
              <a:rPr lang="de-DE" sz="1200" dirty="0" smtClean="0"/>
              <a:t> </a:t>
            </a:r>
            <a:r>
              <a:rPr lang="de-DE" sz="1200" dirty="0" err="1" smtClean="0"/>
              <a:t>pattern</a:t>
            </a:r>
            <a:r>
              <a:rPr lang="de-DE" sz="1200" dirty="0" smtClean="0"/>
              <a:t>:</a:t>
            </a:r>
          </a:p>
          <a:p>
            <a:r>
              <a:rPr lang="de-DE" sz="1200" dirty="0" err="1" smtClean="0"/>
              <a:t>Lorentzians</a:t>
            </a:r>
            <a:r>
              <a:rPr lang="de-DE" sz="1200" dirty="0"/>
              <a:t> </a:t>
            </a:r>
            <a:r>
              <a:rPr lang="de-DE" sz="1200" dirty="0" err="1" smtClean="0"/>
              <a:t>for</a:t>
            </a:r>
            <a:r>
              <a:rPr lang="de-DE" sz="1200" dirty="0" smtClean="0"/>
              <a:t> </a:t>
            </a:r>
            <a:r>
              <a:rPr lang="de-DE" sz="1200" dirty="0" err="1" smtClean="0"/>
              <a:t>shift</a:t>
            </a:r>
            <a:r>
              <a:rPr lang="de-DE" sz="1200" dirty="0" smtClean="0"/>
              <a:t>= 283 eV  </a:t>
            </a:r>
            <a:r>
              <a:rPr lang="de-DE" sz="1200" dirty="0" err="1" smtClean="0"/>
              <a:t>width</a:t>
            </a:r>
            <a:r>
              <a:rPr lang="de-DE" sz="1200" dirty="0" smtClean="0"/>
              <a:t> = 541 eV</a:t>
            </a:r>
          </a:p>
          <a:p>
            <a:r>
              <a:rPr lang="de-DE" sz="1200" dirty="0" err="1" smtClean="0"/>
              <a:t>Intensities</a:t>
            </a:r>
            <a:r>
              <a:rPr lang="de-DE" sz="1200" dirty="0" smtClean="0"/>
              <a:t> </a:t>
            </a:r>
            <a:r>
              <a:rPr lang="de-DE" sz="1200" dirty="0" err="1" smtClean="0"/>
              <a:t>for</a:t>
            </a:r>
            <a:r>
              <a:rPr lang="de-DE" sz="1200" dirty="0" smtClean="0"/>
              <a:t> fit</a:t>
            </a:r>
            <a:endParaRPr lang="de-AT" sz="1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7"/>
          <p:cNvSpPr>
            <a:spLocks noChangeArrowheads="1"/>
          </p:cNvSpPr>
          <p:nvPr/>
        </p:nvSpPr>
        <p:spPr bwMode="auto">
          <a:xfrm>
            <a:off x="0" y="0"/>
            <a:ext cx="9144000" cy="620713"/>
          </a:xfrm>
          <a:prstGeom prst="rect">
            <a:avLst/>
          </a:prstGeom>
          <a:noFill/>
          <a:ln w="9525">
            <a:noFill/>
            <a:miter lim="800000"/>
            <a:headEnd/>
            <a:tailEnd/>
          </a:ln>
        </p:spPr>
        <p:txBody>
          <a:bodyPr anchor="ctr"/>
          <a:lstStyle/>
          <a:p>
            <a:pPr algn="ctr"/>
            <a:r>
              <a:rPr lang="de-DE" sz="2800" dirty="0" err="1" smtClean="0">
                <a:solidFill>
                  <a:srgbClr val="CC0000"/>
                </a:solidFill>
              </a:rPr>
              <a:t>calibration</a:t>
            </a:r>
            <a:r>
              <a:rPr lang="de-DE" sz="2800" dirty="0" smtClean="0">
                <a:solidFill>
                  <a:srgbClr val="CC0000"/>
                </a:solidFill>
              </a:rPr>
              <a:t> </a:t>
            </a:r>
            <a:r>
              <a:rPr lang="de-DE" sz="2800" dirty="0" err="1" smtClean="0">
                <a:solidFill>
                  <a:srgbClr val="CC0000"/>
                </a:solidFill>
              </a:rPr>
              <a:t>cont‘d</a:t>
            </a:r>
            <a:r>
              <a:rPr lang="de-DE" sz="2800" dirty="0" smtClean="0">
                <a:solidFill>
                  <a:srgbClr val="CC0000"/>
                </a:solidFill>
              </a:rPr>
              <a:t> </a:t>
            </a:r>
            <a:endParaRPr lang="de-DE" sz="2800" dirty="0">
              <a:solidFill>
                <a:srgbClr val="CC0000"/>
              </a:solidFill>
            </a:endParaRPr>
          </a:p>
        </p:txBody>
      </p:sp>
      <p:sp>
        <p:nvSpPr>
          <p:cNvPr id="75779" name="Foliennummernplatzhalter 4"/>
          <p:cNvSpPr txBox="1">
            <a:spLocks noGrp="1"/>
          </p:cNvSpPr>
          <p:nvPr/>
        </p:nvSpPr>
        <p:spPr bwMode="auto">
          <a:xfrm>
            <a:off x="8255000" y="6513513"/>
            <a:ext cx="900113" cy="287337"/>
          </a:xfrm>
          <a:prstGeom prst="rect">
            <a:avLst/>
          </a:prstGeom>
          <a:noFill/>
          <a:ln w="9525">
            <a:noFill/>
            <a:miter lim="800000"/>
            <a:headEnd/>
            <a:tailEnd/>
          </a:ln>
        </p:spPr>
        <p:txBody>
          <a:bodyPr/>
          <a:lstStyle/>
          <a:p>
            <a:pPr algn="ctr"/>
            <a:fld id="{66841769-D3E9-434D-A7F8-511E21BDFE82}" type="slidenum">
              <a:rPr lang="de-DE" sz="1400"/>
              <a:pPr algn="ctr"/>
              <a:t>48</a:t>
            </a:fld>
            <a:r>
              <a:rPr lang="de-DE" sz="1400"/>
              <a:t>   </a:t>
            </a:r>
          </a:p>
        </p:txBody>
      </p:sp>
      <p:sp>
        <p:nvSpPr>
          <p:cNvPr id="75787" name="Text Box 16"/>
          <p:cNvSpPr txBox="1">
            <a:spLocks noChangeArrowheads="1"/>
          </p:cNvSpPr>
          <p:nvPr/>
        </p:nvSpPr>
        <p:spPr bwMode="auto">
          <a:xfrm>
            <a:off x="6715140" y="4000504"/>
            <a:ext cx="1214438" cy="277813"/>
          </a:xfrm>
          <a:prstGeom prst="rect">
            <a:avLst/>
          </a:prstGeom>
          <a:noFill/>
          <a:ln w="9525">
            <a:noFill/>
            <a:miter lim="800000"/>
            <a:headEnd/>
            <a:tailEnd/>
          </a:ln>
        </p:spPr>
        <p:txBody>
          <a:bodyPr>
            <a:spAutoFit/>
          </a:bodyPr>
          <a:lstStyle/>
          <a:p>
            <a:pPr defTabSz="1057275"/>
            <a:r>
              <a:rPr lang="de-DE" sz="1200" dirty="0" err="1">
                <a:solidFill>
                  <a:srgbClr val="002060"/>
                </a:solidFill>
              </a:rPr>
              <a:t>energy</a:t>
            </a:r>
            <a:r>
              <a:rPr lang="de-DE" sz="1200" dirty="0">
                <a:solidFill>
                  <a:srgbClr val="002060"/>
                </a:solidFill>
              </a:rPr>
              <a:t> (keV)</a:t>
            </a:r>
            <a:endParaRPr lang="de-DE" sz="1200" baseline="-25000" dirty="0">
              <a:solidFill>
                <a:srgbClr val="002060"/>
              </a:solidFill>
              <a:latin typeface="Symbol" pitchFamily="18" charset="2"/>
            </a:endParaRPr>
          </a:p>
        </p:txBody>
      </p:sp>
      <p:sp>
        <p:nvSpPr>
          <p:cNvPr id="31" name="Textfeld 30"/>
          <p:cNvSpPr txBox="1"/>
          <p:nvPr/>
        </p:nvSpPr>
        <p:spPr>
          <a:xfrm>
            <a:off x="214282" y="785794"/>
            <a:ext cx="5258619" cy="4339650"/>
          </a:xfrm>
          <a:prstGeom prst="rect">
            <a:avLst/>
          </a:prstGeom>
          <a:solidFill>
            <a:srgbClr val="DDDDDD"/>
          </a:solidFill>
        </p:spPr>
        <p:txBody>
          <a:bodyPr wrap="none" rtlCol="0">
            <a:spAutoFit/>
          </a:bodyPr>
          <a:lstStyle/>
          <a:p>
            <a:r>
              <a:rPr lang="de-DE" sz="1200" dirty="0" err="1" smtClean="0">
                <a:solidFill>
                  <a:srgbClr val="140BC1"/>
                </a:solidFill>
              </a:rPr>
              <a:t>gain</a:t>
            </a:r>
            <a:r>
              <a:rPr lang="de-DE" sz="1200" dirty="0" smtClean="0">
                <a:solidFill>
                  <a:srgbClr val="140BC1"/>
                </a:solidFill>
              </a:rPr>
              <a:t> </a:t>
            </a:r>
            <a:r>
              <a:rPr lang="de-DE" sz="1200" dirty="0" err="1" smtClean="0">
                <a:solidFill>
                  <a:srgbClr val="140BC1"/>
                </a:solidFill>
              </a:rPr>
              <a:t>slightly</a:t>
            </a:r>
            <a:r>
              <a:rPr lang="de-DE" sz="1200" dirty="0" smtClean="0">
                <a:solidFill>
                  <a:srgbClr val="140BC1"/>
                </a:solidFill>
              </a:rPr>
              <a:t> </a:t>
            </a:r>
            <a:r>
              <a:rPr lang="de-DE" sz="1200" dirty="0" err="1" smtClean="0">
                <a:solidFill>
                  <a:srgbClr val="140BC1"/>
                </a:solidFill>
              </a:rPr>
              <a:t>changing</a:t>
            </a:r>
            <a:r>
              <a:rPr lang="de-DE" sz="1200" dirty="0" smtClean="0">
                <a:solidFill>
                  <a:srgbClr val="140BC1"/>
                </a:solidFill>
              </a:rPr>
              <a:t> </a:t>
            </a:r>
            <a:r>
              <a:rPr lang="de-DE" sz="1200" dirty="0" err="1" smtClean="0">
                <a:solidFill>
                  <a:srgbClr val="140BC1"/>
                </a:solidFill>
              </a:rPr>
              <a:t>with</a:t>
            </a:r>
            <a:r>
              <a:rPr lang="de-DE" sz="1200" dirty="0" smtClean="0">
                <a:solidFill>
                  <a:srgbClr val="140BC1"/>
                </a:solidFill>
              </a:rPr>
              <a:t> </a:t>
            </a:r>
            <a:r>
              <a:rPr lang="de-DE" sz="1200" dirty="0" err="1" smtClean="0">
                <a:solidFill>
                  <a:srgbClr val="140BC1"/>
                </a:solidFill>
              </a:rPr>
              <a:t>detector</a:t>
            </a:r>
            <a:r>
              <a:rPr lang="de-DE" sz="1200" dirty="0" smtClean="0">
                <a:solidFill>
                  <a:srgbClr val="140BC1"/>
                </a:solidFill>
              </a:rPr>
              <a:t> rate</a:t>
            </a:r>
          </a:p>
          <a:p>
            <a:r>
              <a:rPr lang="de-DE" sz="1200" dirty="0" err="1" smtClean="0">
                <a:solidFill>
                  <a:srgbClr val="140BC1"/>
                </a:solidFill>
              </a:rPr>
              <a:t>and</a:t>
            </a:r>
            <a:r>
              <a:rPr lang="de-DE" sz="1200" dirty="0" smtClean="0">
                <a:solidFill>
                  <a:srgbClr val="140BC1"/>
                </a:solidFill>
              </a:rPr>
              <a:t> </a:t>
            </a:r>
            <a:r>
              <a:rPr lang="de-DE" sz="1200" dirty="0" err="1" smtClean="0">
                <a:solidFill>
                  <a:srgbClr val="140BC1"/>
                </a:solidFill>
              </a:rPr>
              <a:t>with</a:t>
            </a:r>
            <a:r>
              <a:rPr lang="de-DE" sz="1200" dirty="0" smtClean="0">
                <a:solidFill>
                  <a:srgbClr val="140BC1"/>
                </a:solidFill>
              </a:rPr>
              <a:t> </a:t>
            </a:r>
            <a:r>
              <a:rPr lang="de-DE" sz="1200" dirty="0" err="1" smtClean="0">
                <a:solidFill>
                  <a:srgbClr val="140BC1"/>
                </a:solidFill>
              </a:rPr>
              <a:t>presence</a:t>
            </a:r>
            <a:r>
              <a:rPr lang="de-DE" sz="1200" dirty="0" smtClean="0">
                <a:solidFill>
                  <a:srgbClr val="140BC1"/>
                </a:solidFill>
              </a:rPr>
              <a:t> </a:t>
            </a:r>
            <a:r>
              <a:rPr lang="de-DE" sz="1200" dirty="0" err="1" smtClean="0">
                <a:solidFill>
                  <a:srgbClr val="140BC1"/>
                </a:solidFill>
              </a:rPr>
              <a:t>of</a:t>
            </a:r>
            <a:r>
              <a:rPr lang="de-DE" sz="1200" dirty="0" smtClean="0">
                <a:solidFill>
                  <a:srgbClr val="140BC1"/>
                </a:solidFill>
              </a:rPr>
              <a:t> large </a:t>
            </a:r>
            <a:r>
              <a:rPr lang="de-DE" sz="1200" dirty="0" err="1" smtClean="0">
                <a:solidFill>
                  <a:srgbClr val="140BC1"/>
                </a:solidFill>
              </a:rPr>
              <a:t>signals</a:t>
            </a:r>
            <a:endParaRPr lang="de-DE" sz="1200" dirty="0" smtClean="0">
              <a:solidFill>
                <a:srgbClr val="140BC1"/>
              </a:solidFill>
            </a:endParaRPr>
          </a:p>
          <a:p>
            <a:endParaRPr lang="de-DE" sz="1200" dirty="0">
              <a:solidFill>
                <a:srgbClr val="140BC1"/>
              </a:solidFill>
            </a:endParaRPr>
          </a:p>
          <a:p>
            <a:r>
              <a:rPr lang="de-DE" sz="1200" dirty="0" smtClean="0">
                <a:solidFill>
                  <a:srgbClr val="140BC1"/>
                </a:solidFill>
              </a:rPr>
              <a:t>=&gt; </a:t>
            </a:r>
            <a:r>
              <a:rPr lang="de-DE" sz="1200" dirty="0" err="1" smtClean="0">
                <a:solidFill>
                  <a:srgbClr val="140BC1"/>
                </a:solidFill>
              </a:rPr>
              <a:t>used</a:t>
            </a:r>
            <a:r>
              <a:rPr lang="de-DE" sz="1200" dirty="0" smtClean="0">
                <a:solidFill>
                  <a:srgbClr val="140BC1"/>
                </a:solidFill>
              </a:rPr>
              <a:t> X-</a:t>
            </a:r>
            <a:r>
              <a:rPr lang="de-DE" sz="1200" dirty="0" err="1" smtClean="0">
                <a:solidFill>
                  <a:srgbClr val="140BC1"/>
                </a:solidFill>
              </a:rPr>
              <a:t>ray</a:t>
            </a:r>
            <a:r>
              <a:rPr lang="de-DE" sz="1200" dirty="0" smtClean="0">
                <a:solidFill>
                  <a:srgbClr val="140BC1"/>
                </a:solidFill>
              </a:rPr>
              <a:t> </a:t>
            </a:r>
            <a:r>
              <a:rPr lang="de-DE" sz="1200" dirty="0" err="1" smtClean="0">
                <a:solidFill>
                  <a:srgbClr val="140BC1"/>
                </a:solidFill>
              </a:rPr>
              <a:t>tube</a:t>
            </a:r>
            <a:r>
              <a:rPr lang="de-DE" sz="1200" dirty="0" smtClean="0">
                <a:solidFill>
                  <a:srgbClr val="140BC1"/>
                </a:solidFill>
              </a:rPr>
              <a:t> DURING beam</a:t>
            </a:r>
          </a:p>
          <a:p>
            <a:endParaRPr lang="de-DE" sz="1200" dirty="0" smtClean="0">
              <a:solidFill>
                <a:srgbClr val="140BC1"/>
              </a:solidFill>
            </a:endParaRPr>
          </a:p>
          <a:p>
            <a:r>
              <a:rPr lang="de-DE" sz="1200" dirty="0" err="1" smtClean="0">
                <a:solidFill>
                  <a:srgbClr val="140BC1"/>
                </a:solidFill>
              </a:rPr>
              <a:t>studied</a:t>
            </a:r>
            <a:r>
              <a:rPr lang="de-DE" sz="1200" dirty="0" smtClean="0">
                <a:solidFill>
                  <a:srgbClr val="140BC1"/>
                </a:solidFill>
              </a:rPr>
              <a:t> rate </a:t>
            </a:r>
            <a:r>
              <a:rPr lang="de-DE" sz="1200" dirty="0" err="1" smtClean="0">
                <a:solidFill>
                  <a:srgbClr val="140BC1"/>
                </a:solidFill>
              </a:rPr>
              <a:t>dependance</a:t>
            </a:r>
            <a:r>
              <a:rPr lang="de-DE" sz="1200" dirty="0" smtClean="0">
                <a:solidFill>
                  <a:srgbClr val="140BC1"/>
                </a:solidFill>
              </a:rPr>
              <a:t> </a:t>
            </a:r>
            <a:r>
              <a:rPr lang="de-DE" sz="1200" dirty="0" err="1" smtClean="0">
                <a:solidFill>
                  <a:srgbClr val="140BC1"/>
                </a:solidFill>
              </a:rPr>
              <a:t>by</a:t>
            </a:r>
            <a:r>
              <a:rPr lang="de-DE" sz="1200" dirty="0" smtClean="0">
                <a:solidFill>
                  <a:srgbClr val="140BC1"/>
                </a:solidFill>
              </a:rPr>
              <a:t> </a:t>
            </a:r>
            <a:r>
              <a:rPr lang="de-DE" sz="1200" dirty="0" err="1" smtClean="0">
                <a:solidFill>
                  <a:srgbClr val="140BC1"/>
                </a:solidFill>
              </a:rPr>
              <a:t>varying</a:t>
            </a:r>
            <a:r>
              <a:rPr lang="de-DE" sz="1200" dirty="0" smtClean="0">
                <a:solidFill>
                  <a:srgbClr val="140BC1"/>
                </a:solidFill>
              </a:rPr>
              <a:t> X </a:t>
            </a:r>
            <a:r>
              <a:rPr lang="de-DE" sz="1200" dirty="0" err="1" smtClean="0">
                <a:solidFill>
                  <a:srgbClr val="140BC1"/>
                </a:solidFill>
              </a:rPr>
              <a:t>ray</a:t>
            </a:r>
            <a:r>
              <a:rPr lang="de-DE" sz="1200" dirty="0" smtClean="0">
                <a:solidFill>
                  <a:srgbClr val="140BC1"/>
                </a:solidFill>
              </a:rPr>
              <a:t> </a:t>
            </a:r>
            <a:r>
              <a:rPr lang="de-DE" sz="1200" dirty="0" err="1" smtClean="0">
                <a:solidFill>
                  <a:srgbClr val="140BC1"/>
                </a:solidFill>
              </a:rPr>
              <a:t>tube</a:t>
            </a:r>
            <a:r>
              <a:rPr lang="de-DE" sz="1200" dirty="0" smtClean="0">
                <a:solidFill>
                  <a:srgbClr val="140BC1"/>
                </a:solidFill>
              </a:rPr>
              <a:t> </a:t>
            </a:r>
            <a:r>
              <a:rPr lang="de-DE" sz="1200" dirty="0" err="1" smtClean="0">
                <a:solidFill>
                  <a:srgbClr val="140BC1"/>
                </a:solidFill>
              </a:rPr>
              <a:t>intensity</a:t>
            </a:r>
            <a:endParaRPr lang="de-DE" sz="1200" dirty="0" smtClean="0">
              <a:solidFill>
                <a:srgbClr val="140BC1"/>
              </a:solidFill>
            </a:endParaRPr>
          </a:p>
          <a:p>
            <a:endParaRPr lang="de-DE" sz="1200" dirty="0">
              <a:solidFill>
                <a:srgbClr val="140BC1"/>
              </a:solidFill>
            </a:endParaRPr>
          </a:p>
          <a:p>
            <a:endParaRPr lang="de-DE" sz="1200" dirty="0" smtClean="0">
              <a:solidFill>
                <a:srgbClr val="140BC1"/>
              </a:solidFill>
            </a:endParaRPr>
          </a:p>
          <a:p>
            <a:r>
              <a:rPr lang="de-DE" sz="1200" dirty="0" smtClean="0">
                <a:solidFill>
                  <a:srgbClr val="140BC1"/>
                </a:solidFill>
              </a:rPr>
              <a:t>final </a:t>
            </a:r>
            <a:r>
              <a:rPr lang="de-DE" sz="1200" dirty="0" err="1" smtClean="0">
                <a:solidFill>
                  <a:srgbClr val="140BC1"/>
                </a:solidFill>
              </a:rPr>
              <a:t>energy</a:t>
            </a:r>
            <a:r>
              <a:rPr lang="de-DE" sz="1200" dirty="0" smtClean="0">
                <a:solidFill>
                  <a:srgbClr val="140BC1"/>
                </a:solidFill>
              </a:rPr>
              <a:t> </a:t>
            </a:r>
            <a:r>
              <a:rPr lang="de-DE" sz="1200" dirty="0" err="1" smtClean="0">
                <a:solidFill>
                  <a:srgbClr val="140BC1"/>
                </a:solidFill>
              </a:rPr>
              <a:t>adjustment</a:t>
            </a:r>
            <a:r>
              <a:rPr lang="de-DE" sz="1200" dirty="0" smtClean="0">
                <a:solidFill>
                  <a:srgbClr val="140BC1"/>
                </a:solidFill>
              </a:rPr>
              <a:t>  </a:t>
            </a:r>
            <a:r>
              <a:rPr lang="de-DE" sz="1200" dirty="0" err="1" smtClean="0">
                <a:solidFill>
                  <a:srgbClr val="140BC1"/>
                </a:solidFill>
              </a:rPr>
              <a:t>at</a:t>
            </a:r>
            <a:r>
              <a:rPr lang="de-DE" sz="1200" dirty="0" smtClean="0">
                <a:solidFill>
                  <a:srgbClr val="140BC1"/>
                </a:solidFill>
              </a:rPr>
              <a:t> </a:t>
            </a:r>
            <a:r>
              <a:rPr lang="de-DE" sz="1200" dirty="0" err="1" smtClean="0">
                <a:solidFill>
                  <a:srgbClr val="140BC1"/>
                </a:solidFill>
              </a:rPr>
              <a:t>exact</a:t>
            </a:r>
            <a:r>
              <a:rPr lang="de-DE" sz="1200" dirty="0" smtClean="0">
                <a:solidFill>
                  <a:srgbClr val="140BC1"/>
                </a:solidFill>
              </a:rPr>
              <a:t>  </a:t>
            </a:r>
            <a:r>
              <a:rPr lang="de-DE" sz="1200" dirty="0" err="1" smtClean="0">
                <a:solidFill>
                  <a:srgbClr val="140BC1"/>
                </a:solidFill>
              </a:rPr>
              <a:t>data-taking</a:t>
            </a:r>
            <a:r>
              <a:rPr lang="de-DE" sz="1200" dirty="0" smtClean="0">
                <a:solidFill>
                  <a:srgbClr val="140BC1"/>
                </a:solidFill>
              </a:rPr>
              <a:t> </a:t>
            </a:r>
            <a:r>
              <a:rPr lang="de-DE" sz="1200" dirty="0" err="1" smtClean="0">
                <a:solidFill>
                  <a:srgbClr val="140BC1"/>
                </a:solidFill>
              </a:rPr>
              <a:t>conditions</a:t>
            </a:r>
            <a:endParaRPr lang="de-DE" sz="1200" dirty="0" smtClean="0">
              <a:solidFill>
                <a:srgbClr val="140BC1"/>
              </a:solidFill>
            </a:endParaRPr>
          </a:p>
          <a:p>
            <a:r>
              <a:rPr lang="de-DE" sz="1200" dirty="0" err="1" smtClean="0">
                <a:solidFill>
                  <a:srgbClr val="140BC1"/>
                </a:solidFill>
              </a:rPr>
              <a:t>possible</a:t>
            </a:r>
            <a:r>
              <a:rPr lang="de-DE" sz="1200" dirty="0" smtClean="0">
                <a:solidFill>
                  <a:srgbClr val="140BC1"/>
                </a:solidFill>
              </a:rPr>
              <a:t> </a:t>
            </a:r>
            <a:r>
              <a:rPr lang="de-DE" sz="1200" dirty="0" err="1" smtClean="0">
                <a:solidFill>
                  <a:srgbClr val="140BC1"/>
                </a:solidFill>
              </a:rPr>
              <a:t>by</a:t>
            </a:r>
            <a:r>
              <a:rPr lang="de-DE" sz="1200" dirty="0" smtClean="0">
                <a:solidFill>
                  <a:srgbClr val="140BC1"/>
                </a:solidFill>
              </a:rPr>
              <a:t> </a:t>
            </a:r>
            <a:r>
              <a:rPr lang="de-DE" sz="1200" dirty="0" err="1" smtClean="0">
                <a:solidFill>
                  <a:srgbClr val="140BC1"/>
                </a:solidFill>
              </a:rPr>
              <a:t>looking</a:t>
            </a:r>
            <a:r>
              <a:rPr lang="de-DE" sz="1200" dirty="0" smtClean="0">
                <a:solidFill>
                  <a:srgbClr val="140BC1"/>
                </a:solidFill>
              </a:rPr>
              <a:t> </a:t>
            </a:r>
            <a:r>
              <a:rPr lang="de-DE" sz="1200" dirty="0" err="1" smtClean="0">
                <a:solidFill>
                  <a:srgbClr val="140BC1"/>
                </a:solidFill>
              </a:rPr>
              <a:t>at</a:t>
            </a:r>
            <a:r>
              <a:rPr lang="de-DE" sz="1200" dirty="0" smtClean="0">
                <a:solidFill>
                  <a:srgbClr val="140BC1"/>
                </a:solidFill>
              </a:rPr>
              <a:t> </a:t>
            </a:r>
          </a:p>
          <a:p>
            <a:r>
              <a:rPr lang="de-DE" sz="1200" dirty="0" err="1" smtClean="0">
                <a:solidFill>
                  <a:srgbClr val="140BC1"/>
                </a:solidFill>
              </a:rPr>
              <a:t>the</a:t>
            </a:r>
            <a:r>
              <a:rPr lang="de-DE" sz="1200" dirty="0" smtClean="0">
                <a:solidFill>
                  <a:srgbClr val="140BC1"/>
                </a:solidFill>
              </a:rPr>
              <a:t> </a:t>
            </a:r>
            <a:r>
              <a:rPr lang="de-DE" sz="1200" dirty="0" err="1" smtClean="0">
                <a:solidFill>
                  <a:srgbClr val="140BC1"/>
                </a:solidFill>
              </a:rPr>
              <a:t>selftriggerspectra</a:t>
            </a:r>
            <a:r>
              <a:rPr lang="de-DE" sz="1200" dirty="0" smtClean="0">
                <a:solidFill>
                  <a:srgbClr val="140BC1"/>
                </a:solidFill>
              </a:rPr>
              <a:t> =&gt; </a:t>
            </a:r>
            <a:r>
              <a:rPr lang="de-DE" sz="1200" dirty="0" err="1" smtClean="0">
                <a:solidFill>
                  <a:srgbClr val="140BC1"/>
                </a:solidFill>
              </a:rPr>
              <a:t>Cu</a:t>
            </a:r>
            <a:r>
              <a:rPr lang="de-DE" sz="1200" dirty="0" smtClean="0">
                <a:solidFill>
                  <a:srgbClr val="140BC1"/>
                </a:solidFill>
              </a:rPr>
              <a:t>, Au </a:t>
            </a:r>
          </a:p>
          <a:p>
            <a:r>
              <a:rPr lang="de-DE" sz="1200" dirty="0" err="1" smtClean="0">
                <a:solidFill>
                  <a:srgbClr val="140BC1"/>
                </a:solidFill>
              </a:rPr>
              <a:t>fluorescense</a:t>
            </a:r>
            <a:r>
              <a:rPr lang="de-DE" sz="1200" dirty="0" smtClean="0">
                <a:solidFill>
                  <a:srgbClr val="140BC1"/>
                </a:solidFill>
              </a:rPr>
              <a:t> </a:t>
            </a:r>
            <a:r>
              <a:rPr lang="de-DE" sz="1200" dirty="0" err="1" smtClean="0">
                <a:solidFill>
                  <a:srgbClr val="140BC1"/>
                </a:solidFill>
              </a:rPr>
              <a:t>lines</a:t>
            </a:r>
            <a:r>
              <a:rPr lang="de-DE" sz="1200" dirty="0" smtClean="0">
                <a:solidFill>
                  <a:srgbClr val="140BC1"/>
                </a:solidFill>
              </a:rPr>
              <a:t> </a:t>
            </a:r>
            <a:r>
              <a:rPr lang="de-DE" sz="1200" dirty="0" err="1" smtClean="0">
                <a:solidFill>
                  <a:srgbClr val="140BC1"/>
                </a:solidFill>
              </a:rPr>
              <a:t>excited</a:t>
            </a:r>
            <a:r>
              <a:rPr lang="de-DE" sz="1200" dirty="0" smtClean="0">
                <a:solidFill>
                  <a:srgbClr val="140BC1"/>
                </a:solidFill>
              </a:rPr>
              <a:t> </a:t>
            </a:r>
            <a:r>
              <a:rPr lang="de-DE" sz="1200" dirty="0" err="1" smtClean="0">
                <a:solidFill>
                  <a:srgbClr val="140BC1"/>
                </a:solidFill>
              </a:rPr>
              <a:t>by</a:t>
            </a:r>
            <a:r>
              <a:rPr lang="de-DE" sz="1200" dirty="0" smtClean="0">
                <a:solidFill>
                  <a:srgbClr val="140BC1"/>
                </a:solidFill>
              </a:rPr>
              <a:t> </a:t>
            </a:r>
            <a:r>
              <a:rPr lang="de-DE" sz="1200" dirty="0" err="1" smtClean="0">
                <a:solidFill>
                  <a:srgbClr val="140BC1"/>
                </a:solidFill>
              </a:rPr>
              <a:t>background</a:t>
            </a:r>
            <a:endParaRPr lang="de-DE" sz="1200" dirty="0" smtClean="0">
              <a:solidFill>
                <a:srgbClr val="140BC1"/>
              </a:solidFill>
            </a:endParaRPr>
          </a:p>
          <a:p>
            <a:r>
              <a:rPr lang="de-DE" sz="1200" dirty="0" err="1" smtClean="0">
                <a:solidFill>
                  <a:srgbClr val="140BC1"/>
                </a:solidFill>
              </a:rPr>
              <a:t>the</a:t>
            </a:r>
            <a:r>
              <a:rPr lang="de-DE" sz="1200" dirty="0" smtClean="0">
                <a:solidFill>
                  <a:srgbClr val="140BC1"/>
                </a:solidFill>
              </a:rPr>
              <a:t> </a:t>
            </a:r>
            <a:r>
              <a:rPr lang="de-DE" sz="1200" dirty="0" err="1" smtClean="0">
                <a:solidFill>
                  <a:srgbClr val="140BC1"/>
                </a:solidFill>
              </a:rPr>
              <a:t>coincidence</a:t>
            </a:r>
            <a:r>
              <a:rPr lang="de-DE" sz="1200" dirty="0" smtClean="0">
                <a:solidFill>
                  <a:srgbClr val="140BC1"/>
                </a:solidFill>
              </a:rPr>
              <a:t> </a:t>
            </a:r>
            <a:r>
              <a:rPr lang="de-DE" sz="1200" dirty="0" err="1" smtClean="0">
                <a:solidFill>
                  <a:srgbClr val="140BC1"/>
                </a:solidFill>
              </a:rPr>
              <a:t>spectra</a:t>
            </a:r>
            <a:r>
              <a:rPr lang="de-DE" sz="1200" dirty="0" smtClean="0">
                <a:solidFill>
                  <a:srgbClr val="140BC1"/>
                </a:solidFill>
              </a:rPr>
              <a:t>  = </a:t>
            </a:r>
            <a:r>
              <a:rPr lang="de-DE" sz="1200" dirty="0" err="1" smtClean="0">
                <a:solidFill>
                  <a:srgbClr val="140BC1"/>
                </a:solidFill>
              </a:rPr>
              <a:t>kaonic</a:t>
            </a:r>
            <a:r>
              <a:rPr lang="de-DE" sz="1200" dirty="0" smtClean="0">
                <a:solidFill>
                  <a:srgbClr val="140BC1"/>
                </a:solidFill>
              </a:rPr>
              <a:t> </a:t>
            </a:r>
            <a:r>
              <a:rPr lang="de-DE" sz="1200" dirty="0" err="1" smtClean="0">
                <a:solidFill>
                  <a:srgbClr val="140BC1"/>
                </a:solidFill>
              </a:rPr>
              <a:t>lines</a:t>
            </a:r>
            <a:r>
              <a:rPr lang="de-DE" sz="1200" dirty="0" smtClean="0">
                <a:solidFill>
                  <a:srgbClr val="140BC1"/>
                </a:solidFill>
              </a:rPr>
              <a:t> </a:t>
            </a:r>
            <a:r>
              <a:rPr lang="de-DE" sz="1200" dirty="0" err="1" smtClean="0">
                <a:solidFill>
                  <a:srgbClr val="140BC1"/>
                </a:solidFill>
              </a:rPr>
              <a:t>from</a:t>
            </a:r>
            <a:r>
              <a:rPr lang="de-DE" sz="1200" dirty="0" smtClean="0">
                <a:solidFill>
                  <a:srgbClr val="140BC1"/>
                </a:solidFill>
              </a:rPr>
              <a:t> </a:t>
            </a:r>
            <a:r>
              <a:rPr lang="de-DE" sz="1200" dirty="0" err="1" smtClean="0">
                <a:solidFill>
                  <a:srgbClr val="140BC1"/>
                </a:solidFill>
              </a:rPr>
              <a:t>wallstopps</a:t>
            </a:r>
            <a:r>
              <a:rPr lang="de-DE" sz="1200" dirty="0" smtClean="0">
                <a:solidFill>
                  <a:srgbClr val="140BC1"/>
                </a:solidFill>
              </a:rPr>
              <a:t> KC,..</a:t>
            </a:r>
          </a:p>
          <a:p>
            <a:endParaRPr lang="de-DE" sz="1200" dirty="0">
              <a:solidFill>
                <a:srgbClr val="140BC1"/>
              </a:solidFill>
            </a:endParaRPr>
          </a:p>
          <a:p>
            <a:endParaRPr lang="de-DE" sz="1200" dirty="0" smtClean="0">
              <a:solidFill>
                <a:srgbClr val="140BC1"/>
              </a:solidFill>
            </a:endParaRPr>
          </a:p>
          <a:p>
            <a:endParaRPr lang="de-DE" sz="1200" dirty="0">
              <a:solidFill>
                <a:srgbClr val="140BC1"/>
              </a:solidFill>
            </a:endParaRPr>
          </a:p>
          <a:p>
            <a:r>
              <a:rPr lang="de-DE" sz="1200" dirty="0" err="1" smtClean="0">
                <a:solidFill>
                  <a:srgbClr val="140BC1"/>
                </a:solidFill>
              </a:rPr>
              <a:t>Remark</a:t>
            </a:r>
            <a:r>
              <a:rPr lang="de-DE" sz="1200" dirty="0" smtClean="0">
                <a:solidFill>
                  <a:srgbClr val="140BC1"/>
                </a:solidFill>
              </a:rPr>
              <a:t> on </a:t>
            </a:r>
            <a:r>
              <a:rPr lang="de-DE" sz="1200" dirty="0" err="1" smtClean="0">
                <a:solidFill>
                  <a:srgbClr val="140BC1"/>
                </a:solidFill>
              </a:rPr>
              <a:t>the</a:t>
            </a:r>
            <a:r>
              <a:rPr lang="de-DE" sz="1200" dirty="0" smtClean="0">
                <a:solidFill>
                  <a:srgbClr val="140BC1"/>
                </a:solidFill>
              </a:rPr>
              <a:t> </a:t>
            </a:r>
            <a:r>
              <a:rPr lang="de-DE" sz="1200" dirty="0" err="1" smtClean="0">
                <a:solidFill>
                  <a:srgbClr val="140BC1"/>
                </a:solidFill>
              </a:rPr>
              <a:t>response</a:t>
            </a:r>
            <a:r>
              <a:rPr lang="de-DE" sz="1200" dirty="0" smtClean="0">
                <a:solidFill>
                  <a:srgbClr val="140BC1"/>
                </a:solidFill>
              </a:rPr>
              <a:t> </a:t>
            </a:r>
            <a:r>
              <a:rPr lang="de-DE" sz="1200" dirty="0" err="1" smtClean="0">
                <a:solidFill>
                  <a:srgbClr val="140BC1"/>
                </a:solidFill>
              </a:rPr>
              <a:t>shape</a:t>
            </a:r>
            <a:r>
              <a:rPr lang="de-DE" sz="1200" dirty="0">
                <a:solidFill>
                  <a:srgbClr val="140BC1"/>
                </a:solidFill>
              </a:rPr>
              <a:t> </a:t>
            </a:r>
            <a:r>
              <a:rPr lang="de-DE" sz="1200" dirty="0" err="1" smtClean="0">
                <a:solidFill>
                  <a:srgbClr val="140BC1"/>
                </a:solidFill>
              </a:rPr>
              <a:t>of</a:t>
            </a:r>
            <a:r>
              <a:rPr lang="de-DE" sz="1200" dirty="0" smtClean="0">
                <a:solidFill>
                  <a:srgbClr val="140BC1"/>
                </a:solidFill>
              </a:rPr>
              <a:t> </a:t>
            </a:r>
            <a:r>
              <a:rPr lang="de-DE" sz="1200" dirty="0" err="1" smtClean="0">
                <a:solidFill>
                  <a:srgbClr val="140BC1"/>
                </a:solidFill>
              </a:rPr>
              <a:t>the</a:t>
            </a:r>
            <a:r>
              <a:rPr lang="de-DE" sz="1200" dirty="0" smtClean="0">
                <a:solidFill>
                  <a:srgbClr val="140BC1"/>
                </a:solidFill>
              </a:rPr>
              <a:t> SDDs</a:t>
            </a:r>
          </a:p>
          <a:p>
            <a:endParaRPr lang="de-DE" sz="1200" dirty="0">
              <a:solidFill>
                <a:srgbClr val="140BC1"/>
              </a:solidFill>
            </a:endParaRPr>
          </a:p>
          <a:p>
            <a:r>
              <a:rPr lang="de-DE" sz="1200" dirty="0" err="1" smtClean="0">
                <a:solidFill>
                  <a:srgbClr val="140BC1"/>
                </a:solidFill>
              </a:rPr>
              <a:t>consider</a:t>
            </a:r>
            <a:r>
              <a:rPr lang="de-DE" sz="1200" dirty="0">
                <a:solidFill>
                  <a:srgbClr val="140BC1"/>
                </a:solidFill>
              </a:rPr>
              <a:t> </a:t>
            </a:r>
            <a:r>
              <a:rPr lang="de-DE" sz="1200" dirty="0" err="1" smtClean="0">
                <a:solidFill>
                  <a:srgbClr val="140BC1"/>
                </a:solidFill>
              </a:rPr>
              <a:t>edge</a:t>
            </a:r>
            <a:r>
              <a:rPr lang="de-DE" sz="1200" dirty="0" smtClean="0">
                <a:solidFill>
                  <a:srgbClr val="140BC1"/>
                </a:solidFill>
              </a:rPr>
              <a:t> </a:t>
            </a:r>
            <a:r>
              <a:rPr lang="de-DE" sz="1200" dirty="0" err="1" smtClean="0">
                <a:solidFill>
                  <a:srgbClr val="140BC1"/>
                </a:solidFill>
              </a:rPr>
              <a:t>effects</a:t>
            </a:r>
            <a:endParaRPr lang="de-DE" sz="1200" dirty="0" smtClean="0">
              <a:solidFill>
                <a:srgbClr val="140BC1"/>
              </a:solidFill>
            </a:endParaRPr>
          </a:p>
          <a:p>
            <a:r>
              <a:rPr lang="de-DE" sz="1200" dirty="0" err="1" smtClean="0">
                <a:solidFill>
                  <a:srgbClr val="140BC1"/>
                </a:solidFill>
              </a:rPr>
              <a:t>broadening</a:t>
            </a:r>
            <a:r>
              <a:rPr lang="de-DE" sz="1200" dirty="0" smtClean="0">
                <a:solidFill>
                  <a:srgbClr val="140BC1"/>
                </a:solidFill>
              </a:rPr>
              <a:t> due </a:t>
            </a:r>
            <a:r>
              <a:rPr lang="de-DE" sz="1200" dirty="0" err="1" smtClean="0">
                <a:solidFill>
                  <a:srgbClr val="140BC1"/>
                </a:solidFill>
              </a:rPr>
              <a:t>to</a:t>
            </a:r>
            <a:r>
              <a:rPr lang="de-DE" sz="1200" dirty="0" smtClean="0">
                <a:solidFill>
                  <a:srgbClr val="140BC1"/>
                </a:solidFill>
              </a:rPr>
              <a:t> </a:t>
            </a:r>
            <a:r>
              <a:rPr lang="de-DE" sz="1200" dirty="0" err="1" smtClean="0">
                <a:solidFill>
                  <a:srgbClr val="140BC1"/>
                </a:solidFill>
              </a:rPr>
              <a:t>charge</a:t>
            </a:r>
            <a:r>
              <a:rPr lang="de-DE" sz="1200" dirty="0" smtClean="0">
                <a:solidFill>
                  <a:srgbClr val="140BC1"/>
                </a:solidFill>
              </a:rPr>
              <a:t> </a:t>
            </a:r>
            <a:r>
              <a:rPr lang="de-DE" sz="1200" dirty="0" err="1" smtClean="0">
                <a:solidFill>
                  <a:srgbClr val="140BC1"/>
                </a:solidFill>
              </a:rPr>
              <a:t>transport</a:t>
            </a:r>
            <a:r>
              <a:rPr lang="de-DE" sz="1200" dirty="0" smtClean="0">
                <a:solidFill>
                  <a:srgbClr val="140BC1"/>
                </a:solidFill>
              </a:rPr>
              <a:t> </a:t>
            </a:r>
            <a:r>
              <a:rPr lang="de-DE" sz="1200" dirty="0" err="1" smtClean="0">
                <a:solidFill>
                  <a:srgbClr val="140BC1"/>
                </a:solidFill>
              </a:rPr>
              <a:t>depends</a:t>
            </a:r>
            <a:r>
              <a:rPr lang="de-DE" sz="1200" dirty="0" smtClean="0">
                <a:solidFill>
                  <a:srgbClr val="140BC1"/>
                </a:solidFill>
              </a:rPr>
              <a:t> on </a:t>
            </a:r>
            <a:r>
              <a:rPr lang="de-DE" sz="1200" dirty="0" err="1" smtClean="0">
                <a:solidFill>
                  <a:srgbClr val="140BC1"/>
                </a:solidFill>
              </a:rPr>
              <a:t>distance</a:t>
            </a:r>
            <a:r>
              <a:rPr lang="de-DE" sz="1200" dirty="0" smtClean="0">
                <a:solidFill>
                  <a:srgbClr val="140BC1"/>
                </a:solidFill>
              </a:rPr>
              <a:t> </a:t>
            </a:r>
            <a:r>
              <a:rPr lang="de-DE" sz="1200" dirty="0" err="1" smtClean="0">
                <a:solidFill>
                  <a:srgbClr val="140BC1"/>
                </a:solidFill>
              </a:rPr>
              <a:t>from</a:t>
            </a:r>
            <a:r>
              <a:rPr lang="de-DE" sz="1200" dirty="0" smtClean="0">
                <a:solidFill>
                  <a:srgbClr val="140BC1"/>
                </a:solidFill>
              </a:rPr>
              <a:t> </a:t>
            </a:r>
            <a:r>
              <a:rPr lang="de-DE" sz="1200" dirty="0" err="1" smtClean="0">
                <a:solidFill>
                  <a:srgbClr val="140BC1"/>
                </a:solidFill>
              </a:rPr>
              <a:t>anode</a:t>
            </a:r>
            <a:endParaRPr lang="de-DE" sz="1200" dirty="0" smtClean="0">
              <a:solidFill>
                <a:srgbClr val="140BC1"/>
              </a:solidFill>
            </a:endParaRPr>
          </a:p>
          <a:p>
            <a:r>
              <a:rPr lang="de-DE" sz="1200" dirty="0" err="1" smtClean="0">
                <a:solidFill>
                  <a:srgbClr val="140BC1"/>
                </a:solidFill>
              </a:rPr>
              <a:t>sum</a:t>
            </a:r>
            <a:r>
              <a:rPr lang="de-DE" sz="1200" dirty="0" smtClean="0">
                <a:solidFill>
                  <a:srgbClr val="140BC1"/>
                </a:solidFill>
              </a:rPr>
              <a:t> </a:t>
            </a:r>
            <a:r>
              <a:rPr lang="de-DE" sz="1200" dirty="0" err="1" smtClean="0">
                <a:solidFill>
                  <a:srgbClr val="140BC1"/>
                </a:solidFill>
              </a:rPr>
              <a:t>of</a:t>
            </a:r>
            <a:r>
              <a:rPr lang="de-DE" sz="1200" dirty="0" smtClean="0">
                <a:solidFill>
                  <a:srgbClr val="140BC1"/>
                </a:solidFill>
              </a:rPr>
              <a:t> </a:t>
            </a:r>
            <a:r>
              <a:rPr lang="de-DE" sz="1200" dirty="0" err="1" smtClean="0">
                <a:solidFill>
                  <a:srgbClr val="140BC1"/>
                </a:solidFill>
              </a:rPr>
              <a:t>gauss</a:t>
            </a:r>
            <a:r>
              <a:rPr lang="de-DE" sz="1200" dirty="0" smtClean="0">
                <a:solidFill>
                  <a:srgbClr val="140BC1"/>
                </a:solidFill>
              </a:rPr>
              <a:t> </a:t>
            </a:r>
            <a:r>
              <a:rPr lang="de-DE" sz="1200" dirty="0" err="1" smtClean="0">
                <a:solidFill>
                  <a:srgbClr val="140BC1"/>
                </a:solidFill>
              </a:rPr>
              <a:t>functions</a:t>
            </a:r>
            <a:r>
              <a:rPr lang="de-DE" sz="1200" dirty="0" smtClean="0">
                <a:solidFill>
                  <a:srgbClr val="140BC1"/>
                </a:solidFill>
              </a:rPr>
              <a:t> </a:t>
            </a:r>
            <a:r>
              <a:rPr lang="de-DE" sz="1200" dirty="0" err="1" smtClean="0">
                <a:solidFill>
                  <a:srgbClr val="140BC1"/>
                </a:solidFill>
              </a:rPr>
              <a:t>is</a:t>
            </a:r>
            <a:r>
              <a:rPr lang="de-DE" sz="1200" dirty="0" smtClean="0">
                <a:solidFill>
                  <a:srgbClr val="140BC1"/>
                </a:solidFill>
              </a:rPr>
              <a:t> not a </a:t>
            </a:r>
            <a:r>
              <a:rPr lang="de-DE" sz="1200" dirty="0" err="1" smtClean="0">
                <a:solidFill>
                  <a:srgbClr val="140BC1"/>
                </a:solidFill>
              </a:rPr>
              <a:t>gauss</a:t>
            </a:r>
            <a:r>
              <a:rPr lang="de-DE" sz="1200" dirty="0" smtClean="0">
                <a:solidFill>
                  <a:srgbClr val="140BC1"/>
                </a:solidFill>
              </a:rPr>
              <a:t> </a:t>
            </a:r>
            <a:r>
              <a:rPr lang="de-DE" sz="1200" dirty="0" err="1" smtClean="0">
                <a:solidFill>
                  <a:srgbClr val="140BC1"/>
                </a:solidFill>
              </a:rPr>
              <a:t>function</a:t>
            </a:r>
            <a:r>
              <a:rPr lang="de-DE" sz="1200" dirty="0" smtClean="0">
                <a:solidFill>
                  <a:srgbClr val="140BC1"/>
                </a:solidFill>
              </a:rPr>
              <a:t> (</a:t>
            </a:r>
            <a:r>
              <a:rPr lang="de-DE" sz="1200" dirty="0" err="1" smtClean="0">
                <a:solidFill>
                  <a:srgbClr val="140BC1"/>
                </a:solidFill>
              </a:rPr>
              <a:t>adding</a:t>
            </a:r>
            <a:r>
              <a:rPr lang="de-DE" sz="1200" dirty="0" smtClean="0">
                <a:solidFill>
                  <a:srgbClr val="140BC1"/>
                </a:solidFill>
              </a:rPr>
              <a:t> different </a:t>
            </a:r>
            <a:r>
              <a:rPr lang="de-DE" sz="1200" dirty="0" err="1" smtClean="0">
                <a:solidFill>
                  <a:srgbClr val="140BC1"/>
                </a:solidFill>
              </a:rPr>
              <a:t>resolutions</a:t>
            </a:r>
            <a:r>
              <a:rPr lang="de-DE" sz="1200" dirty="0" smtClean="0">
                <a:solidFill>
                  <a:srgbClr val="140BC1"/>
                </a:solidFill>
              </a:rPr>
              <a:t>)</a:t>
            </a:r>
          </a:p>
          <a:p>
            <a:r>
              <a:rPr lang="de-DE" sz="1200" dirty="0" smtClean="0">
                <a:solidFill>
                  <a:srgbClr val="140BC1"/>
                </a:solidFill>
              </a:rPr>
              <a:t>=&gt; </a:t>
            </a:r>
            <a:r>
              <a:rPr lang="de-DE" sz="1200" dirty="0" err="1" smtClean="0">
                <a:solidFill>
                  <a:srgbClr val="140BC1"/>
                </a:solidFill>
              </a:rPr>
              <a:t>measured</a:t>
            </a:r>
            <a:r>
              <a:rPr lang="de-DE" sz="1200" dirty="0" smtClean="0">
                <a:solidFill>
                  <a:srgbClr val="140BC1"/>
                </a:solidFill>
              </a:rPr>
              <a:t> </a:t>
            </a:r>
            <a:r>
              <a:rPr lang="de-DE" sz="1200" dirty="0" err="1" smtClean="0">
                <a:solidFill>
                  <a:srgbClr val="140BC1"/>
                </a:solidFill>
              </a:rPr>
              <a:t>response</a:t>
            </a:r>
            <a:r>
              <a:rPr lang="de-DE" sz="1200" dirty="0" smtClean="0">
                <a:solidFill>
                  <a:srgbClr val="140BC1"/>
                </a:solidFill>
              </a:rPr>
              <a:t>  </a:t>
            </a:r>
            <a:r>
              <a:rPr lang="de-DE" sz="1200" dirty="0" err="1" smtClean="0">
                <a:solidFill>
                  <a:srgbClr val="140BC1"/>
                </a:solidFill>
              </a:rPr>
              <a:t>understood</a:t>
            </a:r>
            <a:endParaRPr lang="de-DE" sz="1200" dirty="0">
              <a:solidFill>
                <a:srgbClr val="140BC1"/>
              </a:solidFill>
            </a:endParaRPr>
          </a:p>
          <a:p>
            <a:endParaRPr lang="de-DE" sz="1200" dirty="0" smtClean="0">
              <a:solidFill>
                <a:srgbClr val="140BC1"/>
              </a:solidFill>
            </a:endParaRPr>
          </a:p>
        </p:txBody>
      </p:sp>
      <p:pic>
        <p:nvPicPr>
          <p:cNvPr id="141315" name="Picture 3"/>
          <p:cNvPicPr>
            <a:picLocks noChangeAspect="1" noChangeArrowheads="1"/>
          </p:cNvPicPr>
          <p:nvPr/>
        </p:nvPicPr>
        <p:blipFill>
          <a:blip r:embed="rId3" cstate="print"/>
          <a:srcRect/>
          <a:stretch>
            <a:fillRect/>
          </a:stretch>
        </p:blipFill>
        <p:spPr bwMode="auto">
          <a:xfrm>
            <a:off x="4643438" y="1428736"/>
            <a:ext cx="4351374" cy="2500330"/>
          </a:xfrm>
          <a:prstGeom prst="rect">
            <a:avLst/>
          </a:prstGeom>
          <a:noFill/>
          <a:ln w="9525">
            <a:noFill/>
            <a:miter lim="800000"/>
            <a:headEnd/>
            <a:tailEnd/>
          </a:ln>
        </p:spPr>
      </p:pic>
      <p:sp>
        <p:nvSpPr>
          <p:cNvPr id="34" name="Text Box 16"/>
          <p:cNvSpPr txBox="1">
            <a:spLocks noChangeArrowheads="1"/>
          </p:cNvSpPr>
          <p:nvPr/>
        </p:nvSpPr>
        <p:spPr bwMode="auto">
          <a:xfrm>
            <a:off x="6715140" y="1571612"/>
            <a:ext cx="615950" cy="276225"/>
          </a:xfrm>
          <a:prstGeom prst="rect">
            <a:avLst/>
          </a:prstGeom>
          <a:noFill/>
          <a:ln w="9525">
            <a:noFill/>
            <a:miter lim="800000"/>
            <a:headEnd/>
            <a:tailEnd/>
          </a:ln>
        </p:spPr>
        <p:txBody>
          <a:bodyPr>
            <a:spAutoFit/>
          </a:bodyPr>
          <a:lstStyle/>
          <a:p>
            <a:pPr defTabSz="1057275"/>
            <a:r>
              <a:rPr lang="de-DE" sz="1200" dirty="0" err="1">
                <a:solidFill>
                  <a:srgbClr val="002060"/>
                </a:solidFill>
              </a:rPr>
              <a:t>Cu</a:t>
            </a:r>
            <a:r>
              <a:rPr lang="de-DE" sz="1200" dirty="0">
                <a:solidFill>
                  <a:srgbClr val="002060"/>
                </a:solidFill>
              </a:rPr>
              <a:t> K</a:t>
            </a:r>
            <a:r>
              <a:rPr lang="de-DE" sz="1200" baseline="-25000" dirty="0">
                <a:solidFill>
                  <a:srgbClr val="002060"/>
                </a:solidFill>
                <a:latin typeface="Symbol" pitchFamily="18" charset="2"/>
              </a:rPr>
              <a:t>a</a:t>
            </a:r>
          </a:p>
        </p:txBody>
      </p:sp>
      <p:sp>
        <p:nvSpPr>
          <p:cNvPr id="35" name="Text Box 16"/>
          <p:cNvSpPr txBox="1">
            <a:spLocks noChangeArrowheads="1"/>
          </p:cNvSpPr>
          <p:nvPr/>
        </p:nvSpPr>
        <p:spPr bwMode="auto">
          <a:xfrm>
            <a:off x="8001024" y="2143116"/>
            <a:ext cx="615950" cy="276225"/>
          </a:xfrm>
          <a:prstGeom prst="rect">
            <a:avLst/>
          </a:prstGeom>
          <a:noFill/>
          <a:ln w="9525">
            <a:noFill/>
            <a:miter lim="800000"/>
            <a:headEnd/>
            <a:tailEnd/>
          </a:ln>
        </p:spPr>
        <p:txBody>
          <a:bodyPr>
            <a:spAutoFit/>
          </a:bodyPr>
          <a:lstStyle/>
          <a:p>
            <a:pPr defTabSz="1057275"/>
            <a:r>
              <a:rPr lang="de-DE" sz="1200" dirty="0">
                <a:solidFill>
                  <a:srgbClr val="002060"/>
                </a:solidFill>
              </a:rPr>
              <a:t>Au L</a:t>
            </a:r>
            <a:r>
              <a:rPr lang="de-DE" sz="1200" baseline="-25000" dirty="0">
                <a:solidFill>
                  <a:srgbClr val="002060"/>
                </a:solidFill>
                <a:latin typeface="Symbol" pitchFamily="18" charset="2"/>
              </a:rPr>
              <a:t>a</a:t>
            </a:r>
          </a:p>
        </p:txBody>
      </p:sp>
      <p:sp>
        <p:nvSpPr>
          <p:cNvPr id="36" name="Text Box 16"/>
          <p:cNvSpPr txBox="1">
            <a:spLocks noChangeArrowheads="1"/>
          </p:cNvSpPr>
          <p:nvPr/>
        </p:nvSpPr>
        <p:spPr bwMode="auto">
          <a:xfrm>
            <a:off x="7429520" y="2500306"/>
            <a:ext cx="615950" cy="276225"/>
          </a:xfrm>
          <a:prstGeom prst="rect">
            <a:avLst/>
          </a:prstGeom>
          <a:noFill/>
          <a:ln w="9525">
            <a:noFill/>
            <a:miter lim="800000"/>
            <a:headEnd/>
            <a:tailEnd/>
          </a:ln>
        </p:spPr>
        <p:txBody>
          <a:bodyPr>
            <a:spAutoFit/>
          </a:bodyPr>
          <a:lstStyle/>
          <a:p>
            <a:pPr defTabSz="1057275"/>
            <a:r>
              <a:rPr lang="de-DE" sz="1200" dirty="0" err="1">
                <a:solidFill>
                  <a:srgbClr val="002060"/>
                </a:solidFill>
              </a:rPr>
              <a:t>Cu</a:t>
            </a:r>
            <a:r>
              <a:rPr lang="de-DE" sz="1200" dirty="0">
                <a:solidFill>
                  <a:srgbClr val="002060"/>
                </a:solidFill>
              </a:rPr>
              <a:t> </a:t>
            </a:r>
            <a:r>
              <a:rPr lang="de-DE" sz="1200" dirty="0" err="1">
                <a:solidFill>
                  <a:srgbClr val="002060"/>
                </a:solidFill>
              </a:rPr>
              <a:t>K</a:t>
            </a:r>
            <a:r>
              <a:rPr lang="de-DE" sz="1200" baseline="-25000" dirty="0" err="1">
                <a:solidFill>
                  <a:srgbClr val="002060"/>
                </a:solidFill>
                <a:latin typeface="Symbol" pitchFamily="18" charset="2"/>
              </a:rPr>
              <a:t>b</a:t>
            </a:r>
            <a:endParaRPr lang="de-DE" sz="1200" baseline="-25000" dirty="0">
              <a:solidFill>
                <a:srgbClr val="002060"/>
              </a:solidFill>
              <a:latin typeface="Symbol" pitchFamily="18" charset="2"/>
            </a:endParaRPr>
          </a:p>
        </p:txBody>
      </p:sp>
      <p:sp>
        <p:nvSpPr>
          <p:cNvPr id="37" name="Text Box 16"/>
          <p:cNvSpPr txBox="1">
            <a:spLocks noChangeArrowheads="1"/>
          </p:cNvSpPr>
          <p:nvPr/>
        </p:nvSpPr>
        <p:spPr bwMode="auto">
          <a:xfrm>
            <a:off x="5572132" y="1571612"/>
            <a:ext cx="615950" cy="276225"/>
          </a:xfrm>
          <a:prstGeom prst="rect">
            <a:avLst/>
          </a:prstGeom>
          <a:noFill/>
          <a:ln w="9525">
            <a:noFill/>
            <a:miter lim="800000"/>
            <a:headEnd/>
            <a:tailEnd/>
          </a:ln>
        </p:spPr>
        <p:txBody>
          <a:bodyPr>
            <a:spAutoFit/>
          </a:bodyPr>
          <a:lstStyle/>
          <a:p>
            <a:pPr defTabSz="1057275"/>
            <a:r>
              <a:rPr lang="de-DE" sz="1200" dirty="0" err="1">
                <a:solidFill>
                  <a:srgbClr val="002060"/>
                </a:solidFill>
              </a:rPr>
              <a:t>Fe</a:t>
            </a:r>
            <a:r>
              <a:rPr lang="de-DE" sz="1200" dirty="0">
                <a:solidFill>
                  <a:srgbClr val="002060"/>
                </a:solidFill>
              </a:rPr>
              <a:t> K</a:t>
            </a:r>
            <a:r>
              <a:rPr lang="de-DE" sz="1200" baseline="-25000" dirty="0">
                <a:solidFill>
                  <a:srgbClr val="002060"/>
                </a:solidFill>
                <a:latin typeface="Symbol" pitchFamily="18" charset="2"/>
              </a:rPr>
              <a:t>a</a:t>
            </a:r>
          </a:p>
        </p:txBody>
      </p:sp>
      <p:sp>
        <p:nvSpPr>
          <p:cNvPr id="38" name="Text Box 16"/>
          <p:cNvSpPr txBox="1">
            <a:spLocks noChangeArrowheads="1"/>
          </p:cNvSpPr>
          <p:nvPr/>
        </p:nvSpPr>
        <p:spPr bwMode="auto">
          <a:xfrm>
            <a:off x="7143768" y="1142984"/>
            <a:ext cx="1785950" cy="276999"/>
          </a:xfrm>
          <a:prstGeom prst="rect">
            <a:avLst/>
          </a:prstGeom>
          <a:noFill/>
          <a:ln w="9525">
            <a:noFill/>
            <a:miter lim="800000"/>
            <a:headEnd/>
            <a:tailEnd/>
          </a:ln>
        </p:spPr>
        <p:txBody>
          <a:bodyPr wrap="square">
            <a:spAutoFit/>
          </a:bodyPr>
          <a:lstStyle/>
          <a:p>
            <a:pPr defTabSz="1057275"/>
            <a:r>
              <a:rPr lang="de-DE" sz="1200" dirty="0" err="1" smtClean="0">
                <a:solidFill>
                  <a:srgbClr val="002060"/>
                </a:solidFill>
              </a:rPr>
              <a:t>selftrigger</a:t>
            </a:r>
            <a:r>
              <a:rPr lang="de-DE" sz="1200" dirty="0" smtClean="0">
                <a:solidFill>
                  <a:srgbClr val="002060"/>
                </a:solidFill>
              </a:rPr>
              <a:t> </a:t>
            </a:r>
            <a:r>
              <a:rPr lang="de-DE" sz="1200" dirty="0" err="1" smtClean="0">
                <a:solidFill>
                  <a:srgbClr val="002060"/>
                </a:solidFill>
              </a:rPr>
              <a:t>spectrum</a:t>
            </a:r>
            <a:endParaRPr lang="de-DE" sz="1200" baseline="-25000" dirty="0">
              <a:solidFill>
                <a:srgbClr val="002060"/>
              </a:solidFill>
              <a:latin typeface="Symbol" pitchFamily="18" charset="2"/>
            </a:endParaRPr>
          </a:p>
        </p:txBody>
      </p:sp>
      <p:sp>
        <p:nvSpPr>
          <p:cNvPr id="39" name="Text Box 16"/>
          <p:cNvSpPr txBox="1">
            <a:spLocks noChangeArrowheads="1"/>
          </p:cNvSpPr>
          <p:nvPr/>
        </p:nvSpPr>
        <p:spPr bwMode="auto">
          <a:xfrm>
            <a:off x="6572264" y="4572008"/>
            <a:ext cx="2071702" cy="1569660"/>
          </a:xfrm>
          <a:prstGeom prst="rect">
            <a:avLst/>
          </a:prstGeom>
          <a:noFill/>
          <a:ln w="9525">
            <a:noFill/>
            <a:miter lim="800000"/>
            <a:headEnd/>
            <a:tailEnd/>
          </a:ln>
        </p:spPr>
        <p:txBody>
          <a:bodyPr wrap="square">
            <a:spAutoFit/>
          </a:bodyPr>
          <a:lstStyle/>
          <a:p>
            <a:pPr defTabSz="1057275"/>
            <a:r>
              <a:rPr lang="de-DE" sz="1200" dirty="0" smtClean="0">
                <a:solidFill>
                  <a:srgbClr val="002060"/>
                </a:solidFill>
              </a:rPr>
              <a:t>FWHM @ </a:t>
            </a:r>
            <a:r>
              <a:rPr lang="de-DE" sz="1200" dirty="0" err="1" smtClean="0">
                <a:solidFill>
                  <a:srgbClr val="002060"/>
                </a:solidFill>
              </a:rPr>
              <a:t>Cu</a:t>
            </a:r>
            <a:r>
              <a:rPr lang="de-DE" sz="1200" dirty="0" smtClean="0">
                <a:solidFill>
                  <a:srgbClr val="002060"/>
                </a:solidFill>
              </a:rPr>
              <a:t> K</a:t>
            </a:r>
            <a:r>
              <a:rPr lang="de-DE" sz="1200" dirty="0" smtClean="0">
                <a:solidFill>
                  <a:srgbClr val="002060"/>
                </a:solidFill>
                <a:latin typeface="Symbol" pitchFamily="18" charset="2"/>
              </a:rPr>
              <a:t>a</a:t>
            </a:r>
            <a:r>
              <a:rPr lang="de-DE" sz="1200" dirty="0" smtClean="0">
                <a:solidFill>
                  <a:srgbClr val="002060"/>
                </a:solidFill>
              </a:rPr>
              <a:t> = 174 eV </a:t>
            </a:r>
            <a:r>
              <a:rPr lang="de-DE" sz="1200" dirty="0" err="1" smtClean="0">
                <a:solidFill>
                  <a:srgbClr val="002060"/>
                </a:solidFill>
              </a:rPr>
              <a:t>consistant</a:t>
            </a:r>
            <a:r>
              <a:rPr lang="de-DE" sz="1200" dirty="0" smtClean="0">
                <a:solidFill>
                  <a:srgbClr val="002060"/>
                </a:solidFill>
              </a:rPr>
              <a:t> </a:t>
            </a:r>
            <a:r>
              <a:rPr lang="de-DE" sz="1200" dirty="0" err="1" smtClean="0">
                <a:solidFill>
                  <a:srgbClr val="002060"/>
                </a:solidFill>
              </a:rPr>
              <a:t>with</a:t>
            </a:r>
            <a:r>
              <a:rPr lang="de-DE" sz="1200" dirty="0" smtClean="0">
                <a:solidFill>
                  <a:srgbClr val="002060"/>
                </a:solidFill>
              </a:rPr>
              <a:t> X-</a:t>
            </a:r>
            <a:r>
              <a:rPr lang="de-DE" sz="1200" dirty="0" err="1" smtClean="0">
                <a:solidFill>
                  <a:srgbClr val="002060"/>
                </a:solidFill>
              </a:rPr>
              <a:t>tube</a:t>
            </a:r>
            <a:r>
              <a:rPr lang="de-DE" sz="1200" dirty="0" smtClean="0">
                <a:solidFill>
                  <a:srgbClr val="002060"/>
                </a:solidFill>
              </a:rPr>
              <a:t> </a:t>
            </a:r>
            <a:r>
              <a:rPr lang="de-DE" sz="1200" dirty="0" err="1" smtClean="0">
                <a:solidFill>
                  <a:srgbClr val="002060"/>
                </a:solidFill>
              </a:rPr>
              <a:t>measurement</a:t>
            </a:r>
            <a:r>
              <a:rPr lang="de-DE" sz="1200" dirty="0" smtClean="0">
                <a:solidFill>
                  <a:srgbClr val="002060"/>
                </a:solidFill>
              </a:rPr>
              <a:t>  (</a:t>
            </a:r>
            <a:r>
              <a:rPr lang="de-DE" sz="1200" dirty="0" err="1" smtClean="0">
                <a:solidFill>
                  <a:srgbClr val="002060"/>
                </a:solidFill>
              </a:rPr>
              <a:t>with</a:t>
            </a:r>
            <a:r>
              <a:rPr lang="de-DE" sz="1200" dirty="0" smtClean="0">
                <a:solidFill>
                  <a:srgbClr val="002060"/>
                </a:solidFill>
              </a:rPr>
              <a:t> </a:t>
            </a:r>
            <a:r>
              <a:rPr lang="de-DE" sz="1200" dirty="0" err="1" smtClean="0">
                <a:solidFill>
                  <a:srgbClr val="002060"/>
                </a:solidFill>
              </a:rPr>
              <a:t>low</a:t>
            </a:r>
            <a:r>
              <a:rPr lang="de-DE" sz="1200" dirty="0" smtClean="0">
                <a:solidFill>
                  <a:srgbClr val="002060"/>
                </a:solidFill>
              </a:rPr>
              <a:t> </a:t>
            </a:r>
            <a:r>
              <a:rPr lang="de-DE" sz="1200" dirty="0" err="1" smtClean="0">
                <a:solidFill>
                  <a:srgbClr val="002060"/>
                </a:solidFill>
              </a:rPr>
              <a:t>intens</a:t>
            </a:r>
            <a:r>
              <a:rPr lang="de-DE" sz="1200" dirty="0" smtClean="0">
                <a:solidFill>
                  <a:srgbClr val="002060"/>
                </a:solidFill>
              </a:rPr>
              <a:t>.)</a:t>
            </a:r>
          </a:p>
          <a:p>
            <a:pPr defTabSz="1057275"/>
            <a:endParaRPr lang="de-DE" sz="1200" dirty="0">
              <a:solidFill>
                <a:srgbClr val="002060"/>
              </a:solidFill>
            </a:endParaRPr>
          </a:p>
          <a:p>
            <a:pPr defTabSz="1057275"/>
            <a:r>
              <a:rPr lang="de-DE" sz="1200" dirty="0" err="1" smtClean="0">
                <a:solidFill>
                  <a:srgbClr val="002060"/>
                </a:solidFill>
              </a:rPr>
              <a:t>position</a:t>
            </a:r>
            <a:r>
              <a:rPr lang="de-DE" sz="1200" dirty="0" smtClean="0">
                <a:solidFill>
                  <a:srgbClr val="002060"/>
                </a:solidFill>
              </a:rPr>
              <a:t> </a:t>
            </a:r>
            <a:r>
              <a:rPr lang="de-DE" sz="1200" dirty="0" err="1" smtClean="0">
                <a:solidFill>
                  <a:srgbClr val="002060"/>
                </a:solidFill>
              </a:rPr>
              <a:t>of</a:t>
            </a:r>
            <a:r>
              <a:rPr lang="de-DE" sz="1200" dirty="0" smtClean="0">
                <a:solidFill>
                  <a:srgbClr val="002060"/>
                </a:solidFill>
              </a:rPr>
              <a:t>  </a:t>
            </a:r>
            <a:r>
              <a:rPr lang="de-DE" sz="1200" dirty="0" err="1" smtClean="0">
                <a:solidFill>
                  <a:srgbClr val="002060"/>
                </a:solidFill>
              </a:rPr>
              <a:t>Cu</a:t>
            </a:r>
            <a:r>
              <a:rPr lang="de-DE" sz="1200" dirty="0" smtClean="0">
                <a:solidFill>
                  <a:srgbClr val="002060"/>
                </a:solidFill>
              </a:rPr>
              <a:t> K</a:t>
            </a:r>
            <a:r>
              <a:rPr lang="de-DE" sz="1200" dirty="0" smtClean="0">
                <a:solidFill>
                  <a:srgbClr val="002060"/>
                </a:solidFill>
                <a:latin typeface="Symbol" pitchFamily="18" charset="2"/>
              </a:rPr>
              <a:t>a </a:t>
            </a:r>
            <a:r>
              <a:rPr lang="de-DE" sz="1200" dirty="0" smtClean="0">
                <a:solidFill>
                  <a:srgbClr val="002060"/>
                </a:solidFill>
              </a:rPr>
              <a:t>~ </a:t>
            </a:r>
            <a:r>
              <a:rPr lang="de-DE" sz="1200" dirty="0" err="1" smtClean="0">
                <a:solidFill>
                  <a:srgbClr val="002060"/>
                </a:solidFill>
              </a:rPr>
              <a:t>slightly</a:t>
            </a:r>
            <a:r>
              <a:rPr lang="de-DE" sz="1200" dirty="0" smtClean="0">
                <a:solidFill>
                  <a:srgbClr val="002060"/>
                </a:solidFill>
              </a:rPr>
              <a:t> </a:t>
            </a:r>
            <a:r>
              <a:rPr lang="de-DE" sz="1200" dirty="0" err="1" smtClean="0">
                <a:solidFill>
                  <a:srgbClr val="002060"/>
                </a:solidFill>
              </a:rPr>
              <a:t>shifted</a:t>
            </a:r>
            <a:r>
              <a:rPr lang="de-DE" sz="1200" dirty="0" smtClean="0">
                <a:solidFill>
                  <a:srgbClr val="002060"/>
                </a:solidFill>
              </a:rPr>
              <a:t> </a:t>
            </a:r>
            <a:r>
              <a:rPr lang="de-DE" sz="1200" dirty="0" err="1" smtClean="0">
                <a:solidFill>
                  <a:srgbClr val="002060"/>
                </a:solidFill>
              </a:rPr>
              <a:t>as</a:t>
            </a:r>
            <a:r>
              <a:rPr lang="de-DE" sz="1200" dirty="0" smtClean="0">
                <a:solidFill>
                  <a:srgbClr val="002060"/>
                </a:solidFill>
              </a:rPr>
              <a:t> </a:t>
            </a:r>
            <a:r>
              <a:rPr lang="de-DE" sz="1200" dirty="0" err="1" smtClean="0">
                <a:solidFill>
                  <a:srgbClr val="002060"/>
                </a:solidFill>
              </a:rPr>
              <a:t>compared</a:t>
            </a:r>
            <a:r>
              <a:rPr lang="de-DE" sz="1200" dirty="0" smtClean="0">
                <a:solidFill>
                  <a:srgbClr val="002060"/>
                </a:solidFill>
              </a:rPr>
              <a:t> </a:t>
            </a:r>
            <a:r>
              <a:rPr lang="de-DE" sz="1200" dirty="0" err="1" smtClean="0">
                <a:solidFill>
                  <a:srgbClr val="002060"/>
                </a:solidFill>
              </a:rPr>
              <a:t>to</a:t>
            </a:r>
            <a:r>
              <a:rPr lang="de-DE" sz="1200" dirty="0" smtClean="0">
                <a:solidFill>
                  <a:srgbClr val="002060"/>
                </a:solidFill>
              </a:rPr>
              <a:t> </a:t>
            </a:r>
            <a:r>
              <a:rPr lang="de-DE" sz="1200" dirty="0" err="1" smtClean="0">
                <a:solidFill>
                  <a:srgbClr val="002060"/>
                </a:solidFill>
              </a:rPr>
              <a:t>the</a:t>
            </a:r>
            <a:r>
              <a:rPr lang="de-DE" sz="1200" dirty="0" smtClean="0">
                <a:solidFill>
                  <a:srgbClr val="002060"/>
                </a:solidFill>
              </a:rPr>
              <a:t> </a:t>
            </a:r>
            <a:r>
              <a:rPr lang="de-DE" sz="1200" dirty="0" err="1" smtClean="0">
                <a:solidFill>
                  <a:srgbClr val="002060"/>
                </a:solidFill>
              </a:rPr>
              <a:t>periodic</a:t>
            </a:r>
            <a:r>
              <a:rPr lang="de-DE" sz="1200" dirty="0" smtClean="0">
                <a:solidFill>
                  <a:srgbClr val="002060"/>
                </a:solidFill>
              </a:rPr>
              <a:t> X-</a:t>
            </a:r>
            <a:r>
              <a:rPr lang="de-DE" sz="1200" dirty="0" err="1" smtClean="0">
                <a:solidFill>
                  <a:srgbClr val="002060"/>
                </a:solidFill>
              </a:rPr>
              <a:t>tube</a:t>
            </a:r>
            <a:r>
              <a:rPr lang="de-DE" sz="1200" dirty="0" smtClean="0">
                <a:solidFill>
                  <a:srgbClr val="002060"/>
                </a:solidFill>
              </a:rPr>
              <a:t> </a:t>
            </a:r>
            <a:r>
              <a:rPr lang="de-DE" sz="1200" dirty="0" err="1" smtClean="0">
                <a:solidFill>
                  <a:srgbClr val="002060"/>
                </a:solidFill>
              </a:rPr>
              <a:t>calibrations</a:t>
            </a:r>
            <a:endParaRPr lang="de-DE" sz="1200" dirty="0" smtClean="0">
              <a:solidFill>
                <a:srgbClr val="002060"/>
              </a:solidFill>
            </a:endParaRPr>
          </a:p>
        </p:txBody>
      </p:sp>
      <p:pic>
        <p:nvPicPr>
          <p:cNvPr id="141318" name="Picture 6"/>
          <p:cNvPicPr>
            <a:picLocks noChangeAspect="1" noChangeArrowheads="1"/>
          </p:cNvPicPr>
          <p:nvPr/>
        </p:nvPicPr>
        <p:blipFill>
          <a:blip r:embed="rId4" cstate="print"/>
          <a:srcRect/>
          <a:stretch>
            <a:fillRect/>
          </a:stretch>
        </p:blipFill>
        <p:spPr bwMode="auto">
          <a:xfrm>
            <a:off x="1714480" y="3929066"/>
            <a:ext cx="4422717" cy="2754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a:stretch>
            <a:fillRect/>
          </a:stretch>
        </p:blipFill>
        <p:spPr bwMode="auto">
          <a:xfrm>
            <a:off x="0" y="3806825"/>
            <a:ext cx="3214688" cy="2836863"/>
          </a:xfrm>
          <a:prstGeom prst="rect">
            <a:avLst/>
          </a:prstGeom>
          <a:noFill/>
          <a:ln w="9525">
            <a:noFill/>
            <a:miter lim="800000"/>
            <a:headEnd/>
            <a:tailEnd/>
          </a:ln>
        </p:spPr>
      </p:pic>
      <p:pic>
        <p:nvPicPr>
          <p:cNvPr id="38916" name="Picture 5"/>
          <p:cNvPicPr>
            <a:picLocks noChangeAspect="1" noChangeArrowheads="1"/>
          </p:cNvPicPr>
          <p:nvPr/>
        </p:nvPicPr>
        <p:blipFill>
          <a:blip r:embed="rId4" cstate="print"/>
          <a:srcRect/>
          <a:stretch>
            <a:fillRect/>
          </a:stretch>
        </p:blipFill>
        <p:spPr bwMode="auto">
          <a:xfrm>
            <a:off x="-104775" y="-9525"/>
            <a:ext cx="4572000" cy="3708400"/>
          </a:xfrm>
          <a:prstGeom prst="rect">
            <a:avLst/>
          </a:prstGeom>
          <a:noFill/>
          <a:ln w="9525">
            <a:noFill/>
            <a:miter lim="800000"/>
            <a:headEnd/>
            <a:tailEnd/>
          </a:ln>
        </p:spPr>
      </p:pic>
      <p:pic>
        <p:nvPicPr>
          <p:cNvPr id="38917" name="Picture 4"/>
          <p:cNvPicPr>
            <a:picLocks noChangeAspect="1" noChangeArrowheads="1"/>
          </p:cNvPicPr>
          <p:nvPr/>
        </p:nvPicPr>
        <p:blipFill>
          <a:blip r:embed="rId5" cstate="print"/>
          <a:srcRect/>
          <a:stretch>
            <a:fillRect/>
          </a:stretch>
        </p:blipFill>
        <p:spPr bwMode="auto">
          <a:xfrm>
            <a:off x="4605338" y="-92075"/>
            <a:ext cx="4662487" cy="3851275"/>
          </a:xfrm>
          <a:prstGeom prst="rect">
            <a:avLst/>
          </a:prstGeom>
          <a:noFill/>
          <a:ln w="9525">
            <a:noFill/>
            <a:miter lim="800000"/>
            <a:headEnd/>
            <a:tailEnd/>
          </a:ln>
        </p:spPr>
      </p:pic>
      <p:sp>
        <p:nvSpPr>
          <p:cNvPr id="38918" name="Text Box 4"/>
          <p:cNvSpPr txBox="1">
            <a:spLocks noChangeArrowheads="1"/>
          </p:cNvSpPr>
          <p:nvPr/>
        </p:nvSpPr>
        <p:spPr bwMode="auto">
          <a:xfrm>
            <a:off x="1285875" y="6581775"/>
            <a:ext cx="1063625" cy="276225"/>
          </a:xfrm>
          <a:prstGeom prst="rect">
            <a:avLst/>
          </a:prstGeom>
          <a:noFill/>
          <a:ln w="9525">
            <a:noFill/>
            <a:miter lim="800000"/>
            <a:headEnd/>
            <a:tailEnd/>
          </a:ln>
        </p:spPr>
        <p:txBody>
          <a:bodyPr wrap="none">
            <a:spAutoFit/>
          </a:bodyPr>
          <a:lstStyle/>
          <a:p>
            <a:r>
              <a:rPr lang="de-AT" sz="1200"/>
              <a:t>energy (keV)</a:t>
            </a:r>
          </a:p>
        </p:txBody>
      </p:sp>
      <p:sp>
        <p:nvSpPr>
          <p:cNvPr id="38919" name="Text Box 8"/>
          <p:cNvSpPr txBox="1">
            <a:spLocks noChangeArrowheads="1"/>
          </p:cNvSpPr>
          <p:nvPr/>
        </p:nvSpPr>
        <p:spPr bwMode="auto">
          <a:xfrm rot="-5400000">
            <a:off x="490538" y="4479925"/>
            <a:ext cx="508000" cy="276225"/>
          </a:xfrm>
          <a:prstGeom prst="rect">
            <a:avLst/>
          </a:prstGeom>
          <a:noFill/>
          <a:ln w="9525">
            <a:noFill/>
            <a:miter lim="800000"/>
            <a:headEnd/>
            <a:tailEnd/>
          </a:ln>
        </p:spPr>
        <p:txBody>
          <a:bodyPr wrap="none">
            <a:spAutoFit/>
          </a:bodyPr>
          <a:lstStyle/>
          <a:p>
            <a:r>
              <a:rPr lang="de-AT" sz="1200">
                <a:solidFill>
                  <a:srgbClr val="002060"/>
                </a:solidFill>
              </a:rPr>
              <a:t>(2-1)</a:t>
            </a:r>
          </a:p>
        </p:txBody>
      </p:sp>
      <p:sp>
        <p:nvSpPr>
          <p:cNvPr id="24581" name="Text Box 9"/>
          <p:cNvSpPr txBox="1">
            <a:spLocks noChangeArrowheads="1"/>
          </p:cNvSpPr>
          <p:nvPr/>
        </p:nvSpPr>
        <p:spPr bwMode="auto">
          <a:xfrm rot="16200000">
            <a:off x="955676" y="4330700"/>
            <a:ext cx="508000" cy="276225"/>
          </a:xfrm>
          <a:prstGeom prst="rect">
            <a:avLst/>
          </a:prstGeom>
          <a:noFill/>
          <a:ln w="9525">
            <a:noFill/>
            <a:miter lim="800000"/>
            <a:headEnd/>
            <a:tailEnd/>
          </a:ln>
        </p:spPr>
        <p:txBody>
          <a:bodyPr wrap="none">
            <a:spAutoFit/>
          </a:bodyPr>
          <a:lstStyle/>
          <a:p>
            <a:pPr>
              <a:defRPr/>
            </a:pPr>
            <a:r>
              <a:rPr lang="de-AT" sz="1200" dirty="0">
                <a:solidFill>
                  <a:schemeClr val="accent4"/>
                </a:solidFill>
              </a:rPr>
              <a:t>(3-1)</a:t>
            </a:r>
          </a:p>
        </p:txBody>
      </p:sp>
      <p:sp>
        <p:nvSpPr>
          <p:cNvPr id="38921" name="Text Box 8"/>
          <p:cNvSpPr txBox="1">
            <a:spLocks noChangeArrowheads="1"/>
          </p:cNvSpPr>
          <p:nvPr/>
        </p:nvSpPr>
        <p:spPr bwMode="auto">
          <a:xfrm>
            <a:off x="2143125" y="3929063"/>
            <a:ext cx="1000125" cy="830262"/>
          </a:xfrm>
          <a:prstGeom prst="rect">
            <a:avLst/>
          </a:prstGeom>
          <a:noFill/>
          <a:ln w="9525">
            <a:noFill/>
            <a:miter lim="800000"/>
            <a:headEnd/>
            <a:tailEnd/>
          </a:ln>
        </p:spPr>
        <p:txBody>
          <a:bodyPr>
            <a:spAutoFit/>
          </a:bodyPr>
          <a:lstStyle/>
          <a:p>
            <a:r>
              <a:rPr lang="de-AT" sz="1200">
                <a:solidFill>
                  <a:srgbClr val="3333CC"/>
                </a:solidFill>
              </a:rPr>
              <a:t>kaonic </a:t>
            </a:r>
          </a:p>
          <a:p>
            <a:r>
              <a:rPr lang="de-AT" sz="1200">
                <a:solidFill>
                  <a:srgbClr val="3333CC"/>
                </a:solidFill>
              </a:rPr>
              <a:t>hydrogen</a:t>
            </a:r>
          </a:p>
          <a:p>
            <a:r>
              <a:rPr lang="de-AT" sz="1200">
                <a:solidFill>
                  <a:srgbClr val="3333CC"/>
                </a:solidFill>
              </a:rPr>
              <a:t>K X-ray lines</a:t>
            </a:r>
          </a:p>
        </p:txBody>
      </p:sp>
      <p:sp>
        <p:nvSpPr>
          <p:cNvPr id="19" name="Text Box 9"/>
          <p:cNvSpPr txBox="1">
            <a:spLocks noChangeArrowheads="1"/>
          </p:cNvSpPr>
          <p:nvPr/>
        </p:nvSpPr>
        <p:spPr bwMode="auto">
          <a:xfrm rot="16200000">
            <a:off x="1169988" y="4116387"/>
            <a:ext cx="508000" cy="276225"/>
          </a:xfrm>
          <a:prstGeom prst="rect">
            <a:avLst/>
          </a:prstGeom>
          <a:noFill/>
          <a:ln w="9525">
            <a:noFill/>
            <a:miter lim="800000"/>
            <a:headEnd/>
            <a:tailEnd/>
          </a:ln>
        </p:spPr>
        <p:txBody>
          <a:bodyPr>
            <a:spAutoFit/>
          </a:bodyPr>
          <a:lstStyle/>
          <a:p>
            <a:pPr>
              <a:defRPr/>
            </a:pPr>
            <a:r>
              <a:rPr lang="de-AT" sz="1200" dirty="0">
                <a:solidFill>
                  <a:schemeClr val="accent4"/>
                </a:solidFill>
              </a:rPr>
              <a:t>(4-1)</a:t>
            </a:r>
          </a:p>
        </p:txBody>
      </p:sp>
      <p:sp>
        <p:nvSpPr>
          <p:cNvPr id="20" name="Text Box 9"/>
          <p:cNvSpPr txBox="1">
            <a:spLocks noChangeArrowheads="1"/>
          </p:cNvSpPr>
          <p:nvPr/>
        </p:nvSpPr>
        <p:spPr bwMode="auto">
          <a:xfrm rot="16200000">
            <a:off x="1396207" y="4318794"/>
            <a:ext cx="1055687" cy="276225"/>
          </a:xfrm>
          <a:prstGeom prst="rect">
            <a:avLst/>
          </a:prstGeom>
          <a:noFill/>
          <a:ln w="9525">
            <a:noFill/>
            <a:miter lim="800000"/>
            <a:headEnd/>
            <a:tailEnd/>
          </a:ln>
        </p:spPr>
        <p:txBody>
          <a:bodyPr wrap="none">
            <a:spAutoFit/>
          </a:bodyPr>
          <a:lstStyle/>
          <a:p>
            <a:pPr>
              <a:defRPr/>
            </a:pPr>
            <a:r>
              <a:rPr lang="de-AT" sz="1200" dirty="0">
                <a:solidFill>
                  <a:schemeClr val="accent4"/>
                </a:solidFill>
              </a:rPr>
              <a:t>(5-1) - (20-1)</a:t>
            </a:r>
          </a:p>
        </p:txBody>
      </p:sp>
      <p:sp>
        <p:nvSpPr>
          <p:cNvPr id="38924" name="Rectangle 42"/>
          <p:cNvSpPr>
            <a:spLocks noChangeArrowheads="1"/>
          </p:cNvSpPr>
          <p:nvPr/>
        </p:nvSpPr>
        <p:spPr bwMode="auto">
          <a:xfrm>
            <a:off x="881063" y="1285875"/>
            <a:ext cx="862012" cy="2068513"/>
          </a:xfrm>
          <a:prstGeom prst="rect">
            <a:avLst/>
          </a:prstGeom>
          <a:noFill/>
          <a:ln w="19050">
            <a:solidFill>
              <a:srgbClr val="CC0000"/>
            </a:solidFill>
            <a:prstDash val="sysDot"/>
            <a:miter lim="800000"/>
            <a:headEnd/>
            <a:tailEnd/>
          </a:ln>
        </p:spPr>
        <p:txBody>
          <a:bodyPr wrap="none" anchor="ctr"/>
          <a:lstStyle/>
          <a:p>
            <a:endParaRPr lang="de-DE"/>
          </a:p>
        </p:txBody>
      </p:sp>
      <p:sp>
        <p:nvSpPr>
          <p:cNvPr id="38925" name="Text Box 43"/>
          <p:cNvSpPr txBox="1">
            <a:spLocks noChangeArrowheads="1"/>
          </p:cNvSpPr>
          <p:nvPr/>
        </p:nvSpPr>
        <p:spPr bwMode="auto">
          <a:xfrm>
            <a:off x="928688" y="1357313"/>
            <a:ext cx="730250" cy="708025"/>
          </a:xfrm>
          <a:prstGeom prst="rect">
            <a:avLst/>
          </a:prstGeom>
          <a:noFill/>
          <a:ln w="9525">
            <a:noFill/>
            <a:miter lim="800000"/>
            <a:headEnd/>
            <a:tailEnd/>
          </a:ln>
        </p:spPr>
        <p:txBody>
          <a:bodyPr wrap="none">
            <a:spAutoFit/>
          </a:bodyPr>
          <a:lstStyle/>
          <a:p>
            <a:r>
              <a:rPr lang="de-AT" sz="1000" dirty="0"/>
              <a:t>Region </a:t>
            </a:r>
            <a:r>
              <a:rPr lang="de-AT" sz="1000" dirty="0" err="1"/>
              <a:t>of</a:t>
            </a:r>
            <a:endParaRPr lang="de-AT" sz="1000" dirty="0"/>
          </a:p>
          <a:p>
            <a:r>
              <a:rPr lang="de-AT" sz="1000" dirty="0" err="1"/>
              <a:t>kaonic</a:t>
            </a:r>
            <a:r>
              <a:rPr lang="de-AT" sz="1000" dirty="0"/>
              <a:t> </a:t>
            </a:r>
          </a:p>
          <a:p>
            <a:r>
              <a:rPr lang="de-AT" sz="1000" dirty="0"/>
              <a:t>hydrogen</a:t>
            </a:r>
          </a:p>
          <a:p>
            <a:r>
              <a:rPr lang="de-AT" sz="1000" dirty="0"/>
              <a:t>K </a:t>
            </a:r>
            <a:r>
              <a:rPr lang="de-AT" sz="1000" dirty="0" err="1"/>
              <a:t>lines</a:t>
            </a:r>
            <a:endParaRPr lang="de-AT" sz="1000" dirty="0"/>
          </a:p>
        </p:txBody>
      </p:sp>
      <p:sp>
        <p:nvSpPr>
          <p:cNvPr id="38926" name="Text Box 44"/>
          <p:cNvSpPr txBox="1">
            <a:spLocks noChangeArrowheads="1"/>
          </p:cNvSpPr>
          <p:nvPr/>
        </p:nvSpPr>
        <p:spPr bwMode="auto">
          <a:xfrm rot="-5400000">
            <a:off x="1980406" y="377032"/>
            <a:ext cx="714375" cy="246062"/>
          </a:xfrm>
          <a:prstGeom prst="rect">
            <a:avLst/>
          </a:prstGeom>
          <a:noFill/>
          <a:ln w="9525">
            <a:noFill/>
            <a:miter lim="800000"/>
            <a:headEnd/>
            <a:tailEnd/>
          </a:ln>
        </p:spPr>
        <p:txBody>
          <a:bodyPr>
            <a:spAutoFit/>
          </a:bodyPr>
          <a:lstStyle/>
          <a:p>
            <a:r>
              <a:rPr lang="de-AT" sz="1000" dirty="0">
                <a:solidFill>
                  <a:srgbClr val="3333CC"/>
                </a:solidFill>
              </a:rPr>
              <a:t>KC (5-4)</a:t>
            </a:r>
          </a:p>
        </p:txBody>
      </p:sp>
      <p:sp>
        <p:nvSpPr>
          <p:cNvPr id="38927" name="Text Box 45"/>
          <p:cNvSpPr txBox="1">
            <a:spLocks noChangeArrowheads="1"/>
          </p:cNvSpPr>
          <p:nvPr/>
        </p:nvSpPr>
        <p:spPr bwMode="auto">
          <a:xfrm rot="-5400000">
            <a:off x="134144" y="1599406"/>
            <a:ext cx="1190625" cy="246063"/>
          </a:xfrm>
          <a:prstGeom prst="rect">
            <a:avLst/>
          </a:prstGeom>
          <a:noFill/>
          <a:ln w="9525">
            <a:noFill/>
            <a:miter lim="800000"/>
            <a:headEnd/>
            <a:tailEnd/>
          </a:ln>
        </p:spPr>
        <p:txBody>
          <a:bodyPr>
            <a:spAutoFit/>
          </a:bodyPr>
          <a:lstStyle/>
          <a:p>
            <a:r>
              <a:rPr lang="de-AT" sz="1000">
                <a:solidFill>
                  <a:srgbClr val="3333CC"/>
                </a:solidFill>
              </a:rPr>
              <a:t>KC (6-5)</a:t>
            </a:r>
          </a:p>
        </p:txBody>
      </p:sp>
      <p:sp>
        <p:nvSpPr>
          <p:cNvPr id="38928" name="Text Box 46"/>
          <p:cNvSpPr txBox="1">
            <a:spLocks noChangeArrowheads="1"/>
          </p:cNvSpPr>
          <p:nvPr/>
        </p:nvSpPr>
        <p:spPr bwMode="auto">
          <a:xfrm rot="10800000">
            <a:off x="319088" y="769938"/>
            <a:ext cx="338137" cy="584200"/>
          </a:xfrm>
          <a:prstGeom prst="rect">
            <a:avLst/>
          </a:prstGeom>
          <a:noFill/>
          <a:ln w="9525">
            <a:noFill/>
            <a:miter lim="800000"/>
            <a:headEnd/>
            <a:tailEnd/>
          </a:ln>
        </p:spPr>
        <p:txBody>
          <a:bodyPr vert="eaVert">
            <a:spAutoFit/>
          </a:bodyPr>
          <a:lstStyle/>
          <a:p>
            <a:pPr eaLnBrk="0" hangingPunct="0">
              <a:spcBef>
                <a:spcPct val="20000"/>
              </a:spcBef>
            </a:pPr>
            <a:r>
              <a:rPr lang="de-AT" sz="1000"/>
              <a:t>Ti K</a:t>
            </a:r>
            <a:r>
              <a:rPr lang="de-AT" sz="1000" baseline="-25000">
                <a:latin typeface="Symbol" pitchFamily="18" charset="2"/>
              </a:rPr>
              <a:t>a</a:t>
            </a:r>
            <a:endParaRPr lang="de-AT" sz="1000">
              <a:solidFill>
                <a:srgbClr val="3333CC"/>
              </a:solidFill>
            </a:endParaRPr>
          </a:p>
        </p:txBody>
      </p:sp>
      <p:sp>
        <p:nvSpPr>
          <p:cNvPr id="38929" name="Text Box 47"/>
          <p:cNvSpPr txBox="1">
            <a:spLocks noChangeArrowheads="1"/>
          </p:cNvSpPr>
          <p:nvPr/>
        </p:nvSpPr>
        <p:spPr bwMode="auto">
          <a:xfrm rot="10800000">
            <a:off x="2786063" y="2143125"/>
            <a:ext cx="338137" cy="608013"/>
          </a:xfrm>
          <a:prstGeom prst="rect">
            <a:avLst/>
          </a:prstGeom>
          <a:noFill/>
          <a:ln w="9525">
            <a:noFill/>
            <a:miter lim="800000"/>
            <a:headEnd/>
            <a:tailEnd/>
          </a:ln>
        </p:spPr>
        <p:txBody>
          <a:bodyPr vert="eaVert">
            <a:spAutoFit/>
          </a:bodyPr>
          <a:lstStyle/>
          <a:p>
            <a:pPr eaLnBrk="0" hangingPunct="0">
              <a:spcBef>
                <a:spcPct val="20000"/>
              </a:spcBef>
            </a:pPr>
            <a:r>
              <a:rPr lang="de-AT" sz="1000"/>
              <a:t>Pb L</a:t>
            </a:r>
            <a:r>
              <a:rPr lang="de-AT" sz="1000" baseline="-25000">
                <a:latin typeface="Symbol" pitchFamily="18" charset="2"/>
              </a:rPr>
              <a:t>b</a:t>
            </a:r>
            <a:endParaRPr lang="de-AT" sz="1000">
              <a:solidFill>
                <a:srgbClr val="3333CC"/>
              </a:solidFill>
            </a:endParaRPr>
          </a:p>
        </p:txBody>
      </p:sp>
      <p:sp>
        <p:nvSpPr>
          <p:cNvPr id="28" name="Text Box 81"/>
          <p:cNvSpPr txBox="1">
            <a:spLocks noChangeArrowheads="1"/>
          </p:cNvSpPr>
          <p:nvPr/>
        </p:nvSpPr>
        <p:spPr bwMode="auto">
          <a:xfrm rot="10800000">
            <a:off x="3214688" y="1714500"/>
            <a:ext cx="338137" cy="1008063"/>
          </a:xfrm>
          <a:prstGeom prst="rect">
            <a:avLst/>
          </a:prstGeom>
          <a:noFill/>
          <a:ln w="9525">
            <a:noFill/>
            <a:miter lim="800000"/>
            <a:headEnd/>
            <a:tailEnd/>
          </a:ln>
        </p:spPr>
        <p:txBody>
          <a:bodyPr vert="eaVert">
            <a:spAutoFit/>
          </a:bodyPr>
          <a:lstStyle/>
          <a:p>
            <a:pPr eaLnBrk="0" hangingPunct="0">
              <a:spcBef>
                <a:spcPct val="20000"/>
              </a:spcBef>
              <a:defRPr/>
            </a:pPr>
            <a:r>
              <a:rPr lang="de-AT" sz="1000" dirty="0">
                <a:solidFill>
                  <a:schemeClr val="accent6"/>
                </a:solidFill>
              </a:rPr>
              <a:t>KN (5-4)</a:t>
            </a:r>
          </a:p>
        </p:txBody>
      </p:sp>
      <p:sp>
        <p:nvSpPr>
          <p:cNvPr id="38931" name="Line 82"/>
          <p:cNvSpPr>
            <a:spLocks noChangeShapeType="1"/>
          </p:cNvSpPr>
          <p:nvPr/>
        </p:nvSpPr>
        <p:spPr bwMode="auto">
          <a:xfrm>
            <a:off x="357188" y="2857500"/>
            <a:ext cx="3938587" cy="263525"/>
          </a:xfrm>
          <a:prstGeom prst="line">
            <a:avLst/>
          </a:prstGeom>
          <a:noFill/>
          <a:ln w="9525">
            <a:solidFill>
              <a:srgbClr val="0066FF"/>
            </a:solidFill>
            <a:prstDash val="lgDash"/>
            <a:round/>
            <a:headEnd/>
            <a:tailEnd/>
          </a:ln>
        </p:spPr>
        <p:txBody>
          <a:bodyPr/>
          <a:lstStyle/>
          <a:p>
            <a:endParaRPr lang="de-AT"/>
          </a:p>
        </p:txBody>
      </p:sp>
      <p:sp>
        <p:nvSpPr>
          <p:cNvPr id="38932" name="Text Box 87"/>
          <p:cNvSpPr txBox="1">
            <a:spLocks noChangeArrowheads="1"/>
          </p:cNvSpPr>
          <p:nvPr/>
        </p:nvSpPr>
        <p:spPr bwMode="auto">
          <a:xfrm rot="10800000">
            <a:off x="1860550" y="1166813"/>
            <a:ext cx="338138" cy="928687"/>
          </a:xfrm>
          <a:prstGeom prst="rect">
            <a:avLst/>
          </a:prstGeom>
          <a:noFill/>
          <a:ln w="9525">
            <a:noFill/>
            <a:miter lim="800000"/>
            <a:headEnd/>
            <a:tailEnd/>
          </a:ln>
        </p:spPr>
        <p:txBody>
          <a:bodyPr vert="eaVert">
            <a:spAutoFit/>
          </a:bodyPr>
          <a:lstStyle/>
          <a:p>
            <a:pPr eaLnBrk="0" hangingPunct="0">
              <a:spcBef>
                <a:spcPct val="20000"/>
              </a:spcBef>
            </a:pPr>
            <a:r>
              <a:rPr lang="de-AT" sz="1000">
                <a:solidFill>
                  <a:srgbClr val="3333CC"/>
                </a:solidFill>
              </a:rPr>
              <a:t>KO (6-5)</a:t>
            </a:r>
          </a:p>
        </p:txBody>
      </p:sp>
      <p:sp>
        <p:nvSpPr>
          <p:cNvPr id="38933" name="Text Box 88"/>
          <p:cNvSpPr txBox="1">
            <a:spLocks noChangeArrowheads="1"/>
          </p:cNvSpPr>
          <p:nvPr/>
        </p:nvSpPr>
        <p:spPr bwMode="auto">
          <a:xfrm rot="-5400000">
            <a:off x="1360487" y="2066926"/>
            <a:ext cx="1033463" cy="246062"/>
          </a:xfrm>
          <a:prstGeom prst="rect">
            <a:avLst/>
          </a:prstGeom>
          <a:noFill/>
          <a:ln w="9525">
            <a:noFill/>
            <a:miter lim="800000"/>
            <a:headEnd/>
            <a:tailEnd/>
          </a:ln>
        </p:spPr>
        <p:txBody>
          <a:bodyPr>
            <a:spAutoFit/>
          </a:bodyPr>
          <a:lstStyle/>
          <a:p>
            <a:r>
              <a:rPr lang="de-AT" sz="1000">
                <a:solidFill>
                  <a:srgbClr val="3333CC"/>
                </a:solidFill>
              </a:rPr>
              <a:t>KC (7-5)</a:t>
            </a:r>
          </a:p>
        </p:txBody>
      </p:sp>
      <p:sp>
        <p:nvSpPr>
          <p:cNvPr id="38934" name="Text Box 92"/>
          <p:cNvSpPr txBox="1">
            <a:spLocks noChangeArrowheads="1"/>
          </p:cNvSpPr>
          <p:nvPr/>
        </p:nvSpPr>
        <p:spPr bwMode="auto">
          <a:xfrm rot="-5400000">
            <a:off x="3340100" y="2089150"/>
            <a:ext cx="995363" cy="246063"/>
          </a:xfrm>
          <a:prstGeom prst="rect">
            <a:avLst/>
          </a:prstGeom>
          <a:noFill/>
          <a:ln w="9525">
            <a:noFill/>
            <a:miter lim="800000"/>
            <a:headEnd/>
            <a:tailEnd/>
          </a:ln>
        </p:spPr>
        <p:txBody>
          <a:bodyPr>
            <a:spAutoFit/>
          </a:bodyPr>
          <a:lstStyle/>
          <a:p>
            <a:r>
              <a:rPr lang="de-AT" sz="1000">
                <a:solidFill>
                  <a:srgbClr val="3333CC"/>
                </a:solidFill>
              </a:rPr>
              <a:t>KC (6-4)</a:t>
            </a:r>
          </a:p>
        </p:txBody>
      </p:sp>
      <p:sp>
        <p:nvSpPr>
          <p:cNvPr id="38935" name="Text Box 93"/>
          <p:cNvSpPr txBox="1">
            <a:spLocks noChangeArrowheads="1"/>
          </p:cNvSpPr>
          <p:nvPr/>
        </p:nvSpPr>
        <p:spPr bwMode="auto">
          <a:xfrm rot="-5400000">
            <a:off x="3518694" y="2196307"/>
            <a:ext cx="1066800" cy="246062"/>
          </a:xfrm>
          <a:prstGeom prst="rect">
            <a:avLst/>
          </a:prstGeom>
          <a:noFill/>
          <a:ln w="9525">
            <a:noFill/>
            <a:miter lim="800000"/>
            <a:headEnd/>
            <a:tailEnd/>
          </a:ln>
        </p:spPr>
        <p:txBody>
          <a:bodyPr>
            <a:spAutoFit/>
          </a:bodyPr>
          <a:lstStyle/>
          <a:p>
            <a:r>
              <a:rPr lang="de-AT" sz="1000">
                <a:solidFill>
                  <a:srgbClr val="3333CC"/>
                </a:solidFill>
              </a:rPr>
              <a:t>KAl (6-4)</a:t>
            </a:r>
          </a:p>
        </p:txBody>
      </p:sp>
      <p:pic>
        <p:nvPicPr>
          <p:cNvPr id="38936" name="Picture 8"/>
          <p:cNvPicPr>
            <a:picLocks noChangeAspect="1" noChangeArrowheads="1"/>
          </p:cNvPicPr>
          <p:nvPr/>
        </p:nvPicPr>
        <p:blipFill>
          <a:blip r:embed="rId6" cstate="print"/>
          <a:srcRect/>
          <a:stretch>
            <a:fillRect/>
          </a:stretch>
        </p:blipFill>
        <p:spPr bwMode="auto">
          <a:xfrm>
            <a:off x="7353300" y="142875"/>
            <a:ext cx="1582738" cy="1714500"/>
          </a:xfrm>
          <a:prstGeom prst="rect">
            <a:avLst/>
          </a:prstGeom>
          <a:noFill/>
          <a:ln w="9525">
            <a:noFill/>
            <a:miter lim="800000"/>
            <a:headEnd/>
            <a:tailEnd/>
          </a:ln>
        </p:spPr>
      </p:pic>
      <p:sp>
        <p:nvSpPr>
          <p:cNvPr id="38937" name="Text Box 44"/>
          <p:cNvSpPr txBox="1">
            <a:spLocks noChangeArrowheads="1"/>
          </p:cNvSpPr>
          <p:nvPr/>
        </p:nvSpPr>
        <p:spPr bwMode="auto">
          <a:xfrm rot="-5400000">
            <a:off x="6695281" y="448470"/>
            <a:ext cx="714375" cy="246062"/>
          </a:xfrm>
          <a:prstGeom prst="rect">
            <a:avLst/>
          </a:prstGeom>
          <a:noFill/>
          <a:ln w="9525">
            <a:noFill/>
            <a:miter lim="800000"/>
            <a:headEnd/>
            <a:tailEnd/>
          </a:ln>
        </p:spPr>
        <p:txBody>
          <a:bodyPr>
            <a:spAutoFit/>
          </a:bodyPr>
          <a:lstStyle/>
          <a:p>
            <a:r>
              <a:rPr lang="de-AT" sz="1000">
                <a:solidFill>
                  <a:srgbClr val="3333CC"/>
                </a:solidFill>
              </a:rPr>
              <a:t>KC (5-4)</a:t>
            </a:r>
          </a:p>
        </p:txBody>
      </p:sp>
      <p:sp>
        <p:nvSpPr>
          <p:cNvPr id="38938" name="Text Box 45"/>
          <p:cNvSpPr txBox="1">
            <a:spLocks noChangeArrowheads="1"/>
          </p:cNvSpPr>
          <p:nvPr/>
        </p:nvSpPr>
        <p:spPr bwMode="auto">
          <a:xfrm rot="-5400000">
            <a:off x="5072857" y="1880394"/>
            <a:ext cx="690562" cy="247650"/>
          </a:xfrm>
          <a:prstGeom prst="rect">
            <a:avLst/>
          </a:prstGeom>
          <a:noFill/>
          <a:ln w="9525">
            <a:noFill/>
            <a:miter lim="800000"/>
            <a:headEnd/>
            <a:tailEnd/>
          </a:ln>
        </p:spPr>
        <p:txBody>
          <a:bodyPr>
            <a:spAutoFit/>
          </a:bodyPr>
          <a:lstStyle/>
          <a:p>
            <a:r>
              <a:rPr lang="de-AT" sz="1000">
                <a:solidFill>
                  <a:srgbClr val="3333CC"/>
                </a:solidFill>
              </a:rPr>
              <a:t>KC (6-5)</a:t>
            </a:r>
          </a:p>
        </p:txBody>
      </p:sp>
      <p:sp>
        <p:nvSpPr>
          <p:cNvPr id="38939" name="Text Box 46"/>
          <p:cNvSpPr txBox="1">
            <a:spLocks noChangeArrowheads="1"/>
          </p:cNvSpPr>
          <p:nvPr/>
        </p:nvSpPr>
        <p:spPr bwMode="auto">
          <a:xfrm rot="10800000">
            <a:off x="5072063" y="1071563"/>
            <a:ext cx="338137" cy="584200"/>
          </a:xfrm>
          <a:prstGeom prst="rect">
            <a:avLst/>
          </a:prstGeom>
          <a:noFill/>
          <a:ln w="9525">
            <a:noFill/>
            <a:miter lim="800000"/>
            <a:headEnd/>
            <a:tailEnd/>
          </a:ln>
        </p:spPr>
        <p:txBody>
          <a:bodyPr vert="eaVert">
            <a:spAutoFit/>
          </a:bodyPr>
          <a:lstStyle/>
          <a:p>
            <a:pPr eaLnBrk="0" hangingPunct="0">
              <a:spcBef>
                <a:spcPct val="20000"/>
              </a:spcBef>
            </a:pPr>
            <a:r>
              <a:rPr lang="de-AT" sz="1000"/>
              <a:t>Ti K</a:t>
            </a:r>
            <a:r>
              <a:rPr lang="de-AT" sz="1000" baseline="-25000">
                <a:latin typeface="Symbol" pitchFamily="18" charset="2"/>
              </a:rPr>
              <a:t>a</a:t>
            </a:r>
            <a:endParaRPr lang="de-AT" sz="1000">
              <a:solidFill>
                <a:srgbClr val="3333CC"/>
              </a:solidFill>
            </a:endParaRPr>
          </a:p>
        </p:txBody>
      </p:sp>
      <p:sp>
        <p:nvSpPr>
          <p:cNvPr id="38940" name="Text Box 47"/>
          <p:cNvSpPr txBox="1">
            <a:spLocks noChangeArrowheads="1"/>
          </p:cNvSpPr>
          <p:nvPr/>
        </p:nvSpPr>
        <p:spPr bwMode="auto">
          <a:xfrm rot="10800000">
            <a:off x="7500938" y="2214563"/>
            <a:ext cx="338137" cy="608012"/>
          </a:xfrm>
          <a:prstGeom prst="rect">
            <a:avLst/>
          </a:prstGeom>
          <a:noFill/>
          <a:ln w="9525">
            <a:noFill/>
            <a:miter lim="800000"/>
            <a:headEnd/>
            <a:tailEnd/>
          </a:ln>
        </p:spPr>
        <p:txBody>
          <a:bodyPr vert="eaVert">
            <a:spAutoFit/>
          </a:bodyPr>
          <a:lstStyle/>
          <a:p>
            <a:pPr eaLnBrk="0" hangingPunct="0">
              <a:spcBef>
                <a:spcPct val="20000"/>
              </a:spcBef>
            </a:pPr>
            <a:r>
              <a:rPr lang="de-AT" sz="1000"/>
              <a:t>Pb L</a:t>
            </a:r>
            <a:r>
              <a:rPr lang="de-AT" sz="1000" baseline="-25000">
                <a:latin typeface="Symbol" pitchFamily="18" charset="2"/>
              </a:rPr>
              <a:t>b</a:t>
            </a:r>
            <a:endParaRPr lang="de-AT" sz="1000">
              <a:solidFill>
                <a:srgbClr val="3333CC"/>
              </a:solidFill>
            </a:endParaRPr>
          </a:p>
        </p:txBody>
      </p:sp>
      <p:sp>
        <p:nvSpPr>
          <p:cNvPr id="82" name="Text Box 81"/>
          <p:cNvSpPr txBox="1">
            <a:spLocks noChangeArrowheads="1"/>
          </p:cNvSpPr>
          <p:nvPr/>
        </p:nvSpPr>
        <p:spPr bwMode="auto">
          <a:xfrm rot="10800000">
            <a:off x="7929563" y="1857375"/>
            <a:ext cx="338137" cy="1008063"/>
          </a:xfrm>
          <a:prstGeom prst="rect">
            <a:avLst/>
          </a:prstGeom>
          <a:noFill/>
          <a:ln w="9525">
            <a:noFill/>
            <a:miter lim="800000"/>
            <a:headEnd/>
            <a:tailEnd/>
          </a:ln>
        </p:spPr>
        <p:txBody>
          <a:bodyPr vert="eaVert">
            <a:spAutoFit/>
          </a:bodyPr>
          <a:lstStyle/>
          <a:p>
            <a:pPr eaLnBrk="0" hangingPunct="0">
              <a:spcBef>
                <a:spcPct val="20000"/>
              </a:spcBef>
              <a:defRPr/>
            </a:pPr>
            <a:r>
              <a:rPr lang="de-AT" sz="1000" dirty="0">
                <a:solidFill>
                  <a:schemeClr val="accent6"/>
                </a:solidFill>
              </a:rPr>
              <a:t>KN (5-4)</a:t>
            </a:r>
          </a:p>
        </p:txBody>
      </p:sp>
      <p:sp>
        <p:nvSpPr>
          <p:cNvPr id="38942" name="Text Box 87"/>
          <p:cNvSpPr txBox="1">
            <a:spLocks noChangeArrowheads="1"/>
          </p:cNvSpPr>
          <p:nvPr/>
        </p:nvSpPr>
        <p:spPr bwMode="auto">
          <a:xfrm rot="10800000">
            <a:off x="6592888" y="1192213"/>
            <a:ext cx="338137" cy="928687"/>
          </a:xfrm>
          <a:prstGeom prst="rect">
            <a:avLst/>
          </a:prstGeom>
          <a:noFill/>
          <a:ln w="9525">
            <a:noFill/>
            <a:miter lim="800000"/>
            <a:headEnd/>
            <a:tailEnd/>
          </a:ln>
        </p:spPr>
        <p:txBody>
          <a:bodyPr vert="eaVert">
            <a:spAutoFit/>
          </a:bodyPr>
          <a:lstStyle/>
          <a:p>
            <a:pPr eaLnBrk="0" hangingPunct="0">
              <a:spcBef>
                <a:spcPct val="20000"/>
              </a:spcBef>
            </a:pPr>
            <a:r>
              <a:rPr lang="de-AT" sz="1000">
                <a:solidFill>
                  <a:srgbClr val="3333CC"/>
                </a:solidFill>
              </a:rPr>
              <a:t>KO (6-5)</a:t>
            </a:r>
          </a:p>
        </p:txBody>
      </p:sp>
      <p:sp>
        <p:nvSpPr>
          <p:cNvPr id="38943" name="Text Box 88"/>
          <p:cNvSpPr txBox="1">
            <a:spLocks noChangeArrowheads="1"/>
          </p:cNvSpPr>
          <p:nvPr/>
        </p:nvSpPr>
        <p:spPr bwMode="auto">
          <a:xfrm rot="-5400000">
            <a:off x="6035675" y="2108200"/>
            <a:ext cx="1033463" cy="246063"/>
          </a:xfrm>
          <a:prstGeom prst="rect">
            <a:avLst/>
          </a:prstGeom>
          <a:noFill/>
          <a:ln w="9525">
            <a:noFill/>
            <a:miter lim="800000"/>
            <a:headEnd/>
            <a:tailEnd/>
          </a:ln>
        </p:spPr>
        <p:txBody>
          <a:bodyPr>
            <a:spAutoFit/>
          </a:bodyPr>
          <a:lstStyle/>
          <a:p>
            <a:r>
              <a:rPr lang="de-AT" sz="1000">
                <a:solidFill>
                  <a:srgbClr val="3333CC"/>
                </a:solidFill>
              </a:rPr>
              <a:t>KC (7-5)</a:t>
            </a:r>
          </a:p>
        </p:txBody>
      </p:sp>
      <p:sp>
        <p:nvSpPr>
          <p:cNvPr id="38944" name="Text Box 92"/>
          <p:cNvSpPr txBox="1">
            <a:spLocks noChangeArrowheads="1"/>
          </p:cNvSpPr>
          <p:nvPr/>
        </p:nvSpPr>
        <p:spPr bwMode="auto">
          <a:xfrm rot="-5400000">
            <a:off x="8054975" y="2232025"/>
            <a:ext cx="995363" cy="246063"/>
          </a:xfrm>
          <a:prstGeom prst="rect">
            <a:avLst/>
          </a:prstGeom>
          <a:noFill/>
          <a:ln w="9525">
            <a:noFill/>
            <a:miter lim="800000"/>
            <a:headEnd/>
            <a:tailEnd/>
          </a:ln>
        </p:spPr>
        <p:txBody>
          <a:bodyPr>
            <a:spAutoFit/>
          </a:bodyPr>
          <a:lstStyle/>
          <a:p>
            <a:r>
              <a:rPr lang="de-AT" sz="1000">
                <a:solidFill>
                  <a:srgbClr val="3333CC"/>
                </a:solidFill>
              </a:rPr>
              <a:t>KC (6-4)</a:t>
            </a:r>
          </a:p>
        </p:txBody>
      </p:sp>
      <p:sp>
        <p:nvSpPr>
          <p:cNvPr id="38945" name="Text Box 93"/>
          <p:cNvSpPr txBox="1">
            <a:spLocks noChangeArrowheads="1"/>
          </p:cNvSpPr>
          <p:nvPr/>
        </p:nvSpPr>
        <p:spPr bwMode="auto">
          <a:xfrm rot="-5400000">
            <a:off x="8233569" y="2196307"/>
            <a:ext cx="1066800" cy="246062"/>
          </a:xfrm>
          <a:prstGeom prst="rect">
            <a:avLst/>
          </a:prstGeom>
          <a:noFill/>
          <a:ln w="9525">
            <a:noFill/>
            <a:miter lim="800000"/>
            <a:headEnd/>
            <a:tailEnd/>
          </a:ln>
        </p:spPr>
        <p:txBody>
          <a:bodyPr>
            <a:spAutoFit/>
          </a:bodyPr>
          <a:lstStyle/>
          <a:p>
            <a:r>
              <a:rPr lang="de-AT" sz="1000">
                <a:solidFill>
                  <a:srgbClr val="3333CC"/>
                </a:solidFill>
              </a:rPr>
              <a:t>KAl (6-4)</a:t>
            </a:r>
          </a:p>
        </p:txBody>
      </p:sp>
      <p:sp>
        <p:nvSpPr>
          <p:cNvPr id="38946" name="Text Box 45"/>
          <p:cNvSpPr txBox="1">
            <a:spLocks noChangeArrowheads="1"/>
          </p:cNvSpPr>
          <p:nvPr/>
        </p:nvSpPr>
        <p:spPr bwMode="auto">
          <a:xfrm rot="-5400000">
            <a:off x="5238750" y="2119313"/>
            <a:ext cx="896937" cy="230188"/>
          </a:xfrm>
          <a:prstGeom prst="rect">
            <a:avLst/>
          </a:prstGeom>
          <a:noFill/>
          <a:ln w="9525">
            <a:noFill/>
            <a:miter lim="800000"/>
            <a:headEnd/>
            <a:tailEnd/>
          </a:ln>
        </p:spPr>
        <p:txBody>
          <a:bodyPr>
            <a:spAutoFit/>
          </a:bodyPr>
          <a:lstStyle/>
          <a:p>
            <a:r>
              <a:rPr lang="de-AT" sz="900">
                <a:solidFill>
                  <a:srgbClr val="3333CC"/>
                </a:solidFill>
              </a:rPr>
              <a:t>KO (7-6)</a:t>
            </a:r>
          </a:p>
        </p:txBody>
      </p:sp>
      <p:sp>
        <p:nvSpPr>
          <p:cNvPr id="38947" name="Text Box 88"/>
          <p:cNvSpPr txBox="1">
            <a:spLocks noChangeArrowheads="1"/>
          </p:cNvSpPr>
          <p:nvPr/>
        </p:nvSpPr>
        <p:spPr bwMode="auto">
          <a:xfrm>
            <a:off x="5089525" y="3051175"/>
            <a:ext cx="1336675" cy="384175"/>
          </a:xfrm>
          <a:prstGeom prst="rect">
            <a:avLst/>
          </a:prstGeom>
          <a:noFill/>
          <a:ln w="9525">
            <a:noFill/>
            <a:miter lim="800000"/>
            <a:headEnd/>
            <a:tailEnd/>
          </a:ln>
        </p:spPr>
        <p:txBody>
          <a:bodyPr wrap="none">
            <a:spAutoFit/>
          </a:bodyPr>
          <a:lstStyle/>
          <a:p>
            <a:r>
              <a:rPr lang="de-AT" sz="1000" b="1">
                <a:solidFill>
                  <a:srgbClr val="C00000"/>
                </a:solidFill>
              </a:rPr>
              <a:t> </a:t>
            </a:r>
            <a:r>
              <a:rPr lang="de-AT" sz="900" b="1">
                <a:solidFill>
                  <a:srgbClr val="C00000"/>
                </a:solidFill>
              </a:rPr>
              <a:t>KD pattern for </a:t>
            </a:r>
          </a:p>
          <a:p>
            <a:r>
              <a:rPr lang="de-AT" sz="900" b="1">
                <a:solidFill>
                  <a:srgbClr val="C00000"/>
                </a:solidFill>
                <a:latin typeface="Symbol" pitchFamily="18" charset="2"/>
              </a:rPr>
              <a:t>e</a:t>
            </a:r>
            <a:r>
              <a:rPr lang="de-AT" sz="900" b="1">
                <a:solidFill>
                  <a:srgbClr val="C00000"/>
                </a:solidFill>
              </a:rPr>
              <a:t>=-700 eV  </a:t>
            </a:r>
            <a:r>
              <a:rPr lang="de-AT" sz="900" b="1">
                <a:solidFill>
                  <a:srgbClr val="C00000"/>
                </a:solidFill>
                <a:latin typeface="Symbol" pitchFamily="18" charset="2"/>
              </a:rPr>
              <a:t>G</a:t>
            </a:r>
            <a:r>
              <a:rPr lang="de-AT" sz="900" b="1">
                <a:solidFill>
                  <a:srgbClr val="C00000"/>
                </a:solidFill>
              </a:rPr>
              <a:t>=1000 eV</a:t>
            </a:r>
          </a:p>
        </p:txBody>
      </p:sp>
      <p:grpSp>
        <p:nvGrpSpPr>
          <p:cNvPr id="2" name="Gruppieren 98"/>
          <p:cNvGrpSpPr>
            <a:grpSpLocks/>
          </p:cNvGrpSpPr>
          <p:nvPr/>
        </p:nvGrpSpPr>
        <p:grpSpPr bwMode="auto">
          <a:xfrm>
            <a:off x="5891213" y="3086100"/>
            <a:ext cx="995362" cy="184150"/>
            <a:chOff x="5500694" y="3214686"/>
            <a:chExt cx="1558925" cy="183546"/>
          </a:xfrm>
        </p:grpSpPr>
        <p:sp>
          <p:nvSpPr>
            <p:cNvPr id="39003" name="Line 83"/>
            <p:cNvSpPr>
              <a:spLocks noChangeShapeType="1"/>
            </p:cNvSpPr>
            <p:nvPr/>
          </p:nvSpPr>
          <p:spPr bwMode="auto">
            <a:xfrm flipV="1">
              <a:off x="5500694" y="3214686"/>
              <a:ext cx="503237" cy="0"/>
            </a:xfrm>
            <a:prstGeom prst="line">
              <a:avLst/>
            </a:prstGeom>
            <a:noFill/>
            <a:ln w="19050">
              <a:solidFill>
                <a:srgbClr val="CC0000"/>
              </a:solidFill>
              <a:round/>
              <a:headEnd/>
              <a:tailEnd/>
            </a:ln>
          </p:spPr>
          <p:txBody>
            <a:bodyPr/>
            <a:lstStyle/>
            <a:p>
              <a:endParaRPr lang="de-AT"/>
            </a:p>
          </p:txBody>
        </p:sp>
        <p:sp>
          <p:nvSpPr>
            <p:cNvPr id="39004" name="Line 84"/>
            <p:cNvSpPr>
              <a:spLocks noChangeShapeType="1"/>
            </p:cNvSpPr>
            <p:nvPr/>
          </p:nvSpPr>
          <p:spPr bwMode="auto">
            <a:xfrm flipV="1">
              <a:off x="6167444" y="3314699"/>
              <a:ext cx="503237" cy="0"/>
            </a:xfrm>
            <a:prstGeom prst="line">
              <a:avLst/>
            </a:prstGeom>
            <a:noFill/>
            <a:ln w="19050">
              <a:solidFill>
                <a:srgbClr val="CC0000"/>
              </a:solidFill>
              <a:round/>
              <a:headEnd/>
              <a:tailEnd/>
            </a:ln>
          </p:spPr>
          <p:txBody>
            <a:bodyPr/>
            <a:lstStyle/>
            <a:p>
              <a:endParaRPr lang="de-AT"/>
            </a:p>
          </p:txBody>
        </p:sp>
        <p:sp>
          <p:nvSpPr>
            <p:cNvPr id="39005" name="Line 85"/>
            <p:cNvSpPr>
              <a:spLocks noChangeShapeType="1"/>
            </p:cNvSpPr>
            <p:nvPr/>
          </p:nvSpPr>
          <p:spPr bwMode="auto">
            <a:xfrm flipV="1">
              <a:off x="6556382" y="3398232"/>
              <a:ext cx="503237" cy="0"/>
            </a:xfrm>
            <a:prstGeom prst="line">
              <a:avLst/>
            </a:prstGeom>
            <a:noFill/>
            <a:ln w="31750">
              <a:solidFill>
                <a:srgbClr val="CC0000"/>
              </a:solidFill>
              <a:round/>
              <a:headEnd/>
              <a:tailEnd/>
            </a:ln>
          </p:spPr>
          <p:txBody>
            <a:bodyPr/>
            <a:lstStyle/>
            <a:p>
              <a:endParaRPr lang="de-AT"/>
            </a:p>
          </p:txBody>
        </p:sp>
        <p:sp>
          <p:nvSpPr>
            <p:cNvPr id="39006" name="Line 86"/>
            <p:cNvSpPr>
              <a:spLocks noChangeShapeType="1"/>
            </p:cNvSpPr>
            <p:nvPr/>
          </p:nvSpPr>
          <p:spPr bwMode="auto">
            <a:xfrm flipV="1">
              <a:off x="6415094" y="3355974"/>
              <a:ext cx="503237" cy="0"/>
            </a:xfrm>
            <a:prstGeom prst="line">
              <a:avLst/>
            </a:prstGeom>
            <a:noFill/>
            <a:ln w="19050">
              <a:solidFill>
                <a:srgbClr val="CC0000"/>
              </a:solidFill>
              <a:round/>
              <a:headEnd/>
              <a:tailEnd/>
            </a:ln>
          </p:spPr>
          <p:txBody>
            <a:bodyPr/>
            <a:lstStyle/>
            <a:p>
              <a:endParaRPr lang="de-AT"/>
            </a:p>
          </p:txBody>
        </p:sp>
      </p:grpSp>
      <p:sp>
        <p:nvSpPr>
          <p:cNvPr id="38949" name="Line 82"/>
          <p:cNvSpPr>
            <a:spLocks noChangeShapeType="1"/>
          </p:cNvSpPr>
          <p:nvPr/>
        </p:nvSpPr>
        <p:spPr bwMode="auto">
          <a:xfrm>
            <a:off x="5129213" y="2906713"/>
            <a:ext cx="3857625" cy="285750"/>
          </a:xfrm>
          <a:prstGeom prst="line">
            <a:avLst/>
          </a:prstGeom>
          <a:noFill/>
          <a:ln w="9525">
            <a:solidFill>
              <a:srgbClr val="0066FF"/>
            </a:solidFill>
            <a:prstDash val="lgDash"/>
            <a:round/>
            <a:headEnd/>
            <a:tailEnd/>
          </a:ln>
        </p:spPr>
        <p:txBody>
          <a:bodyPr/>
          <a:lstStyle/>
          <a:p>
            <a:endParaRPr lang="de-AT"/>
          </a:p>
        </p:txBody>
      </p:sp>
      <p:sp>
        <p:nvSpPr>
          <p:cNvPr id="38950" name="Text Box 45"/>
          <p:cNvSpPr txBox="1">
            <a:spLocks noChangeArrowheads="1"/>
          </p:cNvSpPr>
          <p:nvPr/>
        </p:nvSpPr>
        <p:spPr bwMode="auto">
          <a:xfrm rot="-5400000">
            <a:off x="5834062" y="2246313"/>
            <a:ext cx="684213" cy="230188"/>
          </a:xfrm>
          <a:prstGeom prst="rect">
            <a:avLst/>
          </a:prstGeom>
          <a:noFill/>
          <a:ln w="9525">
            <a:noFill/>
            <a:miter lim="800000"/>
            <a:headEnd/>
            <a:tailEnd/>
          </a:ln>
        </p:spPr>
        <p:txBody>
          <a:bodyPr>
            <a:spAutoFit/>
          </a:bodyPr>
          <a:lstStyle/>
          <a:p>
            <a:r>
              <a:rPr lang="de-AT" sz="900">
                <a:solidFill>
                  <a:srgbClr val="3333CC"/>
                </a:solidFill>
              </a:rPr>
              <a:t>KN (6-5)</a:t>
            </a:r>
          </a:p>
        </p:txBody>
      </p:sp>
      <p:graphicFrame>
        <p:nvGraphicFramePr>
          <p:cNvPr id="102" name="Tabelle 101"/>
          <p:cNvGraphicFramePr>
            <a:graphicFrameLocks noGrp="1"/>
          </p:cNvGraphicFramePr>
          <p:nvPr/>
        </p:nvGraphicFramePr>
        <p:xfrm>
          <a:off x="2571750" y="214313"/>
          <a:ext cx="1571636" cy="1653600"/>
        </p:xfrm>
        <a:graphic>
          <a:graphicData uri="http://schemas.openxmlformats.org/drawingml/2006/table">
            <a:tbl>
              <a:tblPr firstRow="1" bandRow="1">
                <a:tableStyleId>{5C22544A-7EE6-4342-B048-85BDC9FD1C3A}</a:tableStyleId>
              </a:tblPr>
              <a:tblGrid>
                <a:gridCol w="851303"/>
                <a:gridCol w="720333"/>
              </a:tblGrid>
              <a:tr h="262838">
                <a:tc>
                  <a:txBody>
                    <a:bodyPr/>
                    <a:lstStyle/>
                    <a:p>
                      <a:r>
                        <a:rPr lang="de-DE" sz="1000" b="0" dirty="0" smtClean="0">
                          <a:solidFill>
                            <a:schemeClr val="tx1"/>
                          </a:solidFill>
                        </a:rPr>
                        <a:t>Transition</a:t>
                      </a:r>
                      <a:endParaRPr lang="de-DE" sz="1000" b="0" dirty="0">
                        <a:solidFill>
                          <a:schemeClr val="tx1"/>
                        </a:solidFill>
                      </a:endParaRPr>
                    </a:p>
                  </a:txBody>
                  <a:tcPr marT="7200" marB="7200">
                    <a:noFill/>
                  </a:tcPr>
                </a:tc>
                <a:tc>
                  <a:txBody>
                    <a:bodyPr/>
                    <a:lstStyle/>
                    <a:p>
                      <a:r>
                        <a:rPr lang="de-DE" sz="1000" b="0" dirty="0" err="1" smtClean="0">
                          <a:solidFill>
                            <a:schemeClr val="tx1"/>
                          </a:solidFill>
                        </a:rPr>
                        <a:t>unshifted</a:t>
                      </a:r>
                      <a:r>
                        <a:rPr lang="de-DE" sz="1000" b="0" dirty="0" smtClean="0">
                          <a:solidFill>
                            <a:schemeClr val="tx1"/>
                          </a:solidFill>
                        </a:rPr>
                        <a:t> </a:t>
                      </a:r>
                    </a:p>
                    <a:p>
                      <a:r>
                        <a:rPr lang="de-DE" sz="1000" b="0" dirty="0" err="1" smtClean="0">
                          <a:solidFill>
                            <a:schemeClr val="tx1"/>
                          </a:solidFill>
                        </a:rPr>
                        <a:t>energy</a:t>
                      </a:r>
                      <a:endParaRPr lang="de-DE" sz="1000" b="0" dirty="0">
                        <a:solidFill>
                          <a:schemeClr val="tx1"/>
                        </a:solidFill>
                      </a:endParaRPr>
                    </a:p>
                  </a:txBody>
                  <a:tcPr marT="7200" marB="7200">
                    <a:noFill/>
                  </a:tcPr>
                </a:tc>
              </a:tr>
              <a:tr h="161746">
                <a:tc>
                  <a:txBody>
                    <a:bodyPr/>
                    <a:lstStyle/>
                    <a:p>
                      <a:r>
                        <a:rPr lang="de-DE" sz="1000" dirty="0" smtClean="0">
                          <a:solidFill>
                            <a:schemeClr val="tx1"/>
                          </a:solidFill>
                        </a:rPr>
                        <a:t>KH (2-1)</a:t>
                      </a:r>
                      <a:endParaRPr lang="de-DE" sz="1000" dirty="0">
                        <a:solidFill>
                          <a:schemeClr val="tx1"/>
                        </a:solidFill>
                      </a:endParaRPr>
                    </a:p>
                  </a:txBody>
                  <a:tcPr marT="7200" marB="7200">
                    <a:noFill/>
                  </a:tcPr>
                </a:tc>
                <a:tc>
                  <a:txBody>
                    <a:bodyPr/>
                    <a:lstStyle/>
                    <a:p>
                      <a:r>
                        <a:rPr lang="de-DE" sz="1000" dirty="0" smtClean="0">
                          <a:solidFill>
                            <a:schemeClr val="tx1"/>
                          </a:solidFill>
                        </a:rPr>
                        <a:t>6.480</a:t>
                      </a:r>
                      <a:endParaRPr lang="de-DE" sz="1000" dirty="0">
                        <a:solidFill>
                          <a:schemeClr val="tx1"/>
                        </a:solidFill>
                      </a:endParaRPr>
                    </a:p>
                  </a:txBody>
                  <a:tcPr marT="7200" marB="7200">
                    <a:noFill/>
                  </a:tcPr>
                </a:tc>
              </a:tr>
              <a:tr h="161746">
                <a:tc>
                  <a:txBody>
                    <a:bodyPr/>
                    <a:lstStyle/>
                    <a:p>
                      <a:r>
                        <a:rPr lang="de-DE" sz="1000" dirty="0" smtClean="0">
                          <a:solidFill>
                            <a:schemeClr val="tx1"/>
                          </a:solidFill>
                        </a:rPr>
                        <a:t>KH (3-1)</a:t>
                      </a:r>
                      <a:endParaRPr lang="de-DE" sz="1000" dirty="0">
                        <a:solidFill>
                          <a:schemeClr val="tx1"/>
                        </a:solidFill>
                      </a:endParaRPr>
                    </a:p>
                  </a:txBody>
                  <a:tcPr marT="7200" marB="7200">
                    <a:noFill/>
                  </a:tcPr>
                </a:tc>
                <a:tc>
                  <a:txBody>
                    <a:bodyPr/>
                    <a:lstStyle/>
                    <a:p>
                      <a:r>
                        <a:rPr lang="de-DE" sz="1000" dirty="0" smtClean="0">
                          <a:solidFill>
                            <a:schemeClr val="tx1"/>
                          </a:solidFill>
                        </a:rPr>
                        <a:t>7.677</a:t>
                      </a:r>
                      <a:endParaRPr lang="de-DE" sz="1000" dirty="0">
                        <a:solidFill>
                          <a:schemeClr val="tx1"/>
                        </a:solidFill>
                      </a:endParaRPr>
                    </a:p>
                  </a:txBody>
                  <a:tcPr marT="7200" marB="7200">
                    <a:noFill/>
                  </a:tcPr>
                </a:tc>
              </a:tr>
              <a:tr h="161746">
                <a:tc>
                  <a:txBody>
                    <a:bodyPr/>
                    <a:lstStyle/>
                    <a:p>
                      <a:r>
                        <a:rPr lang="de-DE" sz="1000" dirty="0" smtClean="0">
                          <a:solidFill>
                            <a:schemeClr val="tx1"/>
                          </a:solidFill>
                        </a:rPr>
                        <a:t>KH (4-1)</a:t>
                      </a:r>
                      <a:endParaRPr lang="de-DE" sz="1000" dirty="0">
                        <a:solidFill>
                          <a:schemeClr val="tx1"/>
                        </a:solidFill>
                      </a:endParaRPr>
                    </a:p>
                  </a:txBody>
                  <a:tcPr marT="7200" marB="7200">
                    <a:noFill/>
                  </a:tcPr>
                </a:tc>
                <a:tc>
                  <a:txBody>
                    <a:bodyPr/>
                    <a:lstStyle/>
                    <a:p>
                      <a:r>
                        <a:rPr lang="de-DE" sz="1000" dirty="0" smtClean="0">
                          <a:solidFill>
                            <a:schemeClr val="tx1"/>
                          </a:solidFill>
                        </a:rPr>
                        <a:t>8.096</a:t>
                      </a:r>
                      <a:endParaRPr lang="de-DE" sz="1000" dirty="0">
                        <a:solidFill>
                          <a:schemeClr val="tx1"/>
                        </a:solidFill>
                      </a:endParaRPr>
                    </a:p>
                  </a:txBody>
                  <a:tcPr marT="7200" marB="7200">
                    <a:noFill/>
                  </a:tcPr>
                </a:tc>
              </a:tr>
              <a:tr h="161746">
                <a:tc>
                  <a:txBody>
                    <a:bodyPr/>
                    <a:lstStyle/>
                    <a:p>
                      <a:r>
                        <a:rPr lang="de-DE" sz="1000" dirty="0" smtClean="0">
                          <a:solidFill>
                            <a:schemeClr val="tx1"/>
                          </a:solidFill>
                        </a:rPr>
                        <a:t>KH (5-1)</a:t>
                      </a:r>
                      <a:endParaRPr lang="de-DE" sz="1000" dirty="0">
                        <a:solidFill>
                          <a:schemeClr val="tx1"/>
                        </a:solidFill>
                      </a:endParaRPr>
                    </a:p>
                  </a:txBody>
                  <a:tcPr marT="7200" marB="7200">
                    <a:noFill/>
                  </a:tcPr>
                </a:tc>
                <a:tc>
                  <a:txBody>
                    <a:bodyPr/>
                    <a:lstStyle/>
                    <a:p>
                      <a:r>
                        <a:rPr lang="de-DE" sz="1000" dirty="0" smtClean="0">
                          <a:solidFill>
                            <a:schemeClr val="tx1"/>
                          </a:solidFill>
                        </a:rPr>
                        <a:t>8.299</a:t>
                      </a:r>
                    </a:p>
                  </a:txBody>
                  <a:tcPr marT="7200" marB="7200">
                    <a:noFill/>
                  </a:tcPr>
                </a:tc>
              </a:tr>
              <a:tr h="161746">
                <a:tc>
                  <a:txBody>
                    <a:bodyPr/>
                    <a:lstStyle/>
                    <a:p>
                      <a:r>
                        <a:rPr lang="de-DE" sz="1000" dirty="0" smtClean="0">
                          <a:solidFill>
                            <a:schemeClr val="tx1"/>
                          </a:solidFill>
                        </a:rPr>
                        <a:t>KH (6-1)</a:t>
                      </a:r>
                      <a:endParaRPr lang="de-DE" sz="1000" dirty="0">
                        <a:solidFill>
                          <a:schemeClr val="tx1"/>
                        </a:solidFill>
                      </a:endParaRPr>
                    </a:p>
                  </a:txBody>
                  <a:tcPr marT="7200" marB="7200">
                    <a:noFill/>
                  </a:tcPr>
                </a:tc>
                <a:tc>
                  <a:txBody>
                    <a:bodyPr/>
                    <a:lstStyle/>
                    <a:p>
                      <a:r>
                        <a:rPr lang="de-DE" sz="1000" dirty="0" smtClean="0">
                          <a:solidFill>
                            <a:schemeClr val="tx1"/>
                          </a:solidFill>
                        </a:rPr>
                        <a:t>8.395</a:t>
                      </a:r>
                    </a:p>
                  </a:txBody>
                  <a:tcPr marT="7200" marB="7200">
                    <a:noFill/>
                  </a:tcPr>
                </a:tc>
              </a:tr>
              <a:tr h="161746">
                <a:tc>
                  <a:txBody>
                    <a:bodyPr/>
                    <a:lstStyle/>
                    <a:p>
                      <a:r>
                        <a:rPr lang="de-DE" sz="1000" dirty="0" smtClean="0">
                          <a:solidFill>
                            <a:schemeClr val="tx1"/>
                          </a:solidFill>
                        </a:rPr>
                        <a:t>KH (7-1)</a:t>
                      </a:r>
                      <a:endParaRPr lang="de-DE" sz="1000" dirty="0">
                        <a:solidFill>
                          <a:schemeClr val="tx1"/>
                        </a:solidFill>
                      </a:endParaRPr>
                    </a:p>
                  </a:txBody>
                  <a:tcPr marT="7200" marB="7200">
                    <a:noFill/>
                  </a:tcPr>
                </a:tc>
                <a:tc>
                  <a:txBody>
                    <a:bodyPr/>
                    <a:lstStyle/>
                    <a:p>
                      <a:r>
                        <a:rPr lang="de-DE" sz="1000" dirty="0" smtClean="0">
                          <a:solidFill>
                            <a:schemeClr val="tx1"/>
                          </a:solidFill>
                        </a:rPr>
                        <a:t>8.458</a:t>
                      </a:r>
                    </a:p>
                  </a:txBody>
                  <a:tcPr marT="7200" marB="7200">
                    <a:noFill/>
                  </a:tcPr>
                </a:tc>
              </a:tr>
              <a:tr h="161746">
                <a:tc>
                  <a:txBody>
                    <a:bodyPr/>
                    <a:lstStyle/>
                    <a:p>
                      <a:r>
                        <a:rPr lang="de-DE" sz="1000" dirty="0" smtClean="0">
                          <a:solidFill>
                            <a:schemeClr val="tx1"/>
                          </a:solidFill>
                        </a:rPr>
                        <a:t>...</a:t>
                      </a:r>
                      <a:endParaRPr lang="de-DE" sz="1000" dirty="0">
                        <a:solidFill>
                          <a:schemeClr val="tx1"/>
                        </a:solidFill>
                      </a:endParaRPr>
                    </a:p>
                  </a:txBody>
                  <a:tcPr marT="7200" marB="7200">
                    <a:noFill/>
                  </a:tcPr>
                </a:tc>
                <a:tc>
                  <a:txBody>
                    <a:bodyPr/>
                    <a:lstStyle/>
                    <a:p>
                      <a:r>
                        <a:rPr lang="de-DE" sz="1000" dirty="0" smtClean="0">
                          <a:solidFill>
                            <a:schemeClr val="tx1"/>
                          </a:solidFill>
                        </a:rPr>
                        <a:t>...</a:t>
                      </a:r>
                    </a:p>
                  </a:txBody>
                  <a:tcPr marT="7200" marB="7200">
                    <a:noFill/>
                  </a:tcPr>
                </a:tc>
              </a:tr>
              <a:tr h="1617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solidFill>
                            <a:schemeClr val="tx1"/>
                          </a:solidFill>
                        </a:rPr>
                        <a:t>KH (</a:t>
                      </a:r>
                      <a:r>
                        <a:rPr lang="de-DE" sz="1000" dirty="0" err="1" smtClean="0">
                          <a:solidFill>
                            <a:schemeClr val="tx1"/>
                          </a:solidFill>
                        </a:rPr>
                        <a:t>inf</a:t>
                      </a:r>
                      <a:r>
                        <a:rPr lang="de-DE" sz="1000" dirty="0" smtClean="0">
                          <a:solidFill>
                            <a:schemeClr val="tx1"/>
                          </a:solidFill>
                        </a:rPr>
                        <a:t>.)</a:t>
                      </a:r>
                    </a:p>
                  </a:txBody>
                  <a:tcPr marT="7200" marB="7200">
                    <a:noFill/>
                  </a:tcPr>
                </a:tc>
                <a:tc>
                  <a:txBody>
                    <a:bodyPr/>
                    <a:lstStyle/>
                    <a:p>
                      <a:r>
                        <a:rPr lang="de-DE" sz="1000" dirty="0" smtClean="0">
                          <a:solidFill>
                            <a:schemeClr val="tx1"/>
                          </a:solidFill>
                        </a:rPr>
                        <a:t>8.634</a:t>
                      </a:r>
                      <a:endParaRPr lang="de-DE" sz="1000" dirty="0">
                        <a:solidFill>
                          <a:schemeClr val="tx1"/>
                        </a:solidFill>
                      </a:endParaRPr>
                    </a:p>
                  </a:txBody>
                  <a:tcPr marT="7200" marB="7200">
                    <a:noFill/>
                  </a:tcPr>
                </a:tc>
              </a:tr>
            </a:tbl>
          </a:graphicData>
        </a:graphic>
      </p:graphicFrame>
      <p:graphicFrame>
        <p:nvGraphicFramePr>
          <p:cNvPr id="103" name="Tabelle 102"/>
          <p:cNvGraphicFramePr>
            <a:graphicFrameLocks noGrp="1"/>
          </p:cNvGraphicFramePr>
          <p:nvPr/>
        </p:nvGraphicFramePr>
        <p:xfrm>
          <a:off x="5341938" y="468313"/>
          <a:ext cx="1571636" cy="1007888"/>
        </p:xfrm>
        <a:graphic>
          <a:graphicData uri="http://schemas.openxmlformats.org/drawingml/2006/table">
            <a:tbl>
              <a:tblPr firstRow="1" bandRow="1">
                <a:tableStyleId>{5C22544A-7EE6-4342-B048-85BDC9FD1C3A}</a:tableStyleId>
              </a:tblPr>
              <a:tblGrid>
                <a:gridCol w="851303"/>
                <a:gridCol w="720333"/>
              </a:tblGrid>
              <a:tr h="311445">
                <a:tc>
                  <a:txBody>
                    <a:bodyPr/>
                    <a:lstStyle/>
                    <a:p>
                      <a:r>
                        <a:rPr lang="de-DE" sz="1000" b="0" dirty="0" smtClean="0">
                          <a:solidFill>
                            <a:schemeClr val="tx1"/>
                          </a:solidFill>
                        </a:rPr>
                        <a:t>Transition</a:t>
                      </a:r>
                      <a:endParaRPr lang="de-DE" sz="1000" b="0" dirty="0">
                        <a:solidFill>
                          <a:schemeClr val="tx1"/>
                        </a:solidFill>
                      </a:endParaRPr>
                    </a:p>
                  </a:txBody>
                  <a:tcPr marT="7200" marB="7200">
                    <a:noFill/>
                  </a:tcPr>
                </a:tc>
                <a:tc>
                  <a:txBody>
                    <a:bodyPr/>
                    <a:lstStyle/>
                    <a:p>
                      <a:r>
                        <a:rPr lang="de-DE" sz="1000" b="0" dirty="0" err="1" smtClean="0">
                          <a:solidFill>
                            <a:schemeClr val="tx1"/>
                          </a:solidFill>
                        </a:rPr>
                        <a:t>unshifted</a:t>
                      </a:r>
                      <a:r>
                        <a:rPr lang="de-DE" sz="1000" b="0" dirty="0" smtClean="0">
                          <a:solidFill>
                            <a:schemeClr val="tx1"/>
                          </a:solidFill>
                        </a:rPr>
                        <a:t> </a:t>
                      </a:r>
                    </a:p>
                    <a:p>
                      <a:r>
                        <a:rPr lang="de-DE" sz="1000" b="0" dirty="0" err="1" smtClean="0">
                          <a:solidFill>
                            <a:schemeClr val="tx1"/>
                          </a:solidFill>
                        </a:rPr>
                        <a:t>energy</a:t>
                      </a:r>
                      <a:endParaRPr lang="de-DE" sz="1000" b="0" dirty="0">
                        <a:solidFill>
                          <a:schemeClr val="tx1"/>
                        </a:solidFill>
                      </a:endParaRPr>
                    </a:p>
                  </a:txBody>
                  <a:tcPr marT="7200" marB="7200">
                    <a:noFill/>
                  </a:tcPr>
                </a:tc>
              </a:tr>
              <a:tr h="172172">
                <a:tc>
                  <a:txBody>
                    <a:bodyPr/>
                    <a:lstStyle/>
                    <a:p>
                      <a:r>
                        <a:rPr lang="de-DE" sz="1000" dirty="0" smtClean="0">
                          <a:solidFill>
                            <a:schemeClr val="tx1"/>
                          </a:solidFill>
                        </a:rPr>
                        <a:t>KD (2-1)</a:t>
                      </a:r>
                      <a:endParaRPr lang="de-DE" sz="1000" dirty="0">
                        <a:solidFill>
                          <a:schemeClr val="tx1"/>
                        </a:solidFill>
                      </a:endParaRPr>
                    </a:p>
                  </a:txBody>
                  <a:tcPr marT="7200" marB="7200">
                    <a:noFill/>
                  </a:tcPr>
                </a:tc>
                <a:tc>
                  <a:txBody>
                    <a:bodyPr/>
                    <a:lstStyle/>
                    <a:p>
                      <a:r>
                        <a:rPr lang="de-DE" sz="1000" dirty="0" smtClean="0">
                          <a:solidFill>
                            <a:schemeClr val="tx1"/>
                          </a:solidFill>
                        </a:rPr>
                        <a:t>   7.81</a:t>
                      </a:r>
                      <a:endParaRPr lang="de-DE" sz="1000" dirty="0">
                        <a:solidFill>
                          <a:schemeClr val="tx1"/>
                        </a:solidFill>
                      </a:endParaRPr>
                    </a:p>
                  </a:txBody>
                  <a:tcPr marT="7200" marB="7200">
                    <a:noFill/>
                  </a:tcPr>
                </a:tc>
              </a:tr>
              <a:tr h="172172">
                <a:tc>
                  <a:txBody>
                    <a:bodyPr/>
                    <a:lstStyle/>
                    <a:p>
                      <a:r>
                        <a:rPr lang="de-DE" sz="1000" dirty="0" smtClean="0">
                          <a:solidFill>
                            <a:schemeClr val="tx1"/>
                          </a:solidFill>
                        </a:rPr>
                        <a:t>KD (3-1)</a:t>
                      </a:r>
                      <a:endParaRPr lang="de-DE" sz="1000" dirty="0">
                        <a:solidFill>
                          <a:schemeClr val="tx1"/>
                        </a:solidFill>
                      </a:endParaRPr>
                    </a:p>
                  </a:txBody>
                  <a:tcPr marT="7200" marB="7200">
                    <a:noFill/>
                  </a:tcPr>
                </a:tc>
                <a:tc>
                  <a:txBody>
                    <a:bodyPr/>
                    <a:lstStyle/>
                    <a:p>
                      <a:r>
                        <a:rPr lang="de-DE" sz="1000" dirty="0" smtClean="0">
                          <a:solidFill>
                            <a:schemeClr val="tx1"/>
                          </a:solidFill>
                        </a:rPr>
                        <a:t>   9.25</a:t>
                      </a:r>
                      <a:endParaRPr lang="de-DE" sz="1000" dirty="0">
                        <a:solidFill>
                          <a:schemeClr val="tx1"/>
                        </a:solidFill>
                      </a:endParaRPr>
                    </a:p>
                  </a:txBody>
                  <a:tcPr marT="7200" marB="7200">
                    <a:noFill/>
                  </a:tcPr>
                </a:tc>
              </a:tr>
              <a:tr h="172172">
                <a:tc>
                  <a:txBody>
                    <a:bodyPr/>
                    <a:lstStyle/>
                    <a:p>
                      <a:r>
                        <a:rPr lang="de-DE" sz="1000" dirty="0" smtClean="0">
                          <a:solidFill>
                            <a:schemeClr val="tx1"/>
                          </a:solidFill>
                        </a:rPr>
                        <a:t>KD (4-1)</a:t>
                      </a:r>
                      <a:endParaRPr lang="de-DE" sz="1000" dirty="0">
                        <a:solidFill>
                          <a:schemeClr val="tx1"/>
                        </a:solidFill>
                      </a:endParaRPr>
                    </a:p>
                  </a:txBody>
                  <a:tcPr marT="7200" marB="7200">
                    <a:noFill/>
                  </a:tcPr>
                </a:tc>
                <a:tc>
                  <a:txBody>
                    <a:bodyPr/>
                    <a:lstStyle/>
                    <a:p>
                      <a:r>
                        <a:rPr lang="de-DE" sz="1000" dirty="0" smtClean="0">
                          <a:solidFill>
                            <a:schemeClr val="tx1"/>
                          </a:solidFill>
                        </a:rPr>
                        <a:t>   9.76</a:t>
                      </a:r>
                      <a:endParaRPr lang="de-DE" sz="1000" dirty="0">
                        <a:solidFill>
                          <a:schemeClr val="tx1"/>
                        </a:solidFill>
                      </a:endParaRPr>
                    </a:p>
                  </a:txBody>
                  <a:tcPr marT="7200" marB="7200">
                    <a:noFill/>
                  </a:tcPr>
                </a:tc>
              </a:tr>
              <a:tr h="17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solidFill>
                            <a:schemeClr val="tx1"/>
                          </a:solidFill>
                        </a:rPr>
                        <a:t>KD (</a:t>
                      </a:r>
                      <a:r>
                        <a:rPr lang="de-DE" sz="1000" dirty="0" err="1" smtClean="0">
                          <a:solidFill>
                            <a:schemeClr val="tx1"/>
                          </a:solidFill>
                        </a:rPr>
                        <a:t>inf</a:t>
                      </a:r>
                      <a:r>
                        <a:rPr lang="de-DE" sz="1000" dirty="0" smtClean="0">
                          <a:solidFill>
                            <a:schemeClr val="tx1"/>
                          </a:solidFill>
                        </a:rPr>
                        <a:t>.)</a:t>
                      </a:r>
                    </a:p>
                  </a:txBody>
                  <a:tcPr marT="7200" marB="7200">
                    <a:noFill/>
                  </a:tcPr>
                </a:tc>
                <a:tc>
                  <a:txBody>
                    <a:bodyPr/>
                    <a:lstStyle/>
                    <a:p>
                      <a:r>
                        <a:rPr lang="de-DE" sz="1000" dirty="0" smtClean="0">
                          <a:solidFill>
                            <a:schemeClr val="tx1"/>
                          </a:solidFill>
                        </a:rPr>
                        <a:t>10.41</a:t>
                      </a:r>
                      <a:endParaRPr lang="de-DE" sz="1000" dirty="0">
                        <a:solidFill>
                          <a:schemeClr val="tx1"/>
                        </a:solidFill>
                      </a:endParaRPr>
                    </a:p>
                  </a:txBody>
                  <a:tcPr marT="7200" marB="7200">
                    <a:noFill/>
                  </a:tcPr>
                </a:tc>
              </a:tr>
            </a:tbl>
          </a:graphicData>
        </a:graphic>
      </p:graphicFrame>
      <p:sp>
        <p:nvSpPr>
          <p:cNvPr id="38994" name="Text Box 4"/>
          <p:cNvSpPr txBox="1">
            <a:spLocks noChangeArrowheads="1"/>
          </p:cNvSpPr>
          <p:nvPr/>
        </p:nvSpPr>
        <p:spPr bwMode="auto">
          <a:xfrm>
            <a:off x="1704975" y="3582988"/>
            <a:ext cx="1063625" cy="276225"/>
          </a:xfrm>
          <a:prstGeom prst="rect">
            <a:avLst/>
          </a:prstGeom>
          <a:noFill/>
          <a:ln w="9525">
            <a:noFill/>
            <a:miter lim="800000"/>
            <a:headEnd/>
            <a:tailEnd/>
          </a:ln>
        </p:spPr>
        <p:txBody>
          <a:bodyPr wrap="none">
            <a:spAutoFit/>
          </a:bodyPr>
          <a:lstStyle/>
          <a:p>
            <a:r>
              <a:rPr lang="de-AT" sz="1200"/>
              <a:t>energy (keV)</a:t>
            </a:r>
          </a:p>
        </p:txBody>
      </p:sp>
      <p:sp>
        <p:nvSpPr>
          <p:cNvPr id="38995" name="Text Box 4"/>
          <p:cNvSpPr txBox="1">
            <a:spLocks noChangeArrowheads="1"/>
          </p:cNvSpPr>
          <p:nvPr/>
        </p:nvSpPr>
        <p:spPr bwMode="auto">
          <a:xfrm>
            <a:off x="6500813" y="3643313"/>
            <a:ext cx="1063625" cy="276225"/>
          </a:xfrm>
          <a:prstGeom prst="rect">
            <a:avLst/>
          </a:prstGeom>
          <a:noFill/>
          <a:ln w="9525">
            <a:noFill/>
            <a:miter lim="800000"/>
            <a:headEnd/>
            <a:tailEnd/>
          </a:ln>
        </p:spPr>
        <p:txBody>
          <a:bodyPr wrap="none">
            <a:spAutoFit/>
          </a:bodyPr>
          <a:lstStyle/>
          <a:p>
            <a:r>
              <a:rPr lang="de-AT" sz="1200"/>
              <a:t>energy (keV)</a:t>
            </a:r>
          </a:p>
        </p:txBody>
      </p:sp>
      <p:sp>
        <p:nvSpPr>
          <p:cNvPr id="38996" name="Textfeld 65"/>
          <p:cNvSpPr txBox="1">
            <a:spLocks noChangeArrowheads="1"/>
          </p:cNvSpPr>
          <p:nvPr/>
        </p:nvSpPr>
        <p:spPr bwMode="auto">
          <a:xfrm>
            <a:off x="373063" y="119063"/>
            <a:ext cx="1296987" cy="400050"/>
          </a:xfrm>
          <a:prstGeom prst="rect">
            <a:avLst/>
          </a:prstGeom>
          <a:noFill/>
          <a:ln w="9525">
            <a:noFill/>
            <a:miter lim="800000"/>
            <a:headEnd/>
            <a:tailEnd/>
          </a:ln>
        </p:spPr>
        <p:txBody>
          <a:bodyPr wrap="none">
            <a:spAutoFit/>
          </a:bodyPr>
          <a:lstStyle/>
          <a:p>
            <a:r>
              <a:rPr lang="de-DE" sz="2000">
                <a:solidFill>
                  <a:srgbClr val="3333CC"/>
                </a:solidFill>
              </a:rPr>
              <a:t>Hydrogen</a:t>
            </a:r>
          </a:p>
        </p:txBody>
      </p:sp>
      <p:sp>
        <p:nvSpPr>
          <p:cNvPr id="38997" name="Textfeld 66"/>
          <p:cNvSpPr txBox="1">
            <a:spLocks noChangeArrowheads="1"/>
          </p:cNvSpPr>
          <p:nvPr/>
        </p:nvSpPr>
        <p:spPr bwMode="auto">
          <a:xfrm>
            <a:off x="5119688" y="103188"/>
            <a:ext cx="1368425" cy="400050"/>
          </a:xfrm>
          <a:prstGeom prst="rect">
            <a:avLst/>
          </a:prstGeom>
          <a:noFill/>
          <a:ln w="9525">
            <a:noFill/>
            <a:miter lim="800000"/>
            <a:headEnd/>
            <a:tailEnd/>
          </a:ln>
        </p:spPr>
        <p:txBody>
          <a:bodyPr wrap="none">
            <a:spAutoFit/>
          </a:bodyPr>
          <a:lstStyle/>
          <a:p>
            <a:r>
              <a:rPr lang="de-DE" sz="2000">
                <a:solidFill>
                  <a:srgbClr val="3333CC"/>
                </a:solidFill>
              </a:rPr>
              <a:t>Deuterium</a:t>
            </a:r>
          </a:p>
        </p:txBody>
      </p:sp>
      <p:sp>
        <p:nvSpPr>
          <p:cNvPr id="39001" name="Textfeld 54"/>
          <p:cNvSpPr txBox="1">
            <a:spLocks noChangeArrowheads="1"/>
          </p:cNvSpPr>
          <p:nvPr/>
        </p:nvSpPr>
        <p:spPr bwMode="auto">
          <a:xfrm>
            <a:off x="428625" y="3929063"/>
            <a:ext cx="968375" cy="400050"/>
          </a:xfrm>
          <a:prstGeom prst="rect">
            <a:avLst/>
          </a:prstGeom>
          <a:noFill/>
          <a:ln w="9525">
            <a:noFill/>
            <a:miter lim="800000"/>
            <a:headEnd/>
            <a:tailEnd/>
          </a:ln>
        </p:spPr>
        <p:txBody>
          <a:bodyPr wrap="none">
            <a:spAutoFit/>
          </a:bodyPr>
          <a:lstStyle/>
          <a:p>
            <a:r>
              <a:rPr lang="de-DE" sz="2000">
                <a:solidFill>
                  <a:srgbClr val="3333CC"/>
                </a:solidFill>
              </a:rPr>
              <a:t>Kp-Kd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4"/>
          <p:cNvSpPr>
            <a:spLocks noChangeArrowheads="1"/>
          </p:cNvSpPr>
          <p:nvPr/>
        </p:nvSpPr>
        <p:spPr bwMode="auto">
          <a:xfrm>
            <a:off x="0" y="44450"/>
            <a:ext cx="9144000" cy="523875"/>
          </a:xfrm>
          <a:prstGeom prst="rect">
            <a:avLst/>
          </a:prstGeom>
          <a:noFill/>
          <a:ln w="9525">
            <a:noFill/>
            <a:miter lim="800000"/>
            <a:headEnd/>
            <a:tailEnd/>
          </a:ln>
        </p:spPr>
        <p:txBody>
          <a:bodyPr anchor="ctr">
            <a:spAutoFit/>
          </a:bodyPr>
          <a:lstStyle/>
          <a:p>
            <a:pPr algn="ctr"/>
            <a:r>
              <a:rPr lang="en-GB" altLang="ja-JP" sz="2800" i="1" dirty="0" smtClean="0">
                <a:solidFill>
                  <a:schemeClr val="accent4">
                    <a:lumMod val="65000"/>
                    <a:lumOff val="35000"/>
                  </a:schemeClr>
                </a:solidFill>
                <a:ea typeface="MS PGothic" pitchFamily="34" charset="-128"/>
              </a:rPr>
              <a:t>Scattering lengths </a:t>
            </a:r>
            <a:r>
              <a:rPr lang="en-GB" altLang="ja-JP" sz="2800" i="1" dirty="0">
                <a:solidFill>
                  <a:schemeClr val="accent4">
                    <a:lumMod val="65000"/>
                    <a:lumOff val="35000"/>
                  </a:schemeClr>
                </a:solidFill>
                <a:ea typeface="MS PGothic" pitchFamily="34" charset="-128"/>
              </a:rPr>
              <a:t>– </a:t>
            </a:r>
            <a:r>
              <a:rPr lang="en-GB" altLang="ja-JP" sz="2800" i="1" dirty="0" err="1">
                <a:solidFill>
                  <a:schemeClr val="accent4">
                    <a:lumMod val="65000"/>
                    <a:lumOff val="35000"/>
                  </a:schemeClr>
                </a:solidFill>
                <a:ea typeface="MS PGothic" pitchFamily="34" charset="-128"/>
              </a:rPr>
              <a:t>Deser</a:t>
            </a:r>
            <a:r>
              <a:rPr lang="en-GB" altLang="ja-JP" sz="2800" i="1" dirty="0">
                <a:solidFill>
                  <a:schemeClr val="accent4">
                    <a:lumMod val="65000"/>
                    <a:lumOff val="35000"/>
                  </a:schemeClr>
                </a:solidFill>
                <a:ea typeface="MS PGothic" pitchFamily="34" charset="-128"/>
              </a:rPr>
              <a:t> formula </a:t>
            </a:r>
            <a:r>
              <a:rPr lang="en-GB" altLang="ja-JP" sz="2800" dirty="0">
                <a:solidFill>
                  <a:srgbClr val="CC0000"/>
                </a:solidFill>
                <a:ea typeface="MS PGothic" pitchFamily="34" charset="-128"/>
              </a:rPr>
              <a:t>  </a:t>
            </a:r>
          </a:p>
        </p:txBody>
      </p:sp>
      <p:sp>
        <p:nvSpPr>
          <p:cNvPr id="1029" name="Text Box 13"/>
          <p:cNvSpPr txBox="1">
            <a:spLocks noChangeArrowheads="1"/>
          </p:cNvSpPr>
          <p:nvPr/>
        </p:nvSpPr>
        <p:spPr bwMode="auto">
          <a:xfrm>
            <a:off x="468313" y="1052513"/>
            <a:ext cx="249237" cy="1200150"/>
          </a:xfrm>
          <a:prstGeom prst="rect">
            <a:avLst/>
          </a:prstGeom>
          <a:noFill/>
          <a:ln w="9525">
            <a:noFill/>
            <a:miter lim="800000"/>
            <a:headEnd/>
            <a:tailEnd/>
          </a:ln>
        </p:spPr>
        <p:txBody>
          <a:bodyPr wrap="none">
            <a:spAutoFit/>
          </a:bodyPr>
          <a:lstStyle/>
          <a:p>
            <a:endParaRPr lang="de-DE" sz="1800">
              <a:solidFill>
                <a:schemeClr val="accent2"/>
              </a:solidFill>
              <a:sym typeface="Symbol" pitchFamily="18" charset="2"/>
            </a:endParaRPr>
          </a:p>
          <a:p>
            <a:r>
              <a:rPr lang="de-DE" sz="1800">
                <a:solidFill>
                  <a:schemeClr val="accent2"/>
                </a:solidFill>
                <a:sym typeface="Symbol" pitchFamily="18" charset="2"/>
              </a:rPr>
              <a:t> </a:t>
            </a:r>
          </a:p>
          <a:p>
            <a:endParaRPr lang="de-DE" sz="1800">
              <a:solidFill>
                <a:schemeClr val="accent2"/>
              </a:solidFill>
            </a:endParaRPr>
          </a:p>
          <a:p>
            <a:endParaRPr lang="de-DE" sz="1800">
              <a:solidFill>
                <a:schemeClr val="accent2"/>
              </a:solidFill>
            </a:endParaRPr>
          </a:p>
        </p:txBody>
      </p:sp>
      <p:graphicFrame>
        <p:nvGraphicFramePr>
          <p:cNvPr id="1026" name="Object 2"/>
          <p:cNvGraphicFramePr>
            <a:graphicFrameLocks noGrp="1" noChangeAspect="1"/>
          </p:cNvGraphicFramePr>
          <p:nvPr/>
        </p:nvGraphicFramePr>
        <p:xfrm>
          <a:off x="428596" y="1857364"/>
          <a:ext cx="4500594" cy="1742021"/>
        </p:xfrm>
        <a:graphic>
          <a:graphicData uri="http://schemas.openxmlformats.org/presentationml/2006/ole">
            <p:oleObj spid="_x0000_s1026" name="Formel" r:id="rId4" imgW="2755800" imgH="1066680" progId="Equation.3">
              <p:embed/>
            </p:oleObj>
          </a:graphicData>
        </a:graphic>
      </p:graphicFrame>
      <p:sp>
        <p:nvSpPr>
          <p:cNvPr id="1032" name="Textfeld 14"/>
          <p:cNvSpPr txBox="1">
            <a:spLocks noChangeArrowheads="1"/>
          </p:cNvSpPr>
          <p:nvPr/>
        </p:nvSpPr>
        <p:spPr bwMode="auto">
          <a:xfrm>
            <a:off x="214283" y="642918"/>
            <a:ext cx="8572560" cy="738664"/>
          </a:xfrm>
          <a:prstGeom prst="rect">
            <a:avLst/>
          </a:prstGeom>
          <a:noFill/>
          <a:ln w="9525">
            <a:noFill/>
            <a:miter lim="800000"/>
            <a:headEnd/>
            <a:tailEnd/>
          </a:ln>
        </p:spPr>
        <p:txBody>
          <a:bodyPr wrap="square">
            <a:spAutoFit/>
          </a:bodyPr>
          <a:lstStyle/>
          <a:p>
            <a:r>
              <a:rPr lang="de-DE" sz="1400" dirty="0">
                <a:solidFill>
                  <a:schemeClr val="accent2"/>
                </a:solidFill>
              </a:rPr>
              <a:t>                                                              </a:t>
            </a:r>
            <a:r>
              <a:rPr lang="de-DE" sz="1400" dirty="0" smtClean="0">
                <a:solidFill>
                  <a:schemeClr val="accent2"/>
                </a:solidFill>
              </a:rPr>
              <a:t>     </a:t>
            </a:r>
            <a:r>
              <a:rPr lang="de-DE" sz="1400" baseline="-20000" dirty="0">
                <a:solidFill>
                  <a:schemeClr val="accent2"/>
                </a:solidFill>
              </a:rPr>
              <a:t>_</a:t>
            </a:r>
          </a:p>
          <a:p>
            <a:r>
              <a:rPr lang="de-DE" sz="1400" dirty="0" err="1" smtClean="0">
                <a:solidFill>
                  <a:schemeClr val="accent2"/>
                </a:solidFill>
              </a:rPr>
              <a:t>With</a:t>
            </a:r>
            <a:r>
              <a:rPr lang="de-DE" sz="1400" dirty="0" smtClean="0">
                <a:solidFill>
                  <a:schemeClr val="accent2"/>
                </a:solidFill>
              </a:rPr>
              <a:t>  </a:t>
            </a:r>
            <a:r>
              <a:rPr lang="de-DE" sz="1400" dirty="0">
                <a:solidFill>
                  <a:schemeClr val="accent2"/>
                </a:solidFill>
              </a:rPr>
              <a:t>a</a:t>
            </a:r>
            <a:r>
              <a:rPr lang="de-DE" sz="1400" baseline="-25000" dirty="0">
                <a:solidFill>
                  <a:schemeClr val="accent2"/>
                </a:solidFill>
              </a:rPr>
              <a:t>0</a:t>
            </a:r>
            <a:r>
              <a:rPr lang="de-DE" sz="1400" dirty="0">
                <a:solidFill>
                  <a:schemeClr val="accent2"/>
                </a:solidFill>
              </a:rPr>
              <a:t>, a</a:t>
            </a:r>
            <a:r>
              <a:rPr lang="de-DE" sz="1400" baseline="-25000" dirty="0">
                <a:solidFill>
                  <a:schemeClr val="accent2"/>
                </a:solidFill>
              </a:rPr>
              <a:t>1</a:t>
            </a:r>
            <a:r>
              <a:rPr lang="de-DE" sz="1400" dirty="0">
                <a:solidFill>
                  <a:schemeClr val="accent2"/>
                </a:solidFill>
              </a:rPr>
              <a:t> </a:t>
            </a:r>
            <a:r>
              <a:rPr lang="de-DE" sz="1400" dirty="0" err="1">
                <a:solidFill>
                  <a:schemeClr val="accent2"/>
                </a:solidFill>
              </a:rPr>
              <a:t>standing</a:t>
            </a:r>
            <a:r>
              <a:rPr lang="de-DE" sz="1400" dirty="0">
                <a:solidFill>
                  <a:schemeClr val="accent2"/>
                </a:solidFill>
              </a:rPr>
              <a:t> </a:t>
            </a:r>
            <a:r>
              <a:rPr lang="de-DE" sz="1400" dirty="0" err="1">
                <a:solidFill>
                  <a:schemeClr val="accent2"/>
                </a:solidFill>
              </a:rPr>
              <a:t>for</a:t>
            </a:r>
            <a:r>
              <a:rPr lang="de-DE" sz="1400" dirty="0">
                <a:solidFill>
                  <a:schemeClr val="accent2"/>
                </a:solidFill>
              </a:rPr>
              <a:t> </a:t>
            </a:r>
            <a:r>
              <a:rPr lang="de-DE" sz="1400" dirty="0" err="1">
                <a:solidFill>
                  <a:schemeClr val="accent2"/>
                </a:solidFill>
              </a:rPr>
              <a:t>the</a:t>
            </a:r>
            <a:r>
              <a:rPr lang="de-DE" sz="1400" dirty="0">
                <a:solidFill>
                  <a:schemeClr val="accent2"/>
                </a:solidFill>
              </a:rPr>
              <a:t> I=0,1 S-</a:t>
            </a:r>
            <a:r>
              <a:rPr lang="de-DE" sz="1400" dirty="0" err="1">
                <a:solidFill>
                  <a:schemeClr val="accent2"/>
                </a:solidFill>
              </a:rPr>
              <a:t>wave</a:t>
            </a:r>
            <a:r>
              <a:rPr lang="de-DE" sz="1400" dirty="0">
                <a:solidFill>
                  <a:schemeClr val="accent2"/>
                </a:solidFill>
              </a:rPr>
              <a:t> KN </a:t>
            </a:r>
            <a:r>
              <a:rPr lang="de-DE" sz="1400" dirty="0" err="1">
                <a:solidFill>
                  <a:schemeClr val="accent2"/>
                </a:solidFill>
              </a:rPr>
              <a:t>complex</a:t>
            </a:r>
            <a:r>
              <a:rPr lang="de-DE" sz="1400" dirty="0">
                <a:solidFill>
                  <a:schemeClr val="accent2"/>
                </a:solidFill>
              </a:rPr>
              <a:t> </a:t>
            </a:r>
            <a:r>
              <a:rPr lang="de-DE" sz="1400" dirty="0" err="1">
                <a:solidFill>
                  <a:schemeClr val="accent2"/>
                </a:solidFill>
              </a:rPr>
              <a:t>scattering</a:t>
            </a:r>
            <a:r>
              <a:rPr lang="de-DE" sz="1400" dirty="0">
                <a:solidFill>
                  <a:schemeClr val="accent2"/>
                </a:solidFill>
              </a:rPr>
              <a:t> </a:t>
            </a:r>
            <a:r>
              <a:rPr lang="de-DE" sz="1400" dirty="0" err="1">
                <a:solidFill>
                  <a:schemeClr val="accent2"/>
                </a:solidFill>
              </a:rPr>
              <a:t>lengths</a:t>
            </a:r>
            <a:r>
              <a:rPr lang="de-DE" sz="1400" dirty="0">
                <a:solidFill>
                  <a:schemeClr val="accent2"/>
                </a:solidFill>
              </a:rPr>
              <a:t> in </a:t>
            </a:r>
            <a:r>
              <a:rPr lang="de-DE" sz="1400" dirty="0" err="1">
                <a:solidFill>
                  <a:schemeClr val="accent2"/>
                </a:solidFill>
              </a:rPr>
              <a:t>the</a:t>
            </a:r>
            <a:r>
              <a:rPr lang="de-DE" sz="1400" dirty="0">
                <a:solidFill>
                  <a:schemeClr val="accent2"/>
                </a:solidFill>
              </a:rPr>
              <a:t> </a:t>
            </a:r>
            <a:r>
              <a:rPr lang="de-DE" sz="1400" dirty="0" err="1">
                <a:solidFill>
                  <a:schemeClr val="accent2"/>
                </a:solidFill>
              </a:rPr>
              <a:t>isospin</a:t>
            </a:r>
            <a:r>
              <a:rPr lang="de-DE" sz="1400" dirty="0">
                <a:solidFill>
                  <a:schemeClr val="accent2"/>
                </a:solidFill>
              </a:rPr>
              <a:t>  </a:t>
            </a:r>
            <a:r>
              <a:rPr lang="de-DE" sz="1400" dirty="0" err="1">
                <a:solidFill>
                  <a:schemeClr val="accent2"/>
                </a:solidFill>
              </a:rPr>
              <a:t>limit</a:t>
            </a:r>
            <a:r>
              <a:rPr lang="de-DE" sz="1400" dirty="0">
                <a:solidFill>
                  <a:schemeClr val="accent2"/>
                </a:solidFill>
              </a:rPr>
              <a:t> (</a:t>
            </a:r>
            <a:r>
              <a:rPr lang="de-DE" sz="1400" dirty="0" err="1">
                <a:solidFill>
                  <a:schemeClr val="accent2"/>
                </a:solidFill>
              </a:rPr>
              <a:t>m</a:t>
            </a:r>
            <a:r>
              <a:rPr lang="de-DE" sz="1400" baseline="-25000" dirty="0" err="1">
                <a:solidFill>
                  <a:schemeClr val="accent2"/>
                </a:solidFill>
              </a:rPr>
              <a:t>d</a:t>
            </a:r>
            <a:r>
              <a:rPr lang="de-DE" sz="1400" dirty="0">
                <a:solidFill>
                  <a:schemeClr val="accent2"/>
                </a:solidFill>
              </a:rPr>
              <a:t> = </a:t>
            </a:r>
            <a:r>
              <a:rPr lang="de-DE" sz="1400" dirty="0" err="1">
                <a:solidFill>
                  <a:schemeClr val="accent2"/>
                </a:solidFill>
              </a:rPr>
              <a:t>m</a:t>
            </a:r>
            <a:r>
              <a:rPr lang="de-DE" sz="1400" baseline="-25000" dirty="0" err="1">
                <a:solidFill>
                  <a:schemeClr val="accent2"/>
                </a:solidFill>
              </a:rPr>
              <a:t>u</a:t>
            </a:r>
            <a:r>
              <a:rPr lang="de-DE" sz="1400" dirty="0">
                <a:solidFill>
                  <a:schemeClr val="accent2"/>
                </a:solidFill>
              </a:rPr>
              <a:t>), </a:t>
            </a:r>
            <a:r>
              <a:rPr lang="de-DE" sz="1400" dirty="0">
                <a:solidFill>
                  <a:schemeClr val="accent2"/>
                </a:solidFill>
                <a:latin typeface="Symbol" pitchFamily="18" charset="2"/>
              </a:rPr>
              <a:t>m</a:t>
            </a:r>
            <a:r>
              <a:rPr lang="de-DE" sz="1400" dirty="0">
                <a:solidFill>
                  <a:schemeClr val="accent2"/>
                </a:solidFill>
              </a:rPr>
              <a:t> </a:t>
            </a:r>
            <a:r>
              <a:rPr lang="de-DE" sz="1400" dirty="0" err="1">
                <a:solidFill>
                  <a:schemeClr val="accent2"/>
                </a:solidFill>
              </a:rPr>
              <a:t>being</a:t>
            </a:r>
            <a:r>
              <a:rPr lang="de-DE" sz="1400" dirty="0">
                <a:solidFill>
                  <a:schemeClr val="accent2"/>
                </a:solidFill>
              </a:rPr>
              <a:t> </a:t>
            </a:r>
            <a:r>
              <a:rPr lang="de-DE" sz="1400" dirty="0" err="1">
                <a:solidFill>
                  <a:schemeClr val="accent2"/>
                </a:solidFill>
              </a:rPr>
              <a:t>the</a:t>
            </a:r>
            <a:r>
              <a:rPr lang="de-DE" sz="1400" dirty="0">
                <a:solidFill>
                  <a:schemeClr val="accent2"/>
                </a:solidFill>
              </a:rPr>
              <a:t> </a:t>
            </a:r>
            <a:r>
              <a:rPr lang="de-DE" sz="1400" dirty="0" err="1">
                <a:solidFill>
                  <a:schemeClr val="accent2"/>
                </a:solidFill>
              </a:rPr>
              <a:t>reduced</a:t>
            </a:r>
            <a:r>
              <a:rPr lang="de-DE" sz="1400" dirty="0">
                <a:solidFill>
                  <a:schemeClr val="accent2"/>
                </a:solidFill>
              </a:rPr>
              <a:t> </a:t>
            </a:r>
            <a:r>
              <a:rPr lang="de-DE" sz="1400" dirty="0" err="1">
                <a:solidFill>
                  <a:schemeClr val="accent2"/>
                </a:solidFill>
              </a:rPr>
              <a:t>mass</a:t>
            </a:r>
            <a:r>
              <a:rPr lang="de-DE" sz="1400" dirty="0">
                <a:solidFill>
                  <a:schemeClr val="accent2"/>
                </a:solidFill>
              </a:rPr>
              <a:t> </a:t>
            </a:r>
            <a:r>
              <a:rPr lang="de-DE" sz="1400" dirty="0" err="1">
                <a:solidFill>
                  <a:schemeClr val="accent2"/>
                </a:solidFill>
              </a:rPr>
              <a:t>of</a:t>
            </a:r>
            <a:r>
              <a:rPr lang="de-DE" sz="1400" dirty="0">
                <a:solidFill>
                  <a:schemeClr val="accent2"/>
                </a:solidFill>
              </a:rPr>
              <a:t> </a:t>
            </a:r>
            <a:r>
              <a:rPr lang="de-DE" sz="1400" dirty="0" err="1">
                <a:solidFill>
                  <a:schemeClr val="accent2"/>
                </a:solidFill>
              </a:rPr>
              <a:t>the</a:t>
            </a:r>
            <a:r>
              <a:rPr lang="de-DE" sz="1400" dirty="0">
                <a:solidFill>
                  <a:schemeClr val="accent2"/>
                </a:solidFill>
              </a:rPr>
              <a:t> K</a:t>
            </a:r>
            <a:r>
              <a:rPr lang="de-DE" sz="1400" baseline="38000" dirty="0">
                <a:solidFill>
                  <a:schemeClr val="accent2"/>
                </a:solidFill>
              </a:rPr>
              <a:t>-</a:t>
            </a:r>
            <a:r>
              <a:rPr lang="de-DE" sz="1400" dirty="0">
                <a:solidFill>
                  <a:schemeClr val="accent2"/>
                </a:solidFill>
              </a:rPr>
              <a:t>p </a:t>
            </a:r>
            <a:r>
              <a:rPr lang="de-DE" sz="1400" dirty="0" err="1" smtClean="0">
                <a:solidFill>
                  <a:schemeClr val="accent2"/>
                </a:solidFill>
              </a:rPr>
              <a:t>system</a:t>
            </a:r>
            <a:r>
              <a:rPr lang="de-DE" sz="1400" dirty="0" smtClean="0">
                <a:solidFill>
                  <a:schemeClr val="accent2"/>
                </a:solidFill>
              </a:rPr>
              <a:t>, </a:t>
            </a:r>
            <a:r>
              <a:rPr lang="de-DE" sz="1400" dirty="0" err="1" smtClean="0">
                <a:solidFill>
                  <a:schemeClr val="accent2"/>
                </a:solidFill>
              </a:rPr>
              <a:t>and</a:t>
            </a:r>
            <a:r>
              <a:rPr lang="de-DE" sz="1400" dirty="0" smtClean="0">
                <a:solidFill>
                  <a:schemeClr val="accent2"/>
                </a:solidFill>
              </a:rPr>
              <a:t> </a:t>
            </a:r>
            <a:r>
              <a:rPr lang="de-DE" sz="1400" dirty="0" err="1">
                <a:solidFill>
                  <a:schemeClr val="accent2"/>
                </a:solidFill>
              </a:rPr>
              <a:t>neglecting</a:t>
            </a:r>
            <a:r>
              <a:rPr lang="de-DE" sz="1400" dirty="0">
                <a:solidFill>
                  <a:schemeClr val="accent2"/>
                </a:solidFill>
              </a:rPr>
              <a:t> </a:t>
            </a:r>
            <a:r>
              <a:rPr lang="de-DE" sz="1400" dirty="0" err="1">
                <a:solidFill>
                  <a:schemeClr val="accent2"/>
                </a:solidFill>
              </a:rPr>
              <a:t>isospin-breaking</a:t>
            </a:r>
            <a:r>
              <a:rPr lang="de-DE" sz="1400" dirty="0">
                <a:solidFill>
                  <a:schemeClr val="accent2"/>
                </a:solidFill>
              </a:rPr>
              <a:t> </a:t>
            </a:r>
            <a:r>
              <a:rPr lang="de-DE" sz="1400" dirty="0" err="1">
                <a:solidFill>
                  <a:schemeClr val="accent2"/>
                </a:solidFill>
              </a:rPr>
              <a:t>corrections</a:t>
            </a:r>
            <a:r>
              <a:rPr lang="de-DE" sz="1400" dirty="0">
                <a:solidFill>
                  <a:schemeClr val="accent2"/>
                </a:solidFill>
              </a:rPr>
              <a:t>, </a:t>
            </a:r>
            <a:r>
              <a:rPr lang="de-DE" sz="1400" dirty="0" err="1">
                <a:solidFill>
                  <a:schemeClr val="accent2"/>
                </a:solidFill>
              </a:rPr>
              <a:t>the</a:t>
            </a:r>
            <a:r>
              <a:rPr lang="de-DE" sz="1400" dirty="0">
                <a:solidFill>
                  <a:schemeClr val="accent2"/>
                </a:solidFill>
              </a:rPr>
              <a:t> </a:t>
            </a:r>
            <a:r>
              <a:rPr lang="de-DE" sz="1400" dirty="0" err="1">
                <a:solidFill>
                  <a:schemeClr val="accent2"/>
                </a:solidFill>
              </a:rPr>
              <a:t>relation</a:t>
            </a:r>
            <a:r>
              <a:rPr lang="de-DE" sz="1400" dirty="0">
                <a:solidFill>
                  <a:schemeClr val="accent2"/>
                </a:solidFill>
              </a:rPr>
              <a:t> </a:t>
            </a:r>
            <a:r>
              <a:rPr lang="de-DE" sz="1400" dirty="0" err="1">
                <a:solidFill>
                  <a:schemeClr val="accent2"/>
                </a:solidFill>
              </a:rPr>
              <a:t>reads</a:t>
            </a:r>
            <a:r>
              <a:rPr lang="de-DE" sz="1400" dirty="0">
                <a:solidFill>
                  <a:schemeClr val="accent2"/>
                </a:solidFill>
              </a:rPr>
              <a:t>: </a:t>
            </a:r>
          </a:p>
        </p:txBody>
      </p:sp>
      <p:sp>
        <p:nvSpPr>
          <p:cNvPr id="1033" name="Text Box 13"/>
          <p:cNvSpPr txBox="1">
            <a:spLocks noChangeArrowheads="1"/>
          </p:cNvSpPr>
          <p:nvPr/>
        </p:nvSpPr>
        <p:spPr bwMode="auto">
          <a:xfrm>
            <a:off x="5429256" y="1928802"/>
            <a:ext cx="3227165" cy="1015663"/>
          </a:xfrm>
          <a:prstGeom prst="rect">
            <a:avLst/>
          </a:prstGeom>
          <a:noFill/>
          <a:ln w="9525">
            <a:noFill/>
            <a:miter lim="800000"/>
            <a:headEnd/>
            <a:tailEnd/>
          </a:ln>
        </p:spPr>
        <p:txBody>
          <a:bodyPr wrap="none">
            <a:spAutoFit/>
          </a:bodyPr>
          <a:lstStyle/>
          <a:p>
            <a:r>
              <a:rPr lang="de-AT" sz="1200" dirty="0"/>
              <a:t>… a linear </a:t>
            </a:r>
            <a:r>
              <a:rPr lang="de-AT" sz="1200" dirty="0" err="1"/>
              <a:t>combination</a:t>
            </a:r>
            <a:r>
              <a:rPr lang="de-AT" sz="1200" dirty="0"/>
              <a:t> </a:t>
            </a:r>
            <a:r>
              <a:rPr lang="de-AT" sz="1200" dirty="0" err="1"/>
              <a:t>of</a:t>
            </a:r>
            <a:r>
              <a:rPr lang="de-AT" sz="1200" dirty="0"/>
              <a:t> </a:t>
            </a:r>
            <a:r>
              <a:rPr lang="de-AT" sz="1200" dirty="0" err="1"/>
              <a:t>the</a:t>
            </a:r>
            <a:r>
              <a:rPr lang="de-AT" sz="1200" dirty="0"/>
              <a:t> </a:t>
            </a:r>
            <a:r>
              <a:rPr lang="de-AT" sz="1200" dirty="0" err="1"/>
              <a:t>isospin</a:t>
            </a:r>
            <a:endParaRPr lang="de-AT" sz="1200" dirty="0"/>
          </a:p>
          <a:p>
            <a:r>
              <a:rPr lang="de-AT" sz="1200" dirty="0" err="1"/>
              <a:t>scattering</a:t>
            </a:r>
            <a:r>
              <a:rPr lang="de-AT" sz="1200" dirty="0"/>
              <a:t> </a:t>
            </a:r>
            <a:r>
              <a:rPr lang="de-AT" sz="1200" dirty="0" err="1"/>
              <a:t>lengths</a:t>
            </a:r>
            <a:r>
              <a:rPr lang="de-AT" sz="1200" dirty="0"/>
              <a:t> a</a:t>
            </a:r>
            <a:r>
              <a:rPr lang="de-AT" sz="1200" baseline="-25000" dirty="0"/>
              <a:t>0</a:t>
            </a:r>
            <a:r>
              <a:rPr lang="de-AT" sz="1200" dirty="0"/>
              <a:t> </a:t>
            </a:r>
            <a:r>
              <a:rPr lang="de-AT" sz="1200" dirty="0" err="1"/>
              <a:t>and</a:t>
            </a:r>
            <a:r>
              <a:rPr lang="de-AT" sz="1200" dirty="0"/>
              <a:t> a</a:t>
            </a:r>
            <a:r>
              <a:rPr lang="de-AT" sz="1200" baseline="-25000" dirty="0"/>
              <a:t>1</a:t>
            </a:r>
          </a:p>
          <a:p>
            <a:r>
              <a:rPr lang="de-AT" sz="1200" dirty="0" err="1"/>
              <a:t>to</a:t>
            </a:r>
            <a:r>
              <a:rPr lang="de-AT" sz="1200" dirty="0"/>
              <a:t> </a:t>
            </a:r>
            <a:r>
              <a:rPr lang="de-AT" sz="1200" dirty="0" err="1"/>
              <a:t>disentangle</a:t>
            </a:r>
            <a:r>
              <a:rPr lang="de-AT" sz="1200" dirty="0"/>
              <a:t> </a:t>
            </a:r>
            <a:r>
              <a:rPr lang="de-AT" sz="1200" dirty="0" err="1"/>
              <a:t>them</a:t>
            </a:r>
            <a:r>
              <a:rPr lang="de-AT" sz="1200" dirty="0"/>
              <a:t>, also </a:t>
            </a:r>
            <a:r>
              <a:rPr lang="de-AT" sz="1200" dirty="0" err="1"/>
              <a:t>the</a:t>
            </a:r>
            <a:endParaRPr lang="de-AT" sz="1200" dirty="0"/>
          </a:p>
          <a:p>
            <a:r>
              <a:rPr lang="de-AT" sz="1200" dirty="0" err="1"/>
              <a:t>kaonic</a:t>
            </a:r>
            <a:r>
              <a:rPr lang="de-AT" sz="1200" dirty="0"/>
              <a:t> </a:t>
            </a:r>
            <a:r>
              <a:rPr lang="de-AT" sz="1200" dirty="0" err="1"/>
              <a:t>deuterium</a:t>
            </a:r>
            <a:r>
              <a:rPr lang="de-AT" sz="1200" dirty="0"/>
              <a:t> </a:t>
            </a:r>
            <a:r>
              <a:rPr lang="de-AT" sz="1200" dirty="0" err="1"/>
              <a:t>scattering</a:t>
            </a:r>
            <a:r>
              <a:rPr lang="de-AT" sz="1200" dirty="0"/>
              <a:t> </a:t>
            </a:r>
            <a:r>
              <a:rPr lang="de-AT" sz="1200" dirty="0" err="1"/>
              <a:t>length</a:t>
            </a:r>
            <a:r>
              <a:rPr lang="de-AT" sz="1200" dirty="0"/>
              <a:t> </a:t>
            </a:r>
            <a:r>
              <a:rPr lang="de-AT" sz="1200" dirty="0" err="1"/>
              <a:t>is</a:t>
            </a:r>
            <a:r>
              <a:rPr lang="de-AT" sz="1200" dirty="0"/>
              <a:t> </a:t>
            </a:r>
            <a:r>
              <a:rPr lang="de-AT" sz="1200" dirty="0" err="1" smtClean="0"/>
              <a:t>needed</a:t>
            </a:r>
            <a:endParaRPr lang="de-AT" sz="1200" dirty="0" smtClean="0"/>
          </a:p>
          <a:p>
            <a:r>
              <a:rPr lang="de-DE" sz="1200" dirty="0" smtClean="0"/>
              <a:t>(</a:t>
            </a:r>
            <a:r>
              <a:rPr lang="de-DE" sz="1200" dirty="0" err="1" smtClean="0"/>
              <a:t>contains</a:t>
            </a:r>
            <a:r>
              <a:rPr lang="de-DE" sz="1200" dirty="0" smtClean="0"/>
              <a:t> a different </a:t>
            </a:r>
            <a:r>
              <a:rPr lang="de-DE" sz="1200" dirty="0" err="1" smtClean="0"/>
              <a:t>combination</a:t>
            </a:r>
            <a:r>
              <a:rPr lang="de-DE" sz="1200" dirty="0" smtClean="0"/>
              <a:t> </a:t>
            </a:r>
            <a:r>
              <a:rPr lang="de-DE" sz="1200" dirty="0" err="1" smtClean="0"/>
              <a:t>of</a:t>
            </a:r>
            <a:r>
              <a:rPr lang="de-DE" sz="1200" dirty="0" smtClean="0"/>
              <a:t> a0 a1</a:t>
            </a:r>
            <a:endParaRPr lang="de-AT" sz="1200" dirty="0"/>
          </a:p>
        </p:txBody>
      </p:sp>
      <p:sp>
        <p:nvSpPr>
          <p:cNvPr id="11"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5</a:t>
            </a:fld>
            <a:r>
              <a:rPr lang="de-DE" dirty="0" smtClean="0"/>
              <a:t>   </a:t>
            </a:r>
            <a:endParaRPr lang="de-DE" dirty="0"/>
          </a:p>
        </p:txBody>
      </p:sp>
      <p:pic>
        <p:nvPicPr>
          <p:cNvPr id="10" name="Picture 9"/>
          <p:cNvPicPr>
            <a:picLocks noChangeAspect="1" noChangeArrowheads="1"/>
          </p:cNvPicPr>
          <p:nvPr/>
        </p:nvPicPr>
        <p:blipFill>
          <a:blip r:embed="rId5" cstate="print"/>
          <a:srcRect/>
          <a:stretch>
            <a:fillRect/>
          </a:stretch>
        </p:blipFill>
        <p:spPr bwMode="auto">
          <a:xfrm>
            <a:off x="285720" y="2643182"/>
            <a:ext cx="3000364" cy="2033417"/>
          </a:xfrm>
          <a:prstGeom prst="rect">
            <a:avLst/>
          </a:prstGeom>
          <a:noFill/>
          <a:ln w="9525">
            <a:noFill/>
            <a:miter lim="800000"/>
            <a:headEnd/>
            <a:tailEnd/>
          </a:ln>
        </p:spPr>
      </p:pic>
      <p:pic>
        <p:nvPicPr>
          <p:cNvPr id="13" name="Picture 10"/>
          <p:cNvPicPr>
            <a:picLocks noChangeAspect="1" noChangeArrowheads="1"/>
          </p:cNvPicPr>
          <p:nvPr/>
        </p:nvPicPr>
        <p:blipFill>
          <a:blip r:embed="rId6" cstate="print"/>
          <a:srcRect/>
          <a:stretch>
            <a:fillRect/>
          </a:stretch>
        </p:blipFill>
        <p:spPr bwMode="auto">
          <a:xfrm>
            <a:off x="2857488" y="4786322"/>
            <a:ext cx="3714776" cy="725362"/>
          </a:xfrm>
          <a:prstGeom prst="rect">
            <a:avLst/>
          </a:prstGeom>
          <a:noFill/>
          <a:ln w="9525">
            <a:solidFill>
              <a:schemeClr val="bg1"/>
            </a:solidFill>
            <a:miter lim="800000"/>
            <a:headEnd/>
            <a:tailEnd/>
          </a:ln>
        </p:spPr>
      </p:pic>
      <p:sp>
        <p:nvSpPr>
          <p:cNvPr id="14" name="Line 16"/>
          <p:cNvSpPr>
            <a:spLocks noChangeShapeType="1"/>
          </p:cNvSpPr>
          <p:nvPr/>
        </p:nvSpPr>
        <p:spPr bwMode="auto">
          <a:xfrm>
            <a:off x="2357422" y="4214818"/>
            <a:ext cx="500066" cy="857256"/>
          </a:xfrm>
          <a:prstGeom prst="line">
            <a:avLst/>
          </a:prstGeom>
          <a:noFill/>
          <a:ln w="9525">
            <a:solidFill>
              <a:schemeClr val="tx1"/>
            </a:solidFill>
            <a:round/>
            <a:headEnd/>
            <a:tailEnd type="triangle" w="med" len="med"/>
          </a:ln>
        </p:spPr>
        <p:txBody>
          <a:bodyPr/>
          <a:lstStyle/>
          <a:p>
            <a:endParaRPr lang="de-AT"/>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2"/>
          <p:cNvSpPr>
            <a:spLocks noChangeArrowheads="1"/>
          </p:cNvSpPr>
          <p:nvPr/>
        </p:nvSpPr>
        <p:spPr bwMode="auto">
          <a:xfrm>
            <a:off x="0" y="0"/>
            <a:ext cx="9144000" cy="620713"/>
          </a:xfrm>
          <a:prstGeom prst="rect">
            <a:avLst/>
          </a:prstGeom>
          <a:noFill/>
          <a:ln w="9525">
            <a:noFill/>
            <a:miter lim="800000"/>
            <a:headEnd/>
            <a:tailEnd/>
          </a:ln>
        </p:spPr>
        <p:txBody>
          <a:bodyPr anchor="ctr"/>
          <a:lstStyle/>
          <a:p>
            <a:pPr algn="ctr"/>
            <a:r>
              <a:rPr lang="de-DE" sz="2800" i="1" dirty="0" err="1">
                <a:solidFill>
                  <a:schemeClr val="accent4">
                    <a:lumMod val="65000"/>
                    <a:lumOff val="35000"/>
                  </a:schemeClr>
                </a:solidFill>
              </a:rPr>
              <a:t>O</a:t>
            </a:r>
            <a:r>
              <a:rPr lang="de-DE" sz="2800" i="1" dirty="0" err="1" smtClean="0">
                <a:solidFill>
                  <a:schemeClr val="accent4">
                    <a:lumMod val="65000"/>
                    <a:lumOff val="35000"/>
                  </a:schemeClr>
                </a:solidFill>
              </a:rPr>
              <a:t>ur</a:t>
            </a:r>
            <a:r>
              <a:rPr lang="de-DE" sz="2800" i="1" dirty="0" smtClean="0">
                <a:solidFill>
                  <a:schemeClr val="accent4">
                    <a:lumMod val="65000"/>
                    <a:lumOff val="35000"/>
                  </a:schemeClr>
                </a:solidFill>
              </a:rPr>
              <a:t> </a:t>
            </a:r>
            <a:r>
              <a:rPr lang="de-DE" sz="2800" i="1" dirty="0">
                <a:solidFill>
                  <a:schemeClr val="accent4">
                    <a:lumMod val="65000"/>
                    <a:lumOff val="35000"/>
                  </a:schemeClr>
                </a:solidFill>
              </a:rPr>
              <a:t>X </a:t>
            </a:r>
            <a:r>
              <a:rPr lang="de-DE" sz="2800" i="1" dirty="0" err="1">
                <a:solidFill>
                  <a:schemeClr val="accent4">
                    <a:lumMod val="65000"/>
                    <a:lumOff val="35000"/>
                  </a:schemeClr>
                </a:solidFill>
              </a:rPr>
              <a:t>ray</a:t>
            </a:r>
            <a:r>
              <a:rPr lang="de-DE" sz="2800" i="1" dirty="0">
                <a:solidFill>
                  <a:schemeClr val="accent4">
                    <a:lumMod val="65000"/>
                    <a:lumOff val="35000"/>
                  </a:schemeClr>
                </a:solidFill>
              </a:rPr>
              <a:t> </a:t>
            </a:r>
            <a:r>
              <a:rPr lang="de-DE" sz="2800" i="1" dirty="0" err="1">
                <a:solidFill>
                  <a:schemeClr val="accent4">
                    <a:lumMod val="65000"/>
                    <a:lumOff val="35000"/>
                  </a:schemeClr>
                </a:solidFill>
              </a:rPr>
              <a:t>detectors</a:t>
            </a:r>
            <a:r>
              <a:rPr lang="de-DE" sz="2800" i="1" dirty="0">
                <a:solidFill>
                  <a:schemeClr val="accent4">
                    <a:lumMod val="65000"/>
                    <a:lumOff val="35000"/>
                  </a:schemeClr>
                </a:solidFill>
              </a:rPr>
              <a:t>  </a:t>
            </a:r>
          </a:p>
        </p:txBody>
      </p:sp>
      <p:pic>
        <p:nvPicPr>
          <p:cNvPr id="32772" name="Picture 13"/>
          <p:cNvPicPr>
            <a:picLocks noChangeAspect="1" noChangeArrowheads="1"/>
          </p:cNvPicPr>
          <p:nvPr/>
        </p:nvPicPr>
        <p:blipFill>
          <a:blip r:embed="rId3" cstate="print"/>
          <a:srcRect/>
          <a:stretch>
            <a:fillRect/>
          </a:stretch>
        </p:blipFill>
        <p:spPr bwMode="auto">
          <a:xfrm>
            <a:off x="163513" y="719138"/>
            <a:ext cx="8836025" cy="3852862"/>
          </a:xfrm>
          <a:prstGeom prst="rect">
            <a:avLst/>
          </a:prstGeom>
          <a:noFill/>
          <a:ln w="9525">
            <a:noFill/>
            <a:miter lim="800000"/>
            <a:headEnd/>
            <a:tailEnd/>
          </a:ln>
        </p:spPr>
      </p:pic>
      <p:sp>
        <p:nvSpPr>
          <p:cNvPr id="32773" name="Text Box 6"/>
          <p:cNvSpPr txBox="1">
            <a:spLocks noChangeArrowheads="1"/>
          </p:cNvSpPr>
          <p:nvPr/>
        </p:nvSpPr>
        <p:spPr bwMode="auto">
          <a:xfrm>
            <a:off x="5000628" y="5143512"/>
            <a:ext cx="3643339" cy="1301750"/>
          </a:xfrm>
          <a:prstGeom prst="rect">
            <a:avLst/>
          </a:prstGeom>
          <a:solidFill>
            <a:srgbClr val="FFFF99"/>
          </a:solidFill>
          <a:ln w="9525">
            <a:solidFill>
              <a:srgbClr val="FF3300"/>
            </a:solidFill>
            <a:miter lim="800000"/>
            <a:headEnd/>
            <a:tailEnd/>
          </a:ln>
        </p:spPr>
        <p:txBody>
          <a:bodyPr wrap="square">
            <a:spAutoFit/>
          </a:bodyPr>
          <a:lstStyle/>
          <a:p>
            <a:r>
              <a:rPr lang="de-DE" sz="1400"/>
              <a:t>different from standard electronic devices:</a:t>
            </a:r>
          </a:p>
          <a:p>
            <a:endParaRPr lang="de-DE" sz="900"/>
          </a:p>
          <a:p>
            <a:r>
              <a:rPr lang="de-DE" sz="1400"/>
              <a:t>- double sided structure</a:t>
            </a:r>
          </a:p>
          <a:p>
            <a:r>
              <a:rPr lang="de-DE" sz="1400"/>
              <a:t>- not passivated</a:t>
            </a:r>
          </a:p>
          <a:p>
            <a:r>
              <a:rPr lang="de-DE" sz="1400"/>
              <a:t>- large area chips</a:t>
            </a:r>
          </a:p>
          <a:p>
            <a:pPr>
              <a:buFontTx/>
              <a:buChar char="-"/>
            </a:pPr>
            <a:r>
              <a:rPr lang="de-DE" sz="1400"/>
              <a:t> arrangement of bond pads in the center</a:t>
            </a:r>
          </a:p>
        </p:txBody>
      </p:sp>
      <p:sp>
        <p:nvSpPr>
          <p:cNvPr id="32774" name="Text Box 12"/>
          <p:cNvSpPr txBox="1">
            <a:spLocks noChangeArrowheads="1"/>
          </p:cNvSpPr>
          <p:nvPr/>
        </p:nvSpPr>
        <p:spPr bwMode="auto">
          <a:xfrm>
            <a:off x="357188" y="4714875"/>
            <a:ext cx="3929062" cy="1308100"/>
          </a:xfrm>
          <a:prstGeom prst="rect">
            <a:avLst/>
          </a:prstGeom>
          <a:noFill/>
          <a:ln w="9525">
            <a:noFill/>
            <a:miter lim="800000"/>
            <a:headEnd/>
            <a:tailEnd/>
          </a:ln>
        </p:spPr>
        <p:txBody>
          <a:bodyPr>
            <a:spAutoFit/>
          </a:bodyPr>
          <a:lstStyle/>
          <a:p>
            <a:r>
              <a:rPr lang="de-AT" sz="1400">
                <a:solidFill>
                  <a:schemeClr val="accent2"/>
                </a:solidFill>
              </a:rPr>
              <a:t>The small capacitance results in a large amplitude and a short rise time of the signal</a:t>
            </a:r>
          </a:p>
          <a:p>
            <a:endParaRPr lang="de-AT" sz="900">
              <a:solidFill>
                <a:schemeClr val="accent2"/>
              </a:solidFill>
            </a:endParaRPr>
          </a:p>
          <a:p>
            <a:r>
              <a:rPr lang="de-AT" sz="1400">
                <a:solidFill>
                  <a:schemeClr val="accent2"/>
                </a:solidFill>
              </a:rPr>
              <a:t>Compared  to conventional photodiodes SDDs can be operated at higher rates and have better </a:t>
            </a:r>
          </a:p>
          <a:p>
            <a:r>
              <a:rPr lang="de-AT" sz="1400">
                <a:solidFill>
                  <a:schemeClr val="accent2"/>
                </a:solidFill>
              </a:rPr>
              <a:t>energy resolution.</a:t>
            </a:r>
          </a:p>
        </p:txBody>
      </p:sp>
      <p:sp>
        <p:nvSpPr>
          <p:cNvPr id="32775" name="Text Box 13"/>
          <p:cNvSpPr txBox="1">
            <a:spLocks noChangeArrowheads="1"/>
          </p:cNvSpPr>
          <p:nvPr/>
        </p:nvSpPr>
        <p:spPr bwMode="auto">
          <a:xfrm>
            <a:off x="4714875" y="4643438"/>
            <a:ext cx="4044950" cy="517525"/>
          </a:xfrm>
          <a:prstGeom prst="rect">
            <a:avLst/>
          </a:prstGeom>
          <a:noFill/>
          <a:ln w="9525">
            <a:noFill/>
            <a:miter lim="800000"/>
            <a:headEnd/>
            <a:tailEnd/>
          </a:ln>
        </p:spPr>
        <p:txBody>
          <a:bodyPr wrap="none">
            <a:spAutoFit/>
          </a:bodyPr>
          <a:lstStyle/>
          <a:p>
            <a:r>
              <a:rPr lang="de-AT" sz="1400"/>
              <a:t>A lateral field makes the produced charge drift to </a:t>
            </a:r>
          </a:p>
          <a:p>
            <a:r>
              <a:rPr lang="de-AT" sz="1400"/>
              <a:t>the collecting anode.</a:t>
            </a:r>
          </a:p>
        </p:txBody>
      </p:sp>
      <p:sp>
        <p:nvSpPr>
          <p:cNvPr id="8" name="Rechteck 7"/>
          <p:cNvSpPr/>
          <p:nvPr/>
        </p:nvSpPr>
        <p:spPr>
          <a:xfrm>
            <a:off x="214282" y="6000768"/>
            <a:ext cx="4572000" cy="535531"/>
          </a:xfrm>
          <a:prstGeom prst="rect">
            <a:avLst/>
          </a:prstGeom>
        </p:spPr>
        <p:txBody>
          <a:bodyPr>
            <a:spAutoFit/>
          </a:bodyPr>
          <a:lstStyle/>
          <a:p>
            <a:pPr marL="342900" indent="-342900">
              <a:spcBef>
                <a:spcPct val="20000"/>
              </a:spcBef>
              <a:defRPr/>
            </a:pPr>
            <a:r>
              <a:rPr lang="de-DE" sz="900" kern="0" dirty="0">
                <a:solidFill>
                  <a:srgbClr val="10A604"/>
                </a:solidFill>
                <a:latin typeface="Arial"/>
              </a:rPr>
              <a:t>I3 </a:t>
            </a:r>
            <a:r>
              <a:rPr lang="de-DE" sz="900" kern="0" dirty="0" err="1">
                <a:solidFill>
                  <a:srgbClr val="10A604"/>
                </a:solidFill>
                <a:latin typeface="Arial"/>
              </a:rPr>
              <a:t>Hadron</a:t>
            </a:r>
            <a:r>
              <a:rPr lang="de-DE" sz="900" kern="0" dirty="0">
                <a:solidFill>
                  <a:srgbClr val="10A604"/>
                </a:solidFill>
                <a:latin typeface="Arial"/>
              </a:rPr>
              <a:t> </a:t>
            </a:r>
            <a:r>
              <a:rPr lang="de-DE" sz="900" kern="0" dirty="0" err="1">
                <a:solidFill>
                  <a:srgbClr val="10A604"/>
                </a:solidFill>
                <a:latin typeface="Arial"/>
              </a:rPr>
              <a:t>Physics</a:t>
            </a:r>
            <a:r>
              <a:rPr lang="de-DE" sz="900" kern="0" dirty="0">
                <a:solidFill>
                  <a:srgbClr val="10A604"/>
                </a:solidFill>
                <a:latin typeface="Arial"/>
              </a:rPr>
              <a:t> EU FP6 – </a:t>
            </a:r>
          </a:p>
          <a:p>
            <a:pPr marL="342900" indent="-342900">
              <a:spcBef>
                <a:spcPct val="20000"/>
              </a:spcBef>
              <a:defRPr/>
            </a:pPr>
            <a:r>
              <a:rPr lang="de-DE" sz="900" kern="0" dirty="0">
                <a:solidFill>
                  <a:srgbClr val="10A604"/>
                </a:solidFill>
                <a:latin typeface="Arial"/>
              </a:rPr>
              <a:t>Joint Research </a:t>
            </a:r>
            <a:r>
              <a:rPr lang="de-DE" sz="900" kern="0" dirty="0" err="1">
                <a:solidFill>
                  <a:srgbClr val="10A604"/>
                </a:solidFill>
                <a:latin typeface="Arial"/>
              </a:rPr>
              <a:t>Activity</a:t>
            </a:r>
            <a:r>
              <a:rPr lang="de-DE" sz="900" kern="0" dirty="0">
                <a:solidFill>
                  <a:srgbClr val="10A604"/>
                </a:solidFill>
                <a:latin typeface="Arial"/>
              </a:rPr>
              <a:t>:  </a:t>
            </a:r>
            <a:r>
              <a:rPr lang="de-DE" sz="900" b="1" kern="0" dirty="0">
                <a:solidFill>
                  <a:srgbClr val="FF0000"/>
                </a:solidFill>
                <a:latin typeface="Arial"/>
              </a:rPr>
              <a:t>SIDDHARTA</a:t>
            </a:r>
            <a:r>
              <a:rPr lang="de-DE" sz="900" b="1" kern="0" baseline="30000" dirty="0">
                <a:solidFill>
                  <a:srgbClr val="FF0000"/>
                </a:solidFill>
                <a:latin typeface="Arial"/>
              </a:rPr>
              <a:t> </a:t>
            </a:r>
            <a:r>
              <a:rPr lang="de-DE" sz="900" b="1" kern="0" dirty="0">
                <a:solidFill>
                  <a:srgbClr val="FF0000"/>
                </a:solidFill>
                <a:latin typeface="Arial"/>
              </a:rPr>
              <a:t> - </a:t>
            </a:r>
            <a:r>
              <a:rPr lang="de-DE" sz="900" kern="0" dirty="0">
                <a:solidFill>
                  <a:srgbClr val="000000"/>
                </a:solidFill>
                <a:latin typeface="Arial"/>
              </a:rPr>
              <a:t>in </a:t>
            </a:r>
            <a:r>
              <a:rPr lang="de-DE" sz="900" kern="0" dirty="0" err="1">
                <a:solidFill>
                  <a:srgbClr val="000000"/>
                </a:solidFill>
                <a:latin typeface="Arial"/>
              </a:rPr>
              <a:t>cooperation</a:t>
            </a:r>
            <a:r>
              <a:rPr lang="de-DE" sz="900" kern="0" dirty="0">
                <a:solidFill>
                  <a:srgbClr val="000000"/>
                </a:solidFill>
                <a:latin typeface="Arial"/>
              </a:rPr>
              <a:t> </a:t>
            </a:r>
            <a:r>
              <a:rPr lang="de-DE" sz="900" kern="0" dirty="0" err="1">
                <a:solidFill>
                  <a:srgbClr val="000000"/>
                </a:solidFill>
                <a:latin typeface="Arial"/>
              </a:rPr>
              <a:t>with</a:t>
            </a:r>
            <a:r>
              <a:rPr lang="de-DE" sz="900" kern="0" dirty="0">
                <a:solidFill>
                  <a:srgbClr val="000000"/>
                </a:solidFill>
                <a:latin typeface="Arial"/>
              </a:rPr>
              <a:t> LNF, MPG, </a:t>
            </a:r>
            <a:r>
              <a:rPr lang="de-DE" sz="900" kern="0" dirty="0" err="1">
                <a:solidFill>
                  <a:srgbClr val="000000"/>
                </a:solidFill>
                <a:latin typeface="Arial"/>
              </a:rPr>
              <a:t>PNSensor</a:t>
            </a:r>
            <a:r>
              <a:rPr lang="de-DE" sz="900" kern="0" dirty="0">
                <a:solidFill>
                  <a:srgbClr val="000000"/>
                </a:solidFill>
                <a:latin typeface="Arial"/>
              </a:rPr>
              <a:t>, </a:t>
            </a:r>
            <a:r>
              <a:rPr lang="de-DE" sz="900" kern="0" dirty="0" err="1">
                <a:solidFill>
                  <a:srgbClr val="000000"/>
                </a:solidFill>
                <a:latin typeface="Arial"/>
              </a:rPr>
              <a:t>Politecnico</a:t>
            </a:r>
            <a:r>
              <a:rPr lang="de-DE" sz="900" kern="0" dirty="0">
                <a:solidFill>
                  <a:srgbClr val="000000"/>
                </a:solidFill>
                <a:latin typeface="Arial"/>
              </a:rPr>
              <a:t> Milano, IFIN-HH.</a:t>
            </a:r>
            <a:r>
              <a:rPr lang="de-DE" sz="900" kern="0" dirty="0">
                <a:solidFill>
                  <a:srgbClr val="99CC00"/>
                </a:solidFill>
                <a:latin typeface="Arial"/>
              </a:rPr>
              <a:t> </a:t>
            </a:r>
          </a:p>
        </p:txBody>
      </p:sp>
      <p:sp>
        <p:nvSpPr>
          <p:cNvPr id="10"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50</a:t>
            </a:fld>
            <a:r>
              <a:rPr lang="de-DE" dirty="0" smtClean="0"/>
              <a:t>   </a:t>
            </a:r>
            <a:endParaRPr lang="de-DE"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txBox="1">
            <a:spLocks noChangeArrowheads="1"/>
          </p:cNvSpPr>
          <p:nvPr/>
        </p:nvSpPr>
        <p:spPr bwMode="auto">
          <a:xfrm>
            <a:off x="0" y="142852"/>
            <a:ext cx="9144000" cy="620713"/>
          </a:xfrm>
          <a:prstGeom prst="rect">
            <a:avLst/>
          </a:prstGeom>
          <a:noFill/>
          <a:ln w="9525">
            <a:noFill/>
            <a:miter lim="800000"/>
            <a:headEnd/>
            <a:tailEnd/>
          </a:ln>
        </p:spPr>
        <p:txBody>
          <a:bodyPr/>
          <a:lstStyle/>
          <a:p>
            <a:pPr algn="ctr" eaLnBrk="0" hangingPunct="0"/>
            <a:r>
              <a:rPr lang="de-DE" sz="2800" i="1" dirty="0" err="1">
                <a:solidFill>
                  <a:schemeClr val="accent4">
                    <a:lumMod val="65000"/>
                    <a:lumOff val="35000"/>
                  </a:schemeClr>
                </a:solidFill>
              </a:rPr>
              <a:t>Luminosity</a:t>
            </a:r>
            <a:endParaRPr lang="de-DE" sz="2800" i="1" dirty="0">
              <a:solidFill>
                <a:schemeClr val="accent4">
                  <a:lumMod val="65000"/>
                  <a:lumOff val="35000"/>
                </a:schemeClr>
              </a:solidFill>
            </a:endParaRPr>
          </a:p>
        </p:txBody>
      </p:sp>
      <p:pic>
        <p:nvPicPr>
          <p:cNvPr id="28675" name="Picture 11"/>
          <p:cNvPicPr>
            <a:picLocks noChangeAspect="1" noChangeArrowheads="1"/>
          </p:cNvPicPr>
          <p:nvPr/>
        </p:nvPicPr>
        <p:blipFill>
          <a:blip r:embed="rId3" cstate="print"/>
          <a:srcRect/>
          <a:stretch>
            <a:fillRect/>
          </a:stretch>
        </p:blipFill>
        <p:spPr bwMode="auto">
          <a:xfrm>
            <a:off x="357188" y="928688"/>
            <a:ext cx="3529012" cy="2355850"/>
          </a:xfrm>
          <a:prstGeom prst="rect">
            <a:avLst/>
          </a:prstGeom>
          <a:noFill/>
          <a:ln w="9525">
            <a:noFill/>
            <a:miter lim="800000"/>
            <a:headEnd/>
            <a:tailEnd/>
          </a:ln>
        </p:spPr>
      </p:pic>
      <p:pic>
        <p:nvPicPr>
          <p:cNvPr id="28676" name="Picture 12"/>
          <p:cNvPicPr>
            <a:picLocks noChangeAspect="1" noChangeArrowheads="1"/>
          </p:cNvPicPr>
          <p:nvPr/>
        </p:nvPicPr>
        <p:blipFill>
          <a:blip r:embed="rId4" cstate="print"/>
          <a:srcRect/>
          <a:stretch>
            <a:fillRect/>
          </a:stretch>
        </p:blipFill>
        <p:spPr bwMode="auto">
          <a:xfrm>
            <a:off x="428625" y="3643313"/>
            <a:ext cx="3527425" cy="2344737"/>
          </a:xfrm>
          <a:prstGeom prst="rect">
            <a:avLst/>
          </a:prstGeom>
          <a:noFill/>
          <a:ln w="9525">
            <a:noFill/>
            <a:miter lim="800000"/>
            <a:headEnd/>
            <a:tailEnd/>
          </a:ln>
        </p:spPr>
      </p:pic>
      <p:sp>
        <p:nvSpPr>
          <p:cNvPr id="28677" name="Text Box 37"/>
          <p:cNvSpPr txBox="1">
            <a:spLocks noChangeArrowheads="1"/>
          </p:cNvSpPr>
          <p:nvPr/>
        </p:nvSpPr>
        <p:spPr bwMode="auto">
          <a:xfrm>
            <a:off x="4357688" y="1571625"/>
            <a:ext cx="4410075" cy="3662363"/>
          </a:xfrm>
          <a:prstGeom prst="rect">
            <a:avLst/>
          </a:prstGeom>
          <a:noFill/>
          <a:ln w="9525">
            <a:noFill/>
            <a:miter lim="800000"/>
            <a:headEnd/>
            <a:tailEnd/>
          </a:ln>
        </p:spPr>
        <p:txBody>
          <a:bodyPr wrap="none">
            <a:spAutoFit/>
          </a:bodyPr>
          <a:lstStyle/>
          <a:p>
            <a:r>
              <a:rPr lang="de-AT" sz="1800">
                <a:solidFill>
                  <a:schemeClr val="accent2"/>
                </a:solidFill>
              </a:rPr>
              <a:t>siddharta can work only between</a:t>
            </a:r>
          </a:p>
          <a:p>
            <a:r>
              <a:rPr lang="de-AT" sz="1800">
                <a:solidFill>
                  <a:schemeClr val="accent2"/>
                </a:solidFill>
              </a:rPr>
              <a:t>injections (blue dots, yellow line)</a:t>
            </a:r>
          </a:p>
          <a:p>
            <a:endParaRPr lang="de-AT" sz="1800">
              <a:solidFill>
                <a:schemeClr val="accent2"/>
              </a:solidFill>
            </a:endParaRPr>
          </a:p>
          <a:p>
            <a:r>
              <a:rPr lang="de-AT" sz="1800">
                <a:solidFill>
                  <a:schemeClr val="accent2"/>
                </a:solidFill>
              </a:rPr>
              <a:t>under good conditions during</a:t>
            </a:r>
          </a:p>
          <a:p>
            <a:r>
              <a:rPr lang="de-AT" sz="1800">
                <a:solidFill>
                  <a:schemeClr val="accent2"/>
                </a:solidFill>
              </a:rPr>
              <a:t>siddharta DAQ ~ 2.8e32 – 1.0e32 cm</a:t>
            </a:r>
            <a:r>
              <a:rPr lang="de-AT" sz="1800" baseline="30000">
                <a:solidFill>
                  <a:schemeClr val="accent2"/>
                </a:solidFill>
              </a:rPr>
              <a:t>-2</a:t>
            </a:r>
            <a:r>
              <a:rPr lang="de-AT" sz="1800">
                <a:solidFill>
                  <a:schemeClr val="accent2"/>
                </a:solidFill>
              </a:rPr>
              <a:t> s</a:t>
            </a:r>
            <a:r>
              <a:rPr lang="de-AT" sz="1800" baseline="30000">
                <a:solidFill>
                  <a:schemeClr val="accent2"/>
                </a:solidFill>
              </a:rPr>
              <a:t>-1</a:t>
            </a:r>
          </a:p>
          <a:p>
            <a:r>
              <a:rPr lang="de-AT" sz="1800">
                <a:solidFill>
                  <a:schemeClr val="accent2"/>
                </a:solidFill>
              </a:rPr>
              <a:t>luminosity</a:t>
            </a:r>
          </a:p>
          <a:p>
            <a:endParaRPr lang="de-AT" sz="1800">
              <a:solidFill>
                <a:schemeClr val="accent2"/>
              </a:solidFill>
            </a:endParaRPr>
          </a:p>
          <a:p>
            <a:r>
              <a:rPr lang="de-AT" sz="1800">
                <a:solidFill>
                  <a:schemeClr val="accent2"/>
                </a:solidFill>
              </a:rPr>
              <a:t>compare to 2002 DEAR experiment:</a:t>
            </a:r>
          </a:p>
          <a:p>
            <a:r>
              <a:rPr lang="de-AT" sz="1800">
                <a:solidFill>
                  <a:schemeClr val="accent2"/>
                </a:solidFill>
              </a:rPr>
              <a:t>~ 3.0e31 cm</a:t>
            </a:r>
            <a:r>
              <a:rPr lang="de-AT" sz="1800" baseline="30000">
                <a:solidFill>
                  <a:schemeClr val="accent2"/>
                </a:solidFill>
              </a:rPr>
              <a:t>-2</a:t>
            </a:r>
            <a:r>
              <a:rPr lang="de-AT" sz="1800">
                <a:solidFill>
                  <a:schemeClr val="accent2"/>
                </a:solidFill>
              </a:rPr>
              <a:t> s</a:t>
            </a:r>
            <a:r>
              <a:rPr lang="de-AT" sz="1800" baseline="30000">
                <a:solidFill>
                  <a:schemeClr val="accent2"/>
                </a:solidFill>
              </a:rPr>
              <a:t>-1</a:t>
            </a:r>
          </a:p>
          <a:p>
            <a:r>
              <a:rPr lang="de-AT" sz="1800">
                <a:solidFill>
                  <a:schemeClr val="accent2"/>
                </a:solidFill>
              </a:rPr>
              <a:t> now up to 10 times higher !</a:t>
            </a:r>
          </a:p>
          <a:p>
            <a:endParaRPr lang="de-AT" sz="1800">
              <a:solidFill>
                <a:schemeClr val="accent2"/>
              </a:solidFill>
            </a:endParaRPr>
          </a:p>
          <a:p>
            <a:r>
              <a:rPr lang="de-AT" sz="1800">
                <a:solidFill>
                  <a:schemeClr val="accent2"/>
                </a:solidFill>
              </a:rPr>
              <a:t>siddharta integrated luminosity </a:t>
            </a:r>
          </a:p>
          <a:p>
            <a:r>
              <a:rPr lang="de-AT" sz="1800">
                <a:solidFill>
                  <a:srgbClr val="CC0000"/>
                </a:solidFill>
              </a:rPr>
              <a:t>on 23 Oct 2009:  ~ 8 pb</a:t>
            </a:r>
            <a:r>
              <a:rPr lang="de-AT" sz="1800" baseline="30000">
                <a:solidFill>
                  <a:srgbClr val="CC0000"/>
                </a:solidFill>
              </a:rPr>
              <a:t>-1</a:t>
            </a:r>
            <a:r>
              <a:rPr lang="de-AT" sz="1800">
                <a:solidFill>
                  <a:srgbClr val="CC0000"/>
                </a:solidFill>
              </a:rPr>
              <a:t> !</a:t>
            </a:r>
          </a:p>
        </p:txBody>
      </p:sp>
      <p:sp>
        <p:nvSpPr>
          <p:cNvPr id="28679" name="Line 40"/>
          <p:cNvSpPr>
            <a:spLocks noChangeShapeType="1"/>
          </p:cNvSpPr>
          <p:nvPr/>
        </p:nvSpPr>
        <p:spPr bwMode="auto">
          <a:xfrm flipV="1">
            <a:off x="1714480" y="2500306"/>
            <a:ext cx="95250" cy="514350"/>
          </a:xfrm>
          <a:prstGeom prst="line">
            <a:avLst/>
          </a:prstGeom>
          <a:noFill/>
          <a:ln w="9525">
            <a:solidFill>
              <a:schemeClr val="tx1"/>
            </a:solidFill>
            <a:round/>
            <a:headEnd type="triangle" w="med" len="med"/>
            <a:tailEnd/>
          </a:ln>
        </p:spPr>
        <p:txBody>
          <a:bodyPr/>
          <a:lstStyle/>
          <a:p>
            <a:endParaRPr lang="de-AT"/>
          </a:p>
        </p:txBody>
      </p:sp>
      <p:sp>
        <p:nvSpPr>
          <p:cNvPr id="28680" name="Text Box 41"/>
          <p:cNvSpPr txBox="1">
            <a:spLocks noChangeArrowheads="1"/>
          </p:cNvSpPr>
          <p:nvPr/>
        </p:nvSpPr>
        <p:spPr bwMode="auto">
          <a:xfrm>
            <a:off x="1571604" y="2285992"/>
            <a:ext cx="986167" cy="246221"/>
          </a:xfrm>
          <a:prstGeom prst="rect">
            <a:avLst/>
          </a:prstGeom>
          <a:noFill/>
          <a:ln w="9525">
            <a:noFill/>
            <a:miter lim="800000"/>
            <a:headEnd/>
            <a:tailEnd/>
          </a:ln>
        </p:spPr>
        <p:txBody>
          <a:bodyPr wrap="none">
            <a:spAutoFit/>
          </a:bodyPr>
          <a:lstStyle/>
          <a:p>
            <a:r>
              <a:rPr lang="de-AT" sz="1000" dirty="0" err="1" smtClean="0"/>
              <a:t>calibration</a:t>
            </a:r>
            <a:r>
              <a:rPr lang="de-AT" sz="1000" dirty="0" smtClean="0"/>
              <a:t> </a:t>
            </a:r>
            <a:r>
              <a:rPr lang="de-AT" sz="1000" dirty="0" err="1" smtClean="0"/>
              <a:t>run</a:t>
            </a:r>
            <a:endParaRPr lang="de-AT" sz="1000" dirty="0"/>
          </a:p>
        </p:txBody>
      </p:sp>
      <p:sp>
        <p:nvSpPr>
          <p:cNvPr id="10"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51</a:t>
            </a:fld>
            <a:r>
              <a:rPr lang="de-DE" dirty="0" smtClean="0"/>
              <a:t>   </a:t>
            </a:r>
            <a:endParaRPr lang="de-DE"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1" name="Picture 3"/>
          <p:cNvPicPr>
            <a:picLocks noChangeAspect="1" noChangeArrowheads="1"/>
          </p:cNvPicPr>
          <p:nvPr/>
        </p:nvPicPr>
        <p:blipFill>
          <a:blip r:embed="rId3" cstate="print"/>
          <a:srcRect/>
          <a:stretch>
            <a:fillRect/>
          </a:stretch>
        </p:blipFill>
        <p:spPr bwMode="auto">
          <a:xfrm>
            <a:off x="3321050" y="857232"/>
            <a:ext cx="5822950" cy="5403850"/>
          </a:xfrm>
          <a:prstGeom prst="rect">
            <a:avLst/>
          </a:prstGeom>
          <a:noFill/>
          <a:ln w="9525">
            <a:noFill/>
            <a:miter lim="800000"/>
            <a:headEnd/>
            <a:tailEnd/>
          </a:ln>
        </p:spPr>
      </p:pic>
      <p:sp>
        <p:nvSpPr>
          <p:cNvPr id="3" name="Rectangle 17"/>
          <p:cNvSpPr>
            <a:spLocks noChangeArrowheads="1"/>
          </p:cNvSpPr>
          <p:nvPr/>
        </p:nvSpPr>
        <p:spPr bwMode="auto">
          <a:xfrm>
            <a:off x="0" y="0"/>
            <a:ext cx="9144000" cy="620713"/>
          </a:xfrm>
          <a:prstGeom prst="rect">
            <a:avLst/>
          </a:prstGeom>
          <a:solidFill>
            <a:schemeClr val="bg1"/>
          </a:solidFill>
          <a:ln w="9525">
            <a:noFill/>
            <a:miter lim="800000"/>
            <a:headEnd/>
            <a:tailEnd/>
          </a:ln>
        </p:spPr>
        <p:txBody>
          <a:bodyPr anchor="ctr"/>
          <a:lstStyle/>
          <a:p>
            <a:pPr algn="ctr"/>
            <a:r>
              <a:rPr lang="de-DE" sz="2800" i="1" dirty="0" smtClean="0">
                <a:solidFill>
                  <a:schemeClr val="accent4">
                    <a:lumMod val="65000"/>
                    <a:lumOff val="35000"/>
                  </a:schemeClr>
                </a:solidFill>
              </a:rPr>
              <a:t>Fit model </a:t>
            </a:r>
            <a:r>
              <a:rPr lang="de-DE" sz="2800" i="1" dirty="0" err="1" smtClean="0">
                <a:solidFill>
                  <a:schemeClr val="accent4">
                    <a:lumMod val="65000"/>
                    <a:lumOff val="35000"/>
                  </a:schemeClr>
                </a:solidFill>
              </a:rPr>
              <a:t>for</a:t>
            </a:r>
            <a:r>
              <a:rPr lang="de-DE" sz="2800" i="1" dirty="0" smtClean="0">
                <a:solidFill>
                  <a:schemeClr val="accent4">
                    <a:lumMod val="65000"/>
                    <a:lumOff val="35000"/>
                  </a:schemeClr>
                </a:solidFill>
              </a:rPr>
              <a:t> </a:t>
            </a:r>
            <a:r>
              <a:rPr lang="de-DE" sz="2800" i="1" dirty="0" err="1" smtClean="0">
                <a:solidFill>
                  <a:schemeClr val="accent4">
                    <a:lumMod val="65000"/>
                    <a:lumOff val="35000"/>
                  </a:schemeClr>
                </a:solidFill>
              </a:rPr>
              <a:t>the</a:t>
            </a:r>
            <a:r>
              <a:rPr lang="de-DE" sz="2800" i="1" dirty="0" smtClean="0">
                <a:solidFill>
                  <a:schemeClr val="accent4">
                    <a:lumMod val="65000"/>
                    <a:lumOff val="35000"/>
                  </a:schemeClr>
                </a:solidFill>
              </a:rPr>
              <a:t> </a:t>
            </a:r>
            <a:r>
              <a:rPr lang="de-DE" sz="2800" i="1" dirty="0" err="1" smtClean="0">
                <a:solidFill>
                  <a:schemeClr val="accent4">
                    <a:lumMod val="65000"/>
                    <a:lumOff val="35000"/>
                  </a:schemeClr>
                </a:solidFill>
              </a:rPr>
              <a:t>signal</a:t>
            </a:r>
            <a:r>
              <a:rPr lang="de-DE" sz="2800" i="1" dirty="0" smtClean="0">
                <a:solidFill>
                  <a:schemeClr val="accent4">
                    <a:lumMod val="65000"/>
                    <a:lumOff val="35000"/>
                  </a:schemeClr>
                </a:solidFill>
              </a:rPr>
              <a:t> </a:t>
            </a:r>
            <a:endParaRPr lang="de-DE" sz="2800" i="1" dirty="0">
              <a:solidFill>
                <a:schemeClr val="accent4">
                  <a:lumMod val="65000"/>
                  <a:lumOff val="35000"/>
                </a:schemeClr>
              </a:solidFill>
            </a:endParaRPr>
          </a:p>
        </p:txBody>
      </p:sp>
      <p:graphicFrame>
        <p:nvGraphicFramePr>
          <p:cNvPr id="4" name="Tabelle 3"/>
          <p:cNvGraphicFramePr>
            <a:graphicFrameLocks noGrp="1"/>
          </p:cNvGraphicFramePr>
          <p:nvPr/>
        </p:nvGraphicFramePr>
        <p:xfrm>
          <a:off x="500034" y="857232"/>
          <a:ext cx="2000264" cy="2141280"/>
        </p:xfrm>
        <a:graphic>
          <a:graphicData uri="http://schemas.openxmlformats.org/drawingml/2006/table">
            <a:tbl>
              <a:tblPr firstRow="1" bandRow="1">
                <a:tableStyleId>{5C22544A-7EE6-4342-B048-85BDC9FD1C3A}</a:tableStyleId>
              </a:tblPr>
              <a:tblGrid>
                <a:gridCol w="1083477"/>
                <a:gridCol w="916787"/>
              </a:tblGrid>
              <a:tr h="262838">
                <a:tc>
                  <a:txBody>
                    <a:bodyPr/>
                    <a:lstStyle/>
                    <a:p>
                      <a:r>
                        <a:rPr lang="de-DE" sz="1200" b="0" dirty="0" smtClean="0">
                          <a:solidFill>
                            <a:srgbClr val="FFFF00"/>
                          </a:solidFill>
                        </a:rPr>
                        <a:t>Transition</a:t>
                      </a:r>
                      <a:endParaRPr lang="de-DE" sz="1200" b="0" dirty="0">
                        <a:solidFill>
                          <a:srgbClr val="FFFF00"/>
                        </a:solidFill>
                      </a:endParaRPr>
                    </a:p>
                  </a:txBody>
                  <a:tcPr marT="7200" marB="7200">
                    <a:solidFill>
                      <a:srgbClr val="140BC1"/>
                    </a:solidFill>
                  </a:tcPr>
                </a:tc>
                <a:tc>
                  <a:txBody>
                    <a:bodyPr/>
                    <a:lstStyle/>
                    <a:p>
                      <a:r>
                        <a:rPr lang="de-DE" sz="1200" b="0" dirty="0" err="1" smtClean="0">
                          <a:solidFill>
                            <a:srgbClr val="FFFF00"/>
                          </a:solidFill>
                        </a:rPr>
                        <a:t>unshifted</a:t>
                      </a:r>
                      <a:r>
                        <a:rPr lang="de-DE" sz="1200" b="0" dirty="0" smtClean="0">
                          <a:solidFill>
                            <a:srgbClr val="FFFF00"/>
                          </a:solidFill>
                        </a:rPr>
                        <a:t> </a:t>
                      </a:r>
                    </a:p>
                    <a:p>
                      <a:r>
                        <a:rPr lang="de-DE" sz="1200" b="0" dirty="0" err="1" smtClean="0">
                          <a:solidFill>
                            <a:srgbClr val="FFFF00"/>
                          </a:solidFill>
                        </a:rPr>
                        <a:t>energy</a:t>
                      </a:r>
                      <a:endParaRPr lang="de-DE" sz="1200" b="0" dirty="0" smtClean="0">
                        <a:solidFill>
                          <a:srgbClr val="FFFF00"/>
                        </a:solidFill>
                      </a:endParaRPr>
                    </a:p>
                    <a:p>
                      <a:endParaRPr lang="de-DE" sz="1200" b="0" dirty="0">
                        <a:solidFill>
                          <a:srgbClr val="FFFF00"/>
                        </a:solidFill>
                      </a:endParaRPr>
                    </a:p>
                  </a:txBody>
                  <a:tcPr marT="7200" marB="7200">
                    <a:solidFill>
                      <a:srgbClr val="140BC1"/>
                    </a:solidFill>
                  </a:tcPr>
                </a:tc>
              </a:tr>
              <a:tr h="161746">
                <a:tc>
                  <a:txBody>
                    <a:bodyPr/>
                    <a:lstStyle/>
                    <a:p>
                      <a:r>
                        <a:rPr lang="de-DE" sz="1200" dirty="0" smtClean="0">
                          <a:solidFill>
                            <a:srgbClr val="FFFF00"/>
                          </a:solidFill>
                        </a:rPr>
                        <a:t>KH (2-1)</a:t>
                      </a:r>
                      <a:endParaRPr lang="de-DE" sz="1200" dirty="0">
                        <a:solidFill>
                          <a:srgbClr val="FFFF00"/>
                        </a:solidFill>
                      </a:endParaRPr>
                    </a:p>
                  </a:txBody>
                  <a:tcPr marT="7200" marB="7200">
                    <a:solidFill>
                      <a:srgbClr val="140BC1"/>
                    </a:solidFill>
                  </a:tcPr>
                </a:tc>
                <a:tc>
                  <a:txBody>
                    <a:bodyPr/>
                    <a:lstStyle/>
                    <a:p>
                      <a:r>
                        <a:rPr lang="de-DE" sz="1200" dirty="0" smtClean="0">
                          <a:solidFill>
                            <a:srgbClr val="FFFF00"/>
                          </a:solidFill>
                        </a:rPr>
                        <a:t>6.480</a:t>
                      </a:r>
                      <a:endParaRPr lang="de-DE" sz="1200" dirty="0">
                        <a:solidFill>
                          <a:srgbClr val="FFFF00"/>
                        </a:solidFill>
                      </a:endParaRPr>
                    </a:p>
                  </a:txBody>
                  <a:tcPr marT="7200" marB="7200">
                    <a:solidFill>
                      <a:srgbClr val="140BC1"/>
                    </a:solidFill>
                  </a:tcPr>
                </a:tc>
              </a:tr>
              <a:tr h="161746">
                <a:tc>
                  <a:txBody>
                    <a:bodyPr/>
                    <a:lstStyle/>
                    <a:p>
                      <a:r>
                        <a:rPr lang="de-DE" sz="1200" dirty="0" smtClean="0">
                          <a:solidFill>
                            <a:srgbClr val="FFFF00"/>
                          </a:solidFill>
                        </a:rPr>
                        <a:t>KH (3-1)</a:t>
                      </a:r>
                      <a:endParaRPr lang="de-DE" sz="1200" dirty="0">
                        <a:solidFill>
                          <a:srgbClr val="FFFF00"/>
                        </a:solidFill>
                      </a:endParaRPr>
                    </a:p>
                  </a:txBody>
                  <a:tcPr marT="7200" marB="7200">
                    <a:solidFill>
                      <a:srgbClr val="140BC1"/>
                    </a:solidFill>
                  </a:tcPr>
                </a:tc>
                <a:tc>
                  <a:txBody>
                    <a:bodyPr/>
                    <a:lstStyle/>
                    <a:p>
                      <a:r>
                        <a:rPr lang="de-DE" sz="1200" dirty="0" smtClean="0">
                          <a:solidFill>
                            <a:srgbClr val="FFFF00"/>
                          </a:solidFill>
                        </a:rPr>
                        <a:t>7.677</a:t>
                      </a:r>
                      <a:endParaRPr lang="de-DE" sz="1200" dirty="0">
                        <a:solidFill>
                          <a:srgbClr val="FFFF00"/>
                        </a:solidFill>
                      </a:endParaRPr>
                    </a:p>
                  </a:txBody>
                  <a:tcPr marT="7200" marB="7200">
                    <a:solidFill>
                      <a:srgbClr val="140BC1"/>
                    </a:solidFill>
                  </a:tcPr>
                </a:tc>
              </a:tr>
              <a:tr h="161746">
                <a:tc>
                  <a:txBody>
                    <a:bodyPr/>
                    <a:lstStyle/>
                    <a:p>
                      <a:r>
                        <a:rPr lang="de-DE" sz="1200" dirty="0" smtClean="0">
                          <a:solidFill>
                            <a:srgbClr val="FFFF00"/>
                          </a:solidFill>
                        </a:rPr>
                        <a:t>KH (4-1)</a:t>
                      </a:r>
                      <a:endParaRPr lang="de-DE" sz="1200" dirty="0">
                        <a:solidFill>
                          <a:srgbClr val="FFFF00"/>
                        </a:solidFill>
                      </a:endParaRPr>
                    </a:p>
                  </a:txBody>
                  <a:tcPr marT="7200" marB="7200">
                    <a:solidFill>
                      <a:srgbClr val="140BC1"/>
                    </a:solidFill>
                  </a:tcPr>
                </a:tc>
                <a:tc>
                  <a:txBody>
                    <a:bodyPr/>
                    <a:lstStyle/>
                    <a:p>
                      <a:r>
                        <a:rPr lang="de-DE" sz="1200" dirty="0" smtClean="0">
                          <a:solidFill>
                            <a:srgbClr val="FFFF00"/>
                          </a:solidFill>
                        </a:rPr>
                        <a:t>8.096</a:t>
                      </a:r>
                      <a:endParaRPr lang="de-DE" sz="1200" dirty="0">
                        <a:solidFill>
                          <a:srgbClr val="FFFF00"/>
                        </a:solidFill>
                      </a:endParaRPr>
                    </a:p>
                  </a:txBody>
                  <a:tcPr marT="7200" marB="7200">
                    <a:solidFill>
                      <a:srgbClr val="140BC1"/>
                    </a:solidFill>
                  </a:tcPr>
                </a:tc>
              </a:tr>
              <a:tr h="161746">
                <a:tc>
                  <a:txBody>
                    <a:bodyPr/>
                    <a:lstStyle/>
                    <a:p>
                      <a:r>
                        <a:rPr lang="de-DE" sz="1200" dirty="0" smtClean="0">
                          <a:solidFill>
                            <a:srgbClr val="FFFF00"/>
                          </a:solidFill>
                        </a:rPr>
                        <a:t>KH (5-1)</a:t>
                      </a:r>
                      <a:endParaRPr lang="de-DE" sz="1200" dirty="0">
                        <a:solidFill>
                          <a:srgbClr val="FFFF00"/>
                        </a:solidFill>
                      </a:endParaRPr>
                    </a:p>
                  </a:txBody>
                  <a:tcPr marT="7200" marB="7200">
                    <a:solidFill>
                      <a:srgbClr val="140BC1"/>
                    </a:solidFill>
                  </a:tcPr>
                </a:tc>
                <a:tc>
                  <a:txBody>
                    <a:bodyPr/>
                    <a:lstStyle/>
                    <a:p>
                      <a:r>
                        <a:rPr lang="de-DE" sz="1200" dirty="0" smtClean="0">
                          <a:solidFill>
                            <a:srgbClr val="FFFF00"/>
                          </a:solidFill>
                        </a:rPr>
                        <a:t>8.299</a:t>
                      </a:r>
                    </a:p>
                  </a:txBody>
                  <a:tcPr marT="7200" marB="7200">
                    <a:solidFill>
                      <a:srgbClr val="140BC1"/>
                    </a:solidFill>
                  </a:tcPr>
                </a:tc>
              </a:tr>
              <a:tr h="161746">
                <a:tc>
                  <a:txBody>
                    <a:bodyPr/>
                    <a:lstStyle/>
                    <a:p>
                      <a:r>
                        <a:rPr lang="de-DE" sz="1200" dirty="0" smtClean="0">
                          <a:solidFill>
                            <a:srgbClr val="FFFF00"/>
                          </a:solidFill>
                        </a:rPr>
                        <a:t>KH (6-1)</a:t>
                      </a:r>
                      <a:endParaRPr lang="de-DE" sz="1200" dirty="0">
                        <a:solidFill>
                          <a:srgbClr val="FFFF00"/>
                        </a:solidFill>
                      </a:endParaRPr>
                    </a:p>
                  </a:txBody>
                  <a:tcPr marT="7200" marB="7200">
                    <a:solidFill>
                      <a:srgbClr val="140BC1"/>
                    </a:solidFill>
                  </a:tcPr>
                </a:tc>
                <a:tc>
                  <a:txBody>
                    <a:bodyPr/>
                    <a:lstStyle/>
                    <a:p>
                      <a:r>
                        <a:rPr lang="de-DE" sz="1200" dirty="0" smtClean="0">
                          <a:solidFill>
                            <a:srgbClr val="FFFF00"/>
                          </a:solidFill>
                        </a:rPr>
                        <a:t>8.395</a:t>
                      </a:r>
                    </a:p>
                  </a:txBody>
                  <a:tcPr marT="7200" marB="7200">
                    <a:solidFill>
                      <a:srgbClr val="140BC1"/>
                    </a:solidFill>
                  </a:tcPr>
                </a:tc>
              </a:tr>
              <a:tr h="161746">
                <a:tc>
                  <a:txBody>
                    <a:bodyPr/>
                    <a:lstStyle/>
                    <a:p>
                      <a:r>
                        <a:rPr lang="de-DE" sz="1200" dirty="0" smtClean="0">
                          <a:solidFill>
                            <a:srgbClr val="FFFF00"/>
                          </a:solidFill>
                        </a:rPr>
                        <a:t>KH (7-1)</a:t>
                      </a:r>
                      <a:endParaRPr lang="de-DE" sz="1200" dirty="0">
                        <a:solidFill>
                          <a:srgbClr val="FFFF00"/>
                        </a:solidFill>
                      </a:endParaRPr>
                    </a:p>
                  </a:txBody>
                  <a:tcPr marT="7200" marB="7200">
                    <a:solidFill>
                      <a:srgbClr val="140BC1"/>
                    </a:solidFill>
                  </a:tcPr>
                </a:tc>
                <a:tc>
                  <a:txBody>
                    <a:bodyPr/>
                    <a:lstStyle/>
                    <a:p>
                      <a:r>
                        <a:rPr lang="de-DE" sz="1200" dirty="0" smtClean="0">
                          <a:solidFill>
                            <a:srgbClr val="FFFF00"/>
                          </a:solidFill>
                        </a:rPr>
                        <a:t>8.458</a:t>
                      </a:r>
                    </a:p>
                  </a:txBody>
                  <a:tcPr marT="7200" marB="7200">
                    <a:solidFill>
                      <a:srgbClr val="140BC1"/>
                    </a:solidFill>
                  </a:tcPr>
                </a:tc>
              </a:tr>
              <a:tr h="161746">
                <a:tc>
                  <a:txBody>
                    <a:bodyPr/>
                    <a:lstStyle/>
                    <a:p>
                      <a:r>
                        <a:rPr lang="de-DE" sz="1200" dirty="0" smtClean="0">
                          <a:solidFill>
                            <a:srgbClr val="FFFF00"/>
                          </a:solidFill>
                        </a:rPr>
                        <a:t>...</a:t>
                      </a:r>
                      <a:endParaRPr lang="de-DE" sz="1200" dirty="0">
                        <a:solidFill>
                          <a:srgbClr val="FFFF00"/>
                        </a:solidFill>
                      </a:endParaRPr>
                    </a:p>
                  </a:txBody>
                  <a:tcPr marT="7200" marB="7200">
                    <a:solidFill>
                      <a:srgbClr val="140BC1"/>
                    </a:solidFill>
                  </a:tcPr>
                </a:tc>
                <a:tc>
                  <a:txBody>
                    <a:bodyPr/>
                    <a:lstStyle/>
                    <a:p>
                      <a:r>
                        <a:rPr lang="de-DE" sz="1200" dirty="0" smtClean="0">
                          <a:solidFill>
                            <a:srgbClr val="FFFF00"/>
                          </a:solidFill>
                        </a:rPr>
                        <a:t>...</a:t>
                      </a:r>
                    </a:p>
                  </a:txBody>
                  <a:tcPr marT="7200" marB="7200">
                    <a:solidFill>
                      <a:srgbClr val="140BC1"/>
                    </a:solidFill>
                  </a:tcPr>
                </a:tc>
              </a:tr>
              <a:tr h="1617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solidFill>
                            <a:srgbClr val="FFFF00"/>
                          </a:solidFill>
                        </a:rPr>
                        <a:t>KH (</a:t>
                      </a:r>
                      <a:r>
                        <a:rPr lang="de-DE" sz="1200" dirty="0" err="1" smtClean="0">
                          <a:solidFill>
                            <a:srgbClr val="FFFF00"/>
                          </a:solidFill>
                        </a:rPr>
                        <a:t>inf</a:t>
                      </a:r>
                      <a:r>
                        <a:rPr lang="de-DE" sz="1200" dirty="0" smtClean="0">
                          <a:solidFill>
                            <a:srgbClr val="FFFF00"/>
                          </a:solidFill>
                        </a:rPr>
                        <a:t>.)</a:t>
                      </a:r>
                    </a:p>
                  </a:txBody>
                  <a:tcPr marT="7200" marB="7200">
                    <a:solidFill>
                      <a:srgbClr val="140BC1"/>
                    </a:solidFill>
                  </a:tcPr>
                </a:tc>
                <a:tc>
                  <a:txBody>
                    <a:bodyPr/>
                    <a:lstStyle/>
                    <a:p>
                      <a:r>
                        <a:rPr lang="de-DE" sz="1200" dirty="0" smtClean="0">
                          <a:solidFill>
                            <a:srgbClr val="FFFF00"/>
                          </a:solidFill>
                        </a:rPr>
                        <a:t>8.634</a:t>
                      </a:r>
                      <a:endParaRPr lang="de-DE" sz="1200" dirty="0">
                        <a:solidFill>
                          <a:srgbClr val="FFFF00"/>
                        </a:solidFill>
                      </a:endParaRPr>
                    </a:p>
                  </a:txBody>
                  <a:tcPr marT="7200" marB="7200">
                    <a:solidFill>
                      <a:srgbClr val="140BC1"/>
                    </a:solidFill>
                  </a:tcPr>
                </a:tc>
              </a:tr>
            </a:tbl>
          </a:graphicData>
        </a:graphic>
      </p:graphicFrame>
      <p:sp>
        <p:nvSpPr>
          <p:cNvPr id="10" name="Textfeld 9"/>
          <p:cNvSpPr txBox="1"/>
          <p:nvPr/>
        </p:nvSpPr>
        <p:spPr>
          <a:xfrm>
            <a:off x="6535760" y="6286520"/>
            <a:ext cx="449162" cy="276999"/>
          </a:xfrm>
          <a:prstGeom prst="rect">
            <a:avLst/>
          </a:prstGeom>
          <a:noFill/>
        </p:spPr>
        <p:txBody>
          <a:bodyPr wrap="none" rtlCol="0">
            <a:spAutoFit/>
          </a:bodyPr>
          <a:lstStyle/>
          <a:p>
            <a:r>
              <a:rPr lang="de-DE" sz="1200" dirty="0" smtClean="0"/>
              <a:t>keV</a:t>
            </a:r>
            <a:endParaRPr lang="de-AT" sz="1200" dirty="0"/>
          </a:p>
        </p:txBody>
      </p:sp>
      <p:sp>
        <p:nvSpPr>
          <p:cNvPr id="11" name="Textfeld 10"/>
          <p:cNvSpPr txBox="1"/>
          <p:nvPr/>
        </p:nvSpPr>
        <p:spPr>
          <a:xfrm rot="16200000">
            <a:off x="2364018" y="2957273"/>
            <a:ext cx="1476686" cy="276999"/>
          </a:xfrm>
          <a:prstGeom prst="rect">
            <a:avLst/>
          </a:prstGeom>
          <a:noFill/>
        </p:spPr>
        <p:txBody>
          <a:bodyPr wrap="none" rtlCol="0">
            <a:spAutoFit/>
          </a:bodyPr>
          <a:lstStyle/>
          <a:p>
            <a:r>
              <a:rPr lang="de-DE" sz="1200" dirty="0" err="1" smtClean="0"/>
              <a:t>intensity</a:t>
            </a:r>
            <a:r>
              <a:rPr lang="de-DE" sz="1200" dirty="0" smtClean="0"/>
              <a:t> (</a:t>
            </a:r>
            <a:r>
              <a:rPr lang="de-DE" sz="1200" dirty="0" err="1" smtClean="0"/>
              <a:t>arb.units</a:t>
            </a:r>
            <a:r>
              <a:rPr lang="de-DE" sz="1100" dirty="0" smtClean="0"/>
              <a:t>)</a:t>
            </a:r>
            <a:endParaRPr lang="de-AT" sz="1100" dirty="0"/>
          </a:p>
        </p:txBody>
      </p:sp>
      <p:sp>
        <p:nvSpPr>
          <p:cNvPr id="12" name="Textfeld 11"/>
          <p:cNvSpPr txBox="1"/>
          <p:nvPr/>
        </p:nvSpPr>
        <p:spPr>
          <a:xfrm rot="16200000">
            <a:off x="5651197" y="3527745"/>
            <a:ext cx="428322" cy="230832"/>
          </a:xfrm>
          <a:prstGeom prst="rect">
            <a:avLst/>
          </a:prstGeom>
          <a:noFill/>
        </p:spPr>
        <p:txBody>
          <a:bodyPr wrap="none" rtlCol="0">
            <a:spAutoFit/>
          </a:bodyPr>
          <a:lstStyle/>
          <a:p>
            <a:r>
              <a:rPr lang="de-DE" sz="900" dirty="0" smtClean="0"/>
              <a:t>(2-1)</a:t>
            </a:r>
            <a:endParaRPr lang="de-AT" sz="900" dirty="0"/>
          </a:p>
        </p:txBody>
      </p:sp>
      <p:sp>
        <p:nvSpPr>
          <p:cNvPr id="13" name="Textfeld 12"/>
          <p:cNvSpPr txBox="1"/>
          <p:nvPr/>
        </p:nvSpPr>
        <p:spPr>
          <a:xfrm rot="16200000">
            <a:off x="6294139" y="3956373"/>
            <a:ext cx="428322" cy="230832"/>
          </a:xfrm>
          <a:prstGeom prst="rect">
            <a:avLst/>
          </a:prstGeom>
          <a:noFill/>
        </p:spPr>
        <p:txBody>
          <a:bodyPr wrap="none" rtlCol="0">
            <a:spAutoFit/>
          </a:bodyPr>
          <a:lstStyle/>
          <a:p>
            <a:r>
              <a:rPr lang="de-DE" sz="900" dirty="0" smtClean="0"/>
              <a:t>(3-1)</a:t>
            </a:r>
            <a:endParaRPr lang="de-AT" sz="900" dirty="0"/>
          </a:p>
        </p:txBody>
      </p:sp>
      <p:sp>
        <p:nvSpPr>
          <p:cNvPr id="16" name="Textfeld 15"/>
          <p:cNvSpPr txBox="1"/>
          <p:nvPr/>
        </p:nvSpPr>
        <p:spPr>
          <a:xfrm rot="16200000">
            <a:off x="6554808" y="5377300"/>
            <a:ext cx="401072" cy="215444"/>
          </a:xfrm>
          <a:prstGeom prst="rect">
            <a:avLst/>
          </a:prstGeom>
          <a:noFill/>
        </p:spPr>
        <p:txBody>
          <a:bodyPr wrap="none" rtlCol="0">
            <a:spAutoFit/>
          </a:bodyPr>
          <a:lstStyle/>
          <a:p>
            <a:r>
              <a:rPr lang="de-DE" sz="800" dirty="0" smtClean="0"/>
              <a:t>(4-1)</a:t>
            </a:r>
            <a:endParaRPr lang="de-AT" sz="800" dirty="0"/>
          </a:p>
        </p:txBody>
      </p:sp>
      <p:sp>
        <p:nvSpPr>
          <p:cNvPr id="17" name="Textfeld 16"/>
          <p:cNvSpPr txBox="1"/>
          <p:nvPr/>
        </p:nvSpPr>
        <p:spPr>
          <a:xfrm rot="16200000">
            <a:off x="6651329" y="3241993"/>
            <a:ext cx="428322" cy="230832"/>
          </a:xfrm>
          <a:prstGeom prst="rect">
            <a:avLst/>
          </a:prstGeom>
          <a:noFill/>
        </p:spPr>
        <p:txBody>
          <a:bodyPr wrap="none" rtlCol="0">
            <a:spAutoFit/>
          </a:bodyPr>
          <a:lstStyle/>
          <a:p>
            <a:r>
              <a:rPr lang="de-DE" sz="900" dirty="0" smtClean="0"/>
              <a:t>(5-1)</a:t>
            </a:r>
            <a:endParaRPr lang="de-AT" sz="900" dirty="0"/>
          </a:p>
        </p:txBody>
      </p:sp>
      <p:sp>
        <p:nvSpPr>
          <p:cNvPr id="18" name="Textfeld 17"/>
          <p:cNvSpPr txBox="1"/>
          <p:nvPr/>
        </p:nvSpPr>
        <p:spPr>
          <a:xfrm rot="16200000">
            <a:off x="6728698" y="4450508"/>
            <a:ext cx="401072" cy="215444"/>
          </a:xfrm>
          <a:prstGeom prst="rect">
            <a:avLst/>
          </a:prstGeom>
          <a:noFill/>
        </p:spPr>
        <p:txBody>
          <a:bodyPr wrap="none" rtlCol="0">
            <a:spAutoFit/>
          </a:bodyPr>
          <a:lstStyle/>
          <a:p>
            <a:r>
              <a:rPr lang="de-DE" sz="800" dirty="0" smtClean="0"/>
              <a:t>(6-1)</a:t>
            </a:r>
            <a:endParaRPr lang="de-AT" sz="800" dirty="0"/>
          </a:p>
        </p:txBody>
      </p:sp>
      <p:sp>
        <p:nvSpPr>
          <p:cNvPr id="19" name="Textfeld 18"/>
          <p:cNvSpPr txBox="1"/>
          <p:nvPr/>
        </p:nvSpPr>
        <p:spPr>
          <a:xfrm rot="16200000">
            <a:off x="6782883" y="5396455"/>
            <a:ext cx="401072" cy="215444"/>
          </a:xfrm>
          <a:prstGeom prst="rect">
            <a:avLst/>
          </a:prstGeom>
          <a:noFill/>
        </p:spPr>
        <p:txBody>
          <a:bodyPr wrap="none" rtlCol="0">
            <a:spAutoFit/>
          </a:bodyPr>
          <a:lstStyle/>
          <a:p>
            <a:r>
              <a:rPr lang="de-DE" sz="800" dirty="0" smtClean="0"/>
              <a:t>(7-1)</a:t>
            </a:r>
            <a:endParaRPr lang="de-AT" sz="800" dirty="0"/>
          </a:p>
        </p:txBody>
      </p:sp>
      <p:sp>
        <p:nvSpPr>
          <p:cNvPr id="20" name="Textfeld 19"/>
          <p:cNvSpPr txBox="1"/>
          <p:nvPr/>
        </p:nvSpPr>
        <p:spPr>
          <a:xfrm>
            <a:off x="3678240" y="1000108"/>
            <a:ext cx="2717411" cy="830997"/>
          </a:xfrm>
          <a:prstGeom prst="rect">
            <a:avLst/>
          </a:prstGeom>
          <a:solidFill>
            <a:schemeClr val="bg1"/>
          </a:solidFill>
        </p:spPr>
        <p:txBody>
          <a:bodyPr wrap="none" rtlCol="0">
            <a:spAutoFit/>
          </a:bodyPr>
          <a:lstStyle/>
          <a:p>
            <a:r>
              <a:rPr lang="de-DE" sz="1200" dirty="0" err="1" smtClean="0"/>
              <a:t>kaonic</a:t>
            </a:r>
            <a:r>
              <a:rPr lang="de-DE" sz="1200" dirty="0" smtClean="0"/>
              <a:t> hydrogen X-</a:t>
            </a:r>
            <a:r>
              <a:rPr lang="de-DE" sz="1200" dirty="0" err="1" smtClean="0"/>
              <a:t>ray</a:t>
            </a:r>
            <a:r>
              <a:rPr lang="de-DE" sz="1200" dirty="0" smtClean="0"/>
              <a:t> K-</a:t>
            </a:r>
            <a:r>
              <a:rPr lang="de-DE" sz="1200" dirty="0" err="1" smtClean="0"/>
              <a:t>line</a:t>
            </a:r>
            <a:r>
              <a:rPr lang="de-DE" sz="1200" dirty="0" smtClean="0"/>
              <a:t> </a:t>
            </a:r>
            <a:r>
              <a:rPr lang="de-DE" sz="1200" dirty="0" err="1" smtClean="0"/>
              <a:t>pattern</a:t>
            </a:r>
            <a:r>
              <a:rPr lang="de-DE" sz="1200" dirty="0" smtClean="0"/>
              <a:t>:</a:t>
            </a:r>
          </a:p>
          <a:p>
            <a:r>
              <a:rPr lang="de-DE" sz="1200" dirty="0" err="1" smtClean="0"/>
              <a:t>Lorentzians</a:t>
            </a:r>
            <a:r>
              <a:rPr lang="de-DE" sz="1200" dirty="0" smtClean="0"/>
              <a:t> </a:t>
            </a:r>
          </a:p>
          <a:p>
            <a:r>
              <a:rPr lang="de-DE" sz="1200" dirty="0" err="1" smtClean="0"/>
              <a:t>shift</a:t>
            </a:r>
            <a:r>
              <a:rPr lang="de-DE" sz="1200" dirty="0" smtClean="0"/>
              <a:t>= 283 eV  </a:t>
            </a:r>
            <a:r>
              <a:rPr lang="de-DE" sz="1200" dirty="0" err="1" smtClean="0"/>
              <a:t>width</a:t>
            </a:r>
            <a:r>
              <a:rPr lang="de-DE" sz="1200" dirty="0" smtClean="0"/>
              <a:t> = 541 eV</a:t>
            </a:r>
          </a:p>
          <a:p>
            <a:r>
              <a:rPr lang="de-DE" sz="1200" dirty="0" err="1" smtClean="0"/>
              <a:t>Intensities</a:t>
            </a:r>
            <a:r>
              <a:rPr lang="de-DE" sz="1200" dirty="0" smtClean="0"/>
              <a:t>: </a:t>
            </a:r>
            <a:r>
              <a:rPr lang="de-DE" sz="1200" dirty="0" err="1" smtClean="0"/>
              <a:t>this</a:t>
            </a:r>
            <a:r>
              <a:rPr lang="de-DE" sz="1200" dirty="0" smtClean="0"/>
              <a:t> </a:t>
            </a:r>
            <a:r>
              <a:rPr lang="de-DE" sz="1200" dirty="0" err="1" smtClean="0"/>
              <a:t>experiment</a:t>
            </a:r>
            <a:endParaRPr lang="de-AT" sz="1200" dirty="0"/>
          </a:p>
        </p:txBody>
      </p:sp>
      <p:sp>
        <p:nvSpPr>
          <p:cNvPr id="21" name="Textfeld 20"/>
          <p:cNvSpPr txBox="1"/>
          <p:nvPr/>
        </p:nvSpPr>
        <p:spPr>
          <a:xfrm>
            <a:off x="142844" y="3500438"/>
            <a:ext cx="2961067" cy="2893100"/>
          </a:xfrm>
          <a:prstGeom prst="rect">
            <a:avLst/>
          </a:prstGeom>
          <a:noFill/>
        </p:spPr>
        <p:txBody>
          <a:bodyPr wrap="none" rtlCol="0">
            <a:spAutoFit/>
          </a:bodyPr>
          <a:lstStyle/>
          <a:p>
            <a:r>
              <a:rPr lang="de-DE" sz="1400" i="1" dirty="0" err="1" smtClean="0">
                <a:solidFill>
                  <a:srgbClr val="140BC1"/>
                </a:solidFill>
              </a:rPr>
              <a:t>overlapped</a:t>
            </a:r>
            <a:r>
              <a:rPr lang="de-DE" sz="1400" i="1" dirty="0" smtClean="0">
                <a:solidFill>
                  <a:srgbClr val="140BC1"/>
                </a:solidFill>
              </a:rPr>
              <a:t> </a:t>
            </a:r>
            <a:r>
              <a:rPr lang="de-DE" sz="1400" i="1" dirty="0" err="1" smtClean="0">
                <a:solidFill>
                  <a:srgbClr val="140BC1"/>
                </a:solidFill>
              </a:rPr>
              <a:t>distributions</a:t>
            </a:r>
            <a:r>
              <a:rPr lang="de-DE" sz="1400" i="1" dirty="0" smtClean="0">
                <a:solidFill>
                  <a:srgbClr val="140BC1"/>
                </a:solidFill>
              </a:rPr>
              <a:t> !</a:t>
            </a:r>
          </a:p>
          <a:p>
            <a:endParaRPr lang="de-DE" sz="1400" i="1" dirty="0" smtClean="0">
              <a:solidFill>
                <a:srgbClr val="140BC1"/>
              </a:solidFill>
            </a:endParaRPr>
          </a:p>
          <a:p>
            <a:r>
              <a:rPr lang="de-DE" sz="1400" i="1" dirty="0" err="1" smtClean="0">
                <a:solidFill>
                  <a:srgbClr val="140BC1"/>
                </a:solidFill>
              </a:rPr>
              <a:t>Intensity</a:t>
            </a:r>
            <a:r>
              <a:rPr lang="de-DE" sz="1400" i="1" dirty="0" smtClean="0">
                <a:solidFill>
                  <a:srgbClr val="140BC1"/>
                </a:solidFill>
              </a:rPr>
              <a:t> </a:t>
            </a:r>
            <a:r>
              <a:rPr lang="de-DE" sz="1400" i="1" dirty="0" err="1" smtClean="0">
                <a:solidFill>
                  <a:srgbClr val="140BC1"/>
                </a:solidFill>
              </a:rPr>
              <a:t>ratios</a:t>
            </a:r>
            <a:r>
              <a:rPr lang="de-DE" sz="1400" i="1" dirty="0" smtClean="0">
                <a:solidFill>
                  <a:srgbClr val="140BC1"/>
                </a:solidFill>
              </a:rPr>
              <a:t> not </a:t>
            </a:r>
            <a:r>
              <a:rPr lang="de-DE" sz="1400" i="1" dirty="0" err="1" smtClean="0">
                <a:solidFill>
                  <a:srgbClr val="140BC1"/>
                </a:solidFill>
              </a:rPr>
              <a:t>known</a:t>
            </a:r>
            <a:r>
              <a:rPr lang="de-DE" sz="1400" i="1" dirty="0" smtClean="0">
                <a:solidFill>
                  <a:srgbClr val="140BC1"/>
                </a:solidFill>
              </a:rPr>
              <a:t> </a:t>
            </a:r>
            <a:r>
              <a:rPr lang="de-DE" sz="1400" i="1" dirty="0" err="1" smtClean="0">
                <a:solidFill>
                  <a:srgbClr val="140BC1"/>
                </a:solidFill>
              </a:rPr>
              <a:t>precisely</a:t>
            </a:r>
            <a:endParaRPr lang="de-DE" sz="1400" i="1" dirty="0" smtClean="0">
              <a:solidFill>
                <a:srgbClr val="140BC1"/>
              </a:solidFill>
            </a:endParaRPr>
          </a:p>
          <a:p>
            <a:r>
              <a:rPr lang="de-DE" sz="1400" i="1" dirty="0" smtClean="0">
                <a:solidFill>
                  <a:srgbClr val="140BC1"/>
                </a:solidFill>
              </a:rPr>
              <a:t>=&gt; </a:t>
            </a:r>
            <a:r>
              <a:rPr lang="de-DE" sz="1400" i="1" dirty="0" err="1" smtClean="0">
                <a:solidFill>
                  <a:srgbClr val="140BC1"/>
                </a:solidFill>
              </a:rPr>
              <a:t>fixing</a:t>
            </a:r>
            <a:r>
              <a:rPr lang="de-DE" sz="1400" i="1" dirty="0" smtClean="0">
                <a:solidFill>
                  <a:srgbClr val="140BC1"/>
                </a:solidFill>
              </a:rPr>
              <a:t> </a:t>
            </a:r>
            <a:r>
              <a:rPr lang="de-DE" sz="1400" i="1" dirty="0" err="1" smtClean="0">
                <a:solidFill>
                  <a:srgbClr val="140BC1"/>
                </a:solidFill>
              </a:rPr>
              <a:t>would</a:t>
            </a:r>
            <a:r>
              <a:rPr lang="de-DE" sz="1400" i="1" dirty="0" smtClean="0">
                <a:solidFill>
                  <a:srgbClr val="140BC1"/>
                </a:solidFill>
              </a:rPr>
              <a:t> </a:t>
            </a:r>
            <a:r>
              <a:rPr lang="de-DE" sz="1400" i="1" dirty="0" err="1" smtClean="0">
                <a:solidFill>
                  <a:srgbClr val="140BC1"/>
                </a:solidFill>
              </a:rPr>
              <a:t>introduce</a:t>
            </a:r>
            <a:r>
              <a:rPr lang="de-DE" sz="1400" i="1" dirty="0" smtClean="0">
                <a:solidFill>
                  <a:srgbClr val="140BC1"/>
                </a:solidFill>
              </a:rPr>
              <a:t> </a:t>
            </a:r>
            <a:r>
              <a:rPr lang="de-DE" sz="1400" i="1" dirty="0" err="1" smtClean="0">
                <a:solidFill>
                  <a:srgbClr val="140BC1"/>
                </a:solidFill>
              </a:rPr>
              <a:t>theory</a:t>
            </a:r>
            <a:r>
              <a:rPr lang="de-DE" sz="1400" i="1" dirty="0" smtClean="0">
                <a:solidFill>
                  <a:srgbClr val="140BC1"/>
                </a:solidFill>
              </a:rPr>
              <a:t> </a:t>
            </a:r>
          </a:p>
          <a:p>
            <a:r>
              <a:rPr lang="de-DE" sz="1400" i="1" dirty="0" err="1" smtClean="0">
                <a:solidFill>
                  <a:srgbClr val="140BC1"/>
                </a:solidFill>
              </a:rPr>
              <a:t>dependance</a:t>
            </a:r>
            <a:endParaRPr lang="de-DE" sz="1400" i="1" dirty="0" smtClean="0">
              <a:solidFill>
                <a:srgbClr val="140BC1"/>
              </a:solidFill>
            </a:endParaRPr>
          </a:p>
          <a:p>
            <a:endParaRPr lang="de-DE" sz="1400" i="1" dirty="0">
              <a:solidFill>
                <a:srgbClr val="140BC1"/>
              </a:solidFill>
            </a:endParaRPr>
          </a:p>
          <a:p>
            <a:r>
              <a:rPr lang="de-DE" sz="1400" i="1" dirty="0" err="1" smtClean="0">
                <a:solidFill>
                  <a:srgbClr val="140BC1"/>
                </a:solidFill>
              </a:rPr>
              <a:t>the</a:t>
            </a:r>
            <a:r>
              <a:rPr lang="de-DE" sz="1400" i="1" dirty="0" smtClean="0">
                <a:solidFill>
                  <a:srgbClr val="140BC1"/>
                </a:solidFill>
              </a:rPr>
              <a:t> </a:t>
            </a:r>
            <a:r>
              <a:rPr lang="de-DE" sz="1400" i="1" u="sng" dirty="0" smtClean="0">
                <a:solidFill>
                  <a:srgbClr val="140BC1"/>
                </a:solidFill>
              </a:rPr>
              <a:t>individual </a:t>
            </a:r>
            <a:r>
              <a:rPr lang="de-DE" sz="1400" i="1" u="sng" dirty="0" err="1" smtClean="0">
                <a:solidFill>
                  <a:srgbClr val="140BC1"/>
                </a:solidFill>
              </a:rPr>
              <a:t>intensities</a:t>
            </a:r>
            <a:r>
              <a:rPr lang="de-DE" sz="1400" i="1" dirty="0" smtClean="0">
                <a:solidFill>
                  <a:srgbClr val="140BC1"/>
                </a:solidFill>
              </a:rPr>
              <a:t> </a:t>
            </a:r>
            <a:r>
              <a:rPr lang="de-DE" sz="1400" i="1" dirty="0" err="1" smtClean="0">
                <a:solidFill>
                  <a:srgbClr val="140BC1"/>
                </a:solidFill>
              </a:rPr>
              <a:t>of</a:t>
            </a:r>
            <a:r>
              <a:rPr lang="de-DE" sz="1400" i="1" dirty="0" smtClean="0">
                <a:solidFill>
                  <a:srgbClr val="140BC1"/>
                </a:solidFill>
              </a:rPr>
              <a:t> </a:t>
            </a:r>
            <a:r>
              <a:rPr lang="de-DE" sz="1400" i="1" dirty="0" err="1" smtClean="0">
                <a:solidFill>
                  <a:srgbClr val="140BC1"/>
                </a:solidFill>
              </a:rPr>
              <a:t>the</a:t>
            </a:r>
            <a:r>
              <a:rPr lang="de-DE" sz="1400" i="1" dirty="0" smtClean="0">
                <a:solidFill>
                  <a:srgbClr val="140BC1"/>
                </a:solidFill>
              </a:rPr>
              <a:t> </a:t>
            </a:r>
            <a:r>
              <a:rPr lang="de-DE" sz="1400" i="1" dirty="0" err="1" smtClean="0">
                <a:solidFill>
                  <a:srgbClr val="140BC1"/>
                </a:solidFill>
              </a:rPr>
              <a:t>high</a:t>
            </a:r>
            <a:endParaRPr lang="de-DE" sz="1400" i="1" dirty="0" smtClean="0">
              <a:solidFill>
                <a:srgbClr val="140BC1"/>
              </a:solidFill>
            </a:endParaRPr>
          </a:p>
          <a:p>
            <a:r>
              <a:rPr lang="de-DE" sz="1400" i="1" dirty="0" err="1" smtClean="0">
                <a:solidFill>
                  <a:srgbClr val="140BC1"/>
                </a:solidFill>
              </a:rPr>
              <a:t>transitions</a:t>
            </a:r>
            <a:r>
              <a:rPr lang="de-DE" sz="1400" i="1" dirty="0" smtClean="0">
                <a:solidFill>
                  <a:srgbClr val="140BC1"/>
                </a:solidFill>
              </a:rPr>
              <a:t> </a:t>
            </a:r>
            <a:r>
              <a:rPr lang="de-DE" sz="1400" i="1" dirty="0" err="1" smtClean="0">
                <a:solidFill>
                  <a:srgbClr val="140BC1"/>
                </a:solidFill>
              </a:rPr>
              <a:t>have</a:t>
            </a:r>
            <a:r>
              <a:rPr lang="de-DE" sz="1400" i="1" dirty="0" smtClean="0">
                <a:solidFill>
                  <a:srgbClr val="140BC1"/>
                </a:solidFill>
              </a:rPr>
              <a:t> large fit </a:t>
            </a:r>
            <a:r>
              <a:rPr lang="de-DE" sz="1400" i="1" dirty="0" err="1" smtClean="0">
                <a:solidFill>
                  <a:srgbClr val="140BC1"/>
                </a:solidFill>
              </a:rPr>
              <a:t>errors</a:t>
            </a:r>
            <a:endParaRPr lang="de-DE" sz="1400" i="1" dirty="0" smtClean="0">
              <a:solidFill>
                <a:srgbClr val="140BC1"/>
              </a:solidFill>
            </a:endParaRPr>
          </a:p>
          <a:p>
            <a:r>
              <a:rPr lang="de-DE" sz="1400" i="1" dirty="0" smtClean="0">
                <a:solidFill>
                  <a:srgbClr val="140BC1"/>
                </a:solidFill>
              </a:rPr>
              <a:t>..</a:t>
            </a:r>
            <a:r>
              <a:rPr lang="de-DE" sz="1400" i="1" dirty="0" err="1" smtClean="0">
                <a:solidFill>
                  <a:srgbClr val="140BC1"/>
                </a:solidFill>
              </a:rPr>
              <a:t>influence</a:t>
            </a:r>
            <a:r>
              <a:rPr lang="de-DE" sz="1400" i="1" dirty="0" smtClean="0">
                <a:solidFill>
                  <a:srgbClr val="140BC1"/>
                </a:solidFill>
              </a:rPr>
              <a:t> </a:t>
            </a:r>
            <a:r>
              <a:rPr lang="de-DE" sz="1400" i="1" dirty="0" err="1" smtClean="0">
                <a:solidFill>
                  <a:srgbClr val="140BC1"/>
                </a:solidFill>
              </a:rPr>
              <a:t>shift</a:t>
            </a:r>
            <a:r>
              <a:rPr lang="de-DE" sz="1400" i="1" dirty="0" smtClean="0">
                <a:solidFill>
                  <a:srgbClr val="140BC1"/>
                </a:solidFill>
              </a:rPr>
              <a:t> </a:t>
            </a:r>
            <a:r>
              <a:rPr lang="de-DE" sz="1400" i="1" dirty="0" err="1" smtClean="0">
                <a:solidFill>
                  <a:srgbClr val="140BC1"/>
                </a:solidFill>
              </a:rPr>
              <a:t>and</a:t>
            </a:r>
            <a:r>
              <a:rPr lang="de-DE" sz="1400" i="1" dirty="0" smtClean="0">
                <a:solidFill>
                  <a:srgbClr val="140BC1"/>
                </a:solidFill>
              </a:rPr>
              <a:t> </a:t>
            </a:r>
            <a:r>
              <a:rPr lang="de-DE" sz="1400" i="1" dirty="0" err="1" smtClean="0">
                <a:solidFill>
                  <a:srgbClr val="140BC1"/>
                </a:solidFill>
              </a:rPr>
              <a:t>width</a:t>
            </a:r>
            <a:r>
              <a:rPr lang="de-DE" sz="1400" i="1" dirty="0" smtClean="0">
                <a:solidFill>
                  <a:srgbClr val="140BC1"/>
                </a:solidFill>
              </a:rPr>
              <a:t> </a:t>
            </a:r>
          </a:p>
          <a:p>
            <a:endParaRPr lang="de-DE" sz="1400" i="1" dirty="0" smtClean="0">
              <a:solidFill>
                <a:srgbClr val="140BC1"/>
              </a:solidFill>
            </a:endParaRPr>
          </a:p>
          <a:p>
            <a:r>
              <a:rPr lang="de-DE" sz="1400" i="1" dirty="0" smtClean="0">
                <a:solidFill>
                  <a:srgbClr val="140BC1"/>
                </a:solidFill>
              </a:rPr>
              <a:t>=&gt; </a:t>
            </a:r>
            <a:r>
              <a:rPr lang="de-DE" sz="1400" i="1" dirty="0" err="1" smtClean="0">
                <a:solidFill>
                  <a:srgbClr val="140BC1"/>
                </a:solidFill>
              </a:rPr>
              <a:t>focuse</a:t>
            </a:r>
            <a:r>
              <a:rPr lang="de-DE" sz="1400" i="1" dirty="0" smtClean="0">
                <a:solidFill>
                  <a:srgbClr val="140BC1"/>
                </a:solidFill>
              </a:rPr>
              <a:t> fit on K</a:t>
            </a:r>
            <a:r>
              <a:rPr lang="de-DE" sz="1400" i="1" dirty="0" smtClean="0">
                <a:solidFill>
                  <a:srgbClr val="140BC1"/>
                </a:solidFill>
                <a:latin typeface="Symbol" pitchFamily="18" charset="2"/>
              </a:rPr>
              <a:t>a</a:t>
            </a:r>
            <a:r>
              <a:rPr lang="de-DE" sz="1400" i="1" dirty="0" smtClean="0">
                <a:solidFill>
                  <a:srgbClr val="140BC1"/>
                </a:solidFill>
              </a:rPr>
              <a:t> </a:t>
            </a:r>
            <a:r>
              <a:rPr lang="de-DE" sz="1400" i="1" dirty="0" err="1" smtClean="0">
                <a:solidFill>
                  <a:srgbClr val="140BC1"/>
                </a:solidFill>
              </a:rPr>
              <a:t>K</a:t>
            </a:r>
            <a:r>
              <a:rPr lang="de-DE" sz="1400" i="1" dirty="0" err="1" smtClean="0">
                <a:solidFill>
                  <a:srgbClr val="140BC1"/>
                </a:solidFill>
                <a:latin typeface="Symbol" pitchFamily="18" charset="2"/>
              </a:rPr>
              <a:t>b</a:t>
            </a:r>
            <a:r>
              <a:rPr lang="de-DE" sz="1400" i="1" dirty="0" smtClean="0">
                <a:solidFill>
                  <a:srgbClr val="140BC1"/>
                </a:solidFill>
              </a:rPr>
              <a:t>, </a:t>
            </a:r>
          </a:p>
          <a:p>
            <a:r>
              <a:rPr lang="de-DE" sz="1400" i="1" dirty="0" err="1" smtClean="0">
                <a:solidFill>
                  <a:srgbClr val="140BC1"/>
                </a:solidFill>
              </a:rPr>
              <a:t>K</a:t>
            </a:r>
            <a:r>
              <a:rPr lang="de-DE" sz="1400" i="1" baseline="-25000" dirty="0" err="1" smtClean="0">
                <a:solidFill>
                  <a:srgbClr val="140BC1"/>
                </a:solidFill>
              </a:rPr>
              <a:t>high</a:t>
            </a:r>
            <a:r>
              <a:rPr lang="de-DE" sz="1400" i="1" dirty="0" smtClean="0">
                <a:solidFill>
                  <a:srgbClr val="140BC1"/>
                </a:solidFill>
              </a:rPr>
              <a:t> </a:t>
            </a:r>
            <a:r>
              <a:rPr lang="de-DE" sz="1400" i="1" dirty="0" err="1" smtClean="0">
                <a:solidFill>
                  <a:srgbClr val="140BC1"/>
                </a:solidFill>
              </a:rPr>
              <a:t>transitions</a:t>
            </a:r>
            <a:r>
              <a:rPr lang="de-DE" sz="1400" i="1" dirty="0" smtClean="0">
                <a:solidFill>
                  <a:srgbClr val="140BC1"/>
                </a:solidFill>
              </a:rPr>
              <a:t> </a:t>
            </a:r>
            <a:r>
              <a:rPr lang="de-DE" sz="1400" i="1" dirty="0" err="1" smtClean="0">
                <a:solidFill>
                  <a:srgbClr val="140BC1"/>
                </a:solidFill>
              </a:rPr>
              <a:t>influence</a:t>
            </a:r>
            <a:r>
              <a:rPr lang="de-DE" sz="1400" i="1" dirty="0" smtClean="0">
                <a:solidFill>
                  <a:srgbClr val="140BC1"/>
                </a:solidFill>
              </a:rPr>
              <a:t> </a:t>
            </a:r>
            <a:r>
              <a:rPr lang="de-DE" sz="1400" i="1" dirty="0" err="1" smtClean="0">
                <a:solidFill>
                  <a:srgbClr val="140BC1"/>
                </a:solidFill>
              </a:rPr>
              <a:t>only</a:t>
            </a:r>
            <a:r>
              <a:rPr lang="de-DE" sz="1400" i="1" dirty="0" smtClean="0">
                <a:solidFill>
                  <a:srgbClr val="140BC1"/>
                </a:solidFill>
              </a:rPr>
              <a:t> via </a:t>
            </a:r>
          </a:p>
          <a:p>
            <a:r>
              <a:rPr lang="de-DE" sz="1400" i="1" dirty="0" err="1" smtClean="0">
                <a:solidFill>
                  <a:srgbClr val="140BC1"/>
                </a:solidFill>
              </a:rPr>
              <a:t>their</a:t>
            </a:r>
            <a:r>
              <a:rPr lang="de-DE" sz="1400" i="1" dirty="0" smtClean="0">
                <a:solidFill>
                  <a:srgbClr val="140BC1"/>
                </a:solidFill>
              </a:rPr>
              <a:t> </a:t>
            </a:r>
            <a:r>
              <a:rPr lang="de-DE" sz="1400" i="1" dirty="0" err="1" smtClean="0">
                <a:solidFill>
                  <a:srgbClr val="140BC1"/>
                </a:solidFill>
              </a:rPr>
              <a:t>low</a:t>
            </a:r>
            <a:r>
              <a:rPr lang="de-DE" sz="1400" i="1" dirty="0" smtClean="0">
                <a:solidFill>
                  <a:srgbClr val="140BC1"/>
                </a:solidFill>
              </a:rPr>
              <a:t> </a:t>
            </a:r>
            <a:r>
              <a:rPr lang="de-DE" sz="1400" i="1" dirty="0" err="1" smtClean="0">
                <a:solidFill>
                  <a:srgbClr val="140BC1"/>
                </a:solidFill>
              </a:rPr>
              <a:t>energy</a:t>
            </a:r>
            <a:r>
              <a:rPr lang="de-DE" sz="1400" i="1" dirty="0" smtClean="0">
                <a:solidFill>
                  <a:srgbClr val="140BC1"/>
                </a:solidFill>
              </a:rPr>
              <a:t> </a:t>
            </a:r>
            <a:r>
              <a:rPr lang="de-DE" sz="1400" i="1" dirty="0" err="1" smtClean="0">
                <a:solidFill>
                  <a:srgbClr val="140BC1"/>
                </a:solidFill>
              </a:rPr>
              <a:t>tail</a:t>
            </a:r>
            <a:r>
              <a:rPr lang="de-DE" sz="1400" i="1" dirty="0" smtClean="0">
                <a:solidFill>
                  <a:srgbClr val="140BC1"/>
                </a:solidFill>
              </a:rPr>
              <a:t> (</a:t>
            </a:r>
            <a:r>
              <a:rPr lang="de-DE" sz="1400" i="1" dirty="0" err="1" smtClean="0">
                <a:solidFill>
                  <a:srgbClr val="140BC1"/>
                </a:solidFill>
              </a:rPr>
              <a:t>overlap</a:t>
            </a:r>
            <a:r>
              <a:rPr lang="de-DE" sz="1400" i="1" dirty="0" smtClean="0">
                <a:solidFill>
                  <a:srgbClr val="140BC1"/>
                </a:solidFill>
              </a:rPr>
              <a:t>)</a:t>
            </a:r>
          </a:p>
        </p:txBody>
      </p:sp>
      <p:sp>
        <p:nvSpPr>
          <p:cNvPr id="22" name="Rectangle 42"/>
          <p:cNvSpPr>
            <a:spLocks noChangeArrowheads="1"/>
          </p:cNvSpPr>
          <p:nvPr/>
        </p:nvSpPr>
        <p:spPr bwMode="auto">
          <a:xfrm>
            <a:off x="6678636" y="1240301"/>
            <a:ext cx="405441" cy="4740025"/>
          </a:xfrm>
          <a:prstGeom prst="rect">
            <a:avLst/>
          </a:prstGeom>
          <a:noFill/>
          <a:ln w="9525">
            <a:solidFill>
              <a:srgbClr val="3333CC"/>
            </a:solidFill>
            <a:prstDash val="dash"/>
            <a:miter lim="800000"/>
            <a:headEnd/>
            <a:tailEnd/>
          </a:ln>
        </p:spPr>
        <p:txBody>
          <a:bodyPr wrap="none" anchor="ctr"/>
          <a:lstStyle/>
          <a:p>
            <a:endParaRPr lang="de-DE"/>
          </a:p>
        </p:txBody>
      </p:sp>
      <p:sp>
        <p:nvSpPr>
          <p:cNvPr id="23" name="Textfeld 22"/>
          <p:cNvSpPr txBox="1"/>
          <p:nvPr/>
        </p:nvSpPr>
        <p:spPr>
          <a:xfrm>
            <a:off x="6678636" y="1000108"/>
            <a:ext cx="433132" cy="246221"/>
          </a:xfrm>
          <a:prstGeom prst="rect">
            <a:avLst/>
          </a:prstGeom>
          <a:noFill/>
        </p:spPr>
        <p:txBody>
          <a:bodyPr wrap="none" rtlCol="0">
            <a:spAutoFit/>
          </a:bodyPr>
          <a:lstStyle/>
          <a:p>
            <a:r>
              <a:rPr lang="de-DE" sz="1000" dirty="0" err="1" smtClean="0"/>
              <a:t>K</a:t>
            </a:r>
            <a:r>
              <a:rPr lang="de-DE" sz="1000" baseline="-25000" dirty="0" err="1" smtClean="0"/>
              <a:t>high</a:t>
            </a:r>
            <a:endParaRPr lang="de-AT" sz="1000" baseline="-25000" dirty="0"/>
          </a:p>
        </p:txBody>
      </p:sp>
      <p:sp>
        <p:nvSpPr>
          <p:cNvPr id="24" name="Textfeld 23"/>
          <p:cNvSpPr txBox="1"/>
          <p:nvPr/>
        </p:nvSpPr>
        <p:spPr>
          <a:xfrm rot="16200000">
            <a:off x="6823573" y="5716156"/>
            <a:ext cx="401072" cy="215444"/>
          </a:xfrm>
          <a:prstGeom prst="rect">
            <a:avLst/>
          </a:prstGeom>
          <a:noFill/>
        </p:spPr>
        <p:txBody>
          <a:bodyPr wrap="none" rtlCol="0">
            <a:spAutoFit/>
          </a:bodyPr>
          <a:lstStyle/>
          <a:p>
            <a:r>
              <a:rPr lang="de-DE" sz="800" dirty="0" smtClean="0"/>
              <a:t>(8-1)</a:t>
            </a:r>
            <a:endParaRPr lang="de-AT" sz="800" dirty="0"/>
          </a:p>
        </p:txBody>
      </p:sp>
      <p:sp>
        <p:nvSpPr>
          <p:cNvPr id="26"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52</a:t>
            </a:fld>
            <a:r>
              <a:rPr lang="de-DE" dirty="0" smtClean="0"/>
              <a:t>   </a:t>
            </a:r>
            <a:endParaRPr lang="de-DE"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6CE96085-9564-4911-B0B7-542EC05FD62A}" type="slidenum">
              <a:rPr lang="de-DE" smtClean="0"/>
              <a:pPr>
                <a:defRPr/>
              </a:pPr>
              <a:t>53</a:t>
            </a:fld>
            <a:r>
              <a:rPr lang="de-DE" smtClean="0"/>
              <a:t>   </a:t>
            </a:r>
            <a:endParaRPr lang="de-DE" dirty="0"/>
          </a:p>
        </p:txBody>
      </p:sp>
      <p:pic>
        <p:nvPicPr>
          <p:cNvPr id="3" name="Picture 4"/>
          <p:cNvPicPr>
            <a:picLocks noChangeAspect="1" noChangeArrowheads="1"/>
          </p:cNvPicPr>
          <p:nvPr/>
        </p:nvPicPr>
        <p:blipFill>
          <a:blip r:embed="rId2" cstate="print"/>
          <a:srcRect/>
          <a:stretch>
            <a:fillRect/>
          </a:stretch>
        </p:blipFill>
        <p:spPr bwMode="auto">
          <a:xfrm>
            <a:off x="2928926" y="2857496"/>
            <a:ext cx="2227534" cy="2324121"/>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txBox="1">
            <a:spLocks noChangeArrowheads="1"/>
          </p:cNvSpPr>
          <p:nvPr/>
        </p:nvSpPr>
        <p:spPr>
          <a:xfrm>
            <a:off x="0" y="0"/>
            <a:ext cx="9144000" cy="571500"/>
          </a:xfrm>
          <a:prstGeom prst="rect">
            <a:avLst/>
          </a:prstGeom>
        </p:spPr>
        <p:txBody>
          <a:bodyPr/>
          <a:lstStyle/>
          <a:p>
            <a:pPr algn="ctr" eaLnBrk="0" hangingPunct="0">
              <a:defRPr/>
            </a:pPr>
            <a:r>
              <a:rPr lang="de-DE" sz="3200" i="1" kern="0" dirty="0" smtClean="0">
                <a:solidFill>
                  <a:schemeClr val="accent4">
                    <a:lumMod val="65000"/>
                    <a:lumOff val="35000"/>
                  </a:schemeClr>
                </a:solidFill>
                <a:ea typeface="+mj-ea"/>
                <a:cs typeface="+mj-cs"/>
              </a:rPr>
              <a:t>D A</a:t>
            </a:r>
            <a:r>
              <a:rPr lang="de-DE" sz="3200" i="1" kern="0" dirty="0" smtClean="0">
                <a:solidFill>
                  <a:schemeClr val="accent4">
                    <a:lumMod val="65000"/>
                    <a:lumOff val="35000"/>
                  </a:schemeClr>
                </a:solidFill>
                <a:latin typeface="Symbol" pitchFamily="18" charset="2"/>
                <a:ea typeface="+mj-ea"/>
                <a:cs typeface="+mj-cs"/>
              </a:rPr>
              <a:t>F </a:t>
            </a:r>
            <a:r>
              <a:rPr lang="de-DE" sz="3200" i="1" kern="0" dirty="0" smtClean="0">
                <a:solidFill>
                  <a:schemeClr val="accent4">
                    <a:lumMod val="65000"/>
                    <a:lumOff val="35000"/>
                  </a:schemeClr>
                </a:solidFill>
                <a:ea typeface="+mj-ea"/>
                <a:cs typeface="+mj-cs"/>
              </a:rPr>
              <a:t>N E </a:t>
            </a:r>
            <a:endParaRPr lang="de-DE" sz="3200" i="1" kern="0" dirty="0">
              <a:solidFill>
                <a:schemeClr val="accent4">
                  <a:lumMod val="65000"/>
                  <a:lumOff val="35000"/>
                </a:schemeClr>
              </a:solidFill>
              <a:ea typeface="+mj-ea"/>
              <a:cs typeface="+mj-cs"/>
            </a:endParaRPr>
          </a:p>
        </p:txBody>
      </p:sp>
      <p:pic>
        <p:nvPicPr>
          <p:cNvPr id="26627" name="Picture 5" descr="C:\cargnelli\physik\dafne\lnf-fisch-lr1.jpg"/>
          <p:cNvPicPr>
            <a:picLocks noChangeAspect="1" noChangeArrowheads="1"/>
          </p:cNvPicPr>
          <p:nvPr/>
        </p:nvPicPr>
        <p:blipFill>
          <a:blip r:embed="rId3" cstate="print"/>
          <a:srcRect/>
          <a:stretch>
            <a:fillRect/>
          </a:stretch>
        </p:blipFill>
        <p:spPr bwMode="auto">
          <a:xfrm>
            <a:off x="4071934" y="2714620"/>
            <a:ext cx="4714875" cy="3765550"/>
          </a:xfrm>
          <a:prstGeom prst="rect">
            <a:avLst/>
          </a:prstGeom>
          <a:noFill/>
          <a:ln w="9525">
            <a:noFill/>
            <a:miter lim="800000"/>
            <a:headEnd/>
            <a:tailEnd/>
          </a:ln>
        </p:spPr>
      </p:pic>
      <p:pic>
        <p:nvPicPr>
          <p:cNvPr id="26628" name="Picture 4" descr="C:\cargnelli\physik\dafne\LNF-Luftbild.jpg"/>
          <p:cNvPicPr>
            <a:picLocks noChangeAspect="1" noChangeArrowheads="1"/>
          </p:cNvPicPr>
          <p:nvPr/>
        </p:nvPicPr>
        <p:blipFill>
          <a:blip r:embed="rId4" cstate="print"/>
          <a:srcRect/>
          <a:stretch>
            <a:fillRect/>
          </a:stretch>
        </p:blipFill>
        <p:spPr bwMode="auto">
          <a:xfrm>
            <a:off x="142875" y="571500"/>
            <a:ext cx="4857750" cy="3632200"/>
          </a:xfrm>
          <a:prstGeom prst="rect">
            <a:avLst/>
          </a:prstGeom>
          <a:noFill/>
          <a:ln w="9525">
            <a:noFill/>
            <a:miter lim="800000"/>
            <a:headEnd/>
            <a:tailEnd/>
          </a:ln>
        </p:spPr>
      </p:pic>
      <p:pic>
        <p:nvPicPr>
          <p:cNvPr id="26629" name="Picture 6" descr="C:\cargnelli\physik\dafne\dafne-mainlay.gif"/>
          <p:cNvPicPr>
            <a:picLocks noChangeAspect="1" noChangeArrowheads="1"/>
          </p:cNvPicPr>
          <p:nvPr/>
        </p:nvPicPr>
        <p:blipFill>
          <a:blip r:embed="rId5" cstate="print"/>
          <a:srcRect/>
          <a:stretch>
            <a:fillRect/>
          </a:stretch>
        </p:blipFill>
        <p:spPr bwMode="auto">
          <a:xfrm>
            <a:off x="642938" y="4500563"/>
            <a:ext cx="2868612" cy="2000250"/>
          </a:xfrm>
          <a:prstGeom prst="rect">
            <a:avLst/>
          </a:prstGeom>
          <a:noFill/>
          <a:ln w="9525">
            <a:noFill/>
            <a:miter lim="800000"/>
            <a:headEnd/>
            <a:tailEnd/>
          </a:ln>
        </p:spPr>
      </p:pic>
      <p:sp>
        <p:nvSpPr>
          <p:cNvPr id="26630" name="Text Box 24"/>
          <p:cNvSpPr txBox="1">
            <a:spLocks noChangeArrowheads="1"/>
          </p:cNvSpPr>
          <p:nvPr/>
        </p:nvSpPr>
        <p:spPr bwMode="auto">
          <a:xfrm>
            <a:off x="5286375" y="785813"/>
            <a:ext cx="3687763" cy="1169987"/>
          </a:xfrm>
          <a:prstGeom prst="rect">
            <a:avLst/>
          </a:prstGeom>
          <a:noFill/>
          <a:ln w="9525">
            <a:noFill/>
            <a:miter lim="800000"/>
            <a:headEnd/>
            <a:tailEnd/>
          </a:ln>
        </p:spPr>
        <p:txBody>
          <a:bodyPr wrap="none">
            <a:spAutoFit/>
          </a:bodyPr>
          <a:lstStyle/>
          <a:p>
            <a:r>
              <a:rPr lang="de-AT" sz="1400"/>
              <a:t>... „Double Annular Phi-factory for </a:t>
            </a:r>
          </a:p>
          <a:p>
            <a:r>
              <a:rPr lang="de-AT" sz="1400"/>
              <a:t>Nice Experiments“</a:t>
            </a:r>
          </a:p>
          <a:p>
            <a:endParaRPr lang="de-AT" sz="1400"/>
          </a:p>
          <a:p>
            <a:r>
              <a:rPr lang="de-AT" sz="1400"/>
              <a:t>at  Laboratory Nazionalidi Frascati dell‘INFN</a:t>
            </a:r>
          </a:p>
          <a:p>
            <a:endParaRPr lang="de-AT" sz="1400"/>
          </a:p>
        </p:txBody>
      </p:sp>
      <p:sp>
        <p:nvSpPr>
          <p:cNvPr id="8"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54</a:t>
            </a:fld>
            <a:r>
              <a:rPr lang="de-DE" dirty="0" smtClean="0"/>
              <a:t>   </a:t>
            </a:r>
            <a:endParaRPr lang="de-DE"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cstate="print"/>
          <a:srcRect/>
          <a:stretch>
            <a:fillRect/>
          </a:stretch>
        </p:blipFill>
        <p:spPr bwMode="auto">
          <a:xfrm>
            <a:off x="714348" y="3714752"/>
            <a:ext cx="3325813" cy="2514600"/>
          </a:xfrm>
          <a:prstGeom prst="rect">
            <a:avLst/>
          </a:prstGeom>
          <a:noFill/>
          <a:ln w="9525">
            <a:noFill/>
            <a:miter lim="800000"/>
            <a:headEnd/>
            <a:tailEnd/>
          </a:ln>
        </p:spPr>
      </p:pic>
      <p:pic>
        <p:nvPicPr>
          <p:cNvPr id="16388" name="Picture 2"/>
          <p:cNvPicPr>
            <a:picLocks noChangeAspect="1" noChangeArrowheads="1"/>
          </p:cNvPicPr>
          <p:nvPr/>
        </p:nvPicPr>
        <p:blipFill>
          <a:blip r:embed="rId4" cstate="print"/>
          <a:srcRect/>
          <a:stretch>
            <a:fillRect/>
          </a:stretch>
        </p:blipFill>
        <p:spPr bwMode="auto">
          <a:xfrm>
            <a:off x="642938" y="1071563"/>
            <a:ext cx="7715250" cy="2511425"/>
          </a:xfrm>
          <a:prstGeom prst="rect">
            <a:avLst/>
          </a:prstGeom>
          <a:noFill/>
          <a:ln w="9525">
            <a:noFill/>
            <a:miter lim="800000"/>
            <a:headEnd/>
            <a:tailEnd/>
          </a:ln>
        </p:spPr>
      </p:pic>
      <p:sp>
        <p:nvSpPr>
          <p:cNvPr id="16390" name="Rectangle 17"/>
          <p:cNvSpPr>
            <a:spLocks noChangeArrowheads="1"/>
          </p:cNvSpPr>
          <p:nvPr/>
        </p:nvSpPr>
        <p:spPr bwMode="auto">
          <a:xfrm>
            <a:off x="0" y="1"/>
            <a:ext cx="9144000" cy="571479"/>
          </a:xfrm>
          <a:prstGeom prst="rect">
            <a:avLst/>
          </a:prstGeom>
          <a:noFill/>
          <a:ln w="9525">
            <a:noFill/>
            <a:miter lim="800000"/>
            <a:headEnd/>
            <a:tailEnd/>
          </a:ln>
        </p:spPr>
        <p:txBody>
          <a:bodyPr anchor="ctr"/>
          <a:lstStyle/>
          <a:p>
            <a:pPr algn="ctr"/>
            <a:r>
              <a:rPr lang="de-DE" sz="2400" i="1" dirty="0" err="1" smtClean="0">
                <a:solidFill>
                  <a:schemeClr val="accent4">
                    <a:lumMod val="65000"/>
                    <a:lumOff val="35000"/>
                  </a:schemeClr>
                </a:solidFill>
              </a:rPr>
              <a:t>Detection</a:t>
            </a:r>
            <a:r>
              <a:rPr lang="de-DE" sz="2400" i="1" dirty="0" smtClean="0">
                <a:solidFill>
                  <a:schemeClr val="accent4">
                    <a:lumMod val="65000"/>
                    <a:lumOff val="35000"/>
                  </a:schemeClr>
                </a:solidFill>
              </a:rPr>
              <a:t> </a:t>
            </a:r>
            <a:r>
              <a:rPr lang="de-DE" sz="2400" i="1" dirty="0" err="1" smtClean="0">
                <a:solidFill>
                  <a:schemeClr val="accent4">
                    <a:lumMod val="65000"/>
                    <a:lumOff val="35000"/>
                  </a:schemeClr>
                </a:solidFill>
              </a:rPr>
              <a:t>of</a:t>
            </a:r>
            <a:r>
              <a:rPr lang="de-DE" sz="2400" i="1" dirty="0" smtClean="0">
                <a:solidFill>
                  <a:schemeClr val="accent4">
                    <a:lumMod val="65000"/>
                    <a:lumOff val="35000"/>
                  </a:schemeClr>
                </a:solidFill>
              </a:rPr>
              <a:t> K</a:t>
            </a:r>
            <a:r>
              <a:rPr lang="de-DE" sz="2400" i="1" baseline="30000" dirty="0" smtClean="0">
                <a:solidFill>
                  <a:schemeClr val="accent4">
                    <a:lumMod val="65000"/>
                    <a:lumOff val="35000"/>
                  </a:schemeClr>
                </a:solidFill>
              </a:rPr>
              <a:t>- </a:t>
            </a:r>
            <a:r>
              <a:rPr lang="de-DE" sz="2400" i="1" dirty="0" err="1" smtClean="0">
                <a:solidFill>
                  <a:schemeClr val="accent4">
                    <a:lumMod val="65000"/>
                    <a:lumOff val="35000"/>
                  </a:schemeClr>
                </a:solidFill>
              </a:rPr>
              <a:t>absorption</a:t>
            </a:r>
            <a:r>
              <a:rPr lang="de-DE" sz="2400" i="1" dirty="0" smtClean="0">
                <a:solidFill>
                  <a:schemeClr val="accent4">
                    <a:lumMod val="65000"/>
                    <a:lumOff val="35000"/>
                  </a:schemeClr>
                </a:solidFill>
              </a:rPr>
              <a:t> </a:t>
            </a:r>
            <a:r>
              <a:rPr lang="de-DE" sz="2400" i="1" dirty="0" err="1" smtClean="0">
                <a:solidFill>
                  <a:schemeClr val="accent4">
                    <a:lumMod val="65000"/>
                    <a:lumOff val="35000"/>
                  </a:schemeClr>
                </a:solidFill>
              </a:rPr>
              <a:t>secondaries</a:t>
            </a:r>
            <a:r>
              <a:rPr lang="de-DE" sz="2400" i="1" dirty="0" smtClean="0">
                <a:solidFill>
                  <a:schemeClr val="accent4">
                    <a:lumMod val="65000"/>
                    <a:lumOff val="35000"/>
                  </a:schemeClr>
                </a:solidFill>
              </a:rPr>
              <a:t> </a:t>
            </a:r>
            <a:r>
              <a:rPr lang="de-DE" sz="2400" i="1" dirty="0" err="1" smtClean="0">
                <a:solidFill>
                  <a:schemeClr val="accent4">
                    <a:lumMod val="65000"/>
                    <a:lumOff val="35000"/>
                  </a:schemeClr>
                </a:solidFill>
              </a:rPr>
              <a:t>by</a:t>
            </a:r>
            <a:r>
              <a:rPr lang="de-DE" sz="2400" i="1" dirty="0" smtClean="0">
                <a:solidFill>
                  <a:schemeClr val="accent4">
                    <a:lumMod val="65000"/>
                    <a:lumOff val="35000"/>
                  </a:schemeClr>
                </a:solidFill>
              </a:rPr>
              <a:t> </a:t>
            </a:r>
            <a:r>
              <a:rPr lang="de-DE" sz="2400" i="1" dirty="0" err="1" smtClean="0">
                <a:solidFill>
                  <a:schemeClr val="accent4">
                    <a:lumMod val="65000"/>
                    <a:lumOff val="35000"/>
                  </a:schemeClr>
                </a:solidFill>
              </a:rPr>
              <a:t>the</a:t>
            </a:r>
            <a:r>
              <a:rPr lang="de-DE" sz="2400" i="1" dirty="0" smtClean="0">
                <a:solidFill>
                  <a:schemeClr val="accent4">
                    <a:lumMod val="65000"/>
                    <a:lumOff val="35000"/>
                  </a:schemeClr>
                </a:solidFill>
              </a:rPr>
              <a:t> </a:t>
            </a:r>
            <a:r>
              <a:rPr lang="de-DE" sz="2400" i="1" dirty="0" err="1" smtClean="0">
                <a:solidFill>
                  <a:schemeClr val="accent4">
                    <a:lumMod val="65000"/>
                    <a:lumOff val="35000"/>
                  </a:schemeClr>
                </a:solidFill>
              </a:rPr>
              <a:t>scintillators</a:t>
            </a:r>
            <a:endParaRPr lang="de-DE" sz="2400" i="1" dirty="0">
              <a:solidFill>
                <a:schemeClr val="accent4">
                  <a:lumMod val="65000"/>
                  <a:lumOff val="35000"/>
                </a:schemeClr>
              </a:solidFill>
            </a:endParaRPr>
          </a:p>
        </p:txBody>
      </p:sp>
      <p:sp>
        <p:nvSpPr>
          <p:cNvPr id="16391" name="Textfeld 12"/>
          <p:cNvSpPr txBox="1">
            <a:spLocks noChangeArrowheads="1"/>
          </p:cNvSpPr>
          <p:nvPr/>
        </p:nvSpPr>
        <p:spPr bwMode="auto">
          <a:xfrm>
            <a:off x="2054198" y="3355977"/>
            <a:ext cx="1090363" cy="276999"/>
          </a:xfrm>
          <a:prstGeom prst="rect">
            <a:avLst/>
          </a:prstGeom>
          <a:noFill/>
          <a:ln w="9525">
            <a:noFill/>
            <a:miter lim="800000"/>
            <a:headEnd/>
            <a:tailEnd/>
          </a:ln>
        </p:spPr>
        <p:txBody>
          <a:bodyPr wrap="none">
            <a:spAutoFit/>
          </a:bodyPr>
          <a:lstStyle/>
          <a:p>
            <a:r>
              <a:rPr lang="de-DE" sz="1200" dirty="0"/>
              <a:t>-time (0.1 </a:t>
            </a:r>
            <a:r>
              <a:rPr lang="de-DE" sz="1200" dirty="0" err="1"/>
              <a:t>ns</a:t>
            </a:r>
            <a:r>
              <a:rPr lang="de-DE" sz="1200" dirty="0"/>
              <a:t>)</a:t>
            </a:r>
          </a:p>
        </p:txBody>
      </p:sp>
      <p:sp>
        <p:nvSpPr>
          <p:cNvPr id="14" name="Textfeld 13"/>
          <p:cNvSpPr txBox="1"/>
          <p:nvPr/>
        </p:nvSpPr>
        <p:spPr>
          <a:xfrm>
            <a:off x="1125486" y="4070358"/>
            <a:ext cx="1609736" cy="1015663"/>
          </a:xfrm>
          <a:prstGeom prst="rect">
            <a:avLst/>
          </a:prstGeom>
          <a:solidFill>
            <a:schemeClr val="accent3">
              <a:lumMod val="95000"/>
            </a:schemeClr>
          </a:solidFill>
        </p:spPr>
        <p:txBody>
          <a:bodyPr wrap="none">
            <a:spAutoFit/>
          </a:bodyPr>
          <a:lstStyle/>
          <a:p>
            <a:pPr>
              <a:defRPr/>
            </a:pPr>
            <a:r>
              <a:rPr lang="de-DE" sz="1200" dirty="0"/>
              <a:t>KH </a:t>
            </a:r>
            <a:r>
              <a:rPr lang="de-DE" sz="1200" dirty="0" err="1"/>
              <a:t>signalarrival</a:t>
            </a:r>
            <a:r>
              <a:rPr lang="de-DE" sz="1200" dirty="0"/>
              <a:t> time</a:t>
            </a:r>
          </a:p>
          <a:p>
            <a:pPr>
              <a:defRPr/>
            </a:pPr>
            <a:r>
              <a:rPr lang="de-DE" sz="1200" dirty="0"/>
              <a:t>= </a:t>
            </a:r>
            <a:r>
              <a:rPr lang="de-DE" sz="1200" b="1" dirty="0" err="1">
                <a:solidFill>
                  <a:srgbClr val="CC0000"/>
                </a:solidFill>
              </a:rPr>
              <a:t>Kminus</a:t>
            </a:r>
            <a:r>
              <a:rPr lang="de-DE" sz="1200" b="1" dirty="0">
                <a:solidFill>
                  <a:srgbClr val="CC0000"/>
                </a:solidFill>
              </a:rPr>
              <a:t> </a:t>
            </a:r>
            <a:r>
              <a:rPr lang="de-DE" sz="1200" b="1" dirty="0" err="1">
                <a:solidFill>
                  <a:srgbClr val="CC0000"/>
                </a:solidFill>
              </a:rPr>
              <a:t>stop</a:t>
            </a:r>
            <a:r>
              <a:rPr lang="de-DE" sz="1200" b="1" dirty="0">
                <a:solidFill>
                  <a:srgbClr val="CC0000"/>
                </a:solidFill>
              </a:rPr>
              <a:t> </a:t>
            </a:r>
            <a:r>
              <a:rPr lang="de-DE" sz="1200" b="1" dirty="0" smtClean="0">
                <a:solidFill>
                  <a:srgbClr val="CC0000"/>
                </a:solidFill>
              </a:rPr>
              <a:t>time</a:t>
            </a:r>
          </a:p>
          <a:p>
            <a:pPr>
              <a:defRPr/>
            </a:pPr>
            <a:endParaRPr lang="de-DE" sz="1200" dirty="0"/>
          </a:p>
          <a:p>
            <a:pPr>
              <a:defRPr/>
            </a:pPr>
            <a:r>
              <a:rPr lang="de-DE" sz="1200" dirty="0" smtClean="0"/>
              <a:t>(</a:t>
            </a:r>
            <a:r>
              <a:rPr lang="de-DE" sz="1200" dirty="0" err="1" smtClean="0"/>
              <a:t>for</a:t>
            </a:r>
            <a:r>
              <a:rPr lang="de-DE" sz="1200" dirty="0" smtClean="0"/>
              <a:t>  </a:t>
            </a:r>
            <a:r>
              <a:rPr lang="de-DE" sz="1200" dirty="0" err="1" smtClean="0"/>
              <a:t>Oct</a:t>
            </a:r>
            <a:r>
              <a:rPr lang="de-DE" sz="1200" dirty="0" smtClean="0"/>
              <a:t>. 2009 </a:t>
            </a:r>
          </a:p>
          <a:p>
            <a:pPr>
              <a:defRPr/>
            </a:pPr>
            <a:r>
              <a:rPr lang="de-DE" sz="1200" dirty="0" err="1" smtClean="0"/>
              <a:t>configuration</a:t>
            </a:r>
            <a:r>
              <a:rPr lang="de-DE" sz="1200" dirty="0" smtClean="0"/>
              <a:t>)</a:t>
            </a:r>
            <a:endParaRPr lang="de-DE" sz="1200" dirty="0"/>
          </a:p>
        </p:txBody>
      </p:sp>
      <p:sp>
        <p:nvSpPr>
          <p:cNvPr id="16393" name="Textfeld 14"/>
          <p:cNvSpPr txBox="1">
            <a:spLocks noChangeArrowheads="1"/>
          </p:cNvSpPr>
          <p:nvPr/>
        </p:nvSpPr>
        <p:spPr bwMode="auto">
          <a:xfrm>
            <a:off x="3190848" y="5327652"/>
            <a:ext cx="444500" cy="461665"/>
          </a:xfrm>
          <a:prstGeom prst="rect">
            <a:avLst/>
          </a:prstGeom>
          <a:noFill/>
          <a:ln w="9525">
            <a:noFill/>
            <a:miter lim="800000"/>
            <a:headEnd/>
            <a:tailEnd/>
          </a:ln>
        </p:spPr>
        <p:txBody>
          <a:bodyPr>
            <a:spAutoFit/>
          </a:bodyPr>
          <a:lstStyle/>
          <a:p>
            <a:r>
              <a:rPr lang="de-DE" sz="1200" dirty="0"/>
              <a:t>5</a:t>
            </a:r>
          </a:p>
          <a:p>
            <a:r>
              <a:rPr lang="de-DE" sz="1200" dirty="0" err="1"/>
              <a:t>ns</a:t>
            </a:r>
            <a:endParaRPr lang="de-DE" sz="1200" dirty="0"/>
          </a:p>
        </p:txBody>
      </p:sp>
      <p:sp>
        <p:nvSpPr>
          <p:cNvPr id="18" name="Textfeld 17"/>
          <p:cNvSpPr txBox="1"/>
          <p:nvPr/>
        </p:nvSpPr>
        <p:spPr>
          <a:xfrm>
            <a:off x="1142976" y="785794"/>
            <a:ext cx="1611339" cy="276999"/>
          </a:xfrm>
          <a:prstGeom prst="rect">
            <a:avLst/>
          </a:prstGeom>
          <a:solidFill>
            <a:schemeClr val="accent3">
              <a:lumMod val="95000"/>
            </a:schemeClr>
          </a:solidFill>
        </p:spPr>
        <p:txBody>
          <a:bodyPr wrap="none">
            <a:spAutoFit/>
          </a:bodyPr>
          <a:lstStyle/>
          <a:p>
            <a:pPr>
              <a:defRPr/>
            </a:pPr>
            <a:r>
              <a:rPr lang="de-DE" sz="1200" dirty="0" err="1" smtClean="0"/>
              <a:t>times</a:t>
            </a:r>
            <a:r>
              <a:rPr lang="de-DE" sz="1200" dirty="0" smtClean="0"/>
              <a:t> </a:t>
            </a:r>
            <a:r>
              <a:rPr lang="de-DE" sz="1200" dirty="0" err="1" smtClean="0"/>
              <a:t>of</a:t>
            </a:r>
            <a:r>
              <a:rPr lang="de-DE" sz="1200" dirty="0" smtClean="0"/>
              <a:t> all </a:t>
            </a:r>
            <a:r>
              <a:rPr lang="de-DE" sz="1200" dirty="0"/>
              <a:t>SDD </a:t>
            </a:r>
            <a:r>
              <a:rPr lang="de-DE" sz="1200" dirty="0" err="1" smtClean="0"/>
              <a:t>hits</a:t>
            </a:r>
            <a:r>
              <a:rPr lang="de-DE" sz="1200" dirty="0" smtClean="0"/>
              <a:t> </a:t>
            </a:r>
            <a:endParaRPr lang="de-DE" sz="1200" dirty="0"/>
          </a:p>
        </p:txBody>
      </p:sp>
      <p:sp>
        <p:nvSpPr>
          <p:cNvPr id="16397" name="Textfeld 19"/>
          <p:cNvSpPr txBox="1">
            <a:spLocks noChangeArrowheads="1"/>
          </p:cNvSpPr>
          <p:nvPr/>
        </p:nvSpPr>
        <p:spPr bwMode="auto">
          <a:xfrm>
            <a:off x="1928794" y="6143644"/>
            <a:ext cx="1090363" cy="276999"/>
          </a:xfrm>
          <a:prstGeom prst="rect">
            <a:avLst/>
          </a:prstGeom>
          <a:noFill/>
          <a:ln w="9525">
            <a:noFill/>
            <a:miter lim="800000"/>
            <a:headEnd/>
            <a:tailEnd/>
          </a:ln>
        </p:spPr>
        <p:txBody>
          <a:bodyPr wrap="none">
            <a:spAutoFit/>
          </a:bodyPr>
          <a:lstStyle/>
          <a:p>
            <a:r>
              <a:rPr lang="de-DE" sz="1200" dirty="0"/>
              <a:t>-time (0.1 </a:t>
            </a:r>
            <a:r>
              <a:rPr lang="de-DE" sz="1200" dirty="0" err="1"/>
              <a:t>ns</a:t>
            </a:r>
            <a:r>
              <a:rPr lang="de-DE" sz="1200" dirty="0"/>
              <a:t>)</a:t>
            </a:r>
          </a:p>
        </p:txBody>
      </p:sp>
      <p:cxnSp>
        <p:nvCxnSpPr>
          <p:cNvPr id="21" name="Gerade Verbindung 20"/>
          <p:cNvCxnSpPr/>
          <p:nvPr/>
        </p:nvCxnSpPr>
        <p:spPr>
          <a:xfrm rot="5400000">
            <a:off x="1055042" y="3364933"/>
            <a:ext cx="5000660" cy="71438"/>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rot="5400000">
            <a:off x="3573085" y="2194263"/>
            <a:ext cx="748404" cy="64294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rot="5400000">
            <a:off x="770324" y="3356009"/>
            <a:ext cx="5000660" cy="71438"/>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rot="16200000" flipH="1">
            <a:off x="2839998" y="2355846"/>
            <a:ext cx="714380" cy="42862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1571604" y="1214422"/>
            <a:ext cx="1816075" cy="1200329"/>
          </a:xfrm>
          <a:prstGeom prst="rect">
            <a:avLst/>
          </a:prstGeom>
          <a:noFill/>
        </p:spPr>
        <p:txBody>
          <a:bodyPr wrap="none" rtlCol="0">
            <a:spAutoFit/>
          </a:bodyPr>
          <a:lstStyle/>
          <a:p>
            <a:r>
              <a:rPr lang="de-DE" sz="1200" b="1" dirty="0" err="1" smtClean="0">
                <a:solidFill>
                  <a:srgbClr val="0066FF"/>
                </a:solidFill>
              </a:rPr>
              <a:t>these</a:t>
            </a:r>
            <a:r>
              <a:rPr lang="de-DE" sz="1200" b="1" dirty="0" smtClean="0">
                <a:solidFill>
                  <a:srgbClr val="0066FF"/>
                </a:solidFill>
              </a:rPr>
              <a:t> </a:t>
            </a:r>
            <a:r>
              <a:rPr lang="de-DE" sz="1200" b="1" dirty="0" err="1" smtClean="0">
                <a:solidFill>
                  <a:srgbClr val="0066FF"/>
                </a:solidFill>
              </a:rPr>
              <a:t>events</a:t>
            </a:r>
            <a:endParaRPr lang="de-DE" sz="1200" b="1" dirty="0" smtClean="0">
              <a:solidFill>
                <a:srgbClr val="0066FF"/>
              </a:solidFill>
            </a:endParaRPr>
          </a:p>
          <a:p>
            <a:r>
              <a:rPr lang="de-DE" sz="1200" b="1" dirty="0" err="1" smtClean="0">
                <a:solidFill>
                  <a:srgbClr val="0066FF"/>
                </a:solidFill>
              </a:rPr>
              <a:t>can</a:t>
            </a:r>
            <a:r>
              <a:rPr lang="de-DE" sz="1200" b="1" dirty="0" smtClean="0">
                <a:solidFill>
                  <a:srgbClr val="0066FF"/>
                </a:solidFill>
              </a:rPr>
              <a:t> </a:t>
            </a:r>
            <a:r>
              <a:rPr lang="de-DE" sz="1200" b="1" dirty="0" err="1" smtClean="0">
                <a:solidFill>
                  <a:srgbClr val="0066FF"/>
                </a:solidFill>
              </a:rPr>
              <a:t>be</a:t>
            </a:r>
            <a:r>
              <a:rPr lang="de-DE" sz="1200" b="1" dirty="0" smtClean="0">
                <a:solidFill>
                  <a:srgbClr val="0066FF"/>
                </a:solidFill>
              </a:rPr>
              <a:t> </a:t>
            </a:r>
            <a:r>
              <a:rPr lang="de-DE" sz="1200" b="1" dirty="0" err="1" smtClean="0">
                <a:solidFill>
                  <a:srgbClr val="0066FF"/>
                </a:solidFill>
              </a:rPr>
              <a:t>signal</a:t>
            </a:r>
            <a:r>
              <a:rPr lang="de-DE" sz="1200" b="1" dirty="0" smtClean="0">
                <a:solidFill>
                  <a:srgbClr val="0066FF"/>
                </a:solidFill>
              </a:rPr>
              <a:t> </a:t>
            </a:r>
            <a:r>
              <a:rPr lang="de-DE" sz="1200" b="1" u="sng" dirty="0" err="1" smtClean="0">
                <a:solidFill>
                  <a:srgbClr val="CC0000"/>
                </a:solidFill>
              </a:rPr>
              <a:t>or</a:t>
            </a:r>
            <a:endParaRPr lang="de-DE" sz="1200" b="1" u="sng" dirty="0" smtClean="0">
              <a:solidFill>
                <a:srgbClr val="CC0000"/>
              </a:solidFill>
            </a:endParaRPr>
          </a:p>
          <a:p>
            <a:r>
              <a:rPr lang="de-DE" sz="1200" b="1" dirty="0" err="1" smtClean="0">
                <a:solidFill>
                  <a:srgbClr val="0066FF"/>
                </a:solidFill>
              </a:rPr>
              <a:t>background</a:t>
            </a:r>
            <a:r>
              <a:rPr lang="de-DE" sz="1200" b="1" dirty="0" smtClean="0">
                <a:solidFill>
                  <a:srgbClr val="0066FF"/>
                </a:solidFill>
              </a:rPr>
              <a:t>.</a:t>
            </a:r>
          </a:p>
          <a:p>
            <a:r>
              <a:rPr lang="de-DE" sz="1200" b="1" dirty="0" err="1" smtClean="0">
                <a:solidFill>
                  <a:srgbClr val="0066FF"/>
                </a:solidFill>
              </a:rPr>
              <a:t>Backgr</a:t>
            </a:r>
            <a:r>
              <a:rPr lang="de-DE" sz="1200" b="1" dirty="0" smtClean="0">
                <a:solidFill>
                  <a:srgbClr val="0066FF"/>
                </a:solidFill>
              </a:rPr>
              <a:t>. </a:t>
            </a:r>
            <a:r>
              <a:rPr lang="de-DE" sz="1200" b="1" dirty="0" err="1" smtClean="0">
                <a:solidFill>
                  <a:srgbClr val="0066FF"/>
                </a:solidFill>
              </a:rPr>
              <a:t>be</a:t>
            </a:r>
            <a:r>
              <a:rPr lang="de-DE" sz="1200" b="1" dirty="0" smtClean="0">
                <a:solidFill>
                  <a:srgbClr val="0066FF"/>
                </a:solidFill>
              </a:rPr>
              <a:t> </a:t>
            </a:r>
            <a:r>
              <a:rPr lang="de-DE" sz="1200" b="1" dirty="0" err="1" smtClean="0">
                <a:solidFill>
                  <a:srgbClr val="0066FF"/>
                </a:solidFill>
              </a:rPr>
              <a:t>rejected</a:t>
            </a:r>
            <a:r>
              <a:rPr lang="de-DE" sz="1200" b="1" dirty="0" smtClean="0">
                <a:solidFill>
                  <a:srgbClr val="0066FF"/>
                </a:solidFill>
              </a:rPr>
              <a:t> </a:t>
            </a:r>
            <a:r>
              <a:rPr lang="de-DE" sz="1200" b="1" dirty="0" err="1" smtClean="0">
                <a:solidFill>
                  <a:srgbClr val="0066FF"/>
                </a:solidFill>
              </a:rPr>
              <a:t>by</a:t>
            </a:r>
            <a:endParaRPr lang="de-DE" sz="1200" b="1" dirty="0" smtClean="0">
              <a:solidFill>
                <a:srgbClr val="0066FF"/>
              </a:solidFill>
            </a:endParaRPr>
          </a:p>
          <a:p>
            <a:r>
              <a:rPr lang="de-DE" sz="1200" b="1" dirty="0" smtClean="0">
                <a:solidFill>
                  <a:srgbClr val="0066FF"/>
                </a:solidFill>
              </a:rPr>
              <a:t>„</a:t>
            </a:r>
            <a:r>
              <a:rPr lang="de-DE" sz="1200" b="1" dirty="0" err="1" smtClean="0">
                <a:solidFill>
                  <a:srgbClr val="0066FF"/>
                </a:solidFill>
              </a:rPr>
              <a:t>topological</a:t>
            </a:r>
            <a:endParaRPr lang="de-DE" sz="1200" b="1" dirty="0" smtClean="0">
              <a:solidFill>
                <a:srgbClr val="0066FF"/>
              </a:solidFill>
            </a:endParaRPr>
          </a:p>
          <a:p>
            <a:r>
              <a:rPr lang="de-DE" sz="1200" b="1" dirty="0" err="1" smtClean="0">
                <a:solidFill>
                  <a:srgbClr val="0066FF"/>
                </a:solidFill>
              </a:rPr>
              <a:t>anticoincidence</a:t>
            </a:r>
            <a:r>
              <a:rPr lang="de-DE" sz="1200" b="1" dirty="0" smtClean="0">
                <a:solidFill>
                  <a:srgbClr val="0066FF"/>
                </a:solidFill>
              </a:rPr>
              <a:t>“</a:t>
            </a:r>
          </a:p>
        </p:txBody>
      </p:sp>
      <p:sp>
        <p:nvSpPr>
          <p:cNvPr id="30" name="Textfeld 29"/>
          <p:cNvSpPr txBox="1"/>
          <p:nvPr/>
        </p:nvSpPr>
        <p:spPr>
          <a:xfrm>
            <a:off x="1054048" y="2427284"/>
            <a:ext cx="2190023" cy="461665"/>
          </a:xfrm>
          <a:prstGeom prst="rect">
            <a:avLst/>
          </a:prstGeom>
          <a:noFill/>
        </p:spPr>
        <p:txBody>
          <a:bodyPr wrap="none" rtlCol="0">
            <a:spAutoFit/>
          </a:bodyPr>
          <a:lstStyle/>
          <a:p>
            <a:r>
              <a:rPr lang="de-DE" sz="1200" b="1" dirty="0" err="1" smtClean="0">
                <a:solidFill>
                  <a:srgbClr val="0066FF"/>
                </a:solidFill>
              </a:rPr>
              <a:t>these</a:t>
            </a:r>
            <a:r>
              <a:rPr lang="de-DE" sz="1200" b="1" dirty="0" smtClean="0">
                <a:solidFill>
                  <a:srgbClr val="0066FF"/>
                </a:solidFill>
              </a:rPr>
              <a:t> </a:t>
            </a:r>
            <a:r>
              <a:rPr lang="de-DE" sz="1200" b="1" dirty="0" err="1" smtClean="0">
                <a:solidFill>
                  <a:srgbClr val="0066FF"/>
                </a:solidFill>
              </a:rPr>
              <a:t>events</a:t>
            </a:r>
            <a:r>
              <a:rPr lang="de-DE" sz="1200" b="1" dirty="0" smtClean="0">
                <a:solidFill>
                  <a:srgbClr val="0066FF"/>
                </a:solidFill>
              </a:rPr>
              <a:t> </a:t>
            </a:r>
            <a:r>
              <a:rPr lang="de-DE" sz="1200" b="1" dirty="0" err="1" smtClean="0">
                <a:solidFill>
                  <a:srgbClr val="0066FF"/>
                </a:solidFill>
              </a:rPr>
              <a:t>from</a:t>
            </a:r>
            <a:r>
              <a:rPr lang="de-DE" sz="1200" b="1" dirty="0" smtClean="0">
                <a:solidFill>
                  <a:srgbClr val="0066FF"/>
                </a:solidFill>
              </a:rPr>
              <a:t> K</a:t>
            </a:r>
            <a:r>
              <a:rPr lang="de-DE" sz="1200" b="1" baseline="30000" dirty="0" smtClean="0">
                <a:solidFill>
                  <a:srgbClr val="0066FF"/>
                </a:solidFill>
              </a:rPr>
              <a:t>+</a:t>
            </a:r>
            <a:r>
              <a:rPr lang="de-DE" sz="1200" b="1" dirty="0" smtClean="0">
                <a:solidFill>
                  <a:srgbClr val="0066FF"/>
                </a:solidFill>
              </a:rPr>
              <a:t> </a:t>
            </a:r>
            <a:r>
              <a:rPr lang="de-DE" sz="1200" b="1" dirty="0" err="1" smtClean="0">
                <a:solidFill>
                  <a:srgbClr val="0066FF"/>
                </a:solidFill>
              </a:rPr>
              <a:t>decay</a:t>
            </a:r>
            <a:endParaRPr lang="de-DE" sz="1200" b="1" dirty="0" smtClean="0">
              <a:solidFill>
                <a:srgbClr val="0066FF"/>
              </a:solidFill>
            </a:endParaRPr>
          </a:p>
          <a:p>
            <a:r>
              <a:rPr lang="de-DE" sz="1200" b="1" dirty="0" err="1" smtClean="0">
                <a:solidFill>
                  <a:srgbClr val="0066FF"/>
                </a:solidFill>
              </a:rPr>
              <a:t>can</a:t>
            </a:r>
            <a:r>
              <a:rPr lang="de-DE" sz="1200" b="1" dirty="0" smtClean="0">
                <a:solidFill>
                  <a:srgbClr val="0066FF"/>
                </a:solidFill>
              </a:rPr>
              <a:t> </a:t>
            </a:r>
            <a:r>
              <a:rPr lang="de-DE" sz="1200" b="1" dirty="0" err="1" smtClean="0">
                <a:solidFill>
                  <a:srgbClr val="0066FF"/>
                </a:solidFill>
              </a:rPr>
              <a:t>be</a:t>
            </a:r>
            <a:r>
              <a:rPr lang="de-DE" sz="1200" b="1" dirty="0" smtClean="0">
                <a:solidFill>
                  <a:srgbClr val="0066FF"/>
                </a:solidFill>
              </a:rPr>
              <a:t> </a:t>
            </a:r>
            <a:r>
              <a:rPr lang="de-DE" sz="1200" b="1" dirty="0" err="1" smtClean="0">
                <a:solidFill>
                  <a:srgbClr val="0066FF"/>
                </a:solidFill>
              </a:rPr>
              <a:t>rejected</a:t>
            </a:r>
            <a:endParaRPr lang="de-AT" sz="1200" b="1" dirty="0">
              <a:solidFill>
                <a:srgbClr val="0066FF"/>
              </a:solidFill>
            </a:endParaRPr>
          </a:p>
        </p:txBody>
      </p:sp>
      <p:cxnSp>
        <p:nvCxnSpPr>
          <p:cNvPr id="37" name="Gerade Verbindung mit Pfeil 36"/>
          <p:cNvCxnSpPr/>
          <p:nvPr/>
        </p:nvCxnSpPr>
        <p:spPr>
          <a:xfrm>
            <a:off x="2339932" y="2784474"/>
            <a:ext cx="827606" cy="15951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feld 26"/>
          <p:cNvSpPr txBox="1"/>
          <p:nvPr/>
        </p:nvSpPr>
        <p:spPr>
          <a:xfrm>
            <a:off x="5000628" y="1000108"/>
            <a:ext cx="3357586" cy="4524315"/>
          </a:xfrm>
          <a:prstGeom prst="rect">
            <a:avLst/>
          </a:prstGeom>
          <a:solidFill>
            <a:schemeClr val="bg1"/>
          </a:solidFill>
        </p:spPr>
        <p:txBody>
          <a:bodyPr wrap="square" rtlCol="0">
            <a:spAutoFit/>
          </a:bodyPr>
          <a:lstStyle/>
          <a:p>
            <a:endParaRPr lang="de-DE" sz="1200" b="1" dirty="0" smtClean="0">
              <a:solidFill>
                <a:srgbClr val="0066FF"/>
              </a:solidFill>
            </a:endParaRPr>
          </a:p>
          <a:p>
            <a:endParaRPr lang="de-DE" sz="1200" b="1" dirty="0" smtClean="0">
              <a:solidFill>
                <a:srgbClr val="0066FF"/>
              </a:solidFill>
            </a:endParaRPr>
          </a:p>
          <a:p>
            <a:endParaRPr lang="de-DE" sz="1200" b="1" dirty="0" smtClean="0">
              <a:solidFill>
                <a:srgbClr val="0066FF"/>
              </a:solidFill>
            </a:endParaRPr>
          </a:p>
          <a:p>
            <a:endParaRPr lang="de-DE" sz="1200" b="1" dirty="0" smtClean="0">
              <a:solidFill>
                <a:srgbClr val="0066FF"/>
              </a:solidFill>
            </a:endParaRPr>
          </a:p>
          <a:p>
            <a:endParaRPr lang="de-DE" sz="1200" b="1" dirty="0" smtClean="0">
              <a:solidFill>
                <a:srgbClr val="0066FF"/>
              </a:solidFill>
            </a:endParaRPr>
          </a:p>
          <a:p>
            <a:endParaRPr lang="de-DE" sz="1200" b="1" dirty="0" smtClean="0">
              <a:solidFill>
                <a:srgbClr val="0066FF"/>
              </a:solidFill>
            </a:endParaRPr>
          </a:p>
          <a:p>
            <a:endParaRPr lang="de-DE" sz="1200" b="1" dirty="0" smtClean="0">
              <a:solidFill>
                <a:srgbClr val="0066FF"/>
              </a:solidFill>
            </a:endParaRPr>
          </a:p>
          <a:p>
            <a:endParaRPr lang="de-DE" sz="1200" b="1" dirty="0" smtClean="0">
              <a:solidFill>
                <a:srgbClr val="0066FF"/>
              </a:solidFill>
            </a:endParaRPr>
          </a:p>
          <a:p>
            <a:endParaRPr lang="de-DE" sz="1200" b="1" dirty="0" smtClean="0">
              <a:solidFill>
                <a:srgbClr val="0066FF"/>
              </a:solidFill>
            </a:endParaRPr>
          </a:p>
          <a:p>
            <a:endParaRPr lang="de-DE" sz="1200" b="1" dirty="0" smtClean="0">
              <a:solidFill>
                <a:srgbClr val="0066FF"/>
              </a:solidFill>
            </a:endParaRPr>
          </a:p>
          <a:p>
            <a:endParaRPr lang="de-DE" sz="1200" b="1" dirty="0" smtClean="0">
              <a:solidFill>
                <a:srgbClr val="0066FF"/>
              </a:solidFill>
            </a:endParaRPr>
          </a:p>
          <a:p>
            <a:r>
              <a:rPr lang="de-DE" sz="1200" b="1" dirty="0" err="1" smtClean="0">
                <a:solidFill>
                  <a:srgbClr val="0066FF"/>
                </a:solidFill>
              </a:rPr>
              <a:t>We</a:t>
            </a:r>
            <a:r>
              <a:rPr lang="de-DE" sz="1200" b="1" dirty="0" smtClean="0">
                <a:solidFill>
                  <a:srgbClr val="0066FF"/>
                </a:solidFill>
              </a:rPr>
              <a:t> </a:t>
            </a:r>
            <a:r>
              <a:rPr lang="de-DE" sz="1200" b="1" dirty="0" err="1" smtClean="0">
                <a:solidFill>
                  <a:srgbClr val="0066FF"/>
                </a:solidFill>
              </a:rPr>
              <a:t>know</a:t>
            </a:r>
            <a:r>
              <a:rPr lang="de-DE" sz="1200" b="1" dirty="0" smtClean="0">
                <a:solidFill>
                  <a:srgbClr val="0066FF"/>
                </a:solidFill>
              </a:rPr>
              <a:t> </a:t>
            </a:r>
            <a:r>
              <a:rPr lang="de-DE" sz="1200" b="1" dirty="0" err="1" smtClean="0">
                <a:solidFill>
                  <a:srgbClr val="0066FF"/>
                </a:solidFill>
              </a:rPr>
              <a:t>the</a:t>
            </a:r>
            <a:r>
              <a:rPr lang="de-DE" sz="1200" b="1" dirty="0" smtClean="0">
                <a:solidFill>
                  <a:srgbClr val="0066FF"/>
                </a:solidFill>
              </a:rPr>
              <a:t> time </a:t>
            </a:r>
            <a:r>
              <a:rPr lang="de-DE" sz="1200" b="1" dirty="0" err="1" smtClean="0">
                <a:solidFill>
                  <a:srgbClr val="0066FF"/>
                </a:solidFill>
              </a:rPr>
              <a:t>window</a:t>
            </a:r>
            <a:r>
              <a:rPr lang="de-DE" sz="1200" b="1" dirty="0" smtClean="0">
                <a:solidFill>
                  <a:srgbClr val="0066FF"/>
                </a:solidFill>
              </a:rPr>
              <a:t> </a:t>
            </a:r>
            <a:r>
              <a:rPr lang="de-DE" sz="1200" b="1" dirty="0" err="1" smtClean="0">
                <a:solidFill>
                  <a:srgbClr val="0066FF"/>
                </a:solidFill>
              </a:rPr>
              <a:t>for</a:t>
            </a:r>
            <a:r>
              <a:rPr lang="de-DE" sz="1200" b="1" dirty="0" smtClean="0">
                <a:solidFill>
                  <a:srgbClr val="0066FF"/>
                </a:solidFill>
              </a:rPr>
              <a:t> </a:t>
            </a:r>
            <a:r>
              <a:rPr lang="de-DE" sz="1200" b="1" dirty="0" err="1" smtClean="0">
                <a:solidFill>
                  <a:srgbClr val="0066FF"/>
                </a:solidFill>
              </a:rPr>
              <a:t>kaons</a:t>
            </a:r>
            <a:r>
              <a:rPr lang="de-DE" sz="1200" b="1" dirty="0" smtClean="0">
                <a:solidFill>
                  <a:srgbClr val="0066FF"/>
                </a:solidFill>
              </a:rPr>
              <a:t>      </a:t>
            </a:r>
            <a:r>
              <a:rPr lang="de-DE" sz="1200" b="1" dirty="0" err="1" smtClean="0">
                <a:solidFill>
                  <a:srgbClr val="0066FF"/>
                </a:solidFill>
              </a:rPr>
              <a:t>stopping</a:t>
            </a:r>
            <a:r>
              <a:rPr lang="de-DE" sz="1200" b="1" dirty="0" smtClean="0">
                <a:solidFill>
                  <a:srgbClr val="0066FF"/>
                </a:solidFill>
              </a:rPr>
              <a:t> in </a:t>
            </a:r>
            <a:r>
              <a:rPr lang="de-DE" sz="1200" b="1" dirty="0" err="1" smtClean="0">
                <a:solidFill>
                  <a:srgbClr val="0066FF"/>
                </a:solidFill>
              </a:rPr>
              <a:t>the</a:t>
            </a:r>
            <a:r>
              <a:rPr lang="de-DE" sz="1200" b="1" dirty="0" smtClean="0">
                <a:solidFill>
                  <a:srgbClr val="0066FF"/>
                </a:solidFill>
              </a:rPr>
              <a:t> gas. </a:t>
            </a:r>
          </a:p>
          <a:p>
            <a:endParaRPr lang="de-DE" sz="1200" b="1" dirty="0" smtClean="0">
              <a:solidFill>
                <a:srgbClr val="0066FF"/>
              </a:solidFill>
            </a:endParaRPr>
          </a:p>
          <a:p>
            <a:r>
              <a:rPr lang="de-DE" sz="1200" b="1" dirty="0" err="1" smtClean="0">
                <a:solidFill>
                  <a:srgbClr val="0066FF"/>
                </a:solidFill>
              </a:rPr>
              <a:t>Detection</a:t>
            </a:r>
            <a:r>
              <a:rPr lang="de-DE" sz="1200" b="1" dirty="0" smtClean="0">
                <a:solidFill>
                  <a:srgbClr val="0066FF"/>
                </a:solidFill>
              </a:rPr>
              <a:t> </a:t>
            </a:r>
            <a:r>
              <a:rPr lang="de-DE" sz="1200" b="1" dirty="0" err="1" smtClean="0">
                <a:solidFill>
                  <a:srgbClr val="0066FF"/>
                </a:solidFill>
              </a:rPr>
              <a:t>of</a:t>
            </a:r>
            <a:r>
              <a:rPr lang="de-DE" sz="1200" b="1" dirty="0" smtClean="0">
                <a:solidFill>
                  <a:srgbClr val="0066FF"/>
                </a:solidFill>
              </a:rPr>
              <a:t> </a:t>
            </a:r>
            <a:r>
              <a:rPr lang="de-DE" sz="1200" b="1" dirty="0" err="1" smtClean="0">
                <a:solidFill>
                  <a:srgbClr val="0066FF"/>
                </a:solidFill>
              </a:rPr>
              <a:t>delayed</a:t>
            </a:r>
            <a:r>
              <a:rPr lang="de-DE" sz="1200" b="1" dirty="0" smtClean="0">
                <a:solidFill>
                  <a:srgbClr val="0066FF"/>
                </a:solidFill>
              </a:rPr>
              <a:t> </a:t>
            </a:r>
            <a:r>
              <a:rPr lang="de-DE" sz="1200" b="1" dirty="0" err="1" smtClean="0">
                <a:solidFill>
                  <a:srgbClr val="0066FF"/>
                </a:solidFill>
              </a:rPr>
              <a:t>secondary</a:t>
            </a:r>
            <a:r>
              <a:rPr lang="de-DE" sz="1200" b="1" dirty="0" smtClean="0">
                <a:solidFill>
                  <a:srgbClr val="0066FF"/>
                </a:solidFill>
              </a:rPr>
              <a:t> </a:t>
            </a:r>
          </a:p>
          <a:p>
            <a:r>
              <a:rPr lang="de-DE" sz="1200" b="1" dirty="0" err="1" smtClean="0">
                <a:solidFill>
                  <a:srgbClr val="0066FF"/>
                </a:solidFill>
              </a:rPr>
              <a:t>identifies</a:t>
            </a:r>
            <a:r>
              <a:rPr lang="de-DE" sz="1200" b="1" dirty="0" smtClean="0">
                <a:solidFill>
                  <a:srgbClr val="0066FF"/>
                </a:solidFill>
              </a:rPr>
              <a:t> a K</a:t>
            </a:r>
            <a:r>
              <a:rPr lang="de-DE" sz="1200" b="1" baseline="30000" dirty="0" smtClean="0">
                <a:solidFill>
                  <a:srgbClr val="0066FF"/>
                </a:solidFill>
              </a:rPr>
              <a:t>+</a:t>
            </a:r>
            <a:r>
              <a:rPr lang="de-DE" sz="1200" b="1" dirty="0" smtClean="0">
                <a:solidFill>
                  <a:srgbClr val="0066FF"/>
                </a:solidFill>
              </a:rPr>
              <a:t> </a:t>
            </a:r>
            <a:r>
              <a:rPr lang="de-DE" sz="1200" b="1" dirty="0" err="1" smtClean="0">
                <a:solidFill>
                  <a:srgbClr val="0066FF"/>
                </a:solidFill>
              </a:rPr>
              <a:t>which</a:t>
            </a:r>
            <a:r>
              <a:rPr lang="de-DE" sz="1200" b="1" dirty="0" smtClean="0">
                <a:solidFill>
                  <a:srgbClr val="0066FF"/>
                </a:solidFill>
              </a:rPr>
              <a:t> </a:t>
            </a:r>
            <a:r>
              <a:rPr lang="de-DE" sz="1200" b="1" dirty="0" err="1" smtClean="0">
                <a:solidFill>
                  <a:srgbClr val="0066FF"/>
                </a:solidFill>
              </a:rPr>
              <a:t>can</a:t>
            </a:r>
            <a:r>
              <a:rPr lang="de-DE" sz="1200" b="1" dirty="0" smtClean="0">
                <a:solidFill>
                  <a:srgbClr val="0066FF"/>
                </a:solidFill>
              </a:rPr>
              <a:t> </a:t>
            </a:r>
            <a:r>
              <a:rPr lang="de-DE" sz="1200" b="1" dirty="0" err="1" smtClean="0">
                <a:solidFill>
                  <a:srgbClr val="0066FF"/>
                </a:solidFill>
              </a:rPr>
              <a:t>be</a:t>
            </a:r>
            <a:r>
              <a:rPr lang="de-DE" sz="1200" b="1" dirty="0" smtClean="0">
                <a:solidFill>
                  <a:srgbClr val="0066FF"/>
                </a:solidFill>
              </a:rPr>
              <a:t> </a:t>
            </a:r>
            <a:r>
              <a:rPr lang="de-DE" sz="1200" b="1" dirty="0" err="1" smtClean="0">
                <a:solidFill>
                  <a:srgbClr val="0066FF"/>
                </a:solidFill>
              </a:rPr>
              <a:t>rejected</a:t>
            </a:r>
            <a:r>
              <a:rPr lang="de-DE" sz="1200" b="1" dirty="0" smtClean="0">
                <a:solidFill>
                  <a:srgbClr val="0066FF"/>
                </a:solidFill>
              </a:rPr>
              <a:t>.</a:t>
            </a:r>
          </a:p>
          <a:p>
            <a:endParaRPr lang="de-DE" sz="1200" b="1" dirty="0" smtClean="0">
              <a:solidFill>
                <a:srgbClr val="0066FF"/>
              </a:solidFill>
            </a:endParaRPr>
          </a:p>
          <a:p>
            <a:r>
              <a:rPr lang="de-DE" sz="1200" b="1" dirty="0" smtClean="0">
                <a:solidFill>
                  <a:srgbClr val="0066FF"/>
                </a:solidFill>
              </a:rPr>
              <a:t>A „</a:t>
            </a:r>
            <a:r>
              <a:rPr lang="de-DE" sz="1200" b="1" dirty="0" err="1" smtClean="0">
                <a:solidFill>
                  <a:srgbClr val="0066FF"/>
                </a:solidFill>
              </a:rPr>
              <a:t>very</a:t>
            </a:r>
            <a:r>
              <a:rPr lang="de-DE" sz="1200" b="1" dirty="0" smtClean="0">
                <a:solidFill>
                  <a:srgbClr val="0066FF"/>
                </a:solidFill>
              </a:rPr>
              <a:t> prompt“ </a:t>
            </a:r>
            <a:r>
              <a:rPr lang="de-DE" sz="1200" b="1" dirty="0" err="1" smtClean="0">
                <a:solidFill>
                  <a:srgbClr val="0066FF"/>
                </a:solidFill>
              </a:rPr>
              <a:t>secondary</a:t>
            </a:r>
            <a:r>
              <a:rPr lang="de-DE" sz="1200" b="1" dirty="0" smtClean="0">
                <a:solidFill>
                  <a:srgbClr val="0066FF"/>
                </a:solidFill>
              </a:rPr>
              <a:t> </a:t>
            </a:r>
            <a:r>
              <a:rPr lang="de-DE" sz="1200" b="1" dirty="0" err="1" smtClean="0">
                <a:solidFill>
                  <a:srgbClr val="0066FF"/>
                </a:solidFill>
              </a:rPr>
              <a:t>means</a:t>
            </a:r>
            <a:r>
              <a:rPr lang="de-DE" sz="1200" b="1" dirty="0" smtClean="0">
                <a:solidFill>
                  <a:srgbClr val="0066FF"/>
                </a:solidFill>
              </a:rPr>
              <a:t> </a:t>
            </a:r>
            <a:r>
              <a:rPr lang="de-DE" sz="1200" b="1" dirty="0" err="1" smtClean="0">
                <a:solidFill>
                  <a:srgbClr val="0066FF"/>
                </a:solidFill>
              </a:rPr>
              <a:t>that</a:t>
            </a:r>
            <a:r>
              <a:rPr lang="de-DE" sz="1200" b="1" dirty="0" smtClean="0">
                <a:solidFill>
                  <a:srgbClr val="0066FF"/>
                </a:solidFill>
              </a:rPr>
              <a:t> </a:t>
            </a:r>
            <a:r>
              <a:rPr lang="de-DE" sz="1200" b="1" dirty="0" err="1" smtClean="0">
                <a:solidFill>
                  <a:srgbClr val="0066FF"/>
                </a:solidFill>
              </a:rPr>
              <a:t>the</a:t>
            </a:r>
            <a:r>
              <a:rPr lang="de-DE" sz="1200" b="1" dirty="0" smtClean="0">
                <a:solidFill>
                  <a:srgbClr val="0066FF"/>
                </a:solidFill>
              </a:rPr>
              <a:t> K- was </a:t>
            </a:r>
            <a:r>
              <a:rPr lang="de-DE" sz="1200" b="1" dirty="0" err="1" smtClean="0">
                <a:solidFill>
                  <a:srgbClr val="0066FF"/>
                </a:solidFill>
              </a:rPr>
              <a:t>stopped</a:t>
            </a:r>
            <a:r>
              <a:rPr lang="de-DE" sz="1200" b="1" dirty="0" smtClean="0">
                <a:solidFill>
                  <a:srgbClr val="0066FF"/>
                </a:solidFill>
              </a:rPr>
              <a:t> </a:t>
            </a:r>
            <a:r>
              <a:rPr lang="de-DE" sz="1200" b="1" dirty="0" err="1" smtClean="0">
                <a:solidFill>
                  <a:srgbClr val="0066FF"/>
                </a:solidFill>
              </a:rPr>
              <a:t>and</a:t>
            </a:r>
            <a:r>
              <a:rPr lang="de-DE" sz="1200" b="1" dirty="0" smtClean="0">
                <a:solidFill>
                  <a:srgbClr val="0066FF"/>
                </a:solidFill>
              </a:rPr>
              <a:t> </a:t>
            </a:r>
            <a:r>
              <a:rPr lang="de-DE" sz="1200" b="1" dirty="0" err="1" smtClean="0">
                <a:solidFill>
                  <a:srgbClr val="0066FF"/>
                </a:solidFill>
              </a:rPr>
              <a:t>absorbed</a:t>
            </a:r>
            <a:r>
              <a:rPr lang="de-DE" sz="1200" b="1" dirty="0" smtClean="0">
                <a:solidFill>
                  <a:srgbClr val="0066FF"/>
                </a:solidFill>
              </a:rPr>
              <a:t> </a:t>
            </a:r>
            <a:r>
              <a:rPr lang="de-DE" sz="1200" b="1" dirty="0" err="1" smtClean="0">
                <a:solidFill>
                  <a:srgbClr val="0066FF"/>
                </a:solidFill>
              </a:rPr>
              <a:t>before</a:t>
            </a:r>
            <a:r>
              <a:rPr lang="de-DE" sz="1200" b="1" dirty="0" smtClean="0">
                <a:solidFill>
                  <a:srgbClr val="0066FF"/>
                </a:solidFill>
              </a:rPr>
              <a:t> </a:t>
            </a:r>
            <a:r>
              <a:rPr lang="de-DE" sz="1200" b="1" dirty="0" err="1" smtClean="0">
                <a:solidFill>
                  <a:srgbClr val="0066FF"/>
                </a:solidFill>
              </a:rPr>
              <a:t>reaching</a:t>
            </a:r>
            <a:r>
              <a:rPr lang="de-DE" sz="1200" b="1" dirty="0" smtClean="0">
                <a:solidFill>
                  <a:srgbClr val="0066FF"/>
                </a:solidFill>
              </a:rPr>
              <a:t> </a:t>
            </a:r>
            <a:r>
              <a:rPr lang="de-DE" sz="1200" b="1" dirty="0" err="1" smtClean="0">
                <a:solidFill>
                  <a:srgbClr val="0066FF"/>
                </a:solidFill>
              </a:rPr>
              <a:t>the</a:t>
            </a:r>
            <a:r>
              <a:rPr lang="de-DE" sz="1200" b="1" dirty="0" smtClean="0">
                <a:solidFill>
                  <a:srgbClr val="0066FF"/>
                </a:solidFill>
              </a:rPr>
              <a:t> gas ..</a:t>
            </a:r>
            <a:r>
              <a:rPr lang="de-DE" sz="1200" b="1" dirty="0" err="1" smtClean="0">
                <a:solidFill>
                  <a:srgbClr val="0066FF"/>
                </a:solidFill>
              </a:rPr>
              <a:t>reject</a:t>
            </a:r>
            <a:r>
              <a:rPr lang="de-DE" sz="1200" b="1" dirty="0" smtClean="0">
                <a:solidFill>
                  <a:srgbClr val="0066FF"/>
                </a:solidFill>
              </a:rPr>
              <a:t>.</a:t>
            </a:r>
          </a:p>
          <a:p>
            <a:endParaRPr lang="de-DE" sz="1200" b="1" dirty="0" smtClean="0">
              <a:solidFill>
                <a:srgbClr val="0066FF"/>
              </a:solidFill>
            </a:endParaRPr>
          </a:p>
          <a:p>
            <a:r>
              <a:rPr lang="de-DE" sz="1200" b="1" dirty="0" err="1" smtClean="0">
                <a:solidFill>
                  <a:srgbClr val="0066FF"/>
                </a:solidFill>
              </a:rPr>
              <a:t>need</a:t>
            </a:r>
            <a:r>
              <a:rPr lang="de-DE" sz="1200" b="1" dirty="0" smtClean="0">
                <a:solidFill>
                  <a:srgbClr val="0066FF"/>
                </a:solidFill>
              </a:rPr>
              <a:t> large solid angle!</a:t>
            </a:r>
          </a:p>
          <a:p>
            <a:endParaRPr lang="de-DE" sz="1200" b="1" dirty="0" smtClean="0">
              <a:solidFill>
                <a:srgbClr val="0066FF"/>
              </a:solidFill>
            </a:endParaRPr>
          </a:p>
          <a:p>
            <a:endParaRPr lang="de-DE" sz="1200" b="1" dirty="0" smtClean="0">
              <a:solidFill>
                <a:srgbClr val="0066FF"/>
              </a:solidFill>
            </a:endParaRPr>
          </a:p>
        </p:txBody>
      </p:sp>
      <p:sp>
        <p:nvSpPr>
          <p:cNvPr id="26" name="Textfeld 25"/>
          <p:cNvSpPr txBox="1"/>
          <p:nvPr/>
        </p:nvSpPr>
        <p:spPr>
          <a:xfrm>
            <a:off x="4125882" y="1641466"/>
            <a:ext cx="1303562" cy="830997"/>
          </a:xfrm>
          <a:prstGeom prst="rect">
            <a:avLst/>
          </a:prstGeom>
          <a:solidFill>
            <a:schemeClr val="bg1"/>
          </a:solidFill>
        </p:spPr>
        <p:txBody>
          <a:bodyPr wrap="none" rtlCol="0">
            <a:spAutoFit/>
          </a:bodyPr>
          <a:lstStyle/>
          <a:p>
            <a:r>
              <a:rPr lang="de-DE" sz="1200" b="1" dirty="0" err="1" smtClean="0">
                <a:solidFill>
                  <a:srgbClr val="0066FF"/>
                </a:solidFill>
              </a:rPr>
              <a:t>these</a:t>
            </a:r>
            <a:r>
              <a:rPr lang="de-DE" sz="1200" b="1" dirty="0" smtClean="0">
                <a:solidFill>
                  <a:srgbClr val="0066FF"/>
                </a:solidFill>
              </a:rPr>
              <a:t> </a:t>
            </a:r>
            <a:r>
              <a:rPr lang="de-DE" sz="1200" b="1" dirty="0" err="1" smtClean="0">
                <a:solidFill>
                  <a:srgbClr val="0066FF"/>
                </a:solidFill>
              </a:rPr>
              <a:t>events</a:t>
            </a:r>
            <a:endParaRPr lang="de-DE" sz="1200" b="1" dirty="0" smtClean="0">
              <a:solidFill>
                <a:srgbClr val="0066FF"/>
              </a:solidFill>
            </a:endParaRPr>
          </a:p>
          <a:p>
            <a:r>
              <a:rPr lang="de-DE" sz="1200" b="1" dirty="0" err="1" smtClean="0">
                <a:solidFill>
                  <a:srgbClr val="0066FF"/>
                </a:solidFill>
              </a:rPr>
              <a:t>from</a:t>
            </a:r>
            <a:r>
              <a:rPr lang="de-DE" sz="1200" b="1" dirty="0" smtClean="0">
                <a:solidFill>
                  <a:srgbClr val="0066FF"/>
                </a:solidFill>
              </a:rPr>
              <a:t> </a:t>
            </a:r>
            <a:r>
              <a:rPr lang="de-DE" sz="1200" b="1" dirty="0" err="1" smtClean="0">
                <a:solidFill>
                  <a:srgbClr val="0066FF"/>
                </a:solidFill>
              </a:rPr>
              <a:t>wallstops</a:t>
            </a:r>
            <a:endParaRPr lang="de-DE" sz="1200" b="1" dirty="0" smtClean="0">
              <a:solidFill>
                <a:srgbClr val="0066FF"/>
              </a:solidFill>
            </a:endParaRPr>
          </a:p>
          <a:p>
            <a:r>
              <a:rPr lang="de-DE" sz="1200" b="1" dirty="0" err="1" smtClean="0">
                <a:solidFill>
                  <a:srgbClr val="0066FF"/>
                </a:solidFill>
              </a:rPr>
              <a:t>can</a:t>
            </a:r>
            <a:r>
              <a:rPr lang="de-DE" sz="1200" b="1" dirty="0" smtClean="0">
                <a:solidFill>
                  <a:srgbClr val="0066FF"/>
                </a:solidFill>
              </a:rPr>
              <a:t> </a:t>
            </a:r>
            <a:r>
              <a:rPr lang="de-DE" sz="1200" b="1" dirty="0" err="1" smtClean="0">
                <a:solidFill>
                  <a:srgbClr val="0066FF"/>
                </a:solidFill>
              </a:rPr>
              <a:t>be</a:t>
            </a:r>
            <a:r>
              <a:rPr lang="de-DE" sz="1200" b="1" dirty="0" smtClean="0">
                <a:solidFill>
                  <a:srgbClr val="0066FF"/>
                </a:solidFill>
              </a:rPr>
              <a:t> </a:t>
            </a:r>
            <a:r>
              <a:rPr lang="de-DE" sz="1200" b="1" dirty="0" err="1" smtClean="0">
                <a:solidFill>
                  <a:srgbClr val="0066FF"/>
                </a:solidFill>
              </a:rPr>
              <a:t>rejected</a:t>
            </a:r>
            <a:endParaRPr lang="de-DE" sz="1200" b="1" dirty="0" smtClean="0">
              <a:solidFill>
                <a:srgbClr val="0066FF"/>
              </a:solidFill>
            </a:endParaRPr>
          </a:p>
          <a:p>
            <a:endParaRPr lang="de-AT" sz="1200" b="1" dirty="0">
              <a:solidFill>
                <a:srgbClr val="0066FF"/>
              </a:solidFill>
            </a:endParaRPr>
          </a:p>
        </p:txBody>
      </p:sp>
      <p:sp>
        <p:nvSpPr>
          <p:cNvPr id="20"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55</a:t>
            </a:fld>
            <a:r>
              <a:rPr lang="de-DE" dirty="0" smtClean="0"/>
              <a:t>   </a:t>
            </a:r>
            <a:endParaRPr lang="de-DE"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hteck 23"/>
          <p:cNvSpPr>
            <a:spLocks noChangeArrowheads="1"/>
          </p:cNvSpPr>
          <p:nvPr/>
        </p:nvSpPr>
        <p:spPr bwMode="auto">
          <a:xfrm>
            <a:off x="857224" y="857232"/>
            <a:ext cx="7786742" cy="5016758"/>
          </a:xfrm>
          <a:prstGeom prst="rect">
            <a:avLst/>
          </a:prstGeom>
          <a:noFill/>
          <a:ln w="9525">
            <a:noFill/>
            <a:miter lim="800000"/>
            <a:headEnd/>
            <a:tailEnd/>
          </a:ln>
        </p:spPr>
        <p:txBody>
          <a:bodyPr wrap="square">
            <a:spAutoFit/>
          </a:bodyPr>
          <a:lstStyle/>
          <a:p>
            <a:r>
              <a:rPr lang="en-US" sz="1600" dirty="0" smtClean="0">
                <a:solidFill>
                  <a:srgbClr val="002060"/>
                </a:solidFill>
              </a:rPr>
              <a:t>Intro</a:t>
            </a:r>
          </a:p>
          <a:p>
            <a:endParaRPr lang="en-US" sz="1600" dirty="0" smtClean="0">
              <a:solidFill>
                <a:srgbClr val="002060"/>
              </a:solidFill>
            </a:endParaRPr>
          </a:p>
          <a:p>
            <a:r>
              <a:rPr lang="en-US" sz="1600" dirty="0" smtClean="0">
                <a:solidFill>
                  <a:srgbClr val="002060"/>
                </a:solidFill>
              </a:rPr>
              <a:t>Physics framework</a:t>
            </a:r>
          </a:p>
          <a:p>
            <a:endParaRPr lang="en-US" sz="1600" dirty="0" smtClean="0">
              <a:solidFill>
                <a:srgbClr val="002060"/>
              </a:solidFill>
            </a:endParaRPr>
          </a:p>
          <a:p>
            <a:r>
              <a:rPr lang="en-US" sz="1600" dirty="0" smtClean="0">
                <a:solidFill>
                  <a:srgbClr val="002060"/>
                </a:solidFill>
              </a:rPr>
              <a:t>Experiment</a:t>
            </a:r>
          </a:p>
          <a:p>
            <a:endParaRPr lang="en-US" sz="1600" dirty="0">
              <a:solidFill>
                <a:srgbClr val="002060"/>
              </a:solidFill>
            </a:endParaRPr>
          </a:p>
          <a:p>
            <a:r>
              <a:rPr lang="en-US" sz="1600" dirty="0" smtClean="0">
                <a:solidFill>
                  <a:srgbClr val="002060"/>
                </a:solidFill>
              </a:rPr>
              <a:t>Data analysis</a:t>
            </a:r>
          </a:p>
          <a:p>
            <a:r>
              <a:rPr lang="en-US" sz="1600" dirty="0" smtClean="0">
                <a:solidFill>
                  <a:srgbClr val="002060"/>
                </a:solidFill>
              </a:rPr>
              <a:t>	Gain alignment</a:t>
            </a:r>
          </a:p>
          <a:p>
            <a:r>
              <a:rPr lang="en-US" sz="1600" dirty="0" smtClean="0">
                <a:solidFill>
                  <a:srgbClr val="002060"/>
                </a:solidFill>
              </a:rPr>
              <a:t>	Energy resolution</a:t>
            </a:r>
          </a:p>
          <a:p>
            <a:r>
              <a:rPr lang="en-US" sz="1600" dirty="0" smtClean="0">
                <a:solidFill>
                  <a:srgbClr val="002060"/>
                </a:solidFill>
              </a:rPr>
              <a:t>	Fit</a:t>
            </a:r>
          </a:p>
          <a:p>
            <a:endParaRPr lang="en-US" sz="1600" dirty="0">
              <a:solidFill>
                <a:srgbClr val="002060"/>
              </a:solidFill>
            </a:endParaRPr>
          </a:p>
          <a:p>
            <a:r>
              <a:rPr lang="en-US" sz="1600" dirty="0" smtClean="0">
                <a:solidFill>
                  <a:srgbClr val="002060"/>
                </a:solidFill>
              </a:rPr>
              <a:t>Results</a:t>
            </a:r>
          </a:p>
          <a:p>
            <a:endParaRPr lang="en-US" sz="1600" dirty="0">
              <a:solidFill>
                <a:srgbClr val="002060"/>
              </a:solidFill>
            </a:endParaRPr>
          </a:p>
          <a:p>
            <a:endParaRPr lang="en-US" sz="1600" dirty="0" smtClean="0">
              <a:solidFill>
                <a:srgbClr val="002060"/>
              </a:solidFill>
            </a:endParaRPr>
          </a:p>
          <a:p>
            <a:r>
              <a:rPr lang="en-US" sz="1600" dirty="0" smtClean="0">
                <a:solidFill>
                  <a:srgbClr val="002060"/>
                </a:solidFill>
              </a:rPr>
              <a:t>SIDDHARTA-2</a:t>
            </a:r>
          </a:p>
          <a:p>
            <a:r>
              <a:rPr lang="en-US" sz="1600" dirty="0" smtClean="0">
                <a:solidFill>
                  <a:srgbClr val="002060"/>
                </a:solidFill>
              </a:rPr>
              <a:t>	Requirements for </a:t>
            </a:r>
            <a:r>
              <a:rPr lang="en-US" sz="1600" dirty="0" err="1" smtClean="0">
                <a:solidFill>
                  <a:srgbClr val="002060"/>
                </a:solidFill>
              </a:rPr>
              <a:t>Kd</a:t>
            </a:r>
            <a:endParaRPr lang="en-US" sz="1600" dirty="0" smtClean="0">
              <a:solidFill>
                <a:srgbClr val="002060"/>
              </a:solidFill>
            </a:endParaRPr>
          </a:p>
          <a:p>
            <a:r>
              <a:rPr lang="en-US" sz="1600" dirty="0" smtClean="0">
                <a:solidFill>
                  <a:srgbClr val="002060"/>
                </a:solidFill>
              </a:rPr>
              <a:t>	Improvements</a:t>
            </a:r>
          </a:p>
          <a:p>
            <a:endParaRPr lang="en-US" sz="1600" dirty="0" smtClean="0">
              <a:solidFill>
                <a:srgbClr val="002060"/>
              </a:solidFill>
            </a:endParaRPr>
          </a:p>
          <a:p>
            <a:endParaRPr lang="en-US" sz="1600" dirty="0" smtClean="0">
              <a:solidFill>
                <a:srgbClr val="002060"/>
              </a:solidFill>
            </a:endParaRPr>
          </a:p>
          <a:p>
            <a:r>
              <a:rPr lang="en-US" sz="1600" dirty="0" smtClean="0">
                <a:solidFill>
                  <a:srgbClr val="002060"/>
                </a:solidFill>
              </a:rPr>
              <a:t>Summary and outlook</a:t>
            </a:r>
          </a:p>
        </p:txBody>
      </p:sp>
      <p:sp>
        <p:nvSpPr>
          <p:cNvPr id="3"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56</a:t>
            </a:fld>
            <a:r>
              <a:rPr lang="de-DE" dirty="0" smtClean="0"/>
              <a:t>   </a:t>
            </a:r>
            <a:endParaRPr lang="de-DE" dirty="0"/>
          </a:p>
        </p:txBody>
      </p:sp>
      <p:sp>
        <p:nvSpPr>
          <p:cNvPr id="4" name="Rechteck 23"/>
          <p:cNvSpPr>
            <a:spLocks noChangeArrowheads="1"/>
          </p:cNvSpPr>
          <p:nvPr/>
        </p:nvSpPr>
        <p:spPr bwMode="auto">
          <a:xfrm>
            <a:off x="0" y="142852"/>
            <a:ext cx="9144000" cy="523220"/>
          </a:xfrm>
          <a:prstGeom prst="rect">
            <a:avLst/>
          </a:prstGeom>
          <a:noFill/>
          <a:ln w="9525">
            <a:noFill/>
            <a:miter lim="800000"/>
            <a:headEnd/>
            <a:tailEnd/>
          </a:ln>
        </p:spPr>
        <p:txBody>
          <a:bodyPr wrap="square">
            <a:spAutoFit/>
          </a:bodyPr>
          <a:lstStyle/>
          <a:p>
            <a:pPr algn="ctr"/>
            <a:r>
              <a:rPr lang="en-US" sz="2800" i="1" dirty="0" smtClean="0">
                <a:solidFill>
                  <a:schemeClr val="accent4">
                    <a:lumMod val="65000"/>
                    <a:lumOff val="35000"/>
                  </a:schemeClr>
                </a:solidFill>
              </a:rPr>
              <a:t>Content</a:t>
            </a:r>
            <a:endParaRPr lang="en-US" sz="2800" i="1" dirty="0">
              <a:solidFill>
                <a:schemeClr val="accent4">
                  <a:lumMod val="65000"/>
                  <a:lumOff val="35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3"/>
          <p:cNvPicPr>
            <a:picLocks noChangeAspect="1" noChangeArrowheads="1"/>
          </p:cNvPicPr>
          <p:nvPr/>
        </p:nvPicPr>
        <p:blipFill>
          <a:blip r:embed="rId2" cstate="print"/>
          <a:srcRect/>
          <a:stretch>
            <a:fillRect/>
          </a:stretch>
        </p:blipFill>
        <p:spPr bwMode="auto">
          <a:xfrm>
            <a:off x="4714876" y="1142984"/>
            <a:ext cx="4206875" cy="3008312"/>
          </a:xfrm>
          <a:prstGeom prst="rect">
            <a:avLst/>
          </a:prstGeom>
          <a:noFill/>
          <a:ln w="9525">
            <a:noFill/>
            <a:miter lim="800000"/>
            <a:headEnd/>
            <a:tailEnd/>
          </a:ln>
        </p:spPr>
      </p:pic>
      <p:pic>
        <p:nvPicPr>
          <p:cNvPr id="21507" name="Picture 21"/>
          <p:cNvPicPr>
            <a:picLocks noChangeAspect="1" noChangeArrowheads="1"/>
          </p:cNvPicPr>
          <p:nvPr/>
        </p:nvPicPr>
        <p:blipFill>
          <a:blip r:embed="rId3" cstate="print"/>
          <a:srcRect/>
          <a:stretch>
            <a:fillRect/>
          </a:stretch>
        </p:blipFill>
        <p:spPr bwMode="auto">
          <a:xfrm>
            <a:off x="190501" y="1085834"/>
            <a:ext cx="4286250" cy="3054350"/>
          </a:xfrm>
          <a:prstGeom prst="rect">
            <a:avLst/>
          </a:prstGeom>
          <a:noFill/>
          <a:ln w="9525">
            <a:noFill/>
            <a:miter lim="800000"/>
            <a:headEnd/>
            <a:tailEnd/>
          </a:ln>
        </p:spPr>
      </p:pic>
      <p:sp>
        <p:nvSpPr>
          <p:cNvPr id="21509" name="Textfeld 8"/>
          <p:cNvSpPr txBox="1">
            <a:spLocks noChangeArrowheads="1"/>
          </p:cNvSpPr>
          <p:nvPr/>
        </p:nvSpPr>
        <p:spPr bwMode="auto">
          <a:xfrm>
            <a:off x="714376" y="1200134"/>
            <a:ext cx="1744663" cy="738187"/>
          </a:xfrm>
          <a:prstGeom prst="rect">
            <a:avLst/>
          </a:prstGeom>
          <a:solidFill>
            <a:schemeClr val="bg1"/>
          </a:solidFill>
          <a:ln w="9525">
            <a:noFill/>
            <a:miter lim="800000"/>
            <a:headEnd/>
            <a:tailEnd/>
          </a:ln>
        </p:spPr>
        <p:txBody>
          <a:bodyPr wrap="none">
            <a:spAutoFit/>
          </a:bodyPr>
          <a:lstStyle/>
          <a:p>
            <a:r>
              <a:rPr lang="de-DE" sz="1400">
                <a:latin typeface="Arial Unicode MS" pitchFamily="34" charset="-128"/>
                <a:ea typeface="Arial Unicode MS" pitchFamily="34" charset="-128"/>
                <a:cs typeface="Arial Unicode MS" pitchFamily="34" charset="-128"/>
              </a:rPr>
              <a:t>scintillator</a:t>
            </a:r>
          </a:p>
          <a:p>
            <a:r>
              <a:rPr lang="de-DE" sz="1400">
                <a:latin typeface="Arial Unicode MS" pitchFamily="34" charset="-128"/>
                <a:ea typeface="Arial Unicode MS" pitchFamily="34" charset="-128"/>
                <a:cs typeface="Arial Unicode MS" pitchFamily="34" charset="-128"/>
              </a:rPr>
              <a:t>         shielding</a:t>
            </a:r>
          </a:p>
          <a:p>
            <a:r>
              <a:rPr lang="de-DE" sz="1400">
                <a:latin typeface="Arial Unicode MS" pitchFamily="34" charset="-128"/>
                <a:ea typeface="Arial Unicode MS" pitchFamily="34" charset="-128"/>
                <a:cs typeface="Arial Unicode MS" pitchFamily="34" charset="-128"/>
              </a:rPr>
              <a:t>                 degrader</a:t>
            </a:r>
          </a:p>
        </p:txBody>
      </p:sp>
      <p:cxnSp>
        <p:nvCxnSpPr>
          <p:cNvPr id="11" name="Gerade Verbindung mit Pfeil 10"/>
          <p:cNvCxnSpPr/>
          <p:nvPr/>
        </p:nvCxnSpPr>
        <p:spPr>
          <a:xfrm rot="16200000" flipH="1">
            <a:off x="274638" y="2297097"/>
            <a:ext cx="2005013" cy="411162"/>
          </a:xfrm>
          <a:prstGeom prst="straightConnector1">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rot="16200000" flipH="1">
            <a:off x="992983" y="2078815"/>
            <a:ext cx="919162" cy="190500"/>
          </a:xfrm>
          <a:prstGeom prst="straightConnector1">
            <a:avLst/>
          </a:prstGeom>
          <a:ln w="19050">
            <a:solidFill>
              <a:srgbClr val="140BC1"/>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rot="16200000" flipH="1">
            <a:off x="1884364" y="2736834"/>
            <a:ext cx="882650" cy="171450"/>
          </a:xfrm>
          <a:prstGeom prst="straightConnector1">
            <a:avLst/>
          </a:prstGeom>
          <a:ln w="19050">
            <a:solidFill>
              <a:srgbClr val="140BC1"/>
            </a:solidFill>
            <a:tailEnd type="arrow"/>
          </a:ln>
        </p:spPr>
        <p:style>
          <a:lnRef idx="1">
            <a:schemeClr val="accent1"/>
          </a:lnRef>
          <a:fillRef idx="0">
            <a:schemeClr val="accent1"/>
          </a:fillRef>
          <a:effectRef idx="0">
            <a:schemeClr val="accent1"/>
          </a:effectRef>
          <a:fontRef idx="minor">
            <a:schemeClr val="tx1"/>
          </a:fontRef>
        </p:style>
      </p:cxnSp>
      <p:sp>
        <p:nvSpPr>
          <p:cNvPr id="15" name="Textfeld 25"/>
          <p:cNvSpPr txBox="1">
            <a:spLocks noChangeArrowheads="1"/>
          </p:cNvSpPr>
          <p:nvPr/>
        </p:nvSpPr>
        <p:spPr bwMode="auto">
          <a:xfrm>
            <a:off x="1071538" y="4143380"/>
            <a:ext cx="2949575" cy="307975"/>
          </a:xfrm>
          <a:prstGeom prst="rect">
            <a:avLst/>
          </a:prstGeom>
          <a:solidFill>
            <a:schemeClr val="bg1"/>
          </a:solidFill>
          <a:ln w="9525">
            <a:noFill/>
            <a:miter lim="800000"/>
            <a:headEnd/>
            <a:tailEnd/>
          </a:ln>
        </p:spPr>
        <p:txBody>
          <a:bodyPr wrap="none">
            <a:spAutoFit/>
          </a:bodyPr>
          <a:lstStyle/>
          <a:p>
            <a:pPr>
              <a:defRPr/>
            </a:pPr>
            <a:r>
              <a:rPr lang="de-DE" sz="1400" dirty="0" err="1">
                <a:latin typeface="+mn-lt"/>
              </a:rPr>
              <a:t>vertical</a:t>
            </a:r>
            <a:r>
              <a:rPr lang="de-DE" sz="1400" dirty="0">
                <a:latin typeface="+mn-lt"/>
              </a:rPr>
              <a:t> </a:t>
            </a:r>
            <a:r>
              <a:rPr lang="de-DE" sz="1400" dirty="0" err="1">
                <a:latin typeface="+mn-lt"/>
              </a:rPr>
              <a:t>position</a:t>
            </a:r>
            <a:r>
              <a:rPr lang="de-DE" sz="1400" dirty="0">
                <a:latin typeface="+mn-lt"/>
              </a:rPr>
              <a:t> </a:t>
            </a:r>
            <a:r>
              <a:rPr lang="de-DE" sz="1400" dirty="0" err="1">
                <a:latin typeface="+mn-lt"/>
              </a:rPr>
              <a:t>of</a:t>
            </a:r>
            <a:r>
              <a:rPr lang="de-DE" sz="1400" dirty="0">
                <a:latin typeface="+mn-lt"/>
              </a:rPr>
              <a:t> </a:t>
            </a:r>
            <a:r>
              <a:rPr lang="de-DE" sz="1400" dirty="0" err="1">
                <a:latin typeface="+mn-lt"/>
              </a:rPr>
              <a:t>kaonstops</a:t>
            </a:r>
            <a:r>
              <a:rPr lang="de-DE" sz="1400" dirty="0">
                <a:latin typeface="+mn-lt"/>
              </a:rPr>
              <a:t> (mm)</a:t>
            </a:r>
          </a:p>
        </p:txBody>
      </p:sp>
      <p:sp>
        <p:nvSpPr>
          <p:cNvPr id="21514" name="Textfeld 7"/>
          <p:cNvSpPr txBox="1">
            <a:spLocks noChangeArrowheads="1"/>
          </p:cNvSpPr>
          <p:nvPr/>
        </p:nvSpPr>
        <p:spPr bwMode="auto">
          <a:xfrm>
            <a:off x="2857501" y="2143109"/>
            <a:ext cx="1419225" cy="307975"/>
          </a:xfrm>
          <a:prstGeom prst="rect">
            <a:avLst/>
          </a:prstGeom>
          <a:solidFill>
            <a:schemeClr val="bg1"/>
          </a:solidFill>
          <a:ln w="9525">
            <a:noFill/>
            <a:miter lim="800000"/>
            <a:headEnd/>
            <a:tailEnd/>
          </a:ln>
        </p:spPr>
        <p:txBody>
          <a:bodyPr wrap="none">
            <a:spAutoFit/>
          </a:bodyPr>
          <a:lstStyle/>
          <a:p>
            <a:r>
              <a:rPr lang="de-DE" sz="1400">
                <a:latin typeface="Arial Unicode MS" pitchFamily="34" charset="-128"/>
                <a:ea typeface="Arial Unicode MS" pitchFamily="34" charset="-128"/>
                <a:cs typeface="Arial Unicode MS" pitchFamily="34" charset="-128"/>
              </a:rPr>
              <a:t>target windows</a:t>
            </a:r>
            <a:r>
              <a:rPr lang="de-DE" sz="1400">
                <a:latin typeface="Calibri" pitchFamily="34" charset="0"/>
              </a:rPr>
              <a:t> </a:t>
            </a:r>
          </a:p>
        </p:txBody>
      </p:sp>
      <p:cxnSp>
        <p:nvCxnSpPr>
          <p:cNvPr id="18" name="Gerade Verbindung mit Pfeil 17"/>
          <p:cNvCxnSpPr/>
          <p:nvPr/>
        </p:nvCxnSpPr>
        <p:spPr>
          <a:xfrm rot="5400000">
            <a:off x="2686051" y="2433621"/>
            <a:ext cx="642938" cy="642938"/>
          </a:xfrm>
          <a:prstGeom prst="straightConnector1">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rot="5400000">
            <a:off x="3051176" y="3400409"/>
            <a:ext cx="549275" cy="165100"/>
          </a:xfrm>
          <a:prstGeom prst="straightConnector1">
            <a:avLst/>
          </a:prstGeom>
          <a:ln w="19050">
            <a:solidFill>
              <a:srgbClr val="140BC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rot="16200000" flipH="1">
            <a:off x="3390108" y="2753502"/>
            <a:ext cx="1028700" cy="379413"/>
          </a:xfrm>
          <a:prstGeom prst="straightConnector1">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sp>
        <p:nvSpPr>
          <p:cNvPr id="21518" name="Textfeld 22"/>
          <p:cNvSpPr txBox="1">
            <a:spLocks noChangeArrowheads="1"/>
          </p:cNvSpPr>
          <p:nvPr/>
        </p:nvSpPr>
        <p:spPr bwMode="auto">
          <a:xfrm>
            <a:off x="3143251" y="2928921"/>
            <a:ext cx="473075" cy="307975"/>
          </a:xfrm>
          <a:prstGeom prst="rect">
            <a:avLst/>
          </a:prstGeom>
          <a:noFill/>
          <a:ln w="9525">
            <a:noFill/>
            <a:miter lim="800000"/>
            <a:headEnd/>
            <a:tailEnd/>
          </a:ln>
        </p:spPr>
        <p:txBody>
          <a:bodyPr wrap="none">
            <a:spAutoFit/>
          </a:bodyPr>
          <a:lstStyle/>
          <a:p>
            <a:r>
              <a:rPr lang="de-DE" sz="1400"/>
              <a:t>gas</a:t>
            </a:r>
          </a:p>
        </p:txBody>
      </p:sp>
      <p:sp>
        <p:nvSpPr>
          <p:cNvPr id="21519" name="Textfeld 5"/>
          <p:cNvSpPr txBox="1">
            <a:spLocks noChangeArrowheads="1"/>
          </p:cNvSpPr>
          <p:nvPr/>
        </p:nvSpPr>
        <p:spPr bwMode="auto">
          <a:xfrm>
            <a:off x="5429251" y="1500171"/>
            <a:ext cx="2071688" cy="523875"/>
          </a:xfrm>
          <a:prstGeom prst="rect">
            <a:avLst/>
          </a:prstGeom>
          <a:solidFill>
            <a:schemeClr val="bg1"/>
          </a:solidFill>
          <a:ln w="9525">
            <a:noFill/>
            <a:miter lim="800000"/>
            <a:headEnd/>
            <a:tailEnd/>
          </a:ln>
        </p:spPr>
        <p:txBody>
          <a:bodyPr>
            <a:spAutoFit/>
          </a:bodyPr>
          <a:lstStyle/>
          <a:p>
            <a:r>
              <a:rPr lang="de-DE" sz="1400">
                <a:latin typeface="Arial Unicode MS" pitchFamily="34" charset="-128"/>
                <a:ea typeface="Arial Unicode MS" pitchFamily="34" charset="-128"/>
                <a:cs typeface="Arial Unicode MS" pitchFamily="34" charset="-128"/>
              </a:rPr>
              <a:t>gas</a:t>
            </a:r>
          </a:p>
          <a:p>
            <a:r>
              <a:rPr lang="de-DE" sz="1400">
                <a:latin typeface="Arial Unicode MS" pitchFamily="34" charset="-128"/>
                <a:ea typeface="Arial Unicode MS" pitchFamily="34" charset="-128"/>
                <a:cs typeface="Arial Unicode MS" pitchFamily="34" charset="-128"/>
              </a:rPr>
              <a:t>              cylindrical wall </a:t>
            </a:r>
          </a:p>
        </p:txBody>
      </p:sp>
      <p:sp>
        <p:nvSpPr>
          <p:cNvPr id="24" name="Textfeld 23"/>
          <p:cNvSpPr txBox="1">
            <a:spLocks noChangeArrowheads="1"/>
          </p:cNvSpPr>
          <p:nvPr/>
        </p:nvSpPr>
        <p:spPr bwMode="auto">
          <a:xfrm>
            <a:off x="5429256" y="4214818"/>
            <a:ext cx="2978701" cy="307777"/>
          </a:xfrm>
          <a:prstGeom prst="rect">
            <a:avLst/>
          </a:prstGeom>
          <a:solidFill>
            <a:schemeClr val="bg1"/>
          </a:solidFill>
          <a:ln w="9525">
            <a:noFill/>
            <a:miter lim="800000"/>
            <a:headEnd/>
            <a:tailEnd/>
          </a:ln>
        </p:spPr>
        <p:txBody>
          <a:bodyPr wrap="none">
            <a:spAutoFit/>
          </a:bodyPr>
          <a:lstStyle/>
          <a:p>
            <a:pPr>
              <a:defRPr/>
            </a:pPr>
            <a:r>
              <a:rPr lang="de-DE" sz="1400" dirty="0">
                <a:latin typeface="+mn-lt"/>
              </a:rPr>
              <a:t>radial </a:t>
            </a:r>
            <a:r>
              <a:rPr lang="de-DE" sz="1400" dirty="0" smtClean="0">
                <a:latin typeface="+mn-lt"/>
              </a:rPr>
              <a:t>position</a:t>
            </a:r>
            <a:r>
              <a:rPr lang="de-DE" sz="1400" baseline="30000" dirty="0" smtClean="0">
                <a:latin typeface="+mn-lt"/>
              </a:rPr>
              <a:t>1) </a:t>
            </a:r>
            <a:r>
              <a:rPr lang="de-DE" sz="1400" dirty="0" err="1">
                <a:latin typeface="+mn-lt"/>
              </a:rPr>
              <a:t>of</a:t>
            </a:r>
            <a:r>
              <a:rPr lang="de-DE" sz="1400" dirty="0">
                <a:latin typeface="+mn-lt"/>
              </a:rPr>
              <a:t> </a:t>
            </a:r>
            <a:r>
              <a:rPr lang="de-DE" sz="1400" dirty="0" err="1">
                <a:latin typeface="+mn-lt"/>
              </a:rPr>
              <a:t>kaonstops</a:t>
            </a:r>
            <a:r>
              <a:rPr lang="de-DE" sz="1400" dirty="0">
                <a:latin typeface="+mn-lt"/>
              </a:rPr>
              <a:t> (mm)</a:t>
            </a:r>
          </a:p>
        </p:txBody>
      </p:sp>
      <p:cxnSp>
        <p:nvCxnSpPr>
          <p:cNvPr id="25" name="Gerade Verbindung mit Pfeil 24"/>
          <p:cNvCxnSpPr/>
          <p:nvPr/>
        </p:nvCxnSpPr>
        <p:spPr>
          <a:xfrm rot="16200000" flipH="1">
            <a:off x="5400677" y="2243121"/>
            <a:ext cx="1885950" cy="1114425"/>
          </a:xfrm>
          <a:prstGeom prst="straightConnector1">
            <a:avLst/>
          </a:prstGeom>
          <a:ln w="19050">
            <a:solidFill>
              <a:srgbClr val="140BC1"/>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rot="16200000" flipH="1">
            <a:off x="6858001" y="2285984"/>
            <a:ext cx="1000125" cy="571500"/>
          </a:xfrm>
          <a:prstGeom prst="straightConnector1">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sp>
        <p:nvSpPr>
          <p:cNvPr id="21523" name="Textfeld 22"/>
          <p:cNvSpPr txBox="1">
            <a:spLocks noChangeArrowheads="1"/>
          </p:cNvSpPr>
          <p:nvPr/>
        </p:nvSpPr>
        <p:spPr bwMode="auto">
          <a:xfrm>
            <a:off x="1571626" y="2857484"/>
            <a:ext cx="641350" cy="523875"/>
          </a:xfrm>
          <a:prstGeom prst="rect">
            <a:avLst/>
          </a:prstGeom>
          <a:noFill/>
          <a:ln w="9525">
            <a:noFill/>
            <a:miter lim="800000"/>
            <a:headEnd/>
            <a:tailEnd/>
          </a:ln>
        </p:spPr>
        <p:txBody>
          <a:bodyPr wrap="none">
            <a:spAutoFit/>
          </a:bodyPr>
          <a:lstStyle/>
          <a:p>
            <a:r>
              <a:rPr lang="de-DE" sz="1400"/>
              <a:t>colli-</a:t>
            </a:r>
          </a:p>
          <a:p>
            <a:r>
              <a:rPr lang="de-DE" sz="1400"/>
              <a:t>mator</a:t>
            </a:r>
          </a:p>
        </p:txBody>
      </p:sp>
      <p:cxnSp>
        <p:nvCxnSpPr>
          <p:cNvPr id="30" name="Gerade Verbindung mit Pfeil 29"/>
          <p:cNvCxnSpPr/>
          <p:nvPr/>
        </p:nvCxnSpPr>
        <p:spPr>
          <a:xfrm rot="5400000">
            <a:off x="1540670" y="3483752"/>
            <a:ext cx="371475" cy="119063"/>
          </a:xfrm>
          <a:prstGeom prst="straightConnector1">
            <a:avLst/>
          </a:prstGeom>
          <a:ln w="19050">
            <a:solidFill>
              <a:srgbClr val="140BC1"/>
            </a:solidFill>
            <a:tailEnd type="arrow"/>
          </a:ln>
        </p:spPr>
        <p:style>
          <a:lnRef idx="1">
            <a:schemeClr val="accent1"/>
          </a:lnRef>
          <a:fillRef idx="0">
            <a:schemeClr val="accent1"/>
          </a:fillRef>
          <a:effectRef idx="0">
            <a:schemeClr val="accent1"/>
          </a:effectRef>
          <a:fontRef idx="minor">
            <a:schemeClr val="tx1"/>
          </a:fontRef>
        </p:style>
      </p:cxnSp>
      <p:sp>
        <p:nvSpPr>
          <p:cNvPr id="21525" name="Textfeld 7"/>
          <p:cNvSpPr txBox="1">
            <a:spLocks noChangeArrowheads="1"/>
          </p:cNvSpPr>
          <p:nvPr/>
        </p:nvSpPr>
        <p:spPr bwMode="auto">
          <a:xfrm>
            <a:off x="1905001" y="1943084"/>
            <a:ext cx="722313" cy="461962"/>
          </a:xfrm>
          <a:prstGeom prst="rect">
            <a:avLst/>
          </a:prstGeom>
          <a:solidFill>
            <a:schemeClr val="bg1"/>
          </a:solidFill>
          <a:ln w="9525">
            <a:noFill/>
            <a:miter lim="800000"/>
            <a:headEnd/>
            <a:tailEnd/>
          </a:ln>
        </p:spPr>
        <p:txBody>
          <a:bodyPr wrap="none">
            <a:spAutoFit/>
          </a:bodyPr>
          <a:lstStyle/>
          <a:p>
            <a:r>
              <a:rPr lang="de-DE" sz="1200">
                <a:latin typeface="Arial Unicode MS" pitchFamily="34" charset="-128"/>
                <a:ea typeface="Arial Unicode MS" pitchFamily="34" charset="-128"/>
                <a:cs typeface="Arial Unicode MS" pitchFamily="34" charset="-128"/>
              </a:rPr>
              <a:t>vacuum</a:t>
            </a:r>
          </a:p>
          <a:p>
            <a:r>
              <a:rPr lang="de-DE" sz="1200">
                <a:latin typeface="Arial Unicode MS" pitchFamily="34" charset="-128"/>
                <a:ea typeface="Arial Unicode MS" pitchFamily="34" charset="-128"/>
                <a:cs typeface="Arial Unicode MS" pitchFamily="34" charset="-128"/>
              </a:rPr>
              <a:t>window</a:t>
            </a:r>
            <a:endParaRPr lang="de-DE" sz="1200">
              <a:latin typeface="Calibri" pitchFamily="34" charset="0"/>
            </a:endParaRPr>
          </a:p>
        </p:txBody>
      </p:sp>
      <p:cxnSp>
        <p:nvCxnSpPr>
          <p:cNvPr id="13" name="Gerade Verbindung mit Pfeil 12"/>
          <p:cNvCxnSpPr/>
          <p:nvPr/>
        </p:nvCxnSpPr>
        <p:spPr>
          <a:xfrm rot="16200000" flipH="1">
            <a:off x="1288258" y="2497914"/>
            <a:ext cx="1524000" cy="385763"/>
          </a:xfrm>
          <a:prstGeom prst="straightConnector1">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17"/>
          <p:cNvSpPr>
            <a:spLocks noChangeArrowheads="1"/>
          </p:cNvSpPr>
          <p:nvPr/>
        </p:nvSpPr>
        <p:spPr bwMode="auto">
          <a:xfrm>
            <a:off x="0" y="0"/>
            <a:ext cx="9144000" cy="620713"/>
          </a:xfrm>
          <a:prstGeom prst="rect">
            <a:avLst/>
          </a:prstGeom>
          <a:solidFill>
            <a:schemeClr val="bg1"/>
          </a:solidFill>
          <a:ln w="9525">
            <a:noFill/>
            <a:miter lim="800000"/>
            <a:headEnd/>
            <a:tailEnd/>
          </a:ln>
        </p:spPr>
        <p:txBody>
          <a:bodyPr anchor="ctr"/>
          <a:lstStyle/>
          <a:p>
            <a:pPr algn="ctr"/>
            <a:r>
              <a:rPr lang="de-DE" sz="2800" i="1" dirty="0" err="1" smtClean="0">
                <a:solidFill>
                  <a:schemeClr val="accent4">
                    <a:lumMod val="65000"/>
                    <a:lumOff val="35000"/>
                  </a:schemeClr>
                </a:solidFill>
              </a:rPr>
              <a:t>Geometry</a:t>
            </a:r>
            <a:r>
              <a:rPr lang="de-DE" sz="2800" i="1" dirty="0" smtClean="0">
                <a:solidFill>
                  <a:schemeClr val="accent4">
                    <a:lumMod val="65000"/>
                    <a:lumOff val="35000"/>
                  </a:schemeClr>
                </a:solidFill>
              </a:rPr>
              <a:t> </a:t>
            </a:r>
            <a:r>
              <a:rPr lang="de-DE" sz="2800" i="1" dirty="0" err="1" smtClean="0">
                <a:solidFill>
                  <a:schemeClr val="accent4">
                    <a:lumMod val="65000"/>
                    <a:lumOff val="35000"/>
                  </a:schemeClr>
                </a:solidFill>
              </a:rPr>
              <a:t>and</a:t>
            </a:r>
            <a:r>
              <a:rPr lang="de-DE" sz="2800" i="1" dirty="0" smtClean="0">
                <a:solidFill>
                  <a:schemeClr val="accent4">
                    <a:lumMod val="65000"/>
                    <a:lumOff val="35000"/>
                  </a:schemeClr>
                </a:solidFill>
              </a:rPr>
              <a:t> gas-</a:t>
            </a:r>
            <a:r>
              <a:rPr lang="de-DE" sz="2800" i="1" dirty="0" err="1" smtClean="0">
                <a:solidFill>
                  <a:schemeClr val="accent4">
                    <a:lumMod val="65000"/>
                    <a:lumOff val="35000"/>
                  </a:schemeClr>
                </a:solidFill>
              </a:rPr>
              <a:t>density</a:t>
            </a:r>
            <a:r>
              <a:rPr lang="de-DE" sz="2800" i="1" dirty="0" smtClean="0">
                <a:solidFill>
                  <a:schemeClr val="accent4">
                    <a:lumMod val="65000"/>
                    <a:lumOff val="35000"/>
                  </a:schemeClr>
                </a:solidFill>
              </a:rPr>
              <a:t> </a:t>
            </a:r>
            <a:endParaRPr lang="de-DE" sz="2800" i="1" dirty="0">
              <a:solidFill>
                <a:schemeClr val="accent4">
                  <a:lumMod val="65000"/>
                  <a:lumOff val="35000"/>
                </a:schemeClr>
              </a:solidFill>
            </a:endParaRPr>
          </a:p>
        </p:txBody>
      </p:sp>
      <p:sp>
        <p:nvSpPr>
          <p:cNvPr id="27" name="Textfeld 5"/>
          <p:cNvSpPr txBox="1">
            <a:spLocks noChangeArrowheads="1"/>
          </p:cNvSpPr>
          <p:nvPr/>
        </p:nvSpPr>
        <p:spPr bwMode="auto">
          <a:xfrm>
            <a:off x="5500694" y="4786322"/>
            <a:ext cx="3500437" cy="276225"/>
          </a:xfrm>
          <a:prstGeom prst="rect">
            <a:avLst/>
          </a:prstGeom>
          <a:solidFill>
            <a:schemeClr val="bg1"/>
          </a:solidFill>
          <a:ln w="9525">
            <a:noFill/>
            <a:miter lim="800000"/>
            <a:headEnd/>
            <a:tailEnd/>
          </a:ln>
        </p:spPr>
        <p:txBody>
          <a:bodyPr>
            <a:spAutoFit/>
          </a:bodyPr>
          <a:lstStyle/>
          <a:p>
            <a:pPr marL="342900" indent="-342900">
              <a:defRPr/>
            </a:pPr>
            <a:r>
              <a:rPr lang="de-DE" sz="1200" baseline="30000" dirty="0">
                <a:solidFill>
                  <a:schemeClr val="accent2"/>
                </a:solidFill>
                <a:latin typeface="+mn-lt"/>
              </a:rPr>
              <a:t>1) </a:t>
            </a:r>
            <a:r>
              <a:rPr lang="de-DE" sz="1200" dirty="0" err="1">
                <a:solidFill>
                  <a:schemeClr val="accent2"/>
                </a:solidFill>
                <a:latin typeface="+mn-lt"/>
              </a:rPr>
              <a:t>for</a:t>
            </a:r>
            <a:r>
              <a:rPr lang="de-DE" sz="1200" dirty="0">
                <a:solidFill>
                  <a:schemeClr val="accent2"/>
                </a:solidFill>
                <a:latin typeface="+mn-lt"/>
              </a:rPr>
              <a:t> </a:t>
            </a:r>
            <a:r>
              <a:rPr lang="de-DE" sz="1200" dirty="0" err="1">
                <a:solidFill>
                  <a:schemeClr val="accent2"/>
                </a:solidFill>
                <a:latin typeface="+mn-lt"/>
              </a:rPr>
              <a:t>stops</a:t>
            </a:r>
            <a:r>
              <a:rPr lang="de-DE" sz="1200" dirty="0">
                <a:solidFill>
                  <a:schemeClr val="accent2"/>
                </a:solidFill>
                <a:latin typeface="+mn-lt"/>
              </a:rPr>
              <a:t> in </a:t>
            </a:r>
            <a:r>
              <a:rPr lang="de-DE" sz="1200" dirty="0" err="1">
                <a:solidFill>
                  <a:schemeClr val="accent2"/>
                </a:solidFill>
                <a:latin typeface="+mn-lt"/>
              </a:rPr>
              <a:t>the</a:t>
            </a:r>
            <a:r>
              <a:rPr lang="de-DE" sz="1200" dirty="0">
                <a:solidFill>
                  <a:schemeClr val="accent2"/>
                </a:solidFill>
                <a:latin typeface="+mn-lt"/>
              </a:rPr>
              <a:t> </a:t>
            </a:r>
            <a:r>
              <a:rPr lang="de-DE" sz="1200" dirty="0" err="1">
                <a:solidFill>
                  <a:schemeClr val="accent2"/>
                </a:solidFill>
                <a:latin typeface="+mn-lt"/>
              </a:rPr>
              <a:t>vertical</a:t>
            </a:r>
            <a:r>
              <a:rPr lang="de-DE" sz="1200" dirty="0">
                <a:solidFill>
                  <a:schemeClr val="accent2"/>
                </a:solidFill>
                <a:latin typeface="+mn-lt"/>
              </a:rPr>
              <a:t> </a:t>
            </a:r>
            <a:r>
              <a:rPr lang="de-DE" sz="1200" dirty="0" err="1">
                <a:solidFill>
                  <a:schemeClr val="accent2"/>
                </a:solidFill>
                <a:latin typeface="+mn-lt"/>
              </a:rPr>
              <a:t>range</a:t>
            </a:r>
            <a:r>
              <a:rPr lang="de-DE" sz="1200" dirty="0">
                <a:solidFill>
                  <a:schemeClr val="accent2"/>
                </a:solidFill>
                <a:latin typeface="+mn-lt"/>
              </a:rPr>
              <a:t> </a:t>
            </a:r>
            <a:r>
              <a:rPr lang="de-DE" sz="1200" dirty="0" err="1">
                <a:solidFill>
                  <a:schemeClr val="accent2"/>
                </a:solidFill>
                <a:latin typeface="+mn-lt"/>
              </a:rPr>
              <a:t>of</a:t>
            </a:r>
            <a:r>
              <a:rPr lang="de-DE" sz="1200" dirty="0">
                <a:solidFill>
                  <a:schemeClr val="accent2"/>
                </a:solidFill>
                <a:latin typeface="+mn-lt"/>
              </a:rPr>
              <a:t> </a:t>
            </a:r>
            <a:r>
              <a:rPr lang="de-DE" sz="1200" dirty="0" err="1">
                <a:solidFill>
                  <a:schemeClr val="accent2"/>
                </a:solidFill>
                <a:latin typeface="+mn-lt"/>
              </a:rPr>
              <a:t>the</a:t>
            </a:r>
            <a:r>
              <a:rPr lang="de-DE" sz="1200" dirty="0">
                <a:solidFill>
                  <a:schemeClr val="accent2"/>
                </a:solidFill>
                <a:latin typeface="+mn-lt"/>
              </a:rPr>
              <a:t> </a:t>
            </a:r>
            <a:r>
              <a:rPr lang="de-DE" sz="1200" dirty="0" err="1">
                <a:solidFill>
                  <a:schemeClr val="accent2"/>
                </a:solidFill>
                <a:latin typeface="+mn-lt"/>
              </a:rPr>
              <a:t>target</a:t>
            </a:r>
            <a:r>
              <a:rPr lang="de-DE" sz="1200" dirty="0">
                <a:solidFill>
                  <a:schemeClr val="accent2"/>
                </a:solidFill>
                <a:latin typeface="+mn-lt"/>
              </a:rPr>
              <a:t> </a:t>
            </a:r>
            <a:r>
              <a:rPr lang="de-DE" sz="1200" dirty="0" err="1">
                <a:solidFill>
                  <a:schemeClr val="accent2"/>
                </a:solidFill>
                <a:latin typeface="+mn-lt"/>
              </a:rPr>
              <a:t>cell</a:t>
            </a:r>
            <a:r>
              <a:rPr lang="de-DE" sz="1200" dirty="0">
                <a:solidFill>
                  <a:schemeClr val="accent2"/>
                </a:solidFill>
                <a:latin typeface="+mn-lt"/>
              </a:rPr>
              <a:t>  </a:t>
            </a:r>
          </a:p>
        </p:txBody>
      </p:sp>
      <p:sp>
        <p:nvSpPr>
          <p:cNvPr id="28" name="Textfeld 21"/>
          <p:cNvSpPr txBox="1">
            <a:spLocks noChangeArrowheads="1"/>
          </p:cNvSpPr>
          <p:nvPr/>
        </p:nvSpPr>
        <p:spPr bwMode="auto">
          <a:xfrm>
            <a:off x="357158" y="4643446"/>
            <a:ext cx="4213225" cy="1816100"/>
          </a:xfrm>
          <a:prstGeom prst="rect">
            <a:avLst/>
          </a:prstGeom>
          <a:solidFill>
            <a:schemeClr val="bg1"/>
          </a:solidFill>
          <a:ln w="9525">
            <a:noFill/>
            <a:miter lim="800000"/>
            <a:headEnd/>
            <a:tailEnd/>
          </a:ln>
        </p:spPr>
        <p:txBody>
          <a:bodyPr wrap="none">
            <a:spAutoFit/>
          </a:bodyPr>
          <a:lstStyle/>
          <a:p>
            <a:pPr>
              <a:defRPr/>
            </a:pPr>
            <a:r>
              <a:rPr lang="de-DE" sz="1400" dirty="0">
                <a:solidFill>
                  <a:schemeClr val="accent2"/>
                </a:solidFill>
                <a:latin typeface="+mn-lt"/>
              </a:rPr>
              <a:t>Simulation </a:t>
            </a:r>
            <a:r>
              <a:rPr lang="de-DE" sz="1400" dirty="0" err="1">
                <a:solidFill>
                  <a:schemeClr val="accent2"/>
                </a:solidFill>
                <a:latin typeface="+mn-lt"/>
              </a:rPr>
              <a:t>of</a:t>
            </a:r>
            <a:r>
              <a:rPr lang="de-DE" sz="1400" dirty="0">
                <a:solidFill>
                  <a:schemeClr val="accent2"/>
                </a:solidFill>
                <a:latin typeface="+mn-lt"/>
              </a:rPr>
              <a:t> </a:t>
            </a:r>
            <a:r>
              <a:rPr lang="de-DE" sz="1400" dirty="0" err="1">
                <a:solidFill>
                  <a:schemeClr val="accent2"/>
                </a:solidFill>
                <a:latin typeface="+mn-lt"/>
              </a:rPr>
              <a:t>kaon</a:t>
            </a:r>
            <a:r>
              <a:rPr lang="de-DE" sz="1400" dirty="0">
                <a:solidFill>
                  <a:schemeClr val="accent2"/>
                </a:solidFill>
                <a:latin typeface="+mn-lt"/>
              </a:rPr>
              <a:t> </a:t>
            </a:r>
            <a:r>
              <a:rPr lang="de-DE" sz="1400" dirty="0" err="1">
                <a:solidFill>
                  <a:schemeClr val="accent2"/>
                </a:solidFill>
                <a:latin typeface="+mn-lt"/>
              </a:rPr>
              <a:t>stopping</a:t>
            </a:r>
            <a:r>
              <a:rPr lang="de-DE" sz="1400" dirty="0">
                <a:solidFill>
                  <a:schemeClr val="accent2"/>
                </a:solidFill>
                <a:latin typeface="+mn-lt"/>
              </a:rPr>
              <a:t> (</a:t>
            </a:r>
            <a:r>
              <a:rPr lang="de-DE" sz="1400" dirty="0" err="1">
                <a:solidFill>
                  <a:schemeClr val="accent2"/>
                </a:solidFill>
                <a:latin typeface="+mn-lt"/>
              </a:rPr>
              <a:t>triggered</a:t>
            </a:r>
            <a:r>
              <a:rPr lang="de-DE" sz="1400" dirty="0">
                <a:solidFill>
                  <a:schemeClr val="accent2"/>
                </a:solidFill>
                <a:latin typeface="+mn-lt"/>
              </a:rPr>
              <a:t> </a:t>
            </a:r>
            <a:r>
              <a:rPr lang="de-DE" sz="1400" dirty="0" err="1">
                <a:solidFill>
                  <a:schemeClr val="accent2"/>
                </a:solidFill>
                <a:latin typeface="+mn-lt"/>
              </a:rPr>
              <a:t>events</a:t>
            </a:r>
            <a:r>
              <a:rPr lang="de-DE" sz="1400" dirty="0">
                <a:solidFill>
                  <a:schemeClr val="accent2"/>
                </a:solidFill>
                <a:latin typeface="+mn-lt"/>
              </a:rPr>
              <a:t> </a:t>
            </a:r>
            <a:r>
              <a:rPr lang="de-DE" sz="1400" dirty="0" err="1">
                <a:solidFill>
                  <a:schemeClr val="accent2"/>
                </a:solidFill>
                <a:latin typeface="+mn-lt"/>
              </a:rPr>
              <a:t>only</a:t>
            </a:r>
            <a:r>
              <a:rPr lang="de-DE" sz="1400" dirty="0">
                <a:solidFill>
                  <a:schemeClr val="accent2"/>
                </a:solidFill>
                <a:latin typeface="+mn-lt"/>
              </a:rPr>
              <a:t>)</a:t>
            </a:r>
          </a:p>
          <a:p>
            <a:pPr>
              <a:defRPr/>
            </a:pPr>
            <a:r>
              <a:rPr lang="de-DE" sz="1400" dirty="0" err="1">
                <a:solidFill>
                  <a:schemeClr val="accent2"/>
                </a:solidFill>
                <a:latin typeface="+mn-lt"/>
              </a:rPr>
              <a:t>for</a:t>
            </a:r>
            <a:r>
              <a:rPr lang="de-DE" sz="1400" dirty="0">
                <a:solidFill>
                  <a:schemeClr val="accent2"/>
                </a:solidFill>
                <a:latin typeface="+mn-lt"/>
              </a:rPr>
              <a:t> </a:t>
            </a:r>
            <a:r>
              <a:rPr lang="de-DE" sz="1400" dirty="0" err="1">
                <a:solidFill>
                  <a:schemeClr val="accent2"/>
                </a:solidFill>
                <a:latin typeface="+mn-lt"/>
              </a:rPr>
              <a:t>the</a:t>
            </a:r>
            <a:r>
              <a:rPr lang="de-DE" sz="1400" dirty="0">
                <a:solidFill>
                  <a:schemeClr val="accent2"/>
                </a:solidFill>
                <a:latin typeface="+mn-lt"/>
              </a:rPr>
              <a:t> </a:t>
            </a:r>
            <a:r>
              <a:rPr lang="de-DE" sz="1400" dirty="0" err="1">
                <a:solidFill>
                  <a:schemeClr val="accent2"/>
                </a:solidFill>
                <a:latin typeface="+mn-lt"/>
              </a:rPr>
              <a:t>configuration</a:t>
            </a:r>
            <a:r>
              <a:rPr lang="de-DE" sz="1400" dirty="0">
                <a:solidFill>
                  <a:schemeClr val="accent2"/>
                </a:solidFill>
                <a:latin typeface="+mn-lt"/>
              </a:rPr>
              <a:t> </a:t>
            </a:r>
            <a:r>
              <a:rPr lang="de-DE" sz="1400" dirty="0" err="1">
                <a:solidFill>
                  <a:schemeClr val="accent2"/>
                </a:solidFill>
                <a:latin typeface="+mn-lt"/>
              </a:rPr>
              <a:t>of</a:t>
            </a:r>
            <a:r>
              <a:rPr lang="de-DE" sz="1400" dirty="0">
                <a:solidFill>
                  <a:schemeClr val="accent2"/>
                </a:solidFill>
                <a:latin typeface="+mn-lt"/>
              </a:rPr>
              <a:t>  </a:t>
            </a:r>
            <a:r>
              <a:rPr lang="de-DE" sz="1400" dirty="0" smtClean="0">
                <a:solidFill>
                  <a:schemeClr val="accent2"/>
                </a:solidFill>
                <a:latin typeface="+mn-lt"/>
              </a:rPr>
              <a:t>Sept./</a:t>
            </a:r>
            <a:r>
              <a:rPr lang="de-DE" sz="1400" dirty="0" err="1" smtClean="0">
                <a:solidFill>
                  <a:schemeClr val="accent2"/>
                </a:solidFill>
                <a:latin typeface="+mn-lt"/>
              </a:rPr>
              <a:t>Oct</a:t>
            </a:r>
            <a:r>
              <a:rPr lang="de-DE" sz="1400" dirty="0" smtClean="0">
                <a:solidFill>
                  <a:schemeClr val="accent2"/>
                </a:solidFill>
                <a:latin typeface="+mn-lt"/>
              </a:rPr>
              <a:t>. </a:t>
            </a:r>
            <a:r>
              <a:rPr lang="de-DE" sz="1400" dirty="0">
                <a:solidFill>
                  <a:schemeClr val="accent2"/>
                </a:solidFill>
                <a:latin typeface="+mn-lt"/>
              </a:rPr>
              <a:t>2009        </a:t>
            </a:r>
          </a:p>
          <a:p>
            <a:pPr>
              <a:defRPr/>
            </a:pPr>
            <a:endParaRPr lang="de-DE" sz="1400" dirty="0">
              <a:solidFill>
                <a:schemeClr val="accent2"/>
              </a:solidFill>
              <a:latin typeface="+mn-lt"/>
            </a:endParaRPr>
          </a:p>
          <a:p>
            <a:pPr>
              <a:defRPr/>
            </a:pPr>
            <a:r>
              <a:rPr lang="de-DE" sz="1400" dirty="0">
                <a:solidFill>
                  <a:schemeClr val="accent2"/>
                </a:solidFill>
                <a:latin typeface="+mn-lt"/>
              </a:rPr>
              <a:t>gas </a:t>
            </a:r>
            <a:r>
              <a:rPr lang="de-DE" sz="1400" dirty="0" err="1">
                <a:solidFill>
                  <a:schemeClr val="accent2"/>
                </a:solidFill>
                <a:latin typeface="+mn-lt"/>
              </a:rPr>
              <a:t>density</a:t>
            </a:r>
            <a:r>
              <a:rPr lang="de-DE" sz="1400" dirty="0">
                <a:solidFill>
                  <a:schemeClr val="accent2"/>
                </a:solidFill>
                <a:latin typeface="+mn-lt"/>
              </a:rPr>
              <a:t>   ~ 1.5 % LHD</a:t>
            </a:r>
          </a:p>
          <a:p>
            <a:pPr>
              <a:defRPr/>
            </a:pPr>
            <a:endParaRPr lang="de-DE" sz="1400" dirty="0">
              <a:solidFill>
                <a:schemeClr val="accent2"/>
              </a:solidFill>
              <a:latin typeface="+mn-lt"/>
            </a:endParaRPr>
          </a:p>
          <a:p>
            <a:pPr>
              <a:defRPr/>
            </a:pPr>
            <a:r>
              <a:rPr lang="de-DE" sz="1400" dirty="0" err="1">
                <a:solidFill>
                  <a:schemeClr val="accent2"/>
                </a:solidFill>
                <a:latin typeface="+mn-lt"/>
              </a:rPr>
              <a:t>upper</a:t>
            </a:r>
            <a:r>
              <a:rPr lang="de-DE" sz="1400" dirty="0">
                <a:solidFill>
                  <a:schemeClr val="accent2"/>
                </a:solidFill>
                <a:latin typeface="+mn-lt"/>
              </a:rPr>
              <a:t> </a:t>
            </a:r>
            <a:r>
              <a:rPr lang="de-DE" sz="1400" dirty="0" err="1">
                <a:solidFill>
                  <a:schemeClr val="accent2"/>
                </a:solidFill>
                <a:latin typeface="+mn-lt"/>
              </a:rPr>
              <a:t>kaon</a:t>
            </a:r>
            <a:r>
              <a:rPr lang="de-DE" sz="1400" dirty="0">
                <a:solidFill>
                  <a:schemeClr val="accent2"/>
                </a:solidFill>
                <a:latin typeface="+mn-lt"/>
              </a:rPr>
              <a:t> </a:t>
            </a:r>
            <a:r>
              <a:rPr lang="de-DE" sz="1400" dirty="0" err="1">
                <a:solidFill>
                  <a:schemeClr val="accent2"/>
                </a:solidFill>
                <a:latin typeface="+mn-lt"/>
              </a:rPr>
              <a:t>trigger</a:t>
            </a:r>
            <a:r>
              <a:rPr lang="de-DE" sz="1400" dirty="0">
                <a:solidFill>
                  <a:schemeClr val="accent2"/>
                </a:solidFill>
                <a:latin typeface="+mn-lt"/>
              </a:rPr>
              <a:t> </a:t>
            </a:r>
            <a:r>
              <a:rPr lang="de-DE" sz="1400" dirty="0" err="1">
                <a:solidFill>
                  <a:schemeClr val="accent2"/>
                </a:solidFill>
                <a:latin typeface="+mn-lt"/>
              </a:rPr>
              <a:t>scintillator</a:t>
            </a:r>
            <a:endParaRPr lang="de-DE" sz="1400" dirty="0">
              <a:solidFill>
                <a:schemeClr val="accent2"/>
              </a:solidFill>
              <a:latin typeface="+mn-lt"/>
            </a:endParaRPr>
          </a:p>
          <a:p>
            <a:pPr>
              <a:defRPr/>
            </a:pPr>
            <a:r>
              <a:rPr lang="de-DE" sz="1400" dirty="0">
                <a:solidFill>
                  <a:schemeClr val="accent2"/>
                </a:solidFill>
                <a:latin typeface="Arial" pitchFamily="34" charset="0"/>
              </a:rPr>
              <a:t>    49 x 60 mm</a:t>
            </a:r>
            <a:r>
              <a:rPr lang="de-DE" sz="1400" baseline="30000" dirty="0">
                <a:solidFill>
                  <a:schemeClr val="accent2"/>
                </a:solidFill>
                <a:latin typeface="Arial" pitchFamily="34" charset="0"/>
              </a:rPr>
              <a:t>2</a:t>
            </a:r>
            <a:r>
              <a:rPr lang="de-DE" sz="1400" dirty="0">
                <a:solidFill>
                  <a:schemeClr val="accent2"/>
                </a:solidFill>
                <a:latin typeface="Arial" pitchFamily="34" charset="0"/>
              </a:rPr>
              <a:t>  </a:t>
            </a:r>
          </a:p>
          <a:p>
            <a:pPr>
              <a:defRPr/>
            </a:pPr>
            <a:r>
              <a:rPr lang="de-DE" sz="1400" dirty="0">
                <a:solidFill>
                  <a:schemeClr val="accent2"/>
                </a:solidFill>
                <a:latin typeface="Arial" pitchFamily="34" charset="0"/>
              </a:rPr>
              <a:t>    60 mm </a:t>
            </a:r>
            <a:r>
              <a:rPr lang="de-DE" sz="1400" dirty="0" err="1">
                <a:solidFill>
                  <a:schemeClr val="accent2"/>
                </a:solidFill>
                <a:latin typeface="Arial" pitchFamily="34" charset="0"/>
              </a:rPr>
              <a:t>above</a:t>
            </a:r>
            <a:r>
              <a:rPr lang="de-DE" sz="1400" dirty="0">
                <a:solidFill>
                  <a:schemeClr val="accent2"/>
                </a:solidFill>
                <a:latin typeface="Arial" pitchFamily="34" charset="0"/>
              </a:rPr>
              <a:t> IP</a:t>
            </a:r>
            <a:endParaRPr lang="de-DE" sz="1400" dirty="0">
              <a:solidFill>
                <a:schemeClr val="accent2"/>
              </a:solidFill>
              <a:latin typeface="+mn-lt"/>
            </a:endParaRPr>
          </a:p>
        </p:txBody>
      </p:sp>
      <p:sp>
        <p:nvSpPr>
          <p:cNvPr id="31"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57</a:t>
            </a:fld>
            <a:r>
              <a:rPr lang="de-DE" dirty="0" smtClean="0"/>
              <a:t>   </a:t>
            </a:r>
            <a:endParaRPr lang="de-DE"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7"/>
          <p:cNvPicPr>
            <a:picLocks noChangeAspect="1" noChangeArrowheads="1"/>
          </p:cNvPicPr>
          <p:nvPr/>
        </p:nvPicPr>
        <p:blipFill>
          <a:blip r:embed="rId2" cstate="print"/>
          <a:srcRect/>
          <a:stretch>
            <a:fillRect/>
          </a:stretch>
        </p:blipFill>
        <p:spPr bwMode="auto">
          <a:xfrm>
            <a:off x="4643438" y="1357298"/>
            <a:ext cx="4214812" cy="3011487"/>
          </a:xfrm>
          <a:prstGeom prst="rect">
            <a:avLst/>
          </a:prstGeom>
          <a:noFill/>
          <a:ln w="9525">
            <a:noFill/>
            <a:miter lim="800000"/>
            <a:headEnd/>
            <a:tailEnd/>
          </a:ln>
        </p:spPr>
      </p:pic>
      <p:pic>
        <p:nvPicPr>
          <p:cNvPr id="22531" name="Picture 16"/>
          <p:cNvPicPr>
            <a:picLocks noChangeAspect="1" noChangeArrowheads="1"/>
          </p:cNvPicPr>
          <p:nvPr/>
        </p:nvPicPr>
        <p:blipFill>
          <a:blip r:embed="rId3" cstate="print"/>
          <a:srcRect/>
          <a:stretch>
            <a:fillRect/>
          </a:stretch>
        </p:blipFill>
        <p:spPr bwMode="auto">
          <a:xfrm>
            <a:off x="0" y="1357298"/>
            <a:ext cx="4268788" cy="3016250"/>
          </a:xfrm>
          <a:prstGeom prst="rect">
            <a:avLst/>
          </a:prstGeom>
          <a:noFill/>
          <a:ln w="9525">
            <a:noFill/>
            <a:miter lim="800000"/>
            <a:headEnd/>
            <a:tailEnd/>
          </a:ln>
        </p:spPr>
      </p:pic>
      <p:sp>
        <p:nvSpPr>
          <p:cNvPr id="5" name="Textfeld 25"/>
          <p:cNvSpPr txBox="1">
            <a:spLocks noChangeArrowheads="1"/>
          </p:cNvSpPr>
          <p:nvPr/>
        </p:nvSpPr>
        <p:spPr bwMode="auto">
          <a:xfrm>
            <a:off x="928662" y="4357694"/>
            <a:ext cx="2949575" cy="307975"/>
          </a:xfrm>
          <a:prstGeom prst="rect">
            <a:avLst/>
          </a:prstGeom>
          <a:solidFill>
            <a:schemeClr val="bg1"/>
          </a:solidFill>
          <a:ln w="9525">
            <a:noFill/>
            <a:miter lim="800000"/>
            <a:headEnd/>
            <a:tailEnd/>
          </a:ln>
        </p:spPr>
        <p:txBody>
          <a:bodyPr wrap="none">
            <a:spAutoFit/>
          </a:bodyPr>
          <a:lstStyle/>
          <a:p>
            <a:pPr>
              <a:defRPr/>
            </a:pPr>
            <a:r>
              <a:rPr lang="de-DE" sz="1400" dirty="0" err="1">
                <a:latin typeface="+mn-lt"/>
              </a:rPr>
              <a:t>vertical</a:t>
            </a:r>
            <a:r>
              <a:rPr lang="de-DE" sz="1400" dirty="0">
                <a:latin typeface="+mn-lt"/>
              </a:rPr>
              <a:t> </a:t>
            </a:r>
            <a:r>
              <a:rPr lang="de-DE" sz="1400" dirty="0" err="1">
                <a:latin typeface="+mn-lt"/>
              </a:rPr>
              <a:t>position</a:t>
            </a:r>
            <a:r>
              <a:rPr lang="de-DE" sz="1400" dirty="0">
                <a:latin typeface="+mn-lt"/>
              </a:rPr>
              <a:t> </a:t>
            </a:r>
            <a:r>
              <a:rPr lang="de-DE" sz="1400" dirty="0" err="1">
                <a:latin typeface="+mn-lt"/>
              </a:rPr>
              <a:t>of</a:t>
            </a:r>
            <a:r>
              <a:rPr lang="de-DE" sz="1400" dirty="0">
                <a:latin typeface="+mn-lt"/>
              </a:rPr>
              <a:t> </a:t>
            </a:r>
            <a:r>
              <a:rPr lang="de-DE" sz="1400" dirty="0" err="1">
                <a:latin typeface="+mn-lt"/>
              </a:rPr>
              <a:t>kaonstops</a:t>
            </a:r>
            <a:r>
              <a:rPr lang="de-DE" sz="1400" dirty="0">
                <a:latin typeface="+mn-lt"/>
              </a:rPr>
              <a:t> (mm)</a:t>
            </a:r>
          </a:p>
        </p:txBody>
      </p:sp>
      <p:sp>
        <p:nvSpPr>
          <p:cNvPr id="6" name="Textfeld 5"/>
          <p:cNvSpPr txBox="1">
            <a:spLocks noChangeArrowheads="1"/>
          </p:cNvSpPr>
          <p:nvPr/>
        </p:nvSpPr>
        <p:spPr bwMode="auto">
          <a:xfrm>
            <a:off x="5572132" y="4357694"/>
            <a:ext cx="2819400" cy="307975"/>
          </a:xfrm>
          <a:prstGeom prst="rect">
            <a:avLst/>
          </a:prstGeom>
          <a:solidFill>
            <a:schemeClr val="bg1"/>
          </a:solidFill>
          <a:ln w="9525">
            <a:noFill/>
            <a:miter lim="800000"/>
            <a:headEnd/>
            <a:tailEnd/>
          </a:ln>
        </p:spPr>
        <p:txBody>
          <a:bodyPr wrap="none">
            <a:spAutoFit/>
          </a:bodyPr>
          <a:lstStyle/>
          <a:p>
            <a:pPr>
              <a:defRPr/>
            </a:pPr>
            <a:r>
              <a:rPr lang="de-DE" sz="1400" dirty="0">
                <a:latin typeface="+mn-lt"/>
              </a:rPr>
              <a:t>radial </a:t>
            </a:r>
            <a:r>
              <a:rPr lang="de-DE" sz="1400" dirty="0" err="1">
                <a:latin typeface="+mn-lt"/>
              </a:rPr>
              <a:t>position</a:t>
            </a:r>
            <a:r>
              <a:rPr lang="de-DE" sz="1400" dirty="0">
                <a:latin typeface="+mn-lt"/>
              </a:rPr>
              <a:t> </a:t>
            </a:r>
            <a:r>
              <a:rPr lang="de-DE" sz="1400" dirty="0" err="1">
                <a:latin typeface="+mn-lt"/>
              </a:rPr>
              <a:t>of</a:t>
            </a:r>
            <a:r>
              <a:rPr lang="de-DE" sz="1400" dirty="0">
                <a:latin typeface="+mn-lt"/>
              </a:rPr>
              <a:t> </a:t>
            </a:r>
            <a:r>
              <a:rPr lang="de-DE" sz="1400" dirty="0" err="1">
                <a:latin typeface="+mn-lt"/>
              </a:rPr>
              <a:t>kaonstops</a:t>
            </a:r>
            <a:r>
              <a:rPr lang="de-DE" sz="1400" dirty="0">
                <a:latin typeface="+mn-lt"/>
              </a:rPr>
              <a:t> (mm)</a:t>
            </a:r>
          </a:p>
        </p:txBody>
      </p:sp>
      <p:sp>
        <p:nvSpPr>
          <p:cNvPr id="22535" name="Textfeld 5"/>
          <p:cNvSpPr txBox="1">
            <a:spLocks noChangeArrowheads="1"/>
          </p:cNvSpPr>
          <p:nvPr/>
        </p:nvSpPr>
        <p:spPr bwMode="auto">
          <a:xfrm>
            <a:off x="804863" y="1543035"/>
            <a:ext cx="1090612" cy="307975"/>
          </a:xfrm>
          <a:prstGeom prst="rect">
            <a:avLst/>
          </a:prstGeom>
          <a:solidFill>
            <a:schemeClr val="bg1"/>
          </a:solidFill>
          <a:ln w="9525">
            <a:noFill/>
            <a:miter lim="800000"/>
            <a:headEnd/>
            <a:tailEnd/>
          </a:ln>
        </p:spPr>
        <p:txBody>
          <a:bodyPr>
            <a:spAutoFit/>
          </a:bodyPr>
          <a:lstStyle/>
          <a:p>
            <a:r>
              <a:rPr lang="de-DE" sz="1400">
                <a:latin typeface="Arial Unicode MS" pitchFamily="34" charset="-128"/>
                <a:ea typeface="Arial Unicode MS" pitchFamily="34" charset="-128"/>
                <a:cs typeface="Arial Unicode MS" pitchFamily="34" charset="-128"/>
              </a:rPr>
              <a:t>scintillator </a:t>
            </a:r>
          </a:p>
        </p:txBody>
      </p:sp>
      <p:sp>
        <p:nvSpPr>
          <p:cNvPr id="22536" name="Textfeld 5"/>
          <p:cNvSpPr txBox="1">
            <a:spLocks noChangeArrowheads="1"/>
          </p:cNvSpPr>
          <p:nvPr/>
        </p:nvSpPr>
        <p:spPr bwMode="auto">
          <a:xfrm>
            <a:off x="2471738" y="2076435"/>
            <a:ext cx="1500187" cy="307975"/>
          </a:xfrm>
          <a:prstGeom prst="rect">
            <a:avLst/>
          </a:prstGeom>
          <a:solidFill>
            <a:schemeClr val="bg1"/>
          </a:solidFill>
          <a:ln w="9525">
            <a:noFill/>
            <a:miter lim="800000"/>
            <a:headEnd/>
            <a:tailEnd/>
          </a:ln>
        </p:spPr>
        <p:txBody>
          <a:bodyPr>
            <a:spAutoFit/>
          </a:bodyPr>
          <a:lstStyle/>
          <a:p>
            <a:r>
              <a:rPr lang="de-DE" sz="1400">
                <a:latin typeface="Arial Unicode MS" pitchFamily="34" charset="-128"/>
                <a:ea typeface="Arial Unicode MS" pitchFamily="34" charset="-128"/>
                <a:cs typeface="Arial Unicode MS" pitchFamily="34" charset="-128"/>
              </a:rPr>
              <a:t>target window </a:t>
            </a:r>
          </a:p>
        </p:txBody>
      </p:sp>
      <p:cxnSp>
        <p:nvCxnSpPr>
          <p:cNvPr id="10" name="Gerade Verbindung mit Pfeil 9"/>
          <p:cNvCxnSpPr/>
          <p:nvPr/>
        </p:nvCxnSpPr>
        <p:spPr>
          <a:xfrm>
            <a:off x="1428750" y="1857360"/>
            <a:ext cx="500063" cy="214313"/>
          </a:xfrm>
          <a:prstGeom prst="straightConnector1">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rot="5400000">
            <a:off x="2074069" y="2369329"/>
            <a:ext cx="661988" cy="647700"/>
          </a:xfrm>
          <a:prstGeom prst="straightConnector1">
            <a:avLst/>
          </a:prstGeom>
          <a:ln w="19050">
            <a:solidFill>
              <a:srgbClr val="140BC1"/>
            </a:solidFill>
            <a:tailEnd type="arrow"/>
          </a:ln>
        </p:spPr>
        <p:style>
          <a:lnRef idx="1">
            <a:schemeClr val="accent1"/>
          </a:lnRef>
          <a:fillRef idx="0">
            <a:schemeClr val="accent1"/>
          </a:fillRef>
          <a:effectRef idx="0">
            <a:schemeClr val="accent1"/>
          </a:effectRef>
          <a:fontRef idx="minor">
            <a:schemeClr val="tx1"/>
          </a:fontRef>
        </p:style>
      </p:cxnSp>
      <p:sp>
        <p:nvSpPr>
          <p:cNvPr id="22539" name="Textfeld 5"/>
          <p:cNvSpPr txBox="1">
            <a:spLocks noChangeArrowheads="1"/>
          </p:cNvSpPr>
          <p:nvPr/>
        </p:nvSpPr>
        <p:spPr bwMode="auto">
          <a:xfrm>
            <a:off x="7762875" y="2609835"/>
            <a:ext cx="1000125" cy="523875"/>
          </a:xfrm>
          <a:prstGeom prst="rect">
            <a:avLst/>
          </a:prstGeom>
          <a:solidFill>
            <a:schemeClr val="bg1"/>
          </a:solidFill>
          <a:ln w="9525">
            <a:noFill/>
            <a:miter lim="800000"/>
            <a:headEnd/>
            <a:tailEnd/>
          </a:ln>
        </p:spPr>
        <p:txBody>
          <a:bodyPr>
            <a:spAutoFit/>
          </a:bodyPr>
          <a:lstStyle/>
          <a:p>
            <a:r>
              <a:rPr lang="de-DE" sz="1400">
                <a:latin typeface="Arial Unicode MS" pitchFamily="34" charset="-128"/>
                <a:ea typeface="Arial Unicode MS" pitchFamily="34" charset="-128"/>
                <a:cs typeface="Arial Unicode MS" pitchFamily="34" charset="-128"/>
              </a:rPr>
              <a:t>cylindrical </a:t>
            </a:r>
          </a:p>
          <a:p>
            <a:r>
              <a:rPr lang="de-DE" sz="1400">
                <a:latin typeface="Arial Unicode MS" pitchFamily="34" charset="-128"/>
                <a:ea typeface="Arial Unicode MS" pitchFamily="34" charset="-128"/>
                <a:cs typeface="Arial Unicode MS" pitchFamily="34" charset="-128"/>
              </a:rPr>
              <a:t>     wall </a:t>
            </a:r>
          </a:p>
        </p:txBody>
      </p:sp>
      <p:cxnSp>
        <p:nvCxnSpPr>
          <p:cNvPr id="23" name="Gerade Verbindung mit Pfeil 22"/>
          <p:cNvCxnSpPr/>
          <p:nvPr/>
        </p:nvCxnSpPr>
        <p:spPr>
          <a:xfrm rot="5400000">
            <a:off x="7893844" y="3412316"/>
            <a:ext cx="642938" cy="142875"/>
          </a:xfrm>
          <a:prstGeom prst="straightConnector1">
            <a:avLst/>
          </a:prstGeom>
          <a:ln w="19050">
            <a:solidFill>
              <a:srgbClr val="140BC1"/>
            </a:solidFill>
            <a:tailEnd type="arrow"/>
          </a:ln>
        </p:spPr>
        <p:style>
          <a:lnRef idx="1">
            <a:schemeClr val="accent1"/>
          </a:lnRef>
          <a:fillRef idx="0">
            <a:schemeClr val="accent1"/>
          </a:fillRef>
          <a:effectRef idx="0">
            <a:schemeClr val="accent1"/>
          </a:effectRef>
          <a:fontRef idx="minor">
            <a:schemeClr val="tx1"/>
          </a:fontRef>
        </p:style>
      </p:cxnSp>
      <p:sp>
        <p:nvSpPr>
          <p:cNvPr id="22541" name="Textfeld 5"/>
          <p:cNvSpPr txBox="1">
            <a:spLocks noChangeArrowheads="1"/>
          </p:cNvSpPr>
          <p:nvPr/>
        </p:nvSpPr>
        <p:spPr bwMode="auto">
          <a:xfrm>
            <a:off x="2252663" y="3581385"/>
            <a:ext cx="571500" cy="338138"/>
          </a:xfrm>
          <a:prstGeom prst="rect">
            <a:avLst/>
          </a:prstGeom>
          <a:solidFill>
            <a:schemeClr val="bg1"/>
          </a:solidFill>
          <a:ln w="9525">
            <a:noFill/>
            <a:miter lim="800000"/>
            <a:headEnd/>
            <a:tailEnd/>
          </a:ln>
        </p:spPr>
        <p:txBody>
          <a:bodyPr>
            <a:spAutoFit/>
          </a:bodyPr>
          <a:lstStyle/>
          <a:p>
            <a:r>
              <a:rPr lang="de-DE" sz="1600">
                <a:latin typeface="Arial Unicode MS" pitchFamily="34" charset="-128"/>
                <a:ea typeface="Arial Unicode MS" pitchFamily="34" charset="-128"/>
                <a:cs typeface="Arial Unicode MS" pitchFamily="34" charset="-128"/>
              </a:rPr>
              <a:t>gas </a:t>
            </a:r>
          </a:p>
        </p:txBody>
      </p:sp>
      <p:sp>
        <p:nvSpPr>
          <p:cNvPr id="22542" name="Textfeld 5"/>
          <p:cNvSpPr txBox="1">
            <a:spLocks noChangeArrowheads="1"/>
          </p:cNvSpPr>
          <p:nvPr/>
        </p:nvSpPr>
        <p:spPr bwMode="auto">
          <a:xfrm>
            <a:off x="6500813" y="3214673"/>
            <a:ext cx="571500" cy="338137"/>
          </a:xfrm>
          <a:prstGeom prst="rect">
            <a:avLst/>
          </a:prstGeom>
          <a:solidFill>
            <a:schemeClr val="bg1"/>
          </a:solidFill>
          <a:ln w="9525">
            <a:noFill/>
            <a:miter lim="800000"/>
            <a:headEnd/>
            <a:tailEnd/>
          </a:ln>
        </p:spPr>
        <p:txBody>
          <a:bodyPr>
            <a:spAutoFit/>
          </a:bodyPr>
          <a:lstStyle/>
          <a:p>
            <a:r>
              <a:rPr lang="de-DE" sz="1600">
                <a:latin typeface="Arial Unicode MS" pitchFamily="34" charset="-128"/>
                <a:ea typeface="Arial Unicode MS" pitchFamily="34" charset="-128"/>
                <a:cs typeface="Arial Unicode MS" pitchFamily="34" charset="-128"/>
              </a:rPr>
              <a:t>gas </a:t>
            </a:r>
          </a:p>
        </p:txBody>
      </p:sp>
      <p:sp>
        <p:nvSpPr>
          <p:cNvPr id="22543" name="Textfeld 5"/>
          <p:cNvSpPr txBox="1">
            <a:spLocks noChangeArrowheads="1"/>
          </p:cNvSpPr>
          <p:nvPr/>
        </p:nvSpPr>
        <p:spPr bwMode="auto">
          <a:xfrm>
            <a:off x="1971675" y="1485885"/>
            <a:ext cx="928688" cy="523875"/>
          </a:xfrm>
          <a:prstGeom prst="rect">
            <a:avLst/>
          </a:prstGeom>
          <a:solidFill>
            <a:schemeClr val="bg1"/>
          </a:solidFill>
          <a:ln w="9525">
            <a:noFill/>
            <a:miter lim="800000"/>
            <a:headEnd/>
            <a:tailEnd/>
          </a:ln>
        </p:spPr>
        <p:txBody>
          <a:bodyPr>
            <a:spAutoFit/>
          </a:bodyPr>
          <a:lstStyle/>
          <a:p>
            <a:r>
              <a:rPr lang="de-DE" sz="1400">
                <a:latin typeface="Arial Unicode MS" pitchFamily="34" charset="-128"/>
                <a:ea typeface="Arial Unicode MS" pitchFamily="34" charset="-128"/>
                <a:cs typeface="Arial Unicode MS" pitchFamily="34" charset="-128"/>
              </a:rPr>
              <a:t>vaccum </a:t>
            </a:r>
          </a:p>
          <a:p>
            <a:r>
              <a:rPr lang="de-DE" sz="1400">
                <a:latin typeface="Arial Unicode MS" pitchFamily="34" charset="-128"/>
                <a:ea typeface="Arial Unicode MS" pitchFamily="34" charset="-128"/>
                <a:cs typeface="Arial Unicode MS" pitchFamily="34" charset="-128"/>
              </a:rPr>
              <a:t>window </a:t>
            </a:r>
          </a:p>
        </p:txBody>
      </p:sp>
      <p:cxnSp>
        <p:nvCxnSpPr>
          <p:cNvPr id="21" name="Gerade Verbindung mit Pfeil 20"/>
          <p:cNvCxnSpPr/>
          <p:nvPr/>
        </p:nvCxnSpPr>
        <p:spPr>
          <a:xfrm rot="5400000">
            <a:off x="1485106" y="2432829"/>
            <a:ext cx="1081088" cy="120650"/>
          </a:xfrm>
          <a:prstGeom prst="straightConnector1">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7"/>
          <p:cNvSpPr>
            <a:spLocks noChangeArrowheads="1"/>
          </p:cNvSpPr>
          <p:nvPr/>
        </p:nvSpPr>
        <p:spPr bwMode="auto">
          <a:xfrm>
            <a:off x="0" y="1"/>
            <a:ext cx="9144000" cy="571480"/>
          </a:xfrm>
          <a:prstGeom prst="rect">
            <a:avLst/>
          </a:prstGeom>
          <a:solidFill>
            <a:schemeClr val="bg1"/>
          </a:solidFill>
          <a:ln w="9525">
            <a:noFill/>
            <a:miter lim="800000"/>
            <a:headEnd/>
            <a:tailEnd/>
          </a:ln>
        </p:spPr>
        <p:txBody>
          <a:bodyPr anchor="ctr"/>
          <a:lstStyle/>
          <a:p>
            <a:pPr algn="ctr"/>
            <a:r>
              <a:rPr lang="de-DE" sz="2800" i="1" dirty="0" err="1" smtClean="0">
                <a:solidFill>
                  <a:schemeClr val="accent4">
                    <a:lumMod val="65000"/>
                    <a:lumOff val="35000"/>
                  </a:schemeClr>
                </a:solidFill>
              </a:rPr>
              <a:t>Geometry</a:t>
            </a:r>
            <a:r>
              <a:rPr lang="de-DE" sz="2800" i="1" dirty="0" smtClean="0">
                <a:solidFill>
                  <a:schemeClr val="accent4">
                    <a:lumMod val="65000"/>
                    <a:lumOff val="35000"/>
                  </a:schemeClr>
                </a:solidFill>
              </a:rPr>
              <a:t> </a:t>
            </a:r>
            <a:r>
              <a:rPr lang="de-DE" sz="2800" i="1" dirty="0" err="1" smtClean="0">
                <a:solidFill>
                  <a:schemeClr val="accent4">
                    <a:lumMod val="65000"/>
                    <a:lumOff val="35000"/>
                  </a:schemeClr>
                </a:solidFill>
              </a:rPr>
              <a:t>and</a:t>
            </a:r>
            <a:r>
              <a:rPr lang="de-DE" sz="2800" i="1" dirty="0" smtClean="0">
                <a:solidFill>
                  <a:schemeClr val="accent4">
                    <a:lumMod val="65000"/>
                    <a:lumOff val="35000"/>
                  </a:schemeClr>
                </a:solidFill>
              </a:rPr>
              <a:t> gas-</a:t>
            </a:r>
            <a:r>
              <a:rPr lang="de-DE" sz="2800" i="1" dirty="0" err="1" smtClean="0">
                <a:solidFill>
                  <a:schemeClr val="accent4">
                    <a:lumMod val="65000"/>
                    <a:lumOff val="35000"/>
                  </a:schemeClr>
                </a:solidFill>
              </a:rPr>
              <a:t>density</a:t>
            </a:r>
            <a:r>
              <a:rPr lang="de-DE" sz="2800" i="1" dirty="0" smtClean="0">
                <a:solidFill>
                  <a:schemeClr val="accent4">
                    <a:lumMod val="65000"/>
                    <a:lumOff val="35000"/>
                  </a:schemeClr>
                </a:solidFill>
              </a:rPr>
              <a:t>  (</a:t>
            </a:r>
            <a:r>
              <a:rPr lang="de-DE" sz="2800" i="1" dirty="0" err="1" smtClean="0">
                <a:solidFill>
                  <a:schemeClr val="accent4">
                    <a:lumMod val="65000"/>
                    <a:lumOff val="35000"/>
                  </a:schemeClr>
                </a:solidFill>
              </a:rPr>
              <a:t>cont‘d</a:t>
            </a:r>
            <a:r>
              <a:rPr lang="de-DE" sz="2800" i="1" dirty="0" smtClean="0">
                <a:solidFill>
                  <a:schemeClr val="accent4">
                    <a:lumMod val="65000"/>
                    <a:lumOff val="35000"/>
                  </a:schemeClr>
                </a:solidFill>
              </a:rPr>
              <a:t>) </a:t>
            </a:r>
            <a:endParaRPr lang="de-DE" sz="2800" i="1" dirty="0">
              <a:solidFill>
                <a:schemeClr val="accent4">
                  <a:lumMod val="65000"/>
                  <a:lumOff val="35000"/>
                </a:schemeClr>
              </a:solidFill>
            </a:endParaRPr>
          </a:p>
        </p:txBody>
      </p:sp>
      <p:sp>
        <p:nvSpPr>
          <p:cNvPr id="18" name="Textfeld 21"/>
          <p:cNvSpPr txBox="1">
            <a:spLocks noChangeArrowheads="1"/>
          </p:cNvSpPr>
          <p:nvPr/>
        </p:nvSpPr>
        <p:spPr bwMode="auto">
          <a:xfrm>
            <a:off x="214282" y="642918"/>
            <a:ext cx="8572560" cy="523220"/>
          </a:xfrm>
          <a:prstGeom prst="rect">
            <a:avLst/>
          </a:prstGeom>
          <a:solidFill>
            <a:schemeClr val="bg1"/>
          </a:solidFill>
          <a:ln w="9525">
            <a:noFill/>
            <a:miter lim="800000"/>
            <a:headEnd/>
            <a:tailEnd/>
          </a:ln>
        </p:spPr>
        <p:txBody>
          <a:bodyPr wrap="square">
            <a:spAutoFit/>
          </a:bodyPr>
          <a:lstStyle/>
          <a:p>
            <a:pPr>
              <a:defRPr/>
            </a:pPr>
            <a:r>
              <a:rPr lang="de-DE" sz="1400" dirty="0">
                <a:solidFill>
                  <a:schemeClr val="accent2"/>
                </a:solidFill>
                <a:latin typeface="+mn-lt"/>
              </a:rPr>
              <a:t>Simulation </a:t>
            </a:r>
            <a:r>
              <a:rPr lang="de-DE" sz="1400" dirty="0" err="1">
                <a:solidFill>
                  <a:schemeClr val="accent2"/>
                </a:solidFill>
                <a:latin typeface="+mn-lt"/>
              </a:rPr>
              <a:t>of</a:t>
            </a:r>
            <a:r>
              <a:rPr lang="de-DE" sz="1400" dirty="0">
                <a:solidFill>
                  <a:schemeClr val="accent2"/>
                </a:solidFill>
                <a:latin typeface="+mn-lt"/>
              </a:rPr>
              <a:t> </a:t>
            </a:r>
            <a:r>
              <a:rPr lang="de-DE" sz="1400" dirty="0" err="1">
                <a:solidFill>
                  <a:schemeClr val="accent2"/>
                </a:solidFill>
                <a:latin typeface="+mn-lt"/>
              </a:rPr>
              <a:t>kaon</a:t>
            </a:r>
            <a:r>
              <a:rPr lang="de-DE" sz="1400" dirty="0">
                <a:solidFill>
                  <a:schemeClr val="accent2"/>
                </a:solidFill>
                <a:latin typeface="+mn-lt"/>
              </a:rPr>
              <a:t> </a:t>
            </a:r>
            <a:r>
              <a:rPr lang="de-DE" sz="1400" dirty="0" err="1">
                <a:solidFill>
                  <a:schemeClr val="accent2"/>
                </a:solidFill>
                <a:latin typeface="+mn-lt"/>
              </a:rPr>
              <a:t>stopping</a:t>
            </a:r>
            <a:r>
              <a:rPr lang="de-DE" sz="1400" dirty="0">
                <a:solidFill>
                  <a:schemeClr val="accent2"/>
                </a:solidFill>
                <a:latin typeface="+mn-lt"/>
              </a:rPr>
              <a:t> (</a:t>
            </a:r>
            <a:r>
              <a:rPr lang="de-DE" sz="1400" dirty="0" err="1">
                <a:solidFill>
                  <a:schemeClr val="accent2"/>
                </a:solidFill>
                <a:latin typeface="+mn-lt"/>
              </a:rPr>
              <a:t>triggered</a:t>
            </a:r>
            <a:r>
              <a:rPr lang="de-DE" sz="1400" dirty="0">
                <a:solidFill>
                  <a:schemeClr val="accent2"/>
                </a:solidFill>
                <a:latin typeface="+mn-lt"/>
              </a:rPr>
              <a:t> </a:t>
            </a:r>
            <a:r>
              <a:rPr lang="de-DE" sz="1400" dirty="0" err="1">
                <a:solidFill>
                  <a:schemeClr val="accent2"/>
                </a:solidFill>
                <a:latin typeface="+mn-lt"/>
              </a:rPr>
              <a:t>events</a:t>
            </a:r>
            <a:r>
              <a:rPr lang="de-DE" sz="1400" dirty="0">
                <a:solidFill>
                  <a:schemeClr val="accent2"/>
                </a:solidFill>
                <a:latin typeface="+mn-lt"/>
              </a:rPr>
              <a:t> </a:t>
            </a:r>
            <a:r>
              <a:rPr lang="de-DE" sz="1400" dirty="0" err="1" smtClean="0">
                <a:solidFill>
                  <a:schemeClr val="accent2"/>
                </a:solidFill>
                <a:latin typeface="+mn-lt"/>
              </a:rPr>
              <a:t>only</a:t>
            </a:r>
            <a:r>
              <a:rPr lang="de-DE" sz="1400" dirty="0" smtClean="0">
                <a:solidFill>
                  <a:schemeClr val="accent2"/>
                </a:solidFill>
                <a:latin typeface="+mn-lt"/>
              </a:rPr>
              <a:t>) </a:t>
            </a:r>
            <a:r>
              <a:rPr lang="de-DE" sz="1400" dirty="0" err="1" smtClean="0">
                <a:solidFill>
                  <a:schemeClr val="accent2"/>
                </a:solidFill>
                <a:latin typeface="+mn-lt"/>
              </a:rPr>
              <a:t>for</a:t>
            </a:r>
            <a:r>
              <a:rPr lang="de-DE" sz="1400" dirty="0" smtClean="0">
                <a:solidFill>
                  <a:schemeClr val="accent2"/>
                </a:solidFill>
                <a:latin typeface="+mn-lt"/>
              </a:rPr>
              <a:t> </a:t>
            </a:r>
            <a:r>
              <a:rPr lang="de-DE" sz="1400" dirty="0" err="1">
                <a:solidFill>
                  <a:schemeClr val="accent2"/>
                </a:solidFill>
                <a:latin typeface="+mn-lt"/>
              </a:rPr>
              <a:t>the</a:t>
            </a:r>
            <a:r>
              <a:rPr lang="de-DE" sz="1400" dirty="0">
                <a:solidFill>
                  <a:schemeClr val="accent2"/>
                </a:solidFill>
                <a:latin typeface="+mn-lt"/>
              </a:rPr>
              <a:t> </a:t>
            </a:r>
            <a:r>
              <a:rPr lang="de-DE" sz="1400" dirty="0" err="1" smtClean="0">
                <a:solidFill>
                  <a:schemeClr val="accent2"/>
                </a:solidFill>
                <a:latin typeface="+mn-lt"/>
              </a:rPr>
              <a:t>configuration</a:t>
            </a:r>
            <a:r>
              <a:rPr lang="de-DE" sz="1400" dirty="0" smtClean="0">
                <a:solidFill>
                  <a:schemeClr val="accent2"/>
                </a:solidFill>
                <a:latin typeface="+mn-lt"/>
              </a:rPr>
              <a:t> </a:t>
            </a:r>
            <a:r>
              <a:rPr lang="de-DE" sz="1400" dirty="0" err="1">
                <a:solidFill>
                  <a:schemeClr val="accent2"/>
                </a:solidFill>
                <a:latin typeface="+mn-lt"/>
              </a:rPr>
              <a:t>of</a:t>
            </a:r>
            <a:r>
              <a:rPr lang="de-DE" sz="1400" dirty="0">
                <a:solidFill>
                  <a:schemeClr val="accent2"/>
                </a:solidFill>
                <a:latin typeface="+mn-lt"/>
              </a:rPr>
              <a:t> </a:t>
            </a:r>
            <a:r>
              <a:rPr lang="de-DE" sz="1400" dirty="0" smtClean="0">
                <a:solidFill>
                  <a:schemeClr val="accent2"/>
                </a:solidFill>
                <a:latin typeface="+mn-lt"/>
              </a:rPr>
              <a:t>SIDDHARTA-2.          </a:t>
            </a:r>
          </a:p>
          <a:p>
            <a:pPr>
              <a:defRPr/>
            </a:pPr>
            <a:r>
              <a:rPr lang="de-DE" sz="1400" dirty="0" smtClean="0">
                <a:solidFill>
                  <a:schemeClr val="accent2"/>
                </a:solidFill>
                <a:latin typeface="+mn-lt"/>
              </a:rPr>
              <a:t>gas </a:t>
            </a:r>
            <a:r>
              <a:rPr lang="de-DE" sz="1400" dirty="0" err="1">
                <a:solidFill>
                  <a:schemeClr val="accent2"/>
                </a:solidFill>
                <a:latin typeface="+mn-lt"/>
              </a:rPr>
              <a:t>density</a:t>
            </a:r>
            <a:r>
              <a:rPr lang="de-DE" sz="1400" dirty="0">
                <a:solidFill>
                  <a:schemeClr val="accent2"/>
                </a:solidFill>
                <a:latin typeface="+mn-lt"/>
              </a:rPr>
              <a:t>  </a:t>
            </a:r>
            <a:r>
              <a:rPr lang="de-DE" sz="1400" dirty="0" smtClean="0">
                <a:solidFill>
                  <a:schemeClr val="accent2"/>
                </a:solidFill>
                <a:latin typeface="+mn-lt"/>
              </a:rPr>
              <a:t>3 </a:t>
            </a:r>
            <a:r>
              <a:rPr lang="de-DE" sz="1400" dirty="0">
                <a:solidFill>
                  <a:schemeClr val="accent2"/>
                </a:solidFill>
                <a:latin typeface="+mn-lt"/>
              </a:rPr>
              <a:t>% </a:t>
            </a:r>
            <a:r>
              <a:rPr lang="de-DE" sz="1400" dirty="0" smtClean="0">
                <a:solidFill>
                  <a:schemeClr val="accent2"/>
                </a:solidFill>
                <a:latin typeface="+mn-lt"/>
              </a:rPr>
              <a:t>LHD      </a:t>
            </a:r>
            <a:r>
              <a:rPr lang="de-DE" sz="1400" dirty="0" err="1" smtClean="0">
                <a:solidFill>
                  <a:schemeClr val="accent2"/>
                </a:solidFill>
                <a:latin typeface="+mn-lt"/>
              </a:rPr>
              <a:t>upper</a:t>
            </a:r>
            <a:r>
              <a:rPr lang="de-DE" sz="1400" dirty="0" smtClean="0">
                <a:solidFill>
                  <a:schemeClr val="accent2"/>
                </a:solidFill>
                <a:latin typeface="+mn-lt"/>
              </a:rPr>
              <a:t> </a:t>
            </a:r>
            <a:r>
              <a:rPr lang="de-DE" sz="1400" dirty="0" err="1">
                <a:solidFill>
                  <a:schemeClr val="accent2"/>
                </a:solidFill>
                <a:latin typeface="+mn-lt"/>
              </a:rPr>
              <a:t>kaon</a:t>
            </a:r>
            <a:r>
              <a:rPr lang="de-DE" sz="1400" dirty="0">
                <a:solidFill>
                  <a:schemeClr val="accent2"/>
                </a:solidFill>
                <a:latin typeface="+mn-lt"/>
              </a:rPr>
              <a:t> </a:t>
            </a:r>
            <a:r>
              <a:rPr lang="de-DE" sz="1400" dirty="0" err="1">
                <a:solidFill>
                  <a:schemeClr val="accent2"/>
                </a:solidFill>
                <a:latin typeface="+mn-lt"/>
              </a:rPr>
              <a:t>trigger</a:t>
            </a:r>
            <a:r>
              <a:rPr lang="de-DE" sz="1400" dirty="0">
                <a:solidFill>
                  <a:schemeClr val="accent2"/>
                </a:solidFill>
                <a:latin typeface="+mn-lt"/>
              </a:rPr>
              <a:t> </a:t>
            </a:r>
            <a:r>
              <a:rPr lang="de-DE" sz="1400" dirty="0" err="1" smtClean="0">
                <a:solidFill>
                  <a:schemeClr val="accent2"/>
                </a:solidFill>
                <a:latin typeface="+mn-lt"/>
              </a:rPr>
              <a:t>scintillator</a:t>
            </a:r>
            <a:r>
              <a:rPr lang="de-DE" sz="1400" dirty="0" smtClean="0">
                <a:solidFill>
                  <a:schemeClr val="accent2"/>
                </a:solidFill>
                <a:latin typeface="+mn-lt"/>
              </a:rPr>
              <a:t>:    90 </a:t>
            </a:r>
            <a:r>
              <a:rPr lang="de-DE" sz="1400" dirty="0">
                <a:solidFill>
                  <a:schemeClr val="accent2"/>
                </a:solidFill>
                <a:latin typeface="+mn-lt"/>
              </a:rPr>
              <a:t>mm </a:t>
            </a:r>
            <a:r>
              <a:rPr lang="de-DE" sz="1400" dirty="0" err="1" smtClean="0">
                <a:solidFill>
                  <a:schemeClr val="accent2"/>
                </a:solidFill>
                <a:latin typeface="+mn-lt"/>
              </a:rPr>
              <a:t>diameter</a:t>
            </a:r>
            <a:r>
              <a:rPr lang="de-DE" sz="1400" dirty="0" smtClean="0">
                <a:solidFill>
                  <a:schemeClr val="accent2"/>
                </a:solidFill>
                <a:latin typeface="+mn-lt"/>
              </a:rPr>
              <a:t>,   </a:t>
            </a:r>
            <a:r>
              <a:rPr lang="de-DE" sz="1400" i="1" dirty="0" err="1">
                <a:solidFill>
                  <a:schemeClr val="accent2"/>
                </a:solidFill>
                <a:latin typeface="+mn-lt"/>
              </a:rPr>
              <a:t>near</a:t>
            </a:r>
            <a:r>
              <a:rPr lang="de-DE" sz="1400" i="1" dirty="0">
                <a:solidFill>
                  <a:schemeClr val="accent2"/>
                </a:solidFill>
                <a:latin typeface="+mn-lt"/>
              </a:rPr>
              <a:t> </a:t>
            </a:r>
            <a:r>
              <a:rPr lang="de-DE" sz="1400" i="1" dirty="0" err="1">
                <a:solidFill>
                  <a:schemeClr val="accent2"/>
                </a:solidFill>
                <a:latin typeface="+mn-lt"/>
              </a:rPr>
              <a:t>target</a:t>
            </a:r>
            <a:r>
              <a:rPr lang="de-DE" sz="1400" i="1" dirty="0">
                <a:solidFill>
                  <a:schemeClr val="accent2"/>
                </a:solidFill>
                <a:latin typeface="+mn-lt"/>
              </a:rPr>
              <a:t> </a:t>
            </a:r>
            <a:r>
              <a:rPr lang="de-DE" sz="1400" i="1" dirty="0" err="1">
                <a:solidFill>
                  <a:schemeClr val="accent2"/>
                </a:solidFill>
                <a:latin typeface="+mn-lt"/>
              </a:rPr>
              <a:t>window</a:t>
            </a:r>
            <a:r>
              <a:rPr lang="de-DE" sz="1400" i="1" dirty="0">
                <a:solidFill>
                  <a:schemeClr val="accent2"/>
                </a:solidFill>
                <a:latin typeface="+mn-lt"/>
              </a:rPr>
              <a:t>  </a:t>
            </a:r>
          </a:p>
        </p:txBody>
      </p:sp>
      <p:sp>
        <p:nvSpPr>
          <p:cNvPr id="19" name="Textfeld 21"/>
          <p:cNvSpPr txBox="1">
            <a:spLocks noChangeArrowheads="1"/>
          </p:cNvSpPr>
          <p:nvPr/>
        </p:nvSpPr>
        <p:spPr bwMode="auto">
          <a:xfrm>
            <a:off x="214282" y="5286388"/>
            <a:ext cx="4572032" cy="954107"/>
          </a:xfrm>
          <a:prstGeom prst="rect">
            <a:avLst/>
          </a:prstGeom>
          <a:solidFill>
            <a:schemeClr val="bg1"/>
          </a:solidFill>
          <a:ln w="9525">
            <a:noFill/>
            <a:miter lim="800000"/>
            <a:headEnd/>
            <a:tailEnd/>
          </a:ln>
        </p:spPr>
        <p:txBody>
          <a:bodyPr wrap="square">
            <a:spAutoFit/>
          </a:bodyPr>
          <a:lstStyle/>
          <a:p>
            <a:r>
              <a:rPr lang="de-DE" sz="1400" dirty="0" err="1">
                <a:solidFill>
                  <a:schemeClr val="accent2"/>
                </a:solidFill>
                <a:latin typeface="+mn-lt"/>
                <a:ea typeface="Arial Unicode MS" pitchFamily="34" charset="-128"/>
                <a:cs typeface="Arial Unicode MS" pitchFamily="34" charset="-128"/>
              </a:rPr>
              <a:t>the</a:t>
            </a:r>
            <a:r>
              <a:rPr lang="de-DE" sz="1400" dirty="0">
                <a:solidFill>
                  <a:schemeClr val="accent2"/>
                </a:solidFill>
                <a:latin typeface="+mn-lt"/>
                <a:ea typeface="Arial Unicode MS" pitchFamily="34" charset="-128"/>
                <a:cs typeface="Arial Unicode MS" pitchFamily="34" charset="-128"/>
              </a:rPr>
              <a:t> </a:t>
            </a:r>
            <a:r>
              <a:rPr lang="de-DE" sz="1400" dirty="0" err="1">
                <a:solidFill>
                  <a:schemeClr val="accent2"/>
                </a:solidFill>
                <a:latin typeface="+mn-lt"/>
                <a:ea typeface="Arial Unicode MS" pitchFamily="34" charset="-128"/>
                <a:cs typeface="Arial Unicode MS" pitchFamily="34" charset="-128"/>
              </a:rPr>
              <a:t>fraction</a:t>
            </a:r>
            <a:r>
              <a:rPr lang="de-DE" sz="1400" dirty="0">
                <a:solidFill>
                  <a:schemeClr val="accent2"/>
                </a:solidFill>
                <a:latin typeface="+mn-lt"/>
                <a:ea typeface="Arial Unicode MS" pitchFamily="34" charset="-128"/>
                <a:cs typeface="Arial Unicode MS" pitchFamily="34" charset="-128"/>
              </a:rPr>
              <a:t> </a:t>
            </a:r>
            <a:r>
              <a:rPr lang="de-DE" sz="1400" dirty="0" err="1">
                <a:solidFill>
                  <a:schemeClr val="accent2"/>
                </a:solidFill>
                <a:latin typeface="+mn-lt"/>
                <a:ea typeface="Arial Unicode MS" pitchFamily="34" charset="-128"/>
                <a:cs typeface="Arial Unicode MS" pitchFamily="34" charset="-128"/>
              </a:rPr>
              <a:t>of</a:t>
            </a:r>
            <a:r>
              <a:rPr lang="de-DE" sz="1400" dirty="0">
                <a:solidFill>
                  <a:schemeClr val="accent2"/>
                </a:solidFill>
                <a:latin typeface="+mn-lt"/>
                <a:ea typeface="Arial Unicode MS" pitchFamily="34" charset="-128"/>
                <a:cs typeface="Arial Unicode MS" pitchFamily="34" charset="-128"/>
              </a:rPr>
              <a:t>  </a:t>
            </a:r>
            <a:r>
              <a:rPr lang="de-DE" sz="1400" dirty="0" err="1">
                <a:solidFill>
                  <a:schemeClr val="accent2"/>
                </a:solidFill>
                <a:latin typeface="+mn-lt"/>
                <a:ea typeface="Arial Unicode MS" pitchFamily="34" charset="-128"/>
                <a:cs typeface="Arial Unicode MS" pitchFamily="34" charset="-128"/>
              </a:rPr>
              <a:t>triggered</a:t>
            </a:r>
            <a:r>
              <a:rPr lang="de-DE" sz="1400" dirty="0">
                <a:solidFill>
                  <a:schemeClr val="accent2"/>
                </a:solidFill>
                <a:latin typeface="+mn-lt"/>
                <a:ea typeface="Arial Unicode MS" pitchFamily="34" charset="-128"/>
                <a:cs typeface="Arial Unicode MS" pitchFamily="34" charset="-128"/>
              </a:rPr>
              <a:t> </a:t>
            </a:r>
            <a:r>
              <a:rPr lang="de-DE" sz="1400" dirty="0" err="1">
                <a:solidFill>
                  <a:schemeClr val="accent2"/>
                </a:solidFill>
                <a:latin typeface="+mn-lt"/>
                <a:ea typeface="Arial Unicode MS" pitchFamily="34" charset="-128"/>
                <a:cs typeface="Arial Unicode MS" pitchFamily="34" charset="-128"/>
              </a:rPr>
              <a:t>Kaons</a:t>
            </a:r>
            <a:r>
              <a:rPr lang="de-DE" sz="1400" dirty="0">
                <a:solidFill>
                  <a:schemeClr val="accent2"/>
                </a:solidFill>
                <a:latin typeface="+mn-lt"/>
                <a:ea typeface="Arial Unicode MS" pitchFamily="34" charset="-128"/>
                <a:cs typeface="Arial Unicode MS" pitchFamily="34" charset="-128"/>
              </a:rPr>
              <a:t> </a:t>
            </a:r>
            <a:r>
              <a:rPr lang="de-DE" sz="1400" dirty="0" err="1">
                <a:solidFill>
                  <a:schemeClr val="accent2"/>
                </a:solidFill>
                <a:latin typeface="+mn-lt"/>
                <a:ea typeface="Arial Unicode MS" pitchFamily="34" charset="-128"/>
                <a:cs typeface="Arial Unicode MS" pitchFamily="34" charset="-128"/>
              </a:rPr>
              <a:t>stopping</a:t>
            </a:r>
            <a:r>
              <a:rPr lang="de-DE" sz="1400" dirty="0">
                <a:solidFill>
                  <a:schemeClr val="accent2"/>
                </a:solidFill>
                <a:latin typeface="+mn-lt"/>
                <a:ea typeface="Arial Unicode MS" pitchFamily="34" charset="-128"/>
                <a:cs typeface="Arial Unicode MS" pitchFamily="34" charset="-128"/>
              </a:rPr>
              <a:t> in </a:t>
            </a:r>
            <a:r>
              <a:rPr lang="de-DE" sz="1400" dirty="0" smtClean="0">
                <a:solidFill>
                  <a:schemeClr val="accent2"/>
                </a:solidFill>
                <a:latin typeface="+mn-lt"/>
                <a:ea typeface="Arial Unicode MS" pitchFamily="34" charset="-128"/>
                <a:cs typeface="Arial Unicode MS" pitchFamily="34" charset="-128"/>
              </a:rPr>
              <a:t>wall </a:t>
            </a:r>
          </a:p>
          <a:p>
            <a:r>
              <a:rPr lang="de-DE" sz="1400" dirty="0" err="1" smtClean="0">
                <a:solidFill>
                  <a:schemeClr val="accent2"/>
                </a:solidFill>
                <a:latin typeface="+mn-lt"/>
                <a:ea typeface="Arial Unicode MS" pitchFamily="34" charset="-128"/>
                <a:cs typeface="Arial Unicode MS" pitchFamily="34" charset="-128"/>
              </a:rPr>
              <a:t>materials</a:t>
            </a:r>
            <a:r>
              <a:rPr lang="de-DE" sz="1400" dirty="0" smtClean="0">
                <a:solidFill>
                  <a:schemeClr val="accent2"/>
                </a:solidFill>
                <a:latin typeface="+mn-lt"/>
                <a:ea typeface="Arial Unicode MS" pitchFamily="34" charset="-128"/>
                <a:cs typeface="Arial Unicode MS" pitchFamily="34" charset="-128"/>
              </a:rPr>
              <a:t> </a:t>
            </a:r>
            <a:r>
              <a:rPr lang="de-DE" sz="1400" dirty="0" err="1">
                <a:solidFill>
                  <a:schemeClr val="accent2"/>
                </a:solidFill>
                <a:latin typeface="+mn-lt"/>
                <a:ea typeface="Arial Unicode MS" pitchFamily="34" charset="-128"/>
                <a:cs typeface="Arial Unicode MS" pitchFamily="34" charset="-128"/>
              </a:rPr>
              <a:t>can</a:t>
            </a:r>
            <a:r>
              <a:rPr lang="de-DE" sz="1400" dirty="0">
                <a:solidFill>
                  <a:schemeClr val="accent2"/>
                </a:solidFill>
                <a:latin typeface="+mn-lt"/>
                <a:ea typeface="Arial Unicode MS" pitchFamily="34" charset="-128"/>
                <a:cs typeface="Arial Unicode MS" pitchFamily="34" charset="-128"/>
              </a:rPr>
              <a:t> </a:t>
            </a:r>
            <a:r>
              <a:rPr lang="de-DE" sz="1400" dirty="0" err="1">
                <a:solidFill>
                  <a:schemeClr val="accent2"/>
                </a:solidFill>
                <a:latin typeface="+mn-lt"/>
                <a:ea typeface="Arial Unicode MS" pitchFamily="34" charset="-128"/>
                <a:cs typeface="Arial Unicode MS" pitchFamily="34" charset="-128"/>
              </a:rPr>
              <a:t>be</a:t>
            </a:r>
            <a:r>
              <a:rPr lang="de-DE" sz="1400" dirty="0">
                <a:solidFill>
                  <a:schemeClr val="accent2"/>
                </a:solidFill>
                <a:latin typeface="+mn-lt"/>
                <a:ea typeface="Arial Unicode MS" pitchFamily="34" charset="-128"/>
                <a:cs typeface="Arial Unicode MS" pitchFamily="34" charset="-128"/>
              </a:rPr>
              <a:t> </a:t>
            </a:r>
            <a:r>
              <a:rPr lang="de-DE" sz="1400" dirty="0" err="1">
                <a:solidFill>
                  <a:schemeClr val="accent2"/>
                </a:solidFill>
                <a:latin typeface="+mn-lt"/>
                <a:ea typeface="Arial Unicode MS" pitchFamily="34" charset="-128"/>
                <a:cs typeface="Arial Unicode MS" pitchFamily="34" charset="-128"/>
              </a:rPr>
              <a:t>reduced</a:t>
            </a:r>
            <a:r>
              <a:rPr lang="de-DE" sz="1400" dirty="0">
                <a:solidFill>
                  <a:schemeClr val="accent2"/>
                </a:solidFill>
                <a:latin typeface="+mn-lt"/>
                <a:ea typeface="Arial Unicode MS" pitchFamily="34" charset="-128"/>
                <a:cs typeface="Arial Unicode MS" pitchFamily="34" charset="-128"/>
              </a:rPr>
              <a:t> </a:t>
            </a:r>
            <a:r>
              <a:rPr lang="de-DE" sz="1400" dirty="0" err="1" smtClean="0">
                <a:solidFill>
                  <a:schemeClr val="accent2"/>
                </a:solidFill>
                <a:latin typeface="+mn-lt"/>
                <a:ea typeface="Arial Unicode MS" pitchFamily="34" charset="-128"/>
                <a:cs typeface="Arial Unicode MS" pitchFamily="34" charset="-128"/>
              </a:rPr>
              <a:t>drastically</a:t>
            </a:r>
            <a:r>
              <a:rPr lang="de-DE" sz="1400" dirty="0" smtClean="0">
                <a:solidFill>
                  <a:schemeClr val="accent2"/>
                </a:solidFill>
                <a:latin typeface="+mn-lt"/>
                <a:ea typeface="Arial Unicode MS" pitchFamily="34" charset="-128"/>
                <a:cs typeface="Arial Unicode MS" pitchFamily="34" charset="-128"/>
              </a:rPr>
              <a:t>; </a:t>
            </a:r>
          </a:p>
          <a:p>
            <a:r>
              <a:rPr lang="de-DE" sz="1400" dirty="0" smtClean="0">
                <a:solidFill>
                  <a:schemeClr val="accent2"/>
                </a:solidFill>
                <a:latin typeface="+mn-lt"/>
                <a:ea typeface="Arial Unicode MS" pitchFamily="34" charset="-128"/>
                <a:cs typeface="Arial Unicode MS" pitchFamily="34" charset="-128"/>
              </a:rPr>
              <a:t>The  </a:t>
            </a:r>
            <a:r>
              <a:rPr lang="de-DE" sz="1400" i="1" dirty="0" err="1" smtClean="0">
                <a:solidFill>
                  <a:schemeClr val="accent2"/>
                </a:solidFill>
                <a:latin typeface="+mn-lt"/>
                <a:ea typeface="Arial Unicode MS" pitchFamily="34" charset="-128"/>
                <a:cs typeface="Arial Unicode MS" pitchFamily="34" charset="-128"/>
              </a:rPr>
              <a:t>background</a:t>
            </a:r>
            <a:r>
              <a:rPr lang="de-DE" sz="1400" i="1" dirty="0" smtClean="0">
                <a:solidFill>
                  <a:schemeClr val="accent2"/>
                </a:solidFill>
                <a:latin typeface="+mn-lt"/>
                <a:ea typeface="Arial Unicode MS" pitchFamily="34" charset="-128"/>
                <a:cs typeface="Arial Unicode MS" pitchFamily="34" charset="-128"/>
              </a:rPr>
              <a:t> </a:t>
            </a:r>
            <a:r>
              <a:rPr lang="de-DE" sz="1400" i="1" dirty="0" err="1" smtClean="0">
                <a:solidFill>
                  <a:schemeClr val="accent2"/>
                </a:solidFill>
                <a:latin typeface="+mn-lt"/>
                <a:ea typeface="Arial Unicode MS" pitchFamily="34" charset="-128"/>
                <a:cs typeface="Arial Unicode MS" pitchFamily="34" charset="-128"/>
              </a:rPr>
              <a:t>from</a:t>
            </a:r>
            <a:r>
              <a:rPr lang="de-DE" sz="1400" i="1" dirty="0" smtClean="0">
                <a:solidFill>
                  <a:schemeClr val="accent2"/>
                </a:solidFill>
                <a:latin typeface="+mn-lt"/>
                <a:ea typeface="Arial Unicode MS" pitchFamily="34" charset="-128"/>
                <a:cs typeface="Arial Unicode MS" pitchFamily="34" charset="-128"/>
              </a:rPr>
              <a:t>  </a:t>
            </a:r>
            <a:r>
              <a:rPr lang="de-DE" sz="1400" i="1" dirty="0" err="1">
                <a:solidFill>
                  <a:schemeClr val="accent2"/>
                </a:solidFill>
                <a:latin typeface="+mn-lt"/>
                <a:ea typeface="Arial Unicode MS" pitchFamily="34" charset="-128"/>
                <a:cs typeface="Arial Unicode MS" pitchFamily="34" charset="-128"/>
              </a:rPr>
              <a:t>kaonic</a:t>
            </a:r>
            <a:r>
              <a:rPr lang="de-DE" sz="1400" i="1" dirty="0">
                <a:solidFill>
                  <a:schemeClr val="accent2"/>
                </a:solidFill>
                <a:latin typeface="+mn-lt"/>
                <a:ea typeface="Arial Unicode MS" pitchFamily="34" charset="-128"/>
                <a:cs typeface="Arial Unicode MS" pitchFamily="34" charset="-128"/>
              </a:rPr>
              <a:t> </a:t>
            </a:r>
            <a:r>
              <a:rPr lang="de-DE" sz="1400" i="1" dirty="0" err="1" smtClean="0">
                <a:solidFill>
                  <a:schemeClr val="accent2"/>
                </a:solidFill>
                <a:latin typeface="+mn-lt"/>
                <a:ea typeface="Arial Unicode MS" pitchFamily="34" charset="-128"/>
                <a:cs typeface="Arial Unicode MS" pitchFamily="34" charset="-128"/>
              </a:rPr>
              <a:t>lines</a:t>
            </a:r>
            <a:r>
              <a:rPr lang="de-DE" sz="1400" i="1" dirty="0" smtClean="0">
                <a:solidFill>
                  <a:schemeClr val="accent2"/>
                </a:solidFill>
                <a:latin typeface="+mn-lt"/>
                <a:ea typeface="Arial Unicode MS" pitchFamily="34" charset="-128"/>
                <a:cs typeface="Arial Unicode MS" pitchFamily="34" charset="-128"/>
              </a:rPr>
              <a:t> per </a:t>
            </a:r>
            <a:r>
              <a:rPr lang="de-DE" sz="1400" i="1" smtClean="0">
                <a:solidFill>
                  <a:schemeClr val="accent2"/>
                </a:solidFill>
                <a:latin typeface="+mn-lt"/>
                <a:ea typeface="Arial Unicode MS" pitchFamily="34" charset="-128"/>
                <a:cs typeface="Arial Unicode MS" pitchFamily="34" charset="-128"/>
              </a:rPr>
              <a:t>signal </a:t>
            </a:r>
            <a:r>
              <a:rPr lang="de-DE" sz="1400" i="1" dirty="0" err="1" smtClean="0">
                <a:solidFill>
                  <a:schemeClr val="accent2"/>
                </a:solidFill>
                <a:latin typeface="+mn-lt"/>
                <a:ea typeface="Arial Unicode MS" pitchFamily="34" charset="-128"/>
                <a:cs typeface="Arial Unicode MS" pitchFamily="34" charset="-128"/>
              </a:rPr>
              <a:t>is</a:t>
            </a:r>
            <a:r>
              <a:rPr lang="de-DE" sz="1400" i="1" dirty="0" smtClean="0">
                <a:solidFill>
                  <a:schemeClr val="accent2"/>
                </a:solidFill>
                <a:latin typeface="+mn-lt"/>
                <a:ea typeface="Arial Unicode MS" pitchFamily="34" charset="-128"/>
                <a:cs typeface="Arial Unicode MS" pitchFamily="34" charset="-128"/>
              </a:rPr>
              <a:t> </a:t>
            </a:r>
            <a:r>
              <a:rPr lang="de-DE" sz="1400" i="1" dirty="0" err="1" smtClean="0">
                <a:solidFill>
                  <a:schemeClr val="accent2"/>
                </a:solidFill>
                <a:latin typeface="+mn-lt"/>
                <a:ea typeface="Arial Unicode MS" pitchFamily="34" charset="-128"/>
                <a:cs typeface="Arial Unicode MS" pitchFamily="34" charset="-128"/>
              </a:rPr>
              <a:t>reduced</a:t>
            </a:r>
            <a:r>
              <a:rPr lang="de-DE" sz="1400" i="1" dirty="0" smtClean="0">
                <a:solidFill>
                  <a:schemeClr val="accent2"/>
                </a:solidFill>
                <a:latin typeface="+mn-lt"/>
                <a:ea typeface="Arial Unicode MS" pitchFamily="34" charset="-128"/>
                <a:cs typeface="Arial Unicode MS" pitchFamily="34" charset="-128"/>
              </a:rPr>
              <a:t> </a:t>
            </a:r>
            <a:r>
              <a:rPr lang="de-DE" sz="1400" i="1" dirty="0" err="1" smtClean="0">
                <a:solidFill>
                  <a:schemeClr val="accent2"/>
                </a:solidFill>
                <a:latin typeface="+mn-lt"/>
                <a:ea typeface="Arial Unicode MS" pitchFamily="34" charset="-128"/>
                <a:cs typeface="Arial Unicode MS" pitchFamily="34" charset="-128"/>
              </a:rPr>
              <a:t>by</a:t>
            </a:r>
            <a:r>
              <a:rPr lang="de-DE" sz="1400" i="1" dirty="0" smtClean="0">
                <a:solidFill>
                  <a:schemeClr val="accent2"/>
                </a:solidFill>
                <a:latin typeface="+mn-lt"/>
                <a:ea typeface="Arial Unicode MS" pitchFamily="34" charset="-128"/>
                <a:cs typeface="Arial Unicode MS" pitchFamily="34" charset="-128"/>
              </a:rPr>
              <a:t> ~ 20 </a:t>
            </a:r>
            <a:endParaRPr lang="de-DE" sz="1400" i="1" dirty="0">
              <a:solidFill>
                <a:schemeClr val="accent2"/>
              </a:solidFill>
              <a:latin typeface="+mn-lt"/>
              <a:ea typeface="Arial Unicode MS" pitchFamily="34" charset="-128"/>
              <a:cs typeface="Arial Unicode MS" pitchFamily="34" charset="-128"/>
            </a:endParaRPr>
          </a:p>
        </p:txBody>
      </p:sp>
      <p:pic>
        <p:nvPicPr>
          <p:cNvPr id="43010" name="Picture 2"/>
          <p:cNvPicPr>
            <a:picLocks noChangeAspect="1" noChangeArrowheads="1"/>
          </p:cNvPicPr>
          <p:nvPr/>
        </p:nvPicPr>
        <p:blipFill>
          <a:blip r:embed="rId4" cstate="print"/>
          <a:srcRect/>
          <a:stretch>
            <a:fillRect/>
          </a:stretch>
        </p:blipFill>
        <p:spPr bwMode="auto">
          <a:xfrm>
            <a:off x="4429124" y="4714884"/>
            <a:ext cx="4097335" cy="1810501"/>
          </a:xfrm>
          <a:prstGeom prst="rect">
            <a:avLst/>
          </a:prstGeom>
          <a:noFill/>
          <a:ln w="9525">
            <a:noFill/>
            <a:miter lim="800000"/>
            <a:headEnd/>
            <a:tailEnd/>
          </a:ln>
        </p:spPr>
      </p:pic>
      <p:sp>
        <p:nvSpPr>
          <p:cNvPr id="22"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58</a:t>
            </a:fld>
            <a:r>
              <a:rPr lang="de-DE" dirty="0" smtClean="0"/>
              <a:t>   </a:t>
            </a:r>
            <a:endParaRPr lang="de-DE"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p:cNvSpPr/>
          <p:nvPr/>
        </p:nvSpPr>
        <p:spPr>
          <a:xfrm>
            <a:off x="5495874" y="4286256"/>
            <a:ext cx="1025850"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0" y="0"/>
            <a:ext cx="9144000" cy="1138773"/>
          </a:xfrm>
          <a:prstGeom prst="rect">
            <a:avLst/>
          </a:prstGeom>
          <a:noFill/>
        </p:spPr>
        <p:txBody>
          <a:bodyPr wrap="square" rtlCol="0">
            <a:spAutoFit/>
          </a:bodyPr>
          <a:lstStyle/>
          <a:p>
            <a:pPr algn="ctr"/>
            <a:r>
              <a:rPr lang="de-DE" sz="2800" i="1" dirty="0" err="1" smtClean="0">
                <a:solidFill>
                  <a:schemeClr val="accent4">
                    <a:lumMod val="65000"/>
                    <a:lumOff val="35000"/>
                  </a:schemeClr>
                </a:solidFill>
              </a:rPr>
              <a:t>Example</a:t>
            </a:r>
            <a:r>
              <a:rPr lang="de-DE" sz="2800" i="1" dirty="0" smtClean="0">
                <a:solidFill>
                  <a:schemeClr val="accent4">
                    <a:lumMod val="65000"/>
                    <a:lumOff val="35000"/>
                  </a:schemeClr>
                </a:solidFill>
              </a:rPr>
              <a:t> </a:t>
            </a:r>
            <a:r>
              <a:rPr lang="de-DE" sz="2800" i="1" dirty="0" err="1" smtClean="0">
                <a:solidFill>
                  <a:schemeClr val="accent4">
                    <a:lumMod val="65000"/>
                    <a:lumOff val="35000"/>
                  </a:schemeClr>
                </a:solidFill>
              </a:rPr>
              <a:t>for</a:t>
            </a:r>
            <a:r>
              <a:rPr lang="de-DE" sz="2800" i="1" dirty="0" smtClean="0">
                <a:solidFill>
                  <a:schemeClr val="accent4">
                    <a:lumMod val="65000"/>
                    <a:lumOff val="35000"/>
                  </a:schemeClr>
                </a:solidFill>
              </a:rPr>
              <a:t> </a:t>
            </a:r>
            <a:r>
              <a:rPr lang="de-DE" sz="2800" i="1" dirty="0" err="1" smtClean="0">
                <a:solidFill>
                  <a:schemeClr val="accent4">
                    <a:lumMod val="65000"/>
                    <a:lumOff val="35000"/>
                  </a:schemeClr>
                </a:solidFill>
              </a:rPr>
              <a:t>preparatory</a:t>
            </a:r>
            <a:r>
              <a:rPr lang="de-DE" sz="2800" i="1" dirty="0" smtClean="0">
                <a:solidFill>
                  <a:schemeClr val="accent4">
                    <a:lumMod val="65000"/>
                    <a:lumOff val="35000"/>
                  </a:schemeClr>
                </a:solidFill>
              </a:rPr>
              <a:t> </a:t>
            </a:r>
            <a:r>
              <a:rPr lang="de-DE" sz="2800" i="1" dirty="0" err="1" smtClean="0">
                <a:solidFill>
                  <a:schemeClr val="accent4">
                    <a:lumMod val="65000"/>
                    <a:lumOff val="35000"/>
                  </a:schemeClr>
                </a:solidFill>
              </a:rPr>
              <a:t>measurements</a:t>
            </a:r>
            <a:endParaRPr lang="de-DE" sz="2800" i="1" dirty="0" smtClean="0">
              <a:solidFill>
                <a:schemeClr val="accent4">
                  <a:lumMod val="65000"/>
                  <a:lumOff val="35000"/>
                </a:schemeClr>
              </a:solidFill>
            </a:endParaRPr>
          </a:p>
          <a:p>
            <a:endParaRPr lang="de-DE" dirty="0" smtClean="0"/>
          </a:p>
          <a:p>
            <a:r>
              <a:rPr lang="de-DE" sz="1400" dirty="0" smtClean="0"/>
              <a:t>      512 </a:t>
            </a:r>
            <a:r>
              <a:rPr lang="de-DE" sz="1400" dirty="0" err="1" smtClean="0"/>
              <a:t>MeV</a:t>
            </a:r>
            <a:r>
              <a:rPr lang="de-DE" sz="1400" dirty="0" smtClean="0"/>
              <a:t> </a:t>
            </a:r>
            <a:r>
              <a:rPr lang="de-DE" sz="1400" dirty="0" err="1" smtClean="0"/>
              <a:t>electrons</a:t>
            </a:r>
            <a:r>
              <a:rPr lang="de-DE" sz="1400" dirty="0" smtClean="0"/>
              <a:t> </a:t>
            </a:r>
            <a:r>
              <a:rPr lang="de-DE" sz="1400" dirty="0" err="1" smtClean="0"/>
              <a:t>from</a:t>
            </a:r>
            <a:r>
              <a:rPr lang="de-DE" sz="1400" dirty="0" smtClean="0"/>
              <a:t> BTF,    SDD + </a:t>
            </a:r>
            <a:r>
              <a:rPr lang="de-DE" sz="1400" dirty="0" err="1" smtClean="0"/>
              <a:t>scintillator</a:t>
            </a:r>
            <a:r>
              <a:rPr lang="de-DE" sz="1400" dirty="0" smtClean="0"/>
              <a:t>,   </a:t>
            </a:r>
            <a:r>
              <a:rPr lang="de-DE" sz="1400" dirty="0" err="1" smtClean="0"/>
              <a:t>get</a:t>
            </a:r>
            <a:r>
              <a:rPr lang="de-DE" sz="1400" dirty="0" smtClean="0"/>
              <a:t> </a:t>
            </a:r>
            <a:r>
              <a:rPr lang="de-DE" sz="1400" dirty="0" err="1" smtClean="0"/>
              <a:t>response</a:t>
            </a:r>
            <a:r>
              <a:rPr lang="de-DE" sz="1400" dirty="0" smtClean="0"/>
              <a:t> </a:t>
            </a:r>
            <a:r>
              <a:rPr lang="de-DE" sz="1400" dirty="0" err="1" smtClean="0"/>
              <a:t>to</a:t>
            </a:r>
            <a:r>
              <a:rPr lang="de-DE" sz="1400" dirty="0" smtClean="0"/>
              <a:t> MIPS !</a:t>
            </a:r>
            <a:endParaRPr lang="de-DE" sz="1400" dirty="0"/>
          </a:p>
        </p:txBody>
      </p:sp>
      <p:cxnSp>
        <p:nvCxnSpPr>
          <p:cNvPr id="5" name="Gerade Verbindung mit Pfeil 4"/>
          <p:cNvCxnSpPr/>
          <p:nvPr/>
        </p:nvCxnSpPr>
        <p:spPr>
          <a:xfrm>
            <a:off x="1138156" y="2071678"/>
            <a:ext cx="5143536" cy="1588"/>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3567048" y="1857364"/>
            <a:ext cx="45719"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4567180" y="1857364"/>
            <a:ext cx="45719"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mit Pfeil 7"/>
          <p:cNvCxnSpPr/>
          <p:nvPr/>
        </p:nvCxnSpPr>
        <p:spPr>
          <a:xfrm>
            <a:off x="1138156" y="3500438"/>
            <a:ext cx="5143536" cy="1588"/>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3567048" y="3643314"/>
            <a:ext cx="45719"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567180" y="3286124"/>
            <a:ext cx="45719"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mit Pfeil 11"/>
          <p:cNvCxnSpPr/>
          <p:nvPr/>
        </p:nvCxnSpPr>
        <p:spPr>
          <a:xfrm rot="5400000">
            <a:off x="3417673" y="3653938"/>
            <a:ext cx="365780" cy="482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1112438" y="5072073"/>
            <a:ext cx="5240692" cy="1"/>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3541330" y="5214949"/>
            <a:ext cx="45719"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4541462" y="4857759"/>
            <a:ext cx="45719"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 Verbindung mit Pfeil 15"/>
          <p:cNvCxnSpPr/>
          <p:nvPr/>
        </p:nvCxnSpPr>
        <p:spPr>
          <a:xfrm rot="10800000" flipV="1">
            <a:off x="3573748" y="5080920"/>
            <a:ext cx="2731625" cy="71763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709528" y="1857364"/>
            <a:ext cx="343364" cy="338554"/>
          </a:xfrm>
          <a:prstGeom prst="rect">
            <a:avLst/>
          </a:prstGeom>
          <a:noFill/>
        </p:spPr>
        <p:txBody>
          <a:bodyPr wrap="none" rtlCol="0">
            <a:spAutoFit/>
          </a:bodyPr>
          <a:lstStyle/>
          <a:p>
            <a:r>
              <a:rPr lang="de-DE" sz="1600" dirty="0" smtClean="0"/>
              <a:t>e</a:t>
            </a:r>
            <a:r>
              <a:rPr lang="de-DE" sz="1600" baseline="30000" dirty="0" smtClean="0"/>
              <a:t>-</a:t>
            </a:r>
            <a:endParaRPr lang="de-AT" sz="1600" baseline="30000" dirty="0"/>
          </a:p>
        </p:txBody>
      </p:sp>
      <p:sp>
        <p:nvSpPr>
          <p:cNvPr id="18" name="Textfeld 17"/>
          <p:cNvSpPr txBox="1"/>
          <p:nvPr/>
        </p:nvSpPr>
        <p:spPr>
          <a:xfrm>
            <a:off x="683810" y="3357561"/>
            <a:ext cx="343364" cy="338554"/>
          </a:xfrm>
          <a:prstGeom prst="rect">
            <a:avLst/>
          </a:prstGeom>
          <a:noFill/>
        </p:spPr>
        <p:txBody>
          <a:bodyPr wrap="none" rtlCol="0">
            <a:spAutoFit/>
          </a:bodyPr>
          <a:lstStyle/>
          <a:p>
            <a:r>
              <a:rPr lang="de-DE" sz="1600" dirty="0" smtClean="0"/>
              <a:t>e</a:t>
            </a:r>
            <a:r>
              <a:rPr lang="de-DE" sz="1600" baseline="30000" dirty="0" smtClean="0"/>
              <a:t>-</a:t>
            </a:r>
            <a:endParaRPr lang="de-AT" sz="1600" baseline="30000" dirty="0"/>
          </a:p>
        </p:txBody>
      </p:sp>
      <p:sp>
        <p:nvSpPr>
          <p:cNvPr id="19" name="Textfeld 18"/>
          <p:cNvSpPr txBox="1"/>
          <p:nvPr/>
        </p:nvSpPr>
        <p:spPr>
          <a:xfrm>
            <a:off x="683810" y="4929197"/>
            <a:ext cx="343364" cy="338554"/>
          </a:xfrm>
          <a:prstGeom prst="rect">
            <a:avLst/>
          </a:prstGeom>
          <a:noFill/>
        </p:spPr>
        <p:txBody>
          <a:bodyPr wrap="none" rtlCol="0">
            <a:spAutoFit/>
          </a:bodyPr>
          <a:lstStyle/>
          <a:p>
            <a:r>
              <a:rPr lang="de-DE" sz="1600" dirty="0" smtClean="0"/>
              <a:t>e</a:t>
            </a:r>
            <a:r>
              <a:rPr lang="de-DE" sz="1600" baseline="30000" dirty="0" smtClean="0"/>
              <a:t>-</a:t>
            </a:r>
            <a:endParaRPr lang="de-AT" sz="1600" baseline="30000" dirty="0"/>
          </a:p>
        </p:txBody>
      </p:sp>
      <p:sp>
        <p:nvSpPr>
          <p:cNvPr id="21" name="Textfeld 20"/>
          <p:cNvSpPr txBox="1"/>
          <p:nvPr/>
        </p:nvSpPr>
        <p:spPr>
          <a:xfrm>
            <a:off x="3352734" y="2571744"/>
            <a:ext cx="564578" cy="307777"/>
          </a:xfrm>
          <a:prstGeom prst="rect">
            <a:avLst/>
          </a:prstGeom>
          <a:noFill/>
        </p:spPr>
        <p:txBody>
          <a:bodyPr wrap="none" rtlCol="0">
            <a:spAutoFit/>
          </a:bodyPr>
          <a:lstStyle/>
          <a:p>
            <a:r>
              <a:rPr lang="de-DE" sz="1400" dirty="0" smtClean="0"/>
              <a:t>SDD</a:t>
            </a:r>
            <a:endParaRPr lang="de-AT" sz="1400" dirty="0"/>
          </a:p>
        </p:txBody>
      </p:sp>
      <p:sp>
        <p:nvSpPr>
          <p:cNvPr id="22" name="Textfeld 21"/>
          <p:cNvSpPr txBox="1"/>
          <p:nvPr/>
        </p:nvSpPr>
        <p:spPr>
          <a:xfrm>
            <a:off x="3327016" y="4357693"/>
            <a:ext cx="564578" cy="307777"/>
          </a:xfrm>
          <a:prstGeom prst="rect">
            <a:avLst/>
          </a:prstGeom>
          <a:noFill/>
        </p:spPr>
        <p:txBody>
          <a:bodyPr wrap="none" rtlCol="0">
            <a:spAutoFit/>
          </a:bodyPr>
          <a:lstStyle/>
          <a:p>
            <a:r>
              <a:rPr lang="de-DE" sz="1400" dirty="0" smtClean="0"/>
              <a:t>SDD</a:t>
            </a:r>
            <a:endParaRPr lang="de-AT" sz="1400" dirty="0"/>
          </a:p>
        </p:txBody>
      </p:sp>
      <p:sp>
        <p:nvSpPr>
          <p:cNvPr id="23" name="Textfeld 22"/>
          <p:cNvSpPr txBox="1"/>
          <p:nvPr/>
        </p:nvSpPr>
        <p:spPr>
          <a:xfrm>
            <a:off x="3327016" y="5929329"/>
            <a:ext cx="564578" cy="307777"/>
          </a:xfrm>
          <a:prstGeom prst="rect">
            <a:avLst/>
          </a:prstGeom>
          <a:noFill/>
        </p:spPr>
        <p:txBody>
          <a:bodyPr wrap="none" rtlCol="0">
            <a:spAutoFit/>
          </a:bodyPr>
          <a:lstStyle/>
          <a:p>
            <a:r>
              <a:rPr lang="de-DE" sz="1400" dirty="0" smtClean="0"/>
              <a:t>SDD</a:t>
            </a:r>
            <a:endParaRPr lang="de-AT" sz="1400" dirty="0"/>
          </a:p>
        </p:txBody>
      </p:sp>
      <p:sp>
        <p:nvSpPr>
          <p:cNvPr id="25" name="Textfeld 24"/>
          <p:cNvSpPr txBox="1"/>
          <p:nvPr/>
        </p:nvSpPr>
        <p:spPr>
          <a:xfrm>
            <a:off x="6736038" y="1714489"/>
            <a:ext cx="2323072" cy="738664"/>
          </a:xfrm>
          <a:prstGeom prst="rect">
            <a:avLst/>
          </a:prstGeom>
          <a:noFill/>
        </p:spPr>
        <p:txBody>
          <a:bodyPr wrap="none" rtlCol="0">
            <a:spAutoFit/>
          </a:bodyPr>
          <a:lstStyle/>
          <a:p>
            <a:r>
              <a:rPr lang="de-DE" sz="1400" dirty="0" err="1" smtClean="0"/>
              <a:t>case</a:t>
            </a:r>
            <a:r>
              <a:rPr lang="de-DE" sz="1400" dirty="0" smtClean="0"/>
              <a:t> 1:</a:t>
            </a:r>
          </a:p>
          <a:p>
            <a:r>
              <a:rPr lang="de-DE" sz="1400" dirty="0" err="1" smtClean="0"/>
              <a:t>low</a:t>
            </a:r>
            <a:r>
              <a:rPr lang="de-DE" sz="1400" dirty="0" smtClean="0"/>
              <a:t> </a:t>
            </a:r>
            <a:r>
              <a:rPr lang="de-DE" sz="1400" dirty="0" err="1" smtClean="0"/>
              <a:t>energy</a:t>
            </a:r>
            <a:r>
              <a:rPr lang="de-DE" sz="1400" dirty="0" smtClean="0"/>
              <a:t> </a:t>
            </a:r>
            <a:r>
              <a:rPr lang="de-DE" sz="1400" dirty="0" err="1" smtClean="0"/>
              <a:t>tails</a:t>
            </a:r>
            <a:r>
              <a:rPr lang="de-DE" sz="1400" dirty="0" smtClean="0"/>
              <a:t> in SDD-</a:t>
            </a:r>
          </a:p>
          <a:p>
            <a:r>
              <a:rPr lang="de-DE" sz="1400" dirty="0" err="1" smtClean="0"/>
              <a:t>response</a:t>
            </a:r>
            <a:r>
              <a:rPr lang="de-DE" sz="1400" dirty="0" smtClean="0"/>
              <a:t> </a:t>
            </a:r>
            <a:r>
              <a:rPr lang="de-DE" sz="1400" dirty="0" err="1" smtClean="0"/>
              <a:t>to</a:t>
            </a:r>
            <a:r>
              <a:rPr lang="de-DE" sz="1400" dirty="0" smtClean="0"/>
              <a:t> </a:t>
            </a:r>
            <a:r>
              <a:rPr lang="de-DE" sz="1400" dirty="0" err="1" smtClean="0"/>
              <a:t>traversing</a:t>
            </a:r>
            <a:r>
              <a:rPr lang="de-DE" sz="1400" dirty="0" smtClean="0"/>
              <a:t> MIP</a:t>
            </a:r>
          </a:p>
        </p:txBody>
      </p:sp>
      <p:sp>
        <p:nvSpPr>
          <p:cNvPr id="26" name="Textfeld 25"/>
          <p:cNvSpPr txBox="1"/>
          <p:nvPr/>
        </p:nvSpPr>
        <p:spPr>
          <a:xfrm>
            <a:off x="6710320" y="3143248"/>
            <a:ext cx="2388283" cy="738664"/>
          </a:xfrm>
          <a:prstGeom prst="rect">
            <a:avLst/>
          </a:prstGeom>
          <a:noFill/>
        </p:spPr>
        <p:txBody>
          <a:bodyPr wrap="none" rtlCol="0">
            <a:spAutoFit/>
          </a:bodyPr>
          <a:lstStyle/>
          <a:p>
            <a:r>
              <a:rPr lang="de-DE" sz="1400" dirty="0" err="1" smtClean="0"/>
              <a:t>case</a:t>
            </a:r>
            <a:r>
              <a:rPr lang="de-DE" sz="1400" dirty="0" smtClean="0"/>
              <a:t> 2:</a:t>
            </a:r>
          </a:p>
          <a:p>
            <a:r>
              <a:rPr lang="de-DE" sz="1400" dirty="0" smtClean="0"/>
              <a:t>X </a:t>
            </a:r>
            <a:r>
              <a:rPr lang="de-DE" sz="1400" dirty="0" err="1" smtClean="0"/>
              <a:t>ray</a:t>
            </a:r>
            <a:r>
              <a:rPr lang="de-DE" sz="1400" dirty="0" smtClean="0"/>
              <a:t> </a:t>
            </a:r>
            <a:r>
              <a:rPr lang="de-DE" sz="1400" dirty="0" err="1" smtClean="0"/>
              <a:t>or</a:t>
            </a:r>
            <a:r>
              <a:rPr lang="de-DE" sz="1400" dirty="0" smtClean="0"/>
              <a:t> e </a:t>
            </a:r>
            <a:r>
              <a:rPr lang="de-DE" sz="1400" dirty="0" err="1" smtClean="0"/>
              <a:t>produced</a:t>
            </a:r>
            <a:r>
              <a:rPr lang="de-DE" sz="1400" dirty="0" smtClean="0"/>
              <a:t> </a:t>
            </a:r>
            <a:r>
              <a:rPr lang="de-DE" sz="1400" dirty="0" err="1" smtClean="0"/>
              <a:t>nearby</a:t>
            </a:r>
            <a:r>
              <a:rPr lang="de-DE" sz="1400" dirty="0" smtClean="0"/>
              <a:t>,</a:t>
            </a:r>
          </a:p>
          <a:p>
            <a:r>
              <a:rPr lang="de-DE" sz="1400" dirty="0" smtClean="0"/>
              <a:t>in SDD </a:t>
            </a:r>
            <a:r>
              <a:rPr lang="de-DE" sz="1400" dirty="0" err="1" smtClean="0"/>
              <a:t>module</a:t>
            </a:r>
            <a:endParaRPr lang="de-DE" sz="1400" dirty="0" smtClean="0"/>
          </a:p>
        </p:txBody>
      </p:sp>
      <p:sp>
        <p:nvSpPr>
          <p:cNvPr id="27" name="Textfeld 26"/>
          <p:cNvSpPr txBox="1"/>
          <p:nvPr/>
        </p:nvSpPr>
        <p:spPr>
          <a:xfrm>
            <a:off x="6710320" y="4643446"/>
            <a:ext cx="2433680" cy="954107"/>
          </a:xfrm>
          <a:prstGeom prst="rect">
            <a:avLst/>
          </a:prstGeom>
          <a:noFill/>
        </p:spPr>
        <p:txBody>
          <a:bodyPr wrap="none" rtlCol="0">
            <a:spAutoFit/>
          </a:bodyPr>
          <a:lstStyle/>
          <a:p>
            <a:r>
              <a:rPr lang="de-DE" sz="1400" dirty="0" err="1" smtClean="0"/>
              <a:t>case</a:t>
            </a:r>
            <a:r>
              <a:rPr lang="de-DE" sz="1400" dirty="0" smtClean="0"/>
              <a:t> 3:</a:t>
            </a:r>
          </a:p>
          <a:p>
            <a:r>
              <a:rPr lang="de-DE" sz="1400" dirty="0" smtClean="0"/>
              <a:t>X </a:t>
            </a:r>
            <a:r>
              <a:rPr lang="de-DE" sz="1400" dirty="0" err="1" smtClean="0"/>
              <a:t>ray</a:t>
            </a:r>
            <a:r>
              <a:rPr lang="de-DE" sz="1400" dirty="0" smtClean="0"/>
              <a:t> </a:t>
            </a:r>
            <a:r>
              <a:rPr lang="de-DE" sz="1400" dirty="0" err="1" smtClean="0"/>
              <a:t>or</a:t>
            </a:r>
            <a:r>
              <a:rPr lang="de-DE" sz="1400" dirty="0" smtClean="0"/>
              <a:t> e </a:t>
            </a:r>
            <a:r>
              <a:rPr lang="de-DE" sz="1400" dirty="0" err="1" smtClean="0"/>
              <a:t>produced</a:t>
            </a:r>
            <a:r>
              <a:rPr lang="de-DE" sz="1400" dirty="0" smtClean="0"/>
              <a:t> </a:t>
            </a:r>
            <a:r>
              <a:rPr lang="de-DE" sz="1400" dirty="0" err="1" smtClean="0"/>
              <a:t>from</a:t>
            </a:r>
            <a:r>
              <a:rPr lang="de-DE" sz="1400" dirty="0" smtClean="0"/>
              <a:t> </a:t>
            </a:r>
          </a:p>
          <a:p>
            <a:r>
              <a:rPr lang="de-DE" sz="1400" dirty="0" err="1" smtClean="0"/>
              <a:t>showers</a:t>
            </a:r>
            <a:r>
              <a:rPr lang="de-DE" sz="1400" dirty="0" smtClean="0"/>
              <a:t> in massive material</a:t>
            </a:r>
          </a:p>
          <a:p>
            <a:endParaRPr lang="de-DE" sz="1400" dirty="0" smtClean="0"/>
          </a:p>
        </p:txBody>
      </p:sp>
      <p:sp>
        <p:nvSpPr>
          <p:cNvPr id="32" name="Textfeld 31"/>
          <p:cNvSpPr txBox="1"/>
          <p:nvPr/>
        </p:nvSpPr>
        <p:spPr>
          <a:xfrm>
            <a:off x="4235708" y="1500175"/>
            <a:ext cx="981359" cy="307777"/>
          </a:xfrm>
          <a:prstGeom prst="rect">
            <a:avLst/>
          </a:prstGeom>
          <a:noFill/>
        </p:spPr>
        <p:txBody>
          <a:bodyPr wrap="none" rtlCol="0">
            <a:spAutoFit/>
          </a:bodyPr>
          <a:lstStyle/>
          <a:p>
            <a:r>
              <a:rPr lang="de-DE" sz="1400" dirty="0" err="1" smtClean="0"/>
              <a:t>scintillator</a:t>
            </a:r>
            <a:endParaRPr lang="de-AT" sz="1400" dirty="0"/>
          </a:p>
        </p:txBody>
      </p:sp>
      <p:sp>
        <p:nvSpPr>
          <p:cNvPr id="33" name="Textfeld 32"/>
          <p:cNvSpPr txBox="1"/>
          <p:nvPr/>
        </p:nvSpPr>
        <p:spPr>
          <a:xfrm>
            <a:off x="4281428" y="2928934"/>
            <a:ext cx="981359" cy="307777"/>
          </a:xfrm>
          <a:prstGeom prst="rect">
            <a:avLst/>
          </a:prstGeom>
          <a:noFill/>
        </p:spPr>
        <p:txBody>
          <a:bodyPr wrap="none" rtlCol="0">
            <a:spAutoFit/>
          </a:bodyPr>
          <a:lstStyle/>
          <a:p>
            <a:r>
              <a:rPr lang="de-DE" sz="1400" dirty="0" err="1" smtClean="0"/>
              <a:t>scintillator</a:t>
            </a:r>
            <a:endParaRPr lang="de-AT" sz="1400" dirty="0"/>
          </a:p>
        </p:txBody>
      </p:sp>
      <p:sp>
        <p:nvSpPr>
          <p:cNvPr id="34" name="Textfeld 33"/>
          <p:cNvSpPr txBox="1"/>
          <p:nvPr/>
        </p:nvSpPr>
        <p:spPr>
          <a:xfrm>
            <a:off x="4281428" y="4500570"/>
            <a:ext cx="981359" cy="307777"/>
          </a:xfrm>
          <a:prstGeom prst="rect">
            <a:avLst/>
          </a:prstGeom>
          <a:noFill/>
        </p:spPr>
        <p:txBody>
          <a:bodyPr wrap="none" rtlCol="0">
            <a:spAutoFit/>
          </a:bodyPr>
          <a:lstStyle/>
          <a:p>
            <a:r>
              <a:rPr lang="de-DE" sz="1400" dirty="0" err="1" smtClean="0"/>
              <a:t>scintillator</a:t>
            </a:r>
            <a:endParaRPr lang="de-AT" sz="1400" dirty="0"/>
          </a:p>
        </p:txBody>
      </p:sp>
      <p:sp>
        <p:nvSpPr>
          <p:cNvPr id="29"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59</a:t>
            </a:fld>
            <a:r>
              <a:rPr lang="de-DE" dirty="0" smtClean="0"/>
              <a:t>   </a:t>
            </a:r>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4294967295"/>
          </p:nvPr>
        </p:nvSpPr>
        <p:spPr bwMode="auto">
          <a:xfrm>
            <a:off x="222250" y="1033463"/>
            <a:ext cx="8748713" cy="5253057"/>
          </a:xfrm>
          <a:prstGeom prst="rect">
            <a:avLst/>
          </a:prstGeom>
          <a:noFill/>
          <a:ln>
            <a:miter lim="800000"/>
            <a:headEnd/>
            <a:tailEnd/>
          </a:ln>
        </p:spPr>
        <p:txBody>
          <a:bodyPr/>
          <a:lstStyle/>
          <a:p>
            <a:pPr eaLnBrk="1" hangingPunct="1">
              <a:lnSpc>
                <a:spcPct val="80000"/>
              </a:lnSpc>
              <a:buNone/>
            </a:pPr>
            <a:r>
              <a:rPr lang="de-DE" sz="2000" dirty="0" err="1" smtClean="0">
                <a:solidFill>
                  <a:schemeClr val="accent2"/>
                </a:solidFill>
              </a:rPr>
              <a:t>Exotic</a:t>
            </a:r>
            <a:r>
              <a:rPr lang="de-DE" sz="2000" dirty="0" smtClean="0">
                <a:solidFill>
                  <a:schemeClr val="accent2"/>
                </a:solidFill>
              </a:rPr>
              <a:t> (</a:t>
            </a:r>
            <a:r>
              <a:rPr lang="de-DE" sz="2000" dirty="0" err="1" smtClean="0">
                <a:solidFill>
                  <a:schemeClr val="accent2"/>
                </a:solidFill>
              </a:rPr>
              <a:t>kaonic</a:t>
            </a:r>
            <a:r>
              <a:rPr lang="de-DE" sz="2000" dirty="0" smtClean="0">
                <a:solidFill>
                  <a:schemeClr val="accent2"/>
                </a:solidFill>
              </a:rPr>
              <a:t>) </a:t>
            </a:r>
            <a:r>
              <a:rPr lang="de-DE" sz="2000" dirty="0" err="1" smtClean="0">
                <a:solidFill>
                  <a:schemeClr val="accent2"/>
                </a:solidFill>
              </a:rPr>
              <a:t>atoms</a:t>
            </a:r>
            <a:r>
              <a:rPr lang="de-DE" sz="2000" dirty="0" smtClean="0">
                <a:solidFill>
                  <a:schemeClr val="accent2"/>
                </a:solidFill>
              </a:rPr>
              <a:t> – </a:t>
            </a:r>
            <a:r>
              <a:rPr lang="de-DE" sz="2000" dirty="0" err="1" smtClean="0">
                <a:solidFill>
                  <a:schemeClr val="accent2"/>
                </a:solidFill>
              </a:rPr>
              <a:t>probes</a:t>
            </a:r>
            <a:r>
              <a:rPr lang="de-DE" sz="2000" dirty="0" smtClean="0">
                <a:solidFill>
                  <a:schemeClr val="accent2"/>
                </a:solidFill>
              </a:rPr>
              <a:t> </a:t>
            </a:r>
            <a:r>
              <a:rPr lang="de-DE" sz="2000" dirty="0" err="1" smtClean="0">
                <a:solidFill>
                  <a:schemeClr val="accent2"/>
                </a:solidFill>
              </a:rPr>
              <a:t>for</a:t>
            </a:r>
            <a:r>
              <a:rPr lang="de-DE" sz="2000" dirty="0" smtClean="0">
                <a:solidFill>
                  <a:schemeClr val="accent2"/>
                </a:solidFill>
              </a:rPr>
              <a:t> strong </a:t>
            </a:r>
            <a:r>
              <a:rPr lang="de-DE" sz="2000" dirty="0" err="1" smtClean="0">
                <a:solidFill>
                  <a:schemeClr val="accent2"/>
                </a:solidFill>
              </a:rPr>
              <a:t>interaction</a:t>
            </a:r>
            <a:endParaRPr lang="de-DE" sz="2000" dirty="0" smtClean="0">
              <a:solidFill>
                <a:schemeClr val="accent2"/>
              </a:solidFill>
              <a:sym typeface="Wingdings" pitchFamily="2" charset="2"/>
            </a:endParaRPr>
          </a:p>
          <a:p>
            <a:pPr lvl="2" eaLnBrk="1" hangingPunct="1">
              <a:lnSpc>
                <a:spcPct val="80000"/>
              </a:lnSpc>
              <a:buNone/>
            </a:pPr>
            <a:r>
              <a:rPr lang="de-DE" sz="1600" dirty="0" err="1" smtClean="0">
                <a:solidFill>
                  <a:schemeClr val="accent2"/>
                </a:solidFill>
                <a:sym typeface="Wingdings" pitchFamily="2" charset="2"/>
              </a:rPr>
              <a:t>hadronic</a:t>
            </a:r>
            <a:r>
              <a:rPr lang="de-DE" sz="1600" dirty="0" smtClean="0">
                <a:solidFill>
                  <a:schemeClr val="accent2"/>
                </a:solidFill>
                <a:sym typeface="Wingdings" pitchFamily="2" charset="2"/>
              </a:rPr>
              <a:t> </a:t>
            </a:r>
            <a:r>
              <a:rPr lang="de-DE" sz="1600" dirty="0" err="1" smtClean="0">
                <a:solidFill>
                  <a:schemeClr val="accent2"/>
                </a:solidFill>
                <a:sym typeface="Wingdings" pitchFamily="2" charset="2"/>
              </a:rPr>
              <a:t>shift</a:t>
            </a:r>
            <a:r>
              <a:rPr lang="de-DE" sz="1600" dirty="0" smtClean="0">
                <a:solidFill>
                  <a:schemeClr val="accent2"/>
                </a:solidFill>
                <a:sym typeface="Wingdings" pitchFamily="2" charset="2"/>
              </a:rPr>
              <a:t> </a:t>
            </a:r>
            <a:r>
              <a:rPr lang="el-GR" sz="1600" dirty="0" smtClean="0">
                <a:solidFill>
                  <a:schemeClr val="accent2"/>
                </a:solidFill>
                <a:cs typeface="Arial" charset="0"/>
                <a:sym typeface="Wingdings" pitchFamily="2" charset="2"/>
              </a:rPr>
              <a:t>ε</a:t>
            </a:r>
            <a:r>
              <a:rPr lang="de-DE" sz="1600" baseline="-25000" dirty="0" smtClean="0">
                <a:solidFill>
                  <a:schemeClr val="accent2"/>
                </a:solidFill>
                <a:cs typeface="Arial" charset="0"/>
                <a:sym typeface="Wingdings" pitchFamily="2" charset="2"/>
              </a:rPr>
              <a:t>1s</a:t>
            </a:r>
            <a:r>
              <a:rPr lang="de-DE" sz="1600" dirty="0" smtClean="0">
                <a:solidFill>
                  <a:schemeClr val="accent2"/>
                </a:solidFill>
                <a:cs typeface="Arial" charset="0"/>
                <a:sym typeface="Wingdings" pitchFamily="2" charset="2"/>
              </a:rPr>
              <a:t> </a:t>
            </a:r>
            <a:r>
              <a:rPr lang="de-DE" sz="1600" dirty="0" err="1" smtClean="0">
                <a:solidFill>
                  <a:schemeClr val="accent2"/>
                </a:solidFill>
                <a:sym typeface="Wingdings" pitchFamily="2" charset="2"/>
              </a:rPr>
              <a:t>and</a:t>
            </a:r>
            <a:r>
              <a:rPr lang="de-DE" sz="1600" dirty="0" smtClean="0">
                <a:solidFill>
                  <a:schemeClr val="accent2"/>
                </a:solidFill>
                <a:sym typeface="Wingdings" pitchFamily="2" charset="2"/>
              </a:rPr>
              <a:t> </a:t>
            </a:r>
            <a:r>
              <a:rPr lang="de-DE" sz="1600" dirty="0" err="1" smtClean="0">
                <a:solidFill>
                  <a:schemeClr val="accent2"/>
                </a:solidFill>
                <a:sym typeface="Wingdings" pitchFamily="2" charset="2"/>
              </a:rPr>
              <a:t>width</a:t>
            </a:r>
            <a:r>
              <a:rPr lang="de-DE" sz="1600" dirty="0" smtClean="0">
                <a:solidFill>
                  <a:schemeClr val="accent2"/>
                </a:solidFill>
                <a:sym typeface="Wingdings" pitchFamily="2" charset="2"/>
              </a:rPr>
              <a:t> </a:t>
            </a:r>
            <a:r>
              <a:rPr lang="el-GR" sz="1600" dirty="0" smtClean="0">
                <a:solidFill>
                  <a:schemeClr val="accent2"/>
                </a:solidFill>
                <a:cs typeface="Arial" charset="0"/>
                <a:sym typeface="Wingdings" pitchFamily="2" charset="2"/>
              </a:rPr>
              <a:t>Γ</a:t>
            </a:r>
            <a:r>
              <a:rPr lang="de-DE" sz="1600" baseline="-25000" dirty="0" smtClean="0">
                <a:solidFill>
                  <a:schemeClr val="accent2"/>
                </a:solidFill>
                <a:cs typeface="Arial" charset="0"/>
                <a:sym typeface="Wingdings" pitchFamily="2" charset="2"/>
              </a:rPr>
              <a:t>1s</a:t>
            </a:r>
            <a:r>
              <a:rPr lang="de-DE" sz="1600" dirty="0" smtClean="0">
                <a:cs typeface="Arial" charset="0"/>
                <a:sym typeface="Wingdings" pitchFamily="2" charset="2"/>
              </a:rPr>
              <a:t> </a:t>
            </a:r>
            <a:r>
              <a:rPr lang="de-DE" sz="1600" dirty="0" err="1" smtClean="0">
                <a:sym typeface="Wingdings" pitchFamily="2" charset="2"/>
              </a:rPr>
              <a:t>directly</a:t>
            </a:r>
            <a:r>
              <a:rPr lang="de-DE" sz="1600" dirty="0" smtClean="0">
                <a:sym typeface="Wingdings" pitchFamily="2" charset="2"/>
              </a:rPr>
              <a:t> observable</a:t>
            </a:r>
          </a:p>
          <a:p>
            <a:pPr lvl="2" eaLnBrk="1" hangingPunct="1">
              <a:lnSpc>
                <a:spcPct val="80000"/>
              </a:lnSpc>
              <a:buNone/>
            </a:pPr>
            <a:r>
              <a:rPr lang="de-DE" sz="1600" dirty="0" smtClean="0">
                <a:sym typeface="Wingdings" pitchFamily="2" charset="2"/>
              </a:rPr>
              <a:t>experimental </a:t>
            </a:r>
            <a:r>
              <a:rPr lang="de-DE" sz="1600" dirty="0" err="1" smtClean="0">
                <a:sym typeface="Wingdings" pitchFamily="2" charset="2"/>
              </a:rPr>
              <a:t>study</a:t>
            </a:r>
            <a:r>
              <a:rPr lang="de-DE" sz="1600" dirty="0" smtClean="0">
                <a:sym typeface="Wingdings" pitchFamily="2" charset="2"/>
              </a:rPr>
              <a:t> </a:t>
            </a:r>
            <a:r>
              <a:rPr lang="de-DE" sz="1600" dirty="0" err="1" smtClean="0">
                <a:sym typeface="Wingdings" pitchFamily="2" charset="2"/>
              </a:rPr>
              <a:t>of</a:t>
            </a:r>
            <a:r>
              <a:rPr lang="de-DE" sz="1600" dirty="0" smtClean="0">
                <a:sym typeface="Wingdings" pitchFamily="2" charset="2"/>
              </a:rPr>
              <a:t> </a:t>
            </a:r>
            <a:r>
              <a:rPr lang="de-DE" sz="1600" dirty="0" err="1" smtClean="0">
                <a:solidFill>
                  <a:schemeClr val="accent2"/>
                </a:solidFill>
                <a:sym typeface="Wingdings" pitchFamily="2" charset="2"/>
              </a:rPr>
              <a:t>low</a:t>
            </a:r>
            <a:r>
              <a:rPr lang="de-DE" sz="1600" dirty="0" smtClean="0">
                <a:solidFill>
                  <a:schemeClr val="accent2"/>
                </a:solidFill>
                <a:sym typeface="Wingdings" pitchFamily="2" charset="2"/>
              </a:rPr>
              <a:t> </a:t>
            </a:r>
            <a:r>
              <a:rPr lang="de-DE" sz="1600" dirty="0" err="1" smtClean="0">
                <a:solidFill>
                  <a:schemeClr val="accent2"/>
                </a:solidFill>
                <a:sym typeface="Wingdings" pitchFamily="2" charset="2"/>
              </a:rPr>
              <a:t>energy</a:t>
            </a:r>
            <a:r>
              <a:rPr lang="de-DE" sz="1600" dirty="0" smtClean="0">
                <a:solidFill>
                  <a:schemeClr val="accent2"/>
                </a:solidFill>
                <a:sym typeface="Wingdings" pitchFamily="2" charset="2"/>
              </a:rPr>
              <a:t> QCD. </a:t>
            </a:r>
          </a:p>
          <a:p>
            <a:pPr lvl="2" eaLnBrk="1" hangingPunct="1">
              <a:lnSpc>
                <a:spcPct val="80000"/>
              </a:lnSpc>
              <a:buNone/>
            </a:pPr>
            <a:r>
              <a:rPr lang="de-DE" sz="1600" dirty="0" err="1" smtClean="0">
                <a:sym typeface="Wingdings" pitchFamily="2" charset="2"/>
              </a:rPr>
              <a:t>Testing</a:t>
            </a:r>
            <a:r>
              <a:rPr lang="de-DE" sz="1600" dirty="0" smtClean="0">
                <a:sym typeface="Wingdings" pitchFamily="2" charset="2"/>
              </a:rPr>
              <a:t> </a:t>
            </a:r>
            <a:r>
              <a:rPr lang="de-DE" sz="1600" dirty="0" err="1" smtClean="0">
                <a:sym typeface="Wingdings" pitchFamily="2" charset="2"/>
              </a:rPr>
              <a:t>chiral</a:t>
            </a:r>
            <a:r>
              <a:rPr lang="de-DE" sz="1600" dirty="0" smtClean="0">
                <a:sym typeface="Wingdings" pitchFamily="2" charset="2"/>
              </a:rPr>
              <a:t> </a:t>
            </a:r>
            <a:r>
              <a:rPr lang="de-DE" sz="1600" dirty="0" err="1" smtClean="0">
                <a:sym typeface="Wingdings" pitchFamily="2" charset="2"/>
              </a:rPr>
              <a:t>symmetry</a:t>
            </a:r>
            <a:r>
              <a:rPr lang="de-DE" sz="1600" dirty="0" smtClean="0">
                <a:sym typeface="Wingdings" pitchFamily="2" charset="2"/>
              </a:rPr>
              <a:t> </a:t>
            </a:r>
            <a:r>
              <a:rPr lang="de-DE" sz="1600" dirty="0" err="1" smtClean="0">
                <a:sym typeface="Wingdings" pitchFamily="2" charset="2"/>
              </a:rPr>
              <a:t>breaking</a:t>
            </a:r>
            <a:r>
              <a:rPr lang="de-DE" sz="1600" dirty="0" smtClean="0">
                <a:sym typeface="Wingdings" pitchFamily="2" charset="2"/>
              </a:rPr>
              <a:t> in </a:t>
            </a:r>
            <a:r>
              <a:rPr lang="de-DE" sz="1600" dirty="0" err="1" smtClean="0">
                <a:sym typeface="Wingdings" pitchFamily="2" charset="2"/>
              </a:rPr>
              <a:t>strangeness</a:t>
            </a:r>
            <a:r>
              <a:rPr lang="de-DE" sz="1600" dirty="0" smtClean="0">
                <a:sym typeface="Wingdings" pitchFamily="2" charset="2"/>
              </a:rPr>
              <a:t> </a:t>
            </a:r>
            <a:r>
              <a:rPr lang="de-DE" sz="1600" dirty="0" err="1" smtClean="0">
                <a:sym typeface="Wingdings" pitchFamily="2" charset="2"/>
              </a:rPr>
              <a:t>systems</a:t>
            </a:r>
            <a:endParaRPr lang="de-DE" sz="1600" dirty="0" smtClean="0">
              <a:sym typeface="Wingdings" pitchFamily="2" charset="2"/>
            </a:endParaRPr>
          </a:p>
          <a:p>
            <a:pPr eaLnBrk="1" hangingPunct="1">
              <a:lnSpc>
                <a:spcPct val="80000"/>
              </a:lnSpc>
              <a:buFontTx/>
              <a:buNone/>
            </a:pPr>
            <a:endParaRPr lang="de-DE" sz="1600" dirty="0" smtClean="0">
              <a:sym typeface="Wingdings" pitchFamily="2" charset="2"/>
            </a:endParaRPr>
          </a:p>
          <a:p>
            <a:pPr eaLnBrk="1" hangingPunct="1">
              <a:lnSpc>
                <a:spcPct val="80000"/>
              </a:lnSpc>
              <a:buNone/>
            </a:pPr>
            <a:r>
              <a:rPr lang="de-DE" sz="2000" dirty="0" err="1" smtClean="0">
                <a:solidFill>
                  <a:schemeClr val="accent2"/>
                </a:solidFill>
                <a:sym typeface="Wingdings" pitchFamily="2" charset="2"/>
              </a:rPr>
              <a:t>Kaonic</a:t>
            </a:r>
            <a:r>
              <a:rPr lang="de-DE" sz="2000" dirty="0" smtClean="0">
                <a:solidFill>
                  <a:schemeClr val="accent2"/>
                </a:solidFill>
                <a:sym typeface="Wingdings" pitchFamily="2" charset="2"/>
              </a:rPr>
              <a:t> hydrogen </a:t>
            </a:r>
          </a:p>
          <a:p>
            <a:pPr lvl="2" eaLnBrk="1" hangingPunct="1">
              <a:lnSpc>
                <a:spcPct val="80000"/>
              </a:lnSpc>
              <a:buNone/>
            </a:pPr>
            <a:r>
              <a:rPr lang="de-DE" sz="1600" dirty="0" err="1" smtClean="0">
                <a:sym typeface="Wingdings" pitchFamily="2" charset="2"/>
              </a:rPr>
              <a:t>Kp</a:t>
            </a:r>
            <a:r>
              <a:rPr lang="de-DE" sz="1600" dirty="0" smtClean="0">
                <a:sym typeface="Wingdings" pitchFamily="2" charset="2"/>
              </a:rPr>
              <a:t> </a:t>
            </a:r>
            <a:r>
              <a:rPr lang="de-DE" sz="1600" dirty="0" err="1" smtClean="0">
                <a:sym typeface="Wingdings" pitchFamily="2" charset="2"/>
              </a:rPr>
              <a:t>simplest</a:t>
            </a:r>
            <a:r>
              <a:rPr lang="de-DE" sz="1600" dirty="0" smtClean="0">
                <a:sym typeface="Wingdings" pitchFamily="2" charset="2"/>
              </a:rPr>
              <a:t> </a:t>
            </a:r>
            <a:r>
              <a:rPr lang="de-DE" sz="1600" dirty="0" err="1" smtClean="0">
                <a:sym typeface="Wingdings" pitchFamily="2" charset="2"/>
              </a:rPr>
              <a:t>exotic</a:t>
            </a:r>
            <a:r>
              <a:rPr lang="de-DE" sz="1600" dirty="0" smtClean="0">
                <a:sym typeface="Wingdings" pitchFamily="2" charset="2"/>
              </a:rPr>
              <a:t> </a:t>
            </a:r>
            <a:r>
              <a:rPr lang="de-DE" sz="1600" dirty="0" err="1" smtClean="0">
                <a:sym typeface="Wingdings" pitchFamily="2" charset="2"/>
              </a:rPr>
              <a:t>atom</a:t>
            </a:r>
            <a:r>
              <a:rPr lang="de-DE" sz="1600" dirty="0" smtClean="0">
                <a:sym typeface="Wingdings" pitchFamily="2" charset="2"/>
              </a:rPr>
              <a:t> </a:t>
            </a:r>
            <a:r>
              <a:rPr lang="de-DE" sz="1600" dirty="0" err="1" smtClean="0">
                <a:sym typeface="Wingdings" pitchFamily="2" charset="2"/>
              </a:rPr>
              <a:t>with</a:t>
            </a:r>
            <a:r>
              <a:rPr lang="de-DE" sz="1600" dirty="0" smtClean="0">
                <a:sym typeface="Wingdings" pitchFamily="2" charset="2"/>
              </a:rPr>
              <a:t> </a:t>
            </a:r>
            <a:r>
              <a:rPr lang="de-DE" sz="1600" dirty="0" err="1" smtClean="0">
                <a:solidFill>
                  <a:schemeClr val="accent2"/>
                </a:solidFill>
                <a:sym typeface="Wingdings" pitchFamily="2" charset="2"/>
              </a:rPr>
              <a:t>strangeness</a:t>
            </a:r>
            <a:endParaRPr lang="de-DE" sz="1600" dirty="0" smtClean="0">
              <a:solidFill>
                <a:schemeClr val="accent2"/>
              </a:solidFill>
              <a:sym typeface="Wingdings" pitchFamily="2" charset="2"/>
            </a:endParaRPr>
          </a:p>
          <a:p>
            <a:pPr lvl="2" eaLnBrk="1" hangingPunct="1">
              <a:lnSpc>
                <a:spcPct val="80000"/>
              </a:lnSpc>
              <a:buNone/>
            </a:pPr>
            <a:r>
              <a:rPr lang="de-DE" sz="1600" dirty="0" err="1" smtClean="0">
                <a:sym typeface="Wingdings" pitchFamily="2" charset="2"/>
              </a:rPr>
              <a:t>more</a:t>
            </a:r>
            <a:r>
              <a:rPr lang="de-DE" sz="1600" dirty="0" smtClean="0">
                <a:sym typeface="Wingdings" pitchFamily="2" charset="2"/>
              </a:rPr>
              <a:t> </a:t>
            </a:r>
            <a:r>
              <a:rPr lang="de-DE" sz="1600" dirty="0" err="1" smtClean="0">
                <a:sym typeface="Wingdings" pitchFamily="2" charset="2"/>
              </a:rPr>
              <a:t>precise</a:t>
            </a:r>
            <a:r>
              <a:rPr lang="de-DE" sz="1600" dirty="0" smtClean="0">
                <a:sym typeface="Wingdings" pitchFamily="2" charset="2"/>
              </a:rPr>
              <a:t> </a:t>
            </a:r>
            <a:r>
              <a:rPr lang="de-DE" sz="1600" dirty="0" smtClean="0">
                <a:solidFill>
                  <a:schemeClr val="accent2"/>
                </a:solidFill>
                <a:sym typeface="Wingdings" pitchFamily="2" charset="2"/>
              </a:rPr>
              <a:t>experimental </a:t>
            </a:r>
            <a:r>
              <a:rPr lang="de-DE" sz="1600" dirty="0" err="1" smtClean="0">
                <a:solidFill>
                  <a:schemeClr val="accent2"/>
                </a:solidFill>
                <a:sym typeface="Wingdings" pitchFamily="2" charset="2"/>
              </a:rPr>
              <a:t>data</a:t>
            </a:r>
            <a:r>
              <a:rPr lang="de-DE" sz="1600" dirty="0" smtClean="0">
                <a:sym typeface="Wingdings" pitchFamily="2" charset="2"/>
              </a:rPr>
              <a:t> </a:t>
            </a:r>
            <a:r>
              <a:rPr lang="de-DE" sz="1600" dirty="0" err="1" smtClean="0">
                <a:sym typeface="Wingdings" pitchFamily="2" charset="2"/>
              </a:rPr>
              <a:t>important</a:t>
            </a:r>
            <a:endParaRPr lang="de-DE" sz="1600" dirty="0" smtClean="0">
              <a:sym typeface="Wingdings" pitchFamily="2" charset="2"/>
            </a:endParaRPr>
          </a:p>
          <a:p>
            <a:pPr lvl="2" eaLnBrk="1" hangingPunct="1">
              <a:lnSpc>
                <a:spcPct val="80000"/>
              </a:lnSpc>
              <a:buNone/>
            </a:pPr>
            <a:r>
              <a:rPr lang="de-DE" sz="1600" dirty="0" err="1" smtClean="0">
                <a:sym typeface="Wingdings" pitchFamily="2" charset="2"/>
              </a:rPr>
              <a:t>atomic</a:t>
            </a:r>
            <a:r>
              <a:rPr lang="de-DE" sz="1600" dirty="0" smtClean="0">
                <a:sym typeface="Wingdings" pitchFamily="2" charset="2"/>
              </a:rPr>
              <a:t> </a:t>
            </a:r>
            <a:r>
              <a:rPr lang="de-DE" sz="1600" dirty="0" err="1" smtClean="0">
                <a:sym typeface="Wingdings" pitchFamily="2" charset="2"/>
              </a:rPr>
              <a:t>physics</a:t>
            </a:r>
            <a:r>
              <a:rPr lang="de-DE" sz="1600" dirty="0" smtClean="0">
                <a:sym typeface="Wingdings" pitchFamily="2" charset="2"/>
              </a:rPr>
              <a:t>: </a:t>
            </a:r>
            <a:r>
              <a:rPr lang="de-DE" sz="1600" dirty="0" err="1" smtClean="0">
                <a:sym typeface="Wingdings" pitchFamily="2" charset="2"/>
              </a:rPr>
              <a:t>new</a:t>
            </a:r>
            <a:r>
              <a:rPr lang="de-DE" sz="1600" dirty="0" smtClean="0">
                <a:sym typeface="Wingdings" pitchFamily="2" charset="2"/>
              </a:rPr>
              <a:t> </a:t>
            </a:r>
            <a:r>
              <a:rPr lang="de-DE" sz="1600" dirty="0" err="1" smtClean="0">
                <a:solidFill>
                  <a:schemeClr val="accent2"/>
                </a:solidFill>
                <a:sym typeface="Wingdings" pitchFamily="2" charset="2"/>
              </a:rPr>
              <a:t>cascade</a:t>
            </a:r>
            <a:r>
              <a:rPr lang="de-DE" sz="1600" dirty="0" smtClean="0">
                <a:sym typeface="Wingdings" pitchFamily="2" charset="2"/>
              </a:rPr>
              <a:t> </a:t>
            </a:r>
            <a:r>
              <a:rPr lang="de-DE" sz="1600" dirty="0" err="1" smtClean="0">
                <a:sym typeface="Wingdings" pitchFamily="2" charset="2"/>
              </a:rPr>
              <a:t>calculations</a:t>
            </a:r>
            <a:r>
              <a:rPr lang="de-DE" sz="1600" dirty="0" smtClean="0">
                <a:sym typeface="Wingdings" pitchFamily="2" charset="2"/>
              </a:rPr>
              <a:t> </a:t>
            </a:r>
          </a:p>
          <a:p>
            <a:pPr lvl="2" eaLnBrk="1" hangingPunct="1">
              <a:lnSpc>
                <a:spcPct val="80000"/>
              </a:lnSpc>
              <a:buFont typeface="Wingdings" pitchFamily="2" charset="2"/>
              <a:buNone/>
            </a:pPr>
            <a:endParaRPr lang="de-DE" sz="1600" dirty="0" smtClean="0">
              <a:sym typeface="Wingdings" pitchFamily="2" charset="2"/>
            </a:endParaRPr>
          </a:p>
          <a:p>
            <a:pPr eaLnBrk="1" hangingPunct="1">
              <a:lnSpc>
                <a:spcPct val="80000"/>
              </a:lnSpc>
              <a:buNone/>
            </a:pPr>
            <a:r>
              <a:rPr lang="de-DE" sz="2000" dirty="0" smtClean="0">
                <a:solidFill>
                  <a:schemeClr val="accent2"/>
                </a:solidFill>
                <a:sym typeface="Wingdings" pitchFamily="2" charset="2"/>
              </a:rPr>
              <a:t>Information on </a:t>
            </a:r>
            <a:r>
              <a:rPr lang="de-DE" sz="2000" dirty="0" smtClean="0">
                <a:solidFill>
                  <a:schemeClr val="accent2"/>
                </a:solidFill>
                <a:sym typeface="Symbol" pitchFamily="18" charset="2"/>
              </a:rPr>
              <a:t>(1405) sub-threshold </a:t>
            </a:r>
            <a:r>
              <a:rPr lang="de-DE" sz="2000" dirty="0" err="1" smtClean="0">
                <a:solidFill>
                  <a:schemeClr val="accent2"/>
                </a:solidFill>
                <a:sym typeface="Symbol" pitchFamily="18" charset="2"/>
              </a:rPr>
              <a:t>resonance</a:t>
            </a:r>
            <a:endParaRPr lang="de-DE" sz="2000" dirty="0" smtClean="0">
              <a:solidFill>
                <a:schemeClr val="accent2"/>
              </a:solidFill>
              <a:sym typeface="Symbol" pitchFamily="18" charset="2"/>
            </a:endParaRPr>
          </a:p>
          <a:p>
            <a:pPr lvl="2" eaLnBrk="1" hangingPunct="1">
              <a:lnSpc>
                <a:spcPct val="80000"/>
              </a:lnSpc>
              <a:buNone/>
            </a:pPr>
            <a:r>
              <a:rPr lang="en-US" sz="1600" dirty="0" smtClean="0">
                <a:sym typeface="Symbol" pitchFamily="18" charset="2"/>
              </a:rPr>
              <a:t>responsible for negative real part of scattering amplitude at threshold</a:t>
            </a:r>
          </a:p>
          <a:p>
            <a:pPr lvl="2" eaLnBrk="1" hangingPunct="1">
              <a:lnSpc>
                <a:spcPct val="80000"/>
              </a:lnSpc>
              <a:buNone/>
            </a:pPr>
            <a:r>
              <a:rPr lang="de-DE" sz="1600" dirty="0" err="1" smtClean="0">
                <a:sym typeface="Wingdings" pitchFamily="2" charset="2"/>
              </a:rPr>
              <a:t>important</a:t>
            </a:r>
            <a:r>
              <a:rPr lang="de-DE" sz="1600" dirty="0" smtClean="0">
                <a:sym typeface="Wingdings" pitchFamily="2" charset="2"/>
              </a:rPr>
              <a:t> </a:t>
            </a:r>
            <a:r>
              <a:rPr lang="de-DE" sz="1600" dirty="0" err="1" smtClean="0">
                <a:sym typeface="Wingdings" pitchFamily="2" charset="2"/>
              </a:rPr>
              <a:t>for</a:t>
            </a:r>
            <a:r>
              <a:rPr lang="de-DE" sz="1600" dirty="0" smtClean="0">
                <a:sym typeface="Wingdings" pitchFamily="2" charset="2"/>
              </a:rPr>
              <a:t> </a:t>
            </a:r>
            <a:r>
              <a:rPr lang="de-DE" sz="1600" dirty="0" err="1" smtClean="0">
                <a:sym typeface="Wingdings" pitchFamily="2" charset="2"/>
              </a:rPr>
              <a:t>the</a:t>
            </a:r>
            <a:r>
              <a:rPr lang="de-DE" sz="1600" dirty="0" smtClean="0">
                <a:sym typeface="Wingdings" pitchFamily="2" charset="2"/>
              </a:rPr>
              <a:t> </a:t>
            </a:r>
            <a:r>
              <a:rPr lang="de-DE" sz="1600" dirty="0" err="1" smtClean="0">
                <a:sym typeface="Wingdings" pitchFamily="2" charset="2"/>
              </a:rPr>
              <a:t>search</a:t>
            </a:r>
            <a:r>
              <a:rPr lang="de-DE" sz="1600" dirty="0" smtClean="0">
                <a:sym typeface="Wingdings" pitchFamily="2" charset="2"/>
              </a:rPr>
              <a:t> </a:t>
            </a:r>
            <a:r>
              <a:rPr lang="de-DE" sz="1600" dirty="0" err="1" smtClean="0">
                <a:sym typeface="Wingdings" pitchFamily="2" charset="2"/>
              </a:rPr>
              <a:t>for</a:t>
            </a:r>
            <a:r>
              <a:rPr lang="de-DE" sz="1600" dirty="0" smtClean="0">
                <a:sym typeface="Wingdings" pitchFamily="2" charset="2"/>
              </a:rPr>
              <a:t>  </a:t>
            </a:r>
            <a:r>
              <a:rPr lang="de-DE" sz="1600" dirty="0" err="1" smtClean="0">
                <a:sym typeface="Wingdings" pitchFamily="2" charset="2"/>
              </a:rPr>
              <a:t>the</a:t>
            </a:r>
            <a:r>
              <a:rPr lang="de-DE" sz="1600" dirty="0" smtClean="0">
                <a:sym typeface="Wingdings" pitchFamily="2" charset="2"/>
              </a:rPr>
              <a:t> </a:t>
            </a:r>
            <a:r>
              <a:rPr lang="de-DE" sz="1600" dirty="0" err="1" smtClean="0">
                <a:sym typeface="Wingdings" pitchFamily="2" charset="2"/>
              </a:rPr>
              <a:t>controversial</a:t>
            </a:r>
            <a:r>
              <a:rPr lang="de-DE" sz="1600" dirty="0" smtClean="0">
                <a:sym typeface="Wingdings" pitchFamily="2" charset="2"/>
              </a:rPr>
              <a:t> „</a:t>
            </a:r>
            <a:r>
              <a:rPr lang="en-US" sz="1600" dirty="0" smtClean="0">
                <a:solidFill>
                  <a:srgbClr val="C00000"/>
                </a:solidFill>
                <a:sym typeface="Wingdings" pitchFamily="2" charset="2"/>
              </a:rPr>
              <a:t>deeply bound </a:t>
            </a:r>
            <a:r>
              <a:rPr lang="en-US" sz="1600" dirty="0" err="1" smtClean="0">
                <a:solidFill>
                  <a:srgbClr val="C00000"/>
                </a:solidFill>
                <a:sym typeface="Wingdings" pitchFamily="2" charset="2"/>
              </a:rPr>
              <a:t>kaonic</a:t>
            </a:r>
            <a:r>
              <a:rPr lang="en-US" sz="1600" dirty="0" smtClean="0">
                <a:solidFill>
                  <a:srgbClr val="C00000"/>
                </a:solidFill>
                <a:sym typeface="Wingdings" pitchFamily="2" charset="2"/>
              </a:rPr>
              <a:t> states”</a:t>
            </a:r>
          </a:p>
          <a:p>
            <a:pPr lvl="2" eaLnBrk="1" hangingPunct="1">
              <a:lnSpc>
                <a:spcPct val="80000"/>
              </a:lnSpc>
              <a:buFont typeface="Wingdings" pitchFamily="2" charset="2"/>
              <a:buNone/>
            </a:pPr>
            <a:endParaRPr lang="de-DE" sz="1200" dirty="0" smtClean="0">
              <a:sym typeface="Wingdings" pitchFamily="2" charset="2"/>
            </a:endParaRPr>
          </a:p>
          <a:p>
            <a:pPr lvl="2" eaLnBrk="1" hangingPunct="1">
              <a:lnSpc>
                <a:spcPct val="80000"/>
              </a:lnSpc>
              <a:buFont typeface="Wingdings" pitchFamily="2" charset="2"/>
              <a:buNone/>
            </a:pPr>
            <a:endParaRPr lang="de-DE" sz="1200" dirty="0" smtClean="0">
              <a:sym typeface="Wingdings" pitchFamily="2" charset="2"/>
            </a:endParaRPr>
          </a:p>
          <a:p>
            <a:pPr eaLnBrk="1" hangingPunct="1">
              <a:lnSpc>
                <a:spcPct val="80000"/>
              </a:lnSpc>
              <a:buNone/>
            </a:pPr>
            <a:r>
              <a:rPr lang="de-DE" sz="2000" dirty="0" smtClean="0">
                <a:solidFill>
                  <a:schemeClr val="accent2"/>
                </a:solidFill>
                <a:sym typeface="Wingdings" pitchFamily="2" charset="2"/>
              </a:rPr>
              <a:t>Determination </a:t>
            </a:r>
            <a:r>
              <a:rPr lang="de-DE" sz="2000" dirty="0" err="1" smtClean="0">
                <a:solidFill>
                  <a:schemeClr val="accent2"/>
                </a:solidFill>
                <a:sym typeface="Wingdings" pitchFamily="2" charset="2"/>
              </a:rPr>
              <a:t>of</a:t>
            </a:r>
            <a:r>
              <a:rPr lang="de-DE" sz="2000" dirty="0" smtClean="0">
                <a:solidFill>
                  <a:schemeClr val="accent2"/>
                </a:solidFill>
                <a:sym typeface="Wingdings" pitchFamily="2" charset="2"/>
              </a:rPr>
              <a:t> </a:t>
            </a:r>
            <a:r>
              <a:rPr lang="de-DE" sz="2000" dirty="0" err="1" smtClean="0">
                <a:solidFill>
                  <a:schemeClr val="accent2"/>
                </a:solidFill>
                <a:sym typeface="Wingdings" pitchFamily="2" charset="2"/>
              </a:rPr>
              <a:t>the</a:t>
            </a:r>
            <a:r>
              <a:rPr lang="de-DE" sz="2000" dirty="0" smtClean="0">
                <a:solidFill>
                  <a:schemeClr val="accent2"/>
                </a:solidFill>
                <a:sym typeface="Wingdings" pitchFamily="2" charset="2"/>
              </a:rPr>
              <a:t> </a:t>
            </a:r>
            <a:r>
              <a:rPr lang="de-DE" sz="2000" dirty="0" err="1" smtClean="0">
                <a:solidFill>
                  <a:schemeClr val="accent2"/>
                </a:solidFill>
                <a:sym typeface="Wingdings" pitchFamily="2" charset="2"/>
              </a:rPr>
              <a:t>isospin</a:t>
            </a:r>
            <a:r>
              <a:rPr lang="de-DE" sz="2000" dirty="0" smtClean="0">
                <a:solidFill>
                  <a:schemeClr val="accent2"/>
                </a:solidFill>
                <a:sym typeface="Wingdings" pitchFamily="2" charset="2"/>
              </a:rPr>
              <a:t> </a:t>
            </a:r>
            <a:r>
              <a:rPr lang="de-DE" sz="2000" dirty="0" err="1" smtClean="0">
                <a:solidFill>
                  <a:schemeClr val="accent2"/>
                </a:solidFill>
                <a:sym typeface="Wingdings" pitchFamily="2" charset="2"/>
              </a:rPr>
              <a:t>dependent</a:t>
            </a:r>
            <a:r>
              <a:rPr lang="de-DE" sz="2000" dirty="0" smtClean="0">
                <a:solidFill>
                  <a:schemeClr val="accent2"/>
                </a:solidFill>
                <a:sym typeface="Wingdings" pitchFamily="2" charset="2"/>
              </a:rPr>
              <a:t> KN </a:t>
            </a:r>
            <a:r>
              <a:rPr lang="de-DE" sz="2000" dirty="0" err="1" smtClean="0">
                <a:solidFill>
                  <a:schemeClr val="accent2"/>
                </a:solidFill>
                <a:sym typeface="Wingdings" pitchFamily="2" charset="2"/>
              </a:rPr>
              <a:t>scattering</a:t>
            </a:r>
            <a:r>
              <a:rPr lang="de-DE" sz="2000" dirty="0" smtClean="0">
                <a:solidFill>
                  <a:schemeClr val="accent2"/>
                </a:solidFill>
                <a:sym typeface="Wingdings" pitchFamily="2" charset="2"/>
              </a:rPr>
              <a:t> </a:t>
            </a:r>
            <a:r>
              <a:rPr lang="de-DE" sz="2000" dirty="0" err="1" smtClean="0">
                <a:solidFill>
                  <a:schemeClr val="accent2"/>
                </a:solidFill>
                <a:sym typeface="Wingdings" pitchFamily="2" charset="2"/>
              </a:rPr>
              <a:t>lengths</a:t>
            </a:r>
            <a:r>
              <a:rPr lang="de-DE" sz="2000" dirty="0" smtClean="0">
                <a:sym typeface="Wingdings" pitchFamily="2" charset="2"/>
              </a:rPr>
              <a:t> </a:t>
            </a:r>
          </a:p>
          <a:p>
            <a:pPr lvl="2" eaLnBrk="1" hangingPunct="1">
              <a:lnSpc>
                <a:spcPct val="80000"/>
              </a:lnSpc>
              <a:buNone/>
            </a:pPr>
            <a:r>
              <a:rPr lang="de-DE" sz="1600" dirty="0" err="1" smtClean="0">
                <a:solidFill>
                  <a:schemeClr val="accent2"/>
                </a:solidFill>
                <a:sym typeface="Wingdings" pitchFamily="2" charset="2"/>
              </a:rPr>
              <a:t>no</a:t>
            </a:r>
            <a:r>
              <a:rPr lang="de-DE" sz="1600" dirty="0" smtClean="0">
                <a:solidFill>
                  <a:schemeClr val="accent2"/>
                </a:solidFill>
                <a:sym typeface="Wingdings" pitchFamily="2" charset="2"/>
              </a:rPr>
              <a:t> </a:t>
            </a:r>
            <a:r>
              <a:rPr lang="de-DE" sz="1600" dirty="0" err="1" smtClean="0">
                <a:solidFill>
                  <a:schemeClr val="accent2"/>
                </a:solidFill>
                <a:sym typeface="Wingdings" pitchFamily="2" charset="2"/>
              </a:rPr>
              <a:t>extrapolation</a:t>
            </a:r>
            <a:r>
              <a:rPr lang="de-DE" sz="1600" dirty="0" smtClean="0">
                <a:sym typeface="Wingdings" pitchFamily="2" charset="2"/>
              </a:rPr>
              <a:t> </a:t>
            </a:r>
            <a:r>
              <a:rPr lang="de-DE" sz="1600" dirty="0" err="1" smtClean="0">
                <a:sym typeface="Wingdings" pitchFamily="2" charset="2"/>
              </a:rPr>
              <a:t>to</a:t>
            </a:r>
            <a:r>
              <a:rPr lang="de-DE" sz="1600" dirty="0" smtClean="0">
                <a:sym typeface="Wingdings" pitchFamily="2" charset="2"/>
              </a:rPr>
              <a:t> </a:t>
            </a:r>
            <a:r>
              <a:rPr lang="de-DE" sz="1600" dirty="0" err="1" smtClean="0">
                <a:sym typeface="Wingdings" pitchFamily="2" charset="2"/>
              </a:rPr>
              <a:t>zero</a:t>
            </a:r>
            <a:r>
              <a:rPr lang="de-DE" sz="1600" dirty="0" smtClean="0">
                <a:sym typeface="Wingdings" pitchFamily="2" charset="2"/>
              </a:rPr>
              <a:t> </a:t>
            </a:r>
            <a:r>
              <a:rPr lang="de-DE" sz="1600" dirty="0" err="1" smtClean="0">
                <a:sym typeface="Wingdings" pitchFamily="2" charset="2"/>
              </a:rPr>
              <a:t>energy</a:t>
            </a:r>
            <a:endParaRPr lang="de-DE" sz="1600" dirty="0" smtClean="0">
              <a:sym typeface="Wingdings" pitchFamily="2" charset="2"/>
            </a:endParaRPr>
          </a:p>
          <a:p>
            <a:pPr lvl="2" eaLnBrk="1" hangingPunct="1">
              <a:lnSpc>
                <a:spcPct val="80000"/>
              </a:lnSpc>
              <a:buNone/>
            </a:pPr>
            <a:r>
              <a:rPr lang="de-DE" sz="1600" u="sng" dirty="0" err="1" smtClean="0">
                <a:solidFill>
                  <a:schemeClr val="accent2"/>
                </a:solidFill>
                <a:sym typeface="Wingdings" pitchFamily="2" charset="2"/>
              </a:rPr>
              <a:t>kaonic</a:t>
            </a:r>
            <a:r>
              <a:rPr lang="de-DE" sz="1600" u="sng" dirty="0" smtClean="0">
                <a:solidFill>
                  <a:schemeClr val="accent2"/>
                </a:solidFill>
                <a:sym typeface="Wingdings" pitchFamily="2" charset="2"/>
              </a:rPr>
              <a:t> </a:t>
            </a:r>
            <a:r>
              <a:rPr lang="de-DE" sz="1600" u="sng" dirty="0" err="1" smtClean="0">
                <a:solidFill>
                  <a:schemeClr val="accent2"/>
                </a:solidFill>
                <a:sym typeface="Wingdings" pitchFamily="2" charset="2"/>
              </a:rPr>
              <a:t>deuterium</a:t>
            </a:r>
            <a:r>
              <a:rPr lang="de-DE" sz="1600" dirty="0" smtClean="0">
                <a:solidFill>
                  <a:schemeClr val="accent2"/>
                </a:solidFill>
                <a:sym typeface="Wingdings" pitchFamily="2" charset="2"/>
              </a:rPr>
              <a:t> </a:t>
            </a:r>
            <a:r>
              <a:rPr lang="de-DE" sz="1600" dirty="0" err="1" smtClean="0">
                <a:solidFill>
                  <a:schemeClr val="accent2"/>
                </a:solidFill>
                <a:sym typeface="Wingdings" pitchFamily="2" charset="2"/>
              </a:rPr>
              <a:t>needed</a:t>
            </a:r>
            <a:r>
              <a:rPr lang="de-DE" sz="1600" dirty="0" smtClean="0">
                <a:solidFill>
                  <a:schemeClr val="accent2"/>
                </a:solidFill>
                <a:sym typeface="Wingdings" pitchFamily="2" charset="2"/>
              </a:rPr>
              <a:t>,  </a:t>
            </a:r>
            <a:r>
              <a:rPr lang="de-DE" sz="1600" dirty="0" err="1" smtClean="0">
                <a:solidFill>
                  <a:srgbClr val="C00000"/>
                </a:solidFill>
                <a:sym typeface="Wingdings" pitchFamily="2" charset="2"/>
              </a:rPr>
              <a:t>never</a:t>
            </a:r>
            <a:r>
              <a:rPr lang="de-DE" sz="1600" dirty="0" smtClean="0">
                <a:solidFill>
                  <a:srgbClr val="C00000"/>
                </a:solidFill>
                <a:sym typeface="Wingdings" pitchFamily="2" charset="2"/>
              </a:rPr>
              <a:t> </a:t>
            </a:r>
            <a:r>
              <a:rPr lang="de-DE" sz="1600" dirty="0" err="1" smtClean="0">
                <a:sym typeface="Wingdings" pitchFamily="2" charset="2"/>
              </a:rPr>
              <a:t>measured</a:t>
            </a:r>
            <a:r>
              <a:rPr lang="de-DE" sz="1600" dirty="0" smtClean="0">
                <a:sym typeface="Wingdings" pitchFamily="2" charset="2"/>
              </a:rPr>
              <a:t> </a:t>
            </a:r>
            <a:r>
              <a:rPr lang="de-DE" sz="1600" dirty="0" err="1" smtClean="0">
                <a:sym typeface="Wingdings" pitchFamily="2" charset="2"/>
              </a:rPr>
              <a:t>before</a:t>
            </a:r>
            <a:endParaRPr lang="de-DE" sz="1600" dirty="0" smtClean="0">
              <a:sym typeface="Wingdings" pitchFamily="2" charset="2"/>
            </a:endParaRPr>
          </a:p>
          <a:p>
            <a:pPr lvl="2" eaLnBrk="1" hangingPunct="1">
              <a:lnSpc>
                <a:spcPct val="80000"/>
              </a:lnSpc>
              <a:buNone/>
            </a:pPr>
            <a:endParaRPr lang="de-DE" sz="1600" dirty="0" smtClean="0">
              <a:solidFill>
                <a:schemeClr val="accent2"/>
              </a:solidFill>
              <a:sym typeface="Wingdings" pitchFamily="2" charset="2"/>
            </a:endParaRPr>
          </a:p>
        </p:txBody>
      </p:sp>
      <p:sp>
        <p:nvSpPr>
          <p:cNvPr id="25604" name="Rectangle 5"/>
          <p:cNvSpPr txBox="1">
            <a:spLocks noChangeArrowheads="1"/>
          </p:cNvSpPr>
          <p:nvPr/>
        </p:nvSpPr>
        <p:spPr bwMode="auto">
          <a:xfrm>
            <a:off x="0" y="142852"/>
            <a:ext cx="9144000" cy="571500"/>
          </a:xfrm>
          <a:prstGeom prst="rect">
            <a:avLst/>
          </a:prstGeom>
          <a:noFill/>
          <a:ln w="9525">
            <a:noFill/>
            <a:miter lim="800000"/>
            <a:headEnd/>
            <a:tailEnd/>
          </a:ln>
          <a:effectLst/>
        </p:spPr>
        <p:txBody>
          <a:bodyPr/>
          <a:lstStyle/>
          <a:p>
            <a:pPr algn="ctr" eaLnBrk="0" hangingPunct="0"/>
            <a:r>
              <a:rPr lang="de-DE" sz="2800" i="1" dirty="0" err="1">
                <a:solidFill>
                  <a:schemeClr val="accent4">
                    <a:lumMod val="65000"/>
                    <a:lumOff val="35000"/>
                  </a:schemeClr>
                </a:solidFill>
              </a:rPr>
              <a:t>Summary</a:t>
            </a:r>
            <a:r>
              <a:rPr lang="de-DE" sz="2800" i="1" dirty="0">
                <a:solidFill>
                  <a:schemeClr val="accent4">
                    <a:lumMod val="65000"/>
                    <a:lumOff val="35000"/>
                  </a:schemeClr>
                </a:solidFill>
              </a:rPr>
              <a:t> </a:t>
            </a:r>
            <a:r>
              <a:rPr lang="de-DE" sz="2800" i="1" dirty="0" err="1">
                <a:solidFill>
                  <a:schemeClr val="accent4">
                    <a:lumMod val="65000"/>
                    <a:lumOff val="35000"/>
                  </a:schemeClr>
                </a:solidFill>
              </a:rPr>
              <a:t>of</a:t>
            </a:r>
            <a:r>
              <a:rPr lang="de-DE" sz="2800" i="1" dirty="0">
                <a:solidFill>
                  <a:schemeClr val="accent4">
                    <a:lumMod val="65000"/>
                    <a:lumOff val="35000"/>
                  </a:schemeClr>
                </a:solidFill>
              </a:rPr>
              <a:t> </a:t>
            </a:r>
            <a:r>
              <a:rPr lang="de-DE" sz="2800" i="1" dirty="0" err="1">
                <a:solidFill>
                  <a:schemeClr val="accent4">
                    <a:lumMod val="65000"/>
                    <a:lumOff val="35000"/>
                  </a:schemeClr>
                </a:solidFill>
              </a:rPr>
              <a:t>physics</a:t>
            </a:r>
            <a:r>
              <a:rPr lang="de-DE" sz="2800" i="1" dirty="0">
                <a:solidFill>
                  <a:schemeClr val="accent4">
                    <a:lumMod val="65000"/>
                    <a:lumOff val="35000"/>
                  </a:schemeClr>
                </a:solidFill>
              </a:rPr>
              <a:t> </a:t>
            </a:r>
            <a:r>
              <a:rPr lang="de-DE" sz="2800" i="1" dirty="0" err="1">
                <a:solidFill>
                  <a:schemeClr val="accent4">
                    <a:lumMod val="65000"/>
                    <a:lumOff val="35000"/>
                  </a:schemeClr>
                </a:solidFill>
              </a:rPr>
              <a:t>framework</a:t>
            </a:r>
            <a:r>
              <a:rPr lang="de-DE" sz="2800" i="1" dirty="0">
                <a:solidFill>
                  <a:schemeClr val="accent4">
                    <a:lumMod val="65000"/>
                    <a:lumOff val="35000"/>
                  </a:schemeClr>
                </a:solidFill>
              </a:rPr>
              <a:t> </a:t>
            </a:r>
            <a:r>
              <a:rPr lang="de-DE" sz="2800" i="1" dirty="0" err="1">
                <a:solidFill>
                  <a:schemeClr val="accent4">
                    <a:lumMod val="65000"/>
                    <a:lumOff val="35000"/>
                  </a:schemeClr>
                </a:solidFill>
              </a:rPr>
              <a:t>and</a:t>
            </a:r>
            <a:r>
              <a:rPr lang="de-DE" sz="2800" i="1" dirty="0">
                <a:solidFill>
                  <a:schemeClr val="accent4">
                    <a:lumMod val="65000"/>
                    <a:lumOff val="35000"/>
                  </a:schemeClr>
                </a:solidFill>
              </a:rPr>
              <a:t> </a:t>
            </a:r>
            <a:r>
              <a:rPr lang="de-DE" sz="2800" i="1" dirty="0" err="1">
                <a:solidFill>
                  <a:schemeClr val="accent4">
                    <a:lumMod val="65000"/>
                    <a:lumOff val="35000"/>
                  </a:schemeClr>
                </a:solidFill>
              </a:rPr>
              <a:t>motivation</a:t>
            </a:r>
            <a:r>
              <a:rPr lang="de-DE" sz="2800" i="1" dirty="0">
                <a:solidFill>
                  <a:schemeClr val="accent4">
                    <a:lumMod val="65000"/>
                    <a:lumOff val="35000"/>
                  </a:schemeClr>
                </a:solidFill>
              </a:rPr>
              <a:t> </a:t>
            </a:r>
          </a:p>
        </p:txBody>
      </p:sp>
      <p:sp>
        <p:nvSpPr>
          <p:cNvPr id="6"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6</a:t>
            </a:fld>
            <a:r>
              <a:rPr lang="de-DE" dirty="0" smtClean="0"/>
              <a:t>   </a:t>
            </a: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dafnelay"/>
          <p:cNvPicPr>
            <a:picLocks noChangeAspect="1" noChangeArrowheads="1"/>
          </p:cNvPicPr>
          <p:nvPr/>
        </p:nvPicPr>
        <p:blipFill>
          <a:blip r:embed="rId3" cstate="print"/>
          <a:srcRect/>
          <a:stretch>
            <a:fillRect/>
          </a:stretch>
        </p:blipFill>
        <p:spPr bwMode="auto">
          <a:xfrm>
            <a:off x="611188" y="692150"/>
            <a:ext cx="3919537" cy="5565775"/>
          </a:xfrm>
          <a:prstGeom prst="rect">
            <a:avLst/>
          </a:prstGeom>
          <a:noFill/>
          <a:ln w="9525">
            <a:noFill/>
            <a:miter lim="800000"/>
            <a:headEnd/>
            <a:tailEnd/>
          </a:ln>
        </p:spPr>
      </p:pic>
      <p:sp>
        <p:nvSpPr>
          <p:cNvPr id="27652" name="Rectangle 9"/>
          <p:cNvSpPr>
            <a:spLocks noChangeArrowheads="1"/>
          </p:cNvSpPr>
          <p:nvPr/>
        </p:nvSpPr>
        <p:spPr bwMode="auto">
          <a:xfrm>
            <a:off x="4572000" y="5072074"/>
            <a:ext cx="4572000" cy="1484312"/>
          </a:xfrm>
          <a:prstGeom prst="rect">
            <a:avLst/>
          </a:prstGeom>
          <a:noFill/>
          <a:ln w="9525">
            <a:noFill/>
            <a:miter lim="800000"/>
            <a:headEnd/>
            <a:tailEnd/>
          </a:ln>
        </p:spPr>
        <p:txBody>
          <a:bodyPr wrap="none" anchor="ctr"/>
          <a:lstStyle/>
          <a:p>
            <a:pPr eaLnBrk="0" hangingPunct="0"/>
            <a:r>
              <a:rPr lang="el-GR" sz="1400" dirty="0">
                <a:cs typeface="Arial" charset="0"/>
              </a:rPr>
              <a:t>Φ</a:t>
            </a:r>
            <a:r>
              <a:rPr lang="de-DE" sz="1400" dirty="0">
                <a:cs typeface="Arial" charset="0"/>
              </a:rPr>
              <a:t> </a:t>
            </a:r>
            <a:r>
              <a:rPr lang="de-DE" sz="1400" dirty="0" err="1"/>
              <a:t>production</a:t>
            </a:r>
            <a:r>
              <a:rPr lang="de-DE" sz="1400" dirty="0"/>
              <a:t> </a:t>
            </a:r>
            <a:r>
              <a:rPr lang="de-DE" sz="1400" dirty="0" err="1"/>
              <a:t>cross</a:t>
            </a:r>
            <a:r>
              <a:rPr lang="de-DE" sz="1400" dirty="0"/>
              <a:t> </a:t>
            </a:r>
            <a:r>
              <a:rPr lang="de-DE" sz="1400" dirty="0" err="1"/>
              <a:t>section</a:t>
            </a:r>
            <a:r>
              <a:rPr lang="de-DE" sz="1400" dirty="0"/>
              <a:t> ~ 3000 </a:t>
            </a:r>
            <a:r>
              <a:rPr lang="de-DE" sz="1400" dirty="0" err="1"/>
              <a:t>nb</a:t>
            </a:r>
            <a:r>
              <a:rPr lang="de-DE" sz="1400" dirty="0"/>
              <a:t> (</a:t>
            </a:r>
            <a:r>
              <a:rPr lang="de-DE" sz="1400" dirty="0" err="1"/>
              <a:t>loss-corrected</a:t>
            </a:r>
            <a:r>
              <a:rPr lang="de-DE" sz="1400" dirty="0"/>
              <a:t>)</a:t>
            </a:r>
          </a:p>
          <a:p>
            <a:pPr eaLnBrk="0" hangingPunct="0"/>
            <a:r>
              <a:rPr lang="de-DE" sz="1400" dirty="0" err="1"/>
              <a:t>Integr</a:t>
            </a:r>
            <a:r>
              <a:rPr lang="de-DE" sz="1400" dirty="0"/>
              <a:t>. </a:t>
            </a:r>
            <a:r>
              <a:rPr lang="de-DE" sz="1400" dirty="0" err="1"/>
              <a:t>luminosity</a:t>
            </a:r>
            <a:r>
              <a:rPr lang="de-DE" sz="1400" dirty="0"/>
              <a:t> 2009 </a:t>
            </a:r>
            <a:r>
              <a:rPr lang="de-DE" sz="1400" b="1" dirty="0"/>
              <a:t>~ 6 pb</a:t>
            </a:r>
            <a:r>
              <a:rPr lang="de-DE" sz="1400" b="1" baseline="30000" dirty="0"/>
              <a:t>-1</a:t>
            </a:r>
            <a:r>
              <a:rPr lang="de-DE" sz="1400" b="1" dirty="0"/>
              <a:t> per </a:t>
            </a:r>
            <a:r>
              <a:rPr lang="de-DE" sz="1400" b="1" dirty="0" err="1"/>
              <a:t>day</a:t>
            </a:r>
            <a:r>
              <a:rPr lang="de-DE" sz="1400" b="1" dirty="0"/>
              <a:t> </a:t>
            </a:r>
            <a:r>
              <a:rPr lang="de-DE" sz="1400" baseline="30000" dirty="0"/>
              <a:t>1)</a:t>
            </a:r>
            <a:r>
              <a:rPr lang="de-DE" sz="1400" dirty="0"/>
              <a:t>  (~ 10</a:t>
            </a:r>
            <a:r>
              <a:rPr lang="de-DE" sz="1400" baseline="30000" dirty="0"/>
              <a:t>7</a:t>
            </a:r>
            <a:r>
              <a:rPr lang="de-DE" sz="1400" dirty="0"/>
              <a:t> K</a:t>
            </a:r>
            <a:r>
              <a:rPr lang="en-US" sz="1400" baseline="50000" dirty="0">
                <a:cs typeface="Arial" charset="0"/>
              </a:rPr>
              <a:t>±</a:t>
            </a:r>
            <a:r>
              <a:rPr lang="de-DE" sz="1400" dirty="0"/>
              <a:t> )</a:t>
            </a:r>
          </a:p>
          <a:p>
            <a:pPr eaLnBrk="0" hangingPunct="0"/>
            <a:r>
              <a:rPr lang="de-DE" sz="1400" dirty="0"/>
              <a:t>(</a:t>
            </a:r>
            <a:r>
              <a:rPr lang="de-DE" sz="1400" dirty="0" err="1"/>
              <a:t>increased</a:t>
            </a:r>
            <a:r>
              <a:rPr lang="de-DE" sz="1400" dirty="0"/>
              <a:t> </a:t>
            </a:r>
            <a:r>
              <a:rPr lang="de-DE" sz="1400" dirty="0" err="1"/>
              <a:t>by</a:t>
            </a:r>
            <a:r>
              <a:rPr lang="de-DE" sz="1400" dirty="0"/>
              <a:t> </a:t>
            </a:r>
            <a:r>
              <a:rPr lang="de-DE" sz="1400" dirty="0" err="1"/>
              <a:t>crabbed</a:t>
            </a:r>
            <a:r>
              <a:rPr lang="de-DE" sz="1400" dirty="0"/>
              <a:t> </a:t>
            </a:r>
            <a:r>
              <a:rPr lang="de-DE" sz="1400" dirty="0" err="1"/>
              <a:t>waist</a:t>
            </a:r>
            <a:r>
              <a:rPr lang="de-DE" sz="1400" dirty="0"/>
              <a:t> </a:t>
            </a:r>
            <a:r>
              <a:rPr lang="de-DE" sz="1400" dirty="0" err="1"/>
              <a:t>scheme</a:t>
            </a:r>
            <a:r>
              <a:rPr lang="de-DE" sz="1400" dirty="0"/>
              <a:t>)</a:t>
            </a:r>
          </a:p>
          <a:p>
            <a:pPr eaLnBrk="0" hangingPunct="0"/>
            <a:r>
              <a:rPr lang="de-DE" sz="1400" dirty="0"/>
              <a:t>Peak </a:t>
            </a:r>
            <a:r>
              <a:rPr lang="de-DE" sz="1400" dirty="0" err="1"/>
              <a:t>luminosity</a:t>
            </a:r>
            <a:r>
              <a:rPr lang="de-DE" sz="1400" dirty="0"/>
              <a:t> ~ 3 </a:t>
            </a:r>
            <a:r>
              <a:rPr lang="en-US" sz="1400" dirty="0">
                <a:cs typeface="Arial" charset="0"/>
              </a:rPr>
              <a:t>× </a:t>
            </a:r>
            <a:r>
              <a:rPr lang="de-DE" sz="1400" dirty="0"/>
              <a:t>10</a:t>
            </a:r>
            <a:r>
              <a:rPr lang="de-DE" sz="1400" baseline="30000" dirty="0"/>
              <a:t>32</a:t>
            </a:r>
            <a:r>
              <a:rPr lang="de-DE" sz="1400" dirty="0"/>
              <a:t> cm</a:t>
            </a:r>
            <a:r>
              <a:rPr lang="de-DE" sz="1400" baseline="30000" dirty="0"/>
              <a:t>-2</a:t>
            </a:r>
            <a:r>
              <a:rPr lang="de-DE" sz="1400" dirty="0"/>
              <a:t> s</a:t>
            </a:r>
            <a:r>
              <a:rPr lang="de-DE" sz="1400" baseline="30000" dirty="0"/>
              <a:t>-1    =  </a:t>
            </a:r>
            <a:r>
              <a:rPr lang="de-DE" sz="1400" dirty="0"/>
              <a:t>450 Hz K</a:t>
            </a:r>
            <a:r>
              <a:rPr lang="en-US" sz="1400" baseline="50000" dirty="0">
                <a:cs typeface="Arial" charset="0"/>
              </a:rPr>
              <a:t>±</a:t>
            </a:r>
            <a:r>
              <a:rPr lang="de-DE" sz="1400" dirty="0"/>
              <a:t>  </a:t>
            </a:r>
          </a:p>
          <a:p>
            <a:pPr eaLnBrk="0" hangingPunct="0"/>
            <a:r>
              <a:rPr lang="de-DE" sz="1400" baseline="30000" dirty="0"/>
              <a:t>1)</a:t>
            </a:r>
            <a:r>
              <a:rPr lang="de-DE" sz="1400" dirty="0"/>
              <a:t> </a:t>
            </a:r>
            <a:r>
              <a:rPr lang="de-DE" sz="1400" dirty="0" err="1"/>
              <a:t>we</a:t>
            </a:r>
            <a:r>
              <a:rPr lang="de-DE" sz="1400" dirty="0"/>
              <a:t> </a:t>
            </a:r>
            <a:r>
              <a:rPr lang="de-DE" sz="1400" dirty="0" err="1"/>
              <a:t>can</a:t>
            </a:r>
            <a:r>
              <a:rPr lang="de-DE" sz="1400" dirty="0"/>
              <a:t> not </a:t>
            </a:r>
            <a:r>
              <a:rPr lang="de-DE" sz="1400" dirty="0" err="1"/>
              <a:t>use</a:t>
            </a:r>
            <a:r>
              <a:rPr lang="de-DE" sz="1400" dirty="0"/>
              <a:t> </a:t>
            </a:r>
            <a:r>
              <a:rPr lang="de-DE" sz="1400" dirty="0" err="1"/>
              <a:t>kaons</a:t>
            </a:r>
            <a:r>
              <a:rPr lang="de-DE" sz="1400" dirty="0"/>
              <a:t> </a:t>
            </a:r>
            <a:r>
              <a:rPr lang="de-DE" sz="1400" dirty="0" err="1"/>
              <a:t>produced</a:t>
            </a:r>
            <a:r>
              <a:rPr lang="de-DE" sz="1400" dirty="0"/>
              <a:t> </a:t>
            </a:r>
            <a:r>
              <a:rPr lang="de-DE" sz="1400" dirty="0" err="1"/>
              <a:t>during</a:t>
            </a:r>
            <a:endParaRPr lang="de-DE" sz="1400" dirty="0"/>
          </a:p>
          <a:p>
            <a:pPr eaLnBrk="0" hangingPunct="0"/>
            <a:r>
              <a:rPr lang="de-DE" sz="1400" dirty="0" err="1"/>
              <a:t>injections</a:t>
            </a:r>
            <a:r>
              <a:rPr lang="de-DE" sz="1400" dirty="0"/>
              <a:t>.</a:t>
            </a:r>
          </a:p>
        </p:txBody>
      </p:sp>
      <p:sp>
        <p:nvSpPr>
          <p:cNvPr id="13" name="Rectangle 5"/>
          <p:cNvSpPr txBox="1">
            <a:spLocks noChangeArrowheads="1"/>
          </p:cNvSpPr>
          <p:nvPr/>
        </p:nvSpPr>
        <p:spPr>
          <a:xfrm>
            <a:off x="0" y="0"/>
            <a:ext cx="9144000" cy="571500"/>
          </a:xfrm>
          <a:prstGeom prst="rect">
            <a:avLst/>
          </a:prstGeom>
        </p:spPr>
        <p:txBody>
          <a:bodyPr/>
          <a:lstStyle/>
          <a:p>
            <a:pPr algn="ctr" eaLnBrk="0" hangingPunct="0">
              <a:defRPr/>
            </a:pPr>
            <a:r>
              <a:rPr lang="de-DE" sz="3200" i="1" kern="0" dirty="0" smtClean="0">
                <a:solidFill>
                  <a:schemeClr val="accent4">
                    <a:lumMod val="65000"/>
                    <a:lumOff val="35000"/>
                  </a:schemeClr>
                </a:solidFill>
                <a:ea typeface="+mj-ea"/>
                <a:cs typeface="+mj-cs"/>
              </a:rPr>
              <a:t>D A</a:t>
            </a:r>
            <a:r>
              <a:rPr lang="de-DE" sz="3200" i="1" kern="0" dirty="0" smtClean="0">
                <a:solidFill>
                  <a:schemeClr val="accent4">
                    <a:lumMod val="65000"/>
                    <a:lumOff val="35000"/>
                  </a:schemeClr>
                </a:solidFill>
                <a:latin typeface="Symbol" pitchFamily="18" charset="2"/>
                <a:ea typeface="+mj-ea"/>
                <a:cs typeface="+mj-cs"/>
              </a:rPr>
              <a:t>F </a:t>
            </a:r>
            <a:r>
              <a:rPr lang="de-DE" sz="3200" i="1" kern="0" dirty="0" smtClean="0">
                <a:solidFill>
                  <a:schemeClr val="accent4">
                    <a:lumMod val="65000"/>
                    <a:lumOff val="35000"/>
                  </a:schemeClr>
                </a:solidFill>
                <a:ea typeface="+mj-ea"/>
                <a:cs typeface="+mj-cs"/>
              </a:rPr>
              <a:t>N E </a:t>
            </a:r>
            <a:endParaRPr lang="de-DE" sz="3200" i="1" kern="0" dirty="0">
              <a:solidFill>
                <a:schemeClr val="accent4">
                  <a:lumMod val="65000"/>
                  <a:lumOff val="35000"/>
                </a:schemeClr>
              </a:solidFill>
              <a:ea typeface="+mj-ea"/>
              <a:cs typeface="+mj-cs"/>
            </a:endParaRPr>
          </a:p>
        </p:txBody>
      </p:sp>
      <p:sp>
        <p:nvSpPr>
          <p:cNvPr id="15" name="Rectangle 8"/>
          <p:cNvSpPr txBox="1">
            <a:spLocks noChangeArrowheads="1"/>
          </p:cNvSpPr>
          <p:nvPr/>
        </p:nvSpPr>
        <p:spPr bwMode="auto">
          <a:xfrm>
            <a:off x="928688" y="5643563"/>
            <a:ext cx="2563192" cy="377725"/>
          </a:xfrm>
          <a:prstGeom prst="rect">
            <a:avLst/>
          </a:prstGeom>
          <a:solidFill>
            <a:schemeClr val="accent3">
              <a:lumMod val="85000"/>
            </a:schemeClr>
          </a:solidFill>
          <a:ln>
            <a:miter lim="800000"/>
            <a:headEnd/>
            <a:tailEnd/>
          </a:ln>
        </p:spPr>
        <p:txBody>
          <a:bodyPr/>
          <a:lstStyle/>
          <a:p>
            <a:pPr marL="342900" indent="-342900">
              <a:defRPr/>
            </a:pPr>
            <a:r>
              <a:rPr lang="de-DE" sz="1400" dirty="0">
                <a:solidFill>
                  <a:srgbClr val="CC0000"/>
                </a:solidFill>
              </a:rPr>
              <a:t>SIDDHARTA </a:t>
            </a:r>
            <a:r>
              <a:rPr lang="de-DE" sz="1400" dirty="0" smtClean="0">
                <a:solidFill>
                  <a:srgbClr val="CC0000"/>
                </a:solidFill>
              </a:rPr>
              <a:t>was </a:t>
            </a:r>
            <a:r>
              <a:rPr lang="de-DE" sz="1400" dirty="0" err="1">
                <a:solidFill>
                  <a:srgbClr val="CC0000"/>
                </a:solidFill>
              </a:rPr>
              <a:t>set</a:t>
            </a:r>
            <a:r>
              <a:rPr lang="de-DE" sz="1400" dirty="0">
                <a:solidFill>
                  <a:srgbClr val="CC0000"/>
                </a:solidFill>
              </a:rPr>
              <a:t> </a:t>
            </a:r>
            <a:r>
              <a:rPr lang="de-DE" sz="1400" dirty="0" err="1">
                <a:solidFill>
                  <a:srgbClr val="CC0000"/>
                </a:solidFill>
              </a:rPr>
              <a:t>up</a:t>
            </a:r>
            <a:r>
              <a:rPr lang="de-DE" sz="1400" dirty="0">
                <a:solidFill>
                  <a:srgbClr val="CC0000"/>
                </a:solidFill>
              </a:rPr>
              <a:t> </a:t>
            </a:r>
            <a:r>
              <a:rPr lang="de-DE" sz="1400" dirty="0" err="1">
                <a:solidFill>
                  <a:srgbClr val="CC0000"/>
                </a:solidFill>
              </a:rPr>
              <a:t>here</a:t>
            </a:r>
            <a:endParaRPr lang="de-DE" sz="1400" dirty="0">
              <a:solidFill>
                <a:srgbClr val="CC0000"/>
              </a:solidFill>
            </a:endParaRPr>
          </a:p>
        </p:txBody>
      </p:sp>
      <p:cxnSp>
        <p:nvCxnSpPr>
          <p:cNvPr id="17" name="Gerade Verbindung mit Pfeil 16"/>
          <p:cNvCxnSpPr/>
          <p:nvPr/>
        </p:nvCxnSpPr>
        <p:spPr>
          <a:xfrm flipV="1">
            <a:off x="1785938" y="5214938"/>
            <a:ext cx="571500" cy="428625"/>
          </a:xfrm>
          <a:prstGeom prst="straightConnector1">
            <a:avLst/>
          </a:prstGeom>
          <a:ln>
            <a:solidFill>
              <a:srgbClr val="CC0000"/>
            </a:solidFill>
            <a:tailEnd type="arrow"/>
          </a:ln>
        </p:spPr>
        <p:style>
          <a:lnRef idx="1">
            <a:schemeClr val="accent1"/>
          </a:lnRef>
          <a:fillRef idx="0">
            <a:schemeClr val="accent1"/>
          </a:fillRef>
          <a:effectRef idx="0">
            <a:schemeClr val="accent1"/>
          </a:effectRef>
          <a:fontRef idx="minor">
            <a:schemeClr val="tx1"/>
          </a:fontRef>
        </p:style>
      </p:cxnSp>
      <p:pic>
        <p:nvPicPr>
          <p:cNvPr id="27656" name="Picture 22"/>
          <p:cNvPicPr>
            <a:picLocks noChangeAspect="1" noChangeArrowheads="1"/>
          </p:cNvPicPr>
          <p:nvPr/>
        </p:nvPicPr>
        <p:blipFill>
          <a:blip r:embed="rId4" cstate="print"/>
          <a:srcRect/>
          <a:stretch>
            <a:fillRect/>
          </a:stretch>
        </p:blipFill>
        <p:spPr bwMode="auto">
          <a:xfrm>
            <a:off x="5715008" y="1857364"/>
            <a:ext cx="2849563" cy="3103562"/>
          </a:xfrm>
          <a:prstGeom prst="rect">
            <a:avLst/>
          </a:prstGeom>
          <a:noFill/>
          <a:ln w="9525">
            <a:noFill/>
            <a:miter lim="800000"/>
            <a:headEnd/>
            <a:tailEnd/>
          </a:ln>
        </p:spPr>
      </p:pic>
      <p:sp>
        <p:nvSpPr>
          <p:cNvPr id="27657" name="Rectangle 8"/>
          <p:cNvSpPr txBox="1">
            <a:spLocks noChangeArrowheads="1"/>
          </p:cNvSpPr>
          <p:nvPr/>
        </p:nvSpPr>
        <p:spPr bwMode="auto">
          <a:xfrm>
            <a:off x="0" y="6072206"/>
            <a:ext cx="4392613" cy="431800"/>
          </a:xfrm>
          <a:prstGeom prst="rect">
            <a:avLst/>
          </a:prstGeom>
          <a:noFill/>
          <a:ln w="9525">
            <a:noFill/>
            <a:miter lim="800000"/>
            <a:headEnd/>
            <a:tailEnd/>
          </a:ln>
        </p:spPr>
        <p:txBody>
          <a:bodyPr/>
          <a:lstStyle/>
          <a:p>
            <a:pPr marL="342900" indent="-342900"/>
            <a:r>
              <a:rPr lang="de-DE" sz="1100" dirty="0" err="1"/>
              <a:t>compare</a:t>
            </a:r>
            <a:r>
              <a:rPr lang="de-DE" sz="1100" dirty="0"/>
              <a:t> </a:t>
            </a:r>
            <a:r>
              <a:rPr lang="de-DE" sz="1100" dirty="0" err="1"/>
              <a:t>situation</a:t>
            </a:r>
            <a:r>
              <a:rPr lang="de-DE" sz="1100" dirty="0"/>
              <a:t> </a:t>
            </a:r>
            <a:r>
              <a:rPr lang="de-DE" sz="1100" dirty="0" err="1"/>
              <a:t>during</a:t>
            </a:r>
            <a:r>
              <a:rPr lang="de-DE" sz="1100" dirty="0"/>
              <a:t> DEAR </a:t>
            </a:r>
            <a:r>
              <a:rPr lang="de-DE" sz="1100" dirty="0" err="1"/>
              <a:t>data</a:t>
            </a:r>
            <a:r>
              <a:rPr lang="de-DE" sz="1100" dirty="0"/>
              <a:t> </a:t>
            </a:r>
            <a:r>
              <a:rPr lang="de-DE" sz="1100" dirty="0" err="1"/>
              <a:t>taking</a:t>
            </a:r>
            <a:r>
              <a:rPr lang="de-DE" sz="1100" dirty="0"/>
              <a:t> </a:t>
            </a:r>
            <a:r>
              <a:rPr lang="de-DE" sz="1100" b="1" dirty="0"/>
              <a:t>(2002)</a:t>
            </a:r>
          </a:p>
          <a:p>
            <a:pPr marL="342900" indent="-342900"/>
            <a:r>
              <a:rPr lang="de-DE" sz="1100" dirty="0" err="1"/>
              <a:t>currents</a:t>
            </a:r>
            <a:r>
              <a:rPr lang="de-DE" sz="1100" dirty="0"/>
              <a:t> ~ 1200/800  ~ 1 pb</a:t>
            </a:r>
            <a:r>
              <a:rPr lang="de-DE" sz="1100" baseline="30000" dirty="0"/>
              <a:t>-1</a:t>
            </a:r>
            <a:r>
              <a:rPr lang="de-DE" sz="1100" dirty="0"/>
              <a:t> per </a:t>
            </a:r>
            <a:r>
              <a:rPr lang="de-DE" sz="1100" dirty="0" err="1"/>
              <a:t>day</a:t>
            </a:r>
            <a:r>
              <a:rPr lang="de-DE" sz="1100" dirty="0"/>
              <a:t>, </a:t>
            </a:r>
            <a:r>
              <a:rPr lang="de-DE" sz="1100" dirty="0" err="1"/>
              <a:t>peak</a:t>
            </a:r>
            <a:r>
              <a:rPr lang="de-DE" sz="1100" dirty="0"/>
              <a:t> ~ 3</a:t>
            </a:r>
            <a:r>
              <a:rPr lang="en-US" sz="1100" dirty="0">
                <a:cs typeface="Arial" charset="0"/>
              </a:rPr>
              <a:t>×</a:t>
            </a:r>
            <a:r>
              <a:rPr lang="de-DE" sz="1100" dirty="0"/>
              <a:t>10</a:t>
            </a:r>
            <a:r>
              <a:rPr lang="de-DE" sz="1100" baseline="30000" dirty="0"/>
              <a:t>31</a:t>
            </a:r>
            <a:r>
              <a:rPr lang="de-DE" sz="1100" dirty="0"/>
              <a:t> cm</a:t>
            </a:r>
            <a:r>
              <a:rPr lang="de-DE" sz="1100" baseline="30000" dirty="0"/>
              <a:t>-2</a:t>
            </a:r>
            <a:r>
              <a:rPr lang="de-DE" sz="1100" dirty="0"/>
              <a:t> s</a:t>
            </a:r>
            <a:r>
              <a:rPr lang="de-DE" sz="1100" baseline="30000" dirty="0"/>
              <a:t>-1</a:t>
            </a:r>
            <a:r>
              <a:rPr lang="de-DE" sz="1100" dirty="0"/>
              <a:t> </a:t>
            </a:r>
          </a:p>
        </p:txBody>
      </p:sp>
      <p:sp>
        <p:nvSpPr>
          <p:cNvPr id="27658" name="Text Box 24"/>
          <p:cNvSpPr txBox="1">
            <a:spLocks noChangeArrowheads="1"/>
          </p:cNvSpPr>
          <p:nvPr/>
        </p:nvSpPr>
        <p:spPr bwMode="auto">
          <a:xfrm>
            <a:off x="4714875" y="571500"/>
            <a:ext cx="4378325" cy="1169988"/>
          </a:xfrm>
          <a:prstGeom prst="rect">
            <a:avLst/>
          </a:prstGeom>
          <a:noFill/>
          <a:ln w="9525">
            <a:noFill/>
            <a:miter lim="800000"/>
            <a:headEnd/>
            <a:tailEnd/>
          </a:ln>
        </p:spPr>
        <p:txBody>
          <a:bodyPr>
            <a:spAutoFit/>
          </a:bodyPr>
          <a:lstStyle/>
          <a:p>
            <a:r>
              <a:rPr lang="de-AT" sz="1400"/>
              <a:t>electron-positron collider, energy at phi resonance</a:t>
            </a:r>
          </a:p>
          <a:p>
            <a:r>
              <a:rPr lang="de-AT" sz="1400"/>
              <a:t>phi produced  nearly at rest. </a:t>
            </a:r>
          </a:p>
          <a:p>
            <a:r>
              <a:rPr lang="de-AT" sz="1400"/>
              <a:t>(boost: 55 mrad crossing angle → 28 MeV/c)</a:t>
            </a:r>
          </a:p>
          <a:p>
            <a:r>
              <a:rPr lang="de-AT" sz="1400"/>
              <a:t>charged kaons from phi decay: E</a:t>
            </a:r>
            <a:r>
              <a:rPr lang="de-AT" sz="1400" baseline="-25000"/>
              <a:t>k</a:t>
            </a:r>
            <a:r>
              <a:rPr lang="de-AT" sz="1400"/>
              <a:t> = 16 MeV</a:t>
            </a:r>
          </a:p>
          <a:p>
            <a:r>
              <a:rPr lang="de-AT" sz="1400"/>
              <a:t>degrade to &lt; 4MeV to stop in gas target</a:t>
            </a:r>
          </a:p>
        </p:txBody>
      </p:sp>
      <p:sp>
        <p:nvSpPr>
          <p:cNvPr id="12"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7</a:t>
            </a:fld>
            <a:r>
              <a:rPr lang="de-DE" dirty="0" smtClean="0"/>
              <a:t>   </a:t>
            </a:r>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18"/>
          <p:cNvSpPr>
            <a:spLocks noChangeArrowheads="1"/>
          </p:cNvSpPr>
          <p:nvPr/>
        </p:nvSpPr>
        <p:spPr bwMode="auto">
          <a:xfrm>
            <a:off x="0" y="0"/>
            <a:ext cx="9144000" cy="1071563"/>
          </a:xfrm>
          <a:prstGeom prst="rect">
            <a:avLst/>
          </a:prstGeom>
          <a:noFill/>
          <a:ln w="9525">
            <a:noFill/>
            <a:miter lim="800000"/>
            <a:headEnd/>
            <a:tailEnd/>
          </a:ln>
        </p:spPr>
        <p:txBody>
          <a:bodyPr anchor="ctr"/>
          <a:lstStyle/>
          <a:p>
            <a:pPr algn="ctr"/>
            <a:r>
              <a:rPr lang="de-DE" sz="2800" i="1" dirty="0">
                <a:solidFill>
                  <a:schemeClr val="accent4">
                    <a:lumMod val="65000"/>
                    <a:lumOff val="35000"/>
                  </a:schemeClr>
                </a:solidFill>
              </a:rPr>
              <a:t>The experimental </a:t>
            </a:r>
            <a:r>
              <a:rPr lang="de-DE" sz="2800" i="1" dirty="0" err="1" smtClean="0">
                <a:solidFill>
                  <a:schemeClr val="accent4">
                    <a:lumMod val="65000"/>
                    <a:lumOff val="35000"/>
                  </a:schemeClr>
                </a:solidFill>
              </a:rPr>
              <a:t>challenge</a:t>
            </a:r>
            <a:endParaRPr lang="de-DE" sz="2800" i="1" dirty="0" smtClean="0">
              <a:solidFill>
                <a:schemeClr val="accent4">
                  <a:lumMod val="65000"/>
                  <a:lumOff val="35000"/>
                </a:schemeClr>
              </a:solidFill>
            </a:endParaRPr>
          </a:p>
          <a:p>
            <a:pPr algn="ctr"/>
            <a:endParaRPr lang="de-DE" sz="1600" dirty="0" smtClean="0">
              <a:solidFill>
                <a:srgbClr val="CC0000"/>
              </a:solidFill>
            </a:endParaRPr>
          </a:p>
          <a:p>
            <a:pPr algn="ctr"/>
            <a:r>
              <a:rPr lang="de-DE" sz="1600" dirty="0" smtClean="0">
                <a:solidFill>
                  <a:schemeClr val="accent6"/>
                </a:solidFill>
              </a:rPr>
              <a:t> ...  </a:t>
            </a:r>
            <a:r>
              <a:rPr lang="de-AT" sz="1600" dirty="0" err="1" smtClean="0">
                <a:solidFill>
                  <a:schemeClr val="accent6"/>
                </a:solidFill>
              </a:rPr>
              <a:t>to</a:t>
            </a:r>
            <a:r>
              <a:rPr lang="de-AT" sz="1600" dirty="0" smtClean="0">
                <a:solidFill>
                  <a:schemeClr val="accent6"/>
                </a:solidFill>
              </a:rPr>
              <a:t> </a:t>
            </a:r>
            <a:r>
              <a:rPr lang="de-AT" sz="1600" dirty="0">
                <a:solidFill>
                  <a:schemeClr val="accent6"/>
                </a:solidFill>
              </a:rPr>
              <a:t>do </a:t>
            </a:r>
            <a:r>
              <a:rPr lang="de-AT" sz="1600" dirty="0" err="1">
                <a:solidFill>
                  <a:schemeClr val="accent6"/>
                </a:solidFill>
              </a:rPr>
              <a:t>low</a:t>
            </a:r>
            <a:r>
              <a:rPr lang="de-AT" sz="1600" dirty="0">
                <a:solidFill>
                  <a:schemeClr val="accent6"/>
                </a:solidFill>
              </a:rPr>
              <a:t> </a:t>
            </a:r>
            <a:r>
              <a:rPr lang="de-AT" sz="1600" dirty="0" err="1">
                <a:solidFill>
                  <a:schemeClr val="accent6"/>
                </a:solidFill>
              </a:rPr>
              <a:t>energy</a:t>
            </a:r>
            <a:r>
              <a:rPr lang="de-AT" sz="1600" dirty="0">
                <a:solidFill>
                  <a:schemeClr val="accent6"/>
                </a:solidFill>
              </a:rPr>
              <a:t> X </a:t>
            </a:r>
            <a:r>
              <a:rPr lang="de-AT" sz="1600" dirty="0" err="1">
                <a:solidFill>
                  <a:schemeClr val="accent6"/>
                </a:solidFill>
              </a:rPr>
              <a:t>ray</a:t>
            </a:r>
            <a:r>
              <a:rPr lang="de-AT" sz="1600" dirty="0">
                <a:solidFill>
                  <a:schemeClr val="accent6"/>
                </a:solidFill>
              </a:rPr>
              <a:t> </a:t>
            </a:r>
            <a:r>
              <a:rPr lang="de-AT" sz="1600" dirty="0" err="1">
                <a:solidFill>
                  <a:schemeClr val="accent6"/>
                </a:solidFill>
              </a:rPr>
              <a:t>spectroscopy</a:t>
            </a:r>
            <a:r>
              <a:rPr lang="de-AT" sz="1600" dirty="0">
                <a:solidFill>
                  <a:schemeClr val="accent6"/>
                </a:solidFill>
              </a:rPr>
              <a:t> </a:t>
            </a:r>
            <a:r>
              <a:rPr lang="de-AT" sz="1600" dirty="0" err="1">
                <a:solidFill>
                  <a:schemeClr val="accent6"/>
                </a:solidFill>
              </a:rPr>
              <a:t>at</a:t>
            </a:r>
            <a:r>
              <a:rPr lang="de-AT" sz="1600" dirty="0">
                <a:solidFill>
                  <a:schemeClr val="accent6"/>
                </a:solidFill>
              </a:rPr>
              <a:t> an </a:t>
            </a:r>
            <a:r>
              <a:rPr lang="de-AT" sz="1600" dirty="0" err="1">
                <a:solidFill>
                  <a:schemeClr val="accent6"/>
                </a:solidFill>
              </a:rPr>
              <a:t>accelerator</a:t>
            </a:r>
            <a:endParaRPr lang="de-DE" sz="1600" dirty="0">
              <a:solidFill>
                <a:schemeClr val="accent6"/>
              </a:solidFill>
            </a:endParaRPr>
          </a:p>
        </p:txBody>
      </p:sp>
      <p:sp>
        <p:nvSpPr>
          <p:cNvPr id="31750" name="Text Box 47"/>
          <p:cNvSpPr txBox="1">
            <a:spLocks noChangeArrowheads="1"/>
          </p:cNvSpPr>
          <p:nvPr/>
        </p:nvSpPr>
        <p:spPr bwMode="auto">
          <a:xfrm>
            <a:off x="611560" y="1484784"/>
            <a:ext cx="7816924" cy="3046988"/>
          </a:xfrm>
          <a:prstGeom prst="rect">
            <a:avLst/>
          </a:prstGeom>
          <a:solidFill>
            <a:srgbClr val="FFFF00"/>
          </a:solidFill>
          <a:ln w="9525">
            <a:noFill/>
            <a:miter lim="800000"/>
            <a:headEnd/>
            <a:tailEnd/>
          </a:ln>
        </p:spPr>
        <p:txBody>
          <a:bodyPr wrap="square">
            <a:spAutoFit/>
          </a:bodyPr>
          <a:lstStyle/>
          <a:p>
            <a:pPr>
              <a:defRPr/>
            </a:pPr>
            <a:r>
              <a:rPr lang="de-DE" sz="1600" dirty="0"/>
              <a:t>The </a:t>
            </a:r>
            <a:r>
              <a:rPr lang="de-DE" sz="1600" dirty="0" err="1"/>
              <a:t>radiation</a:t>
            </a:r>
            <a:r>
              <a:rPr lang="de-DE" sz="1600" dirty="0"/>
              <a:t> </a:t>
            </a:r>
            <a:r>
              <a:rPr lang="de-DE" sz="1600" dirty="0" err="1"/>
              <a:t>environment</a:t>
            </a:r>
            <a:r>
              <a:rPr lang="de-DE" sz="1600" dirty="0"/>
              <a:t> </a:t>
            </a:r>
            <a:r>
              <a:rPr lang="de-DE" sz="1600" dirty="0" err="1"/>
              <a:t>produces</a:t>
            </a:r>
            <a:r>
              <a:rPr lang="de-DE" sz="1600" dirty="0"/>
              <a:t> </a:t>
            </a:r>
            <a:r>
              <a:rPr lang="de-DE" sz="1600" b="1" dirty="0">
                <a:solidFill>
                  <a:srgbClr val="C00000"/>
                </a:solidFill>
              </a:rPr>
              <a:t>a </a:t>
            </a:r>
            <a:r>
              <a:rPr lang="de-DE" sz="1600" b="1" dirty="0" err="1">
                <a:solidFill>
                  <a:srgbClr val="C00000"/>
                </a:solidFill>
              </a:rPr>
              <a:t>lot</a:t>
            </a:r>
            <a:r>
              <a:rPr lang="de-DE" sz="1600" b="1" dirty="0">
                <a:solidFill>
                  <a:srgbClr val="C00000"/>
                </a:solidFill>
              </a:rPr>
              <a:t> </a:t>
            </a:r>
            <a:r>
              <a:rPr lang="de-DE" sz="1600" b="1" dirty="0" err="1">
                <a:solidFill>
                  <a:srgbClr val="C00000"/>
                </a:solidFill>
              </a:rPr>
              <a:t>of</a:t>
            </a:r>
            <a:r>
              <a:rPr lang="de-DE" sz="1600" b="1" dirty="0">
                <a:solidFill>
                  <a:srgbClr val="C00000"/>
                </a:solidFill>
              </a:rPr>
              <a:t> </a:t>
            </a:r>
            <a:r>
              <a:rPr lang="de-DE" sz="1600" b="1" dirty="0" err="1">
                <a:solidFill>
                  <a:srgbClr val="C00000"/>
                </a:solidFill>
              </a:rPr>
              <a:t>charge</a:t>
            </a:r>
            <a:r>
              <a:rPr lang="de-DE" sz="1600" dirty="0">
                <a:solidFill>
                  <a:srgbClr val="C00000"/>
                </a:solidFill>
              </a:rPr>
              <a:t> </a:t>
            </a:r>
            <a:r>
              <a:rPr lang="de-DE" sz="1600" dirty="0"/>
              <a:t>in Si </a:t>
            </a:r>
            <a:r>
              <a:rPr lang="de-DE" sz="1600" dirty="0" err="1" smtClean="0"/>
              <a:t>detectors</a:t>
            </a:r>
            <a:r>
              <a:rPr lang="de-DE" sz="1600" dirty="0" smtClean="0"/>
              <a:t> (</a:t>
            </a:r>
            <a:r>
              <a:rPr lang="de-DE" sz="1600" dirty="0" err="1" smtClean="0"/>
              <a:t>dE</a:t>
            </a:r>
            <a:r>
              <a:rPr lang="de-DE" sz="1600" dirty="0" smtClean="0"/>
              <a:t> &gt; 150 </a:t>
            </a:r>
            <a:r>
              <a:rPr lang="de-DE" sz="1600" dirty="0" err="1" smtClean="0"/>
              <a:t>keV</a:t>
            </a:r>
            <a:r>
              <a:rPr lang="de-DE" sz="1600" dirty="0" smtClean="0"/>
              <a:t>)</a:t>
            </a:r>
            <a:endParaRPr lang="de-DE" sz="1600" dirty="0"/>
          </a:p>
          <a:p>
            <a:pPr>
              <a:defRPr/>
            </a:pPr>
            <a:endParaRPr lang="de-DE" sz="1600" dirty="0"/>
          </a:p>
          <a:p>
            <a:pPr>
              <a:defRPr/>
            </a:pPr>
            <a:r>
              <a:rPr lang="de-DE" sz="1600" i="1" u="sng" dirty="0"/>
              <a:t>„Beam </a:t>
            </a:r>
            <a:r>
              <a:rPr lang="de-DE" sz="1600" i="1" u="sng" dirty="0" err="1"/>
              <a:t>background</a:t>
            </a:r>
            <a:r>
              <a:rPr lang="de-DE" sz="1600" i="1" u="sng" dirty="0"/>
              <a:t>“ </a:t>
            </a:r>
            <a:r>
              <a:rPr lang="de-DE" sz="1600" dirty="0"/>
              <a:t>  </a:t>
            </a:r>
            <a:r>
              <a:rPr lang="de-DE" sz="1600" dirty="0" err="1" smtClean="0"/>
              <a:t>Touschek</a:t>
            </a:r>
            <a:r>
              <a:rPr lang="de-DE" sz="1600" dirty="0"/>
              <a:t>-</a:t>
            </a:r>
            <a:r>
              <a:rPr lang="de-DE" sz="1600" dirty="0" smtClean="0"/>
              <a:t> </a:t>
            </a:r>
            <a:r>
              <a:rPr lang="de-DE" sz="1600" dirty="0" err="1" smtClean="0"/>
              <a:t>Babha</a:t>
            </a:r>
            <a:r>
              <a:rPr lang="de-DE" sz="1600" dirty="0" smtClean="0"/>
              <a:t>- </a:t>
            </a:r>
            <a:r>
              <a:rPr lang="de-DE" sz="1600" dirty="0" err="1" smtClean="0"/>
              <a:t>and</a:t>
            </a:r>
            <a:r>
              <a:rPr lang="de-DE" sz="1600" dirty="0" smtClean="0"/>
              <a:t> </a:t>
            </a:r>
            <a:r>
              <a:rPr lang="de-DE" sz="1600" i="1" dirty="0" smtClean="0"/>
              <a:t>beam-gas</a:t>
            </a:r>
            <a:r>
              <a:rPr lang="de-DE" sz="1600" dirty="0" smtClean="0"/>
              <a:t>-</a:t>
            </a:r>
            <a:r>
              <a:rPr lang="de-DE" sz="1600" dirty="0" err="1" smtClean="0"/>
              <a:t>scattering</a:t>
            </a:r>
            <a:r>
              <a:rPr lang="de-DE" sz="1600" dirty="0" smtClean="0"/>
              <a:t>, </a:t>
            </a:r>
          </a:p>
          <a:p>
            <a:pPr>
              <a:defRPr/>
            </a:pPr>
            <a:r>
              <a:rPr lang="de-DE" sz="1600" dirty="0" err="1" smtClean="0"/>
              <a:t>stray</a:t>
            </a:r>
            <a:r>
              <a:rPr lang="de-DE" sz="1600" dirty="0" smtClean="0"/>
              <a:t> </a:t>
            </a:r>
            <a:r>
              <a:rPr lang="de-DE" sz="1600" dirty="0" err="1" smtClean="0"/>
              <a:t>high-energy</a:t>
            </a:r>
            <a:r>
              <a:rPr lang="de-DE" sz="1600" dirty="0" smtClean="0"/>
              <a:t> </a:t>
            </a:r>
            <a:r>
              <a:rPr lang="de-DE" sz="1600" dirty="0"/>
              <a:t>e</a:t>
            </a:r>
            <a:r>
              <a:rPr lang="en-US" sz="1600" baseline="30000" dirty="0">
                <a:latin typeface="Arial Unicode MS" pitchFamily="34" charset="-128"/>
                <a:ea typeface="Arial Unicode MS" pitchFamily="34" charset="-128"/>
                <a:cs typeface="Arial Unicode MS" pitchFamily="34" charset="-128"/>
              </a:rPr>
              <a:t>±  </a:t>
            </a:r>
            <a:r>
              <a:rPr lang="en-US" sz="1600" dirty="0">
                <a:latin typeface="Arial Unicode MS" pitchFamily="34" charset="-128"/>
                <a:ea typeface="Arial Unicode MS" pitchFamily="34" charset="-128"/>
                <a:cs typeface="Arial Unicode MS" pitchFamily="34" charset="-128"/>
              </a:rPr>
              <a:t> </a:t>
            </a:r>
            <a:r>
              <a:rPr lang="en-US" sz="1600" dirty="0" smtClean="0">
                <a:latin typeface="Arial Unicode MS" pitchFamily="34" charset="-128"/>
                <a:ea typeface="Arial Unicode MS" pitchFamily="34" charset="-128"/>
                <a:cs typeface="Arial Unicode MS" pitchFamily="34" charset="-128"/>
              </a:rPr>
              <a:t>=&gt; </a:t>
            </a:r>
            <a:r>
              <a:rPr lang="en-US" sz="1600" b="1" dirty="0" err="1" smtClean="0">
                <a:solidFill>
                  <a:schemeClr val="accent2"/>
                </a:solidFill>
                <a:latin typeface="Arial Unicode MS" pitchFamily="34" charset="-128"/>
                <a:ea typeface="Arial Unicode MS" pitchFamily="34" charset="-128"/>
                <a:cs typeface="Arial Unicode MS" pitchFamily="34" charset="-128"/>
              </a:rPr>
              <a:t>e.m</a:t>
            </a:r>
            <a:r>
              <a:rPr lang="en-US" sz="1600" b="1" dirty="0">
                <a:solidFill>
                  <a:schemeClr val="accent2"/>
                </a:solidFill>
                <a:latin typeface="Arial Unicode MS" pitchFamily="34" charset="-128"/>
                <a:ea typeface="Arial Unicode MS" pitchFamily="34" charset="-128"/>
                <a:cs typeface="Arial Unicode MS" pitchFamily="34" charset="-128"/>
              </a:rPr>
              <a:t>.</a:t>
            </a:r>
            <a:r>
              <a:rPr lang="en-US" sz="1600" b="1" dirty="0">
                <a:latin typeface="Arial Unicode MS" pitchFamily="34" charset="-128"/>
                <a:ea typeface="Arial Unicode MS" pitchFamily="34" charset="-128"/>
                <a:cs typeface="Arial Unicode MS" pitchFamily="34" charset="-128"/>
              </a:rPr>
              <a:t> </a:t>
            </a:r>
            <a:r>
              <a:rPr lang="de-DE" sz="1600" b="1" dirty="0" err="1" smtClean="0">
                <a:solidFill>
                  <a:schemeClr val="accent2"/>
                </a:solidFill>
              </a:rPr>
              <a:t>showers</a:t>
            </a:r>
            <a:r>
              <a:rPr lang="de-DE" sz="1600" b="1" dirty="0" smtClean="0">
                <a:solidFill>
                  <a:schemeClr val="accent2"/>
                </a:solidFill>
              </a:rPr>
              <a:t>.  </a:t>
            </a:r>
            <a:r>
              <a:rPr lang="de-DE" sz="1600" b="1" dirty="0" smtClean="0">
                <a:solidFill>
                  <a:srgbClr val="C00000"/>
                </a:solidFill>
              </a:rPr>
              <a:t>not </a:t>
            </a:r>
            <a:r>
              <a:rPr lang="de-DE" sz="1600" b="1" dirty="0" err="1">
                <a:solidFill>
                  <a:srgbClr val="C00000"/>
                </a:solidFill>
              </a:rPr>
              <a:t>correlated</a:t>
            </a:r>
            <a:r>
              <a:rPr lang="de-DE" sz="1600" b="1" dirty="0">
                <a:solidFill>
                  <a:srgbClr val="C00000"/>
                </a:solidFill>
              </a:rPr>
              <a:t> </a:t>
            </a:r>
            <a:r>
              <a:rPr lang="de-DE" sz="1600" dirty="0" err="1"/>
              <a:t>to</a:t>
            </a:r>
            <a:r>
              <a:rPr lang="de-DE" sz="1600" dirty="0"/>
              <a:t> </a:t>
            </a:r>
            <a:r>
              <a:rPr lang="de-DE" sz="1600" dirty="0" err="1"/>
              <a:t>charged</a:t>
            </a:r>
            <a:r>
              <a:rPr lang="de-DE" sz="1600" dirty="0"/>
              <a:t> </a:t>
            </a:r>
            <a:r>
              <a:rPr lang="de-DE" sz="1600" dirty="0" err="1"/>
              <a:t>kaon</a:t>
            </a:r>
            <a:r>
              <a:rPr lang="de-DE" sz="1600" dirty="0"/>
              <a:t> </a:t>
            </a:r>
            <a:r>
              <a:rPr lang="de-DE" sz="1600" dirty="0" err="1"/>
              <a:t>pairs</a:t>
            </a:r>
            <a:r>
              <a:rPr lang="de-DE" sz="1600" b="1" dirty="0"/>
              <a:t>:    </a:t>
            </a:r>
          </a:p>
          <a:p>
            <a:pPr>
              <a:defRPr/>
            </a:pPr>
            <a:r>
              <a:rPr lang="de-DE" sz="1600" b="1" dirty="0"/>
              <a:t>(1) „</a:t>
            </a:r>
            <a:r>
              <a:rPr lang="de-DE" sz="1600" b="1" dirty="0" err="1"/>
              <a:t>accidentals</a:t>
            </a:r>
            <a:r>
              <a:rPr lang="de-DE" sz="1600" b="1" dirty="0"/>
              <a:t>“</a:t>
            </a:r>
            <a:endParaRPr lang="de-DE" sz="1600" b="1" dirty="0">
              <a:solidFill>
                <a:srgbClr val="C00000"/>
              </a:solidFill>
            </a:endParaRPr>
          </a:p>
          <a:p>
            <a:pPr>
              <a:defRPr/>
            </a:pPr>
            <a:endParaRPr lang="de-DE" sz="1600" dirty="0"/>
          </a:p>
          <a:p>
            <a:pPr>
              <a:defRPr/>
            </a:pPr>
            <a:endParaRPr lang="de-DE" sz="1600" dirty="0"/>
          </a:p>
          <a:p>
            <a:pPr>
              <a:defRPr/>
            </a:pPr>
            <a:r>
              <a:rPr lang="de-DE" sz="1600" b="1" dirty="0">
                <a:solidFill>
                  <a:schemeClr val="accent2"/>
                </a:solidFill>
                <a:latin typeface="Symbol" pitchFamily="18" charset="2"/>
              </a:rPr>
              <a:t>m</a:t>
            </a:r>
            <a:r>
              <a:rPr lang="de-DE" sz="1600" b="1" dirty="0">
                <a:solidFill>
                  <a:schemeClr val="accent2"/>
                </a:solidFill>
              </a:rPr>
              <a:t>, </a:t>
            </a:r>
            <a:r>
              <a:rPr lang="de-DE" sz="1600" b="1" dirty="0">
                <a:solidFill>
                  <a:schemeClr val="accent2"/>
                </a:solidFill>
                <a:latin typeface="Symbol" pitchFamily="18" charset="2"/>
              </a:rPr>
              <a:t>p,</a:t>
            </a:r>
            <a:r>
              <a:rPr lang="de-DE" sz="1600" b="1" dirty="0">
                <a:solidFill>
                  <a:schemeClr val="accent2"/>
                </a:solidFill>
              </a:rPr>
              <a:t> e  </a:t>
            </a:r>
            <a:r>
              <a:rPr lang="de-DE" sz="1600" dirty="0" err="1">
                <a:solidFill>
                  <a:srgbClr val="C00000"/>
                </a:solidFill>
              </a:rPr>
              <a:t>from</a:t>
            </a:r>
            <a:r>
              <a:rPr lang="de-DE" sz="1600" dirty="0">
                <a:solidFill>
                  <a:srgbClr val="C00000"/>
                </a:solidFill>
              </a:rPr>
              <a:t> K </a:t>
            </a:r>
            <a:r>
              <a:rPr lang="de-DE" sz="1600" dirty="0" err="1">
                <a:solidFill>
                  <a:srgbClr val="C00000"/>
                </a:solidFill>
              </a:rPr>
              <a:t>decay</a:t>
            </a:r>
            <a:r>
              <a:rPr lang="de-DE" sz="1600" dirty="0">
                <a:solidFill>
                  <a:srgbClr val="C00000"/>
                </a:solidFill>
              </a:rPr>
              <a:t>;  </a:t>
            </a:r>
            <a:r>
              <a:rPr lang="de-DE" sz="1600" b="1" dirty="0">
                <a:solidFill>
                  <a:schemeClr val="accent6"/>
                </a:solidFill>
                <a:latin typeface="Symbol" pitchFamily="18" charset="2"/>
              </a:rPr>
              <a:t>L</a:t>
            </a:r>
            <a:r>
              <a:rPr lang="de-DE" sz="1600" b="1" dirty="0">
                <a:solidFill>
                  <a:schemeClr val="accent6"/>
                </a:solidFill>
              </a:rPr>
              <a:t>, </a:t>
            </a:r>
            <a:r>
              <a:rPr lang="de-DE" sz="1600" b="1" dirty="0">
                <a:solidFill>
                  <a:schemeClr val="accent6"/>
                </a:solidFill>
                <a:latin typeface="Symbol" pitchFamily="18" charset="2"/>
              </a:rPr>
              <a:t>p</a:t>
            </a:r>
            <a:r>
              <a:rPr lang="de-DE" sz="1600" b="1" dirty="0">
                <a:solidFill>
                  <a:schemeClr val="accent6"/>
                </a:solidFill>
              </a:rPr>
              <a:t>,.. </a:t>
            </a:r>
            <a:r>
              <a:rPr lang="de-DE" sz="1600" dirty="0">
                <a:solidFill>
                  <a:schemeClr val="accent6"/>
                </a:solidFill>
              </a:rPr>
              <a:t>  </a:t>
            </a:r>
            <a:r>
              <a:rPr lang="de-DE" sz="1600" dirty="0" err="1">
                <a:solidFill>
                  <a:srgbClr val="C00000"/>
                </a:solidFill>
              </a:rPr>
              <a:t>from</a:t>
            </a:r>
            <a:r>
              <a:rPr lang="de-DE" sz="1600" dirty="0">
                <a:solidFill>
                  <a:srgbClr val="C00000"/>
                </a:solidFill>
              </a:rPr>
              <a:t> K</a:t>
            </a:r>
            <a:r>
              <a:rPr lang="de-DE" sz="1600" baseline="30000" dirty="0">
                <a:solidFill>
                  <a:srgbClr val="C00000"/>
                </a:solidFill>
              </a:rPr>
              <a:t>-</a:t>
            </a:r>
            <a:r>
              <a:rPr lang="de-DE" sz="1600" dirty="0">
                <a:solidFill>
                  <a:srgbClr val="C00000"/>
                </a:solidFill>
              </a:rPr>
              <a:t> </a:t>
            </a:r>
            <a:r>
              <a:rPr lang="de-DE" sz="1600" dirty="0" err="1">
                <a:solidFill>
                  <a:srgbClr val="C00000"/>
                </a:solidFill>
              </a:rPr>
              <a:t>absorption</a:t>
            </a:r>
            <a:r>
              <a:rPr lang="de-DE" sz="1600" dirty="0">
                <a:solidFill>
                  <a:srgbClr val="C00000"/>
                </a:solidFill>
              </a:rPr>
              <a:t>, </a:t>
            </a:r>
            <a:r>
              <a:rPr lang="de-DE" sz="1600" dirty="0" err="1">
                <a:solidFill>
                  <a:schemeClr val="accent6"/>
                </a:solidFill>
              </a:rPr>
              <a:t>kaonic</a:t>
            </a:r>
            <a:r>
              <a:rPr lang="de-DE" sz="1600" dirty="0">
                <a:solidFill>
                  <a:schemeClr val="accent6"/>
                </a:solidFill>
              </a:rPr>
              <a:t> X </a:t>
            </a:r>
            <a:r>
              <a:rPr lang="de-DE" sz="1600" dirty="0" err="1">
                <a:solidFill>
                  <a:schemeClr val="accent6"/>
                </a:solidFill>
              </a:rPr>
              <a:t>rays</a:t>
            </a:r>
            <a:r>
              <a:rPr lang="de-DE" sz="1600" dirty="0">
                <a:solidFill>
                  <a:schemeClr val="accent6"/>
                </a:solidFill>
              </a:rPr>
              <a:t>  </a:t>
            </a:r>
            <a:r>
              <a:rPr lang="de-DE" sz="1600" dirty="0" err="1"/>
              <a:t>from</a:t>
            </a:r>
            <a:r>
              <a:rPr lang="de-DE" sz="1600" dirty="0"/>
              <a:t> K</a:t>
            </a:r>
            <a:r>
              <a:rPr lang="de-DE" sz="1600" baseline="30000" dirty="0"/>
              <a:t>-</a:t>
            </a:r>
            <a:r>
              <a:rPr lang="de-DE" sz="1600" dirty="0"/>
              <a:t> </a:t>
            </a:r>
            <a:r>
              <a:rPr lang="de-DE" sz="1600" dirty="0" err="1">
                <a:solidFill>
                  <a:srgbClr val="C00000"/>
                </a:solidFill>
              </a:rPr>
              <a:t>wallstops</a:t>
            </a:r>
            <a:r>
              <a:rPr lang="de-DE" sz="1600" dirty="0">
                <a:solidFill>
                  <a:srgbClr val="C00000"/>
                </a:solidFill>
              </a:rPr>
              <a:t> </a:t>
            </a:r>
            <a:r>
              <a:rPr lang="de-DE" sz="1600" dirty="0"/>
              <a:t>   </a:t>
            </a:r>
            <a:r>
              <a:rPr lang="de-DE" sz="1600" i="1" u="sng" dirty="0" err="1"/>
              <a:t>synchronous</a:t>
            </a:r>
            <a:r>
              <a:rPr lang="de-DE" sz="1600" i="1" u="sng" dirty="0"/>
              <a:t> </a:t>
            </a:r>
            <a:r>
              <a:rPr lang="de-DE" sz="1600" i="1" u="sng" dirty="0" err="1"/>
              <a:t>background</a:t>
            </a:r>
            <a:r>
              <a:rPr lang="de-DE" sz="1600" i="1" u="sng" dirty="0"/>
              <a:t> </a:t>
            </a:r>
            <a:r>
              <a:rPr lang="de-DE" sz="1600" dirty="0"/>
              <a:t>– </a:t>
            </a:r>
            <a:r>
              <a:rPr lang="de-DE" sz="1600" dirty="0" err="1"/>
              <a:t>has</a:t>
            </a:r>
            <a:r>
              <a:rPr lang="de-DE" sz="1600" dirty="0"/>
              <a:t> </a:t>
            </a:r>
            <a:r>
              <a:rPr lang="de-DE" sz="1600" dirty="0" err="1"/>
              <a:t>trigger</a:t>
            </a:r>
            <a:r>
              <a:rPr lang="de-DE" sz="1600" dirty="0"/>
              <a:t> </a:t>
            </a:r>
            <a:r>
              <a:rPr lang="de-DE" sz="1600" dirty="0" err="1"/>
              <a:t>signal</a:t>
            </a:r>
            <a:r>
              <a:rPr lang="de-DE" sz="1600" dirty="0"/>
              <a:t> – </a:t>
            </a:r>
            <a:r>
              <a:rPr lang="de-DE" sz="1600" dirty="0" err="1"/>
              <a:t>remains</a:t>
            </a:r>
            <a:r>
              <a:rPr lang="de-DE" sz="1600" dirty="0"/>
              <a:t> in </a:t>
            </a:r>
            <a:r>
              <a:rPr lang="de-DE" sz="1600" dirty="0" err="1"/>
              <a:t>triggered</a:t>
            </a:r>
            <a:r>
              <a:rPr lang="de-DE" sz="1600" dirty="0"/>
              <a:t> </a:t>
            </a:r>
            <a:r>
              <a:rPr lang="de-DE" sz="1600" dirty="0" err="1"/>
              <a:t>setup</a:t>
            </a:r>
            <a:endParaRPr lang="de-DE" sz="1600" dirty="0"/>
          </a:p>
          <a:p>
            <a:pPr>
              <a:defRPr/>
            </a:pPr>
            <a:r>
              <a:rPr lang="de-DE" sz="1600" b="1" dirty="0"/>
              <a:t>(2) </a:t>
            </a:r>
            <a:r>
              <a:rPr lang="de-DE" sz="1600" b="1" dirty="0" err="1"/>
              <a:t>kaonic</a:t>
            </a:r>
            <a:r>
              <a:rPr lang="de-DE" sz="1600" b="1" dirty="0"/>
              <a:t> </a:t>
            </a:r>
            <a:r>
              <a:rPr lang="de-DE" sz="1600" b="1" dirty="0" smtClean="0"/>
              <a:t>X-</a:t>
            </a:r>
            <a:r>
              <a:rPr lang="de-DE" sz="1600" b="1" dirty="0" err="1" smtClean="0"/>
              <a:t>ray</a:t>
            </a:r>
            <a:r>
              <a:rPr lang="de-DE" sz="1600" b="1" dirty="0" smtClean="0"/>
              <a:t> </a:t>
            </a:r>
            <a:r>
              <a:rPr lang="de-DE" sz="1600" b="1" dirty="0" err="1"/>
              <a:t>lines</a:t>
            </a:r>
            <a:endParaRPr lang="de-DE" sz="1600" b="1" dirty="0"/>
          </a:p>
          <a:p>
            <a:pPr>
              <a:defRPr/>
            </a:pPr>
            <a:r>
              <a:rPr lang="de-DE" sz="1600" b="1" dirty="0"/>
              <a:t>(3) </a:t>
            </a:r>
            <a:r>
              <a:rPr lang="de-DE" sz="1600" b="1" dirty="0" err="1"/>
              <a:t>continous</a:t>
            </a:r>
            <a:r>
              <a:rPr lang="de-DE" sz="1600" b="1" dirty="0"/>
              <a:t> </a:t>
            </a:r>
            <a:r>
              <a:rPr lang="de-DE" sz="1600" b="1" dirty="0" err="1"/>
              <a:t>kaon</a:t>
            </a:r>
            <a:r>
              <a:rPr lang="de-DE" sz="1600" b="1" dirty="0"/>
              <a:t> </a:t>
            </a:r>
            <a:r>
              <a:rPr lang="de-DE" sz="1600" b="1" dirty="0" err="1"/>
              <a:t>correlated</a:t>
            </a:r>
            <a:r>
              <a:rPr lang="de-DE" sz="1600" b="1" dirty="0"/>
              <a:t> </a:t>
            </a:r>
            <a:r>
              <a:rPr lang="de-DE" sz="1600" b="1" dirty="0" err="1"/>
              <a:t>background</a:t>
            </a:r>
            <a:endParaRPr lang="de-DE" sz="1600" b="1" dirty="0"/>
          </a:p>
          <a:p>
            <a:pPr>
              <a:defRPr/>
            </a:pPr>
            <a:endParaRPr lang="de-DE" sz="1600" dirty="0"/>
          </a:p>
        </p:txBody>
      </p:sp>
      <p:sp>
        <p:nvSpPr>
          <p:cNvPr id="2055" name="Text Box 5"/>
          <p:cNvSpPr txBox="1">
            <a:spLocks noChangeArrowheads="1"/>
          </p:cNvSpPr>
          <p:nvPr/>
        </p:nvSpPr>
        <p:spPr bwMode="auto">
          <a:xfrm>
            <a:off x="971600" y="5013176"/>
            <a:ext cx="4357687" cy="1200329"/>
          </a:xfrm>
          <a:prstGeom prst="rect">
            <a:avLst/>
          </a:prstGeom>
          <a:solidFill>
            <a:srgbClr val="FFCC99"/>
          </a:solidFill>
          <a:ln w="9525">
            <a:noFill/>
            <a:miter lim="800000"/>
            <a:headEnd/>
            <a:tailEnd/>
          </a:ln>
        </p:spPr>
        <p:txBody>
          <a:bodyPr>
            <a:spAutoFit/>
          </a:bodyPr>
          <a:lstStyle/>
          <a:p>
            <a:pPr eaLnBrk="0" hangingPunct="0"/>
            <a:r>
              <a:rPr lang="de-DE" sz="1200" dirty="0"/>
              <a:t>S: Signal, B: </a:t>
            </a:r>
            <a:r>
              <a:rPr lang="de-DE" sz="1200" dirty="0" err="1"/>
              <a:t>background</a:t>
            </a:r>
            <a:r>
              <a:rPr lang="de-DE" sz="1200" dirty="0"/>
              <a:t>, </a:t>
            </a:r>
          </a:p>
          <a:p>
            <a:pPr eaLnBrk="0" hangingPunct="0"/>
            <a:r>
              <a:rPr lang="de-DE" sz="1200" dirty="0"/>
              <a:t>T: </a:t>
            </a:r>
            <a:r>
              <a:rPr lang="de-DE" sz="1200" dirty="0" err="1"/>
              <a:t>trigger</a:t>
            </a:r>
            <a:r>
              <a:rPr lang="de-DE" sz="1200" dirty="0"/>
              <a:t> rate, </a:t>
            </a:r>
          </a:p>
          <a:p>
            <a:pPr eaLnBrk="0" hangingPunct="0"/>
            <a:r>
              <a:rPr lang="de-DE" sz="1200" dirty="0"/>
              <a:t>S</a:t>
            </a:r>
            <a:r>
              <a:rPr lang="de-DE" sz="1200" baseline="-25000" dirty="0"/>
              <a:t>T</a:t>
            </a:r>
            <a:r>
              <a:rPr lang="de-DE" sz="1200" dirty="0"/>
              <a:t> : </a:t>
            </a:r>
            <a:r>
              <a:rPr lang="de-DE" sz="1200" dirty="0" err="1"/>
              <a:t>signal</a:t>
            </a:r>
            <a:r>
              <a:rPr lang="de-DE" sz="1200" dirty="0"/>
              <a:t> per </a:t>
            </a:r>
            <a:r>
              <a:rPr lang="de-DE" sz="1200" dirty="0" err="1"/>
              <a:t>trigger</a:t>
            </a:r>
            <a:endParaRPr lang="de-DE" sz="1200" dirty="0"/>
          </a:p>
          <a:p>
            <a:pPr eaLnBrk="0" hangingPunct="0"/>
            <a:r>
              <a:rPr lang="de-DE" sz="1200" dirty="0" err="1">
                <a:latin typeface="Symbol" pitchFamily="18" charset="2"/>
              </a:rPr>
              <a:t>D</a:t>
            </a:r>
            <a:r>
              <a:rPr lang="de-DE" sz="1200" dirty="0" err="1"/>
              <a:t>t</a:t>
            </a:r>
            <a:r>
              <a:rPr lang="de-DE" sz="1200" dirty="0"/>
              <a:t>: </a:t>
            </a:r>
            <a:r>
              <a:rPr lang="de-DE" sz="1200" dirty="0" err="1"/>
              <a:t>coincidence</a:t>
            </a:r>
            <a:r>
              <a:rPr lang="de-DE" sz="1200" dirty="0"/>
              <a:t> </a:t>
            </a:r>
            <a:r>
              <a:rPr lang="de-DE" sz="1200" dirty="0" err="1" smtClean="0"/>
              <a:t>width</a:t>
            </a:r>
            <a:r>
              <a:rPr lang="de-DE" sz="1200" dirty="0" smtClean="0"/>
              <a:t> </a:t>
            </a:r>
            <a:endParaRPr lang="de-DE" sz="1200" dirty="0"/>
          </a:p>
          <a:p>
            <a:pPr eaLnBrk="0" hangingPunct="0"/>
            <a:r>
              <a:rPr lang="de-DE" sz="1200" dirty="0"/>
              <a:t> A: </a:t>
            </a:r>
            <a:r>
              <a:rPr lang="de-DE" sz="1200" dirty="0" err="1"/>
              <a:t>accidental</a:t>
            </a:r>
            <a:r>
              <a:rPr lang="de-DE" sz="1200" dirty="0"/>
              <a:t> </a:t>
            </a:r>
            <a:r>
              <a:rPr lang="de-DE" sz="1200" dirty="0" smtClean="0"/>
              <a:t>rate </a:t>
            </a:r>
            <a:endParaRPr lang="de-DE" sz="1200" dirty="0"/>
          </a:p>
          <a:p>
            <a:pPr eaLnBrk="0" hangingPunct="0"/>
            <a:r>
              <a:rPr lang="de-DE" sz="1200" dirty="0"/>
              <a:t>B</a:t>
            </a:r>
            <a:r>
              <a:rPr lang="de-DE" sz="1200" baseline="-25000" dirty="0"/>
              <a:t>T</a:t>
            </a:r>
            <a:r>
              <a:rPr lang="de-DE" sz="1200" dirty="0"/>
              <a:t>: </a:t>
            </a:r>
            <a:r>
              <a:rPr lang="de-DE" sz="1200" dirty="0" err="1"/>
              <a:t>background</a:t>
            </a:r>
            <a:r>
              <a:rPr lang="de-DE" sz="1200" dirty="0"/>
              <a:t> in ROI, per </a:t>
            </a:r>
            <a:r>
              <a:rPr lang="de-DE" sz="1200" dirty="0" err="1"/>
              <a:t>trigger</a:t>
            </a:r>
            <a:r>
              <a:rPr lang="de-DE" sz="1200" dirty="0"/>
              <a:t> (</a:t>
            </a:r>
            <a:r>
              <a:rPr lang="de-DE" sz="1200" dirty="0" err="1"/>
              <a:t>lines+continous</a:t>
            </a:r>
            <a:r>
              <a:rPr lang="de-DE" sz="1200" dirty="0"/>
              <a:t>)</a:t>
            </a:r>
          </a:p>
        </p:txBody>
      </p:sp>
      <p:graphicFrame>
        <p:nvGraphicFramePr>
          <p:cNvPr id="2050" name="Object 33"/>
          <p:cNvGraphicFramePr>
            <a:graphicFrameLocks noChangeAspect="1"/>
          </p:cNvGraphicFramePr>
          <p:nvPr/>
        </p:nvGraphicFramePr>
        <p:xfrm>
          <a:off x="5580112" y="5229200"/>
          <a:ext cx="2448272" cy="737225"/>
        </p:xfrm>
        <a:graphic>
          <a:graphicData uri="http://schemas.openxmlformats.org/presentationml/2006/ole">
            <p:oleObj spid="_x0000_s2050" name="Formel" r:id="rId4" imgW="1434960" imgH="431640" progId="Equation.3">
              <p:embed/>
            </p:oleObj>
          </a:graphicData>
        </a:graphic>
      </p:graphicFrame>
      <p:sp>
        <p:nvSpPr>
          <p:cNvPr id="7"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8</a:t>
            </a:fld>
            <a:r>
              <a:rPr lang="de-DE" dirty="0" smtClean="0"/>
              <a:t>   </a:t>
            </a: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9"/>
          <p:cNvPicPr>
            <a:picLocks noChangeAspect="1" noChangeArrowheads="1"/>
          </p:cNvPicPr>
          <p:nvPr/>
        </p:nvPicPr>
        <p:blipFill>
          <a:blip r:embed="rId2" cstate="print"/>
          <a:srcRect/>
          <a:stretch>
            <a:fillRect/>
          </a:stretch>
        </p:blipFill>
        <p:spPr bwMode="auto">
          <a:xfrm>
            <a:off x="107950" y="1412875"/>
            <a:ext cx="9036050" cy="5516563"/>
          </a:xfrm>
          <a:prstGeom prst="rect">
            <a:avLst/>
          </a:prstGeom>
          <a:noFill/>
          <a:ln w="9525">
            <a:noFill/>
            <a:miter lim="800000"/>
            <a:headEnd/>
            <a:tailEnd/>
          </a:ln>
        </p:spPr>
      </p:pic>
      <p:sp>
        <p:nvSpPr>
          <p:cNvPr id="33795" name="Rectangle 77"/>
          <p:cNvSpPr>
            <a:spLocks noChangeArrowheads="1"/>
          </p:cNvSpPr>
          <p:nvPr/>
        </p:nvSpPr>
        <p:spPr bwMode="auto">
          <a:xfrm>
            <a:off x="5292725" y="0"/>
            <a:ext cx="3851275" cy="2205038"/>
          </a:xfrm>
          <a:prstGeom prst="rect">
            <a:avLst/>
          </a:prstGeom>
          <a:solidFill>
            <a:schemeClr val="bg1"/>
          </a:solidFill>
          <a:ln w="9525">
            <a:noFill/>
            <a:miter lim="800000"/>
            <a:headEnd/>
            <a:tailEnd/>
          </a:ln>
        </p:spPr>
        <p:txBody>
          <a:bodyPr wrap="none" anchor="ctr"/>
          <a:lstStyle/>
          <a:p>
            <a:endParaRPr lang="de-DE"/>
          </a:p>
        </p:txBody>
      </p:sp>
      <p:pic>
        <p:nvPicPr>
          <p:cNvPr id="33796" name="Picture 8" descr="20090901-FB19-Okada_Seite_37"/>
          <p:cNvPicPr>
            <a:picLocks noChangeAspect="1" noChangeArrowheads="1"/>
          </p:cNvPicPr>
          <p:nvPr/>
        </p:nvPicPr>
        <p:blipFill>
          <a:blip r:embed="rId3" cstate="print"/>
          <a:srcRect/>
          <a:stretch>
            <a:fillRect/>
          </a:stretch>
        </p:blipFill>
        <p:spPr bwMode="auto">
          <a:xfrm>
            <a:off x="404813" y="101600"/>
            <a:ext cx="2873375" cy="2155825"/>
          </a:xfrm>
          <a:prstGeom prst="rect">
            <a:avLst/>
          </a:prstGeom>
          <a:noFill/>
          <a:ln w="38100">
            <a:solidFill>
              <a:schemeClr val="tx1"/>
            </a:solidFill>
            <a:miter lim="800000"/>
            <a:headEnd/>
            <a:tailEnd/>
          </a:ln>
        </p:spPr>
      </p:pic>
      <p:sp>
        <p:nvSpPr>
          <p:cNvPr id="33797" name="Rectangle 56"/>
          <p:cNvSpPr>
            <a:spLocks noChangeArrowheads="1"/>
          </p:cNvSpPr>
          <p:nvPr/>
        </p:nvSpPr>
        <p:spPr bwMode="auto">
          <a:xfrm>
            <a:off x="6894513" y="60325"/>
            <a:ext cx="504825" cy="576263"/>
          </a:xfrm>
          <a:prstGeom prst="rect">
            <a:avLst/>
          </a:prstGeom>
          <a:solidFill>
            <a:srgbClr val="EAEAEA"/>
          </a:solidFill>
          <a:ln w="9525">
            <a:solidFill>
              <a:schemeClr val="tx1"/>
            </a:solidFill>
            <a:miter lim="800000"/>
            <a:headEnd/>
            <a:tailEnd/>
          </a:ln>
        </p:spPr>
        <p:txBody>
          <a:bodyPr wrap="none" anchor="ctr"/>
          <a:lstStyle/>
          <a:p>
            <a:endParaRPr lang="de-DE"/>
          </a:p>
        </p:txBody>
      </p:sp>
      <p:sp>
        <p:nvSpPr>
          <p:cNvPr id="33798" name="Line 7"/>
          <p:cNvSpPr>
            <a:spLocks noChangeShapeType="1"/>
          </p:cNvSpPr>
          <p:nvPr/>
        </p:nvSpPr>
        <p:spPr bwMode="auto">
          <a:xfrm flipV="1">
            <a:off x="7092950" y="492125"/>
            <a:ext cx="153988" cy="1568450"/>
          </a:xfrm>
          <a:prstGeom prst="line">
            <a:avLst/>
          </a:prstGeom>
          <a:noFill/>
          <a:ln w="9525">
            <a:solidFill>
              <a:schemeClr val="tx1"/>
            </a:solidFill>
            <a:round/>
            <a:headEnd type="triangle" w="med" len="med"/>
            <a:tailEnd type="triangle" w="med" len="med"/>
          </a:ln>
        </p:spPr>
        <p:txBody>
          <a:bodyPr/>
          <a:lstStyle/>
          <a:p>
            <a:endParaRPr lang="de-AT"/>
          </a:p>
        </p:txBody>
      </p:sp>
      <p:sp>
        <p:nvSpPr>
          <p:cNvPr id="33799" name="Line 2"/>
          <p:cNvSpPr>
            <a:spLocks noChangeShapeType="1"/>
          </p:cNvSpPr>
          <p:nvPr/>
        </p:nvSpPr>
        <p:spPr bwMode="auto">
          <a:xfrm>
            <a:off x="5903913" y="1384300"/>
            <a:ext cx="2735262" cy="0"/>
          </a:xfrm>
          <a:prstGeom prst="line">
            <a:avLst/>
          </a:prstGeom>
          <a:noFill/>
          <a:ln w="12700">
            <a:solidFill>
              <a:schemeClr val="tx1"/>
            </a:solidFill>
            <a:prstDash val="dash"/>
            <a:round/>
            <a:headEnd/>
            <a:tailEnd/>
          </a:ln>
        </p:spPr>
        <p:txBody>
          <a:bodyPr/>
          <a:lstStyle/>
          <a:p>
            <a:endParaRPr lang="de-AT"/>
          </a:p>
        </p:txBody>
      </p:sp>
      <p:sp>
        <p:nvSpPr>
          <p:cNvPr id="33800" name="Text Box 10"/>
          <p:cNvSpPr txBox="1">
            <a:spLocks noChangeArrowheads="1"/>
          </p:cNvSpPr>
          <p:nvPr/>
        </p:nvSpPr>
        <p:spPr bwMode="auto">
          <a:xfrm>
            <a:off x="7556500" y="1670050"/>
            <a:ext cx="1003300" cy="304800"/>
          </a:xfrm>
          <a:prstGeom prst="rect">
            <a:avLst/>
          </a:prstGeom>
          <a:noFill/>
          <a:ln w="9525">
            <a:noFill/>
            <a:miter lim="800000"/>
            <a:headEnd/>
            <a:tailEnd/>
          </a:ln>
        </p:spPr>
        <p:txBody>
          <a:bodyPr wrap="none">
            <a:spAutoFit/>
          </a:bodyPr>
          <a:lstStyle/>
          <a:p>
            <a:r>
              <a:rPr lang="de-DE" sz="1400">
                <a:solidFill>
                  <a:srgbClr val="0066CC"/>
                </a:solidFill>
              </a:rPr>
              <a:t>Scintillator</a:t>
            </a:r>
          </a:p>
        </p:txBody>
      </p:sp>
      <p:sp>
        <p:nvSpPr>
          <p:cNvPr id="33801" name="Text Box 15"/>
          <p:cNvSpPr txBox="1">
            <a:spLocks noChangeArrowheads="1"/>
          </p:cNvSpPr>
          <p:nvPr/>
        </p:nvSpPr>
        <p:spPr bwMode="auto">
          <a:xfrm rot="-5400000">
            <a:off x="6109494" y="194469"/>
            <a:ext cx="649288" cy="304800"/>
          </a:xfrm>
          <a:prstGeom prst="rect">
            <a:avLst/>
          </a:prstGeom>
          <a:noFill/>
          <a:ln w="9525">
            <a:noFill/>
            <a:miter lim="800000"/>
            <a:headEnd/>
            <a:tailEnd/>
          </a:ln>
        </p:spPr>
        <p:txBody>
          <a:bodyPr wrap="none">
            <a:spAutoFit/>
          </a:bodyPr>
          <a:lstStyle/>
          <a:p>
            <a:r>
              <a:rPr lang="de-DE" sz="1400">
                <a:solidFill>
                  <a:srgbClr val="FF0000"/>
                </a:solidFill>
              </a:rPr>
              <a:t>SDDs</a:t>
            </a:r>
          </a:p>
        </p:txBody>
      </p:sp>
      <p:sp>
        <p:nvSpPr>
          <p:cNvPr id="33802" name="Line 20"/>
          <p:cNvSpPr>
            <a:spLocks noChangeShapeType="1"/>
          </p:cNvSpPr>
          <p:nvPr/>
        </p:nvSpPr>
        <p:spPr bwMode="auto">
          <a:xfrm>
            <a:off x="6827838" y="1814513"/>
            <a:ext cx="647700" cy="0"/>
          </a:xfrm>
          <a:prstGeom prst="line">
            <a:avLst/>
          </a:prstGeom>
          <a:noFill/>
          <a:ln w="19050">
            <a:solidFill>
              <a:srgbClr val="0066CC"/>
            </a:solidFill>
            <a:round/>
            <a:headEnd/>
            <a:tailEnd/>
          </a:ln>
        </p:spPr>
        <p:txBody>
          <a:bodyPr/>
          <a:lstStyle/>
          <a:p>
            <a:endParaRPr lang="de-AT"/>
          </a:p>
        </p:txBody>
      </p:sp>
      <p:sp>
        <p:nvSpPr>
          <p:cNvPr id="33803" name="Text Box 22"/>
          <p:cNvSpPr txBox="1">
            <a:spLocks noChangeArrowheads="1"/>
          </p:cNvSpPr>
          <p:nvPr/>
        </p:nvSpPr>
        <p:spPr bwMode="auto">
          <a:xfrm>
            <a:off x="6992938" y="1236663"/>
            <a:ext cx="319087" cy="304800"/>
          </a:xfrm>
          <a:prstGeom prst="rect">
            <a:avLst/>
          </a:prstGeom>
          <a:solidFill>
            <a:schemeClr val="bg1"/>
          </a:solidFill>
          <a:ln w="9525">
            <a:noFill/>
            <a:miter lim="800000"/>
            <a:headEnd/>
            <a:tailEnd/>
          </a:ln>
        </p:spPr>
        <p:txBody>
          <a:bodyPr wrap="none">
            <a:spAutoFit/>
          </a:bodyPr>
          <a:lstStyle/>
          <a:p>
            <a:r>
              <a:rPr lang="de-DE" sz="1400">
                <a:latin typeface="Symbol" pitchFamily="18" charset="2"/>
              </a:rPr>
              <a:t>F</a:t>
            </a:r>
          </a:p>
        </p:txBody>
      </p:sp>
      <p:sp>
        <p:nvSpPr>
          <p:cNvPr id="33804" name="Text Box 27"/>
          <p:cNvSpPr txBox="1">
            <a:spLocks noChangeArrowheads="1"/>
          </p:cNvSpPr>
          <p:nvPr/>
        </p:nvSpPr>
        <p:spPr bwMode="auto">
          <a:xfrm>
            <a:off x="8643966" y="1403350"/>
            <a:ext cx="500034" cy="492443"/>
          </a:xfrm>
          <a:prstGeom prst="rect">
            <a:avLst/>
          </a:prstGeom>
          <a:noFill/>
          <a:ln w="9525">
            <a:noFill/>
            <a:miter lim="800000"/>
            <a:headEnd/>
            <a:tailEnd/>
          </a:ln>
        </p:spPr>
        <p:txBody>
          <a:bodyPr wrap="square">
            <a:spAutoFit/>
          </a:bodyPr>
          <a:lstStyle/>
          <a:p>
            <a:r>
              <a:rPr lang="de-DE" dirty="0"/>
              <a:t>e</a:t>
            </a:r>
            <a:r>
              <a:rPr lang="de-DE" baseline="30000" dirty="0"/>
              <a:t>-</a:t>
            </a:r>
          </a:p>
        </p:txBody>
      </p:sp>
      <p:sp>
        <p:nvSpPr>
          <p:cNvPr id="33805" name="Line 20"/>
          <p:cNvSpPr>
            <a:spLocks noChangeShapeType="1"/>
          </p:cNvSpPr>
          <p:nvPr/>
        </p:nvSpPr>
        <p:spPr bwMode="auto">
          <a:xfrm>
            <a:off x="6834188" y="954088"/>
            <a:ext cx="647700" cy="0"/>
          </a:xfrm>
          <a:prstGeom prst="line">
            <a:avLst/>
          </a:prstGeom>
          <a:noFill/>
          <a:ln w="19050">
            <a:solidFill>
              <a:srgbClr val="0066CC"/>
            </a:solidFill>
            <a:round/>
            <a:headEnd/>
            <a:tailEnd/>
          </a:ln>
        </p:spPr>
        <p:txBody>
          <a:bodyPr/>
          <a:lstStyle/>
          <a:p>
            <a:endParaRPr lang="de-AT"/>
          </a:p>
        </p:txBody>
      </p:sp>
      <p:sp>
        <p:nvSpPr>
          <p:cNvPr id="33806" name="Text Box 10"/>
          <p:cNvSpPr txBox="1">
            <a:spLocks noChangeArrowheads="1"/>
          </p:cNvSpPr>
          <p:nvPr/>
        </p:nvSpPr>
        <p:spPr bwMode="auto">
          <a:xfrm>
            <a:off x="7596188" y="817563"/>
            <a:ext cx="1003300" cy="304800"/>
          </a:xfrm>
          <a:prstGeom prst="rect">
            <a:avLst/>
          </a:prstGeom>
          <a:noFill/>
          <a:ln w="9525">
            <a:noFill/>
            <a:miter lim="800000"/>
            <a:headEnd/>
            <a:tailEnd/>
          </a:ln>
        </p:spPr>
        <p:txBody>
          <a:bodyPr wrap="none">
            <a:spAutoFit/>
          </a:bodyPr>
          <a:lstStyle/>
          <a:p>
            <a:r>
              <a:rPr lang="de-DE" sz="1400">
                <a:solidFill>
                  <a:srgbClr val="0066CC"/>
                </a:solidFill>
              </a:rPr>
              <a:t>Scintillator</a:t>
            </a:r>
          </a:p>
        </p:txBody>
      </p:sp>
      <p:sp>
        <p:nvSpPr>
          <p:cNvPr id="33807" name="Text Box 27"/>
          <p:cNvSpPr txBox="1">
            <a:spLocks noChangeArrowheads="1"/>
          </p:cNvSpPr>
          <p:nvPr/>
        </p:nvSpPr>
        <p:spPr bwMode="auto">
          <a:xfrm>
            <a:off x="5375275" y="1414463"/>
            <a:ext cx="503238" cy="366712"/>
          </a:xfrm>
          <a:prstGeom prst="rect">
            <a:avLst/>
          </a:prstGeom>
          <a:noFill/>
          <a:ln w="9525">
            <a:noFill/>
            <a:miter lim="800000"/>
            <a:headEnd/>
            <a:tailEnd/>
          </a:ln>
        </p:spPr>
        <p:txBody>
          <a:bodyPr>
            <a:spAutoFit/>
          </a:bodyPr>
          <a:lstStyle/>
          <a:p>
            <a:r>
              <a:rPr lang="de-DE"/>
              <a:t>e</a:t>
            </a:r>
            <a:r>
              <a:rPr lang="de-DE" baseline="30000"/>
              <a:t>+</a:t>
            </a:r>
          </a:p>
        </p:txBody>
      </p:sp>
      <p:sp>
        <p:nvSpPr>
          <p:cNvPr id="33808" name="Line 68"/>
          <p:cNvSpPr>
            <a:spLocks noChangeShapeType="1"/>
          </p:cNvSpPr>
          <p:nvPr/>
        </p:nvSpPr>
        <p:spPr bwMode="auto">
          <a:xfrm flipH="1">
            <a:off x="8686800" y="1381125"/>
            <a:ext cx="360363" cy="0"/>
          </a:xfrm>
          <a:prstGeom prst="line">
            <a:avLst/>
          </a:prstGeom>
          <a:noFill/>
          <a:ln w="19050">
            <a:solidFill>
              <a:schemeClr val="tx1"/>
            </a:solidFill>
            <a:round/>
            <a:headEnd/>
            <a:tailEnd type="triangle" w="med" len="med"/>
          </a:ln>
        </p:spPr>
        <p:txBody>
          <a:bodyPr/>
          <a:lstStyle/>
          <a:p>
            <a:endParaRPr lang="de-AT"/>
          </a:p>
        </p:txBody>
      </p:sp>
      <p:sp>
        <p:nvSpPr>
          <p:cNvPr id="33809" name="Line 69"/>
          <p:cNvSpPr>
            <a:spLocks noChangeShapeType="1"/>
          </p:cNvSpPr>
          <p:nvPr/>
        </p:nvSpPr>
        <p:spPr bwMode="auto">
          <a:xfrm flipH="1">
            <a:off x="5457825" y="1384300"/>
            <a:ext cx="360363" cy="0"/>
          </a:xfrm>
          <a:prstGeom prst="line">
            <a:avLst/>
          </a:prstGeom>
          <a:noFill/>
          <a:ln w="19050">
            <a:solidFill>
              <a:schemeClr val="tx1"/>
            </a:solidFill>
            <a:round/>
            <a:headEnd type="triangle" w="med" len="med"/>
            <a:tailEnd/>
          </a:ln>
        </p:spPr>
        <p:txBody>
          <a:bodyPr/>
          <a:lstStyle/>
          <a:p>
            <a:endParaRPr lang="de-AT"/>
          </a:p>
        </p:txBody>
      </p:sp>
      <p:sp>
        <p:nvSpPr>
          <p:cNvPr id="33810" name="Text Box 27"/>
          <p:cNvSpPr txBox="1">
            <a:spLocks noChangeArrowheads="1"/>
          </p:cNvSpPr>
          <p:nvPr/>
        </p:nvSpPr>
        <p:spPr bwMode="auto">
          <a:xfrm>
            <a:off x="7175500" y="636588"/>
            <a:ext cx="611188" cy="336550"/>
          </a:xfrm>
          <a:prstGeom prst="rect">
            <a:avLst/>
          </a:prstGeom>
          <a:noFill/>
          <a:ln w="9525">
            <a:noFill/>
            <a:miter lim="800000"/>
            <a:headEnd/>
            <a:tailEnd/>
          </a:ln>
        </p:spPr>
        <p:txBody>
          <a:bodyPr>
            <a:spAutoFit/>
          </a:bodyPr>
          <a:lstStyle/>
          <a:p>
            <a:r>
              <a:rPr lang="de-DE" sz="1600"/>
              <a:t>K</a:t>
            </a:r>
            <a:r>
              <a:rPr lang="de-DE" sz="1600" baseline="30000"/>
              <a:t>-</a:t>
            </a:r>
          </a:p>
        </p:txBody>
      </p:sp>
      <p:sp>
        <p:nvSpPr>
          <p:cNvPr id="33811" name="Text Box 27"/>
          <p:cNvSpPr txBox="1">
            <a:spLocks noChangeArrowheads="1"/>
          </p:cNvSpPr>
          <p:nvPr/>
        </p:nvSpPr>
        <p:spPr bwMode="auto">
          <a:xfrm>
            <a:off x="7092950" y="1844675"/>
            <a:ext cx="611188" cy="336550"/>
          </a:xfrm>
          <a:prstGeom prst="rect">
            <a:avLst/>
          </a:prstGeom>
          <a:noFill/>
          <a:ln w="9525">
            <a:noFill/>
            <a:miter lim="800000"/>
            <a:headEnd/>
            <a:tailEnd/>
          </a:ln>
        </p:spPr>
        <p:txBody>
          <a:bodyPr>
            <a:spAutoFit/>
          </a:bodyPr>
          <a:lstStyle/>
          <a:p>
            <a:r>
              <a:rPr lang="de-DE" sz="1600"/>
              <a:t>K</a:t>
            </a:r>
            <a:r>
              <a:rPr lang="de-DE" sz="1600" baseline="30000"/>
              <a:t>+</a:t>
            </a:r>
          </a:p>
        </p:txBody>
      </p:sp>
      <p:sp>
        <p:nvSpPr>
          <p:cNvPr id="33812" name="Line 72"/>
          <p:cNvSpPr>
            <a:spLocks noChangeShapeType="1"/>
          </p:cNvSpPr>
          <p:nvPr/>
        </p:nvSpPr>
        <p:spPr bwMode="auto">
          <a:xfrm>
            <a:off x="7569200" y="60325"/>
            <a:ext cx="0" cy="576263"/>
          </a:xfrm>
          <a:prstGeom prst="line">
            <a:avLst/>
          </a:prstGeom>
          <a:noFill/>
          <a:ln w="28575">
            <a:solidFill>
              <a:srgbClr val="FF0000"/>
            </a:solidFill>
            <a:round/>
            <a:headEnd/>
            <a:tailEnd/>
          </a:ln>
        </p:spPr>
        <p:txBody>
          <a:bodyPr/>
          <a:lstStyle/>
          <a:p>
            <a:endParaRPr lang="de-AT"/>
          </a:p>
        </p:txBody>
      </p:sp>
      <p:sp>
        <p:nvSpPr>
          <p:cNvPr id="33813" name="Line 73"/>
          <p:cNvSpPr>
            <a:spLocks noChangeShapeType="1"/>
          </p:cNvSpPr>
          <p:nvPr/>
        </p:nvSpPr>
        <p:spPr bwMode="auto">
          <a:xfrm>
            <a:off x="6696075" y="68263"/>
            <a:ext cx="0" cy="576262"/>
          </a:xfrm>
          <a:prstGeom prst="line">
            <a:avLst/>
          </a:prstGeom>
          <a:noFill/>
          <a:ln w="28575">
            <a:solidFill>
              <a:srgbClr val="FF0000"/>
            </a:solidFill>
            <a:round/>
            <a:headEnd/>
            <a:tailEnd/>
          </a:ln>
        </p:spPr>
        <p:txBody>
          <a:bodyPr/>
          <a:lstStyle/>
          <a:p>
            <a:endParaRPr lang="de-AT"/>
          </a:p>
        </p:txBody>
      </p:sp>
      <p:sp>
        <p:nvSpPr>
          <p:cNvPr id="33814" name="Text Box 15"/>
          <p:cNvSpPr txBox="1">
            <a:spLocks noChangeArrowheads="1"/>
          </p:cNvSpPr>
          <p:nvPr/>
        </p:nvSpPr>
        <p:spPr bwMode="auto">
          <a:xfrm rot="-5400000">
            <a:off x="7514431" y="172244"/>
            <a:ext cx="649288" cy="304800"/>
          </a:xfrm>
          <a:prstGeom prst="rect">
            <a:avLst/>
          </a:prstGeom>
          <a:noFill/>
          <a:ln w="9525">
            <a:noFill/>
            <a:miter lim="800000"/>
            <a:headEnd/>
            <a:tailEnd/>
          </a:ln>
        </p:spPr>
        <p:txBody>
          <a:bodyPr wrap="none">
            <a:spAutoFit/>
          </a:bodyPr>
          <a:lstStyle/>
          <a:p>
            <a:r>
              <a:rPr lang="de-DE" sz="1400">
                <a:solidFill>
                  <a:srgbClr val="FF0000"/>
                </a:solidFill>
              </a:rPr>
              <a:t>SDDs</a:t>
            </a:r>
          </a:p>
        </p:txBody>
      </p:sp>
      <p:sp>
        <p:nvSpPr>
          <p:cNvPr id="33815" name="Line 75"/>
          <p:cNvSpPr>
            <a:spLocks noChangeShapeType="1"/>
          </p:cNvSpPr>
          <p:nvPr/>
        </p:nvSpPr>
        <p:spPr bwMode="auto">
          <a:xfrm flipH="1" flipV="1">
            <a:off x="6711950" y="276225"/>
            <a:ext cx="528638" cy="217488"/>
          </a:xfrm>
          <a:prstGeom prst="line">
            <a:avLst/>
          </a:prstGeom>
          <a:noFill/>
          <a:ln w="9525">
            <a:solidFill>
              <a:schemeClr val="tx1"/>
            </a:solidFill>
            <a:round/>
            <a:headEnd/>
            <a:tailEnd type="triangle" w="med" len="med"/>
          </a:ln>
        </p:spPr>
        <p:txBody>
          <a:bodyPr/>
          <a:lstStyle/>
          <a:p>
            <a:endParaRPr lang="de-AT"/>
          </a:p>
        </p:txBody>
      </p:sp>
      <p:sp>
        <p:nvSpPr>
          <p:cNvPr id="33816" name="Text Box 76"/>
          <p:cNvSpPr txBox="1">
            <a:spLocks noChangeArrowheads="1"/>
          </p:cNvSpPr>
          <p:nvPr/>
        </p:nvSpPr>
        <p:spPr bwMode="auto">
          <a:xfrm>
            <a:off x="6875463" y="152400"/>
            <a:ext cx="285750" cy="274638"/>
          </a:xfrm>
          <a:prstGeom prst="rect">
            <a:avLst/>
          </a:prstGeom>
          <a:noFill/>
          <a:ln w="9525">
            <a:noFill/>
            <a:miter lim="800000"/>
            <a:headEnd/>
            <a:tailEnd/>
          </a:ln>
        </p:spPr>
        <p:txBody>
          <a:bodyPr wrap="none">
            <a:spAutoFit/>
          </a:bodyPr>
          <a:lstStyle/>
          <a:p>
            <a:r>
              <a:rPr lang="de-AT" sz="1200" b="1"/>
              <a:t>X</a:t>
            </a:r>
          </a:p>
        </p:txBody>
      </p:sp>
      <p:sp>
        <p:nvSpPr>
          <p:cNvPr id="33817" name="Text Box 78"/>
          <p:cNvSpPr txBox="1">
            <a:spLocks noChangeArrowheads="1"/>
          </p:cNvSpPr>
          <p:nvPr/>
        </p:nvSpPr>
        <p:spPr bwMode="auto">
          <a:xfrm>
            <a:off x="6443663" y="4005263"/>
            <a:ext cx="2271712" cy="1138237"/>
          </a:xfrm>
          <a:prstGeom prst="rect">
            <a:avLst/>
          </a:prstGeom>
          <a:solidFill>
            <a:schemeClr val="tx1"/>
          </a:solidFill>
          <a:ln w="9525">
            <a:noFill/>
            <a:miter lim="800000"/>
            <a:headEnd/>
            <a:tailEnd/>
          </a:ln>
        </p:spPr>
        <p:txBody>
          <a:bodyPr>
            <a:spAutoFit/>
          </a:bodyPr>
          <a:lstStyle/>
          <a:p>
            <a:r>
              <a:rPr lang="de-DE">
                <a:solidFill>
                  <a:schemeClr val="bg1"/>
                </a:solidFill>
              </a:rPr>
              <a:t>2 scintillators</a:t>
            </a:r>
          </a:p>
          <a:p>
            <a:r>
              <a:rPr lang="de-DE" sz="1400">
                <a:solidFill>
                  <a:schemeClr val="bg1"/>
                </a:solidFill>
              </a:rPr>
              <a:t>remote controlled</a:t>
            </a:r>
          </a:p>
          <a:p>
            <a:r>
              <a:rPr lang="de-DE" sz="1400">
                <a:solidFill>
                  <a:schemeClr val="bg1"/>
                </a:solidFill>
              </a:rPr>
              <a:t>mechanism to remove</a:t>
            </a:r>
          </a:p>
          <a:p>
            <a:r>
              <a:rPr lang="de-DE" sz="1400">
                <a:solidFill>
                  <a:schemeClr val="bg1"/>
                </a:solidFill>
              </a:rPr>
              <a:t>during calibrations</a:t>
            </a:r>
          </a:p>
        </p:txBody>
      </p:sp>
      <p:sp>
        <p:nvSpPr>
          <p:cNvPr id="33818" name="Rectangle 18"/>
          <p:cNvSpPr>
            <a:spLocks noChangeArrowheads="1"/>
          </p:cNvSpPr>
          <p:nvPr/>
        </p:nvSpPr>
        <p:spPr bwMode="auto">
          <a:xfrm>
            <a:off x="0" y="0"/>
            <a:ext cx="9144000" cy="1071563"/>
          </a:xfrm>
          <a:prstGeom prst="rect">
            <a:avLst/>
          </a:prstGeom>
          <a:noFill/>
          <a:ln w="9525">
            <a:noFill/>
            <a:miter lim="800000"/>
            <a:headEnd/>
            <a:tailEnd/>
          </a:ln>
        </p:spPr>
        <p:txBody>
          <a:bodyPr anchor="ctr"/>
          <a:lstStyle/>
          <a:p>
            <a:pPr algn="ctr"/>
            <a:r>
              <a:rPr lang="de-DE" sz="2800" i="1" dirty="0">
                <a:solidFill>
                  <a:schemeClr val="accent4">
                    <a:lumMod val="65000"/>
                    <a:lumOff val="35000"/>
                  </a:schemeClr>
                </a:solidFill>
              </a:rPr>
              <a:t>Experimental </a:t>
            </a:r>
          </a:p>
          <a:p>
            <a:pPr algn="ctr"/>
            <a:r>
              <a:rPr lang="de-DE" sz="2800" i="1" dirty="0" err="1">
                <a:solidFill>
                  <a:schemeClr val="accent4">
                    <a:lumMod val="65000"/>
                    <a:lumOff val="35000"/>
                  </a:schemeClr>
                </a:solidFill>
              </a:rPr>
              <a:t>setup</a:t>
            </a:r>
            <a:endParaRPr lang="de-DE" sz="2800" i="1" dirty="0">
              <a:solidFill>
                <a:schemeClr val="accent4">
                  <a:lumMod val="65000"/>
                  <a:lumOff val="35000"/>
                </a:schemeClr>
              </a:solidFill>
            </a:endParaRPr>
          </a:p>
        </p:txBody>
      </p:sp>
      <p:sp>
        <p:nvSpPr>
          <p:cNvPr id="28" name="Foliennummernplatzhalter 1"/>
          <p:cNvSpPr>
            <a:spLocks noGrp="1"/>
          </p:cNvSpPr>
          <p:nvPr>
            <p:ph type="sldNum" sz="quarter" idx="10"/>
          </p:nvPr>
        </p:nvSpPr>
        <p:spPr>
          <a:xfrm>
            <a:off x="0" y="6524602"/>
            <a:ext cx="9144000" cy="333398"/>
          </a:xfrm>
        </p:spPr>
        <p:txBody>
          <a:bodyPr/>
          <a:lstStyle/>
          <a:p>
            <a:pPr>
              <a:defRPr/>
            </a:pPr>
            <a:r>
              <a:rPr lang="de-DE" dirty="0" smtClean="0"/>
              <a:t>STORI‘11 - M. </a:t>
            </a:r>
            <a:r>
              <a:rPr lang="de-DE" dirty="0" err="1" smtClean="0"/>
              <a:t>Cargnelli</a:t>
            </a:r>
            <a:r>
              <a:rPr lang="de-DE" dirty="0" smtClean="0"/>
              <a:t> - </a:t>
            </a:r>
            <a:fld id="{6CE96085-9564-4911-B0B7-542EC05FD62A}" type="slidenum">
              <a:rPr lang="de-DE" smtClean="0"/>
              <a:pPr>
                <a:defRPr/>
              </a:pPr>
              <a:t>9</a:t>
            </a:fld>
            <a:r>
              <a:rPr lang="de-DE" dirty="0" smtClean="0"/>
              <a:t>   </a:t>
            </a:r>
            <a:endParaRPr lang="de-D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accent5">
              <a:lumMod val="75000"/>
            </a:schemeClr>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7790</Words>
  <Application>Microsoft Office PowerPoint</Application>
  <PresentationFormat>Bildschirmpräsentation (4:3)</PresentationFormat>
  <Paragraphs>1641</Paragraphs>
  <Slides>59</Slides>
  <Notes>38</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59</vt:i4>
      </vt:variant>
    </vt:vector>
  </HeadingPairs>
  <TitlesOfParts>
    <vt:vector size="61" baseType="lpstr">
      <vt:lpstr>Standarddesign</vt:lpstr>
      <vt:lpstr>Formel</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Kaonic hydrogen</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lpstr>Folie 46</vt:lpstr>
      <vt:lpstr>Folie 47</vt:lpstr>
      <vt:lpstr>Folie 48</vt:lpstr>
      <vt:lpstr>Folie 49</vt:lpstr>
      <vt:lpstr>Folie 50</vt:lpstr>
      <vt:lpstr>Folie 51</vt:lpstr>
      <vt:lpstr>Folie 52</vt:lpstr>
      <vt:lpstr>Folie 53</vt:lpstr>
      <vt:lpstr>Folie 54</vt:lpstr>
      <vt:lpstr>Folie 55</vt:lpstr>
      <vt:lpstr>Folie 56</vt:lpstr>
      <vt:lpstr>Folie 57</vt:lpstr>
      <vt:lpstr>Folie 58</vt:lpstr>
      <vt:lpstr>Folie 59</vt:lpstr>
    </vt:vector>
  </TitlesOfParts>
  <Company>OEAW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Michael Cargnelli</dc:creator>
  <cp:lastModifiedBy>Michael</cp:lastModifiedBy>
  <cp:revision>1171</cp:revision>
  <dcterms:created xsi:type="dcterms:W3CDTF">2004-04-21T09:01:34Z</dcterms:created>
  <dcterms:modified xsi:type="dcterms:W3CDTF">2011-10-10T11:57:11Z</dcterms:modified>
</cp:coreProperties>
</file>