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73" r:id="rId5"/>
    <p:sldId id="305" r:id="rId6"/>
    <p:sldId id="297" r:id="rId7"/>
    <p:sldId id="274" r:id="rId8"/>
    <p:sldId id="296" r:id="rId9"/>
    <p:sldId id="314" r:id="rId10"/>
    <p:sldId id="267" r:id="rId11"/>
    <p:sldId id="312" r:id="rId12"/>
    <p:sldId id="298" r:id="rId13"/>
    <p:sldId id="292" r:id="rId14"/>
    <p:sldId id="275" r:id="rId15"/>
    <p:sldId id="315" r:id="rId16"/>
    <p:sldId id="304" r:id="rId17"/>
    <p:sldId id="294" r:id="rId18"/>
    <p:sldId id="318" r:id="rId19"/>
    <p:sldId id="263" r:id="rId20"/>
    <p:sldId id="260" r:id="rId21"/>
    <p:sldId id="265" r:id="rId22"/>
    <p:sldId id="264" r:id="rId23"/>
    <p:sldId id="303" r:id="rId24"/>
    <p:sldId id="299" r:id="rId25"/>
    <p:sldId id="302" r:id="rId26"/>
    <p:sldId id="317" r:id="rId27"/>
  </p:sldIdLst>
  <p:sldSz cx="9144000" cy="6858000" type="screen4x3"/>
  <p:notesSz cx="6794500" cy="9906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25FF88"/>
    <a:srgbClr val="0066CC"/>
    <a:srgbClr val="FAB736"/>
    <a:srgbClr val="F2FA84"/>
    <a:srgbClr val="D9F8FF"/>
    <a:srgbClr val="3333CC"/>
    <a:srgbClr val="6600FF"/>
    <a:srgbClr val="CACA9C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4" autoAdjust="0"/>
    <p:restoredTop sz="99877" autoAdjust="0"/>
  </p:normalViewPr>
  <p:slideViewPr>
    <p:cSldViewPr>
      <p:cViewPr>
        <p:scale>
          <a:sx n="90" d="100"/>
          <a:sy n="90" d="100"/>
        </p:scale>
        <p:origin x="-1080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040" y="-10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3" tIns="46912" rIns="93823" bIns="46912" numCol="1" anchor="t" anchorCtr="0" compatLnSpc="1">
            <a:prstTxWarp prst="textNoShape">
              <a:avLst/>
            </a:prstTxWarp>
          </a:bodyPr>
          <a:lstStyle>
            <a:lvl1pPr algn="l" defTabSz="937450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3" tIns="46912" rIns="93823" bIns="46912" numCol="1" anchor="t" anchorCtr="0" compatLnSpc="1">
            <a:prstTxWarp prst="textNoShape">
              <a:avLst/>
            </a:prstTxWarp>
          </a:bodyPr>
          <a:lstStyle>
            <a:lvl1pPr algn="r" defTabSz="937450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3" tIns="46912" rIns="93823" bIns="46912" numCol="1" anchor="b" anchorCtr="0" compatLnSpc="1">
            <a:prstTxWarp prst="textNoShape">
              <a:avLst/>
            </a:prstTxWarp>
          </a:bodyPr>
          <a:lstStyle>
            <a:lvl1pPr algn="l" defTabSz="937450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075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3" tIns="46912" rIns="93823" bIns="46912" numCol="1" anchor="b" anchorCtr="0" compatLnSpc="1">
            <a:prstTxWarp prst="textNoShape">
              <a:avLst/>
            </a:prstTxWarp>
          </a:bodyPr>
          <a:lstStyle>
            <a:lvl1pPr algn="r" defTabSz="937450" eaLnBrk="1" hangingPunct="1">
              <a:defRPr sz="1300" b="0"/>
            </a:lvl1pPr>
          </a:lstStyle>
          <a:p>
            <a:pPr>
              <a:defRPr/>
            </a:pPr>
            <a:fld id="{D7B9FFE4-7573-4BEB-AD30-9BC45755D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12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89" rIns="95381" bIns="47689" numCol="1" anchor="t" anchorCtr="0" compatLnSpc="1">
            <a:prstTxWarp prst="textNoShape">
              <a:avLst/>
            </a:prstTxWarp>
          </a:bodyPr>
          <a:lstStyle>
            <a:lvl1pPr algn="l" defTabSz="954272" eaLnBrk="1" hangingPunct="1">
              <a:defRPr sz="13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89" rIns="95381" bIns="47689" numCol="1" anchor="t" anchorCtr="0" compatLnSpc="1">
            <a:prstTxWarp prst="textNoShape">
              <a:avLst/>
            </a:prstTxWarp>
          </a:bodyPr>
          <a:lstStyle>
            <a:lvl1pPr algn="r" defTabSz="954272" eaLnBrk="1" hangingPunct="1">
              <a:defRPr sz="13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1363"/>
            <a:ext cx="4949825" cy="3713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89" rIns="95381" bIns="47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89" rIns="95381" bIns="47689" numCol="1" anchor="b" anchorCtr="0" compatLnSpc="1">
            <a:prstTxWarp prst="textNoShape">
              <a:avLst/>
            </a:prstTxWarp>
          </a:bodyPr>
          <a:lstStyle>
            <a:lvl1pPr algn="l" defTabSz="954272" eaLnBrk="1" hangingPunct="1">
              <a:defRPr sz="13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091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89" rIns="95381" bIns="47689" numCol="1" anchor="b" anchorCtr="0" compatLnSpc="1">
            <a:prstTxWarp prst="textNoShape">
              <a:avLst/>
            </a:prstTxWarp>
          </a:bodyPr>
          <a:lstStyle>
            <a:lvl1pPr algn="r" defTabSz="954272" eaLnBrk="1" hangingPunct="1">
              <a:defRPr sz="1300" b="0"/>
            </a:lvl1pPr>
          </a:lstStyle>
          <a:p>
            <a:pPr>
              <a:defRPr/>
            </a:pPr>
            <a:fld id="{AD76EC56-B651-4CDD-836A-598458A27C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507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6EC56-B651-4CDD-836A-598458A27CA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55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Dark Matter : DM -&gt; gamma x,</a:t>
            </a:r>
            <a:r>
              <a:rPr lang="en-GB" baseline="0" dirty="0" smtClean="0"/>
              <a:t> e+ X; excess of gammas and positrons seen by EGRET,PAMELA. DM decay ok if lifetime &gt; 10^17 </a:t>
            </a:r>
            <a:r>
              <a:rPr lang="en-GB" baseline="0" dirty="0" err="1" smtClean="0"/>
              <a:t>secs</a:t>
            </a:r>
            <a:r>
              <a:rPr lang="en-GB" baseline="0" dirty="0" smtClean="0"/>
              <a:t> but best signal if mass &gt; 300 </a:t>
            </a:r>
            <a:r>
              <a:rPr lang="en-GB" baseline="0" dirty="0" err="1" smtClean="0"/>
              <a:t>gev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6EC56-B651-4CDD-836A-598458A27CA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B-&gt;</a:t>
            </a:r>
            <a:r>
              <a:rPr lang="en-GB" dirty="0" err="1" smtClean="0"/>
              <a:t>xsgamma</a:t>
            </a:r>
            <a:r>
              <a:rPr lang="en-GB" baseline="0" dirty="0" smtClean="0"/>
              <a:t> in MFV; L,R= </a:t>
            </a:r>
            <a:r>
              <a:rPr lang="en-GB" baseline="0" dirty="0" err="1" smtClean="0"/>
              <a:t>helicity</a:t>
            </a:r>
            <a:r>
              <a:rPr lang="en-GB" baseline="0" dirty="0" smtClean="0"/>
              <a:t> of </a:t>
            </a:r>
            <a:r>
              <a:rPr lang="en-GB" baseline="0" dirty="0" err="1" smtClean="0"/>
              <a:t>susy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squarks</a:t>
            </a:r>
            <a:r>
              <a:rPr lang="en-GB" baseline="0" dirty="0" smtClean="0"/>
              <a:t>, generic </a:t>
            </a:r>
            <a:r>
              <a:rPr lang="en-GB" baseline="0" dirty="0" err="1" smtClean="0"/>
              <a:t>squark</a:t>
            </a:r>
            <a:r>
              <a:rPr lang="en-GB" baseline="0" dirty="0" smtClean="0"/>
              <a:t> mass matrix. MSSM has 124-160 couplings most are flavour related.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6EC56-B651-4CDD-836A-598458A27CA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MSSM = SUSY</a:t>
            </a:r>
            <a:r>
              <a:rPr lang="en-GB" baseline="0" dirty="0" smtClean="0"/>
              <a:t>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6EC56-B651-4CDD-836A-598458A27CA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Weinberg angle, </a:t>
            </a:r>
            <a:r>
              <a:rPr lang="en-GB" dirty="0" err="1" smtClean="0"/>
              <a:t>NuTev</a:t>
            </a:r>
            <a:r>
              <a:rPr lang="en-GB" dirty="0" smtClean="0"/>
              <a:t> disagreement, Atomic </a:t>
            </a:r>
            <a:r>
              <a:rPr lang="en-GB" dirty="0" err="1" smtClean="0"/>
              <a:t>Paraity</a:t>
            </a:r>
            <a:r>
              <a:rPr lang="en-GB" dirty="0" smtClean="0"/>
              <a:t> Violation (APV), </a:t>
            </a:r>
            <a:r>
              <a:rPr lang="en-GB" dirty="0" err="1" smtClean="0"/>
              <a:t>NuTev</a:t>
            </a:r>
            <a:r>
              <a:rPr lang="en-GB" dirty="0" smtClean="0"/>
              <a:t> (nu-</a:t>
            </a:r>
            <a:r>
              <a:rPr lang="en-GB" dirty="0" err="1" smtClean="0"/>
              <a:t>dis</a:t>
            </a:r>
            <a:r>
              <a:rPr lang="en-GB" dirty="0" smtClean="0"/>
              <a:t>),</a:t>
            </a:r>
            <a:r>
              <a:rPr lang="en-GB" baseline="0" dirty="0" smtClean="0"/>
              <a:t> z-pole (LEP/SLD), NC/CC could show new physics but subject to hadronic corrections and nuclear structure functions, </a:t>
            </a:r>
            <a:r>
              <a:rPr lang="en-GB" baseline="0" dirty="0" err="1" smtClean="0"/>
              <a:t>radaiative</a:t>
            </a:r>
            <a:r>
              <a:rPr lang="en-GB" baseline="0" dirty="0" smtClean="0"/>
              <a:t> corrections 10-6, loop corrections to rho ~0.5%. </a:t>
            </a:r>
            <a:r>
              <a:rPr lang="en-GB" baseline="0" dirty="0" err="1" smtClean="0"/>
              <a:t>Leptoquarks</a:t>
            </a:r>
            <a:r>
              <a:rPr lang="en-GB" baseline="0" dirty="0" smtClean="0"/>
              <a:t> could be seen a nucleon colliders but not at </a:t>
            </a:r>
            <a:r>
              <a:rPr lang="en-GB" baseline="0" dirty="0" err="1" smtClean="0"/>
              <a:t>e+e</a:t>
            </a:r>
            <a:r>
              <a:rPr lang="en-GB" baseline="0" dirty="0" smtClean="0"/>
              <a:t>-.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Tau g-2 affects angular distribution and polarization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6EC56-B651-4CDD-836A-598458A27CA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1219200"/>
            <a:ext cx="7740650" cy="1143000"/>
          </a:xfrm>
        </p:spPr>
        <p:txBody>
          <a:bodyPr/>
          <a:lstStyle>
            <a:lvl1pPr>
              <a:defRPr b="0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6525" y="2590800"/>
            <a:ext cx="6334125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="0" i="0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October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A486B-1C46-4FA6-9342-D17894032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11138"/>
            <a:ext cx="21367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138" y="211138"/>
            <a:ext cx="62611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October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BD7C-A256-406F-B39C-F5C502033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38" y="211138"/>
            <a:ext cx="8443912" cy="474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0988" y="990600"/>
            <a:ext cx="8480425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0988" y="3625850"/>
            <a:ext cx="8480425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9E22-8132-4582-A69F-0243A275A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38" y="211138"/>
            <a:ext cx="8443912" cy="474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0988" y="990600"/>
            <a:ext cx="4164012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990600"/>
            <a:ext cx="4164013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A2720-2678-4B15-891F-A9BD6B10E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 baseline="0"/>
            </a:lvl1pPr>
            <a:lvl2pPr>
              <a:defRPr baseline="0"/>
            </a:lvl2pPr>
            <a:lvl3pPr>
              <a:defRPr baseline="0">
                <a:solidFill>
                  <a:srgbClr val="FF0000"/>
                </a:solidFill>
              </a:defRPr>
            </a:lvl3pPr>
            <a:lvl4pPr>
              <a:defRPr baseline="0">
                <a:solidFill>
                  <a:srgbClr val="00B0F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superb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"/>
            <a:ext cx="827584" cy="786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8A17-4AEE-4DFE-A4A2-02524BCD7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988" y="990600"/>
            <a:ext cx="4164012" cy="5118100"/>
          </a:xfrm>
        </p:spPr>
        <p:txBody>
          <a:bodyPr/>
          <a:lstStyle>
            <a:lvl1pPr>
              <a:defRPr sz="2800" b="0" i="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990600"/>
            <a:ext cx="4164013" cy="5118100"/>
          </a:xfrm>
        </p:spPr>
        <p:txBody>
          <a:bodyPr/>
          <a:lstStyle>
            <a:lvl1pPr>
              <a:defRPr sz="2800" b="0" i="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1548-2743-4B77-B902-526066DC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59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8468"/>
            <a:ext cx="4040188" cy="3611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61890"/>
            <a:ext cx="4040188" cy="4864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28468"/>
            <a:ext cx="4041775" cy="3611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61890"/>
            <a:ext cx="4041775" cy="4864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0706-178F-4E15-BC42-86C2BE5BD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October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57B8-103C-4882-A190-673DBA80D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49B55-C182-428A-87D7-AA455C562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October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F83D8-5F4F-4F62-BA72-D989A625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October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A196-0C74-4709-A5DC-13DF5378E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138" y="211138"/>
            <a:ext cx="8443912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0988" y="800100"/>
            <a:ext cx="8526462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780" y="6390717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2653" y="6400800"/>
            <a:ext cx="52730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CorisandeRegular"/>
              </a:defRPr>
            </a:lvl1pPr>
          </a:lstStyle>
          <a:p>
            <a:pPr>
              <a:defRPr/>
            </a:pPr>
            <a:r>
              <a:rPr lang="en-GB" smtClean="0"/>
              <a:t>Fergus Wilson, STFC/RAL</a:t>
            </a:r>
            <a:endParaRPr lang="en-US" dirty="0"/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2664" y="6400800"/>
            <a:ext cx="101653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242B4DF-66C3-4882-A0A2-9B44E84BA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422275" y="6324600"/>
            <a:ext cx="8443913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22216" name="Line 8"/>
          <p:cNvSpPr>
            <a:spLocks noChangeShapeType="1"/>
          </p:cNvSpPr>
          <p:nvPr/>
        </p:nvSpPr>
        <p:spPr bwMode="auto">
          <a:xfrm>
            <a:off x="352425" y="762000"/>
            <a:ext cx="84423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2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CorisandeRegular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Comic Sans MS" pitchFamily="6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Comic Sans MS" pitchFamily="6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Comic Sans MS" pitchFamily="6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Comic Sans MS" pitchFamily="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Comic Sans MS" pitchFamily="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Comic Sans MS" pitchFamily="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 b="1" i="1">
          <a:solidFill>
            <a:schemeClr val="accent2"/>
          </a:solidFill>
          <a:latin typeface="CorisandeRegular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Char char="o"/>
        <a:defRPr sz="2000">
          <a:solidFill>
            <a:schemeClr val="tx1"/>
          </a:solidFill>
          <a:latin typeface="CorisandeRegular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risandeRegular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orisandeRegular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orisandeRegular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1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23.wmf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106.5075" TargetMode="External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37.emf"/><Relationship Id="rId6" Type="http://schemas.openxmlformats.org/officeDocument/2006/relationships/image" Target="../media/image39.jp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009.6178" TargetMode="External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007.4241" TargetMode="External"/><Relationship Id="rId3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008.1541" TargetMode="External"/><Relationship Id="rId4" Type="http://schemas.openxmlformats.org/officeDocument/2006/relationships/hyperlink" Target="http://arxiv.org/abs/1109.502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219200"/>
            <a:ext cx="8640960" cy="1143000"/>
          </a:xfrm>
        </p:spPr>
        <p:txBody>
          <a:bodyPr/>
          <a:lstStyle/>
          <a:p>
            <a:pPr algn="ctr"/>
            <a:r>
              <a:rPr lang="en-GB" sz="4800" dirty="0" smtClean="0"/>
              <a:t>The </a:t>
            </a:r>
            <a:r>
              <a:rPr lang="en-GB" sz="4800" b="0" i="0" dirty="0" smtClean="0"/>
              <a:t>SuperB Project</a:t>
            </a:r>
            <a:endParaRPr lang="en-GB" sz="4800" b="0" i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590800"/>
            <a:ext cx="7200799" cy="1752600"/>
          </a:xfrm>
        </p:spPr>
        <p:txBody>
          <a:bodyPr/>
          <a:lstStyle/>
          <a:p>
            <a:r>
              <a:rPr lang="en-GB" sz="3600" dirty="0" smtClean="0"/>
              <a:t>A </a:t>
            </a:r>
            <a:r>
              <a:rPr lang="en-GB" sz="3600" b="0" i="0" dirty="0" smtClean="0"/>
              <a:t>major </a:t>
            </a:r>
            <a:r>
              <a:rPr lang="en-GB" sz="3600" b="0" i="0" dirty="0" smtClean="0"/>
              <a:t>new </a:t>
            </a:r>
            <a:endParaRPr lang="en-GB" sz="3600" b="0" i="0" dirty="0" smtClean="0"/>
          </a:p>
          <a:p>
            <a:r>
              <a:rPr lang="en-GB" sz="3600" b="0" i="0" dirty="0" smtClean="0"/>
              <a:t>particle physics </a:t>
            </a:r>
            <a:r>
              <a:rPr lang="en-GB" sz="3600" dirty="0" smtClean="0"/>
              <a:t>centre</a:t>
            </a:r>
            <a:endParaRPr lang="en-GB" sz="3600" b="0" i="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547664" y="4509120"/>
            <a:ext cx="6334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isandeRegular"/>
                <a:ea typeface="+mn-ea"/>
                <a:cs typeface="+mn-cs"/>
              </a:rPr>
              <a:t>Fergus</a:t>
            </a:r>
            <a:r>
              <a:rPr kumimoji="0" lang="en-GB" sz="2800" b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risandeRegular"/>
                <a:ea typeface="+mn-ea"/>
                <a:cs typeface="+mn-cs"/>
              </a:rPr>
              <a:t> Wilson, RAL/STFC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GB" sz="2800" b="0" kern="0" baseline="0" dirty="0" smtClean="0">
                <a:latin typeface="CorisandeRegular"/>
              </a:rPr>
              <a:t>On</a:t>
            </a:r>
            <a:r>
              <a:rPr lang="en-GB" sz="2800" b="0" kern="0" dirty="0" smtClean="0">
                <a:latin typeface="CorisandeRegular"/>
              </a:rPr>
              <a:t> behalf of the SuperB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GB" sz="2800" b="0" kern="0" noProof="0" dirty="0" smtClean="0">
                <a:latin typeface="CorisandeRegular"/>
              </a:rPr>
              <a:t>STORI</a:t>
            </a:r>
            <a:r>
              <a:rPr kumimoji="0" lang="en-GB" sz="28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isandeRegular"/>
                <a:ea typeface="+mn-ea"/>
                <a:cs typeface="+mn-cs"/>
              </a:rPr>
              <a:t> 2011, </a:t>
            </a:r>
            <a:r>
              <a:rPr lang="en-GB" sz="2800" b="0" kern="0" noProof="0" dirty="0" smtClean="0">
                <a:latin typeface="CorisandeRegular"/>
              </a:rPr>
              <a:t>October</a:t>
            </a:r>
            <a:r>
              <a:rPr lang="en-GB" sz="2800" b="0" kern="0" dirty="0" smtClean="0">
                <a:latin typeface="CorisandeRegular"/>
              </a:rPr>
              <a:t> 11</a:t>
            </a:r>
            <a:r>
              <a:rPr kumimoji="0" lang="en-GB" sz="2800" b="0" u="none" strike="noStrike" kern="0" cap="none" spc="0" normalizeH="0" baseline="30000" noProof="0" dirty="0" err="1" smtClean="0">
                <a:ln>
                  <a:noFill/>
                </a:ln>
                <a:effectLst/>
                <a:uLnTx/>
                <a:uFillTx/>
                <a:latin typeface="CorisandeRegular"/>
                <a:ea typeface="+mn-ea"/>
                <a:cs typeface="+mn-cs"/>
              </a:rPr>
              <a:t>th</a:t>
            </a:r>
            <a:r>
              <a:rPr kumimoji="0" lang="en-GB" sz="28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isandeRegular"/>
                <a:ea typeface="+mn-ea"/>
                <a:cs typeface="+mn-cs"/>
              </a:rPr>
              <a:t> 2011</a:t>
            </a:r>
            <a:endParaRPr kumimoji="0" lang="en-GB" sz="28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isandeRegular"/>
              <a:ea typeface="+mn-ea"/>
              <a:cs typeface="+mn-cs"/>
            </a:endParaRPr>
          </a:p>
        </p:txBody>
      </p:sp>
      <p:pic>
        <p:nvPicPr>
          <p:cNvPr id="5" name="Picture 4" descr="superb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16633"/>
            <a:ext cx="1296143" cy="1231516"/>
          </a:xfrm>
          <a:prstGeom prst="rect">
            <a:avLst/>
          </a:prstGeom>
        </p:spPr>
      </p:pic>
      <p:pic>
        <p:nvPicPr>
          <p:cNvPr id="6" name="Picture 5" descr="superb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16632"/>
            <a:ext cx="1296143" cy="1231516"/>
          </a:xfrm>
          <a:prstGeom prst="rect">
            <a:avLst/>
          </a:prstGeom>
        </p:spPr>
      </p:pic>
      <p:pic>
        <p:nvPicPr>
          <p:cNvPr id="7" name="Picture 6" descr="superb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085184"/>
            <a:ext cx="1296143" cy="1231516"/>
          </a:xfrm>
          <a:prstGeom prst="rect">
            <a:avLst/>
          </a:prstGeom>
        </p:spPr>
      </p:pic>
      <p:pic>
        <p:nvPicPr>
          <p:cNvPr id="8" name="Picture 7" descr="superb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085184"/>
            <a:ext cx="1296143" cy="123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Physics: Charged Higgs (2HDM and MSSM)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163709">
            <a:off x="2209863" y="4525164"/>
            <a:ext cx="1936973" cy="31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SuperB excludes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 rot="19163709">
            <a:off x="5882273" y="4309141"/>
            <a:ext cx="1936973" cy="31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SuperB excludes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40770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MSSM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403648" y="40770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2HDM-II</a:t>
            </a:r>
            <a:endParaRPr lang="en-GB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699000" y="2832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Equation" r:id="rId4" imgW="435128" imgH="678968" progId="Equation.DSMT4">
                  <p:embed/>
                </p:oleObj>
              </mc:Choice>
              <mc:Fallback>
                <p:oleObj name="Equation" r:id="rId4" imgW="435128" imgH="678968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28321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331640" y="3356992"/>
          <a:ext cx="2133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Equation" r:id="rId6" imgW="2133049" imgH="507633" progId="Equation.DSMT4">
                  <p:embed/>
                </p:oleObj>
              </mc:Choice>
              <mc:Fallback>
                <p:oleObj name="Equation" r:id="rId6" imgW="2133049" imgH="507633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356992"/>
                        <a:ext cx="213360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932040" y="3429000"/>
          <a:ext cx="24257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Equation" r:id="rId8" imgW="2425172" imgH="507633" progId="Equation.DSMT4">
                  <p:embed/>
                </p:oleObj>
              </mc:Choice>
              <mc:Fallback>
                <p:oleObj name="Equation" r:id="rId8" imgW="2425172" imgH="507633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429000"/>
                        <a:ext cx="242570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Placeholder 7"/>
          <p:cNvSpPr txBox="1">
            <a:spLocks/>
          </p:cNvSpPr>
          <p:nvPr/>
        </p:nvSpPr>
        <p:spPr bwMode="auto">
          <a:xfrm>
            <a:off x="179512" y="980728"/>
            <a:ext cx="720079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isandeRegular"/>
                <a:ea typeface="+mn-ea"/>
                <a:cs typeface="+mn-cs"/>
              </a:rPr>
              <a:t>Higgs-mediated Minimal Flavour Violation</a:t>
            </a:r>
            <a:endParaRPr lang="en-GB" sz="2200" b="0" kern="0" dirty="0" smtClean="0">
              <a:solidFill>
                <a:schemeClr val="accent2"/>
              </a:solidFill>
              <a:latin typeface="CorisandeRegular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isandeRegular"/>
                <a:ea typeface="+mn-ea"/>
                <a:cs typeface="+mn-cs"/>
              </a:rPr>
              <a:t>Multi-</a:t>
            </a:r>
            <a:r>
              <a:rPr kumimoji="0" lang="en-GB" sz="22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isandeRegular"/>
                <a:ea typeface="+mn-ea"/>
                <a:cs typeface="+mn-cs"/>
              </a:rPr>
              <a:t>TeV</a:t>
            </a:r>
            <a:r>
              <a: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isandeRegular"/>
                <a:ea typeface="+mn-ea"/>
                <a:cs typeface="+mn-cs"/>
              </a:rPr>
              <a:t> search capability for large tan(β)</a:t>
            </a:r>
            <a:r>
              <a: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isandeRegular"/>
                <a:ea typeface="+mn-ea"/>
                <a:cs typeface="+mn-cs"/>
                <a:sym typeface="Symbol" charset="2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isandeRegular"/>
                <a:ea typeface="+mn-ea"/>
                <a:cs typeface="+mn-cs"/>
                <a:sym typeface="Symbol" charset="2"/>
              </a:rPr>
              <a:t>Includes SM uncertainty ~20% from </a:t>
            </a:r>
            <a:r>
              <a:rPr kumimoji="0" lang="en-GB" sz="22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isandeRegular"/>
                <a:ea typeface="+mn-ea"/>
                <a:cs typeface="+mn-cs"/>
                <a:sym typeface="Symbol" charset="2"/>
              </a:rPr>
              <a:t>V</a:t>
            </a:r>
            <a:r>
              <a:rPr kumimoji="0" lang="en-GB" sz="2200" b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isandeRegular"/>
                <a:ea typeface="+mn-ea"/>
                <a:cs typeface="+mn-cs"/>
                <a:sym typeface="Symbol" charset="2"/>
              </a:rPr>
              <a:t>ub</a:t>
            </a:r>
            <a:r>
              <a: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isandeRegular"/>
                <a:ea typeface="+mn-ea"/>
                <a:cs typeface="+mn-cs"/>
                <a:sym typeface="Symbol" charset="2"/>
              </a:rPr>
              <a:t> and </a:t>
            </a:r>
            <a:r>
              <a:rPr kumimoji="0" lang="en-GB" sz="22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isandeRegular"/>
                <a:ea typeface="+mn-ea"/>
                <a:cs typeface="+mn-cs"/>
                <a:sym typeface="Symbol" charset="2"/>
              </a:rPr>
              <a:t>f</a:t>
            </a:r>
            <a:r>
              <a:rPr kumimoji="0" lang="en-GB" sz="2200" b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isandeRegular"/>
                <a:ea typeface="+mn-ea"/>
                <a:cs typeface="+mn-cs"/>
                <a:sym typeface="Symbol" charset="2"/>
              </a:rPr>
              <a:t>B</a:t>
            </a:r>
            <a:r>
              <a: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isandeRegular"/>
                <a:ea typeface="+mn-ea"/>
                <a:cs typeface="+mn-cs"/>
                <a:sym typeface="Symbol" charset="2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isandeRegular"/>
                <a:ea typeface="+mn-ea"/>
                <a:cs typeface="+mn-cs"/>
                <a:sym typeface="Symbol" charset="2"/>
              </a:rPr>
              <a:t>B</a:t>
            </a:r>
            <a:r>
              <a:rPr kumimoji="0" lang="en-GB" sz="2200" b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isandeRegular"/>
                <a:ea typeface="+mn-ea"/>
                <a:cs typeface="+mn-cs"/>
                <a:sym typeface="Symbol" charset="2"/>
              </a:rPr>
              <a:t>0</a:t>
            </a:r>
            <a:r>
              <a: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→l</a:t>
            </a:r>
            <a:r>
              <a:rPr kumimoji="0" lang="en-GB" sz="2200" b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+</a:t>
            </a:r>
            <a:r>
              <a: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l</a:t>
            </a:r>
            <a:r>
              <a:rPr kumimoji="0" lang="en-GB" sz="2200" b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-</a:t>
            </a:r>
            <a:r>
              <a: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 </a:t>
            </a:r>
            <a:r>
              <a: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  <a:sym typeface="Symbol" charset="2"/>
              </a:rPr>
              <a:t>and</a:t>
            </a:r>
            <a:r>
              <a: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 B</a:t>
            </a:r>
            <a:r>
              <a:rPr kumimoji="0" lang="en-GB" sz="2200" b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0</a:t>
            </a:r>
            <a:r>
              <a: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→l</a:t>
            </a:r>
            <a:r>
              <a:rPr kumimoji="0" lang="en-GB" sz="2200" b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-</a:t>
            </a:r>
            <a:r>
              <a:rPr kumimoji="0" lang="el-GR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τ</a:t>
            </a:r>
            <a:r>
              <a:rPr kumimoji="0" lang="en-GB" sz="2200" b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+</a:t>
            </a:r>
            <a:r>
              <a: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 </a:t>
            </a:r>
            <a:r>
              <a:rPr kumimoji="0" lang="en-GB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isandeRegular"/>
                <a:cs typeface="Times New Roman"/>
                <a:sym typeface="Symbol" charset="2"/>
              </a:rPr>
              <a:t>also sensitive to non-SM Higgs</a:t>
            </a:r>
            <a:endParaRPr kumimoji="0" lang="en-GB" sz="2200" b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isandeRegular"/>
              <a:sym typeface="Symbol" charset="2"/>
            </a:endParaRPr>
          </a:p>
        </p:txBody>
      </p:sp>
      <p:pic>
        <p:nvPicPr>
          <p:cNvPr id="26" name="Picture 33" descr="t.pd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636912"/>
            <a:ext cx="85432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764704"/>
            <a:ext cx="25138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192688" cy="420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ym typeface="Symbol" charset="2"/>
              </a:rPr>
              <a:t>Physics: </a:t>
            </a:r>
            <a:r>
              <a:rPr lang="el-GR" dirty="0" smtClean="0">
                <a:latin typeface="Times New Roman"/>
                <a:cs typeface="Times New Roman"/>
                <a:sym typeface="Symbol" charset="2"/>
              </a:rPr>
              <a:t>τ→μγ</a:t>
            </a:r>
            <a:endParaRPr lang="en-GB" dirty="0">
              <a:sym typeface="Symbol" charset="2"/>
            </a:endParaRP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836712"/>
            <a:ext cx="8348663" cy="56181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000" dirty="0" err="1" smtClean="0">
                <a:latin typeface="Lucida Grande"/>
                <a:ea typeface="Lucida Grande"/>
                <a:cs typeface="Lucida Grande"/>
                <a:sym typeface="Symbol" charset="2"/>
              </a:rPr>
              <a:t>τ</a:t>
            </a:r>
            <a:r>
              <a:rPr lang="en-GB" sz="2000" dirty="0" smtClean="0">
                <a:latin typeface="Lucida Grande"/>
                <a:ea typeface="Lucida Grande"/>
                <a:cs typeface="Lucida Grande"/>
                <a:sym typeface="Symbol" charset="2"/>
              </a:rPr>
              <a:t>-&gt;</a:t>
            </a:r>
            <a:r>
              <a:rPr lang="en-GB" sz="2000" dirty="0" err="1" smtClean="0">
                <a:latin typeface="Lucida Grande"/>
                <a:ea typeface="Lucida Grande"/>
                <a:cs typeface="Lucida Grande"/>
                <a:sym typeface="Symbol" charset="2"/>
              </a:rPr>
              <a:t>μγ</a:t>
            </a:r>
            <a:r>
              <a:rPr lang="en-GB" sz="2000" dirty="0" smtClean="0">
                <a:sym typeface="Symbol" charset="2"/>
              </a:rPr>
              <a:t> </a:t>
            </a:r>
            <a:r>
              <a:rPr lang="en-GB" sz="2000" dirty="0">
                <a:sym typeface="Symbol" charset="2"/>
              </a:rPr>
              <a:t>upper limit can be correlated to </a:t>
            </a:r>
            <a:r>
              <a:rPr lang="en-GB" sz="2000" dirty="0" smtClean="0">
                <a:latin typeface="Lucida Grande"/>
                <a:ea typeface="Lucida Grande"/>
                <a:cs typeface="Lucida Grande"/>
                <a:sym typeface="Symbol" charset="2"/>
              </a:rPr>
              <a:t>θ</a:t>
            </a:r>
            <a:r>
              <a:rPr lang="en-GB" sz="2000" baseline="-25000" dirty="0" smtClean="0">
                <a:sym typeface="Symbol" charset="2"/>
              </a:rPr>
              <a:t>13</a:t>
            </a:r>
            <a:r>
              <a:rPr lang="en-GB" sz="2000" dirty="0" smtClean="0">
                <a:sym typeface="Symbol" charset="2"/>
              </a:rPr>
              <a:t> </a:t>
            </a:r>
            <a:r>
              <a:rPr lang="en-GB" sz="2000" dirty="0">
                <a:sym typeface="Symbol" charset="2"/>
              </a:rPr>
              <a:t>(neutrino mixing/CPV, T2K etc.) and also to </a:t>
            </a:r>
            <a:r>
              <a:rPr lang="en-GB" sz="2000" dirty="0" smtClean="0">
                <a:sym typeface="Symbol" charset="2"/>
              </a:rPr>
              <a:t>μ-&gt;</a:t>
            </a:r>
            <a:r>
              <a:rPr lang="en-GB" sz="2000" dirty="0" err="1" smtClean="0">
                <a:sym typeface="Symbol" charset="2"/>
              </a:rPr>
              <a:t>e</a:t>
            </a:r>
            <a:r>
              <a:rPr lang="en-GB" sz="2000" dirty="0" err="1" smtClean="0">
                <a:latin typeface="Lucida Grande"/>
                <a:ea typeface="Lucida Grande"/>
                <a:cs typeface="Lucida Grande"/>
                <a:sym typeface="Symbol" charset="2"/>
              </a:rPr>
              <a:t>γ</a:t>
            </a:r>
            <a:r>
              <a:rPr lang="en-GB" sz="2000" dirty="0" smtClean="0">
                <a:latin typeface="Lucida Grande"/>
                <a:ea typeface="Lucida Grande"/>
                <a:cs typeface="Lucida Grande"/>
                <a:sym typeface="Symbol" charset="2"/>
              </a:rPr>
              <a:t> (MEG)</a:t>
            </a:r>
            <a:r>
              <a:rPr lang="en-GB" sz="2000" dirty="0" smtClean="0">
                <a:sym typeface="Symbol" charset="2"/>
              </a:rPr>
              <a:t>.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1800" dirty="0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6156176" y="1268760"/>
            <a:ext cx="2418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/>
              <a:t>SUSY </a:t>
            </a:r>
            <a:r>
              <a:rPr lang="en-GB" dirty="0" err="1" smtClean="0"/>
              <a:t>seasaw</a:t>
            </a:r>
            <a:r>
              <a:rPr lang="en-GB" dirty="0"/>
              <a:t> </a:t>
            </a:r>
            <a:r>
              <a:rPr lang="en-GB" dirty="0" smtClean="0"/>
              <a:t>model</a:t>
            </a:r>
            <a:endParaRPr lang="en-GB" baseline="-25000" dirty="0">
              <a:sym typeface="Symbol" charset="2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95536" y="5733256"/>
            <a:ext cx="3168352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Correlated results from T2K, MEG and SuperB</a:t>
            </a:r>
            <a:endParaRPr lang="en-GB" dirty="0">
              <a:solidFill>
                <a:srgbClr val="FF0000"/>
              </a:solidFill>
              <a:sym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5877272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Arganda</a:t>
            </a:r>
            <a:r>
              <a:rPr lang="en-US" sz="1400" dirty="0" smtClean="0"/>
              <a:t> et al., JHEP, 06:079, 2008.</a:t>
            </a:r>
            <a:endParaRPr lang="en-GB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158A1-CDBC-384C-BC67-9B823875D00C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195736" y="3356992"/>
            <a:ext cx="51125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7236296" y="321297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MEG 2011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Physics: Lepton Flavour Violation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Fergus Wilson, STFC/RAL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9" name="Content Placeholder 20" descr="su5_susy_ta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356992"/>
            <a:ext cx="4716016" cy="30313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76470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GB" b="0" dirty="0" smtClean="0">
                <a:latin typeface="CorisandeRegular"/>
              </a:rPr>
              <a:t>Many models predict LFV at the level that can be detected at SuperB</a:t>
            </a:r>
          </a:p>
          <a:p>
            <a:pPr algn="l">
              <a:buFont typeface="Wingdings" pitchFamily="2" charset="2"/>
              <a:buChar char="Ø"/>
            </a:pPr>
            <a:r>
              <a:rPr lang="en-GB" b="0" dirty="0" smtClean="0">
                <a:latin typeface="CorisandeRegular"/>
              </a:rPr>
              <a:t>LFV also sensitive to other observable such as μ-&gt;</a:t>
            </a:r>
            <a:r>
              <a:rPr lang="en-GB" b="0" dirty="0" err="1" smtClean="0">
                <a:latin typeface="CorisandeRegular"/>
              </a:rPr>
              <a:t>e</a:t>
            </a:r>
            <a:r>
              <a:rPr lang="en-GB" b="0" dirty="0" err="1" smtClean="0">
                <a:latin typeface="Lucida Grande"/>
                <a:ea typeface="Lucida Grande"/>
                <a:cs typeface="Lucida Grande"/>
              </a:rPr>
              <a:t>γ</a:t>
            </a:r>
            <a:r>
              <a:rPr lang="en-GB" b="0" dirty="0" smtClean="0">
                <a:latin typeface="Lucida Grande"/>
                <a:ea typeface="Lucida Grande"/>
                <a:cs typeface="Lucida Grande"/>
              </a:rPr>
              <a:t> (MEG),</a:t>
            </a:r>
            <a:r>
              <a:rPr lang="el-GR" b="0" dirty="0" smtClean="0">
                <a:latin typeface="CorisandeRegular"/>
                <a:cs typeface="Times New Roman"/>
              </a:rPr>
              <a:t>θ</a:t>
            </a:r>
            <a:r>
              <a:rPr lang="en-GB" b="0" baseline="-25000" dirty="0" smtClean="0">
                <a:latin typeface="CorisandeRegular"/>
                <a:cs typeface="Times New Roman"/>
              </a:rPr>
              <a:t>13</a:t>
            </a:r>
            <a:r>
              <a:rPr lang="en-GB" b="0" dirty="0" smtClean="0">
                <a:latin typeface="CorisandeRegular"/>
                <a:cs typeface="Times New Roman"/>
              </a:rPr>
              <a:t> (T2K) and B</a:t>
            </a:r>
            <a:r>
              <a:rPr lang="en-GB" b="0" baseline="-25000" dirty="0" smtClean="0">
                <a:latin typeface="CorisandeRegular"/>
                <a:cs typeface="Times New Roman"/>
              </a:rPr>
              <a:t>s</a:t>
            </a:r>
            <a:r>
              <a:rPr lang="en-GB" b="0" dirty="0" smtClean="0">
                <a:latin typeface="CorisandeRegular"/>
                <a:cs typeface="Times New Roman"/>
              </a:rPr>
              <a:t> mixing phase (LHCb)</a:t>
            </a:r>
          </a:p>
          <a:p>
            <a:pPr algn="l">
              <a:buFont typeface="Wingdings" pitchFamily="2" charset="2"/>
              <a:buChar char="Ø"/>
            </a:pPr>
            <a:r>
              <a:rPr lang="en-GB" b="0" dirty="0" smtClean="0">
                <a:latin typeface="CorisandeRegular"/>
                <a:cs typeface="Times New Roman"/>
              </a:rPr>
              <a:t>Polarization doubles sensitivity (not included in numbers below)</a:t>
            </a:r>
            <a:endParaRPr lang="en-GB" b="0" dirty="0">
              <a:latin typeface="CorisandeRegular"/>
            </a:endParaRPr>
          </a:p>
        </p:txBody>
      </p:sp>
      <p:graphicFrame>
        <p:nvGraphicFramePr>
          <p:cNvPr id="11" name="Content Placeholder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413228"/>
              </p:ext>
            </p:extLst>
          </p:nvPr>
        </p:nvGraphicFramePr>
        <p:xfrm>
          <a:off x="5796136" y="1916832"/>
          <a:ext cx="2736304" cy="165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197"/>
                <a:gridCol w="969107"/>
              </a:tblGrid>
              <a:tr h="13201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Model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BF(</a:t>
                      </a:r>
                      <a:r>
                        <a:rPr lang="el-GR" sz="1200" dirty="0" smtClean="0">
                          <a:latin typeface="Times New Roman"/>
                          <a:cs typeface="Times New Roman"/>
                        </a:rPr>
                        <a:t>τ→μγ</a:t>
                      </a:r>
                      <a:r>
                        <a:rPr lang="en-GB" sz="120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GB" sz="12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mSUGRA+seesaw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</a:t>
                      </a:r>
                      <a:r>
                        <a:rPr lang="en-GB" sz="1200" baseline="30000" dirty="0" smtClean="0"/>
                        <a:t>-7</a:t>
                      </a:r>
                      <a:endParaRPr lang="en-GB" sz="1200" baseline="300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SUSY+SO(10)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10</a:t>
                      </a:r>
                      <a:r>
                        <a:rPr lang="en-GB" sz="1200" baseline="30000" dirty="0" smtClean="0"/>
                        <a:t>-8</a:t>
                      </a:r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SM+seesaw</a:t>
                      </a:r>
                      <a:r>
                        <a:rPr lang="en-GB" sz="1200" dirty="0" smtClean="0"/>
                        <a:t>, Z’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10</a:t>
                      </a:r>
                      <a:r>
                        <a:rPr lang="en-GB" sz="1200" baseline="30000" dirty="0" smtClean="0"/>
                        <a:t>-9</a:t>
                      </a:r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SUSY+Higgs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10</a:t>
                      </a:r>
                      <a:r>
                        <a:rPr lang="en-GB" sz="1200" baseline="30000" dirty="0" smtClean="0"/>
                        <a:t>-10</a:t>
                      </a:r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SM + </a:t>
                      </a:r>
                      <a:r>
                        <a:rPr lang="en-GB" sz="1200" dirty="0" err="1" smtClean="0"/>
                        <a:t>υ</a:t>
                      </a:r>
                      <a:r>
                        <a:rPr lang="en-GB" sz="1200" dirty="0" smtClean="0"/>
                        <a:t> mixing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10</a:t>
                      </a:r>
                      <a:r>
                        <a:rPr lang="en-GB" sz="1200" baseline="30000" dirty="0" smtClean="0"/>
                        <a:t>-40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Content Placeholder 6" descr="plotlf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4671976" cy="3168351"/>
          </a:xfrm>
        </p:spPr>
      </p:pic>
      <p:sp>
        <p:nvSpPr>
          <p:cNvPr id="12" name="TextBox 11"/>
          <p:cNvSpPr txBox="1"/>
          <p:nvPr/>
        </p:nvSpPr>
        <p:spPr>
          <a:xfrm>
            <a:off x="107504" y="5589240"/>
            <a:ext cx="4824536" cy="61555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600" b="0" dirty="0" smtClean="0">
                <a:latin typeface="CorisandeRegular"/>
              </a:rPr>
              <a:t>Over 50 </a:t>
            </a:r>
            <a:r>
              <a:rPr lang="el-GR" sz="1600" b="0" dirty="0" smtClean="0">
                <a:latin typeface="Times New Roman"/>
                <a:cs typeface="Times New Roman"/>
              </a:rPr>
              <a:t>τ</a:t>
            </a:r>
            <a:r>
              <a:rPr lang="en-GB" sz="1600" b="0" dirty="0" smtClean="0">
                <a:latin typeface="Times New Roman"/>
                <a:cs typeface="Times New Roman"/>
              </a:rPr>
              <a:t> </a:t>
            </a:r>
            <a:r>
              <a:rPr lang="en-GB" sz="1600" b="0" dirty="0" smtClean="0">
                <a:latin typeface="CorisandeRegular"/>
                <a:cs typeface="CorisandeRegular"/>
              </a:rPr>
              <a:t>decays can be measured (not to mention spectral functions, second class currents, </a:t>
            </a:r>
            <a:r>
              <a:rPr lang="el-GR" sz="1600" b="0" dirty="0" smtClean="0">
                <a:latin typeface="Times New Roman"/>
                <a:cs typeface="Times New Roman"/>
              </a:rPr>
              <a:t>α</a:t>
            </a:r>
            <a:r>
              <a:rPr lang="en-GB" sz="1600" b="0" baseline="-25000" dirty="0" smtClean="0">
                <a:latin typeface="Times New Roman"/>
                <a:cs typeface="Times New Roman"/>
              </a:rPr>
              <a:t>s</a:t>
            </a:r>
            <a:r>
              <a:rPr lang="en-GB" sz="1600" b="0" dirty="0" smtClean="0">
                <a:latin typeface="CorisandeRegular"/>
                <a:cs typeface="CorisandeRegular"/>
              </a:rPr>
              <a:t> etc</a:t>
            </a:r>
            <a:r>
              <a:rPr lang="en-GB" b="0" dirty="0" smtClean="0">
                <a:latin typeface="CorisandeRegular"/>
                <a:cs typeface="CorisandeRegular"/>
              </a:rPr>
              <a:t>...)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52120" y="551723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risandeRegular"/>
              </a:rPr>
              <a:t>Example: SU(5) SUSY GUT</a:t>
            </a:r>
            <a:endParaRPr lang="en-GB" sz="1600" dirty="0">
              <a:latin typeface="CorisandeRegula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1138" y="211138"/>
            <a:ext cx="7385198" cy="474662"/>
          </a:xfrm>
        </p:spPr>
        <p:txBody>
          <a:bodyPr/>
          <a:lstStyle/>
          <a:p>
            <a:r>
              <a:rPr lang="en-GB" dirty="0" smtClean="0"/>
              <a:t>Physics: Charm and Charm CPV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0988" y="764704"/>
            <a:ext cx="8526462" cy="5476875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D1548-2743-4B77-B902-526066DC6B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5" name="Picture 14" descr="charm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3816424" cy="3734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4077072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D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683567" y="2780928"/>
            <a:ext cx="457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y</a:t>
            </a:r>
            <a:r>
              <a:rPr lang="en-US" baseline="-25000" dirty="0" err="1" smtClean="0"/>
              <a:t>D</a:t>
            </a:r>
            <a:endParaRPr lang="en-US" baseline="-25000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348656"/>
              </p:ext>
            </p:extLst>
          </p:nvPr>
        </p:nvGraphicFramePr>
        <p:xfrm>
          <a:off x="5580112" y="4437112"/>
          <a:ext cx="3384375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52128"/>
                <a:gridCol w="864096"/>
                <a:gridCol w="136815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 (x 10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 (x 10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δ</a:t>
                      </a:r>
                      <a:r>
                        <a:rPr lang="en-US" baseline="-25000" dirty="0" err="1" smtClean="0"/>
                        <a:t>k</a:t>
                      </a:r>
                      <a:r>
                        <a:rPr lang="en-US" baseline="-25000" dirty="0" smtClean="0"/>
                        <a:t>π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±10</a:t>
                      </a:r>
                      <a:r>
                        <a:rPr lang="en-US" baseline="30000" smtClean="0"/>
                        <a:t>o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±1</a:t>
                      </a:r>
                      <a:r>
                        <a:rPr lang="en-US" baseline="30000" dirty="0" smtClean="0"/>
                        <a:t>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δ</a:t>
                      </a:r>
                      <a:r>
                        <a:rPr lang="en-US" baseline="-25000" dirty="0" err="1" smtClean="0"/>
                        <a:t>k</a:t>
                      </a:r>
                      <a:r>
                        <a:rPr lang="en-US" baseline="-25000" dirty="0" smtClean="0"/>
                        <a:t>ππ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±20</a:t>
                      </a:r>
                      <a:r>
                        <a:rPr lang="en-US" baseline="30000" dirty="0" smtClean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±1</a:t>
                      </a:r>
                      <a:r>
                        <a:rPr lang="en-US" baseline="30000" dirty="0" smtClean="0"/>
                        <a:t>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51720" y="57332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</a:t>
            </a:r>
            <a:r>
              <a:rPr lang="en-GB" dirty="0" smtClean="0">
                <a:hlinkClick r:id="rId3"/>
              </a:rPr>
              <a:t>arXiv:1106.5075</a:t>
            </a:r>
            <a:endParaRPr lang="en-GB" dirty="0"/>
          </a:p>
        </p:txBody>
      </p:sp>
      <p:pic>
        <p:nvPicPr>
          <p:cNvPr id="3" name="Picture 2" descr="Untitle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3771355" cy="35539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0232" y="19888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9512" y="4509120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charset="2"/>
              <a:buChar char="u"/>
            </a:pPr>
            <a:r>
              <a:rPr lang="en-GB" dirty="0"/>
              <a:t>CPV in SM very small </a:t>
            </a:r>
            <a:r>
              <a:rPr lang="en-GB" dirty="0" smtClean="0"/>
              <a:t>(&lt;1%)=</a:t>
            </a:r>
            <a:r>
              <a:rPr lang="en-GB" dirty="0"/>
              <a:t>&gt; CPV indicates New </a:t>
            </a:r>
            <a:r>
              <a:rPr lang="en-GB" dirty="0" smtClean="0"/>
              <a:t>Physics</a:t>
            </a:r>
            <a:endParaRPr lang="en-GB" dirty="0"/>
          </a:p>
          <a:p>
            <a:pPr marL="285750" indent="-285750" algn="l">
              <a:buFont typeface="Wingdings" charset="2"/>
              <a:buChar char="u"/>
            </a:pPr>
            <a:r>
              <a:rPr lang="en-GB" dirty="0"/>
              <a:t>Charm </a:t>
            </a:r>
            <a:r>
              <a:rPr lang="en-GB" dirty="0" err="1"/>
              <a:t>Unitarity</a:t>
            </a:r>
            <a:r>
              <a:rPr lang="en-GB" dirty="0"/>
              <a:t> Triangle (</a:t>
            </a:r>
            <a:r>
              <a:rPr lang="el-GR" dirty="0">
                <a:latin typeface="Times New Roman"/>
                <a:cs typeface="Times New Roman"/>
              </a:rPr>
              <a:t>β</a:t>
            </a:r>
            <a:r>
              <a:rPr lang="en-GB" baseline="-25000" dirty="0">
                <a:latin typeface="Times New Roman"/>
                <a:cs typeface="Times New Roman"/>
              </a:rPr>
              <a:t>c</a:t>
            </a:r>
            <a:r>
              <a:rPr lang="en-GB" dirty="0">
                <a:latin typeface="Times New Roman"/>
                <a:cs typeface="Times New Roman"/>
              </a:rPr>
              <a:t>, </a:t>
            </a:r>
            <a:r>
              <a:rPr lang="en-GB" dirty="0"/>
              <a:t>|</a:t>
            </a:r>
            <a:r>
              <a:rPr lang="en-GB" dirty="0" err="1"/>
              <a:t>V</a:t>
            </a:r>
            <a:r>
              <a:rPr lang="en-GB" baseline="-25000" dirty="0" err="1"/>
              <a:t>cd</a:t>
            </a:r>
            <a:r>
              <a:rPr lang="en-GB" dirty="0"/>
              <a:t>|, |</a:t>
            </a:r>
            <a:r>
              <a:rPr lang="en-GB" dirty="0" err="1"/>
              <a:t>V</a:t>
            </a:r>
            <a:r>
              <a:rPr lang="en-GB" baseline="-25000" dirty="0" err="1"/>
              <a:t>cs</a:t>
            </a:r>
            <a:r>
              <a:rPr lang="en-GB" dirty="0" smtClean="0"/>
              <a:t>|) and more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4341102" cy="325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Physics: Benefits of Polarized Electron Beam	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2" descr="\\hepwin2008f.pp.rl.ac.uk\ffw78$\My Talks\2011\Beauty 2011 Apr11\ploarizatio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3514378" cy="2448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908720"/>
            <a:ext cx="316835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0" u="sng" dirty="0" smtClean="0">
                <a:latin typeface="CorisandeRegular"/>
              </a:rPr>
              <a:t>1) LFV: </a:t>
            </a:r>
            <a:r>
              <a:rPr lang="en-GB" b="0" dirty="0" smtClean="0">
                <a:latin typeface="CorisandeRegular"/>
              </a:rPr>
              <a:t>Doubles Precision</a:t>
            </a:r>
            <a:endParaRPr lang="en-GB" b="0" dirty="0">
              <a:latin typeface="Corisande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933056"/>
            <a:ext cx="3600400" cy="23391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2) </a:t>
            </a:r>
            <a:r>
              <a:rPr lang="en-GB" u="sng" dirty="0" err="1" smtClean="0"/>
              <a:t>τ</a:t>
            </a:r>
            <a:r>
              <a:rPr lang="en-GB" u="sng" dirty="0" smtClean="0"/>
              <a:t> EDM, </a:t>
            </a:r>
            <a:r>
              <a:rPr lang="el-GR" u="sng" dirty="0" smtClean="0">
                <a:latin typeface="Times New Roman"/>
                <a:cs typeface="Times New Roman"/>
              </a:rPr>
              <a:t>τ</a:t>
            </a:r>
            <a:r>
              <a:rPr lang="en-GB" u="sng" dirty="0" smtClean="0">
                <a:latin typeface="Times New Roman"/>
                <a:cs typeface="Times New Roman"/>
              </a:rPr>
              <a:t> </a:t>
            </a:r>
            <a:r>
              <a:rPr lang="en-GB" u="sng" dirty="0" smtClean="0"/>
              <a:t>g-2:</a:t>
            </a:r>
          </a:p>
          <a:p>
            <a:pPr algn="l"/>
            <a:r>
              <a:rPr lang="en-GB" b="0" dirty="0" smtClean="0">
                <a:latin typeface="CorisandeRegular"/>
              </a:rPr>
              <a:t>Measurement could prove or disprove discrepancy in </a:t>
            </a:r>
            <a:r>
              <a:rPr lang="el-GR" b="0" dirty="0" smtClean="0">
                <a:latin typeface="CorisandeRegular"/>
                <a:cs typeface="Times New Roman"/>
              </a:rPr>
              <a:t>Δα</a:t>
            </a:r>
            <a:r>
              <a:rPr lang="el-GR" b="0" baseline="-25000" dirty="0" smtClean="0">
                <a:latin typeface="CorisandeRegular"/>
                <a:cs typeface="Times New Roman"/>
              </a:rPr>
              <a:t>μ</a:t>
            </a:r>
            <a:r>
              <a:rPr lang="en-GB" b="0" dirty="0" smtClean="0">
                <a:latin typeface="CorisandeRegular"/>
                <a:cs typeface="Times New Roman"/>
              </a:rPr>
              <a:t> due to New Physics.</a:t>
            </a:r>
          </a:p>
          <a:p>
            <a:pPr algn="l"/>
            <a:r>
              <a:rPr lang="en-GB" dirty="0" smtClean="0">
                <a:latin typeface="Times New Roman"/>
                <a:cs typeface="Times New Roman"/>
              </a:rPr>
              <a:t>EDM sensitivity ~ 2 x 10</a:t>
            </a:r>
            <a:r>
              <a:rPr lang="en-GB" baseline="30000" dirty="0" smtClean="0">
                <a:latin typeface="Times New Roman"/>
                <a:cs typeface="Times New Roman"/>
              </a:rPr>
              <a:t>-19 </a:t>
            </a:r>
            <a:r>
              <a:rPr lang="en-GB" dirty="0" smtClean="0">
                <a:latin typeface="Times New Roman"/>
                <a:cs typeface="Times New Roman"/>
              </a:rPr>
              <a:t>e cm</a:t>
            </a:r>
          </a:p>
          <a:p>
            <a:pPr algn="l">
              <a:buFont typeface="Wingdings" pitchFamily="2" charset="2"/>
              <a:buChar char="Ø"/>
            </a:pPr>
            <a:r>
              <a:rPr lang="el-GR" dirty="0" smtClean="0">
                <a:latin typeface="Times New Roman"/>
                <a:cs typeface="Times New Roman"/>
              </a:rPr>
              <a:t>Δα</a:t>
            </a:r>
            <a:r>
              <a:rPr lang="el-GR" baseline="-25000" dirty="0" smtClean="0">
                <a:latin typeface="Times New Roman"/>
                <a:cs typeface="Times New Roman"/>
              </a:rPr>
              <a:t>τ</a:t>
            </a:r>
            <a:r>
              <a:rPr lang="en-GB" baseline="-25000" dirty="0" smtClean="0">
                <a:latin typeface="Times New Roman"/>
                <a:cs typeface="Times New Roman"/>
              </a:rPr>
              <a:t> </a:t>
            </a:r>
            <a:r>
              <a:rPr lang="en-GB" dirty="0" smtClean="0">
                <a:latin typeface="Times New Roman"/>
                <a:cs typeface="Times New Roman"/>
              </a:rPr>
              <a:t>(SM) ~ 10</a:t>
            </a:r>
            <a:r>
              <a:rPr lang="en-GB" baseline="30000" dirty="0" smtClean="0">
                <a:latin typeface="Times New Roman"/>
                <a:cs typeface="Times New Roman"/>
              </a:rPr>
              <a:t>-6</a:t>
            </a:r>
            <a:endParaRPr lang="en-GB" dirty="0" smtClean="0">
              <a:latin typeface="Times New Roman"/>
              <a:cs typeface="Times New Roman"/>
            </a:endParaRPr>
          </a:p>
          <a:p>
            <a:pPr algn="l">
              <a:buFont typeface="Wingdings" pitchFamily="2" charset="2"/>
              <a:buChar char="Ø"/>
            </a:pPr>
            <a:r>
              <a:rPr lang="en-GB" dirty="0" smtClean="0">
                <a:latin typeface="Times New Roman"/>
                <a:cs typeface="Times New Roman"/>
              </a:rPr>
              <a:t>Δ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l-GR" baseline="-25000" dirty="0" smtClean="0">
                <a:latin typeface="Times New Roman"/>
                <a:cs typeface="Times New Roman"/>
              </a:rPr>
              <a:t>τ</a:t>
            </a:r>
            <a:r>
              <a:rPr lang="en-GB" dirty="0" smtClean="0">
                <a:latin typeface="Times New Roman"/>
                <a:cs typeface="Times New Roman"/>
              </a:rPr>
              <a:t> (SUSY)  &lt;~ 10</a:t>
            </a:r>
            <a:r>
              <a:rPr lang="en-GB" baseline="30000" dirty="0" smtClean="0">
                <a:latin typeface="Times New Roman"/>
                <a:cs typeface="Times New Roman"/>
              </a:rPr>
              <a:t>-5</a:t>
            </a:r>
          </a:p>
          <a:p>
            <a:pPr algn="l">
              <a:buFont typeface="Wingdings" pitchFamily="2" charset="2"/>
              <a:buChar char="Ø"/>
            </a:pPr>
            <a:r>
              <a:rPr lang="en-GB" dirty="0" smtClean="0">
                <a:latin typeface="Times New Roman"/>
                <a:cs typeface="Times New Roman"/>
              </a:rPr>
              <a:t>Δ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l-GR" baseline="-25000" dirty="0" smtClean="0">
                <a:latin typeface="Times New Roman"/>
                <a:cs typeface="Times New Roman"/>
              </a:rPr>
              <a:t>τ</a:t>
            </a:r>
            <a:r>
              <a:rPr lang="en-GB" dirty="0" smtClean="0">
                <a:latin typeface="Times New Roman"/>
                <a:cs typeface="Times New Roman"/>
              </a:rPr>
              <a:t> (SuperB) precision~ 10</a:t>
            </a:r>
            <a:r>
              <a:rPr lang="en-GB" baseline="30000" dirty="0" smtClean="0">
                <a:latin typeface="Times New Roman"/>
                <a:cs typeface="Times New Roman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1960" y="4581128"/>
            <a:ext cx="4752528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>
                <a:latin typeface="CorisandeRegular"/>
              </a:rPr>
              <a:t>4) Electroweak:</a:t>
            </a:r>
          </a:p>
          <a:p>
            <a:pPr algn="l">
              <a:buFont typeface="Arial" pitchFamily="34" charset="0"/>
              <a:buChar char="•"/>
            </a:pPr>
            <a:r>
              <a:rPr lang="en-GB" b="0" dirty="0" smtClean="0">
                <a:latin typeface="CorisandeRegular"/>
              </a:rPr>
              <a:t>Investigate LEP A</a:t>
            </a:r>
            <a:r>
              <a:rPr lang="en-GB" b="0" baseline="-25000" dirty="0" smtClean="0">
                <a:latin typeface="CorisandeRegular"/>
              </a:rPr>
              <a:t>FB</a:t>
            </a:r>
            <a:r>
              <a:rPr lang="en-GB" b="0" dirty="0" smtClean="0">
                <a:latin typeface="CorisandeRegular"/>
              </a:rPr>
              <a:t> v. SLD A</a:t>
            </a:r>
            <a:r>
              <a:rPr lang="en-GB" b="0" baseline="-25000" dirty="0" smtClean="0">
                <a:latin typeface="CorisandeRegular"/>
              </a:rPr>
              <a:t>LR</a:t>
            </a:r>
            <a:r>
              <a:rPr lang="en-GB" b="0" dirty="0" smtClean="0">
                <a:latin typeface="CorisandeRegular"/>
              </a:rPr>
              <a:t> discrepancy.</a:t>
            </a:r>
          </a:p>
          <a:p>
            <a:pPr algn="l">
              <a:buFont typeface="Arial" pitchFamily="34" charset="0"/>
              <a:buChar char="•"/>
            </a:pPr>
            <a:r>
              <a:rPr lang="en-GB" b="0" dirty="0" smtClean="0">
                <a:latin typeface="CorisandeRegular"/>
              </a:rPr>
              <a:t>Investigate </a:t>
            </a:r>
            <a:r>
              <a:rPr lang="en-GB" b="0" dirty="0" err="1" smtClean="0">
                <a:latin typeface="CorisandeRegular"/>
              </a:rPr>
              <a:t>NuTev</a:t>
            </a:r>
            <a:r>
              <a:rPr lang="en-GB" b="0" dirty="0" smtClean="0">
                <a:latin typeface="CorisandeRegular"/>
              </a:rPr>
              <a:t> discrepancy.</a:t>
            </a:r>
          </a:p>
          <a:p>
            <a:pPr algn="l">
              <a:buFont typeface="Arial" pitchFamily="34" charset="0"/>
              <a:buChar char="•"/>
            </a:pPr>
            <a:r>
              <a:rPr lang="en-GB" b="0" dirty="0" smtClean="0">
                <a:latin typeface="CorisandeRegular"/>
              </a:rPr>
              <a:t>Constrain Higgs mass</a:t>
            </a:r>
          </a:p>
          <a:p>
            <a:pPr algn="l">
              <a:buFont typeface="Arial" pitchFamily="34" charset="0"/>
              <a:buChar char="•"/>
            </a:pPr>
            <a:r>
              <a:rPr lang="en-GB" b="0" dirty="0" smtClean="0">
                <a:latin typeface="CorisandeRegular"/>
              </a:rPr>
              <a:t>Sin</a:t>
            </a:r>
            <a:r>
              <a:rPr lang="en-GB" b="0" baseline="30000" dirty="0" smtClean="0">
                <a:latin typeface="CorisandeRegular"/>
              </a:rPr>
              <a:t>2</a:t>
            </a:r>
            <a:r>
              <a:rPr lang="el-GR" b="0" dirty="0" smtClean="0">
                <a:latin typeface="CorisandeRegular"/>
                <a:cs typeface="Times New Roman"/>
              </a:rPr>
              <a:t>θ</a:t>
            </a:r>
            <a:r>
              <a:rPr lang="en-GB" b="0" baseline="-25000" dirty="0" smtClean="0">
                <a:latin typeface="CorisandeRegular"/>
                <a:cs typeface="Times New Roman"/>
              </a:rPr>
              <a:t>w</a:t>
            </a:r>
            <a:r>
              <a:rPr lang="en-GB" b="0" dirty="0" smtClean="0">
                <a:latin typeface="CorisandeRegular"/>
                <a:cs typeface="Times New Roman"/>
              </a:rPr>
              <a:t> resolution ±0.00018</a:t>
            </a:r>
          </a:p>
          <a:p>
            <a:pPr algn="l">
              <a:buFont typeface="Arial" pitchFamily="34" charset="0"/>
              <a:buChar char="•"/>
            </a:pPr>
            <a:r>
              <a:rPr lang="en-GB" b="0" dirty="0" smtClean="0">
                <a:latin typeface="CorisandeRegular"/>
                <a:cs typeface="Times New Roman"/>
              </a:rPr>
              <a:t>Perhaps measure even at </a:t>
            </a:r>
            <a:r>
              <a:rPr lang="el-GR" b="0" dirty="0" smtClean="0">
                <a:latin typeface="Times New Roman"/>
                <a:cs typeface="Times New Roman"/>
              </a:rPr>
              <a:t>ψ</a:t>
            </a:r>
            <a:r>
              <a:rPr lang="en-GB" b="0" dirty="0" smtClean="0">
                <a:latin typeface="Times New Roman"/>
                <a:cs typeface="Times New Roman"/>
              </a:rPr>
              <a:t>(3770)</a:t>
            </a:r>
            <a:endParaRPr lang="en-GB" b="0" dirty="0" smtClean="0">
              <a:latin typeface="CorisandeRegular"/>
            </a:endParaRPr>
          </a:p>
        </p:txBody>
      </p:sp>
      <p:sp>
        <p:nvSpPr>
          <p:cNvPr id="23" name="TextBox 22"/>
          <p:cNvSpPr txBox="1"/>
          <p:nvPr/>
        </p:nvSpPr>
        <p:spPr>
          <a:xfrm rot="18899188">
            <a:off x="6056508" y="33968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srgbClr val="FF0000"/>
                </a:solidFill>
              </a:rPr>
              <a:t>SuperB</a:t>
            </a: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308304" y="3356992"/>
            <a:ext cx="72008" cy="7200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764704"/>
            <a:ext cx="273630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0" u="sng" dirty="0" smtClean="0">
                <a:latin typeface="CorisandeRegular"/>
              </a:rPr>
              <a:t>3) </a:t>
            </a:r>
            <a:r>
              <a:rPr lang="el-GR" b="0" u="sng" dirty="0" smtClean="0">
                <a:latin typeface="Times New Roman"/>
                <a:cs typeface="Times New Roman"/>
              </a:rPr>
              <a:t>τ</a:t>
            </a:r>
            <a:r>
              <a:rPr lang="en-GB" b="0" u="sng" dirty="0" smtClean="0">
                <a:latin typeface="Corisande" pitchFamily="2" charset="0"/>
                <a:cs typeface="Times New Roman"/>
              </a:rPr>
              <a:t> CP Violation</a:t>
            </a:r>
            <a:r>
              <a:rPr lang="en-GB" b="0" u="sng" dirty="0" smtClean="0">
                <a:latin typeface="CorisandeRegular"/>
              </a:rPr>
              <a:t>:</a:t>
            </a:r>
          </a:p>
          <a:p>
            <a:pPr algn="l"/>
            <a:r>
              <a:rPr lang="en-GB" b="0" dirty="0" smtClean="0">
                <a:latin typeface="CorisandeRegular"/>
              </a:rPr>
              <a:t>Angular distributions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836713"/>
            <a:ext cx="8507288" cy="5544616"/>
          </a:xfrm>
        </p:spPr>
        <p:txBody>
          <a:bodyPr>
            <a:normAutofit/>
          </a:bodyPr>
          <a:lstStyle/>
          <a:p>
            <a:r>
              <a:rPr lang="en-GB" dirty="0" smtClean="0"/>
              <a:t>SuperB will complement LHCb in some areas</a:t>
            </a:r>
          </a:p>
          <a:p>
            <a:r>
              <a:rPr lang="en-GB" dirty="0" smtClean="0"/>
              <a:t>Can cleanly measure </a:t>
            </a:r>
            <a:r>
              <a:rPr lang="en-GB" dirty="0" err="1" smtClean="0"/>
              <a:t>A</a:t>
            </a:r>
            <a:r>
              <a:rPr lang="en-GB" baseline="30000" dirty="0" err="1" smtClean="0"/>
              <a:t>s</a:t>
            </a:r>
            <a:r>
              <a:rPr lang="en-GB" baseline="-25000" dirty="0" err="1" smtClean="0"/>
              <a:t>SL</a:t>
            </a:r>
            <a:r>
              <a:rPr lang="en-GB" dirty="0" smtClean="0"/>
              <a:t> using </a:t>
            </a:r>
            <a:r>
              <a:rPr lang="el-GR" dirty="0" smtClean="0">
                <a:latin typeface="Times New Roman"/>
                <a:cs typeface="Times New Roman"/>
              </a:rPr>
              <a:t>Υ</a:t>
            </a:r>
            <a:r>
              <a:rPr lang="en-GB" dirty="0" smtClean="0">
                <a:latin typeface="Times New Roman"/>
                <a:cs typeface="Times New Roman"/>
              </a:rPr>
              <a:t>(</a:t>
            </a:r>
            <a:r>
              <a:rPr lang="en-GB" dirty="0" smtClean="0"/>
              <a:t>5S) data</a:t>
            </a:r>
            <a:endParaRPr lang="en-GB" baseline="-250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SuperB can study rare decays with many neutral particles, such as                 , which can be enhanced by SUSY.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Physics: B</a:t>
            </a:r>
            <a:r>
              <a:rPr lang="en-GB" baseline="-25000" dirty="0" smtClean="0"/>
              <a:t>s</a:t>
            </a:r>
            <a:r>
              <a:rPr lang="en-GB" dirty="0" smtClean="0"/>
              <a:t> decays</a:t>
            </a:r>
            <a:endParaRPr lang="en-GB" dirty="0"/>
          </a:p>
        </p:txBody>
      </p:sp>
      <p:pic>
        <p:nvPicPr>
          <p:cNvPr id="7" name="Picture 6" descr="Untitle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5733256"/>
            <a:ext cx="1096433" cy="262191"/>
          </a:xfrm>
          <a:prstGeom prst="rect">
            <a:avLst/>
          </a:prstGeom>
        </p:spPr>
      </p:pic>
      <p:pic>
        <p:nvPicPr>
          <p:cNvPr id="8" name="Picture 7" descr="t2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924944"/>
            <a:ext cx="7628137" cy="2413867"/>
          </a:xfrm>
          <a:prstGeom prst="rect">
            <a:avLst/>
          </a:prstGeom>
        </p:spPr>
      </p:pic>
      <p:pic>
        <p:nvPicPr>
          <p:cNvPr id="10" name="Picture 9" descr="Untitle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564904"/>
            <a:ext cx="4785657" cy="3995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3140968"/>
            <a:ext cx="2134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Little Higgs (LTH) scenario</a:t>
            </a:r>
            <a:endParaRPr lang="en-GB" sz="1400" dirty="0"/>
          </a:p>
        </p:txBody>
      </p:sp>
      <p:pic>
        <p:nvPicPr>
          <p:cNvPr id="15" name="Picture 14" descr="Untitle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844824"/>
            <a:ext cx="7626097" cy="62309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Physics: Spectroscopy and exotic resonances</a:t>
            </a:r>
            <a:endParaRPr lang="en-GB" sz="28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70984" y="2204864"/>
            <a:ext cx="4173016" cy="39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0" y="990600"/>
            <a:ext cx="6588223" cy="2482850"/>
          </a:xfrm>
        </p:spPr>
        <p:txBody>
          <a:bodyPr/>
          <a:lstStyle/>
          <a:p>
            <a:r>
              <a:rPr lang="en-GB" dirty="0" smtClean="0"/>
              <a:t>Ideal laboratory for testing high- and low-energy QCD.</a:t>
            </a:r>
          </a:p>
          <a:p>
            <a:r>
              <a:rPr lang="en-GB" dirty="0" smtClean="0"/>
              <a:t>Search for hybrids, molecules and </a:t>
            </a:r>
            <a:r>
              <a:rPr lang="en-GB" dirty="0" err="1" smtClean="0"/>
              <a:t>tetraquarks</a:t>
            </a:r>
            <a:r>
              <a:rPr lang="en-GB" dirty="0" smtClean="0"/>
              <a:t>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91094"/>
              </p:ext>
            </p:extLst>
          </p:nvPr>
        </p:nvGraphicFramePr>
        <p:xfrm>
          <a:off x="179512" y="3573016"/>
          <a:ext cx="5093690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Equation" r:id="rId4" imgW="3416300" imgH="1447800" progId="Equation.3">
                  <p:embed/>
                </p:oleObj>
              </mc:Choice>
              <mc:Fallback>
                <p:oleObj name="Equation" r:id="rId4" imgW="3416300" imgH="144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573016"/>
                        <a:ext cx="5093690" cy="21602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tetra1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764704"/>
            <a:ext cx="2203682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43912" cy="474662"/>
          </a:xfrm>
        </p:spPr>
        <p:txBody>
          <a:bodyPr/>
          <a:lstStyle/>
          <a:p>
            <a:r>
              <a:rPr lang="en-GB" dirty="0" smtClean="0"/>
              <a:t>Accelerator: Parameters are stable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917367" cy="57643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1412776"/>
            <a:ext cx="273630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b="0" dirty="0" smtClean="0"/>
              <a:t>Tau/charm threshold running</a:t>
            </a:r>
            <a:endParaRPr lang="en-GB" b="0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2276872"/>
            <a:ext cx="273630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0" dirty="0" smtClean="0"/>
              <a:t>Flexibility built in, no single critical element</a:t>
            </a:r>
            <a:endParaRPr lang="en-GB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5949280"/>
            <a:ext cx="27363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b="0" dirty="0" smtClean="0"/>
              <a:t>Low power &lt; 20MW</a:t>
            </a:r>
            <a:endParaRPr lang="en-GB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3068960"/>
            <a:ext cx="273630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b="0" dirty="0" smtClean="0"/>
              <a:t>Upgradable to 4x higher </a:t>
            </a:r>
            <a:r>
              <a:rPr lang="en-GB" b="0" dirty="0" err="1" smtClean="0"/>
              <a:t>lumi</a:t>
            </a:r>
            <a:endParaRPr lang="en-GB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3861048"/>
            <a:ext cx="273630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b="0" dirty="0" err="1" smtClean="0"/>
              <a:t>Piwinski</a:t>
            </a:r>
            <a:r>
              <a:rPr lang="en-GB" b="0" dirty="0" smtClean="0"/>
              <a:t> angle and crab-waist crossing test at </a:t>
            </a:r>
            <a:r>
              <a:rPr lang="en-GB" b="0" dirty="0" err="1" smtClean="0"/>
              <a:t>Da</a:t>
            </a:r>
            <a:r>
              <a:rPr lang="el-GR" b="0" dirty="0" smtClean="0">
                <a:latin typeface="Times New Roman"/>
                <a:cs typeface="Times New Roman"/>
              </a:rPr>
              <a:t>Φ</a:t>
            </a:r>
            <a:r>
              <a:rPr lang="en-GB" b="0" dirty="0" smtClean="0"/>
              <a:t>ne</a:t>
            </a:r>
            <a:endParaRPr lang="en-GB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836712"/>
            <a:ext cx="26642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b="0" dirty="0" smtClean="0">
                <a:hlinkClick r:id="rId3"/>
              </a:rPr>
              <a:t>arXiv:1009.6178</a:t>
            </a:r>
            <a:endParaRPr lang="en-GB" b="0" dirty="0"/>
          </a:p>
        </p:txBody>
      </p:sp>
      <p:sp>
        <p:nvSpPr>
          <p:cNvPr id="3" name="Oval 2"/>
          <p:cNvSpPr/>
          <p:nvPr/>
        </p:nvSpPr>
        <p:spPr bwMode="auto">
          <a:xfrm>
            <a:off x="2195736" y="1268760"/>
            <a:ext cx="648072" cy="36004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1124744"/>
            <a:ext cx="864096" cy="432048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flipV="1">
            <a:off x="2195736" y="2564904"/>
            <a:ext cx="720080" cy="432048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flipV="1">
            <a:off x="3635896" y="2564904"/>
            <a:ext cx="720080" cy="432048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flipV="1">
            <a:off x="2339752" y="6165304"/>
            <a:ext cx="576064" cy="216024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 flipV="1">
            <a:off x="3059832" y="6165304"/>
            <a:ext cx="576064" cy="216024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flipV="1">
            <a:off x="3779912" y="6165304"/>
            <a:ext cx="576064" cy="216024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 flipV="1">
            <a:off x="4499992" y="6165304"/>
            <a:ext cx="576064" cy="216024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1" name="Picture 20" descr="white_paper_Superb_accelerator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69160"/>
            <a:ext cx="2448272" cy="105623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 bwMode="auto">
          <a:xfrm flipV="1">
            <a:off x="2123728" y="3933056"/>
            <a:ext cx="864096" cy="432048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6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Light Source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9" name="Content Placeholder 8" descr="photon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r="2303"/>
          <a:stretch/>
        </p:blipFill>
        <p:spPr>
          <a:xfrm rot="16200000">
            <a:off x="1609725" y="-663575"/>
            <a:ext cx="5614988" cy="8329613"/>
          </a:xfrm>
        </p:spPr>
      </p:pic>
    </p:spTree>
    <p:extLst>
      <p:ext uri="{BB962C8B-B14F-4D97-AF65-F5344CB8AC3E}">
        <p14:creationId xmlns:p14="http://schemas.microsoft.com/office/powerpoint/2010/main" val="91728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Detector: Design [</a:t>
            </a:r>
            <a:r>
              <a:rPr lang="en-GB" dirty="0" smtClean="0">
                <a:hlinkClick r:id="rId2"/>
              </a:rPr>
              <a:t>arXiv:1007.4241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Content Placeholder 6" descr="superb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6654854" cy="4464496"/>
          </a:xfrm>
        </p:spPr>
      </p:pic>
      <p:sp>
        <p:nvSpPr>
          <p:cNvPr id="8" name="TextBox 7"/>
          <p:cNvSpPr txBox="1"/>
          <p:nvPr/>
        </p:nvSpPr>
        <p:spPr>
          <a:xfrm>
            <a:off x="6732240" y="1124744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b="0" dirty="0" smtClean="0"/>
              <a:t>Improve Vertex resolution x 2</a:t>
            </a:r>
            <a:endParaRPr lang="en-GB" b="0" dirty="0"/>
          </a:p>
        </p:txBody>
      </p:sp>
      <p:sp>
        <p:nvSpPr>
          <p:cNvPr id="9" name="Up Arrow 8"/>
          <p:cNvSpPr/>
          <p:nvPr/>
        </p:nvSpPr>
        <p:spPr bwMode="auto">
          <a:xfrm>
            <a:off x="6156176" y="1628800"/>
            <a:ext cx="216024" cy="2160240"/>
          </a:xfrm>
          <a:prstGeom prst="upArrow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6156176" y="3789040"/>
            <a:ext cx="216024" cy="1800200"/>
          </a:xfrm>
          <a:prstGeom prst="downArrow">
            <a:avLst/>
          </a:prstGeom>
          <a:solidFill>
            <a:srgbClr val="FF0000"/>
          </a:solidFill>
          <a:ln w="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877272"/>
            <a:ext cx="216024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b="0" dirty="0" smtClean="0"/>
              <a:t>Backward EMC</a:t>
            </a:r>
            <a:endParaRPr lang="en-GB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2627784" y="5877272"/>
            <a:ext cx="32403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b="0" dirty="0" smtClean="0"/>
              <a:t>Optimized </a:t>
            </a:r>
            <a:r>
              <a:rPr lang="en-GB" b="0" dirty="0" err="1" smtClean="0"/>
              <a:t>Muon</a:t>
            </a:r>
            <a:r>
              <a:rPr lang="en-GB" b="0" dirty="0" smtClean="0"/>
              <a:t> Detector</a:t>
            </a:r>
            <a:endParaRPr lang="en-GB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6732240" y="3140968"/>
            <a:ext cx="216024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b="0" dirty="0" smtClean="0"/>
              <a:t>TOF Forward PID</a:t>
            </a:r>
            <a:endParaRPr lang="en-GB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6732240" y="3789040"/>
            <a:ext cx="216024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b="0" dirty="0" smtClean="0"/>
              <a:t>Cluster counting in drift chamber (improves </a:t>
            </a:r>
            <a:r>
              <a:rPr lang="en-GB" b="0" dirty="0" err="1" smtClean="0"/>
              <a:t>dE</a:t>
            </a:r>
            <a:r>
              <a:rPr lang="en-GB" b="0" dirty="0" smtClean="0"/>
              <a:t>/</a:t>
            </a:r>
            <a:r>
              <a:rPr lang="en-GB" b="0" dirty="0" err="1" smtClean="0"/>
              <a:t>dx</a:t>
            </a:r>
            <a:r>
              <a:rPr lang="en-GB" b="0" dirty="0" smtClean="0"/>
              <a:t>)</a:t>
            </a:r>
            <a:endParaRPr lang="en-GB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836712"/>
            <a:ext cx="45365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b="0" dirty="0" smtClean="0"/>
              <a:t>Reuses much of BaBar e.g. </a:t>
            </a:r>
            <a:r>
              <a:rPr lang="en-GB" b="0" dirty="0" err="1" smtClean="0"/>
              <a:t>CsI</a:t>
            </a:r>
            <a:r>
              <a:rPr lang="en-GB" b="0" dirty="0" smtClean="0"/>
              <a:t> crystals</a:t>
            </a:r>
            <a:endParaRPr lang="en-GB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2204864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b="0" dirty="0" smtClean="0"/>
              <a:t>Improved </a:t>
            </a:r>
            <a:r>
              <a:rPr lang="en-GB" b="0" dirty="0" err="1" smtClean="0"/>
              <a:t>hermiticity</a:t>
            </a:r>
            <a:endParaRPr lang="en-GB" b="0" dirty="0"/>
          </a:p>
        </p:txBody>
      </p:sp>
      <p:sp>
        <p:nvSpPr>
          <p:cNvPr id="18" name="TextBox 17"/>
          <p:cNvSpPr txBox="1"/>
          <p:nvPr/>
        </p:nvSpPr>
        <p:spPr>
          <a:xfrm>
            <a:off x="5364088" y="321297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SuperB baseline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64088" y="3861048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SuperB  with options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/>
                </a:solidFill>
              </a:rPr>
              <a:t>Key Features</a:t>
            </a:r>
            <a:endParaRPr lang="en-GB" sz="4000" dirty="0" smtClean="0">
              <a:solidFill>
                <a:schemeClr val="tx1"/>
              </a:solidFill>
            </a:endParaRPr>
          </a:p>
          <a:p>
            <a:r>
              <a:rPr lang="en-GB" sz="4000" dirty="0" smtClean="0">
                <a:solidFill>
                  <a:schemeClr val="tx1"/>
                </a:solidFill>
              </a:rPr>
              <a:t>Tour of SuperB Physics</a:t>
            </a:r>
          </a:p>
          <a:p>
            <a:r>
              <a:rPr lang="en-GB" sz="4000" dirty="0" smtClean="0">
                <a:solidFill>
                  <a:schemeClr val="tx1"/>
                </a:solidFill>
              </a:rPr>
              <a:t>Accelerator Design Status</a:t>
            </a:r>
          </a:p>
          <a:p>
            <a:r>
              <a:rPr lang="en-GB" sz="4000" dirty="0" smtClean="0">
                <a:solidFill>
                  <a:schemeClr val="tx1"/>
                </a:solidFill>
              </a:rPr>
              <a:t>Detector Design Status</a:t>
            </a:r>
          </a:p>
          <a:p>
            <a:r>
              <a:rPr lang="en-GB" sz="4000" dirty="0" smtClean="0">
                <a:solidFill>
                  <a:schemeClr val="tx1"/>
                </a:solidFill>
              </a:rPr>
              <a:t>Project Funding</a:t>
            </a:r>
          </a:p>
          <a:p>
            <a:r>
              <a:rPr lang="en-GB" sz="4000" dirty="0" smtClean="0">
                <a:solidFill>
                  <a:schemeClr val="tx1"/>
                </a:solidFill>
              </a:rPr>
              <a:t>Latest News</a:t>
            </a:r>
          </a:p>
          <a:p>
            <a:r>
              <a:rPr lang="en-GB" sz="4000" dirty="0" smtClean="0">
                <a:solidFill>
                  <a:schemeClr val="tx1"/>
                </a:solidFill>
              </a:rPr>
              <a:t>Conclusion and Outlook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SuperB – Funding </a:t>
            </a:r>
            <a:r>
              <a:rPr lang="en-GB" smtClean="0"/>
              <a:t>and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SuperB approved through primary law by Italian parliament, </a:t>
            </a:r>
            <a:r>
              <a:rPr lang="en-GB" dirty="0" smtClean="0">
                <a:solidFill>
                  <a:srgbClr val="FF0000"/>
                </a:solidFill>
              </a:rPr>
              <a:t>December 14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/15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2010</a:t>
            </a:r>
            <a:r>
              <a:rPr lang="en-GB" dirty="0" smtClean="0"/>
              <a:t>.</a:t>
            </a:r>
          </a:p>
          <a:p>
            <a:r>
              <a:rPr lang="en-GB" dirty="0" smtClean="0"/>
              <a:t>Parliament also approved INFN “Piano </a:t>
            </a:r>
            <a:r>
              <a:rPr lang="en-GB" dirty="0" err="1" smtClean="0"/>
              <a:t>Triennale</a:t>
            </a:r>
            <a:r>
              <a:rPr lang="en-GB" dirty="0" smtClean="0"/>
              <a:t>” </a:t>
            </a:r>
            <a:r>
              <a:rPr lang="en-GB" dirty="0" smtClean="0">
                <a:solidFill>
                  <a:srgbClr val="FF0000"/>
                </a:solidFill>
              </a:rPr>
              <a:t>2010-2012</a:t>
            </a:r>
            <a:r>
              <a:rPr lang="en-GB" dirty="0" smtClean="0"/>
              <a:t> funding profile which includes SuperB.</a:t>
            </a:r>
          </a:p>
          <a:p>
            <a:r>
              <a:rPr lang="en-GB" dirty="0" smtClean="0"/>
              <a:t>SuperB is an Italian national flagship project.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Funding: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19M€ in 2010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50M€ per year </a:t>
            </a:r>
            <a:r>
              <a:rPr lang="en-GB" dirty="0" smtClean="0"/>
              <a:t>thereafter until EOY </a:t>
            </a:r>
            <a:r>
              <a:rPr lang="en-GB" dirty="0" smtClean="0">
                <a:solidFill>
                  <a:srgbClr val="FF0000"/>
                </a:solidFill>
              </a:rPr>
              <a:t>2015</a:t>
            </a:r>
            <a:r>
              <a:rPr lang="en-GB" dirty="0" smtClean="0"/>
              <a:t>. SuperB is the only project receiving multi-year funding so far.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~120M$ in-kind contribution </a:t>
            </a:r>
            <a:r>
              <a:rPr lang="en-GB" dirty="0" smtClean="0"/>
              <a:t>from US through use of PEP-II machine components and BaBar detector.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50M€</a:t>
            </a:r>
            <a:r>
              <a:rPr lang="en-GB" dirty="0" smtClean="0"/>
              <a:t> allocated for Tier 2 Grid computing centres in Southern Italy.</a:t>
            </a:r>
          </a:p>
          <a:p>
            <a:pPr lvl="1"/>
            <a:r>
              <a:rPr lang="en-GB" dirty="0" smtClean="0"/>
              <a:t>Italian Institute of Technology (IIT) may contribute to beam-lines for photon science.</a:t>
            </a:r>
          </a:p>
          <a:p>
            <a:r>
              <a:rPr lang="en-GB" dirty="0" smtClean="0"/>
              <a:t>Only ~</a:t>
            </a:r>
            <a:r>
              <a:rPr lang="en-GB" dirty="0" smtClean="0">
                <a:solidFill>
                  <a:srgbClr val="FF0000"/>
                </a:solidFill>
              </a:rPr>
              <a:t>25M€</a:t>
            </a:r>
            <a:r>
              <a:rPr lang="en-GB" dirty="0" smtClean="0"/>
              <a:t> needed from international collaborators for detector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5400000">
            <a:off x="4688752" y="791969"/>
            <a:ext cx="3690428" cy="522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uppo 11"/>
          <p:cNvGrpSpPr/>
          <p:nvPr/>
        </p:nvGrpSpPr>
        <p:grpSpPr>
          <a:xfrm>
            <a:off x="179512" y="2636912"/>
            <a:ext cx="4680521" cy="3744416"/>
            <a:chOff x="539552" y="262890"/>
            <a:chExt cx="8064896" cy="6466088"/>
          </a:xfrm>
        </p:grpSpPr>
        <p:grpSp>
          <p:nvGrpSpPr>
            <p:cNvPr id="20" name="Gruppo 8"/>
            <p:cNvGrpSpPr/>
            <p:nvPr/>
          </p:nvGrpSpPr>
          <p:grpSpPr>
            <a:xfrm>
              <a:off x="539552" y="262890"/>
              <a:ext cx="8064896" cy="6466088"/>
              <a:chOff x="539552" y="262890"/>
              <a:chExt cx="8064896" cy="6466088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39552" y="262890"/>
                <a:ext cx="8064896" cy="6466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Ovale 3"/>
              <p:cNvSpPr/>
              <p:nvPr/>
            </p:nvSpPr>
            <p:spPr>
              <a:xfrm>
                <a:off x="2483768" y="1772816"/>
                <a:ext cx="1224136" cy="115212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Ovale 6"/>
              <p:cNvSpPr/>
              <p:nvPr/>
            </p:nvSpPr>
            <p:spPr>
              <a:xfrm>
                <a:off x="7380312" y="5373216"/>
                <a:ext cx="1224136" cy="115212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7" name="Connettore 1 5"/>
              <p:cNvCxnSpPr/>
              <p:nvPr/>
            </p:nvCxnSpPr>
            <p:spPr>
              <a:xfrm>
                <a:off x="3528633" y="2756219"/>
                <a:ext cx="3995695" cy="283302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CasellaDiTesto 10"/>
            <p:cNvSpPr txBox="1"/>
            <p:nvPr/>
          </p:nvSpPr>
          <p:spPr>
            <a:xfrm>
              <a:off x="5292080" y="3573016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chemeClr val="bg1"/>
                  </a:solidFill>
                </a:rPr>
                <a:t>About</a:t>
              </a:r>
              <a:r>
                <a:rPr lang="it-IT" dirty="0" smtClean="0">
                  <a:solidFill>
                    <a:schemeClr val="bg1"/>
                  </a:solidFill>
                </a:rPr>
                <a:t> 4.5 Km</a:t>
              </a:r>
              <a:endParaRPr lang="it-IT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39752" y="980728"/>
            <a:ext cx="662473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Tor </a:t>
            </a:r>
            <a:r>
              <a:rPr lang="en-GB" sz="3200" dirty="0" err="1" smtClean="0"/>
              <a:t>Vergata</a:t>
            </a:r>
            <a:r>
              <a:rPr lang="en-GB" sz="3200" dirty="0" smtClean="0"/>
              <a:t> University Campus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Decision announced May 30</a:t>
            </a:r>
            <a:r>
              <a:rPr lang="en-GB" baseline="30000" dirty="0" smtClean="0"/>
              <a:t>th</a:t>
            </a:r>
            <a:r>
              <a:rPr lang="en-GB" dirty="0" smtClean="0"/>
              <a:t> 2011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4" y="2636912"/>
            <a:ext cx="4644008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“N. </a:t>
            </a:r>
            <a:r>
              <a:rPr lang="en-GB" sz="2800" dirty="0" err="1" smtClean="0"/>
              <a:t>Cabibbo</a:t>
            </a:r>
            <a:r>
              <a:rPr lang="en-GB" sz="2800" dirty="0" smtClean="0"/>
              <a:t> Laboratory”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195736" y="58052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You are here 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537321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Italian Government approval given on September 29 2011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r>
              <a:rPr lang="en-GB" dirty="0"/>
              <a:t> </a:t>
            </a:r>
            <a:r>
              <a:rPr lang="en-GB" dirty="0" smtClean="0"/>
              <a:t>and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August 2010</a:t>
            </a:r>
            <a:r>
              <a:rPr lang="en-GB" sz="2800" dirty="0" smtClean="0"/>
              <a:t>: Physics, Accelerator, Detector reports published.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December 2010</a:t>
            </a:r>
            <a:r>
              <a:rPr lang="en-GB" sz="2800" dirty="0" smtClean="0"/>
              <a:t>: SuperB approved by the Italian Government, as a “Flagship” project.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May 30</a:t>
            </a:r>
            <a:r>
              <a:rPr lang="en-GB" sz="2800" baseline="30000" dirty="0" smtClean="0">
                <a:solidFill>
                  <a:srgbClr val="FF0000"/>
                </a:solidFill>
              </a:rPr>
              <a:t>th</a:t>
            </a:r>
            <a:r>
              <a:rPr lang="en-GB" sz="2800" dirty="0" smtClean="0">
                <a:solidFill>
                  <a:srgbClr val="FF0000"/>
                </a:solidFill>
              </a:rPr>
              <a:t> 2011: </a:t>
            </a:r>
            <a:r>
              <a:rPr lang="en-GB" sz="2800" dirty="0" smtClean="0"/>
              <a:t>Site selection announced.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September 29</a:t>
            </a:r>
            <a:r>
              <a:rPr lang="en-GB" sz="2800" baseline="30000" dirty="0" smtClean="0">
                <a:solidFill>
                  <a:srgbClr val="FF0000"/>
                </a:solidFill>
              </a:rPr>
              <a:t>th</a:t>
            </a:r>
            <a:r>
              <a:rPr lang="en-GB" sz="2800" dirty="0" smtClean="0">
                <a:solidFill>
                  <a:srgbClr val="FF0000"/>
                </a:solidFill>
              </a:rPr>
              <a:t> 2011</a:t>
            </a:r>
            <a:r>
              <a:rPr lang="en-GB" sz="2800" dirty="0" smtClean="0"/>
              <a:t>: N. </a:t>
            </a:r>
            <a:r>
              <a:rPr lang="en-GB" sz="2800" dirty="0" err="1" smtClean="0"/>
              <a:t>Cabibbo</a:t>
            </a:r>
            <a:r>
              <a:rPr lang="en-GB" sz="2800" dirty="0" smtClean="0"/>
              <a:t> Lab approved by Government</a:t>
            </a:r>
          </a:p>
          <a:p>
            <a:r>
              <a:rPr lang="en-GB" sz="2800" dirty="0" smtClean="0"/>
              <a:t>A unique opportunity for Europe and International Collaboration.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The necessary </a:t>
            </a:r>
            <a:r>
              <a:rPr lang="en-GB" sz="2800" dirty="0">
                <a:solidFill>
                  <a:srgbClr val="FF0000"/>
                </a:solidFill>
              </a:rPr>
              <a:t>f</a:t>
            </a:r>
            <a:r>
              <a:rPr lang="en-GB" sz="2800" dirty="0" smtClean="0">
                <a:solidFill>
                  <a:srgbClr val="FF0000"/>
                </a:solidFill>
              </a:rPr>
              <a:t>unding is in place.</a:t>
            </a:r>
          </a:p>
          <a:p>
            <a:r>
              <a:rPr lang="en-GB" sz="2800" dirty="0" smtClean="0"/>
              <a:t>First beams in 5 to 6 years. 15 ab</a:t>
            </a:r>
            <a:r>
              <a:rPr lang="en-GB" sz="2800" baseline="30000" dirty="0" smtClean="0"/>
              <a:t>-1</a:t>
            </a:r>
            <a:r>
              <a:rPr lang="en-GB" sz="2800" dirty="0" smtClean="0"/>
              <a:t>/year rising to 40 ab</a:t>
            </a:r>
            <a:r>
              <a:rPr lang="en-GB" sz="2800" baseline="30000" dirty="0" smtClean="0"/>
              <a:t>-1</a:t>
            </a:r>
            <a:r>
              <a:rPr lang="en-GB" sz="2800" dirty="0" smtClean="0"/>
              <a:t>/year. </a:t>
            </a:r>
          </a:p>
          <a:p>
            <a:r>
              <a:rPr lang="en-GB" sz="2800" dirty="0" smtClean="0"/>
              <a:t>Collaboration is still growing. </a:t>
            </a:r>
            <a:r>
              <a:rPr lang="en-GB" sz="2800" dirty="0"/>
              <a:t>Working towards </a:t>
            </a:r>
            <a:r>
              <a:rPr lang="en-GB" sz="2800" dirty="0" smtClean="0">
                <a:solidFill>
                  <a:srgbClr val="FF0000"/>
                </a:solidFill>
              </a:rPr>
              <a:t>TDR</a:t>
            </a:r>
            <a:r>
              <a:rPr lang="en-GB" sz="2800" dirty="0" smtClean="0"/>
              <a:t>. Opportunities in detector, accelerator, computing and physics.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Golden measurements: General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Content Placeholder 6" descr="goldenModes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51638"/>
            <a:ext cx="6437376" cy="46725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62678" y="2060848"/>
            <a:ext cx="2781322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000" b="0" dirty="0" smtClean="0">
                <a:latin typeface="Times New Roman" pitchFamily="18" charset="0"/>
                <a:cs typeface="Times New Roman" pitchFamily="18" charset="0"/>
              </a:rPr>
              <a:t>Benefit from polarised </a:t>
            </a:r>
            <a:r>
              <a:rPr lang="en-GB" sz="1000" b="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000" b="0" baseline="30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GB" sz="1000" b="0" dirty="0" smtClean="0">
                <a:latin typeface="Times New Roman" pitchFamily="18" charset="0"/>
                <a:cs typeface="Times New Roman" pitchFamily="18" charset="0"/>
              </a:rPr>
              <a:t> beam</a:t>
            </a:r>
          </a:p>
          <a:p>
            <a:pPr algn="l"/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000" b="0" dirty="0" smtClean="0">
                <a:latin typeface="Times New Roman" pitchFamily="18" charset="0"/>
                <a:cs typeface="Times New Roman" pitchFamily="18" charset="0"/>
              </a:rPr>
              <a:t>very precise with improved detector</a:t>
            </a:r>
          </a:p>
          <a:p>
            <a:pPr algn="l"/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000" b="0" dirty="0" smtClean="0">
                <a:latin typeface="Times New Roman" pitchFamily="18" charset="0"/>
                <a:cs typeface="Times New Roman" pitchFamily="18" charset="0"/>
              </a:rPr>
              <a:t>Statistically limited: Angular analysis with &gt;75ab</a:t>
            </a:r>
            <a:r>
              <a:rPr lang="en-GB" sz="1000" b="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000" b="0" dirty="0" smtClean="0">
                <a:latin typeface="Times New Roman" pitchFamily="18" charset="0"/>
                <a:cs typeface="Times New Roman" pitchFamily="18" charset="0"/>
              </a:rPr>
              <a:t>Right handed currents</a:t>
            </a:r>
          </a:p>
          <a:p>
            <a:pPr algn="l"/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000" b="0" dirty="0" smtClean="0">
                <a:latin typeface="Times New Roman" pitchFamily="18" charset="0"/>
                <a:cs typeface="Times New Roman" pitchFamily="18" charset="0"/>
              </a:rPr>
              <a:t>SuperB measures many more modes</a:t>
            </a:r>
          </a:p>
          <a:p>
            <a:pPr algn="l"/>
            <a:r>
              <a:rPr lang="en-GB" sz="1000" b="0" dirty="0" smtClean="0">
                <a:latin typeface="Times New Roman" pitchFamily="18" charset="0"/>
                <a:cs typeface="Times New Roman" pitchFamily="18" charset="0"/>
              </a:rPr>
              <a:t>systematic error is main challenge</a:t>
            </a:r>
          </a:p>
          <a:p>
            <a:pPr algn="l"/>
            <a:r>
              <a:rPr lang="en-GB" sz="1000" b="0" dirty="0" smtClean="0">
                <a:latin typeface="Times New Roman" pitchFamily="18" charset="0"/>
                <a:cs typeface="Times New Roman" pitchFamily="18" charset="0"/>
              </a:rPr>
              <a:t>control systematic error with data</a:t>
            </a:r>
          </a:p>
          <a:p>
            <a:pPr algn="l"/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000" b="0" dirty="0" smtClean="0">
                <a:latin typeface="Times New Roman" pitchFamily="18" charset="0"/>
                <a:cs typeface="Times New Roman" pitchFamily="18" charset="0"/>
              </a:rPr>
              <a:t>SuperB measures </a:t>
            </a:r>
            <a:r>
              <a:rPr lang="en-GB" sz="1000" b="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000" b="0" dirty="0" smtClean="0">
                <a:latin typeface="Times New Roman" pitchFamily="18" charset="0"/>
                <a:cs typeface="Times New Roman" pitchFamily="18" charset="0"/>
              </a:rPr>
              <a:t> mode well, LHCb does </a:t>
            </a:r>
            <a:r>
              <a:rPr lang="en-GB" sz="1000" b="0" dirty="0" err="1" smtClean="0">
                <a:latin typeface="Times New Roman" pitchFamily="18" charset="0"/>
                <a:cs typeface="Times New Roman" pitchFamily="18" charset="0"/>
              </a:rPr>
              <a:t>μ</a:t>
            </a:r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000" b="0" dirty="0" smtClean="0">
                <a:latin typeface="Times New Roman" pitchFamily="18" charset="0"/>
                <a:cs typeface="Times New Roman" pitchFamily="18" charset="0"/>
              </a:rPr>
              <a:t>Clean NP search</a:t>
            </a:r>
          </a:p>
          <a:p>
            <a:pPr algn="l"/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000" b="0" dirty="0" smtClean="0">
                <a:latin typeface="Times New Roman" pitchFamily="18" charset="0"/>
                <a:cs typeface="Times New Roman" pitchFamily="18" charset="0"/>
              </a:rPr>
              <a:t>Theoretically clean</a:t>
            </a:r>
          </a:p>
          <a:p>
            <a:pPr algn="l"/>
            <a:r>
              <a:rPr lang="en-GB" sz="1000" b="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1000" b="0" dirty="0" smtClean="0">
                <a:latin typeface="Times New Roman" pitchFamily="18" charset="0"/>
                <a:cs typeface="Times New Roman" pitchFamily="18" charset="0"/>
              </a:rPr>
              <a:t> fragmentation limits interpretation</a:t>
            </a:r>
          </a:p>
        </p:txBody>
      </p:sp>
      <p:pic>
        <p:nvPicPr>
          <p:cNvPr id="9" name="Picture 8" descr="golde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6601157" cy="607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Golden Measurements: CKM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11th October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Fergus Wilson, STFC/RAL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 Comparison of relative benefits of SuperB (75ab</a:t>
            </a:r>
            <a:r>
              <a:rPr lang="en-GB" baseline="30000" dirty="0" smtClean="0"/>
              <a:t>-1</a:t>
            </a:r>
            <a:r>
              <a:rPr lang="en-GB" dirty="0" smtClean="0"/>
              <a:t>) vs. existing measurements and LHCb (5fb</a:t>
            </a:r>
            <a:r>
              <a:rPr lang="en-GB" baseline="30000" dirty="0" smtClean="0"/>
              <a:t>-1</a:t>
            </a:r>
            <a:r>
              <a:rPr lang="en-GB" dirty="0" smtClean="0"/>
              <a:t>) and the LHCb upgrade (50fb</a:t>
            </a:r>
            <a:r>
              <a:rPr lang="en-GB" baseline="30000" dirty="0" smtClean="0"/>
              <a:t>-1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2780928"/>
            <a:ext cx="18350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0" dirty="0" smtClean="0">
                <a:latin typeface="Times New Roman" pitchFamily="18" charset="0"/>
                <a:cs typeface="Times New Roman" pitchFamily="18" charset="0"/>
              </a:rPr>
              <a:t>LHCb can only use </a:t>
            </a:r>
            <a:r>
              <a:rPr lang="en-GB" sz="1200" b="0" dirty="0" err="1" smtClean="0">
                <a:latin typeface="Times New Roman" pitchFamily="18" charset="0"/>
                <a:cs typeface="Times New Roman" pitchFamily="18" charset="0"/>
              </a:rPr>
              <a:t>ρπ</a:t>
            </a:r>
            <a:endParaRPr lang="en-GB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200" b="0" dirty="0" smtClean="0">
                <a:latin typeface="Times New Roman" pitchFamily="18" charset="0"/>
                <a:cs typeface="Times New Roman" pitchFamily="18" charset="0"/>
              </a:rPr>
              <a:t>β theory error </a:t>
            </a:r>
            <a:r>
              <a:rPr lang="en-GB" sz="1200" b="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1200" b="0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GB" sz="1200" b="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200" b="0" dirty="0" smtClean="0">
                <a:latin typeface="Times New Roman" pitchFamily="18" charset="0"/>
                <a:cs typeface="Times New Roman" pitchFamily="18" charset="0"/>
              </a:rPr>
              <a:t>β theory error B</a:t>
            </a:r>
            <a:r>
              <a:rPr lang="en-GB" sz="1200" b="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l"/>
            <a:endParaRPr lang="en-GB" sz="1200" b="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sz="1200" b="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200" b="0" dirty="0" smtClean="0">
                <a:latin typeface="Times New Roman" pitchFamily="18" charset="0"/>
                <a:cs typeface="Times New Roman" pitchFamily="18" charset="0"/>
              </a:rPr>
              <a:t>Need an e</a:t>
            </a:r>
            <a:r>
              <a:rPr lang="en-GB" sz="1200" b="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1200" b="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200" b="0" baseline="30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GB" sz="1200" b="0" dirty="0" smtClean="0">
                <a:latin typeface="Times New Roman" pitchFamily="18" charset="0"/>
                <a:cs typeface="Times New Roman" pitchFamily="18" charset="0"/>
              </a:rPr>
              <a:t> environment to do a precision measurement using semi-</a:t>
            </a:r>
            <a:r>
              <a:rPr lang="en-GB" sz="1200" b="0" dirty="0" err="1" smtClean="0">
                <a:latin typeface="Times New Roman" pitchFamily="18" charset="0"/>
                <a:cs typeface="Times New Roman" pitchFamily="18" charset="0"/>
              </a:rPr>
              <a:t>leptonic</a:t>
            </a:r>
            <a:r>
              <a:rPr lang="en-GB" sz="1200" b="0" dirty="0" smtClean="0">
                <a:latin typeface="Times New Roman" pitchFamily="18" charset="0"/>
                <a:cs typeface="Times New Roman" pitchFamily="18" charset="0"/>
              </a:rPr>
              <a:t> B decays.</a:t>
            </a:r>
            <a:endParaRPr lang="en-GB" sz="1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" name="Picture 93" descr="gold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28932"/>
            <a:ext cx="6912316" cy="2416159"/>
          </a:xfrm>
          <a:prstGeom prst="rect">
            <a:avLst/>
          </a:prstGeom>
        </p:spPr>
      </p:pic>
      <p:pic>
        <p:nvPicPr>
          <p:cNvPr id="104" name="Picture 103" descr="golde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229200"/>
            <a:ext cx="7825294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November 2010</a:t>
            </a:r>
            <a:endParaRPr lang="en-GB" altLang="en-US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Fergus Wilson, STFC/RAL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8ABB-1443-49AC-8835-680904D64748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600" dirty="0" smtClean="0"/>
              <a:t>CKM </a:t>
            </a:r>
            <a:r>
              <a:rPr lang="en-GB" sz="3600" dirty="0"/>
              <a:t>Matrix and Unitarity </a:t>
            </a:r>
            <a:r>
              <a:rPr lang="en-GB" sz="3600" dirty="0" smtClean="0"/>
              <a:t>Triangle</a:t>
            </a:r>
            <a:endParaRPr lang="en-GB" sz="36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75856" y="3212976"/>
            <a:ext cx="5841379" cy="3105504"/>
            <a:chOff x="240" y="1968"/>
            <a:chExt cx="2736" cy="1916"/>
          </a:xfrm>
        </p:grpSpPr>
        <p:sp>
          <p:nvSpPr>
            <p:cNvPr id="87046" name="Line 6"/>
            <p:cNvSpPr>
              <a:spLocks noChangeShapeType="1"/>
            </p:cNvSpPr>
            <p:nvPr/>
          </p:nvSpPr>
          <p:spPr bwMode="auto">
            <a:xfrm flipV="1">
              <a:off x="576" y="2544"/>
              <a:ext cx="576" cy="8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7047" name="Line 7"/>
            <p:cNvSpPr>
              <a:spLocks noChangeShapeType="1"/>
            </p:cNvSpPr>
            <p:nvPr/>
          </p:nvSpPr>
          <p:spPr bwMode="auto">
            <a:xfrm>
              <a:off x="1152" y="2544"/>
              <a:ext cx="1248" cy="8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7048" name="Line 8"/>
            <p:cNvSpPr>
              <a:spLocks noChangeShapeType="1"/>
            </p:cNvSpPr>
            <p:nvPr/>
          </p:nvSpPr>
          <p:spPr bwMode="auto">
            <a:xfrm>
              <a:off x="576" y="3360"/>
              <a:ext cx="182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7049" name="Text Box 9"/>
            <p:cNvSpPr txBox="1">
              <a:spLocks noChangeArrowheads="1"/>
            </p:cNvSpPr>
            <p:nvPr/>
          </p:nvSpPr>
          <p:spPr bwMode="auto">
            <a:xfrm>
              <a:off x="1056" y="2620"/>
              <a:ext cx="19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n-GB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672" y="3148"/>
              <a:ext cx="192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l-GR" sz="1600" b="1" i="1">
                  <a:solidFill>
                    <a:srgbClr val="FF0000"/>
                  </a:solidFill>
                  <a:latin typeface="Times New Roman" pitchFamily="18" charset="0"/>
                </a:rPr>
                <a:t>γ</a:t>
              </a:r>
              <a:endParaRPr lang="en-US" sz="1600" b="1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7051" name="Text Box 11"/>
            <p:cNvSpPr txBox="1">
              <a:spLocks noChangeArrowheads="1"/>
            </p:cNvSpPr>
            <p:nvPr/>
          </p:nvSpPr>
          <p:spPr bwMode="auto">
            <a:xfrm>
              <a:off x="1979" y="3149"/>
              <a:ext cx="19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</a:p>
          </p:txBody>
        </p:sp>
        <p:sp>
          <p:nvSpPr>
            <p:cNvPr id="87052" name="Text Box 12"/>
            <p:cNvSpPr txBox="1">
              <a:spLocks noChangeArrowheads="1"/>
            </p:cNvSpPr>
            <p:nvPr/>
          </p:nvSpPr>
          <p:spPr bwMode="auto">
            <a:xfrm rot="1987744">
              <a:off x="1525" y="2733"/>
              <a:ext cx="530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n-US" sz="1600" i="1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en-US" sz="1600" i="1" baseline="-25000">
                  <a:solidFill>
                    <a:srgbClr val="0000FF"/>
                  </a:solidFill>
                  <a:latin typeface="Times New Roman" pitchFamily="18" charset="0"/>
                </a:rPr>
                <a:t>td</a:t>
              </a:r>
              <a:r>
                <a:rPr lang="en-US" sz="1600" i="1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en-US" sz="1600" i="1" baseline="-25000">
                  <a:solidFill>
                    <a:srgbClr val="0000FF"/>
                  </a:solidFill>
                  <a:latin typeface="Times New Roman" pitchFamily="18" charset="0"/>
                </a:rPr>
                <a:t>tb</a:t>
              </a:r>
              <a:r>
                <a:rPr lang="en-US" sz="1600" baseline="30000">
                  <a:solidFill>
                    <a:srgbClr val="0000FF"/>
                  </a:solidFill>
                  <a:latin typeface="Times New Roman" pitchFamily="18" charset="0"/>
                </a:rPr>
                <a:t>*</a:t>
              </a:r>
              <a:endParaRPr lang="en-US" sz="1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1104" y="3149"/>
              <a:ext cx="527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n-US" sz="1600" i="1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en-US" sz="1600" i="1" baseline="-25000">
                  <a:solidFill>
                    <a:srgbClr val="0000FF"/>
                  </a:solidFill>
                  <a:latin typeface="Times New Roman" pitchFamily="18" charset="0"/>
                </a:rPr>
                <a:t>cd</a:t>
              </a:r>
              <a:r>
                <a:rPr lang="en-US" sz="1600" i="1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en-US" sz="1600" i="1" baseline="-25000">
                  <a:solidFill>
                    <a:srgbClr val="0000FF"/>
                  </a:solidFill>
                  <a:latin typeface="Times New Roman" pitchFamily="18" charset="0"/>
                </a:rPr>
                <a:t>cb</a:t>
              </a:r>
              <a:r>
                <a:rPr lang="en-US" sz="1600" baseline="30000">
                  <a:solidFill>
                    <a:srgbClr val="0000FF"/>
                  </a:solidFill>
                  <a:latin typeface="Times New Roman" pitchFamily="18" charset="0"/>
                </a:rPr>
                <a:t>*</a:t>
              </a:r>
              <a:endParaRPr lang="en-US" sz="1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87054" name="Text Box 14"/>
            <p:cNvSpPr txBox="1">
              <a:spLocks noChangeArrowheads="1"/>
            </p:cNvSpPr>
            <p:nvPr/>
          </p:nvSpPr>
          <p:spPr bwMode="auto">
            <a:xfrm rot="-3292004">
              <a:off x="617" y="2707"/>
              <a:ext cx="53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n-US" sz="1600" i="1" dirty="0" err="1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en-US" sz="1600" i="1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ud</a:t>
              </a:r>
              <a:r>
                <a:rPr lang="en-US" sz="1600" i="1" dirty="0" err="1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en-US" sz="1600" i="1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ub</a:t>
              </a:r>
              <a:r>
                <a:rPr lang="en-US" sz="1600" baseline="30000" dirty="0">
                  <a:solidFill>
                    <a:srgbClr val="0000FF"/>
                  </a:solidFill>
                  <a:latin typeface="Times New Roman" pitchFamily="18" charset="0"/>
                </a:rPr>
                <a:t>*</a:t>
              </a:r>
              <a:endParaRPr lang="en-US" sz="16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87055" name="Text Box 15"/>
            <p:cNvSpPr txBox="1">
              <a:spLocks noChangeArrowheads="1"/>
            </p:cNvSpPr>
            <p:nvPr/>
          </p:nvSpPr>
          <p:spPr bwMode="auto">
            <a:xfrm>
              <a:off x="913" y="1968"/>
              <a:ext cx="623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i="1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l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i="1" dirty="0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lang="en-US" baseline="30000" dirty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en-US" i="1" dirty="0">
                  <a:solidFill>
                    <a:srgbClr val="FF0000"/>
                  </a:solidFill>
                  <a:latin typeface="Times New Roman" pitchFamily="18" charset="0"/>
                </a:rPr>
                <a:t> →</a:t>
              </a:r>
              <a:r>
                <a:rPr lang="el-GR" i="1" dirty="0">
                  <a:solidFill>
                    <a:srgbClr val="FF0000"/>
                  </a:solidFill>
                  <a:latin typeface="Times New Roman" pitchFamily="18" charset="0"/>
                </a:rPr>
                <a:t>π</a:t>
              </a:r>
              <a:r>
                <a:rPr lang="en-US" i="1" baseline="30000" dirty="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r>
                <a:rPr lang="el-GR" i="1" dirty="0">
                  <a:solidFill>
                    <a:srgbClr val="FF0000"/>
                  </a:solidFill>
                  <a:latin typeface="Times New Roman" pitchFamily="18" charset="0"/>
                </a:rPr>
                <a:t>π</a:t>
              </a:r>
              <a:r>
                <a:rPr lang="en-US" i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−</a:t>
              </a:r>
              <a:r>
                <a:rPr lang="en-US" sz="1800" dirty="0">
                  <a:latin typeface="Times New Roman" pitchFamily="18" charset="0"/>
                </a:rPr>
                <a:t> </a:t>
              </a:r>
              <a:r>
                <a:rPr lang="en-US" i="1" dirty="0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lang="en-US" baseline="30000" dirty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en-US" i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→</a:t>
              </a:r>
              <a:r>
                <a:rPr lang="el-GR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i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l-GR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i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el-GR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240" y="2351"/>
              <a:ext cx="62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n-US" i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 → </a:t>
              </a:r>
              <a:r>
                <a:rPr lang="en-US" i="1">
                  <a:solidFill>
                    <a:srgbClr val="FF0000"/>
                  </a:solidFill>
                  <a:latin typeface="Times New Roman" pitchFamily="18" charset="0"/>
                </a:rPr>
                <a:t>ul</a:t>
              </a:r>
              <a:r>
                <a:rPr lang="el-GR" i="1">
                  <a:solidFill>
                    <a:srgbClr val="FF0000"/>
                  </a:solidFill>
                  <a:latin typeface="Times New Roman" pitchFamily="18" charset="0"/>
                </a:rPr>
                <a:t>ν</a:t>
              </a:r>
              <a:endParaRPr lang="en-US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7057" name="Text Box 17"/>
            <p:cNvSpPr txBox="1">
              <a:spLocks noChangeArrowheads="1"/>
            </p:cNvSpPr>
            <p:nvPr/>
          </p:nvSpPr>
          <p:spPr bwMode="auto">
            <a:xfrm>
              <a:off x="1152" y="3609"/>
              <a:ext cx="576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n-US" i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 → </a:t>
              </a:r>
              <a:r>
                <a:rPr lang="en-US" i="1">
                  <a:solidFill>
                    <a:srgbClr val="FF0000"/>
                  </a:solidFill>
                  <a:latin typeface="Times New Roman" pitchFamily="18" charset="0"/>
                </a:rPr>
                <a:t>cl</a:t>
              </a:r>
              <a:r>
                <a:rPr lang="el-GR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ν</a:t>
              </a:r>
            </a:p>
          </p:txBody>
        </p:sp>
        <p:sp>
          <p:nvSpPr>
            <p:cNvPr id="87058" name="Text Box 18"/>
            <p:cNvSpPr txBox="1">
              <a:spLocks noChangeArrowheads="1"/>
            </p:cNvSpPr>
            <p:nvPr/>
          </p:nvSpPr>
          <p:spPr bwMode="auto">
            <a:xfrm>
              <a:off x="2303" y="3456"/>
              <a:ext cx="673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buFontTx/>
                <a:buNone/>
              </a:pPr>
              <a:r>
                <a:rPr lang="en-US" i="1">
                  <a:solidFill>
                    <a:srgbClr val="FF0000"/>
                  </a:solidFill>
                  <a:latin typeface="Times New Roman" pitchFamily="18" charset="0"/>
                </a:rPr>
                <a:t>B → </a:t>
              </a:r>
              <a:r>
                <a:rPr lang="el-GR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i="1">
                  <a:solidFill>
                    <a:srgbClr val="FF0000"/>
                  </a:solidFill>
                  <a:latin typeface="Times New Roman" pitchFamily="18" charset="0"/>
                </a:rPr>
                <a:t>K</a:t>
              </a:r>
              <a:r>
                <a:rPr lang="en-US" i="1" baseline="-25000">
                  <a:solidFill>
                    <a:srgbClr val="FF0000"/>
                  </a:solidFill>
                  <a:latin typeface="Times New Roman" pitchFamily="18" charset="0"/>
                </a:rPr>
                <a:t>S</a:t>
              </a: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      </a:t>
              </a:r>
            </a:p>
            <a:p>
              <a:pPr algn="l">
                <a:lnSpc>
                  <a:spcPct val="90000"/>
                </a:lnSpc>
                <a:buFontTx/>
                <a:buNone/>
              </a:pPr>
              <a:r>
                <a:rPr lang="en-US" i="1">
                  <a:solidFill>
                    <a:srgbClr val="FF0000"/>
                  </a:solidFill>
                  <a:latin typeface="Times New Roman" pitchFamily="18" charset="0"/>
                </a:rPr>
                <a:t>B → </a:t>
              </a:r>
              <a:r>
                <a:rPr lang="el-GR" i="1">
                  <a:solidFill>
                    <a:srgbClr val="FF0000"/>
                  </a:solidFill>
                  <a:latin typeface="Times New Roman" pitchFamily="18" charset="0"/>
                </a:rPr>
                <a:t>φ</a:t>
              </a:r>
              <a:r>
                <a:rPr lang="en-US" i="1">
                  <a:solidFill>
                    <a:srgbClr val="FF0000"/>
                  </a:solidFill>
                  <a:latin typeface="Times New Roman" pitchFamily="18" charset="0"/>
                </a:rPr>
                <a:t>K</a:t>
              </a:r>
              <a:r>
                <a:rPr lang="en-US" i="1" baseline="-25000">
                  <a:solidFill>
                    <a:srgbClr val="FF0000"/>
                  </a:solidFill>
                  <a:latin typeface="Times New Roman" pitchFamily="18" charset="0"/>
                </a:rPr>
                <a:t>S</a:t>
              </a:r>
              <a:endParaRPr lang="en-US" sz="1800" b="1">
                <a:latin typeface="Times New Roman" pitchFamily="18" charset="0"/>
              </a:endParaRPr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240" y="3455"/>
              <a:ext cx="816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buFontTx/>
                <a:buNone/>
              </a:pPr>
              <a:r>
                <a:rPr lang="en-US" i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lang="en-US" baseline="3000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en-US" i="1" baseline="3000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→ D</a:t>
              </a:r>
              <a:r>
                <a:rPr lang="en-US" i="1" baseline="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l-GR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</a:p>
            <a:p>
              <a:pPr algn="l">
                <a:lnSpc>
                  <a:spcPct val="90000"/>
                </a:lnSpc>
                <a:buFontTx/>
                <a:buNone/>
              </a:pPr>
              <a:r>
                <a:rPr lang="en-US" i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lang="en-US" i="1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r>
                <a:rPr lang="en-US" i="1">
                  <a:solidFill>
                    <a:srgbClr val="FF0000"/>
                  </a:solidFill>
                  <a:latin typeface="Times New Roman" pitchFamily="18" charset="0"/>
                </a:rPr>
                <a:t> →</a:t>
              </a:r>
              <a:r>
                <a:rPr lang="en-US" i="1">
                  <a:latin typeface="Times New Roman" pitchFamily="18" charset="0"/>
                </a:rPr>
                <a:t> </a:t>
              </a:r>
              <a:r>
                <a:rPr lang="en-US" i="1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r>
                <a:rPr lang="en-US" baseline="3000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en-US" i="1" baseline="-25000">
                  <a:solidFill>
                    <a:srgbClr val="FF0000"/>
                  </a:solidFill>
                  <a:latin typeface="Times New Roman" pitchFamily="18" charset="0"/>
                </a:rPr>
                <a:t>CP</a:t>
              </a:r>
              <a:r>
                <a:rPr lang="en-US" i="1">
                  <a:solidFill>
                    <a:srgbClr val="FF0000"/>
                  </a:solidFill>
                  <a:latin typeface="Times New Roman" pitchFamily="18" charset="0"/>
                </a:rPr>
                <a:t> K</a:t>
              </a:r>
              <a:r>
                <a:rPr lang="en-US" i="1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87060" name="Line 20"/>
            <p:cNvSpPr>
              <a:spLocks noChangeShapeType="1"/>
            </p:cNvSpPr>
            <p:nvPr/>
          </p:nvSpPr>
          <p:spPr bwMode="auto">
            <a:xfrm>
              <a:off x="1152" y="2352"/>
              <a:ext cx="0" cy="288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7061" name="Line 21"/>
            <p:cNvSpPr>
              <a:spLocks noChangeShapeType="1"/>
            </p:cNvSpPr>
            <p:nvPr/>
          </p:nvSpPr>
          <p:spPr bwMode="auto">
            <a:xfrm flipH="1" flipV="1">
              <a:off x="2112" y="3312"/>
              <a:ext cx="240" cy="192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7062" name="Line 22"/>
            <p:cNvSpPr>
              <a:spLocks noChangeShapeType="1"/>
            </p:cNvSpPr>
            <p:nvPr/>
          </p:nvSpPr>
          <p:spPr bwMode="auto">
            <a:xfrm flipV="1">
              <a:off x="480" y="3312"/>
              <a:ext cx="240" cy="192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7063" name="Line 23"/>
            <p:cNvSpPr>
              <a:spLocks noChangeShapeType="1"/>
            </p:cNvSpPr>
            <p:nvPr/>
          </p:nvSpPr>
          <p:spPr bwMode="auto">
            <a:xfrm flipV="1">
              <a:off x="1392" y="3360"/>
              <a:ext cx="0" cy="288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7064" name="Line 24"/>
            <p:cNvSpPr>
              <a:spLocks noChangeShapeType="1"/>
            </p:cNvSpPr>
            <p:nvPr/>
          </p:nvSpPr>
          <p:spPr bwMode="auto">
            <a:xfrm>
              <a:off x="576" y="2544"/>
              <a:ext cx="192" cy="192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1728" y="2351"/>
              <a:ext cx="76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n-US" i="1" dirty="0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lang="en-US" baseline="30000" dirty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en-US" i="1" dirty="0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lang="en-US" baseline="30000" dirty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</a:rPr>
                <a:t> mixing</a:t>
              </a:r>
            </a:p>
          </p:txBody>
        </p:sp>
        <p:sp>
          <p:nvSpPr>
            <p:cNvPr id="87066" name="Line 26"/>
            <p:cNvSpPr>
              <a:spLocks noChangeShapeType="1"/>
            </p:cNvSpPr>
            <p:nvPr/>
          </p:nvSpPr>
          <p:spPr bwMode="auto">
            <a:xfrm>
              <a:off x="1920" y="2400"/>
              <a:ext cx="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7067" name="Line 27"/>
            <p:cNvSpPr>
              <a:spLocks noChangeShapeType="1"/>
            </p:cNvSpPr>
            <p:nvPr/>
          </p:nvSpPr>
          <p:spPr bwMode="auto">
            <a:xfrm flipH="1">
              <a:off x="1776" y="2544"/>
              <a:ext cx="144" cy="144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8707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741662"/>
              </p:ext>
            </p:extLst>
          </p:nvPr>
        </p:nvGraphicFramePr>
        <p:xfrm>
          <a:off x="323528" y="908720"/>
          <a:ext cx="3965201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1701478" imgH="711016" progId="Equation.3">
                  <p:embed/>
                </p:oleObj>
              </mc:Choice>
              <mc:Fallback>
                <p:oleObj name="Equation" r:id="rId3" imgW="1701478" imgH="7110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908720"/>
                        <a:ext cx="3965201" cy="1728192"/>
                      </a:xfrm>
                      <a:prstGeom prst="rect">
                        <a:avLst/>
                      </a:prstGeom>
                      <a:solidFill>
                        <a:srgbClr val="CCFFCC">
                          <a:alpha val="50195"/>
                        </a:srgbClr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82" name="Text Box 42"/>
          <p:cNvSpPr txBox="1">
            <a:spLocks noChangeArrowheads="1"/>
          </p:cNvSpPr>
          <p:nvPr/>
        </p:nvSpPr>
        <p:spPr bwMode="auto">
          <a:xfrm>
            <a:off x="5013325" y="5403850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FontTx/>
              <a:buNone/>
            </a:pPr>
            <a:endParaRPr lang="en-GB" baseline="-25000">
              <a:solidFill>
                <a:srgbClr val="FF0000"/>
              </a:solidFill>
              <a:latin typeface="Tahoma" pitchFamily="34" charset="0"/>
            </a:endParaRPr>
          </a:p>
          <a:p>
            <a:pPr algn="l" eaLnBrk="0" hangingPunct="0">
              <a:spcBef>
                <a:spcPct val="0"/>
              </a:spcBef>
              <a:buFontTx/>
              <a:buNone/>
            </a:pPr>
            <a:endParaRPr lang="en-GB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7083" name="Text Box 43"/>
          <p:cNvSpPr txBox="1">
            <a:spLocks noChangeArrowheads="1"/>
          </p:cNvSpPr>
          <p:nvPr/>
        </p:nvSpPr>
        <p:spPr bwMode="auto">
          <a:xfrm>
            <a:off x="7423150" y="5387975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FontTx/>
              <a:buNone/>
            </a:pPr>
            <a:endParaRPr lang="en-GB" baseline="-25000">
              <a:solidFill>
                <a:srgbClr val="FF0000"/>
              </a:solidFill>
              <a:latin typeface="Tahoma" pitchFamily="34" charset="0"/>
            </a:endParaRPr>
          </a:p>
          <a:p>
            <a:pPr algn="l" eaLnBrk="0" hangingPunct="0">
              <a:spcBef>
                <a:spcPct val="0"/>
              </a:spcBef>
              <a:buFontTx/>
              <a:buNone/>
            </a:pPr>
            <a:endParaRPr lang="en-GB">
              <a:solidFill>
                <a:srgbClr val="FF0000"/>
              </a:solidFill>
              <a:latin typeface="Tahoma" pitchFamily="34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888916"/>
              </p:ext>
            </p:extLst>
          </p:nvPr>
        </p:nvGraphicFramePr>
        <p:xfrm>
          <a:off x="2195736" y="2780928"/>
          <a:ext cx="3828561" cy="591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1562031" imgH="241415" progId="Equation.3">
                  <p:embed/>
                </p:oleObj>
              </mc:Choice>
              <mc:Fallback>
                <p:oleObj name="Equation" r:id="rId5" imgW="1562031" imgH="241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780928"/>
                        <a:ext cx="3828561" cy="59140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50912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angles and sides disagree then Standard Model is wrong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15567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 and unitary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4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New European Accelerator Facility to be sited in Italy, ready by ~2016</a:t>
            </a:r>
          </a:p>
          <a:p>
            <a:pPr lvl="1"/>
            <a:r>
              <a:rPr lang="en-GB" dirty="0" smtClean="0"/>
              <a:t>At </a:t>
            </a:r>
            <a:r>
              <a:rPr lang="el-GR" dirty="0" smtClean="0">
                <a:latin typeface="Times New Roman"/>
                <a:cs typeface="Times New Roman"/>
              </a:rPr>
              <a:t>Υ</a:t>
            </a:r>
            <a:r>
              <a:rPr lang="en-GB" dirty="0" smtClean="0">
                <a:latin typeface="Times New Roman"/>
                <a:cs typeface="Times New Roman"/>
              </a:rPr>
              <a:t>(4S), </a:t>
            </a:r>
            <a:r>
              <a:rPr lang="en-GB" dirty="0" smtClean="0"/>
              <a:t>6.7 </a:t>
            </a:r>
            <a:r>
              <a:rPr lang="en-GB" dirty="0" err="1" smtClean="0"/>
              <a:t>GeV</a:t>
            </a:r>
            <a:r>
              <a:rPr lang="en-GB" dirty="0" smtClean="0"/>
              <a:t> positrons on 4.18 </a:t>
            </a:r>
            <a:r>
              <a:rPr lang="en-GB" dirty="0" err="1" smtClean="0"/>
              <a:t>GeV</a:t>
            </a:r>
            <a:r>
              <a:rPr lang="en-GB" dirty="0" smtClean="0"/>
              <a:t> electrons, 1.3 km circumference</a:t>
            </a:r>
          </a:p>
          <a:p>
            <a:pPr lvl="1"/>
            <a:r>
              <a:rPr lang="el-GR" dirty="0">
                <a:latin typeface="Times New Roman"/>
                <a:cs typeface="Times New Roman"/>
              </a:rPr>
              <a:t>Υ</a:t>
            </a:r>
            <a:r>
              <a:rPr lang="en-GB" dirty="0">
                <a:latin typeface="Times New Roman"/>
                <a:cs typeface="Times New Roman"/>
              </a:rPr>
              <a:t>(4S</a:t>
            </a:r>
            <a:r>
              <a:rPr lang="en-GB" dirty="0" smtClean="0">
                <a:latin typeface="Times New Roman"/>
                <a:cs typeface="Times New Roman"/>
              </a:rPr>
              <a:t>) decays primarily to B-meson pairs.</a:t>
            </a:r>
            <a:endParaRPr lang="en-GB" dirty="0" smtClean="0"/>
          </a:p>
          <a:p>
            <a:r>
              <a:rPr lang="en-GB" dirty="0" smtClean="0"/>
              <a:t>High Luminosity (100 x current records)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latin typeface="Times New Roman"/>
                <a:cs typeface="Times New Roman"/>
              </a:rPr>
              <a:t>≥</a:t>
            </a:r>
            <a:r>
              <a:rPr lang="en-GB" dirty="0" smtClean="0">
                <a:solidFill>
                  <a:srgbClr val="FF0000"/>
                </a:solidFill>
              </a:rPr>
              <a:t>10</a:t>
            </a:r>
            <a:r>
              <a:rPr lang="en-GB" baseline="30000" dirty="0" smtClean="0">
                <a:solidFill>
                  <a:srgbClr val="FF0000"/>
                </a:solidFill>
              </a:rPr>
              <a:t>36 </a:t>
            </a:r>
            <a:r>
              <a:rPr lang="en-GB" dirty="0" smtClean="0">
                <a:solidFill>
                  <a:srgbClr val="FF0000"/>
                </a:solidFill>
              </a:rPr>
              <a:t>cm</a:t>
            </a:r>
            <a:r>
              <a:rPr lang="en-GB" baseline="30000" dirty="0" smtClean="0">
                <a:solidFill>
                  <a:srgbClr val="FF0000"/>
                </a:solidFill>
              </a:rPr>
              <a:t>-2</a:t>
            </a:r>
            <a:r>
              <a:rPr lang="en-GB" dirty="0" smtClean="0">
                <a:solidFill>
                  <a:srgbClr val="FF0000"/>
                </a:solidFill>
              </a:rPr>
              <a:t> s</a:t>
            </a:r>
            <a:r>
              <a:rPr lang="en-GB" baseline="30000" dirty="0" smtClean="0">
                <a:solidFill>
                  <a:srgbClr val="FF0000"/>
                </a:solidFill>
              </a:rPr>
              <a:t>-1</a:t>
            </a:r>
            <a:r>
              <a:rPr lang="en-GB" dirty="0" smtClean="0">
                <a:solidFill>
                  <a:srgbClr val="FF0000"/>
                </a:solidFill>
              </a:rPr>
              <a:t> : </a:t>
            </a:r>
            <a:r>
              <a:rPr lang="en-GB" dirty="0" smtClean="0"/>
              <a:t>15 ab</a:t>
            </a:r>
            <a:r>
              <a:rPr lang="en-GB" baseline="30000" dirty="0" smtClean="0"/>
              <a:t>-1</a:t>
            </a:r>
            <a:r>
              <a:rPr lang="en-GB" dirty="0" smtClean="0"/>
              <a:t>/year rising to 40 ab</a:t>
            </a:r>
            <a:r>
              <a:rPr lang="en-GB" baseline="30000" dirty="0" smtClean="0"/>
              <a:t>-1</a:t>
            </a:r>
            <a:r>
              <a:rPr lang="en-GB" dirty="0" smtClean="0"/>
              <a:t>/year in later years</a:t>
            </a:r>
          </a:p>
          <a:p>
            <a:pPr lvl="1"/>
            <a:r>
              <a:rPr lang="en-GB" dirty="0" smtClean="0"/>
              <a:t>1 </a:t>
            </a:r>
            <a:r>
              <a:rPr lang="en-GB" dirty="0"/>
              <a:t>ab</a:t>
            </a:r>
            <a:r>
              <a:rPr lang="en-GB" baseline="30000" dirty="0"/>
              <a:t>-</a:t>
            </a:r>
            <a:r>
              <a:rPr lang="en-GB" baseline="30000" dirty="0" smtClean="0"/>
              <a:t>1 </a:t>
            </a:r>
            <a:r>
              <a:rPr lang="en-GB" dirty="0"/>
              <a:t>=&gt; 1 billion </a:t>
            </a:r>
            <a:r>
              <a:rPr lang="en-GB" dirty="0" smtClean="0"/>
              <a:t>B-meson pairs, 1 billion D-mesons and 1 </a:t>
            </a:r>
            <a:r>
              <a:rPr lang="en-GB" dirty="0"/>
              <a:t>billion tau pairs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75 ab</a:t>
            </a:r>
            <a:r>
              <a:rPr lang="en-GB" baseline="30000" dirty="0" smtClean="0">
                <a:solidFill>
                  <a:srgbClr val="FF0000"/>
                </a:solidFill>
              </a:rPr>
              <a:t>-1</a:t>
            </a:r>
            <a:r>
              <a:rPr lang="en-GB" dirty="0" smtClean="0">
                <a:solidFill>
                  <a:srgbClr val="FF0000"/>
                </a:solidFill>
              </a:rPr>
              <a:t> by ~2022</a:t>
            </a:r>
          </a:p>
          <a:p>
            <a:r>
              <a:rPr lang="en-GB" dirty="0" smtClean="0"/>
              <a:t>Polarization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60%-85% </a:t>
            </a:r>
            <a:r>
              <a:rPr lang="en-GB" dirty="0" smtClean="0"/>
              <a:t>polarization of electron beam</a:t>
            </a:r>
          </a:p>
          <a:p>
            <a:pPr lvl="1"/>
            <a:r>
              <a:rPr lang="en-GB" dirty="0" smtClean="0"/>
              <a:t>Improves physics reach by factor of 2 in some regions</a:t>
            </a:r>
          </a:p>
          <a:p>
            <a:r>
              <a:rPr lang="el-GR" dirty="0" smtClean="0">
                <a:latin typeface="Times New Roman"/>
                <a:cs typeface="Times New Roman"/>
              </a:rPr>
              <a:t>ψ</a:t>
            </a:r>
            <a:r>
              <a:rPr lang="en-GB" dirty="0" smtClean="0"/>
              <a:t>(3770) to </a:t>
            </a:r>
            <a:r>
              <a:rPr lang="el-GR" dirty="0" smtClean="0">
                <a:latin typeface="Times New Roman"/>
                <a:cs typeface="Times New Roman"/>
              </a:rPr>
              <a:t>ϒ</a:t>
            </a:r>
            <a:r>
              <a:rPr lang="en-GB" dirty="0" smtClean="0"/>
              <a:t>(5S) and beyond</a:t>
            </a:r>
          </a:p>
          <a:p>
            <a:pPr lvl="1"/>
            <a:r>
              <a:rPr lang="en-GB" dirty="0" smtClean="0"/>
              <a:t>Can scan a large energy range.</a:t>
            </a:r>
          </a:p>
          <a:p>
            <a:r>
              <a:rPr lang="en-GB" dirty="0" smtClean="0"/>
              <a:t>Charm Threshold Running</a:t>
            </a:r>
          </a:p>
          <a:p>
            <a:pPr lvl="1"/>
            <a:r>
              <a:rPr lang="en-GB" dirty="0" smtClean="0"/>
              <a:t>~4 months running at </a:t>
            </a:r>
            <a:r>
              <a:rPr lang="en-GB" dirty="0" smtClean="0">
                <a:solidFill>
                  <a:srgbClr val="FF0000"/>
                </a:solidFill>
              </a:rPr>
              <a:t>10</a:t>
            </a:r>
            <a:r>
              <a:rPr lang="en-GB" baseline="30000" dirty="0" smtClean="0">
                <a:solidFill>
                  <a:srgbClr val="FF0000"/>
                </a:solidFill>
              </a:rPr>
              <a:t>35 </a:t>
            </a:r>
            <a:r>
              <a:rPr lang="en-GB" dirty="0" smtClean="0">
                <a:solidFill>
                  <a:srgbClr val="FF0000"/>
                </a:solidFill>
              </a:rPr>
              <a:t>cm</a:t>
            </a:r>
            <a:r>
              <a:rPr lang="en-GB" baseline="30000" dirty="0" smtClean="0">
                <a:solidFill>
                  <a:srgbClr val="FF0000"/>
                </a:solidFill>
              </a:rPr>
              <a:t>-2</a:t>
            </a:r>
            <a:r>
              <a:rPr lang="en-GB" dirty="0" smtClean="0">
                <a:solidFill>
                  <a:srgbClr val="FF0000"/>
                </a:solidFill>
              </a:rPr>
              <a:t> s</a:t>
            </a:r>
            <a:r>
              <a:rPr lang="en-GB" baseline="30000" dirty="0" smtClean="0">
                <a:solidFill>
                  <a:srgbClr val="FF0000"/>
                </a:solidFill>
              </a:rPr>
              <a:t>-1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equivalent to </a:t>
            </a:r>
            <a:r>
              <a:rPr lang="en-GB" dirty="0" smtClean="0">
                <a:solidFill>
                  <a:srgbClr val="FF0000"/>
                </a:solidFill>
              </a:rPr>
              <a:t>20 x</a:t>
            </a:r>
            <a:r>
              <a:rPr lang="en-GB" dirty="0" smtClean="0"/>
              <a:t> future BES-III dataset.</a:t>
            </a:r>
            <a:endParaRPr lang="en-GB" baseline="-25000" dirty="0" smtClean="0"/>
          </a:p>
          <a:p>
            <a:r>
              <a:rPr lang="en-GB" dirty="0" smtClean="0"/>
              <a:t>Light Source</a:t>
            </a:r>
          </a:p>
          <a:p>
            <a:pPr lvl="1"/>
            <a:r>
              <a:rPr lang="en-GB" dirty="0" smtClean="0"/>
              <a:t>30 x brighter than ESRF or Diamond Light Source.</a:t>
            </a:r>
          </a:p>
          <a:p>
            <a:r>
              <a:rPr lang="en-GB" dirty="0" smtClean="0"/>
              <a:t>Computing</a:t>
            </a:r>
          </a:p>
          <a:p>
            <a:pPr lvl="1"/>
            <a:r>
              <a:rPr lang="en-GB" dirty="0" smtClean="0"/>
              <a:t>On the scale of a non-upgraded LHC experiment.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SuperB Physics Goals – Executive Summary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8" y="800100"/>
            <a:ext cx="8683500" cy="5476875"/>
          </a:xfrm>
        </p:spPr>
        <p:txBody>
          <a:bodyPr/>
          <a:lstStyle/>
          <a:p>
            <a:r>
              <a:rPr lang="en-GB" b="0" dirty="0" smtClean="0"/>
              <a:t>Identify the flavour structure of </a:t>
            </a:r>
            <a:r>
              <a:rPr lang="en-GB" b="0" dirty="0" smtClean="0">
                <a:solidFill>
                  <a:srgbClr val="FF0000"/>
                </a:solidFill>
              </a:rPr>
              <a:t>New Physics</a:t>
            </a:r>
            <a:r>
              <a:rPr lang="en-GB" b="0" dirty="0" smtClean="0"/>
              <a:t>.</a:t>
            </a:r>
          </a:p>
          <a:p>
            <a:r>
              <a:rPr lang="en-GB" b="0" dirty="0" smtClean="0"/>
              <a:t>Sensitive to New Physics through </a:t>
            </a:r>
            <a:r>
              <a:rPr lang="en-GB" b="0" dirty="0" smtClean="0">
                <a:solidFill>
                  <a:srgbClr val="FF0000"/>
                </a:solidFill>
              </a:rPr>
              <a:t>flavour properties</a:t>
            </a:r>
            <a:r>
              <a:rPr lang="en-GB" b="0" dirty="0" smtClean="0"/>
              <a:t>; </a:t>
            </a:r>
            <a:r>
              <a:rPr lang="en-GB" b="0" dirty="0" smtClean="0">
                <a:solidFill>
                  <a:srgbClr val="FF0000"/>
                </a:solidFill>
              </a:rPr>
              <a:t>CP Violation asymmetries </a:t>
            </a:r>
            <a:r>
              <a:rPr lang="en-GB" b="0" dirty="0" smtClean="0"/>
              <a:t>in B and D decays; and </a:t>
            </a:r>
            <a:r>
              <a:rPr lang="en-GB" b="0" dirty="0" smtClean="0">
                <a:solidFill>
                  <a:srgbClr val="FF0000"/>
                </a:solidFill>
              </a:rPr>
              <a:t>rare decays</a:t>
            </a:r>
            <a:r>
              <a:rPr lang="en-GB" b="0" dirty="0" smtClean="0"/>
              <a:t>.</a:t>
            </a:r>
          </a:p>
          <a:p>
            <a:r>
              <a:rPr lang="en-GB" b="0" dirty="0" smtClean="0"/>
              <a:t>Probe New Physics scales up to </a:t>
            </a:r>
            <a:r>
              <a:rPr lang="en-GB" b="0" dirty="0" smtClean="0">
                <a:solidFill>
                  <a:srgbClr val="FF0000"/>
                </a:solidFill>
              </a:rPr>
              <a:t>10-100 </a:t>
            </a:r>
            <a:r>
              <a:rPr lang="en-GB" b="0" dirty="0" err="1" smtClean="0">
                <a:solidFill>
                  <a:srgbClr val="FF0000"/>
                </a:solidFill>
              </a:rPr>
              <a:t>TeV</a:t>
            </a:r>
            <a:r>
              <a:rPr lang="en-GB" b="0" dirty="0" smtClean="0">
                <a:solidFill>
                  <a:srgbClr val="FF0000"/>
                </a:solidFill>
              </a:rPr>
              <a:t> </a:t>
            </a:r>
            <a:r>
              <a:rPr lang="en-GB" b="0" dirty="0" smtClean="0"/>
              <a:t>through indirect measurements.</a:t>
            </a:r>
          </a:p>
          <a:p>
            <a:r>
              <a:rPr lang="en-GB" dirty="0" smtClean="0"/>
              <a:t>Different New Physics models predict a different hierarchy of results =&gt; </a:t>
            </a:r>
            <a:r>
              <a:rPr lang="en-GB" dirty="0" smtClean="0">
                <a:solidFill>
                  <a:srgbClr val="FF0000"/>
                </a:solidFill>
              </a:rPr>
              <a:t>multiple measurements needed</a:t>
            </a:r>
            <a:r>
              <a:rPr lang="en-GB" dirty="0" smtClean="0"/>
              <a:t>.</a:t>
            </a:r>
            <a:endParaRPr lang="en-GB" b="0" dirty="0" smtClean="0"/>
          </a:p>
          <a:p>
            <a:r>
              <a:rPr lang="en-GB" dirty="0" smtClean="0"/>
              <a:t>Search in</a:t>
            </a:r>
            <a:r>
              <a:rPr lang="en-GB" b="0" dirty="0" smtClean="0"/>
              <a:t> both the </a:t>
            </a:r>
            <a:r>
              <a:rPr lang="en-GB" b="0" dirty="0" smtClean="0">
                <a:solidFill>
                  <a:srgbClr val="FF0000"/>
                </a:solidFill>
              </a:rPr>
              <a:t>quark</a:t>
            </a:r>
            <a:r>
              <a:rPr lang="en-GB" b="0" dirty="0" smtClean="0"/>
              <a:t> and </a:t>
            </a:r>
            <a:r>
              <a:rPr lang="en-GB" b="0" dirty="0" smtClean="0">
                <a:solidFill>
                  <a:srgbClr val="FF0000"/>
                </a:solidFill>
              </a:rPr>
              <a:t>lepton</a:t>
            </a:r>
            <a:r>
              <a:rPr lang="en-GB" b="0" dirty="0" smtClean="0"/>
              <a:t> sectors.</a:t>
            </a:r>
          </a:p>
          <a:p>
            <a:r>
              <a:rPr lang="en-GB" b="0" dirty="0" smtClean="0">
                <a:solidFill>
                  <a:srgbClr val="FAB736"/>
                </a:solidFill>
              </a:rPr>
              <a:t>Golden Channels </a:t>
            </a:r>
            <a:r>
              <a:rPr lang="en-GB" b="0" dirty="0" smtClean="0">
                <a:solidFill>
                  <a:srgbClr val="3333CC"/>
                </a:solidFill>
              </a:rPr>
              <a:t>(</a:t>
            </a:r>
            <a:r>
              <a:rPr lang="en-GB" dirty="0" smtClean="0">
                <a:solidFill>
                  <a:srgbClr val="3333CC"/>
                </a:solidFill>
              </a:rPr>
              <a:t>good SM prediction + good experimental resolution</a:t>
            </a:r>
            <a:r>
              <a:rPr lang="en-GB" b="0" dirty="0" smtClean="0">
                <a:solidFill>
                  <a:srgbClr val="3333CC"/>
                </a:solidFill>
              </a:rPr>
              <a:t>) e.g. </a:t>
            </a:r>
            <a:r>
              <a:rPr lang="en-GB" dirty="0">
                <a:solidFill>
                  <a:srgbClr val="3333CC"/>
                </a:solidFill>
              </a:rPr>
              <a:t>i</a:t>
            </a:r>
            <a:r>
              <a:rPr lang="en-GB" dirty="0" smtClean="0">
                <a:solidFill>
                  <a:srgbClr val="3333CC"/>
                </a:solidFill>
              </a:rPr>
              <a:t>nclusive </a:t>
            </a:r>
            <a:r>
              <a:rPr lang="en-GB" dirty="0" err="1" smtClean="0">
                <a:solidFill>
                  <a:srgbClr val="3333CC"/>
                </a:solidFill>
              </a:rPr>
              <a:t>b</a:t>
            </a:r>
            <a:r>
              <a:rPr lang="en-GB" dirty="0" err="1" smtClean="0">
                <a:solidFill>
                  <a:srgbClr val="3333CC"/>
                </a:solidFill>
                <a:latin typeface="Times New Roman"/>
                <a:cs typeface="Times New Roman"/>
              </a:rPr>
              <a:t>→s</a:t>
            </a:r>
            <a:r>
              <a:rPr lang="el-GR" dirty="0" smtClean="0">
                <a:solidFill>
                  <a:srgbClr val="3333CC"/>
                </a:solidFill>
                <a:latin typeface="Times New Roman"/>
                <a:cs typeface="Times New Roman"/>
              </a:rPr>
              <a:t>γ</a:t>
            </a:r>
            <a:r>
              <a:rPr lang="en-GB" dirty="0" smtClean="0">
                <a:solidFill>
                  <a:srgbClr val="3333CC"/>
                </a:solidFill>
                <a:latin typeface="Times New Roman"/>
                <a:cs typeface="Times New Roman"/>
              </a:rPr>
              <a:t>, B→K</a:t>
            </a:r>
            <a:r>
              <a:rPr lang="el-GR" dirty="0" smtClean="0">
                <a:solidFill>
                  <a:srgbClr val="3333CC"/>
                </a:solidFill>
                <a:latin typeface="Times New Roman"/>
                <a:cs typeface="Times New Roman"/>
              </a:rPr>
              <a:t>υυ</a:t>
            </a:r>
            <a:r>
              <a:rPr lang="en-GB" dirty="0" smtClean="0">
                <a:solidFill>
                  <a:srgbClr val="3333CC"/>
                </a:solidFill>
                <a:latin typeface="Times New Roman"/>
                <a:cs typeface="Times New Roman"/>
              </a:rPr>
              <a:t>, B</a:t>
            </a:r>
            <a:r>
              <a:rPr lang="el-GR" dirty="0" smtClean="0">
                <a:solidFill>
                  <a:srgbClr val="3333CC"/>
                </a:solidFill>
                <a:latin typeface="Times New Roman"/>
                <a:cs typeface="Times New Roman"/>
              </a:rPr>
              <a:t>→τυ</a:t>
            </a:r>
            <a:r>
              <a:rPr lang="en-GB" dirty="0" smtClean="0">
                <a:solidFill>
                  <a:srgbClr val="3333CC"/>
                </a:solidFill>
                <a:latin typeface="Times New Roman"/>
                <a:cs typeface="Times New Roman"/>
              </a:rPr>
              <a:t>, </a:t>
            </a:r>
            <a:r>
              <a:rPr lang="el-GR" dirty="0" smtClean="0">
                <a:solidFill>
                  <a:srgbClr val="3333CC"/>
                </a:solidFill>
                <a:latin typeface="Times New Roman"/>
                <a:cs typeface="Times New Roman"/>
              </a:rPr>
              <a:t>τ→μυυ</a:t>
            </a:r>
            <a:endParaRPr lang="en-GB" b="0" dirty="0" smtClean="0"/>
          </a:p>
          <a:p>
            <a:r>
              <a:rPr lang="en-GB" dirty="0" smtClean="0"/>
              <a:t>Physics capabilities published in </a:t>
            </a:r>
            <a:r>
              <a:rPr lang="en-GB" dirty="0" smtClean="0">
                <a:hlinkClick r:id="rId3"/>
              </a:rPr>
              <a:t>arXiv:1008.1541</a:t>
            </a:r>
            <a:r>
              <a:rPr lang="en-GB" dirty="0" smtClean="0"/>
              <a:t> and </a:t>
            </a:r>
            <a:r>
              <a:rPr lang="en-GB" dirty="0" smtClean="0">
                <a:hlinkClick r:id="rId4"/>
              </a:rPr>
              <a:t>arXiv:1109.5028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796136" y="4581128"/>
            <a:ext cx="1440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812360" y="4581128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Higgs / SUSY after Summer 2011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2" descr="Gro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4392488" cy="360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4581128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latin typeface="Corisande" pitchFamily="2" charset="0"/>
              </a:rPr>
              <a:t>Low Mass Higgs</a:t>
            </a:r>
            <a:r>
              <a:rPr lang="en-GB" dirty="0" smtClean="0">
                <a:solidFill>
                  <a:srgbClr val="FF0000"/>
                </a:solidFill>
                <a:latin typeface="Corisande" pitchFamily="2" charset="0"/>
              </a:rPr>
              <a:t>: compatible with Standard Model </a:t>
            </a:r>
            <a:r>
              <a:rPr lang="en-GB" u="sng" dirty="0" smtClean="0">
                <a:solidFill>
                  <a:srgbClr val="FF0000"/>
                </a:solidFill>
                <a:latin typeface="Corisande" pitchFamily="2" charset="0"/>
              </a:rPr>
              <a:t>and</a:t>
            </a:r>
            <a:r>
              <a:rPr lang="en-GB" dirty="0" smtClean="0">
                <a:solidFill>
                  <a:srgbClr val="FF0000"/>
                </a:solidFill>
                <a:latin typeface="Corisande" pitchFamily="2" charset="0"/>
              </a:rPr>
              <a:t> SUSY</a:t>
            </a:r>
          </a:p>
          <a:p>
            <a:pPr algn="l"/>
            <a:endParaRPr lang="en-GB" dirty="0" smtClean="0">
              <a:solidFill>
                <a:srgbClr val="FF0000"/>
              </a:solidFill>
              <a:latin typeface="Corisande" pitchFamily="2" charset="0"/>
            </a:endParaRPr>
          </a:p>
          <a:p>
            <a:pPr algn="l"/>
            <a:r>
              <a:rPr lang="en-GB" dirty="0" smtClean="0">
                <a:solidFill>
                  <a:srgbClr val="000000"/>
                </a:solidFill>
                <a:latin typeface="Corisande" pitchFamily="2" charset="0"/>
              </a:rPr>
              <a:t>High Mass Higgs </a:t>
            </a:r>
            <a:r>
              <a:rPr lang="en-GB" dirty="0" smtClean="0">
                <a:solidFill>
                  <a:srgbClr val="FF0000"/>
                </a:solidFill>
                <a:latin typeface="Corisande" pitchFamily="2" charset="0"/>
              </a:rPr>
              <a:t>or </a:t>
            </a:r>
            <a:r>
              <a:rPr lang="en-GB" dirty="0" smtClean="0">
                <a:solidFill>
                  <a:srgbClr val="000000"/>
                </a:solidFill>
                <a:latin typeface="Corisande" pitchFamily="2" charset="0"/>
              </a:rPr>
              <a:t>no Higgs</a:t>
            </a:r>
            <a:r>
              <a:rPr lang="en-GB" dirty="0" smtClean="0">
                <a:solidFill>
                  <a:srgbClr val="FF0000"/>
                </a:solidFill>
                <a:latin typeface="Corisande" pitchFamily="2" charset="0"/>
              </a:rPr>
              <a:t>: need to probe higher mass scales.</a:t>
            </a:r>
          </a:p>
          <a:p>
            <a:pPr algn="l"/>
            <a:endParaRPr lang="en-GB" dirty="0" smtClean="0">
              <a:solidFill>
                <a:srgbClr val="FF0000"/>
              </a:solidFill>
              <a:latin typeface="Corisande" pitchFamily="2" charset="0"/>
            </a:endParaRPr>
          </a:p>
          <a:p>
            <a:pPr algn="l"/>
            <a:r>
              <a:rPr lang="en-GB" dirty="0" smtClean="0">
                <a:solidFill>
                  <a:srgbClr val="000000"/>
                </a:solidFill>
                <a:latin typeface="Corisande" pitchFamily="2" charset="0"/>
              </a:rPr>
              <a:t>“Trivial” SUSY </a:t>
            </a:r>
            <a:r>
              <a:rPr lang="en-GB" dirty="0" smtClean="0">
                <a:solidFill>
                  <a:srgbClr val="FF0000"/>
                </a:solidFill>
                <a:latin typeface="Corisande" pitchFamily="2" charset="0"/>
              </a:rPr>
              <a:t>is looking increasingly unlikely – need to probe more parameters</a:t>
            </a:r>
            <a:endParaRPr lang="en-GB" dirty="0">
              <a:solidFill>
                <a:srgbClr val="FF0000"/>
              </a:solidFill>
              <a:latin typeface="Corisande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744416" cy="356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0859" y="1151471"/>
            <a:ext cx="5440737" cy="25982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SuperB data sample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11th October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Fergus Wilson, STFC/RAL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3384376" cy="4937760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Lucida Grande"/>
                <a:ea typeface="Lucida Grande"/>
                <a:cs typeface="Lucida Grande"/>
              </a:rPr>
              <a:t>ϒ(4S) region:</a:t>
            </a:r>
          </a:p>
          <a:p>
            <a:pPr lvl="1"/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75ab</a:t>
            </a:r>
            <a:r>
              <a:rPr lang="en-GB" sz="2000" baseline="30000" dirty="0" smtClean="0">
                <a:latin typeface="Lucida Grande"/>
                <a:ea typeface="Lucida Grande"/>
                <a:cs typeface="Lucida Grande"/>
              </a:rPr>
              <a:t>−1</a:t>
            </a:r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 at the </a:t>
            </a:r>
            <a:r>
              <a:rPr lang="el-GR" sz="2000" dirty="0" smtClean="0">
                <a:latin typeface="Times New Roman"/>
                <a:ea typeface="Lucida Grande"/>
                <a:cs typeface="Times New Roman"/>
              </a:rPr>
              <a:t>Υ</a:t>
            </a:r>
            <a:r>
              <a:rPr lang="en-GB" sz="2000" dirty="0" smtClean="0">
                <a:latin typeface="Times New Roman"/>
                <a:ea typeface="Lucida Grande"/>
                <a:cs typeface="Times New Roman"/>
              </a:rPr>
              <a:t>(</a:t>
            </a:r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4S)</a:t>
            </a:r>
          </a:p>
          <a:p>
            <a:pPr lvl="1"/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Also run above / below the </a:t>
            </a:r>
            <a:r>
              <a:rPr lang="el-GR" dirty="0" smtClean="0">
                <a:latin typeface="Times New Roman"/>
                <a:ea typeface="Lucida Grande"/>
                <a:cs typeface="Times New Roman"/>
              </a:rPr>
              <a:t>Υ</a:t>
            </a:r>
            <a:r>
              <a:rPr lang="en-GB" dirty="0" smtClean="0">
                <a:latin typeface="Times New Roman"/>
                <a:ea typeface="Lucida Grande"/>
                <a:cs typeface="Times New Roman"/>
              </a:rPr>
              <a:t>(</a:t>
            </a:r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4S)</a:t>
            </a:r>
          </a:p>
          <a:p>
            <a:pPr lvl="1"/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~75x10</a:t>
            </a:r>
            <a:r>
              <a:rPr lang="en-GB" sz="2000" baseline="30000" dirty="0" smtClean="0">
                <a:latin typeface="Lucida Grande"/>
                <a:ea typeface="Lucida Grande"/>
                <a:cs typeface="Lucida Grande"/>
              </a:rPr>
              <a:t>9</a:t>
            </a:r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 B, D and </a:t>
            </a:r>
            <a:r>
              <a:rPr lang="en-GB" sz="2000" dirty="0" smtClean="0">
                <a:latin typeface="Times New Roman" pitchFamily="18" charset="0"/>
                <a:ea typeface="Lucida Grande"/>
                <a:cs typeface="Times New Roman" pitchFamily="18" charset="0"/>
              </a:rPr>
              <a:t>τ</a:t>
            </a:r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 pairs</a:t>
            </a:r>
            <a:endParaRPr lang="en-GB" dirty="0" smtClean="0">
              <a:latin typeface="Lucida Grande"/>
              <a:ea typeface="Lucida Grande"/>
              <a:cs typeface="Lucida Grande"/>
            </a:endParaRPr>
          </a:p>
          <a:p>
            <a:r>
              <a:rPr lang="en-GB" sz="2400" dirty="0" smtClean="0"/>
              <a:t>ψ(3770) region:</a:t>
            </a:r>
          </a:p>
          <a:p>
            <a:pPr lvl="1"/>
            <a:r>
              <a:rPr lang="en-GB" dirty="0" smtClean="0"/>
              <a:t>~15</a:t>
            </a:r>
            <a:r>
              <a:rPr lang="en-GB" sz="2000" dirty="0" smtClean="0"/>
              <a:t>0 fb</a:t>
            </a:r>
            <a:r>
              <a:rPr lang="en-GB" sz="2000" baseline="30000" dirty="0" smtClean="0"/>
              <a:t>−1</a:t>
            </a:r>
            <a:r>
              <a:rPr lang="en-GB" sz="2000" dirty="0" smtClean="0"/>
              <a:t> per month at threshold running</a:t>
            </a:r>
          </a:p>
          <a:p>
            <a:pPr lvl="1"/>
            <a:r>
              <a:rPr lang="en-GB" sz="2000" dirty="0" smtClean="0"/>
              <a:t>Also run at nearby resonances</a:t>
            </a:r>
          </a:p>
          <a:p>
            <a:pPr lvl="1"/>
            <a:r>
              <a:rPr lang="en-GB" sz="2000" dirty="0" smtClean="0"/>
              <a:t>~2 </a:t>
            </a:r>
            <a:r>
              <a:rPr lang="en-GB" sz="2000" dirty="0" err="1" smtClean="0"/>
              <a:t>x</a:t>
            </a:r>
            <a:r>
              <a:rPr lang="en-GB" sz="2000" dirty="0" smtClean="0"/>
              <a:t> 10</a:t>
            </a:r>
            <a:r>
              <a:rPr lang="en-GB" sz="2000" baseline="30000" dirty="0" smtClean="0"/>
              <a:t>9</a:t>
            </a:r>
            <a:r>
              <a:rPr lang="en-GB" sz="2000" dirty="0" smtClean="0"/>
              <a:t> D pairs</a:t>
            </a:r>
            <a:endParaRPr lang="en-GB" sz="2000" dirty="0"/>
          </a:p>
        </p:txBody>
      </p:sp>
      <p:pic>
        <p:nvPicPr>
          <p:cNvPr id="10" name="Picture 9" descr="Untitl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6382" y="1297517"/>
            <a:ext cx="611832" cy="243417"/>
          </a:xfrm>
          <a:prstGeom prst="rect">
            <a:avLst/>
          </a:prstGeom>
        </p:spPr>
      </p:pic>
      <p:pic>
        <p:nvPicPr>
          <p:cNvPr id="11" name="Picture 10" descr="Untitle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3451" y="2302933"/>
            <a:ext cx="611829" cy="243416"/>
          </a:xfrm>
          <a:prstGeom prst="rect">
            <a:avLst/>
          </a:prstGeom>
        </p:spPr>
      </p:pic>
      <p:pic>
        <p:nvPicPr>
          <p:cNvPr id="12" name="Picture 11" descr="Untitle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2665" y="2381749"/>
            <a:ext cx="626535" cy="249267"/>
          </a:xfrm>
          <a:prstGeom prst="rect">
            <a:avLst/>
          </a:prstGeom>
        </p:spPr>
      </p:pic>
      <p:pic>
        <p:nvPicPr>
          <p:cNvPr id="13" name="Picture 12" descr="Untitled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4267" y="3825240"/>
            <a:ext cx="5909733" cy="2363893"/>
          </a:xfrm>
          <a:prstGeom prst="rect">
            <a:avLst/>
          </a:prstGeom>
        </p:spPr>
      </p:pic>
      <p:pic>
        <p:nvPicPr>
          <p:cNvPr id="14" name="Picture 13" descr="Untitled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49733" y="6083911"/>
            <a:ext cx="372533" cy="306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443912" cy="474662"/>
          </a:xfrm>
        </p:spPr>
        <p:txBody>
          <a:bodyPr/>
          <a:lstStyle/>
          <a:p>
            <a:r>
              <a:rPr lang="en-GB" sz="2800" dirty="0" smtClean="0"/>
              <a:t>Physics: What will the CKM matrix look like in 2022?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4581128"/>
            <a:ext cx="3340502" cy="1542643"/>
          </a:xfrm>
          <a:prstGeom prst="rect">
            <a:avLst/>
          </a:prstGeom>
          <a:noFill/>
        </p:spPr>
      </p:pic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420888"/>
            <a:ext cx="7188380" cy="391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523683"/>
              </p:ext>
            </p:extLst>
          </p:nvPr>
        </p:nvGraphicFramePr>
        <p:xfrm>
          <a:off x="107503" y="836712"/>
          <a:ext cx="3304335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Equation" r:id="rId5" imgW="1701478" imgH="711016" progId="Equation.3">
                  <p:embed/>
                </p:oleObj>
              </mc:Choice>
              <mc:Fallback>
                <p:oleObj name="Equation" r:id="rId5" imgW="1701478" imgH="7110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3" y="836712"/>
                        <a:ext cx="3304335" cy="1440160"/>
                      </a:xfrm>
                      <a:prstGeom prst="rect">
                        <a:avLst/>
                      </a:prstGeom>
                      <a:solidFill>
                        <a:srgbClr val="CCFFCC">
                          <a:alpha val="50195"/>
                        </a:srgbClr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967933"/>
              </p:ext>
            </p:extLst>
          </p:nvPr>
        </p:nvGraphicFramePr>
        <p:xfrm>
          <a:off x="4027026" y="1196752"/>
          <a:ext cx="466156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Equation" r:id="rId7" imgW="1562031" imgH="241415" progId="Equation.3">
                  <p:embed/>
                </p:oleObj>
              </mc:Choice>
              <mc:Fallback>
                <p:oleObj name="Equation" r:id="rId7" imgW="1562031" imgH="241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026" y="1196752"/>
                        <a:ext cx="4661568" cy="72008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3491880" y="1484784"/>
            <a:ext cx="360040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8265509">
            <a:off x="4167243" y="2148328"/>
            <a:ext cx="788025" cy="2570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Physics: Interplay – The Golden Matrix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11th October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Fergus Wilson, STFC/RAL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Combine measurements to elucidate structure of new physics.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5877272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smtClean="0">
                <a:latin typeface="CorisandeRegular"/>
              </a:rPr>
              <a:t>More information on the golden matrix can be found in arXiv:1008.1541, </a:t>
            </a:r>
            <a:r>
              <a:rPr lang="en-GB" sz="1200" dirty="0" err="1" smtClean="0">
                <a:latin typeface="CorisandeRegular"/>
              </a:rPr>
              <a:t>arXiv</a:t>
            </a:r>
            <a:r>
              <a:rPr lang="en-GB" sz="1200" dirty="0" smtClean="0">
                <a:latin typeface="CorisandeRegular"/>
              </a:rPr>
              <a:t>:</a:t>
            </a:r>
            <a:r>
              <a:rPr lang="en-US" sz="1200" dirty="0" smtClean="0">
                <a:latin typeface="CorisandeRegular"/>
              </a:rPr>
              <a:t>0909.1333</a:t>
            </a:r>
            <a:r>
              <a:rPr lang="en-GB" sz="1200" dirty="0" smtClean="0">
                <a:latin typeface="CorisandeRegular"/>
              </a:rPr>
              <a:t>, and arXiv:0810.1312.</a:t>
            </a:r>
            <a:endParaRPr lang="en-GB" sz="1200" dirty="0">
              <a:latin typeface="CorisandeRegula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861" y="2065866"/>
            <a:ext cx="3129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7861" y="2506132"/>
            <a:ext cx="312906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endParaRPr lang="en-GB" sz="12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endParaRPr lang="en-GB" sz="12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endParaRPr lang="en-GB" sz="8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861" y="4826004"/>
            <a:ext cx="3129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</p:txBody>
      </p:sp>
      <p:pic>
        <p:nvPicPr>
          <p:cNvPr id="24" name="Picture 23" descr="t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371" y="1619057"/>
            <a:ext cx="8490098" cy="3687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3" y="530120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r>
              <a:rPr lang="en-GB" sz="1200" dirty="0" smtClean="0">
                <a:solidFill>
                  <a:srgbClr val="FF0000"/>
                </a:solidFill>
                <a:ea typeface="Zapf Dingbats"/>
                <a:cs typeface="Zapf Dingbats"/>
              </a:rPr>
              <a:t>= SuperB can measure these modes</a:t>
            </a:r>
            <a:endParaRPr lang="en-GB" sz="1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Physics: Overlap with the LHC</a:t>
            </a:r>
            <a:endParaRPr lang="en-GB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>
              <a:buNone/>
            </a:pPr>
            <a:endParaRPr lang="en-GB" sz="2000" dirty="0" smtClean="0"/>
          </a:p>
          <a:p>
            <a:pPr lvl="1">
              <a:buFontTx/>
              <a:buNone/>
            </a:pPr>
            <a:endParaRPr lang="en-GB" sz="2000" dirty="0" smtClean="0"/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8th April 2011</a:t>
            </a:r>
            <a:endParaRPr lang="en-US"/>
          </a:p>
        </p:txBody>
      </p:sp>
      <p:sp>
        <p:nvSpPr>
          <p:cNvPr id="512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0A7728-3150-430A-B9E9-4CE011017CA4}" type="slidenum">
              <a:rPr lang="en-US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Fergus Wilson, STFC/RAL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08720"/>
            <a:ext cx="552495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s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790386"/>
            <a:ext cx="3240360" cy="31164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377609">
            <a:off x="2271795" y="3607400"/>
            <a:ext cx="648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tan</a:t>
            </a:r>
            <a:r>
              <a:rPr lang="el-GR" sz="1000" dirty="0" smtClean="0">
                <a:latin typeface="Times New Roman"/>
                <a:cs typeface="Times New Roman"/>
              </a:rPr>
              <a:t>β</a:t>
            </a:r>
            <a:r>
              <a:rPr lang="en-GB" sz="1000" dirty="0" smtClean="0">
                <a:latin typeface="Times New Roman"/>
                <a:cs typeface="Times New Roman"/>
              </a:rPr>
              <a:t>=60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 rot="2377609">
            <a:off x="1759474" y="4422428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tan</a:t>
            </a:r>
            <a:r>
              <a:rPr lang="el-GR" sz="1000" dirty="0" smtClean="0">
                <a:latin typeface="Times New Roman"/>
                <a:cs typeface="Times New Roman"/>
              </a:rPr>
              <a:t>β</a:t>
            </a:r>
            <a:r>
              <a:rPr lang="en-GB" sz="1000" dirty="0" smtClean="0">
                <a:latin typeface="Times New Roman"/>
                <a:cs typeface="Times New Roman"/>
              </a:rPr>
              <a:t>=5</a:t>
            </a:r>
            <a:endParaRPr lang="en-GB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5301208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Sensitive region (&gt;3</a:t>
            </a:r>
            <a:r>
              <a:rPr lang="el-GR" sz="1400" dirty="0" smtClean="0">
                <a:latin typeface="Times New Roman"/>
                <a:cs typeface="Times New Roman"/>
              </a:rPr>
              <a:t>σ</a:t>
            </a:r>
            <a:r>
              <a:rPr lang="en-GB" sz="1400" dirty="0" smtClean="0">
                <a:latin typeface="Times New Roman"/>
                <a:cs typeface="Times New Roman"/>
              </a:rPr>
              <a:t>)</a:t>
            </a:r>
            <a:endParaRPr lang="en-GB" sz="14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rot="16200000" flipV="1">
            <a:off x="1151620" y="4473116"/>
            <a:ext cx="864096" cy="7920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17" name="Picture 16" descr="down_squa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980728"/>
            <a:ext cx="3537511" cy="1296144"/>
          </a:xfrm>
          <a:prstGeom prst="rect">
            <a:avLst/>
          </a:prstGeom>
        </p:spPr>
      </p:pic>
      <p:pic>
        <p:nvPicPr>
          <p:cNvPr id="20" name="Picture 19" descr="mass_insertion_10a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2708920"/>
            <a:ext cx="3826722" cy="35432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24128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 ab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pic>
        <p:nvPicPr>
          <p:cNvPr id="22" name="Picture 21" descr="mass_insertion_75a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2780928"/>
            <a:ext cx="3757792" cy="35283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52120" y="299695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75 ab</a:t>
            </a:r>
            <a:r>
              <a:rPr lang="en-GB" sz="1600" baseline="30000" dirty="0" smtClean="0"/>
              <a:t>-1</a:t>
            </a:r>
            <a:r>
              <a:rPr lang="en-GB" sz="1600" dirty="0" smtClean="0"/>
              <a:t>	Integrated Luminosity important</a:t>
            </a:r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43608" y="58772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</a:t>
            </a:r>
            <a:r>
              <a:rPr lang="en-GB" dirty="0" err="1" smtClean="0">
                <a:latin typeface="Times New Roman"/>
                <a:cs typeface="Times New Roman"/>
              </a:rPr>
              <a:t>→s</a:t>
            </a:r>
            <a:r>
              <a:rPr lang="en-GB" dirty="0" smtClean="0">
                <a:latin typeface="Times New Roman"/>
                <a:cs typeface="Times New Roman"/>
              </a:rPr>
              <a:t> transitions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796136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</a:t>
            </a:r>
            <a:r>
              <a:rPr lang="en-GB" dirty="0" err="1" smtClean="0">
                <a:latin typeface="Times New Roman"/>
                <a:cs typeface="Times New Roman"/>
              </a:rPr>
              <a:t>→d</a:t>
            </a:r>
            <a:r>
              <a:rPr lang="en-GB" dirty="0" smtClean="0">
                <a:latin typeface="Times New Roman"/>
                <a:cs typeface="Times New Roman"/>
              </a:rPr>
              <a:t> transitions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FFW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6600"/>
      </a:folHlink>
    </a:clrScheme>
    <a:fontScheme name="BaBar Analysis School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Bar Analysis Scho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Bar Analysis Schoo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Bar Analysis Schoo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Bar Analysis Schoo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Bar Analysis Schoo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Bar Analysis Schoo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Bar Analysis Schoo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FFW</Template>
  <TotalTime>3045</TotalTime>
  <Words>2051</Words>
  <Application>Microsoft Macintosh PowerPoint</Application>
  <PresentationFormat>On-screen Show (4:3)</PresentationFormat>
  <Paragraphs>374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FFW</vt:lpstr>
      <vt:lpstr>Equation</vt:lpstr>
      <vt:lpstr>The SuperB Project</vt:lpstr>
      <vt:lpstr>Outline</vt:lpstr>
      <vt:lpstr>Key Features</vt:lpstr>
      <vt:lpstr>SuperB Physics Goals – Executive Summary</vt:lpstr>
      <vt:lpstr>Higgs / SUSY after Summer 2011</vt:lpstr>
      <vt:lpstr>The SuperB data sample</vt:lpstr>
      <vt:lpstr>Physics: What will the CKM matrix look like in 2022?</vt:lpstr>
      <vt:lpstr>Physics: Interplay – The Golden Matrix</vt:lpstr>
      <vt:lpstr>Physics: Overlap with the LHC</vt:lpstr>
      <vt:lpstr>Physics: Charged Higgs (2HDM and MSSM)</vt:lpstr>
      <vt:lpstr>Physics: τ→μγ</vt:lpstr>
      <vt:lpstr>Physics: Lepton Flavour Violation</vt:lpstr>
      <vt:lpstr>Physics: Charm and Charm CPV</vt:lpstr>
      <vt:lpstr>Physics: Benefits of Polarized Electron Beam </vt:lpstr>
      <vt:lpstr>Physics: Bs decays</vt:lpstr>
      <vt:lpstr>Physics: Spectroscopy and exotic resonances</vt:lpstr>
      <vt:lpstr>Accelerator: Parameters are stable</vt:lpstr>
      <vt:lpstr>Photon Light Source</vt:lpstr>
      <vt:lpstr>Detector: Design [arXiv:1007.4241]</vt:lpstr>
      <vt:lpstr>SuperB – Funding and Developments</vt:lpstr>
      <vt:lpstr>Site Decision announced May 30th 2011 </vt:lpstr>
      <vt:lpstr>Conclusion and Outlook</vt:lpstr>
      <vt:lpstr>Backup</vt:lpstr>
      <vt:lpstr>Golden measurements: General</vt:lpstr>
      <vt:lpstr>Golden Measurements: CKM</vt:lpstr>
      <vt:lpstr>CKM Matrix and Unitarity Triangle</vt:lpstr>
    </vt:vector>
  </TitlesOfParts>
  <Company>PPD, RAL, 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SuperB Project</dc:title>
  <dc:creator>Fergus Wilson</dc:creator>
  <cp:lastModifiedBy>Fergus Wilson</cp:lastModifiedBy>
  <cp:revision>401</cp:revision>
  <dcterms:created xsi:type="dcterms:W3CDTF">2011-03-14T10:15:28Z</dcterms:created>
  <dcterms:modified xsi:type="dcterms:W3CDTF">2011-10-11T11:46:24Z</dcterms:modified>
</cp:coreProperties>
</file>