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289" r:id="rId2"/>
    <p:sldId id="357" r:id="rId3"/>
    <p:sldId id="361" r:id="rId4"/>
    <p:sldId id="362" r:id="rId5"/>
    <p:sldId id="363" r:id="rId6"/>
    <p:sldId id="364" r:id="rId7"/>
    <p:sldId id="358" r:id="rId8"/>
    <p:sldId id="359" r:id="rId9"/>
    <p:sldId id="302" r:id="rId10"/>
    <p:sldId id="360" r:id="rId11"/>
    <p:sldId id="349" r:id="rId12"/>
    <p:sldId id="299" r:id="rId13"/>
    <p:sldId id="344" r:id="rId14"/>
    <p:sldId id="342" r:id="rId15"/>
    <p:sldId id="305" r:id="rId16"/>
    <p:sldId id="365" r:id="rId17"/>
    <p:sldId id="335" r:id="rId18"/>
    <p:sldId id="336" r:id="rId19"/>
    <p:sldId id="309" r:id="rId20"/>
    <p:sldId id="366" r:id="rId21"/>
    <p:sldId id="354" r:id="rId22"/>
    <p:sldId id="311" r:id="rId23"/>
    <p:sldId id="346" r:id="rId24"/>
    <p:sldId id="351" r:id="rId25"/>
    <p:sldId id="355" r:id="rId26"/>
    <p:sldId id="367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C9"/>
    <a:srgbClr val="FFCC00"/>
    <a:srgbClr val="990099"/>
    <a:srgbClr val="000099"/>
    <a:srgbClr val="666699"/>
    <a:srgbClr val="6600CC"/>
    <a:srgbClr val="21A566"/>
    <a:srgbClr val="EAEAEA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6" autoAdjust="0"/>
    <p:restoredTop sz="91447" autoAdjust="0"/>
  </p:normalViewPr>
  <p:slideViewPr>
    <p:cSldViewPr>
      <p:cViewPr varScale="1">
        <p:scale>
          <a:sx n="51" d="100"/>
          <a:sy n="51" d="100"/>
        </p:scale>
        <p:origin x="-82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notesViewPr>
    <p:cSldViewPr>
      <p:cViewPr varScale="1">
        <p:scale>
          <a:sx n="36" d="100"/>
          <a:sy n="36" d="100"/>
        </p:scale>
        <p:origin x="-1458" y="-72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B14B64-98ED-4A1D-A1AF-3223B3A3BA62}" type="datetimeFigureOut">
              <a:rPr lang="it-IT"/>
              <a:pPr>
                <a:defRPr/>
              </a:pPr>
              <a:t>17/02/2011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968FDB-FC27-472C-9D25-8362AD666A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1A79573-D8E5-454A-82B6-FC5151BEC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EB18C-AE1B-4354-B911-4D48E0082DA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2763"/>
          </a:xfrm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014BBA-3F90-4C21-9E0B-2FAA7E6826FC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2457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79EF9-C9BD-4621-9E8B-F4CE918405A3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94656E-3403-496D-BB76-33E85E530DC4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94656E-3403-496D-BB76-33E85E530DC4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94656E-3403-496D-BB76-33E85E530DC4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94656E-3403-496D-BB76-33E85E530DC4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79573-D8E5-454A-82B6-FC5151BECAE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2127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>
              <a:solidFill>
                <a:srgbClr val="E5E5FF"/>
              </a:solidFill>
              <a:latin typeface="Verdana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836613"/>
            <a:ext cx="9144000" cy="8604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05000" y="209550"/>
            <a:ext cx="7239000" cy="8524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1371600" y="207963"/>
            <a:ext cx="887413" cy="8604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9" name="Picture 14" descr="EGEE 30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2725"/>
            <a:ext cx="17986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logo-E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14859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logo-ig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0"/>
            <a:ext cx="1428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60588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/>
              <a:t>Click to edit Master subtitle style</a:t>
            </a:r>
          </a:p>
          <a:p>
            <a:r>
              <a:rPr lang="en-US"/>
              <a:t>Date of Event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55825" y="2493963"/>
            <a:ext cx="6518275" cy="1076325"/>
          </a:xfrm>
        </p:spPr>
        <p:txBody>
          <a:bodyPr anchor="t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Luciano Gaido - WS CCR - Legnaro, 17 febbraio 2011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40DDE-E78E-4C24-BAC8-E7C348365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9738" y="0"/>
            <a:ext cx="2146300" cy="6403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0"/>
            <a:ext cx="6291263" cy="6403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Luciano Gaido - WS CCR - Legnaro, 17 febbraio 2011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FFC64-0471-49F3-AC8C-BD37ED11F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Luciano Gaido - WS CCR - Legnaro, 17 febbraio 2011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D9F76-501C-4F02-92E7-DD306A293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Luciano Gaido - WS CCR - Legnaro, 17 febbraio 2011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5F5DE-903C-4997-9295-834626C75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Luciano Gaido - WS CCR - Legnaro, 17 febbraio 2011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7224A-566E-43BB-8992-66C566E69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Luciano Gaido - WS CCR - Legnaro, 17 febbraio 2011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F0B96-4A6E-4E5F-91BD-9B0F6C69A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Luciano Gaido - WS CCR - Legnaro, 17 febbraio 2011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9C09E-16A3-4373-BC47-5EEC278F8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1CA13-2AA9-4A8E-AE30-7E667B887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Luciano Gaido - WS CCR - Legnaro, 17 febbraio 2011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8095C-965A-4E5F-ABF4-210CF1E8D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Luciano Gaido - WS CCR - Legnaro, 17 febbraio 2011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ADF4F-93D4-4624-B22C-078CB29D8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06638" y="6553200"/>
            <a:ext cx="6215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r>
              <a:rPr lang="it-IT" smtClean="0"/>
              <a:t>Luciano Gaido - WS CCR - Legnaro, 17 febbraio 2011</a:t>
            </a:r>
            <a:endParaRPr lang="en-US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fld id="{CBD05658-45BE-4A09-9564-D328485B0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259632" y="0"/>
            <a:ext cx="7881193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1475657" y="692696"/>
            <a:ext cx="7668344" cy="140742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Verdana" pitchFamily="34" charset="0"/>
            </a:endParaRPr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971600" y="0"/>
            <a:ext cx="792088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0"/>
            <a:ext cx="590465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4" name="Picture 18" descr="logo-ig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0" y="0"/>
            <a:ext cx="1428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9" descr="logo-EG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112768"/>
            <a:ext cx="1327448" cy="58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000"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E42B21B-0672-4F3C-905C-E695E456B47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268538" y="260350"/>
            <a:ext cx="63579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</a:pPr>
            <a:endParaRPr lang="it-IT" sz="4000">
              <a:solidFill>
                <a:schemeClr val="bg1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1484784"/>
            <a:ext cx="8964613" cy="441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endParaRPr lang="en-GB" sz="32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endParaRPr lang="en-GB" sz="32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4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Prospettive</a:t>
            </a:r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per la grid </a:t>
            </a:r>
            <a:r>
              <a:rPr lang="en-US" sz="4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italiana</a:t>
            </a:r>
            <a:endParaRPr lang="en-GB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lnSpc>
                <a:spcPct val="90000"/>
              </a:lnSpc>
            </a:pPr>
            <a:endParaRPr lang="en-GB" sz="3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GB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GB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</a:t>
            </a:r>
            <a:r>
              <a:rPr lang="en-GB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EGEE-III a EGI-</a:t>
            </a:r>
            <a:r>
              <a:rPr lang="en-GB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InSPIRE</a:t>
            </a:r>
            <a:r>
              <a:rPr lang="en-GB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EMI e IGI)</a:t>
            </a:r>
            <a:endParaRPr lang="en-GB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lnSpc>
                <a:spcPct val="90000"/>
              </a:lnSpc>
            </a:pPr>
            <a:endParaRPr lang="en-GB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Luciano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Gaido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INFN Torino</a:t>
            </a:r>
          </a:p>
          <a:p>
            <a:pPr algn="ctr" eaLnBrk="0" hangingPunct="0">
              <a:lnSpc>
                <a:spcPct val="90000"/>
              </a:lnSpc>
            </a:pPr>
            <a:endParaRPr lang="en-GB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GB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Workshop CCR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Stato</a:t>
            </a:r>
            <a:r>
              <a:rPr lang="en-GB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GB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Prospettive</a:t>
            </a:r>
            <a:r>
              <a:rPr lang="en-GB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del </a:t>
            </a:r>
            <a:r>
              <a:rPr lang="en-GB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Calcolo</a:t>
            </a:r>
            <a:r>
              <a:rPr lang="en-GB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Scientifico</a:t>
            </a:r>
            <a:r>
              <a:rPr lang="en-GB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GB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GB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Legnaro</a:t>
            </a:r>
            <a:endParaRPr lang="en-GB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GB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16-18 </a:t>
            </a:r>
            <a:r>
              <a:rPr lang="en-GB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febbraio</a:t>
            </a:r>
            <a:r>
              <a:rPr lang="en-GB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2123728" y="0"/>
            <a:ext cx="5040560" cy="685800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The EGI-</a:t>
            </a:r>
            <a:r>
              <a:rPr lang="en-GB" dirty="0" err="1" smtClean="0">
                <a:ea typeface="ＭＳ Ｐゴシック" pitchFamily="34" charset="-128"/>
              </a:rPr>
              <a:t>InSPIRE</a:t>
            </a:r>
            <a:r>
              <a:rPr lang="en-GB" dirty="0" smtClean="0">
                <a:ea typeface="ＭＳ Ｐゴシック" pitchFamily="34" charset="-128"/>
              </a:rPr>
              <a:t> Project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0" y="1230313"/>
            <a:ext cx="9144000" cy="4902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dirty="0" smtClean="0">
                <a:solidFill>
                  <a:srgbClr val="FF0000"/>
                </a:solidFill>
                <a:ea typeface="ＭＳ Ｐゴシック" pitchFamily="34" charset="-128"/>
              </a:rPr>
              <a:t>   </a:t>
            </a:r>
            <a:r>
              <a:rPr lang="en-GB" sz="2400" dirty="0" smtClean="0">
                <a:solidFill>
                  <a:srgbClr val="FF0000"/>
                </a:solidFill>
                <a:ea typeface="ＭＳ Ｐゴシック" pitchFamily="34" charset="-128"/>
              </a:rPr>
              <a:t>In</a:t>
            </a:r>
            <a:r>
              <a:rPr lang="en-GB" sz="2400" dirty="0" smtClean="0">
                <a:ea typeface="ＭＳ Ｐゴシック" pitchFamily="34" charset="-128"/>
              </a:rPr>
              <a:t>tegrated </a:t>
            </a:r>
            <a:r>
              <a:rPr lang="en-GB" sz="2400" dirty="0" smtClean="0">
                <a:solidFill>
                  <a:srgbClr val="FF0000"/>
                </a:solidFill>
                <a:ea typeface="ＭＳ Ｐゴシック" pitchFamily="34" charset="-128"/>
              </a:rPr>
              <a:t>S</a:t>
            </a:r>
            <a:r>
              <a:rPr lang="en-GB" sz="2400" dirty="0" smtClean="0">
                <a:ea typeface="ＭＳ Ｐゴシック" pitchFamily="34" charset="-128"/>
              </a:rPr>
              <a:t>ustainable </a:t>
            </a:r>
            <a:r>
              <a:rPr lang="en-GB" sz="2400" dirty="0" smtClean="0">
                <a:solidFill>
                  <a:srgbClr val="FF0000"/>
                </a:solidFill>
                <a:ea typeface="ＭＳ Ｐゴシック" pitchFamily="34" charset="-128"/>
              </a:rPr>
              <a:t>P</a:t>
            </a:r>
            <a:r>
              <a:rPr lang="en-GB" sz="2400" dirty="0" smtClean="0">
                <a:ea typeface="ＭＳ Ｐゴシック" pitchFamily="34" charset="-128"/>
              </a:rPr>
              <a:t>an-European </a:t>
            </a:r>
            <a:r>
              <a:rPr lang="en-GB" sz="2400" dirty="0" smtClean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GB" sz="2400" dirty="0" smtClean="0">
                <a:ea typeface="ＭＳ Ｐゴシック" pitchFamily="34" charset="-128"/>
              </a:rPr>
              <a:t>nfrastructure for </a:t>
            </a:r>
            <a:r>
              <a:rPr lang="en-GB" sz="2400" dirty="0" smtClean="0">
                <a:solidFill>
                  <a:srgbClr val="FF0000"/>
                </a:solidFill>
                <a:ea typeface="ＭＳ Ｐゴシック" pitchFamily="34" charset="-128"/>
              </a:rPr>
              <a:t>R</a:t>
            </a:r>
            <a:r>
              <a:rPr lang="en-GB" sz="2400" dirty="0" smtClean="0">
                <a:ea typeface="ＭＳ Ｐゴシック" pitchFamily="34" charset="-128"/>
              </a:rPr>
              <a:t>esearchers in </a:t>
            </a:r>
            <a:r>
              <a:rPr lang="en-GB" sz="2400" dirty="0" smtClean="0">
                <a:solidFill>
                  <a:srgbClr val="FF0000"/>
                </a:solidFill>
                <a:ea typeface="ＭＳ Ｐゴシック" pitchFamily="34" charset="-128"/>
              </a:rPr>
              <a:t>E</a:t>
            </a:r>
            <a:r>
              <a:rPr lang="en-GB" sz="2400" dirty="0" smtClean="0">
                <a:ea typeface="ＭＳ Ｐゴシック" pitchFamily="34" charset="-128"/>
              </a:rPr>
              <a:t>urope</a:t>
            </a:r>
          </a:p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A 4 year project with €25M EC contribution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Project cost €69M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Total Effort ~€330M</a:t>
            </a: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Staff ~ 170FTE</a:t>
            </a:r>
          </a:p>
          <a:p>
            <a:pPr eaLnBrk="1" hangingPunct="1">
              <a:buFontTx/>
              <a:buNone/>
            </a:pPr>
            <a:endParaRPr lang="en-GB" dirty="0" smtClean="0">
              <a:ea typeface="ＭＳ Ｐゴシック" pitchFamily="34" charset="-128"/>
            </a:endParaRPr>
          </a:p>
          <a:p>
            <a:pPr eaLnBrk="1" hangingPunct="1"/>
            <a:endParaRPr lang="en-GB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GB" dirty="0" smtClean="0">
              <a:ea typeface="ＭＳ Ｐゴシック" pitchFamily="34" charset="-128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 b="14903"/>
          <a:stretch>
            <a:fillRect/>
          </a:stretch>
        </p:blipFill>
        <p:spPr bwMode="auto">
          <a:xfrm>
            <a:off x="4157663" y="3352800"/>
            <a:ext cx="4906962" cy="3222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214313" y="4937125"/>
            <a:ext cx="3857625" cy="6461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chemeClr val="accent2"/>
                </a:solidFill>
              </a:rPr>
              <a:t>Project Partners (48)</a:t>
            </a:r>
          </a:p>
          <a:p>
            <a:pPr algn="ctr"/>
            <a:r>
              <a:rPr lang="en-GB">
                <a:solidFill>
                  <a:schemeClr val="accent2"/>
                </a:solidFill>
              </a:rPr>
              <a:t> EGI.eu, 37 NGIs, 2 EIROs, 8 AP</a:t>
            </a: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7386638" y="3714750"/>
            <a:ext cx="781050" cy="276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Funded</a:t>
            </a:r>
          </a:p>
        </p:txBody>
      </p:sp>
      <p:sp>
        <p:nvSpPr>
          <p:cNvPr id="7175" name="TextBox 10"/>
          <p:cNvSpPr txBox="1">
            <a:spLocks noChangeArrowheads="1"/>
          </p:cNvSpPr>
          <p:nvPr/>
        </p:nvSpPr>
        <p:spPr bwMode="auto">
          <a:xfrm>
            <a:off x="4591050" y="3948113"/>
            <a:ext cx="957263" cy="276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chemeClr val="accent2"/>
                </a:solidFill>
              </a:rPr>
              <a:t>Un-Funded</a:t>
            </a:r>
          </a:p>
        </p:txBody>
      </p:sp>
      <p:sp>
        <p:nvSpPr>
          <p:cNvPr id="717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BE0B0D44-B02E-4946-991F-D04E73C77A91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Gaido - WS CCR - Legnaro, 17 febbraio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F1B73A8-A9F2-4072-8391-D72E436FF44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7411" name="Footer Placeholder 3"/>
          <p:cNvSpPr txBox="1">
            <a:spLocks/>
          </p:cNvSpPr>
          <p:nvPr/>
        </p:nvSpPr>
        <p:spPr bwMode="auto">
          <a:xfrm>
            <a:off x="2411760" y="6381328"/>
            <a:ext cx="6215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it-IT" sz="1200" b="1"/>
          </a:p>
        </p:txBody>
      </p:sp>
      <p:sp>
        <p:nvSpPr>
          <p:cNvPr id="17412" name="Slide Number Placeholder 4"/>
          <p:cNvSpPr txBox="1">
            <a:spLocks/>
          </p:cNvSpPr>
          <p:nvPr/>
        </p:nvSpPr>
        <p:spPr bwMode="auto">
          <a:xfrm>
            <a:off x="8521700" y="6562725"/>
            <a:ext cx="469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47E2730-0C0A-425D-B44A-D8266AE8C85C}" type="slidenum">
              <a:rPr lang="en-US" sz="1200" b="1"/>
              <a:pPr algn="r"/>
              <a:t>11</a:t>
            </a:fld>
            <a:endParaRPr lang="en-US" sz="1200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4175" y="188640"/>
            <a:ext cx="8507413" cy="64956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Sostenibilità</a:t>
            </a:r>
            <a:endParaRPr lang="en-US" sz="2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4" name="Rectangle 3"/>
          <p:cNvSpPr txBox="1">
            <a:spLocks noChangeArrowheads="1"/>
          </p:cNvSpPr>
          <p:nvPr/>
        </p:nvSpPr>
        <p:spPr bwMode="auto">
          <a:xfrm>
            <a:off x="539750" y="765175"/>
            <a:ext cx="8208963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2000" b="1" dirty="0" smtClean="0"/>
              <a:t>Per EGI </a:t>
            </a:r>
            <a:r>
              <a:rPr lang="en-US" sz="2000" b="1" dirty="0" err="1" smtClean="0"/>
              <a:t>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modello</a:t>
            </a:r>
            <a:r>
              <a:rPr lang="en-US" sz="2000" b="1" dirty="0" smtClean="0"/>
              <a:t> è:</a:t>
            </a:r>
            <a:endParaRPr lang="en-US" sz="2000" b="1" dirty="0"/>
          </a:p>
          <a:p>
            <a:pPr marL="742950" lvl="1" indent="-285750">
              <a:spcBef>
                <a:spcPct val="20000"/>
              </a:spcBef>
              <a:buClr>
                <a:srgbClr val="F1AF00"/>
              </a:buClr>
              <a:buFont typeface="Arial" charset="0"/>
              <a:buChar char="–"/>
            </a:pPr>
            <a:r>
              <a:rPr lang="en-US" sz="1900" dirty="0">
                <a:solidFill>
                  <a:srgbClr val="00338F"/>
                </a:solidFill>
              </a:rPr>
              <a:t>EGI.eu </a:t>
            </a:r>
            <a:r>
              <a:rPr lang="en-US" sz="1900" dirty="0" err="1">
                <a:solidFill>
                  <a:srgbClr val="00338F"/>
                </a:solidFill>
              </a:rPr>
              <a:t>si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dovrà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sostenere</a:t>
            </a:r>
            <a:r>
              <a:rPr lang="en-US" sz="1900" dirty="0">
                <a:solidFill>
                  <a:srgbClr val="00338F"/>
                </a:solidFill>
              </a:rPr>
              <a:t> a regime in </a:t>
            </a:r>
            <a:r>
              <a:rPr lang="en-US" sz="1900" dirty="0" err="1">
                <a:solidFill>
                  <a:srgbClr val="00338F"/>
                </a:solidFill>
              </a:rPr>
              <a:t>buona</a:t>
            </a:r>
            <a:r>
              <a:rPr lang="en-US" sz="1900" dirty="0">
                <a:solidFill>
                  <a:srgbClr val="00338F"/>
                </a:solidFill>
              </a:rPr>
              <a:t> parte con </a:t>
            </a:r>
            <a:r>
              <a:rPr lang="en-US" sz="1900" dirty="0" err="1">
                <a:solidFill>
                  <a:srgbClr val="00338F"/>
                </a:solidFill>
              </a:rPr>
              <a:t>il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pagamento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dei</a:t>
            </a:r>
            <a:r>
              <a:rPr lang="en-US" sz="1900" dirty="0">
                <a:solidFill>
                  <a:srgbClr val="00338F"/>
                </a:solidFill>
              </a:rPr>
              <a:t>  </a:t>
            </a:r>
            <a:r>
              <a:rPr lang="en-US" sz="1900" dirty="0" err="1">
                <a:solidFill>
                  <a:srgbClr val="00338F"/>
                </a:solidFill>
              </a:rPr>
              <a:t>servizi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che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offre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alle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smtClean="0">
                <a:solidFill>
                  <a:srgbClr val="00338F"/>
                </a:solidFill>
              </a:rPr>
              <a:t>NGI</a:t>
            </a:r>
            <a:endParaRPr lang="en-US" sz="1900" dirty="0">
              <a:solidFill>
                <a:srgbClr val="00338F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F1AF00"/>
              </a:buClr>
              <a:buFont typeface="Arial" charset="0"/>
              <a:buChar char="–"/>
            </a:pPr>
            <a:r>
              <a:rPr lang="en-US" sz="1900" dirty="0">
                <a:solidFill>
                  <a:srgbClr val="00338F"/>
                </a:solidFill>
              </a:rPr>
              <a:t>Le </a:t>
            </a:r>
            <a:r>
              <a:rPr lang="en-US" sz="1900" dirty="0" smtClean="0">
                <a:solidFill>
                  <a:srgbClr val="00338F"/>
                </a:solidFill>
              </a:rPr>
              <a:t>NGI  </a:t>
            </a:r>
            <a:r>
              <a:rPr lang="en-US" sz="1900" dirty="0" err="1">
                <a:solidFill>
                  <a:srgbClr val="00338F"/>
                </a:solidFill>
              </a:rPr>
              <a:t>si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sostengono</a:t>
            </a:r>
            <a:r>
              <a:rPr lang="en-US" sz="1900" dirty="0">
                <a:solidFill>
                  <a:srgbClr val="00338F"/>
                </a:solidFill>
              </a:rPr>
              <a:t> con </a:t>
            </a:r>
            <a:r>
              <a:rPr lang="en-US" sz="1900" dirty="0" err="1">
                <a:solidFill>
                  <a:srgbClr val="00338F"/>
                </a:solidFill>
              </a:rPr>
              <a:t>i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servizi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che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offrono</a:t>
            </a:r>
            <a:r>
              <a:rPr lang="en-US" sz="1900" dirty="0">
                <a:solidFill>
                  <a:srgbClr val="00338F"/>
                </a:solidFill>
              </a:rPr>
              <a:t> a </a:t>
            </a:r>
            <a:r>
              <a:rPr lang="en-US" sz="1900" dirty="0" err="1">
                <a:solidFill>
                  <a:srgbClr val="00338F"/>
                </a:solidFill>
              </a:rPr>
              <a:t>pagamento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alle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proprie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comunita</a:t>
            </a:r>
            <a:r>
              <a:rPr lang="en-US" sz="1900" dirty="0">
                <a:solidFill>
                  <a:srgbClr val="00338F"/>
                </a:solidFill>
              </a:rPr>
              <a:t>’/</a:t>
            </a:r>
            <a:r>
              <a:rPr lang="en-US" sz="1900" dirty="0" err="1">
                <a:solidFill>
                  <a:srgbClr val="00338F"/>
                </a:solidFill>
              </a:rPr>
              <a:t>Istituzioni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di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utenti</a:t>
            </a:r>
            <a:r>
              <a:rPr lang="en-US" sz="1900" dirty="0">
                <a:solidFill>
                  <a:srgbClr val="00338F"/>
                </a:solidFill>
              </a:rPr>
              <a:t> (come per la </a:t>
            </a:r>
            <a:r>
              <a:rPr lang="en-US" sz="1900" dirty="0" err="1">
                <a:solidFill>
                  <a:srgbClr val="00338F"/>
                </a:solidFill>
              </a:rPr>
              <a:t>rete</a:t>
            </a:r>
            <a:r>
              <a:rPr lang="en-US" sz="1900" dirty="0">
                <a:solidFill>
                  <a:srgbClr val="00338F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2000" b="1" dirty="0" err="1"/>
              <a:t>Un’eccezione</a:t>
            </a:r>
            <a:r>
              <a:rPr lang="en-US" sz="2000" b="1" dirty="0"/>
              <a:t>:</a:t>
            </a:r>
          </a:p>
          <a:p>
            <a:pPr marL="742950" lvl="1" indent="-285750">
              <a:spcBef>
                <a:spcPct val="20000"/>
              </a:spcBef>
              <a:buClr>
                <a:srgbClr val="F1AF00"/>
              </a:buClr>
              <a:buFont typeface="Arial" charset="0"/>
              <a:buChar char="–"/>
            </a:pPr>
            <a:r>
              <a:rPr lang="en-US" sz="1900" dirty="0">
                <a:solidFill>
                  <a:srgbClr val="00338F"/>
                </a:solidFill>
              </a:rPr>
              <a:t>Le </a:t>
            </a:r>
            <a:r>
              <a:rPr lang="en-US" sz="1900" dirty="0" err="1">
                <a:solidFill>
                  <a:srgbClr val="00338F"/>
                </a:solidFill>
              </a:rPr>
              <a:t>attivita</a:t>
            </a:r>
            <a:r>
              <a:rPr lang="en-US" sz="1900" dirty="0">
                <a:solidFill>
                  <a:srgbClr val="00338F"/>
                </a:solidFill>
              </a:rPr>
              <a:t>’ </a:t>
            </a:r>
            <a:r>
              <a:rPr lang="en-US" sz="1900" dirty="0" err="1">
                <a:solidFill>
                  <a:srgbClr val="00338F"/>
                </a:solidFill>
              </a:rPr>
              <a:t>di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coordinamento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di</a:t>
            </a:r>
            <a:r>
              <a:rPr lang="en-US" sz="1900" dirty="0">
                <a:solidFill>
                  <a:srgbClr val="00338F"/>
                </a:solidFill>
              </a:rPr>
              <a:t> EGI.eu </a:t>
            </a:r>
            <a:r>
              <a:rPr lang="en-US" sz="1900" dirty="0" err="1">
                <a:solidFill>
                  <a:srgbClr val="00338F"/>
                </a:solidFill>
              </a:rPr>
              <a:t>sono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finanziate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inizialmente</a:t>
            </a:r>
            <a:r>
              <a:rPr lang="en-US" sz="1900" dirty="0">
                <a:solidFill>
                  <a:srgbClr val="00338F"/>
                </a:solidFill>
              </a:rPr>
              <a:t> con la quota </a:t>
            </a:r>
            <a:r>
              <a:rPr lang="en-US" sz="1900" dirty="0" err="1">
                <a:solidFill>
                  <a:srgbClr val="00338F"/>
                </a:solidFill>
              </a:rPr>
              <a:t>contributiva</a:t>
            </a:r>
            <a:r>
              <a:rPr lang="en-US" sz="1900" dirty="0">
                <a:solidFill>
                  <a:srgbClr val="00338F"/>
                </a:solidFill>
              </a:rPr>
              <a:t> in </a:t>
            </a:r>
            <a:r>
              <a:rPr lang="en-US" sz="1900" dirty="0" err="1">
                <a:solidFill>
                  <a:srgbClr val="00338F"/>
                </a:solidFill>
              </a:rPr>
              <a:t>modo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da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garantire</a:t>
            </a:r>
            <a:r>
              <a:rPr lang="en-US" sz="1900" dirty="0">
                <a:solidFill>
                  <a:srgbClr val="00338F"/>
                </a:solidFill>
              </a:rPr>
              <a:t> un </a:t>
            </a:r>
            <a:r>
              <a:rPr lang="en-US" sz="1900" dirty="0" err="1">
                <a:solidFill>
                  <a:srgbClr val="00338F"/>
                </a:solidFill>
              </a:rPr>
              <a:t>minimo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nucleo</a:t>
            </a:r>
            <a:r>
              <a:rPr lang="en-US" sz="1900" dirty="0">
                <a:solidFill>
                  <a:srgbClr val="00338F"/>
                </a:solidFill>
              </a:rPr>
              <a:t> e </a:t>
            </a:r>
            <a:r>
              <a:rPr lang="en-US" sz="1900" dirty="0" err="1">
                <a:solidFill>
                  <a:srgbClr val="00338F"/>
                </a:solidFill>
              </a:rPr>
              <a:t>il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controllo</a:t>
            </a:r>
            <a:r>
              <a:rPr lang="en-US" sz="1900" dirty="0">
                <a:solidFill>
                  <a:srgbClr val="00338F"/>
                </a:solidFill>
              </a:rPr>
              <a:t> politico </a:t>
            </a:r>
            <a:r>
              <a:rPr lang="en-US" sz="1900" dirty="0" err="1">
                <a:solidFill>
                  <a:srgbClr val="00338F"/>
                </a:solidFill>
              </a:rPr>
              <a:t>di</a:t>
            </a:r>
            <a:r>
              <a:rPr lang="en-US" sz="1900" dirty="0">
                <a:solidFill>
                  <a:srgbClr val="00338F"/>
                </a:solidFill>
              </a:rPr>
              <a:t> EGI.eu </a:t>
            </a:r>
            <a:r>
              <a:rPr lang="en-US" sz="1900" dirty="0" err="1">
                <a:solidFill>
                  <a:srgbClr val="00338F"/>
                </a:solidFill>
              </a:rPr>
              <a:t>da</a:t>
            </a:r>
            <a:r>
              <a:rPr lang="en-US" sz="1900" dirty="0">
                <a:solidFill>
                  <a:srgbClr val="00338F"/>
                </a:solidFill>
              </a:rPr>
              <a:t> parte del Council </a:t>
            </a:r>
            <a:r>
              <a:rPr lang="en-US" sz="1900" dirty="0" err="1">
                <a:solidFill>
                  <a:srgbClr val="00338F"/>
                </a:solidFill>
              </a:rPr>
              <a:t>di</a:t>
            </a:r>
            <a:r>
              <a:rPr lang="en-US" sz="1900" dirty="0">
                <a:solidFill>
                  <a:srgbClr val="00338F"/>
                </a:solidFill>
              </a:rPr>
              <a:t> EGI </a:t>
            </a:r>
          </a:p>
          <a:p>
            <a:pPr marL="342900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2000" b="1" dirty="0"/>
              <a:t>Il </a:t>
            </a:r>
            <a:r>
              <a:rPr lang="en-US" sz="2000" b="1" dirty="0" err="1"/>
              <a:t>contributo</a:t>
            </a:r>
            <a:r>
              <a:rPr lang="en-US" sz="2000" b="1" dirty="0"/>
              <a:t> EC: un </a:t>
            </a:r>
            <a:r>
              <a:rPr lang="en-US" sz="2000" b="1" dirty="0" err="1"/>
              <a:t>sostegno</a:t>
            </a:r>
            <a:r>
              <a:rPr lang="en-US" sz="2000" b="1" dirty="0"/>
              <a:t> </a:t>
            </a:r>
            <a:r>
              <a:rPr lang="en-US" sz="2000" b="1" dirty="0" err="1"/>
              <a:t>necessario</a:t>
            </a:r>
            <a:endParaRPr lang="en-US" sz="2000" b="1" dirty="0"/>
          </a:p>
          <a:p>
            <a:pPr marL="742950" lvl="1" indent="-285750">
              <a:spcBef>
                <a:spcPct val="20000"/>
              </a:spcBef>
              <a:buClr>
                <a:srgbClr val="F1AF00"/>
              </a:buClr>
              <a:buFont typeface="Arial" charset="0"/>
              <a:buChar char="–"/>
            </a:pPr>
            <a:r>
              <a:rPr lang="en-US" sz="1900" dirty="0">
                <a:solidFill>
                  <a:srgbClr val="00338F"/>
                </a:solidFill>
              </a:rPr>
              <a:t>Per </a:t>
            </a:r>
            <a:r>
              <a:rPr lang="en-US" sz="1900" dirty="0" err="1">
                <a:solidFill>
                  <a:srgbClr val="00338F"/>
                </a:solidFill>
              </a:rPr>
              <a:t>estendere</a:t>
            </a:r>
            <a:r>
              <a:rPr lang="en-US" sz="1900" dirty="0">
                <a:solidFill>
                  <a:srgbClr val="00338F"/>
                </a:solidFill>
              </a:rPr>
              <a:t> e </a:t>
            </a:r>
            <a:r>
              <a:rPr lang="en-US" sz="1900" dirty="0" err="1">
                <a:solidFill>
                  <a:srgbClr val="00338F"/>
                </a:solidFill>
              </a:rPr>
              <a:t>promuovere</a:t>
            </a:r>
            <a:r>
              <a:rPr lang="en-US" sz="1900" dirty="0">
                <a:solidFill>
                  <a:srgbClr val="00338F"/>
                </a:solidFill>
              </a:rPr>
              <a:t> </a:t>
            </a:r>
            <a:r>
              <a:rPr lang="en-US" sz="1900" dirty="0" err="1">
                <a:solidFill>
                  <a:srgbClr val="00338F"/>
                </a:solidFill>
              </a:rPr>
              <a:t>l’innovazione</a:t>
            </a:r>
            <a:r>
              <a:rPr lang="en-US" sz="1900" dirty="0">
                <a:solidFill>
                  <a:srgbClr val="00338F"/>
                </a:solidFill>
              </a:rPr>
              <a:t> a </a:t>
            </a:r>
            <a:r>
              <a:rPr lang="en-US" sz="1900" dirty="0" err="1">
                <a:solidFill>
                  <a:srgbClr val="00338F"/>
                </a:solidFill>
              </a:rPr>
              <a:t>livello</a:t>
            </a:r>
            <a:r>
              <a:rPr lang="en-US" sz="1900" dirty="0">
                <a:solidFill>
                  <a:srgbClr val="00338F"/>
                </a:solidFill>
              </a:rPr>
              <a:t> pan </a:t>
            </a:r>
            <a:r>
              <a:rPr lang="en-US" sz="1900" dirty="0" err="1">
                <a:solidFill>
                  <a:srgbClr val="00338F"/>
                </a:solidFill>
              </a:rPr>
              <a:t>Europeo</a:t>
            </a:r>
            <a:r>
              <a:rPr lang="en-US" sz="1900" dirty="0">
                <a:solidFill>
                  <a:srgbClr val="00338F"/>
                </a:solidFill>
              </a:rPr>
              <a:t> .</a:t>
            </a:r>
          </a:p>
          <a:p>
            <a:pPr marL="742950" lvl="1" indent="-285750">
              <a:spcBef>
                <a:spcPct val="20000"/>
              </a:spcBef>
              <a:buClr>
                <a:srgbClr val="F1AF00"/>
              </a:buClr>
              <a:buFont typeface="Arial" charset="0"/>
              <a:buChar char="–"/>
            </a:pPr>
            <a:r>
              <a:rPr lang="en-US" sz="1900" dirty="0">
                <a:solidFill>
                  <a:srgbClr val="C00000"/>
                </a:solidFill>
              </a:rPr>
              <a:t>Non per </a:t>
            </a:r>
            <a:r>
              <a:rPr lang="en-US" sz="1900" dirty="0" err="1">
                <a:solidFill>
                  <a:srgbClr val="C00000"/>
                </a:solidFill>
              </a:rPr>
              <a:t>operare</a:t>
            </a:r>
            <a:r>
              <a:rPr lang="en-US" sz="1900" dirty="0">
                <a:solidFill>
                  <a:srgbClr val="C00000"/>
                </a:solidFill>
              </a:rPr>
              <a:t> </a:t>
            </a:r>
            <a:r>
              <a:rPr lang="en-US" sz="1900" dirty="0" err="1">
                <a:solidFill>
                  <a:srgbClr val="C00000"/>
                </a:solidFill>
              </a:rPr>
              <a:t>servizi</a:t>
            </a:r>
            <a:r>
              <a:rPr lang="en-US" sz="1900" dirty="0">
                <a:solidFill>
                  <a:srgbClr val="C00000"/>
                </a:solidFill>
              </a:rPr>
              <a:t> </a:t>
            </a:r>
            <a:r>
              <a:rPr lang="en-US" sz="1900" dirty="0" err="1" smtClean="0">
                <a:solidFill>
                  <a:srgbClr val="C00000"/>
                </a:solidFill>
              </a:rPr>
              <a:t>maturi</a:t>
            </a:r>
            <a:endParaRPr lang="en-US" sz="1900" dirty="0" smtClean="0"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F1AF00"/>
              </a:buClr>
              <a:buFont typeface="Arial" charset="0"/>
              <a:buChar char="–"/>
            </a:pPr>
            <a:endParaRPr lang="en-US" sz="19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4869160"/>
            <a:ext cx="8208912" cy="165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2000" b="1" dirty="0" smtClean="0"/>
              <a:t>Blueprint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IGI: Le </a:t>
            </a:r>
            <a:r>
              <a:rPr lang="en-US" sz="2000" b="1" dirty="0" err="1" smtClean="0"/>
              <a:t>attività</a:t>
            </a:r>
            <a:r>
              <a:rPr lang="en-US" sz="2000" b="1" dirty="0" smtClean="0"/>
              <a:t> consolidate </a:t>
            </a:r>
            <a:r>
              <a:rPr lang="en-US" sz="2000" b="1" dirty="0" err="1" smtClean="0"/>
              <a:t>dei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progetti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correnti</a:t>
            </a:r>
            <a:r>
              <a:rPr lang="en-US" sz="2000" b="1" dirty="0" smtClean="0"/>
              <a:t> (EGEE etc) </a:t>
            </a:r>
            <a:r>
              <a:rPr lang="en-US" sz="2000" b="1" dirty="0" err="1" smtClean="0"/>
              <a:t>vengono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progressivamente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trasformate</a:t>
            </a:r>
            <a:r>
              <a:rPr lang="en-US" sz="2000" b="1" dirty="0" smtClean="0"/>
              <a:t> in </a:t>
            </a:r>
            <a:r>
              <a:rPr lang="en-US" sz="2000" b="1" dirty="0" err="1" smtClean="0"/>
              <a:t>servizi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che</a:t>
            </a:r>
            <a:r>
              <a:rPr lang="en-US" sz="2000" b="1" dirty="0" smtClean="0"/>
              <a:t> IGI </a:t>
            </a:r>
            <a:r>
              <a:rPr lang="en-US" sz="2000" b="1" dirty="0" err="1" smtClean="0"/>
              <a:t>offre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pagamento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propri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utenti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Istituzioni</a:t>
            </a:r>
            <a:endParaRPr lang="en-US" sz="2000" b="1" dirty="0" smtClean="0"/>
          </a:p>
          <a:p>
            <a:pPr marL="742950" lvl="1" indent="-285750">
              <a:spcBef>
                <a:spcPct val="20000"/>
              </a:spcBef>
              <a:buClr>
                <a:srgbClr val="F1AF00"/>
              </a:buClr>
              <a:buFont typeface="Arial" charset="0"/>
              <a:buChar char="–"/>
            </a:pPr>
            <a:r>
              <a:rPr lang="en-US" sz="1900" dirty="0" err="1" smtClean="0">
                <a:solidFill>
                  <a:srgbClr val="00338F"/>
                </a:solidFill>
              </a:rPr>
              <a:t>Utenti</a:t>
            </a:r>
            <a:r>
              <a:rPr lang="en-US" sz="1900" dirty="0" smtClean="0">
                <a:solidFill>
                  <a:srgbClr val="00338F"/>
                </a:solidFill>
              </a:rPr>
              <a:t> </a:t>
            </a:r>
            <a:r>
              <a:rPr lang="en-US" sz="1900" dirty="0" err="1" smtClean="0">
                <a:solidFill>
                  <a:srgbClr val="00338F"/>
                </a:solidFill>
              </a:rPr>
              <a:t>di</a:t>
            </a:r>
            <a:r>
              <a:rPr lang="en-US" sz="1900" dirty="0" smtClean="0">
                <a:solidFill>
                  <a:srgbClr val="00338F"/>
                </a:solidFill>
              </a:rPr>
              <a:t> IGI </a:t>
            </a:r>
            <a:r>
              <a:rPr lang="en-US" sz="1900" dirty="0" err="1" smtClean="0">
                <a:solidFill>
                  <a:srgbClr val="00338F"/>
                </a:solidFill>
              </a:rPr>
              <a:t>sono</a:t>
            </a:r>
            <a:r>
              <a:rPr lang="en-US" sz="1900" dirty="0" smtClean="0">
                <a:solidFill>
                  <a:srgbClr val="00338F"/>
                </a:solidFill>
              </a:rPr>
              <a:t> le </a:t>
            </a:r>
            <a:r>
              <a:rPr lang="en-US" sz="1900" dirty="0" err="1" smtClean="0">
                <a:solidFill>
                  <a:srgbClr val="00338F"/>
                </a:solidFill>
              </a:rPr>
              <a:t>comunità</a:t>
            </a:r>
            <a:r>
              <a:rPr lang="en-US" sz="1900" dirty="0" smtClean="0">
                <a:solidFill>
                  <a:srgbClr val="00338F"/>
                </a:solidFill>
              </a:rPr>
              <a:t>/</a:t>
            </a:r>
            <a:r>
              <a:rPr lang="en-US" sz="1900" dirty="0" err="1" smtClean="0">
                <a:solidFill>
                  <a:srgbClr val="00338F"/>
                </a:solidFill>
              </a:rPr>
              <a:t>Istituzioni</a:t>
            </a:r>
            <a:r>
              <a:rPr lang="en-US" sz="1900" dirty="0" smtClean="0">
                <a:solidFill>
                  <a:srgbClr val="00338F"/>
                </a:solidFill>
              </a:rPr>
              <a:t>  </a:t>
            </a:r>
            <a:r>
              <a:rPr lang="en-US" sz="1900" dirty="0" err="1" smtClean="0">
                <a:solidFill>
                  <a:srgbClr val="00338F"/>
                </a:solidFill>
              </a:rPr>
              <a:t>scientifiche</a:t>
            </a:r>
            <a:r>
              <a:rPr lang="en-US" sz="1900" dirty="0" smtClean="0">
                <a:solidFill>
                  <a:srgbClr val="00338F"/>
                </a:solidFill>
              </a:rPr>
              <a:t> e </a:t>
            </a:r>
            <a:r>
              <a:rPr lang="en-US" sz="1900" dirty="0" err="1" smtClean="0">
                <a:solidFill>
                  <a:srgbClr val="00338F"/>
                </a:solidFill>
              </a:rPr>
              <a:t>chiunque</a:t>
            </a:r>
            <a:r>
              <a:rPr lang="en-US" sz="1900" dirty="0" smtClean="0">
                <a:solidFill>
                  <a:srgbClr val="00338F"/>
                </a:solidFill>
              </a:rPr>
              <a:t> </a:t>
            </a:r>
            <a:r>
              <a:rPr lang="en-US" sz="1900" dirty="0" err="1" smtClean="0">
                <a:solidFill>
                  <a:srgbClr val="00338F"/>
                </a:solidFill>
              </a:rPr>
              <a:t>voglia</a:t>
            </a:r>
            <a:r>
              <a:rPr lang="en-US" sz="1900" dirty="0" smtClean="0">
                <a:solidFill>
                  <a:srgbClr val="00338F"/>
                </a:solidFill>
              </a:rPr>
              <a:t> </a:t>
            </a:r>
            <a:r>
              <a:rPr lang="en-US" sz="1900" dirty="0" err="1" smtClean="0">
                <a:solidFill>
                  <a:srgbClr val="00338F"/>
                </a:solidFill>
              </a:rPr>
              <a:t>usare</a:t>
            </a:r>
            <a:r>
              <a:rPr lang="en-US" sz="1900" dirty="0" smtClean="0">
                <a:solidFill>
                  <a:srgbClr val="00338F"/>
                </a:solidFill>
              </a:rPr>
              <a:t> </a:t>
            </a:r>
            <a:r>
              <a:rPr lang="en-US" sz="1900" dirty="0" err="1" smtClean="0">
                <a:solidFill>
                  <a:srgbClr val="00338F"/>
                </a:solidFill>
              </a:rPr>
              <a:t>i</a:t>
            </a:r>
            <a:r>
              <a:rPr lang="en-US" sz="1900" dirty="0" smtClean="0">
                <a:solidFill>
                  <a:srgbClr val="00338F"/>
                </a:solidFill>
              </a:rPr>
              <a:t> </a:t>
            </a:r>
            <a:r>
              <a:rPr lang="en-US" sz="1900" dirty="0" err="1" smtClean="0">
                <a:solidFill>
                  <a:srgbClr val="00338F"/>
                </a:solidFill>
              </a:rPr>
              <a:t>suoi</a:t>
            </a:r>
            <a:r>
              <a:rPr lang="en-US" sz="1900" dirty="0" smtClean="0">
                <a:solidFill>
                  <a:srgbClr val="00338F"/>
                </a:solidFill>
              </a:rPr>
              <a:t> </a:t>
            </a:r>
            <a:r>
              <a:rPr lang="en-US" sz="1900" dirty="0" err="1" smtClean="0">
                <a:solidFill>
                  <a:srgbClr val="00338F"/>
                </a:solidFill>
              </a:rPr>
              <a:t>servizi</a:t>
            </a:r>
            <a:r>
              <a:rPr lang="en-US" sz="1900" dirty="0" smtClean="0">
                <a:solidFill>
                  <a:srgbClr val="00338F"/>
                </a:solidFill>
              </a:rPr>
              <a:t>  (</a:t>
            </a:r>
            <a:r>
              <a:rPr lang="en-US" sz="1900" dirty="0" err="1" smtClean="0">
                <a:solidFill>
                  <a:srgbClr val="00338F"/>
                </a:solidFill>
              </a:rPr>
              <a:t>ad.</a:t>
            </a:r>
            <a:r>
              <a:rPr lang="en-US" sz="1900" dirty="0" smtClean="0">
                <a:solidFill>
                  <a:srgbClr val="00338F"/>
                </a:solidFill>
              </a:rPr>
              <a:t> Es </a:t>
            </a:r>
            <a:r>
              <a:rPr lang="en-US" sz="1900" dirty="0" err="1" smtClean="0">
                <a:solidFill>
                  <a:srgbClr val="00338F"/>
                </a:solidFill>
              </a:rPr>
              <a:t>Protezione</a:t>
            </a:r>
            <a:r>
              <a:rPr lang="en-US" sz="1900" dirty="0" smtClean="0">
                <a:solidFill>
                  <a:srgbClr val="00338F"/>
                </a:solidFill>
              </a:rPr>
              <a:t> </a:t>
            </a:r>
            <a:r>
              <a:rPr lang="en-US" sz="1900" dirty="0" err="1" smtClean="0">
                <a:solidFill>
                  <a:srgbClr val="00338F"/>
                </a:solidFill>
              </a:rPr>
              <a:t>Civile</a:t>
            </a:r>
            <a:r>
              <a:rPr lang="en-US" sz="1900" dirty="0" smtClean="0">
                <a:solidFill>
                  <a:srgbClr val="00338F"/>
                </a:solidFill>
              </a:rPr>
              <a:t>, PA etc…)</a:t>
            </a:r>
            <a:endParaRPr lang="en-US" sz="1900" dirty="0">
              <a:solidFill>
                <a:srgbClr val="0033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  Le NGI: </a:t>
            </a:r>
            <a:r>
              <a:rPr lang="en-US" dirty="0" err="1" smtClean="0"/>
              <a:t>perchè</a:t>
            </a:r>
            <a:r>
              <a:rPr lang="en-US" dirty="0" smtClean="0"/>
              <a:t>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266113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/>
              <a:t>Per </a:t>
            </a:r>
            <a:r>
              <a:rPr lang="en-GB" sz="2000" dirty="0" err="1" smtClean="0"/>
              <a:t>rendere</a:t>
            </a:r>
            <a:r>
              <a:rPr lang="en-GB" sz="2000" dirty="0" smtClean="0"/>
              <a:t> </a:t>
            </a:r>
            <a:r>
              <a:rPr lang="en-GB" sz="2000" dirty="0" err="1" smtClean="0"/>
              <a:t>stabili</a:t>
            </a:r>
            <a:r>
              <a:rPr lang="en-GB" sz="2000" dirty="0" smtClean="0"/>
              <a:t> e </a:t>
            </a:r>
            <a:r>
              <a:rPr lang="en-GB" sz="2000" dirty="0" err="1" smtClean="0"/>
              <a:t>riunificare</a:t>
            </a:r>
            <a:r>
              <a:rPr lang="en-GB" sz="2000" dirty="0" smtClean="0"/>
              <a:t> in un </a:t>
            </a:r>
            <a:r>
              <a:rPr lang="en-GB" sz="2000" dirty="0" err="1" smtClean="0"/>
              <a:t>consorzio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nuclei </a:t>
            </a:r>
            <a:r>
              <a:rPr lang="en-GB" sz="2000" dirty="0" err="1" smtClean="0"/>
              <a:t>di</a:t>
            </a:r>
            <a:r>
              <a:rPr lang="en-GB" sz="2000" dirty="0" smtClean="0"/>
              <a:t> </a:t>
            </a:r>
            <a:r>
              <a:rPr lang="en-GB" sz="2000" dirty="0" err="1" smtClean="0"/>
              <a:t>competenze</a:t>
            </a:r>
            <a:r>
              <a:rPr lang="en-GB" sz="2000" dirty="0" smtClean="0"/>
              <a:t> </a:t>
            </a:r>
            <a:r>
              <a:rPr lang="en-GB" sz="2000" dirty="0" err="1" smtClean="0"/>
              <a:t>sviluppatesi</a:t>
            </a:r>
            <a:r>
              <a:rPr lang="en-GB" sz="2000" dirty="0" smtClean="0"/>
              <a:t> in </a:t>
            </a:r>
            <a:r>
              <a:rPr lang="en-GB" sz="2000" dirty="0" err="1" smtClean="0"/>
              <a:t>varie</a:t>
            </a:r>
            <a:r>
              <a:rPr lang="en-GB" sz="2000" dirty="0" smtClean="0"/>
              <a:t> </a:t>
            </a:r>
            <a:r>
              <a:rPr lang="en-GB" sz="2000" dirty="0" err="1" smtClean="0"/>
              <a:t>organizzazioni</a:t>
            </a:r>
            <a:r>
              <a:rPr lang="en-GB" sz="2000" dirty="0" smtClean="0"/>
              <a:t> </a:t>
            </a:r>
            <a:r>
              <a:rPr lang="en-GB" sz="2000" dirty="0" err="1" smtClean="0"/>
              <a:t>dopo</a:t>
            </a:r>
            <a:r>
              <a:rPr lang="en-GB" sz="2000" dirty="0" smtClean="0"/>
              <a:t> 10 </a:t>
            </a:r>
            <a:r>
              <a:rPr lang="en-GB" sz="2000" dirty="0" err="1" smtClean="0"/>
              <a:t>anni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 </a:t>
            </a:r>
            <a:r>
              <a:rPr lang="en-GB" sz="2000" dirty="0" err="1" smtClean="0"/>
              <a:t>progetti</a:t>
            </a:r>
            <a:r>
              <a:rPr lang="en-GB" sz="2000" dirty="0" smtClean="0"/>
              <a:t> </a:t>
            </a:r>
            <a:r>
              <a:rPr lang="en-GB" sz="2000" dirty="0" err="1" smtClean="0"/>
              <a:t>Europei</a:t>
            </a:r>
            <a:r>
              <a:rPr lang="en-GB" sz="2000" dirty="0" smtClean="0"/>
              <a:t> e </a:t>
            </a:r>
            <a:r>
              <a:rPr lang="en-GB" sz="2000" dirty="0" err="1" smtClean="0"/>
              <a:t>nazionali</a:t>
            </a:r>
            <a:r>
              <a:rPr lang="en-GB" sz="2000" dirty="0" smtClean="0"/>
              <a:t> in </a:t>
            </a:r>
            <a:r>
              <a:rPr lang="en-GB" sz="2000" dirty="0" err="1" smtClean="0"/>
              <a:t>modo</a:t>
            </a:r>
            <a:r>
              <a:rPr lang="en-GB" sz="2000" dirty="0" smtClean="0"/>
              <a:t> </a:t>
            </a:r>
            <a:r>
              <a:rPr lang="en-GB" sz="2000" dirty="0" err="1" smtClean="0"/>
              <a:t>da</a:t>
            </a:r>
            <a:r>
              <a:rPr lang="en-GB" sz="2000" dirty="0" smtClean="0"/>
              <a:t>  </a:t>
            </a:r>
            <a:r>
              <a:rPr lang="en-GB" sz="2000" dirty="0" err="1" smtClean="0"/>
              <a:t>poterli</a:t>
            </a:r>
            <a:r>
              <a:rPr lang="en-GB" sz="2000" dirty="0" smtClean="0"/>
              <a:t> </a:t>
            </a:r>
            <a:r>
              <a:rPr lang="en-GB" sz="2000" dirty="0" err="1" smtClean="0"/>
              <a:t>utilizzare</a:t>
            </a:r>
            <a:r>
              <a:rPr lang="en-GB" sz="2000" dirty="0" smtClean="0"/>
              <a:t> </a:t>
            </a:r>
            <a:r>
              <a:rPr lang="en-GB" sz="2000" dirty="0" err="1" smtClean="0"/>
              <a:t>istituzionalmente</a:t>
            </a:r>
            <a:r>
              <a:rPr lang="en-GB" sz="2000" dirty="0" smtClean="0"/>
              <a:t> per </a:t>
            </a:r>
            <a:r>
              <a:rPr lang="en-GB" sz="2000" dirty="0" err="1" smtClean="0"/>
              <a:t>raggiungere</a:t>
            </a:r>
            <a:r>
              <a:rPr lang="en-GB" sz="2000" dirty="0" smtClean="0"/>
              <a:t> </a:t>
            </a:r>
            <a:r>
              <a:rPr lang="en-GB" sz="2000" dirty="0" err="1" smtClean="0"/>
              <a:t>obiettivi</a:t>
            </a:r>
            <a:r>
              <a:rPr lang="en-GB" sz="2000" dirty="0" smtClean="0"/>
              <a:t> </a:t>
            </a:r>
            <a:r>
              <a:rPr lang="en-GB" sz="2000" dirty="0" err="1" smtClean="0"/>
              <a:t>piu</a:t>
            </a:r>
            <a:r>
              <a:rPr lang="en-GB" sz="2000" dirty="0" smtClean="0"/>
              <a:t>’ </a:t>
            </a:r>
            <a:r>
              <a:rPr lang="en-GB" sz="2000" dirty="0" err="1" smtClean="0"/>
              <a:t>generali</a:t>
            </a:r>
            <a:endParaRPr lang="en-GB" sz="2000" dirty="0" smtClean="0"/>
          </a:p>
          <a:p>
            <a:pPr lvl="1">
              <a:lnSpc>
                <a:spcPct val="90000"/>
              </a:lnSpc>
            </a:pPr>
            <a:r>
              <a:rPr lang="en-GB" sz="2000" dirty="0" err="1" smtClean="0"/>
              <a:t>Uso</a:t>
            </a:r>
            <a:r>
              <a:rPr lang="en-GB" sz="2000" dirty="0" smtClean="0"/>
              <a:t> </a:t>
            </a:r>
            <a:r>
              <a:rPr lang="en-GB" sz="2000" dirty="0" err="1" smtClean="0"/>
              <a:t>delle</a:t>
            </a:r>
            <a:r>
              <a:rPr lang="en-GB" sz="2000" dirty="0" smtClean="0"/>
              <a:t> </a:t>
            </a:r>
            <a:r>
              <a:rPr lang="en-GB" sz="2000" dirty="0" err="1" smtClean="0"/>
              <a:t>infrastrutture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</a:t>
            </a:r>
            <a:r>
              <a:rPr lang="en-GB" sz="2000" dirty="0" err="1" smtClean="0"/>
              <a:t>calcolo</a:t>
            </a:r>
            <a:r>
              <a:rPr lang="en-GB" sz="2000" dirty="0" smtClean="0"/>
              <a:t> e </a:t>
            </a:r>
            <a:r>
              <a:rPr lang="en-GB" sz="2000" dirty="0" err="1" smtClean="0"/>
              <a:t>dati</a:t>
            </a:r>
            <a:r>
              <a:rPr lang="en-GB" sz="2000" dirty="0" smtClean="0"/>
              <a:t>  </a:t>
            </a:r>
            <a:r>
              <a:rPr lang="en-GB" sz="2000" dirty="0" err="1" smtClean="0"/>
              <a:t>distribuite</a:t>
            </a:r>
            <a:r>
              <a:rPr lang="en-GB" sz="2000" dirty="0" smtClean="0"/>
              <a:t> (DCDI) </a:t>
            </a:r>
            <a:r>
              <a:rPr lang="en-GB" sz="2000" dirty="0" err="1" smtClean="0"/>
              <a:t>da</a:t>
            </a:r>
            <a:r>
              <a:rPr lang="en-GB" sz="2000" dirty="0" smtClean="0"/>
              <a:t> un </a:t>
            </a:r>
            <a:r>
              <a:rPr lang="en-GB" sz="2000" dirty="0" err="1" smtClean="0"/>
              <a:t>numero</a:t>
            </a:r>
            <a:r>
              <a:rPr lang="en-GB" sz="2000" dirty="0" smtClean="0"/>
              <a:t> </a:t>
            </a:r>
            <a:r>
              <a:rPr lang="en-GB" sz="2000" dirty="0" err="1" smtClean="0"/>
              <a:t>ristretto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</a:t>
            </a:r>
            <a:r>
              <a:rPr lang="en-GB" sz="2000" dirty="0" err="1" smtClean="0"/>
              <a:t>organizzazioni</a:t>
            </a:r>
            <a:r>
              <a:rPr lang="en-GB" sz="2000" dirty="0" smtClean="0"/>
              <a:t> </a:t>
            </a:r>
            <a:r>
              <a:rPr lang="en-GB" sz="2000" dirty="0" err="1" smtClean="0"/>
              <a:t>pionieristiche</a:t>
            </a:r>
            <a:r>
              <a:rPr lang="en-GB" sz="2000" dirty="0" smtClean="0"/>
              <a:t> a </a:t>
            </a:r>
            <a:r>
              <a:rPr lang="en-GB" sz="2000" dirty="0" err="1" smtClean="0"/>
              <a:t>tutto</a:t>
            </a:r>
            <a:r>
              <a:rPr lang="en-GB" sz="2000" dirty="0" smtClean="0"/>
              <a:t> </a:t>
            </a:r>
            <a:r>
              <a:rPr lang="en-GB" sz="2000" dirty="0" err="1" smtClean="0"/>
              <a:t>il</a:t>
            </a:r>
            <a:r>
              <a:rPr lang="en-GB" sz="2000" dirty="0" smtClean="0"/>
              <a:t> </a:t>
            </a:r>
            <a:r>
              <a:rPr lang="en-GB" sz="2000" dirty="0" err="1" smtClean="0"/>
              <a:t>mondo</a:t>
            </a:r>
            <a:r>
              <a:rPr lang="en-GB" sz="2000" dirty="0" smtClean="0"/>
              <a:t> </a:t>
            </a:r>
            <a:r>
              <a:rPr lang="en-GB" sz="2000" dirty="0" err="1" smtClean="0"/>
              <a:t>della</a:t>
            </a:r>
            <a:r>
              <a:rPr lang="en-GB" sz="2000" dirty="0" smtClean="0"/>
              <a:t> </a:t>
            </a:r>
            <a:r>
              <a:rPr lang="en-GB" sz="2000" dirty="0" err="1" smtClean="0"/>
              <a:t>ricerca</a:t>
            </a:r>
            <a:r>
              <a:rPr lang="en-GB" sz="2000" dirty="0" smtClean="0"/>
              <a:t> ( </a:t>
            </a:r>
            <a:r>
              <a:rPr lang="en-GB" sz="2000" dirty="0" err="1" smtClean="0"/>
              <a:t>Università</a:t>
            </a:r>
            <a:r>
              <a:rPr lang="en-GB" sz="2000" dirty="0" smtClean="0"/>
              <a:t>,  </a:t>
            </a:r>
            <a:r>
              <a:rPr lang="en-GB" sz="2000" dirty="0" err="1" smtClean="0"/>
              <a:t>Beni</a:t>
            </a:r>
            <a:r>
              <a:rPr lang="en-GB" sz="2000" dirty="0" smtClean="0"/>
              <a:t> </a:t>
            </a:r>
            <a:r>
              <a:rPr lang="en-GB" sz="2000" dirty="0" err="1" smtClean="0"/>
              <a:t>Culturali</a:t>
            </a:r>
            <a:r>
              <a:rPr lang="en-GB" sz="2000" dirty="0" smtClean="0"/>
              <a:t>, </a:t>
            </a:r>
            <a:r>
              <a:rPr lang="en-GB" sz="2000" dirty="0" err="1" smtClean="0"/>
              <a:t>altri</a:t>
            </a:r>
            <a:r>
              <a:rPr lang="en-GB" sz="2000" dirty="0" smtClean="0"/>
              <a:t> </a:t>
            </a:r>
            <a:r>
              <a:rPr lang="en-GB" sz="2000" dirty="0" err="1" smtClean="0"/>
              <a:t>Enti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</a:t>
            </a:r>
            <a:r>
              <a:rPr lang="en-GB" sz="2000" dirty="0" err="1" smtClean="0"/>
              <a:t>ricerca</a:t>
            </a:r>
            <a:r>
              <a:rPr lang="en-GB" sz="2000" dirty="0" smtClean="0"/>
              <a:t>), PA e </a:t>
            </a:r>
            <a:r>
              <a:rPr lang="en-GB" sz="2000" dirty="0" err="1" smtClean="0"/>
              <a:t>potenzialmente</a:t>
            </a:r>
            <a:r>
              <a:rPr lang="en-GB" sz="2000" dirty="0" smtClean="0"/>
              <a:t> </a:t>
            </a:r>
            <a:r>
              <a:rPr lang="en-GB" sz="2000" dirty="0" err="1" smtClean="0"/>
              <a:t>tutta</a:t>
            </a:r>
            <a:r>
              <a:rPr lang="en-GB" sz="2000" dirty="0" smtClean="0"/>
              <a:t> la </a:t>
            </a:r>
            <a:r>
              <a:rPr lang="en-GB" sz="2000" dirty="0" err="1" smtClean="0"/>
              <a:t>società</a:t>
            </a: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sz="2000" dirty="0" smtClean="0"/>
              <a:t>Per </a:t>
            </a:r>
            <a:r>
              <a:rPr lang="en-GB" sz="2000" dirty="0" err="1" smtClean="0"/>
              <a:t>trasformare</a:t>
            </a:r>
            <a:r>
              <a:rPr lang="en-GB" sz="2000" dirty="0" smtClean="0"/>
              <a:t> le </a:t>
            </a:r>
            <a:r>
              <a:rPr lang="en-GB" sz="2000" dirty="0" err="1" smtClean="0"/>
              <a:t>attività</a:t>
            </a:r>
            <a:r>
              <a:rPr lang="en-GB" sz="2000" dirty="0" smtClean="0"/>
              <a:t> </a:t>
            </a:r>
            <a:r>
              <a:rPr lang="en-GB" sz="2000" dirty="0" err="1" smtClean="0"/>
              <a:t>dei</a:t>
            </a:r>
            <a:r>
              <a:rPr lang="en-GB" sz="2000" dirty="0" smtClean="0"/>
              <a:t> </a:t>
            </a:r>
            <a:r>
              <a:rPr lang="en-GB" sz="2000" dirty="0" err="1" smtClean="0"/>
              <a:t>progetti</a:t>
            </a:r>
            <a:r>
              <a:rPr lang="en-GB" sz="2000" dirty="0" smtClean="0"/>
              <a:t> in </a:t>
            </a:r>
            <a:r>
              <a:rPr lang="en-GB" sz="2000" dirty="0" err="1" smtClean="0"/>
              <a:t>servizi</a:t>
            </a:r>
            <a:r>
              <a:rPr lang="en-GB" sz="2000" dirty="0" smtClean="0"/>
              <a:t> </a:t>
            </a:r>
            <a:r>
              <a:rPr lang="en-GB" sz="2000" dirty="0" err="1" smtClean="0"/>
              <a:t>che</a:t>
            </a:r>
            <a:r>
              <a:rPr lang="en-GB" sz="2000" dirty="0" smtClean="0"/>
              <a:t> </a:t>
            </a:r>
            <a:r>
              <a:rPr lang="en-GB" sz="2000" dirty="0" err="1" smtClean="0"/>
              <a:t>possono</a:t>
            </a:r>
            <a:r>
              <a:rPr lang="en-GB" sz="2000" dirty="0" smtClean="0"/>
              <a:t> </a:t>
            </a:r>
            <a:r>
              <a:rPr lang="en-GB" sz="2000" dirty="0" err="1" smtClean="0"/>
              <a:t>essere</a:t>
            </a:r>
            <a:r>
              <a:rPr lang="en-GB" sz="2000" dirty="0" smtClean="0"/>
              <a:t> </a:t>
            </a:r>
            <a:r>
              <a:rPr lang="en-GB" sz="2000" dirty="0" err="1" smtClean="0"/>
              <a:t>offerti</a:t>
            </a:r>
            <a:r>
              <a:rPr lang="en-GB" sz="2000" dirty="0" smtClean="0"/>
              <a:t> </a:t>
            </a:r>
            <a:r>
              <a:rPr lang="en-GB" sz="2000" dirty="0" err="1" smtClean="0"/>
              <a:t>sul</a:t>
            </a:r>
            <a:r>
              <a:rPr lang="en-GB" sz="2000" dirty="0" smtClean="0"/>
              <a:t> </a:t>
            </a:r>
            <a:r>
              <a:rPr lang="en-GB" sz="2000" dirty="0" err="1" smtClean="0"/>
              <a:t>mercato</a:t>
            </a:r>
            <a:r>
              <a:rPr lang="en-GB" sz="2000" dirty="0" smtClean="0"/>
              <a:t> con </a:t>
            </a:r>
            <a:r>
              <a:rPr lang="en-GB" sz="2000" dirty="0" err="1" smtClean="0"/>
              <a:t>chiari</a:t>
            </a:r>
            <a:r>
              <a:rPr lang="en-GB" sz="2000" dirty="0" smtClean="0"/>
              <a:t> SLA ad </a:t>
            </a:r>
            <a:r>
              <a:rPr lang="en-GB" sz="2000" dirty="0" err="1" smtClean="0"/>
              <a:t>una</a:t>
            </a:r>
            <a:r>
              <a:rPr lang="en-GB" sz="2000" dirty="0" smtClean="0"/>
              <a:t> base </a:t>
            </a:r>
            <a:r>
              <a:rPr lang="en-GB" sz="2000" dirty="0" err="1" smtClean="0"/>
              <a:t>più</a:t>
            </a:r>
            <a:r>
              <a:rPr lang="en-GB" sz="2000" dirty="0" smtClean="0"/>
              <a:t> </a:t>
            </a:r>
            <a:r>
              <a:rPr lang="en-GB" sz="2000" dirty="0" err="1" smtClean="0"/>
              <a:t>larga</a:t>
            </a: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Per </a:t>
            </a:r>
            <a:r>
              <a:rPr lang="en-US" sz="2000" dirty="0" err="1" smtClean="0"/>
              <a:t>sviluppare</a:t>
            </a:r>
            <a:r>
              <a:rPr lang="en-US" sz="2000" dirty="0" smtClean="0"/>
              <a:t> </a:t>
            </a:r>
            <a:r>
              <a:rPr lang="en-US" sz="2000" dirty="0" err="1" smtClean="0"/>
              <a:t>nuovi</a:t>
            </a:r>
            <a:r>
              <a:rPr lang="en-US" sz="2000" dirty="0" smtClean="0"/>
              <a:t> </a:t>
            </a:r>
            <a:r>
              <a:rPr lang="en-US" sz="2000" dirty="0" err="1" smtClean="0"/>
              <a:t>modelli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business </a:t>
            </a:r>
            <a:r>
              <a:rPr lang="en-US" sz="2000" dirty="0" err="1" smtClean="0"/>
              <a:t>basati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 </a:t>
            </a:r>
            <a:r>
              <a:rPr lang="en-US" sz="2000" dirty="0" err="1" smtClean="0"/>
              <a:t>componenti</a:t>
            </a:r>
            <a:r>
              <a:rPr lang="en-US" sz="2000" dirty="0" smtClean="0"/>
              <a:t> Open in </a:t>
            </a:r>
            <a:r>
              <a:rPr lang="en-US" sz="2000" dirty="0" err="1" smtClean="0"/>
              <a:t>Europa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In </a:t>
            </a:r>
            <a:r>
              <a:rPr lang="en-GB" sz="2000" dirty="0" err="1" smtClean="0"/>
              <a:t>Europa</a:t>
            </a:r>
            <a:r>
              <a:rPr lang="en-GB" sz="2000" dirty="0" smtClean="0"/>
              <a:t> </a:t>
            </a:r>
            <a:r>
              <a:rPr lang="en-GB" sz="2000" dirty="0" err="1" smtClean="0"/>
              <a:t>l’attività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R&amp;D non </a:t>
            </a:r>
            <a:r>
              <a:rPr lang="en-GB" sz="2000" dirty="0" err="1" smtClean="0"/>
              <a:t>si</a:t>
            </a:r>
            <a:r>
              <a:rPr lang="en-GB" sz="2000" dirty="0" smtClean="0"/>
              <a:t> è </a:t>
            </a:r>
            <a:r>
              <a:rPr lang="en-GB" sz="2000" dirty="0" err="1" smtClean="0"/>
              <a:t>limitata</a:t>
            </a:r>
            <a:r>
              <a:rPr lang="en-GB" sz="2000" dirty="0" smtClean="0"/>
              <a:t> </a:t>
            </a:r>
            <a:r>
              <a:rPr lang="en-GB" sz="2000" dirty="0" err="1" smtClean="0"/>
              <a:t>allo</a:t>
            </a:r>
            <a:r>
              <a:rPr lang="en-GB" sz="2000" dirty="0" smtClean="0"/>
              <a:t> </a:t>
            </a:r>
            <a:r>
              <a:rPr lang="en-GB" sz="2000" dirty="0" err="1" smtClean="0"/>
              <a:t>sviluppo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</a:t>
            </a:r>
            <a:r>
              <a:rPr lang="en-GB" sz="2000" dirty="0" err="1" smtClean="0"/>
              <a:t>prototipi</a:t>
            </a:r>
            <a:r>
              <a:rPr lang="en-GB" sz="2000" dirty="0" smtClean="0"/>
              <a:t> ma ha </a:t>
            </a:r>
            <a:r>
              <a:rPr lang="en-GB" sz="2000" dirty="0" err="1" smtClean="0"/>
              <a:t>prodotto</a:t>
            </a:r>
            <a:r>
              <a:rPr lang="en-GB" sz="2000" dirty="0" smtClean="0"/>
              <a:t> </a:t>
            </a:r>
            <a:r>
              <a:rPr lang="en-GB" sz="2000" dirty="0" err="1" smtClean="0"/>
              <a:t>componenti</a:t>
            </a:r>
            <a:r>
              <a:rPr lang="en-GB" sz="2000" dirty="0" smtClean="0"/>
              <a:t> software Open Source </a:t>
            </a:r>
            <a:r>
              <a:rPr lang="en-GB" sz="2000" dirty="0" err="1" smtClean="0"/>
              <a:t>che</a:t>
            </a:r>
            <a:r>
              <a:rPr lang="en-GB" sz="2000" dirty="0" smtClean="0"/>
              <a:t> </a:t>
            </a:r>
            <a:r>
              <a:rPr lang="en-GB" sz="2000" dirty="0" err="1" smtClean="0"/>
              <a:t>hanno</a:t>
            </a:r>
            <a:r>
              <a:rPr lang="en-GB" sz="2000" dirty="0" smtClean="0"/>
              <a:t> </a:t>
            </a:r>
            <a:r>
              <a:rPr lang="en-GB" sz="2000" dirty="0" err="1" smtClean="0"/>
              <a:t>mostrato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</a:t>
            </a:r>
            <a:r>
              <a:rPr lang="en-GB" sz="2000" dirty="0" err="1" smtClean="0"/>
              <a:t>poter</a:t>
            </a:r>
            <a:r>
              <a:rPr lang="en-GB" sz="2000" dirty="0" smtClean="0"/>
              <a:t> </a:t>
            </a:r>
            <a:r>
              <a:rPr lang="en-GB" sz="2000" dirty="0" err="1" smtClean="0"/>
              <a:t>sostenere</a:t>
            </a:r>
            <a:r>
              <a:rPr lang="en-GB" sz="2000" dirty="0" smtClean="0"/>
              <a:t> le </a:t>
            </a:r>
            <a:r>
              <a:rPr lang="en-GB" sz="2000" dirty="0" err="1" smtClean="0"/>
              <a:t>attività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</a:t>
            </a:r>
            <a:r>
              <a:rPr lang="en-GB" sz="2000" dirty="0" err="1" smtClean="0"/>
              <a:t>numerose</a:t>
            </a:r>
            <a:r>
              <a:rPr lang="en-GB" sz="2000" dirty="0" smtClean="0"/>
              <a:t> </a:t>
            </a:r>
            <a:r>
              <a:rPr lang="en-GB" sz="2000" dirty="0" err="1" smtClean="0"/>
              <a:t>comunità</a:t>
            </a:r>
            <a:r>
              <a:rPr lang="en-GB" sz="2000" dirty="0" smtClean="0"/>
              <a:t> </a:t>
            </a:r>
            <a:r>
              <a:rPr lang="en-GB" sz="2000" dirty="0" err="1" smtClean="0"/>
              <a:t>scientiifche</a:t>
            </a: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sz="2000" dirty="0" smtClean="0"/>
              <a:t>Per </a:t>
            </a:r>
            <a:r>
              <a:rPr lang="en-GB" sz="2000" dirty="0" err="1" smtClean="0"/>
              <a:t>agire</a:t>
            </a:r>
            <a:r>
              <a:rPr lang="en-GB" sz="2000" dirty="0" smtClean="0"/>
              <a:t> </a:t>
            </a:r>
            <a:r>
              <a:rPr lang="en-GB" sz="2000" dirty="0" err="1" smtClean="0"/>
              <a:t>da</a:t>
            </a:r>
            <a:r>
              <a:rPr lang="en-GB" sz="2000" dirty="0" smtClean="0"/>
              <a:t> </a:t>
            </a:r>
            <a:r>
              <a:rPr lang="en-GB" sz="2000" dirty="0" err="1" smtClean="0"/>
              <a:t>motori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</a:t>
            </a:r>
            <a:r>
              <a:rPr lang="en-GB" sz="2000" dirty="0" err="1" smtClean="0"/>
              <a:t>innovazione</a:t>
            </a:r>
            <a:r>
              <a:rPr lang="en-GB" sz="2000" dirty="0" smtClean="0"/>
              <a:t> </a:t>
            </a:r>
            <a:r>
              <a:rPr lang="en-GB" sz="2000" dirty="0" err="1" smtClean="0"/>
              <a:t>nel</a:t>
            </a:r>
            <a:r>
              <a:rPr lang="en-GB" sz="2000" dirty="0" smtClean="0"/>
              <a:t> </a:t>
            </a:r>
            <a:r>
              <a:rPr lang="en-GB" sz="2000" dirty="0" err="1" smtClean="0"/>
              <a:t>paese</a:t>
            </a:r>
            <a:endParaRPr lang="en-US" sz="2000" dirty="0" smtClean="0"/>
          </a:p>
          <a:p>
            <a:pPr>
              <a:lnSpc>
                <a:spcPct val="90000"/>
              </a:lnSpc>
            </a:pPr>
            <a:endParaRPr lang="en-GB" dirty="0" smtClean="0"/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/>
              <a:t>Luciano Gaido - WS CCR - Legnaro, 17 febbraio 2011</a:t>
            </a:r>
            <a:endParaRPr lang="en-US" smtClean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D0E3DEC-8846-4005-BA57-0E7FBA886179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Le NGI: cosa fanno ?   </a:t>
            </a:r>
          </a:p>
        </p:txBody>
      </p:sp>
      <p:sp>
        <p:nvSpPr>
          <p:cNvPr id="19458" name="Segnaposto contenuto 2"/>
          <p:cNvSpPr>
            <a:spLocks noGrp="1"/>
          </p:cNvSpPr>
          <p:nvPr>
            <p:ph idx="1"/>
          </p:nvPr>
        </p:nvSpPr>
        <p:spPr>
          <a:xfrm>
            <a:off x="554038" y="836613"/>
            <a:ext cx="8266434" cy="5429250"/>
          </a:xfrm>
        </p:spPr>
        <p:txBody>
          <a:bodyPr/>
          <a:lstStyle/>
          <a:p>
            <a:r>
              <a:rPr lang="en-GB" sz="2000" b="0" dirty="0" err="1" smtClean="0"/>
              <a:t>Offrono</a:t>
            </a:r>
            <a:r>
              <a:rPr lang="en-GB" sz="2000" b="0" dirty="0" smtClean="0"/>
              <a:t>, </a:t>
            </a:r>
            <a:r>
              <a:rPr lang="en-GB" sz="2000" b="0" dirty="0" err="1" smtClean="0"/>
              <a:t>supportano</a:t>
            </a:r>
            <a:r>
              <a:rPr lang="en-GB" sz="2000" b="0" dirty="0" smtClean="0"/>
              <a:t> e </a:t>
            </a:r>
            <a:r>
              <a:rPr lang="en-GB" sz="2000" b="0" dirty="0" err="1" smtClean="0"/>
              <a:t>mantengono</a:t>
            </a:r>
            <a:r>
              <a:rPr lang="en-GB" sz="2000" b="0" dirty="0" smtClean="0"/>
              <a:t> a </a:t>
            </a:r>
            <a:r>
              <a:rPr lang="en-GB" sz="2000" b="0" dirty="0" err="1" smtClean="0"/>
              <a:t>livello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nazionale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l’insieme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dei</a:t>
            </a:r>
            <a:r>
              <a:rPr lang="en-GB" sz="2000" b="0" dirty="0" smtClean="0"/>
              <a:t> </a:t>
            </a:r>
            <a:r>
              <a:rPr lang="en-GB" sz="2000" dirty="0" err="1" smtClean="0"/>
              <a:t>servizi</a:t>
            </a:r>
            <a:r>
              <a:rPr lang="en-GB" sz="2000" dirty="0" smtClean="0"/>
              <a:t> </a:t>
            </a:r>
            <a:r>
              <a:rPr lang="en-GB" sz="2000" b="0" dirty="0" err="1" smtClean="0"/>
              <a:t>che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permettono</a:t>
            </a:r>
            <a:r>
              <a:rPr lang="en-GB" sz="2000" b="0" dirty="0" smtClean="0"/>
              <a:t> un </a:t>
            </a:r>
            <a:r>
              <a:rPr lang="en-GB" sz="2000" dirty="0" err="1" smtClean="0"/>
              <a:t>accesso</a:t>
            </a:r>
            <a:r>
              <a:rPr lang="en-GB" sz="2000" dirty="0" smtClean="0"/>
              <a:t> </a:t>
            </a:r>
            <a:r>
              <a:rPr lang="en-GB" sz="2000" dirty="0" err="1" smtClean="0"/>
              <a:t>unificato</a:t>
            </a:r>
            <a:r>
              <a:rPr lang="en-GB" sz="2000" dirty="0" smtClean="0"/>
              <a:t> e la </a:t>
            </a:r>
            <a:r>
              <a:rPr lang="en-GB" sz="2000" dirty="0" err="1" smtClean="0"/>
              <a:t>condivisione</a:t>
            </a:r>
            <a:r>
              <a:rPr lang="en-GB" sz="2000" dirty="0" smtClean="0"/>
              <a:t> </a:t>
            </a:r>
            <a:r>
              <a:rPr lang="en-GB" sz="2000" dirty="0" err="1" smtClean="0"/>
              <a:t>delle</a:t>
            </a:r>
            <a:r>
              <a:rPr lang="en-GB" sz="2000" dirty="0" smtClean="0"/>
              <a:t> </a:t>
            </a:r>
            <a:r>
              <a:rPr lang="en-GB" sz="2000" dirty="0" err="1" smtClean="0"/>
              <a:t>risorse</a:t>
            </a:r>
            <a:r>
              <a:rPr lang="en-GB" sz="2000" dirty="0" smtClean="0"/>
              <a:t> ICT </a:t>
            </a:r>
            <a:r>
              <a:rPr lang="en-GB" sz="2000" dirty="0" err="1" smtClean="0"/>
              <a:t>nazionali</a:t>
            </a:r>
            <a:r>
              <a:rPr lang="en-GB" sz="2000" dirty="0" smtClean="0"/>
              <a:t> </a:t>
            </a:r>
            <a:r>
              <a:rPr lang="en-GB" sz="2000" b="0" dirty="0" smtClean="0"/>
              <a:t>per le </a:t>
            </a:r>
            <a:r>
              <a:rPr lang="en-GB" sz="2000" b="0" dirty="0" err="1" smtClean="0"/>
              <a:t>comunità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scientifiche</a:t>
            </a:r>
            <a:r>
              <a:rPr lang="en-GB" sz="2000" b="0" dirty="0" smtClean="0"/>
              <a:t>:</a:t>
            </a:r>
          </a:p>
          <a:p>
            <a:pPr lvl="1"/>
            <a:r>
              <a:rPr lang="en-GB" sz="2000" dirty="0" smtClean="0"/>
              <a:t>A </a:t>
            </a:r>
            <a:r>
              <a:rPr lang="en-GB" sz="2000" dirty="0" err="1" smtClean="0"/>
              <a:t>livello</a:t>
            </a:r>
            <a:r>
              <a:rPr lang="en-GB" sz="2000" dirty="0" smtClean="0"/>
              <a:t> </a:t>
            </a:r>
            <a:r>
              <a:rPr lang="en-GB" sz="2000" dirty="0" err="1" smtClean="0"/>
              <a:t>Nazionale</a:t>
            </a:r>
            <a:r>
              <a:rPr lang="en-GB" sz="2000" dirty="0" smtClean="0"/>
              <a:t>, </a:t>
            </a:r>
            <a:r>
              <a:rPr lang="en-GB" sz="2000" dirty="0" err="1" smtClean="0"/>
              <a:t>Europeo</a:t>
            </a:r>
            <a:r>
              <a:rPr lang="en-GB" sz="2000" dirty="0" smtClean="0"/>
              <a:t> e </a:t>
            </a:r>
            <a:r>
              <a:rPr lang="en-GB" sz="2000" dirty="0" err="1" smtClean="0"/>
              <a:t>Internazionale</a:t>
            </a:r>
            <a:endParaRPr lang="en-GB" sz="2000" dirty="0" smtClean="0"/>
          </a:p>
          <a:p>
            <a:r>
              <a:rPr lang="en-GB" sz="2000" b="0" dirty="0" err="1" smtClean="0"/>
              <a:t>Sostengono</a:t>
            </a:r>
            <a:r>
              <a:rPr lang="en-GB" sz="2000" b="0" dirty="0" smtClean="0"/>
              <a:t> la </a:t>
            </a:r>
            <a:r>
              <a:rPr lang="en-GB" sz="2000" b="0" dirty="0" err="1" smtClean="0"/>
              <a:t>trasformazione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di</a:t>
            </a:r>
            <a:r>
              <a:rPr lang="en-GB" sz="2000" b="0" dirty="0" smtClean="0"/>
              <a:t> un </a:t>
            </a:r>
            <a:r>
              <a:rPr lang="en-GB" sz="2000" b="0" dirty="0" err="1" smtClean="0"/>
              <a:t>insieme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di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risorse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locali</a:t>
            </a:r>
            <a:r>
              <a:rPr lang="en-GB" sz="2000" b="0" dirty="0" smtClean="0"/>
              <a:t> in un </a:t>
            </a:r>
            <a:r>
              <a:rPr lang="en-GB" sz="2000" dirty="0" err="1" smtClean="0"/>
              <a:t>elemento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 </a:t>
            </a:r>
            <a:r>
              <a:rPr lang="en-GB" sz="2000" dirty="0" err="1" smtClean="0"/>
              <a:t>una</a:t>
            </a:r>
            <a:r>
              <a:rPr lang="en-GB" sz="2000" dirty="0" smtClean="0"/>
              <a:t> e-</a:t>
            </a:r>
            <a:r>
              <a:rPr lang="en-GB" sz="2000" dirty="0" err="1" smtClean="0"/>
              <a:t>Infrastruttura</a:t>
            </a:r>
            <a:r>
              <a:rPr lang="en-GB" sz="2000" dirty="0" smtClean="0"/>
              <a:t> grid e cloud </a:t>
            </a:r>
            <a:r>
              <a:rPr lang="en-GB" sz="2000" dirty="0" err="1" smtClean="0"/>
              <a:t>nazionale</a:t>
            </a:r>
            <a:r>
              <a:rPr lang="en-GB" sz="2000" dirty="0" smtClean="0"/>
              <a:t> </a:t>
            </a:r>
            <a:r>
              <a:rPr lang="en-GB" sz="2000" b="0" dirty="0" err="1" smtClean="0"/>
              <a:t>inserita</a:t>
            </a:r>
            <a:r>
              <a:rPr lang="en-GB" sz="2000" b="0" dirty="0" smtClean="0"/>
              <a:t> in EGI</a:t>
            </a:r>
          </a:p>
          <a:p>
            <a:r>
              <a:rPr lang="en-GB" sz="2000" b="0" dirty="0" smtClean="0"/>
              <a:t>Hanno un </a:t>
            </a:r>
            <a:r>
              <a:rPr lang="en-GB" sz="2000" dirty="0" smtClean="0"/>
              <a:t>budget </a:t>
            </a:r>
            <a:r>
              <a:rPr lang="en-GB" sz="2000" dirty="0" err="1" smtClean="0"/>
              <a:t>sostenibile</a:t>
            </a:r>
            <a:r>
              <a:rPr lang="en-GB" sz="2000" dirty="0" smtClean="0"/>
              <a:t> </a:t>
            </a:r>
            <a:r>
              <a:rPr lang="en-GB" sz="2000" b="0" dirty="0" smtClean="0"/>
              <a:t>e </a:t>
            </a:r>
            <a:r>
              <a:rPr lang="en-GB" sz="2000" b="0" dirty="0" err="1" smtClean="0"/>
              <a:t>forniscono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direttamente</a:t>
            </a:r>
            <a:r>
              <a:rPr lang="en-GB" sz="2000" b="0" dirty="0" smtClean="0"/>
              <a:t> o </a:t>
            </a:r>
            <a:r>
              <a:rPr lang="en-GB" sz="2000" b="0" dirty="0" err="1" smtClean="0"/>
              <a:t>indirettamente</a:t>
            </a:r>
            <a:r>
              <a:rPr lang="en-GB" sz="2000" b="0" dirty="0" smtClean="0"/>
              <a:t> (ad </a:t>
            </a:r>
            <a:r>
              <a:rPr lang="en-GB" sz="2000" b="0" dirty="0" err="1" smtClean="0"/>
              <a:t>es</a:t>
            </a:r>
            <a:r>
              <a:rPr lang="en-GB" sz="2000" b="0" dirty="0" smtClean="0"/>
              <a:t>. </a:t>
            </a:r>
            <a:r>
              <a:rPr lang="en-GB" sz="2000" b="0" dirty="0" err="1" smtClean="0"/>
              <a:t>attraverso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i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propri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membri</a:t>
            </a:r>
            <a:r>
              <a:rPr lang="en-GB" sz="2000" b="0" dirty="0" smtClean="0"/>
              <a:t>) le </a:t>
            </a:r>
            <a:r>
              <a:rPr lang="en-GB" sz="2000" b="0" dirty="0" err="1" smtClean="0"/>
              <a:t>risorse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di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calcolo</a:t>
            </a:r>
            <a:r>
              <a:rPr lang="en-GB" sz="2000" b="0" dirty="0" smtClean="0"/>
              <a:t> e storage </a:t>
            </a:r>
            <a:r>
              <a:rPr lang="en-GB" sz="2000" b="0" dirty="0" err="1" smtClean="0"/>
              <a:t>nazionali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che</a:t>
            </a:r>
            <a:r>
              <a:rPr lang="en-GB" sz="2000" b="0" dirty="0" smtClean="0"/>
              <a:t> le </a:t>
            </a:r>
            <a:r>
              <a:rPr lang="en-GB" sz="2000" b="0" dirty="0" err="1" smtClean="0"/>
              <a:t>collaborazioni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di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ricerca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possono</a:t>
            </a:r>
            <a:r>
              <a:rPr lang="en-GB" sz="2000" b="0" dirty="0" smtClean="0"/>
              <a:t>  </a:t>
            </a:r>
            <a:r>
              <a:rPr lang="en-GB" sz="2000" b="0" dirty="0" err="1" smtClean="0"/>
              <a:t>condividire</a:t>
            </a:r>
            <a:r>
              <a:rPr lang="en-GB" sz="2000" b="0" dirty="0" smtClean="0"/>
              <a:t> a </a:t>
            </a:r>
            <a:r>
              <a:rPr lang="en-GB" sz="2000" b="0" dirty="0" err="1" smtClean="0"/>
              <a:t>livello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europeo</a:t>
            </a:r>
            <a:r>
              <a:rPr lang="en-GB" sz="2000" b="0" dirty="0" smtClean="0"/>
              <a:t>/</a:t>
            </a:r>
            <a:r>
              <a:rPr lang="en-GB" sz="2000" b="0" dirty="0" err="1" smtClean="0"/>
              <a:t>internazionale</a:t>
            </a:r>
            <a:endParaRPr lang="en-GB" sz="2000" b="0" dirty="0" smtClean="0"/>
          </a:p>
          <a:p>
            <a:r>
              <a:rPr lang="en-GB" sz="2000" b="0" dirty="0" smtClean="0"/>
              <a:t>Hanno un </a:t>
            </a:r>
            <a:r>
              <a:rPr lang="en-GB" sz="2000" dirty="0" err="1" smtClean="0"/>
              <a:t>mandato</a:t>
            </a:r>
            <a:r>
              <a:rPr lang="en-GB" sz="2000" dirty="0" smtClean="0"/>
              <a:t> politico </a:t>
            </a:r>
            <a:r>
              <a:rPr lang="en-GB" sz="2000" dirty="0" err="1" smtClean="0"/>
              <a:t>dalle</a:t>
            </a:r>
            <a:r>
              <a:rPr lang="en-GB" sz="2000" dirty="0" smtClean="0"/>
              <a:t> </a:t>
            </a:r>
            <a:r>
              <a:rPr lang="en-GB" sz="2000" dirty="0" err="1" smtClean="0"/>
              <a:t>comunità</a:t>
            </a:r>
            <a:r>
              <a:rPr lang="en-GB" sz="2000" dirty="0" smtClean="0"/>
              <a:t>  </a:t>
            </a:r>
            <a:r>
              <a:rPr lang="en-GB" sz="2000" dirty="0" err="1" smtClean="0"/>
              <a:t>nazionali</a:t>
            </a:r>
            <a:r>
              <a:rPr lang="en-GB" sz="2000" dirty="0" smtClean="0"/>
              <a:t> </a:t>
            </a:r>
            <a:r>
              <a:rPr lang="en-GB" sz="2000" b="0" dirty="0" smtClean="0"/>
              <a:t>(</a:t>
            </a:r>
            <a:r>
              <a:rPr lang="en-GB" sz="2000" b="0" dirty="0" err="1" smtClean="0"/>
              <a:t>fornitori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di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risorse</a:t>
            </a:r>
            <a:r>
              <a:rPr lang="en-GB" sz="2000" b="0" dirty="0" smtClean="0"/>
              <a:t>, </a:t>
            </a:r>
            <a:r>
              <a:rPr lang="en-GB" sz="2000" b="0" dirty="0" err="1" smtClean="0"/>
              <a:t>comunità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di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ricerca,etc</a:t>
            </a:r>
            <a:r>
              <a:rPr lang="en-GB" sz="2000" b="0" dirty="0" smtClean="0"/>
              <a:t>) per </a:t>
            </a:r>
            <a:r>
              <a:rPr lang="en-GB" sz="2000" b="0" dirty="0" err="1" smtClean="0"/>
              <a:t>parlare</a:t>
            </a:r>
            <a:r>
              <a:rPr lang="en-GB" sz="2000" b="0" dirty="0" smtClean="0"/>
              <a:t> a </a:t>
            </a:r>
            <a:r>
              <a:rPr lang="en-GB" sz="2000" b="0" dirty="0" err="1" smtClean="0"/>
              <a:t>nome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di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queste</a:t>
            </a:r>
            <a:r>
              <a:rPr lang="en-GB" sz="2000" b="0" dirty="0" smtClean="0"/>
              <a:t> per  le </a:t>
            </a:r>
            <a:r>
              <a:rPr lang="en-GB" sz="2000" b="0" dirty="0" err="1" smtClean="0"/>
              <a:t>infrastrutture</a:t>
            </a:r>
            <a:r>
              <a:rPr lang="en-GB" sz="2000" b="0" dirty="0" smtClean="0"/>
              <a:t> grid/cloud </a:t>
            </a:r>
            <a:r>
              <a:rPr lang="en-GB" sz="2000" b="0" dirty="0" err="1" smtClean="0"/>
              <a:t>nazionali</a:t>
            </a:r>
            <a:endParaRPr lang="en-GB" sz="2000" b="0" dirty="0" smtClean="0"/>
          </a:p>
          <a:p>
            <a:r>
              <a:rPr lang="en-GB" sz="2000" b="0" dirty="0" err="1" smtClean="0"/>
              <a:t>Rappresentano</a:t>
            </a:r>
            <a:r>
              <a:rPr lang="en-GB" sz="2000" b="0" dirty="0" smtClean="0"/>
              <a:t>  </a:t>
            </a:r>
            <a:r>
              <a:rPr lang="en-GB" sz="2000" b="0" dirty="0" err="1" smtClean="0"/>
              <a:t>il</a:t>
            </a:r>
            <a:r>
              <a:rPr lang="en-GB" sz="2000" b="0" dirty="0" smtClean="0"/>
              <a:t> solo </a:t>
            </a:r>
            <a:r>
              <a:rPr lang="en-GB" sz="2000" dirty="0" err="1" smtClean="0"/>
              <a:t>punto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</a:t>
            </a:r>
            <a:r>
              <a:rPr lang="en-GB" sz="2000" dirty="0" err="1" smtClean="0"/>
              <a:t>contatto</a:t>
            </a:r>
            <a:r>
              <a:rPr lang="en-GB" sz="2000" dirty="0" smtClean="0"/>
              <a:t> a </a:t>
            </a:r>
            <a:r>
              <a:rPr lang="en-GB" sz="2000" dirty="0" err="1" smtClean="0"/>
              <a:t>livello</a:t>
            </a:r>
            <a:r>
              <a:rPr lang="en-GB" sz="2000" dirty="0" smtClean="0"/>
              <a:t> </a:t>
            </a:r>
            <a:r>
              <a:rPr lang="en-GB" sz="2000" dirty="0" err="1" smtClean="0"/>
              <a:t>europeo</a:t>
            </a:r>
            <a:r>
              <a:rPr lang="en-GB" sz="2000" dirty="0" smtClean="0"/>
              <a:t>/</a:t>
            </a:r>
            <a:r>
              <a:rPr lang="en-GB" sz="2000" dirty="0" err="1" smtClean="0"/>
              <a:t>internazionale</a:t>
            </a:r>
            <a:r>
              <a:rPr lang="en-GB" sz="2000" dirty="0" smtClean="0"/>
              <a:t> per un </a:t>
            </a:r>
            <a:r>
              <a:rPr lang="en-GB" sz="2000" dirty="0" err="1" smtClean="0"/>
              <a:t>paese</a:t>
            </a:r>
            <a:r>
              <a:rPr lang="en-GB" sz="2000" dirty="0" smtClean="0"/>
              <a:t> </a:t>
            </a:r>
          </a:p>
          <a:p>
            <a:endParaRPr lang="it-IT" dirty="0" smtClean="0"/>
          </a:p>
        </p:txBody>
      </p:sp>
      <p:sp>
        <p:nvSpPr>
          <p:cNvPr id="19459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/>
              <a:t>Luciano Gaido - WS CCR - Legnaro, 17 febbraio 2011</a:t>
            </a:r>
            <a:endParaRPr lang="en-US" smtClean="0"/>
          </a:p>
        </p:txBody>
      </p:sp>
      <p:sp>
        <p:nvSpPr>
          <p:cNvPr id="1946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0A9CAD-7909-4739-B93A-A132A4D2761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mtClean="0"/>
              <a:t> IGI : gli obiettivi</a:t>
            </a:r>
          </a:p>
        </p:txBody>
      </p:sp>
      <p:sp>
        <p:nvSpPr>
          <p:cNvPr id="32770" name="Content Placeholder 4"/>
          <p:cNvSpPr>
            <a:spLocks noGrp="1"/>
          </p:cNvSpPr>
          <p:nvPr>
            <p:ph idx="1"/>
          </p:nvPr>
        </p:nvSpPr>
        <p:spPr>
          <a:xfrm>
            <a:off x="395536" y="1124744"/>
            <a:ext cx="8424862" cy="4968651"/>
          </a:xfrm>
        </p:spPr>
        <p:txBody>
          <a:bodyPr/>
          <a:lstStyle/>
          <a:p>
            <a:r>
              <a:rPr lang="it-IT" dirty="0" smtClean="0"/>
              <a:t>OBIETTIVO 1: Sostenere la ricerca (fondi </a:t>
            </a:r>
            <a:r>
              <a:rPr lang="it-IT" dirty="0" err="1" smtClean="0"/>
              <a:t>MIUR+soci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Servizi per la Gestione, controllo, e supporto dell'</a:t>
            </a:r>
            <a:r>
              <a:rPr lang="it-IT" dirty="0" err="1" smtClean="0"/>
              <a:t>infrastuttura</a:t>
            </a:r>
            <a:r>
              <a:rPr lang="it-IT" dirty="0" smtClean="0"/>
              <a:t> </a:t>
            </a:r>
            <a:r>
              <a:rPr lang="it-IT" dirty="0" err="1" smtClean="0"/>
              <a:t>Grid</a:t>
            </a:r>
            <a:r>
              <a:rPr lang="it-IT" dirty="0" smtClean="0"/>
              <a:t> </a:t>
            </a:r>
            <a:r>
              <a:rPr lang="it-IT" dirty="0" err="1" smtClean="0"/>
              <a:t>+Cloud</a:t>
            </a:r>
            <a:r>
              <a:rPr lang="it-IT" dirty="0" smtClean="0"/>
              <a:t> nazionale (risorse e servizi) </a:t>
            </a:r>
          </a:p>
          <a:p>
            <a:pPr lvl="1"/>
            <a:r>
              <a:rPr lang="it-IT" dirty="0" smtClean="0"/>
              <a:t>Servizi di supporto agli utenti</a:t>
            </a:r>
          </a:p>
          <a:p>
            <a:pPr lvl="1"/>
            <a:r>
              <a:rPr lang="it-IT" dirty="0" smtClean="0"/>
              <a:t>Supporto e sviluppo del </a:t>
            </a:r>
            <a:r>
              <a:rPr lang="it-IT" dirty="0" err="1" smtClean="0"/>
              <a:t>middleware</a:t>
            </a:r>
            <a:r>
              <a:rPr lang="it-IT" dirty="0" smtClean="0"/>
              <a:t> e servizi aggiuntivi</a:t>
            </a:r>
          </a:p>
          <a:p>
            <a:pPr lvl="1"/>
            <a:r>
              <a:rPr lang="it-IT" dirty="0" smtClean="0"/>
              <a:t>Gestione amministrativa della struttura IGI </a:t>
            </a:r>
          </a:p>
          <a:p>
            <a:pPr lvl="1"/>
            <a:r>
              <a:rPr lang="it-IT" dirty="0" smtClean="0"/>
              <a:t>Estensione ad una base di utenti </a:t>
            </a:r>
            <a:r>
              <a:rPr lang="it-IT" dirty="0" err="1" smtClean="0"/>
              <a:t>piu’</a:t>
            </a:r>
            <a:r>
              <a:rPr lang="it-IT" dirty="0" smtClean="0"/>
              <a:t> larga</a:t>
            </a:r>
          </a:p>
          <a:p>
            <a:r>
              <a:rPr lang="it-IT" dirty="0" smtClean="0"/>
              <a:t>OBIETTIVO 2: estensione a PA e oltre (da finanziare)</a:t>
            </a:r>
          </a:p>
          <a:p>
            <a:pPr lvl="1"/>
            <a:r>
              <a:rPr lang="it-IT" dirty="0" smtClean="0"/>
              <a:t>Avviare la sperimentazione/realizzazione di un prototipo di servizio di “</a:t>
            </a:r>
            <a:r>
              <a:rPr lang="it-IT" u="sng" dirty="0" err="1" smtClean="0"/>
              <a:t>Cloud</a:t>
            </a:r>
            <a:r>
              <a:rPr lang="it-IT" u="sng" dirty="0" smtClean="0"/>
              <a:t> pubblico Nazionale</a:t>
            </a:r>
            <a:r>
              <a:rPr lang="it-IT" dirty="0" smtClean="0"/>
              <a:t>” </a:t>
            </a:r>
            <a:r>
              <a:rPr lang="it-IT" dirty="0" err="1" smtClean="0"/>
              <a:t>IaaS</a:t>
            </a:r>
            <a:r>
              <a:rPr lang="it-IT" dirty="0" smtClean="0"/>
              <a:t> che possa ospitare on </a:t>
            </a:r>
            <a:r>
              <a:rPr lang="it-IT" dirty="0" err="1" smtClean="0"/>
              <a:t>demand</a:t>
            </a:r>
            <a:r>
              <a:rPr lang="it-IT" dirty="0" smtClean="0"/>
              <a:t> i servizi necessari per l’informatizzazione del settore pubblico e oltre con alcune industrie nazionali (poche) strategiche</a:t>
            </a:r>
          </a:p>
        </p:txBody>
      </p:sp>
      <p:sp>
        <p:nvSpPr>
          <p:cNvPr id="32771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/>
              <a:t>Luciano Gaido - WS CCR - Legnaro, 17 febbraio 2011</a:t>
            </a:r>
            <a:endParaRPr lang="en-US" smtClean="0"/>
          </a:p>
        </p:txBody>
      </p:sp>
      <p:sp>
        <p:nvSpPr>
          <p:cNvPr id="3277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F5C038A-4D84-4F32-ADB7-08A57E8AC794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306638" y="6553200"/>
            <a:ext cx="6215062" cy="447675"/>
          </a:xfrm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048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A616CA-CE0A-4C76-A4F8-53AF4402F7D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692275" y="0"/>
            <a:ext cx="64404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IGI:  </a:t>
            </a:r>
            <a:r>
              <a:rPr lang="en-US" sz="2800" b="1" dirty="0" smtClean="0">
                <a:solidFill>
                  <a:schemeClr val="bg1"/>
                </a:solidFill>
              </a:rPr>
              <a:t>Grid </a:t>
            </a:r>
            <a:r>
              <a:rPr lang="en-US" sz="2800" b="1" dirty="0" err="1" smtClean="0">
                <a:solidFill>
                  <a:schemeClr val="bg1"/>
                </a:solidFill>
              </a:rPr>
              <a:t>oppure</a:t>
            </a:r>
            <a:r>
              <a:rPr lang="en-US" sz="2800" b="1" dirty="0" smtClean="0">
                <a:solidFill>
                  <a:schemeClr val="bg1"/>
                </a:solidFill>
              </a:rPr>
              <a:t> Cloud?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07504" y="836712"/>
            <a:ext cx="8861425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2400" dirty="0" smtClean="0"/>
              <a:t>GRID:</a:t>
            </a:r>
            <a:r>
              <a:rPr lang="en-US" sz="2000" dirty="0" smtClean="0"/>
              <a:t> </a:t>
            </a:r>
            <a:r>
              <a:rPr lang="en-US" sz="2000" dirty="0" err="1" smtClean="0"/>
              <a:t>Servizi</a:t>
            </a:r>
            <a:r>
              <a:rPr lang="en-US" sz="2000" dirty="0" smtClean="0"/>
              <a:t> Open per </a:t>
            </a:r>
            <a:r>
              <a:rPr lang="en-US" sz="2000" dirty="0" err="1" smtClean="0"/>
              <a:t>condividere</a:t>
            </a:r>
            <a:r>
              <a:rPr lang="en-US" sz="2000" dirty="0" smtClean="0"/>
              <a:t> </a:t>
            </a:r>
            <a:r>
              <a:rPr lang="en-US" sz="2000" dirty="0" err="1" smtClean="0"/>
              <a:t>risorse</a:t>
            </a:r>
            <a:r>
              <a:rPr lang="en-US" sz="2000" dirty="0" smtClean="0"/>
              <a:t> ICT (</a:t>
            </a:r>
            <a:r>
              <a:rPr lang="en-US" sz="2000" dirty="0" err="1" smtClean="0"/>
              <a:t>anche</a:t>
            </a:r>
            <a:r>
              <a:rPr lang="en-US" sz="2000" dirty="0" smtClean="0"/>
              <a:t> </a:t>
            </a:r>
            <a:r>
              <a:rPr lang="en-US" sz="2000" dirty="0" err="1" smtClean="0"/>
              <a:t>virtuali</a:t>
            </a:r>
            <a:r>
              <a:rPr lang="en-US" sz="2000" dirty="0" smtClean="0"/>
              <a:t>) e/o </a:t>
            </a:r>
            <a:r>
              <a:rPr lang="en-US" sz="2000" dirty="0" err="1" smtClean="0"/>
              <a:t>strumenti</a:t>
            </a:r>
            <a:r>
              <a:rPr lang="en-US" sz="2000" dirty="0" smtClean="0"/>
              <a:t> </a:t>
            </a:r>
            <a:r>
              <a:rPr lang="en-US" sz="2000" dirty="0" err="1" smtClean="0"/>
              <a:t>posti</a:t>
            </a:r>
            <a:r>
              <a:rPr lang="en-US" sz="2000" dirty="0" smtClean="0"/>
              <a:t> in </a:t>
            </a:r>
            <a:r>
              <a:rPr lang="en-US" sz="2000" dirty="0" err="1" smtClean="0"/>
              <a:t>domini</a:t>
            </a:r>
            <a:r>
              <a:rPr lang="en-US" sz="2000" dirty="0" smtClean="0"/>
              <a:t> </a:t>
            </a:r>
            <a:r>
              <a:rPr lang="en-US" sz="2000" dirty="0" err="1" smtClean="0"/>
              <a:t>amministrativi</a:t>
            </a:r>
            <a:r>
              <a:rPr lang="en-US" sz="2000" dirty="0" smtClean="0"/>
              <a:t> </a:t>
            </a:r>
            <a:r>
              <a:rPr lang="en-US" sz="2000" dirty="0" err="1" smtClean="0"/>
              <a:t>diversi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supportano</a:t>
            </a:r>
            <a:r>
              <a:rPr lang="en-US" sz="2000" dirty="0" smtClean="0"/>
              <a:t> le </a:t>
            </a:r>
            <a:r>
              <a:rPr lang="en-US" sz="2000" dirty="0" err="1" smtClean="0"/>
              <a:t>attività</a:t>
            </a:r>
            <a:r>
              <a:rPr lang="en-US" sz="2000" dirty="0" smtClean="0"/>
              <a:t> collaborative </a:t>
            </a:r>
            <a:r>
              <a:rPr lang="en-US" sz="2000" dirty="0" err="1" smtClean="0"/>
              <a:t>dell’e</a:t>
            </a:r>
            <a:r>
              <a:rPr lang="en-US" sz="2000" dirty="0" smtClean="0"/>
              <a:t>-Science</a:t>
            </a:r>
          </a:p>
          <a:p>
            <a:pPr marL="800100" lvl="1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2000" dirty="0" err="1" smtClean="0"/>
              <a:t>Basati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Protocolli</a:t>
            </a:r>
            <a:r>
              <a:rPr lang="en-US" sz="2000" dirty="0" smtClean="0"/>
              <a:t> </a:t>
            </a:r>
            <a:r>
              <a:rPr lang="en-US" sz="2000" dirty="0" err="1" smtClean="0"/>
              <a:t>Generali</a:t>
            </a:r>
            <a:r>
              <a:rPr lang="en-US" sz="2000" dirty="0" smtClean="0"/>
              <a:t>, Standard e Open Source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2400" dirty="0" smtClean="0"/>
              <a:t>Cloud:</a:t>
            </a:r>
            <a:r>
              <a:rPr lang="en-US" sz="2000" dirty="0" smtClean="0"/>
              <a:t>  </a:t>
            </a:r>
            <a:r>
              <a:rPr lang="en-US" sz="2000" dirty="0"/>
              <a:t>ha </a:t>
            </a:r>
            <a:r>
              <a:rPr lang="en-US" sz="2000" dirty="0" err="1"/>
              <a:t>indicato</a:t>
            </a:r>
            <a:r>
              <a:rPr lang="en-US" sz="2000" dirty="0"/>
              <a:t> </a:t>
            </a:r>
            <a:r>
              <a:rPr lang="en-US" sz="2000" dirty="0" err="1"/>
              <a:t>inizialmente</a:t>
            </a:r>
            <a:r>
              <a:rPr lang="en-US" sz="2000" dirty="0"/>
              <a:t> </a:t>
            </a:r>
            <a:r>
              <a:rPr lang="en-US" sz="2000" dirty="0" err="1"/>
              <a:t>un’offerta</a:t>
            </a:r>
            <a:r>
              <a:rPr lang="en-US" sz="2000" dirty="0"/>
              <a:t>  </a:t>
            </a:r>
            <a:r>
              <a:rPr lang="en-US" sz="2000" dirty="0" err="1"/>
              <a:t>proprietaria</a:t>
            </a:r>
            <a:r>
              <a:rPr lang="en-US" sz="2000" dirty="0"/>
              <a:t> via WEB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ambienti</a:t>
            </a:r>
            <a:r>
              <a:rPr lang="en-US" sz="2000" dirty="0"/>
              <a:t> </a:t>
            </a:r>
            <a:r>
              <a:rPr lang="en-US" sz="2000" dirty="0" err="1"/>
              <a:t>virtuali</a:t>
            </a:r>
            <a:r>
              <a:rPr lang="en-US" sz="2000" dirty="0"/>
              <a:t> 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calcolo</a:t>
            </a:r>
            <a:r>
              <a:rPr lang="en-US" sz="2000" dirty="0"/>
              <a:t> e storage </a:t>
            </a:r>
            <a:r>
              <a:rPr lang="en-US" sz="2000" dirty="0" err="1"/>
              <a:t>creati</a:t>
            </a:r>
            <a:r>
              <a:rPr lang="en-US" sz="2000" dirty="0"/>
              <a:t> </a:t>
            </a:r>
            <a:r>
              <a:rPr lang="en-US" sz="2000" dirty="0" err="1"/>
              <a:t>secondo</a:t>
            </a:r>
            <a:r>
              <a:rPr lang="en-US" sz="2000" dirty="0"/>
              <a:t> le </a:t>
            </a:r>
            <a:r>
              <a:rPr lang="en-US" sz="2000" dirty="0" err="1"/>
              <a:t>esigenze</a:t>
            </a:r>
            <a:r>
              <a:rPr lang="en-US" sz="2000" dirty="0"/>
              <a:t> </a:t>
            </a:r>
            <a:r>
              <a:rPr lang="en-US" sz="2000" dirty="0" err="1"/>
              <a:t>degli</a:t>
            </a:r>
            <a:r>
              <a:rPr lang="en-US" sz="2000" dirty="0"/>
              <a:t>  </a:t>
            </a:r>
            <a:r>
              <a:rPr lang="en-US" sz="2000" dirty="0" err="1"/>
              <a:t>utenti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parte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smtClean="0"/>
              <a:t>provider </a:t>
            </a:r>
            <a:r>
              <a:rPr lang="en-US" sz="2000" dirty="0" err="1"/>
              <a:t>commerciali</a:t>
            </a:r>
            <a:endParaRPr lang="en-US" sz="2000" dirty="0"/>
          </a:p>
          <a:p>
            <a:pPr marL="800100" lvl="1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2000" dirty="0" smtClean="0">
                <a:solidFill>
                  <a:srgbClr val="00338F"/>
                </a:solidFill>
              </a:rPr>
              <a:t>Ha </a:t>
            </a:r>
            <a:r>
              <a:rPr lang="en-US" sz="2000" dirty="0" err="1" smtClean="0">
                <a:solidFill>
                  <a:srgbClr val="00338F"/>
                </a:solidFill>
              </a:rPr>
              <a:t>reso</a:t>
            </a:r>
            <a:r>
              <a:rPr lang="en-US" sz="2000" dirty="0" smtClean="0">
                <a:solidFill>
                  <a:srgbClr val="00338F"/>
                </a:solidFill>
              </a:rPr>
              <a:t> </a:t>
            </a:r>
            <a:r>
              <a:rPr lang="en-US" sz="2000" dirty="0" err="1" smtClean="0">
                <a:solidFill>
                  <a:srgbClr val="00338F"/>
                </a:solidFill>
              </a:rPr>
              <a:t>semplice</a:t>
            </a:r>
            <a:r>
              <a:rPr lang="en-US" sz="2000" dirty="0" smtClean="0">
                <a:solidFill>
                  <a:srgbClr val="00338F"/>
                </a:solidFill>
              </a:rPr>
              <a:t> e </a:t>
            </a:r>
            <a:r>
              <a:rPr lang="en-US" sz="2000" dirty="0" err="1" smtClean="0">
                <a:solidFill>
                  <a:srgbClr val="00338F"/>
                </a:solidFill>
              </a:rPr>
              <a:t>flessibile</a:t>
            </a:r>
            <a:r>
              <a:rPr lang="en-US" sz="2000" dirty="0" smtClean="0">
                <a:solidFill>
                  <a:srgbClr val="00338F"/>
                </a:solidFill>
              </a:rPr>
              <a:t> </a:t>
            </a:r>
            <a:r>
              <a:rPr lang="en-US" sz="2000" dirty="0" err="1" smtClean="0">
                <a:solidFill>
                  <a:srgbClr val="00338F"/>
                </a:solidFill>
              </a:rPr>
              <a:t>l’accesso</a:t>
            </a:r>
            <a:r>
              <a:rPr lang="en-US" sz="2000" dirty="0" smtClean="0">
                <a:solidFill>
                  <a:srgbClr val="00338F"/>
                </a:solidFill>
              </a:rPr>
              <a:t> a hardware, software e storage  grazie a </a:t>
            </a:r>
            <a:r>
              <a:rPr lang="en-US" sz="2000" dirty="0" err="1" smtClean="0">
                <a:solidFill>
                  <a:srgbClr val="00338F"/>
                </a:solidFill>
              </a:rPr>
              <a:t>virtualizzazione</a:t>
            </a:r>
            <a:r>
              <a:rPr lang="en-US" sz="2000" dirty="0" smtClean="0">
                <a:solidFill>
                  <a:srgbClr val="00338F"/>
                </a:solidFill>
              </a:rPr>
              <a:t> e </a:t>
            </a:r>
            <a:r>
              <a:rPr lang="en-US" sz="2000" dirty="0" err="1" smtClean="0">
                <a:solidFill>
                  <a:srgbClr val="00338F"/>
                </a:solidFill>
              </a:rPr>
              <a:t>nuove</a:t>
            </a:r>
            <a:r>
              <a:rPr lang="en-US" sz="2000" dirty="0" smtClean="0">
                <a:solidFill>
                  <a:srgbClr val="00338F"/>
                </a:solidFill>
              </a:rPr>
              <a:t> </a:t>
            </a:r>
            <a:r>
              <a:rPr lang="en-US" sz="2000" dirty="0" err="1" smtClean="0">
                <a:solidFill>
                  <a:srgbClr val="00338F"/>
                </a:solidFill>
              </a:rPr>
              <a:t>interfacce</a:t>
            </a:r>
            <a:r>
              <a:rPr lang="en-US" sz="2000" dirty="0" smtClean="0">
                <a:solidFill>
                  <a:srgbClr val="00338F"/>
                </a:solidFill>
              </a:rPr>
              <a:t> WEB</a:t>
            </a:r>
          </a:p>
          <a:p>
            <a:pPr marL="800100" lvl="1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2000" dirty="0" err="1" smtClean="0"/>
              <a:t>Oggi</a:t>
            </a:r>
            <a:r>
              <a:rPr lang="en-US" sz="2000" dirty="0" smtClean="0"/>
              <a:t> Cloud </a:t>
            </a:r>
            <a:r>
              <a:rPr lang="en-US" sz="2000" dirty="0" err="1" smtClean="0"/>
              <a:t>indica</a:t>
            </a:r>
            <a:r>
              <a:rPr lang="en-US" sz="2000" dirty="0" smtClean="0"/>
              <a:t> </a:t>
            </a:r>
            <a:r>
              <a:rPr lang="en-US" sz="2000" dirty="0" err="1" smtClean="0"/>
              <a:t>genericamente</a:t>
            </a:r>
            <a:r>
              <a:rPr lang="en-US" sz="2000" dirty="0" smtClean="0"/>
              <a:t> </a:t>
            </a:r>
            <a:r>
              <a:rPr lang="en-US" sz="2000" dirty="0" err="1" smtClean="0"/>
              <a:t>un’infrastruttura</a:t>
            </a:r>
            <a:r>
              <a:rPr lang="en-US" sz="2000" dirty="0" smtClean="0"/>
              <a:t> </a:t>
            </a:r>
            <a:r>
              <a:rPr lang="en-US" sz="2000" dirty="0" err="1" smtClean="0"/>
              <a:t>distribuita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calcolo</a:t>
            </a:r>
            <a:r>
              <a:rPr lang="en-US" sz="2000" dirty="0" smtClean="0"/>
              <a:t> e storage (DCSI) 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comprende</a:t>
            </a:r>
            <a:r>
              <a:rPr lang="en-US" sz="2000" dirty="0" smtClean="0"/>
              <a:t> Grid, Cloud, HPC, etc.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306638" y="6553200"/>
            <a:ext cx="6215062" cy="447675"/>
          </a:xfrm>
          <a:noFill/>
        </p:spPr>
        <p:txBody>
          <a:bodyPr/>
          <a:lstStyle/>
          <a:p>
            <a:r>
              <a:rPr lang="it-IT" smtClean="0"/>
              <a:t>Luciano Gaido - WS CCR - Legnaro, 17 febbraio 2011</a:t>
            </a:r>
            <a:endParaRPr lang="en-US" smtClean="0"/>
          </a:p>
        </p:txBody>
      </p:sp>
      <p:sp>
        <p:nvSpPr>
          <p:cNvPr id="2048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A616CA-CE0A-4C76-A4F8-53AF4402F7D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692275" y="0"/>
            <a:ext cx="64404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IGI:  </a:t>
            </a:r>
            <a:r>
              <a:rPr lang="en-US" sz="2800" b="1" dirty="0" smtClean="0">
                <a:solidFill>
                  <a:schemeClr val="bg1"/>
                </a:solidFill>
              </a:rPr>
              <a:t>Grid + Cloud!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282575" y="908720"/>
            <a:ext cx="8609905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2000" dirty="0" smtClean="0"/>
              <a:t>GRID </a:t>
            </a:r>
            <a:r>
              <a:rPr lang="en-US" sz="2000" dirty="0"/>
              <a:t>e  Cloud: </a:t>
            </a:r>
            <a:r>
              <a:rPr lang="en-US" sz="2000" dirty="0" err="1" smtClean="0"/>
              <a:t>un’opportunità</a:t>
            </a:r>
            <a:r>
              <a:rPr lang="en-US" sz="2000" dirty="0" smtClean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servizi</a:t>
            </a:r>
            <a:r>
              <a:rPr lang="en-US" sz="2000" dirty="0"/>
              <a:t> </a:t>
            </a:r>
            <a:r>
              <a:rPr lang="en-US" sz="2000" dirty="0" err="1"/>
              <a:t>complementari</a:t>
            </a:r>
            <a:r>
              <a:rPr lang="en-US" sz="2000" dirty="0"/>
              <a:t> per IGI </a:t>
            </a:r>
            <a:endParaRPr lang="en-US" sz="2000" dirty="0" smtClean="0"/>
          </a:p>
          <a:p>
            <a:pPr marL="342900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endParaRPr lang="en-US" sz="2000" dirty="0" smtClean="0"/>
          </a:p>
          <a:p>
            <a:pPr marL="342900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2000" dirty="0" err="1" smtClean="0"/>
              <a:t>Sembra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scelta</a:t>
            </a:r>
            <a:r>
              <a:rPr lang="en-US" sz="2000" dirty="0" smtClean="0"/>
              <a:t> </a:t>
            </a:r>
            <a:r>
              <a:rPr lang="en-US" sz="2000" dirty="0" err="1" smtClean="0"/>
              <a:t>naturale</a:t>
            </a:r>
            <a:r>
              <a:rPr lang="en-US" sz="2000" dirty="0" smtClean="0"/>
              <a:t> per IGI </a:t>
            </a:r>
            <a:r>
              <a:rPr lang="en-US" sz="2000" dirty="0" err="1" smtClean="0"/>
              <a:t>perchè</a:t>
            </a:r>
            <a:r>
              <a:rPr lang="en-US" sz="2000" dirty="0" smtClean="0"/>
              <a:t>:</a:t>
            </a:r>
          </a:p>
          <a:p>
            <a:pPr marL="800100" lvl="1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2000" dirty="0" smtClean="0"/>
              <a:t>In </a:t>
            </a:r>
            <a:r>
              <a:rPr lang="en-US" sz="2000" dirty="0" err="1" smtClean="0"/>
              <a:t>generale</a:t>
            </a:r>
            <a:r>
              <a:rPr lang="en-US" sz="2000" dirty="0" smtClean="0"/>
              <a:t> la </a:t>
            </a:r>
            <a:r>
              <a:rPr lang="en-US" sz="2000" dirty="0" err="1" smtClean="0"/>
              <a:t>diversificazione</a:t>
            </a:r>
            <a:r>
              <a:rPr lang="en-US" sz="2000" dirty="0" smtClean="0"/>
              <a:t> </a:t>
            </a:r>
            <a:r>
              <a:rPr lang="en-US" sz="2000" dirty="0" err="1" smtClean="0"/>
              <a:t>dell’offerta</a:t>
            </a:r>
            <a:r>
              <a:rPr lang="en-US" sz="2000" dirty="0" smtClean="0"/>
              <a:t> è </a:t>
            </a:r>
            <a:r>
              <a:rPr lang="en-US" sz="2000" dirty="0" err="1" smtClean="0"/>
              <a:t>uno</a:t>
            </a:r>
            <a:r>
              <a:rPr lang="en-US" sz="2000" dirty="0" smtClean="0"/>
              <a:t> </a:t>
            </a:r>
            <a:r>
              <a:rPr lang="en-US" sz="2000" dirty="0" err="1" smtClean="0"/>
              <a:t>degli</a:t>
            </a:r>
            <a:r>
              <a:rPr lang="en-US" sz="2000" dirty="0" smtClean="0"/>
              <a:t> </a:t>
            </a:r>
            <a:r>
              <a:rPr lang="en-US" sz="2000" dirty="0" err="1" smtClean="0"/>
              <a:t>elementi</a:t>
            </a:r>
            <a:r>
              <a:rPr lang="en-US" sz="2000" dirty="0" smtClean="0"/>
              <a:t> </a:t>
            </a:r>
            <a:r>
              <a:rPr lang="en-US" sz="2000" dirty="0" err="1" smtClean="0"/>
              <a:t>chiave</a:t>
            </a:r>
            <a:r>
              <a:rPr lang="en-US" sz="2000" dirty="0" smtClean="0"/>
              <a:t> per </a:t>
            </a:r>
            <a:r>
              <a:rPr lang="en-US" sz="2000" dirty="0" err="1" smtClean="0"/>
              <a:t>l’ampliamento</a:t>
            </a:r>
            <a:r>
              <a:rPr lang="en-US" sz="2000" dirty="0" smtClean="0"/>
              <a:t> del </a:t>
            </a:r>
            <a:r>
              <a:rPr lang="en-US" sz="2000" dirty="0" err="1" smtClean="0"/>
              <a:t>bacino</a:t>
            </a:r>
            <a:r>
              <a:rPr lang="en-US" sz="2000" dirty="0" smtClean="0"/>
              <a:t> </a:t>
            </a:r>
            <a:r>
              <a:rPr lang="en-US" sz="2000" dirty="0" err="1" smtClean="0"/>
              <a:t>degli</a:t>
            </a:r>
            <a:r>
              <a:rPr lang="en-US" sz="2000" dirty="0" smtClean="0"/>
              <a:t> </a:t>
            </a:r>
            <a:r>
              <a:rPr lang="en-US" sz="2000" dirty="0" err="1" smtClean="0"/>
              <a:t>utenti</a:t>
            </a:r>
            <a:endParaRPr lang="en-US" sz="2000" dirty="0" smtClean="0"/>
          </a:p>
          <a:p>
            <a:pPr marL="800100" lvl="1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2000" dirty="0" smtClean="0"/>
              <a:t>In </a:t>
            </a:r>
            <a:r>
              <a:rPr lang="en-US" sz="2000" dirty="0" err="1" smtClean="0"/>
              <a:t>particolare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/>
              <a:t>servizi</a:t>
            </a:r>
            <a:r>
              <a:rPr lang="en-US" sz="2000" dirty="0"/>
              <a:t> Grid </a:t>
            </a:r>
            <a:r>
              <a:rPr lang="en-US" sz="2000" dirty="0" err="1"/>
              <a:t>Integrati</a:t>
            </a:r>
            <a:r>
              <a:rPr lang="en-US" sz="2000" dirty="0"/>
              <a:t> con  Cloud </a:t>
            </a:r>
            <a:r>
              <a:rPr lang="en-US" sz="2000" dirty="0" err="1" smtClean="0"/>
              <a:t>permettono</a:t>
            </a:r>
            <a:r>
              <a:rPr lang="en-US" sz="2000" dirty="0" smtClean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estendere</a:t>
            </a:r>
            <a:r>
              <a:rPr lang="en-US" sz="2000" dirty="0"/>
              <a:t> </a:t>
            </a:r>
            <a:r>
              <a:rPr lang="en-US" sz="2000" dirty="0" err="1"/>
              <a:t>l’uso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DCSI </a:t>
            </a:r>
            <a:r>
              <a:rPr lang="en-US" sz="2000" dirty="0" err="1"/>
              <a:t>da</a:t>
            </a:r>
            <a:r>
              <a:rPr lang="en-US" sz="2000" dirty="0"/>
              <a:t> un </a:t>
            </a:r>
            <a:r>
              <a:rPr lang="en-US" sz="2000" dirty="0" err="1"/>
              <a:t>sottoinsieme</a:t>
            </a:r>
            <a:r>
              <a:rPr lang="en-US" sz="2000" dirty="0"/>
              <a:t> del </a:t>
            </a:r>
            <a:r>
              <a:rPr lang="en-US" sz="2000" dirty="0" err="1"/>
              <a:t>mondo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 </a:t>
            </a:r>
            <a:r>
              <a:rPr lang="en-US" sz="2000" dirty="0" err="1"/>
              <a:t>Ricerca</a:t>
            </a:r>
            <a:r>
              <a:rPr lang="en-US" sz="2000" dirty="0"/>
              <a:t> a </a:t>
            </a:r>
            <a:r>
              <a:rPr lang="en-US" sz="2000" dirty="0" err="1"/>
              <a:t>potenzialmente</a:t>
            </a:r>
            <a:r>
              <a:rPr lang="en-US" sz="2000" dirty="0"/>
              <a:t> </a:t>
            </a:r>
            <a:r>
              <a:rPr lang="en-US" sz="2000" dirty="0" err="1"/>
              <a:t>ogni</a:t>
            </a:r>
            <a:r>
              <a:rPr lang="en-US" sz="2000" dirty="0"/>
              <a:t> </a:t>
            </a:r>
            <a:r>
              <a:rPr lang="en-US" sz="2000" dirty="0" err="1"/>
              <a:t>utente</a:t>
            </a:r>
            <a:r>
              <a:rPr lang="en-US" sz="2000" dirty="0"/>
              <a:t> (PA e </a:t>
            </a:r>
            <a:r>
              <a:rPr lang="en-US" sz="2000" dirty="0" err="1" smtClean="0"/>
              <a:t>Aziende</a:t>
            </a:r>
            <a:r>
              <a:rPr lang="en-US" sz="2000" dirty="0" smtClean="0"/>
              <a:t>)</a:t>
            </a:r>
          </a:p>
          <a:p>
            <a:pPr marL="800100" lvl="1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endParaRPr lang="en-US" sz="2000" dirty="0" smtClean="0"/>
          </a:p>
          <a:p>
            <a:pPr marL="342900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 smtClean="0"/>
              <a:t>L’infrastruttura </a:t>
            </a:r>
            <a:r>
              <a:rPr lang="it-IT" sz="2000" dirty="0" err="1" smtClean="0"/>
              <a:t>Grid</a:t>
            </a:r>
            <a:r>
              <a:rPr lang="it-IT" sz="2000" dirty="0" smtClean="0"/>
              <a:t> di IGI diventa un insieme di servizi che si possono comprare e vendere facilmente via WEB e che possono ospitare a loro volta servizi che possono essere sviluppati e offerti come tali</a:t>
            </a:r>
          </a:p>
          <a:p>
            <a:pPr marL="800100" lvl="1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1700" dirty="0" smtClean="0"/>
              <a:t>Si aprono prospettive interessanti anche per i partner di IGI</a:t>
            </a:r>
          </a:p>
          <a:p>
            <a:pPr marL="342900" indent="-342900">
              <a:spcBef>
                <a:spcPct val="20000"/>
              </a:spcBef>
              <a:buClr>
                <a:srgbClr val="F1AF00"/>
              </a:buClr>
            </a:pPr>
            <a:endParaRPr lang="it-IT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/>
              <a:t>Luciano Gaido - WS CCR - Legnaro, 17 febbraio 2011</a:t>
            </a:r>
            <a:endParaRPr lang="en-US" smtClean="0"/>
          </a:p>
        </p:txBody>
      </p:sp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1B8BDC8-9060-4C85-809B-D7A7924C838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0"/>
            <a:ext cx="5976664" cy="685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Un </a:t>
            </a:r>
            <a:r>
              <a:rPr lang="en-US" dirty="0" err="1" smtClean="0"/>
              <a:t>esempio</a:t>
            </a:r>
            <a:r>
              <a:rPr lang="en-US" dirty="0" smtClean="0"/>
              <a:t> </a:t>
            </a:r>
            <a:r>
              <a:rPr lang="en-US" dirty="0" err="1" smtClean="0"/>
              <a:t>concreto</a:t>
            </a:r>
            <a:r>
              <a:rPr lang="en-US" dirty="0" smtClean="0"/>
              <a:t>:  </a:t>
            </a:r>
            <a:r>
              <a:rPr lang="en-US" dirty="0" err="1" smtClean="0"/>
              <a:t>WNodES</a:t>
            </a:r>
            <a:endParaRPr lang="en-US" dirty="0" smtClean="0"/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844824"/>
            <a:ext cx="8713788" cy="4298950"/>
          </a:xfrm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43610" y="980728"/>
            <a:ext cx="69846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Worker Node on Demand (</a:t>
            </a:r>
            <a:r>
              <a:rPr lang="en-US" sz="2400" dirty="0" err="1" smtClean="0"/>
              <a:t>WNodES</a:t>
            </a:r>
            <a:r>
              <a:rPr lang="en-US" sz="2400" dirty="0" smtClean="0"/>
              <a:t>):</a:t>
            </a:r>
            <a:endParaRPr lang="en-US" sz="2400" dirty="0"/>
          </a:p>
          <a:p>
            <a:pPr algn="ctr"/>
            <a:r>
              <a:rPr lang="en-US" sz="2400" dirty="0" err="1" smtClean="0"/>
              <a:t>Selezione</a:t>
            </a:r>
            <a:r>
              <a:rPr lang="en-US" sz="2400" dirty="0" smtClean="0"/>
              <a:t> </a:t>
            </a:r>
            <a:r>
              <a:rPr lang="en-US" sz="2400" dirty="0" err="1"/>
              <a:t>dinamica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risorse</a:t>
            </a:r>
            <a:r>
              <a:rPr lang="en-US" sz="2400" dirty="0"/>
              <a:t> </a:t>
            </a:r>
            <a:r>
              <a:rPr lang="en-US" sz="2400" dirty="0" err="1"/>
              <a:t>virtuali</a:t>
            </a:r>
            <a:r>
              <a:rPr lang="en-US" sz="2400" dirty="0"/>
              <a:t> via grid </a:t>
            </a:r>
            <a:r>
              <a:rPr lang="en-US" sz="2400" dirty="0" smtClean="0"/>
              <a:t>Jobs</a:t>
            </a:r>
            <a:endParaRPr lang="en-US" sz="2400" dirty="0"/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2421769" y="6072188"/>
            <a:ext cx="5008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 dirty="0"/>
              <a:t>L’utente </a:t>
            </a:r>
            <a:r>
              <a:rPr lang="it-IT" sz="2000" dirty="0" smtClean="0"/>
              <a:t>può </a:t>
            </a:r>
            <a:r>
              <a:rPr lang="it-IT" sz="2000" dirty="0"/>
              <a:t>scegliere l’ambiente di lavoro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/>
              <a:t>Luciano Gaido - WS CCR - Legnaro, 17 febbraio 2011</a:t>
            </a:r>
            <a:endParaRPr lang="en-US" smtClean="0"/>
          </a:p>
        </p:txBody>
      </p:sp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BDA1A8-CBCD-4986-B8D2-F6C1512FF04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IGI come </a:t>
            </a:r>
            <a:r>
              <a:rPr lang="en-US" dirty="0" err="1" smtClean="0"/>
              <a:t>IaaS</a:t>
            </a:r>
            <a:endParaRPr lang="en-US" dirty="0" smtClean="0"/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773238"/>
            <a:ext cx="7262813" cy="4824412"/>
          </a:xfrm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333500" y="908050"/>
            <a:ext cx="6203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err="1"/>
              <a:t>Convergenza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 Grid and Cloud Services </a:t>
            </a:r>
            <a:r>
              <a:rPr lang="en-US" sz="2400" dirty="0" err="1"/>
              <a:t>su</a:t>
            </a:r>
            <a:endParaRPr lang="en-US" sz="2400" dirty="0"/>
          </a:p>
          <a:p>
            <a:pPr algn="ctr"/>
            <a:r>
              <a:rPr lang="en-US" sz="2400" dirty="0"/>
              <a:t>Dynamically Provisioned Resources</a:t>
            </a:r>
          </a:p>
        </p:txBody>
      </p:sp>
      <p:sp>
        <p:nvSpPr>
          <p:cNvPr id="23558" name="Oval 7"/>
          <p:cNvSpPr>
            <a:spLocks noChangeArrowheads="1"/>
          </p:cNvSpPr>
          <p:nvPr/>
        </p:nvSpPr>
        <p:spPr bwMode="auto">
          <a:xfrm>
            <a:off x="7164388" y="1916113"/>
            <a:ext cx="1439862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New USER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PC, PA</a:t>
            </a:r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 flipH="1">
            <a:off x="6227763" y="2781300"/>
            <a:ext cx="13668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2665413" y="6072188"/>
            <a:ext cx="342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800"/>
              <a:t>IGI diventa una IaaS</a:t>
            </a:r>
          </a:p>
        </p:txBody>
      </p:sp>
      <p:sp>
        <p:nvSpPr>
          <p:cNvPr id="23561" name="CasellaDiTesto 9"/>
          <p:cNvSpPr txBox="1">
            <a:spLocks noChangeArrowheads="1"/>
          </p:cNvSpPr>
          <p:nvPr/>
        </p:nvSpPr>
        <p:spPr bwMode="auto">
          <a:xfrm>
            <a:off x="6116638" y="4292600"/>
            <a:ext cx="2416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/>
              <a:t>Typical IGI site </a:t>
            </a:r>
          </a:p>
        </p:txBody>
      </p:sp>
      <p:sp>
        <p:nvSpPr>
          <p:cNvPr id="23562" name="Oval 11"/>
          <p:cNvSpPr>
            <a:spLocks noChangeArrowheads="1"/>
          </p:cNvSpPr>
          <p:nvPr/>
        </p:nvSpPr>
        <p:spPr bwMode="auto">
          <a:xfrm>
            <a:off x="395288" y="3716338"/>
            <a:ext cx="2016125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Archivio</a:t>
            </a:r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468313" y="4292600"/>
            <a:ext cx="2016125" cy="649288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Catalogo</a:t>
            </a:r>
          </a:p>
        </p:txBody>
      </p:sp>
      <p:sp>
        <p:nvSpPr>
          <p:cNvPr id="23564" name="Line 15"/>
          <p:cNvSpPr>
            <a:spLocks noChangeShapeType="1"/>
          </p:cNvSpPr>
          <p:nvPr/>
        </p:nvSpPr>
        <p:spPr bwMode="auto">
          <a:xfrm flipH="1">
            <a:off x="1835150" y="2997200"/>
            <a:ext cx="23050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3565" name="Oval 17"/>
          <p:cNvSpPr>
            <a:spLocks noChangeArrowheads="1"/>
          </p:cNvSpPr>
          <p:nvPr/>
        </p:nvSpPr>
        <p:spPr bwMode="auto">
          <a:xfrm>
            <a:off x="4140200" y="2781300"/>
            <a:ext cx="5762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AAI</a:t>
            </a:r>
          </a:p>
        </p:txBody>
      </p:sp>
      <p:sp>
        <p:nvSpPr>
          <p:cNvPr id="23566" name="Text Box 19"/>
          <p:cNvSpPr txBox="1">
            <a:spLocks noChangeArrowheads="1"/>
          </p:cNvSpPr>
          <p:nvPr/>
        </p:nvSpPr>
        <p:spPr bwMode="auto">
          <a:xfrm>
            <a:off x="4859338" y="2781300"/>
            <a:ext cx="216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Token AAI unificato</a:t>
            </a:r>
          </a:p>
        </p:txBody>
      </p:sp>
      <p:sp>
        <p:nvSpPr>
          <p:cNvPr id="23567" name="Oval 20"/>
          <p:cNvSpPr>
            <a:spLocks noChangeArrowheads="1"/>
          </p:cNvSpPr>
          <p:nvPr/>
        </p:nvSpPr>
        <p:spPr bwMode="auto">
          <a:xfrm>
            <a:off x="611188" y="5229225"/>
            <a:ext cx="6477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SE</a:t>
            </a:r>
          </a:p>
        </p:txBody>
      </p:sp>
      <p:sp>
        <p:nvSpPr>
          <p:cNvPr id="23568" name="Oval 21"/>
          <p:cNvSpPr>
            <a:spLocks noChangeArrowheads="1"/>
          </p:cNvSpPr>
          <p:nvPr/>
        </p:nvSpPr>
        <p:spPr bwMode="auto">
          <a:xfrm>
            <a:off x="1042988" y="5229225"/>
            <a:ext cx="6477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SE</a:t>
            </a:r>
          </a:p>
        </p:txBody>
      </p:sp>
      <p:sp>
        <p:nvSpPr>
          <p:cNvPr id="23569" name="Oval 22"/>
          <p:cNvSpPr>
            <a:spLocks noChangeArrowheads="1"/>
          </p:cNvSpPr>
          <p:nvPr/>
        </p:nvSpPr>
        <p:spPr bwMode="auto">
          <a:xfrm>
            <a:off x="1476375" y="5229225"/>
            <a:ext cx="6477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SE</a:t>
            </a:r>
          </a:p>
        </p:txBody>
      </p:sp>
      <p:sp>
        <p:nvSpPr>
          <p:cNvPr id="23570" name="Oval 23"/>
          <p:cNvSpPr>
            <a:spLocks noChangeArrowheads="1"/>
          </p:cNvSpPr>
          <p:nvPr/>
        </p:nvSpPr>
        <p:spPr bwMode="auto">
          <a:xfrm>
            <a:off x="1979613" y="5229225"/>
            <a:ext cx="6477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SE</a:t>
            </a:r>
          </a:p>
        </p:txBody>
      </p:sp>
      <p:sp>
        <p:nvSpPr>
          <p:cNvPr id="23571" name="Line 26"/>
          <p:cNvSpPr>
            <a:spLocks noChangeShapeType="1"/>
          </p:cNvSpPr>
          <p:nvPr/>
        </p:nvSpPr>
        <p:spPr bwMode="auto">
          <a:xfrm>
            <a:off x="1331913" y="4149725"/>
            <a:ext cx="71437" cy="10795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3572" name="Line 27"/>
          <p:cNvSpPr>
            <a:spLocks noChangeShapeType="1"/>
          </p:cNvSpPr>
          <p:nvPr/>
        </p:nvSpPr>
        <p:spPr bwMode="auto">
          <a:xfrm flipH="1">
            <a:off x="2124075" y="3860800"/>
            <a:ext cx="2592388" cy="1295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306638" y="6553200"/>
            <a:ext cx="6215062" cy="447675"/>
          </a:xfrm>
          <a:noFill/>
        </p:spPr>
        <p:txBody>
          <a:bodyPr/>
          <a:lstStyle/>
          <a:p>
            <a:r>
              <a:rPr lang="it-IT" dirty="0" smtClean="0"/>
              <a:t>Luciano </a:t>
            </a:r>
            <a:r>
              <a:rPr lang="it-IT" dirty="0" err="1" smtClean="0"/>
              <a:t>Gaido</a:t>
            </a:r>
            <a:r>
              <a:rPr lang="it-IT" dirty="0" smtClean="0"/>
              <a:t> - WS CCR - </a:t>
            </a:r>
            <a:r>
              <a:rPr lang="it-IT" dirty="0" err="1" smtClean="0"/>
              <a:t>Legnaro</a:t>
            </a:r>
            <a:r>
              <a:rPr lang="it-IT" dirty="0" smtClean="0"/>
              <a:t>, 17</a:t>
            </a:r>
            <a:endParaRPr lang="en-US" dirty="0" smtClean="0"/>
          </a:p>
        </p:txBody>
      </p:sp>
      <p:sp>
        <p:nvSpPr>
          <p:cNvPr id="2560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AAC2ED-1F90-4A27-ABD6-5F4FDD8D349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23528" y="980728"/>
            <a:ext cx="85725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400" dirty="0" smtClean="0">
                <a:latin typeface="+mn-lt"/>
              </a:rPr>
              <a:t>Obiettivo principale:</a:t>
            </a:r>
            <a:endParaRPr lang="it-IT" sz="240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400" dirty="0">
                <a:latin typeface="+mn-lt"/>
              </a:rPr>
              <a:t>t</a:t>
            </a:r>
            <a:r>
              <a:rPr lang="it-IT" sz="2400" dirty="0" smtClean="0">
                <a:latin typeface="+mn-lt"/>
              </a:rPr>
              <a:t>rasformare  </a:t>
            </a:r>
            <a:r>
              <a:rPr lang="it-IT" sz="2400" dirty="0">
                <a:latin typeface="+mn-lt"/>
              </a:rPr>
              <a:t>la JRU IGI in </a:t>
            </a:r>
            <a:r>
              <a:rPr lang="it-IT" sz="2400" dirty="0" smtClean="0">
                <a:latin typeface="+mn-lt"/>
              </a:rPr>
              <a:t>una entità </a:t>
            </a:r>
            <a:r>
              <a:rPr lang="it-IT" sz="2400" dirty="0">
                <a:latin typeface="+mn-lt"/>
              </a:rPr>
              <a:t>legale  </a:t>
            </a:r>
            <a:r>
              <a:rPr lang="it-IT" sz="2400" dirty="0" smtClean="0">
                <a:latin typeface="+mn-lt"/>
              </a:rPr>
              <a:t>(“</a:t>
            </a:r>
            <a:r>
              <a:rPr lang="it-IT" sz="2400" dirty="0">
                <a:latin typeface="+mn-lt"/>
              </a:rPr>
              <a:t>IGI </a:t>
            </a:r>
            <a:r>
              <a:rPr lang="it-IT" sz="2400" dirty="0" err="1">
                <a:latin typeface="+mn-lt"/>
              </a:rPr>
              <a:t>Consortium</a:t>
            </a:r>
            <a:r>
              <a:rPr lang="it-IT" sz="2400" dirty="0" smtClean="0">
                <a:latin typeface="+mn-lt"/>
              </a:rPr>
              <a:t>”) </a:t>
            </a:r>
            <a:r>
              <a:rPr lang="it-IT" sz="2400" dirty="0">
                <a:latin typeface="+mn-lt"/>
              </a:rPr>
              <a:t>dotata di fondi </a:t>
            </a:r>
            <a:r>
              <a:rPr lang="it-IT" sz="2400" dirty="0" smtClean="0">
                <a:latin typeface="+mn-lt"/>
              </a:rPr>
              <a:t>sostenibili:</a:t>
            </a:r>
            <a:endParaRPr lang="it-IT" sz="2400" dirty="0">
              <a:latin typeface="+mn-lt"/>
            </a:endParaRPr>
          </a:p>
          <a:p>
            <a:pPr marL="1257300" lvl="2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>
                <a:latin typeface="+mn-lt"/>
              </a:rPr>
              <a:t>Fondi ordinari ricerca MIUR</a:t>
            </a:r>
          </a:p>
          <a:p>
            <a:pPr marL="1257300" lvl="2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>
                <a:latin typeface="+mn-lt"/>
              </a:rPr>
              <a:t>Contributi annuali </a:t>
            </a:r>
            <a:r>
              <a:rPr lang="it-IT" sz="2000" dirty="0" smtClean="0">
                <a:latin typeface="+mn-lt"/>
              </a:rPr>
              <a:t>dai Soci</a:t>
            </a:r>
            <a:endParaRPr lang="it-IT" sz="2000" dirty="0">
              <a:latin typeface="+mn-lt"/>
            </a:endParaRPr>
          </a:p>
          <a:p>
            <a:pPr marL="1257300" lvl="2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>
                <a:latin typeface="+mn-lt"/>
              </a:rPr>
              <a:t>Introiti servizi</a:t>
            </a:r>
          </a:p>
          <a:p>
            <a:pPr marL="1257300" lvl="2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>
                <a:latin typeface="+mn-lt"/>
              </a:rPr>
              <a:t>Fondi progetti -&gt; per innovazione</a:t>
            </a:r>
          </a:p>
          <a:p>
            <a:pPr marL="342900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400" dirty="0">
                <a:latin typeface="+mn-lt"/>
              </a:rPr>
              <a:t>Bozza statuto IGI trasmessa al MIUR che ne ha iniziato al valutazione</a:t>
            </a:r>
          </a:p>
          <a:p>
            <a:pPr marL="342900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400" dirty="0" smtClean="0">
                <a:latin typeface="+mn-lt"/>
              </a:rPr>
              <a:t>Richiesto finanziamento pluriennale nell’ambito dei fondi ordinari del MIUR</a:t>
            </a:r>
            <a:endParaRPr lang="it-IT" sz="24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il MIUR ha nominato l’INFN Ente attuatore del nuovo Consorzio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e assegnato fondi destinati specificamente a creare il nuovo Consorzio IGI nel giro di 1 anno circa</a:t>
            </a:r>
            <a:endParaRPr lang="en-US" sz="2400" dirty="0"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16632"/>
            <a:ext cx="5904656" cy="4971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2800" b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costituzione</a:t>
            </a:r>
            <a:r>
              <a:rPr lang="en-US" sz="2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2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IGI</a:t>
            </a:r>
          </a:p>
        </p:txBody>
      </p:sp>
      <p:sp>
        <p:nvSpPr>
          <p:cNvPr id="7" name="Rectangle 6"/>
          <p:cNvSpPr/>
          <p:nvPr/>
        </p:nvSpPr>
        <p:spPr>
          <a:xfrm>
            <a:off x="3995936" y="6536680"/>
            <a:ext cx="4320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it-IT" sz="1200" b="1" dirty="0" smtClean="0">
                <a:solidFill>
                  <a:srgbClr val="2B519A"/>
                </a:solidFill>
              </a:rPr>
              <a:t>Luciano </a:t>
            </a:r>
            <a:r>
              <a:rPr lang="it-IT" sz="1200" b="1" dirty="0" err="1" smtClean="0">
                <a:solidFill>
                  <a:srgbClr val="2B519A"/>
                </a:solidFill>
              </a:rPr>
              <a:t>Gaido</a:t>
            </a:r>
            <a:r>
              <a:rPr lang="it-IT" sz="1200" b="1" dirty="0" smtClean="0">
                <a:solidFill>
                  <a:srgbClr val="2B519A"/>
                </a:solidFill>
              </a:rPr>
              <a:t> - WS CCR - </a:t>
            </a:r>
            <a:r>
              <a:rPr lang="it-IT" sz="1200" b="1" dirty="0" err="1" smtClean="0">
                <a:solidFill>
                  <a:srgbClr val="2B519A"/>
                </a:solidFill>
              </a:rPr>
              <a:t>Legnaro</a:t>
            </a:r>
            <a:r>
              <a:rPr lang="it-IT" sz="1200" b="1" dirty="0" smtClean="0">
                <a:solidFill>
                  <a:srgbClr val="2B519A"/>
                </a:solidFill>
              </a:rPr>
              <a:t>, 17 febbraio 2011</a:t>
            </a:r>
            <a:endParaRPr lang="en-US" sz="1200" b="1" dirty="0" smtClean="0">
              <a:solidFill>
                <a:srgbClr val="2B519A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91680" y="0"/>
            <a:ext cx="5910858" cy="685800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La Grid </a:t>
            </a:r>
            <a:r>
              <a:rPr lang="en-GB" dirty="0" err="1" smtClean="0">
                <a:ea typeface="ＭＳ Ｐゴシック" pitchFamily="34" charset="-128"/>
              </a:rPr>
              <a:t>di</a:t>
            </a:r>
            <a:r>
              <a:rPr lang="en-GB" dirty="0" smtClean="0">
                <a:ea typeface="ＭＳ Ｐゴシック" pitchFamily="34" charset="-128"/>
              </a:rPr>
              <a:t> </a:t>
            </a:r>
            <a:r>
              <a:rPr lang="en-GB" dirty="0" err="1" smtClean="0">
                <a:ea typeface="ＭＳ Ｐゴシック" pitchFamily="34" charset="-128"/>
              </a:rPr>
              <a:t>produzione</a:t>
            </a:r>
            <a:r>
              <a:rPr lang="en-GB" dirty="0" smtClean="0">
                <a:ea typeface="ＭＳ Ｐゴシック" pitchFamily="34" charset="-128"/>
              </a:rPr>
              <a:t> </a:t>
            </a:r>
            <a:r>
              <a:rPr lang="en-GB" dirty="0" err="1" smtClean="0">
                <a:ea typeface="ＭＳ Ｐゴシック" pitchFamily="34" charset="-128"/>
              </a:rPr>
              <a:t>italiana</a:t>
            </a: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2971800"/>
          </a:xfrm>
        </p:spPr>
        <p:txBody>
          <a:bodyPr/>
          <a:lstStyle/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E’ </a:t>
            </a:r>
            <a:r>
              <a:rPr lang="en-GB" sz="2400" dirty="0" err="1" smtClean="0">
                <a:ea typeface="ＭＳ Ｐゴシック" pitchFamily="34" charset="-128"/>
              </a:rPr>
              <a:t>una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r>
              <a:rPr lang="en-GB" sz="2400" dirty="0" err="1" smtClean="0">
                <a:ea typeface="ＭＳ Ｐゴシック" pitchFamily="34" charset="-128"/>
              </a:rPr>
              <a:t>delle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r>
              <a:rPr lang="en-GB" sz="2400" dirty="0" err="1" smtClean="0">
                <a:ea typeface="ＭＳ Ｐゴシック" pitchFamily="34" charset="-128"/>
              </a:rPr>
              <a:t>più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r>
              <a:rPr lang="en-GB" sz="2400" dirty="0" err="1" smtClean="0">
                <a:ea typeface="ＭＳ Ｐゴシック" pitchFamily="34" charset="-128"/>
              </a:rPr>
              <a:t>vaste</a:t>
            </a:r>
            <a:r>
              <a:rPr lang="en-GB" sz="2400" dirty="0" smtClean="0">
                <a:ea typeface="ＭＳ Ｐゴシック" pitchFamily="34" charset="-128"/>
              </a:rPr>
              <a:t> in </a:t>
            </a:r>
            <a:r>
              <a:rPr lang="en-GB" sz="2400" dirty="0" err="1" smtClean="0">
                <a:ea typeface="ＭＳ Ｐゴシック" pitchFamily="34" charset="-128"/>
              </a:rPr>
              <a:t>europa</a:t>
            </a:r>
            <a:r>
              <a:rPr lang="en-GB" sz="2400" dirty="0" smtClean="0">
                <a:ea typeface="ＭＳ Ｐゴシック" pitchFamily="34" charset="-128"/>
              </a:rPr>
              <a:t> e </a:t>
            </a:r>
            <a:r>
              <a:rPr lang="en-GB" sz="2400" dirty="0" err="1" smtClean="0">
                <a:ea typeface="ＭＳ Ｐゴシック" pitchFamily="34" charset="-128"/>
              </a:rPr>
              <a:t>nel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r>
              <a:rPr lang="en-GB" sz="2400" dirty="0" err="1" smtClean="0">
                <a:ea typeface="ＭＳ Ｐゴシック" pitchFamily="34" charset="-128"/>
              </a:rPr>
              <a:t>mondo</a:t>
            </a:r>
            <a:endParaRPr lang="en-GB" sz="2400" dirty="0" smtClean="0">
              <a:ea typeface="ＭＳ Ｐゴシック" pitchFamily="34" charset="-128"/>
            </a:endParaRPr>
          </a:p>
          <a:p>
            <a:pPr eaLnBrk="1" hangingPunct="1"/>
            <a:endParaRPr lang="en-GB" sz="2400" dirty="0" smtClean="0">
              <a:ea typeface="ＭＳ Ｐゴシック" pitchFamily="34" charset="-128"/>
            </a:endParaRPr>
          </a:p>
          <a:p>
            <a:pPr eaLnBrk="1" hangingPunct="1"/>
            <a:r>
              <a:rPr lang="en-GB" sz="2400" dirty="0" err="1" smtClean="0">
                <a:ea typeface="ＭＳ Ｐゴシック" pitchFamily="34" charset="-128"/>
              </a:rPr>
              <a:t>Conosciuta</a:t>
            </a:r>
            <a:r>
              <a:rPr lang="en-GB" sz="2400" dirty="0" smtClean="0">
                <a:ea typeface="ＭＳ Ｐゴシック" pitchFamily="34" charset="-128"/>
              </a:rPr>
              <a:t> come INFN-GRID, </a:t>
            </a:r>
            <a:r>
              <a:rPr lang="en-GB" sz="2400" dirty="0" err="1" smtClean="0">
                <a:ea typeface="ＭＳ Ｐゴシック" pitchFamily="34" charset="-128"/>
              </a:rPr>
              <a:t>Grid.IT</a:t>
            </a:r>
            <a:r>
              <a:rPr lang="en-GB" sz="2400" dirty="0" smtClean="0">
                <a:ea typeface="ＭＳ Ｐゴシック" pitchFamily="34" charset="-128"/>
              </a:rPr>
              <a:t> e IGI     </a:t>
            </a:r>
          </a:p>
          <a:p>
            <a:pPr eaLnBrk="1" hangingPunct="1"/>
            <a:endParaRPr lang="en-GB" sz="2400" dirty="0" smtClean="0">
              <a:ea typeface="ＭＳ Ｐゴシック" pitchFamily="34" charset="-128"/>
            </a:endParaRPr>
          </a:p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IGI (Italian Grid Initiative) è </a:t>
            </a:r>
            <a:r>
              <a:rPr lang="en-GB" dirty="0" err="1" smtClean="0">
                <a:ea typeface="ＭＳ Ｐゴシック" pitchFamily="34" charset="-128"/>
              </a:rPr>
              <a:t>nata</a:t>
            </a:r>
            <a:r>
              <a:rPr lang="en-GB" sz="2400" dirty="0" smtClean="0">
                <a:ea typeface="ＭＳ Ｐゴシック" pitchFamily="34" charset="-128"/>
              </a:rPr>
              <a:t> come Joint Research Unit (JRU), ma è in </a:t>
            </a:r>
            <a:r>
              <a:rPr lang="en-GB" sz="2400" dirty="0" err="1" smtClean="0">
                <a:ea typeface="ＭＳ Ｐゴシック" pitchFamily="34" charset="-128"/>
              </a:rPr>
              <a:t>fase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r>
              <a:rPr lang="en-GB" sz="2400" dirty="0" err="1" smtClean="0">
                <a:ea typeface="ＭＳ Ｐゴシック" pitchFamily="34" charset="-128"/>
              </a:rPr>
              <a:t>di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r>
              <a:rPr lang="en-GB" sz="2400" dirty="0" err="1" smtClean="0">
                <a:ea typeface="ＭＳ Ｐゴシック" pitchFamily="34" charset="-128"/>
              </a:rPr>
              <a:t>costituzione</a:t>
            </a:r>
            <a:r>
              <a:rPr lang="en-GB" sz="2400" dirty="0" smtClean="0">
                <a:ea typeface="ＭＳ Ｐゴシック" pitchFamily="34" charset="-128"/>
              </a:rPr>
              <a:t>  come </a:t>
            </a:r>
            <a:r>
              <a:rPr lang="en-GB" sz="2400" dirty="0" err="1" smtClean="0">
                <a:ea typeface="ＭＳ Ｐゴシック" pitchFamily="34" charset="-128"/>
              </a:rPr>
              <a:t>entità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r>
              <a:rPr lang="en-GB" sz="2400" dirty="0" err="1" smtClean="0">
                <a:ea typeface="ＭＳ Ｐゴシック" pitchFamily="34" charset="-128"/>
              </a:rPr>
              <a:t>effettiva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r>
              <a:rPr lang="en-GB" sz="2400" dirty="0" err="1" smtClean="0">
                <a:ea typeface="ＭＳ Ｐゴシック" pitchFamily="34" charset="-128"/>
              </a:rPr>
              <a:t>ed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r>
              <a:rPr lang="en-GB" sz="2400" dirty="0" err="1" smtClean="0">
                <a:ea typeface="ＭＳ Ｐゴシック" pitchFamily="34" charset="-128"/>
              </a:rPr>
              <a:t>autonoma</a:t>
            </a:r>
            <a:r>
              <a:rPr lang="en-GB" sz="2400" dirty="0" smtClean="0">
                <a:ea typeface="ＭＳ Ｐゴシック" pitchFamily="34" charset="-128"/>
              </a:rPr>
              <a:t> (è </a:t>
            </a:r>
            <a:r>
              <a:rPr lang="en-GB" sz="2400" dirty="0" err="1" smtClean="0">
                <a:ea typeface="ＭＳ Ｐゴシック" pitchFamily="34" charset="-128"/>
              </a:rPr>
              <a:t>una</a:t>
            </a:r>
            <a:r>
              <a:rPr lang="en-GB" sz="2400" dirty="0" smtClean="0">
                <a:ea typeface="ＭＳ Ｐゴシック" pitchFamily="34" charset="-128"/>
              </a:rPr>
              <a:t> National Grid Initiative – NGI)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17F8F9C0-3038-4956-A3A8-D74C5DC7873A}" type="slidenum">
              <a:rPr lang="en-GB" smtClean="0"/>
              <a:pPr algn="ctr"/>
              <a:t>2</a:t>
            </a:fld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Gaido - WS CCR - Legnaro, 17 febbraio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306638" y="6553200"/>
            <a:ext cx="6215062" cy="447675"/>
          </a:xfrm>
          <a:noFill/>
        </p:spPr>
        <p:txBody>
          <a:bodyPr/>
          <a:lstStyle/>
          <a:p>
            <a:r>
              <a:rPr lang="it-IT" smtClean="0"/>
              <a:t>Luciano Gaido - WS CCR - Legnaro, 17 febbraio 2011</a:t>
            </a:r>
            <a:endParaRPr lang="en-US" dirty="0" smtClean="0"/>
          </a:p>
        </p:txBody>
      </p:sp>
      <p:sp>
        <p:nvSpPr>
          <p:cNvPr id="2560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AAC2ED-1F90-4A27-ABD6-5F4FDD8D349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23528" y="980728"/>
            <a:ext cx="85725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1AF00"/>
              </a:buClr>
            </a:pPr>
            <a:endParaRPr lang="it-IT" sz="24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1AF00"/>
              </a:buClr>
            </a:pPr>
            <a:endParaRPr lang="it-IT" sz="240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rgbClr val="F1AF00"/>
              </a:buClr>
            </a:pPr>
            <a:endParaRPr lang="it-IT" sz="240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rgbClr val="F1AF00"/>
              </a:buClr>
            </a:pPr>
            <a:endParaRPr lang="it-IT" sz="24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endParaRPr lang="it-IT" sz="24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endParaRPr lang="it-IT" sz="2400" dirty="0"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16632"/>
            <a:ext cx="5904656" cy="4971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IGI: a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punto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siamo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863426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1979712" y="2924944"/>
            <a:ext cx="3888432" cy="288032"/>
          </a:xfrm>
          <a:prstGeom prst="rect">
            <a:avLst/>
          </a:prstGeom>
          <a:solidFill>
            <a:srgbClr val="FFF0C9">
              <a:alpha val="20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11560" y="4149080"/>
            <a:ext cx="8064896" cy="1152128"/>
            <a:chOff x="611560" y="3356992"/>
            <a:chExt cx="8064896" cy="1152128"/>
          </a:xfrm>
        </p:grpSpPr>
        <p:sp>
          <p:nvSpPr>
            <p:cNvPr id="10" name="Rectangle 9"/>
            <p:cNvSpPr/>
            <p:nvPr/>
          </p:nvSpPr>
          <p:spPr bwMode="auto">
            <a:xfrm>
              <a:off x="611560" y="3356992"/>
              <a:ext cx="8064896" cy="360040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20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339752" y="4221088"/>
              <a:ext cx="2016224" cy="28803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788024" y="4221088"/>
              <a:ext cx="3816424" cy="28803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1520" y="5373216"/>
            <a:ext cx="8424936" cy="792088"/>
            <a:chOff x="251520" y="4581128"/>
            <a:chExt cx="8424936" cy="79208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300192" y="4581128"/>
              <a:ext cx="2376264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51520" y="5013176"/>
              <a:ext cx="5328592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19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23528" y="836712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it-IT" sz="2400" dirty="0" smtClean="0"/>
              <a:t> IGI è stata riconosciuta dal MIUR nella </a:t>
            </a:r>
            <a:r>
              <a:rPr lang="it-IT" sz="2400" dirty="0" err="1" smtClean="0"/>
              <a:t>roadmap</a:t>
            </a:r>
            <a:r>
              <a:rPr lang="it-IT" sz="2400" dirty="0" smtClean="0"/>
              <a:t> delle  </a:t>
            </a:r>
          </a:p>
          <a:p>
            <a:pPr>
              <a:buClr>
                <a:schemeClr val="tx2"/>
              </a:buClr>
            </a:pPr>
            <a:r>
              <a:rPr lang="it-IT" sz="2400" dirty="0" smtClean="0"/>
              <a:t>  Infrastrutture di Ricerca Scientifica e Tecnologica di interesse </a:t>
            </a:r>
          </a:p>
          <a:p>
            <a:pPr>
              <a:buClr>
                <a:schemeClr val="tx2"/>
              </a:buClr>
            </a:pPr>
            <a:r>
              <a:rPr lang="it-IT" sz="2400" dirty="0" smtClean="0"/>
              <a:t>  pan-Europeo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it-IT" sz="2400" dirty="0" smtClean="0"/>
              <a:t> Decreto del 3 dicembre 2010: all’INFN sono destinati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2268538" y="0"/>
            <a:ext cx="533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dirty="0">
                <a:solidFill>
                  <a:schemeClr val="bg1"/>
                </a:solidFill>
              </a:rPr>
              <a:t>IGI: </a:t>
            </a:r>
            <a:r>
              <a:rPr lang="en-US" sz="2800" dirty="0" smtClean="0">
                <a:solidFill>
                  <a:schemeClr val="bg1"/>
                </a:solidFill>
              </a:rPr>
              <a:t>la </a:t>
            </a:r>
            <a:r>
              <a:rPr lang="en-US" sz="2800" dirty="0" err="1" smtClean="0">
                <a:solidFill>
                  <a:schemeClr val="bg1"/>
                </a:solidFill>
              </a:rPr>
              <a:t>fase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transitoria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323528" y="1124744"/>
            <a:ext cx="858996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 è cominciato a discutere, in INFN e poi nel Comitato IGI,  quale sia l’organizzazione migliore per:</a:t>
            </a:r>
          </a:p>
          <a:p>
            <a:pPr marL="800100" lvl="1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struttura organizzativa</a:t>
            </a:r>
          </a:p>
          <a:p>
            <a:pPr marL="1257300" lvl="2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Nella fase transitoria (dentro l’INFN) IGI sarà un Progetto Speciale</a:t>
            </a:r>
          </a:p>
          <a:p>
            <a:pPr marL="1257300" lvl="2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Nella fase ‘autonoma’ si pensa ad un consorzio</a:t>
            </a:r>
          </a:p>
          <a:p>
            <a:pPr marL="800100" lvl="1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attività</a:t>
            </a:r>
          </a:p>
          <a:p>
            <a:pPr marL="1257300" lvl="2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Blueprint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 IGI sono state definite sei unità operative in cui confluiranno le differenti attività</a:t>
            </a:r>
          </a:p>
          <a:p>
            <a:pPr marL="1257300" lvl="2" indent="-34290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Step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iniziale: verificare come le attività (e le persone) si mappano con quelle previste da IGI e da </a:t>
            </a:r>
            <a:r>
              <a:rPr lang="it-IT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EGI-InSPIRE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 EMI 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Segnaposto numero diapositiva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E7A88CE-75B9-4BE1-89E1-B630D4F81C7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6628" name="Segnaposto piè di pagina 4"/>
          <p:cNvSpPr>
            <a:spLocks noGrp="1"/>
          </p:cNvSpPr>
          <p:nvPr>
            <p:ph type="ftr" sz="quarter" idx="4294967295"/>
          </p:nvPr>
        </p:nvSpPr>
        <p:spPr>
          <a:xfrm>
            <a:off x="2306638" y="6553200"/>
            <a:ext cx="6215062" cy="447675"/>
          </a:xfrm>
          <a:noFill/>
        </p:spPr>
        <p:txBody>
          <a:bodyPr/>
          <a:lstStyle/>
          <a:p>
            <a:r>
              <a:rPr lang="it-IT" smtClean="0"/>
              <a:t>Luciano Gaido - WS CCR - Legnaro, 17 febbraio 2011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306638" y="6553200"/>
            <a:ext cx="6215062" cy="447675"/>
          </a:xfrm>
          <a:noFill/>
        </p:spPr>
        <p:txBody>
          <a:bodyPr/>
          <a:lstStyle/>
          <a:p>
            <a:r>
              <a:rPr lang="it-IT" smtClean="0"/>
              <a:t>Luciano Gaido - WS CCR - Legnaro, 17 febbraio 2011</a:t>
            </a:r>
            <a:endParaRPr lang="en-US" dirty="0" smtClean="0"/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8A4CF5-13E5-41FA-8D6B-6C43FAFA755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1619250" y="0"/>
            <a:ext cx="64404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 </a:t>
            </a:r>
            <a:r>
              <a:rPr lang="en-US" sz="2800" dirty="0" smtClean="0">
                <a:solidFill>
                  <a:schemeClr val="bg1"/>
                </a:solidFill>
              </a:rPr>
              <a:t>partner </a:t>
            </a:r>
            <a:r>
              <a:rPr lang="en-US" sz="2800" dirty="0" err="1">
                <a:solidFill>
                  <a:schemeClr val="bg1"/>
                </a:solidFill>
              </a:rPr>
              <a:t>attuali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</a:t>
            </a:r>
            <a:r>
              <a:rPr lang="en-US" sz="2800" dirty="0">
                <a:solidFill>
                  <a:schemeClr val="bg1"/>
                </a:solidFill>
              </a:rPr>
              <a:t> IGI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827584" y="1124744"/>
            <a:ext cx="79208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/>
              <a:t>Istituto Nazionale di Fisica Nucleare (INFN</a:t>
            </a:r>
            <a:r>
              <a:rPr lang="it-IT" sz="2000" dirty="0" smtClean="0"/>
              <a:t>) </a:t>
            </a:r>
            <a:endParaRPr lang="it-IT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/>
              <a:t>Ente per le Nuove tecnologie, l’Energia e l’Ambiente (ENEA</a:t>
            </a:r>
            <a:r>
              <a:rPr lang="it-IT" sz="2000" dirty="0" smtClean="0"/>
              <a:t>) </a:t>
            </a:r>
            <a:endParaRPr lang="it-IT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/>
              <a:t>Consiglio Nazionale delle Ricerche (CNR)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/>
              <a:t>Istituto Nazionale di Astrofisica (INAF</a:t>
            </a:r>
            <a:r>
              <a:rPr lang="it-IT" sz="2000" dirty="0" smtClean="0"/>
              <a:t>) </a:t>
            </a:r>
            <a:endParaRPr lang="it-IT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/>
              <a:t>Istituto Nazionale di Geofisica e Vulcanologia (INGV</a:t>
            </a:r>
            <a:r>
              <a:rPr lang="it-IT" sz="2000" dirty="0" smtClean="0"/>
              <a:t>)</a:t>
            </a:r>
            <a:endParaRPr lang="it-IT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/>
              <a:t>Università degli Studi di Napoli Federico </a:t>
            </a:r>
            <a:r>
              <a:rPr lang="it-IT" sz="2000" dirty="0" smtClean="0"/>
              <a:t>II </a:t>
            </a:r>
            <a:endParaRPr lang="it-IT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/>
              <a:t>Università degli Studi della </a:t>
            </a:r>
            <a:r>
              <a:rPr lang="it-IT" sz="2000" dirty="0" smtClean="0"/>
              <a:t>Calabria </a:t>
            </a:r>
            <a:endParaRPr lang="it-IT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/>
              <a:t>Sincrotrone Trieste </a:t>
            </a:r>
            <a:r>
              <a:rPr lang="it-IT" sz="2000" dirty="0" err="1"/>
              <a:t>S.C.p.A.</a:t>
            </a:r>
            <a:r>
              <a:rPr lang="it-IT" sz="2000" dirty="0"/>
              <a:t> (ELETTRA</a:t>
            </a:r>
            <a:r>
              <a:rPr lang="it-IT" sz="2000" dirty="0" smtClean="0"/>
              <a:t>)</a:t>
            </a:r>
            <a:endParaRPr lang="it-IT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/>
              <a:t>Consorzi PON COMETA, COSMOLAB,  SPACI,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 err="1"/>
              <a:t>Consortium</a:t>
            </a:r>
            <a:r>
              <a:rPr lang="it-IT" sz="2000" dirty="0"/>
              <a:t> GARR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 smtClean="0"/>
              <a:t>Università </a:t>
            </a:r>
            <a:r>
              <a:rPr lang="it-IT" sz="2000" dirty="0"/>
              <a:t>di Perugia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2000" dirty="0" err="1" smtClean="0"/>
              <a:t>Università</a:t>
            </a:r>
            <a:r>
              <a:rPr lang="en-US" sz="2000" dirty="0" smtClean="0"/>
              <a:t> </a:t>
            </a:r>
            <a:r>
              <a:rPr lang="en-US" sz="2000" dirty="0"/>
              <a:t>del </a:t>
            </a:r>
            <a:r>
              <a:rPr lang="en-US" sz="2000" dirty="0" err="1"/>
              <a:t>Piemonte</a:t>
            </a:r>
            <a:r>
              <a:rPr lang="en-US" sz="2000" dirty="0"/>
              <a:t> Orientale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2000" dirty="0" err="1"/>
              <a:t>Caspur</a:t>
            </a:r>
            <a:r>
              <a:rPr lang="en-US" sz="2000" dirty="0"/>
              <a:t>, </a:t>
            </a:r>
            <a:r>
              <a:rPr lang="en-US" sz="2000" dirty="0" err="1"/>
              <a:t>Sissa</a:t>
            </a:r>
            <a:r>
              <a:rPr lang="en-US" sz="2000" dirty="0"/>
              <a:t>  +  </a:t>
            </a:r>
            <a:r>
              <a:rPr lang="en-US" sz="2000" dirty="0" err="1"/>
              <a:t>Cilea</a:t>
            </a:r>
            <a:r>
              <a:rPr lang="en-US" sz="2000" dirty="0"/>
              <a:t>,  (CERM in </a:t>
            </a:r>
            <a:r>
              <a:rPr lang="en-US" sz="2000" dirty="0" err="1"/>
              <a:t>attesa</a:t>
            </a:r>
            <a:r>
              <a:rPr lang="en-US" sz="2000" dirty="0" smtClean="0"/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endParaRPr lang="en-US" sz="20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</a:pPr>
            <a:endParaRPr lang="en-US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</a:pPr>
            <a:r>
              <a:rPr lang="en-US" sz="2000" dirty="0" smtClean="0">
                <a:solidFill>
                  <a:srgbClr val="C00000"/>
                </a:solidFill>
              </a:rPr>
              <a:t>In </a:t>
            </a:r>
            <a:r>
              <a:rPr lang="en-US" sz="2000" dirty="0" err="1" smtClean="0">
                <a:solidFill>
                  <a:srgbClr val="C00000"/>
                </a:solidFill>
              </a:rPr>
              <a:t>totale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sono</a:t>
            </a:r>
            <a:r>
              <a:rPr lang="en-US" sz="2000" dirty="0" smtClean="0">
                <a:solidFill>
                  <a:srgbClr val="C00000"/>
                </a:solidFill>
              </a:rPr>
              <a:t> 51 </a:t>
            </a:r>
            <a:r>
              <a:rPr lang="en-US" sz="2000" dirty="0" err="1" smtClean="0">
                <a:solidFill>
                  <a:srgbClr val="C00000"/>
                </a:solidFill>
              </a:rPr>
              <a:t>centri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con circa 30.000 core; </a:t>
            </a:r>
            <a:r>
              <a:rPr lang="en-US" sz="2000" dirty="0" err="1" smtClean="0">
                <a:solidFill>
                  <a:srgbClr val="C00000"/>
                </a:solidFill>
              </a:rPr>
              <a:t>l’INFN</a:t>
            </a:r>
            <a:r>
              <a:rPr lang="en-US" sz="2000" dirty="0" smtClean="0">
                <a:solidFill>
                  <a:srgbClr val="C00000"/>
                </a:solidFill>
              </a:rPr>
              <a:t> ne </a:t>
            </a:r>
            <a:r>
              <a:rPr lang="en-US" sz="2000" dirty="0" err="1" smtClean="0">
                <a:solidFill>
                  <a:srgbClr val="C00000"/>
                </a:solidFill>
              </a:rPr>
              <a:t>fornisce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il</a:t>
            </a:r>
            <a:r>
              <a:rPr lang="en-US" sz="2000" dirty="0" smtClean="0">
                <a:solidFill>
                  <a:srgbClr val="C00000"/>
                </a:solidFill>
              </a:rPr>
              <a:t> 60-70</a:t>
            </a:r>
            <a:r>
              <a:rPr lang="en-US" sz="2000" dirty="0">
                <a:solidFill>
                  <a:srgbClr val="C00000"/>
                </a:solidFill>
              </a:rPr>
              <a:t>%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endParaRPr lang="en-US" sz="2400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 smtClean="0"/>
              <a:t>IGI: Modello di funzionamento</a:t>
            </a:r>
          </a:p>
        </p:txBody>
      </p:sp>
      <p:sp>
        <p:nvSpPr>
          <p:cNvPr id="2765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b="0" dirty="0" smtClean="0"/>
              <a:t>IGI garantisce i servizi offerti con proprio personale e propri fondi</a:t>
            </a:r>
          </a:p>
          <a:p>
            <a:pPr lvl="1"/>
            <a:r>
              <a:rPr lang="it-IT" sz="1700" dirty="0" smtClean="0"/>
              <a:t>L’obiettivo è la sostenibilità</a:t>
            </a:r>
          </a:p>
          <a:p>
            <a:r>
              <a:rPr lang="it-IT" sz="2000" b="0" dirty="0" smtClean="0"/>
              <a:t>Può  basarsi sui centri dei soci come appoggio per ospitarli pagando a questi il relativo costo</a:t>
            </a:r>
          </a:p>
          <a:p>
            <a:r>
              <a:rPr lang="it-IT" sz="2000" b="0" dirty="0" smtClean="0"/>
              <a:t>Può sostenere i soci a contribuire con i propri centri all’infrastruttura di IGI se questo porta ad un </a:t>
            </a:r>
            <a:r>
              <a:rPr lang="it-IT" sz="2000" b="0" dirty="0" err="1" smtClean="0"/>
              <a:t>un</a:t>
            </a:r>
            <a:r>
              <a:rPr lang="it-IT" sz="2000" b="0" dirty="0" smtClean="0"/>
              <a:t> allargamento della base di utenti dei servizi generali </a:t>
            </a:r>
            <a:r>
              <a:rPr lang="it-IT" sz="2000" b="0" dirty="0" err="1" smtClean="0"/>
              <a:t>Grid</a:t>
            </a:r>
            <a:r>
              <a:rPr lang="it-IT" sz="2000" b="0" dirty="0" smtClean="0"/>
              <a:t> e </a:t>
            </a:r>
            <a:r>
              <a:rPr lang="it-IT" sz="2000" b="0" dirty="0" err="1" smtClean="0"/>
              <a:t>Cloud</a:t>
            </a:r>
            <a:r>
              <a:rPr lang="it-IT" sz="2000" b="0" dirty="0" smtClean="0"/>
              <a:t> offerti da IGI</a:t>
            </a:r>
          </a:p>
          <a:p>
            <a:r>
              <a:rPr lang="it-IT" sz="2000" b="0" dirty="0" smtClean="0"/>
              <a:t>Sulla base delle esperienze fatte nell’INFN e con la JRU, un modello di funzionamento basato sui </a:t>
            </a:r>
            <a:r>
              <a:rPr lang="it-IT" sz="2000" dirty="0" smtClean="0"/>
              <a:t>nuclei di competenza</a:t>
            </a:r>
            <a:r>
              <a:rPr lang="it-IT" sz="2000" b="0" dirty="0" smtClean="0"/>
              <a:t> specifici esistenti in grado di mantenere, sviluppare/adattare e operare i servizi offerti da IGI secondo le necessità degli utenti  sembra quello più adeguato </a:t>
            </a:r>
          </a:p>
          <a:p>
            <a:r>
              <a:rPr lang="it-IT" sz="2000" b="0" dirty="0" smtClean="0"/>
              <a:t>I servizi si possono distinguere in:</a:t>
            </a:r>
          </a:p>
          <a:p>
            <a:pPr lvl="1"/>
            <a:r>
              <a:rPr lang="it-IT" sz="2000" b="1" dirty="0" smtClean="0"/>
              <a:t>Generali</a:t>
            </a:r>
            <a:r>
              <a:rPr lang="it-IT" sz="2000" dirty="0" smtClean="0"/>
              <a:t>: come quelli offerti dal ROC nazionale  e richiesti da EGI per l’integrazione nella </a:t>
            </a:r>
            <a:r>
              <a:rPr lang="it-IT" sz="2000" dirty="0" err="1" smtClean="0"/>
              <a:t>grid</a:t>
            </a:r>
            <a:r>
              <a:rPr lang="it-IT" sz="2000" dirty="0" smtClean="0"/>
              <a:t> Europea</a:t>
            </a:r>
          </a:p>
          <a:p>
            <a:pPr lvl="1"/>
            <a:r>
              <a:rPr lang="it-IT" sz="2000" b="1" dirty="0" smtClean="0"/>
              <a:t>Specifici</a:t>
            </a:r>
            <a:r>
              <a:rPr lang="it-IT" sz="2000" dirty="0" smtClean="0"/>
              <a:t> : necessari a vaste comunità scientifiche</a:t>
            </a:r>
          </a:p>
          <a:p>
            <a:pPr lvl="1"/>
            <a:endParaRPr lang="it-IT" sz="2000" dirty="0" smtClean="0"/>
          </a:p>
        </p:txBody>
      </p:sp>
      <p:sp>
        <p:nvSpPr>
          <p:cNvPr id="27651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/>
              <a:t>Luciano Gaido - WS CCR - Legnaro, 17 febbraio 2011</a:t>
            </a:r>
            <a:endParaRPr lang="en-US" smtClean="0"/>
          </a:p>
        </p:txBody>
      </p:sp>
      <p:sp>
        <p:nvSpPr>
          <p:cNvPr id="2765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D287210-569F-4258-82A1-8CA2DC56E919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IGI: FTE previsti</a:t>
            </a:r>
          </a:p>
        </p:txBody>
      </p:sp>
      <p:sp>
        <p:nvSpPr>
          <p:cNvPr id="29698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/>
              <a:t>Luciano Gaido - WS CCR - Legnaro, 17 febbraio 2011</a:t>
            </a:r>
            <a:endParaRPr lang="en-US" smtClean="0"/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5890584-ECE9-41C0-825F-EA1744667AB9}" type="slidenum">
              <a:rPr lang="en-US" smtClean="0"/>
              <a:pPr/>
              <a:t>24</a:t>
            </a:fld>
            <a:endParaRPr lang="en-US" smtClean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611560" y="1484784"/>
          <a:ext cx="8136903" cy="4422357"/>
        </p:xfrm>
        <a:graphic>
          <a:graphicData uri="http://schemas.openxmlformats.org/drawingml/2006/table">
            <a:tbl>
              <a:tblPr/>
              <a:tblGrid>
                <a:gridCol w="5763390"/>
                <a:gridCol w="2373513"/>
              </a:tblGrid>
              <a:tr h="102549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Unità</a:t>
                      </a:r>
                      <a:endParaRPr lang="it-I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it-IT" sz="2400" b="1">
                          <a:latin typeface="Times New Roman"/>
                          <a:ea typeface="Times New Roman"/>
                          <a:cs typeface="Times New Roman"/>
                        </a:rPr>
                        <a:t>Risorse umane permanenti necessarie</a:t>
                      </a:r>
                      <a:endParaRPr lang="it-IT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Supporto agli utenti</a:t>
                      </a:r>
                      <a:endParaRPr lang="it-I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it-IT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Gestione operativa</a:t>
                      </a:r>
                      <a:endParaRPr lang="it-I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it-IT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Ricerca e pianificazione</a:t>
                      </a:r>
                      <a:endParaRPr lang="it-I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it-I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Release Middleware</a:t>
                      </a:r>
                      <a:endParaRPr lang="it-IT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it-I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Formazione</a:t>
                      </a:r>
                      <a:endParaRPr lang="it-IT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it-I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Porting applicazioni</a:t>
                      </a:r>
                      <a:endParaRPr lang="it-IT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it-I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Gestione amministrativa e pubbliche relazioni</a:t>
                      </a:r>
                      <a:endParaRPr lang="it-IT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it-I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Coordinamento Unità </a:t>
                      </a:r>
                      <a:endParaRPr lang="it-IT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it-I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TOTALE</a:t>
                      </a:r>
                      <a:endParaRPr lang="it-IT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it-IT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3"/>
          <p:cNvSpPr>
            <a:spLocks/>
          </p:cNvSpPr>
          <p:nvPr/>
        </p:nvSpPr>
        <p:spPr bwMode="auto">
          <a:xfrm>
            <a:off x="2268538" y="188913"/>
            <a:ext cx="533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2800" b="1">
                <a:solidFill>
                  <a:schemeClr val="bg1"/>
                </a:solidFill>
              </a:rPr>
              <a:t>IGI: </a:t>
            </a:r>
            <a:r>
              <a:rPr lang="it-IT" sz="2800" b="1">
                <a:solidFill>
                  <a:schemeClr val="bg1"/>
                </a:solidFill>
                <a:latin typeface="Arial Unicode MS" pitchFamily="34" charset="-128"/>
              </a:rPr>
              <a:t>I passi successivi</a:t>
            </a:r>
            <a:br>
              <a:rPr lang="it-IT" sz="2800" b="1">
                <a:solidFill>
                  <a:schemeClr val="bg1"/>
                </a:solidFill>
                <a:latin typeface="Arial Unicode MS" pitchFamily="34" charset="-128"/>
              </a:rPr>
            </a:br>
            <a:endParaRPr lang="it-IT" sz="2800" b="1">
              <a:solidFill>
                <a:schemeClr val="bg1"/>
              </a:solidFill>
            </a:endParaRPr>
          </a:p>
        </p:txBody>
      </p:sp>
      <p:sp>
        <p:nvSpPr>
          <p:cNvPr id="38914" name="Segnaposto contenuto 4"/>
          <p:cNvSpPr>
            <a:spLocks/>
          </p:cNvSpPr>
          <p:nvPr/>
        </p:nvSpPr>
        <p:spPr bwMode="auto">
          <a:xfrm>
            <a:off x="323528" y="908720"/>
            <a:ext cx="856863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 smtClean="0"/>
              <a:t>Definire i </a:t>
            </a:r>
            <a:r>
              <a:rPr lang="it-IT" sz="2000" dirty="0"/>
              <a:t>criteri per stabilire i contributi ed i diritti di voto dei </a:t>
            </a:r>
            <a:r>
              <a:rPr lang="it-IT" sz="2000" dirty="0" smtClean="0"/>
              <a:t>soci nello statuto</a:t>
            </a:r>
            <a:endParaRPr lang="it-IT" sz="2000" dirty="0"/>
          </a:p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 smtClean="0"/>
              <a:t>Creare gli organi previsti (CDA, Assemblea, etc.)</a:t>
            </a:r>
            <a:endParaRPr lang="it-IT" sz="2000" dirty="0"/>
          </a:p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/>
              <a:t>Nominare i responsabili tecnici delle varie attività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/>
              <a:t>Definire le politiche per l’inserimento dei siti e l’accesso </a:t>
            </a:r>
            <a:r>
              <a:rPr lang="it-IT" sz="2000" dirty="0" smtClean="0"/>
              <a:t>all’infrastruttura</a:t>
            </a:r>
            <a:endParaRPr lang="it-IT" sz="2000" dirty="0"/>
          </a:p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/>
              <a:t>Definire la lista dei servizi d’interesse generale che IGI intende offrire sulla base del loro uso a livello Europeo e Nazionale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1AF00"/>
              </a:buClr>
              <a:buFont typeface="Arial" charset="0"/>
              <a:buChar char="–"/>
            </a:pPr>
            <a:r>
              <a:rPr lang="it-IT" sz="2000" dirty="0" smtClean="0">
                <a:solidFill>
                  <a:srgbClr val="C00000"/>
                </a:solidFill>
              </a:rPr>
              <a:t>Possibili collaborazioni tra IGI e i soci interessati a specifiche componenti </a:t>
            </a:r>
            <a:r>
              <a:rPr lang="it-IT" sz="2000" dirty="0" err="1" smtClean="0">
                <a:solidFill>
                  <a:srgbClr val="C00000"/>
                </a:solidFill>
              </a:rPr>
              <a:t>mw</a:t>
            </a:r>
            <a:r>
              <a:rPr lang="it-IT" sz="2000" dirty="0" smtClean="0">
                <a:solidFill>
                  <a:srgbClr val="C00000"/>
                </a:solidFill>
              </a:rPr>
              <a:t> e/o servizi</a:t>
            </a:r>
            <a:endParaRPr lang="it-IT" sz="2000" dirty="0">
              <a:solidFill>
                <a:srgbClr val="C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 smtClean="0"/>
              <a:t>Definire la priorità per le varie attività e gli obiettivi a breve e medio termine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it-IT" sz="2000" dirty="0" smtClean="0"/>
              <a:t>Selezionare </a:t>
            </a:r>
            <a:r>
              <a:rPr lang="it-IT" sz="2000" dirty="0"/>
              <a:t>il personale proposto dai </a:t>
            </a:r>
            <a:r>
              <a:rPr lang="it-IT" sz="2000" dirty="0" err="1"/>
              <a:t>partners</a:t>
            </a:r>
            <a:r>
              <a:rPr lang="it-IT" sz="2000" dirty="0"/>
              <a:t> con le competenze </a:t>
            </a:r>
            <a:r>
              <a:rPr lang="it-IT" sz="2000" dirty="0" smtClean="0"/>
              <a:t>necessarie per  </a:t>
            </a:r>
            <a:r>
              <a:rPr lang="it-IT" sz="2000" dirty="0"/>
              <a:t>garantire manutenzione, evoluzione e operazione </a:t>
            </a:r>
            <a:r>
              <a:rPr lang="it-IT" sz="2000" dirty="0" smtClean="0"/>
              <a:t>dei </a:t>
            </a:r>
            <a:r>
              <a:rPr lang="it-IT" sz="2000" dirty="0"/>
              <a:t>questi servizi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endParaRPr lang="it-IT" sz="3200" b="1" dirty="0"/>
          </a:p>
          <a:p>
            <a:pPr marL="342900" indent="-342900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endParaRPr lang="it-IT" sz="3200" b="1" dirty="0"/>
          </a:p>
        </p:txBody>
      </p:sp>
      <p:sp>
        <p:nvSpPr>
          <p:cNvPr id="38916" name="Segnaposto numero diapositiva 2"/>
          <p:cNvSpPr txBox="1">
            <a:spLocks noGrp="1"/>
          </p:cNvSpPr>
          <p:nvPr/>
        </p:nvSpPr>
        <p:spPr bwMode="auto">
          <a:xfrm>
            <a:off x="8521700" y="6562725"/>
            <a:ext cx="469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D63AF9D-555D-4E91-9AD0-924B96CEB701}" type="slidenum">
              <a:rPr lang="en-US" sz="1200" b="1"/>
              <a:pPr algn="r"/>
              <a:t>25</a:t>
            </a:fld>
            <a:endParaRPr lang="en-US" sz="1200" b="1"/>
          </a:p>
        </p:txBody>
      </p:sp>
      <p:sp>
        <p:nvSpPr>
          <p:cNvPr id="38917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FE8908-0A49-4F7A-BD2C-94D99D8245A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8918" name="Segnaposto piè di pagina 6"/>
          <p:cNvSpPr>
            <a:spLocks noGrp="1"/>
          </p:cNvSpPr>
          <p:nvPr>
            <p:ph type="ftr" sz="quarter" idx="4294967295"/>
          </p:nvPr>
        </p:nvSpPr>
        <p:spPr>
          <a:xfrm>
            <a:off x="2306638" y="6553200"/>
            <a:ext cx="6215062" cy="447675"/>
          </a:xfrm>
          <a:noFill/>
        </p:spPr>
        <p:txBody>
          <a:bodyPr/>
          <a:lstStyle/>
          <a:p>
            <a:r>
              <a:rPr lang="it-IT" smtClean="0"/>
              <a:t>Luciano Gaido - WS CCR - Legnaro, 17 febbraio 2011</a:t>
            </a:r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3"/>
          <p:cNvSpPr>
            <a:spLocks/>
          </p:cNvSpPr>
          <p:nvPr/>
        </p:nvSpPr>
        <p:spPr bwMode="auto">
          <a:xfrm>
            <a:off x="2268538" y="188913"/>
            <a:ext cx="533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2800" b="1" dirty="0">
                <a:solidFill>
                  <a:schemeClr val="bg1"/>
                </a:solidFill>
                <a:latin typeface="Arial Unicode MS" pitchFamily="34" charset="-128"/>
              </a:rPr>
              <a:t/>
            </a:r>
            <a:br>
              <a:rPr lang="it-IT" sz="2800" b="1" dirty="0">
                <a:solidFill>
                  <a:schemeClr val="bg1"/>
                </a:solidFill>
                <a:latin typeface="Arial Unicode MS" pitchFamily="34" charset="-128"/>
              </a:rPr>
            </a:b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38914" name="Segnaposto contenuto 4"/>
          <p:cNvSpPr>
            <a:spLocks/>
          </p:cNvSpPr>
          <p:nvPr/>
        </p:nvSpPr>
        <p:spPr bwMode="auto">
          <a:xfrm>
            <a:off x="323528" y="2924944"/>
            <a:ext cx="856863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F1AF00"/>
              </a:buClr>
            </a:pPr>
            <a:r>
              <a:rPr lang="it-IT" sz="3200" b="1" dirty="0" smtClean="0"/>
              <a:t>Domande?</a:t>
            </a:r>
            <a:endParaRPr lang="it-IT" sz="3200" b="1" dirty="0"/>
          </a:p>
          <a:p>
            <a:pPr marL="342900" indent="-342900" algn="ctr" eaLnBrk="0" hangingPunct="0"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endParaRPr lang="it-IT" sz="3200" b="1" dirty="0"/>
          </a:p>
        </p:txBody>
      </p:sp>
      <p:sp>
        <p:nvSpPr>
          <p:cNvPr id="38916" name="Segnaposto numero diapositiva 2"/>
          <p:cNvSpPr txBox="1">
            <a:spLocks noGrp="1"/>
          </p:cNvSpPr>
          <p:nvPr/>
        </p:nvSpPr>
        <p:spPr bwMode="auto">
          <a:xfrm>
            <a:off x="8521700" y="6562725"/>
            <a:ext cx="469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D63AF9D-555D-4E91-9AD0-924B96CEB701}" type="slidenum">
              <a:rPr lang="en-US" sz="1200" b="1"/>
              <a:pPr algn="r"/>
              <a:t>26</a:t>
            </a:fld>
            <a:endParaRPr lang="en-US" sz="1200" b="1"/>
          </a:p>
        </p:txBody>
      </p:sp>
      <p:sp>
        <p:nvSpPr>
          <p:cNvPr id="38917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FE8908-0A49-4F7A-BD2C-94D99D8245A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8918" name="Segnaposto piè di pagina 6"/>
          <p:cNvSpPr>
            <a:spLocks noGrp="1"/>
          </p:cNvSpPr>
          <p:nvPr>
            <p:ph type="ftr" sz="quarter" idx="4294967295"/>
          </p:nvPr>
        </p:nvSpPr>
        <p:spPr>
          <a:xfrm>
            <a:off x="2306638" y="6553200"/>
            <a:ext cx="6215062" cy="447675"/>
          </a:xfrm>
          <a:noFill/>
        </p:spPr>
        <p:txBody>
          <a:bodyPr/>
          <a:lstStyle/>
          <a:p>
            <a:r>
              <a:rPr lang="it-IT" smtClean="0"/>
              <a:t>Luciano Gaido - WS CCR - Legnaro, 17 febbraio 2011</a:t>
            </a:r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4968552" cy="490066"/>
          </a:xfrm>
        </p:spPr>
        <p:txBody>
          <a:bodyPr/>
          <a:lstStyle/>
          <a:p>
            <a:pPr algn="ctr" eaLnBrk="1" hangingPunct="1"/>
            <a:r>
              <a:rPr lang="en-GB" dirty="0" smtClean="0">
                <a:ea typeface="ＭＳ Ｐゴシック" pitchFamily="34" charset="-128"/>
              </a:rPr>
              <a:t>Le Grid 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17F8F9C0-3038-4956-A3A8-D74C5DC7873A}" type="slidenum">
              <a:rPr lang="en-GB" smtClean="0"/>
              <a:pPr algn="ctr"/>
              <a:t>3</a:t>
            </a:fld>
            <a:endParaRPr lang="en-GB" smtClean="0"/>
          </a:p>
        </p:txBody>
      </p:sp>
      <p:pic>
        <p:nvPicPr>
          <p:cNvPr id="6" name="Picture 5" descr="mon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7560840" cy="3995760"/>
          </a:xfrm>
          <a:prstGeom prst="rect">
            <a:avLst/>
          </a:prstGeom>
        </p:spPr>
      </p:pic>
      <p:pic>
        <p:nvPicPr>
          <p:cNvPr id="8" name="Picture 7" descr="europ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700808"/>
            <a:ext cx="8157829" cy="4325466"/>
          </a:xfrm>
          <a:prstGeom prst="rect">
            <a:avLst/>
          </a:prstGeom>
        </p:spPr>
      </p:pic>
      <p:pic>
        <p:nvPicPr>
          <p:cNvPr id="9" name="Picture 8" descr="itali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2057277"/>
            <a:ext cx="5825081" cy="480072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Gaido - WS CCR - Legnaro, 17 febbraio 2011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E1CA13-2AA9-4A8E-AE30-7E667B8870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 descr="CPU-HS06-apr08-jan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836712"/>
            <a:ext cx="6667500" cy="5715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835696" y="116632"/>
            <a:ext cx="5904656" cy="49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Uso</a:t>
            </a:r>
            <a:r>
              <a:rPr lang="en-GB" sz="2800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lang="en-GB" sz="2800" b="1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delle</a:t>
            </a:r>
            <a:r>
              <a:rPr lang="en-GB" sz="2800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lang="en-GB" sz="2800" b="1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risorse</a:t>
            </a:r>
            <a:r>
              <a:rPr lang="en-GB" sz="2800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 (top ten VO)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E1CA13-2AA9-4A8E-AE30-7E667B8870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35696" y="116632"/>
            <a:ext cx="5904656" cy="49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Uso</a:t>
            </a:r>
            <a:r>
              <a:rPr lang="en-GB" sz="2800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lang="en-GB" sz="2800" b="1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delle</a:t>
            </a:r>
            <a:r>
              <a:rPr lang="en-GB" sz="2800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lang="en-GB" sz="2800" b="1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risorse</a:t>
            </a:r>
            <a:r>
              <a:rPr lang="en-GB" sz="2800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lang="en-GB" sz="2800" b="1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nelle</a:t>
            </a:r>
            <a:r>
              <a:rPr lang="en-GB" sz="2800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 NGI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pic>
        <p:nvPicPr>
          <p:cNvPr id="5" name="Picture 4" descr="CPU-HS06-reg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8712968" cy="4356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E1CA13-2AA9-4A8E-AE30-7E667B8870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35696" y="116632"/>
            <a:ext cx="5904656" cy="49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Uso</a:t>
            </a:r>
            <a:r>
              <a:rPr lang="en-GB" sz="2800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lang="en-GB" sz="2800" b="1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delle</a:t>
            </a:r>
            <a:r>
              <a:rPr lang="en-GB" sz="2800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 </a:t>
            </a:r>
            <a:r>
              <a:rPr lang="en-GB" sz="2800" b="1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risorse</a:t>
            </a:r>
            <a:r>
              <a:rPr lang="en-GB" sz="2800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 (Italia)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pic>
        <p:nvPicPr>
          <p:cNvPr id="8" name="Picture 7" descr="Italy-cpt-w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908720"/>
            <a:ext cx="5256584" cy="3300646"/>
          </a:xfrm>
          <a:prstGeom prst="rect">
            <a:avLst/>
          </a:prstGeom>
        </p:spPr>
      </p:pic>
      <p:pic>
        <p:nvPicPr>
          <p:cNvPr id="9" name="Picture 8" descr="italy-cpu-s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772816"/>
            <a:ext cx="5247878" cy="3295179"/>
          </a:xfrm>
          <a:prstGeom prst="rect">
            <a:avLst/>
          </a:prstGeom>
        </p:spPr>
      </p:pic>
      <p:pic>
        <p:nvPicPr>
          <p:cNvPr id="10" name="Picture 9" descr="italy-cpu-V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212976"/>
            <a:ext cx="5328592" cy="33458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566124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Grafici prodotti con </a:t>
            </a:r>
            <a:r>
              <a:rPr lang="it-IT" dirty="0" err="1" smtClean="0"/>
              <a:t>HLRmon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5976664" cy="685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dirty="0" smtClean="0">
                <a:ea typeface="ＭＳ Ｐゴシック" pitchFamily="34" charset="-128"/>
              </a:rPr>
              <a:t>I </a:t>
            </a:r>
            <a:r>
              <a:rPr lang="en-GB" dirty="0" err="1" smtClean="0">
                <a:ea typeface="ＭＳ Ｐゴシック" pitchFamily="34" charset="-128"/>
              </a:rPr>
              <a:t>progetti</a:t>
            </a:r>
            <a:r>
              <a:rPr lang="en-GB" dirty="0" smtClean="0">
                <a:ea typeface="ＭＳ Ｐゴシック" pitchFamily="34" charset="-128"/>
              </a:rPr>
              <a:t> Grid </a:t>
            </a:r>
            <a:r>
              <a:rPr lang="en-GB" dirty="0" err="1" smtClean="0">
                <a:ea typeface="ＭＳ Ｐゴシック" pitchFamily="34" charset="-128"/>
              </a:rPr>
              <a:t>europei</a:t>
            </a: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2971800"/>
          </a:xfrm>
        </p:spPr>
        <p:txBody>
          <a:bodyPr/>
          <a:lstStyle/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European Data Grid (EDG)</a:t>
            </a:r>
            <a:endParaRPr lang="en-GB" sz="2400" dirty="0" smtClean="0">
              <a:solidFill>
                <a:srgbClr val="C00000"/>
              </a:solidFill>
              <a:ea typeface="ＭＳ Ｐゴシック" pitchFamily="34" charset="-128"/>
            </a:endParaRPr>
          </a:p>
          <a:p>
            <a:pPr lvl="1" eaLnBrk="1" hangingPunct="1"/>
            <a:r>
              <a:rPr lang="en-GB" sz="2400" dirty="0" smtClean="0">
                <a:ea typeface="ＭＳ Ｐゴシック" pitchFamily="34" charset="-128"/>
              </a:rPr>
              <a:t>Primo </a:t>
            </a:r>
            <a:r>
              <a:rPr lang="en-GB" sz="2400" dirty="0" err="1" smtClean="0">
                <a:ea typeface="ＭＳ Ｐゴシック" pitchFamily="34" charset="-128"/>
              </a:rPr>
              <a:t>sviluppo</a:t>
            </a:r>
            <a:r>
              <a:rPr lang="en-GB" sz="2400" dirty="0" smtClean="0">
                <a:ea typeface="ＭＳ Ｐゴシック" pitchFamily="34" charset="-128"/>
              </a:rPr>
              <a:t> middleware e </a:t>
            </a:r>
            <a:r>
              <a:rPr lang="en-GB" sz="2400" dirty="0" err="1" smtClean="0">
                <a:ea typeface="ＭＳ Ｐゴシック" pitchFamily="34" charset="-128"/>
              </a:rPr>
              <a:t>realizzazione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r>
              <a:rPr lang="en-GB" sz="2400" dirty="0" err="1" smtClean="0">
                <a:ea typeface="ＭＳ Ｐゴシック" pitchFamily="34" charset="-128"/>
              </a:rPr>
              <a:t>di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r>
              <a:rPr lang="en-GB" sz="2400" dirty="0" err="1" smtClean="0">
                <a:ea typeface="ＭＳ Ｐゴシック" pitchFamily="34" charset="-128"/>
              </a:rPr>
              <a:t>testbed</a:t>
            </a:r>
            <a:endParaRPr lang="en-GB" sz="2400" dirty="0" smtClean="0">
              <a:ea typeface="ＭＳ Ｐゴシック" pitchFamily="34" charset="-128"/>
            </a:endParaRPr>
          </a:p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Enabling Grid for E-</a:t>
            </a:r>
            <a:r>
              <a:rPr lang="en-GB" sz="2400" dirty="0" err="1" smtClean="0">
                <a:ea typeface="ＭＳ Ｐゴシック" pitchFamily="34" charset="-128"/>
              </a:rPr>
              <a:t>sciencE</a:t>
            </a:r>
            <a:r>
              <a:rPr lang="en-GB" sz="2400" dirty="0" smtClean="0">
                <a:ea typeface="ＭＳ Ｐゴシック" pitchFamily="34" charset="-128"/>
              </a:rPr>
              <a:t> (EGEE) I-II-III</a:t>
            </a:r>
            <a:endParaRPr lang="en-GB" sz="2400" dirty="0" smtClean="0">
              <a:solidFill>
                <a:srgbClr val="C00000"/>
              </a:solidFill>
              <a:ea typeface="ＭＳ Ｐゴシック" pitchFamily="34" charset="-128"/>
            </a:endParaRPr>
          </a:p>
          <a:p>
            <a:pPr lvl="1" eaLnBrk="1" hangingPunct="1"/>
            <a:r>
              <a:rPr lang="en-GB" sz="2400" dirty="0" err="1" smtClean="0">
                <a:ea typeface="ＭＳ Ｐゴシック" pitchFamily="34" charset="-128"/>
              </a:rPr>
              <a:t>Dal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r>
              <a:rPr lang="en-GB" sz="2400" dirty="0" err="1" smtClean="0">
                <a:ea typeface="ＭＳ Ｐゴシック" pitchFamily="34" charset="-128"/>
              </a:rPr>
              <a:t>prototipo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r>
              <a:rPr lang="en-GB" sz="2400" dirty="0" err="1" smtClean="0">
                <a:ea typeface="ＭＳ Ｐゴシック" pitchFamily="34" charset="-128"/>
              </a:rPr>
              <a:t>all’infrastruttura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r>
              <a:rPr lang="en-GB" sz="2400" dirty="0" err="1" smtClean="0">
                <a:ea typeface="ＭＳ Ｐゴシック" pitchFamily="34" charset="-128"/>
              </a:rPr>
              <a:t>di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r>
              <a:rPr lang="en-GB" sz="2400" dirty="0" err="1" smtClean="0">
                <a:ea typeface="ＭＳ Ｐゴシック" pitchFamily="34" charset="-128"/>
              </a:rPr>
              <a:t>produzione</a:t>
            </a:r>
            <a:endParaRPr lang="en-GB" sz="2400" dirty="0" smtClean="0">
              <a:ea typeface="ＭＳ Ｐゴシック" pitchFamily="34" charset="-128"/>
            </a:endParaRPr>
          </a:p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European Grid Infrastructure (EGI)</a:t>
            </a:r>
            <a:endParaRPr lang="en-GB" sz="2400" dirty="0" smtClean="0">
              <a:solidFill>
                <a:srgbClr val="C00000"/>
              </a:solidFill>
              <a:ea typeface="ＭＳ Ｐゴシック" pitchFamily="34" charset="-128"/>
            </a:endParaRPr>
          </a:p>
          <a:p>
            <a:pPr lvl="1" eaLnBrk="1" hangingPunct="1"/>
            <a:r>
              <a:rPr lang="en-GB" sz="2400" dirty="0" err="1" smtClean="0">
                <a:ea typeface="ＭＳ Ｐゴシック" pitchFamily="34" charset="-128"/>
              </a:rPr>
              <a:t>L’infrastruttura</a:t>
            </a:r>
            <a:r>
              <a:rPr lang="en-GB" sz="2400" dirty="0" smtClean="0">
                <a:ea typeface="ＭＳ Ｐゴシック" pitchFamily="34" charset="-128"/>
              </a:rPr>
              <a:t> Grid </a:t>
            </a:r>
            <a:r>
              <a:rPr lang="en-GB" sz="2400" dirty="0" err="1" smtClean="0">
                <a:ea typeface="ＭＳ Ｐゴシック" pitchFamily="34" charset="-128"/>
              </a:rPr>
              <a:t>diventa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r>
              <a:rPr lang="en-GB" sz="2400" dirty="0" err="1" smtClean="0">
                <a:ea typeface="ＭＳ Ｐゴシック" pitchFamily="34" charset="-128"/>
              </a:rPr>
              <a:t>sostenibile</a:t>
            </a:r>
            <a:r>
              <a:rPr lang="en-GB" sz="2400" dirty="0" smtClean="0">
                <a:ea typeface="ＭＳ Ｐゴシック" pitchFamily="34" charset="-128"/>
              </a:rPr>
              <a:t> </a:t>
            </a:r>
            <a:r>
              <a:rPr lang="en-GB" sz="2400" dirty="0" smtClean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GB" sz="2400" dirty="0" err="1" smtClean="0">
                <a:solidFill>
                  <a:srgbClr val="C00000"/>
                </a:solidFill>
                <a:ea typeface="ＭＳ Ｐゴシック" pitchFamily="34" charset="-128"/>
                <a:sym typeface="Wingdings" pitchFamily="2" charset="2"/>
              </a:rPr>
              <a:t>ruolo</a:t>
            </a:r>
            <a:r>
              <a:rPr lang="en-GB" sz="2400" dirty="0" smtClean="0">
                <a:solidFill>
                  <a:srgbClr val="C00000"/>
                </a:solidFill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GB" sz="2400" dirty="0" err="1" smtClean="0">
                <a:solidFill>
                  <a:srgbClr val="C00000"/>
                </a:solidFill>
                <a:ea typeface="ＭＳ Ｐゴシック" pitchFamily="34" charset="-128"/>
                <a:sym typeface="Wingdings" pitchFamily="2" charset="2"/>
              </a:rPr>
              <a:t>chiave</a:t>
            </a:r>
            <a:r>
              <a:rPr lang="en-GB" sz="2400" dirty="0" smtClean="0">
                <a:solidFill>
                  <a:srgbClr val="C00000"/>
                </a:solidFill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GB" sz="2400" dirty="0" err="1" smtClean="0">
                <a:solidFill>
                  <a:srgbClr val="C00000"/>
                </a:solidFill>
                <a:ea typeface="ＭＳ Ｐゴシック" pitchFamily="34" charset="-128"/>
                <a:sym typeface="Wingdings" pitchFamily="2" charset="2"/>
              </a:rPr>
              <a:t>delle</a:t>
            </a:r>
            <a:r>
              <a:rPr lang="en-GB" sz="2400" dirty="0" smtClean="0">
                <a:solidFill>
                  <a:srgbClr val="C00000"/>
                </a:solidFill>
                <a:ea typeface="ＭＳ Ｐゴシック" pitchFamily="34" charset="-128"/>
                <a:sym typeface="Wingdings" pitchFamily="2" charset="2"/>
              </a:rPr>
              <a:t> National Grid Initiative (NGI)</a:t>
            </a:r>
            <a:endParaRPr lang="en-GB" sz="2400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17F8F9C0-3038-4956-A3A8-D74C5DC7873A}" type="slidenum">
              <a:rPr lang="en-GB" smtClean="0"/>
              <a:pPr algn="ctr"/>
              <a:t>7</a:t>
            </a:fld>
            <a:endParaRPr lang="en-GB" smtClean="0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 cstate="print"/>
          <a:srcRect t="7494" b="9723"/>
          <a:stretch>
            <a:fillRect/>
          </a:stretch>
        </p:blipFill>
        <p:spPr bwMode="auto">
          <a:xfrm>
            <a:off x="0" y="4365104"/>
            <a:ext cx="9144000" cy="230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Gaido - WS CCR - Legnaro, 17 febbraio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/>
          <a:lstStyle/>
          <a:p>
            <a:pPr eaLnBrk="1" hangingPunct="1"/>
            <a:r>
              <a:rPr lang="en-GB" sz="32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17F8F9C0-3038-4956-A3A8-D74C5DC7873A}" type="slidenum">
              <a:rPr lang="en-GB" smtClean="0"/>
              <a:pPr algn="ctr"/>
              <a:t>8</a:t>
            </a:fld>
            <a:endParaRPr lang="en-GB" smtClean="0"/>
          </a:p>
        </p:txBody>
      </p:sp>
      <p:pic>
        <p:nvPicPr>
          <p:cNvPr id="10" name="Picture 9" descr="wlc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7416824" cy="25556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763688" y="188640"/>
            <a:ext cx="5760640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ＭＳ Ｐゴシック" pitchFamily="102" charset="-128"/>
              </a:rPr>
              <a:t>Da</a:t>
            </a:r>
            <a:r>
              <a:rPr lang="en-GB" sz="2800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ＭＳ Ｐゴシック" pitchFamily="102" charset="-128"/>
              </a:rPr>
              <a:t> non </a:t>
            </a:r>
            <a:r>
              <a:rPr lang="en-GB" sz="2800" b="1" kern="0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ＭＳ Ｐゴシック" pitchFamily="102" charset="-128"/>
              </a:rPr>
              <a:t>dimenticare</a:t>
            </a:r>
            <a:r>
              <a:rPr lang="en-GB" sz="2800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ＭＳ Ｐゴシック" pitchFamily="102" charset="-128"/>
              </a:rPr>
              <a:t>…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pitchFamily="102" charset="-128"/>
              </a:rPr>
              <a:t> </a:t>
            </a:r>
          </a:p>
        </p:txBody>
      </p:sp>
      <p:pic>
        <p:nvPicPr>
          <p:cNvPr id="12" name="Picture 11" descr="osg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61048"/>
            <a:ext cx="9144000" cy="1057275"/>
          </a:xfrm>
          <a:prstGeom prst="rect">
            <a:avLst/>
          </a:prstGeom>
        </p:spPr>
      </p:pic>
      <p:pic>
        <p:nvPicPr>
          <p:cNvPr id="13" name="Picture 12" descr="osg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4329" y="3861048"/>
            <a:ext cx="4849671" cy="273630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Luciano Gaido - WS CCR - Legnaro, 17 febbraio 2011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 smtClean="0"/>
              <a:t>Luciano Gaido - WS CCR - Legnaro, 17 febbraio 2011</a:t>
            </a:r>
            <a:endParaRPr lang="en-US" smtClean="0"/>
          </a:p>
        </p:txBody>
      </p:sp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C134B7D-1C4D-40C7-880C-571B47B2E7E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6440487" cy="8382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   </a:t>
            </a:r>
            <a:r>
              <a:rPr lang="en-US" dirty="0" smtClean="0"/>
              <a:t>Il </a:t>
            </a:r>
            <a:r>
              <a:rPr lang="en-US" dirty="0" err="1" smtClean="0"/>
              <a:t>MiddleWare</a:t>
            </a:r>
            <a:r>
              <a:rPr lang="en-US" dirty="0" smtClean="0"/>
              <a:t>: EMI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8281292" cy="5473700"/>
          </a:xfrm>
        </p:spPr>
        <p:txBody>
          <a:bodyPr/>
          <a:lstStyle/>
          <a:p>
            <a:pPr eaLnBrk="1" hangingPunct="1"/>
            <a:r>
              <a:rPr lang="en-GB" b="0" dirty="0" smtClean="0"/>
              <a:t>EGI </a:t>
            </a:r>
            <a:r>
              <a:rPr lang="en-GB" b="0" dirty="0" err="1" smtClean="0"/>
              <a:t>offre</a:t>
            </a:r>
            <a:r>
              <a:rPr lang="en-GB" b="0" dirty="0" smtClean="0"/>
              <a:t> come </a:t>
            </a:r>
            <a:r>
              <a:rPr lang="en-GB" b="0" dirty="0" err="1" smtClean="0"/>
              <a:t>servizio</a:t>
            </a:r>
            <a:r>
              <a:rPr lang="en-GB" b="0" dirty="0" smtClean="0"/>
              <a:t> </a:t>
            </a:r>
            <a:r>
              <a:rPr lang="en-GB" b="0" dirty="0" err="1" smtClean="0"/>
              <a:t>generale</a:t>
            </a:r>
            <a:r>
              <a:rPr lang="en-GB" b="0" dirty="0" smtClean="0"/>
              <a:t> </a:t>
            </a:r>
            <a:r>
              <a:rPr lang="en-GB" b="0" dirty="0" err="1" smtClean="0"/>
              <a:t>alle</a:t>
            </a:r>
            <a:r>
              <a:rPr lang="en-GB" b="0" dirty="0" smtClean="0"/>
              <a:t> NGIs la release, </a:t>
            </a:r>
            <a:r>
              <a:rPr lang="en-GB" b="0" dirty="0" err="1" smtClean="0"/>
              <a:t>il</a:t>
            </a:r>
            <a:r>
              <a:rPr lang="en-GB" b="0" dirty="0" smtClean="0"/>
              <a:t> </a:t>
            </a:r>
            <a:r>
              <a:rPr lang="en-GB" b="0" dirty="0" err="1" smtClean="0"/>
              <a:t>mantenimento</a:t>
            </a:r>
            <a:r>
              <a:rPr lang="en-GB" b="0" dirty="0" smtClean="0"/>
              <a:t> </a:t>
            </a:r>
            <a:r>
              <a:rPr lang="en-GB" b="0" dirty="0" err="1" smtClean="0"/>
              <a:t>ed</a:t>
            </a:r>
            <a:r>
              <a:rPr lang="en-GB" b="0" dirty="0" smtClean="0"/>
              <a:t> </a:t>
            </a:r>
            <a:r>
              <a:rPr lang="en-GB" b="0" dirty="0" err="1" smtClean="0"/>
              <a:t>il</a:t>
            </a:r>
            <a:r>
              <a:rPr lang="en-GB" b="0" dirty="0" smtClean="0"/>
              <a:t> </a:t>
            </a:r>
            <a:r>
              <a:rPr lang="en-GB" b="0" dirty="0" err="1" smtClean="0"/>
              <a:t>supporto</a:t>
            </a:r>
            <a:r>
              <a:rPr lang="en-GB" b="0" dirty="0" smtClean="0"/>
              <a:t> </a:t>
            </a:r>
            <a:r>
              <a:rPr lang="en-GB" b="0" dirty="0" err="1" smtClean="0"/>
              <a:t>delle</a:t>
            </a:r>
            <a:r>
              <a:rPr lang="en-GB" b="0" dirty="0" smtClean="0"/>
              <a:t> </a:t>
            </a:r>
            <a:r>
              <a:rPr lang="en-GB" b="0" dirty="0" err="1" smtClean="0"/>
              <a:t>componenti</a:t>
            </a:r>
            <a:r>
              <a:rPr lang="en-GB" b="0" dirty="0" smtClean="0"/>
              <a:t> </a:t>
            </a:r>
            <a:r>
              <a:rPr lang="en-GB" b="0" dirty="0" err="1" smtClean="0"/>
              <a:t>di</a:t>
            </a:r>
            <a:r>
              <a:rPr lang="en-GB" b="0" dirty="0" smtClean="0"/>
              <a:t> middleware Open in </a:t>
            </a:r>
            <a:r>
              <a:rPr lang="en-GB" b="0" dirty="0" err="1" smtClean="0"/>
              <a:t>uso</a:t>
            </a:r>
            <a:endParaRPr lang="en-GB" b="0" dirty="0" smtClean="0"/>
          </a:p>
          <a:p>
            <a:pPr lvl="1" eaLnBrk="1" hangingPunct="1"/>
            <a:r>
              <a:rPr lang="en-GB" sz="2400" dirty="0" smtClean="0"/>
              <a:t> Unified Middleware Distribution (UMD) </a:t>
            </a:r>
          </a:p>
          <a:p>
            <a:pPr eaLnBrk="1" hangingPunct="1"/>
            <a:r>
              <a:rPr lang="en-GB" b="0" dirty="0" smtClean="0"/>
              <a:t>UMD </a:t>
            </a:r>
            <a:r>
              <a:rPr lang="en-GB" b="0" dirty="0" err="1" smtClean="0"/>
              <a:t>conterrà</a:t>
            </a:r>
            <a:r>
              <a:rPr lang="en-GB" b="0" dirty="0" smtClean="0"/>
              <a:t> </a:t>
            </a:r>
            <a:r>
              <a:rPr lang="en-GB" b="0" dirty="0" err="1" smtClean="0"/>
              <a:t>quanto</a:t>
            </a:r>
            <a:r>
              <a:rPr lang="en-GB" b="0" dirty="0" smtClean="0"/>
              <a:t> </a:t>
            </a:r>
            <a:r>
              <a:rPr lang="en-GB" b="0" dirty="0" err="1" smtClean="0"/>
              <a:t>necessario</a:t>
            </a:r>
            <a:r>
              <a:rPr lang="en-GB" b="0" dirty="0" smtClean="0"/>
              <a:t> per </a:t>
            </a:r>
            <a:r>
              <a:rPr lang="en-GB" b="0" dirty="0" err="1" smtClean="0"/>
              <a:t>consentire</a:t>
            </a:r>
            <a:r>
              <a:rPr lang="en-GB" b="0" dirty="0" smtClean="0"/>
              <a:t> </a:t>
            </a:r>
            <a:r>
              <a:rPr lang="en-GB" b="0" dirty="0" err="1" smtClean="0"/>
              <a:t>alle</a:t>
            </a:r>
            <a:r>
              <a:rPr lang="en-GB" b="0" dirty="0" smtClean="0"/>
              <a:t> NGI </a:t>
            </a:r>
            <a:r>
              <a:rPr lang="en-GB" b="0" dirty="0" err="1" smtClean="0"/>
              <a:t>di</a:t>
            </a:r>
            <a:r>
              <a:rPr lang="en-GB" b="0" dirty="0" smtClean="0"/>
              <a:t> </a:t>
            </a:r>
            <a:r>
              <a:rPr lang="en-GB" b="0" dirty="0" err="1" smtClean="0"/>
              <a:t>offrire</a:t>
            </a:r>
            <a:r>
              <a:rPr lang="en-GB" b="0" dirty="0" smtClean="0"/>
              <a:t> </a:t>
            </a:r>
            <a:r>
              <a:rPr lang="en-GB" b="0" dirty="0" err="1" smtClean="0"/>
              <a:t>i</a:t>
            </a:r>
            <a:r>
              <a:rPr lang="en-GB" b="0" dirty="0" smtClean="0"/>
              <a:t> </a:t>
            </a:r>
            <a:r>
              <a:rPr lang="en-GB" b="0" dirty="0" err="1" smtClean="0"/>
              <a:t>servizi</a:t>
            </a:r>
            <a:r>
              <a:rPr lang="en-GB" b="0" dirty="0" smtClean="0"/>
              <a:t> </a:t>
            </a:r>
            <a:r>
              <a:rPr lang="en-GB" b="0" dirty="0" err="1" smtClean="0"/>
              <a:t>necessari</a:t>
            </a:r>
            <a:r>
              <a:rPr lang="en-GB" b="0" dirty="0" smtClean="0"/>
              <a:t> per </a:t>
            </a:r>
            <a:r>
              <a:rPr lang="en-GB" b="0" dirty="0" err="1" smtClean="0"/>
              <a:t>condividere</a:t>
            </a:r>
            <a:r>
              <a:rPr lang="en-GB" b="0" dirty="0" smtClean="0"/>
              <a:t> le </a:t>
            </a:r>
            <a:r>
              <a:rPr lang="en-GB" b="0" dirty="0" err="1" smtClean="0"/>
              <a:t>proprie</a:t>
            </a:r>
            <a:r>
              <a:rPr lang="en-GB" b="0" dirty="0" smtClean="0"/>
              <a:t> </a:t>
            </a:r>
            <a:r>
              <a:rPr lang="en-GB" b="0" dirty="0" err="1" smtClean="0"/>
              <a:t>risorse</a:t>
            </a:r>
            <a:r>
              <a:rPr lang="en-GB" b="0" dirty="0" smtClean="0"/>
              <a:t> a </a:t>
            </a:r>
            <a:r>
              <a:rPr lang="en-GB" b="0" dirty="0" err="1" smtClean="0"/>
              <a:t>livello</a:t>
            </a:r>
            <a:r>
              <a:rPr lang="en-GB" b="0" dirty="0" smtClean="0"/>
              <a:t> </a:t>
            </a:r>
            <a:r>
              <a:rPr lang="en-GB" b="0" dirty="0" err="1" smtClean="0"/>
              <a:t>Europeo</a:t>
            </a:r>
            <a:r>
              <a:rPr lang="en-GB" b="0" dirty="0" smtClean="0"/>
              <a:t> </a:t>
            </a:r>
            <a:r>
              <a:rPr lang="en-GB" b="0" dirty="0" err="1" smtClean="0"/>
              <a:t>ed</a:t>
            </a:r>
            <a:r>
              <a:rPr lang="en-GB" b="0" dirty="0" smtClean="0"/>
              <a:t> </a:t>
            </a:r>
            <a:r>
              <a:rPr lang="en-GB" b="0" dirty="0" err="1" smtClean="0"/>
              <a:t>Internazionale</a:t>
            </a:r>
            <a:r>
              <a:rPr lang="en-GB" b="0" dirty="0" smtClean="0"/>
              <a:t> </a:t>
            </a:r>
          </a:p>
          <a:p>
            <a:pPr eaLnBrk="1" hangingPunct="1"/>
            <a:r>
              <a:rPr lang="en-GB" b="0" dirty="0" smtClean="0"/>
              <a:t>Lo </a:t>
            </a:r>
            <a:r>
              <a:rPr lang="en-GB" b="0" dirty="0" err="1" smtClean="0"/>
              <a:t>sviluppo</a:t>
            </a:r>
            <a:r>
              <a:rPr lang="en-GB" b="0" dirty="0" smtClean="0"/>
              <a:t> e </a:t>
            </a:r>
            <a:r>
              <a:rPr lang="en-GB" b="0" dirty="0" err="1" smtClean="0"/>
              <a:t>il</a:t>
            </a:r>
            <a:r>
              <a:rPr lang="en-GB" b="0" dirty="0" smtClean="0"/>
              <a:t> </a:t>
            </a:r>
            <a:r>
              <a:rPr lang="en-GB" b="0" dirty="0" err="1" smtClean="0"/>
              <a:t>mantenimento</a:t>
            </a:r>
            <a:r>
              <a:rPr lang="en-GB" b="0" dirty="0" smtClean="0"/>
              <a:t> </a:t>
            </a:r>
            <a:r>
              <a:rPr lang="en-GB" b="0" dirty="0" err="1" smtClean="0"/>
              <a:t>di</a:t>
            </a:r>
            <a:r>
              <a:rPr lang="en-GB" b="0" dirty="0" smtClean="0"/>
              <a:t> UMD è </a:t>
            </a:r>
            <a:r>
              <a:rPr lang="en-GB" b="0" dirty="0" err="1" smtClean="0"/>
              <a:t>fatto</a:t>
            </a:r>
            <a:r>
              <a:rPr lang="en-GB" b="0" dirty="0" smtClean="0"/>
              <a:t> </a:t>
            </a:r>
            <a:r>
              <a:rPr lang="en-GB" b="0" dirty="0" err="1" smtClean="0"/>
              <a:t>dai</a:t>
            </a:r>
            <a:r>
              <a:rPr lang="en-GB" b="0" dirty="0" smtClean="0"/>
              <a:t>  3 </a:t>
            </a:r>
            <a:r>
              <a:rPr lang="en-GB" b="0" dirty="0" err="1" smtClean="0"/>
              <a:t>Consorzi</a:t>
            </a:r>
            <a:r>
              <a:rPr lang="en-GB" b="0" dirty="0" smtClean="0"/>
              <a:t> (</a:t>
            </a:r>
            <a:r>
              <a:rPr lang="en-GB" b="0" dirty="0" err="1" smtClean="0"/>
              <a:t>gLite</a:t>
            </a:r>
            <a:r>
              <a:rPr lang="en-GB" b="0" dirty="0" smtClean="0"/>
              <a:t>, UNICORE e ARC) + team </a:t>
            </a:r>
            <a:r>
              <a:rPr lang="en-GB" b="0" dirty="0" err="1" smtClean="0"/>
              <a:t>di</a:t>
            </a:r>
            <a:r>
              <a:rPr lang="en-GB" b="0" dirty="0" smtClean="0"/>
              <a:t> </a:t>
            </a:r>
            <a:r>
              <a:rPr lang="en-GB" b="0" dirty="0" err="1" smtClean="0"/>
              <a:t>sviluppatori</a:t>
            </a:r>
            <a:r>
              <a:rPr lang="en-GB" b="0" dirty="0" smtClean="0"/>
              <a:t> </a:t>
            </a:r>
            <a:r>
              <a:rPr lang="en-GB" b="0" dirty="0" err="1" smtClean="0"/>
              <a:t>di</a:t>
            </a:r>
            <a:r>
              <a:rPr lang="en-GB" b="0" dirty="0" smtClean="0"/>
              <a:t> </a:t>
            </a:r>
            <a:r>
              <a:rPr lang="en-GB" b="0" dirty="0" err="1" smtClean="0"/>
              <a:t>prodotti</a:t>
            </a:r>
            <a:r>
              <a:rPr lang="en-GB" b="0" dirty="0" smtClean="0"/>
              <a:t> </a:t>
            </a:r>
            <a:r>
              <a:rPr lang="en-GB" b="0" dirty="0" err="1" smtClean="0"/>
              <a:t>addizionali</a:t>
            </a:r>
            <a:r>
              <a:rPr lang="en-GB" b="0" dirty="0" smtClean="0"/>
              <a:t> </a:t>
            </a:r>
            <a:r>
              <a:rPr lang="en-GB" b="0" dirty="0" err="1" smtClean="0"/>
              <a:t>richiesti</a:t>
            </a:r>
            <a:r>
              <a:rPr lang="en-GB" b="0" dirty="0" smtClean="0"/>
              <a:t> </a:t>
            </a:r>
            <a:r>
              <a:rPr lang="en-GB" b="0" dirty="0" err="1" smtClean="0"/>
              <a:t>da</a:t>
            </a:r>
            <a:r>
              <a:rPr lang="en-GB" b="0" dirty="0" smtClean="0"/>
              <a:t> EGI </a:t>
            </a:r>
            <a:r>
              <a:rPr lang="en-GB" b="0" dirty="0" err="1" smtClean="0"/>
              <a:t>che</a:t>
            </a:r>
            <a:r>
              <a:rPr lang="en-GB" b="0" dirty="0" smtClean="0"/>
              <a:t> </a:t>
            </a:r>
            <a:r>
              <a:rPr lang="en-GB" b="0" dirty="0" err="1" smtClean="0"/>
              <a:t>insieme</a:t>
            </a:r>
            <a:r>
              <a:rPr lang="en-GB" b="0" dirty="0" smtClean="0"/>
              <a:t> </a:t>
            </a:r>
            <a:r>
              <a:rPr lang="en-GB" b="0" dirty="0" err="1" smtClean="0"/>
              <a:t>costituiscono</a:t>
            </a:r>
            <a:r>
              <a:rPr lang="en-GB" b="0" dirty="0" smtClean="0"/>
              <a:t>:</a:t>
            </a:r>
          </a:p>
          <a:p>
            <a:pPr eaLnBrk="1" hangingPunct="1"/>
            <a:r>
              <a:rPr lang="en-GB" b="0" dirty="0" err="1" smtClean="0"/>
              <a:t>L’European</a:t>
            </a:r>
            <a:r>
              <a:rPr lang="en-GB" b="0" dirty="0" smtClean="0"/>
              <a:t> Middleware </a:t>
            </a:r>
            <a:r>
              <a:rPr lang="en-GB" b="0" dirty="0" err="1" smtClean="0"/>
              <a:t>Inititiave</a:t>
            </a:r>
            <a:r>
              <a:rPr lang="en-GB" b="0" dirty="0" smtClean="0"/>
              <a:t> (EMI)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gi-egi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0066FF"/>
      </a:hlink>
      <a:folHlink>
        <a:srgbClr val="0066FF"/>
      </a:folHlink>
    </a:clrScheme>
    <a:fontScheme name="igi-eg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gi-eg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i-eg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i-eg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i-eg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i-eg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i-eg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i-eg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i-eg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i-eg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i-eg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i-eg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i-eg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i-egi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i-egi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i-egi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i-egi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igi-egi</Template>
  <TotalTime>4187</TotalTime>
  <Words>2083</Words>
  <Application>Microsoft Office PowerPoint</Application>
  <PresentationFormat>On-screen Show (4:3)</PresentationFormat>
  <Paragraphs>280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igi-egi</vt:lpstr>
      <vt:lpstr>Slide 1</vt:lpstr>
      <vt:lpstr>La Grid di produzione italiana</vt:lpstr>
      <vt:lpstr>Le Grid </vt:lpstr>
      <vt:lpstr>Slide 4</vt:lpstr>
      <vt:lpstr>Slide 5</vt:lpstr>
      <vt:lpstr>Slide 6</vt:lpstr>
      <vt:lpstr>I progetti Grid europei</vt:lpstr>
      <vt:lpstr> </vt:lpstr>
      <vt:lpstr>   Il MiddleWare: EMI</vt:lpstr>
      <vt:lpstr>The EGI-InSPIRE Project</vt:lpstr>
      <vt:lpstr>Slide 11</vt:lpstr>
      <vt:lpstr>        Le NGI: perchè?</vt:lpstr>
      <vt:lpstr>Le NGI: cosa fanno ?   </vt:lpstr>
      <vt:lpstr> IGI : gli obiettivi</vt:lpstr>
      <vt:lpstr>Slide 15</vt:lpstr>
      <vt:lpstr>Slide 16</vt:lpstr>
      <vt:lpstr>Un esempio concreto:  WNodES</vt:lpstr>
      <vt:lpstr>IGI come IaaS</vt:lpstr>
      <vt:lpstr>Slide 19</vt:lpstr>
      <vt:lpstr>Slide 20</vt:lpstr>
      <vt:lpstr>Slide 21</vt:lpstr>
      <vt:lpstr>Slide 22</vt:lpstr>
      <vt:lpstr>IGI: Modello di funzionamento</vt:lpstr>
      <vt:lpstr>IGI: FTE previsti</vt:lpstr>
      <vt:lpstr>Slide 25</vt:lpstr>
      <vt:lpstr>Slide 26</vt:lpstr>
    </vt:vector>
  </TitlesOfParts>
  <Company>INFN Sez. Padova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mmazzuca</dc:creator>
  <cp:lastModifiedBy>luciano</cp:lastModifiedBy>
  <cp:revision>216</cp:revision>
  <dcterms:created xsi:type="dcterms:W3CDTF">2008-05-26T14:59:06Z</dcterms:created>
  <dcterms:modified xsi:type="dcterms:W3CDTF">2011-02-17T09:06:06Z</dcterms:modified>
</cp:coreProperties>
</file>