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2"/>
  </p:notesMasterIdLst>
  <p:sldIdLst>
    <p:sldId id="256" r:id="rId2"/>
    <p:sldId id="327" r:id="rId3"/>
    <p:sldId id="320" r:id="rId4"/>
    <p:sldId id="261" r:id="rId5"/>
    <p:sldId id="273" r:id="rId6"/>
    <p:sldId id="274" r:id="rId7"/>
    <p:sldId id="275" r:id="rId8"/>
    <p:sldId id="297" r:id="rId9"/>
    <p:sldId id="300" r:id="rId10"/>
    <p:sldId id="298" r:id="rId11"/>
    <p:sldId id="301" r:id="rId12"/>
    <p:sldId id="276" r:id="rId13"/>
    <p:sldId id="299" r:id="rId14"/>
    <p:sldId id="277" r:id="rId15"/>
    <p:sldId id="278" r:id="rId16"/>
    <p:sldId id="279" r:id="rId17"/>
    <p:sldId id="322" r:id="rId18"/>
    <p:sldId id="314" r:id="rId19"/>
    <p:sldId id="305" r:id="rId20"/>
    <p:sldId id="306" r:id="rId21"/>
    <p:sldId id="329" r:id="rId22"/>
    <p:sldId id="330" r:id="rId23"/>
    <p:sldId id="312" r:id="rId24"/>
    <p:sldId id="281" r:id="rId25"/>
    <p:sldId id="318" r:id="rId26"/>
    <p:sldId id="263" r:id="rId27"/>
    <p:sldId id="283" r:id="rId28"/>
    <p:sldId id="315" r:id="rId29"/>
    <p:sldId id="284" r:id="rId30"/>
    <p:sldId id="287" r:id="rId31"/>
    <p:sldId id="289" r:id="rId32"/>
    <p:sldId id="291" r:id="rId33"/>
    <p:sldId id="326" r:id="rId34"/>
    <p:sldId id="272" r:id="rId35"/>
    <p:sldId id="325" r:id="rId36"/>
    <p:sldId id="319" r:id="rId37"/>
    <p:sldId id="292" r:id="rId38"/>
    <p:sldId id="333" r:id="rId39"/>
    <p:sldId id="311" r:id="rId40"/>
    <p:sldId id="332" r:id="rId4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CC"/>
    <a:srgbClr val="FF0000"/>
    <a:srgbClr val="006600"/>
    <a:srgbClr val="00FF00"/>
    <a:srgbClr val="0099FF"/>
    <a:srgbClr val="A50021"/>
    <a:srgbClr val="DAD9D8"/>
    <a:srgbClr val="937135"/>
    <a:srgbClr val="96E78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83" autoAdjust="0"/>
    <p:restoredTop sz="33500" autoAdjust="0"/>
  </p:normalViewPr>
  <p:slideViewPr>
    <p:cSldViewPr>
      <p:cViewPr>
        <p:scale>
          <a:sx n="80" d="100"/>
          <a:sy n="80" d="100"/>
        </p:scale>
        <p:origin x="-106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D21FF-CDBF-4DFA-ACEE-17053EA6C93D}" type="datetimeFigureOut">
              <a:rPr lang="it-IT" smtClean="0"/>
              <a:pPr/>
              <a:t>17/02/2011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7CAD6-DA20-426B-A170-DBAD35862FA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CAD6-DA20-426B-A170-DBAD35862FA6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CAD6-DA20-426B-A170-DBAD35862FA6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EAFFB5-2705-EB40-819E-088F4D0A0B93}" type="slidenum">
              <a:rPr lang="en-GB">
                <a:latin typeface="Courier New" charset="0"/>
              </a:rPr>
              <a:pPr/>
              <a:t>30</a:t>
            </a:fld>
            <a:endParaRPr lang="en-GB">
              <a:latin typeface="Courier New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F802-5C78-45C8-9DE4-3E46763A47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F802-5C78-45C8-9DE4-3E46763A47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F802-5C78-45C8-9DE4-3E46763A47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F802-5C78-45C8-9DE4-3E46763A47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F802-5C78-45C8-9DE4-3E46763A47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F802-5C78-45C8-9DE4-3E46763A47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F802-5C78-45C8-9DE4-3E46763A47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F802-5C78-45C8-9DE4-3E46763A47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F802-5C78-45C8-9DE4-3E46763A47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F802-5C78-45C8-9DE4-3E46763A47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F802-5C78-45C8-9DE4-3E46763A47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L. Rinaldi - CCR Workshop LNL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BF802-5C78-45C8-9DE4-3E46763A476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95536" y="1333212"/>
            <a:ext cx="8312980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Il primo anno di presa dati di LHC </a:t>
            </a:r>
          </a:p>
          <a:p>
            <a:pPr algn="ctr"/>
            <a:endParaRPr lang="it-IT" sz="20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it-IT" sz="20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L’esperienza di calcolo nell’esperimento ATLAS</a:t>
            </a:r>
          </a:p>
          <a:p>
            <a:pPr algn="ctr"/>
            <a:endParaRPr lang="it-IT" sz="20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2000" b="1" i="1" dirty="0" smtClean="0">
                <a:latin typeface="Arial" pitchFamily="34" charset="0"/>
                <a:cs typeface="Arial" pitchFamily="34" charset="0"/>
              </a:rPr>
              <a:t>Attività condotte nel 2010 e prospettive future </a:t>
            </a:r>
          </a:p>
          <a:p>
            <a:pPr algn="ctr"/>
            <a:endParaRPr lang="it-IT" sz="20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it-IT" sz="20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it-IT" sz="20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2000" i="1" dirty="0" smtClean="0">
                <a:latin typeface="Arial" pitchFamily="34" charset="0"/>
                <a:cs typeface="Arial" pitchFamily="34" charset="0"/>
              </a:rPr>
              <a:t>Lorenzo </a:t>
            </a:r>
            <a:r>
              <a:rPr lang="it-IT" sz="2000" i="1" dirty="0" err="1" smtClean="0">
                <a:latin typeface="Arial" pitchFamily="34" charset="0"/>
                <a:cs typeface="Arial" pitchFamily="34" charset="0"/>
              </a:rPr>
              <a:t>Rinaldi</a:t>
            </a:r>
            <a:r>
              <a:rPr lang="it-IT" sz="2000" i="1" dirty="0" smtClean="0">
                <a:latin typeface="Arial" pitchFamily="34" charset="0"/>
                <a:cs typeface="Arial" pitchFamily="34" charset="0"/>
              </a:rPr>
              <a:t> (INFN-CNAF)</a:t>
            </a:r>
            <a:endParaRPr lang="it-IT" sz="20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it-IT" sz="20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2000" dirty="0" smtClean="0">
                <a:latin typeface="Arial" pitchFamily="34" charset="0"/>
                <a:cs typeface="Arial" pitchFamily="34" charset="0"/>
              </a:rPr>
              <a:t>Workshop CCR - Stato e Prospettive del Calcolo Scientifico</a:t>
            </a:r>
          </a:p>
          <a:p>
            <a:pPr algn="ctr"/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Legnaro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14-2-2011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5716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F802-5C78-45C8-9DE4-3E46763A4763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3" name="Segnaposto numero diapositiva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BF802-5C78-45C8-9DE4-3E46763A476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3960000" cy="284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0703"/>
            <a:ext cx="3960000" cy="284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4000" y="540703"/>
            <a:ext cx="3960000" cy="284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5076056" y="3645024"/>
            <a:ext cx="35028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dirty="0" err="1" smtClean="0"/>
              <a:t>Int</a:t>
            </a:r>
            <a:r>
              <a:rPr lang="it-IT" dirty="0" smtClean="0"/>
              <a:t> Lumi = 9.17 </a:t>
            </a:r>
            <a:r>
              <a:rPr lang="it-IT" dirty="0" smtClean="0">
                <a:latin typeface="Symbol" pitchFamily="18" charset="2"/>
              </a:rPr>
              <a:t>m</a:t>
            </a:r>
            <a:r>
              <a:rPr lang="it-IT" dirty="0" smtClean="0"/>
              <a:t>b </a:t>
            </a:r>
            <a:r>
              <a:rPr lang="it-IT" baseline="30000" dirty="0" smtClean="0"/>
              <a:t>-1</a:t>
            </a:r>
          </a:p>
          <a:p>
            <a:pPr algn="just"/>
            <a:r>
              <a:rPr lang="it-IT" dirty="0" err="1" smtClean="0"/>
              <a:t>Peak</a:t>
            </a:r>
            <a:r>
              <a:rPr lang="it-IT" dirty="0" smtClean="0"/>
              <a:t> Lumi = 3.04x10</a:t>
            </a:r>
            <a:r>
              <a:rPr lang="it-IT" baseline="30000" dirty="0" smtClean="0"/>
              <a:t>25 </a:t>
            </a:r>
            <a:r>
              <a:rPr lang="it-IT" dirty="0" smtClean="0"/>
              <a:t>cm </a:t>
            </a:r>
            <a:r>
              <a:rPr lang="it-IT" baseline="30000" dirty="0" smtClean="0"/>
              <a:t>-2 </a:t>
            </a:r>
            <a:r>
              <a:rPr lang="it-IT" dirty="0" smtClean="0"/>
              <a:t>s </a:t>
            </a:r>
            <a:r>
              <a:rPr lang="it-IT" baseline="30000" dirty="0" smtClean="0"/>
              <a:t>-1</a:t>
            </a:r>
            <a:r>
              <a:rPr lang="it-IT" dirty="0" smtClean="0"/>
              <a:t> </a:t>
            </a:r>
          </a:p>
          <a:p>
            <a:pPr algn="just"/>
            <a:endParaRPr lang="it-IT" baseline="30000" dirty="0" smtClean="0"/>
          </a:p>
          <a:p>
            <a:pPr algn="just"/>
            <a:endParaRPr lang="it-IT" baseline="30000" dirty="0" smtClean="0"/>
          </a:p>
          <a:p>
            <a:pPr algn="just"/>
            <a:endParaRPr lang="it-IT" baseline="30000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35496" y="44624"/>
            <a:ext cx="4358886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presa dati 2010 HI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653136"/>
            <a:ext cx="4430266" cy="159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L. </a:t>
            </a:r>
            <a:r>
              <a:rPr lang="en-US" dirty="0" err="1" smtClean="0"/>
              <a:t>Rinaldi</a:t>
            </a:r>
            <a:r>
              <a:rPr lang="en-US" dirty="0" smtClean="0"/>
              <a:t> - CCR Workshop LNL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F802-5C78-45C8-9DE4-3E46763A4763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5496" y="44624"/>
            <a:ext cx="2973699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 dati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Pb-Pb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Utente\AppData\Local\Temp\2010hi logic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84" y="739748"/>
            <a:ext cx="4235964" cy="2544949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467544" y="692696"/>
            <a:ext cx="395536" cy="2769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200" dirty="0" smtClean="0"/>
              <a:t>TB</a:t>
            </a:r>
            <a:endParaRPr lang="it-IT" sz="1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195736" y="620688"/>
            <a:ext cx="1296144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chemeClr val="tx2"/>
                </a:solidFill>
              </a:rPr>
              <a:t>Logical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15" name="Picture 2" descr="C:\Users\Utente\AppData\Local\Temp\2010hi physical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084" y="3789040"/>
            <a:ext cx="4235964" cy="2550567"/>
          </a:xfrm>
          <a:prstGeom prst="rect">
            <a:avLst/>
          </a:prstGeom>
          <a:noFill/>
        </p:spPr>
      </p:pic>
      <p:sp>
        <p:nvSpPr>
          <p:cNvPr id="16" name="CasellaDiTesto 15"/>
          <p:cNvSpPr txBox="1"/>
          <p:nvPr/>
        </p:nvSpPr>
        <p:spPr>
          <a:xfrm>
            <a:off x="467544" y="3717032"/>
            <a:ext cx="395536" cy="2769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200" dirty="0" smtClean="0"/>
              <a:t>TB</a:t>
            </a:r>
            <a:endParaRPr lang="it-IT" sz="12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267744" y="3645024"/>
            <a:ext cx="1296144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chemeClr val="tx2"/>
                </a:solidFill>
              </a:rPr>
              <a:t>Physical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476672"/>
            <a:ext cx="28803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rgbClr val="FF0000"/>
                </a:solidFill>
              </a:rPr>
              <a:t>Logical</a:t>
            </a:r>
            <a:r>
              <a:rPr lang="it-IT" sz="1600" dirty="0" smtClean="0">
                <a:solidFill>
                  <a:srgbClr val="FF0000"/>
                </a:solidFill>
              </a:rPr>
              <a:t> Data  </a:t>
            </a:r>
          </a:p>
          <a:p>
            <a:r>
              <a:rPr lang="it-IT" sz="1600" dirty="0" smtClean="0">
                <a:solidFill>
                  <a:srgbClr val="00B050"/>
                </a:solidFill>
              </a:rPr>
              <a:t>Volume dei dati </a:t>
            </a:r>
            <a:r>
              <a:rPr lang="it-IT" sz="1600" dirty="0" err="1" smtClean="0">
                <a:solidFill>
                  <a:srgbClr val="00B050"/>
                </a:solidFill>
              </a:rPr>
              <a:t>regiatrati</a:t>
            </a:r>
            <a:r>
              <a:rPr lang="it-IT" sz="1600" dirty="0" smtClean="0">
                <a:solidFill>
                  <a:srgbClr val="00B050"/>
                </a:solidFill>
              </a:rPr>
              <a:t> su catalogo (singola copia)</a:t>
            </a:r>
          </a:p>
          <a:p>
            <a:endParaRPr lang="it-IT" sz="1600" dirty="0" smtClean="0"/>
          </a:p>
          <a:p>
            <a:r>
              <a:rPr lang="it-IT" sz="1600" b="1" dirty="0" smtClean="0"/>
              <a:t>TOTAL	1274 TB</a:t>
            </a:r>
          </a:p>
          <a:p>
            <a:r>
              <a:rPr lang="it-IT" sz="1600" dirty="0" smtClean="0"/>
              <a:t>RAW	342 TB</a:t>
            </a:r>
          </a:p>
          <a:p>
            <a:r>
              <a:rPr lang="it-IT" sz="1600" dirty="0" smtClean="0"/>
              <a:t>ESD	539 TB</a:t>
            </a:r>
          </a:p>
          <a:p>
            <a:r>
              <a:rPr lang="it-IT" sz="1600" dirty="0" smtClean="0"/>
              <a:t>DESD	70 TB</a:t>
            </a:r>
          </a:p>
          <a:p>
            <a:r>
              <a:rPr lang="it-IT" sz="1600" dirty="0" smtClean="0"/>
              <a:t>NTUP	313 TB</a:t>
            </a:r>
          </a:p>
          <a:p>
            <a:r>
              <a:rPr lang="it-IT" sz="1600" dirty="0" smtClean="0"/>
              <a:t>OTHER	10 TB</a:t>
            </a:r>
            <a:endParaRPr lang="it-IT" sz="1600" dirty="0" smtClean="0">
              <a:solidFill>
                <a:srgbClr val="1F497D"/>
              </a:solidFill>
            </a:endParaRPr>
          </a:p>
          <a:p>
            <a:pPr>
              <a:buFont typeface="Arial"/>
              <a:buChar char="•"/>
            </a:pPr>
            <a:endParaRPr lang="it-IT" sz="1600" dirty="0" smtClean="0">
              <a:solidFill>
                <a:srgbClr val="FF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623578" y="3573016"/>
            <a:ext cx="35204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rgbClr val="FF0000"/>
                </a:solidFill>
              </a:rPr>
              <a:t>Physical</a:t>
            </a:r>
            <a:r>
              <a:rPr lang="it-IT" sz="1600" dirty="0" smtClean="0">
                <a:solidFill>
                  <a:srgbClr val="FF0000"/>
                </a:solidFill>
              </a:rPr>
              <a:t> Data </a:t>
            </a:r>
          </a:p>
          <a:p>
            <a:r>
              <a:rPr lang="it-IT" sz="1600" dirty="0" smtClean="0">
                <a:solidFill>
                  <a:srgbClr val="00B050"/>
                </a:solidFill>
              </a:rPr>
              <a:t>Comprende tutte le repliche distribuite in GRID </a:t>
            </a:r>
          </a:p>
          <a:p>
            <a:pPr fontAlgn="t"/>
            <a:r>
              <a:rPr lang="it-IT" sz="1600" dirty="0" smtClean="0">
                <a:solidFill>
                  <a:srgbClr val="00B050"/>
                </a:solidFill>
              </a:rPr>
              <a:t>Solo dati replicati su disco </a:t>
            </a:r>
          </a:p>
          <a:p>
            <a:pPr fontAlgn="t"/>
            <a:endParaRPr lang="it-IT" sz="1600" b="1" dirty="0" smtClean="0"/>
          </a:p>
          <a:p>
            <a:pPr fontAlgn="t"/>
            <a:r>
              <a:rPr lang="it-IT" sz="1600" b="1" dirty="0" smtClean="0"/>
              <a:t>TOTAL	1439 TB</a:t>
            </a:r>
          </a:p>
          <a:p>
            <a:pPr fontAlgn="t"/>
            <a:r>
              <a:rPr lang="it-IT" sz="1600" dirty="0" smtClean="0"/>
              <a:t>RAW</a:t>
            </a:r>
            <a:r>
              <a:rPr lang="it-IT" sz="1600" b="1" dirty="0" smtClean="0"/>
              <a:t>	</a:t>
            </a:r>
            <a:r>
              <a:rPr lang="it-IT" sz="1600" dirty="0" smtClean="0"/>
              <a:t>6 TB</a:t>
            </a:r>
            <a:endParaRPr lang="it-IT" sz="1600" b="1" dirty="0" smtClean="0"/>
          </a:p>
          <a:p>
            <a:pPr fontAlgn="t"/>
            <a:r>
              <a:rPr lang="it-IT" sz="1600" dirty="0" smtClean="0"/>
              <a:t>ESD	879 TB</a:t>
            </a:r>
          </a:p>
          <a:p>
            <a:pPr fontAlgn="t"/>
            <a:r>
              <a:rPr lang="it-IT" sz="1600" dirty="0" smtClean="0"/>
              <a:t>DESD	39 TB</a:t>
            </a:r>
          </a:p>
          <a:p>
            <a:pPr fontAlgn="t"/>
            <a:r>
              <a:rPr lang="it-IT" sz="1600" dirty="0" smtClean="0"/>
              <a:t>NTUP	505 TB</a:t>
            </a:r>
          </a:p>
          <a:p>
            <a:pPr fontAlgn="t"/>
            <a:r>
              <a:rPr lang="it-IT" sz="1600" dirty="0" smtClean="0"/>
              <a:t>OTHER	10 TB</a:t>
            </a:r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 l="1580" b="7635"/>
          <a:stretch>
            <a:fillRect/>
          </a:stretch>
        </p:blipFill>
        <p:spPr bwMode="auto">
          <a:xfrm>
            <a:off x="1064495" y="620688"/>
            <a:ext cx="6377660" cy="247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 l="1563" b="6647"/>
          <a:stretch>
            <a:fillRect/>
          </a:stretch>
        </p:blipFill>
        <p:spPr bwMode="auto">
          <a:xfrm>
            <a:off x="991397" y="3861048"/>
            <a:ext cx="6378750" cy="248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6E6BF802-5C78-45C8-9DE4-3E46763A4763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35496" y="44624"/>
            <a:ext cx="4969630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Distribuzione totale dei dati 2010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CasellaDiTesto 56"/>
          <p:cNvSpPr txBox="1"/>
          <p:nvPr/>
        </p:nvSpPr>
        <p:spPr>
          <a:xfrm>
            <a:off x="3265691" y="764704"/>
            <a:ext cx="1512168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/>
                </a:solidFill>
              </a:rPr>
              <a:t>inizio presa dati @ 7 </a:t>
            </a:r>
            <a:r>
              <a:rPr lang="it-IT" sz="1400" dirty="0" err="1" smtClean="0">
                <a:solidFill>
                  <a:schemeClr val="tx2"/>
                </a:solidFill>
              </a:rPr>
              <a:t>TeV</a:t>
            </a:r>
            <a:endParaRPr lang="it-IT" sz="1400" dirty="0">
              <a:solidFill>
                <a:schemeClr val="tx2"/>
              </a:solidFill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4993883" y="3573016"/>
            <a:ext cx="1296144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/>
                </a:solidFill>
              </a:rPr>
              <a:t>2010 </a:t>
            </a:r>
            <a:r>
              <a:rPr lang="it-IT" sz="1400" dirty="0" err="1" smtClean="0">
                <a:solidFill>
                  <a:schemeClr val="tx2"/>
                </a:solidFill>
              </a:rPr>
              <a:t>pp</a:t>
            </a:r>
            <a:r>
              <a:rPr lang="it-IT" sz="1400" dirty="0" smtClean="0">
                <a:solidFill>
                  <a:schemeClr val="tx2"/>
                </a:solidFill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</a:rPr>
              <a:t>reprocessing</a:t>
            </a:r>
            <a:endParaRPr lang="it-IT" sz="1400" dirty="0">
              <a:solidFill>
                <a:schemeClr val="tx2"/>
              </a:solidFill>
            </a:endParaRPr>
          </a:p>
        </p:txBody>
      </p:sp>
      <p:sp>
        <p:nvSpPr>
          <p:cNvPr id="60" name="Freccia in giù 59"/>
          <p:cNvSpPr/>
          <p:nvPr/>
        </p:nvSpPr>
        <p:spPr>
          <a:xfrm flipH="1">
            <a:off x="3985771" y="1484784"/>
            <a:ext cx="144016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5" cstate="print"/>
          <a:srcRect l="7899" t="91625" r="68324"/>
          <a:stretch>
            <a:fillRect/>
          </a:stretch>
        </p:blipFill>
        <p:spPr bwMode="auto">
          <a:xfrm>
            <a:off x="1609507" y="3356992"/>
            <a:ext cx="2963997" cy="43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2" name="CasellaDiTesto 61"/>
          <p:cNvSpPr txBox="1"/>
          <p:nvPr/>
        </p:nvSpPr>
        <p:spPr>
          <a:xfrm>
            <a:off x="241355" y="620688"/>
            <a:ext cx="755576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200" dirty="0" smtClean="0"/>
              <a:t>MB/s per </a:t>
            </a:r>
            <a:r>
              <a:rPr lang="it-IT" sz="1200" dirty="0" err="1" smtClean="0"/>
              <a:t>day</a:t>
            </a:r>
            <a:endParaRPr lang="it-IT" sz="1200" dirty="0"/>
          </a:p>
        </p:txBody>
      </p:sp>
      <p:sp>
        <p:nvSpPr>
          <p:cNvPr id="63" name="CasellaDiTesto 62"/>
          <p:cNvSpPr txBox="1"/>
          <p:nvPr/>
        </p:nvSpPr>
        <p:spPr>
          <a:xfrm>
            <a:off x="169347" y="3573016"/>
            <a:ext cx="755576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200" dirty="0" smtClean="0"/>
              <a:t>MB/s per </a:t>
            </a:r>
            <a:r>
              <a:rPr lang="it-IT" sz="1200" dirty="0" err="1" smtClean="0"/>
              <a:t>day</a:t>
            </a:r>
            <a:endParaRPr lang="it-IT" sz="1200" dirty="0"/>
          </a:p>
        </p:txBody>
      </p:sp>
      <p:sp>
        <p:nvSpPr>
          <p:cNvPr id="64" name="CasellaDiTesto 63"/>
          <p:cNvSpPr txBox="1"/>
          <p:nvPr/>
        </p:nvSpPr>
        <p:spPr>
          <a:xfrm>
            <a:off x="6948264" y="476672"/>
            <a:ext cx="187220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AVERAGE:2.3 GB/s </a:t>
            </a:r>
          </a:p>
          <a:p>
            <a:pPr algn="ctr"/>
            <a:r>
              <a:rPr lang="it-IT" sz="1200" dirty="0" smtClean="0"/>
              <a:t>MAX 7.5 GB/s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3175463" y="2996952"/>
            <a:ext cx="1030669" cy="34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FF0000"/>
                </a:solidFill>
              </a:rPr>
              <a:t>Marzo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4206132" y="2996952"/>
            <a:ext cx="1030669" cy="34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FF0000"/>
                </a:solidFill>
              </a:rPr>
              <a:t>Aprile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5236801" y="2996952"/>
            <a:ext cx="1030670" cy="34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FF0000"/>
                </a:solidFill>
              </a:rPr>
              <a:t>Maggio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6267470" y="2996952"/>
            <a:ext cx="1030669" cy="34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FF0000"/>
                </a:solidFill>
              </a:rPr>
              <a:t>Giugno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69" name="CasellaDiTesto 68"/>
          <p:cNvSpPr txBox="1"/>
          <p:nvPr/>
        </p:nvSpPr>
        <p:spPr>
          <a:xfrm>
            <a:off x="2209211" y="2996952"/>
            <a:ext cx="966252" cy="34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FF0000"/>
                </a:solidFill>
              </a:rPr>
              <a:t>Febbraio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1177460" y="2996952"/>
            <a:ext cx="1031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FF0000"/>
                </a:solidFill>
              </a:rPr>
              <a:t>Gennaio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964493" y="6237312"/>
            <a:ext cx="1064005" cy="392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FF0000"/>
                </a:solidFill>
              </a:rPr>
              <a:t>Luglio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2028498" y="6237312"/>
            <a:ext cx="997505" cy="392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FF0000"/>
                </a:solidFill>
              </a:rPr>
              <a:t>Agosto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3026003" y="6237312"/>
            <a:ext cx="1045230" cy="392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FF0000"/>
                </a:solidFill>
              </a:rPr>
              <a:t>Settembre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4090008" y="6237312"/>
            <a:ext cx="1064005" cy="392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FF0000"/>
                </a:solidFill>
              </a:rPr>
              <a:t>Ottobre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5154014" y="6237312"/>
            <a:ext cx="1064005" cy="392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FF0000"/>
                </a:solidFill>
              </a:rPr>
              <a:t>Novembre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6218019" y="6237312"/>
            <a:ext cx="1011170" cy="392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FF0000"/>
                </a:solidFill>
              </a:rPr>
              <a:t>Dicembre</a:t>
            </a:r>
          </a:p>
        </p:txBody>
      </p:sp>
      <p:sp>
        <p:nvSpPr>
          <p:cNvPr id="92" name="CasellaDiTesto 91"/>
          <p:cNvSpPr txBox="1"/>
          <p:nvPr/>
        </p:nvSpPr>
        <p:spPr>
          <a:xfrm>
            <a:off x="5148064" y="313492"/>
            <a:ext cx="1368152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>
                <a:solidFill>
                  <a:schemeClr val="tx2"/>
                </a:solidFill>
              </a:rPr>
              <a:t>Reprocessing</a:t>
            </a:r>
            <a:r>
              <a:rPr lang="it-IT" sz="1400" dirty="0" smtClean="0">
                <a:solidFill>
                  <a:schemeClr val="tx2"/>
                </a:solidFill>
              </a:rPr>
              <a:t> dati e </a:t>
            </a:r>
            <a:r>
              <a:rPr lang="it-IT" sz="1400" dirty="0" err="1" smtClean="0">
                <a:solidFill>
                  <a:schemeClr val="tx2"/>
                </a:solidFill>
              </a:rPr>
              <a:t>MC</a:t>
            </a:r>
            <a:endParaRPr lang="it-IT" sz="1400" dirty="0">
              <a:solidFill>
                <a:schemeClr val="tx2"/>
              </a:solidFill>
            </a:endParaRPr>
          </a:p>
        </p:txBody>
      </p:sp>
      <p:sp>
        <p:nvSpPr>
          <p:cNvPr id="93" name="CasellaDiTesto 92"/>
          <p:cNvSpPr txBox="1"/>
          <p:nvPr/>
        </p:nvSpPr>
        <p:spPr>
          <a:xfrm>
            <a:off x="1177459" y="1484784"/>
            <a:ext cx="1296144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>
                <a:solidFill>
                  <a:schemeClr val="tx2"/>
                </a:solidFill>
              </a:rPr>
              <a:t>Reprocessing</a:t>
            </a:r>
            <a:r>
              <a:rPr lang="it-IT" sz="1400" dirty="0" smtClean="0">
                <a:solidFill>
                  <a:schemeClr val="tx2"/>
                </a:solidFill>
              </a:rPr>
              <a:t>  MC</a:t>
            </a:r>
            <a:endParaRPr lang="it-IT" sz="1400" dirty="0">
              <a:solidFill>
                <a:schemeClr val="tx2"/>
              </a:solidFill>
            </a:endParaRPr>
          </a:p>
        </p:txBody>
      </p:sp>
      <p:sp>
        <p:nvSpPr>
          <p:cNvPr id="94" name="CasellaDiTesto 93"/>
          <p:cNvSpPr txBox="1"/>
          <p:nvPr/>
        </p:nvSpPr>
        <p:spPr>
          <a:xfrm>
            <a:off x="2545611" y="1484784"/>
            <a:ext cx="1296144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>
                <a:solidFill>
                  <a:schemeClr val="tx2"/>
                </a:solidFill>
              </a:rPr>
              <a:t>Reprocessing</a:t>
            </a:r>
            <a:r>
              <a:rPr lang="it-IT" sz="1400" dirty="0" smtClean="0">
                <a:solidFill>
                  <a:schemeClr val="tx2"/>
                </a:solidFill>
              </a:rPr>
              <a:t> dati 2009</a:t>
            </a:r>
            <a:endParaRPr lang="it-IT" sz="1400" dirty="0">
              <a:solidFill>
                <a:schemeClr val="tx2"/>
              </a:solidFill>
            </a:endParaRPr>
          </a:p>
        </p:txBody>
      </p:sp>
      <p:sp>
        <p:nvSpPr>
          <p:cNvPr id="95" name="CasellaDiTesto 94"/>
          <p:cNvSpPr txBox="1"/>
          <p:nvPr/>
        </p:nvSpPr>
        <p:spPr>
          <a:xfrm>
            <a:off x="6444208" y="4005064"/>
            <a:ext cx="1152128" cy="7386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>
                <a:solidFill>
                  <a:schemeClr val="tx2"/>
                </a:solidFill>
              </a:rPr>
              <a:t>PbPb</a:t>
            </a:r>
            <a:r>
              <a:rPr lang="it-IT" sz="1400" dirty="0" smtClean="0">
                <a:solidFill>
                  <a:schemeClr val="tx2"/>
                </a:solidFill>
              </a:rPr>
              <a:t> processing @T1s</a:t>
            </a:r>
            <a:endParaRPr lang="it-IT" sz="1400" dirty="0">
              <a:solidFill>
                <a:schemeClr val="tx2"/>
              </a:solidFill>
            </a:endParaRPr>
          </a:p>
        </p:txBody>
      </p:sp>
      <p:sp>
        <p:nvSpPr>
          <p:cNvPr id="96" name="CasellaDiTesto 95"/>
          <p:cNvSpPr txBox="1"/>
          <p:nvPr/>
        </p:nvSpPr>
        <p:spPr>
          <a:xfrm>
            <a:off x="1465491" y="4221088"/>
            <a:ext cx="2088232" cy="30777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/>
                </a:solidFill>
              </a:rPr>
              <a:t>Presa dati e produzione </a:t>
            </a:r>
            <a:endParaRPr lang="it-IT" sz="1400" dirty="0">
              <a:solidFill>
                <a:schemeClr val="tx2"/>
              </a:solidFill>
            </a:endParaRPr>
          </a:p>
        </p:txBody>
      </p:sp>
      <p:cxnSp>
        <p:nvCxnSpPr>
          <p:cNvPr id="34" name="Connettore 1 33"/>
          <p:cNvCxnSpPr/>
          <p:nvPr/>
        </p:nvCxnSpPr>
        <p:spPr>
          <a:xfrm>
            <a:off x="1321475" y="2348880"/>
            <a:ext cx="6120680" cy="0"/>
          </a:xfrm>
          <a:prstGeom prst="line">
            <a:avLst/>
          </a:prstGeom>
          <a:ln w="25400">
            <a:solidFill>
              <a:srgbClr val="A5002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1249467" y="5589240"/>
            <a:ext cx="6120680" cy="0"/>
          </a:xfrm>
          <a:prstGeom prst="line">
            <a:avLst/>
          </a:prstGeom>
          <a:ln w="25400">
            <a:solidFill>
              <a:srgbClr val="A5002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7010107" y="1196752"/>
            <a:ext cx="1954381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EFFICIENCY: </a:t>
            </a:r>
          </a:p>
          <a:p>
            <a:pPr algn="ctr"/>
            <a:r>
              <a:rPr lang="it-IT" dirty="0" smtClean="0"/>
              <a:t>100% </a:t>
            </a:r>
          </a:p>
          <a:p>
            <a:pPr algn="ctr"/>
            <a:r>
              <a:rPr lang="it-IT" dirty="0" smtClean="0"/>
              <a:t>(</a:t>
            </a:r>
            <a:r>
              <a:rPr lang="it-IT" dirty="0" err="1" smtClean="0"/>
              <a:t>including</a:t>
            </a:r>
            <a:r>
              <a:rPr lang="it-IT" dirty="0" smtClean="0"/>
              <a:t> </a:t>
            </a:r>
            <a:r>
              <a:rPr lang="it-IT" dirty="0" err="1" smtClean="0"/>
              <a:t>retries</a:t>
            </a:r>
            <a:r>
              <a:rPr lang="it-IT" dirty="0" smtClean="0"/>
              <a:t>)</a:t>
            </a:r>
          </a:p>
        </p:txBody>
      </p:sp>
      <p:sp>
        <p:nvSpPr>
          <p:cNvPr id="35" name="Segnaposto data 34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dirty="0" smtClean="0"/>
              <a:t>17/07'2/2011</a:t>
            </a:r>
            <a:endParaRPr lang="it-IT" dirty="0"/>
          </a:p>
        </p:txBody>
      </p:sp>
      <p:sp>
        <p:nvSpPr>
          <p:cNvPr id="36" name="Segnaposto piè di pagina 35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dirty="0" smtClean="0"/>
              <a:t>L. </a:t>
            </a:r>
            <a:r>
              <a:rPr lang="en-US" dirty="0" err="1" smtClean="0"/>
              <a:t>Rinaldi</a:t>
            </a:r>
            <a:r>
              <a:rPr lang="en-US" dirty="0" smtClean="0"/>
              <a:t> - CCR Workshop LNL</a:t>
            </a:r>
            <a:endParaRPr lang="it-IT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6768752" y="3286725"/>
            <a:ext cx="2267744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Dati disponibili nei siti dopo poche 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3134" b="4681"/>
          <a:stretch>
            <a:fillRect/>
          </a:stretch>
        </p:blipFill>
        <p:spPr bwMode="auto">
          <a:xfrm>
            <a:off x="456084" y="908720"/>
            <a:ext cx="8512283" cy="345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6E6BF802-5C78-45C8-9DE4-3E46763A4763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31" name="Segnaposto numero diapositiva 1"/>
          <p:cNvSpPr txBox="1">
            <a:spLocks/>
          </p:cNvSpPr>
          <p:nvPr/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BF802-5C78-45C8-9DE4-3E46763A476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35496" y="44624"/>
            <a:ext cx="4969630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Distribuzione totale dei dati 2010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323528" y="692696"/>
            <a:ext cx="755576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200" dirty="0" smtClean="0"/>
              <a:t>MB/s per </a:t>
            </a:r>
            <a:r>
              <a:rPr lang="it-IT" sz="1200" dirty="0" err="1" smtClean="0"/>
              <a:t>day</a:t>
            </a:r>
            <a:endParaRPr lang="it-IT" sz="1200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395536" y="4593208"/>
            <a:ext cx="2688557" cy="86177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Produzione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transf</a:t>
            </a:r>
            <a:r>
              <a:rPr lang="it-IT" sz="1600" dirty="0" smtClean="0">
                <a:solidFill>
                  <a:schemeClr val="bg1"/>
                </a:solidFill>
              </a:rPr>
              <a:t>. dati da produzione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</a:rPr>
              <a:t> interni alle </a:t>
            </a:r>
            <a:r>
              <a:rPr lang="it-IT" sz="1600" dirty="0" err="1" smtClean="0">
                <a:solidFill>
                  <a:schemeClr val="bg1"/>
                </a:solidFill>
              </a:rPr>
              <a:t>cloud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3491880" y="4593208"/>
            <a:ext cx="2741456" cy="861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Tier-0 export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</a:rPr>
              <a:t> flusso dati da tier0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</a:rPr>
              <a:t> include </a:t>
            </a:r>
            <a:r>
              <a:rPr lang="it-IT" sz="1600" dirty="0" err="1" smtClean="0">
                <a:solidFill>
                  <a:schemeClr val="tx2">
                    <a:lumMod val="50000"/>
                  </a:schemeClr>
                </a:solidFill>
              </a:rPr>
              <a:t>calibration</a:t>
            </a:r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1600" dirty="0" err="1" smtClean="0">
                <a:solidFill>
                  <a:schemeClr val="tx2">
                    <a:lumMod val="50000"/>
                  </a:schemeClr>
                </a:solidFill>
              </a:rPr>
              <a:t>streams</a:t>
            </a:r>
            <a:endParaRPr lang="it-IT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6600676" y="4581128"/>
            <a:ext cx="2185214" cy="369332"/>
          </a:xfrm>
          <a:prstGeom prst="rect">
            <a:avLst/>
          </a:prstGeom>
          <a:solidFill>
            <a:srgbClr val="96E78B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Sottoscrizioni utenti</a:t>
            </a:r>
            <a:endParaRPr lang="it-IT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426995" y="5591562"/>
            <a:ext cx="2632837" cy="861774"/>
          </a:xfrm>
          <a:prstGeom prst="rect">
            <a:avLst/>
          </a:prstGeom>
          <a:solidFill>
            <a:srgbClr val="937135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Data </a:t>
            </a:r>
            <a:r>
              <a:rPr lang="it-IT" dirty="0" err="1" smtClean="0">
                <a:solidFill>
                  <a:srgbClr val="FFFF00"/>
                </a:solidFill>
              </a:rPr>
              <a:t>consolidation</a:t>
            </a:r>
            <a:endParaRPr lang="it-IT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600" dirty="0" err="1" smtClean="0">
                <a:solidFill>
                  <a:srgbClr val="FFFF00"/>
                </a:solidFill>
              </a:rPr>
              <a:t>Transf</a:t>
            </a:r>
            <a:r>
              <a:rPr lang="it-IT" sz="1600" dirty="0" smtClean="0">
                <a:solidFill>
                  <a:srgbClr val="FFFF00"/>
                </a:solidFill>
              </a:rPr>
              <a:t>. dati da produzione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solidFill>
                  <a:srgbClr val="FFFF00"/>
                </a:solidFill>
              </a:rPr>
              <a:t> </a:t>
            </a:r>
            <a:r>
              <a:rPr lang="it-IT" sz="1600" dirty="0" err="1" smtClean="0">
                <a:solidFill>
                  <a:srgbClr val="FFFF00"/>
                </a:solidFill>
              </a:rPr>
              <a:t>extra-cloud</a:t>
            </a:r>
            <a:endParaRPr lang="it-IT" sz="1600" dirty="0">
              <a:solidFill>
                <a:srgbClr val="FFFF00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3491880" y="5589240"/>
            <a:ext cx="1854995" cy="6155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Data </a:t>
            </a:r>
            <a:r>
              <a:rPr lang="it-IT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brokering</a:t>
            </a:r>
            <a:endParaRPr lang="it-IT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trasf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dati analisi 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6588224" y="5169272"/>
            <a:ext cx="1685077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Functional</a:t>
            </a:r>
            <a:r>
              <a:rPr lang="it-IT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test</a:t>
            </a:r>
            <a:endParaRPr lang="it-IT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67544" y="4293096"/>
            <a:ext cx="648072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dirty="0" smtClean="0">
                <a:solidFill>
                  <a:srgbClr val="FF0000"/>
                </a:solidFill>
              </a:rPr>
              <a:t>Gennaio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187624" y="4293096"/>
            <a:ext cx="648072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dirty="0" smtClean="0">
                <a:solidFill>
                  <a:srgbClr val="FF0000"/>
                </a:solidFill>
              </a:rPr>
              <a:t>Febbraio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907704" y="4293096"/>
            <a:ext cx="648072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dirty="0" smtClean="0">
                <a:solidFill>
                  <a:srgbClr val="FF0000"/>
                </a:solidFill>
              </a:rPr>
              <a:t>Marzo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627784" y="4293096"/>
            <a:ext cx="648072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dirty="0" smtClean="0">
                <a:solidFill>
                  <a:srgbClr val="FF0000"/>
                </a:solidFill>
              </a:rPr>
              <a:t>Aprile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347864" y="4293096"/>
            <a:ext cx="648072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dirty="0" smtClean="0">
                <a:solidFill>
                  <a:srgbClr val="FF0000"/>
                </a:solidFill>
              </a:rPr>
              <a:t>Maggio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067944" y="4293096"/>
            <a:ext cx="648072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dirty="0" smtClean="0">
                <a:solidFill>
                  <a:srgbClr val="FF0000"/>
                </a:solidFill>
              </a:rPr>
              <a:t>Giugno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716016" y="4293096"/>
            <a:ext cx="648072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dirty="0" smtClean="0">
                <a:solidFill>
                  <a:srgbClr val="FF0000"/>
                </a:solidFill>
              </a:rPr>
              <a:t>Luglio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436096" y="4293096"/>
            <a:ext cx="648072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dirty="0" smtClean="0">
                <a:solidFill>
                  <a:srgbClr val="FF0000"/>
                </a:solidFill>
              </a:rPr>
              <a:t>Agosto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084168" y="4293096"/>
            <a:ext cx="72008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dirty="0" smtClean="0">
                <a:solidFill>
                  <a:srgbClr val="FF0000"/>
                </a:solidFill>
              </a:rPr>
              <a:t>Settembre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876256" y="4293096"/>
            <a:ext cx="648072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dirty="0" smtClean="0">
                <a:solidFill>
                  <a:srgbClr val="FF0000"/>
                </a:solidFill>
              </a:rPr>
              <a:t>Ottobre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7524328" y="4293096"/>
            <a:ext cx="72008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dirty="0" smtClean="0">
                <a:solidFill>
                  <a:srgbClr val="FF0000"/>
                </a:solidFill>
              </a:rPr>
              <a:t>Novembre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8316416" y="4293096"/>
            <a:ext cx="648072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dirty="0" smtClean="0">
                <a:solidFill>
                  <a:srgbClr val="FF0000"/>
                </a:solidFill>
              </a:rPr>
              <a:t>Dicembre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139952" y="908720"/>
            <a:ext cx="115212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Attività</a:t>
            </a:r>
          </a:p>
        </p:txBody>
      </p:sp>
      <p:cxnSp>
        <p:nvCxnSpPr>
          <p:cNvPr id="32" name="Connettore 1 31"/>
          <p:cNvCxnSpPr/>
          <p:nvPr/>
        </p:nvCxnSpPr>
        <p:spPr>
          <a:xfrm>
            <a:off x="467544" y="2708920"/>
            <a:ext cx="8280920" cy="0"/>
          </a:xfrm>
          <a:prstGeom prst="line">
            <a:avLst/>
          </a:prstGeom>
          <a:ln w="1587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467544" y="1916832"/>
            <a:ext cx="8280920" cy="0"/>
          </a:xfrm>
          <a:prstGeom prst="line">
            <a:avLst/>
          </a:prstGeom>
          <a:ln w="1587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0" y="2503929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accent6">
                    <a:lumMod val="75000"/>
                  </a:schemeClr>
                </a:solidFill>
              </a:rPr>
              <a:t>4000</a:t>
            </a:r>
            <a:endParaRPr lang="it-IT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35496" y="1711841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accent6">
                    <a:lumMod val="75000"/>
                  </a:schemeClr>
                </a:solidFill>
              </a:rPr>
              <a:t>6000</a:t>
            </a:r>
            <a:endParaRPr lang="it-IT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7" name="Connettore 1 46"/>
          <p:cNvCxnSpPr/>
          <p:nvPr/>
        </p:nvCxnSpPr>
        <p:spPr>
          <a:xfrm>
            <a:off x="467544" y="3501008"/>
            <a:ext cx="8280920" cy="0"/>
          </a:xfrm>
          <a:prstGeom prst="line">
            <a:avLst/>
          </a:prstGeom>
          <a:ln w="1587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/>
          <p:cNvSpPr txBox="1"/>
          <p:nvPr/>
        </p:nvSpPr>
        <p:spPr>
          <a:xfrm>
            <a:off x="0" y="3296017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accent6">
                    <a:lumMod val="75000"/>
                  </a:schemeClr>
                </a:solidFill>
              </a:rPr>
              <a:t>2000</a:t>
            </a:r>
            <a:endParaRPr lang="it-IT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Segnaposto data 40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42" name="Segnaposto piè di pagina 41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G:\ccr-legnaro\ddm-it-alto.png"/>
          <p:cNvPicPr>
            <a:picLocks noChangeAspect="1" noChangeArrowheads="1"/>
          </p:cNvPicPr>
          <p:nvPr/>
        </p:nvPicPr>
        <p:blipFill>
          <a:blip r:embed="rId2" cstate="print"/>
          <a:srcRect l="5461" t="79198" r="16928"/>
          <a:stretch>
            <a:fillRect/>
          </a:stretch>
        </p:blipFill>
        <p:spPr bwMode="auto">
          <a:xfrm>
            <a:off x="539552" y="5620452"/>
            <a:ext cx="7940056" cy="90489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849" b="15803"/>
          <a:stretch>
            <a:fillRect/>
          </a:stretch>
        </p:blipFill>
        <p:spPr bwMode="auto">
          <a:xfrm>
            <a:off x="638584" y="976431"/>
            <a:ext cx="8253896" cy="194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6E6BF802-5C78-45C8-9DE4-3E46763A4763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35496" y="44624"/>
            <a:ext cx="4435830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Distribuzione dei dati in Italia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678076" y="2924944"/>
            <a:ext cx="842127" cy="25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dirty="0" smtClean="0">
                <a:solidFill>
                  <a:srgbClr val="FF0000"/>
                </a:solidFill>
              </a:rPr>
              <a:t>Marzo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450026" y="2924944"/>
            <a:ext cx="842127" cy="25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dirty="0" smtClean="0">
                <a:solidFill>
                  <a:srgbClr val="FF0000"/>
                </a:solidFill>
              </a:rPr>
              <a:t>Aprile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221976" y="2924944"/>
            <a:ext cx="918684" cy="25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dirty="0" smtClean="0">
                <a:solidFill>
                  <a:srgbClr val="FF0000"/>
                </a:solidFill>
              </a:rPr>
              <a:t>Maggio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3064104" y="2924944"/>
            <a:ext cx="842127" cy="25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dirty="0" smtClean="0">
                <a:solidFill>
                  <a:srgbClr val="FF0000"/>
                </a:solidFill>
              </a:rPr>
              <a:t>Giugno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3836054" y="2924944"/>
            <a:ext cx="842127" cy="25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dirty="0" smtClean="0">
                <a:solidFill>
                  <a:srgbClr val="FF0000"/>
                </a:solidFill>
              </a:rPr>
              <a:t>Luglio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4608004" y="2924944"/>
            <a:ext cx="842127" cy="25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dirty="0" smtClean="0">
                <a:solidFill>
                  <a:srgbClr val="FF0000"/>
                </a:solidFill>
              </a:rPr>
              <a:t>Agosto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5379954" y="2924944"/>
            <a:ext cx="918684" cy="25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dirty="0" smtClean="0">
                <a:solidFill>
                  <a:srgbClr val="FF0000"/>
                </a:solidFill>
              </a:rPr>
              <a:t>Settembre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6222082" y="2924944"/>
            <a:ext cx="918684" cy="25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dirty="0" smtClean="0">
                <a:solidFill>
                  <a:srgbClr val="FF0000"/>
                </a:solidFill>
              </a:rPr>
              <a:t>Ottobre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7064209" y="2924944"/>
            <a:ext cx="842127" cy="251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dirty="0" smtClean="0">
                <a:solidFill>
                  <a:srgbClr val="FF0000"/>
                </a:solidFill>
              </a:rPr>
              <a:t>Novembre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7906337" y="2924944"/>
            <a:ext cx="842127" cy="25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dirty="0" smtClean="0">
                <a:solidFill>
                  <a:srgbClr val="FF0000"/>
                </a:solidFill>
              </a:rPr>
              <a:t>Dicembre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395536" y="548680"/>
            <a:ext cx="755576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200" dirty="0" smtClean="0"/>
              <a:t>MB/s per </a:t>
            </a:r>
            <a:r>
              <a:rPr lang="it-IT" sz="1200" dirty="0" err="1" smtClean="0"/>
              <a:t>day</a:t>
            </a:r>
            <a:endParaRPr lang="it-IT" sz="1200" dirty="0"/>
          </a:p>
        </p:txBody>
      </p:sp>
      <p:cxnSp>
        <p:nvCxnSpPr>
          <p:cNvPr id="40" name="Connettore 1 39"/>
          <p:cNvCxnSpPr/>
          <p:nvPr/>
        </p:nvCxnSpPr>
        <p:spPr>
          <a:xfrm>
            <a:off x="683568" y="2132856"/>
            <a:ext cx="8064896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683568" y="1412776"/>
            <a:ext cx="8064896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251520" y="191683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accent6">
                    <a:lumMod val="75000"/>
                  </a:schemeClr>
                </a:solidFill>
              </a:rPr>
              <a:t>400</a:t>
            </a:r>
            <a:endParaRPr lang="it-IT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251520" y="119675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accent6">
                    <a:lumMod val="75000"/>
                  </a:schemeClr>
                </a:solidFill>
              </a:rPr>
              <a:t>800</a:t>
            </a:r>
            <a:endParaRPr lang="it-IT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6804248" y="548680"/>
            <a:ext cx="1296144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/>
                </a:solidFill>
              </a:rPr>
              <a:t>2010 </a:t>
            </a:r>
            <a:r>
              <a:rPr lang="it-IT" sz="1400" dirty="0" err="1" smtClean="0">
                <a:solidFill>
                  <a:schemeClr val="tx2"/>
                </a:solidFill>
              </a:rPr>
              <a:t>pp</a:t>
            </a:r>
            <a:r>
              <a:rPr lang="it-IT" sz="1400" dirty="0" smtClean="0">
                <a:solidFill>
                  <a:schemeClr val="tx2"/>
                </a:solidFill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</a:rPr>
              <a:t>reprocessing</a:t>
            </a:r>
            <a:endParaRPr lang="it-IT" sz="1400" dirty="0">
              <a:solidFill>
                <a:schemeClr val="tx2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779912" y="620688"/>
            <a:ext cx="187220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AVERAGE:195 MB/s </a:t>
            </a:r>
          </a:p>
          <a:p>
            <a:pPr algn="ctr"/>
            <a:r>
              <a:rPr lang="it-IT" sz="1200" dirty="0" smtClean="0"/>
              <a:t>MAX 900 MB/s</a:t>
            </a:r>
          </a:p>
        </p:txBody>
      </p:sp>
      <p:cxnSp>
        <p:nvCxnSpPr>
          <p:cNvPr id="36" name="Connettore 1 35"/>
          <p:cNvCxnSpPr/>
          <p:nvPr/>
        </p:nvCxnSpPr>
        <p:spPr>
          <a:xfrm>
            <a:off x="683568" y="2564904"/>
            <a:ext cx="8136904" cy="0"/>
          </a:xfrm>
          <a:prstGeom prst="line">
            <a:avLst/>
          </a:prstGeom>
          <a:ln w="25400">
            <a:solidFill>
              <a:srgbClr val="A5002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uppo 42"/>
          <p:cNvGrpSpPr/>
          <p:nvPr/>
        </p:nvGrpSpPr>
        <p:grpSpPr>
          <a:xfrm>
            <a:off x="251520" y="3255675"/>
            <a:ext cx="3829480" cy="2191291"/>
            <a:chOff x="276202" y="620688"/>
            <a:chExt cx="5087886" cy="2911371"/>
          </a:xfrm>
        </p:grpSpPr>
        <p:pic>
          <p:nvPicPr>
            <p:cNvPr id="45" name="Picture 3" descr="C:\Users\Utente\AppData\Local\Temp\2010pp ita-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179" y="764704"/>
              <a:ext cx="4589909" cy="2767355"/>
            </a:xfrm>
            <a:prstGeom prst="rect">
              <a:avLst/>
            </a:prstGeom>
            <a:noFill/>
          </p:spPr>
        </p:pic>
        <p:sp>
          <p:nvSpPr>
            <p:cNvPr id="46" name="CasellaDiTesto 45"/>
            <p:cNvSpPr txBox="1"/>
            <p:nvPr/>
          </p:nvSpPr>
          <p:spPr>
            <a:xfrm>
              <a:off x="276202" y="620688"/>
              <a:ext cx="586878" cy="3680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200" dirty="0" smtClean="0"/>
                <a:t>TB</a:t>
              </a:r>
              <a:endParaRPr lang="it-IT" sz="1200" dirty="0"/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1998272" y="635709"/>
              <a:ext cx="1709632" cy="408916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>
                  <a:solidFill>
                    <a:schemeClr val="tx2"/>
                  </a:solidFill>
                </a:rPr>
                <a:t>p-p @ 7 </a:t>
              </a:r>
              <a:r>
                <a:rPr lang="it-IT" sz="1400" dirty="0" err="1" smtClean="0">
                  <a:solidFill>
                    <a:schemeClr val="tx2"/>
                  </a:solidFill>
                </a:rPr>
                <a:t>TeV</a:t>
              </a:r>
              <a:endParaRPr lang="it-IT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9" name="Gruppo 48"/>
          <p:cNvGrpSpPr/>
          <p:nvPr/>
        </p:nvGrpSpPr>
        <p:grpSpPr>
          <a:xfrm>
            <a:off x="4716016" y="3212976"/>
            <a:ext cx="3829724" cy="2233990"/>
            <a:chOff x="264303" y="3503438"/>
            <a:chExt cx="5099785" cy="2974854"/>
          </a:xfrm>
        </p:grpSpPr>
        <p:pic>
          <p:nvPicPr>
            <p:cNvPr id="50" name="Picture 2" descr="C:\Users\Utente\AppData\Local\Temp\2010hi ita-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8084" y="3717032"/>
              <a:ext cx="4596004" cy="2761260"/>
            </a:xfrm>
            <a:prstGeom prst="rect">
              <a:avLst/>
            </a:prstGeom>
            <a:noFill/>
          </p:spPr>
        </p:pic>
        <p:sp>
          <p:nvSpPr>
            <p:cNvPr id="52" name="CasellaDiTesto 51"/>
            <p:cNvSpPr txBox="1"/>
            <p:nvPr/>
          </p:nvSpPr>
          <p:spPr>
            <a:xfrm>
              <a:off x="264303" y="3645024"/>
              <a:ext cx="598776" cy="36919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050" dirty="0" smtClean="0"/>
                <a:t>TB</a:t>
              </a:r>
              <a:endParaRPr lang="it-IT" sz="1050" dirty="0"/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2195089" y="3503438"/>
              <a:ext cx="1296144" cy="434346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 smtClean="0">
                  <a:solidFill>
                    <a:schemeClr val="tx2"/>
                  </a:solidFill>
                </a:rPr>
                <a:t>Pb-Pb</a:t>
              </a:r>
              <a:endParaRPr lang="it-IT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54" name="CasellaDiTesto 53"/>
          <p:cNvSpPr txBox="1"/>
          <p:nvPr/>
        </p:nvSpPr>
        <p:spPr>
          <a:xfrm>
            <a:off x="1043608" y="3809073"/>
            <a:ext cx="18002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 smtClean="0"/>
              <a:t>TOTAL	1128 TB</a:t>
            </a:r>
          </a:p>
          <a:p>
            <a:r>
              <a:rPr lang="it-IT" sz="1050" dirty="0" smtClean="0"/>
              <a:t>ESD	879  TB</a:t>
            </a:r>
          </a:p>
          <a:p>
            <a:r>
              <a:rPr lang="it-IT" sz="1050" dirty="0" smtClean="0"/>
              <a:t>AOD	148 TB</a:t>
            </a:r>
          </a:p>
          <a:p>
            <a:r>
              <a:rPr lang="it-IT" sz="1050" dirty="0" smtClean="0"/>
              <a:t>DESD	87 TB</a:t>
            </a:r>
          </a:p>
          <a:p>
            <a:r>
              <a:rPr lang="it-IT" sz="1050" dirty="0" smtClean="0"/>
              <a:t>NTUP	9  TB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5425090" y="3717032"/>
            <a:ext cx="1523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/>
              <a:t>TOTAL	50 TB</a:t>
            </a:r>
          </a:p>
          <a:p>
            <a:r>
              <a:rPr lang="it-IT" sz="1100" dirty="0" smtClean="0"/>
              <a:t>ESD	24  TB</a:t>
            </a:r>
          </a:p>
          <a:p>
            <a:r>
              <a:rPr lang="it-IT" sz="1100" dirty="0" smtClean="0"/>
              <a:t>DESD	3 TB</a:t>
            </a:r>
          </a:p>
          <a:p>
            <a:r>
              <a:rPr lang="it-IT" sz="1100" dirty="0" smtClean="0"/>
              <a:t>NTUP	22 TB 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5508104" y="1268760"/>
            <a:ext cx="187220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accent3">
                    <a:lumMod val="50000"/>
                  </a:schemeClr>
                </a:solidFill>
              </a:rPr>
              <a:t>Novembre: Installazione disco 2010 al CNAF</a:t>
            </a:r>
            <a:endParaRPr lang="it-IT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1" name="Segnaposto data 50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56" name="Segnaposto piè di pagina 55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rrowheads="1"/>
          </p:cNvPicPr>
          <p:nvPr/>
        </p:nvPicPr>
        <p:blipFill>
          <a:blip r:embed="rId2" cstate="print"/>
          <a:srcRect l="2449" b="11254"/>
          <a:stretch>
            <a:fillRect/>
          </a:stretch>
        </p:blipFill>
        <p:spPr bwMode="auto">
          <a:xfrm>
            <a:off x="827584" y="3783944"/>
            <a:ext cx="7866385" cy="166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449" b="4053"/>
          <a:stretch>
            <a:fillRect/>
          </a:stretch>
        </p:blipFill>
        <p:spPr bwMode="auto">
          <a:xfrm>
            <a:off x="827584" y="764704"/>
            <a:ext cx="806477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G:\ccr-legnaro\ddm-t2-it.png"/>
          <p:cNvPicPr>
            <a:picLocks noChangeAspect="1" noChangeArrowheads="1"/>
          </p:cNvPicPr>
          <p:nvPr/>
        </p:nvPicPr>
        <p:blipFill>
          <a:blip r:embed="rId4" cstate="print"/>
          <a:srcRect l="5478" t="79551" r="16252"/>
          <a:stretch>
            <a:fillRect/>
          </a:stretch>
        </p:blipFill>
        <p:spPr bwMode="auto">
          <a:xfrm>
            <a:off x="144016" y="5877272"/>
            <a:ext cx="8964488" cy="687857"/>
          </a:xfrm>
          <a:prstGeom prst="rect">
            <a:avLst/>
          </a:prstGeom>
          <a:noFill/>
        </p:spPr>
      </p:pic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6E6BF802-5C78-45C8-9DE4-3E46763A4763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35496" y="44624"/>
            <a:ext cx="4435830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Distribuzione dei dati in Italia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3" descr="G:\ccr-legnaro\ddm-t1-it.png"/>
          <p:cNvPicPr>
            <a:picLocks noChangeAspect="1" noChangeArrowheads="1"/>
          </p:cNvPicPr>
          <p:nvPr/>
        </p:nvPicPr>
        <p:blipFill>
          <a:blip r:embed="rId5" cstate="print"/>
          <a:srcRect l="5843" t="91604" r="62268"/>
          <a:stretch>
            <a:fillRect/>
          </a:stretch>
        </p:blipFill>
        <p:spPr bwMode="auto">
          <a:xfrm>
            <a:off x="1043608" y="2852936"/>
            <a:ext cx="4752528" cy="319224"/>
          </a:xfrm>
          <a:prstGeom prst="rect">
            <a:avLst/>
          </a:prstGeom>
          <a:noFill/>
        </p:spPr>
      </p:pic>
      <p:sp>
        <p:nvSpPr>
          <p:cNvPr id="27" name="CasellaDiTesto 26"/>
          <p:cNvSpPr txBox="1"/>
          <p:nvPr/>
        </p:nvSpPr>
        <p:spPr>
          <a:xfrm>
            <a:off x="971600" y="620688"/>
            <a:ext cx="755576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000" dirty="0" smtClean="0"/>
              <a:t>MB/s per </a:t>
            </a:r>
            <a:r>
              <a:rPr lang="it-IT" sz="1000" dirty="0" err="1" smtClean="0"/>
              <a:t>day</a:t>
            </a:r>
            <a:endParaRPr lang="it-IT" sz="1000" dirty="0"/>
          </a:p>
        </p:txBody>
      </p:sp>
      <p:cxnSp>
        <p:nvCxnSpPr>
          <p:cNvPr id="30" name="Connettore 1 29"/>
          <p:cNvCxnSpPr/>
          <p:nvPr/>
        </p:nvCxnSpPr>
        <p:spPr>
          <a:xfrm>
            <a:off x="827584" y="1628800"/>
            <a:ext cx="8064896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827584" y="2132856"/>
            <a:ext cx="8064896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388040" y="1916832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accent6">
                    <a:lumMod val="75000"/>
                  </a:schemeClr>
                </a:solidFill>
              </a:rPr>
              <a:t>200</a:t>
            </a:r>
            <a:endParaRPr lang="it-IT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388040" y="141277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accent6">
                    <a:lumMod val="75000"/>
                  </a:schemeClr>
                </a:solidFill>
              </a:rPr>
              <a:t>400</a:t>
            </a:r>
            <a:endParaRPr lang="it-IT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7" name="Connettore 1 36"/>
          <p:cNvCxnSpPr/>
          <p:nvPr/>
        </p:nvCxnSpPr>
        <p:spPr>
          <a:xfrm>
            <a:off x="827584" y="1124744"/>
            <a:ext cx="8064896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395536" y="919753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accent6">
                    <a:lumMod val="75000"/>
                  </a:schemeClr>
                </a:solidFill>
              </a:rPr>
              <a:t>600</a:t>
            </a:r>
            <a:endParaRPr lang="it-IT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822092" y="2564904"/>
            <a:ext cx="842127" cy="25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dirty="0" smtClean="0">
                <a:solidFill>
                  <a:srgbClr val="FF0000"/>
                </a:solidFill>
              </a:rPr>
              <a:t>Marzo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594042" y="2564904"/>
            <a:ext cx="842127" cy="25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dirty="0" smtClean="0">
                <a:solidFill>
                  <a:srgbClr val="FF0000"/>
                </a:solidFill>
              </a:rPr>
              <a:t>Aprile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2365992" y="2564904"/>
            <a:ext cx="918684" cy="25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dirty="0" smtClean="0">
                <a:solidFill>
                  <a:srgbClr val="FF0000"/>
                </a:solidFill>
              </a:rPr>
              <a:t>Maggio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3208120" y="2564904"/>
            <a:ext cx="842127" cy="25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dirty="0" smtClean="0">
                <a:solidFill>
                  <a:srgbClr val="FF0000"/>
                </a:solidFill>
              </a:rPr>
              <a:t>Giugno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3980070" y="2564904"/>
            <a:ext cx="842127" cy="25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dirty="0" smtClean="0">
                <a:solidFill>
                  <a:srgbClr val="FF0000"/>
                </a:solidFill>
              </a:rPr>
              <a:t>Luglio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4752020" y="2564904"/>
            <a:ext cx="842127" cy="25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dirty="0" smtClean="0">
                <a:solidFill>
                  <a:srgbClr val="FF0000"/>
                </a:solidFill>
              </a:rPr>
              <a:t>Agosto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5523970" y="2564904"/>
            <a:ext cx="918684" cy="25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dirty="0" smtClean="0">
                <a:solidFill>
                  <a:srgbClr val="FF0000"/>
                </a:solidFill>
              </a:rPr>
              <a:t>Settembre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6366098" y="2564904"/>
            <a:ext cx="918684" cy="25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dirty="0" smtClean="0">
                <a:solidFill>
                  <a:srgbClr val="FF0000"/>
                </a:solidFill>
              </a:rPr>
              <a:t>Ottobre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7208225" y="2564904"/>
            <a:ext cx="842127" cy="251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dirty="0" smtClean="0">
                <a:solidFill>
                  <a:srgbClr val="FF0000"/>
                </a:solidFill>
              </a:rPr>
              <a:t>Novembre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8050353" y="2564904"/>
            <a:ext cx="842127" cy="25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dirty="0" smtClean="0">
                <a:solidFill>
                  <a:srgbClr val="FF0000"/>
                </a:solidFill>
              </a:rPr>
              <a:t>Dicembre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971600" y="3429000"/>
            <a:ext cx="755576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000" dirty="0" smtClean="0"/>
              <a:t>MB/s per </a:t>
            </a:r>
            <a:r>
              <a:rPr lang="it-IT" sz="1000" dirty="0" err="1" smtClean="0"/>
              <a:t>day</a:t>
            </a:r>
            <a:endParaRPr lang="it-IT" sz="1000" dirty="0"/>
          </a:p>
        </p:txBody>
      </p:sp>
      <p:cxnSp>
        <p:nvCxnSpPr>
          <p:cNvPr id="33" name="Connettore 1 32"/>
          <p:cNvCxnSpPr/>
          <p:nvPr/>
        </p:nvCxnSpPr>
        <p:spPr>
          <a:xfrm>
            <a:off x="827584" y="4653136"/>
            <a:ext cx="8064896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467544" y="4448145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accent6">
                    <a:lumMod val="75000"/>
                  </a:schemeClr>
                </a:solidFill>
              </a:rPr>
              <a:t>200</a:t>
            </a:r>
            <a:endParaRPr lang="it-IT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460048" y="3728065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accent6">
                    <a:lumMod val="75000"/>
                  </a:schemeClr>
                </a:solidFill>
              </a:rPr>
              <a:t>400</a:t>
            </a:r>
            <a:endParaRPr lang="it-IT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0" name="Connettore 1 39"/>
          <p:cNvCxnSpPr/>
          <p:nvPr/>
        </p:nvCxnSpPr>
        <p:spPr>
          <a:xfrm>
            <a:off x="827584" y="3933056"/>
            <a:ext cx="8064896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822092" y="5618132"/>
            <a:ext cx="842127" cy="25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dirty="0" smtClean="0">
                <a:solidFill>
                  <a:srgbClr val="FF0000"/>
                </a:solidFill>
              </a:rPr>
              <a:t>Marzo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1594042" y="5618132"/>
            <a:ext cx="842127" cy="25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dirty="0" smtClean="0">
                <a:solidFill>
                  <a:srgbClr val="FF0000"/>
                </a:solidFill>
              </a:rPr>
              <a:t>Aprile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2365992" y="5618132"/>
            <a:ext cx="918684" cy="25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dirty="0" smtClean="0">
                <a:solidFill>
                  <a:srgbClr val="FF0000"/>
                </a:solidFill>
              </a:rPr>
              <a:t>Maggio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3208120" y="5618132"/>
            <a:ext cx="842127" cy="25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dirty="0" smtClean="0">
                <a:solidFill>
                  <a:srgbClr val="FF0000"/>
                </a:solidFill>
              </a:rPr>
              <a:t>Giugno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3980070" y="5618132"/>
            <a:ext cx="842127" cy="25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dirty="0" smtClean="0">
                <a:solidFill>
                  <a:srgbClr val="FF0000"/>
                </a:solidFill>
              </a:rPr>
              <a:t>Luglio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4752020" y="5618132"/>
            <a:ext cx="842127" cy="25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dirty="0" smtClean="0">
                <a:solidFill>
                  <a:srgbClr val="FF0000"/>
                </a:solidFill>
              </a:rPr>
              <a:t>Agosto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57" name="CasellaDiTesto 56"/>
          <p:cNvSpPr txBox="1"/>
          <p:nvPr/>
        </p:nvSpPr>
        <p:spPr>
          <a:xfrm>
            <a:off x="5523970" y="5618132"/>
            <a:ext cx="918684" cy="25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dirty="0" smtClean="0">
                <a:solidFill>
                  <a:srgbClr val="FF0000"/>
                </a:solidFill>
              </a:rPr>
              <a:t>Settembre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6366098" y="5618132"/>
            <a:ext cx="918684" cy="25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dirty="0" smtClean="0">
                <a:solidFill>
                  <a:srgbClr val="FF0000"/>
                </a:solidFill>
              </a:rPr>
              <a:t>Ottobre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7208225" y="5618132"/>
            <a:ext cx="842127" cy="251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dirty="0" smtClean="0">
                <a:solidFill>
                  <a:srgbClr val="FF0000"/>
                </a:solidFill>
              </a:rPr>
              <a:t>Novembre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8050353" y="5618132"/>
            <a:ext cx="842127" cy="25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dirty="0" smtClean="0">
                <a:solidFill>
                  <a:srgbClr val="FF0000"/>
                </a:solidFill>
              </a:rPr>
              <a:t>Dicembre</a:t>
            </a:r>
            <a:endParaRPr lang="it-IT" sz="1050" dirty="0">
              <a:solidFill>
                <a:srgbClr val="FF0000"/>
              </a:solidFill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5433754" y="404664"/>
            <a:ext cx="201856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tx2"/>
                </a:solidFill>
              </a:rPr>
              <a:t>Throughput</a:t>
            </a:r>
            <a:r>
              <a:rPr lang="it-IT" dirty="0" smtClean="0">
                <a:solidFill>
                  <a:schemeClr val="tx2"/>
                </a:solidFill>
              </a:rPr>
              <a:t> Tier-1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5436096" y="3429000"/>
            <a:ext cx="213398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tx2"/>
                </a:solidFill>
              </a:rPr>
              <a:t>Throughput</a:t>
            </a:r>
            <a:r>
              <a:rPr lang="it-IT" dirty="0" smtClean="0">
                <a:solidFill>
                  <a:schemeClr val="tx2"/>
                </a:solidFill>
              </a:rPr>
              <a:t> Tier-2s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2699792" y="692696"/>
            <a:ext cx="187220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AVERAGE:107 MB/s </a:t>
            </a:r>
          </a:p>
          <a:p>
            <a:pPr algn="ctr"/>
            <a:r>
              <a:rPr lang="it-IT" sz="1200" dirty="0" smtClean="0"/>
              <a:t>MAX 700 MB/s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2771800" y="3615407"/>
            <a:ext cx="187220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AVERAGE:88 MB/s </a:t>
            </a:r>
          </a:p>
          <a:p>
            <a:pPr algn="ctr"/>
            <a:r>
              <a:rPr lang="it-IT" sz="1200" dirty="0" smtClean="0"/>
              <a:t>MAX 400 MB/s</a:t>
            </a:r>
          </a:p>
        </p:txBody>
      </p:sp>
      <p:cxnSp>
        <p:nvCxnSpPr>
          <p:cNvPr id="67" name="Connettore 1 66"/>
          <p:cNvCxnSpPr/>
          <p:nvPr/>
        </p:nvCxnSpPr>
        <p:spPr>
          <a:xfrm>
            <a:off x="827584" y="2348880"/>
            <a:ext cx="8136904" cy="0"/>
          </a:xfrm>
          <a:prstGeom prst="line">
            <a:avLst/>
          </a:prstGeom>
          <a:ln w="25400">
            <a:solidFill>
              <a:srgbClr val="A5002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>
            <a:off x="827584" y="5157192"/>
            <a:ext cx="8136904" cy="0"/>
          </a:xfrm>
          <a:prstGeom prst="line">
            <a:avLst/>
          </a:prstGeom>
          <a:ln w="25400">
            <a:solidFill>
              <a:srgbClr val="A5002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egnaposto data 60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62" name="Segnaposto piè di pagina 61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6E6BF802-5C78-45C8-9DE4-3E46763A4763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5496" y="44624"/>
            <a:ext cx="3377271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Produzione  in ATLAS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 b="10437"/>
          <a:stretch>
            <a:fillRect/>
          </a:stretch>
        </p:blipFill>
        <p:spPr bwMode="auto">
          <a:xfrm>
            <a:off x="4073489" y="402923"/>
            <a:ext cx="5022375" cy="269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71275"/>
            <a:ext cx="3960440" cy="256043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1275"/>
            <a:ext cx="3993169" cy="25363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395536" y="978987"/>
            <a:ext cx="3456384" cy="147732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Attività di elaborazione dei dati gestite centralmente in 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Atlas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simulazione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ricostruzione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reprocessing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774456" y="188640"/>
            <a:ext cx="187743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Jobs produzione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666058" y="3139227"/>
            <a:ext cx="3650358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Numero medio di </a:t>
            </a:r>
            <a:r>
              <a:rPr lang="it-IT" sz="1600" dirty="0" err="1" smtClean="0">
                <a:solidFill>
                  <a:schemeClr val="accent6">
                    <a:lumMod val="50000"/>
                  </a:schemeClr>
                </a:solidFill>
              </a:rPr>
              <a:t>jobs</a:t>
            </a: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1600" dirty="0" err="1" smtClean="0">
                <a:solidFill>
                  <a:schemeClr val="accent6">
                    <a:lumMod val="50000"/>
                  </a:schemeClr>
                </a:solidFill>
              </a:rPr>
              <a:t>running</a:t>
            </a: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 per sito</a:t>
            </a:r>
            <a:endParaRPr lang="it-IT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99592" y="5947539"/>
            <a:ext cx="309571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Production Share per </a:t>
            </a:r>
            <a:r>
              <a:rPr lang="it-IT" dirty="0" err="1" smtClean="0">
                <a:solidFill>
                  <a:schemeClr val="tx2"/>
                </a:solidFill>
              </a:rPr>
              <a:t>Cloud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305464" y="5947539"/>
            <a:ext cx="308296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Production Share per Tier-1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F802-5C78-45C8-9DE4-3E46763A4763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5496" y="44624"/>
            <a:ext cx="3001143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Produzione in Italia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C:\Users\Utente\AppData\Local\Temp\ProdShareI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4322141" cy="2592288"/>
          </a:xfrm>
          <a:prstGeom prst="rect">
            <a:avLst/>
          </a:prstGeom>
          <a:noFill/>
        </p:spPr>
      </p:pic>
      <p:pic>
        <p:nvPicPr>
          <p:cNvPr id="2053" name="Picture 5" descr="C:\Users\Utente\AppData\Local\Temp\ProdShareCNAF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4392488" cy="2742131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5220072" y="908720"/>
            <a:ext cx="3168352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Da Luglio 2010: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Share dei siti italiani cresciuto dopo l’istallazione delle cpu al CNAF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variazione dovuta all’aumento delle risorse destinate all’analisi</a:t>
            </a:r>
          </a:p>
          <a:p>
            <a:endParaRPr lang="it-IT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it-IT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148064" y="3933056"/>
            <a:ext cx="3528392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Ultimo mese: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Share CNAF 8% (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=pledge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Share IT 5% (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pledge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non ancora installate nei Tier2)</a:t>
            </a:r>
          </a:p>
          <a:p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6E6BF802-5C78-45C8-9DE4-3E46763A4763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5496" y="44624"/>
            <a:ext cx="3086101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Produzione in Italia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724128" y="260648"/>
            <a:ext cx="218104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Production </a:t>
            </a:r>
            <a:r>
              <a:rPr lang="it-IT" dirty="0" err="1" smtClean="0">
                <a:solidFill>
                  <a:schemeClr val="tx2"/>
                </a:solidFill>
              </a:rPr>
              <a:t>efficiecy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39552" y="4869160"/>
            <a:ext cx="381642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Dati periodo 05/2010 – 02/2011</a:t>
            </a:r>
          </a:p>
          <a:p>
            <a:endParaRPr lang="it-IT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Il CNAF include anche le statistiche di 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reprocessing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(60k 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jobs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Immagine 10" descr="Immagin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4762339" cy="3067658"/>
          </a:xfrm>
          <a:prstGeom prst="rect">
            <a:avLst/>
          </a:prstGeom>
        </p:spPr>
      </p:pic>
      <p:pic>
        <p:nvPicPr>
          <p:cNvPr id="15" name="Immagine 14" descr="Immagin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5194" y="836712"/>
            <a:ext cx="3941262" cy="1944215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899592" y="1052736"/>
            <a:ext cx="292484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Production share </a:t>
            </a:r>
            <a:r>
              <a:rPr lang="it-IT" dirty="0" err="1" smtClean="0">
                <a:solidFill>
                  <a:schemeClr val="tx2"/>
                </a:solidFill>
              </a:rPr>
              <a:t>Cloud</a:t>
            </a:r>
            <a:r>
              <a:rPr lang="it-IT" dirty="0" smtClean="0">
                <a:solidFill>
                  <a:schemeClr val="tx2"/>
                </a:solidFill>
              </a:rPr>
              <a:t> IT 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4932040" y="4725144"/>
            <a:ext cx="3888432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chemeClr val="accent6">
                    <a:lumMod val="50000"/>
                  </a:schemeClr>
                </a:solidFill>
              </a:rPr>
              <a:t>Efficienza=</a:t>
            </a: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 succ. </a:t>
            </a:r>
            <a:r>
              <a:rPr lang="it-IT" sz="1600" dirty="0" err="1" smtClean="0">
                <a:solidFill>
                  <a:schemeClr val="accent6">
                    <a:lumMod val="50000"/>
                  </a:schemeClr>
                </a:solidFill>
              </a:rPr>
              <a:t>jobs</a:t>
            </a: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 / totale</a:t>
            </a:r>
          </a:p>
          <a:p>
            <a:endParaRPr lang="it-IT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Inefficienze dovute principalmente a problemi nei siti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 Non sempre i siti hanno pieno controllo (</a:t>
            </a:r>
            <a:r>
              <a:rPr lang="it-IT" sz="1600" dirty="0" err="1" smtClean="0">
                <a:solidFill>
                  <a:schemeClr val="accent6">
                    <a:lumMod val="50000"/>
                  </a:schemeClr>
                </a:solidFill>
              </a:rPr>
              <a:t>power</a:t>
            </a: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 cut)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Ottime efficienze negli ultimi mesi</a:t>
            </a:r>
            <a:endParaRPr lang="it-IT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  <p:pic>
        <p:nvPicPr>
          <p:cNvPr id="1026" name="Picture 2" descr="C:\Users\Utente\AppData\Local\Temp\ProdEffCNAF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708920"/>
            <a:ext cx="3194987" cy="1959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F802-5C78-45C8-9DE4-3E46763A4763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3" name="Segnaposto numero diapositiva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BF802-5C78-45C8-9DE4-3E46763A476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496" y="44624"/>
            <a:ext cx="2220480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Reprocessing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55576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6" name="TextBox 15"/>
          <p:cNvSpPr txBox="1"/>
          <p:nvPr/>
        </p:nvSpPr>
        <p:spPr>
          <a:xfrm>
            <a:off x="179512" y="4653137"/>
            <a:ext cx="4536504" cy="1600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4 campagne di </a:t>
            </a:r>
            <a:r>
              <a:rPr lang="it-IT" sz="1600" dirty="0" err="1" smtClean="0">
                <a:solidFill>
                  <a:schemeClr val="accent6">
                    <a:lumMod val="50000"/>
                  </a:schemeClr>
                </a:solidFill>
              </a:rPr>
              <a:t>reprocessing</a:t>
            </a: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 nel 2010: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 Febbraio: dati 2009 e cosmici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 Aprile: dati 2009 e 2010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 Maggio: dati 2009 e 2010 e </a:t>
            </a:r>
            <a:r>
              <a:rPr lang="it-IT" sz="1600" dirty="0" err="1" smtClean="0">
                <a:solidFill>
                  <a:schemeClr val="accent6">
                    <a:lumMod val="50000"/>
                  </a:schemeClr>
                </a:solidFill>
              </a:rPr>
              <a:t>MC</a:t>
            </a:r>
            <a:endParaRPr lang="it-IT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 Novembre: dati e MC full 2010 (da </a:t>
            </a:r>
            <a:r>
              <a:rPr lang="it-IT" sz="1600" dirty="0" err="1" smtClean="0">
                <a:solidFill>
                  <a:schemeClr val="accent6">
                    <a:lumMod val="50000"/>
                  </a:schemeClr>
                </a:solidFill>
              </a:rPr>
              <a:t>tape</a:t>
            </a: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r>
              <a:rPr lang="it-IT" sz="1600" dirty="0" err="1" smtClean="0">
                <a:solidFill>
                  <a:schemeClr val="accent6">
                    <a:lumMod val="50000"/>
                  </a:schemeClr>
                </a:solidFill>
              </a:rPr>
              <a:t>Reprocessing</a:t>
            </a: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 Ioni previsto a Marzo 2010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5004048" y="4653136"/>
            <a:ext cx="3923928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chemeClr val="accent6">
                    <a:lumMod val="50000"/>
                  </a:schemeClr>
                </a:solidFill>
              </a:rPr>
              <a:t>Reprocessamento</a:t>
            </a: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 del 100 % dei dati</a:t>
            </a:r>
          </a:p>
          <a:p>
            <a:endParaRPr lang="it-IT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 RAW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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 </a:t>
            </a: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ESD</a:t>
            </a:r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 ESD </a:t>
            </a:r>
            <a:r>
              <a:rPr lang="it-IT" sz="1600" dirty="0" err="1" smtClean="0">
                <a:solidFill>
                  <a:schemeClr val="accent6">
                    <a:lumMod val="50000"/>
                  </a:schemeClr>
                </a:solidFill>
              </a:rPr>
              <a:t>merge</a:t>
            </a:r>
            <a:endParaRPr lang="it-IT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 ESD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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 </a:t>
            </a: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AOD, </a:t>
            </a:r>
            <a:r>
              <a:rPr lang="it-IT" sz="1600" dirty="0" err="1" smtClean="0">
                <a:solidFill>
                  <a:schemeClr val="accent6">
                    <a:lumMod val="50000"/>
                  </a:schemeClr>
                </a:solidFill>
              </a:rPr>
              <a:t>dESD</a:t>
            </a: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 Distribuzione nuovi dati nella </a:t>
            </a:r>
            <a:r>
              <a:rPr lang="it-IT" sz="1600" dirty="0" err="1" smtClean="0">
                <a:solidFill>
                  <a:schemeClr val="accent6">
                    <a:lumMod val="50000"/>
                  </a:schemeClr>
                </a:solidFill>
              </a:rPr>
              <a:t>Grid</a:t>
            </a:r>
            <a:endParaRPr lang="it-IT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6336704" cy="37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3059832" y="467380"/>
            <a:ext cx="339067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N </a:t>
            </a:r>
            <a:r>
              <a:rPr lang="it-IT" dirty="0" err="1" smtClean="0">
                <a:solidFill>
                  <a:schemeClr val="tx2"/>
                </a:solidFill>
              </a:rPr>
              <a:t>jobs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reprocessing</a:t>
            </a:r>
            <a:r>
              <a:rPr lang="it-IT" dirty="0" smtClean="0">
                <a:solidFill>
                  <a:schemeClr val="tx2"/>
                </a:solidFill>
              </a:rPr>
              <a:t> world-wide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F802-5C78-45C8-9DE4-3E46763A4763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5496" y="44624"/>
            <a:ext cx="2028119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Introduzione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67544" y="1484784"/>
            <a:ext cx="76328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L’esperienza </a:t>
            </a:r>
            <a:r>
              <a:rPr lang="it-IT" sz="2000" dirty="0" err="1" smtClean="0">
                <a:solidFill>
                  <a:srgbClr val="FF0000"/>
                </a:solidFill>
              </a:rPr>
              <a:t>Atlas</a:t>
            </a:r>
            <a:r>
              <a:rPr lang="it-IT" sz="2000" dirty="0" smtClean="0">
                <a:solidFill>
                  <a:srgbClr val="FF0000"/>
                </a:solidFill>
              </a:rPr>
              <a:t> nel primo anno di presa dati: </a:t>
            </a:r>
          </a:p>
          <a:p>
            <a:r>
              <a:rPr lang="it-IT" sz="2000" dirty="0" smtClean="0">
                <a:solidFill>
                  <a:srgbClr val="FF0000"/>
                </a:solidFill>
              </a:rPr>
              <a:t>	il punto di vista di un addetto ai lavori di </a:t>
            </a:r>
            <a:r>
              <a:rPr lang="it-IT" sz="2000" dirty="0" err="1" smtClean="0">
                <a:solidFill>
                  <a:srgbClr val="FF0000"/>
                </a:solidFill>
              </a:rPr>
              <a:t>computing</a:t>
            </a:r>
            <a:endParaRPr lang="it-IT" sz="2000" dirty="0" smtClean="0">
              <a:solidFill>
                <a:srgbClr val="FF0000"/>
              </a:solidFill>
            </a:endParaRPr>
          </a:p>
          <a:p>
            <a:endParaRPr lang="it-IT" sz="2000" dirty="0" smtClean="0"/>
          </a:p>
          <a:p>
            <a:r>
              <a:rPr lang="it-IT" sz="2000" dirty="0" smtClean="0"/>
              <a:t>Descrizione del </a:t>
            </a:r>
            <a:r>
              <a:rPr lang="it-IT" sz="2000" dirty="0" err="1" smtClean="0"/>
              <a:t>Computing</a:t>
            </a:r>
            <a:r>
              <a:rPr lang="it-IT" sz="2000" dirty="0" smtClean="0"/>
              <a:t> </a:t>
            </a:r>
            <a:r>
              <a:rPr lang="it-IT" sz="2000" dirty="0" err="1" smtClean="0"/>
              <a:t>Model</a:t>
            </a:r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Le attività condotte nel 2010, nel mondo e in Italia</a:t>
            </a:r>
          </a:p>
          <a:p>
            <a:endParaRPr lang="it-IT" sz="2000" dirty="0" smtClean="0"/>
          </a:p>
          <a:p>
            <a:pPr lvl="1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CC"/>
                </a:solidFill>
              </a:rPr>
              <a:t> La distribuzione dei dati su </a:t>
            </a:r>
            <a:r>
              <a:rPr lang="it-IT" sz="2000" dirty="0" err="1" smtClean="0">
                <a:solidFill>
                  <a:srgbClr val="0000CC"/>
                </a:solidFill>
              </a:rPr>
              <a:t>grid</a:t>
            </a:r>
            <a:endParaRPr lang="it-IT" sz="2000" dirty="0" smtClean="0">
              <a:solidFill>
                <a:srgbClr val="0000CC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CC"/>
                </a:solidFill>
              </a:rPr>
              <a:t> Le attività di calcolo centrali</a:t>
            </a:r>
          </a:p>
          <a:p>
            <a:pPr lvl="1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CC"/>
                </a:solidFill>
              </a:rPr>
              <a:t> Le attività di analisi degli utenti</a:t>
            </a:r>
          </a:p>
          <a:p>
            <a:pPr lvl="1"/>
            <a:endParaRPr lang="it-IT" sz="2000" dirty="0" smtClean="0">
              <a:solidFill>
                <a:srgbClr val="0000CC"/>
              </a:solidFill>
            </a:endParaRPr>
          </a:p>
          <a:p>
            <a:r>
              <a:rPr lang="it-IT" sz="2000" dirty="0" smtClean="0"/>
              <a:t>L’evoluzione del </a:t>
            </a:r>
            <a:r>
              <a:rPr lang="it-IT" sz="2000" dirty="0" err="1" smtClean="0"/>
              <a:t>Computing</a:t>
            </a:r>
            <a:r>
              <a:rPr lang="it-IT" sz="2000" dirty="0" smtClean="0"/>
              <a:t> </a:t>
            </a:r>
            <a:r>
              <a:rPr lang="it-IT" sz="2000" dirty="0" err="1" smtClean="0"/>
              <a:t>Model</a:t>
            </a:r>
            <a:r>
              <a:rPr lang="it-IT" sz="2000" dirty="0" smtClean="0"/>
              <a:t> di ATLAS: come il modello si è adattato alle problematiche reali</a:t>
            </a:r>
          </a:p>
          <a:p>
            <a:endParaRPr lang="it-IT" sz="2000" dirty="0" smtClean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6E6BF802-5C78-45C8-9DE4-3E46763A4763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3" name="Segnaposto numero diapositiva 1"/>
          <p:cNvSpPr txBox="1">
            <a:spLocks/>
          </p:cNvSpPr>
          <p:nvPr/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BF802-5C78-45C8-9DE4-3E46763A476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496" y="44624"/>
            <a:ext cx="5121787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Reprocessing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FALL 2010 al CNAF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55576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5580112" y="692696"/>
            <a:ext cx="3384376" cy="35394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Al CNAF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riprocessato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5% 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Dei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dati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p-p 2010</a:t>
            </a:r>
          </a:p>
          <a:p>
            <a:endParaRPr lang="en-US" sz="16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54 TB (con recall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da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tape)</a:t>
            </a:r>
          </a:p>
          <a:p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Più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di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30k jobs</a:t>
            </a:r>
          </a:p>
          <a:p>
            <a:endParaRPr lang="en-U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Metrica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: 100% in due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settimane</a:t>
            </a:r>
            <a:endParaRPr lang="en-U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Ottime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prestazioni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del CNAF: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uso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estensivo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CPU (jobs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terminati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in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anticipo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Storage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performante</a:t>
            </a:r>
            <a:endParaRPr lang="en-U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Rete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al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limite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della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saturazione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concorrenza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jobs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analisi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468259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t="15666"/>
          <a:stretch>
            <a:fillRect/>
          </a:stretch>
        </p:blipFill>
        <p:spPr bwMode="auto">
          <a:xfrm>
            <a:off x="0" y="3973849"/>
            <a:ext cx="5248586" cy="194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1331640" y="5877272"/>
            <a:ext cx="307007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Recall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da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tape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(TSM-GPFS)</a:t>
            </a:r>
          </a:p>
          <a:p>
            <a:pPr algn="ctr"/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CNAF MONITOR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509192" y="692696"/>
            <a:ext cx="290336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Jobs di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reprocessing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(24h)</a:t>
            </a:r>
          </a:p>
          <a:p>
            <a:pPr algn="ctr"/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ATLAS MONITOR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 rot="5400000">
            <a:off x="1187625" y="4077073"/>
            <a:ext cx="1728191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rot="5400000">
            <a:off x="2375756" y="3969060"/>
            <a:ext cx="1512168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rot="5400000">
            <a:off x="2663788" y="3825044"/>
            <a:ext cx="18002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rot="5400000">
            <a:off x="3491880" y="3861048"/>
            <a:ext cx="172819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5508104" y="4482986"/>
            <a:ext cx="2367956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Job </a:t>
            </a:r>
            <a:r>
              <a:rPr lang="it-IT" dirty="0" err="1" smtClean="0"/>
              <a:t>workflow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activated</a:t>
            </a:r>
            <a:r>
              <a:rPr lang="it-IT" dirty="0" smtClean="0"/>
              <a:t> (</a:t>
            </a:r>
            <a:r>
              <a:rPr lang="it-IT" dirty="0" err="1" smtClean="0"/>
              <a:t>pilot</a:t>
            </a:r>
            <a:r>
              <a:rPr lang="it-IT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99FF"/>
                </a:solidFill>
              </a:rPr>
              <a:t> </a:t>
            </a:r>
            <a:r>
              <a:rPr lang="it-IT" dirty="0" err="1" smtClean="0">
                <a:solidFill>
                  <a:srgbClr val="0099FF"/>
                </a:solidFill>
              </a:rPr>
              <a:t>defined</a:t>
            </a:r>
            <a:r>
              <a:rPr lang="it-IT" dirty="0" smtClean="0">
                <a:solidFill>
                  <a:srgbClr val="0099FF"/>
                </a:solidFill>
              </a:rPr>
              <a:t> (</a:t>
            </a:r>
            <a:r>
              <a:rPr lang="it-IT" dirty="0" err="1" smtClean="0">
                <a:solidFill>
                  <a:srgbClr val="0099FF"/>
                </a:solidFill>
              </a:rPr>
              <a:t>tape</a:t>
            </a:r>
            <a:r>
              <a:rPr lang="it-IT" dirty="0" smtClean="0">
                <a:solidFill>
                  <a:srgbClr val="0099FF"/>
                </a:solidFill>
              </a:rPr>
              <a:t> </a:t>
            </a:r>
            <a:r>
              <a:rPr lang="it-IT" dirty="0" err="1" smtClean="0">
                <a:solidFill>
                  <a:srgbClr val="0099FF"/>
                </a:solidFill>
              </a:rPr>
              <a:t>recall</a:t>
            </a:r>
            <a:r>
              <a:rPr lang="it-IT" dirty="0" smtClean="0">
                <a:solidFill>
                  <a:srgbClr val="0099FF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running</a:t>
            </a:r>
            <a:endParaRPr lang="it-IT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00CC"/>
                </a:solidFill>
              </a:rPr>
              <a:t> </a:t>
            </a:r>
            <a:r>
              <a:rPr lang="it-IT" dirty="0" err="1" smtClean="0">
                <a:solidFill>
                  <a:srgbClr val="0000CC"/>
                </a:solidFill>
              </a:rPr>
              <a:t>finished</a:t>
            </a:r>
            <a:r>
              <a:rPr lang="it-IT" dirty="0" smtClean="0">
                <a:solidFill>
                  <a:srgbClr val="0000CC"/>
                </a:solidFill>
              </a:rPr>
              <a:t> 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18" name="Segnaposto data 17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F802-5C78-45C8-9DE4-3E46763A4763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5496" y="44624"/>
            <a:ext cx="5128327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Utiizzo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risorse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CNAF 2010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G:\ccr-legnaro\atl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182798" cy="3024336"/>
          </a:xfrm>
          <a:prstGeom prst="rect">
            <a:avLst/>
          </a:prstGeom>
          <a:noFill/>
        </p:spPr>
      </p:pic>
      <p:pic>
        <p:nvPicPr>
          <p:cNvPr id="4098" name="Picture 2" descr="C:\Users\Utente\AppData\Local\Temp\Queue_VO_Pool_ atl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3995936" cy="2103124"/>
          </a:xfrm>
          <a:prstGeom prst="rect">
            <a:avLst/>
          </a:prstGeom>
          <a:noFill/>
        </p:spPr>
      </p:pic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4427984" y="4005064"/>
          <a:ext cx="453650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259146"/>
                <a:gridCol w="1405151"/>
              </a:tblGrid>
              <a:tr h="269749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2010</a:t>
                      </a:r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MAX</a:t>
                      </a:r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AVERAGE</a:t>
                      </a:r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9749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8BBA00"/>
                          </a:solidFill>
                        </a:rPr>
                        <a:t>WCT (</a:t>
                      </a:r>
                      <a:r>
                        <a:rPr lang="it-IT" sz="1400" b="1" dirty="0" err="1" smtClean="0">
                          <a:solidFill>
                            <a:srgbClr val="8BBA00"/>
                          </a:solidFill>
                        </a:rPr>
                        <a:t>hepspec</a:t>
                      </a:r>
                      <a:r>
                        <a:rPr lang="it-IT" sz="1400" b="1" baseline="0" dirty="0" smtClean="0">
                          <a:solidFill>
                            <a:srgbClr val="8BBA00"/>
                          </a:solidFill>
                        </a:rPr>
                        <a:t> </a:t>
                      </a:r>
                      <a:r>
                        <a:rPr lang="it-IT" sz="1400" b="1" dirty="0" err="1" smtClean="0">
                          <a:solidFill>
                            <a:srgbClr val="8BBA00"/>
                          </a:solidFill>
                        </a:rPr>
                        <a:t>day</a:t>
                      </a:r>
                      <a:r>
                        <a:rPr lang="it-IT" sz="1400" b="1" dirty="0" smtClean="0">
                          <a:solidFill>
                            <a:srgbClr val="8BBA00"/>
                          </a:solidFill>
                        </a:rPr>
                        <a:t>)</a:t>
                      </a:r>
                      <a:endParaRPr lang="it-IT" sz="1400" b="1" dirty="0">
                        <a:solidFill>
                          <a:srgbClr val="8BBA00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42158.514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10997.233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9749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D64646"/>
                          </a:solidFill>
                        </a:rPr>
                        <a:t>CPT</a:t>
                      </a:r>
                      <a:r>
                        <a:rPr lang="it-IT" sz="1400" b="1" baseline="0" dirty="0" smtClean="0">
                          <a:solidFill>
                            <a:srgbClr val="D64646"/>
                          </a:solidFill>
                        </a:rPr>
                        <a:t> (</a:t>
                      </a:r>
                      <a:r>
                        <a:rPr lang="it-IT" sz="1400" b="1" dirty="0" err="1" smtClean="0">
                          <a:solidFill>
                            <a:srgbClr val="D64646"/>
                          </a:solidFill>
                        </a:rPr>
                        <a:t>hepspec</a:t>
                      </a:r>
                      <a:r>
                        <a:rPr lang="it-IT" sz="1400" b="1" baseline="0" dirty="0" smtClean="0">
                          <a:solidFill>
                            <a:srgbClr val="D64646"/>
                          </a:solidFill>
                        </a:rPr>
                        <a:t> </a:t>
                      </a:r>
                      <a:r>
                        <a:rPr lang="it-IT" sz="1400" b="1" dirty="0" err="1" smtClean="0">
                          <a:solidFill>
                            <a:srgbClr val="D64646"/>
                          </a:solidFill>
                        </a:rPr>
                        <a:t>day</a:t>
                      </a:r>
                      <a:r>
                        <a:rPr lang="it-IT" sz="1400" b="1" dirty="0" smtClean="0">
                          <a:solidFill>
                            <a:srgbClr val="D64646"/>
                          </a:solidFill>
                        </a:rPr>
                        <a:t>)</a:t>
                      </a:r>
                      <a:endParaRPr lang="it-IT" sz="1400" b="1" dirty="0">
                        <a:solidFill>
                          <a:srgbClr val="D64646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34883.907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9189.336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4427984" y="5301208"/>
          <a:ext cx="4536504" cy="1008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259145"/>
                <a:gridCol w="1405151"/>
              </a:tblGrid>
              <a:tr h="336037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Nov.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2010</a:t>
                      </a:r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MAX</a:t>
                      </a:r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AVERAGE</a:t>
                      </a:r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8BBA00"/>
                          </a:solidFill>
                        </a:rPr>
                        <a:t>WCT</a:t>
                      </a:r>
                      <a:r>
                        <a:rPr lang="it-IT" sz="1400" b="1" baseline="0" dirty="0" smtClean="0">
                          <a:solidFill>
                            <a:srgbClr val="8BBA00"/>
                          </a:solidFill>
                        </a:rPr>
                        <a:t> (</a:t>
                      </a:r>
                      <a:r>
                        <a:rPr lang="it-IT" sz="1400" b="1" dirty="0" err="1" smtClean="0">
                          <a:solidFill>
                            <a:srgbClr val="8BBA00"/>
                          </a:solidFill>
                        </a:rPr>
                        <a:t>hepspec</a:t>
                      </a:r>
                      <a:r>
                        <a:rPr lang="it-IT" sz="1400" b="1" baseline="0" dirty="0" smtClean="0">
                          <a:solidFill>
                            <a:srgbClr val="8BBA00"/>
                          </a:solidFill>
                        </a:rPr>
                        <a:t> </a:t>
                      </a:r>
                      <a:r>
                        <a:rPr lang="it-IT" sz="1400" b="1" dirty="0" err="1" smtClean="0">
                          <a:solidFill>
                            <a:srgbClr val="8BBA00"/>
                          </a:solidFill>
                        </a:rPr>
                        <a:t>day</a:t>
                      </a:r>
                      <a:r>
                        <a:rPr lang="it-IT" sz="1400" b="1" dirty="0" smtClean="0">
                          <a:solidFill>
                            <a:srgbClr val="8BBA00"/>
                          </a:solidFill>
                        </a:rPr>
                        <a:t>)</a:t>
                      </a:r>
                      <a:endParaRPr lang="it-IT" sz="1400" b="1" dirty="0">
                        <a:solidFill>
                          <a:srgbClr val="8BBA00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42158.514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23316.113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D64646"/>
                          </a:solidFill>
                        </a:rPr>
                        <a:t>CPT</a:t>
                      </a:r>
                      <a:r>
                        <a:rPr lang="it-IT" sz="1400" b="1" baseline="0" dirty="0" smtClean="0">
                          <a:solidFill>
                            <a:srgbClr val="D64646"/>
                          </a:solidFill>
                        </a:rPr>
                        <a:t> (</a:t>
                      </a:r>
                      <a:r>
                        <a:rPr lang="it-IT" sz="1400" b="1" dirty="0" err="1" smtClean="0">
                          <a:solidFill>
                            <a:srgbClr val="D64646"/>
                          </a:solidFill>
                        </a:rPr>
                        <a:t>hepspec</a:t>
                      </a:r>
                      <a:r>
                        <a:rPr lang="it-IT" sz="1400" b="1" baseline="0" dirty="0" smtClean="0">
                          <a:solidFill>
                            <a:srgbClr val="D64646"/>
                          </a:solidFill>
                        </a:rPr>
                        <a:t> </a:t>
                      </a:r>
                      <a:r>
                        <a:rPr lang="it-IT" sz="1400" b="1" dirty="0" err="1" smtClean="0">
                          <a:solidFill>
                            <a:srgbClr val="D64646"/>
                          </a:solidFill>
                        </a:rPr>
                        <a:t>day</a:t>
                      </a:r>
                      <a:r>
                        <a:rPr lang="it-IT" sz="1400" b="1" dirty="0" smtClean="0">
                          <a:solidFill>
                            <a:srgbClr val="D64646"/>
                          </a:solidFill>
                        </a:rPr>
                        <a:t>)</a:t>
                      </a:r>
                      <a:endParaRPr lang="it-IT" sz="1400" b="1" dirty="0">
                        <a:solidFill>
                          <a:srgbClr val="D64646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31564.501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18228.361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51520" y="3212976"/>
            <a:ext cx="288032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ATLAS 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pledge=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16kHS</a:t>
            </a:r>
          </a:p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Installazioni in due fasi: </a:t>
            </a:r>
          </a:p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Luglio e Settembre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6E6BF802-5C78-45C8-9DE4-3E46763A4763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5496" y="44624"/>
            <a:ext cx="5128327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Utiizzo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risorse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CNAF 2010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Utente\AppData\Local\Temp\HEPSPEC assignment VS HEPSPEC us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16832"/>
            <a:ext cx="6895487" cy="4536504"/>
          </a:xfrm>
          <a:prstGeom prst="rect">
            <a:avLst/>
          </a:prstGeom>
          <a:noFill/>
        </p:spPr>
      </p:pic>
      <p:pic>
        <p:nvPicPr>
          <p:cNvPr id="5123" name="Picture 3" descr="C:\Users\Utente\AppData\Local\Temp\FusionCharts.png"/>
          <p:cNvPicPr>
            <a:picLocks noChangeAspect="1" noChangeArrowheads="1"/>
          </p:cNvPicPr>
          <p:nvPr/>
        </p:nvPicPr>
        <p:blipFill>
          <a:blip r:embed="rId3" cstate="print"/>
          <a:srcRect l="10941" r="7460"/>
          <a:stretch>
            <a:fillRect/>
          </a:stretch>
        </p:blipFill>
        <p:spPr bwMode="auto">
          <a:xfrm>
            <a:off x="5292080" y="548680"/>
            <a:ext cx="3667843" cy="2957314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156176" y="1484784"/>
            <a:ext cx="898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ATLAS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</a:rPr>
              <a:t>34%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123728" y="2780928"/>
            <a:ext cx="576064" cy="32403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83568" y="1052736"/>
            <a:ext cx="274786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Assegnati: 3.8M HEPSPEC </a:t>
            </a:r>
          </a:p>
          <a:p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Utilizzati: 4.0M HEPSPEC</a:t>
            </a:r>
            <a:endParaRPr lang="it-IT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092280" y="3933056"/>
            <a:ext cx="1728192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Atlas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ha beneficiato bassa attività di altre VO in alcuni periodi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G:\ccr-legnaro\atlas_sim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40048"/>
            <a:ext cx="6768752" cy="3185296"/>
          </a:xfrm>
          <a:prstGeom prst="rect">
            <a:avLst/>
          </a:prstGeom>
          <a:noFill/>
        </p:spPr>
      </p:pic>
      <p:pic>
        <p:nvPicPr>
          <p:cNvPr id="6146" name="Picture 2" descr="C:\Users\Utente\AppData\Local\Temp\FusionCharts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692696"/>
            <a:ext cx="3976660" cy="2616224"/>
          </a:xfrm>
          <a:prstGeom prst="rect">
            <a:avLst/>
          </a:prstGeom>
          <a:noFill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6E6BF802-5C78-45C8-9DE4-3E46763A4763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5496" y="44624"/>
            <a:ext cx="5128327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Utiizzo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risorse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CNAF 2011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51520" y="836712"/>
            <a:ext cx="3888432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ATLAS_SIMUL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Abilitata nuova coda per job di simulazione: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job solo su VWN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limitato utilizzo di MEM fisica e basso IO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Share 4%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283968" y="2708920"/>
            <a:ext cx="1175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err="1" smtClean="0"/>
              <a:t>ATLAS_SIMUL</a:t>
            </a:r>
            <a:endParaRPr lang="it-IT" b="1" dirty="0"/>
          </a:p>
        </p:txBody>
      </p:sp>
      <p:cxnSp>
        <p:nvCxnSpPr>
          <p:cNvPr id="17" name="Connettore 2 16"/>
          <p:cNvCxnSpPr>
            <a:stCxn id="15" idx="0"/>
          </p:cNvCxnSpPr>
          <p:nvPr/>
        </p:nvCxnSpPr>
        <p:spPr>
          <a:xfrm rot="5400000" flipH="1" flipV="1">
            <a:off x="5117858" y="2102651"/>
            <a:ext cx="360040" cy="8524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5796136" y="1484784"/>
            <a:ext cx="686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ATLAS</a:t>
            </a:r>
            <a:endParaRPr lang="it-IT" sz="1200" b="1" dirty="0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391472" y="844252"/>
            <a:ext cx="475252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dirty="0" smtClean="0">
                <a:solidFill>
                  <a:srgbClr val="0000CC"/>
                </a:solidFill>
              </a:rPr>
              <a:t>Formati originali: RAW</a:t>
            </a:r>
            <a:r>
              <a:rPr lang="it-IT" sz="1600" dirty="0" smtClean="0">
                <a:solidFill>
                  <a:srgbClr val="0000CC"/>
                </a:solidFill>
                <a:sym typeface="Wingdings" pitchFamily="2" charset="2"/>
              </a:rPr>
              <a:t>(d)</a:t>
            </a:r>
            <a:r>
              <a:rPr lang="it-IT" sz="1600" dirty="0" smtClean="0">
                <a:solidFill>
                  <a:srgbClr val="0000CC"/>
                </a:solidFill>
              </a:rPr>
              <a:t>ESD</a:t>
            </a:r>
            <a:r>
              <a:rPr lang="it-IT" sz="1600" dirty="0" smtClean="0">
                <a:solidFill>
                  <a:srgbClr val="0000CC"/>
                </a:solidFill>
                <a:sym typeface="Wingdings" pitchFamily="2" charset="2"/>
              </a:rPr>
              <a:t>(d)AOD</a:t>
            </a:r>
            <a:endParaRPr lang="it-IT" sz="1600" dirty="0" smtClean="0">
              <a:solidFill>
                <a:srgbClr val="0000CC"/>
              </a:solidFill>
            </a:endParaRPr>
          </a:p>
          <a:p>
            <a:r>
              <a:rPr lang="it-IT" sz="1600" dirty="0" smtClean="0">
                <a:solidFill>
                  <a:srgbClr val="0000CC"/>
                </a:solidFill>
              </a:rPr>
              <a:t>Processati e distribuiti su </a:t>
            </a:r>
            <a:r>
              <a:rPr lang="it-IT" sz="1600" dirty="0" err="1" smtClean="0">
                <a:solidFill>
                  <a:srgbClr val="0000CC"/>
                </a:solidFill>
              </a:rPr>
              <a:t>grid</a:t>
            </a:r>
            <a:r>
              <a:rPr lang="it-IT" sz="1600" dirty="0" smtClean="0">
                <a:solidFill>
                  <a:srgbClr val="0000CC"/>
                </a:solidFill>
              </a:rPr>
              <a:t> (Tier0-Tier1-Tier2) </a:t>
            </a:r>
          </a:p>
          <a:p>
            <a:endParaRPr lang="it-IT" sz="1600" dirty="0" smtClean="0"/>
          </a:p>
          <a:p>
            <a:endParaRPr lang="it-IT" sz="1600" dirty="0" smtClean="0"/>
          </a:p>
          <a:p>
            <a:r>
              <a:rPr lang="it-IT" sz="1600" dirty="0" smtClean="0">
                <a:solidFill>
                  <a:srgbClr val="FF0000"/>
                </a:solidFill>
              </a:rPr>
              <a:t>Analisi </a:t>
            </a:r>
            <a:r>
              <a:rPr lang="it-IT" sz="1600" dirty="0" err="1" smtClean="0">
                <a:solidFill>
                  <a:srgbClr val="FF0000"/>
                </a:solidFill>
              </a:rPr>
              <a:t>low-level</a:t>
            </a:r>
            <a:r>
              <a:rPr lang="it-IT" sz="1600" dirty="0" smtClean="0">
                <a:solidFill>
                  <a:srgbClr val="FF0000"/>
                </a:solidFill>
              </a:rPr>
              <a:t> (</a:t>
            </a:r>
            <a:r>
              <a:rPr lang="it-IT" sz="1600" dirty="0" err="1" smtClean="0">
                <a:solidFill>
                  <a:srgbClr val="FF0000"/>
                </a:solidFill>
              </a:rPr>
              <a:t>Grid</a:t>
            </a:r>
            <a:r>
              <a:rPr lang="it-IT" sz="1600" dirty="0" smtClean="0">
                <a:solidFill>
                  <a:srgbClr val="FF0000"/>
                </a:solidFill>
              </a:rPr>
              <a:t>/</a:t>
            </a:r>
            <a:r>
              <a:rPr lang="it-IT" sz="1600" dirty="0" err="1" smtClean="0">
                <a:solidFill>
                  <a:srgbClr val="FF0000"/>
                </a:solidFill>
              </a:rPr>
              <a:t>Local</a:t>
            </a:r>
            <a:r>
              <a:rPr lang="it-IT" sz="1600" dirty="0" smtClean="0">
                <a:solidFill>
                  <a:srgbClr val="FF0000"/>
                </a:solidFill>
              </a:rPr>
              <a:t>):</a:t>
            </a:r>
          </a:p>
          <a:p>
            <a:pPr lvl="1">
              <a:buFont typeface="Arial" pitchFamily="34" charset="0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 SKIMMING: selezione eventi (es. QCD: solo eventi con </a:t>
            </a:r>
            <a:r>
              <a:rPr lang="it-IT" sz="1600" dirty="0" err="1" smtClean="0">
                <a:solidFill>
                  <a:srgbClr val="FF0000"/>
                </a:solidFill>
              </a:rPr>
              <a:t>jets</a:t>
            </a:r>
            <a:r>
              <a:rPr lang="it-IT" sz="1600" dirty="0" smtClean="0">
                <a:solidFill>
                  <a:srgbClr val="FF0000"/>
                </a:solidFill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 SLIMMING: selezioni data container nell’evento (es. rimozione algoritmi </a:t>
            </a:r>
            <a:r>
              <a:rPr lang="it-IT" sz="1600" dirty="0" err="1" smtClean="0">
                <a:solidFill>
                  <a:srgbClr val="FF0000"/>
                </a:solidFill>
              </a:rPr>
              <a:t>jets</a:t>
            </a:r>
            <a:r>
              <a:rPr lang="it-IT" sz="1600" dirty="0" smtClean="0">
                <a:solidFill>
                  <a:srgbClr val="FF0000"/>
                </a:solidFill>
              </a:rPr>
              <a:t>) </a:t>
            </a:r>
          </a:p>
          <a:p>
            <a:pPr lvl="1">
              <a:buFont typeface="Arial" pitchFamily="34" charset="0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 THINNING: selezione di parti dei data container (es. rimozione parametri tracce)</a:t>
            </a:r>
          </a:p>
          <a:p>
            <a:pPr lvl="1">
              <a:buFont typeface="Arial" pitchFamily="34" charset="0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 USER INFO: aggiunta di variabili utente  </a:t>
            </a:r>
          </a:p>
          <a:p>
            <a:endParaRPr lang="it-IT" sz="1600" dirty="0" smtClean="0">
              <a:solidFill>
                <a:srgbClr val="FF0000"/>
              </a:solidFill>
            </a:endParaRPr>
          </a:p>
          <a:p>
            <a:r>
              <a:rPr lang="it-IT" sz="1600" dirty="0" smtClean="0">
                <a:solidFill>
                  <a:srgbClr val="FF0000"/>
                </a:solidFill>
              </a:rPr>
              <a:t>La struttura del dato ridotto resta invariata: stesso codice di analisi su dati originali/ridotti</a:t>
            </a:r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 smtClean="0"/>
          </a:p>
          <a:p>
            <a:r>
              <a:rPr lang="it-IT" sz="1600" dirty="0" smtClean="0">
                <a:solidFill>
                  <a:srgbClr val="00B050"/>
                </a:solidFill>
              </a:rPr>
              <a:t>Analisi high </a:t>
            </a:r>
            <a:r>
              <a:rPr lang="it-IT" sz="1600" dirty="0" err="1" smtClean="0">
                <a:solidFill>
                  <a:srgbClr val="00B050"/>
                </a:solidFill>
              </a:rPr>
              <a:t>level</a:t>
            </a:r>
            <a:r>
              <a:rPr lang="it-IT" sz="1600" dirty="0" smtClean="0">
                <a:solidFill>
                  <a:srgbClr val="00B050"/>
                </a:solidFill>
              </a:rPr>
              <a:t> (istogrammi, </a:t>
            </a:r>
            <a:r>
              <a:rPr lang="it-IT" sz="1600" dirty="0" err="1" smtClean="0">
                <a:solidFill>
                  <a:srgbClr val="00B050"/>
                </a:solidFill>
              </a:rPr>
              <a:t>fit</a:t>
            </a:r>
            <a:r>
              <a:rPr lang="it-IT" sz="1600" dirty="0" smtClean="0">
                <a:solidFill>
                  <a:srgbClr val="00B050"/>
                </a:solidFill>
              </a:rPr>
              <a:t>, …) </a:t>
            </a:r>
          </a:p>
          <a:p>
            <a:r>
              <a:rPr lang="it-IT" sz="1600" dirty="0" smtClean="0">
                <a:solidFill>
                  <a:srgbClr val="00B050"/>
                </a:solidFill>
              </a:rPr>
              <a:t>Analisi eseguita localmente (</a:t>
            </a:r>
            <a:r>
              <a:rPr lang="it-IT" sz="1600" dirty="0" err="1" smtClean="0">
                <a:solidFill>
                  <a:srgbClr val="00B050"/>
                </a:solidFill>
              </a:rPr>
              <a:t>possibilià</a:t>
            </a:r>
            <a:r>
              <a:rPr lang="it-IT" sz="1600" dirty="0" smtClean="0">
                <a:solidFill>
                  <a:srgbClr val="00B050"/>
                </a:solidFill>
              </a:rPr>
              <a:t> di </a:t>
            </a:r>
            <a:r>
              <a:rPr lang="it-IT" sz="1600" dirty="0" err="1" smtClean="0">
                <a:solidFill>
                  <a:srgbClr val="00B050"/>
                </a:solidFill>
              </a:rPr>
              <a:t>running</a:t>
            </a:r>
            <a:r>
              <a:rPr lang="it-IT" sz="1600" dirty="0" smtClean="0">
                <a:solidFill>
                  <a:srgbClr val="00B050"/>
                </a:solidFill>
              </a:rPr>
              <a:t> su </a:t>
            </a:r>
            <a:r>
              <a:rPr lang="it-IT" sz="1600" dirty="0" err="1" smtClean="0">
                <a:solidFill>
                  <a:srgbClr val="00B050"/>
                </a:solidFill>
              </a:rPr>
              <a:t>grid</a:t>
            </a:r>
            <a:r>
              <a:rPr lang="it-IT" sz="1600" dirty="0" smtClean="0">
                <a:solidFill>
                  <a:srgbClr val="00B050"/>
                </a:solidFill>
              </a:rPr>
              <a:t>, disponibili </a:t>
            </a:r>
            <a:r>
              <a:rPr lang="it-IT" sz="1600" dirty="0" err="1" smtClean="0">
                <a:solidFill>
                  <a:srgbClr val="00B050"/>
                </a:solidFill>
              </a:rPr>
              <a:t>tool</a:t>
            </a:r>
            <a:r>
              <a:rPr lang="it-IT" sz="1600" dirty="0" smtClean="0">
                <a:solidFill>
                  <a:srgbClr val="00B050"/>
                </a:solidFill>
              </a:rPr>
              <a:t> per analisi </a:t>
            </a:r>
            <a:r>
              <a:rPr lang="it-IT" sz="1600" dirty="0" err="1" smtClean="0">
                <a:solidFill>
                  <a:srgbClr val="00B050"/>
                </a:solidFill>
              </a:rPr>
              <a:t>ROOT-on-GRID</a:t>
            </a:r>
            <a:r>
              <a:rPr lang="it-IT" sz="1600" dirty="0" smtClean="0">
                <a:solidFill>
                  <a:srgbClr val="00B050"/>
                </a:solidFill>
              </a:rPr>
              <a:t>)</a:t>
            </a:r>
          </a:p>
          <a:p>
            <a:endParaRPr lang="it-IT" sz="16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16367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1146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5373216"/>
            <a:ext cx="1680066" cy="118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373216"/>
            <a:ext cx="1773560" cy="115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uppo 27"/>
          <p:cNvGrpSpPr/>
          <p:nvPr/>
        </p:nvGrpSpPr>
        <p:grpSpPr>
          <a:xfrm>
            <a:off x="323528" y="3717032"/>
            <a:ext cx="1146175" cy="914398"/>
            <a:chOff x="323528" y="3861048"/>
            <a:chExt cx="1146175" cy="914398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3528" y="3861048"/>
              <a:ext cx="1146175" cy="914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CasellaDiTesto 15"/>
            <p:cNvSpPr txBox="1"/>
            <p:nvPr/>
          </p:nvSpPr>
          <p:spPr>
            <a:xfrm>
              <a:off x="395536" y="4005064"/>
              <a:ext cx="8915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N-tuple</a:t>
              </a:r>
              <a:endParaRPr lang="it-IT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it-IT" sz="16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DP*D</a:t>
              </a:r>
              <a:endParaRPr lang="it-IT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2123728" y="908720"/>
            <a:ext cx="1800200" cy="1296144"/>
            <a:chOff x="6886596" y="692696"/>
            <a:chExt cx="1541693" cy="108012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86596" y="692696"/>
              <a:ext cx="1541693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CasellaDiTesto 16"/>
            <p:cNvSpPr txBox="1"/>
            <p:nvPr/>
          </p:nvSpPr>
          <p:spPr>
            <a:xfrm>
              <a:off x="7020272" y="836712"/>
              <a:ext cx="1368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Central</a:t>
              </a:r>
              <a:r>
                <a:rPr lang="it-IT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processing</a:t>
              </a:r>
            </a:p>
            <a:p>
              <a:pPr algn="ctr"/>
              <a:r>
                <a:rPr lang="it-IT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T0-T1-T2</a:t>
              </a:r>
            </a:p>
          </p:txBody>
        </p:sp>
      </p:grpSp>
      <p:sp>
        <p:nvSpPr>
          <p:cNvPr id="20" name="Parentesi graffa chiusa 19"/>
          <p:cNvSpPr/>
          <p:nvPr/>
        </p:nvSpPr>
        <p:spPr>
          <a:xfrm>
            <a:off x="3995936" y="2060848"/>
            <a:ext cx="432048" cy="28083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/>
          <p:cNvSpPr/>
          <p:nvPr/>
        </p:nvSpPr>
        <p:spPr>
          <a:xfrm rot="1544913">
            <a:off x="1824018" y="1041059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a destra 21"/>
          <p:cNvSpPr/>
          <p:nvPr/>
        </p:nvSpPr>
        <p:spPr>
          <a:xfrm rot="8484987">
            <a:off x="1670384" y="1685038"/>
            <a:ext cx="449599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2110345" y="2852936"/>
            <a:ext cx="1597559" cy="584775"/>
          </a:xfrm>
          <a:prstGeom prst="rect">
            <a:avLst/>
          </a:prstGeom>
          <a:ln cap="rnd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low-level</a:t>
            </a:r>
            <a:endParaRPr lang="it-IT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analysis</a:t>
            </a:r>
            <a:endParaRPr lang="it-IT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2051720" y="4581128"/>
            <a:ext cx="1597559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high-level</a:t>
            </a:r>
            <a:endParaRPr lang="it-IT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analysis</a:t>
            </a:r>
            <a:endParaRPr lang="it-IT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reccia a destra 28"/>
          <p:cNvSpPr/>
          <p:nvPr/>
        </p:nvSpPr>
        <p:spPr>
          <a:xfrm rot="1912971">
            <a:off x="1538149" y="2651845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reccia a destra 30"/>
          <p:cNvSpPr/>
          <p:nvPr/>
        </p:nvSpPr>
        <p:spPr>
          <a:xfrm rot="8553696">
            <a:off x="1538149" y="3371925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ccia a destra 31"/>
          <p:cNvSpPr/>
          <p:nvPr/>
        </p:nvSpPr>
        <p:spPr>
          <a:xfrm rot="1912971">
            <a:off x="1538148" y="4308029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Parentesi graffa chiusa 32"/>
          <p:cNvSpPr/>
          <p:nvPr/>
        </p:nvSpPr>
        <p:spPr>
          <a:xfrm>
            <a:off x="3995936" y="692696"/>
            <a:ext cx="432048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Parentesi graffa chiusa 33"/>
          <p:cNvSpPr/>
          <p:nvPr/>
        </p:nvSpPr>
        <p:spPr>
          <a:xfrm>
            <a:off x="3995936" y="4941168"/>
            <a:ext cx="432048" cy="15841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Segnaposto numero diapositiva 34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6E6BF802-5C78-45C8-9DE4-3E46763A4763}" type="slidenum">
              <a:rPr lang="it-IT" smtClean="0"/>
              <a:pPr/>
              <a:t>24</a:t>
            </a:fld>
            <a:endParaRPr lang="it-IT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35496" y="44624"/>
            <a:ext cx="3526158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Workflow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analisi utenti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30" name="Segnaposto piè di pagina 29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6E6BF802-5C78-45C8-9DE4-3E46763A4763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5496" y="44624"/>
            <a:ext cx="5420908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distribuita: il ruolo dei Tier-3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323528" y="749017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  <a:cs typeface="Calibri"/>
              </a:rPr>
              <a:t>ATLAS ha sviluppato un modello di Tier3 definendo le funzionalità e i </a:t>
            </a:r>
            <a:r>
              <a:rPr lang="it-IT" dirty="0" err="1" smtClean="0">
                <a:solidFill>
                  <a:srgbClr val="0000FF"/>
                </a:solidFill>
                <a:cs typeface="Calibri"/>
              </a:rPr>
              <a:t>tool</a:t>
            </a:r>
            <a:r>
              <a:rPr lang="it-IT" dirty="0" smtClean="0">
                <a:solidFill>
                  <a:srgbClr val="0000FF"/>
                </a:solidFill>
                <a:cs typeface="Calibri"/>
              </a:rPr>
              <a:t> specifici</a:t>
            </a:r>
          </a:p>
          <a:p>
            <a:pPr lvl="1">
              <a:buFont typeface="Arial"/>
              <a:buChar char="•"/>
            </a:pPr>
            <a:r>
              <a:rPr lang="it-IT" dirty="0" smtClean="0">
                <a:solidFill>
                  <a:srgbClr val="0000FF"/>
                </a:solidFill>
                <a:cs typeface="Calibri"/>
              </a:rPr>
              <a:t> Analisi interattiva (</a:t>
            </a:r>
            <a:r>
              <a:rPr lang="it-IT" dirty="0" err="1" smtClean="0">
                <a:solidFill>
                  <a:srgbClr val="0000FF"/>
                </a:solidFill>
                <a:cs typeface="Calibri"/>
              </a:rPr>
              <a:t>Root</a:t>
            </a:r>
            <a:r>
              <a:rPr lang="it-IT" dirty="0" smtClean="0">
                <a:solidFill>
                  <a:srgbClr val="0000FF"/>
                </a:solidFill>
                <a:cs typeface="Calibri"/>
              </a:rPr>
              <a:t>, </a:t>
            </a:r>
            <a:r>
              <a:rPr lang="it-IT" dirty="0" err="1" smtClean="0">
                <a:solidFill>
                  <a:srgbClr val="0000FF"/>
                </a:solidFill>
                <a:cs typeface="Calibri"/>
              </a:rPr>
              <a:t>Proof</a:t>
            </a:r>
            <a:r>
              <a:rPr lang="it-IT" dirty="0" smtClean="0">
                <a:solidFill>
                  <a:srgbClr val="0000FF"/>
                </a:solidFill>
                <a:cs typeface="Calibri"/>
              </a:rPr>
              <a:t>) e sviluppo di codice</a:t>
            </a:r>
          </a:p>
          <a:p>
            <a:pPr lvl="1">
              <a:buFont typeface="Arial"/>
              <a:buChar char="•"/>
            </a:pPr>
            <a:r>
              <a:rPr lang="it-IT" dirty="0" smtClean="0">
                <a:solidFill>
                  <a:srgbClr val="0000FF"/>
                </a:solidFill>
                <a:cs typeface="Calibri"/>
              </a:rPr>
              <a:t> </a:t>
            </a:r>
            <a:r>
              <a:rPr lang="it-IT" dirty="0" err="1" smtClean="0">
                <a:solidFill>
                  <a:srgbClr val="0000FF"/>
                </a:solidFill>
                <a:cs typeface="Calibri"/>
              </a:rPr>
              <a:t>Storage</a:t>
            </a:r>
            <a:r>
              <a:rPr lang="it-IT" dirty="0" smtClean="0">
                <a:solidFill>
                  <a:srgbClr val="0000FF"/>
                </a:solidFill>
                <a:cs typeface="Calibri"/>
              </a:rPr>
              <a:t> locale (</a:t>
            </a:r>
            <a:r>
              <a:rPr lang="it-IT" dirty="0" err="1" smtClean="0">
                <a:solidFill>
                  <a:srgbClr val="0000FF"/>
                </a:solidFill>
                <a:cs typeface="Calibri"/>
              </a:rPr>
              <a:t>ntuple</a:t>
            </a:r>
            <a:r>
              <a:rPr lang="it-IT" dirty="0" smtClean="0">
                <a:solidFill>
                  <a:srgbClr val="0000FF"/>
                </a:solidFill>
                <a:cs typeface="Calibri"/>
              </a:rPr>
              <a:t>)</a:t>
            </a: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rgbClr val="0000FF"/>
                </a:solidFill>
                <a:cs typeface="Calibri"/>
              </a:rPr>
              <a:t> Molti siti già attivi in tutto il mondo e soprattutto in America, molto importanti per l’attività locale</a:t>
            </a:r>
          </a:p>
          <a:p>
            <a:endParaRPr lang="it-IT" dirty="0" smtClean="0">
              <a:solidFill>
                <a:srgbClr val="0000FF"/>
              </a:solidFill>
              <a:cs typeface="Calibri"/>
            </a:endParaRP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rgbClr val="0000FF"/>
                </a:solidFill>
                <a:cs typeface="Calibri"/>
              </a:rPr>
              <a:t> Tipologia Tier3:</a:t>
            </a:r>
          </a:p>
          <a:p>
            <a:pPr lvl="1">
              <a:buFont typeface="Arial"/>
              <a:buChar char="•"/>
            </a:pPr>
            <a:r>
              <a:rPr lang="it-IT" dirty="0" smtClean="0">
                <a:solidFill>
                  <a:srgbClr val="0000FF"/>
                </a:solidFill>
                <a:cs typeface="Calibri"/>
              </a:rPr>
              <a:t> sito pienamente “grigliato”</a:t>
            </a:r>
          </a:p>
          <a:p>
            <a:pPr lvl="1">
              <a:buFont typeface="Arial"/>
              <a:buChar char="•"/>
            </a:pPr>
            <a:r>
              <a:rPr lang="it-IT" dirty="0" smtClean="0">
                <a:solidFill>
                  <a:srgbClr val="0000FF"/>
                </a:solidFill>
                <a:cs typeface="Calibri"/>
              </a:rPr>
              <a:t> Tier3 @Tier2 (tipologia più diffusa in ATLAS)</a:t>
            </a:r>
          </a:p>
          <a:p>
            <a:pPr lvl="1">
              <a:buFont typeface="Arial"/>
              <a:buChar char="•"/>
            </a:pPr>
            <a:r>
              <a:rPr lang="it-IT" dirty="0" smtClean="0">
                <a:solidFill>
                  <a:srgbClr val="0000FF"/>
                </a:solidFill>
                <a:cs typeface="Calibri"/>
              </a:rPr>
              <a:t> piccola farm locale non “grigliata” per l’interattivo</a:t>
            </a:r>
          </a:p>
          <a:p>
            <a:endParaRPr lang="it-IT" dirty="0" smtClean="0">
              <a:solidFill>
                <a:srgbClr val="0000FF"/>
              </a:solidFill>
              <a:cs typeface="Calibri"/>
            </a:endParaRPr>
          </a:p>
          <a:p>
            <a:r>
              <a:rPr lang="it-IT" dirty="0" smtClean="0">
                <a:solidFill>
                  <a:srgbClr val="0000FF"/>
                </a:solidFill>
                <a:cs typeface="Calibri"/>
              </a:rPr>
              <a:t>I Tier3 “grigliati” hanno duplice funzionalità: GRID e LOCALE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rgbClr val="0000FF"/>
                </a:solidFill>
                <a:cs typeface="Calibri"/>
              </a:rPr>
              <a:t> gli utenti beneficiano di entrambi gli ambienti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rgbClr val="0000FF"/>
                </a:solidFill>
                <a:cs typeface="Calibri"/>
              </a:rPr>
              <a:t> utile per ottimizzare le attività di analisi degli utenti   	</a:t>
            </a:r>
          </a:p>
          <a:p>
            <a:pPr lvl="1"/>
            <a:endParaRPr lang="it-IT" dirty="0" smtClean="0">
              <a:cs typeface="Calibri"/>
            </a:endParaRPr>
          </a:p>
          <a:p>
            <a:r>
              <a:rPr lang="it-IT" b="1" dirty="0" smtClean="0">
                <a:solidFill>
                  <a:srgbClr val="FF0000"/>
                </a:solidFill>
                <a:cs typeface="Calibri"/>
              </a:rPr>
              <a:t>in Italia</a:t>
            </a:r>
          </a:p>
          <a:p>
            <a:pPr lvl="1">
              <a:buFont typeface="Arial"/>
              <a:buChar char="•"/>
            </a:pPr>
            <a:r>
              <a:rPr lang="it-IT" dirty="0" smtClean="0">
                <a:solidFill>
                  <a:srgbClr val="008000"/>
                </a:solidFill>
                <a:cs typeface="Calibri"/>
              </a:rPr>
              <a:t> Tier3 attivi a Genova, Roma3, Trieste/Udine. Bologna in fase di realizzazione</a:t>
            </a:r>
          </a:p>
          <a:p>
            <a:pPr lvl="1">
              <a:buFont typeface="Arial"/>
              <a:buChar char="•"/>
            </a:pPr>
            <a:r>
              <a:rPr lang="it-IT" dirty="0" smtClean="0">
                <a:solidFill>
                  <a:srgbClr val="008000"/>
                </a:solidFill>
                <a:cs typeface="Calibri"/>
              </a:rPr>
              <a:t> task </a:t>
            </a:r>
            <a:r>
              <a:rPr lang="it-IT" dirty="0" err="1" smtClean="0">
                <a:solidFill>
                  <a:srgbClr val="008000"/>
                </a:solidFill>
                <a:cs typeface="Calibri"/>
              </a:rPr>
              <a:t>force</a:t>
            </a:r>
            <a:r>
              <a:rPr lang="it-IT" dirty="0" smtClean="0">
                <a:solidFill>
                  <a:srgbClr val="008000"/>
                </a:solidFill>
                <a:cs typeface="Calibri"/>
              </a:rPr>
              <a:t> ha portato avanti lo sviluppo del modello in base alle tipologie dei nostri centri</a:t>
            </a:r>
          </a:p>
          <a:p>
            <a:pPr lvl="1">
              <a:buFont typeface="Arial"/>
              <a:buChar char="•"/>
            </a:pPr>
            <a:r>
              <a:rPr lang="it-IT" dirty="0" smtClean="0">
                <a:solidFill>
                  <a:srgbClr val="008000"/>
                </a:solidFill>
              </a:rPr>
              <a:t> Tutti i gruppi  </a:t>
            </a:r>
            <a:r>
              <a:rPr lang="it-IT" dirty="0" err="1" smtClean="0">
                <a:solidFill>
                  <a:srgbClr val="008000"/>
                </a:solidFill>
              </a:rPr>
              <a:t>Atlas-IT</a:t>
            </a:r>
            <a:r>
              <a:rPr lang="it-IT" dirty="0" smtClean="0">
                <a:solidFill>
                  <a:srgbClr val="008000"/>
                </a:solidFill>
              </a:rPr>
              <a:t> hanno delle farm che svolgono funzioni di Tier3 </a:t>
            </a:r>
            <a:endParaRPr lang="it-IT" dirty="0" smtClean="0">
              <a:solidFill>
                <a:srgbClr val="008000"/>
              </a:solidFill>
              <a:cs typeface="Calibri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/>
        </p:nvPicPr>
        <p:blipFill>
          <a:blip r:embed="rId2" cstate="print"/>
          <a:srcRect l="6063" t="6039" r="9016" b="11357"/>
          <a:stretch>
            <a:fillRect/>
          </a:stretch>
        </p:blipFill>
        <p:spPr>
          <a:xfrm>
            <a:off x="611560" y="620688"/>
            <a:ext cx="4897153" cy="3240360"/>
          </a:xfrm>
          <a:prstGeom prst="rect">
            <a:avLst/>
          </a:prstGeom>
        </p:spPr>
      </p:pic>
      <p:sp>
        <p:nvSpPr>
          <p:cNvPr id="4" name="TextBox 7"/>
          <p:cNvSpPr txBox="1"/>
          <p:nvPr/>
        </p:nvSpPr>
        <p:spPr>
          <a:xfrm>
            <a:off x="467544" y="3645024"/>
            <a:ext cx="83925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Dati</a:t>
            </a:r>
          </a:p>
          <a:p>
            <a:pPr>
              <a:buFont typeface="Arial"/>
              <a:buChar char="•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 distribuzione organizza centralmente in base al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Computing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Model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/>
              <a:buChar char="•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 il formato dati utilizzato per l’analisi dipende dalle necessità dei gruppi (fisica o locali)</a:t>
            </a:r>
          </a:p>
          <a:p>
            <a:endParaRPr lang="it-IT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User</a:t>
            </a:r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jobs</a:t>
            </a:r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Arial"/>
              <a:buChar char="•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 Modello: </a:t>
            </a:r>
            <a:r>
              <a:rPr lang="it-IT" sz="1600" b="1" i="1" dirty="0" smtClean="0">
                <a:latin typeface="Arial" pitchFamily="34" charset="0"/>
                <a:cs typeface="Arial" pitchFamily="34" charset="0"/>
              </a:rPr>
              <a:t>“i job vanno dove sono i dati”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. I siti devono garantire stabilità e affidabilità</a:t>
            </a:r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La banda passante disponibile ha permesso di modificare il modello spostando i dati dove sono disponibili le CPU riducendo il numero di repliche sulla griglia</a:t>
            </a:r>
            <a:endParaRPr lang="it-IT" sz="16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Scelta del </a:t>
            </a:r>
            <a:r>
              <a:rPr lang="it-IT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Frontend</a:t>
            </a:r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 del </a:t>
            </a:r>
            <a:r>
              <a:rPr lang="it-IT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Backend</a:t>
            </a:r>
            <a:endParaRPr lang="it-IT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/>
              <a:buChar char="•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 Il sistema più usato è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pathena-Panda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user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friendly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più facile reperire informazioni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6E6BF802-5C78-45C8-9DE4-3E46763A4763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5496" y="44624"/>
            <a:ext cx="3873176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distribuita su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56176" y="764704"/>
            <a:ext cx="2170851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Sistema a 3 griglie:</a:t>
            </a:r>
          </a:p>
          <a:p>
            <a:endParaRPr lang="it-IT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OSG 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 Panda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 EGEE  WMS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Nordugrid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  ARC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66684"/>
            <a:ext cx="2472303" cy="2686252"/>
          </a:xfrm>
          <a:prstGeom prst="rect">
            <a:avLst/>
          </a:prstGeom>
        </p:spPr>
      </p:pic>
      <p:sp>
        <p:nvSpPr>
          <p:cNvPr id="7" name="TextBox 23"/>
          <p:cNvSpPr txBox="1"/>
          <p:nvPr/>
        </p:nvSpPr>
        <p:spPr>
          <a:xfrm>
            <a:off x="251520" y="908720"/>
            <a:ext cx="80648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 I job vanno dove ci sono i </a:t>
            </a:r>
            <a:r>
              <a:rPr lang="it-IT" b="1" dirty="0" err="1" smtClean="0">
                <a:solidFill>
                  <a:srgbClr val="FF0000"/>
                </a:solidFill>
              </a:rPr>
              <a:t>dati…</a:t>
            </a:r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… MA ci sono molti dati mai acceduti dai </a:t>
            </a:r>
            <a:r>
              <a:rPr lang="it-IT" b="1" dirty="0" err="1" smtClean="0">
                <a:solidFill>
                  <a:srgbClr val="FF0000"/>
                </a:solidFill>
              </a:rPr>
              <a:t>jobs</a:t>
            </a:r>
            <a:r>
              <a:rPr lang="it-IT" b="1" dirty="0" smtClean="0">
                <a:solidFill>
                  <a:srgbClr val="FF0000"/>
                </a:solidFill>
              </a:rPr>
              <a:t>!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0070C0"/>
                </a:solidFill>
              </a:rPr>
              <a:t>Popolarità: definita in base al numero di accessi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Formato </a:t>
            </a:r>
            <a:r>
              <a:rPr lang="it-IT" dirty="0" smtClean="0">
                <a:solidFill>
                  <a:srgbClr val="FF0000"/>
                </a:solidFill>
              </a:rPr>
              <a:t>più popolare ESD: </a:t>
            </a:r>
          </a:p>
          <a:p>
            <a:pPr lvl="1">
              <a:buFont typeface="Arial"/>
              <a:buChar char="•"/>
            </a:pP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 necessario per molti tipi di analisi di performance e detector</a:t>
            </a:r>
          </a:p>
          <a:p>
            <a:pPr lvl="1">
              <a:buFont typeface="Arial"/>
              <a:buChar char="•"/>
            </a:pP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 in alcuni casi è un approccio “conservativo” degli utenti (formato dati più completo)</a:t>
            </a:r>
          </a:p>
          <a:p>
            <a:pPr lvl="1">
              <a:buFont typeface="Arial"/>
              <a:buChar char="•"/>
            </a:pP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 non può scalare con la luminosità e il numero di utenti </a:t>
            </a:r>
          </a:p>
          <a:p>
            <a:endParaRPr lang="it-IT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it-IT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Analisi sulla popolarità ha evidenziato punti deboli del </a:t>
            </a:r>
            <a:r>
              <a:rPr lang="it-IT" dirty="0" err="1" smtClean="0">
                <a:solidFill>
                  <a:srgbClr val="FF0000"/>
                </a:solidFill>
              </a:rPr>
              <a:t>CM</a:t>
            </a:r>
            <a:endParaRPr lang="it-IT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rgbClr val="0000CC"/>
                </a:solidFill>
              </a:rPr>
              <a:t>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richiesta eccessiva di spazio disco</a:t>
            </a:r>
          </a:p>
          <a:p>
            <a:pPr lvl="2">
              <a:buFont typeface="Arial"/>
              <a:buChar char="•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proliferazione del formato dei dati</a:t>
            </a:r>
          </a:p>
          <a:p>
            <a:pPr lvl="2">
              <a:buFont typeface="Arial"/>
              <a:buChar char="•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eccesso di repliche dei dati</a:t>
            </a:r>
          </a:p>
          <a:p>
            <a:pPr>
              <a:buFont typeface="Arial"/>
              <a:buChar char="•"/>
            </a:pPr>
            <a:endParaRPr lang="it-IT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F802-5C78-45C8-9DE4-3E46763A4763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5496" y="44624"/>
            <a:ext cx="5295039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distribuita e accesso ai dati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F802-5C78-45C8-9DE4-3E46763A4763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5496" y="44624"/>
            <a:ext cx="3397084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Cancellazione dei dati</a:t>
            </a:r>
          </a:p>
        </p:txBody>
      </p:sp>
      <p:sp>
        <p:nvSpPr>
          <p:cNvPr id="7" name="Rettangolo 6"/>
          <p:cNvSpPr/>
          <p:nvPr/>
        </p:nvSpPr>
        <p:spPr>
          <a:xfrm>
            <a:off x="467544" y="836712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ATLAS ha sviluppato un sistema automatico di cancellazione basato sulla classificazione dei dati e la misura del numero di accessi </a:t>
            </a:r>
          </a:p>
          <a:p>
            <a:pPr lvl="1">
              <a:buFont typeface="Arial"/>
              <a:buChar char="•"/>
            </a:pPr>
            <a:r>
              <a:rPr lang="it-IT" i="1" dirty="0" smtClean="0">
                <a:solidFill>
                  <a:srgbClr val="0000CC"/>
                </a:solidFill>
              </a:rPr>
              <a:t> </a:t>
            </a:r>
            <a:r>
              <a:rPr lang="it-IT" i="1" dirty="0" err="1" smtClean="0">
                <a:solidFill>
                  <a:srgbClr val="0000CC"/>
                </a:solidFill>
              </a:rPr>
              <a:t>custodial</a:t>
            </a:r>
            <a:r>
              <a:rPr lang="it-IT" i="1" dirty="0" smtClean="0">
                <a:solidFill>
                  <a:srgbClr val="0000CC"/>
                </a:solidFill>
              </a:rPr>
              <a:t> data: </a:t>
            </a:r>
            <a:r>
              <a:rPr lang="it-IT" dirty="0" smtClean="0">
                <a:solidFill>
                  <a:srgbClr val="0000CC"/>
                </a:solidFill>
              </a:rPr>
              <a:t> cancellabili solo se obsoleti (RAW, ESD o AOD prodotti nella </a:t>
            </a:r>
            <a:r>
              <a:rPr lang="it-IT" dirty="0" err="1" smtClean="0">
                <a:solidFill>
                  <a:srgbClr val="0000CC"/>
                </a:solidFill>
              </a:rPr>
              <a:t>cloud</a:t>
            </a:r>
            <a:r>
              <a:rPr lang="it-IT" dirty="0" smtClean="0">
                <a:solidFill>
                  <a:srgbClr val="0000CC"/>
                </a:solidFill>
              </a:rPr>
              <a:t>)</a:t>
            </a:r>
            <a:endParaRPr lang="it-IT" i="1" dirty="0" smtClean="0">
              <a:solidFill>
                <a:srgbClr val="0000CC"/>
              </a:solidFill>
            </a:endParaRPr>
          </a:p>
          <a:p>
            <a:pPr lvl="1">
              <a:buFont typeface="Arial"/>
              <a:buChar char="•"/>
            </a:pPr>
            <a:r>
              <a:rPr lang="it-IT" i="1" dirty="0" smtClean="0">
                <a:solidFill>
                  <a:srgbClr val="0000CC"/>
                </a:solidFill>
              </a:rPr>
              <a:t> </a:t>
            </a:r>
            <a:r>
              <a:rPr lang="it-IT" i="1" dirty="0" err="1" smtClean="0">
                <a:solidFill>
                  <a:srgbClr val="0000CC"/>
                </a:solidFill>
              </a:rPr>
              <a:t>primary</a:t>
            </a:r>
            <a:r>
              <a:rPr lang="it-IT" i="1" dirty="0" smtClean="0">
                <a:solidFill>
                  <a:srgbClr val="0000CC"/>
                </a:solidFill>
              </a:rPr>
              <a:t> data: </a:t>
            </a:r>
            <a:r>
              <a:rPr lang="it-IT" dirty="0" smtClean="0">
                <a:solidFill>
                  <a:srgbClr val="0000CC"/>
                </a:solidFill>
              </a:rPr>
              <a:t>cancellabili solo se diventano </a:t>
            </a:r>
            <a:r>
              <a:rPr lang="it-IT" dirty="0" err="1" smtClean="0">
                <a:solidFill>
                  <a:srgbClr val="0000CC"/>
                </a:solidFill>
              </a:rPr>
              <a:t>secondary</a:t>
            </a:r>
            <a:r>
              <a:rPr lang="it-IT" i="1" dirty="0" smtClean="0">
                <a:solidFill>
                  <a:srgbClr val="0000CC"/>
                </a:solidFill>
              </a:rPr>
              <a:t> </a:t>
            </a:r>
            <a:r>
              <a:rPr lang="it-IT" dirty="0" smtClean="0">
                <a:solidFill>
                  <a:srgbClr val="0000CC"/>
                </a:solidFill>
              </a:rPr>
              <a:t>(dati previsti dal </a:t>
            </a:r>
            <a:r>
              <a:rPr lang="it-IT" dirty="0" err="1" smtClean="0">
                <a:solidFill>
                  <a:srgbClr val="0000CC"/>
                </a:solidFill>
              </a:rPr>
              <a:t>CM</a:t>
            </a:r>
            <a:r>
              <a:rPr lang="it-IT" dirty="0" smtClean="0">
                <a:solidFill>
                  <a:srgbClr val="0000CC"/>
                </a:solidFill>
              </a:rPr>
              <a:t>)</a:t>
            </a:r>
            <a:endParaRPr lang="it-IT" i="1" dirty="0" smtClean="0">
              <a:solidFill>
                <a:srgbClr val="0000CC"/>
              </a:solidFill>
            </a:endParaRPr>
          </a:p>
          <a:p>
            <a:pPr lvl="1">
              <a:buFont typeface="Arial"/>
              <a:buChar char="•"/>
            </a:pPr>
            <a:r>
              <a:rPr lang="it-IT" i="1" dirty="0" smtClean="0">
                <a:solidFill>
                  <a:srgbClr val="0000CC"/>
                </a:solidFill>
              </a:rPr>
              <a:t> </a:t>
            </a:r>
            <a:r>
              <a:rPr lang="it-IT" i="1" dirty="0" err="1" smtClean="0">
                <a:solidFill>
                  <a:srgbClr val="0000CC"/>
                </a:solidFill>
              </a:rPr>
              <a:t>secondary</a:t>
            </a:r>
            <a:r>
              <a:rPr lang="it-IT" i="1" dirty="0" smtClean="0">
                <a:solidFill>
                  <a:srgbClr val="0000CC"/>
                </a:solidFill>
              </a:rPr>
              <a:t> data: </a:t>
            </a:r>
            <a:r>
              <a:rPr lang="it-IT" dirty="0" smtClean="0">
                <a:solidFill>
                  <a:srgbClr val="0000CC"/>
                </a:solidFill>
              </a:rPr>
              <a:t>solo questi possono essere cancellati se non popolari in base alla loro anzianità</a:t>
            </a:r>
            <a:endParaRPr lang="it-IT" i="1" dirty="0" smtClean="0">
              <a:solidFill>
                <a:srgbClr val="0000CC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584" y="3212976"/>
            <a:ext cx="7560841" cy="3024336"/>
          </a:xfrm>
          <a:prstGeom prst="rect">
            <a:avLst/>
          </a:prstGeom>
          <a:noFill/>
        </p:spPr>
      </p:pic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243841" y="883921"/>
            <a:ext cx="8707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Maggio 2010: ~ 30% dei siti era </a:t>
            </a:r>
            <a:r>
              <a:rPr lang="it-IT" i="1" dirty="0" err="1" smtClean="0"/>
              <a:t>overfull</a:t>
            </a:r>
            <a:r>
              <a:rPr lang="it-IT" i="1" dirty="0" smtClean="0"/>
              <a:t>, </a:t>
            </a:r>
            <a:r>
              <a:rPr lang="it-IT" dirty="0" smtClean="0"/>
              <a:t>con ridotto spazio disco a disposizione</a:t>
            </a:r>
          </a:p>
          <a:p>
            <a:pPr>
              <a:buFont typeface="Arial"/>
              <a:buChar char="•"/>
            </a:pPr>
            <a:r>
              <a:rPr lang="it-IT" dirty="0" smtClean="0"/>
              <a:t> Cancellare i dati meno popolari dopo essere stati replicati nei siti</a:t>
            </a:r>
          </a:p>
          <a:p>
            <a:pPr lvl="1">
              <a:buFont typeface="Arial"/>
              <a:buChar char="•"/>
            </a:pPr>
            <a:r>
              <a:rPr lang="it-IT" dirty="0" smtClean="0">
                <a:solidFill>
                  <a:srgbClr val="008000"/>
                </a:solidFill>
              </a:rPr>
              <a:t> bisogna assicurare la </a:t>
            </a:r>
            <a:r>
              <a:rPr lang="it-IT" i="1" dirty="0" err="1" smtClean="0">
                <a:solidFill>
                  <a:srgbClr val="008000"/>
                </a:solidFill>
              </a:rPr>
              <a:t>custodialità</a:t>
            </a:r>
            <a:r>
              <a:rPr lang="it-IT" i="1" dirty="0" smtClean="0">
                <a:solidFill>
                  <a:srgbClr val="008000"/>
                </a:solidFill>
              </a:rPr>
              <a:t> </a:t>
            </a:r>
            <a:r>
              <a:rPr lang="it-IT" dirty="0" smtClean="0">
                <a:solidFill>
                  <a:srgbClr val="008000"/>
                </a:solidFill>
              </a:rPr>
              <a:t>prevista dal </a:t>
            </a:r>
            <a:r>
              <a:rPr lang="it-IT" dirty="0" err="1" smtClean="0">
                <a:solidFill>
                  <a:srgbClr val="008000"/>
                </a:solidFill>
              </a:rPr>
              <a:t>Computing</a:t>
            </a:r>
            <a:r>
              <a:rPr lang="it-IT" dirty="0" smtClean="0">
                <a:solidFill>
                  <a:srgbClr val="008000"/>
                </a:solidFill>
              </a:rPr>
              <a:t> </a:t>
            </a:r>
            <a:r>
              <a:rPr lang="it-IT" dirty="0" err="1" smtClean="0">
                <a:solidFill>
                  <a:srgbClr val="008000"/>
                </a:solidFill>
              </a:rPr>
              <a:t>Model</a:t>
            </a:r>
            <a:endParaRPr lang="it-IT" dirty="0" smtClean="0">
              <a:solidFill>
                <a:srgbClr val="008000"/>
              </a:solidFill>
            </a:endParaRPr>
          </a:p>
          <a:p>
            <a:pPr lvl="1">
              <a:buFont typeface="Arial"/>
              <a:buChar char="•"/>
            </a:pPr>
            <a:r>
              <a:rPr lang="it-IT" dirty="0" smtClean="0">
                <a:solidFill>
                  <a:srgbClr val="008000"/>
                </a:solidFill>
              </a:rPr>
              <a:t> permette di replicare sempre tutti i dati nuovi per l’analisi senza penalizzare le </a:t>
            </a:r>
            <a:r>
              <a:rPr lang="it-IT" dirty="0" err="1" smtClean="0">
                <a:solidFill>
                  <a:srgbClr val="008000"/>
                </a:solidFill>
              </a:rPr>
              <a:t>cloud</a:t>
            </a:r>
            <a:r>
              <a:rPr lang="it-IT" dirty="0" smtClean="0">
                <a:solidFill>
                  <a:srgbClr val="008000"/>
                </a:solidFill>
              </a:rPr>
              <a:t> più piccole</a:t>
            </a:r>
          </a:p>
          <a:p>
            <a:pPr lvl="1">
              <a:buFont typeface="Arial"/>
              <a:buChar char="•"/>
            </a:pPr>
            <a:r>
              <a:rPr lang="it-IT" dirty="0" smtClean="0">
                <a:solidFill>
                  <a:srgbClr val="008000"/>
                </a:solidFill>
              </a:rPr>
              <a:t> ottimizzazione significativa dello spazio disco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F802-5C78-45C8-9DE4-3E46763A4763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5496" y="44624"/>
            <a:ext cx="2286203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 del disco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1115616" y="2780928"/>
            <a:ext cx="6840759" cy="2736304"/>
            <a:chOff x="323528" y="2636912"/>
            <a:chExt cx="7920879" cy="3168352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323528" y="2636912"/>
              <a:ext cx="7920879" cy="3168352"/>
            </a:xfrm>
            <a:prstGeom prst="rect">
              <a:avLst/>
            </a:prstGeom>
          </p:spPr>
        </p:pic>
        <p:sp>
          <p:nvSpPr>
            <p:cNvPr id="9" name="Rettangolo 8"/>
            <p:cNvSpPr/>
            <p:nvPr/>
          </p:nvSpPr>
          <p:spPr>
            <a:xfrm>
              <a:off x="5436096" y="2996952"/>
              <a:ext cx="1224136" cy="244827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3800" dirty="0" smtClean="0"/>
                <a:t>?</a:t>
              </a:r>
              <a:endParaRPr lang="it-IT" sz="13800" dirty="0"/>
            </a:p>
          </p:txBody>
        </p:sp>
      </p:grp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971600" y="5661248"/>
            <a:ext cx="763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E’ tuttavia necessario modificare anche il modello di distribuzione dei dati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 descr="ATLAS-Italy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284984"/>
            <a:ext cx="2664296" cy="307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6E6BF802-5C78-45C8-9DE4-3E46763A4763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36" name="CasellaDiTesto 35"/>
          <p:cNvSpPr txBox="1"/>
          <p:nvPr/>
        </p:nvSpPr>
        <p:spPr>
          <a:xfrm>
            <a:off x="35496" y="44624"/>
            <a:ext cx="4219232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3816424" cy="277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uppo 55"/>
          <p:cNvGrpSpPr/>
          <p:nvPr/>
        </p:nvGrpSpPr>
        <p:grpSpPr>
          <a:xfrm>
            <a:off x="899592" y="764705"/>
            <a:ext cx="6768752" cy="2016224"/>
            <a:chOff x="1115616" y="908720"/>
            <a:chExt cx="6624736" cy="2415641"/>
          </a:xfrm>
        </p:grpSpPr>
        <p:cxnSp>
          <p:nvCxnSpPr>
            <p:cNvPr id="21" name="Straight Arrow Connector 21"/>
            <p:cNvCxnSpPr>
              <a:cxnSpLocks noChangeShapeType="1"/>
              <a:stCxn id="5" idx="2"/>
              <a:endCxn id="6" idx="0"/>
            </p:cNvCxnSpPr>
            <p:nvPr/>
          </p:nvCxnSpPr>
          <p:spPr bwMode="auto">
            <a:xfrm rot="5400000">
              <a:off x="2982673" y="98469"/>
              <a:ext cx="265729" cy="262489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2" name="Straight Arrow Connector 22"/>
            <p:cNvCxnSpPr>
              <a:cxnSpLocks noChangeShapeType="1"/>
              <a:stCxn id="5" idx="2"/>
              <a:endCxn id="9" idx="0"/>
            </p:cNvCxnSpPr>
            <p:nvPr/>
          </p:nvCxnSpPr>
          <p:spPr bwMode="auto">
            <a:xfrm rot="5400000">
              <a:off x="3758851" y="884729"/>
              <a:ext cx="275810" cy="106245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3" name="Straight Arrow Connector 23"/>
            <p:cNvCxnSpPr>
              <a:cxnSpLocks noChangeShapeType="1"/>
              <a:stCxn id="5" idx="2"/>
              <a:endCxn id="8" idx="0"/>
            </p:cNvCxnSpPr>
            <p:nvPr/>
          </p:nvCxnSpPr>
          <p:spPr bwMode="auto">
            <a:xfrm rot="16200000" flipH="1">
              <a:off x="4540069" y="1165966"/>
              <a:ext cx="275810" cy="49998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4" name="Straight Arrow Connector 24"/>
            <p:cNvCxnSpPr>
              <a:cxnSpLocks noChangeShapeType="1"/>
              <a:stCxn id="5" idx="2"/>
              <a:endCxn id="7" idx="0"/>
            </p:cNvCxnSpPr>
            <p:nvPr/>
          </p:nvCxnSpPr>
          <p:spPr bwMode="auto">
            <a:xfrm rot="16200000" flipH="1">
              <a:off x="5602527" y="103509"/>
              <a:ext cx="275810" cy="262489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5" name="Straight Arrow Connector 31"/>
            <p:cNvCxnSpPr>
              <a:cxnSpLocks noChangeShapeType="1"/>
              <a:stCxn id="9" idx="2"/>
              <a:endCxn id="11" idx="0"/>
            </p:cNvCxnSpPr>
            <p:nvPr/>
          </p:nvCxnSpPr>
          <p:spPr bwMode="auto">
            <a:xfrm rot="5400000">
              <a:off x="2551741" y="1455780"/>
              <a:ext cx="346372" cy="12812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6" name="Straight Arrow Connector 32"/>
            <p:cNvCxnSpPr>
              <a:cxnSpLocks noChangeShapeType="1"/>
              <a:stCxn id="9" idx="2"/>
              <a:endCxn id="12" idx="0"/>
            </p:cNvCxnSpPr>
            <p:nvPr/>
          </p:nvCxnSpPr>
          <p:spPr bwMode="auto">
            <a:xfrm rot="5400000">
              <a:off x="3020473" y="1924512"/>
              <a:ext cx="346372" cy="34373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7" name="Straight Arrow Connector 33"/>
            <p:cNvCxnSpPr>
              <a:cxnSpLocks noChangeShapeType="1"/>
              <a:stCxn id="9" idx="2"/>
              <a:endCxn id="13" idx="0"/>
            </p:cNvCxnSpPr>
            <p:nvPr/>
          </p:nvCxnSpPr>
          <p:spPr bwMode="auto">
            <a:xfrm rot="16200000" flipH="1">
              <a:off x="3489204" y="1799517"/>
              <a:ext cx="346372" cy="59372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8" name="Straight Arrow Connector 34"/>
            <p:cNvCxnSpPr>
              <a:cxnSpLocks noChangeShapeType="1"/>
              <a:stCxn id="9" idx="2"/>
              <a:endCxn id="14" idx="0"/>
            </p:cNvCxnSpPr>
            <p:nvPr/>
          </p:nvCxnSpPr>
          <p:spPr bwMode="auto">
            <a:xfrm rot="16200000" flipH="1">
              <a:off x="4207925" y="1080796"/>
              <a:ext cx="346372" cy="203116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9" name="Straight Arrow Connector 39"/>
            <p:cNvCxnSpPr>
              <a:cxnSpLocks noChangeShapeType="1"/>
              <a:stCxn id="12" idx="2"/>
              <a:endCxn id="16" idx="0"/>
            </p:cNvCxnSpPr>
            <p:nvPr/>
          </p:nvCxnSpPr>
          <p:spPr bwMode="auto">
            <a:xfrm rot="5400000">
              <a:off x="2270000" y="2203237"/>
              <a:ext cx="316131" cy="118745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0" name="Straight Arrow Connector 40"/>
            <p:cNvCxnSpPr>
              <a:cxnSpLocks noChangeShapeType="1"/>
              <a:stCxn id="12" idx="2"/>
              <a:endCxn id="19" idx="0"/>
            </p:cNvCxnSpPr>
            <p:nvPr/>
          </p:nvCxnSpPr>
          <p:spPr bwMode="auto">
            <a:xfrm rot="5400000">
              <a:off x="2707482" y="2640719"/>
              <a:ext cx="316130" cy="31248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1" name="Straight Arrow Connector 41"/>
            <p:cNvCxnSpPr>
              <a:cxnSpLocks noChangeShapeType="1"/>
              <a:stCxn id="12" idx="2"/>
              <a:endCxn id="18" idx="0"/>
            </p:cNvCxnSpPr>
            <p:nvPr/>
          </p:nvCxnSpPr>
          <p:spPr bwMode="auto">
            <a:xfrm rot="16200000" flipH="1">
              <a:off x="3144964" y="2515724"/>
              <a:ext cx="316130" cy="5624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2" name="Straight Arrow Connector 42"/>
            <p:cNvCxnSpPr>
              <a:cxnSpLocks noChangeShapeType="1"/>
              <a:stCxn id="12" idx="2"/>
              <a:endCxn id="17" idx="0"/>
            </p:cNvCxnSpPr>
            <p:nvPr/>
          </p:nvCxnSpPr>
          <p:spPr bwMode="auto">
            <a:xfrm rot="16200000" flipH="1">
              <a:off x="3801188" y="1859501"/>
              <a:ext cx="316130" cy="187492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5" name="TextBox 6"/>
            <p:cNvSpPr txBox="1"/>
            <p:nvPr/>
          </p:nvSpPr>
          <p:spPr>
            <a:xfrm>
              <a:off x="3740511" y="908720"/>
              <a:ext cx="1374945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dirty="0">
                  <a:latin typeface="+mn-lt"/>
                </a:rPr>
                <a:t>Tier-0</a:t>
              </a:r>
            </a:p>
          </p:txBody>
        </p:sp>
        <p:sp>
          <p:nvSpPr>
            <p:cNvPr id="6" name="TextBox 7"/>
            <p:cNvSpPr txBox="1"/>
            <p:nvPr/>
          </p:nvSpPr>
          <p:spPr>
            <a:xfrm>
              <a:off x="1115616" y="1543781"/>
              <a:ext cx="1374945" cy="369332"/>
            </a:xfrm>
            <a:prstGeom prst="rect">
              <a:avLst/>
            </a:prstGeom>
            <a:solidFill>
              <a:srgbClr val="FF6600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dirty="0">
                  <a:latin typeface="+mn-lt"/>
                </a:rPr>
                <a:t>Tier-1</a:t>
              </a:r>
            </a:p>
          </p:txBody>
        </p:sp>
        <p:sp>
          <p:nvSpPr>
            <p:cNvPr id="7" name="TextBox 9"/>
            <p:cNvSpPr txBox="1"/>
            <p:nvPr/>
          </p:nvSpPr>
          <p:spPr>
            <a:xfrm>
              <a:off x="6365407" y="1553862"/>
              <a:ext cx="1374945" cy="369332"/>
            </a:xfrm>
            <a:prstGeom prst="rect">
              <a:avLst/>
            </a:prstGeom>
            <a:solidFill>
              <a:srgbClr val="FF6600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dirty="0">
                  <a:latin typeface="+mn-lt"/>
                </a:rPr>
                <a:t>Tier-1</a:t>
              </a:r>
            </a:p>
          </p:txBody>
        </p:sp>
        <p:sp>
          <p:nvSpPr>
            <p:cNvPr id="8" name="TextBox 11"/>
            <p:cNvSpPr txBox="1"/>
            <p:nvPr/>
          </p:nvSpPr>
          <p:spPr>
            <a:xfrm>
              <a:off x="4240492" y="1553862"/>
              <a:ext cx="1374945" cy="369332"/>
            </a:xfrm>
            <a:prstGeom prst="rect">
              <a:avLst/>
            </a:prstGeom>
            <a:solidFill>
              <a:srgbClr val="FF6600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dirty="0">
                  <a:latin typeface="+mn-lt"/>
                </a:rPr>
                <a:t>Tier-1</a:t>
              </a:r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2678054" y="1553862"/>
              <a:ext cx="1374945" cy="369332"/>
            </a:xfrm>
            <a:prstGeom prst="rect">
              <a:avLst/>
            </a:prstGeom>
            <a:solidFill>
              <a:srgbClr val="FF6600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dirty="0">
                  <a:latin typeface="+mn-lt"/>
                </a:rPr>
                <a:t>Tier-1</a:t>
              </a:r>
            </a:p>
          </p:txBody>
        </p:sp>
        <p:sp>
          <p:nvSpPr>
            <p:cNvPr id="11" name="TextBox 14"/>
            <p:cNvSpPr txBox="1"/>
            <p:nvPr/>
          </p:nvSpPr>
          <p:spPr>
            <a:xfrm>
              <a:off x="1678093" y="2269566"/>
              <a:ext cx="812468" cy="369332"/>
            </a:xfrm>
            <a:prstGeom prst="rect">
              <a:avLst/>
            </a:prstGeom>
            <a:solidFill>
              <a:srgbClr val="66FF99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dirty="0">
                  <a:latin typeface="+mn-lt"/>
                </a:rPr>
                <a:t>Tier-2</a:t>
              </a:r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2615557" y="2269566"/>
              <a:ext cx="812468" cy="369332"/>
            </a:xfrm>
            <a:prstGeom prst="rect">
              <a:avLst/>
            </a:prstGeom>
            <a:solidFill>
              <a:srgbClr val="66FF99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dirty="0">
                  <a:latin typeface="+mn-lt"/>
                </a:rPr>
                <a:t>Tier-2</a:t>
              </a:r>
            </a:p>
          </p:txBody>
        </p:sp>
        <p:sp>
          <p:nvSpPr>
            <p:cNvPr id="13" name="TextBox 16"/>
            <p:cNvSpPr txBox="1"/>
            <p:nvPr/>
          </p:nvSpPr>
          <p:spPr>
            <a:xfrm>
              <a:off x="3553019" y="2269566"/>
              <a:ext cx="812468" cy="369332"/>
            </a:xfrm>
            <a:prstGeom prst="rect">
              <a:avLst/>
            </a:prstGeom>
            <a:solidFill>
              <a:srgbClr val="66FF99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dirty="0">
                  <a:latin typeface="+mn-lt"/>
                </a:rPr>
                <a:t>Tier-2</a:t>
              </a:r>
            </a:p>
          </p:txBody>
        </p:sp>
        <p:sp>
          <p:nvSpPr>
            <p:cNvPr id="14" name="TextBox 17"/>
            <p:cNvSpPr txBox="1"/>
            <p:nvPr/>
          </p:nvSpPr>
          <p:spPr>
            <a:xfrm>
              <a:off x="4990461" y="2269566"/>
              <a:ext cx="812468" cy="369332"/>
            </a:xfrm>
            <a:prstGeom prst="rect">
              <a:avLst/>
            </a:prstGeom>
            <a:solidFill>
              <a:srgbClr val="66FF99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dirty="0">
                  <a:latin typeface="+mn-lt"/>
                </a:rPr>
                <a:t>Tier-2</a:t>
              </a:r>
            </a:p>
          </p:txBody>
        </p:sp>
        <p:sp>
          <p:nvSpPr>
            <p:cNvPr id="16" name="TextBox 19"/>
            <p:cNvSpPr txBox="1"/>
            <p:nvPr/>
          </p:nvSpPr>
          <p:spPr>
            <a:xfrm>
              <a:off x="1428104" y="2955029"/>
              <a:ext cx="812468" cy="369332"/>
            </a:xfrm>
            <a:prstGeom prst="rect">
              <a:avLst/>
            </a:prstGeom>
            <a:solidFill>
              <a:srgbClr val="FF99CC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dirty="0">
                  <a:latin typeface="+mn-lt"/>
                </a:rPr>
                <a:t>Tier-3</a:t>
              </a:r>
            </a:p>
          </p:txBody>
        </p:sp>
        <p:sp>
          <p:nvSpPr>
            <p:cNvPr id="17" name="TextBox 20"/>
            <p:cNvSpPr txBox="1"/>
            <p:nvPr/>
          </p:nvSpPr>
          <p:spPr>
            <a:xfrm>
              <a:off x="4490481" y="2955028"/>
              <a:ext cx="812468" cy="369332"/>
            </a:xfrm>
            <a:prstGeom prst="rect">
              <a:avLst/>
            </a:prstGeom>
            <a:solidFill>
              <a:srgbClr val="FF99CC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dirty="0">
                  <a:latin typeface="+mn-lt"/>
                </a:rPr>
                <a:t>Tier-3</a:t>
              </a:r>
            </a:p>
          </p:txBody>
        </p:sp>
        <p:sp>
          <p:nvSpPr>
            <p:cNvPr id="18" name="TextBox 21"/>
            <p:cNvSpPr txBox="1"/>
            <p:nvPr/>
          </p:nvSpPr>
          <p:spPr>
            <a:xfrm>
              <a:off x="3178034" y="2955028"/>
              <a:ext cx="812468" cy="369332"/>
            </a:xfrm>
            <a:prstGeom prst="rect">
              <a:avLst/>
            </a:prstGeom>
            <a:solidFill>
              <a:srgbClr val="FF99CC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dirty="0">
                  <a:latin typeface="+mn-lt"/>
                </a:rPr>
                <a:t>Tier-3</a:t>
              </a:r>
            </a:p>
          </p:txBody>
        </p:sp>
        <p:sp>
          <p:nvSpPr>
            <p:cNvPr id="19" name="TextBox 22"/>
            <p:cNvSpPr txBox="1"/>
            <p:nvPr/>
          </p:nvSpPr>
          <p:spPr>
            <a:xfrm>
              <a:off x="2303069" y="2955028"/>
              <a:ext cx="812468" cy="369332"/>
            </a:xfrm>
            <a:prstGeom prst="rect">
              <a:avLst/>
            </a:prstGeom>
            <a:solidFill>
              <a:srgbClr val="FF99CC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dirty="0">
                  <a:latin typeface="+mn-lt"/>
                </a:rPr>
                <a:t>Tier-3</a:t>
              </a:r>
            </a:p>
          </p:txBody>
        </p:sp>
        <p:cxnSp>
          <p:nvCxnSpPr>
            <p:cNvPr id="49" name="Connettore 1 48"/>
            <p:cNvCxnSpPr>
              <a:stCxn id="8" idx="3"/>
              <a:endCxn id="7" idx="1"/>
            </p:cNvCxnSpPr>
            <p:nvPr/>
          </p:nvCxnSpPr>
          <p:spPr>
            <a:xfrm>
              <a:off x="5615437" y="1738528"/>
              <a:ext cx="74997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>
              <a:stCxn id="13" idx="3"/>
              <a:endCxn id="14" idx="1"/>
            </p:cNvCxnSpPr>
            <p:nvPr/>
          </p:nvCxnSpPr>
          <p:spPr>
            <a:xfrm>
              <a:off x="4365487" y="2454232"/>
              <a:ext cx="624974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>
              <a:endCxn id="17" idx="1"/>
            </p:cNvCxnSpPr>
            <p:nvPr/>
          </p:nvCxnSpPr>
          <p:spPr>
            <a:xfrm flipV="1">
              <a:off x="3995936" y="3139694"/>
              <a:ext cx="494545" cy="1274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CasellaDiTesto 58"/>
          <p:cNvSpPr txBox="1"/>
          <p:nvPr/>
        </p:nvSpPr>
        <p:spPr>
          <a:xfrm>
            <a:off x="2828578" y="3429000"/>
            <a:ext cx="203145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Link Tier-0 Tier-1s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6228184" y="2996952"/>
            <a:ext cx="159530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dirty="0" err="1" smtClean="0">
                <a:solidFill>
                  <a:schemeClr val="tx2"/>
                </a:solidFill>
              </a:rPr>
              <a:t>Cloud</a:t>
            </a:r>
            <a:r>
              <a:rPr lang="it-IT" dirty="0" smtClean="0">
                <a:solidFill>
                  <a:schemeClr val="tx2"/>
                </a:solidFill>
              </a:rPr>
              <a:t> Italiana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467544" y="2924944"/>
            <a:ext cx="401904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Modello a 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cloud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: gerarchico, 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multi-tier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7789547" y="3789040"/>
            <a:ext cx="958917" cy="24929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b="1" dirty="0" smtClean="0"/>
              <a:t>T1-CNAF</a:t>
            </a:r>
          </a:p>
          <a:p>
            <a:endParaRPr lang="it-IT" sz="1200" b="1" dirty="0" smtClean="0"/>
          </a:p>
          <a:p>
            <a:r>
              <a:rPr lang="it-IT" sz="1200" b="1" dirty="0" smtClean="0">
                <a:solidFill>
                  <a:srgbClr val="FF0000"/>
                </a:solidFill>
              </a:rPr>
              <a:t>T2 </a:t>
            </a:r>
          </a:p>
          <a:p>
            <a:pPr>
              <a:buFont typeface="Arial" pitchFamily="34" charset="0"/>
              <a:buChar char="•"/>
            </a:pPr>
            <a:r>
              <a:rPr lang="it-IT" sz="1200" b="1" dirty="0" smtClean="0">
                <a:solidFill>
                  <a:srgbClr val="FF0000"/>
                </a:solidFill>
              </a:rPr>
              <a:t>Napoli</a:t>
            </a:r>
          </a:p>
          <a:p>
            <a:pPr>
              <a:buFont typeface="Arial" pitchFamily="34" charset="0"/>
              <a:buChar char="•"/>
            </a:pPr>
            <a:r>
              <a:rPr lang="it-IT" sz="1200" b="1" dirty="0" smtClean="0">
                <a:solidFill>
                  <a:srgbClr val="FF0000"/>
                </a:solidFill>
              </a:rPr>
              <a:t>Milano</a:t>
            </a:r>
          </a:p>
          <a:p>
            <a:pPr>
              <a:buFont typeface="Arial" pitchFamily="34" charset="0"/>
              <a:buChar char="•"/>
            </a:pPr>
            <a:r>
              <a:rPr lang="it-IT" sz="1200" b="1" dirty="0" smtClean="0">
                <a:solidFill>
                  <a:srgbClr val="FF0000"/>
                </a:solidFill>
              </a:rPr>
              <a:t>Roma1</a:t>
            </a:r>
          </a:p>
          <a:p>
            <a:pPr>
              <a:buFont typeface="Arial" pitchFamily="34" charset="0"/>
              <a:buChar char="•"/>
            </a:pPr>
            <a:r>
              <a:rPr lang="it-IT" sz="1200" b="1" dirty="0" smtClean="0">
                <a:solidFill>
                  <a:srgbClr val="FF0000"/>
                </a:solidFill>
              </a:rPr>
              <a:t>LNF</a:t>
            </a:r>
          </a:p>
          <a:p>
            <a:endParaRPr lang="it-IT" sz="1200" b="1" dirty="0" smtClean="0"/>
          </a:p>
          <a:p>
            <a:r>
              <a:rPr lang="it-IT" sz="1200" b="1" dirty="0" smtClean="0">
                <a:solidFill>
                  <a:srgbClr val="006600"/>
                </a:solidFill>
              </a:rPr>
              <a:t>T3</a:t>
            </a:r>
          </a:p>
          <a:p>
            <a:pPr>
              <a:buFont typeface="Arial" pitchFamily="34" charset="0"/>
              <a:buChar char="•"/>
            </a:pPr>
            <a:r>
              <a:rPr lang="it-IT" sz="1200" b="1" dirty="0" smtClean="0">
                <a:solidFill>
                  <a:srgbClr val="006600"/>
                </a:solidFill>
              </a:rPr>
              <a:t>Genova</a:t>
            </a:r>
          </a:p>
          <a:p>
            <a:pPr>
              <a:buFont typeface="Arial" pitchFamily="34" charset="0"/>
              <a:buChar char="•"/>
            </a:pPr>
            <a:r>
              <a:rPr lang="it-IT" sz="1200" b="1" dirty="0" smtClean="0">
                <a:solidFill>
                  <a:srgbClr val="006600"/>
                </a:solidFill>
              </a:rPr>
              <a:t>Trieste</a:t>
            </a:r>
          </a:p>
          <a:p>
            <a:pPr>
              <a:buFont typeface="Arial" pitchFamily="34" charset="0"/>
              <a:buChar char="•"/>
            </a:pPr>
            <a:r>
              <a:rPr lang="it-IT" sz="1200" b="1" dirty="0" smtClean="0">
                <a:solidFill>
                  <a:srgbClr val="006600"/>
                </a:solidFill>
              </a:rPr>
              <a:t>Roma3</a:t>
            </a:r>
          </a:p>
          <a:p>
            <a:pPr>
              <a:buFont typeface="Arial" pitchFamily="34" charset="0"/>
              <a:buChar char="•"/>
            </a:pPr>
            <a:r>
              <a:rPr lang="it-IT" sz="1200" b="1" dirty="0" smtClean="0">
                <a:solidFill>
                  <a:srgbClr val="006600"/>
                </a:solidFill>
              </a:rPr>
              <a:t>(Bologna)</a:t>
            </a:r>
          </a:p>
        </p:txBody>
      </p:sp>
      <p:sp>
        <p:nvSpPr>
          <p:cNvPr id="40" name="Segnaposto data 39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41" name="Segnaposto piè di pagina 40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egnaposto numero diapositiva 41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6E6BF802-5C78-45C8-9DE4-3E46763A4763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5496" y="44624"/>
            <a:ext cx="2900153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Evoluzione del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endParaRPr lang="it-IT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79512" y="3942348"/>
            <a:ext cx="4860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Maggior parte analisi ai T2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Inviare velocemente i dati ai T2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Difficoltà dovuta ai molti formati e molti siti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Numero delle copie modificato frequentemente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T2 si riempiono velocemente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Molti dati replicati nei T2 risultano mai usati</a:t>
            </a:r>
            <a:endParaRPr lang="it-IT" sz="16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572000" y="3794264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600" dirty="0" smtClean="0"/>
              <a:t> Dati </a:t>
            </a:r>
            <a:r>
              <a:rPr lang="it-IT" sz="1600" dirty="0" err="1" smtClean="0"/>
              <a:t>pre-placed</a:t>
            </a:r>
            <a:r>
              <a:rPr lang="it-IT" sz="1600" dirty="0" smtClean="0"/>
              <a:t> solo ai Tier1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il dato è analizzato per la prima volta al </a:t>
            </a:r>
            <a:r>
              <a:rPr lang="it-IT" sz="1600" dirty="0" err="1" smtClean="0"/>
              <a:t>tier</a:t>
            </a:r>
            <a:r>
              <a:rPr lang="it-IT" sz="1600" dirty="0" smtClean="0"/>
              <a:t> 1 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il dato acceduto al tier1 è replicato in un tier2 (che diventa una cache)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gli utenti possono richiedere repliche personalizzate </a:t>
            </a:r>
          </a:p>
          <a:p>
            <a:r>
              <a:rPr lang="it-IT" sz="1600" dirty="0" smtClean="0"/>
              <a:t>Processo adiabatico e trasparente agli utenti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nessun </a:t>
            </a:r>
            <a:r>
              <a:rPr lang="it-IT" sz="1600" dirty="0" err="1" smtClean="0"/>
              <a:t>delay</a:t>
            </a:r>
            <a:r>
              <a:rPr lang="it-IT" sz="1600" dirty="0" smtClean="0"/>
              <a:t> sui </a:t>
            </a:r>
            <a:r>
              <a:rPr lang="it-IT" sz="1600" dirty="0" err="1" smtClean="0"/>
              <a:t>jobs</a:t>
            </a:r>
            <a:r>
              <a:rPr lang="it-IT" sz="1600" dirty="0" smtClean="0"/>
              <a:t> </a:t>
            </a:r>
            <a:r>
              <a:rPr lang="it-IT" sz="1600" dirty="0" err="1" smtClean="0"/>
              <a:t>running</a:t>
            </a:r>
            <a:endParaRPr lang="it-IT" sz="1600" dirty="0" smtClean="0"/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nessun cambio </a:t>
            </a:r>
            <a:r>
              <a:rPr lang="it-IT" sz="1600" dirty="0" err="1" smtClean="0"/>
              <a:t>user</a:t>
            </a:r>
            <a:r>
              <a:rPr lang="it-IT" sz="1600" dirty="0" smtClean="0"/>
              <a:t> </a:t>
            </a:r>
            <a:r>
              <a:rPr lang="it-IT" sz="1600" dirty="0" err="1" smtClean="0"/>
              <a:t>workflow</a:t>
            </a:r>
            <a:r>
              <a:rPr lang="it-IT" sz="1600" dirty="0" smtClean="0"/>
              <a:t> </a:t>
            </a:r>
          </a:p>
        </p:txBody>
      </p:sp>
      <p:grpSp>
        <p:nvGrpSpPr>
          <p:cNvPr id="69" name="Gruppo 68"/>
          <p:cNvGrpSpPr/>
          <p:nvPr/>
        </p:nvGrpSpPr>
        <p:grpSpPr>
          <a:xfrm>
            <a:off x="395536" y="1134036"/>
            <a:ext cx="3240360" cy="2520280"/>
            <a:chOff x="395536" y="1340768"/>
            <a:chExt cx="3240360" cy="2520280"/>
          </a:xfrm>
        </p:grpSpPr>
        <p:sp>
          <p:nvSpPr>
            <p:cNvPr id="48" name="Ovale 47"/>
            <p:cNvSpPr/>
            <p:nvPr/>
          </p:nvSpPr>
          <p:spPr>
            <a:xfrm>
              <a:off x="1691680" y="1340768"/>
              <a:ext cx="576064" cy="57606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T0</a:t>
              </a:r>
              <a:endParaRPr lang="it-IT" sz="1400" dirty="0"/>
            </a:p>
          </p:txBody>
        </p:sp>
        <p:sp>
          <p:nvSpPr>
            <p:cNvPr id="49" name="Ovale 48"/>
            <p:cNvSpPr/>
            <p:nvPr/>
          </p:nvSpPr>
          <p:spPr>
            <a:xfrm>
              <a:off x="2483768" y="1988840"/>
              <a:ext cx="576064" cy="576064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T1</a:t>
              </a:r>
              <a:endParaRPr lang="it-IT" sz="1400" dirty="0"/>
            </a:p>
          </p:txBody>
        </p:sp>
        <p:sp>
          <p:nvSpPr>
            <p:cNvPr id="50" name="Ovale 49"/>
            <p:cNvSpPr/>
            <p:nvPr/>
          </p:nvSpPr>
          <p:spPr>
            <a:xfrm>
              <a:off x="971600" y="1988840"/>
              <a:ext cx="576064" cy="576064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T1</a:t>
              </a:r>
              <a:endParaRPr lang="it-IT" sz="1400" dirty="0"/>
            </a:p>
          </p:txBody>
        </p:sp>
        <p:sp>
          <p:nvSpPr>
            <p:cNvPr id="51" name="Ovale 50"/>
            <p:cNvSpPr/>
            <p:nvPr/>
          </p:nvSpPr>
          <p:spPr>
            <a:xfrm>
              <a:off x="3123456" y="2908176"/>
              <a:ext cx="512440" cy="51244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smtClean="0"/>
                <a:t>T2</a:t>
              </a:r>
              <a:endParaRPr lang="it-IT" sz="1200" dirty="0"/>
            </a:p>
          </p:txBody>
        </p:sp>
        <p:sp>
          <p:nvSpPr>
            <p:cNvPr id="52" name="Ovale 51"/>
            <p:cNvSpPr/>
            <p:nvPr/>
          </p:nvSpPr>
          <p:spPr>
            <a:xfrm>
              <a:off x="2691408" y="3348608"/>
              <a:ext cx="512440" cy="51244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smtClean="0"/>
                <a:t>T2</a:t>
              </a:r>
              <a:endParaRPr lang="it-IT" sz="1200" dirty="0"/>
            </a:p>
          </p:txBody>
        </p:sp>
        <p:sp>
          <p:nvSpPr>
            <p:cNvPr id="53" name="Ovale 52"/>
            <p:cNvSpPr/>
            <p:nvPr/>
          </p:nvSpPr>
          <p:spPr>
            <a:xfrm>
              <a:off x="2195736" y="2980184"/>
              <a:ext cx="512440" cy="51244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smtClean="0"/>
                <a:t>T2</a:t>
              </a:r>
              <a:endParaRPr lang="it-IT" sz="1200" dirty="0"/>
            </a:p>
          </p:txBody>
        </p:sp>
        <p:sp>
          <p:nvSpPr>
            <p:cNvPr id="54" name="Ovale 53"/>
            <p:cNvSpPr/>
            <p:nvPr/>
          </p:nvSpPr>
          <p:spPr>
            <a:xfrm>
              <a:off x="1323256" y="2980184"/>
              <a:ext cx="512440" cy="51244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smtClean="0"/>
                <a:t>T2</a:t>
              </a:r>
              <a:endParaRPr lang="it-IT" sz="1200" dirty="0"/>
            </a:p>
          </p:txBody>
        </p:sp>
        <p:sp>
          <p:nvSpPr>
            <p:cNvPr id="55" name="Ovale 54"/>
            <p:cNvSpPr/>
            <p:nvPr/>
          </p:nvSpPr>
          <p:spPr>
            <a:xfrm>
              <a:off x="827584" y="3348608"/>
              <a:ext cx="512440" cy="51244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smtClean="0"/>
                <a:t>T2</a:t>
              </a:r>
              <a:endParaRPr lang="it-IT" sz="1200" dirty="0"/>
            </a:p>
          </p:txBody>
        </p:sp>
        <p:sp>
          <p:nvSpPr>
            <p:cNvPr id="56" name="Ovale 55"/>
            <p:cNvSpPr/>
            <p:nvPr/>
          </p:nvSpPr>
          <p:spPr>
            <a:xfrm>
              <a:off x="395536" y="2908176"/>
              <a:ext cx="512440" cy="51244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smtClean="0"/>
                <a:t>T2</a:t>
              </a:r>
              <a:endParaRPr lang="it-IT" sz="1200" dirty="0"/>
            </a:p>
          </p:txBody>
        </p:sp>
        <p:cxnSp>
          <p:nvCxnSpPr>
            <p:cNvPr id="57" name="Connettore 2 56"/>
            <p:cNvCxnSpPr>
              <a:stCxn id="48" idx="5"/>
              <a:endCxn id="49" idx="1"/>
            </p:cNvCxnSpPr>
            <p:nvPr/>
          </p:nvCxnSpPr>
          <p:spPr>
            <a:xfrm rot="16200000" flipH="1">
              <a:off x="2255389" y="1760461"/>
              <a:ext cx="240734" cy="3847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2 57"/>
            <p:cNvCxnSpPr>
              <a:stCxn id="48" idx="3"/>
              <a:endCxn id="50" idx="7"/>
            </p:cNvCxnSpPr>
            <p:nvPr/>
          </p:nvCxnSpPr>
          <p:spPr>
            <a:xfrm rot="5400000">
              <a:off x="1499305" y="1796465"/>
              <a:ext cx="240734" cy="3127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2 58"/>
            <p:cNvCxnSpPr>
              <a:stCxn id="49" idx="3"/>
              <a:endCxn id="53" idx="0"/>
            </p:cNvCxnSpPr>
            <p:nvPr/>
          </p:nvCxnSpPr>
          <p:spPr>
            <a:xfrm rot="5400000">
              <a:off x="2260223" y="2672275"/>
              <a:ext cx="499643" cy="1161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2 59"/>
            <p:cNvCxnSpPr>
              <a:stCxn id="49" idx="4"/>
              <a:endCxn id="52" idx="0"/>
            </p:cNvCxnSpPr>
            <p:nvPr/>
          </p:nvCxnSpPr>
          <p:spPr>
            <a:xfrm rot="16200000" flipH="1">
              <a:off x="2467862" y="2868842"/>
              <a:ext cx="783704" cy="1758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2 60"/>
            <p:cNvCxnSpPr>
              <a:stCxn id="49" idx="5"/>
              <a:endCxn id="51" idx="1"/>
            </p:cNvCxnSpPr>
            <p:nvPr/>
          </p:nvCxnSpPr>
          <p:spPr>
            <a:xfrm rot="16200000" flipH="1">
              <a:off x="2835645" y="2620365"/>
              <a:ext cx="502680" cy="223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2 61"/>
            <p:cNvCxnSpPr>
              <a:stCxn id="50" idx="5"/>
              <a:endCxn id="54" idx="0"/>
            </p:cNvCxnSpPr>
            <p:nvPr/>
          </p:nvCxnSpPr>
          <p:spPr>
            <a:xfrm rot="16200000" flipH="1">
              <a:off x="1271567" y="2672274"/>
              <a:ext cx="499643" cy="1161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2 62"/>
            <p:cNvCxnSpPr>
              <a:stCxn id="50" idx="4"/>
              <a:endCxn id="55" idx="0"/>
            </p:cNvCxnSpPr>
            <p:nvPr/>
          </p:nvCxnSpPr>
          <p:spPr>
            <a:xfrm rot="5400000">
              <a:off x="779866" y="2868842"/>
              <a:ext cx="783704" cy="1758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2 63"/>
            <p:cNvCxnSpPr>
              <a:stCxn id="50" idx="3"/>
              <a:endCxn id="56" idx="7"/>
            </p:cNvCxnSpPr>
            <p:nvPr/>
          </p:nvCxnSpPr>
          <p:spPr>
            <a:xfrm rot="5400000">
              <a:off x="693107" y="2620365"/>
              <a:ext cx="502680" cy="223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uppo 74"/>
          <p:cNvGrpSpPr/>
          <p:nvPr/>
        </p:nvGrpSpPr>
        <p:grpSpPr>
          <a:xfrm>
            <a:off x="4932040" y="1134036"/>
            <a:ext cx="3240360" cy="2520280"/>
            <a:chOff x="4932040" y="1700808"/>
            <a:chExt cx="3240360" cy="2520280"/>
          </a:xfrm>
        </p:grpSpPr>
        <p:sp>
          <p:nvSpPr>
            <p:cNvPr id="11" name="Ovale 10"/>
            <p:cNvSpPr/>
            <p:nvPr/>
          </p:nvSpPr>
          <p:spPr>
            <a:xfrm>
              <a:off x="6228184" y="1700808"/>
              <a:ext cx="576064" cy="57606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T0</a:t>
              </a:r>
              <a:endParaRPr lang="it-IT" sz="1400" dirty="0"/>
            </a:p>
          </p:txBody>
        </p:sp>
        <p:sp>
          <p:nvSpPr>
            <p:cNvPr id="13" name="Ovale 12"/>
            <p:cNvSpPr/>
            <p:nvPr/>
          </p:nvSpPr>
          <p:spPr>
            <a:xfrm>
              <a:off x="7020272" y="2348880"/>
              <a:ext cx="576064" cy="576064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T1</a:t>
              </a:r>
              <a:endParaRPr lang="it-IT" sz="1400" dirty="0"/>
            </a:p>
          </p:txBody>
        </p:sp>
        <p:sp>
          <p:nvSpPr>
            <p:cNvPr id="14" name="Ovale 13"/>
            <p:cNvSpPr/>
            <p:nvPr/>
          </p:nvSpPr>
          <p:spPr>
            <a:xfrm>
              <a:off x="5508104" y="2348880"/>
              <a:ext cx="576064" cy="576064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T1</a:t>
              </a:r>
              <a:endParaRPr lang="it-IT" sz="1400" dirty="0"/>
            </a:p>
          </p:txBody>
        </p:sp>
        <p:sp>
          <p:nvSpPr>
            <p:cNvPr id="15" name="Ovale 14"/>
            <p:cNvSpPr/>
            <p:nvPr/>
          </p:nvSpPr>
          <p:spPr>
            <a:xfrm>
              <a:off x="7659960" y="3268216"/>
              <a:ext cx="512440" cy="51244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smtClean="0"/>
                <a:t>T2</a:t>
              </a:r>
              <a:endParaRPr lang="it-IT" sz="1200" dirty="0"/>
            </a:p>
          </p:txBody>
        </p:sp>
        <p:sp>
          <p:nvSpPr>
            <p:cNvPr id="16" name="Ovale 15"/>
            <p:cNvSpPr/>
            <p:nvPr/>
          </p:nvSpPr>
          <p:spPr>
            <a:xfrm>
              <a:off x="7227912" y="3708648"/>
              <a:ext cx="512440" cy="51244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smtClean="0"/>
                <a:t>T2</a:t>
              </a:r>
              <a:endParaRPr lang="it-IT" sz="1200" dirty="0"/>
            </a:p>
          </p:txBody>
        </p:sp>
        <p:sp>
          <p:nvSpPr>
            <p:cNvPr id="17" name="Ovale 16"/>
            <p:cNvSpPr/>
            <p:nvPr/>
          </p:nvSpPr>
          <p:spPr>
            <a:xfrm>
              <a:off x="6732240" y="3340224"/>
              <a:ext cx="512440" cy="51244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smtClean="0"/>
                <a:t>T2</a:t>
              </a:r>
              <a:endParaRPr lang="it-IT" sz="1200" dirty="0"/>
            </a:p>
          </p:txBody>
        </p:sp>
        <p:sp>
          <p:nvSpPr>
            <p:cNvPr id="23" name="Ovale 22"/>
            <p:cNvSpPr/>
            <p:nvPr/>
          </p:nvSpPr>
          <p:spPr>
            <a:xfrm>
              <a:off x="5859760" y="3340224"/>
              <a:ext cx="512440" cy="51244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smtClean="0"/>
                <a:t>T2</a:t>
              </a:r>
              <a:endParaRPr lang="it-IT" sz="1200" dirty="0"/>
            </a:p>
          </p:txBody>
        </p:sp>
        <p:sp>
          <p:nvSpPr>
            <p:cNvPr id="24" name="Ovale 23"/>
            <p:cNvSpPr/>
            <p:nvPr/>
          </p:nvSpPr>
          <p:spPr>
            <a:xfrm>
              <a:off x="5364088" y="3708648"/>
              <a:ext cx="512440" cy="51244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smtClean="0"/>
                <a:t>T2</a:t>
              </a:r>
              <a:endParaRPr lang="it-IT" sz="1200" dirty="0"/>
            </a:p>
          </p:txBody>
        </p:sp>
        <p:sp>
          <p:nvSpPr>
            <p:cNvPr id="25" name="Ovale 24"/>
            <p:cNvSpPr/>
            <p:nvPr/>
          </p:nvSpPr>
          <p:spPr>
            <a:xfrm>
              <a:off x="4932040" y="3268216"/>
              <a:ext cx="512440" cy="51244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smtClean="0"/>
                <a:t>T2</a:t>
              </a:r>
              <a:endParaRPr lang="it-IT" sz="1200" dirty="0"/>
            </a:p>
          </p:txBody>
        </p:sp>
        <p:cxnSp>
          <p:nvCxnSpPr>
            <p:cNvPr id="27" name="Connettore 2 26"/>
            <p:cNvCxnSpPr>
              <a:stCxn id="11" idx="5"/>
              <a:endCxn id="13" idx="1"/>
            </p:cNvCxnSpPr>
            <p:nvPr/>
          </p:nvCxnSpPr>
          <p:spPr>
            <a:xfrm rot="16200000" flipH="1">
              <a:off x="6791893" y="2120501"/>
              <a:ext cx="240734" cy="3847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/>
            <p:cNvCxnSpPr>
              <a:stCxn id="11" idx="3"/>
              <a:endCxn id="14" idx="7"/>
            </p:cNvCxnSpPr>
            <p:nvPr/>
          </p:nvCxnSpPr>
          <p:spPr>
            <a:xfrm rot="5400000">
              <a:off x="6035809" y="2156505"/>
              <a:ext cx="240734" cy="3127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2 30"/>
            <p:cNvCxnSpPr>
              <a:stCxn id="13" idx="3"/>
              <a:endCxn id="17" idx="0"/>
            </p:cNvCxnSpPr>
            <p:nvPr/>
          </p:nvCxnSpPr>
          <p:spPr>
            <a:xfrm rot="5400000">
              <a:off x="6796727" y="3032315"/>
              <a:ext cx="499643" cy="11617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2 33"/>
            <p:cNvCxnSpPr>
              <a:stCxn id="13" idx="4"/>
              <a:endCxn id="16" idx="0"/>
            </p:cNvCxnSpPr>
            <p:nvPr/>
          </p:nvCxnSpPr>
          <p:spPr>
            <a:xfrm rot="16200000" flipH="1">
              <a:off x="7004366" y="3228882"/>
              <a:ext cx="783704" cy="17582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2 35"/>
            <p:cNvCxnSpPr>
              <a:stCxn id="13" idx="5"/>
              <a:endCxn id="15" idx="1"/>
            </p:cNvCxnSpPr>
            <p:nvPr/>
          </p:nvCxnSpPr>
          <p:spPr>
            <a:xfrm rot="16200000" flipH="1">
              <a:off x="7372149" y="2980405"/>
              <a:ext cx="502680" cy="2230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2 42"/>
            <p:cNvCxnSpPr>
              <a:stCxn id="14" idx="5"/>
              <a:endCxn id="23" idx="0"/>
            </p:cNvCxnSpPr>
            <p:nvPr/>
          </p:nvCxnSpPr>
          <p:spPr>
            <a:xfrm rot="16200000" flipH="1">
              <a:off x="5808071" y="3032314"/>
              <a:ext cx="499643" cy="11617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2 44"/>
            <p:cNvCxnSpPr>
              <a:stCxn id="14" idx="4"/>
              <a:endCxn id="24" idx="0"/>
            </p:cNvCxnSpPr>
            <p:nvPr/>
          </p:nvCxnSpPr>
          <p:spPr>
            <a:xfrm rot="5400000">
              <a:off x="5316370" y="3228882"/>
              <a:ext cx="783704" cy="17582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2 46"/>
            <p:cNvCxnSpPr>
              <a:stCxn id="14" idx="3"/>
              <a:endCxn id="25" idx="7"/>
            </p:cNvCxnSpPr>
            <p:nvPr/>
          </p:nvCxnSpPr>
          <p:spPr>
            <a:xfrm rot="5400000">
              <a:off x="5229611" y="2980405"/>
              <a:ext cx="502680" cy="2230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2 65"/>
            <p:cNvCxnSpPr>
              <a:stCxn id="17" idx="1"/>
              <a:endCxn id="14" idx="6"/>
            </p:cNvCxnSpPr>
            <p:nvPr/>
          </p:nvCxnSpPr>
          <p:spPr>
            <a:xfrm rot="16200000" flipV="1">
              <a:off x="6056549" y="2664532"/>
              <a:ext cx="778357" cy="723117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2 67"/>
            <p:cNvCxnSpPr>
              <a:stCxn id="23" idx="7"/>
              <a:endCxn id="13" idx="2"/>
            </p:cNvCxnSpPr>
            <p:nvPr/>
          </p:nvCxnSpPr>
          <p:spPr>
            <a:xfrm rot="5400000" flipH="1" flipV="1">
              <a:off x="6269535" y="2664533"/>
              <a:ext cx="778357" cy="723117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CasellaDiTesto 71"/>
          <p:cNvSpPr txBox="1"/>
          <p:nvPr/>
        </p:nvSpPr>
        <p:spPr>
          <a:xfrm>
            <a:off x="1133083" y="764704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PUSH MODEL</a:t>
            </a:r>
            <a:endParaRPr lang="it-IT" dirty="0"/>
          </a:p>
        </p:txBody>
      </p:sp>
      <p:sp>
        <p:nvSpPr>
          <p:cNvPr id="74" name="CasellaDiTesto 73"/>
          <p:cNvSpPr txBox="1"/>
          <p:nvPr/>
        </p:nvSpPr>
        <p:spPr>
          <a:xfrm>
            <a:off x="5742299" y="773996"/>
            <a:ext cx="1638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PULL MODEL</a:t>
            </a:r>
            <a:endParaRPr lang="it-IT" dirty="0"/>
          </a:p>
        </p:txBody>
      </p:sp>
      <p:sp>
        <p:nvSpPr>
          <p:cNvPr id="65" name="Segnaposto data 64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67" name="Segnaposto piè di pagina 66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F802-5C78-45C8-9DE4-3E46763A4763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5496" y="44624"/>
            <a:ext cx="5830442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PD2P: Panda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Placement</a:t>
            </a:r>
            <a:endParaRPr lang="it-IT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322395" y="692696"/>
            <a:ext cx="83540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Modello di distribuzione dei dati basato sull’idea di considerare gli </a:t>
            </a:r>
            <a:r>
              <a:rPr lang="it-IT" sz="1600" dirty="0" err="1" smtClean="0"/>
              <a:t>storage</a:t>
            </a:r>
            <a:r>
              <a:rPr lang="it-IT" sz="1600" dirty="0" smtClean="0"/>
              <a:t> dei Tier2 come cache  </a:t>
            </a:r>
          </a:p>
          <a:p>
            <a:pPr>
              <a:buFont typeface="Arial"/>
              <a:buChar char="•"/>
            </a:pPr>
            <a:endParaRPr lang="it-IT" sz="1600" dirty="0" smtClean="0"/>
          </a:p>
          <a:p>
            <a:pPr>
              <a:buFont typeface="Wingdings" charset="2"/>
              <a:buChar char="ü"/>
            </a:pPr>
            <a:r>
              <a:rPr lang="it-IT" sz="1600" dirty="0" smtClean="0">
                <a:solidFill>
                  <a:schemeClr val="tx2"/>
                </a:solidFill>
              </a:rPr>
              <a:t> Nel modello originario i job vanno verso i dati </a:t>
            </a:r>
            <a:r>
              <a:rPr lang="it-IT" sz="1600" b="1" dirty="0" err="1" smtClean="0">
                <a:solidFill>
                  <a:schemeClr val="tx2"/>
                </a:solidFill>
              </a:rPr>
              <a:t>pre-placed</a:t>
            </a:r>
            <a:endParaRPr lang="it-IT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it-IT" sz="1600" dirty="0" smtClean="0">
                <a:solidFill>
                  <a:schemeClr val="tx2"/>
                </a:solidFill>
              </a:rPr>
              <a:t> nuovo modello è dinamico:</a:t>
            </a:r>
            <a:endParaRPr lang="it-IT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immutata la distribuzione dei dati nei Tier1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nessun dato (o solo alcuni formati) </a:t>
            </a:r>
            <a:r>
              <a:rPr lang="it-IT" sz="1600" b="1" dirty="0" err="1" smtClean="0">
                <a:solidFill>
                  <a:schemeClr val="accent3">
                    <a:lumMod val="50000"/>
                  </a:schemeClr>
                </a:solidFill>
              </a:rPr>
              <a:t>pre-placed</a:t>
            </a:r>
            <a:r>
              <a:rPr lang="it-IT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nei Tier2, stop alla replica automatica 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Panda esegue la replica on </a:t>
            </a:r>
            <a:r>
              <a:rPr lang="it-IT" sz="1600" dirty="0" err="1" smtClean="0">
                <a:solidFill>
                  <a:schemeClr val="accent3">
                    <a:lumMod val="50000"/>
                  </a:schemeClr>
                </a:solidFill>
              </a:rPr>
              <a:t>demand</a:t>
            </a: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verso i Tier2 (se i dati non sono presenti in altri Tier2)</a:t>
            </a:r>
          </a:p>
          <a:p>
            <a:pPr lvl="2">
              <a:buFont typeface="Arial"/>
              <a:buChar char="•"/>
            </a:pPr>
            <a:r>
              <a:rPr lang="it-IT" sz="1600" dirty="0" smtClean="0">
                <a:solidFill>
                  <a:srgbClr val="660066"/>
                </a:solidFill>
              </a:rPr>
              <a:t> il job gira comunque solo dove sono i dati, per cui </a:t>
            </a:r>
            <a:r>
              <a:rPr lang="it-IT" sz="1600" b="1" dirty="0" smtClean="0">
                <a:solidFill>
                  <a:srgbClr val="660066"/>
                </a:solidFill>
              </a:rPr>
              <a:t>la prima volta al Tier1 </a:t>
            </a:r>
            <a:r>
              <a:rPr lang="it-IT" sz="1600" dirty="0" smtClean="0">
                <a:solidFill>
                  <a:srgbClr val="660066"/>
                </a:solidFill>
              </a:rPr>
              <a:t>(non c’è inefficienza) e successivamente al Tier2 dove è stata eseguita e completata la replica</a:t>
            </a:r>
          </a:p>
          <a:p>
            <a:pPr lvl="2">
              <a:buFont typeface="Arial"/>
              <a:buChar char="•"/>
            </a:pPr>
            <a:r>
              <a:rPr lang="it-IT" sz="1600" dirty="0" smtClean="0">
                <a:solidFill>
                  <a:srgbClr val="660066"/>
                </a:solidFill>
              </a:rPr>
              <a:t> necessità di abilitare l’analisi </a:t>
            </a:r>
            <a:r>
              <a:rPr lang="it-IT" sz="1600" smtClean="0">
                <a:solidFill>
                  <a:srgbClr val="660066"/>
                </a:solidFill>
              </a:rPr>
              <a:t>ai Tier1 </a:t>
            </a:r>
            <a:endParaRPr lang="it-IT" sz="1600" dirty="0" smtClean="0">
              <a:solidFill>
                <a:srgbClr val="660066"/>
              </a:solidFill>
            </a:endParaRP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1600" dirty="0" err="1" smtClean="0">
                <a:solidFill>
                  <a:schemeClr val="accent3">
                    <a:lumMod val="50000"/>
                  </a:schemeClr>
                </a:solidFill>
              </a:rPr>
              <a:t>clean</a:t>
            </a: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up dei Tier2 quando lo </a:t>
            </a:r>
            <a:r>
              <a:rPr lang="it-IT" sz="1600" dirty="0" err="1" smtClean="0">
                <a:solidFill>
                  <a:schemeClr val="accent3">
                    <a:lumMod val="50000"/>
                  </a:schemeClr>
                </a:solidFill>
              </a:rPr>
              <a:t>storage</a:t>
            </a: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è pieno basato sul sistema di popolarità</a:t>
            </a:r>
          </a:p>
          <a:p>
            <a:pPr>
              <a:buFont typeface="Wingdings" charset="2"/>
              <a:buChar char="ü"/>
            </a:pPr>
            <a:r>
              <a:rPr lang="it-IT" sz="1600" dirty="0" smtClean="0">
                <a:solidFill>
                  <a:schemeClr val="tx2"/>
                </a:solidFill>
              </a:rPr>
              <a:t> il modello, nella sua fase finale, funzionerà collegando i Tier2 con i Tier1 di ogni </a:t>
            </a:r>
            <a:r>
              <a:rPr lang="it-IT" sz="1600" dirty="0" err="1" smtClean="0">
                <a:solidFill>
                  <a:schemeClr val="tx2"/>
                </a:solidFill>
              </a:rPr>
              <a:t>cloud</a:t>
            </a:r>
            <a:endParaRPr lang="it-IT" sz="1600" dirty="0" smtClean="0">
              <a:solidFill>
                <a:schemeClr val="tx2"/>
              </a:solidFill>
            </a:endParaRP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anche solo l’applicazione all’interno della singola </a:t>
            </a:r>
            <a:r>
              <a:rPr lang="it-IT" sz="1600" dirty="0" err="1" smtClean="0">
                <a:solidFill>
                  <a:schemeClr val="accent3">
                    <a:lumMod val="50000"/>
                  </a:schemeClr>
                </a:solidFill>
              </a:rPr>
              <a:t>cloud</a:t>
            </a: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permette comunque di ottimizzare l’uso dello </a:t>
            </a:r>
            <a:r>
              <a:rPr lang="it-IT" sz="1600" dirty="0" err="1" smtClean="0">
                <a:solidFill>
                  <a:schemeClr val="accent3">
                    <a:lumMod val="50000"/>
                  </a:schemeClr>
                </a:solidFill>
              </a:rPr>
              <a:t>storage</a:t>
            </a: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e delle CPU</a:t>
            </a:r>
          </a:p>
        </p:txBody>
      </p:sp>
      <p:sp>
        <p:nvSpPr>
          <p:cNvPr id="12" name="TextBox 4"/>
          <p:cNvSpPr txBox="1"/>
          <p:nvPr/>
        </p:nvSpPr>
        <p:spPr>
          <a:xfrm>
            <a:off x="467544" y="5157192"/>
            <a:ext cx="7495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Questo modello utilizzato in tutte le </a:t>
            </a:r>
            <a:r>
              <a:rPr lang="it-IT" sz="1600" dirty="0" err="1" smtClean="0">
                <a:solidFill>
                  <a:srgbClr val="FF0000"/>
                </a:solidFill>
              </a:rPr>
              <a:t>cloud</a:t>
            </a:r>
            <a:endParaRPr lang="it-IT" sz="1600" dirty="0" smtClean="0">
              <a:solidFill>
                <a:srgbClr val="660066"/>
              </a:solidFill>
            </a:endParaRP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660066"/>
                </a:solidFill>
              </a:rPr>
              <a:t> l’Italia ha partecipato alla fase di test a fine luglio appena è stata installata la prima parte del disco 2010 ed è stata abilitata l’analisi utente</a:t>
            </a:r>
          </a:p>
          <a:p>
            <a:pPr lvl="1"/>
            <a:endParaRPr lang="it-IT" sz="1600" dirty="0" smtClean="0">
              <a:solidFill>
                <a:srgbClr val="660066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54" y="2852936"/>
            <a:ext cx="5332650" cy="213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6E6BF802-5C78-45C8-9DE4-3E46763A4763}" type="slidenum">
              <a:rPr lang="it-IT" smtClean="0"/>
              <a:pPr/>
              <a:t>32</a:t>
            </a:fld>
            <a:endParaRPr lang="it-IT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131840" y="764704"/>
            <a:ext cx="5725143" cy="229005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5496" y="44624"/>
            <a:ext cx="5830442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PD2P: Panda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Placement</a:t>
            </a:r>
            <a:endParaRPr lang="it-IT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1124744"/>
            <a:ext cx="2808312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Con il sistema di replicazione dinamica si riduce l’occupazione dello spazio disco nei T2 (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caching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148064" y="3580561"/>
            <a:ext cx="3851920" cy="28007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Limitazioni alla replicazione dinamica: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 bassa disponibilità di spazio disco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 molte sottoscrizioni attive</a:t>
            </a:r>
          </a:p>
          <a:p>
            <a:pPr>
              <a:buFont typeface="Arial" pitchFamily="34" charset="0"/>
              <a:buChar char="•"/>
            </a:pPr>
            <a:endParaRPr lang="it-IT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Più repliche se ci sono molti </a:t>
            </a:r>
            <a:r>
              <a:rPr lang="it-IT" sz="1600" dirty="0" err="1" smtClean="0">
                <a:solidFill>
                  <a:schemeClr val="accent6">
                    <a:lumMod val="50000"/>
                  </a:schemeClr>
                </a:solidFill>
              </a:rPr>
              <a:t>jobs</a:t>
            </a: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 in coda</a:t>
            </a:r>
          </a:p>
          <a:p>
            <a:pPr>
              <a:buFont typeface="Arial" pitchFamily="34" charset="0"/>
              <a:buChar char="•"/>
            </a:pPr>
            <a:endParaRPr lang="it-IT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Possibilità di job </a:t>
            </a:r>
            <a:r>
              <a:rPr lang="it-IT" sz="1600" dirty="0" err="1" smtClean="0">
                <a:solidFill>
                  <a:schemeClr val="accent6">
                    <a:lumMod val="50000"/>
                  </a:schemeClr>
                </a:solidFill>
              </a:rPr>
              <a:t>Re-brokering</a:t>
            </a: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 un job in coda al Tier-1 può essere inviato al Tier-2 se la replica nel Tier-2 è completata  prima che il job vada in esecuzione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F802-5C78-45C8-9DE4-3E46763A4763}" type="slidenum">
              <a:rPr lang="it-IT" smtClean="0"/>
              <a:pPr/>
              <a:t>33</a:t>
            </a:fld>
            <a:endParaRPr lang="it-IT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134" b="4681"/>
          <a:stretch>
            <a:fillRect/>
          </a:stretch>
        </p:blipFill>
        <p:spPr bwMode="auto">
          <a:xfrm>
            <a:off x="456084" y="908720"/>
            <a:ext cx="8512283" cy="345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2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BF802-5C78-45C8-9DE4-3E46763A476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egnaposto numero diapositiva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BF802-5C78-45C8-9DE4-3E46763A476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496" y="44624"/>
            <a:ext cx="4969630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Distribuzione totale dei dati 2010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692696"/>
            <a:ext cx="755576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200" dirty="0" smtClean="0"/>
              <a:t>MB/s per </a:t>
            </a:r>
            <a:r>
              <a:rPr lang="it-IT" sz="1200" dirty="0" err="1" smtClean="0"/>
              <a:t>day</a:t>
            </a:r>
            <a:endParaRPr lang="it-IT" sz="1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27584" y="4941168"/>
            <a:ext cx="2592288" cy="892552"/>
          </a:xfrm>
          <a:prstGeom prst="rect">
            <a:avLst/>
          </a:prstGeom>
          <a:solidFill>
            <a:srgbClr val="96E78B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Sottoscrizioni utenti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grande richiesta nel primo periodo di presa dati</a:t>
            </a:r>
            <a:endParaRPr lang="it-IT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67544" y="4293096"/>
            <a:ext cx="648072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dirty="0" smtClean="0">
                <a:solidFill>
                  <a:srgbClr val="FF0000"/>
                </a:solidFill>
              </a:rPr>
              <a:t>Gennaio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187624" y="4293096"/>
            <a:ext cx="648072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dirty="0" smtClean="0">
                <a:solidFill>
                  <a:srgbClr val="FF0000"/>
                </a:solidFill>
              </a:rPr>
              <a:t>Febbraio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907704" y="4293096"/>
            <a:ext cx="648072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dirty="0" smtClean="0">
                <a:solidFill>
                  <a:srgbClr val="FF0000"/>
                </a:solidFill>
              </a:rPr>
              <a:t>Marzo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627784" y="4293096"/>
            <a:ext cx="648072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dirty="0" smtClean="0">
                <a:solidFill>
                  <a:srgbClr val="FF0000"/>
                </a:solidFill>
              </a:rPr>
              <a:t>Aprile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347864" y="4293096"/>
            <a:ext cx="648072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dirty="0" smtClean="0">
                <a:solidFill>
                  <a:srgbClr val="FF0000"/>
                </a:solidFill>
              </a:rPr>
              <a:t>Maggio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067944" y="4293096"/>
            <a:ext cx="648072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dirty="0" smtClean="0">
                <a:solidFill>
                  <a:srgbClr val="FF0000"/>
                </a:solidFill>
              </a:rPr>
              <a:t>Giugno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16016" y="4293096"/>
            <a:ext cx="648072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dirty="0" smtClean="0">
                <a:solidFill>
                  <a:srgbClr val="FF0000"/>
                </a:solidFill>
              </a:rPr>
              <a:t>Luglio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436096" y="4293096"/>
            <a:ext cx="648072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dirty="0" smtClean="0">
                <a:solidFill>
                  <a:srgbClr val="FF0000"/>
                </a:solidFill>
              </a:rPr>
              <a:t>Agosto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084168" y="4293096"/>
            <a:ext cx="72008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dirty="0" smtClean="0">
                <a:solidFill>
                  <a:srgbClr val="FF0000"/>
                </a:solidFill>
              </a:rPr>
              <a:t>Settembre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876256" y="4293096"/>
            <a:ext cx="648072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dirty="0" smtClean="0">
                <a:solidFill>
                  <a:srgbClr val="FF0000"/>
                </a:solidFill>
              </a:rPr>
              <a:t>Ottobre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7524328" y="4293096"/>
            <a:ext cx="72008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dirty="0" smtClean="0">
                <a:solidFill>
                  <a:srgbClr val="FF0000"/>
                </a:solidFill>
              </a:rPr>
              <a:t>Novembre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8316416" y="4293096"/>
            <a:ext cx="648072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dirty="0" smtClean="0">
                <a:solidFill>
                  <a:srgbClr val="FF0000"/>
                </a:solidFill>
              </a:rPr>
              <a:t>Dicembre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139952" y="908720"/>
            <a:ext cx="115212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Attività</a:t>
            </a:r>
          </a:p>
        </p:txBody>
      </p:sp>
      <p:cxnSp>
        <p:nvCxnSpPr>
          <p:cNvPr id="27" name="Connettore 1 26"/>
          <p:cNvCxnSpPr/>
          <p:nvPr/>
        </p:nvCxnSpPr>
        <p:spPr>
          <a:xfrm>
            <a:off x="467544" y="2708920"/>
            <a:ext cx="8280920" cy="0"/>
          </a:xfrm>
          <a:prstGeom prst="line">
            <a:avLst/>
          </a:prstGeom>
          <a:ln w="1587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467544" y="1916832"/>
            <a:ext cx="8280920" cy="0"/>
          </a:xfrm>
          <a:prstGeom prst="line">
            <a:avLst/>
          </a:prstGeom>
          <a:ln w="1587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0" y="2503929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accent6">
                    <a:lumMod val="75000"/>
                  </a:schemeClr>
                </a:solidFill>
              </a:rPr>
              <a:t>4000</a:t>
            </a:r>
            <a:endParaRPr lang="it-IT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-36512" y="1711841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accent6">
                    <a:lumMod val="75000"/>
                  </a:schemeClr>
                </a:solidFill>
              </a:rPr>
              <a:t>6000</a:t>
            </a:r>
            <a:endParaRPr lang="it-IT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Connettore 1 30"/>
          <p:cNvCxnSpPr/>
          <p:nvPr/>
        </p:nvCxnSpPr>
        <p:spPr>
          <a:xfrm>
            <a:off x="467544" y="3501008"/>
            <a:ext cx="8280920" cy="0"/>
          </a:xfrm>
          <a:prstGeom prst="line">
            <a:avLst/>
          </a:prstGeom>
          <a:ln w="1587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0" y="3296017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accent6">
                    <a:lumMod val="75000"/>
                  </a:schemeClr>
                </a:solidFill>
              </a:rPr>
              <a:t>2000</a:t>
            </a:r>
            <a:endParaRPr lang="it-IT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499992" y="4941168"/>
            <a:ext cx="3265638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PANDA PD2P </a:t>
            </a:r>
            <a:r>
              <a:rPr lang="it-IT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brokering</a:t>
            </a:r>
            <a:endParaRPr lang="it-IT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Fase di test a luglio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incremento dei trasferimenti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diminuzione sottoscrizioni utenti </a:t>
            </a:r>
          </a:p>
        </p:txBody>
      </p:sp>
      <p:sp>
        <p:nvSpPr>
          <p:cNvPr id="34" name="Segnaposto data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35" name="Segnaposto piè di pagina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3861048"/>
            <a:ext cx="5412801" cy="2742973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4144" y="620688"/>
            <a:ext cx="553368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6E6BF802-5C78-45C8-9DE4-3E46763A4763}" type="slidenum">
              <a:rPr lang="it-IT" smtClean="0"/>
              <a:pPr/>
              <a:t>34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5496" y="44624"/>
            <a:ext cx="5562741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distribuita su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world-wide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9552" y="3501008"/>
            <a:ext cx="269817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Analysis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share per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cloud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932040" y="476672"/>
            <a:ext cx="278794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Numero medio job analisi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9512" y="1052736"/>
            <a:ext cx="288032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Incremento dell’analisi con l’inizio della presa dati</a:t>
            </a:r>
          </a:p>
          <a:p>
            <a:endParaRPr lang="it-IT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Poi attività stabile (previsti incrementi in prossimità di conferenze)</a:t>
            </a: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4572000" y="4293096"/>
            <a:ext cx="4248472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Statistiche relative solo al sistema 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pathena-Panda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per sottomissione 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jobs</a:t>
            </a:r>
            <a:endParaRPr lang="it-IT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it-IT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In Italia anche utenti che usano il sistema 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ganga-WMS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(in 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diminuzione…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6E6BF802-5C78-45C8-9DE4-3E46763A4763}" type="slidenum">
              <a:rPr lang="it-IT" smtClean="0"/>
              <a:pPr/>
              <a:t>35</a:t>
            </a:fld>
            <a:endParaRPr lang="it-IT"/>
          </a:p>
        </p:txBody>
      </p:sp>
      <p:pic>
        <p:nvPicPr>
          <p:cNvPr id="1026" name="Picture 2" descr="C:\Users\Utente\AppData\Local\Temp\AnalysisShareI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9816" y="980728"/>
            <a:ext cx="4187910" cy="2592288"/>
          </a:xfrm>
          <a:prstGeom prst="rect">
            <a:avLst/>
          </a:prstGeom>
          <a:noFill/>
        </p:spPr>
      </p:pic>
      <p:pic>
        <p:nvPicPr>
          <p:cNvPr id="1028" name="Picture 4" descr="C:\Users\Utente\AppData\Local\Temp\AnalysisEffI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3888432" cy="2581589"/>
          </a:xfrm>
          <a:prstGeom prst="rect">
            <a:avLst/>
          </a:prstGeom>
          <a:noFill/>
        </p:spPr>
      </p:pic>
      <p:pic>
        <p:nvPicPr>
          <p:cNvPr id="10" name="Immagine 9" descr="Immagine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157" y="4575112"/>
            <a:ext cx="3846803" cy="2094248"/>
          </a:xfrm>
          <a:prstGeom prst="rect">
            <a:avLst/>
          </a:prstGeom>
        </p:spPr>
      </p:pic>
      <p:pic>
        <p:nvPicPr>
          <p:cNvPr id="11" name="Immagine 10" descr="Immagine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464496"/>
            <a:ext cx="3599778" cy="2204864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5496" y="44624"/>
            <a:ext cx="4336444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Utiizzo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risorse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Italiana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475656" y="3861048"/>
            <a:ext cx="182614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Share analisi</a:t>
            </a:r>
          </a:p>
          <a:p>
            <a:pPr algn="ctr"/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Gennaio-giugno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724128" y="3933056"/>
            <a:ext cx="197015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Share analisi</a:t>
            </a:r>
          </a:p>
          <a:p>
            <a:pPr algn="ctr"/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Luglio-Dicembre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6E6BF802-5C78-45C8-9DE4-3E46763A4763}" type="slidenum">
              <a:rPr lang="it-IT" smtClean="0"/>
              <a:pPr/>
              <a:t>36</a:t>
            </a:fld>
            <a:endParaRPr lang="it-IT"/>
          </a:p>
        </p:txBody>
      </p:sp>
      <p:sp>
        <p:nvSpPr>
          <p:cNvPr id="1028" name="AutoShape 4" descr="imap://lrinaldi@cnaf.infn.it:993/fetch%3EUID%3E.INBOX%3E215248?part=1.2&amp;type=image/png&amp;filename=WCT%20perc%20CNA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9" name="Picture 5" descr="C:\Users\Utente\AppData\Local\Temp\WCT perc CN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87727"/>
            <a:ext cx="4635586" cy="2857256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35496" y="44624"/>
            <a:ext cx="6777817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Utiizzo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risorse: confronto produzione analisi 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4788024" y="3980090"/>
            <a:ext cx="4283968" cy="21852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Job </a:t>
            </a:r>
            <a:r>
              <a:rPr lang="it-IT" dirty="0" err="1" smtClean="0"/>
              <a:t>running</a:t>
            </a:r>
            <a:r>
              <a:rPr lang="it-IT" dirty="0" smtClean="0"/>
              <a:t> su un Tier2 nell’ultimo mese </a:t>
            </a:r>
          </a:p>
          <a:p>
            <a:r>
              <a:rPr lang="it-IT" dirty="0" smtClean="0"/>
              <a:t>codice colori:</a:t>
            </a:r>
            <a:endParaRPr lang="it-IT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Produzione</a:t>
            </a:r>
            <a:endParaRPr lang="it-IT" dirty="0" smtClean="0">
              <a:solidFill>
                <a:srgbClr val="39C92E"/>
              </a:solidFill>
            </a:endParaRP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 Analisi WMS</a:t>
            </a: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rgbClr val="39C92E"/>
                </a:solidFill>
              </a:rPr>
              <a:t> Analisi Panda</a:t>
            </a: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rgbClr val="FFFF00"/>
                </a:solidFill>
              </a:rPr>
              <a:t> Analisi Panda ruolo italiano</a:t>
            </a:r>
          </a:p>
          <a:p>
            <a:r>
              <a:rPr lang="it-IT" sz="1400" dirty="0" smtClean="0"/>
              <a:t>(Gli italiani vengono mappati sia su panda che su panda/</a:t>
            </a:r>
            <a:r>
              <a:rPr lang="it-IT" sz="1400" dirty="0" err="1" smtClean="0"/>
              <a:t>it</a:t>
            </a:r>
            <a:r>
              <a:rPr lang="it-IT" sz="1400" dirty="0" smtClean="0"/>
              <a:t>) 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11560" y="1268760"/>
            <a:ext cx="223651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Job 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sharing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al 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Cnaf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Rapporto WCT</a:t>
            </a:r>
          </a:p>
          <a:p>
            <a:endParaRPr lang="it-IT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78.5% produzione </a:t>
            </a:r>
          </a:p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21.5% analisi 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3797700"/>
            <a:ext cx="4392488" cy="2687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F802-5C78-45C8-9DE4-3E46763A4763}" type="slidenum">
              <a:rPr lang="it-IT" smtClean="0"/>
              <a:pPr/>
              <a:t>37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5496" y="44624"/>
            <a:ext cx="2249334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Sviluppi futuri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5537" y="980728"/>
            <a:ext cx="8424936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La replicazione dinamica dei dati ha permesso di ottimizzare l’uso dello 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storage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Nel 2011/2012 previsto incremento del volume dei dati </a:t>
            </a:r>
          </a:p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E’ necessario raffinare l’algoritmo di replica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Al momento replicati dinamicamente solo i dati “popolari”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I dati replicati dinamicamente sono secondari (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caching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418356" y="2654027"/>
            <a:ext cx="3433564" cy="2575173"/>
            <a:chOff x="418356" y="2564904"/>
            <a:chExt cx="3433564" cy="257517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8356" y="2564904"/>
              <a:ext cx="3433564" cy="2575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ttangolo 9"/>
            <p:cNvSpPr/>
            <p:nvPr/>
          </p:nvSpPr>
          <p:spPr>
            <a:xfrm>
              <a:off x="1331640" y="3051845"/>
              <a:ext cx="2016224" cy="120032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it-IT" dirty="0" smtClean="0"/>
                <a:t>il 50% dei dati replicati da DP2P non è più riutilizzato</a:t>
              </a: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4499992" y="2672029"/>
            <a:ext cx="3505572" cy="2629179"/>
            <a:chOff x="4499992" y="2708920"/>
            <a:chExt cx="3505572" cy="262917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2708920"/>
              <a:ext cx="3505572" cy="2629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ttangolo 10"/>
            <p:cNvSpPr/>
            <p:nvPr/>
          </p:nvSpPr>
          <p:spPr>
            <a:xfrm>
              <a:off x="5364088" y="3262641"/>
              <a:ext cx="2088232" cy="9233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it-IT" dirty="0" smtClean="0"/>
                <a:t>le repliche più vecchie sono meno richieste</a:t>
              </a:r>
            </a:p>
          </p:txBody>
        </p:sp>
      </p:grpSp>
      <p:sp>
        <p:nvSpPr>
          <p:cNvPr id="12" name="CasellaDiTesto 11"/>
          <p:cNvSpPr txBox="1"/>
          <p:nvPr/>
        </p:nvSpPr>
        <p:spPr>
          <a:xfrm>
            <a:off x="971600" y="5589240"/>
            <a:ext cx="576064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Si sta studiando il modo migliore di replicare i dati combinando il numero di accessi e l’anzianità dei dati</a:t>
            </a:r>
            <a:endParaRPr lang="it-IT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F802-5C78-45C8-9DE4-3E46763A4763}" type="slidenum">
              <a:rPr lang="it-IT" smtClean="0"/>
              <a:pPr/>
              <a:t>38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5496" y="44624"/>
            <a:ext cx="2249334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Sviluppi futuri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115616" y="836712"/>
            <a:ext cx="5317481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Distribuzione dinamica dei dati nei Tier-1s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limitare numero di copie ESD primarie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inviare ulteriori copie ESD 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on-demand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con DP2P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64807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043608" y="5013176"/>
            <a:ext cx="574939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Analisi nei Tier-1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 Ottimizzare le infrastrutture di rete/</a:t>
            </a:r>
            <a:r>
              <a:rPr lang="it-IT" dirty="0" err="1" smtClean="0">
                <a:solidFill>
                  <a:schemeClr val="accent3">
                    <a:lumMod val="50000"/>
                  </a:schemeClr>
                </a:solidFill>
              </a:rPr>
              <a:t>storage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it-IT" dirty="0" err="1" smtClean="0">
                <a:solidFill>
                  <a:schemeClr val="accent3">
                    <a:lumMod val="50000"/>
                  </a:schemeClr>
                </a:solidFill>
              </a:rPr>
              <a:t>farming</a:t>
            </a:r>
            <a:endParaRPr lang="it-IT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 Task </a:t>
            </a:r>
            <a:r>
              <a:rPr lang="it-IT" dirty="0" err="1" smtClean="0">
                <a:solidFill>
                  <a:schemeClr val="accent3">
                    <a:lumMod val="50000"/>
                  </a:schemeClr>
                </a:solidFill>
              </a:rPr>
              <a:t>force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 al CNAF per studiare la soluzione migliore</a:t>
            </a:r>
            <a:endParaRPr lang="it-IT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F802-5C78-45C8-9DE4-3E46763A4763}" type="slidenum">
              <a:rPr lang="it-IT" smtClean="0"/>
              <a:pPr/>
              <a:t>39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5496" y="44624"/>
            <a:ext cx="1943161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Conclusioni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980728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00CC"/>
                </a:solidFill>
              </a:rPr>
              <a:t>Il </a:t>
            </a:r>
            <a:r>
              <a:rPr lang="it-IT" sz="2000" dirty="0" err="1" smtClean="0">
                <a:solidFill>
                  <a:srgbClr val="0000CC"/>
                </a:solidFill>
              </a:rPr>
              <a:t>Computing</a:t>
            </a:r>
            <a:r>
              <a:rPr lang="it-IT" sz="2000" dirty="0" smtClean="0">
                <a:solidFill>
                  <a:srgbClr val="0000CC"/>
                </a:solidFill>
              </a:rPr>
              <a:t> </a:t>
            </a:r>
            <a:r>
              <a:rPr lang="it-IT" sz="2000" dirty="0" err="1" smtClean="0">
                <a:solidFill>
                  <a:srgbClr val="0000CC"/>
                </a:solidFill>
              </a:rPr>
              <a:t>Model</a:t>
            </a:r>
            <a:r>
              <a:rPr lang="it-IT" sz="2000" dirty="0" smtClean="0">
                <a:solidFill>
                  <a:srgbClr val="0000CC"/>
                </a:solidFill>
              </a:rPr>
              <a:t> di </a:t>
            </a:r>
            <a:r>
              <a:rPr lang="it-IT" sz="2000" dirty="0" err="1" smtClean="0">
                <a:solidFill>
                  <a:srgbClr val="0000CC"/>
                </a:solidFill>
              </a:rPr>
              <a:t>Atlas</a:t>
            </a:r>
            <a:r>
              <a:rPr lang="it-IT" sz="2000" dirty="0" smtClean="0">
                <a:solidFill>
                  <a:srgbClr val="0000CC"/>
                </a:solidFill>
              </a:rPr>
              <a:t> si è rivelato stabile e affidabile</a:t>
            </a:r>
          </a:p>
          <a:p>
            <a:pPr lvl="1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CC"/>
                </a:solidFill>
              </a:rPr>
              <a:t> Distribuzione dei dati solida ed efficiente</a:t>
            </a:r>
          </a:p>
          <a:p>
            <a:pPr lvl="1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CC"/>
                </a:solidFill>
              </a:rPr>
              <a:t> Produzione e analisi sfruttano appieno le risorse	 	</a:t>
            </a:r>
          </a:p>
          <a:p>
            <a:r>
              <a:rPr lang="it-IT" sz="2000" dirty="0" smtClean="0">
                <a:solidFill>
                  <a:srgbClr val="0000CC"/>
                </a:solidFill>
              </a:rPr>
              <a:t>	Principale punto debole: eccessiva quantità di dati replicati</a:t>
            </a:r>
          </a:p>
          <a:p>
            <a:r>
              <a:rPr lang="it-IT" sz="2000" dirty="0" smtClean="0"/>
              <a:t>	</a:t>
            </a:r>
          </a:p>
          <a:p>
            <a:r>
              <a:rPr lang="it-IT" sz="2000" dirty="0" smtClean="0">
                <a:solidFill>
                  <a:srgbClr val="FF0000"/>
                </a:solidFill>
              </a:rPr>
              <a:t>Sono state necessarie alcune modifiche per ottimizzare l’uso delle risorse</a:t>
            </a:r>
            <a:endParaRPr lang="it-IT" sz="2000" dirty="0" smtClean="0"/>
          </a:p>
          <a:p>
            <a:pPr lvl="1">
              <a:buFont typeface="Arial" pitchFamily="34" charset="0"/>
              <a:buChar char="•"/>
            </a:pPr>
            <a:r>
              <a:rPr lang="it-IT" sz="2000" dirty="0" smtClean="0"/>
              <a:t> </a:t>
            </a:r>
            <a:r>
              <a:rPr lang="it-IT" sz="2000" dirty="0" smtClean="0">
                <a:solidFill>
                  <a:srgbClr val="FF0000"/>
                </a:solidFill>
              </a:rPr>
              <a:t>distribuzione dei dati e successiva cancellazione effettuate  in base alla popolarità dei dati</a:t>
            </a:r>
          </a:p>
          <a:p>
            <a:pPr lvl="1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FF0000"/>
                </a:solidFill>
              </a:rPr>
              <a:t> la popolarità è determinata dagli </a:t>
            </a:r>
            <a:r>
              <a:rPr lang="it-IT" sz="2000" dirty="0" smtClean="0">
                <a:solidFill>
                  <a:srgbClr val="FF0000"/>
                </a:solidFill>
              </a:rPr>
              <a:t>utenti</a:t>
            </a:r>
          </a:p>
          <a:p>
            <a:pPr lvl="1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FF0000"/>
                </a:solidFill>
              </a:rPr>
              <a:t> modifiche sono state adiabatiche e trasparenti</a:t>
            </a:r>
            <a:endParaRPr lang="it-IT" sz="2000" dirty="0" smtClean="0">
              <a:solidFill>
                <a:srgbClr val="FF0000"/>
              </a:solidFill>
            </a:endParaRPr>
          </a:p>
          <a:p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>
                <a:solidFill>
                  <a:srgbClr val="00B050"/>
                </a:solidFill>
              </a:rPr>
              <a:t>Stretto legame tra attività degli utenti e </a:t>
            </a:r>
            <a:r>
              <a:rPr lang="it-IT" sz="2000" dirty="0" err="1" smtClean="0">
                <a:solidFill>
                  <a:srgbClr val="00B050"/>
                </a:solidFill>
              </a:rPr>
              <a:t>computing</a:t>
            </a:r>
            <a:r>
              <a:rPr lang="it-IT" sz="2000" dirty="0" smtClean="0">
                <a:solidFill>
                  <a:srgbClr val="00B050"/>
                </a:solidFill>
              </a:rPr>
              <a:t> </a:t>
            </a:r>
            <a:r>
              <a:rPr lang="it-IT" sz="2000" dirty="0" err="1" smtClean="0">
                <a:solidFill>
                  <a:srgbClr val="00B050"/>
                </a:solidFill>
              </a:rPr>
              <a:t>model</a:t>
            </a:r>
            <a:r>
              <a:rPr lang="it-IT" sz="2000" dirty="0" smtClean="0">
                <a:solidFill>
                  <a:srgbClr val="00B050"/>
                </a:solidFill>
              </a:rPr>
              <a:t>:</a:t>
            </a:r>
          </a:p>
          <a:p>
            <a:pPr lvl="2"/>
            <a:endParaRPr lang="it-IT" sz="2000" dirty="0" smtClean="0">
              <a:solidFill>
                <a:srgbClr val="00B050"/>
              </a:solidFill>
            </a:endParaRPr>
          </a:p>
          <a:p>
            <a:pPr lvl="2"/>
            <a:r>
              <a:rPr lang="it-IT" sz="2000" dirty="0" smtClean="0">
                <a:solidFill>
                  <a:srgbClr val="00B050"/>
                </a:solidFill>
              </a:rPr>
              <a:t>Il modello si adatta alle esigenze degli utenti </a:t>
            </a:r>
          </a:p>
          <a:p>
            <a:endParaRPr lang="it-IT" sz="2000" dirty="0" smtClean="0"/>
          </a:p>
          <a:p>
            <a:pPr lvl="2"/>
            <a:endParaRPr lang="it-IT" sz="20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1520" y="692696"/>
            <a:ext cx="864096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rgbClr val="0070C0"/>
                </a:solidFill>
              </a:rPr>
              <a:t>Tier-0 (CERN)‏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Archivio dei RAW data ricevuti dal detector e distribuzione ai Tier1 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</a:t>
            </a:r>
            <a:r>
              <a:rPr lang="it-IT" sz="1400" dirty="0" err="1" smtClean="0"/>
              <a:t>Prompt</a:t>
            </a:r>
            <a:r>
              <a:rPr lang="it-IT" sz="1400" dirty="0" smtClean="0"/>
              <a:t> </a:t>
            </a:r>
            <a:r>
              <a:rPr lang="it-IT" sz="1400" dirty="0" err="1" smtClean="0"/>
              <a:t>Reconstruction</a:t>
            </a:r>
            <a:r>
              <a:rPr lang="it-IT" sz="1400" dirty="0" smtClean="0"/>
              <a:t> delle </a:t>
            </a:r>
            <a:r>
              <a:rPr lang="it-IT" sz="1400" dirty="0" err="1" smtClean="0"/>
              <a:t>calibration</a:t>
            </a:r>
            <a:r>
              <a:rPr lang="it-IT" sz="1400" dirty="0" smtClean="0"/>
              <a:t> e express </a:t>
            </a:r>
            <a:r>
              <a:rPr lang="it-IT" sz="1400" dirty="0" err="1" smtClean="0"/>
              <a:t>streams</a:t>
            </a:r>
            <a:r>
              <a:rPr lang="it-IT" sz="1400" dirty="0" smtClean="0"/>
              <a:t>  e dei </a:t>
            </a:r>
            <a:r>
              <a:rPr lang="it-IT" sz="1400" dirty="0" err="1" smtClean="0"/>
              <a:t>physics</a:t>
            </a:r>
            <a:r>
              <a:rPr lang="it-IT" sz="1400" dirty="0" smtClean="0"/>
              <a:t> </a:t>
            </a:r>
            <a:r>
              <a:rPr lang="it-IT" sz="1400" dirty="0" err="1" smtClean="0"/>
              <a:t>streams</a:t>
            </a:r>
            <a:endParaRPr lang="it-IT" sz="1400" dirty="0" smtClean="0"/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Distribuzione output ricostruzione (ESD, AOD,TAG) ai Tier-1</a:t>
            </a:r>
          </a:p>
          <a:p>
            <a:endParaRPr lang="it-IT" sz="1400" dirty="0" smtClean="0"/>
          </a:p>
          <a:p>
            <a:r>
              <a:rPr lang="it-IT" sz="1600" b="1" dirty="0" smtClean="0">
                <a:solidFill>
                  <a:srgbClr val="0070C0"/>
                </a:solidFill>
              </a:rPr>
              <a:t>Tier-1 </a:t>
            </a:r>
            <a:endParaRPr lang="it-IT" sz="1400" b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Accesso a lungo termine e archivio su </a:t>
            </a:r>
            <a:r>
              <a:rPr lang="it-IT" sz="1400" dirty="0" err="1" smtClean="0"/>
              <a:t>tape</a:t>
            </a:r>
            <a:r>
              <a:rPr lang="it-IT" sz="1400" dirty="0" smtClean="0"/>
              <a:t> di un subset di RAW data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Copia dei RAW data di un altro Tier-1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</a:t>
            </a:r>
            <a:r>
              <a:rPr lang="it-IT" sz="1400" dirty="0" err="1" smtClean="0"/>
              <a:t>Reprocessing</a:t>
            </a:r>
            <a:r>
              <a:rPr lang="it-IT" sz="1400" dirty="0" smtClean="0"/>
              <a:t> della ricostruzione dei propri RAW data con parametri di calibrazioni e allineamenti finali e distribuzione AOD ai Tier-2 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Archivio su disco di tutti gli AOD e TAG data e di una frazione di ESD data 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Archivio dati simulati prodotti nei Tier-2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Simulazione Monte Carlo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Analisi di gruppo</a:t>
            </a:r>
          </a:p>
          <a:p>
            <a:endParaRPr lang="it-IT" sz="1400" dirty="0" smtClean="0"/>
          </a:p>
          <a:p>
            <a:r>
              <a:rPr lang="it-IT" sz="1600" b="1" dirty="0" smtClean="0">
                <a:solidFill>
                  <a:srgbClr val="0070C0"/>
                </a:solidFill>
              </a:rPr>
              <a:t>Tier-2 </a:t>
            </a:r>
            <a:endParaRPr lang="it-IT" sz="1400" b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Simulazione Monte Carlo 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Archivio di una frazione di AOD e TAG data 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Archivio dati utenti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Analisi utente e di gruppo e sviluppo di codice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Calibrazione e allineamento per </a:t>
            </a:r>
            <a:r>
              <a:rPr lang="it-IT" sz="1400" dirty="0" err="1" smtClean="0"/>
              <a:t>sub-detectors</a:t>
            </a:r>
            <a:r>
              <a:rPr lang="it-IT" sz="1400" dirty="0" smtClean="0"/>
              <a:t> di interesse locale</a:t>
            </a:r>
          </a:p>
          <a:p>
            <a:endParaRPr lang="it-IT" sz="1400" dirty="0" smtClean="0"/>
          </a:p>
          <a:p>
            <a:r>
              <a:rPr lang="it-IT" sz="1600" b="1" dirty="0" smtClean="0">
                <a:solidFill>
                  <a:srgbClr val="0070C0"/>
                </a:solidFill>
              </a:rPr>
              <a:t>Tier-3</a:t>
            </a:r>
            <a:endParaRPr lang="it-IT" sz="1400" b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Analisi locale e sviluppo di codice 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Archivio dati utenti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3528" y="5818039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F802-5C78-45C8-9DE4-3E46763A4763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5496" y="44624"/>
            <a:ext cx="4645824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 nei siti previste dal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L. </a:t>
            </a:r>
            <a:r>
              <a:rPr lang="en-US" dirty="0" err="1" smtClean="0"/>
              <a:t>Rinaldi</a:t>
            </a:r>
            <a:r>
              <a:rPr lang="en-US" dirty="0" smtClean="0"/>
              <a:t> - CCR Workshop LNL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F802-5C78-45C8-9DE4-3E46763A4763}" type="slidenum">
              <a:rPr lang="it-IT" smtClean="0"/>
              <a:pPr/>
              <a:t>40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5496" y="44624"/>
            <a:ext cx="3910045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Un’ultima considerazione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55576" y="1052736"/>
            <a:ext cx="74168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Opinione personale sull’uso della </a:t>
            </a:r>
            <a:r>
              <a:rPr lang="it-IT" sz="2000" dirty="0" err="1" smtClean="0">
                <a:solidFill>
                  <a:srgbClr val="FF0000"/>
                </a:solidFill>
              </a:rPr>
              <a:t>grid</a:t>
            </a:r>
            <a:r>
              <a:rPr lang="it-IT" sz="2000" dirty="0" smtClean="0">
                <a:solidFill>
                  <a:srgbClr val="FF0000"/>
                </a:solidFill>
              </a:rPr>
              <a:t> da parte dei fisici</a:t>
            </a:r>
          </a:p>
          <a:p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CC"/>
                </a:solidFill>
              </a:rPr>
              <a:t> iniziale diffidenza e </a:t>
            </a:r>
            <a:r>
              <a:rPr lang="it-IT" sz="2000" dirty="0" smtClean="0">
                <a:solidFill>
                  <a:srgbClr val="0000CC"/>
                </a:solidFill>
              </a:rPr>
              <a:t>difficoltà </a:t>
            </a:r>
            <a:r>
              <a:rPr lang="it-IT" sz="2000" dirty="0" smtClean="0">
                <a:solidFill>
                  <a:srgbClr val="0000CC"/>
                </a:solidFill>
              </a:rPr>
              <a:t>nell’uso della </a:t>
            </a:r>
            <a:r>
              <a:rPr lang="it-IT" sz="2000" dirty="0" err="1" smtClean="0">
                <a:solidFill>
                  <a:srgbClr val="0000CC"/>
                </a:solidFill>
              </a:rPr>
              <a:t>grid</a:t>
            </a:r>
            <a:r>
              <a:rPr lang="it-IT" sz="2000" dirty="0" smtClean="0">
                <a:solidFill>
                  <a:srgbClr val="0000CC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CC"/>
                </a:solidFill>
              </a:rPr>
              <a:t> con l’aumento della quantità di dati, gli utenti si </a:t>
            </a:r>
            <a:r>
              <a:rPr lang="it-IT" sz="2000" dirty="0" smtClean="0">
                <a:solidFill>
                  <a:srgbClr val="0000CC"/>
                </a:solidFill>
              </a:rPr>
              <a:t>sono accorti </a:t>
            </a:r>
            <a:r>
              <a:rPr lang="it-IT" sz="2000" dirty="0" smtClean="0">
                <a:solidFill>
                  <a:srgbClr val="0000CC"/>
                </a:solidFill>
              </a:rPr>
              <a:t>della necessità di usare la </a:t>
            </a:r>
            <a:r>
              <a:rPr lang="it-IT" sz="2000" dirty="0" err="1" smtClean="0">
                <a:solidFill>
                  <a:srgbClr val="0000CC"/>
                </a:solidFill>
              </a:rPr>
              <a:t>grid</a:t>
            </a:r>
            <a:endParaRPr lang="it-IT" sz="2000" dirty="0" smtClean="0">
              <a:solidFill>
                <a:srgbClr val="0000CC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sz="2000" dirty="0" smtClean="0">
              <a:solidFill>
                <a:srgbClr val="0000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CC"/>
                </a:solidFill>
              </a:rPr>
              <a:t> adesso sempre più utenti utilizzano i </a:t>
            </a:r>
            <a:r>
              <a:rPr lang="it-IT" sz="2000" dirty="0" err="1" smtClean="0">
                <a:solidFill>
                  <a:srgbClr val="0000CC"/>
                </a:solidFill>
              </a:rPr>
              <a:t>tool</a:t>
            </a:r>
            <a:r>
              <a:rPr lang="it-IT" sz="2000" dirty="0" smtClean="0">
                <a:solidFill>
                  <a:srgbClr val="0000CC"/>
                </a:solidFill>
              </a:rPr>
              <a:t> software e </a:t>
            </a:r>
            <a:r>
              <a:rPr lang="it-IT" sz="2000" dirty="0" err="1" smtClean="0">
                <a:solidFill>
                  <a:srgbClr val="0000CC"/>
                </a:solidFill>
              </a:rPr>
              <a:t>middleware</a:t>
            </a:r>
            <a:r>
              <a:rPr lang="it-IT" sz="2000" dirty="0" smtClean="0">
                <a:solidFill>
                  <a:srgbClr val="0000CC"/>
                </a:solidFill>
              </a:rPr>
              <a:t>, aiutando nel </a:t>
            </a:r>
            <a:r>
              <a:rPr lang="it-IT" sz="2000" dirty="0" err="1" smtClean="0">
                <a:solidFill>
                  <a:srgbClr val="0000CC"/>
                </a:solidFill>
              </a:rPr>
              <a:t>debug</a:t>
            </a:r>
            <a:r>
              <a:rPr lang="it-IT" sz="2000" dirty="0" smtClean="0">
                <a:solidFill>
                  <a:srgbClr val="0000CC"/>
                </a:solidFill>
              </a:rPr>
              <a:t> e facendo selezione naturale degli strumenti migliori (vedi Panda vs WMS)</a:t>
            </a:r>
          </a:p>
          <a:p>
            <a:pPr>
              <a:buFont typeface="Arial" pitchFamily="34" charset="0"/>
              <a:buChar char="•"/>
            </a:pPr>
            <a:endParaRPr lang="it-IT" sz="2000" dirty="0" smtClean="0">
              <a:solidFill>
                <a:srgbClr val="0000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CC"/>
                </a:solidFill>
              </a:rPr>
              <a:t> il </a:t>
            </a:r>
            <a:r>
              <a:rPr lang="it-IT" sz="2000" dirty="0" err="1" smtClean="0">
                <a:solidFill>
                  <a:srgbClr val="0000CC"/>
                </a:solidFill>
              </a:rPr>
              <a:t>computing</a:t>
            </a:r>
            <a:r>
              <a:rPr lang="it-IT" sz="2000" dirty="0" smtClean="0">
                <a:solidFill>
                  <a:srgbClr val="0000CC"/>
                </a:solidFill>
              </a:rPr>
              <a:t> deve offrire stabilità dei siti e disponibilità delle risorse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CC"/>
                </a:solidFill>
              </a:rPr>
              <a:t> necessità di rafforzare il supporto e la collaborazione tra le comunità di </a:t>
            </a:r>
            <a:r>
              <a:rPr lang="it-IT" sz="2000" dirty="0" err="1" smtClean="0">
                <a:solidFill>
                  <a:srgbClr val="0000CC"/>
                </a:solidFill>
              </a:rPr>
              <a:t>computing</a:t>
            </a:r>
            <a:r>
              <a:rPr lang="it-IT" sz="2000" dirty="0" smtClean="0">
                <a:solidFill>
                  <a:srgbClr val="0000CC"/>
                </a:solidFill>
              </a:rPr>
              <a:t> e di fisica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CC"/>
                </a:solidFill>
              </a:rPr>
              <a:t> I tier3 possono essere degli ambienti ideali per coniugare le attività di fisica e di </a:t>
            </a:r>
            <a:r>
              <a:rPr lang="it-IT" sz="2000" dirty="0" err="1" smtClean="0">
                <a:solidFill>
                  <a:srgbClr val="0000CC"/>
                </a:solidFill>
              </a:rPr>
              <a:t>computing</a:t>
            </a:r>
            <a:endParaRPr lang="it-IT" sz="2000" dirty="0" smtClean="0">
              <a:solidFill>
                <a:srgbClr val="0000CC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 cstate="print"/>
          <a:srcRect t="10459"/>
          <a:stretch>
            <a:fillRect/>
          </a:stretch>
        </p:blipFill>
        <p:spPr>
          <a:xfrm>
            <a:off x="0" y="620688"/>
            <a:ext cx="4897234" cy="2880320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F802-5C78-45C8-9DE4-3E46763A4763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79512" y="3789040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r>
              <a:rPr lang="it-IT" sz="1600" b="1" i="1" dirty="0" smtClean="0">
                <a:latin typeface="Arial" pitchFamily="34" charset="0"/>
                <a:ea typeface="DejaVu Sans" pitchFamily="2"/>
                <a:cs typeface="Arial" pitchFamily="34" charset="0"/>
              </a:rPr>
              <a:t>RAW Data:</a:t>
            </a:r>
            <a:r>
              <a:rPr lang="it-IT" sz="1600" i="1" dirty="0" smtClean="0">
                <a:latin typeface="Arial" pitchFamily="34" charset="0"/>
                <a:ea typeface="DejaVu Sans" pitchFamily="2"/>
                <a:cs typeface="Arial" pitchFamily="34" charset="0"/>
              </a:rPr>
              <a:t> </a:t>
            </a:r>
            <a:r>
              <a:rPr lang="it-IT" sz="1600" dirty="0" smtClean="0">
                <a:latin typeface="Arial" pitchFamily="34" charset="0"/>
                <a:ea typeface="DejaVu Sans" pitchFamily="2"/>
                <a:cs typeface="Arial" pitchFamily="34" charset="0"/>
              </a:rPr>
              <a:t>dati in output dal sistema  di trigger e acquisizione in formato </a:t>
            </a:r>
            <a:r>
              <a:rPr lang="it-IT" sz="1600" dirty="0" err="1" smtClean="0">
                <a:latin typeface="Arial" pitchFamily="34" charset="0"/>
                <a:ea typeface="DejaVu Sans" pitchFamily="2"/>
                <a:cs typeface="Arial" pitchFamily="34" charset="0"/>
              </a:rPr>
              <a:t>byte-stream</a:t>
            </a:r>
            <a:endParaRPr lang="it-IT" sz="1600" dirty="0" smtClean="0">
              <a:latin typeface="Arial" pitchFamily="34" charset="0"/>
              <a:ea typeface="DejaVu Sans" pitchFamily="2"/>
              <a:cs typeface="Arial" pitchFamily="34" charset="0"/>
            </a:endParaRPr>
          </a:p>
          <a:p>
            <a:pPr lvl="0" hangingPunct="0"/>
            <a:r>
              <a:rPr lang="en-US" sz="1600" b="1" i="1" dirty="0" smtClean="0">
                <a:latin typeface="Arial" pitchFamily="34" charset="0"/>
                <a:ea typeface="DejaVu Sans" pitchFamily="2"/>
                <a:cs typeface="Arial" pitchFamily="34" charset="0"/>
              </a:rPr>
              <a:t>ESD (Event Summary Data)</a:t>
            </a:r>
            <a:r>
              <a:rPr lang="en-US" sz="1600" i="1" dirty="0" smtClean="0">
                <a:latin typeface="Arial" pitchFamily="34" charset="0"/>
                <a:ea typeface="DejaVu Sans" pitchFamily="2"/>
                <a:cs typeface="Arial" pitchFamily="34" charset="0"/>
              </a:rPr>
              <a:t>: </a:t>
            </a:r>
            <a:r>
              <a:rPr lang="it-IT" sz="1600" dirty="0" smtClean="0">
                <a:latin typeface="Arial" pitchFamily="34" charset="0"/>
                <a:ea typeface="DejaVu Sans" pitchFamily="2"/>
                <a:cs typeface="Arial" pitchFamily="34" charset="0"/>
              </a:rPr>
              <a:t>output della ricostruzione,</a:t>
            </a:r>
            <a:r>
              <a:rPr lang="en-US" sz="1600" dirty="0" smtClean="0">
                <a:latin typeface="Arial" pitchFamily="34" charset="0"/>
                <a:ea typeface="DejaVu Sans" pitchFamily="2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DejaVu Sans" pitchFamily="2"/>
                <a:cs typeface="Arial" pitchFamily="34" charset="0"/>
              </a:rPr>
              <a:t>contiene</a:t>
            </a:r>
            <a:r>
              <a:rPr lang="en-US" sz="1600" dirty="0" smtClean="0">
                <a:latin typeface="Arial" pitchFamily="34" charset="0"/>
                <a:ea typeface="DejaVu Sans" pitchFamily="2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DejaVu Sans" pitchFamily="2"/>
                <a:cs typeface="Arial" pitchFamily="34" charset="0"/>
              </a:rPr>
              <a:t>calibrazione</a:t>
            </a:r>
            <a:r>
              <a:rPr lang="en-US" sz="1600" dirty="0" smtClean="0">
                <a:latin typeface="Arial" pitchFamily="34" charset="0"/>
                <a:ea typeface="DejaVu Sans" pitchFamily="2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ea typeface="DejaVu Sans" pitchFamily="2"/>
                <a:cs typeface="Arial" pitchFamily="34" charset="0"/>
              </a:rPr>
              <a:t>allineamento</a:t>
            </a:r>
            <a:r>
              <a:rPr lang="en-US" sz="1600" dirty="0" smtClean="0">
                <a:latin typeface="Arial" pitchFamily="34" charset="0"/>
                <a:ea typeface="DejaVu Sans" pitchFamily="2"/>
                <a:cs typeface="Arial" pitchFamily="34" charset="0"/>
              </a:rPr>
              <a:t>, refitting …</a:t>
            </a:r>
          </a:p>
          <a:p>
            <a:pPr lvl="0" hangingPunct="0"/>
            <a:r>
              <a:rPr lang="en-US" sz="1600" dirty="0" err="1" smtClean="0">
                <a:latin typeface="Arial" pitchFamily="34" charset="0"/>
                <a:ea typeface="DejaVu Sans" pitchFamily="2"/>
                <a:cs typeface="Arial" pitchFamily="34" charset="0"/>
              </a:rPr>
              <a:t>Rappresentazione</a:t>
            </a:r>
            <a:r>
              <a:rPr lang="en-US" sz="1600" dirty="0" smtClean="0">
                <a:latin typeface="Arial" pitchFamily="34" charset="0"/>
                <a:ea typeface="DejaVu Sans" pitchFamily="2"/>
                <a:cs typeface="Arial" pitchFamily="34" charset="0"/>
              </a:rPr>
              <a:t> object-oriented  POOL/ROOT</a:t>
            </a:r>
          </a:p>
          <a:p>
            <a:pPr lvl="0" hangingPunct="0"/>
            <a:r>
              <a:rPr lang="it-IT" sz="1600" b="1" i="1" dirty="0" smtClean="0">
                <a:latin typeface="Arial" pitchFamily="34" charset="0"/>
                <a:ea typeface="DejaVu Sans" pitchFamily="2"/>
                <a:cs typeface="Arial" pitchFamily="34" charset="0"/>
              </a:rPr>
              <a:t>AOD (</a:t>
            </a:r>
            <a:r>
              <a:rPr lang="it-IT" sz="1600" b="1" i="1" dirty="0" err="1" smtClean="0">
                <a:latin typeface="Arial" pitchFamily="34" charset="0"/>
                <a:ea typeface="DejaVu Sans" pitchFamily="2"/>
                <a:cs typeface="Arial" pitchFamily="34" charset="0"/>
              </a:rPr>
              <a:t>Analysis</a:t>
            </a:r>
            <a:r>
              <a:rPr lang="it-IT" sz="1600" b="1" i="1" dirty="0" smtClean="0">
                <a:latin typeface="Arial" pitchFamily="34" charset="0"/>
                <a:ea typeface="DejaVu Sans" pitchFamily="2"/>
                <a:cs typeface="Arial" pitchFamily="34" charset="0"/>
              </a:rPr>
              <a:t> </a:t>
            </a:r>
            <a:r>
              <a:rPr lang="it-IT" sz="1600" b="1" i="1" dirty="0" err="1" smtClean="0">
                <a:latin typeface="Arial" pitchFamily="34" charset="0"/>
                <a:ea typeface="DejaVu Sans" pitchFamily="2"/>
                <a:cs typeface="Arial" pitchFamily="34" charset="0"/>
              </a:rPr>
              <a:t>Object</a:t>
            </a:r>
            <a:r>
              <a:rPr lang="it-IT" sz="1600" b="1" i="1" dirty="0" smtClean="0">
                <a:latin typeface="Arial" pitchFamily="34" charset="0"/>
                <a:ea typeface="DejaVu Sans" pitchFamily="2"/>
                <a:cs typeface="Arial" pitchFamily="34" charset="0"/>
              </a:rPr>
              <a:t> Data)</a:t>
            </a:r>
            <a:r>
              <a:rPr lang="it-IT" sz="1600" i="1" dirty="0" smtClean="0">
                <a:latin typeface="Arial" pitchFamily="34" charset="0"/>
                <a:ea typeface="DejaVu Sans" pitchFamily="2"/>
                <a:cs typeface="Arial" pitchFamily="34" charset="0"/>
              </a:rPr>
              <a:t>:</a:t>
            </a:r>
            <a:r>
              <a:rPr lang="it-IT" sz="1600" dirty="0" smtClean="0">
                <a:latin typeface="Arial" pitchFamily="34" charset="0"/>
                <a:ea typeface="DejaVu Sans" pitchFamily="2"/>
                <a:cs typeface="Arial" pitchFamily="34" charset="0"/>
              </a:rPr>
              <a:t> rappresentazione ridotta degli eventi per l’analisi.</a:t>
            </a:r>
          </a:p>
          <a:p>
            <a:pPr lvl="0" hangingPunct="0"/>
            <a:r>
              <a:rPr lang="en-US" sz="1600" dirty="0" smtClean="0">
                <a:latin typeface="Arial" pitchFamily="34" charset="0"/>
                <a:ea typeface="DejaVu Sans" pitchFamily="2"/>
                <a:cs typeface="Arial" pitchFamily="34" charset="0"/>
              </a:rPr>
              <a:t>Back Navigation </a:t>
            </a:r>
            <a:r>
              <a:rPr lang="en-US" sz="1600" dirty="0" err="1" smtClean="0">
                <a:latin typeface="Arial" pitchFamily="34" charset="0"/>
                <a:ea typeface="DejaVu Sans" pitchFamily="2"/>
                <a:cs typeface="Arial" pitchFamily="34" charset="0"/>
              </a:rPr>
              <a:t>agli</a:t>
            </a:r>
            <a:r>
              <a:rPr lang="en-US" sz="1600" dirty="0" smtClean="0">
                <a:latin typeface="Arial" pitchFamily="34" charset="0"/>
                <a:ea typeface="DejaVu Sans" pitchFamily="2"/>
                <a:cs typeface="Arial" pitchFamily="34" charset="0"/>
              </a:rPr>
              <a:t> ESD</a:t>
            </a:r>
          </a:p>
          <a:p>
            <a:pPr lvl="0" hangingPunct="0"/>
            <a:r>
              <a:rPr lang="en-US" sz="1600" dirty="0" err="1" smtClean="0">
                <a:latin typeface="Arial" pitchFamily="34" charset="0"/>
                <a:ea typeface="DejaVu Sans" pitchFamily="2"/>
                <a:cs typeface="Arial" pitchFamily="34" charset="0"/>
              </a:rPr>
              <a:t>Rappresentazione</a:t>
            </a:r>
            <a:r>
              <a:rPr lang="en-US" sz="1600" dirty="0" smtClean="0">
                <a:latin typeface="Arial" pitchFamily="34" charset="0"/>
                <a:ea typeface="DejaVu Sans" pitchFamily="2"/>
                <a:cs typeface="Arial" pitchFamily="34" charset="0"/>
              </a:rPr>
              <a:t> object-oriented POOL/ROOT</a:t>
            </a:r>
          </a:p>
          <a:p>
            <a:pPr lvl="0" hangingPunct="0"/>
            <a:r>
              <a:rPr lang="en-US" sz="1600" b="1" i="1" dirty="0" smtClean="0">
                <a:latin typeface="Arial" pitchFamily="34" charset="0"/>
                <a:ea typeface="DejaVu Sans" pitchFamily="2"/>
                <a:cs typeface="Arial" pitchFamily="34" charset="0"/>
              </a:rPr>
              <a:t>TAG</a:t>
            </a:r>
            <a:r>
              <a:rPr lang="en-US" sz="1600" dirty="0" smtClean="0">
                <a:latin typeface="Arial" pitchFamily="34" charset="0"/>
                <a:ea typeface="DejaVu Sans" pitchFamily="2"/>
                <a:cs typeface="Arial" pitchFamily="34" charset="0"/>
              </a:rPr>
              <a:t>: </a:t>
            </a:r>
            <a:r>
              <a:rPr lang="it-IT" sz="1600" dirty="0" smtClean="0">
                <a:latin typeface="Arial" pitchFamily="34" charset="0"/>
                <a:ea typeface="DejaVu Sans" pitchFamily="2"/>
                <a:cs typeface="Arial" pitchFamily="34" charset="0"/>
              </a:rPr>
              <a:t>informazioni sintetiche per selezione veloce degli eventi negli AOD e/o ESD.</a:t>
            </a:r>
          </a:p>
          <a:p>
            <a:pPr lvl="0" hangingPunct="0">
              <a:buClr>
                <a:srgbClr val="3333FF"/>
              </a:buClr>
              <a:buSzPct val="100000"/>
            </a:pPr>
            <a:r>
              <a:rPr lang="en-US" sz="1600" dirty="0" err="1" smtClean="0">
                <a:latin typeface="Arial" pitchFamily="34" charset="0"/>
                <a:ea typeface="DejaVu Sans" pitchFamily="2"/>
                <a:cs typeface="Arial" pitchFamily="34" charset="0"/>
              </a:rPr>
              <a:t>Formato</a:t>
            </a:r>
            <a:r>
              <a:rPr lang="en-US" sz="1600" dirty="0" smtClean="0">
                <a:latin typeface="Arial" pitchFamily="34" charset="0"/>
                <a:ea typeface="DejaVu Sans" pitchFamily="2"/>
                <a:cs typeface="Arial" pitchFamily="34" charset="0"/>
              </a:rPr>
              <a:t> DB </a:t>
            </a:r>
            <a:r>
              <a:rPr lang="en-US" sz="1600" dirty="0" err="1" smtClean="0">
                <a:latin typeface="Arial" pitchFamily="34" charset="0"/>
                <a:ea typeface="DejaVu Sans" pitchFamily="2"/>
                <a:cs typeface="Arial" pitchFamily="34" charset="0"/>
              </a:rPr>
              <a:t>relazionale</a:t>
            </a:r>
            <a:r>
              <a:rPr lang="en-US" sz="1600" dirty="0" smtClean="0">
                <a:latin typeface="Arial" pitchFamily="34" charset="0"/>
                <a:ea typeface="DejaVu Sans" pitchFamily="2"/>
                <a:cs typeface="Arial" pitchFamily="34" charset="0"/>
              </a:rPr>
              <a:t> per </a:t>
            </a:r>
            <a:r>
              <a:rPr lang="en-US" sz="1600" dirty="0" err="1" smtClean="0">
                <a:latin typeface="Arial" pitchFamily="34" charset="0"/>
                <a:ea typeface="DejaVu Sans" pitchFamily="2"/>
                <a:cs typeface="Arial" pitchFamily="34" charset="0"/>
              </a:rPr>
              <a:t>ricerche</a:t>
            </a:r>
            <a:r>
              <a:rPr lang="en-US" sz="1600" dirty="0" smtClean="0">
                <a:latin typeface="Arial" pitchFamily="34" charset="0"/>
                <a:ea typeface="DejaVu Sans" pitchFamily="2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DejaVu Sans" pitchFamily="2"/>
                <a:cs typeface="Arial" pitchFamily="34" charset="0"/>
              </a:rPr>
              <a:t>veloci</a:t>
            </a:r>
            <a:r>
              <a:rPr lang="en-US" sz="1600" dirty="0" smtClean="0">
                <a:latin typeface="Arial" pitchFamily="34" charset="0"/>
                <a:ea typeface="DejaVu Sans" pitchFamily="2"/>
                <a:cs typeface="Arial" pitchFamily="34" charset="0"/>
              </a:rPr>
              <a:t> e </a:t>
            </a:r>
            <a:r>
              <a:rPr lang="en-US" sz="1600" dirty="0" err="1" smtClean="0">
                <a:latin typeface="Arial" pitchFamily="34" charset="0"/>
                <a:ea typeface="DejaVu Sans" pitchFamily="2"/>
                <a:cs typeface="Arial" pitchFamily="34" charset="0"/>
              </a:rPr>
              <a:t>formato</a:t>
            </a:r>
            <a:r>
              <a:rPr lang="en-US" sz="1600" dirty="0" smtClean="0">
                <a:latin typeface="Arial" pitchFamily="34" charset="0"/>
                <a:ea typeface="DejaVu Sans" pitchFamily="2"/>
                <a:cs typeface="Arial" pitchFamily="34" charset="0"/>
              </a:rPr>
              <a:t> ROOT per </a:t>
            </a:r>
            <a:r>
              <a:rPr lang="en-US" sz="1600" dirty="0" err="1" smtClean="0">
                <a:latin typeface="Arial" pitchFamily="34" charset="0"/>
                <a:ea typeface="DejaVu Sans" pitchFamily="2"/>
                <a:cs typeface="Arial" pitchFamily="34" charset="0"/>
              </a:rPr>
              <a:t>istogrammazione</a:t>
            </a:r>
            <a:r>
              <a:rPr lang="en-US" sz="1600" dirty="0" smtClean="0">
                <a:latin typeface="Arial" pitchFamily="34" charset="0"/>
                <a:ea typeface="DejaVu Sans" pitchFamily="2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DejaVu Sans" pitchFamily="2"/>
                <a:cs typeface="Arial" pitchFamily="34" charset="0"/>
              </a:rPr>
              <a:t>veloce</a:t>
            </a:r>
            <a:endParaRPr lang="en-US" sz="1600" dirty="0" smtClean="0">
              <a:latin typeface="Arial" pitchFamily="34" charset="0"/>
              <a:ea typeface="DejaVu Sans" pitchFamily="2"/>
              <a:cs typeface="Arial" pitchFamily="34" charset="0"/>
            </a:endParaRPr>
          </a:p>
          <a:p>
            <a:pPr lvl="0" hangingPunct="0"/>
            <a:r>
              <a:rPr lang="en-US" sz="1600" b="1" i="1" dirty="0" err="1" smtClean="0">
                <a:latin typeface="Arial" pitchFamily="34" charset="0"/>
                <a:ea typeface="DejaVu Sans" pitchFamily="2"/>
                <a:cs typeface="Arial" pitchFamily="34" charset="0"/>
              </a:rPr>
              <a:t>dESD</a:t>
            </a:r>
            <a:r>
              <a:rPr lang="en-US" sz="1600" b="1" i="1" dirty="0" smtClean="0">
                <a:latin typeface="Arial" pitchFamily="34" charset="0"/>
                <a:ea typeface="DejaVu Sans" pitchFamily="2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ea typeface="DejaVu Sans" pitchFamily="2"/>
                <a:cs typeface="Arial" pitchFamily="34" charset="0"/>
              </a:rPr>
              <a:t>e</a:t>
            </a:r>
            <a:r>
              <a:rPr lang="en-US" sz="1600" b="1" i="1" dirty="0" smtClean="0">
                <a:latin typeface="Arial" pitchFamily="34" charset="0"/>
                <a:ea typeface="DejaVu Sans" pitchFamily="2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ea typeface="DejaVu Sans" pitchFamily="2"/>
                <a:cs typeface="Arial" pitchFamily="34" charset="0"/>
              </a:rPr>
              <a:t>dAOD</a:t>
            </a:r>
            <a:r>
              <a:rPr lang="en-US" sz="1600" b="1" i="1" dirty="0" smtClean="0">
                <a:latin typeface="Arial" pitchFamily="34" charset="0"/>
                <a:ea typeface="DejaVu Sans" pitchFamily="2"/>
                <a:cs typeface="Arial" pitchFamily="34" charset="0"/>
              </a:rPr>
              <a:t>: </a:t>
            </a:r>
            <a:r>
              <a:rPr lang="en-US" sz="1600" dirty="0" err="1" smtClean="0">
                <a:latin typeface="Arial" pitchFamily="34" charset="0"/>
                <a:ea typeface="DejaVu Sans" pitchFamily="2"/>
                <a:cs typeface="Arial" pitchFamily="34" charset="0"/>
              </a:rPr>
              <a:t>versione</a:t>
            </a:r>
            <a:r>
              <a:rPr lang="en-US" sz="1600" dirty="0" smtClean="0">
                <a:latin typeface="Arial" pitchFamily="34" charset="0"/>
                <a:ea typeface="DejaVu Sans" pitchFamily="2"/>
                <a:cs typeface="Arial" pitchFamily="34" charset="0"/>
              </a:rPr>
              <a:t> “</a:t>
            </a:r>
            <a:r>
              <a:rPr lang="en-US" sz="1600" dirty="0" err="1" smtClean="0">
                <a:latin typeface="Arial" pitchFamily="34" charset="0"/>
                <a:ea typeface="DejaVu Sans" pitchFamily="2"/>
                <a:cs typeface="Arial" pitchFamily="34" charset="0"/>
              </a:rPr>
              <a:t>skimmate</a:t>
            </a:r>
            <a:r>
              <a:rPr lang="en-US" sz="1600" dirty="0" smtClean="0">
                <a:latin typeface="Arial" pitchFamily="34" charset="0"/>
                <a:ea typeface="DejaVu Sans" pitchFamily="2"/>
                <a:cs typeface="Arial" pitchFamily="34" charset="0"/>
              </a:rPr>
              <a:t>” </a:t>
            </a:r>
            <a:r>
              <a:rPr lang="en-US" sz="1600" dirty="0" err="1" smtClean="0">
                <a:latin typeface="Arial" pitchFamily="34" charset="0"/>
                <a:ea typeface="DejaVu Sans" pitchFamily="2"/>
                <a:cs typeface="Arial" pitchFamily="34" charset="0"/>
              </a:rPr>
              <a:t>di</a:t>
            </a:r>
            <a:r>
              <a:rPr lang="en-US" sz="1600" dirty="0" smtClean="0">
                <a:latin typeface="Arial" pitchFamily="34" charset="0"/>
                <a:ea typeface="DejaVu Sans" pitchFamily="2"/>
                <a:cs typeface="Arial" pitchFamily="34" charset="0"/>
              </a:rPr>
              <a:t> ESD e AOD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5496" y="44624"/>
            <a:ext cx="2759923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 del Tier-0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4860032" y="1052736"/>
            <a:ext cx="3888432" cy="2031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 Express </a:t>
            </a:r>
            <a:r>
              <a:rPr lang="it-IT" dirty="0" err="1" smtClean="0">
                <a:solidFill>
                  <a:srgbClr val="FF0000"/>
                </a:solidFill>
              </a:rPr>
              <a:t>streams</a:t>
            </a:r>
            <a:r>
              <a:rPr lang="it-IT" dirty="0" smtClean="0">
                <a:solidFill>
                  <a:srgbClr val="FF0000"/>
                </a:solidFill>
              </a:rPr>
              <a:t> ricostruiti con le calibrazioni </a:t>
            </a:r>
            <a:r>
              <a:rPr lang="it-IT" dirty="0" err="1" smtClean="0">
                <a:solidFill>
                  <a:srgbClr val="FF0000"/>
                </a:solidFill>
              </a:rPr>
              <a:t>best-estimate</a:t>
            </a:r>
            <a:r>
              <a:rPr lang="it-IT" dirty="0" smtClean="0">
                <a:solidFill>
                  <a:srgbClr val="FF0000"/>
                </a:solidFill>
              </a:rPr>
              <a:t> disponibili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B050"/>
                </a:solidFill>
              </a:rPr>
              <a:t> RAW data esportati subito dopo il </a:t>
            </a:r>
            <a:r>
              <a:rPr lang="it-IT" dirty="0" err="1" smtClean="0">
                <a:solidFill>
                  <a:srgbClr val="00B050"/>
                </a:solidFill>
              </a:rPr>
              <a:t>merging</a:t>
            </a:r>
            <a:endParaRPr lang="it-IT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B050"/>
                </a:solidFill>
              </a:rPr>
              <a:t> Entro 36h i RAW data processati con le calibrazioni aggiornate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B050"/>
                </a:solidFill>
              </a:rPr>
              <a:t> Export  dati derivati   </a:t>
            </a:r>
            <a:endParaRPr lang="it-IT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/>
        </p:nvSpPr>
        <p:spPr>
          <a:xfrm>
            <a:off x="288032" y="4493438"/>
            <a:ext cx="8532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it-IT" sz="1600" dirty="0" smtClean="0"/>
              <a:t> Trasferimenti tra le </a:t>
            </a:r>
            <a:r>
              <a:rPr lang="it-IT" sz="1600" dirty="0" err="1" smtClean="0"/>
              <a:t>cloud</a:t>
            </a:r>
            <a:r>
              <a:rPr lang="it-IT" sz="1600" dirty="0" smtClean="0"/>
              <a:t> </a:t>
            </a:r>
            <a:endParaRPr lang="en-US" sz="1600" dirty="0" smtClean="0">
              <a:solidFill>
                <a:srgbClr val="FF0000"/>
              </a:solidFill>
              <a:sym typeface="Wingdings"/>
            </a:endParaRPr>
          </a:p>
          <a:p>
            <a:pPr lvl="1">
              <a:buFont typeface="Arial"/>
              <a:buChar char="•"/>
            </a:pPr>
            <a:r>
              <a:rPr lang="en-US" sz="1600" dirty="0" smtClean="0">
                <a:sym typeface="Wingdings"/>
              </a:rPr>
              <a:t> Tier1 </a:t>
            </a:r>
            <a:r>
              <a:rPr lang="en-US" sz="1600" dirty="0" err="1" smtClean="0">
                <a:sym typeface="Wingdings"/>
              </a:rPr>
              <a:t></a:t>
            </a:r>
            <a:r>
              <a:rPr lang="en-US" sz="1600" dirty="0" smtClean="0">
                <a:sym typeface="Wingdings"/>
              </a:rPr>
              <a:t> Tier1: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Dati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riprocessati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(ESD, AOD,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dESD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per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l’analisi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sym typeface="Wingdings"/>
              </a:rPr>
              <a:t> Tier 1/2  Tier2/3: 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Output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analisi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utente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su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storage area locale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sym typeface="Wingdings"/>
              </a:rPr>
              <a:t> </a:t>
            </a:r>
            <a:r>
              <a:rPr lang="en-US" sz="1600" dirty="0" err="1" smtClean="0">
                <a:sym typeface="Wingdings"/>
              </a:rPr>
              <a:t>Trasferimenti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err="1" smtClean="0">
                <a:sym typeface="Wingdings"/>
              </a:rPr>
              <a:t>nella</a:t>
            </a:r>
            <a:r>
              <a:rPr lang="en-US" sz="1600" dirty="0" smtClean="0">
                <a:sym typeface="Wingdings"/>
              </a:rPr>
              <a:t> cloud 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sym typeface="Wingdings"/>
              </a:rPr>
              <a:t> Tier1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Tier2: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distribuzione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nei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Tier2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dei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dati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per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l’analisi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e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cancellazione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dal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Tier1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sym typeface="Wingdings"/>
              </a:rPr>
              <a:t> Tier1  Tier2: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simulazioni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Monte Carlo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sym typeface="Wingdings"/>
              </a:rPr>
              <a:t> Tier1/2  Tier2/3: 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Output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analisi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utente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su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storage area locale</a:t>
            </a:r>
            <a:endParaRPr lang="it-IT" sz="1600" dirty="0" smtClean="0">
              <a:solidFill>
                <a:schemeClr val="tx2"/>
              </a:solidFill>
              <a:sym typeface="Wingdings"/>
            </a:endParaRPr>
          </a:p>
        </p:txBody>
      </p:sp>
      <p:sp>
        <p:nvSpPr>
          <p:cNvPr id="39" name="Segnaposto numero diapositiva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F802-5C78-45C8-9DE4-3E46763A4763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40" name="CasellaDiTesto 39"/>
          <p:cNvSpPr txBox="1"/>
          <p:nvPr/>
        </p:nvSpPr>
        <p:spPr>
          <a:xfrm>
            <a:off x="35496" y="44624"/>
            <a:ext cx="8206157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data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workflow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Tier-1s Tier-2s Tier-3s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5" name="Gruppo 44"/>
          <p:cNvGrpSpPr/>
          <p:nvPr/>
        </p:nvGrpSpPr>
        <p:grpSpPr>
          <a:xfrm>
            <a:off x="827584" y="692696"/>
            <a:ext cx="7478316" cy="3598445"/>
            <a:chOff x="827584" y="692696"/>
            <a:chExt cx="7478316" cy="3598445"/>
          </a:xfrm>
        </p:grpSpPr>
        <p:sp>
          <p:nvSpPr>
            <p:cNvPr id="6" name="TextBox 6"/>
            <p:cNvSpPr txBox="1"/>
            <p:nvPr/>
          </p:nvSpPr>
          <p:spPr>
            <a:xfrm>
              <a:off x="3790690" y="692696"/>
              <a:ext cx="1552103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dirty="0">
                  <a:latin typeface="+mn-lt"/>
                </a:rPr>
                <a:t>Tier-0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27584" y="1685282"/>
              <a:ext cx="1552103" cy="400110"/>
            </a:xfrm>
            <a:prstGeom prst="rect">
              <a:avLst/>
            </a:prstGeom>
            <a:solidFill>
              <a:srgbClr val="FF6600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dirty="0">
                  <a:latin typeface="+mn-lt"/>
                </a:rPr>
                <a:t>Tier-1</a:t>
              </a:r>
            </a:p>
          </p:txBody>
        </p:sp>
        <p:sp>
          <p:nvSpPr>
            <p:cNvPr id="8" name="TextBox 9"/>
            <p:cNvSpPr txBox="1"/>
            <p:nvPr/>
          </p:nvSpPr>
          <p:spPr>
            <a:xfrm>
              <a:off x="6753797" y="1701038"/>
              <a:ext cx="1552103" cy="400110"/>
            </a:xfrm>
            <a:prstGeom prst="rect">
              <a:avLst/>
            </a:prstGeom>
            <a:solidFill>
              <a:srgbClr val="FF6600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dirty="0">
                  <a:latin typeface="+mn-lt"/>
                </a:rPr>
                <a:t>Tier-1</a:t>
              </a:r>
            </a:p>
          </p:txBody>
        </p:sp>
        <p:sp>
          <p:nvSpPr>
            <p:cNvPr id="9" name="TextBox 11"/>
            <p:cNvSpPr txBox="1"/>
            <p:nvPr/>
          </p:nvSpPr>
          <p:spPr>
            <a:xfrm>
              <a:off x="4355092" y="1701038"/>
              <a:ext cx="1552103" cy="400110"/>
            </a:xfrm>
            <a:prstGeom prst="rect">
              <a:avLst/>
            </a:prstGeom>
            <a:solidFill>
              <a:srgbClr val="FF6600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dirty="0">
                  <a:latin typeface="+mn-lt"/>
                </a:rPr>
                <a:t>Tier-1</a:t>
              </a:r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2591338" y="1701038"/>
              <a:ext cx="1552103" cy="400110"/>
            </a:xfrm>
            <a:prstGeom prst="rect">
              <a:avLst/>
            </a:prstGeom>
            <a:solidFill>
              <a:srgbClr val="FF6600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dirty="0">
                  <a:latin typeface="+mn-lt"/>
                </a:rPr>
                <a:t>Tier-1</a:t>
              </a:r>
            </a:p>
          </p:txBody>
        </p:sp>
        <p:sp>
          <p:nvSpPr>
            <p:cNvPr id="12" name="TextBox 14"/>
            <p:cNvSpPr txBox="1"/>
            <p:nvPr/>
          </p:nvSpPr>
          <p:spPr>
            <a:xfrm>
              <a:off x="1462535" y="2819668"/>
              <a:ext cx="917152" cy="400110"/>
            </a:xfrm>
            <a:prstGeom prst="rect">
              <a:avLst/>
            </a:prstGeom>
            <a:solidFill>
              <a:srgbClr val="66FF99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dirty="0">
                  <a:latin typeface="+mn-lt"/>
                </a:rPr>
                <a:t>Tier-2</a:t>
              </a:r>
            </a:p>
          </p:txBody>
        </p:sp>
        <p:sp>
          <p:nvSpPr>
            <p:cNvPr id="13" name="TextBox 15"/>
            <p:cNvSpPr txBox="1"/>
            <p:nvPr/>
          </p:nvSpPr>
          <p:spPr>
            <a:xfrm>
              <a:off x="2520788" y="2819668"/>
              <a:ext cx="917152" cy="400110"/>
            </a:xfrm>
            <a:prstGeom prst="rect">
              <a:avLst/>
            </a:prstGeom>
            <a:solidFill>
              <a:srgbClr val="66FF99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dirty="0">
                  <a:latin typeface="+mn-lt"/>
                </a:rPr>
                <a:t>Tier-2</a:t>
              </a:r>
            </a:p>
          </p:txBody>
        </p:sp>
        <p:sp>
          <p:nvSpPr>
            <p:cNvPr id="14" name="TextBox 16"/>
            <p:cNvSpPr txBox="1"/>
            <p:nvPr/>
          </p:nvSpPr>
          <p:spPr>
            <a:xfrm>
              <a:off x="3579040" y="2819668"/>
              <a:ext cx="917152" cy="400110"/>
            </a:xfrm>
            <a:prstGeom prst="rect">
              <a:avLst/>
            </a:prstGeom>
            <a:solidFill>
              <a:srgbClr val="66FF99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dirty="0">
                  <a:latin typeface="+mn-lt"/>
                </a:rPr>
                <a:t>Tier-2</a:t>
              </a:r>
            </a:p>
          </p:txBody>
        </p:sp>
        <p:sp>
          <p:nvSpPr>
            <p:cNvPr id="15" name="TextBox 17"/>
            <p:cNvSpPr txBox="1"/>
            <p:nvPr/>
          </p:nvSpPr>
          <p:spPr>
            <a:xfrm>
              <a:off x="5201693" y="2819668"/>
              <a:ext cx="917152" cy="400110"/>
            </a:xfrm>
            <a:prstGeom prst="rect">
              <a:avLst/>
            </a:prstGeom>
            <a:solidFill>
              <a:srgbClr val="66FF99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dirty="0">
                  <a:latin typeface="+mn-lt"/>
                </a:rPr>
                <a:t>Tier-2</a:t>
              </a:r>
            </a:p>
          </p:txBody>
        </p:sp>
        <p:sp>
          <p:nvSpPr>
            <p:cNvPr id="17" name="TextBox 19"/>
            <p:cNvSpPr txBox="1"/>
            <p:nvPr/>
          </p:nvSpPr>
          <p:spPr>
            <a:xfrm>
              <a:off x="1180335" y="3891031"/>
              <a:ext cx="917152" cy="400110"/>
            </a:xfrm>
            <a:prstGeom prst="rect">
              <a:avLst/>
            </a:prstGeom>
            <a:solidFill>
              <a:srgbClr val="FF99CC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dirty="0">
                  <a:latin typeface="+mn-lt"/>
                </a:rPr>
                <a:t>Tier-3</a:t>
              </a:r>
            </a:p>
          </p:txBody>
        </p:sp>
        <p:sp>
          <p:nvSpPr>
            <p:cNvPr id="18" name="TextBox 20"/>
            <p:cNvSpPr txBox="1"/>
            <p:nvPr/>
          </p:nvSpPr>
          <p:spPr>
            <a:xfrm>
              <a:off x="4637292" y="3891030"/>
              <a:ext cx="917152" cy="400110"/>
            </a:xfrm>
            <a:prstGeom prst="rect">
              <a:avLst/>
            </a:prstGeom>
            <a:solidFill>
              <a:srgbClr val="FF99CC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dirty="0">
                  <a:latin typeface="+mn-lt"/>
                </a:rPr>
                <a:t>Tier-3</a:t>
              </a:r>
            </a:p>
          </p:txBody>
        </p:sp>
        <p:sp>
          <p:nvSpPr>
            <p:cNvPr id="19" name="TextBox 21"/>
            <p:cNvSpPr txBox="1"/>
            <p:nvPr/>
          </p:nvSpPr>
          <p:spPr>
            <a:xfrm>
              <a:off x="3155739" y="3891030"/>
              <a:ext cx="917152" cy="400110"/>
            </a:xfrm>
            <a:prstGeom prst="rect">
              <a:avLst/>
            </a:prstGeom>
            <a:solidFill>
              <a:srgbClr val="FF99CC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dirty="0">
                  <a:latin typeface="+mn-lt"/>
                </a:rPr>
                <a:t>Tier-3</a:t>
              </a:r>
            </a:p>
          </p:txBody>
        </p:sp>
        <p:sp>
          <p:nvSpPr>
            <p:cNvPr id="20" name="TextBox 22"/>
            <p:cNvSpPr txBox="1"/>
            <p:nvPr/>
          </p:nvSpPr>
          <p:spPr>
            <a:xfrm>
              <a:off x="2168037" y="3891030"/>
              <a:ext cx="917152" cy="400110"/>
            </a:xfrm>
            <a:prstGeom prst="rect">
              <a:avLst/>
            </a:prstGeom>
            <a:solidFill>
              <a:srgbClr val="FF99CC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dirty="0">
                  <a:latin typeface="+mn-lt"/>
                </a:rPr>
                <a:t>Tier-3</a:t>
              </a:r>
            </a:p>
          </p:txBody>
        </p:sp>
        <p:cxnSp>
          <p:nvCxnSpPr>
            <p:cNvPr id="22" name="Straight Arrow Connector 21"/>
            <p:cNvCxnSpPr>
              <a:cxnSpLocks noChangeShapeType="1"/>
              <a:stCxn id="6" idx="2"/>
              <a:endCxn id="7" idx="0"/>
            </p:cNvCxnSpPr>
            <p:nvPr/>
          </p:nvCxnSpPr>
          <p:spPr bwMode="auto">
            <a:xfrm rot="5400000">
              <a:off x="2788951" y="-92509"/>
              <a:ext cx="592476" cy="296310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3" name="Straight Arrow Connector 22"/>
            <p:cNvCxnSpPr>
              <a:cxnSpLocks noChangeShapeType="1"/>
              <a:stCxn id="6" idx="2"/>
              <a:endCxn id="10" idx="0"/>
            </p:cNvCxnSpPr>
            <p:nvPr/>
          </p:nvCxnSpPr>
          <p:spPr bwMode="auto">
            <a:xfrm rot="5400000">
              <a:off x="3662950" y="797246"/>
              <a:ext cx="608232" cy="119935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4" name="Straight Arrow Connector 23"/>
            <p:cNvCxnSpPr>
              <a:cxnSpLocks noChangeShapeType="1"/>
              <a:stCxn id="6" idx="2"/>
              <a:endCxn id="9" idx="0"/>
            </p:cNvCxnSpPr>
            <p:nvPr/>
          </p:nvCxnSpPr>
          <p:spPr bwMode="auto">
            <a:xfrm rot="16200000" flipH="1">
              <a:off x="4544827" y="1114721"/>
              <a:ext cx="608232" cy="56440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5" name="Straight Arrow Connector 24"/>
            <p:cNvCxnSpPr>
              <a:cxnSpLocks noChangeShapeType="1"/>
              <a:stCxn id="6" idx="2"/>
              <a:endCxn id="8" idx="0"/>
            </p:cNvCxnSpPr>
            <p:nvPr/>
          </p:nvCxnSpPr>
          <p:spPr bwMode="auto">
            <a:xfrm rot="16200000" flipH="1">
              <a:off x="5744179" y="-84632"/>
              <a:ext cx="608232" cy="296310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6" name="Straight Arrow Connector 31"/>
            <p:cNvCxnSpPr>
              <a:cxnSpLocks noChangeShapeType="1"/>
              <a:stCxn id="10" idx="2"/>
              <a:endCxn id="12" idx="0"/>
            </p:cNvCxnSpPr>
            <p:nvPr/>
          </p:nvCxnSpPr>
          <p:spPr bwMode="auto">
            <a:xfrm rot="5400000">
              <a:off x="2284991" y="1737269"/>
              <a:ext cx="718520" cy="144627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7" name="Straight Arrow Connector 32"/>
            <p:cNvCxnSpPr>
              <a:cxnSpLocks noChangeShapeType="1"/>
              <a:stCxn id="10" idx="2"/>
              <a:endCxn id="13" idx="0"/>
            </p:cNvCxnSpPr>
            <p:nvPr/>
          </p:nvCxnSpPr>
          <p:spPr bwMode="auto">
            <a:xfrm rot="5400000">
              <a:off x="2814117" y="2266395"/>
              <a:ext cx="718520" cy="38802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8" name="Straight Arrow Connector 33"/>
            <p:cNvCxnSpPr>
              <a:cxnSpLocks noChangeShapeType="1"/>
              <a:stCxn id="10" idx="2"/>
              <a:endCxn id="14" idx="0"/>
            </p:cNvCxnSpPr>
            <p:nvPr/>
          </p:nvCxnSpPr>
          <p:spPr bwMode="auto">
            <a:xfrm rot="16200000" flipH="1">
              <a:off x="3343243" y="2125295"/>
              <a:ext cx="718520" cy="67022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9" name="Straight Arrow Connector 34"/>
            <p:cNvCxnSpPr>
              <a:cxnSpLocks noChangeShapeType="1"/>
              <a:stCxn id="10" idx="2"/>
              <a:endCxn id="15" idx="0"/>
            </p:cNvCxnSpPr>
            <p:nvPr/>
          </p:nvCxnSpPr>
          <p:spPr bwMode="auto">
            <a:xfrm rot="16200000" flipH="1">
              <a:off x="4154569" y="1313968"/>
              <a:ext cx="718520" cy="229287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0" name="Straight Arrow Connector 39"/>
            <p:cNvCxnSpPr>
              <a:cxnSpLocks noChangeShapeType="1"/>
              <a:stCxn id="13" idx="2"/>
              <a:endCxn id="17" idx="0"/>
            </p:cNvCxnSpPr>
            <p:nvPr/>
          </p:nvCxnSpPr>
          <p:spPr bwMode="auto">
            <a:xfrm rot="5400000">
              <a:off x="1973512" y="2885178"/>
              <a:ext cx="671253" cy="134045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1" name="Straight Arrow Connector 40"/>
            <p:cNvCxnSpPr>
              <a:cxnSpLocks noChangeShapeType="1"/>
              <a:stCxn id="13" idx="2"/>
              <a:endCxn id="20" idx="0"/>
            </p:cNvCxnSpPr>
            <p:nvPr/>
          </p:nvCxnSpPr>
          <p:spPr bwMode="auto">
            <a:xfrm rot="5400000">
              <a:off x="2467363" y="3379029"/>
              <a:ext cx="671252" cy="35275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2" name="Straight Arrow Connector 41"/>
            <p:cNvCxnSpPr>
              <a:cxnSpLocks noChangeShapeType="1"/>
              <a:stCxn id="13" idx="2"/>
              <a:endCxn id="19" idx="0"/>
            </p:cNvCxnSpPr>
            <p:nvPr/>
          </p:nvCxnSpPr>
          <p:spPr bwMode="auto">
            <a:xfrm rot="16200000" flipH="1">
              <a:off x="2961213" y="3237928"/>
              <a:ext cx="671252" cy="63495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3" name="Straight Arrow Connector 42"/>
            <p:cNvCxnSpPr>
              <a:cxnSpLocks noChangeShapeType="1"/>
              <a:stCxn id="13" idx="2"/>
              <a:endCxn id="18" idx="0"/>
            </p:cNvCxnSpPr>
            <p:nvPr/>
          </p:nvCxnSpPr>
          <p:spPr bwMode="auto">
            <a:xfrm rot="16200000" flipH="1">
              <a:off x="3701990" y="2497152"/>
              <a:ext cx="671252" cy="211650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34" name="TextBox 36"/>
            <p:cNvSpPr txBox="1"/>
            <p:nvPr/>
          </p:nvSpPr>
          <p:spPr>
            <a:xfrm>
              <a:off x="3602560" y="1146101"/>
              <a:ext cx="194012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dirty="0">
                  <a:latin typeface="+mn-lt"/>
                </a:rPr>
                <a:t>RAW, ESD, AOD</a:t>
              </a:r>
            </a:p>
          </p:txBody>
        </p:sp>
        <p:sp>
          <p:nvSpPr>
            <p:cNvPr id="35" name="TextBox 37"/>
            <p:cNvSpPr txBox="1"/>
            <p:nvPr/>
          </p:nvSpPr>
          <p:spPr>
            <a:xfrm>
              <a:off x="2591338" y="2240658"/>
              <a:ext cx="155210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dirty="0">
                  <a:latin typeface="+mn-lt"/>
                </a:rPr>
                <a:t>AOD</a:t>
              </a:r>
            </a:p>
          </p:txBody>
        </p:sp>
        <p:sp>
          <p:nvSpPr>
            <p:cNvPr id="36" name="TextBox 38"/>
            <p:cNvSpPr txBox="1"/>
            <p:nvPr/>
          </p:nvSpPr>
          <p:spPr>
            <a:xfrm>
              <a:off x="2238587" y="3375043"/>
              <a:ext cx="155210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dirty="0">
                  <a:latin typeface="+mn-lt"/>
                </a:rPr>
                <a:t>N-tuples</a:t>
              </a:r>
            </a:p>
          </p:txBody>
        </p:sp>
        <p:cxnSp>
          <p:nvCxnSpPr>
            <p:cNvPr id="38" name="Connettore 1 37"/>
            <p:cNvCxnSpPr>
              <a:stCxn id="9" idx="3"/>
              <a:endCxn id="8" idx="1"/>
            </p:cNvCxnSpPr>
            <p:nvPr/>
          </p:nvCxnSpPr>
          <p:spPr>
            <a:xfrm>
              <a:off x="5907195" y="1901093"/>
              <a:ext cx="84660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>
              <a:stCxn id="14" idx="3"/>
              <a:endCxn id="15" idx="1"/>
            </p:cNvCxnSpPr>
            <p:nvPr/>
          </p:nvCxnSpPr>
          <p:spPr>
            <a:xfrm>
              <a:off x="4496192" y="3019723"/>
              <a:ext cx="70550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>
              <a:stCxn id="19" idx="3"/>
              <a:endCxn id="18" idx="1"/>
            </p:cNvCxnSpPr>
            <p:nvPr/>
          </p:nvCxnSpPr>
          <p:spPr>
            <a:xfrm>
              <a:off x="4072891" y="4091085"/>
              <a:ext cx="56440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Segnaposto data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41" name="Segnaposto piè di pagina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539552" y="764704"/>
            <a:ext cx="785495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Replica dei dati secondo il </a:t>
            </a:r>
            <a:r>
              <a:rPr lang="it-IT" dirty="0" err="1" smtClean="0"/>
              <a:t>Computing</a:t>
            </a:r>
            <a:r>
              <a:rPr lang="it-IT" dirty="0" smtClean="0"/>
              <a:t> </a:t>
            </a:r>
            <a:r>
              <a:rPr lang="it-IT" dirty="0" err="1" smtClean="0"/>
              <a:t>Model</a:t>
            </a:r>
            <a:r>
              <a:rPr lang="it-IT" dirty="0" smtClean="0"/>
              <a:t> </a:t>
            </a:r>
          </a:p>
          <a:p>
            <a:endParaRPr lang="it-IT" dirty="0" smtClean="0"/>
          </a:p>
          <a:p>
            <a:pPr>
              <a:buFont typeface="Wingdings" charset="2"/>
              <a:buChar char="ü"/>
            </a:pPr>
            <a:r>
              <a:rPr lang="it-IT" sz="1600" dirty="0" smtClean="0">
                <a:solidFill>
                  <a:srgbClr val="0000FF"/>
                </a:solidFill>
              </a:rPr>
              <a:t> RAW: 1 copia distribuita sull’insieme dei Tier1 (su </a:t>
            </a:r>
            <a:r>
              <a:rPr lang="it-IT" sz="1600" dirty="0" err="1" smtClean="0">
                <a:solidFill>
                  <a:srgbClr val="0000FF"/>
                </a:solidFill>
              </a:rPr>
              <a:t>tape</a:t>
            </a:r>
            <a:r>
              <a:rPr lang="it-IT" sz="1600" dirty="0" smtClean="0">
                <a:solidFill>
                  <a:srgbClr val="0000FF"/>
                </a:solidFill>
              </a:rPr>
              <a:t>)</a:t>
            </a:r>
          </a:p>
          <a:p>
            <a:pPr>
              <a:buFont typeface="Wingdings" charset="2"/>
              <a:buChar char="ü"/>
            </a:pPr>
            <a:r>
              <a:rPr lang="it-IT" sz="1600" dirty="0" smtClean="0">
                <a:solidFill>
                  <a:srgbClr val="0000FF"/>
                </a:solidFill>
              </a:rPr>
              <a:t> ESD: </a:t>
            </a:r>
            <a:r>
              <a:rPr lang="it-IT" sz="1600" dirty="0" err="1" smtClean="0">
                <a:solidFill>
                  <a:srgbClr val="0000FF"/>
                </a:solidFill>
              </a:rPr>
              <a:t>2</a:t>
            </a:r>
            <a:r>
              <a:rPr lang="it-IT" sz="1600" dirty="0" smtClean="0">
                <a:solidFill>
                  <a:srgbClr val="0000FF"/>
                </a:solidFill>
              </a:rPr>
              <a:t> copie sull’insieme dei Tier1. Replica nei Tier2 on </a:t>
            </a:r>
            <a:r>
              <a:rPr lang="it-IT" sz="1600" dirty="0" err="1" smtClean="0">
                <a:solidFill>
                  <a:srgbClr val="0000FF"/>
                </a:solidFill>
              </a:rPr>
              <a:t>demand</a:t>
            </a:r>
            <a:endParaRPr lang="it-IT" sz="1600" dirty="0" smtClean="0">
              <a:solidFill>
                <a:srgbClr val="0000FF"/>
              </a:solidFill>
            </a:endParaRPr>
          </a:p>
          <a:p>
            <a:pPr>
              <a:buFont typeface="Wingdings" charset="2"/>
              <a:buChar char="ü"/>
            </a:pPr>
            <a:r>
              <a:rPr lang="it-IT" sz="1600" dirty="0" smtClean="0">
                <a:solidFill>
                  <a:srgbClr val="0000FF"/>
                </a:solidFill>
              </a:rPr>
              <a:t> AOD: </a:t>
            </a:r>
            <a:r>
              <a:rPr lang="it-IT" sz="1600" dirty="0" err="1" smtClean="0">
                <a:solidFill>
                  <a:srgbClr val="0000FF"/>
                </a:solidFill>
              </a:rPr>
              <a:t>2</a:t>
            </a:r>
            <a:r>
              <a:rPr lang="it-IT" sz="1600" dirty="0" smtClean="0">
                <a:solidFill>
                  <a:srgbClr val="0000FF"/>
                </a:solidFill>
              </a:rPr>
              <a:t> copie sull’insieme dei Tier1. 10 copie sull’insieme dei Tier2 (~ </a:t>
            </a:r>
            <a:r>
              <a:rPr lang="it-IT" sz="1600" dirty="0" err="1" smtClean="0">
                <a:solidFill>
                  <a:srgbClr val="0000FF"/>
                </a:solidFill>
              </a:rPr>
              <a:t>1</a:t>
            </a:r>
            <a:r>
              <a:rPr lang="it-IT" sz="1600" dirty="0" smtClean="0">
                <a:solidFill>
                  <a:srgbClr val="0000FF"/>
                </a:solidFill>
              </a:rPr>
              <a:t> per </a:t>
            </a:r>
            <a:r>
              <a:rPr lang="it-IT" sz="1600" dirty="0" err="1" smtClean="0">
                <a:solidFill>
                  <a:srgbClr val="0000FF"/>
                </a:solidFill>
              </a:rPr>
              <a:t>cloud</a:t>
            </a:r>
            <a:r>
              <a:rPr lang="it-IT" sz="1600" dirty="0" smtClean="0">
                <a:solidFill>
                  <a:srgbClr val="0000FF"/>
                </a:solidFill>
              </a:rPr>
              <a:t>)</a:t>
            </a:r>
          </a:p>
          <a:p>
            <a:pPr>
              <a:buFont typeface="Wingdings" charset="2"/>
              <a:buChar char="ü"/>
            </a:pPr>
            <a:r>
              <a:rPr lang="it-IT" sz="1600" dirty="0" smtClean="0">
                <a:solidFill>
                  <a:srgbClr val="0000FF"/>
                </a:solidFill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</a:rPr>
              <a:t>dESD</a:t>
            </a:r>
            <a:r>
              <a:rPr lang="it-IT" sz="1600" dirty="0" smtClean="0">
                <a:solidFill>
                  <a:srgbClr val="0000FF"/>
                </a:solidFill>
              </a:rPr>
              <a:t>: non replicati ai Tier1. 10 copie sull’insieme dei Tier2 (~ </a:t>
            </a:r>
            <a:r>
              <a:rPr lang="it-IT" sz="1600" dirty="0" err="1" smtClean="0">
                <a:solidFill>
                  <a:srgbClr val="0000FF"/>
                </a:solidFill>
              </a:rPr>
              <a:t>1</a:t>
            </a:r>
            <a:r>
              <a:rPr lang="it-IT" sz="1600" dirty="0" smtClean="0">
                <a:solidFill>
                  <a:srgbClr val="0000FF"/>
                </a:solidFill>
              </a:rPr>
              <a:t> per </a:t>
            </a:r>
            <a:r>
              <a:rPr lang="it-IT" sz="1600" dirty="0" err="1" smtClean="0">
                <a:solidFill>
                  <a:srgbClr val="0000FF"/>
                </a:solidFill>
              </a:rPr>
              <a:t>cloud</a:t>
            </a:r>
            <a:r>
              <a:rPr lang="it-IT" sz="1600" dirty="0" smtClean="0">
                <a:solidFill>
                  <a:srgbClr val="0000FF"/>
                </a:solidFill>
              </a:rPr>
              <a:t>)</a:t>
            </a:r>
          </a:p>
          <a:p>
            <a:pPr>
              <a:buFont typeface="Wingdings" charset="2"/>
              <a:buChar char="ü"/>
            </a:pPr>
            <a:r>
              <a:rPr lang="it-IT" sz="1600" dirty="0" smtClean="0">
                <a:solidFill>
                  <a:srgbClr val="0000FF"/>
                </a:solidFill>
              </a:rPr>
              <a:t> Distribuzione nei Tier1 in base al “Tier1 </a:t>
            </a:r>
            <a:r>
              <a:rPr lang="it-IT" sz="1600" dirty="0" err="1" smtClean="0">
                <a:solidFill>
                  <a:srgbClr val="0000FF"/>
                </a:solidFill>
              </a:rPr>
              <a:t>ratio</a:t>
            </a:r>
            <a:r>
              <a:rPr lang="it-IT" sz="1600" dirty="0" smtClean="0">
                <a:solidFill>
                  <a:srgbClr val="0000FF"/>
                </a:solidFill>
              </a:rPr>
              <a:t>”</a:t>
            </a:r>
            <a:endParaRPr lang="it-IT" sz="1600" dirty="0">
              <a:solidFill>
                <a:srgbClr val="0000FF"/>
              </a:solidFill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611560" y="3068960"/>
            <a:ext cx="78549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Replica dei dati all’inizio della presa dati</a:t>
            </a:r>
          </a:p>
          <a:p>
            <a:endParaRPr lang="it-IT" dirty="0" smtClean="0"/>
          </a:p>
          <a:p>
            <a:r>
              <a:rPr lang="it-IT" sz="1600" dirty="0" smtClean="0">
                <a:solidFill>
                  <a:srgbClr val="FF0000"/>
                </a:solidFill>
              </a:rPr>
              <a:t>I siti o le </a:t>
            </a:r>
            <a:r>
              <a:rPr lang="it-IT" sz="1600" dirty="0" err="1" smtClean="0">
                <a:solidFill>
                  <a:srgbClr val="FF0000"/>
                </a:solidFill>
              </a:rPr>
              <a:t>cloud</a:t>
            </a:r>
            <a:r>
              <a:rPr lang="it-IT" sz="1600" dirty="0" smtClean="0">
                <a:solidFill>
                  <a:srgbClr val="FF0000"/>
                </a:solidFill>
              </a:rPr>
              <a:t> grandi copiano più dati dei formati più popolari, rispetto a quanto previsto dal </a:t>
            </a:r>
            <a:r>
              <a:rPr lang="it-IT" sz="1600" dirty="0" err="1" smtClean="0">
                <a:solidFill>
                  <a:srgbClr val="FF0000"/>
                </a:solidFill>
              </a:rPr>
              <a:t>Computing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Model</a:t>
            </a:r>
            <a:r>
              <a:rPr lang="it-IT" sz="1600" dirty="0" smtClean="0">
                <a:solidFill>
                  <a:srgbClr val="FF0000"/>
                </a:solidFill>
              </a:rPr>
              <a:t>, per massimizzare l’analisi </a:t>
            </a:r>
          </a:p>
          <a:p>
            <a:endParaRPr lang="it-IT" sz="1600" dirty="0" smtClean="0"/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rgbClr val="0000FF"/>
                </a:solidFill>
              </a:rPr>
              <a:t> ESD: </a:t>
            </a:r>
            <a:r>
              <a:rPr lang="it-IT" sz="1600" dirty="0" err="1" smtClean="0">
                <a:solidFill>
                  <a:srgbClr val="0000FF"/>
                </a:solidFill>
              </a:rPr>
              <a:t>7</a:t>
            </a:r>
            <a:r>
              <a:rPr lang="it-IT" sz="1600" dirty="0" smtClean="0">
                <a:solidFill>
                  <a:srgbClr val="0000FF"/>
                </a:solidFill>
              </a:rPr>
              <a:t> copie 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0000FF"/>
                </a:solidFill>
              </a:rPr>
              <a:t> 3.5 copie in US. Una copia completa a BNL e 2.5 copie nell’insieme dei Tier2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0000FF"/>
                </a:solidFill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</a:rPr>
              <a:t>1</a:t>
            </a:r>
            <a:r>
              <a:rPr lang="it-IT" sz="1600" dirty="0" smtClean="0">
                <a:solidFill>
                  <a:srgbClr val="0000FF"/>
                </a:solidFill>
              </a:rPr>
              <a:t> copia completa in FR</a:t>
            </a:r>
          </a:p>
          <a:p>
            <a:pPr lvl="1"/>
            <a:endParaRPr lang="it-IT" sz="1600" dirty="0" smtClean="0"/>
          </a:p>
          <a:p>
            <a:r>
              <a:rPr lang="it-IT" sz="1600" dirty="0" err="1" smtClean="0">
                <a:solidFill>
                  <a:srgbClr val="FF0000"/>
                </a:solidFill>
              </a:rPr>
              <a:t>cloud</a:t>
            </a:r>
            <a:r>
              <a:rPr lang="it-IT" sz="1600" dirty="0" smtClean="0">
                <a:solidFill>
                  <a:srgbClr val="FF0000"/>
                </a:solidFill>
              </a:rPr>
              <a:t> con piccole percentuali di dati fanno poca analisi e </a:t>
            </a:r>
            <a:r>
              <a:rPr lang="it-IT" sz="1600" dirty="0" err="1" smtClean="0">
                <a:solidFill>
                  <a:srgbClr val="FF0000"/>
                </a:solidFill>
              </a:rPr>
              <a:t>cloud</a:t>
            </a:r>
            <a:r>
              <a:rPr lang="it-IT" sz="1600" dirty="0" smtClean="0">
                <a:solidFill>
                  <a:srgbClr val="FF0000"/>
                </a:solidFill>
              </a:rPr>
              <a:t> grandi diventano attrattori per i job anche degli stranieri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F802-5C78-45C8-9DE4-3E46763A4763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5496" y="44624"/>
            <a:ext cx="6369051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cosa è cambiato subito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5"/>
            <a:ext cx="3960000" cy="284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429000"/>
            <a:ext cx="3960000" cy="284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48685"/>
            <a:ext cx="3960000" cy="284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5004048" y="4653136"/>
            <a:ext cx="35028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dirty="0" err="1" smtClean="0"/>
              <a:t>Int</a:t>
            </a:r>
            <a:r>
              <a:rPr lang="it-IT" dirty="0" smtClean="0"/>
              <a:t> Lumi = 45.03 </a:t>
            </a:r>
            <a:r>
              <a:rPr lang="it-IT" dirty="0" err="1" smtClean="0"/>
              <a:t>pb</a:t>
            </a:r>
            <a:r>
              <a:rPr lang="it-IT" dirty="0" smtClean="0"/>
              <a:t> </a:t>
            </a:r>
            <a:r>
              <a:rPr lang="it-IT" baseline="30000" dirty="0" smtClean="0"/>
              <a:t>-1</a:t>
            </a:r>
          </a:p>
          <a:p>
            <a:pPr algn="just"/>
            <a:r>
              <a:rPr lang="it-IT" dirty="0" err="1" smtClean="0"/>
              <a:t>Peak</a:t>
            </a:r>
            <a:r>
              <a:rPr lang="it-IT" dirty="0" smtClean="0"/>
              <a:t> Lumi = 2.07x10</a:t>
            </a:r>
            <a:r>
              <a:rPr lang="it-IT" baseline="30000" dirty="0" smtClean="0"/>
              <a:t>32 </a:t>
            </a:r>
            <a:r>
              <a:rPr lang="it-IT" dirty="0" smtClean="0"/>
              <a:t>cm </a:t>
            </a:r>
            <a:r>
              <a:rPr lang="it-IT" baseline="30000" dirty="0" smtClean="0"/>
              <a:t>-2 </a:t>
            </a:r>
            <a:r>
              <a:rPr lang="it-IT" dirty="0" smtClean="0"/>
              <a:t>s </a:t>
            </a:r>
            <a:r>
              <a:rPr lang="it-IT" baseline="30000" dirty="0" smtClean="0"/>
              <a:t>-1</a:t>
            </a:r>
            <a:r>
              <a:rPr lang="it-IT" dirty="0" smtClean="0"/>
              <a:t> </a:t>
            </a:r>
          </a:p>
          <a:p>
            <a:pPr algn="just"/>
            <a:endParaRPr lang="it-IT" baseline="30000" dirty="0" smtClean="0"/>
          </a:p>
          <a:p>
            <a:pPr algn="just"/>
            <a:endParaRPr lang="it-IT" baseline="30000" dirty="0" smtClean="0"/>
          </a:p>
          <a:p>
            <a:pPr algn="just"/>
            <a:endParaRPr lang="it-IT" baseline="30000" dirty="0" smtClean="0"/>
          </a:p>
        </p:txBody>
      </p:sp>
      <p:sp>
        <p:nvSpPr>
          <p:cNvPr id="17" name="CasellaDiTesto 16"/>
          <p:cNvSpPr txBox="1"/>
          <p:nvPr/>
        </p:nvSpPr>
        <p:spPr>
          <a:xfrm>
            <a:off x="35496" y="44624"/>
            <a:ext cx="5655523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presa dati 2010 p-p @7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egnaposto numero diapositiva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BF802-5C78-45C8-9DE4-3E46763A476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F802-5C78-45C8-9DE4-3E46763A4763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F802-5C78-45C8-9DE4-3E46763A4763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5496" y="44624"/>
            <a:ext cx="3842334" cy="46166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 dati p-p @ 7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395536" y="620688"/>
            <a:ext cx="4602851" cy="2698546"/>
            <a:chOff x="390020" y="620688"/>
            <a:chExt cx="4955465" cy="2905276"/>
          </a:xfrm>
        </p:grpSpPr>
        <p:pic>
          <p:nvPicPr>
            <p:cNvPr id="1027" name="Picture 3" descr="C:\Users\Utente\AppData\Local\Temp\2010pp logical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755576" y="764704"/>
              <a:ext cx="4589909" cy="2761260"/>
            </a:xfrm>
            <a:prstGeom prst="rect">
              <a:avLst/>
            </a:prstGeom>
            <a:noFill/>
          </p:spPr>
        </p:pic>
        <p:sp>
          <p:nvSpPr>
            <p:cNvPr id="8" name="CasellaDiTesto 7"/>
            <p:cNvSpPr txBox="1"/>
            <p:nvPr/>
          </p:nvSpPr>
          <p:spPr>
            <a:xfrm>
              <a:off x="390020" y="698212"/>
              <a:ext cx="473060" cy="298219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200" dirty="0" smtClean="0"/>
                <a:t>TB</a:t>
              </a:r>
              <a:endParaRPr lang="it-IT" sz="1200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2195736" y="620688"/>
              <a:ext cx="1296144" cy="36933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dirty="0" err="1" smtClean="0">
                  <a:solidFill>
                    <a:schemeClr val="tx2"/>
                  </a:solidFill>
                </a:rPr>
                <a:t>Logical</a:t>
              </a:r>
              <a:endParaRPr lang="it-IT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395536" y="3645024"/>
            <a:ext cx="4608512" cy="2698546"/>
            <a:chOff x="390020" y="620688"/>
            <a:chExt cx="4961560" cy="2905276"/>
          </a:xfrm>
        </p:grpSpPr>
        <p:pic>
          <p:nvPicPr>
            <p:cNvPr id="17" name="Picture 2" descr="C:\Users\Utente\AppData\Local\Temp\2010pp physical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755576" y="764704"/>
              <a:ext cx="4596004" cy="2761260"/>
            </a:xfrm>
            <a:prstGeom prst="rect">
              <a:avLst/>
            </a:prstGeom>
            <a:noFill/>
          </p:spPr>
        </p:pic>
        <p:sp>
          <p:nvSpPr>
            <p:cNvPr id="18" name="CasellaDiTesto 17"/>
            <p:cNvSpPr txBox="1"/>
            <p:nvPr/>
          </p:nvSpPr>
          <p:spPr>
            <a:xfrm>
              <a:off x="390020" y="698212"/>
              <a:ext cx="473060" cy="298219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1200" dirty="0" smtClean="0"/>
                <a:t>TB</a:t>
              </a:r>
              <a:endParaRPr lang="it-IT" sz="1200" dirty="0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2267744" y="620688"/>
              <a:ext cx="1296144" cy="36933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dirty="0" err="1" smtClean="0">
                  <a:solidFill>
                    <a:schemeClr val="tx2"/>
                  </a:solidFill>
                </a:rPr>
                <a:t>Physical</a:t>
              </a:r>
              <a:endParaRPr lang="it-IT" dirty="0">
                <a:solidFill>
                  <a:schemeClr val="tx2"/>
                </a:solidFill>
              </a:endParaRPr>
            </a:p>
          </p:txBody>
        </p:sp>
      </p:grpSp>
      <p:sp>
        <p:nvSpPr>
          <p:cNvPr id="20" name="TextBox 11"/>
          <p:cNvSpPr txBox="1"/>
          <p:nvPr/>
        </p:nvSpPr>
        <p:spPr>
          <a:xfrm>
            <a:off x="5652120" y="476672"/>
            <a:ext cx="28803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rgbClr val="FF0000"/>
                </a:solidFill>
              </a:rPr>
              <a:t>Logical</a:t>
            </a:r>
            <a:r>
              <a:rPr lang="it-IT" sz="1600" dirty="0" smtClean="0">
                <a:solidFill>
                  <a:srgbClr val="FF0000"/>
                </a:solidFill>
              </a:rPr>
              <a:t> Data  </a:t>
            </a:r>
          </a:p>
          <a:p>
            <a:r>
              <a:rPr lang="it-IT" sz="1600" dirty="0" smtClean="0">
                <a:solidFill>
                  <a:srgbClr val="00B050"/>
                </a:solidFill>
              </a:rPr>
              <a:t>Volume dei dati </a:t>
            </a:r>
            <a:r>
              <a:rPr lang="it-IT" sz="1600" dirty="0" err="1" smtClean="0">
                <a:solidFill>
                  <a:srgbClr val="00B050"/>
                </a:solidFill>
              </a:rPr>
              <a:t>regiatrati</a:t>
            </a:r>
            <a:r>
              <a:rPr lang="it-IT" sz="1600" dirty="0" smtClean="0">
                <a:solidFill>
                  <a:srgbClr val="00B050"/>
                </a:solidFill>
              </a:rPr>
              <a:t> su catalogo (singola copia)</a:t>
            </a:r>
          </a:p>
          <a:p>
            <a:pPr fontAlgn="b"/>
            <a:endParaRPr lang="it-IT" sz="1600" b="1" dirty="0" smtClean="0"/>
          </a:p>
          <a:p>
            <a:pPr fontAlgn="b"/>
            <a:r>
              <a:rPr lang="it-IT" sz="1600" b="1" dirty="0" smtClean="0"/>
              <a:t>TOTAL	7216 TB</a:t>
            </a:r>
          </a:p>
          <a:p>
            <a:pPr fontAlgn="b"/>
            <a:r>
              <a:rPr lang="it-IT" sz="1600" dirty="0" smtClean="0"/>
              <a:t>RAW</a:t>
            </a:r>
            <a:r>
              <a:rPr lang="it-IT" sz="1600" b="1" dirty="0" smtClean="0"/>
              <a:t>	</a:t>
            </a:r>
            <a:r>
              <a:rPr lang="it-IT" sz="1600" dirty="0" smtClean="0"/>
              <a:t>1751 TB</a:t>
            </a:r>
          </a:p>
          <a:p>
            <a:pPr fontAlgn="b"/>
            <a:r>
              <a:rPr lang="it-IT" sz="1600" dirty="0" smtClean="0"/>
              <a:t>ESD	3920 TB</a:t>
            </a:r>
          </a:p>
          <a:p>
            <a:pPr fontAlgn="b"/>
            <a:r>
              <a:rPr lang="it-IT" sz="1600" dirty="0" smtClean="0"/>
              <a:t>AOD	384 TB</a:t>
            </a:r>
          </a:p>
          <a:p>
            <a:pPr fontAlgn="b"/>
            <a:r>
              <a:rPr lang="it-IT" sz="1600" dirty="0" smtClean="0"/>
              <a:t>DESD	498 TB</a:t>
            </a:r>
          </a:p>
          <a:p>
            <a:pPr fontAlgn="b"/>
            <a:r>
              <a:rPr lang="it-IT" sz="1600" dirty="0" smtClean="0"/>
              <a:t>NTUP	543 TB</a:t>
            </a:r>
            <a:endParaRPr lang="it-IT" sz="1600" dirty="0" smtClean="0">
              <a:solidFill>
                <a:srgbClr val="1F497D"/>
              </a:solidFill>
            </a:endParaRPr>
          </a:p>
          <a:p>
            <a:pPr>
              <a:buFont typeface="Arial"/>
              <a:buChar char="•"/>
            </a:pPr>
            <a:endParaRPr lang="it-IT" sz="1600" dirty="0" smtClean="0">
              <a:solidFill>
                <a:srgbClr val="FF0000"/>
              </a:solidFill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5652120" y="3573016"/>
            <a:ext cx="30528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rgbClr val="FF0000"/>
                </a:solidFill>
              </a:rPr>
              <a:t>Physical</a:t>
            </a:r>
            <a:r>
              <a:rPr lang="it-IT" sz="1600" dirty="0" smtClean="0">
                <a:solidFill>
                  <a:srgbClr val="FF0000"/>
                </a:solidFill>
              </a:rPr>
              <a:t> Data </a:t>
            </a:r>
          </a:p>
          <a:p>
            <a:r>
              <a:rPr lang="it-IT" sz="1600" dirty="0" smtClean="0">
                <a:solidFill>
                  <a:srgbClr val="00B050"/>
                </a:solidFill>
              </a:rPr>
              <a:t>Comprende tutte le repliche distribuite in GRID</a:t>
            </a:r>
          </a:p>
          <a:p>
            <a:r>
              <a:rPr lang="it-IT" sz="1600" dirty="0" smtClean="0">
                <a:solidFill>
                  <a:srgbClr val="00B050"/>
                </a:solidFill>
              </a:rPr>
              <a:t>Solo dati replicati su disco </a:t>
            </a:r>
          </a:p>
          <a:p>
            <a:pPr fontAlgn="t"/>
            <a:endParaRPr lang="it-IT" sz="1600" b="1" dirty="0" smtClean="0"/>
          </a:p>
          <a:p>
            <a:pPr fontAlgn="t"/>
            <a:r>
              <a:rPr lang="it-IT" sz="1600" b="1" dirty="0" smtClean="0"/>
              <a:t>TOTAL	16695 TB</a:t>
            </a:r>
          </a:p>
          <a:p>
            <a:pPr fontAlgn="t"/>
            <a:r>
              <a:rPr lang="it-IT" sz="1600" dirty="0" smtClean="0"/>
              <a:t>RAW</a:t>
            </a:r>
            <a:r>
              <a:rPr lang="it-IT" sz="1600" b="1" dirty="0" smtClean="0"/>
              <a:t>	</a:t>
            </a:r>
            <a:r>
              <a:rPr lang="it-IT" sz="1600" dirty="0" smtClean="0"/>
              <a:t>279 TB</a:t>
            </a:r>
            <a:endParaRPr lang="it-IT" sz="1600" b="1" dirty="0" smtClean="0"/>
          </a:p>
          <a:p>
            <a:pPr fontAlgn="t"/>
            <a:r>
              <a:rPr lang="it-IT" sz="1600" dirty="0" smtClean="0"/>
              <a:t>ESD	10772 TB</a:t>
            </a:r>
          </a:p>
          <a:p>
            <a:pPr fontAlgn="t"/>
            <a:r>
              <a:rPr lang="it-IT" sz="1600" dirty="0" smtClean="0"/>
              <a:t>AOD	3433 TB</a:t>
            </a:r>
          </a:p>
          <a:p>
            <a:pPr fontAlgn="t"/>
            <a:r>
              <a:rPr lang="it-IT" sz="1600" dirty="0" smtClean="0"/>
              <a:t>DESD	1835 TB</a:t>
            </a:r>
          </a:p>
          <a:p>
            <a:pPr fontAlgn="t"/>
            <a:r>
              <a:rPr lang="it-IT" sz="1600" dirty="0" smtClean="0"/>
              <a:t>NTUP	264 TB</a:t>
            </a:r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17/07'2/2011</a:t>
            </a:r>
            <a:endParaRPr lang="it-IT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Rinaldi - CCR Workshop LNL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16823</TotalTime>
  <Words>3285</Words>
  <Application>Microsoft Office PowerPoint</Application>
  <PresentationFormat>Presentazione su schermo (4:3)</PresentationFormat>
  <Paragraphs>790</Paragraphs>
  <Slides>40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397</cp:revision>
  <dcterms:created xsi:type="dcterms:W3CDTF">2011-01-31T13:42:51Z</dcterms:created>
  <dcterms:modified xsi:type="dcterms:W3CDTF">2011-02-17T14:14:45Z</dcterms:modified>
</cp:coreProperties>
</file>