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4270" r:id="rId4"/>
    <p:sldMasterId id="2147484542" r:id="rId5"/>
    <p:sldMasterId id="2147484559" r:id="rId6"/>
  </p:sldMasterIdLst>
  <p:notesMasterIdLst>
    <p:notesMasterId r:id="rId49"/>
  </p:notesMasterIdLst>
  <p:sldIdLst>
    <p:sldId id="374" r:id="rId7"/>
    <p:sldId id="334" r:id="rId8"/>
    <p:sldId id="331" r:id="rId9"/>
    <p:sldId id="335" r:id="rId10"/>
    <p:sldId id="257" r:id="rId11"/>
    <p:sldId id="336" r:id="rId12"/>
    <p:sldId id="332" r:id="rId13"/>
    <p:sldId id="339" r:id="rId14"/>
    <p:sldId id="340" r:id="rId15"/>
    <p:sldId id="342" r:id="rId16"/>
    <p:sldId id="341" r:id="rId17"/>
    <p:sldId id="345" r:id="rId18"/>
    <p:sldId id="346" r:id="rId19"/>
    <p:sldId id="344" r:id="rId20"/>
    <p:sldId id="347" r:id="rId21"/>
    <p:sldId id="349" r:id="rId22"/>
    <p:sldId id="354" r:id="rId23"/>
    <p:sldId id="357" r:id="rId24"/>
    <p:sldId id="381" r:id="rId25"/>
    <p:sldId id="372" r:id="rId26"/>
    <p:sldId id="351" r:id="rId27"/>
    <p:sldId id="358" r:id="rId28"/>
    <p:sldId id="359" r:id="rId29"/>
    <p:sldId id="360" r:id="rId30"/>
    <p:sldId id="373" r:id="rId31"/>
    <p:sldId id="364" r:id="rId32"/>
    <p:sldId id="365" r:id="rId33"/>
    <p:sldId id="366" r:id="rId34"/>
    <p:sldId id="271" r:id="rId35"/>
    <p:sldId id="377" r:id="rId36"/>
    <p:sldId id="361" r:id="rId37"/>
    <p:sldId id="362" r:id="rId38"/>
    <p:sldId id="383" r:id="rId39"/>
    <p:sldId id="367" r:id="rId40"/>
    <p:sldId id="368" r:id="rId41"/>
    <p:sldId id="379" r:id="rId42"/>
    <p:sldId id="356" r:id="rId43"/>
    <p:sldId id="369" r:id="rId44"/>
    <p:sldId id="370" r:id="rId45"/>
    <p:sldId id="382" r:id="rId46"/>
    <p:sldId id="371" r:id="rId47"/>
    <p:sldId id="376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0FFCC"/>
    <a:srgbClr val="00FF99"/>
    <a:srgbClr val="94FADA"/>
    <a:srgbClr val="C5FDF2"/>
    <a:srgbClr val="009900"/>
    <a:srgbClr val="FFFFCC"/>
    <a:srgbClr val="AF11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4" autoAdjust="0"/>
    <p:restoredTop sz="94660"/>
  </p:normalViewPr>
  <p:slideViewPr>
    <p:cSldViewPr>
      <p:cViewPr>
        <p:scale>
          <a:sx n="66" d="100"/>
          <a:sy n="66" d="100"/>
        </p:scale>
        <p:origin x="-163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762226-F774-425E-832C-8DDB6F7A31CE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69A3E8-DC2C-463C-B3EA-F5F67AE80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FDA57B-6718-445C-86F2-BF193D33E8B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F0ABC-06D3-4260-A9B2-1A306CA5C455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DF1D3A7-435C-44BB-8E9F-2CFC0BC53D33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C39DF-9AE3-448F-B9BE-80B217CC62D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09CF7-0F94-48F1-A738-087747098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F5F95-1FA1-41AC-A57B-5940292ED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6D7B8-58D6-43AE-B253-7A7718051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8EBB-2B2E-42D8-A9DF-4DFD8E444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June 18th, 2001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Tony Noble  CAP Victoria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B23792-8CC4-497E-9A34-63FD07CCE26C}" type="slidenum">
              <a:rPr lang="en-US"/>
              <a:pPr/>
              <a:t>‹#›</a:t>
            </a:fld>
            <a:endParaRPr lang="en-US" i="0">
              <a:latin typeface="+mn-lt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2E6B-F7D7-4789-9857-27849C003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FA33-6932-467F-8C3A-C12A825D1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8199F-1A58-4B02-8D60-A1F70E257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663700"/>
            <a:ext cx="9144000" cy="519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white">
          <a:xfrm>
            <a:off x="0" y="0"/>
            <a:ext cx="9144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057400"/>
            <a:ext cx="9144000" cy="152400"/>
            <a:chOff x="0" y="115"/>
            <a:chExt cx="5760" cy="464"/>
          </a:xfrm>
        </p:grpSpPr>
        <p:sp>
          <p:nvSpPr>
            <p:cNvPr id="3079" name="Rectangle 7"/>
            <p:cNvSpPr>
              <a:spLocks noChangeArrowheads="1"/>
            </p:cNvSpPr>
            <p:nvPr/>
          </p:nvSpPr>
          <p:spPr bwMode="ltGray">
            <a:xfrm>
              <a:off x="0" y="115"/>
              <a:ext cx="5760" cy="1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ltGray">
            <a:xfrm>
              <a:off x="0" y="231"/>
              <a:ext cx="5760" cy="11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ltGray">
            <a:xfrm>
              <a:off x="0" y="347"/>
              <a:ext cx="5760" cy="1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ltGray">
            <a:xfrm>
              <a:off x="0" y="463"/>
              <a:ext cx="5760" cy="11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June 18th, 2001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Tony Noble  CAP Victoria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fld id="{6B207025-5FB5-4111-AE9C-E8E43F209C96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5D3F1-373B-4899-AE7D-57BC0C51BD55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5191C-7D6F-464D-9058-3CBC31C9FB66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02AD-401D-4478-A257-9DB3C821D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D0C89-84A3-45D4-B5CF-B168C300AD9D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22EE8-04DE-44AE-8843-001CCA8431F6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EEE30-6BD0-42A0-9876-8BD95814C079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A1CB4-8F5F-4547-B7DF-164AAAFC28B3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5F6CB-20D4-47B6-830A-0B26AD744955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4E9CA-40F8-4436-9EE5-DFBB2380173B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666FD-3255-4389-ABB0-BA778FB5862E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-15240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15240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9ACC1-3742-468E-94AB-FD51C37472A4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089D04-E19D-47CB-821F-D8C2EFD1F6A3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2672BF-EDA0-4A3C-8240-97048DB8D6A8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DB5E8-5307-483D-B943-14C0D0D52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B23792-8CC4-497E-9A34-63FD07CCE26C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-152400"/>
            <a:ext cx="77724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35D57AE-23CA-4A0A-8135-A5EA6D83FF60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663700"/>
            <a:ext cx="9144000" cy="519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white">
          <a:xfrm>
            <a:off x="0" y="0"/>
            <a:ext cx="9144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057400"/>
            <a:ext cx="9144000" cy="152400"/>
            <a:chOff x="0" y="115"/>
            <a:chExt cx="5760" cy="464"/>
          </a:xfrm>
        </p:grpSpPr>
        <p:sp>
          <p:nvSpPr>
            <p:cNvPr id="3079" name="Rectangle 7"/>
            <p:cNvSpPr>
              <a:spLocks noChangeArrowheads="1"/>
            </p:cNvSpPr>
            <p:nvPr/>
          </p:nvSpPr>
          <p:spPr bwMode="ltGray">
            <a:xfrm>
              <a:off x="0" y="115"/>
              <a:ext cx="5760" cy="1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ltGray">
            <a:xfrm>
              <a:off x="0" y="231"/>
              <a:ext cx="5760" cy="11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ltGray">
            <a:xfrm>
              <a:off x="0" y="347"/>
              <a:ext cx="5760" cy="1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ltGray">
            <a:xfrm>
              <a:off x="0" y="463"/>
              <a:ext cx="5760" cy="11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3200" b="1" smtClean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June 18th, 2001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Tony Noble  CAP Victoria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fld id="{6B207025-5FB5-4111-AE9C-E8E43F209C96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5D3F1-373B-4899-AE7D-57BC0C51BD55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5191C-7D6F-464D-9058-3CBC31C9FB66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D0C89-84A3-45D4-B5CF-B168C300AD9D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22EE8-04DE-44AE-8843-001CCA8431F6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EEE30-6BD0-42A0-9876-8BD95814C079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A1CB4-8F5F-4547-B7DF-164AAAFC28B3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5F6CB-20D4-47B6-830A-0B26AD744955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A876A-C48B-4A54-82A5-F61E00BD9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4E9CA-40F8-4436-9EE5-DFBB2380173B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666FD-3255-4389-ABB0-BA778FB5862E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-15240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15240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9ACC1-3742-468E-94AB-FD51C37472A4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089D04-E19D-47CB-821F-D8C2EFD1F6A3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2672BF-EDA0-4A3C-8240-97048DB8D6A8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B23792-8CC4-497E-9A34-63FD07CCE26C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-152400"/>
            <a:ext cx="77724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June 18th, 2001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66FFFF"/>
                </a:solidFill>
              </a:rPr>
              <a:t>Tony Noble  CAP Victoria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35D57AE-23CA-4A0A-8135-A5EA6D83FF60}" type="slidenum">
              <a:rPr lang="en-US">
                <a:solidFill>
                  <a:srgbClr val="66FFFF"/>
                </a:solidFill>
              </a:rPr>
              <a:pPr/>
              <a:t>‹#›</a:t>
            </a:fld>
            <a:endParaRPr lang="en-US" i="0">
              <a:solidFill>
                <a:srgbClr val="66FFFF"/>
              </a:solidFill>
              <a:latin typeface="Arial Black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14CC-ED2A-4419-8522-1EFFDF44A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AB748-8E19-4045-BD0B-5D43751A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EAE9-160B-47B0-AB58-270C35C02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EF157C-1019-47CF-9091-A4605A13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2" tIns="45614" rIns="91232" bIns="45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2" tIns="45614" rIns="91232" bIns="45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32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4" rIns="91232" bIns="45614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5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425" indent="-2254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625" indent="-2254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825" indent="-2254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025" indent="-2254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18/11/2008u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Ettore Fiorini, Trento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2E8D5DB-04EC-4B42-A967-FEFF6DD19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2383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Tekton Pro Bold"/>
          <a:ea typeface="Tekton Pro Bold"/>
          <a:cs typeface="Tekton Pro Bol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72383F"/>
          </a:solidFill>
          <a:latin typeface="Tekton Pro Bold"/>
          <a:ea typeface="Tekton Pro Bold"/>
          <a:cs typeface="Tekton Pro Bold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5" tIns="45692" rIns="91385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2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5" tIns="45692" rIns="91385" bIns="456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 noProof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50288" y="6286500"/>
            <a:ext cx="287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white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>
              <a:defRPr sz="1400" b="0" i="1">
                <a:solidFill>
                  <a:schemeClr val="tx2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66FFFF"/>
                </a:solidFill>
                <a:latin typeface="Times New Roman" pitchFamily="18" charset="0"/>
              </a:rPr>
              <a:t>June 18th, 2001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400" b="0" i="1">
                <a:solidFill>
                  <a:schemeClr val="tx2"/>
                </a:solidFill>
              </a:defRPr>
            </a:lvl1pPr>
          </a:lstStyle>
          <a:p>
            <a:pPr algn="ctr" eaLnBrk="0" hangingPunct="0">
              <a:spcBef>
                <a:spcPct val="50000"/>
              </a:spcBef>
            </a:pPr>
            <a:r>
              <a:rPr lang="en-US" smtClean="0">
                <a:solidFill>
                  <a:srgbClr val="66FFFF"/>
                </a:solidFill>
                <a:latin typeface="Times New Roman" pitchFamily="18" charset="0"/>
              </a:rPr>
              <a:t>Tony Noble  CAP Victoria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400" b="0" i="1">
                <a:solidFill>
                  <a:schemeClr val="tx2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fld id="{B236A03B-5025-4F87-BA5D-CBA51B7F4A8C}" type="slidenum">
              <a:rPr lang="en-US" smtClean="0">
                <a:solidFill>
                  <a:srgbClr val="66FFFF"/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US" smtClean="0">
              <a:solidFill>
                <a:srgbClr val="66FFFF"/>
              </a:solidFill>
              <a:latin typeface="Arial Black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50" r:id="rId8"/>
    <p:sldLayoutId id="2147484551" r:id="rId9"/>
    <p:sldLayoutId id="2147484552" r:id="rId10"/>
    <p:sldLayoutId id="2147484553" r:id="rId11"/>
    <p:sldLayoutId id="2147484554" r:id="rId12"/>
    <p:sldLayoutId id="2147484555" r:id="rId13"/>
    <p:sldLayoutId id="2147484556" r:id="rId14"/>
    <p:sldLayoutId id="2147484557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FF"/>
        </a:buClr>
        <a:buSzPct val="70000"/>
        <a:buFont typeface="Wingdings" pitchFamily="2" charset="2"/>
        <a:buChar char="Ø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white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>
              <a:defRPr sz="1400" b="0" i="1">
                <a:solidFill>
                  <a:schemeClr val="tx2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66FFFF"/>
                </a:solidFill>
                <a:latin typeface="Times New Roman" pitchFamily="18" charset="0"/>
              </a:rPr>
              <a:t>June 18th, 2001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400" b="0" i="1">
                <a:solidFill>
                  <a:schemeClr val="tx2"/>
                </a:solidFill>
              </a:defRPr>
            </a:lvl1pPr>
          </a:lstStyle>
          <a:p>
            <a:pPr algn="ctr" eaLnBrk="0" hangingPunct="0">
              <a:spcBef>
                <a:spcPct val="50000"/>
              </a:spcBef>
            </a:pPr>
            <a:r>
              <a:rPr lang="en-US" smtClean="0">
                <a:solidFill>
                  <a:srgbClr val="66FFFF"/>
                </a:solidFill>
                <a:latin typeface="Times New Roman" pitchFamily="18" charset="0"/>
              </a:rPr>
              <a:t>Tony Noble  CAP Victoria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400" b="0" i="1">
                <a:solidFill>
                  <a:schemeClr val="tx2"/>
                </a:solidFill>
              </a:defRPr>
            </a:lvl1pPr>
          </a:lstStyle>
          <a:p>
            <a:pPr eaLnBrk="0" hangingPunct="0">
              <a:spcBef>
                <a:spcPct val="50000"/>
              </a:spcBef>
            </a:pPr>
            <a:fld id="{B236A03B-5025-4F87-BA5D-CBA51B7F4A8C}" type="slidenum">
              <a:rPr lang="en-US" smtClean="0">
                <a:solidFill>
                  <a:srgbClr val="66FFFF"/>
                </a:solidFill>
                <a:latin typeface="Times New Roman" pitchFamily="18" charset="0"/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US" smtClean="0">
              <a:solidFill>
                <a:srgbClr val="66FFFF"/>
              </a:solidFill>
              <a:latin typeface="Arial Black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573" r:id="rId14"/>
    <p:sldLayoutId id="2147484574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FF"/>
        </a:buClr>
        <a:buSzPct val="70000"/>
        <a:buFont typeface="Wingdings" pitchFamily="2" charset="2"/>
        <a:buChar char="Ø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9.jpeg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76200"/>
            <a:ext cx="7543799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Neutrino Oscillation Measurements,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 Past and Present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SuperKTakeuchi 3.jpg"/>
          <p:cNvPicPr>
            <a:picLocks noChangeAspect="1"/>
          </p:cNvPicPr>
          <p:nvPr/>
        </p:nvPicPr>
        <p:blipFill>
          <a:blip r:embed="rId2" cstate="print"/>
          <a:srcRect l="-11" t="15556" r="61669" b="20000"/>
          <a:stretch>
            <a:fillRect/>
          </a:stretch>
        </p:blipFill>
        <p:spPr>
          <a:xfrm>
            <a:off x="76200" y="1066800"/>
            <a:ext cx="2590800" cy="3266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130164"/>
            <a:ext cx="2514600" cy="300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143001"/>
            <a:ext cx="2209800" cy="302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VahleMinos 2.jpg"/>
          <p:cNvPicPr>
            <a:picLocks noChangeAspect="1"/>
          </p:cNvPicPr>
          <p:nvPr/>
        </p:nvPicPr>
        <p:blipFill>
          <a:blip r:embed="rId5" cstate="print"/>
          <a:srcRect t="12222" r="60833" b="46667"/>
          <a:stretch>
            <a:fillRect/>
          </a:stretch>
        </p:blipFill>
        <p:spPr>
          <a:xfrm>
            <a:off x="76200" y="4419600"/>
            <a:ext cx="2971800" cy="2339503"/>
          </a:xfrm>
          <a:prstGeom prst="rect">
            <a:avLst/>
          </a:prstGeom>
        </p:spPr>
      </p:pic>
      <p:pic>
        <p:nvPicPr>
          <p:cNvPr id="8" name="Picture 7" descr="BorexinoCalaprice 4.jpg"/>
          <p:cNvPicPr>
            <a:picLocks noChangeAspect="1"/>
          </p:cNvPicPr>
          <p:nvPr/>
        </p:nvPicPr>
        <p:blipFill>
          <a:blip r:embed="rId6" cstate="print"/>
          <a:srcRect l="5353" t="5556" r="6213" b="6667"/>
          <a:stretch>
            <a:fillRect/>
          </a:stretch>
        </p:blipFill>
        <p:spPr>
          <a:xfrm>
            <a:off x="6149051" y="4419600"/>
            <a:ext cx="2994949" cy="2297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4800600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Art McDonald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Queen’s University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SNOLAB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erKTakeuchi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" y="0"/>
            <a:ext cx="914193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1800" y="4267200"/>
            <a:ext cx="21336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53200" y="4648200"/>
            <a:ext cx="2362200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424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SUPERKAMIOKANDE 1998:</a:t>
            </a:r>
          </a:p>
          <a:p>
            <a:r>
              <a:rPr lang="en-US" sz="2400" b="1" dirty="0" smtClean="0"/>
              <a:t> Atmospheric Neutrinos</a:t>
            </a:r>
            <a:endParaRPr lang="en-US" sz="2400" b="1" dirty="0"/>
          </a:p>
        </p:txBody>
      </p:sp>
      <p:pic>
        <p:nvPicPr>
          <p:cNvPr id="3" name="Picture 2" descr="p1562_1SuperK1998 5.jpg"/>
          <p:cNvPicPr>
            <a:picLocks noChangeAspect="1"/>
          </p:cNvPicPr>
          <p:nvPr/>
        </p:nvPicPr>
        <p:blipFill>
          <a:blip r:embed="rId2" cstate="print"/>
          <a:srcRect l="7188" t="53333" r="6550" b="17190"/>
          <a:stretch>
            <a:fillRect/>
          </a:stretch>
        </p:blipFill>
        <p:spPr>
          <a:xfrm>
            <a:off x="609600" y="3353995"/>
            <a:ext cx="7924800" cy="3504005"/>
          </a:xfrm>
          <a:prstGeom prst="rect">
            <a:avLst/>
          </a:prstGeom>
        </p:spPr>
      </p:pic>
      <p:pic>
        <p:nvPicPr>
          <p:cNvPr id="4" name="Picture 3" descr="p1562_1SuperK1998 5.jpg"/>
          <p:cNvPicPr>
            <a:picLocks noChangeAspect="1"/>
          </p:cNvPicPr>
          <p:nvPr/>
        </p:nvPicPr>
        <p:blipFill>
          <a:blip r:embed="rId2" cstate="print"/>
          <a:srcRect l="8307" t="5555" r="51438" b="66667"/>
          <a:stretch>
            <a:fillRect/>
          </a:stretch>
        </p:blipFill>
        <p:spPr>
          <a:xfrm>
            <a:off x="4953000" y="0"/>
            <a:ext cx="3657600" cy="326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4666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data are</a:t>
            </a:r>
            <a:r>
              <a:rPr lang="en-US" b="1" dirty="0" smtClean="0"/>
              <a:t> consistent with two-flavor</a:t>
            </a:r>
          </a:p>
          <a:p>
            <a:r>
              <a:rPr lang="en-US" b="1" dirty="0" smtClean="0">
                <a:latin typeface="Symbol" pitchFamily="18" charset="2"/>
              </a:rPr>
              <a:t>n</a:t>
            </a:r>
            <a:r>
              <a:rPr lang="en-US" b="1" baseline="-25000" dirty="0" smtClean="0">
                <a:latin typeface="Symbol" pitchFamily="18" charset="2"/>
              </a:rPr>
              <a:t>m </a:t>
            </a:r>
            <a:r>
              <a:rPr lang="en-US" b="1" dirty="0" smtClean="0">
                <a:latin typeface="Symbol" pitchFamily="18" charset="2"/>
              </a:rPr>
              <a:t> -&gt; </a:t>
            </a:r>
            <a:r>
              <a:rPr lang="en-US" b="1" dirty="0" err="1" smtClean="0">
                <a:latin typeface="Symbol" pitchFamily="18" charset="2"/>
              </a:rPr>
              <a:t>n</a:t>
            </a:r>
            <a:r>
              <a:rPr lang="en-US" b="1" baseline="-25000" dirty="0" err="1" smtClean="0">
                <a:latin typeface="Symbol" pitchFamily="18" charset="2"/>
              </a:rPr>
              <a:t>t</a:t>
            </a:r>
            <a:r>
              <a:rPr lang="en-US" b="1" dirty="0" smtClean="0">
                <a:latin typeface="Symbol" pitchFamily="18" charset="2"/>
              </a:rPr>
              <a:t> </a:t>
            </a:r>
            <a:r>
              <a:rPr lang="en-US" b="1" dirty="0" smtClean="0">
                <a:cs typeface="Arial" pitchFamily="34" charset="0"/>
              </a:rPr>
              <a:t>oscillations </a:t>
            </a:r>
            <a:r>
              <a:rPr lang="en-US" dirty="0" smtClean="0">
                <a:cs typeface="Arial" pitchFamily="34" charset="0"/>
              </a:rPr>
              <a:t>with sin</a:t>
            </a:r>
            <a:r>
              <a:rPr lang="en-US" baseline="30000" dirty="0" smtClean="0">
                <a:cs typeface="Arial" pitchFamily="34" charset="0"/>
              </a:rPr>
              <a:t>2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q </a:t>
            </a:r>
            <a:r>
              <a:rPr lang="en-US" dirty="0" smtClean="0">
                <a:cs typeface="Arial" pitchFamily="34" charset="0"/>
              </a:rPr>
              <a:t>&gt; 0.82 and</a:t>
            </a:r>
          </a:p>
          <a:p>
            <a:r>
              <a:rPr lang="en-US" dirty="0" smtClean="0">
                <a:cs typeface="Arial" pitchFamily="34" charset="0"/>
              </a:rPr>
              <a:t>5 x 10</a:t>
            </a:r>
            <a:r>
              <a:rPr lang="en-US" baseline="30000" dirty="0" smtClean="0">
                <a:cs typeface="Arial" pitchFamily="34" charset="0"/>
              </a:rPr>
              <a:t>-4</a:t>
            </a:r>
            <a:r>
              <a:rPr lang="en-US" dirty="0" smtClean="0">
                <a:cs typeface="Arial" pitchFamily="34" charset="0"/>
              </a:rPr>
              <a:t> &lt;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cs typeface="Arial" pitchFamily="34" charset="0"/>
              </a:rPr>
              <a:t>m</a:t>
            </a:r>
            <a:r>
              <a:rPr lang="en-US" baseline="30000" dirty="0" smtClean="0">
                <a:cs typeface="Arial" pitchFamily="34" charset="0"/>
              </a:rPr>
              <a:t>2</a:t>
            </a:r>
            <a:r>
              <a:rPr lang="en-US" dirty="0" smtClean="0">
                <a:cs typeface="Arial" pitchFamily="34" charset="0"/>
              </a:rPr>
              <a:t> &lt; 6 x 10</a:t>
            </a:r>
            <a:r>
              <a:rPr lang="en-US" baseline="30000" dirty="0" smtClean="0">
                <a:cs typeface="Arial" pitchFamily="34" charset="0"/>
              </a:rPr>
              <a:t>-3</a:t>
            </a:r>
            <a:r>
              <a:rPr lang="en-US" dirty="0" smtClean="0">
                <a:cs typeface="Arial" pitchFamily="34" charset="0"/>
              </a:rPr>
              <a:t> eV</a:t>
            </a:r>
            <a:r>
              <a:rPr lang="en-US" baseline="30000" dirty="0" smtClean="0">
                <a:cs typeface="Arial" pitchFamily="34" charset="0"/>
              </a:rPr>
              <a:t>2</a:t>
            </a:r>
            <a:r>
              <a:rPr lang="en-US" dirty="0" smtClean="0">
                <a:cs typeface="Arial" pitchFamily="34" charset="0"/>
              </a:rPr>
              <a:t> at the 90% confidence level.”</a:t>
            </a:r>
            <a:endParaRPr lang="en-US" baseline="300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40" name="Picture 24" descr="C_spectr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914400"/>
            <a:ext cx="3867150" cy="2919413"/>
          </a:xfrm>
          <a:noFill/>
          <a:ln/>
        </p:spPr>
      </p:pic>
      <p:pic>
        <p:nvPicPr>
          <p:cNvPr id="470042" name="Picture 26" descr="C_ctsu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6188" y="3938588"/>
            <a:ext cx="3811587" cy="2919412"/>
          </a:xfrm>
          <a:noFill/>
          <a:ln/>
        </p:spPr>
      </p:pic>
      <p:sp>
        <p:nvSpPr>
          <p:cNvPr id="470043" name="Rectangle 27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3300"/>
                </a:solidFill>
                <a:latin typeface="Georgia" pitchFamily="18" charset="0"/>
              </a:rPr>
              <a:t>SNO Results: Pure Heavy Water: 2001, 2002</a:t>
            </a:r>
            <a:endParaRPr lang="en-US" sz="2400" b="1" dirty="0">
              <a:solidFill>
                <a:srgbClr val="FF3300"/>
              </a:solidFill>
              <a:latin typeface="Georgia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66800" y="228600"/>
            <a:ext cx="7391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72253"/>
            <a:ext cx="3617914" cy="174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685800" y="5934670"/>
            <a:ext cx="278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x = e, </a:t>
            </a:r>
            <a:r>
              <a:rPr lang="en-US" dirty="0" err="1" smtClean="0">
                <a:latin typeface="Symbol" pitchFamily="18" charset="2"/>
              </a:rPr>
              <a:t>m,t</a:t>
            </a:r>
            <a:r>
              <a:rPr lang="en-US" dirty="0" smtClean="0"/>
              <a:t> </a:t>
            </a:r>
          </a:p>
          <a:p>
            <a:r>
              <a:rPr lang="en-US" dirty="0" smtClean="0"/>
              <a:t>Equal sensitivity for NC,</a:t>
            </a:r>
          </a:p>
          <a:p>
            <a:r>
              <a:rPr lang="en-US" dirty="0" smtClean="0"/>
              <a:t>6 times larger for e in ES </a:t>
            </a:r>
            <a:endParaRPr lang="en-US" dirty="0" smtClean="0">
              <a:latin typeface="Symbol" pitchFamily="18" charset="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7762" y="1012974"/>
            <a:ext cx="2662238" cy="317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0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1010" name="Slide" r:id="rId3" imgW="4572180" imgH="3428896" progId="PowerPoint.Slide.8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066800" y="6096000"/>
            <a:ext cx="6934200" cy="762000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72200"/>
            <a:ext cx="797365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Clear indication of oscillation from 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b="1" baseline="-25000" dirty="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</a:rPr>
              <a:t> to other active neutrinos (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b="1" baseline="-25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or </a:t>
            </a:r>
            <a:r>
              <a:rPr lang="en-US" b="1" dirty="0" err="1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b="1" baseline="-25000" dirty="0" err="1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1" y="1981200"/>
            <a:ext cx="18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 First SNO paper in 2001 obtains 3.3 </a:t>
            </a:r>
            <a:r>
              <a:rPr lang="en-US" dirty="0" smtClean="0">
                <a:solidFill>
                  <a:schemeClr val="bg2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chemeClr val="bg2"/>
                </a:solidFill>
                <a:cs typeface="Arial" pitchFamily="34" charset="0"/>
              </a:rPr>
              <a:t> variance from null oscillation hypothesis by comparing SNO CC with ES from </a:t>
            </a:r>
            <a:r>
              <a:rPr lang="en-US" dirty="0" err="1" smtClean="0">
                <a:solidFill>
                  <a:schemeClr val="bg2"/>
                </a:solidFill>
                <a:cs typeface="Arial" pitchFamily="34" charset="0"/>
              </a:rPr>
              <a:t>SuperK</a:t>
            </a:r>
            <a:r>
              <a:rPr lang="en-US" dirty="0" smtClean="0">
                <a:solidFill>
                  <a:schemeClr val="bg2"/>
                </a:solidFill>
                <a:cs typeface="Arial" pitchFamily="34" charset="0"/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" y="2667000"/>
            <a:ext cx="990600" cy="1676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28800" y="609600"/>
            <a:ext cx="55626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90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85738"/>
            <a:ext cx="6564313" cy="6672262"/>
          </a:xfrm>
          <a:prstGeom prst="rect">
            <a:avLst/>
          </a:prstGeom>
          <a:noFill/>
        </p:spPr>
      </p:pic>
      <p:graphicFrame>
        <p:nvGraphicFramePr>
          <p:cNvPr id="506903" name="Object 23"/>
          <p:cNvGraphicFramePr>
            <a:graphicFrameLocks noChangeAspect="1"/>
          </p:cNvGraphicFramePr>
          <p:nvPr/>
        </p:nvGraphicFramePr>
        <p:xfrm>
          <a:off x="685800" y="838200"/>
          <a:ext cx="1014412" cy="438150"/>
        </p:xfrm>
        <a:graphic>
          <a:graphicData uri="http://schemas.openxmlformats.org/presentationml/2006/ole">
            <p:oleObj spid="_x0000_s168962" name="Equation" r:id="rId4" imgW="558720" imgH="241200" progId="Equation.3">
              <p:embed/>
            </p:oleObj>
          </a:graphicData>
        </a:graphic>
      </p:graphicFrame>
      <p:sp>
        <p:nvSpPr>
          <p:cNvPr id="506904" name="Line 24"/>
          <p:cNvSpPr>
            <a:spLocks noChangeShapeType="1"/>
          </p:cNvSpPr>
          <p:nvPr/>
        </p:nvSpPr>
        <p:spPr bwMode="auto">
          <a:xfrm flipV="1">
            <a:off x="1828800" y="1066800"/>
            <a:ext cx="838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506905" name="Object 25"/>
          <p:cNvGraphicFramePr>
            <a:graphicFrameLocks noChangeAspect="1"/>
          </p:cNvGraphicFramePr>
          <p:nvPr/>
        </p:nvGraphicFramePr>
        <p:xfrm>
          <a:off x="2362200" y="2209800"/>
          <a:ext cx="1143000" cy="434975"/>
        </p:xfrm>
        <a:graphic>
          <a:graphicData uri="http://schemas.openxmlformats.org/presentationml/2006/ole">
            <p:oleObj spid="_x0000_s168963" name="Equation" r:id="rId5" imgW="533400" imgH="203200" progId="Equation.3">
              <p:embed/>
            </p:oleObj>
          </a:graphicData>
        </a:graphic>
      </p:graphicFrame>
      <p:sp>
        <p:nvSpPr>
          <p:cNvPr id="506906" name="Line 26"/>
          <p:cNvSpPr>
            <a:spLocks noChangeShapeType="1"/>
          </p:cNvSpPr>
          <p:nvPr/>
        </p:nvSpPr>
        <p:spPr bwMode="auto">
          <a:xfrm flipV="1">
            <a:off x="3505200" y="2209800"/>
            <a:ext cx="838200" cy="152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graphicFrame>
        <p:nvGraphicFramePr>
          <p:cNvPr id="506907" name="Object 27"/>
          <p:cNvGraphicFramePr>
            <a:graphicFrameLocks noChangeAspect="1"/>
          </p:cNvGraphicFramePr>
          <p:nvPr/>
        </p:nvGraphicFramePr>
        <p:xfrm>
          <a:off x="2667000" y="3657600"/>
          <a:ext cx="1371600" cy="390525"/>
        </p:xfrm>
        <a:graphic>
          <a:graphicData uri="http://schemas.openxmlformats.org/presentationml/2006/ole">
            <p:oleObj spid="_x0000_s168964" name="Equation" r:id="rId6" imgW="711200" imgH="203200" progId="Equation.3">
              <p:embed/>
            </p:oleObj>
          </a:graphicData>
        </a:graphic>
      </p:graphicFrame>
      <p:sp>
        <p:nvSpPr>
          <p:cNvPr id="506908" name="Line 28"/>
          <p:cNvSpPr>
            <a:spLocks noChangeShapeType="1"/>
          </p:cNvSpPr>
          <p:nvPr/>
        </p:nvSpPr>
        <p:spPr bwMode="auto">
          <a:xfrm flipV="1">
            <a:off x="3733800" y="2971800"/>
            <a:ext cx="457200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6909" name="Oval 29"/>
          <p:cNvSpPr>
            <a:spLocks noChangeArrowheads="1"/>
          </p:cNvSpPr>
          <p:nvPr/>
        </p:nvSpPr>
        <p:spPr bwMode="auto">
          <a:xfrm>
            <a:off x="4284663" y="4005263"/>
            <a:ext cx="73025" cy="714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6910" name="Text Box 30"/>
          <p:cNvSpPr txBox="1">
            <a:spLocks noChangeArrowheads="1"/>
          </p:cNvSpPr>
          <p:nvPr/>
        </p:nvSpPr>
        <p:spPr bwMode="auto">
          <a:xfrm>
            <a:off x="0" y="4262438"/>
            <a:ext cx="2055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 smtClean="0">
                <a:solidFill>
                  <a:srgbClr val="000000"/>
                </a:solidFill>
                <a:latin typeface="Times" pitchFamily="18" charset="0"/>
              </a:rPr>
              <a:t>Neutrino Data</a:t>
            </a:r>
          </a:p>
          <a:p>
            <a:pPr algn="ctr" eaLnBrk="0" hangingPunct="0"/>
            <a:r>
              <a:rPr lang="en-US" altLang="en-US" sz="2400" b="1" smtClean="0">
                <a:solidFill>
                  <a:srgbClr val="000000"/>
                </a:solidFill>
                <a:latin typeface="Times" pitchFamily="18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latin typeface="Times" pitchFamily="18" charset="0"/>
              </a:rPr>
              <a:t>2002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6911" name="Text Box 31"/>
          <p:cNvSpPr txBox="1">
            <a:spLocks noChangeArrowheads="1"/>
          </p:cNvSpPr>
          <p:nvPr/>
        </p:nvSpPr>
        <p:spPr bwMode="auto">
          <a:xfrm>
            <a:off x="8080375" y="85725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LSND</a:t>
            </a:r>
          </a:p>
        </p:txBody>
      </p:sp>
      <p:sp>
        <p:nvSpPr>
          <p:cNvPr id="506912" name="Text Box 32"/>
          <p:cNvSpPr txBox="1">
            <a:spLocks noChangeArrowheads="1"/>
          </p:cNvSpPr>
          <p:nvPr/>
        </p:nvSpPr>
        <p:spPr bwMode="auto">
          <a:xfrm>
            <a:off x="8008938" y="3160713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Super-K</a:t>
            </a:r>
          </a:p>
        </p:txBody>
      </p:sp>
      <p:sp>
        <p:nvSpPr>
          <p:cNvPr id="506913" name="Text Box 33"/>
          <p:cNvSpPr txBox="1">
            <a:spLocks noChangeArrowheads="1"/>
          </p:cNvSpPr>
          <p:nvPr/>
        </p:nvSpPr>
        <p:spPr bwMode="auto">
          <a:xfrm>
            <a:off x="8080375" y="53927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Solar</a:t>
            </a:r>
          </a:p>
        </p:txBody>
      </p:sp>
      <p:sp>
        <p:nvSpPr>
          <p:cNvPr id="506915" name="Text Box 35"/>
          <p:cNvSpPr txBox="1">
            <a:spLocks noChangeArrowheads="1"/>
          </p:cNvSpPr>
          <p:nvPr/>
        </p:nvSpPr>
        <p:spPr bwMode="auto">
          <a:xfrm>
            <a:off x="8224838" y="3589338"/>
            <a:ext cx="682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mtClean="0">
                <a:solidFill>
                  <a:srgbClr val="000000"/>
                </a:solidFill>
              </a:rPr>
              <a:t>m</a:t>
            </a:r>
            <a:r>
              <a:rPr lang="en-US" baseline="-25000" smtClean="0">
                <a:solidFill>
                  <a:srgbClr val="000000"/>
                </a:solidFill>
              </a:rPr>
              <a:t>23</a:t>
            </a:r>
            <a:endParaRPr lang="en-US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506916" name="Text Box 36"/>
          <p:cNvSpPr txBox="1">
            <a:spLocks noChangeArrowheads="1"/>
          </p:cNvSpPr>
          <p:nvPr/>
        </p:nvSpPr>
        <p:spPr bwMode="auto">
          <a:xfrm>
            <a:off x="8316913" y="5873750"/>
            <a:ext cx="682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mtClean="0">
                <a:solidFill>
                  <a:srgbClr val="000000"/>
                </a:solidFill>
              </a:rPr>
              <a:t>m</a:t>
            </a:r>
            <a:r>
              <a:rPr lang="en-US" baseline="-25000" smtClean="0">
                <a:solidFill>
                  <a:srgbClr val="000000"/>
                </a:solidFill>
              </a:rPr>
              <a:t>12</a:t>
            </a:r>
            <a:endParaRPr lang="en-US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506917" name="Rectangle 37"/>
          <p:cNvSpPr>
            <a:spLocks noChangeArrowheads="1"/>
          </p:cNvSpPr>
          <p:nvPr/>
        </p:nvSpPr>
        <p:spPr bwMode="auto">
          <a:xfrm>
            <a:off x="609600" y="838200"/>
            <a:ext cx="1152525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6918" name="Rectangle 38"/>
          <p:cNvSpPr>
            <a:spLocks noChangeArrowheads="1"/>
          </p:cNvSpPr>
          <p:nvPr/>
        </p:nvSpPr>
        <p:spPr bwMode="auto">
          <a:xfrm>
            <a:off x="2411413" y="2205038"/>
            <a:ext cx="1081087" cy="503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6919" name="Rectangle 39"/>
          <p:cNvSpPr>
            <a:spLocks noChangeArrowheads="1"/>
          </p:cNvSpPr>
          <p:nvPr/>
        </p:nvSpPr>
        <p:spPr bwMode="auto">
          <a:xfrm>
            <a:off x="2627313" y="3644900"/>
            <a:ext cx="1439862" cy="360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6920" name="Text Box 40"/>
          <p:cNvSpPr txBox="1">
            <a:spLocks noChangeArrowheads="1"/>
          </p:cNvSpPr>
          <p:nvPr/>
        </p:nvSpPr>
        <p:spPr bwMode="auto">
          <a:xfrm>
            <a:off x="4240213" y="38179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447800"/>
            <a:ext cx="1600199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CHOOZ + SK Provides restriction on 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400" b="1" baseline="-25000" dirty="0" smtClean="0">
                <a:solidFill>
                  <a:srgbClr val="000000"/>
                </a:solidFill>
                <a:latin typeface="Symbol" pitchFamily="18" charset="2"/>
              </a:rPr>
              <a:t>13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 bwMode="auto">
          <a:xfrm>
            <a:off x="1676399" y="1817132"/>
            <a:ext cx="1600201" cy="8786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 cstate="print"/>
          <a:srcRect l="4242" t="14090" r="2382" b="9860"/>
          <a:stretch>
            <a:fillRect/>
          </a:stretch>
        </p:blipFill>
        <p:spPr bwMode="auto">
          <a:xfrm>
            <a:off x="2051050" y="2205038"/>
            <a:ext cx="709295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2159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2217738" y="0"/>
            <a:ext cx="645240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66"/>
                </a:solidFill>
              </a:rPr>
              <a:t>                 </a:t>
            </a:r>
            <a:r>
              <a:rPr lang="en-US" sz="2000" b="1" dirty="0" err="1" smtClean="0">
                <a:solidFill>
                  <a:srgbClr val="000066"/>
                </a:solidFill>
              </a:rPr>
              <a:t>KamLAND</a:t>
            </a:r>
            <a:r>
              <a:rPr lang="en-US" sz="2000" b="1" dirty="0" smtClean="0">
                <a:solidFill>
                  <a:srgbClr val="000066"/>
                </a:solidFill>
              </a:rPr>
              <a:t>  2002, updated in 2004:</a:t>
            </a:r>
            <a:endParaRPr lang="en-US" sz="2000" b="1" dirty="0">
              <a:solidFill>
                <a:srgbClr val="000066"/>
              </a:solidFill>
            </a:endParaRPr>
          </a:p>
          <a:p>
            <a:endParaRPr lang="en-US" b="1" dirty="0">
              <a:solidFill>
                <a:srgbClr val="000066"/>
              </a:solidFill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66"/>
                </a:solidFill>
              </a:rPr>
              <a:t> 182 GW of reactor power in Japan, Korea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66"/>
                </a:solidFill>
              </a:rPr>
              <a:t> Average distance 180 km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66"/>
                </a:solidFill>
              </a:rPr>
              <a:t> 515 days </a:t>
            </a:r>
            <a:r>
              <a:rPr lang="en-US" b="1" dirty="0" err="1">
                <a:solidFill>
                  <a:srgbClr val="000066"/>
                </a:solidFill>
              </a:rPr>
              <a:t>vs</a:t>
            </a:r>
            <a:r>
              <a:rPr lang="en-US" b="1" dirty="0">
                <a:solidFill>
                  <a:srgbClr val="000066"/>
                </a:solidFill>
              </a:rPr>
              <a:t> 145 days in </a:t>
            </a:r>
            <a:r>
              <a:rPr lang="en-US" b="1" dirty="0" smtClean="0">
                <a:solidFill>
                  <a:srgbClr val="000066"/>
                </a:solidFill>
              </a:rPr>
              <a:t>2002 </a:t>
            </a:r>
            <a:r>
              <a:rPr lang="en-US" b="1" dirty="0">
                <a:solidFill>
                  <a:srgbClr val="000066"/>
                </a:solidFill>
              </a:rPr>
              <a:t>paper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66"/>
                </a:solidFill>
              </a:rPr>
              <a:t> 258 events </a:t>
            </a:r>
            <a:r>
              <a:rPr lang="en-US" b="1" dirty="0" err="1">
                <a:solidFill>
                  <a:srgbClr val="000066"/>
                </a:solidFill>
              </a:rPr>
              <a:t>vs</a:t>
            </a:r>
            <a:r>
              <a:rPr lang="en-US" b="1" dirty="0">
                <a:solidFill>
                  <a:srgbClr val="000066"/>
                </a:solidFill>
              </a:rPr>
              <a:t> 365 +- 24 expected for no oscillations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smtClean="0">
                <a:solidFill>
                  <a:srgbClr val="000066"/>
                </a:solidFill>
              </a:rPr>
              <a:t> </a:t>
            </a:r>
            <a:endParaRPr lang="en-US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211970" name="Equation" r:id="rId5" imgW="114120" imgH="21564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27350" y="1617324"/>
          <a:ext cx="2025650" cy="527388"/>
        </p:xfrm>
        <a:graphic>
          <a:graphicData uri="http://schemas.openxmlformats.org/presentationml/2006/ole">
            <p:oleObj spid="_x0000_s211971" name="Equation" r:id="rId6" imgW="927000" imgH="241200" progId="Equation.3">
              <p:embed/>
            </p:oleObj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3287" t="30729" r="28458" b="7676"/>
          <a:stretch>
            <a:fillRect/>
          </a:stretch>
        </p:blipFill>
        <p:spPr bwMode="auto">
          <a:xfrm>
            <a:off x="2285999" y="2438400"/>
            <a:ext cx="46100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 bwMode="auto">
          <a:xfrm rot="10800000">
            <a:off x="6172200" y="4572000"/>
            <a:ext cx="762000" cy="228600"/>
          </a:xfrm>
          <a:prstGeom prst="straightConnector1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 cstate="print"/>
          <a:srcRect b="5417"/>
          <a:stretch>
            <a:fillRect/>
          </a:stretch>
        </p:blipFill>
        <p:spPr bwMode="auto">
          <a:xfrm>
            <a:off x="0" y="635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exinoCalapric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m-HaxtonSolarNu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990600" y="6096000"/>
            <a:ext cx="7239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09800" y="4114800"/>
            <a:ext cx="1066800" cy="228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34200" y="3124200"/>
            <a:ext cx="990600" cy="304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152400"/>
            <a:ext cx="2475358" cy="46166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Solar Neutrinos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3352800" cy="1754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2000’s: SNO, </a:t>
            </a:r>
            <a:r>
              <a:rPr lang="en-US" b="1" dirty="0" err="1" smtClean="0">
                <a:solidFill>
                  <a:srgbClr val="000000"/>
                </a:solidFill>
              </a:rPr>
              <a:t>Kamland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</a:rPr>
              <a:t>SuperK</a:t>
            </a:r>
            <a:r>
              <a:rPr lang="en-US" b="1" dirty="0" smtClean="0">
                <a:solidFill>
                  <a:srgbClr val="000000"/>
                </a:solidFill>
              </a:rPr>
              <a:t>, SAGE, </a:t>
            </a:r>
            <a:r>
              <a:rPr lang="en-US" b="1" dirty="0" err="1" smtClean="0">
                <a:solidFill>
                  <a:srgbClr val="000000"/>
                </a:solidFill>
              </a:rPr>
              <a:t>Borexino</a:t>
            </a:r>
            <a:r>
              <a:rPr lang="en-US" b="1" dirty="0" smtClean="0">
                <a:solidFill>
                  <a:srgbClr val="000000"/>
                </a:solidFill>
              </a:rPr>
              <a:t> continue to improve their statistics and/or analyses providing further restrictions on the m</a:t>
            </a:r>
            <a:r>
              <a:rPr lang="en-US" b="1" baseline="-25000" dirty="0" smtClean="0">
                <a:solidFill>
                  <a:srgbClr val="000000"/>
                </a:solidFill>
              </a:rPr>
              <a:t>12</a:t>
            </a:r>
            <a:r>
              <a:rPr lang="en-US" b="1" dirty="0" smtClean="0">
                <a:solidFill>
                  <a:srgbClr val="000000"/>
                </a:solidFill>
              </a:rPr>
              <a:t> parameters: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14am-WendellSuperK 9.jpg"/>
          <p:cNvPicPr>
            <a:picLocks noChangeAspect="1"/>
          </p:cNvPicPr>
          <p:nvPr/>
        </p:nvPicPr>
        <p:blipFill>
          <a:blip r:embed="rId3" cstate="print"/>
          <a:srcRect l="2500" t="4010" r="41667" b="22877"/>
          <a:stretch>
            <a:fillRect/>
          </a:stretch>
        </p:blipFill>
        <p:spPr>
          <a:xfrm>
            <a:off x="0" y="2147248"/>
            <a:ext cx="4267200" cy="3948752"/>
          </a:xfrm>
          <a:prstGeom prst="rect">
            <a:avLst/>
          </a:prstGeom>
        </p:spPr>
      </p:pic>
      <p:pic>
        <p:nvPicPr>
          <p:cNvPr id="7" name="Picture 6" descr="14am-ShimizuKamland 10.jpg"/>
          <p:cNvPicPr>
            <a:picLocks noChangeAspect="1"/>
          </p:cNvPicPr>
          <p:nvPr/>
        </p:nvPicPr>
        <p:blipFill>
          <a:blip r:embed="rId4" cstate="print"/>
          <a:srcRect l="16663" t="20000" r="17496" b="15556"/>
          <a:stretch>
            <a:fillRect/>
          </a:stretch>
        </p:blipFill>
        <p:spPr>
          <a:xfrm>
            <a:off x="4724400" y="381000"/>
            <a:ext cx="4004441" cy="2939970"/>
          </a:xfrm>
          <a:prstGeom prst="rect">
            <a:avLst/>
          </a:prstGeom>
        </p:spPr>
      </p:pic>
      <p:pic>
        <p:nvPicPr>
          <p:cNvPr id="8" name="Picture 7" descr="SNOKlein 21.jpg"/>
          <p:cNvPicPr>
            <a:picLocks noChangeAspect="1"/>
          </p:cNvPicPr>
          <p:nvPr/>
        </p:nvPicPr>
        <p:blipFill>
          <a:blip r:embed="rId5" cstate="print"/>
          <a:srcRect l="5329" t="13333" r="10484" b="8889"/>
          <a:stretch>
            <a:fillRect/>
          </a:stretch>
        </p:blipFill>
        <p:spPr>
          <a:xfrm>
            <a:off x="4953000" y="3951514"/>
            <a:ext cx="3962400" cy="2830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1000" y="42446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KamLAND</a:t>
            </a:r>
            <a:r>
              <a:rPr lang="en-US" sz="1600" b="1" dirty="0" smtClean="0">
                <a:solidFill>
                  <a:srgbClr val="000000"/>
                </a:solidFill>
              </a:rPr>
              <a:t> Reactor 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212993" name="Object 1"/>
          <p:cNvGraphicFramePr>
            <a:graphicFrameLocks noChangeAspect="1"/>
          </p:cNvGraphicFramePr>
          <p:nvPr/>
        </p:nvGraphicFramePr>
        <p:xfrm>
          <a:off x="6096000" y="76200"/>
          <a:ext cx="228600" cy="269942"/>
        </p:xfrm>
        <a:graphic>
          <a:graphicData uri="http://schemas.openxmlformats.org/presentationml/2006/ole">
            <p:oleObj spid="_x0000_s352258" name="Equation" r:id="rId6" imgW="139680" imgH="16488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02560" y="73223"/>
            <a:ext cx="2412840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Improves accuracy of 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1400" b="1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3486090"/>
            <a:ext cx="21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SNO NC: All active </a:t>
            </a:r>
            <a:r>
              <a:rPr lang="en-US" sz="1400" b="1" dirty="0" err="1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1400" b="1" dirty="0" err="1" smtClean="0">
                <a:solidFill>
                  <a:srgbClr val="000000"/>
                </a:solidFill>
                <a:cs typeface="Arial" pitchFamily="34" charset="0"/>
              </a:rPr>
              <a:t>’s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6722" y="3505200"/>
            <a:ext cx="2326278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Improves accuracy of sin</a:t>
            </a:r>
            <a:r>
              <a:rPr lang="en-US" sz="1200" b="1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1200" b="1" baseline="-25000" dirty="0" smtClean="0">
                <a:solidFill>
                  <a:srgbClr val="000000"/>
                </a:solidFill>
                <a:cs typeface="Arial" pitchFamily="34" charset="0"/>
              </a:rPr>
              <a:t>12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90600"/>
            <a:ext cx="7162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b="1" dirty="0" smtClean="0"/>
              <a:t>1940’s to 1960’s:</a:t>
            </a:r>
          </a:p>
          <a:p>
            <a:pPr>
              <a:buFontTx/>
              <a:buChar char="-"/>
            </a:pPr>
            <a:r>
              <a:rPr lang="en-US" dirty="0" smtClean="0"/>
              <a:t> Neutrino oscillations were proposed by </a:t>
            </a:r>
            <a:r>
              <a:rPr lang="en-US" dirty="0" err="1" smtClean="0"/>
              <a:t>Pontecorvo</a:t>
            </a:r>
            <a:r>
              <a:rPr lang="en-US" dirty="0" smtClean="0"/>
              <a:t> in 1957 motivated by initial reports of measurements by Davis with a Chlorine detector at a reactor. At that point, the transitions being considered were electron neutrino to electron anti-neutrino.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Interestingly, in a originally classified 1946 Chalk River report, </a:t>
            </a:r>
            <a:r>
              <a:rPr lang="en-US" dirty="0" err="1" smtClean="0"/>
              <a:t>Pontecorvo</a:t>
            </a:r>
            <a:r>
              <a:rPr lang="en-US" dirty="0" smtClean="0"/>
              <a:t> had proposed the detection of neutrinos from reactors and from the sun with a chlorine detector.(At that point, the distinction between neutrino and anti-neutrino was unknown.)</a:t>
            </a:r>
          </a:p>
          <a:p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In 1962, Maki, Nakagawa and Sakata considered the representation of electron and </a:t>
            </a:r>
            <a:r>
              <a:rPr lang="en-US" dirty="0" err="1" smtClean="0"/>
              <a:t>muon</a:t>
            </a:r>
            <a:r>
              <a:rPr lang="en-US" dirty="0" smtClean="0"/>
              <a:t> neutrinos in terms of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1 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cs typeface="Arial" pitchFamily="34" charset="0"/>
              </a:rPr>
              <a:t>and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>
                <a:latin typeface="Symbol" pitchFamily="18" charset="2"/>
              </a:rPr>
              <a:t>2</a:t>
            </a:r>
            <a:r>
              <a:rPr lang="en-US" baseline="-25000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cs typeface="Arial" pitchFamily="34" charset="0"/>
              </a:rPr>
              <a:t>states.</a:t>
            </a:r>
          </a:p>
          <a:p>
            <a:endParaRPr lang="en-US" dirty="0" smtClean="0"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In 1968, </a:t>
            </a:r>
            <a:r>
              <a:rPr lang="en-US" dirty="0" err="1" smtClean="0">
                <a:cs typeface="Arial" pitchFamily="34" charset="0"/>
              </a:rPr>
              <a:t>Gribov</a:t>
            </a:r>
            <a:r>
              <a:rPr lang="en-US" dirty="0" smtClean="0">
                <a:cs typeface="Arial" pitchFamily="34" charset="0"/>
              </a:rPr>
              <a:t> and </a:t>
            </a:r>
            <a:r>
              <a:rPr lang="en-US" dirty="0" err="1" smtClean="0">
                <a:cs typeface="Arial" pitchFamily="34" charset="0"/>
              </a:rPr>
              <a:t>Pontecorvo</a:t>
            </a:r>
            <a:r>
              <a:rPr lang="en-US" dirty="0" smtClean="0">
                <a:cs typeface="Arial" pitchFamily="34" charset="0"/>
              </a:rPr>
              <a:t> suggested that one possible reason for low neutrino fluxes from the sun in Davis’ experiment could be oscillation of electron neutrinos into </a:t>
            </a:r>
            <a:r>
              <a:rPr lang="en-US" dirty="0" err="1" smtClean="0">
                <a:cs typeface="Arial" pitchFamily="34" charset="0"/>
              </a:rPr>
              <a:t>muon</a:t>
            </a:r>
            <a:r>
              <a:rPr lang="en-US" dirty="0" smtClean="0">
                <a:cs typeface="Arial" pitchFamily="34" charset="0"/>
              </a:rPr>
              <a:t> neutrinos, undetectable by the chlorine detector.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304800"/>
            <a:ext cx="508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Early Neutrino Oscillation History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m-WendellSuperK 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65055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300335"/>
            <a:ext cx="6364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SuperKamiokande</a:t>
            </a:r>
            <a:r>
              <a:rPr lang="en-US" sz="2400" b="1" dirty="0" smtClean="0">
                <a:solidFill>
                  <a:srgbClr val="000000"/>
                </a:solidFill>
              </a:rPr>
              <a:t> Atmospheric Neutrinos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43600" y="5105400"/>
            <a:ext cx="28194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Symbol" pitchFamily="18" charset="2"/>
              </a:rPr>
              <a:t>m-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cs typeface="Arial" pitchFamily="34" charset="0"/>
              </a:rPr>
              <a:t>like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cs typeface="Arial" pitchFamily="34" charset="0"/>
              </a:rPr>
              <a:t> samples show large deficits in the upward-going bins that are well described by oscillations.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6032v3K2KFinal 37.jpg"/>
          <p:cNvPicPr>
            <a:picLocks noChangeAspect="1"/>
          </p:cNvPicPr>
          <p:nvPr/>
        </p:nvPicPr>
        <p:blipFill>
          <a:blip r:embed="rId3" cstate="print"/>
          <a:srcRect l="8067" t="40000" r="52876" b="31111"/>
          <a:stretch>
            <a:fillRect/>
          </a:stretch>
        </p:blipFill>
        <p:spPr>
          <a:xfrm>
            <a:off x="76200" y="2090903"/>
            <a:ext cx="4343400" cy="4157497"/>
          </a:xfrm>
          <a:prstGeom prst="rect">
            <a:avLst/>
          </a:prstGeom>
        </p:spPr>
      </p:pic>
      <p:pic>
        <p:nvPicPr>
          <p:cNvPr id="3" name="Picture 2" descr="0606032v3K2KFinal 39.jpg"/>
          <p:cNvPicPr>
            <a:picLocks noChangeAspect="1"/>
          </p:cNvPicPr>
          <p:nvPr/>
        </p:nvPicPr>
        <p:blipFill>
          <a:blip r:embed="rId4" cstate="print"/>
          <a:srcRect l="51438" t="24030" r="3987" b="44445"/>
          <a:stretch>
            <a:fillRect/>
          </a:stretch>
        </p:blipFill>
        <p:spPr>
          <a:xfrm>
            <a:off x="4648200" y="2209800"/>
            <a:ext cx="44958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134070"/>
            <a:ext cx="8001000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K2K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 has provided a very nice confirmation of the </a:t>
            </a: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</a:rPr>
              <a:t>SuperK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 Atmospheric results by shooting a neutrino beam 250 km from the KEK accelerator to </a:t>
            </a:r>
            <a:r>
              <a:rPr lang="en-US" b="1" dirty="0" err="1" smtClean="0">
                <a:solidFill>
                  <a:schemeClr val="bg2">
                    <a:lumMod val="75000"/>
                  </a:schemeClr>
                </a:solidFill>
              </a:rPr>
              <a:t>SuperK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 and observing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n</a:t>
            </a:r>
            <a:r>
              <a:rPr lang="en-US" b="1" baseline="-250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 disappearance.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68069"/>
            <a:ext cx="83820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Continuing with the discussion of further experiments observing oscillations of active neutrinos related to m</a:t>
            </a:r>
            <a:r>
              <a:rPr lang="en-US" b="1" baseline="-25000" dirty="0" smtClean="0">
                <a:solidFill>
                  <a:srgbClr val="000000"/>
                </a:solidFill>
              </a:rPr>
              <a:t>23</a:t>
            </a:r>
            <a:r>
              <a:rPr lang="en-US" b="1" dirty="0" smtClean="0">
                <a:solidFill>
                  <a:srgbClr val="000000"/>
                </a:solidFill>
              </a:rPr>
              <a:t> mixing:</a:t>
            </a: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65150" y="6172200"/>
          <a:ext cx="3484563" cy="469900"/>
        </p:xfrm>
        <a:graphic>
          <a:graphicData uri="http://schemas.openxmlformats.org/presentationml/2006/ole">
            <p:oleObj spid="_x0000_s245761" name="Equation" r:id="rId5" imgW="1790640" imgH="2412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47800" y="6172200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for no oscillation,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5439" y="6172200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observed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6096000"/>
            <a:ext cx="4876800" cy="5334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3352800"/>
            <a:ext cx="1697901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 oscillation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191000"/>
            <a:ext cx="14798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Best fit </a:t>
            </a:r>
            <a:r>
              <a:rPr lang="en-US" dirty="0" err="1" smtClean="0">
                <a:solidFill>
                  <a:srgbClr val="FF0000"/>
                </a:solidFill>
              </a:rPr>
              <a:t>oscil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1485900" y="3771900"/>
            <a:ext cx="457200" cy="381000"/>
          </a:xfrm>
          <a:prstGeom prst="straightConnector1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 flipV="1">
            <a:off x="2057400" y="4572000"/>
            <a:ext cx="381000" cy="762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hleMino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hleMinos 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 descr="kajitaAcceleratorLBL 7.jpg"/>
          <p:cNvPicPr>
            <a:picLocks noChangeAspect="1"/>
          </p:cNvPicPr>
          <p:nvPr/>
        </p:nvPicPr>
        <p:blipFill>
          <a:blip r:embed="rId4" cstate="print"/>
          <a:srcRect l="21349" t="15805" r="11237" b="7944"/>
          <a:stretch>
            <a:fillRect/>
          </a:stretch>
        </p:blipFill>
        <p:spPr bwMode="auto">
          <a:xfrm>
            <a:off x="0" y="1219200"/>
            <a:ext cx="4572000" cy="3657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114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SuperKamiokande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581401" y="-76200"/>
          <a:ext cx="1644316" cy="762000"/>
        </p:xfrm>
        <a:graphic>
          <a:graphicData uri="http://schemas.openxmlformats.org/presentationml/2006/ole">
            <p:oleObj spid="_x0000_s252930" name="Equation" r:id="rId5" imgW="52056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hleMinos 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51905" name="Object 1"/>
          <p:cNvGraphicFramePr>
            <a:graphicFrameLocks noChangeAspect="1"/>
          </p:cNvGraphicFramePr>
          <p:nvPr/>
        </p:nvGraphicFramePr>
        <p:xfrm>
          <a:off x="3581400" y="-76200"/>
          <a:ext cx="1644650" cy="762000"/>
        </p:xfrm>
        <a:graphic>
          <a:graphicData uri="http://schemas.openxmlformats.org/presentationml/2006/ole">
            <p:oleObj spid="_x0000_s251905" name="Equation" r:id="rId4" imgW="520560" imgH="2412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0" y="3886200"/>
            <a:ext cx="3733800" cy="2971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 descr="14pm-DankoMinos 28.jpg"/>
          <p:cNvPicPr>
            <a:picLocks noChangeAspect="1"/>
          </p:cNvPicPr>
          <p:nvPr/>
        </p:nvPicPr>
        <p:blipFill>
          <a:blip r:embed="rId5" cstate="print"/>
          <a:srcRect l="3333" t="45552" r="46667" b="23315"/>
          <a:stretch>
            <a:fillRect/>
          </a:stretch>
        </p:blipFill>
        <p:spPr>
          <a:xfrm>
            <a:off x="0" y="4419600"/>
            <a:ext cx="4572000" cy="2133600"/>
          </a:xfrm>
          <a:prstGeom prst="rect">
            <a:avLst/>
          </a:prstGeom>
        </p:spPr>
      </p:pic>
      <p:graphicFrame>
        <p:nvGraphicFramePr>
          <p:cNvPr id="251906" name="Object 2"/>
          <p:cNvGraphicFramePr>
            <a:graphicFrameLocks noChangeAspect="1"/>
          </p:cNvGraphicFramePr>
          <p:nvPr/>
        </p:nvGraphicFramePr>
        <p:xfrm>
          <a:off x="1025525" y="3581400"/>
          <a:ext cx="1565275" cy="762000"/>
        </p:xfrm>
        <a:graphic>
          <a:graphicData uri="http://schemas.openxmlformats.org/presentationml/2006/ole">
            <p:oleObj spid="_x0000_s251906" name="Equation" r:id="rId6" imgW="495000" imgH="24120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429000" y="0"/>
            <a:ext cx="1752600" cy="685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14400" y="3657600"/>
            <a:ext cx="17526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/>
          </p:cNvPicPr>
          <p:nvPr/>
        </p:nvPicPr>
        <p:blipFill>
          <a:blip r:embed="rId2" cstate="print"/>
          <a:srcRect t="-623" b="-3804"/>
          <a:stretch>
            <a:fillRect/>
          </a:stretch>
        </p:blipFill>
        <p:spPr bwMode="auto">
          <a:xfrm>
            <a:off x="1447800" y="1751013"/>
            <a:ext cx="64008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04850"/>
            <a:ext cx="7620000" cy="895350"/>
          </a:xfrm>
        </p:spPr>
        <p:txBody>
          <a:bodyPr/>
          <a:lstStyle/>
          <a:p>
            <a:pPr algn="l"/>
            <a:r>
              <a:rPr lang="en-US" altLang="ja-JP" sz="3200" b="1" dirty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</a:rPr>
              <a:t>The first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</a:t>
            </a:r>
            <a:r>
              <a:rPr lang="en-US" altLang="ja-JP" sz="3200" b="1" baseline="-25000" dirty="0" smtClean="0">
                <a:solidFill>
                  <a:srgbClr val="000000"/>
                </a:solidFill>
                <a:latin typeface="Symbol" pitchFamily="18" charset="2"/>
                <a:ea typeface="ＭＳ Ｐ明朝" pitchFamily="18" charset="-128"/>
                <a:sym typeface="Symbol" pitchFamily="18" charset="2"/>
              </a:rPr>
              <a:t>m </a:t>
            </a:r>
            <a:r>
              <a:rPr lang="en-US" altLang="ja-JP" sz="3200" b="1" baseline="-25000" dirty="0" smtClean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-&gt;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</a:t>
            </a:r>
            <a:r>
              <a:rPr lang="en-US" altLang="ja-JP" sz="3200" b="1" baseline="-25000" dirty="0" smtClean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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 </a:t>
            </a:r>
            <a:r>
              <a:rPr lang="en-US" altLang="ja-JP" sz="3200" b="1" dirty="0">
                <a:solidFill>
                  <a:srgbClr val="000000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candidate event was found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143000" y="3884613"/>
            <a:ext cx="6558270" cy="646331"/>
          </a:xfrm>
          <a:prstGeom prst="rect">
            <a:avLst/>
          </a:prstGeom>
          <a:noFill/>
          <a:ln w="936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dirty="0">
                <a:solidFill>
                  <a:srgbClr val="000000"/>
                </a:solidFill>
              </a:rPr>
              <a:t>Event number 9234119599,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taken on 22 August 2009, 19:27 (UTC</a:t>
            </a:r>
            <a:r>
              <a:rPr lang="en-US" altLang="ja-JP" dirty="0" smtClean="0">
                <a:solidFill>
                  <a:srgbClr val="000000"/>
                </a:solidFill>
              </a:rPr>
              <a:t>), opened June 10, 2010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2860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OPERA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8006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 If one considers all </a:t>
            </a:r>
            <a:r>
              <a:rPr lang="en-GB" b="1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GB" b="1" dirty="0" smtClean="0">
                <a:solidFill>
                  <a:srgbClr val="000000"/>
                </a:solidFill>
              </a:rPr>
              <a:t> decay modes which were included in the search, the probability  to observe 1 event  for a background fluctuation is 4.5%. This corresponds to a significance of 2.01 </a:t>
            </a:r>
            <a:r>
              <a:rPr lang="en-GB" b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GB" b="1" dirty="0" smtClean="0">
                <a:solidFill>
                  <a:srgbClr val="000000"/>
                </a:solidFill>
              </a:rPr>
              <a:t>.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 OPERA expects about 2 events per year with a total running period of about 5 years.</a:t>
            </a:r>
            <a:endParaRPr lang="en-GB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tan2010.jpg"/>
          <p:cNvPicPr>
            <a:picLocks noChangeAspect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>
          <a:xfrm>
            <a:off x="4887497" y="76200"/>
            <a:ext cx="4256503" cy="6629400"/>
          </a:xfrm>
          <a:prstGeom prst="rect">
            <a:avLst/>
          </a:prstGeom>
        </p:spPr>
      </p:pic>
      <p:pic>
        <p:nvPicPr>
          <p:cNvPr id="4" name="Picture 3" descr="0808.2016v3Valle 14.jpg"/>
          <p:cNvPicPr>
            <a:picLocks noChangeAspect="1"/>
          </p:cNvPicPr>
          <p:nvPr/>
        </p:nvPicPr>
        <p:blipFill>
          <a:blip r:embed="rId3" cstate="print"/>
          <a:srcRect l="19804" t="66517" r="35894" b="16666"/>
          <a:stretch>
            <a:fillRect/>
          </a:stretch>
        </p:blipFill>
        <p:spPr>
          <a:xfrm>
            <a:off x="304800" y="1066800"/>
            <a:ext cx="4343400" cy="2133600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28600" y="76200"/>
            <a:ext cx="4724400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SUMMARY OF RESULTS FOR THREE ACTIVE  </a:t>
            </a:r>
            <a:r>
              <a:rPr lang="en-US" sz="2400" b="1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TYPES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33400" y="3200400"/>
            <a:ext cx="3962400" cy="3605212"/>
            <a:chOff x="501650" y="1773238"/>
            <a:chExt cx="4184650" cy="3986212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650" y="2211388"/>
              <a:ext cx="4184650" cy="326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76375" y="1773238"/>
              <a:ext cx="1958975" cy="3762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380" tIns="45692" rIns="91380" bIns="45692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Mass Hierarchies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1239838" y="5392738"/>
              <a:ext cx="920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0" tIns="45692" rIns="91380" bIns="45692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Normal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2967038" y="5392738"/>
              <a:ext cx="1009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0" tIns="45692" rIns="91380" bIns="45692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Inverted</a:t>
              </a:r>
            </a:p>
          </p:txBody>
        </p:sp>
      </p:grpSp>
      <p:cxnSp>
        <p:nvCxnSpPr>
          <p:cNvPr id="12" name="Straight Arrow Connector 11"/>
          <p:cNvCxnSpPr>
            <a:stCxn id="4" idx="3"/>
          </p:cNvCxnSpPr>
          <p:nvPr/>
        </p:nvCxnSpPr>
        <p:spPr bwMode="auto">
          <a:xfrm>
            <a:off x="4648200" y="2133600"/>
            <a:ext cx="2819400" cy="609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4" idx="3"/>
          </p:cNvCxnSpPr>
          <p:nvPr/>
        </p:nvCxnSpPr>
        <p:spPr bwMode="auto">
          <a:xfrm flipV="1">
            <a:off x="4648200" y="2057400"/>
            <a:ext cx="2133600" cy="76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leNu2010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3" y="0"/>
            <a:ext cx="91408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5227" y="152400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Valle Nu2010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lleNu2010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pic>
        <p:nvPicPr>
          <p:cNvPr id="358401" name="Picture 1"/>
          <p:cNvPicPr>
            <a:picLocks noChangeAspect="1" noChangeArrowheads="1"/>
          </p:cNvPicPr>
          <p:nvPr/>
        </p:nvPicPr>
        <p:blipFill>
          <a:blip r:embed="rId3" cstate="print"/>
          <a:srcRect l="11452"/>
          <a:stretch>
            <a:fillRect/>
          </a:stretch>
        </p:blipFill>
        <p:spPr bwMode="auto">
          <a:xfrm>
            <a:off x="4419600" y="2286000"/>
            <a:ext cx="4724400" cy="35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19600" y="5791200"/>
            <a:ext cx="4724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1524000"/>
            <a:ext cx="250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</a:rPr>
              <a:t>Mezzetto,Schwetz</a:t>
            </a:r>
            <a:r>
              <a:rPr lang="en-US" sz="1600" b="1" dirty="0" smtClean="0">
                <a:solidFill>
                  <a:srgbClr val="FFFF00"/>
                </a:solidFill>
              </a:rPr>
              <a:t>, 2010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a typeface="+mj-ea"/>
              </a:rPr>
              <a:t>Precision Reactor </a:t>
            </a:r>
            <a:r>
              <a:rPr lang="en-US" sz="2800" dirty="0" smtClean="0">
                <a:solidFill>
                  <a:schemeClr val="tx1"/>
                </a:solidFill>
                <a:ea typeface="+mj-ea"/>
              </a:rPr>
              <a:t>Experiments</a:t>
            </a:r>
            <a:endParaRPr lang="en-US" sz="280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334000" y="4953000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4495800" y="4953000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050" name="AutoShape 2"/>
          <p:cNvGraphicFramePr>
            <a:graphicFrameLocks noChangeAspect="1"/>
          </p:cNvGraphicFramePr>
          <p:nvPr/>
        </p:nvGraphicFramePr>
        <p:xfrm>
          <a:off x="1279525" y="1471613"/>
          <a:ext cx="6610350" cy="660400"/>
        </p:xfrm>
        <a:graphic>
          <a:graphicData uri="http://schemas.openxmlformats.org/presentationml/2006/ole">
            <p:oleObj spid="_x0000_s2050" name="Equation" r:id="rId4" imgW="0" imgH="0" progId="Equation.3">
              <p:embed/>
            </p:oleObj>
          </a:graphicData>
        </a:graphic>
      </p:graphicFrame>
      <p:sp>
        <p:nvSpPr>
          <p:cNvPr id="2054" name="TextBox 19"/>
          <p:cNvSpPr txBox="1">
            <a:spLocks noChangeArrowheads="1"/>
          </p:cNvSpPr>
          <p:nvPr/>
        </p:nvSpPr>
        <p:spPr bwMode="auto">
          <a:xfrm>
            <a:off x="3702050" y="4583113"/>
            <a:ext cx="117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17375E"/>
                </a:solidFill>
                <a:latin typeface="Calibri" pitchFamily="34" charset="0"/>
              </a:rPr>
              <a:t>Detector 1</a:t>
            </a:r>
          </a:p>
        </p:txBody>
      </p:sp>
      <p:sp>
        <p:nvSpPr>
          <p:cNvPr id="2055" name="TextBox 20"/>
          <p:cNvSpPr txBox="1">
            <a:spLocks noChangeArrowheads="1"/>
          </p:cNvSpPr>
          <p:nvPr/>
        </p:nvSpPr>
        <p:spPr bwMode="auto">
          <a:xfrm>
            <a:off x="5029200" y="4583113"/>
            <a:ext cx="117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17375E"/>
                </a:solidFill>
                <a:latin typeface="Calibri" pitchFamily="34" charset="0"/>
              </a:rPr>
              <a:t>Detector 2</a:t>
            </a:r>
          </a:p>
        </p:txBody>
      </p:sp>
      <p:sp>
        <p:nvSpPr>
          <p:cNvPr id="2056" name="TextBox 21"/>
          <p:cNvSpPr txBox="1">
            <a:spLocks noChangeArrowheads="1"/>
          </p:cNvSpPr>
          <p:nvPr/>
        </p:nvSpPr>
        <p:spPr bwMode="auto">
          <a:xfrm>
            <a:off x="2459038" y="3581400"/>
            <a:ext cx="1243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660066"/>
                </a:solidFill>
                <a:latin typeface="Chalkboard"/>
                <a:ea typeface="Chalkboard"/>
                <a:cs typeface="Chalkboard"/>
              </a:rPr>
              <a:t>E</a:t>
            </a:r>
            <a:r>
              <a:rPr lang="en-US" baseline="-25000">
                <a:solidFill>
                  <a:srgbClr val="660066"/>
                </a:solidFill>
                <a:latin typeface="Symbol" pitchFamily="18" charset="2"/>
                <a:ea typeface="Symbol" pitchFamily="18" charset="2"/>
                <a:cs typeface="Symbol" pitchFamily="18" charset="2"/>
              </a:rPr>
              <a:t>n</a:t>
            </a:r>
            <a:r>
              <a:rPr lang="en-US">
                <a:solidFill>
                  <a:srgbClr val="660066"/>
                </a:solidFill>
                <a:latin typeface="Chalkboard"/>
                <a:ea typeface="Chalkboard"/>
                <a:cs typeface="Chalkboard"/>
              </a:rPr>
              <a:t>≈3 MeV</a:t>
            </a:r>
          </a:p>
        </p:txBody>
      </p:sp>
      <p:pic>
        <p:nvPicPr>
          <p:cNvPr id="2057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4400" y="50546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Rectangle 11"/>
          <p:cNvSpPr>
            <a:spLocks noChangeArrowheads="1"/>
          </p:cNvSpPr>
          <p:nvPr/>
        </p:nvSpPr>
        <p:spPr bwMode="auto">
          <a:xfrm>
            <a:off x="974725" y="1163638"/>
            <a:ext cx="3986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A6A6A6"/>
                </a:solidFill>
                <a:latin typeface="Calibri" pitchFamily="34" charset="0"/>
              </a:rPr>
              <a:t>L. Mikaelyan, arXiv:hep-ex/0008046v2 (Krasnoyarsk)</a:t>
            </a:r>
          </a:p>
        </p:txBody>
      </p:sp>
      <p:sp>
        <p:nvSpPr>
          <p:cNvPr id="2059" name="TextBox 13"/>
          <p:cNvSpPr txBox="1">
            <a:spLocks noChangeArrowheads="1"/>
          </p:cNvSpPr>
          <p:nvPr/>
        </p:nvSpPr>
        <p:spPr bwMode="auto">
          <a:xfrm>
            <a:off x="1849438" y="6369050"/>
            <a:ext cx="6792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000" b="1">
                <a:latin typeface="Calibri" pitchFamily="34" charset="0"/>
              </a:rPr>
              <a:t>build nearly identical detectors with nearly identical efficiency</a:t>
            </a:r>
          </a:p>
        </p:txBody>
      </p:sp>
      <p:pic>
        <p:nvPicPr>
          <p:cNvPr id="2060" name="Picture 2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828800"/>
            <a:ext cx="64516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TextBox 14"/>
          <p:cNvSpPr txBox="1">
            <a:spLocks noChangeArrowheads="1"/>
          </p:cNvSpPr>
          <p:nvPr/>
        </p:nvSpPr>
        <p:spPr bwMode="auto">
          <a:xfrm>
            <a:off x="0" y="6581775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Kearns NUFACT09</a:t>
            </a:r>
          </a:p>
        </p:txBody>
      </p:sp>
      <p:sp>
        <p:nvSpPr>
          <p:cNvPr id="2062" name="TextBox 14"/>
          <p:cNvSpPr txBox="1">
            <a:spLocks noChangeArrowheads="1"/>
          </p:cNvSpPr>
          <p:nvPr/>
        </p:nvSpPr>
        <p:spPr bwMode="auto">
          <a:xfrm>
            <a:off x="7620000" y="3733800"/>
            <a:ext cx="14478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Dominant  </a:t>
            </a:r>
            <a:r>
              <a:rPr lang="en-US">
                <a:latin typeface="Symbol" pitchFamily="18" charset="2"/>
              </a:rPr>
              <a:t>q</a:t>
            </a:r>
            <a:r>
              <a:rPr lang="en-US" baseline="-25000">
                <a:cs typeface="Arial" pitchFamily="34" charset="0"/>
              </a:rPr>
              <a:t>12</a:t>
            </a:r>
            <a:r>
              <a:rPr lang="en-US">
                <a:cs typeface="Arial" pitchFamily="34" charset="0"/>
              </a:rPr>
              <a:t> Oscillation</a:t>
            </a: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7239000" y="4648200"/>
            <a:ext cx="381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4" name="TextBox 19"/>
          <p:cNvSpPr txBox="1">
            <a:spLocks noChangeArrowheads="1"/>
          </p:cNvSpPr>
          <p:nvPr/>
        </p:nvSpPr>
        <p:spPr bwMode="auto">
          <a:xfrm>
            <a:off x="4267200" y="3392488"/>
            <a:ext cx="18288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Sub-Dominant  </a:t>
            </a:r>
            <a:r>
              <a:rPr lang="en-US">
                <a:latin typeface="Symbol" pitchFamily="18" charset="2"/>
              </a:rPr>
              <a:t>q</a:t>
            </a:r>
            <a:r>
              <a:rPr lang="en-US" baseline="-25000">
                <a:cs typeface="Arial" pitchFamily="34" charset="0"/>
              </a:rPr>
              <a:t>13</a:t>
            </a:r>
            <a:r>
              <a:rPr lang="en-US">
                <a:cs typeface="Arial" pitchFamily="34" charset="0"/>
              </a:rPr>
              <a:t> Oscillation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257801" y="31242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10200" y="1371600"/>
            <a:ext cx="3119765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Objective: Determine </a:t>
            </a:r>
            <a:r>
              <a:rPr lang="en-US" sz="2000" b="1" dirty="0" smtClean="0">
                <a:latin typeface="Symbol" pitchFamily="18" charset="2"/>
              </a:rPr>
              <a:t>q</a:t>
            </a:r>
            <a:r>
              <a:rPr lang="en-US" sz="2000" b="1" baseline="-25000" dirty="0" smtClean="0">
                <a:latin typeface="Symbol" pitchFamily="18" charset="2"/>
              </a:rPr>
              <a:t>13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990600" y="533400"/>
            <a:ext cx="7772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1970’s:</a:t>
            </a:r>
          </a:p>
          <a:p>
            <a:pPr lvl="1">
              <a:buFontTx/>
              <a:buChar char="-"/>
            </a:pPr>
            <a:r>
              <a:rPr lang="en-US" dirty="0" smtClean="0"/>
              <a:t> Accelerator based oscillation measurements </a:t>
            </a:r>
            <a:r>
              <a:rPr lang="en-US" b="1" dirty="0" smtClean="0"/>
              <a:t>CHORUS, NOMAD, CDHSW</a:t>
            </a:r>
            <a:r>
              <a:rPr lang="en-US" dirty="0" smtClean="0"/>
              <a:t>… No oscillation effects seen.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 Solar neutrinos: Davis continues at </a:t>
            </a:r>
            <a:r>
              <a:rPr lang="en-US" b="1" dirty="0" err="1" smtClean="0"/>
              <a:t>Homestake</a:t>
            </a:r>
            <a:endParaRPr lang="en-US" b="1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 smtClean="0"/>
              <a:t>1980’s</a:t>
            </a:r>
            <a:r>
              <a:rPr lang="en-US" dirty="0" smtClean="0"/>
              <a:t>: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b="1" dirty="0" err="1" smtClean="0"/>
              <a:t>Kamiokande</a:t>
            </a:r>
            <a:r>
              <a:rPr lang="en-US" dirty="0" smtClean="0"/>
              <a:t> solar neutrinos: Confirms deficit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dirty="0" err="1" smtClean="0"/>
              <a:t>Mikheyev</a:t>
            </a:r>
            <a:r>
              <a:rPr lang="en-US" dirty="0" smtClean="0"/>
              <a:t>, Smirnov (</a:t>
            </a:r>
            <a:r>
              <a:rPr lang="en-US" dirty="0" err="1" smtClean="0"/>
              <a:t>Wolfenstein</a:t>
            </a:r>
            <a:r>
              <a:rPr lang="en-US" dirty="0" smtClean="0"/>
              <a:t>) describe the </a:t>
            </a:r>
            <a:r>
              <a:rPr lang="en-US" b="1" dirty="0" smtClean="0"/>
              <a:t>MSW</a:t>
            </a:r>
            <a:r>
              <a:rPr lang="en-US" dirty="0" smtClean="0"/>
              <a:t> effect that modifies the </a:t>
            </a:r>
            <a:r>
              <a:rPr lang="en-US" dirty="0" err="1" smtClean="0"/>
              <a:t>behaviour</a:t>
            </a:r>
            <a:r>
              <a:rPr lang="en-US" dirty="0" smtClean="0"/>
              <a:t> of oscillations through matter interactions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The Atmospheric neutrino anomaly: </a:t>
            </a:r>
            <a:r>
              <a:rPr lang="en-US" b="1" dirty="0" smtClean="0"/>
              <a:t>IMB, </a:t>
            </a:r>
            <a:r>
              <a:rPr lang="en-US" b="1" dirty="0" err="1" smtClean="0"/>
              <a:t>Kamiokande</a:t>
            </a:r>
            <a:r>
              <a:rPr lang="en-US" dirty="0" smtClean="0"/>
              <a:t>: The ratio of total </a:t>
            </a:r>
            <a:r>
              <a:rPr lang="en-US" dirty="0" err="1" smtClean="0"/>
              <a:t>muon</a:t>
            </a:r>
            <a:r>
              <a:rPr lang="en-US" dirty="0" smtClean="0"/>
              <a:t> neutrinos to total electron neutrinos is low by about a factor of two. Not seen in FREJUS, NUSEX.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&lt;100m reactor based measurements find no oscillation evidence: </a:t>
            </a:r>
            <a:r>
              <a:rPr lang="en-US" b="1" dirty="0" err="1" smtClean="0"/>
              <a:t>Bugey</a:t>
            </a:r>
            <a:r>
              <a:rPr lang="en-US" b="1" dirty="0" smtClean="0"/>
              <a:t>, Krasnoyarsk, ROVNO, </a:t>
            </a:r>
            <a:r>
              <a:rPr lang="en-US" b="1" dirty="0" err="1" smtClean="0"/>
              <a:t>Goesgen</a:t>
            </a:r>
            <a:r>
              <a:rPr lang="en-US" b="1" dirty="0" smtClean="0"/>
              <a:t>, ILL</a:t>
            </a:r>
            <a:endParaRPr lang="en-US" dirty="0" smtClean="0"/>
          </a:p>
          <a:p>
            <a:pPr lvl="1"/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b="1" dirty="0" smtClean="0"/>
              <a:t>1990’s:</a:t>
            </a:r>
          </a:p>
          <a:p>
            <a:pPr lvl="1">
              <a:buFontTx/>
              <a:buChar char="-"/>
            </a:pPr>
            <a:r>
              <a:rPr lang="en-US" b="1" dirty="0" smtClean="0"/>
              <a:t> Palo Verde, CHOOZ: </a:t>
            </a:r>
            <a:r>
              <a:rPr lang="en-US" dirty="0" smtClean="0"/>
              <a:t>no oscillation seen at ~ I km from reactor.</a:t>
            </a:r>
            <a:endParaRPr lang="en-US" b="1" dirty="0" smtClean="0"/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b="1" dirty="0" smtClean="0"/>
              <a:t>SAGE, GALLEX, GNO </a:t>
            </a:r>
            <a:r>
              <a:rPr lang="en-US" dirty="0" smtClean="0"/>
              <a:t>confirm solar neutrino deficit for pp neutrinos.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b="1" dirty="0" smtClean="0"/>
              <a:t>LSND</a:t>
            </a:r>
            <a:r>
              <a:rPr lang="en-US" dirty="0" smtClean="0"/>
              <a:t> finds small effect for </a:t>
            </a:r>
            <a:r>
              <a:rPr lang="en-US" dirty="0" err="1" smtClean="0"/>
              <a:t>muon</a:t>
            </a:r>
            <a:r>
              <a:rPr lang="en-US" dirty="0" smtClean="0"/>
              <a:t> neutrino to electron neutrino conversion, with restrictions by </a:t>
            </a:r>
            <a:r>
              <a:rPr lang="en-US" b="1" dirty="0" smtClean="0"/>
              <a:t>KARMEN, E776/BNL</a:t>
            </a:r>
            <a:r>
              <a:rPr lang="en-US" dirty="0" smtClean="0"/>
              <a:t>.</a:t>
            </a:r>
          </a:p>
          <a:p>
            <a:pPr lvl="1">
              <a:buFontTx/>
              <a:buChar char="-"/>
            </a:pPr>
            <a:r>
              <a:rPr lang="en-US" dirty="0"/>
              <a:t> </a:t>
            </a:r>
            <a:r>
              <a:rPr lang="en-US" b="1" dirty="0" err="1" smtClean="0"/>
              <a:t>SuperKamiokande</a:t>
            </a:r>
            <a:r>
              <a:rPr lang="en-US" dirty="0" smtClean="0"/>
              <a:t> finds clear disappearance of atm. mu neutrinos as a function of zenith angle that fits well the pattern for oscillations.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76200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Neutrino Oscillation History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587375" y="152400"/>
            <a:ext cx="8175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2"/>
                </a:solidFill>
              </a:rPr>
              <a:t>Long Baseline Oscillations </a:t>
            </a:r>
            <a:r>
              <a:rPr lang="en-US" sz="2400" b="1" dirty="0" smtClean="0">
                <a:solidFill>
                  <a:schemeClr val="bg2"/>
                </a:solidFill>
              </a:rPr>
              <a:t>for: </a:t>
            </a:r>
            <a:r>
              <a:rPr lang="en-US" sz="2400" b="1" dirty="0" smtClean="0">
                <a:solidFill>
                  <a:schemeClr val="bg2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chemeClr val="bg2"/>
                </a:solidFill>
              </a:rPr>
              <a:t>13</a:t>
            </a:r>
            <a:r>
              <a:rPr lang="en-US" sz="2400" b="1" dirty="0" smtClean="0">
                <a:solidFill>
                  <a:schemeClr val="bg2"/>
                </a:solidFill>
              </a:rPr>
              <a:t>, Hierarchy </a:t>
            </a:r>
            <a:r>
              <a:rPr lang="en-US" sz="2400" b="1" dirty="0">
                <a:solidFill>
                  <a:schemeClr val="bg2"/>
                </a:solidFill>
              </a:rPr>
              <a:t>(Matter), CP </a:t>
            </a:r>
            <a:r>
              <a:rPr lang="en-US" sz="2400" b="1" dirty="0" smtClean="0">
                <a:solidFill>
                  <a:schemeClr val="bg2"/>
                </a:solidFill>
              </a:rPr>
              <a:t>Violation, (also </a:t>
            </a:r>
            <a:r>
              <a:rPr lang="en-US" sz="2400" b="1" dirty="0" smtClean="0">
                <a:solidFill>
                  <a:schemeClr val="bg2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chemeClr val="bg2"/>
                </a:solidFill>
              </a:rPr>
              <a:t>23</a:t>
            </a:r>
            <a:r>
              <a:rPr lang="en-US" sz="2400" b="1" dirty="0" smtClean="0">
                <a:solidFill>
                  <a:schemeClr val="bg2"/>
                </a:solidFill>
              </a:rPr>
              <a:t> from </a:t>
            </a:r>
            <a:r>
              <a:rPr lang="en-US" sz="2400" b="1" dirty="0" smtClean="0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chemeClr val="bg2"/>
                </a:solidFill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chemeClr val="bg2"/>
                </a:solidFill>
                <a:latin typeface="Symbol" pitchFamily="18" charset="2"/>
              </a:rPr>
              <a:t> -&gt; n</a:t>
            </a:r>
            <a:r>
              <a:rPr lang="en-US" sz="2400" b="1" baseline="-25000" dirty="0" smtClean="0">
                <a:solidFill>
                  <a:schemeClr val="bg2"/>
                </a:solidFill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chemeClr val="bg2"/>
                </a:solidFill>
              </a:rPr>
              <a:t>)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4" name="Picture 3" descr="T20050913 - 14 - Mezzetto 2.jpg"/>
          <p:cNvPicPr>
            <a:picLocks noChangeAspect="1"/>
          </p:cNvPicPr>
          <p:nvPr/>
        </p:nvPicPr>
        <p:blipFill>
          <a:blip r:embed="rId3" cstate="print"/>
          <a:srcRect t="16667"/>
          <a:stretch>
            <a:fillRect/>
          </a:stretch>
        </p:blipFill>
        <p:spPr>
          <a:xfrm>
            <a:off x="179256" y="1143000"/>
            <a:ext cx="8785487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pm-DankoMinos 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40"/>
            <a:ext cx="9144000" cy="685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467" y="62484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Danko</a:t>
            </a:r>
            <a:r>
              <a:rPr lang="en-US" dirty="0" smtClean="0">
                <a:solidFill>
                  <a:srgbClr val="000000"/>
                </a:solidFill>
              </a:rPr>
              <a:t> NNN2010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930" y="5435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MINOS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304442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Now for some surprises…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pm-DankoMinos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70"/>
            <a:ext cx="9144000" cy="685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467" y="62484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Danko</a:t>
            </a:r>
            <a:r>
              <a:rPr lang="en-US" dirty="0" smtClean="0">
                <a:solidFill>
                  <a:srgbClr val="000000"/>
                </a:solidFill>
              </a:rPr>
              <a:t> NNN2010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324600"/>
            <a:ext cx="49403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See also </a:t>
            </a:r>
            <a:r>
              <a:rPr lang="en-US" b="1" dirty="0" err="1" smtClean="0">
                <a:solidFill>
                  <a:srgbClr val="000000"/>
                </a:solidFill>
              </a:rPr>
              <a:t>SuperK</a:t>
            </a:r>
            <a:r>
              <a:rPr lang="en-US" b="1" dirty="0" smtClean="0">
                <a:solidFill>
                  <a:srgbClr val="000000"/>
                </a:solidFill>
              </a:rPr>
              <a:t>: Jeff Wilkes at 11:15 today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deWaterMiniBoon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graphicFrame>
        <p:nvGraphicFramePr>
          <p:cNvPr id="272385" name="Object 1"/>
          <p:cNvGraphicFramePr>
            <a:graphicFrameLocks noChangeAspect="1"/>
          </p:cNvGraphicFramePr>
          <p:nvPr/>
        </p:nvGraphicFramePr>
        <p:xfrm>
          <a:off x="7239000" y="1981200"/>
          <a:ext cx="1143000" cy="431800"/>
        </p:xfrm>
        <a:graphic>
          <a:graphicData uri="http://schemas.openxmlformats.org/presentationml/2006/ole">
            <p:oleObj spid="_x0000_s388098" name="Equation" r:id="rId4" imgW="723600" imgH="24120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76200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MiniBoone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8930" y="6400800"/>
            <a:ext cx="2165208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R. Van de Water Nu2010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deWaterMiniBoone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76200"/>
            <a:ext cx="1755609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MiniBoone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930" y="6400800"/>
            <a:ext cx="2165208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R. Van de Water Nu2010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rot="5400000" flipH="1" flipV="1">
            <a:off x="5676900" y="5600700"/>
            <a:ext cx="9906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172200" y="5103812"/>
            <a:ext cx="3048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057400" y="5029200"/>
            <a:ext cx="3048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1562100" y="5524500"/>
            <a:ext cx="9906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914400" y="685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49185" name="Object 1"/>
          <p:cNvGraphicFramePr>
            <a:graphicFrameLocks noChangeAspect="1"/>
          </p:cNvGraphicFramePr>
          <p:nvPr/>
        </p:nvGraphicFramePr>
        <p:xfrm>
          <a:off x="3581400" y="-20638"/>
          <a:ext cx="1449387" cy="706438"/>
        </p:xfrm>
        <a:graphic>
          <a:graphicData uri="http://schemas.openxmlformats.org/presentationml/2006/ole">
            <p:oleObj spid="_x0000_s349185" name="Equation" r:id="rId4" imgW="495000" imgH="2412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3581400" y="76200"/>
            <a:ext cx="1524000" cy="5334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6172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475 </a:t>
            </a:r>
            <a:r>
              <a:rPr lang="en-US" b="1" dirty="0" err="1" smtClean="0">
                <a:solidFill>
                  <a:srgbClr val="FF0000"/>
                </a:solidFill>
              </a:rPr>
              <a:t>MeV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deWaterMiniBoone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572000" y="914400"/>
            <a:ext cx="1828800" cy="167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76200"/>
            <a:ext cx="1755609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MiniBoone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2368" y="648866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More running has been approved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8290" y="152400"/>
            <a:ext cx="25571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Consistent with LSND 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6400800" y="533400"/>
            <a:ext cx="2133600" cy="76200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4572000" y="2209800"/>
            <a:ext cx="1828800" cy="3810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400800"/>
            <a:ext cx="2165208" cy="307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R. Van de Water Nu2010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48161" name="Object 1"/>
          <p:cNvGraphicFramePr>
            <a:graphicFrameLocks noChangeAspect="1"/>
          </p:cNvGraphicFramePr>
          <p:nvPr/>
        </p:nvGraphicFramePr>
        <p:xfrm>
          <a:off x="3581400" y="-20638"/>
          <a:ext cx="1449388" cy="706438"/>
        </p:xfrm>
        <a:graphic>
          <a:graphicData uri="http://schemas.openxmlformats.org/presentationml/2006/ole">
            <p:oleObj spid="_x0000_s348161" name="Equation" r:id="rId4" imgW="49500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m-CarloRubbiaICARUS 55.jpg"/>
          <p:cNvPicPr>
            <a:picLocks noChangeAspect="1"/>
          </p:cNvPicPr>
          <p:nvPr/>
        </p:nvPicPr>
        <p:blipFill>
          <a:blip r:embed="rId2" cstate="print"/>
          <a:srcRect t="13438" r="53333" b="27591"/>
          <a:stretch>
            <a:fillRect/>
          </a:stretch>
        </p:blipFill>
        <p:spPr>
          <a:xfrm>
            <a:off x="0" y="1676400"/>
            <a:ext cx="4267200" cy="3810000"/>
          </a:xfrm>
          <a:prstGeom prst="rect">
            <a:avLst/>
          </a:prstGeom>
        </p:spPr>
      </p:pic>
      <p:pic>
        <p:nvPicPr>
          <p:cNvPr id="3" name="Picture 2" descr="15am-CarloRubbiaICARUS 8.jpg"/>
          <p:cNvPicPr>
            <a:picLocks noChangeAspect="1"/>
          </p:cNvPicPr>
          <p:nvPr/>
        </p:nvPicPr>
        <p:blipFill>
          <a:blip r:embed="rId3" cstate="print"/>
          <a:srcRect l="8333" t="12258" r="25000" b="12258"/>
          <a:stretch>
            <a:fillRect/>
          </a:stretch>
        </p:blipFill>
        <p:spPr>
          <a:xfrm>
            <a:off x="4343400" y="1676400"/>
            <a:ext cx="4648200" cy="3718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8001000" y="3200400"/>
            <a:ext cx="9906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15am-CarloRubbiaICARUS 8.jpg"/>
          <p:cNvPicPr>
            <a:picLocks noChangeAspect="1"/>
          </p:cNvPicPr>
          <p:nvPr/>
        </p:nvPicPr>
        <p:blipFill>
          <a:blip r:embed="rId3" cstate="print"/>
          <a:srcRect l="60000" t="43071" r="2500" b="38206"/>
          <a:stretch>
            <a:fillRect/>
          </a:stretch>
        </p:blipFill>
        <p:spPr>
          <a:xfrm>
            <a:off x="5105400" y="5562600"/>
            <a:ext cx="3048000" cy="1075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5715000"/>
            <a:ext cx="2136290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Two Years of operation</a:t>
            </a:r>
          </a:p>
          <a:p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planned for </a:t>
            </a:r>
          </a:p>
          <a:p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ICARUS at Gran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</a:rPr>
              <a:t>Sasso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1676400" y="5333206"/>
            <a:ext cx="762000" cy="15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20409" y="228600"/>
            <a:ext cx="7285391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ICARUS – 600 Tons of Liquid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Ar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now in operation at Gran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Sasso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observing the neutrino beam from CERN.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926068"/>
            <a:ext cx="692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Can observe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n</a:t>
            </a:r>
            <a:r>
              <a:rPr lang="en-US" b="1" baseline="-25000" dirty="0" err="1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t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similar to OPERA.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 Can observe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b="1" baseline="-25000" dirty="0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 -&gt; n</a:t>
            </a:r>
            <a:r>
              <a:rPr lang="en-US" b="1" baseline="-25000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e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 to study LSND and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MiniBoone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 physics.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3657600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20 year simulation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7239" y="6519446"/>
            <a:ext cx="2050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C. Rubbia NNN2010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exinoCalaprice 18.jpg"/>
          <p:cNvPicPr>
            <a:picLocks noChangeAspect="1"/>
          </p:cNvPicPr>
          <p:nvPr/>
        </p:nvPicPr>
        <p:blipFill>
          <a:blip r:embed="rId2" cstate="print"/>
          <a:srcRect l="5354" t="36667" r="5354" b="6667"/>
          <a:stretch>
            <a:fillRect/>
          </a:stretch>
        </p:blipFill>
        <p:spPr>
          <a:xfrm>
            <a:off x="143435" y="2133600"/>
            <a:ext cx="9167906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245423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Calaprice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Improved data for solar neutrinos also restricts possible sub-dominant oscillation effects such as: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Mass varying neutrinos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Flavor changing neutral currents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Low mass sterile neutrinos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7730" y="267718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</a:rPr>
              <a:t>SAGE</a:t>
            </a:r>
          </a:p>
          <a:p>
            <a:r>
              <a:rPr lang="en-US" sz="1400" dirty="0" smtClean="0">
                <a:solidFill>
                  <a:srgbClr val="009900"/>
                </a:solidFill>
              </a:rPr>
              <a:t>Continuing</a:t>
            </a:r>
            <a:endParaRPr lang="en-US" sz="1400" dirty="0">
              <a:solidFill>
                <a:srgbClr val="0099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248400" y="4572000"/>
            <a:ext cx="533400" cy="685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4495800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Future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ctorAntinueAnomaly 9.jpg"/>
          <p:cNvPicPr>
            <a:picLocks noChangeAspect="1"/>
          </p:cNvPicPr>
          <p:nvPr/>
        </p:nvPicPr>
        <p:blipFill>
          <a:blip r:embed="rId3" cstate="print"/>
          <a:srcRect l="15379" t="7778" r="9997" b="67322"/>
          <a:stretch>
            <a:fillRect/>
          </a:stretch>
        </p:blipFill>
        <p:spPr>
          <a:xfrm>
            <a:off x="2209800" y="914400"/>
            <a:ext cx="6705600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32" y="115669"/>
            <a:ext cx="7665368" cy="64633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Reactor Antineutrino Anomaly: G. Mention et al: arXiv:0179257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                                                     (Th. A. Mueller et al: arXiv:1101.2663)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243387"/>
            <a:ext cx="8839200" cy="246221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Very careful, detailed work by the authors who also state: “We would like to stress here that other explanations are also possible, such as a correlated artifact in the experiments, or an erroneous prediction of the antineutrino flux from the nuclear reactor cores.” 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Reactor Flux normalization is increased by over 3% in the new calculation mainly due to change in calculation of Coulomb and Weak Magnetism corrections for fission product beta decay. Uncertainty still assigned as &lt; 1% for these corrections because of stated improvements in the calculations. 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2.7% total reactor flux uncertainty mainly via 1985 measurements of fission product electron spectra.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 Average of experimental measurements assigned 1% uncertainty, dominated by Bugey4 with 1.4 % result. 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The authors also call for future experiments for verification, such as short baseline reactor neutrino measurements or neutrino source measurements in a detector with energy and spatial resolution.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924580"/>
            <a:ext cx="1828800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Assuming oscillation with sin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 2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400" baseline="-25000" dirty="0" smtClean="0">
                <a:solidFill>
                  <a:srgbClr val="000000"/>
                </a:solidFill>
                <a:latin typeface="Symbol" pitchFamily="18" charset="2"/>
              </a:rPr>
              <a:t>13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 = 0.06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828800" y="1447800"/>
            <a:ext cx="762000" cy="53340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2400" y="1676400"/>
            <a:ext cx="1905000" cy="11695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Assuming 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400" baseline="-25000" dirty="0" smtClean="0">
                <a:solidFill>
                  <a:srgbClr val="000000"/>
                </a:solidFill>
                <a:latin typeface="Symbol" pitchFamily="18" charset="2"/>
              </a:rPr>
              <a:t>13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 = 0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and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suppression due to sterile neutrino with   sin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 2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400" baseline="-25000" dirty="0" smtClean="0">
                <a:solidFill>
                  <a:srgbClr val="000000"/>
                </a:solidFill>
                <a:latin typeface="Symbol" pitchFamily="18" charset="2"/>
              </a:rPr>
              <a:t>14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 ~              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and |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| &gt; 1.5 eV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881" y="3124200"/>
            <a:ext cx="1920719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Observed/Predicted =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For &lt; 100m. </a:t>
            </a: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04800" y="3505200"/>
          <a:ext cx="1295400" cy="304800"/>
        </p:xfrm>
        <a:graphic>
          <a:graphicData uri="http://schemas.openxmlformats.org/presentationml/2006/ole">
            <p:oleObj spid="_x0000_s347137" name="Equation" r:id="rId4" imgW="863280" imgH="203040" progId="Equation.3">
              <p:embed/>
            </p:oleObj>
          </a:graphicData>
        </a:graphic>
      </p:graphicFrame>
      <p:cxnSp>
        <p:nvCxnSpPr>
          <p:cNvPr id="26" name="Straight Arrow Connector 25"/>
          <p:cNvCxnSpPr/>
          <p:nvPr/>
        </p:nvCxnSpPr>
        <p:spPr bwMode="auto">
          <a:xfrm>
            <a:off x="2133600" y="2209800"/>
            <a:ext cx="381000" cy="76200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1752600" y="2743200"/>
            <a:ext cx="1295400" cy="533400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47138" name="Object 2"/>
          <p:cNvGraphicFramePr>
            <a:graphicFrameLocks noChangeAspect="1"/>
          </p:cNvGraphicFramePr>
          <p:nvPr/>
        </p:nvGraphicFramePr>
        <p:xfrm>
          <a:off x="1063625" y="2362200"/>
          <a:ext cx="768350" cy="250825"/>
        </p:xfrm>
        <a:graphic>
          <a:graphicData uri="http://schemas.openxmlformats.org/presentationml/2006/ole">
            <p:oleObj spid="_x0000_s347138" name="Equation" r:id="rId5" imgW="622080" imgH="20304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06875" y="164068"/>
            <a:ext cx="1324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Jan 14,2011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1328" y="3810000"/>
            <a:ext cx="310027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See  T. </a:t>
            </a:r>
            <a:r>
              <a:rPr lang="en-US" dirty="0" err="1" smtClean="0">
                <a:solidFill>
                  <a:srgbClr val="000000"/>
                </a:solidFill>
              </a:rPr>
              <a:t>Lasserre</a:t>
            </a:r>
            <a:r>
              <a:rPr lang="en-US" dirty="0" smtClean="0">
                <a:solidFill>
                  <a:srgbClr val="000000"/>
                </a:solidFill>
              </a:rPr>
              <a:t> Wed: 14:45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1" y="379274"/>
            <a:ext cx="7696200" cy="31393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Other experiments cited in the Reactor antineutrino anomaly paper with effects possibly arising from a sterile neutrino with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|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| &gt; ~ 1 eV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: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51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Cr and 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37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Ar source measurements for SAGE and GNO experiments:</a:t>
            </a:r>
          </a:p>
          <a:p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   Observed/Predicted = 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MiniBoone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it-IT" dirty="0" smtClean="0">
                <a:solidFill>
                  <a:srgbClr val="000000"/>
                </a:solidFill>
                <a:cs typeface="Arial" pitchFamily="34" charset="0"/>
              </a:rPr>
              <a:t>C. Giunti, M. Laveder, Phys. Rev. D82 (2010) 053005)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Numbers of Neutrinos fit for Cosmological data: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WMAP + BAO:                  , WMAP + Atacama:        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Non-standard Big Bang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Nucleosynthesis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436937" y="1524000"/>
          <a:ext cx="1135063" cy="330200"/>
        </p:xfrm>
        <a:graphic>
          <a:graphicData uri="http://schemas.openxmlformats.org/presentationml/2006/ole">
            <p:oleObj spid="_x0000_s346113" name="Equation" r:id="rId3" imgW="698400" imgH="20304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3718679"/>
            <a:ext cx="7696200" cy="28623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Assuming a 3+1 sterile neutrino scenario (2+2 is disfavored by </a:t>
            </a:r>
            <a:r>
              <a:rPr lang="en-US" dirty="0" err="1" smtClean="0">
                <a:solidFill>
                  <a:srgbClr val="000000"/>
                </a:solidFill>
              </a:rPr>
              <a:t>solar+KamLAND</a:t>
            </a:r>
            <a:r>
              <a:rPr lang="en-US" dirty="0" smtClean="0">
                <a:solidFill>
                  <a:srgbClr val="000000"/>
                </a:solidFill>
              </a:rPr>
              <a:t>+ atmospheric), the effects in other experiments from a sterile neutrino with sin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baseline="-25000" dirty="0" smtClean="0">
                <a:solidFill>
                  <a:srgbClr val="000000"/>
                </a:solidFill>
                <a:latin typeface="Symbol" pitchFamily="18" charset="2"/>
              </a:rPr>
              <a:t>14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~ 0.2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and |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| ~ 1.5 eV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would be:</a:t>
            </a:r>
          </a:p>
          <a:p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Small change in CHOOZ limit (They had used BUGEY4 to normalize).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Very small effect on mass 1-2 and 2-3 mixing parameters except a small reduction in the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baseline="-25000" dirty="0" smtClean="0">
                <a:solidFill>
                  <a:srgbClr val="000000"/>
                </a:solidFill>
                <a:latin typeface="Symbol" pitchFamily="18" charset="2"/>
              </a:rPr>
              <a:t>13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value derived from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KamLAND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and solar.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Contribution to KATRIN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mass measurement at ~ 0.2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eV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level.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Contribution to neutrino-less double beta decay at ~ 0.02 eV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level.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About 8% reduction in the expected active solar neutrino flux.</a:t>
            </a:r>
          </a:p>
        </p:txBody>
      </p:sp>
      <p:graphicFrame>
        <p:nvGraphicFramePr>
          <p:cNvPr id="346115" name="Object 3"/>
          <p:cNvGraphicFramePr>
            <a:graphicFrameLocks noChangeAspect="1"/>
          </p:cNvGraphicFramePr>
          <p:nvPr/>
        </p:nvGraphicFramePr>
        <p:xfrm>
          <a:off x="5799138" y="3175000"/>
          <a:ext cx="1135062" cy="330200"/>
        </p:xfrm>
        <a:graphic>
          <a:graphicData uri="http://schemas.openxmlformats.org/presentationml/2006/ole">
            <p:oleObj spid="_x0000_s346115" name="Equation" r:id="rId4" imgW="698400" imgH="203040" progId="Equation.3">
              <p:embed/>
            </p:oleObj>
          </a:graphicData>
        </a:graphic>
      </p:graphicFrame>
      <p:graphicFrame>
        <p:nvGraphicFramePr>
          <p:cNvPr id="346116" name="Object 4"/>
          <p:cNvGraphicFramePr>
            <a:graphicFrameLocks noChangeAspect="1"/>
          </p:cNvGraphicFramePr>
          <p:nvPr/>
        </p:nvGraphicFramePr>
        <p:xfrm>
          <a:off x="6219825" y="2870200"/>
          <a:ext cx="866775" cy="330200"/>
        </p:xfrm>
        <a:graphic>
          <a:graphicData uri="http://schemas.openxmlformats.org/presentationml/2006/ole">
            <p:oleObj spid="_x0000_s346116" name="Equation" r:id="rId5" imgW="533160" imgH="203040" progId="Equation.3">
              <p:embed/>
            </p:oleObj>
          </a:graphicData>
        </a:graphic>
      </p:graphicFrame>
      <p:graphicFrame>
        <p:nvGraphicFramePr>
          <p:cNvPr id="346117" name="Object 5"/>
          <p:cNvGraphicFramePr>
            <a:graphicFrameLocks noChangeAspect="1"/>
          </p:cNvGraphicFramePr>
          <p:nvPr/>
        </p:nvGraphicFramePr>
        <p:xfrm>
          <a:off x="2968625" y="2873308"/>
          <a:ext cx="1146175" cy="327092"/>
        </p:xfrm>
        <a:graphic>
          <a:graphicData uri="http://schemas.openxmlformats.org/presentationml/2006/ole">
            <p:oleObj spid="_x0000_s346117" name="Equation" r:id="rId6" imgW="711000" imgH="203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762000"/>
            <a:ext cx="7848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2000’s:</a:t>
            </a:r>
          </a:p>
          <a:p>
            <a:pPr lvl="1">
              <a:buFontTx/>
              <a:buChar char="-"/>
            </a:pPr>
            <a:r>
              <a:rPr lang="en-US" b="1" dirty="0" smtClean="0"/>
              <a:t> SNO </a:t>
            </a:r>
            <a:r>
              <a:rPr lang="en-US" dirty="0" smtClean="0"/>
              <a:t>observes clear flavor change for solar neutrinos. Appearance of </a:t>
            </a:r>
            <a:r>
              <a:rPr lang="en-US" dirty="0" err="1" smtClean="0"/>
              <a:t>muon</a:t>
            </a:r>
            <a:r>
              <a:rPr lang="en-US" dirty="0" smtClean="0"/>
              <a:t> or tau neutrinos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FontTx/>
              <a:buChar char="-"/>
            </a:pPr>
            <a:r>
              <a:rPr lang="en-US" dirty="0" smtClean="0"/>
              <a:t> </a:t>
            </a:r>
            <a:r>
              <a:rPr lang="en-US" b="1" dirty="0" err="1" smtClean="0"/>
              <a:t>KamLAND</a:t>
            </a:r>
            <a:r>
              <a:rPr lang="en-US" dirty="0" smtClean="0"/>
              <a:t> observes clear disappearance of electron anti-neutrinos from reactors with same oscillation parameters as electron neutrinos from the sun (with MSW effect applied).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FontTx/>
              <a:buChar char="-"/>
            </a:pP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 number of experiments and results associated with neutrino oscillations expands greatly:</a:t>
            </a:r>
          </a:p>
          <a:p>
            <a:pPr lvl="2"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Neutrinos: </a:t>
            </a:r>
            <a:r>
              <a:rPr lang="en-US" b="1" dirty="0" smtClean="0"/>
              <a:t>KARMEN, K2K, MINOS, </a:t>
            </a:r>
            <a:r>
              <a:rPr lang="en-US" b="1" dirty="0" err="1" smtClean="0"/>
              <a:t>MiniBoone</a:t>
            </a:r>
            <a:r>
              <a:rPr lang="en-US" dirty="0" smtClean="0"/>
              <a:t>…</a:t>
            </a:r>
          </a:p>
          <a:p>
            <a:pPr lvl="2"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anti-neutrinos: </a:t>
            </a:r>
            <a:r>
              <a:rPr lang="en-US" b="1" dirty="0" smtClean="0"/>
              <a:t>MINOS, </a:t>
            </a:r>
            <a:r>
              <a:rPr lang="en-US" b="1" dirty="0" err="1" smtClean="0"/>
              <a:t>MiniBoone</a:t>
            </a:r>
            <a:endParaRPr lang="en-US" b="1" dirty="0" smtClean="0"/>
          </a:p>
          <a:p>
            <a:pPr lvl="2">
              <a:buFontTx/>
              <a:buChar char="-"/>
            </a:pPr>
            <a:r>
              <a:rPr lang="en-US" dirty="0" smtClean="0"/>
              <a:t> Solar Neutrinos: </a:t>
            </a:r>
            <a:r>
              <a:rPr lang="en-US" b="1" dirty="0" err="1" smtClean="0"/>
              <a:t>Borexino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2010’s:</a:t>
            </a:r>
          </a:p>
          <a:p>
            <a:pPr lvl="1">
              <a:buFontTx/>
              <a:buChar char="-"/>
            </a:pPr>
            <a:r>
              <a:rPr lang="en-US" dirty="0" smtClean="0"/>
              <a:t> A dominant mechanism for neutrino flavor change appears to be oscillations among three active flavors of massive neutrinos. Parameters for these oscillations are becoming increasingly accurate and future experiments seek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Symbol" pitchFamily="18" charset="2"/>
              </a:rPr>
              <a:t>13</a:t>
            </a:r>
            <a:r>
              <a:rPr lang="en-US" dirty="0" smtClean="0"/>
              <a:t>, Hierarchy, Low Energy solar…..</a:t>
            </a:r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 Other questions remain from results at the few sigma level in several experiments: Sterile neutrinos, CPT violation…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28600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Neutrino Oscillation History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ndeWaterMiniBoone 8.jpg"/>
          <p:cNvPicPr>
            <a:picLocks noChangeAspect="1"/>
          </p:cNvPicPr>
          <p:nvPr/>
        </p:nvPicPr>
        <p:blipFill>
          <a:blip r:embed="rId2" cstate="print"/>
          <a:srcRect l="56010" t="6667" r="6212" b="35555"/>
          <a:stretch>
            <a:fillRect/>
          </a:stretch>
        </p:blipFill>
        <p:spPr>
          <a:xfrm>
            <a:off x="457200" y="533399"/>
            <a:ext cx="4648200" cy="5493327"/>
          </a:xfrm>
          <a:prstGeom prst="rect">
            <a:avLst/>
          </a:prstGeom>
        </p:spPr>
      </p:pic>
      <p:pic>
        <p:nvPicPr>
          <p:cNvPr id="5" name="Picture 4" descr="ReactorAntinueAnomaly 8.jpg"/>
          <p:cNvPicPr>
            <a:picLocks noChangeAspect="1"/>
          </p:cNvPicPr>
          <p:nvPr/>
        </p:nvPicPr>
        <p:blipFill>
          <a:blip r:embed="rId3" cstate="print"/>
          <a:srcRect l="57753" t="8894" r="13827" b="73414"/>
          <a:stretch>
            <a:fillRect/>
          </a:stretch>
        </p:blipFill>
        <p:spPr>
          <a:xfrm>
            <a:off x="1752600" y="1066800"/>
            <a:ext cx="2743200" cy="434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tan2010.jpg"/>
          <p:cNvPicPr>
            <a:picLocks noChangeAspect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>
          <a:xfrm>
            <a:off x="4887497" y="76200"/>
            <a:ext cx="4256503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8005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Summary of Experiments: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(Weapons of  Mass  Instruction)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Known </a:t>
            </a:r>
            <a:r>
              <a:rPr lang="en-US" sz="2800" b="1" dirty="0" err="1" smtClean="0">
                <a:solidFill>
                  <a:srgbClr val="000000"/>
                </a:solidFill>
              </a:rPr>
              <a:t>Knowns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Known Unknowns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Semi-known previously unknowns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Unknown Unknowns??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Stay tuned as running proceeds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352800" y="1447800"/>
            <a:ext cx="3962400" cy="533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352800" y="1447800"/>
            <a:ext cx="4267200" cy="1295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6200" y="64008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Copyright: D. Rumsfeld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415" y="2362200"/>
            <a:ext cx="4537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2-3 Hierarchy,  absolute mass,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Majorana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/Dirac</a:t>
            </a:r>
            <a:r>
              <a:rPr lang="en-US" sz="2000" b="1" smtClean="0">
                <a:solidFill>
                  <a:srgbClr val="FF0000"/>
                </a:solidFill>
                <a:cs typeface="Arial" pitchFamily="34" charset="0"/>
              </a:rPr>
              <a:t>,  </a:t>
            </a:r>
            <a:r>
              <a:rPr lang="en-US" sz="2800" b="1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800" b="1" baseline="-25000" smtClean="0">
                <a:solidFill>
                  <a:srgbClr val="FF0000"/>
                </a:solidFill>
                <a:latin typeface="Symbol" pitchFamily="18" charset="2"/>
              </a:rPr>
              <a:t>13</a:t>
            </a:r>
            <a:r>
              <a:rPr lang="en-US" sz="2800" b="1" smtClean="0">
                <a:solidFill>
                  <a:srgbClr val="FF0000"/>
                </a:solidFill>
                <a:latin typeface="Symbol" pitchFamily="18" charset="2"/>
              </a:rPr>
              <a:t>, d</a:t>
            </a:r>
            <a:endParaRPr lang="en-US" sz="28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4191000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Sterile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, CPT violation??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555" y="5010090"/>
            <a:ext cx="394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Who Knows??  That’s the fun!!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4164" y="9144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(and mixing)</a:t>
            </a:r>
          </a:p>
        </p:txBody>
      </p:sp>
      <p:sp>
        <p:nvSpPr>
          <p:cNvPr id="18" name="Up Arrow 17"/>
          <p:cNvSpPr/>
          <p:nvPr/>
        </p:nvSpPr>
        <p:spPr bwMode="auto">
          <a:xfrm>
            <a:off x="2971800" y="762000"/>
            <a:ext cx="228600" cy="216408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Up Arrow 11"/>
          <p:cNvSpPr/>
          <p:nvPr/>
        </p:nvSpPr>
        <p:spPr bwMode="auto">
          <a:xfrm>
            <a:off x="1981200" y="762000"/>
            <a:ext cx="228600" cy="216408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2716" y="914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(neutrino)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4475" y="1838325"/>
          <a:ext cx="8726488" cy="3370263"/>
        </p:xfrm>
        <a:graphic>
          <a:graphicData uri="http://schemas.openxmlformats.org/presentationml/2006/ole">
            <p:oleObj spid="_x0000_s1026" name="Equation" r:id="rId4" imgW="9131040" imgH="3466800" progId="Equation.3">
              <p:embed/>
            </p:oleObj>
          </a:graphicData>
        </a:graphic>
      </p:graphicFrame>
      <p:grpSp>
        <p:nvGrpSpPr>
          <p:cNvPr id="1029" name="Group 3"/>
          <p:cNvGrpSpPr>
            <a:grpSpLocks/>
          </p:cNvGrpSpPr>
          <p:nvPr/>
        </p:nvGrpSpPr>
        <p:grpSpPr bwMode="auto">
          <a:xfrm>
            <a:off x="1258888" y="854075"/>
            <a:ext cx="6843712" cy="688975"/>
            <a:chOff x="777" y="346"/>
            <a:chExt cx="4311" cy="434"/>
          </a:xfrm>
        </p:grpSpPr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890" y="346"/>
            <a:ext cx="2198" cy="434"/>
          </p:xfrm>
          <a:graphic>
            <a:graphicData uri="http://schemas.openxmlformats.org/presentationml/2006/ole">
              <p:oleObj spid="_x0000_s1028" name="Equation" r:id="rId5" imgW="965160" imgH="253800" progId="Equation.3">
                <p:embed/>
              </p:oleObj>
            </a:graphicData>
          </a:graphic>
        </p:graphicFrame>
        <p:sp>
          <p:nvSpPr>
            <p:cNvPr id="1051" name="Text Box 5"/>
            <p:cNvSpPr txBox="1">
              <a:spLocks noChangeArrowheads="1"/>
            </p:cNvSpPr>
            <p:nvPr/>
          </p:nvSpPr>
          <p:spPr bwMode="auto">
            <a:xfrm>
              <a:off x="777" y="414"/>
              <a:ext cx="19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262" tIns="45633" rIns="91262" bIns="45633">
              <a:spAutoFit/>
            </a:bodyPr>
            <a:lstStyle/>
            <a:p>
              <a:pPr algn="ctr"/>
              <a:r>
                <a:rPr lang="en-GB" sz="2400">
                  <a:solidFill>
                    <a:srgbClr val="990000"/>
                  </a:solidFill>
                  <a:latin typeface="Times New Roman" pitchFamily="18" charset="0"/>
                </a:rPr>
                <a:t>If neutrinos have mass:</a:t>
              </a:r>
            </a:p>
          </p:txBody>
        </p:sp>
      </p:grp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2170113" y="5597525"/>
          <a:ext cx="5297487" cy="879475"/>
        </p:xfrm>
        <a:graphic>
          <a:graphicData uri="http://schemas.openxmlformats.org/presentationml/2006/ole">
            <p:oleObj spid="_x0000_s1027" name="Equation" r:id="rId6" imgW="3898800" imgH="647640" progId="Equation.3">
              <p:embed/>
            </p:oleObj>
          </a:graphicData>
        </a:graphic>
      </p:graphicFrame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455613" y="4221163"/>
            <a:ext cx="1362258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Atmos., </a:t>
            </a:r>
            <a:r>
              <a:rPr lang="en-US" sz="1400" b="1" dirty="0" err="1">
                <a:solidFill>
                  <a:srgbClr val="FF0000"/>
                </a:solidFill>
              </a:rPr>
              <a:t>Accel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2055813" y="4221163"/>
            <a:ext cx="1433512" cy="307975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CP Viol. Phase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139700" y="173038"/>
            <a:ext cx="9004300" cy="67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2" tIns="45633" rIns="91262" bIns="45633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Oscillation of 3 massive active neutrinos </a:t>
            </a:r>
            <a:r>
              <a:rPr lang="en-US" b="1" dirty="0">
                <a:solidFill>
                  <a:srgbClr val="990000"/>
                </a:solidFill>
              </a:rPr>
              <a:t>is a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>
                <a:solidFill>
                  <a:srgbClr val="990000"/>
                </a:solidFill>
              </a:rPr>
              <a:t>dominant mechanism for flavor change. Neutrinos have a finite mass but only differences are known.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539750" y="5300663"/>
            <a:ext cx="815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>
                <a:solidFill>
                  <a:srgbClr val="990000"/>
                </a:solidFill>
              </a:rPr>
              <a:t>For </a:t>
            </a:r>
            <a:r>
              <a:rPr lang="en-US">
                <a:solidFill>
                  <a:srgbClr val="FF0000"/>
                </a:solidFill>
              </a:rPr>
              <a:t>two neutrino</a:t>
            </a:r>
            <a:r>
              <a:rPr lang="en-US">
                <a:solidFill>
                  <a:srgbClr val="990000"/>
                </a:solidFill>
              </a:rPr>
              <a:t> oscillation in a vacuum: (a valid approximation in many cases)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3663950" y="4221163"/>
            <a:ext cx="1411288" cy="307975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Reactor, Accel</a:t>
            </a: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5292725" y="4221163"/>
            <a:ext cx="1389063" cy="307975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Solar, Reactor</a:t>
            </a:r>
          </a:p>
        </p:txBody>
      </p:sp>
      <p:sp>
        <p:nvSpPr>
          <p:cNvPr id="1036" name="Text Box 14"/>
          <p:cNvSpPr txBox="1">
            <a:spLocks noChangeArrowheads="1"/>
          </p:cNvSpPr>
          <p:nvPr/>
        </p:nvSpPr>
        <p:spPr bwMode="auto">
          <a:xfrm>
            <a:off x="7019925" y="4221163"/>
            <a:ext cx="1666875" cy="342900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Majorana Phases</a:t>
            </a:r>
          </a:p>
        </p:txBody>
      </p:sp>
      <p:sp>
        <p:nvSpPr>
          <p:cNvPr id="1037" name="Text Box 15"/>
          <p:cNvSpPr txBox="1">
            <a:spLocks noChangeArrowheads="1"/>
          </p:cNvSpPr>
          <p:nvPr/>
        </p:nvSpPr>
        <p:spPr bwMode="auto">
          <a:xfrm>
            <a:off x="6227763" y="4724400"/>
            <a:ext cx="2662237" cy="342900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Range defined for </a:t>
            </a:r>
            <a:r>
              <a:rPr lang="en-US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b="1">
                <a:solidFill>
                  <a:srgbClr val="FF0000"/>
                </a:solidFill>
              </a:rPr>
              <a:t>m</a:t>
            </a:r>
            <a:r>
              <a:rPr lang="en-US" sz="1400" b="1" baseline="-25000">
                <a:solidFill>
                  <a:srgbClr val="FF0000"/>
                </a:solidFill>
              </a:rPr>
              <a:t>12</a:t>
            </a:r>
            <a:r>
              <a:rPr lang="en-US" sz="1400" b="1">
                <a:solidFill>
                  <a:srgbClr val="FF0000"/>
                </a:solidFill>
              </a:rPr>
              <a:t>, </a:t>
            </a:r>
            <a:r>
              <a:rPr lang="en-US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b="1">
                <a:solidFill>
                  <a:srgbClr val="FF0000"/>
                </a:solidFill>
              </a:rPr>
              <a:t>m</a:t>
            </a:r>
            <a:r>
              <a:rPr lang="en-US" sz="1400" b="1" baseline="-25000">
                <a:solidFill>
                  <a:srgbClr val="FF0000"/>
                </a:solidFill>
              </a:rPr>
              <a:t>23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038" name="Text Box 16"/>
          <p:cNvSpPr txBox="1">
            <a:spLocks noChangeArrowheads="1"/>
          </p:cNvSpPr>
          <p:nvPr/>
        </p:nvSpPr>
        <p:spPr bwMode="auto">
          <a:xfrm>
            <a:off x="4479925" y="2297113"/>
            <a:ext cx="180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9" name="Text Box 17"/>
          <p:cNvSpPr txBox="1">
            <a:spLocks noChangeArrowheads="1"/>
          </p:cNvSpPr>
          <p:nvPr/>
        </p:nvSpPr>
        <p:spPr bwMode="auto">
          <a:xfrm>
            <a:off x="3276600" y="1963738"/>
            <a:ext cx="5326063" cy="434975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eaLnBrk="0" hangingPunct="0"/>
            <a:r>
              <a:rPr lang="en-US" altLang="en-US" sz="2000" b="1">
                <a:solidFill>
                  <a:srgbClr val="FF0000"/>
                </a:solidFill>
              </a:rPr>
              <a:t>Maki-Nakagawa-Sakata-Pontecorvo matrix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040" name="Line 18"/>
          <p:cNvSpPr>
            <a:spLocks noChangeShapeType="1"/>
          </p:cNvSpPr>
          <p:nvPr/>
        </p:nvSpPr>
        <p:spPr bwMode="auto">
          <a:xfrm flipH="1">
            <a:off x="6804025" y="5084763"/>
            <a:ext cx="792163" cy="64928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1" name="Text Box 19"/>
          <p:cNvSpPr txBox="1">
            <a:spLocks noChangeArrowheads="1"/>
          </p:cNvSpPr>
          <p:nvPr/>
        </p:nvSpPr>
        <p:spPr bwMode="auto">
          <a:xfrm>
            <a:off x="6654800" y="2573338"/>
            <a:ext cx="2309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808080"/>
                </a:solidFill>
                <a:latin typeface="Times New Roman" pitchFamily="18" charset="0"/>
              </a:rPr>
              <a:t>(Double </a:t>
            </a:r>
            <a:r>
              <a:rPr lang="en-US" b="1">
                <a:solidFill>
                  <a:srgbClr val="808080"/>
                </a:solidFill>
                <a:latin typeface="Symbol" pitchFamily="18" charset="2"/>
              </a:rPr>
              <a:t>b</a:t>
            </a:r>
            <a:r>
              <a:rPr lang="en-US" b="1">
                <a:solidFill>
                  <a:srgbClr val="808080"/>
                </a:solidFill>
                <a:latin typeface="Times New Roman" pitchFamily="18" charset="0"/>
              </a:rPr>
              <a:t> decay only)</a:t>
            </a:r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5907088" y="3881438"/>
            <a:ext cx="261937" cy="220662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309" name="Freeform 21"/>
          <p:cNvSpPr>
            <a:spLocks/>
          </p:cNvSpPr>
          <p:nvPr/>
        </p:nvSpPr>
        <p:spPr bwMode="auto">
          <a:xfrm>
            <a:off x="1035050" y="3865563"/>
            <a:ext cx="261938" cy="220662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310" name="Text Box 22"/>
          <p:cNvSpPr txBox="1">
            <a:spLocks noChangeArrowheads="1"/>
          </p:cNvSpPr>
          <p:nvPr/>
        </p:nvSpPr>
        <p:spPr bwMode="auto">
          <a:xfrm flipH="1">
            <a:off x="4243388" y="2490788"/>
            <a:ext cx="1185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24311" name="Text Box 23"/>
          <p:cNvSpPr txBox="1">
            <a:spLocks noChangeArrowheads="1"/>
          </p:cNvSpPr>
          <p:nvPr/>
        </p:nvSpPr>
        <p:spPr bwMode="auto">
          <a:xfrm>
            <a:off x="2490788" y="3789363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7454900" y="2773363"/>
            <a:ext cx="111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24313" name="Freeform 25"/>
          <p:cNvSpPr>
            <a:spLocks/>
          </p:cNvSpPr>
          <p:nvPr/>
        </p:nvSpPr>
        <p:spPr bwMode="auto">
          <a:xfrm>
            <a:off x="6159500" y="5041900"/>
            <a:ext cx="261938" cy="220663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9" name="TextBox 26"/>
          <p:cNvSpPr txBox="1">
            <a:spLocks noChangeArrowheads="1"/>
          </p:cNvSpPr>
          <p:nvPr/>
        </p:nvSpPr>
        <p:spPr bwMode="auto">
          <a:xfrm>
            <a:off x="3286125" y="1487488"/>
            <a:ext cx="247015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Neutrino types e, </a:t>
            </a:r>
            <a:r>
              <a:rPr lang="en-US" b="1">
                <a:solidFill>
                  <a:srgbClr val="000000"/>
                </a:solidFill>
                <a:latin typeface="Symbol" pitchFamily="18" charset="2"/>
              </a:rPr>
              <a:t>m, t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50" name="TextBox 27"/>
          <p:cNvSpPr txBox="1">
            <a:spLocks noChangeArrowheads="1"/>
          </p:cNvSpPr>
          <p:nvPr/>
        </p:nvSpPr>
        <p:spPr bwMode="auto">
          <a:xfrm>
            <a:off x="6645275" y="1500188"/>
            <a:ext cx="2070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Mass states 1,2,3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4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4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308" grpId="0" animBg="1"/>
      <p:bldP spid="524309" grpId="0" animBg="1"/>
      <p:bldP spid="524310" grpId="0"/>
      <p:bldP spid="524311" grpId="0"/>
      <p:bldP spid="524312" grpId="0"/>
      <p:bldP spid="5243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611188" y="-414338"/>
            <a:ext cx="8229600" cy="16002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281" tIns="45643" rIns="91281" bIns="45643" anchor="ctr"/>
          <a:lstStyle/>
          <a:p>
            <a:pPr algn="ctr"/>
            <a:r>
              <a:rPr lang="en-GB" sz="3200" b="1" dirty="0" smtClean="0">
                <a:solidFill>
                  <a:srgbClr val="990000"/>
                </a:solidFill>
                <a:cs typeface="Arial" pitchFamily="34" charset="0"/>
              </a:rPr>
              <a:t>Matter Effects – the MSW effect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40100" y="781050"/>
          <a:ext cx="2286000" cy="976313"/>
        </p:xfrm>
        <a:graphic>
          <a:graphicData uri="http://schemas.openxmlformats.org/presentationml/2006/ole">
            <p:oleObj spid="_x0000_s133122" name="Equation" r:id="rId4" imgW="1130040" imgH="482400" progId="Equation.3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1816100" y="1689100"/>
          <a:ext cx="5588000" cy="1625600"/>
        </p:xfrm>
        <a:graphic>
          <a:graphicData uri="http://schemas.openxmlformats.org/presentationml/2006/ole">
            <p:oleObj spid="_x0000_s133123" name="Equation" r:id="rId5" imgW="2793960" imgH="812520" progId="Equation.3">
              <p:embed/>
            </p:oleObj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2351088" y="4246563"/>
          <a:ext cx="4651375" cy="1577975"/>
        </p:xfrm>
        <a:graphic>
          <a:graphicData uri="http://schemas.openxmlformats.org/presentationml/2006/ole">
            <p:oleObj spid="_x0000_s133124" name="Equation" r:id="rId6" imgW="2095200" imgH="711000" progId="Equation.3">
              <p:embed/>
            </p:oleObj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331913" y="3433763"/>
            <a:ext cx="7127875" cy="6794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b="1" smtClean="0">
                <a:solidFill>
                  <a:srgbClr val="990000"/>
                </a:solidFill>
                <a:latin typeface="Arial" pitchFamily="34" charset="0"/>
              </a:rPr>
              <a:t>The extra term arises because solar</a:t>
            </a:r>
            <a:r>
              <a:rPr lang="en-US" smtClean="0">
                <a:solidFill>
                  <a:srgbClr val="990000"/>
                </a:solidFill>
                <a:latin typeface="Arial" pitchFamily="34" charset="0"/>
              </a:rPr>
              <a:t> </a:t>
            </a:r>
            <a:r>
              <a:rPr lang="en-US" b="1" smtClean="0">
                <a:solidFill>
                  <a:srgbClr val="990000"/>
                </a:solidFill>
                <a:latin typeface="Symbol" pitchFamily="18" charset="2"/>
              </a:rPr>
              <a:t>n</a:t>
            </a:r>
            <a:r>
              <a:rPr lang="en-US" b="1" baseline="-25000" smtClean="0">
                <a:solidFill>
                  <a:srgbClr val="990000"/>
                </a:solidFill>
                <a:latin typeface="Arial" pitchFamily="34" charset="0"/>
              </a:rPr>
              <a:t>e</a:t>
            </a:r>
            <a:r>
              <a:rPr lang="en-US" b="1" smtClean="0">
                <a:solidFill>
                  <a:srgbClr val="990000"/>
                </a:solidFill>
                <a:latin typeface="Arial" pitchFamily="34" charset="0"/>
              </a:rPr>
              <a:t> have an extra interaction</a:t>
            </a:r>
          </a:p>
          <a:p>
            <a:r>
              <a:rPr lang="en-US" b="1" smtClean="0">
                <a:solidFill>
                  <a:srgbClr val="990000"/>
                </a:solidFill>
                <a:latin typeface="Arial" pitchFamily="34" charset="0"/>
              </a:rPr>
              <a:t> via W exchange with electrons in the Sun or Earth.</a:t>
            </a:r>
            <a:endParaRPr lang="en-US" smtClean="0">
              <a:solidFill>
                <a:srgbClr val="990000"/>
              </a:solidFill>
              <a:latin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55650" y="88900"/>
            <a:ext cx="7848600" cy="6477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92138" y="4202113"/>
            <a:ext cx="296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b="1" smtClean="0">
                <a:solidFill>
                  <a:srgbClr val="990000"/>
                </a:solidFill>
                <a:latin typeface="Arial" pitchFamily="34" charset="0"/>
              </a:rPr>
              <a:t>In the oscillation formula: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651500" y="685800"/>
            <a:ext cx="3584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smtClean="0">
                <a:solidFill>
                  <a:srgbClr val="990000"/>
                </a:solidFill>
                <a:latin typeface="Arial" pitchFamily="34" charset="0"/>
              </a:rPr>
              <a:t>(Mikheyev, Smirnov, Wolfenstein)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403350" y="5876925"/>
            <a:ext cx="6540500" cy="9255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Arial" pitchFamily="34" charset="0"/>
              </a:rPr>
              <a:t>MSW effect can produce an energy spectrum distortion </a:t>
            </a:r>
          </a:p>
          <a:p>
            <a:r>
              <a:rPr lang="en-US" b="1" dirty="0" smtClean="0">
                <a:solidFill>
                  <a:srgbClr val="000066"/>
                </a:solidFill>
                <a:latin typeface="Arial" pitchFamily="34" charset="0"/>
              </a:rPr>
              <a:t>and flavor regeneration in Earth giving a Day-night effect.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If observed, matter interactions define the mass hierarchy.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427538" y="1844675"/>
            <a:ext cx="11525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r="4489" b="7530"/>
          <a:stretch>
            <a:fillRect/>
          </a:stretch>
        </p:blipFill>
        <p:spPr bwMode="auto">
          <a:xfrm>
            <a:off x="0" y="581025"/>
            <a:ext cx="8027988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76238" y="136525"/>
            <a:ext cx="4762842" cy="36933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 of 1997: “The </a:t>
            </a:r>
            <a:r>
              <a:rPr lang="en-US" b="1" dirty="0">
                <a:solidFill>
                  <a:srgbClr val="FF0000"/>
                </a:solidFill>
              </a:rPr>
              <a:t>Solar Neutrino </a:t>
            </a:r>
            <a:r>
              <a:rPr lang="en-US" b="1" dirty="0" smtClean="0">
                <a:solidFill>
                  <a:srgbClr val="FF0000"/>
                </a:solidFill>
              </a:rPr>
              <a:t>Problem”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711950" y="136525"/>
            <a:ext cx="1924050" cy="4048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Solar Neutrinos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5562600" y="5094288"/>
            <a:ext cx="508000" cy="5095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>
              <a:solidFill>
                <a:srgbClr val="808080"/>
              </a:solidFill>
              <a:latin typeface="Symbol" pitchFamily="18" charset="2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7078663" y="5095875"/>
            <a:ext cx="508000" cy="509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>
              <a:solidFill>
                <a:srgbClr val="808080"/>
              </a:solidFill>
              <a:latin typeface="Symbol" pitchFamily="18" charset="2"/>
            </a:endParaRP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5167313" y="1104900"/>
            <a:ext cx="581025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 sz="3200" b="1">
              <a:solidFill>
                <a:srgbClr val="808080"/>
              </a:solidFill>
              <a:latin typeface="Symbol" pitchFamily="18" charset="2"/>
            </a:endParaRP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193675" y="6410325"/>
            <a:ext cx="6904454" cy="36933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 </a:t>
            </a:r>
            <a:r>
              <a:rPr lang="en-US" b="1" dirty="0">
                <a:solidFill>
                  <a:srgbClr val="FF0000"/>
                </a:solidFill>
              </a:rPr>
              <a:t>The “Problem” Neutrino Flavor Change or Solar Models?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53000" y="1676400"/>
            <a:ext cx="297180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Symbol" pitchFamily="18" charset="2"/>
            </a:endParaRPr>
          </a:p>
        </p:txBody>
      </p:sp>
      <p:pic>
        <p:nvPicPr>
          <p:cNvPr id="11" name="Picture 1" descr="ValleNu2010 29.jpg"/>
          <p:cNvPicPr>
            <a:picLocks noChangeAspect="1"/>
          </p:cNvPicPr>
          <p:nvPr/>
        </p:nvPicPr>
        <p:blipFill>
          <a:blip r:embed="rId3" cstate="print"/>
          <a:srcRect t="6667" r="55834" b="46666"/>
          <a:stretch>
            <a:fillRect/>
          </a:stretch>
        </p:blipFill>
        <p:spPr bwMode="auto">
          <a:xfrm>
            <a:off x="4953000" y="1676400"/>
            <a:ext cx="4191000" cy="332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LSND 1996</a:t>
            </a:r>
            <a:endParaRPr lang="en-US" sz="2000" b="1" dirty="0"/>
          </a:p>
        </p:txBody>
      </p:sp>
      <p:pic>
        <p:nvPicPr>
          <p:cNvPr id="3" name="Picture 2" descr="9605001v1LSND1996 80.jpg"/>
          <p:cNvPicPr>
            <a:picLocks noChangeAspect="1"/>
          </p:cNvPicPr>
          <p:nvPr/>
        </p:nvPicPr>
        <p:blipFill>
          <a:blip r:embed="rId3" cstate="print"/>
          <a:srcRect l="9739" t="6667" r="9739" b="46667"/>
          <a:stretch>
            <a:fillRect/>
          </a:stretch>
        </p:blipFill>
        <p:spPr>
          <a:xfrm>
            <a:off x="228600" y="2667000"/>
            <a:ext cx="4267200" cy="3200400"/>
          </a:xfrm>
          <a:prstGeom prst="rect">
            <a:avLst/>
          </a:prstGeom>
        </p:spPr>
      </p:pic>
      <p:pic>
        <p:nvPicPr>
          <p:cNvPr id="4" name="Picture 3" descr="9605001v1LSND1996 79.jpg"/>
          <p:cNvPicPr>
            <a:picLocks noChangeAspect="1"/>
          </p:cNvPicPr>
          <p:nvPr/>
        </p:nvPicPr>
        <p:blipFill>
          <a:blip r:embed="rId4" cstate="print"/>
          <a:srcRect l="9739" t="8889" r="8301" b="20000"/>
          <a:stretch>
            <a:fillRect/>
          </a:stretch>
        </p:blipFill>
        <p:spPr>
          <a:xfrm>
            <a:off x="4724400" y="1676400"/>
            <a:ext cx="43434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1" y="877669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of </a:t>
            </a:r>
            <a:r>
              <a:rPr lang="en-US" dirty="0" err="1" smtClean="0"/>
              <a:t>muon</a:t>
            </a:r>
            <a:r>
              <a:rPr lang="en-US" dirty="0" smtClean="0"/>
              <a:t> antineutrino to electron antineutrino conversion at LAMPF facility:</a:t>
            </a:r>
          </a:p>
          <a:p>
            <a:endParaRPr lang="en-US" dirty="0" smtClean="0"/>
          </a:p>
          <a:p>
            <a:r>
              <a:rPr lang="en-US" dirty="0" smtClean="0"/>
              <a:t>Excess of                      events.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304800"/>
            <a:ext cx="342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Shaded: LSND accepted region</a:t>
            </a:r>
          </a:p>
          <a:p>
            <a:r>
              <a:rPr lang="en-US" dirty="0" smtClean="0"/>
              <a:t>Dashed: KARMEN exclusion</a:t>
            </a:r>
          </a:p>
          <a:p>
            <a:r>
              <a:rPr lang="en-US" dirty="0" smtClean="0"/>
              <a:t>Dotted: E776/BNL Exclusion</a:t>
            </a:r>
          </a:p>
          <a:p>
            <a:r>
              <a:rPr lang="en-US" dirty="0" smtClean="0"/>
              <a:t>DOT-DASH: </a:t>
            </a:r>
            <a:r>
              <a:rPr lang="en-US" dirty="0" err="1" smtClean="0"/>
              <a:t>Bugey</a:t>
            </a:r>
            <a:r>
              <a:rPr lang="en-US" dirty="0" smtClean="0"/>
              <a:t> Exclusion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71600" y="1981200"/>
          <a:ext cx="1143000" cy="431132"/>
        </p:xfrm>
        <a:graphic>
          <a:graphicData uri="http://schemas.openxmlformats.org/presentationml/2006/ole">
            <p:oleObj spid="_x0000_s166914" name="Equation" r:id="rId5" imgW="7236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mRatio1994GS_Page_1.jpg"/>
          <p:cNvPicPr>
            <a:picLocks noChangeAspect="1"/>
          </p:cNvPicPr>
          <p:nvPr/>
        </p:nvPicPr>
        <p:blipFill>
          <a:blip r:embed="rId3" cstate="print"/>
          <a:srcRect t="8889" r="2554" b="13333"/>
          <a:stretch>
            <a:fillRect/>
          </a:stretch>
        </p:blipFill>
        <p:spPr>
          <a:xfrm>
            <a:off x="2906328" y="0"/>
            <a:ext cx="623767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10400" y="1371600"/>
            <a:ext cx="21336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2916062"/>
          <a:ext cx="2752725" cy="1732138"/>
        </p:xfrm>
        <a:graphic>
          <a:graphicData uri="http://schemas.openxmlformats.org/presentationml/2006/ole">
            <p:oleObj spid="_x0000_s176129" name="Equation" r:id="rId4" imgW="1371600" imgH="86328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1905000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Atmospheric</a:t>
            </a:r>
          </a:p>
          <a:p>
            <a:r>
              <a:rPr lang="en-US" sz="2400" b="1" dirty="0" smtClean="0"/>
              <a:t>Neutrinos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4495800" y="152400"/>
            <a:ext cx="91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Zesty">
  <a:themeElements>
    <a:clrScheme name="">
      <a:dk1>
        <a:srgbClr val="000099"/>
      </a:dk1>
      <a:lt1>
        <a:srgbClr val="FFFF00"/>
      </a:lt1>
      <a:dk2>
        <a:srgbClr val="FFCC00"/>
      </a:dk2>
      <a:lt2>
        <a:srgbClr val="66FFFF"/>
      </a:lt2>
      <a:accent1>
        <a:srgbClr val="FF6600"/>
      </a:accent1>
      <a:accent2>
        <a:srgbClr val="FF33CC"/>
      </a:accent2>
      <a:accent3>
        <a:srgbClr val="FFE2AA"/>
      </a:accent3>
      <a:accent4>
        <a:srgbClr val="DADA00"/>
      </a:accent4>
      <a:accent5>
        <a:srgbClr val="FFB8AA"/>
      </a:accent5>
      <a:accent6>
        <a:srgbClr val="E72DB9"/>
      </a:accent6>
      <a:hlink>
        <a:srgbClr val="00FFFF"/>
      </a:hlink>
      <a:folHlink>
        <a:srgbClr val="CCCC00"/>
      </a:folHlink>
    </a:clrScheme>
    <a:fontScheme name="Zesty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Zesty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3399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ADCA"/>
        </a:accent5>
        <a:accent6>
          <a:srgbClr val="00005C"/>
        </a:accent6>
        <a:hlink>
          <a:srgbClr val="CC66FF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3">
        <a:dk1>
          <a:srgbClr val="000000"/>
        </a:dk1>
        <a:lt1>
          <a:srgbClr val="FFFFFF"/>
        </a:lt1>
        <a:dk2>
          <a:srgbClr val="F8F8F8"/>
        </a:dk2>
        <a:lt2>
          <a:srgbClr val="336699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B9"/>
        </a:accent6>
        <a:hlink>
          <a:srgbClr val="CC00CC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7300"/>
        </a:accent6>
        <a:hlink>
          <a:srgbClr val="FFFFFF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5">
        <a:dk1>
          <a:srgbClr val="000000"/>
        </a:dk1>
        <a:lt1>
          <a:srgbClr val="FFFFCC"/>
        </a:lt1>
        <a:dk2>
          <a:srgbClr val="FFFFFF"/>
        </a:dk2>
        <a:lt2>
          <a:srgbClr val="C58051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FF00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6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8F8F8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E7"/>
        </a:accent6>
        <a:hlink>
          <a:srgbClr val="FF0033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7">
        <a:dk1>
          <a:srgbClr val="0000CC"/>
        </a:dk1>
        <a:lt1>
          <a:srgbClr val="FFFF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0066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005C"/>
        </a:accent6>
        <a:hlink>
          <a:srgbClr val="3333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sty 8">
        <a:dk1>
          <a:srgbClr val="000000"/>
        </a:dk1>
        <a:lt1>
          <a:srgbClr val="FF9900"/>
        </a:lt1>
        <a:dk2>
          <a:srgbClr val="FFFFFF"/>
        </a:dk2>
        <a:lt2>
          <a:srgbClr val="000000"/>
        </a:lt2>
        <a:accent1>
          <a:srgbClr val="FF0000"/>
        </a:accent1>
        <a:accent2>
          <a:srgbClr val="800080"/>
        </a:accent2>
        <a:accent3>
          <a:srgbClr val="FFCAAA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9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FF00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Zesty">
  <a:themeElements>
    <a:clrScheme name="">
      <a:dk1>
        <a:srgbClr val="000099"/>
      </a:dk1>
      <a:lt1>
        <a:srgbClr val="FFFF00"/>
      </a:lt1>
      <a:dk2>
        <a:srgbClr val="FFCC00"/>
      </a:dk2>
      <a:lt2>
        <a:srgbClr val="66FFFF"/>
      </a:lt2>
      <a:accent1>
        <a:srgbClr val="FF6600"/>
      </a:accent1>
      <a:accent2>
        <a:srgbClr val="FF33CC"/>
      </a:accent2>
      <a:accent3>
        <a:srgbClr val="FFE2AA"/>
      </a:accent3>
      <a:accent4>
        <a:srgbClr val="DADA00"/>
      </a:accent4>
      <a:accent5>
        <a:srgbClr val="FFB8AA"/>
      </a:accent5>
      <a:accent6>
        <a:srgbClr val="E72DB9"/>
      </a:accent6>
      <a:hlink>
        <a:srgbClr val="00FFFF"/>
      </a:hlink>
      <a:folHlink>
        <a:srgbClr val="CCCC00"/>
      </a:folHlink>
    </a:clrScheme>
    <a:fontScheme name="Zesty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Zesty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3399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ADCA"/>
        </a:accent5>
        <a:accent6>
          <a:srgbClr val="00005C"/>
        </a:accent6>
        <a:hlink>
          <a:srgbClr val="CC66FF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3">
        <a:dk1>
          <a:srgbClr val="000000"/>
        </a:dk1>
        <a:lt1>
          <a:srgbClr val="FFFFFF"/>
        </a:lt1>
        <a:dk2>
          <a:srgbClr val="F8F8F8"/>
        </a:dk2>
        <a:lt2>
          <a:srgbClr val="336699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B9"/>
        </a:accent6>
        <a:hlink>
          <a:srgbClr val="CC00CC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7300"/>
        </a:accent6>
        <a:hlink>
          <a:srgbClr val="FFFFFF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5">
        <a:dk1>
          <a:srgbClr val="000000"/>
        </a:dk1>
        <a:lt1>
          <a:srgbClr val="FFFFCC"/>
        </a:lt1>
        <a:dk2>
          <a:srgbClr val="FFFFFF"/>
        </a:dk2>
        <a:lt2>
          <a:srgbClr val="C58051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FF00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6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8F8F8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E7"/>
        </a:accent6>
        <a:hlink>
          <a:srgbClr val="FF0033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7">
        <a:dk1>
          <a:srgbClr val="0000CC"/>
        </a:dk1>
        <a:lt1>
          <a:srgbClr val="FFFF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0066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005C"/>
        </a:accent6>
        <a:hlink>
          <a:srgbClr val="3333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sty 8">
        <a:dk1>
          <a:srgbClr val="000000"/>
        </a:dk1>
        <a:lt1>
          <a:srgbClr val="FF9900"/>
        </a:lt1>
        <a:dk2>
          <a:srgbClr val="FFFFFF"/>
        </a:dk2>
        <a:lt2>
          <a:srgbClr val="000000"/>
        </a:lt2>
        <a:accent1>
          <a:srgbClr val="FF0000"/>
        </a:accent1>
        <a:accent2>
          <a:srgbClr val="800080"/>
        </a:accent2>
        <a:accent3>
          <a:srgbClr val="FFCAAA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esty 9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FF00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99"/>
    </a:dk1>
    <a:lt1>
      <a:srgbClr val="FFFF00"/>
    </a:lt1>
    <a:dk2>
      <a:srgbClr val="0033CC"/>
    </a:dk2>
    <a:lt2>
      <a:srgbClr val="66FFFF"/>
    </a:lt2>
    <a:accent1>
      <a:srgbClr val="FF6600"/>
    </a:accent1>
    <a:accent2>
      <a:srgbClr val="FF33CC"/>
    </a:accent2>
    <a:accent3>
      <a:srgbClr val="AAADE2"/>
    </a:accent3>
    <a:accent4>
      <a:srgbClr val="DADA00"/>
    </a:accent4>
    <a:accent5>
      <a:srgbClr val="FFB8AA"/>
    </a:accent5>
    <a:accent6>
      <a:srgbClr val="E72DB9"/>
    </a:accent6>
    <a:hlink>
      <a:srgbClr val="00FFFF"/>
    </a:hlink>
    <a:folHlink>
      <a:srgbClr val="CC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99"/>
    </a:dk1>
    <a:lt1>
      <a:srgbClr val="FFFF00"/>
    </a:lt1>
    <a:dk2>
      <a:srgbClr val="0033CC"/>
    </a:dk2>
    <a:lt2>
      <a:srgbClr val="66FFFF"/>
    </a:lt2>
    <a:accent1>
      <a:srgbClr val="FF6600"/>
    </a:accent1>
    <a:accent2>
      <a:srgbClr val="FF33CC"/>
    </a:accent2>
    <a:accent3>
      <a:srgbClr val="AAADE2"/>
    </a:accent3>
    <a:accent4>
      <a:srgbClr val="DADA00"/>
    </a:accent4>
    <a:accent5>
      <a:srgbClr val="FFB8AA"/>
    </a:accent5>
    <a:accent6>
      <a:srgbClr val="E72DB9"/>
    </a:accent6>
    <a:hlink>
      <a:srgbClr val="00FFFF"/>
    </a:hlink>
    <a:folHlink>
      <a:srgbClr val="CC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5045</TotalTime>
  <Words>1814</Words>
  <Application>Microsoft Office PowerPoint</Application>
  <PresentationFormat>On-screen Show (4:3)</PresentationFormat>
  <Paragraphs>232</Paragraphs>
  <Slides>42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Office Theme</vt:lpstr>
      <vt:lpstr>3_Default Design</vt:lpstr>
      <vt:lpstr>1_Office Theme</vt:lpstr>
      <vt:lpstr>1_Default Design</vt:lpstr>
      <vt:lpstr>1_Zesty</vt:lpstr>
      <vt:lpstr>3_Zesty</vt:lpstr>
      <vt:lpstr>Equation</vt:lpstr>
      <vt:lpstr>Slide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SNO Results: Pure Heavy Water: 2001, 2002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The first m -&gt;  candidate event was found</vt:lpstr>
      <vt:lpstr>Slide 26</vt:lpstr>
      <vt:lpstr>Slide 27</vt:lpstr>
      <vt:lpstr>Slide 28</vt:lpstr>
      <vt:lpstr>Precision Reactor Experiments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Art McDonald</dc:creator>
  <cp:lastModifiedBy>Art McDonald</cp:lastModifiedBy>
  <cp:revision>151</cp:revision>
  <dcterms:created xsi:type="dcterms:W3CDTF">2009-08-04T01:30:42Z</dcterms:created>
  <dcterms:modified xsi:type="dcterms:W3CDTF">2011-03-15T07:50:28Z</dcterms:modified>
</cp:coreProperties>
</file>