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Default Extension="wmv" ContentType="video/x-ms-wmv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2"/>
  </p:notesMasterIdLst>
  <p:sldIdLst>
    <p:sldId id="257" r:id="rId3"/>
    <p:sldId id="256" r:id="rId4"/>
    <p:sldId id="321" r:id="rId5"/>
    <p:sldId id="396" r:id="rId6"/>
    <p:sldId id="428" r:id="rId7"/>
    <p:sldId id="280" r:id="rId8"/>
    <p:sldId id="398" r:id="rId9"/>
    <p:sldId id="259" r:id="rId10"/>
    <p:sldId id="397" r:id="rId11"/>
    <p:sldId id="400" r:id="rId12"/>
    <p:sldId id="399" r:id="rId13"/>
    <p:sldId id="282" r:id="rId14"/>
    <p:sldId id="319" r:id="rId15"/>
    <p:sldId id="320" r:id="rId16"/>
    <p:sldId id="316" r:id="rId17"/>
    <p:sldId id="317" r:id="rId18"/>
    <p:sldId id="401" r:id="rId19"/>
    <p:sldId id="310" r:id="rId20"/>
    <p:sldId id="311" r:id="rId21"/>
    <p:sldId id="312" r:id="rId22"/>
    <p:sldId id="313" r:id="rId23"/>
    <p:sldId id="285" r:id="rId24"/>
    <p:sldId id="284" r:id="rId25"/>
    <p:sldId id="287" r:id="rId26"/>
    <p:sldId id="333" r:id="rId27"/>
    <p:sldId id="324" r:id="rId28"/>
    <p:sldId id="325" r:id="rId29"/>
    <p:sldId id="337" r:id="rId30"/>
    <p:sldId id="288" r:id="rId31"/>
    <p:sldId id="289" r:id="rId32"/>
    <p:sldId id="290" r:id="rId33"/>
    <p:sldId id="291" r:id="rId34"/>
    <p:sldId id="328" r:id="rId35"/>
    <p:sldId id="326" r:id="rId36"/>
    <p:sldId id="329" r:id="rId37"/>
    <p:sldId id="332" r:id="rId38"/>
    <p:sldId id="331" r:id="rId39"/>
    <p:sldId id="293" r:id="rId40"/>
    <p:sldId id="336" r:id="rId41"/>
    <p:sldId id="334" r:id="rId42"/>
    <p:sldId id="294" r:id="rId43"/>
    <p:sldId id="292" r:id="rId44"/>
    <p:sldId id="338" r:id="rId45"/>
    <p:sldId id="402" r:id="rId46"/>
    <p:sldId id="339" r:id="rId47"/>
    <p:sldId id="342" r:id="rId48"/>
    <p:sldId id="347" r:id="rId49"/>
    <p:sldId id="404" r:id="rId50"/>
    <p:sldId id="405" r:id="rId51"/>
    <p:sldId id="343" r:id="rId52"/>
    <p:sldId id="408" r:id="rId53"/>
    <p:sldId id="407" r:id="rId54"/>
    <p:sldId id="406" r:id="rId55"/>
    <p:sldId id="340" r:id="rId56"/>
    <p:sldId id="409" r:id="rId57"/>
    <p:sldId id="349" r:id="rId58"/>
    <p:sldId id="352" r:id="rId59"/>
    <p:sldId id="410" r:id="rId60"/>
    <p:sldId id="353" r:id="rId61"/>
    <p:sldId id="411" r:id="rId62"/>
    <p:sldId id="355" r:id="rId63"/>
    <p:sldId id="412" r:id="rId64"/>
    <p:sldId id="354" r:id="rId65"/>
    <p:sldId id="356" r:id="rId66"/>
    <p:sldId id="358" r:id="rId67"/>
    <p:sldId id="359" r:id="rId68"/>
    <p:sldId id="296" r:id="rId69"/>
    <p:sldId id="413" r:id="rId70"/>
    <p:sldId id="298" r:id="rId71"/>
    <p:sldId id="361" r:id="rId72"/>
    <p:sldId id="364" r:id="rId73"/>
    <p:sldId id="299" r:id="rId74"/>
    <p:sldId id="366" r:id="rId75"/>
    <p:sldId id="300" r:id="rId76"/>
    <p:sldId id="368" r:id="rId77"/>
    <p:sldId id="417" r:id="rId78"/>
    <p:sldId id="414" r:id="rId79"/>
    <p:sldId id="379" r:id="rId80"/>
    <p:sldId id="416" r:id="rId81"/>
    <p:sldId id="380" r:id="rId82"/>
    <p:sldId id="381" r:id="rId83"/>
    <p:sldId id="383" r:id="rId84"/>
    <p:sldId id="385" r:id="rId85"/>
    <p:sldId id="386" r:id="rId86"/>
    <p:sldId id="387" r:id="rId87"/>
    <p:sldId id="388" r:id="rId88"/>
    <p:sldId id="389" r:id="rId89"/>
    <p:sldId id="390" r:id="rId90"/>
    <p:sldId id="418" r:id="rId91"/>
    <p:sldId id="302" r:id="rId92"/>
    <p:sldId id="420" r:id="rId93"/>
    <p:sldId id="421" r:id="rId94"/>
    <p:sldId id="422" r:id="rId95"/>
    <p:sldId id="423" r:id="rId96"/>
    <p:sldId id="303" r:id="rId97"/>
    <p:sldId id="424" r:id="rId98"/>
    <p:sldId id="426" r:id="rId99"/>
    <p:sldId id="427" r:id="rId100"/>
    <p:sldId id="308" r:id="rId10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872" y="-4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51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1ADB6-0BE8-4E73-AC41-26CF85CA7DF9}" type="datetimeFigureOut">
              <a:rPr lang="en-US" smtClean="0"/>
              <a:pPr/>
              <a:t>2/27/2011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AD2D4-1BFD-4765-8D7D-3F1F5408CAF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AD2D4-1BFD-4765-8D7D-3F1F5408CAF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62B019-B10D-4BF7-97CE-430EF30203A3}" type="slidenum">
              <a:rPr lang="en-US" sz="1200">
                <a:solidFill>
                  <a:srgbClr val="000000"/>
                </a:solidFill>
              </a:rPr>
              <a:pPr algn="r"/>
              <a:t>83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1438" y="8667750"/>
            <a:ext cx="29765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6771" tIns="53395" rIns="106771" bIns="53395" anchor="b"/>
          <a:lstStyle/>
          <a:p>
            <a:pPr algn="r" defTabSz="1012825" eaLnBrk="0" hangingPunct="0">
              <a:spcBef>
                <a:spcPct val="30000"/>
              </a:spcBef>
              <a:buClr>
                <a:srgbClr val="0000FF"/>
              </a:buClr>
              <a:buFont typeface="Charting" pitchFamily="2" charset="2"/>
              <a:buNone/>
            </a:pPr>
            <a:fld id="{34DCAB58-6947-4050-87C8-41AF9A58238A}" type="slidenum">
              <a:rPr lang="en-US" sz="1800">
                <a:solidFill>
                  <a:srgbClr val="0000FF"/>
                </a:solidFill>
                <a:latin typeface="Arial Black" pitchFamily="34" charset="0"/>
              </a:rPr>
              <a:pPr algn="r" defTabSz="1012825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t>40</a:t>
            </a:fld>
            <a:endParaRPr lang="en-US" sz="180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3884839" y="8685611"/>
            <a:ext cx="2972027" cy="45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913" tIns="47457" rIns="94913" bIns="47457" anchor="b"/>
          <a:lstStyle/>
          <a:p>
            <a:pPr algn="r" defTabSz="949325" eaLnBrk="0" hangingPunct="0">
              <a:spcBef>
                <a:spcPct val="30000"/>
              </a:spcBef>
              <a:buClr>
                <a:srgbClr val="0000FF"/>
              </a:buClr>
              <a:buFont typeface="Charting" pitchFamily="2" charset="2"/>
              <a:buNone/>
            </a:pPr>
            <a:fld id="{6CDCF920-0827-4482-838D-F330923ED0F4}" type="slidenum">
              <a:rPr lang="en-US" sz="1200"/>
              <a:pPr algn="r" defTabSz="949325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t>40</a:t>
            </a:fld>
            <a:endParaRPr lang="en-US" sz="1200"/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7388"/>
            <a:ext cx="4567237" cy="3425825"/>
          </a:xfrm>
          <a:solidFill>
            <a:srgbClr val="FFFFFF"/>
          </a:solidFill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679" y="4343798"/>
            <a:ext cx="5034643" cy="4115594"/>
          </a:xfrm>
          <a:noFill/>
          <a:ln>
            <a:solidFill>
              <a:srgbClr val="000000"/>
            </a:solidFill>
          </a:ln>
        </p:spPr>
        <p:txBody>
          <a:bodyPr lIns="94913" tIns="47457" rIns="94913" bIns="47457"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711200"/>
            <a:ext cx="4605337" cy="3454400"/>
          </a:xfrm>
          <a:ln/>
        </p:spPr>
      </p:sp>
      <p:sp>
        <p:nvSpPr>
          <p:cNvPr id="157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8800"/>
            <a:ext cx="5029200" cy="4064000"/>
          </a:xfrm>
          <a:ln/>
        </p:spPr>
        <p:txBody>
          <a:bodyPr lIns="93552" tIns="46776" rIns="93552" bIns="4677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E363CC-9B85-4ABE-B827-EFD69BEBD94F}" type="slidenum">
              <a:rPr lang="en-US"/>
              <a:pPr/>
              <a:t>60</a:t>
            </a:fld>
            <a:endParaRPr lang="en-US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12" y="4342731"/>
            <a:ext cx="5028777" cy="4114948"/>
          </a:xfrm>
        </p:spPr>
        <p:txBody>
          <a:bodyPr/>
          <a:lstStyle/>
          <a:p>
            <a:r>
              <a:rPr lang="it-IT" dirty="0"/>
              <a:t>Saluti</a:t>
            </a:r>
          </a:p>
          <a:p>
            <a:r>
              <a:rPr lang="it-IT" dirty="0"/>
              <a:t>collaudo strumenti 24/3/1997</a:t>
            </a:r>
          </a:p>
          <a:p>
            <a:r>
              <a:rPr lang="it-IT" dirty="0"/>
              <a:t>laboratorio sta andando a regime</a:t>
            </a:r>
          </a:p>
          <a:p>
            <a:r>
              <a:rPr lang="it-IT" dirty="0"/>
              <a:t>ultimi problemi relativamente al locale che li ospita, approvata da poco la spesa per la ristrutturazione</a:t>
            </a:r>
          </a:p>
          <a:p>
            <a:r>
              <a:rPr lang="it-IT" dirty="0"/>
              <a:t>gli strumenti hanno subito un invecchiamento precoce</a:t>
            </a:r>
          </a:p>
          <a:p>
            <a:endParaRPr lang="it-IT" dirty="0"/>
          </a:p>
          <a:p>
            <a:endParaRPr lang="it-IT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E363CC-9B85-4ABE-B827-EFD69BEBD94F}" type="slidenum">
              <a:rPr lang="en-US"/>
              <a:pPr/>
              <a:t>61</a:t>
            </a:fld>
            <a:endParaRPr lang="en-US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12" y="4342731"/>
            <a:ext cx="5028777" cy="4114948"/>
          </a:xfrm>
        </p:spPr>
        <p:txBody>
          <a:bodyPr/>
          <a:lstStyle/>
          <a:p>
            <a:r>
              <a:rPr lang="it-IT" dirty="0"/>
              <a:t>Saluti</a:t>
            </a:r>
          </a:p>
          <a:p>
            <a:r>
              <a:rPr lang="it-IT" dirty="0"/>
              <a:t>collaudo strumenti 24/3/1997</a:t>
            </a:r>
          </a:p>
          <a:p>
            <a:r>
              <a:rPr lang="it-IT" dirty="0"/>
              <a:t>laboratorio sta andando a regime</a:t>
            </a:r>
          </a:p>
          <a:p>
            <a:r>
              <a:rPr lang="it-IT" dirty="0"/>
              <a:t>ultimi problemi relativamente al locale che li ospita, approvata da poco la spesa per la ristrutturazione</a:t>
            </a:r>
          </a:p>
          <a:p>
            <a:r>
              <a:rPr lang="it-IT" dirty="0"/>
              <a:t>gli strumenti hanno subito un invecchiamento precoce</a:t>
            </a:r>
          </a:p>
          <a:p>
            <a:endParaRPr lang="it-IT" dirty="0"/>
          </a:p>
          <a:p>
            <a:endParaRPr lang="it-IT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ea typeface="SimSun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4128A76-D247-46E5-8F68-30B0D69C3A39}" type="slidenum">
              <a:rPr lang="en-US" sz="1200">
                <a:solidFill>
                  <a:srgbClr val="000000"/>
                </a:solidFill>
              </a:rPr>
              <a:pPr algn="r"/>
              <a:t>80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SimSun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27/02/2011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27/02/2011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27/02/2011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800" y="101600"/>
            <a:ext cx="8534400" cy="736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381000" y="990600"/>
            <a:ext cx="4152900" cy="5715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86300" y="990600"/>
            <a:ext cx="4152900" cy="27813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152900" cy="27813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Line 1026"/>
          <p:cNvSpPr>
            <a:spLocks noChangeShapeType="1"/>
          </p:cNvSpPr>
          <p:nvPr/>
        </p:nvSpPr>
        <p:spPr bwMode="auto">
          <a:xfrm>
            <a:off x="2412459" y="2440270"/>
            <a:ext cx="6614809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 lIns="96487" tIns="48244" rIns="96487" bIns="48244">
            <a:spAutoFit/>
          </a:bodyPr>
          <a:lstStyle/>
          <a:p>
            <a:endParaRPr lang="it-IT"/>
          </a:p>
        </p:txBody>
      </p:sp>
      <p:sp>
        <p:nvSpPr>
          <p:cNvPr id="144387" name="Arc 1027"/>
          <p:cNvSpPr>
            <a:spLocks/>
          </p:cNvSpPr>
          <p:nvPr/>
        </p:nvSpPr>
        <p:spPr bwMode="auto">
          <a:xfrm>
            <a:off x="0" y="0"/>
            <a:ext cx="2897222" cy="6858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rgbClr val="FF9933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lIns="87271" tIns="43636" rIns="87271" bIns="43636"/>
          <a:lstStyle/>
          <a:p>
            <a:pPr defTabSz="872743">
              <a:spcBef>
                <a:spcPct val="0"/>
              </a:spcBef>
              <a:buClrTx/>
              <a:buSzTx/>
              <a:buFontTx/>
              <a:buNone/>
            </a:pPr>
            <a:endParaRPr kumimoji="1" lang="en-GB" dirty="0">
              <a:latin typeface="Times New Roman" pitchFamily="18" charset="0"/>
            </a:endParaRPr>
          </a:p>
        </p:txBody>
      </p:sp>
      <p:sp>
        <p:nvSpPr>
          <p:cNvPr id="144388" name="Rectangle 1028"/>
          <p:cNvSpPr>
            <a:spLocks noGrp="1" noChangeArrowheads="1"/>
          </p:cNvSpPr>
          <p:nvPr>
            <p:ph type="ctrTitle" sz="quarter"/>
          </p:nvPr>
        </p:nvSpPr>
        <p:spPr>
          <a:xfrm>
            <a:off x="2412460" y="841472"/>
            <a:ext cx="6399179" cy="1523416"/>
          </a:xfrm>
        </p:spPr>
        <p:txBody>
          <a:bodyPr lIns="96487" tIns="43939" rIns="96487" bIns="43939" anchor="b"/>
          <a:lstStyle>
            <a:lvl1pPr>
              <a:lnSpc>
                <a:spcPct val="80000"/>
              </a:lnSpc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4389" name="Picture 1029" descr="logohome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464" y="168295"/>
            <a:ext cx="1622898" cy="2233408"/>
          </a:xfrm>
          <a:prstGeom prst="rect">
            <a:avLst/>
          </a:prstGeom>
          <a:noFill/>
        </p:spPr>
      </p:pic>
      <p:pic>
        <p:nvPicPr>
          <p:cNvPr id="144390" name="Picture 1030" descr="back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560340" y="1935387"/>
            <a:ext cx="408562" cy="429502"/>
          </a:xfrm>
          <a:prstGeom prst="rect">
            <a:avLst/>
          </a:prstGeom>
          <a:noFill/>
        </p:spPr>
      </p:pic>
      <p:sp>
        <p:nvSpPr>
          <p:cNvPr id="144391" name="Line 1031"/>
          <p:cNvSpPr>
            <a:spLocks noChangeShapeType="1"/>
          </p:cNvSpPr>
          <p:nvPr/>
        </p:nvSpPr>
        <p:spPr bwMode="auto">
          <a:xfrm>
            <a:off x="2412459" y="2440270"/>
            <a:ext cx="6614809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 lIns="96487" tIns="48244" rIns="96487" bIns="48244">
            <a:spAutoFit/>
          </a:bodyPr>
          <a:lstStyle/>
          <a:p>
            <a:endParaRPr lang="it-IT"/>
          </a:p>
        </p:txBody>
      </p:sp>
      <p:pic>
        <p:nvPicPr>
          <p:cNvPr id="144392" name="Picture 1032" descr="logohome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464" y="168295"/>
            <a:ext cx="1622898" cy="2233408"/>
          </a:xfrm>
          <a:prstGeom prst="rect">
            <a:avLst/>
          </a:prstGeom>
          <a:noFill/>
        </p:spPr>
      </p:pic>
      <p:pic>
        <p:nvPicPr>
          <p:cNvPr id="144393" name="Picture 1033" descr="back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560340" y="1935387"/>
            <a:ext cx="408562" cy="429502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 anchor="t"/>
          <a:lstStyle>
            <a:lvl1pPr>
              <a:defRPr>
                <a:latin typeface="Verdana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1FFC43E-47AB-4A1C-8E36-77FB4BE86E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2"/>
          </p:nvPr>
        </p:nvSpPr>
        <p:spPr>
          <a:xfrm rot="5400000">
            <a:off x="7215188" y="1500187"/>
            <a:ext cx="3429000" cy="428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it-IT" smtClean="0"/>
              <a:t>Nano-mechanical and microstructural characterization of MS-PVD Nb thin films</a:t>
            </a:r>
            <a:endParaRPr lang="en-US" dirty="0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3"/>
          </p:nvPr>
        </p:nvSpPr>
        <p:spPr>
          <a:xfrm rot="5400000">
            <a:off x="7179469" y="4893469"/>
            <a:ext cx="3500437" cy="4286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GB" sz="1100" i="1"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Marco Sebastiani,</a:t>
            </a:r>
          </a:p>
          <a:p>
            <a:pPr>
              <a:defRPr/>
            </a:pPr>
            <a:r>
              <a:rPr lang="en-US" dirty="0" err="1" smtClean="0"/>
              <a:t>Legnaro</a:t>
            </a:r>
            <a:r>
              <a:rPr lang="en-US" dirty="0" smtClean="0"/>
              <a:t> National Laboratories October 4 2010</a:t>
            </a:r>
            <a:endParaRPr lang="en-US" dirty="0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0" y="1285860"/>
            <a:ext cx="7467600" cy="5188092"/>
          </a:xfrm>
        </p:spPr>
        <p:txBody>
          <a:bodyPr/>
          <a:lstStyle>
            <a:lvl1pPr>
              <a:defRPr>
                <a:latin typeface="Verdana" pitchFamily="34" charset="0"/>
              </a:defRPr>
            </a:lvl1pPr>
            <a:lvl2pPr>
              <a:defRPr>
                <a:latin typeface="Verdana" pitchFamily="34" charset="0"/>
              </a:defRPr>
            </a:lvl2pPr>
            <a:lvl3pPr>
              <a:defRPr>
                <a:latin typeface="Verdana" pitchFamily="34" charset="0"/>
              </a:defRPr>
            </a:lvl3pPr>
            <a:lvl4pPr>
              <a:defRPr>
                <a:latin typeface="Verdana" pitchFamily="34" charset="0"/>
              </a:defRPr>
            </a:lvl4pPr>
            <a:lvl5pPr>
              <a:defRPr>
                <a:latin typeface="Verdana" pitchFamily="34" charset="0"/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27/02/2011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27/02/2011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27/02/2011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27/02/2011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27/02/2011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27/02/2011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27/02/2011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27/02/2011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27/02/2011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wmf"/><Relationship Id="rId5" Type="http://schemas.openxmlformats.org/officeDocument/2006/relationships/image" Target="../media/image43.jpeg"/><Relationship Id="rId4" Type="http://schemas.openxmlformats.org/officeDocument/2006/relationships/image" Target="../media/image42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8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tiff"/><Relationship Id="rId5" Type="http://schemas.openxmlformats.org/officeDocument/2006/relationships/image" Target="../media/image104.tiff"/><Relationship Id="rId4" Type="http://schemas.openxmlformats.org/officeDocument/2006/relationships/image" Target="../media/image10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wmv"/><Relationship Id="rId4" Type="http://schemas.openxmlformats.org/officeDocument/2006/relationships/image" Target="../media/image109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Documents and Settings\Palmieri V\Desktop\PLASMA_MAGNETRON_EMPAG_GR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1784"/>
            <a:ext cx="9144000" cy="9144000"/>
          </a:xfrm>
          <a:prstGeom prst="rect">
            <a:avLst/>
          </a:prstGeom>
          <a:noFill/>
        </p:spPr>
      </p:pic>
      <p:pic>
        <p:nvPicPr>
          <p:cNvPr id="6" name="Picture 2" descr="C:\Documents and Settings\Palmieri V\Desktop\Thinfilms_TTC Milano_Feb11\workshop title.jpg"/>
          <p:cNvPicPr>
            <a:picLocks noChangeAspect="1" noChangeArrowheads="1"/>
          </p:cNvPicPr>
          <p:nvPr/>
        </p:nvPicPr>
        <p:blipFill>
          <a:blip r:embed="rId3" cstate="print"/>
          <a:srcRect l="14327" t="15820" r="15394" b="59075"/>
          <a:stretch>
            <a:fillRect/>
          </a:stretch>
        </p:blipFill>
        <p:spPr bwMode="auto">
          <a:xfrm>
            <a:off x="-72008" y="-163016"/>
            <a:ext cx="9396536" cy="1836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C:\Documents and Settings\Palmieri V\Documenti\All files\All files\CONFERENCES\Thin film Conf\Thin films &amp; new Ideas_10\foto Workshop\workshop_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801" r="15182"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entesi quadra aperta 12"/>
          <p:cNvSpPr/>
          <p:nvPr/>
        </p:nvSpPr>
        <p:spPr>
          <a:xfrm flipH="1">
            <a:off x="8604448" y="-819472"/>
            <a:ext cx="496010" cy="806489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entesi quadra aperta 11"/>
          <p:cNvSpPr/>
          <p:nvPr/>
        </p:nvSpPr>
        <p:spPr>
          <a:xfrm flipH="1">
            <a:off x="8172400" y="-410930"/>
            <a:ext cx="928058" cy="7268930"/>
          </a:xfrm>
          <a:prstGeom prst="leftBracket">
            <a:avLst>
              <a:gd name="adj" fmla="val 24974"/>
            </a:avLst>
          </a:prstGeom>
          <a:solidFill>
            <a:srgbClr val="FF0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entesi quadra aperta 4"/>
          <p:cNvSpPr/>
          <p:nvPr/>
        </p:nvSpPr>
        <p:spPr>
          <a:xfrm flipH="1">
            <a:off x="7452320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entesi quadra aperta 2"/>
          <p:cNvSpPr/>
          <p:nvPr/>
        </p:nvSpPr>
        <p:spPr>
          <a:xfrm flipH="1">
            <a:off x="7380312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entesi quadra aperta 10"/>
          <p:cNvSpPr/>
          <p:nvPr/>
        </p:nvSpPr>
        <p:spPr>
          <a:xfrm flipH="1">
            <a:off x="8604448" y="-1368152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entesi quadra aperta 9"/>
          <p:cNvSpPr/>
          <p:nvPr/>
        </p:nvSpPr>
        <p:spPr>
          <a:xfrm flipH="1">
            <a:off x="8604448" y="-2355146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entesi quadra aperta 8"/>
          <p:cNvSpPr/>
          <p:nvPr/>
        </p:nvSpPr>
        <p:spPr>
          <a:xfrm flipH="1">
            <a:off x="8604448" y="-3240360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entesi quadra aperta 7"/>
          <p:cNvSpPr/>
          <p:nvPr/>
        </p:nvSpPr>
        <p:spPr>
          <a:xfrm flipH="1">
            <a:off x="8604448" y="-1539552"/>
            <a:ext cx="496010" cy="4485614"/>
          </a:xfrm>
          <a:prstGeom prst="leftBracket">
            <a:avLst>
              <a:gd name="adj" fmla="val 24974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entesi quadra aperta 6"/>
          <p:cNvSpPr/>
          <p:nvPr/>
        </p:nvSpPr>
        <p:spPr>
          <a:xfrm flipH="1">
            <a:off x="8604448" y="-1683568"/>
            <a:ext cx="496010" cy="3672408"/>
          </a:xfrm>
          <a:prstGeom prst="leftBracket">
            <a:avLst>
              <a:gd name="adj" fmla="val 24974"/>
            </a:avLst>
          </a:prstGeom>
          <a:solidFill>
            <a:srgbClr val="FFFF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entesi quadra aperta 3"/>
          <p:cNvSpPr/>
          <p:nvPr/>
        </p:nvSpPr>
        <p:spPr>
          <a:xfrm flipH="1">
            <a:off x="7308304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entesi quadra aperta 5"/>
          <p:cNvSpPr/>
          <p:nvPr/>
        </p:nvSpPr>
        <p:spPr>
          <a:xfrm flipH="1">
            <a:off x="8460432" y="-2619672"/>
            <a:ext cx="640026" cy="3600400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7265324" y="0"/>
            <a:ext cx="1368152" cy="966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8532440" y="280384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Th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1219200" y="3917776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Alex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Gurevich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National High Magnetic Field Laboratory, Tallahassee, FL 32310</a:t>
            </a:r>
          </a:p>
        </p:txBody>
      </p:sp>
      <p:pic>
        <p:nvPicPr>
          <p:cNvPr id="19" name="Picture 18" descr="LR NHMFL logo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17989"/>
            <a:ext cx="1295400" cy="119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3276600" y="6567314"/>
            <a:ext cx="2681288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>
                <a:latin typeface="Arial Narrow" pitchFamily="34" charset="0"/>
              </a:rPr>
              <a:t>6-th Thin Film SRF Workshop, Padova, Italy, Oct. 4-6, 2010</a:t>
            </a:r>
          </a:p>
        </p:txBody>
      </p:sp>
      <p:cxnSp>
        <p:nvCxnSpPr>
          <p:cNvPr id="21" name="Straight Connector 5"/>
          <p:cNvCxnSpPr/>
          <p:nvPr/>
        </p:nvCxnSpPr>
        <p:spPr>
          <a:xfrm flipV="1">
            <a:off x="1219200" y="6525344"/>
            <a:ext cx="5873080" cy="5943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Picture 9" descr="ASC@NHMFL@FSU-Gold-200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020272" y="5930900"/>
            <a:ext cx="927100" cy="927100"/>
          </a:xfrm>
          <a:prstGeom prst="rect">
            <a:avLst/>
          </a:prstGeom>
          <a:solidFill>
            <a:schemeClr val="bg1"/>
          </a:solidFill>
          <a:ln/>
          <a:effectLst>
            <a:outerShdw dist="35921" dir="2700000" algn="ctr" rotWithShape="0">
              <a:srgbClr val="5F5F5F">
                <a:alpha val="50000"/>
              </a:srgbClr>
            </a:outerShdw>
          </a:effectLst>
        </p:spPr>
      </p:pic>
      <p:sp>
        <p:nvSpPr>
          <p:cNvPr id="24" name="Rettangolo 23"/>
          <p:cNvSpPr/>
          <p:nvPr/>
        </p:nvSpPr>
        <p:spPr>
          <a:xfrm>
            <a:off x="395536" y="764704"/>
            <a:ext cx="781082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</a:rPr>
              <a:t>Nonlinear </a:t>
            </a:r>
            <a:r>
              <a:rPr lang="en-US" sz="3600" b="1" dirty="0" err="1" smtClean="0">
                <a:solidFill>
                  <a:prstClr val="black"/>
                </a:solidFill>
              </a:rPr>
              <a:t>Meissner</a:t>
            </a:r>
            <a:r>
              <a:rPr lang="en-US" sz="3600" b="1" dirty="0" smtClean="0">
                <a:solidFill>
                  <a:prstClr val="black"/>
                </a:solidFill>
              </a:rPr>
              <a:t> Effect and </a:t>
            </a:r>
            <a:r>
              <a:rPr lang="en-US" sz="4400" b="1" dirty="0" smtClean="0">
                <a:solidFill>
                  <a:srgbClr val="FF0000"/>
                </a:solidFill>
              </a:rPr>
              <a:t>Enhancement of the Field Onset </a:t>
            </a:r>
            <a:r>
              <a:rPr lang="en-US" sz="3600" b="1" dirty="0" smtClean="0">
                <a:solidFill>
                  <a:prstClr val="black"/>
                </a:solidFill>
              </a:rPr>
              <a:t>of Penetration of Vortices in </a:t>
            </a:r>
            <a:r>
              <a:rPr lang="en-US" sz="4400" b="1" dirty="0" smtClean="0">
                <a:solidFill>
                  <a:srgbClr val="FF0000"/>
                </a:solidFill>
              </a:rPr>
              <a:t>Dirty </a:t>
            </a:r>
            <a:r>
              <a:rPr lang="en-US" sz="4400" b="1" dirty="0" err="1" smtClean="0">
                <a:solidFill>
                  <a:srgbClr val="FF0000"/>
                </a:solidFill>
              </a:rPr>
              <a:t>Nb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</a:rPr>
              <a:t>Films Under RF and DC </a:t>
            </a:r>
            <a:r>
              <a:rPr lang="en-US" sz="3600" b="1" dirty="0" smtClean="0">
                <a:solidFill>
                  <a:prstClr val="black"/>
                </a:solidFill>
              </a:rPr>
              <a:t>Fields</a:t>
            </a:r>
          </a:p>
          <a:p>
            <a:r>
              <a:rPr lang="en-US" sz="7000" dirty="0" smtClean="0">
                <a:solidFill>
                  <a:prstClr val="black"/>
                </a:solidFill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Field range of the </a:t>
            </a:r>
            <a:r>
              <a:rPr lang="en-US" sz="3600" b="1" dirty="0" err="1" smtClean="0"/>
              <a:t>Meissner</a:t>
            </a:r>
            <a:r>
              <a:rPr lang="en-US" sz="3600" b="1" dirty="0" smtClean="0"/>
              <a:t> state is greatly increased in a thin film with d &lt; </a:t>
            </a:r>
            <a:r>
              <a:rPr lang="en-US" sz="3600" b="1" dirty="0" smtClean="0">
                <a:sym typeface="Symbol" pitchFamily="18" charset="2"/>
              </a:rPr>
              <a:t></a:t>
            </a:r>
            <a:endParaRPr lang="en-US" sz="3600" b="1" dirty="0" smtClean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51520" y="3212976"/>
            <a:ext cx="8229600" cy="205328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800" b="1" dirty="0" smtClean="0">
              <a:latin typeface="Arial Narrow" pitchFamily="34" charset="0"/>
              <a:sym typeface="Symbol" pitchFamily="18" charset="2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Enhancement of parallel B</a:t>
            </a:r>
            <a:r>
              <a:rPr lang="en-US" sz="2800" b="1" baseline="-25000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c1</a:t>
            </a:r>
            <a:r>
              <a:rPr lang="en-US" sz="2800" b="1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 in a thin film </a:t>
            </a:r>
            <a:endParaRPr lang="en-US" sz="2800" b="1" dirty="0" smtClean="0">
              <a:solidFill>
                <a:srgbClr val="FF0000"/>
              </a:solidFill>
              <a:latin typeface="Arial Narrow" pitchFamily="34" charset="0"/>
              <a:sym typeface="Symbol" pitchFamily="18" charset="2"/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	</a:t>
            </a:r>
            <a:r>
              <a:rPr lang="en-US" sz="2800" b="1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with </a:t>
            </a:r>
            <a:r>
              <a:rPr lang="en-US" sz="2800" b="1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d &lt;&lt; </a:t>
            </a:r>
            <a:r>
              <a:rPr lang="en-US" sz="2800" b="1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</a:t>
            </a:r>
            <a:r>
              <a:rPr lang="en-US" sz="2800" b="1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    </a:t>
            </a:r>
            <a:r>
              <a:rPr lang="en-US" sz="2000" b="1" dirty="0" smtClean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(</a:t>
            </a:r>
            <a:r>
              <a:rPr lang="en-US" sz="2000" b="1" dirty="0" err="1" smtClean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Abrikosov</a:t>
            </a:r>
            <a:r>
              <a:rPr lang="en-US" sz="2000" b="1" dirty="0" smtClean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, 1964</a:t>
            </a:r>
            <a:r>
              <a:rPr lang="en-US" sz="2000" b="1" dirty="0" smtClean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)</a:t>
            </a:r>
            <a:endParaRPr lang="en-US" sz="2000" b="1" dirty="0" smtClean="0">
              <a:solidFill>
                <a:srgbClr val="0000FF"/>
              </a:solidFill>
              <a:latin typeface="Arial Narrow" pitchFamily="34" charset="0"/>
              <a:sym typeface="Symbol" pitchFamily="18" charset="2"/>
            </a:endParaRPr>
          </a:p>
          <a:p>
            <a:endParaRPr lang="en-US" sz="1800" b="1" dirty="0" smtClean="0">
              <a:latin typeface="Arial Narrow" pitchFamily="34" charset="0"/>
              <a:sym typeface="Symbol" pitchFamily="18" charset="2"/>
            </a:endParaRPr>
          </a:p>
          <a:p>
            <a:endParaRPr lang="en-US" sz="1800" b="1" dirty="0" smtClean="0">
              <a:latin typeface="Arial Narrow" pitchFamily="34" charset="0"/>
            </a:endParaRPr>
          </a:p>
        </p:txBody>
      </p:sp>
      <p:grpSp>
        <p:nvGrpSpPr>
          <p:cNvPr id="20" name="Group 25"/>
          <p:cNvGrpSpPr>
            <a:grpSpLocks/>
          </p:cNvGrpSpPr>
          <p:nvPr/>
        </p:nvGrpSpPr>
        <p:grpSpPr bwMode="auto">
          <a:xfrm>
            <a:off x="662880" y="4721622"/>
            <a:ext cx="8229600" cy="2163762"/>
            <a:chOff x="609600" y="4389820"/>
            <a:chExt cx="8229600" cy="2163380"/>
          </a:xfrm>
        </p:grpSpPr>
        <p:sp>
          <p:nvSpPr>
            <p:cNvPr id="21" name="TextBox 5"/>
            <p:cNvSpPr txBox="1">
              <a:spLocks noChangeArrowheads="1"/>
            </p:cNvSpPr>
            <p:nvPr/>
          </p:nvSpPr>
          <p:spPr bwMode="auto">
            <a:xfrm>
              <a:off x="609600" y="6183313"/>
              <a:ext cx="8229600" cy="36988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pitchFamily="34" charset="0"/>
                </a:rPr>
                <a:t>NLME can also reveal the enhancement of the vortex penetration field by thin film coating</a:t>
              </a:r>
            </a:p>
          </p:txBody>
        </p:sp>
        <p:grpSp>
          <p:nvGrpSpPr>
            <p:cNvPr id="22" name="Group 24"/>
            <p:cNvGrpSpPr>
              <a:grpSpLocks/>
            </p:cNvGrpSpPr>
            <p:nvPr/>
          </p:nvGrpSpPr>
          <p:grpSpPr bwMode="auto">
            <a:xfrm>
              <a:off x="7086578" y="4389820"/>
              <a:ext cx="1295395" cy="1477580"/>
              <a:chOff x="7086600" y="3958133"/>
              <a:chExt cx="1587103" cy="1477580"/>
            </a:xfrm>
          </p:grpSpPr>
          <p:sp>
            <p:nvSpPr>
              <p:cNvPr id="23" name="Rectangle 4"/>
              <p:cNvSpPr>
                <a:spLocks noChangeArrowheads="1"/>
              </p:cNvSpPr>
              <p:nvPr/>
            </p:nvSpPr>
            <p:spPr bwMode="auto">
              <a:xfrm>
                <a:off x="7086600" y="3958133"/>
                <a:ext cx="1070372" cy="1477580"/>
              </a:xfrm>
              <a:prstGeom prst="rect">
                <a:avLst/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algn="ctr"/>
                <a:endParaRPr lang="it-IT" sz="2400" b="1"/>
              </a:p>
            </p:txBody>
          </p:sp>
          <p:sp>
            <p:nvSpPr>
              <p:cNvPr id="24" name="Rectangle 5"/>
              <p:cNvSpPr>
                <a:spLocks noChangeArrowheads="1"/>
              </p:cNvSpPr>
              <p:nvPr/>
            </p:nvSpPr>
            <p:spPr bwMode="auto">
              <a:xfrm>
                <a:off x="8156972" y="3958133"/>
                <a:ext cx="73819" cy="1477580"/>
              </a:xfrm>
              <a:prstGeom prst="rect">
                <a:avLst/>
              </a:prstGeom>
              <a:solidFill>
                <a:schemeClr val="fol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it-IT"/>
              </a:p>
            </p:txBody>
          </p:sp>
          <p:sp>
            <p:nvSpPr>
              <p:cNvPr id="25" name="Rectangle 6"/>
              <p:cNvSpPr>
                <a:spLocks noChangeArrowheads="1"/>
              </p:cNvSpPr>
              <p:nvPr/>
            </p:nvSpPr>
            <p:spPr bwMode="auto">
              <a:xfrm>
                <a:off x="8230791" y="3958133"/>
                <a:ext cx="36909" cy="147758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it-IT"/>
              </a:p>
            </p:txBody>
          </p:sp>
          <p:sp>
            <p:nvSpPr>
              <p:cNvPr id="26" name="Rectangle 7"/>
              <p:cNvSpPr>
                <a:spLocks noChangeArrowheads="1"/>
              </p:cNvSpPr>
              <p:nvPr/>
            </p:nvSpPr>
            <p:spPr bwMode="auto">
              <a:xfrm>
                <a:off x="8267700" y="3958133"/>
                <a:ext cx="73819" cy="1477580"/>
              </a:xfrm>
              <a:prstGeom prst="rect">
                <a:avLst/>
              </a:prstGeom>
              <a:solidFill>
                <a:schemeClr val="fol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it-IT"/>
              </a:p>
            </p:txBody>
          </p:sp>
          <p:sp>
            <p:nvSpPr>
              <p:cNvPr id="27" name="Rectangle 8"/>
              <p:cNvSpPr>
                <a:spLocks noChangeArrowheads="1"/>
              </p:cNvSpPr>
              <p:nvPr/>
            </p:nvSpPr>
            <p:spPr bwMode="auto">
              <a:xfrm>
                <a:off x="8341519" y="3958133"/>
                <a:ext cx="36909" cy="147758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it-IT"/>
              </a:p>
            </p:txBody>
          </p:sp>
          <p:sp>
            <p:nvSpPr>
              <p:cNvPr id="28" name="Rectangle 9"/>
              <p:cNvSpPr>
                <a:spLocks noChangeArrowheads="1"/>
              </p:cNvSpPr>
              <p:nvPr/>
            </p:nvSpPr>
            <p:spPr bwMode="auto">
              <a:xfrm>
                <a:off x="8378428" y="3958133"/>
                <a:ext cx="73819" cy="1477580"/>
              </a:xfrm>
              <a:prstGeom prst="rect">
                <a:avLst/>
              </a:prstGeom>
              <a:solidFill>
                <a:schemeClr val="fol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it-IT"/>
              </a:p>
            </p:txBody>
          </p:sp>
          <p:sp>
            <p:nvSpPr>
              <p:cNvPr id="29" name="Rectangle 10"/>
              <p:cNvSpPr>
                <a:spLocks noChangeArrowheads="1"/>
              </p:cNvSpPr>
              <p:nvPr/>
            </p:nvSpPr>
            <p:spPr bwMode="auto">
              <a:xfrm>
                <a:off x="8452247" y="3958133"/>
                <a:ext cx="36909" cy="147758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it-IT"/>
              </a:p>
            </p:txBody>
          </p:sp>
          <p:sp>
            <p:nvSpPr>
              <p:cNvPr id="30" name="Rectangle 11"/>
              <p:cNvSpPr>
                <a:spLocks noChangeArrowheads="1"/>
              </p:cNvSpPr>
              <p:nvPr/>
            </p:nvSpPr>
            <p:spPr bwMode="auto">
              <a:xfrm>
                <a:off x="8489156" y="3958133"/>
                <a:ext cx="73819" cy="1477580"/>
              </a:xfrm>
              <a:prstGeom prst="rect">
                <a:avLst/>
              </a:prstGeom>
              <a:solidFill>
                <a:schemeClr val="fol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it-IT"/>
              </a:p>
            </p:txBody>
          </p:sp>
          <p:sp>
            <p:nvSpPr>
              <p:cNvPr id="31" name="Rectangle 12"/>
              <p:cNvSpPr>
                <a:spLocks noChangeArrowheads="1"/>
              </p:cNvSpPr>
              <p:nvPr/>
            </p:nvSpPr>
            <p:spPr bwMode="auto">
              <a:xfrm>
                <a:off x="8562975" y="3958133"/>
                <a:ext cx="36909" cy="147758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it-IT"/>
              </a:p>
            </p:txBody>
          </p:sp>
          <p:sp>
            <p:nvSpPr>
              <p:cNvPr id="32" name="Rectangle 13"/>
              <p:cNvSpPr>
                <a:spLocks noChangeArrowheads="1"/>
              </p:cNvSpPr>
              <p:nvPr/>
            </p:nvSpPr>
            <p:spPr bwMode="auto">
              <a:xfrm>
                <a:off x="8599884" y="3958133"/>
                <a:ext cx="73819" cy="1477580"/>
              </a:xfrm>
              <a:prstGeom prst="rect">
                <a:avLst/>
              </a:prstGeom>
              <a:solidFill>
                <a:schemeClr val="folHlink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folHlink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it-IT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-324544" y="0"/>
            <a:ext cx="6372200" cy="1143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Superconducting current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491880" y="980728"/>
          <a:ext cx="5358025" cy="939800"/>
        </p:xfrm>
        <a:graphic>
          <a:graphicData uri="http://schemas.openxmlformats.org/presentationml/2006/ole">
            <p:oleObj spid="_x0000_s5122" name="Equation" r:id="rId3" imgW="3543120" imgH="507960" progId="Equation.3">
              <p:embed/>
            </p:oleObj>
          </a:graphicData>
        </a:graphic>
      </p:graphicFrame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107504" y="2348880"/>
            <a:ext cx="889248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3200" b="1" dirty="0" err="1" smtClean="0">
                <a:latin typeface="Arial Narrow" pitchFamily="34" charset="0"/>
              </a:rPr>
              <a:t>Superfluid</a:t>
            </a:r>
            <a:r>
              <a:rPr lang="en-US" sz="3200" b="1" dirty="0" smtClean="0">
                <a:latin typeface="Arial Narrow" pitchFamily="34" charset="0"/>
              </a:rPr>
              <a:t> </a:t>
            </a:r>
            <a:r>
              <a:rPr lang="en-US" sz="3200" b="1" dirty="0">
                <a:latin typeface="Arial Narrow" pitchFamily="34" charset="0"/>
              </a:rPr>
              <a:t>current density  n</a:t>
            </a:r>
            <a:r>
              <a:rPr lang="en-US" sz="3200" b="1" baseline="-25000" dirty="0">
                <a:latin typeface="Arial Narrow" pitchFamily="34" charset="0"/>
              </a:rPr>
              <a:t>s</a:t>
            </a:r>
            <a:r>
              <a:rPr lang="en-US" sz="3200" b="1" dirty="0">
                <a:latin typeface="Arial Narrow" pitchFamily="34" charset="0"/>
              </a:rPr>
              <a:t> is independent of current density at J &lt;&lt; J</a:t>
            </a:r>
            <a:r>
              <a:rPr lang="en-US" sz="3200" b="1" baseline="-25000" dirty="0">
                <a:latin typeface="Arial Narrow" pitchFamily="34" charset="0"/>
              </a:rPr>
              <a:t>s</a:t>
            </a:r>
            <a:r>
              <a:rPr lang="en-US" sz="3200" b="1" dirty="0">
                <a:latin typeface="Arial Narrow" pitchFamily="34" charset="0"/>
              </a:rPr>
              <a:t>: </a:t>
            </a:r>
            <a:r>
              <a:rPr lang="en-US" sz="3200" b="1" dirty="0" smtClean="0">
                <a:latin typeface="Arial Narrow" pitchFamily="34" charset="0"/>
              </a:rPr>
              <a:t>     </a:t>
            </a:r>
            <a:r>
              <a:rPr lang="en-US" sz="3200" b="1" dirty="0">
                <a:latin typeface="Arial Narrow" pitchFamily="34" charset="0"/>
              </a:rPr>
              <a:t>linear </a:t>
            </a:r>
            <a:r>
              <a:rPr lang="en-US" sz="3200" b="1" dirty="0" err="1">
                <a:latin typeface="Arial Narrow" pitchFamily="34" charset="0"/>
              </a:rPr>
              <a:t>Meissner</a:t>
            </a:r>
            <a:r>
              <a:rPr lang="en-US" sz="3200" b="1" dirty="0">
                <a:latin typeface="Arial Narrow" pitchFamily="34" charset="0"/>
              </a:rPr>
              <a:t> </a:t>
            </a:r>
            <a:r>
              <a:rPr lang="en-US" sz="3200" b="1" dirty="0" smtClean="0">
                <a:latin typeface="Arial Narrow" pitchFamily="34" charset="0"/>
              </a:rPr>
              <a:t>effect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3200" b="1" dirty="0">
              <a:latin typeface="Arial Narrow" pitchFamily="34" charset="0"/>
            </a:endParaRPr>
          </a:p>
          <a:p>
            <a:pPr marL="457200" indent="-457200"/>
            <a:endParaRPr lang="en-US" sz="3200" b="1" dirty="0">
              <a:latin typeface="Arial Narrow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3200" b="1" dirty="0" smtClean="0">
                <a:latin typeface="Arial Narrow" pitchFamily="34" charset="0"/>
              </a:rPr>
              <a:t>Any </a:t>
            </a:r>
            <a:r>
              <a:rPr lang="en-US" sz="3200" b="1" dirty="0">
                <a:latin typeface="Arial Narrow" pitchFamily="34" charset="0"/>
              </a:rPr>
              <a:t>dependence of n</a:t>
            </a:r>
            <a:r>
              <a:rPr lang="en-US" sz="3200" b="1" baseline="-25000" dirty="0">
                <a:latin typeface="Arial Narrow" pitchFamily="34" charset="0"/>
              </a:rPr>
              <a:t>s</a:t>
            </a:r>
            <a:r>
              <a:rPr lang="en-US" sz="3200" b="1" dirty="0">
                <a:latin typeface="Arial Narrow" pitchFamily="34" charset="0"/>
              </a:rPr>
              <a:t>(J) on current density results in the </a:t>
            </a:r>
            <a:r>
              <a:rPr lang="en-US" sz="3200" b="1" dirty="0">
                <a:solidFill>
                  <a:srgbClr val="FF0000"/>
                </a:solidFill>
                <a:latin typeface="Arial Narrow" pitchFamily="34" charset="0"/>
              </a:rPr>
              <a:t>nonlinear </a:t>
            </a:r>
            <a:r>
              <a:rPr lang="en-US" sz="3200" b="1" dirty="0" err="1">
                <a:solidFill>
                  <a:srgbClr val="FF0000"/>
                </a:solidFill>
                <a:latin typeface="Arial Narrow" pitchFamily="34" charset="0"/>
              </a:rPr>
              <a:t>Meissner</a:t>
            </a:r>
            <a:r>
              <a:rPr lang="en-US" sz="3200" b="1" dirty="0">
                <a:solidFill>
                  <a:srgbClr val="FF0000"/>
                </a:solidFill>
                <a:latin typeface="Arial Narrow" pitchFamily="34" charset="0"/>
              </a:rPr>
              <a:t> effect</a:t>
            </a:r>
          </a:p>
          <a:p>
            <a:pPr marL="457200" indent="-457200"/>
            <a:endParaRPr lang="en-US" sz="2400" b="1" baseline="-250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777875"/>
          </a:xfrm>
        </p:spPr>
        <p:txBody>
          <a:bodyPr/>
          <a:lstStyle/>
          <a:p>
            <a:pPr eaLnBrk="1" hangingPunct="1"/>
            <a:r>
              <a:rPr lang="en-US" sz="3200" b="1" smtClean="0"/>
              <a:t>Dependence of the SC gap on current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7125"/>
            <a:ext cx="4186238" cy="4749800"/>
          </a:xfrm>
          <a:ln>
            <a:solidFill>
              <a:srgbClr val="0000FF"/>
            </a:solidFill>
          </a:ln>
        </p:spPr>
        <p:txBody>
          <a:bodyPr/>
          <a:lstStyle/>
          <a:p>
            <a:pPr eaLnBrk="1" hangingPunct="1"/>
            <a:r>
              <a:rPr lang="en-US" sz="2400" b="1" smtClean="0">
                <a:latin typeface="Rockwell" pitchFamily="18" charset="0"/>
              </a:rPr>
              <a:t>Clean limit (</a:t>
            </a:r>
            <a:r>
              <a:rPr lang="en-US" sz="2400" b="1" smtClean="0">
                <a:latin typeface="Script MT Bold" pitchFamily="66" charset="0"/>
              </a:rPr>
              <a:t>l</a:t>
            </a:r>
            <a:r>
              <a:rPr lang="en-US" sz="2400" b="1" smtClean="0">
                <a:latin typeface="Arial Narrow" pitchFamily="34" charset="0"/>
              </a:rPr>
              <a:t> &gt;&gt; </a:t>
            </a:r>
            <a:r>
              <a:rPr lang="en-US" sz="2400" b="1" smtClean="0">
                <a:latin typeface="Arial Narrow" pitchFamily="34" charset="0"/>
                <a:sym typeface="Symbol" pitchFamily="18" charset="2"/>
              </a:rPr>
              <a:t></a:t>
            </a:r>
            <a:r>
              <a:rPr lang="en-US" sz="2400" b="1" baseline="-25000" smtClean="0">
                <a:latin typeface="Arial Narrow" pitchFamily="34" charset="0"/>
                <a:sym typeface="Symbol" pitchFamily="18" charset="2"/>
              </a:rPr>
              <a:t>0</a:t>
            </a:r>
            <a:r>
              <a:rPr lang="en-US" sz="2400" b="1" smtClean="0">
                <a:latin typeface="Arial Narrow" pitchFamily="34" charset="0"/>
                <a:sym typeface="Symbol" pitchFamily="18" charset="2"/>
              </a:rPr>
              <a:t>)</a:t>
            </a:r>
            <a:endParaRPr lang="en-US" sz="2400" b="1" smtClean="0">
              <a:latin typeface="Rockwell" pitchFamily="18" charset="0"/>
              <a:sym typeface="Symbol" pitchFamily="18" charset="2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967288" y="1125538"/>
            <a:ext cx="3935412" cy="47513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="1">
                <a:latin typeface="Rockwell" pitchFamily="18" charset="0"/>
              </a:rPr>
              <a:t>Dirty limit (</a:t>
            </a:r>
            <a:r>
              <a:rPr lang="en-US" sz="2400" b="1">
                <a:latin typeface="Script MT Bold" pitchFamily="66" charset="0"/>
              </a:rPr>
              <a:t>l</a:t>
            </a:r>
            <a:r>
              <a:rPr lang="en-US" sz="2400" b="1">
                <a:latin typeface="Arial Narrow" pitchFamily="34" charset="0"/>
              </a:rPr>
              <a:t> &lt;&lt; </a:t>
            </a:r>
            <a:r>
              <a:rPr lang="en-US" sz="2400" b="1">
                <a:latin typeface="Arial Narrow" pitchFamily="34" charset="0"/>
                <a:sym typeface="Symbol" pitchFamily="18" charset="2"/>
              </a:rPr>
              <a:t></a:t>
            </a:r>
            <a:r>
              <a:rPr lang="en-US" sz="2400" b="1" baseline="-25000">
                <a:latin typeface="Arial Narrow" pitchFamily="34" charset="0"/>
                <a:sym typeface="Symbol" pitchFamily="18" charset="2"/>
              </a:rPr>
              <a:t>0</a:t>
            </a:r>
            <a:r>
              <a:rPr lang="en-US" sz="2400" b="1">
                <a:latin typeface="Arial Narrow" pitchFamily="34" charset="0"/>
                <a:sym typeface="Symbol" pitchFamily="18" charset="2"/>
              </a:rPr>
              <a:t>)</a:t>
            </a:r>
            <a:endParaRPr lang="en-US" sz="2400" b="1">
              <a:latin typeface="Rockwell" pitchFamily="18" charset="0"/>
              <a:sym typeface="Symbol" pitchFamily="18" charset="2"/>
            </a:endParaRPr>
          </a:p>
        </p:txBody>
      </p:sp>
      <p:sp>
        <p:nvSpPr>
          <p:cNvPr id="15365" name="Text Box 19"/>
          <p:cNvSpPr txBox="1">
            <a:spLocks noChangeArrowheads="1"/>
          </p:cNvSpPr>
          <p:nvPr/>
        </p:nvSpPr>
        <p:spPr bwMode="auto">
          <a:xfrm>
            <a:off x="555625" y="6156325"/>
            <a:ext cx="6630988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 Narrow" pitchFamily="34" charset="0"/>
              </a:rPr>
              <a:t>In the clean limit the gap </a:t>
            </a:r>
            <a:r>
              <a:rPr lang="en-US" sz="2000" b="1">
                <a:latin typeface="Arial Narrow" pitchFamily="34" charset="0"/>
                <a:sym typeface="Symbol" pitchFamily="18" charset="2"/>
              </a:rPr>
              <a:t>(J) is independent of RF field at low T</a:t>
            </a:r>
            <a:r>
              <a:rPr lang="en-US">
                <a:sym typeface="Symbol" pitchFamily="18" charset="2"/>
              </a:rPr>
              <a:t> </a:t>
            </a:r>
          </a:p>
          <a:p>
            <a:r>
              <a:rPr lang="en-US" sz="1400" b="1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J. Bardeen, Rev. Mod. Phys. 34, 667 (1962).</a:t>
            </a:r>
            <a:endParaRPr lang="en-US" sz="1400">
              <a:sym typeface="Symbol" pitchFamily="18" charset="2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00075" y="2060575"/>
            <a:ext cx="3827463" cy="3373438"/>
            <a:chOff x="295" y="1298"/>
            <a:chExt cx="2411" cy="2125"/>
          </a:xfrm>
        </p:grpSpPr>
        <p:sp>
          <p:nvSpPr>
            <p:cNvPr id="15383" name="Line 5"/>
            <p:cNvSpPr>
              <a:spLocks noChangeShapeType="1"/>
            </p:cNvSpPr>
            <p:nvPr/>
          </p:nvSpPr>
          <p:spPr bwMode="auto">
            <a:xfrm>
              <a:off x="589" y="1446"/>
              <a:ext cx="0" cy="17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4" name="Line 6"/>
            <p:cNvSpPr>
              <a:spLocks noChangeShapeType="1"/>
            </p:cNvSpPr>
            <p:nvPr/>
          </p:nvSpPr>
          <p:spPr bwMode="auto">
            <a:xfrm>
              <a:off x="589" y="3147"/>
              <a:ext cx="181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5" name="Text Box 7"/>
            <p:cNvSpPr txBox="1">
              <a:spLocks noChangeArrowheads="1"/>
            </p:cNvSpPr>
            <p:nvPr/>
          </p:nvSpPr>
          <p:spPr bwMode="auto">
            <a:xfrm>
              <a:off x="645" y="1298"/>
              <a:ext cx="78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ym typeface="Symbol" pitchFamily="18" charset="2"/>
                </a:rPr>
                <a:t></a:t>
              </a:r>
              <a:r>
                <a:rPr lang="en-US" baseline="30000">
                  <a:sym typeface="Symbol" pitchFamily="18" charset="2"/>
                </a:rPr>
                <a:t>2</a:t>
              </a:r>
              <a:r>
                <a:rPr lang="en-US">
                  <a:sym typeface="Symbol" pitchFamily="18" charset="2"/>
                </a:rPr>
                <a:t>(J)/</a:t>
              </a:r>
              <a:r>
                <a:rPr lang="en-US" baseline="30000">
                  <a:sym typeface="Symbol" pitchFamily="18" charset="2"/>
                </a:rPr>
                <a:t>2</a:t>
              </a:r>
              <a:r>
                <a:rPr lang="en-US">
                  <a:sym typeface="Symbol" pitchFamily="18" charset="2"/>
                </a:rPr>
                <a:t>(0)</a:t>
              </a:r>
            </a:p>
          </p:txBody>
        </p:sp>
        <p:sp>
          <p:nvSpPr>
            <p:cNvPr id="15386" name="Line 8"/>
            <p:cNvSpPr>
              <a:spLocks noChangeShapeType="1"/>
            </p:cNvSpPr>
            <p:nvPr/>
          </p:nvSpPr>
          <p:spPr bwMode="auto">
            <a:xfrm>
              <a:off x="589" y="1824"/>
              <a:ext cx="1497" cy="0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7" name="Line 9"/>
            <p:cNvSpPr>
              <a:spLocks noChangeShapeType="1"/>
            </p:cNvSpPr>
            <p:nvPr/>
          </p:nvSpPr>
          <p:spPr bwMode="auto">
            <a:xfrm>
              <a:off x="2077" y="1832"/>
              <a:ext cx="0" cy="1315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8" name="Text Box 10"/>
            <p:cNvSpPr txBox="1">
              <a:spLocks noChangeArrowheads="1"/>
            </p:cNvSpPr>
            <p:nvPr/>
          </p:nvSpPr>
          <p:spPr bwMode="auto">
            <a:xfrm>
              <a:off x="2177" y="3192"/>
              <a:ext cx="5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J/J</a:t>
              </a:r>
              <a:r>
                <a:rPr lang="en-US" baseline="-25000"/>
                <a:t>d</a:t>
              </a:r>
              <a:r>
                <a:rPr lang="en-US"/>
                <a:t>(0)</a:t>
              </a:r>
            </a:p>
          </p:txBody>
        </p:sp>
        <p:sp>
          <p:nvSpPr>
            <p:cNvPr id="15389" name="Text Box 11"/>
            <p:cNvSpPr txBox="1">
              <a:spLocks noChangeArrowheads="1"/>
            </p:cNvSpPr>
            <p:nvPr/>
          </p:nvSpPr>
          <p:spPr bwMode="auto">
            <a:xfrm>
              <a:off x="1981" y="3182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15390" name="Text Box 12"/>
            <p:cNvSpPr txBox="1">
              <a:spLocks noChangeArrowheads="1"/>
            </p:cNvSpPr>
            <p:nvPr/>
          </p:nvSpPr>
          <p:spPr bwMode="auto">
            <a:xfrm>
              <a:off x="1134" y="1595"/>
              <a:ext cx="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T &lt;&lt; T</a:t>
              </a:r>
              <a:r>
                <a:rPr lang="en-US" baseline="-25000"/>
                <a:t>c</a:t>
              </a:r>
              <a:endParaRPr lang="en-US"/>
            </a:p>
          </p:txBody>
        </p:sp>
        <p:sp>
          <p:nvSpPr>
            <p:cNvPr id="15391" name="Arc 14"/>
            <p:cNvSpPr>
              <a:spLocks/>
            </p:cNvSpPr>
            <p:nvPr/>
          </p:nvSpPr>
          <p:spPr bwMode="auto">
            <a:xfrm>
              <a:off x="589" y="1824"/>
              <a:ext cx="862" cy="52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392" name="Text Box 15"/>
            <p:cNvSpPr txBox="1">
              <a:spLocks noChangeArrowheads="1"/>
            </p:cNvSpPr>
            <p:nvPr/>
          </p:nvSpPr>
          <p:spPr bwMode="auto">
            <a:xfrm>
              <a:off x="350" y="1753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15393" name="Line 16"/>
            <p:cNvSpPr>
              <a:spLocks noChangeShapeType="1"/>
            </p:cNvSpPr>
            <p:nvPr/>
          </p:nvSpPr>
          <p:spPr bwMode="auto">
            <a:xfrm>
              <a:off x="1451" y="2331"/>
              <a:ext cx="0" cy="81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94" name="Text Box 17"/>
            <p:cNvSpPr txBox="1">
              <a:spLocks noChangeArrowheads="1"/>
            </p:cNvSpPr>
            <p:nvPr/>
          </p:nvSpPr>
          <p:spPr bwMode="auto">
            <a:xfrm>
              <a:off x="1292" y="3182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0.54</a:t>
              </a:r>
            </a:p>
          </p:txBody>
        </p:sp>
        <p:sp>
          <p:nvSpPr>
            <p:cNvPr id="15395" name="Text Box 18"/>
            <p:cNvSpPr txBox="1">
              <a:spLocks noChangeArrowheads="1"/>
            </p:cNvSpPr>
            <p:nvPr/>
          </p:nvSpPr>
          <p:spPr bwMode="auto">
            <a:xfrm>
              <a:off x="984" y="2716"/>
              <a:ext cx="53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T </a:t>
              </a:r>
              <a:r>
                <a:rPr lang="en-US">
                  <a:sym typeface="Symbol" pitchFamily="18" charset="2"/>
                </a:rPr>
                <a:t> T</a:t>
              </a:r>
              <a:r>
                <a:rPr lang="en-US" baseline="-25000">
                  <a:sym typeface="Symbol" pitchFamily="18" charset="2"/>
                </a:rPr>
                <a:t>c</a:t>
              </a:r>
              <a:endParaRPr lang="en-US">
                <a:sym typeface="Symbol" pitchFamily="18" charset="2"/>
              </a:endParaRPr>
            </a:p>
          </p:txBody>
        </p:sp>
        <p:sp>
          <p:nvSpPr>
            <p:cNvPr id="15396" name="Text Box 21"/>
            <p:cNvSpPr txBox="1">
              <a:spLocks noChangeArrowheads="1"/>
            </p:cNvSpPr>
            <p:nvPr/>
          </p:nvSpPr>
          <p:spPr bwMode="auto">
            <a:xfrm>
              <a:off x="295" y="2156"/>
              <a:ext cx="3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2/3</a:t>
              </a:r>
            </a:p>
          </p:txBody>
        </p:sp>
        <p:sp>
          <p:nvSpPr>
            <p:cNvPr id="15397" name="Line 22"/>
            <p:cNvSpPr>
              <a:spLocks noChangeShapeType="1"/>
            </p:cNvSpPr>
            <p:nvPr/>
          </p:nvSpPr>
          <p:spPr bwMode="auto">
            <a:xfrm>
              <a:off x="589" y="2319"/>
              <a:ext cx="8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67" name="Line 25"/>
          <p:cNvSpPr>
            <a:spLocks noChangeShapeType="1"/>
          </p:cNvSpPr>
          <p:nvPr/>
        </p:nvSpPr>
        <p:spPr bwMode="auto">
          <a:xfrm>
            <a:off x="5543550" y="2368550"/>
            <a:ext cx="0" cy="2700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8" name="Line 26"/>
          <p:cNvSpPr>
            <a:spLocks noChangeShapeType="1"/>
          </p:cNvSpPr>
          <p:nvPr/>
        </p:nvSpPr>
        <p:spPr bwMode="auto">
          <a:xfrm>
            <a:off x="5543550" y="5068888"/>
            <a:ext cx="28813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9" name="Text Box 27"/>
          <p:cNvSpPr txBox="1">
            <a:spLocks noChangeArrowheads="1"/>
          </p:cNvSpPr>
          <p:nvPr/>
        </p:nvSpPr>
        <p:spPr bwMode="auto">
          <a:xfrm>
            <a:off x="5632450" y="2133600"/>
            <a:ext cx="1252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ym typeface="Symbol" pitchFamily="18" charset="2"/>
              </a:rPr>
              <a:t></a:t>
            </a:r>
            <a:r>
              <a:rPr lang="en-US" baseline="30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(J)/</a:t>
            </a:r>
            <a:r>
              <a:rPr lang="en-US" baseline="30000">
                <a:sym typeface="Symbol" pitchFamily="18" charset="2"/>
              </a:rPr>
              <a:t>2</a:t>
            </a:r>
            <a:r>
              <a:rPr lang="en-US">
                <a:sym typeface="Symbol" pitchFamily="18" charset="2"/>
              </a:rPr>
              <a:t>(0)</a:t>
            </a:r>
          </a:p>
        </p:txBody>
      </p:sp>
      <p:sp>
        <p:nvSpPr>
          <p:cNvPr id="15370" name="Line 29"/>
          <p:cNvSpPr>
            <a:spLocks noChangeShapeType="1"/>
          </p:cNvSpPr>
          <p:nvPr/>
        </p:nvSpPr>
        <p:spPr bwMode="auto">
          <a:xfrm>
            <a:off x="7885113" y="3392488"/>
            <a:ext cx="0" cy="1676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1" name="Text Box 30"/>
          <p:cNvSpPr txBox="1">
            <a:spLocks noChangeArrowheads="1"/>
          </p:cNvSpPr>
          <p:nvPr/>
        </p:nvSpPr>
        <p:spPr bwMode="auto">
          <a:xfrm>
            <a:off x="8064500" y="5140325"/>
            <a:ext cx="839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J/J</a:t>
            </a:r>
            <a:r>
              <a:rPr lang="en-US" baseline="-25000"/>
              <a:t>d</a:t>
            </a:r>
            <a:r>
              <a:rPr lang="en-US"/>
              <a:t>(0)</a:t>
            </a:r>
          </a:p>
        </p:txBody>
      </p:sp>
      <p:sp>
        <p:nvSpPr>
          <p:cNvPr id="15372" name="Text Box 31"/>
          <p:cNvSpPr txBox="1">
            <a:spLocks noChangeArrowheads="1"/>
          </p:cNvSpPr>
          <p:nvPr/>
        </p:nvSpPr>
        <p:spPr bwMode="auto">
          <a:xfrm>
            <a:off x="7753350" y="512445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5373" name="Text Box 32"/>
          <p:cNvSpPr txBox="1">
            <a:spLocks noChangeArrowheads="1"/>
          </p:cNvSpPr>
          <p:nvPr/>
        </p:nvSpPr>
        <p:spPr bwMode="auto">
          <a:xfrm>
            <a:off x="6877050" y="2667000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 &lt;&lt; T</a:t>
            </a:r>
            <a:r>
              <a:rPr lang="en-US" baseline="-25000"/>
              <a:t>c</a:t>
            </a:r>
            <a:endParaRPr lang="en-US"/>
          </a:p>
        </p:txBody>
      </p:sp>
      <p:sp>
        <p:nvSpPr>
          <p:cNvPr id="15374" name="Arc 33"/>
          <p:cNvSpPr>
            <a:spLocks/>
          </p:cNvSpPr>
          <p:nvPr/>
        </p:nvSpPr>
        <p:spPr bwMode="auto">
          <a:xfrm>
            <a:off x="5543550" y="3052763"/>
            <a:ext cx="1368425" cy="7556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15375" name="Text Box 34"/>
          <p:cNvSpPr txBox="1">
            <a:spLocks noChangeArrowheads="1"/>
          </p:cNvSpPr>
          <p:nvPr/>
        </p:nvSpPr>
        <p:spPr bwMode="auto">
          <a:xfrm>
            <a:off x="5164138" y="28559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15376" name="Line 35"/>
          <p:cNvSpPr>
            <a:spLocks noChangeShapeType="1"/>
          </p:cNvSpPr>
          <p:nvPr/>
        </p:nvSpPr>
        <p:spPr bwMode="auto">
          <a:xfrm>
            <a:off x="6911975" y="3773488"/>
            <a:ext cx="0" cy="1295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77" name="Text Box 36"/>
          <p:cNvSpPr txBox="1">
            <a:spLocks noChangeArrowheads="1"/>
          </p:cNvSpPr>
          <p:nvPr/>
        </p:nvSpPr>
        <p:spPr bwMode="auto">
          <a:xfrm>
            <a:off x="6659563" y="512445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0.54</a:t>
            </a:r>
          </a:p>
        </p:txBody>
      </p:sp>
      <p:sp>
        <p:nvSpPr>
          <p:cNvPr id="15378" name="Text Box 37"/>
          <p:cNvSpPr txBox="1">
            <a:spLocks noChangeArrowheads="1"/>
          </p:cNvSpPr>
          <p:nvPr/>
        </p:nvSpPr>
        <p:spPr bwMode="auto">
          <a:xfrm>
            <a:off x="6170613" y="4384675"/>
            <a:ext cx="849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 </a:t>
            </a:r>
            <a:r>
              <a:rPr lang="en-US">
                <a:sym typeface="Symbol" pitchFamily="18" charset="2"/>
              </a:rPr>
              <a:t> T</a:t>
            </a:r>
            <a:r>
              <a:rPr lang="en-US" baseline="-25000">
                <a:sym typeface="Symbol" pitchFamily="18" charset="2"/>
              </a:rPr>
              <a:t>c</a:t>
            </a:r>
            <a:endParaRPr lang="en-US">
              <a:sym typeface="Symbol" pitchFamily="18" charset="2"/>
            </a:endParaRPr>
          </a:p>
        </p:txBody>
      </p:sp>
      <p:sp>
        <p:nvSpPr>
          <p:cNvPr id="15379" name="Text Box 38"/>
          <p:cNvSpPr txBox="1">
            <a:spLocks noChangeArrowheads="1"/>
          </p:cNvSpPr>
          <p:nvPr/>
        </p:nvSpPr>
        <p:spPr bwMode="auto">
          <a:xfrm>
            <a:off x="5076825" y="349567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2/3</a:t>
            </a:r>
          </a:p>
        </p:txBody>
      </p:sp>
      <p:sp>
        <p:nvSpPr>
          <p:cNvPr id="15380" name="Line 39"/>
          <p:cNvSpPr>
            <a:spLocks noChangeShapeType="1"/>
          </p:cNvSpPr>
          <p:nvPr/>
        </p:nvSpPr>
        <p:spPr bwMode="auto">
          <a:xfrm>
            <a:off x="5543550" y="3754438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1" name="Arc 40"/>
          <p:cNvSpPr>
            <a:spLocks/>
          </p:cNvSpPr>
          <p:nvPr/>
        </p:nvSpPr>
        <p:spPr bwMode="auto">
          <a:xfrm>
            <a:off x="5543550" y="2997200"/>
            <a:ext cx="2341563" cy="420688"/>
          </a:xfrm>
          <a:custGeom>
            <a:avLst/>
            <a:gdLst>
              <a:gd name="T0" fmla="*/ 0 w 21600"/>
              <a:gd name="T1" fmla="*/ 0 h 22993"/>
              <a:gd name="T2" fmla="*/ 2147483647 w 21600"/>
              <a:gd name="T3" fmla="*/ 2147483647 h 22993"/>
              <a:gd name="T4" fmla="*/ 0 w 21600"/>
              <a:gd name="T5" fmla="*/ 2147483647 h 22993"/>
              <a:gd name="T6" fmla="*/ 0 60000 65536"/>
              <a:gd name="T7" fmla="*/ 0 60000 65536"/>
              <a:gd name="T8" fmla="*/ 0 60000 65536"/>
              <a:gd name="T9" fmla="*/ 0 w 21600"/>
              <a:gd name="T10" fmla="*/ 0 h 22993"/>
              <a:gd name="T11" fmla="*/ 21600 w 21600"/>
              <a:gd name="T12" fmla="*/ 22993 h 2299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2993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64"/>
                  <a:pt x="21585" y="22529"/>
                  <a:pt x="21555" y="22993"/>
                </a:cubicBezTo>
              </a:path>
              <a:path w="21600" h="22993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064"/>
                  <a:pt x="21585" y="22529"/>
                  <a:pt x="21555" y="22993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cxnSp>
        <p:nvCxnSpPr>
          <p:cNvPr id="37" name="Straight Connector 36"/>
          <p:cNvCxnSpPr/>
          <p:nvPr/>
        </p:nvCxnSpPr>
        <p:spPr>
          <a:xfrm>
            <a:off x="762000" y="838200"/>
            <a:ext cx="8382000" cy="1588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8229600" cy="735013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latin typeface="Arial Narrow" pitchFamily="34" charset="0"/>
              </a:rPr>
              <a:t>Thermal activation in </a:t>
            </a:r>
            <a:r>
              <a:rPr lang="en-US" sz="3200" b="1" dirty="0" err="1" smtClean="0">
                <a:latin typeface="Arial Narrow" pitchFamily="34" charset="0"/>
              </a:rPr>
              <a:t>rf</a:t>
            </a:r>
            <a:r>
              <a:rPr lang="en-US" sz="3200" b="1" dirty="0" smtClean="0">
                <a:latin typeface="Arial Narrow" pitchFamily="34" charset="0"/>
              </a:rPr>
              <a:t> field in the clean limit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77788" y="817563"/>
            <a:ext cx="3736975" cy="3444875"/>
            <a:chOff x="49" y="740"/>
            <a:chExt cx="2354" cy="2170"/>
          </a:xfrm>
        </p:grpSpPr>
        <p:pic>
          <p:nvPicPr>
            <p:cNvPr id="11278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" y="740"/>
              <a:ext cx="2354" cy="2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9" name="Line 6"/>
            <p:cNvSpPr>
              <a:spLocks noChangeShapeType="1"/>
            </p:cNvSpPr>
            <p:nvPr/>
          </p:nvSpPr>
          <p:spPr bwMode="auto">
            <a:xfrm>
              <a:off x="484" y="1701"/>
              <a:ext cx="2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0" name="Line 10"/>
            <p:cNvSpPr>
              <a:spLocks noChangeShapeType="1"/>
            </p:cNvSpPr>
            <p:nvPr/>
          </p:nvSpPr>
          <p:spPr bwMode="auto">
            <a:xfrm>
              <a:off x="484" y="1846"/>
              <a:ext cx="2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1" name="Line 11"/>
            <p:cNvSpPr>
              <a:spLocks noChangeShapeType="1"/>
            </p:cNvSpPr>
            <p:nvPr/>
          </p:nvSpPr>
          <p:spPr bwMode="auto">
            <a:xfrm>
              <a:off x="702" y="1556"/>
              <a:ext cx="0" cy="1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2" name="Line 12"/>
            <p:cNvSpPr>
              <a:spLocks noChangeShapeType="1"/>
            </p:cNvSpPr>
            <p:nvPr/>
          </p:nvSpPr>
          <p:spPr bwMode="auto">
            <a:xfrm flipV="1">
              <a:off x="702" y="1846"/>
              <a:ext cx="0" cy="1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3" name="Text Box 14"/>
            <p:cNvSpPr txBox="1">
              <a:spLocks noChangeArrowheads="1"/>
            </p:cNvSpPr>
            <p:nvPr/>
          </p:nvSpPr>
          <p:spPr bwMode="auto">
            <a:xfrm>
              <a:off x="644" y="1661"/>
              <a:ext cx="57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Arial Narrow" pitchFamily="34" charset="0"/>
                  <a:sym typeface="Symbol" pitchFamily="18" charset="2"/>
                </a:rPr>
                <a:t>2 - 2vp</a:t>
              </a:r>
              <a:r>
                <a:rPr lang="en-US" b="1" baseline="-25000">
                  <a:latin typeface="Arial Narrow" pitchFamily="34" charset="0"/>
                  <a:sym typeface="Symbol" pitchFamily="18" charset="2"/>
                </a:rPr>
                <a:t>F</a:t>
              </a:r>
              <a:endParaRPr lang="en-US" b="1">
                <a:latin typeface="Arial Narrow" pitchFamily="34" charset="0"/>
                <a:sym typeface="Symbol" pitchFamily="18" charset="2"/>
              </a:endParaRPr>
            </a:p>
          </p:txBody>
        </p:sp>
        <p:sp>
          <p:nvSpPr>
            <p:cNvPr id="11284" name="Line 16"/>
            <p:cNvSpPr>
              <a:spLocks noChangeShapeType="1"/>
            </p:cNvSpPr>
            <p:nvPr/>
          </p:nvSpPr>
          <p:spPr bwMode="auto">
            <a:xfrm>
              <a:off x="1912" y="1556"/>
              <a:ext cx="2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5" name="Line 17"/>
            <p:cNvSpPr>
              <a:spLocks noChangeShapeType="1"/>
            </p:cNvSpPr>
            <p:nvPr/>
          </p:nvSpPr>
          <p:spPr bwMode="auto">
            <a:xfrm>
              <a:off x="1912" y="1991"/>
              <a:ext cx="2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Line 18"/>
            <p:cNvSpPr>
              <a:spLocks noChangeShapeType="1"/>
            </p:cNvSpPr>
            <p:nvPr/>
          </p:nvSpPr>
          <p:spPr bwMode="auto">
            <a:xfrm>
              <a:off x="1936" y="1556"/>
              <a:ext cx="0" cy="4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7" name="Text Box 20"/>
            <p:cNvSpPr txBox="1">
              <a:spLocks noChangeArrowheads="1"/>
            </p:cNvSpPr>
            <p:nvPr/>
          </p:nvSpPr>
          <p:spPr bwMode="auto">
            <a:xfrm>
              <a:off x="1382" y="1645"/>
              <a:ext cx="59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Arial Narrow" pitchFamily="34" charset="0"/>
                  <a:sym typeface="Symbol" pitchFamily="18" charset="2"/>
                </a:rPr>
                <a:t>2 + 2vp</a:t>
              </a:r>
              <a:r>
                <a:rPr lang="en-US" b="1" baseline="-25000">
                  <a:latin typeface="Arial Narrow" pitchFamily="34" charset="0"/>
                  <a:sym typeface="Symbol" pitchFamily="18" charset="2"/>
                </a:rPr>
                <a:t>F</a:t>
              </a:r>
              <a:endParaRPr lang="en-US" b="1">
                <a:latin typeface="Arial Narrow" pitchFamily="34" charset="0"/>
                <a:sym typeface="Symbol" pitchFamily="18" charset="2"/>
              </a:endParaRPr>
            </a:p>
          </p:txBody>
        </p:sp>
      </p:grpSp>
      <p:sp>
        <p:nvSpPr>
          <p:cNvPr id="11272" name="Text Box 38"/>
          <p:cNvSpPr txBox="1">
            <a:spLocks noChangeArrowheads="1"/>
          </p:cNvSpPr>
          <p:nvPr/>
        </p:nvSpPr>
        <p:spPr bwMode="auto">
          <a:xfrm>
            <a:off x="3995937" y="1556792"/>
            <a:ext cx="489654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Arial Narrow" pitchFamily="34" charset="0"/>
              </a:rPr>
              <a:t>   </a:t>
            </a:r>
            <a:r>
              <a:rPr lang="en-US" sz="4000" b="1" dirty="0">
                <a:solidFill>
                  <a:schemeClr val="accent2"/>
                </a:solidFill>
                <a:latin typeface="Arial Narrow" pitchFamily="34" charset="0"/>
              </a:rPr>
              <a:t>Reduction of the gap </a:t>
            </a:r>
            <a:endParaRPr lang="en-US" sz="4000" b="1" dirty="0" smtClean="0">
              <a:solidFill>
                <a:schemeClr val="accent2"/>
              </a:solidFill>
              <a:latin typeface="Arial Narrow" pitchFamily="34" charset="0"/>
            </a:endParaRPr>
          </a:p>
          <a:p>
            <a:r>
              <a:rPr lang="en-US" sz="4800" b="1" dirty="0" smtClean="0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</a:t>
            </a:r>
            <a:r>
              <a:rPr lang="en-US" sz="4400" b="1" dirty="0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(</a:t>
            </a:r>
            <a:r>
              <a:rPr lang="en-US" sz="4400" b="1" dirty="0" err="1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v</a:t>
            </a:r>
            <a:r>
              <a:rPr lang="en-US" sz="4400" b="1" baseline="-25000" dirty="0" err="1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s</a:t>
            </a:r>
            <a:r>
              <a:rPr lang="en-US" sz="4400" b="1" dirty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) =</a:t>
            </a:r>
            <a:r>
              <a:rPr lang="en-US" sz="4400" b="1" dirty="0">
                <a:latin typeface="Arial Narrow" pitchFamily="34" charset="0"/>
                <a:sym typeface="Symbol" pitchFamily="18" charset="2"/>
              </a:rPr>
              <a:t> </a:t>
            </a:r>
            <a:r>
              <a:rPr lang="en-US" sz="4800" b="1" dirty="0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 - </a:t>
            </a:r>
            <a:r>
              <a:rPr lang="en-US" sz="4800" b="1" dirty="0" err="1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p</a:t>
            </a:r>
            <a:r>
              <a:rPr lang="en-US" sz="4800" b="1" baseline="-25000" dirty="0" err="1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F</a:t>
            </a:r>
            <a:r>
              <a:rPr lang="en-US" sz="4800" b="1" dirty="0" err="1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|v</a:t>
            </a:r>
            <a:r>
              <a:rPr lang="en-US" sz="4800" b="1" baseline="-25000" dirty="0" err="1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s</a:t>
            </a:r>
            <a:r>
              <a:rPr lang="en-US" sz="4800" b="1" dirty="0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| </a:t>
            </a:r>
            <a:endParaRPr lang="en-US" sz="4800" b="1" dirty="0" smtClean="0">
              <a:solidFill>
                <a:srgbClr val="FF3300"/>
              </a:solidFill>
              <a:latin typeface="Arial Narrow" pitchFamily="34" charset="0"/>
              <a:sym typeface="Symbol" pitchFamily="18" charset="2"/>
            </a:endParaRPr>
          </a:p>
          <a:p>
            <a:endParaRPr lang="en-US" sz="4000" b="1" dirty="0" smtClean="0">
              <a:solidFill>
                <a:srgbClr val="FF3300"/>
              </a:solidFill>
              <a:latin typeface="Arial Narrow" pitchFamily="34" charset="0"/>
              <a:sym typeface="Symbol" pitchFamily="18" charset="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61963" y="714375"/>
            <a:ext cx="8229600" cy="1588"/>
          </a:xfrm>
          <a:prstGeom prst="line">
            <a:avLst/>
          </a:prstGeom>
          <a:ln w="25400" cmpd="sng">
            <a:solidFill>
              <a:srgbClr val="0033C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Box 38"/>
          <p:cNvSpPr txBox="1">
            <a:spLocks noChangeArrowheads="1"/>
          </p:cNvSpPr>
          <p:nvPr/>
        </p:nvSpPr>
        <p:spPr bwMode="auto">
          <a:xfrm>
            <a:off x="395536" y="4365104"/>
            <a:ext cx="842493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Arial Narrow" pitchFamily="34" charset="0"/>
                <a:sym typeface="Symbol" pitchFamily="18" charset="2"/>
              </a:rPr>
              <a:t>Increases </a:t>
            </a:r>
            <a:r>
              <a:rPr lang="en-US" sz="3600" b="1" dirty="0">
                <a:latin typeface="Arial Narrow" pitchFamily="34" charset="0"/>
                <a:sym typeface="Symbol" pitchFamily="18" charset="2"/>
              </a:rPr>
              <a:t>the </a:t>
            </a:r>
            <a:r>
              <a:rPr lang="en-US" sz="3600" b="1" dirty="0" smtClean="0">
                <a:latin typeface="Arial Narrow" pitchFamily="34" charset="0"/>
                <a:sym typeface="Symbol" pitchFamily="18" charset="2"/>
              </a:rPr>
              <a:t>density </a:t>
            </a:r>
            <a:r>
              <a:rPr lang="en-US" sz="3600" b="1" dirty="0">
                <a:latin typeface="Arial Narrow" pitchFamily="34" charset="0"/>
                <a:sym typeface="Symbol" pitchFamily="18" charset="2"/>
              </a:rPr>
              <a:t>of thermally-activated normal electrons </a:t>
            </a:r>
            <a:r>
              <a:rPr lang="en-US" sz="3600" b="1" dirty="0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n</a:t>
            </a:r>
            <a:r>
              <a:rPr lang="en-US" sz="3600" b="1" baseline="-25000" dirty="0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r</a:t>
            </a:r>
            <a:r>
              <a:rPr lang="en-US" sz="3600" b="1" dirty="0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(J)</a:t>
            </a:r>
            <a:r>
              <a:rPr lang="en-US" sz="3600" b="1" dirty="0">
                <a:latin typeface="Arial Narrow" pitchFamily="34" charset="0"/>
                <a:sym typeface="Symbol" pitchFamily="18" charset="2"/>
              </a:rPr>
              <a:t>, thus increasing R</a:t>
            </a:r>
            <a:r>
              <a:rPr lang="en-US" sz="3600" b="1" baseline="-25000" dirty="0">
                <a:latin typeface="Arial Narrow" pitchFamily="34" charset="0"/>
                <a:sym typeface="Symbol" pitchFamily="18" charset="2"/>
              </a:rPr>
              <a:t>s</a:t>
            </a:r>
            <a:r>
              <a:rPr lang="en-US" sz="3600" b="1" dirty="0">
                <a:latin typeface="Arial Narrow" pitchFamily="34" charset="0"/>
                <a:sym typeface="Symbol" pitchFamily="18" charset="2"/>
              </a:rPr>
              <a:t> </a:t>
            </a:r>
            <a:endParaRPr lang="en-US" sz="3600" b="1" dirty="0" smtClean="0">
              <a:latin typeface="Arial Narrow" pitchFamily="34" charset="0"/>
              <a:sym typeface="Symbol" pitchFamily="18" charset="2"/>
            </a:endParaRPr>
          </a:p>
          <a:p>
            <a:r>
              <a:rPr lang="en-US" sz="3600" b="1" dirty="0" smtClean="0">
                <a:latin typeface="Arial Narrow" pitchFamily="34" charset="0"/>
                <a:sym typeface="Symbol" pitchFamily="18" charset="2"/>
              </a:rPr>
              <a:t> </a:t>
            </a:r>
            <a:endParaRPr lang="en-US" sz="3600" b="1" dirty="0" smtClean="0">
              <a:latin typeface="Arial Narrow" pitchFamily="34" charset="0"/>
              <a:sym typeface="Symbol" pitchFamily="18" charset="2"/>
            </a:endParaRPr>
          </a:p>
          <a:p>
            <a:r>
              <a:rPr lang="en-US" sz="3200" b="1" dirty="0" smtClean="0">
                <a:latin typeface="Arial Narrow" pitchFamily="34" charset="0"/>
                <a:sym typeface="Symbol" pitchFamily="18" charset="2"/>
              </a:rPr>
              <a:t>(</a:t>
            </a:r>
            <a:r>
              <a:rPr lang="en-US" sz="2400" b="1" dirty="0" err="1" smtClean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Kulik</a:t>
            </a:r>
            <a:r>
              <a:rPr lang="en-US" sz="2400" b="1" dirty="0" smtClean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and </a:t>
            </a:r>
            <a:r>
              <a:rPr lang="en-US" sz="2400" b="1" dirty="0" err="1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Palmieri</a:t>
            </a:r>
            <a:r>
              <a:rPr lang="en-US" sz="2400" b="1" dirty="0" smtClean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; 1997; </a:t>
            </a:r>
            <a:r>
              <a:rPr lang="en-US" sz="2400" b="1" dirty="0" err="1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Gurevich</a:t>
            </a:r>
            <a:r>
              <a:rPr lang="en-US" sz="2400" b="1" dirty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sz="3200" b="1" dirty="0" smtClean="0"/>
              <a:t>Nonmagnetic impurities are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err="1" smtClean="0"/>
              <a:t>pairbreakers</a:t>
            </a:r>
            <a:r>
              <a:rPr lang="en-US" sz="3200" b="1" dirty="0" smtClean="0"/>
              <a:t> </a:t>
            </a:r>
            <a:r>
              <a:rPr lang="en-US" sz="3200" b="1" dirty="0" smtClean="0"/>
              <a:t>at high fields 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Arial Narrow" pitchFamily="34" charset="0"/>
              </a:rPr>
              <a:t>nonmagnetic </a:t>
            </a:r>
            <a:r>
              <a:rPr lang="en-US" b="1" dirty="0" smtClean="0">
                <a:latin typeface="Arial Narrow" pitchFamily="34" charset="0"/>
              </a:rPr>
              <a:t>impurities are </a:t>
            </a:r>
            <a:r>
              <a:rPr lang="en-US" b="1" dirty="0" err="1" smtClean="0">
                <a:latin typeface="Arial Narrow" pitchFamily="34" charset="0"/>
              </a:rPr>
              <a:t>pairbreakers</a:t>
            </a:r>
            <a:r>
              <a:rPr lang="en-US" b="1" dirty="0" smtClean="0">
                <a:latin typeface="Arial Narrow" pitchFamily="34" charset="0"/>
              </a:rPr>
              <a:t> at high fields, reducing the superconducting </a:t>
            </a:r>
            <a:r>
              <a:rPr lang="en-US" b="1" dirty="0" smtClean="0">
                <a:latin typeface="Arial Narrow" pitchFamily="34" charset="0"/>
              </a:rPr>
              <a:t>gap</a:t>
            </a:r>
            <a:endParaRPr lang="en-US" b="1" dirty="0" smtClean="0">
              <a:latin typeface="Arial Narrow" pitchFamily="34" charset="0"/>
            </a:endParaRPr>
          </a:p>
          <a:p>
            <a:pPr>
              <a:buFont typeface="Arial" charset="0"/>
              <a:buNone/>
            </a:pPr>
            <a:endParaRPr lang="en-US" b="1" dirty="0" smtClean="0">
              <a:latin typeface="Arial Narrow" pitchFamily="34" charset="0"/>
            </a:endParaRPr>
          </a:p>
          <a:p>
            <a:r>
              <a:rPr lang="en-US" b="1" dirty="0" smtClean="0">
                <a:latin typeface="Arial Narrow" pitchFamily="34" charset="0"/>
              </a:rPr>
              <a:t>Increase of R</a:t>
            </a:r>
            <a:r>
              <a:rPr lang="en-US" b="1" baseline="-25000" dirty="0" smtClean="0">
                <a:latin typeface="Arial Narrow" pitchFamily="34" charset="0"/>
              </a:rPr>
              <a:t>s</a:t>
            </a:r>
            <a:r>
              <a:rPr lang="en-US" b="1" dirty="0" smtClean="0">
                <a:latin typeface="Arial Narrow" pitchFamily="34" charset="0"/>
              </a:rPr>
              <a:t> as the field increases</a:t>
            </a:r>
          </a:p>
          <a:p>
            <a:pPr>
              <a:buFont typeface="Arial" charset="0"/>
              <a:buNone/>
            </a:pPr>
            <a:endParaRPr lang="en-US" b="1" dirty="0" smtClean="0">
              <a:latin typeface="Arial Narrow" pitchFamily="34" charset="0"/>
            </a:endParaRPr>
          </a:p>
          <a:p>
            <a:pPr>
              <a:buFont typeface="Arial" charset="0"/>
              <a:buNone/>
            </a:pP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	      </a:t>
            </a:r>
            <a:r>
              <a:rPr lang="en-US" sz="4000" b="1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R</a:t>
            </a:r>
            <a:r>
              <a:rPr lang="en-US" sz="4000" b="1" baseline="-25000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s</a:t>
            </a:r>
            <a:r>
              <a:rPr lang="en-US" sz="4000" b="1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   </a:t>
            </a:r>
            <a:r>
              <a:rPr lang="en-US" sz="4000" b="1" baseline="30000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3</a:t>
            </a:r>
            <a:r>
              <a:rPr lang="en-US" sz="4000" b="1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(H)(H)exp[-(H)/T] </a:t>
            </a:r>
            <a:endParaRPr lang="en-US" sz="4000" b="1" dirty="0" smtClean="0">
              <a:solidFill>
                <a:srgbClr val="FF0000"/>
              </a:solidFill>
              <a:latin typeface="Arial Narrow" pitchFamily="34" charset="0"/>
              <a:sym typeface="Symbol" pitchFamily="18" charset="2"/>
            </a:endParaRPr>
          </a:p>
          <a:p>
            <a:pPr>
              <a:buFont typeface="Arial" charset="0"/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             </a:t>
            </a:r>
            <a:r>
              <a:rPr lang="en-US" sz="4000" b="1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 </a:t>
            </a:r>
            <a:r>
              <a:rPr lang="en-US" sz="4000" b="1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exp [C</a:t>
            </a:r>
            <a:r>
              <a:rPr lang="en-US" sz="4000" b="1" baseline="-25000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</a:t>
            </a:r>
            <a:r>
              <a:rPr lang="en-US" sz="4000" b="1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(H/</a:t>
            </a:r>
            <a:r>
              <a:rPr lang="en-US" sz="4000" b="1" dirty="0" err="1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H</a:t>
            </a:r>
            <a:r>
              <a:rPr lang="en-US" sz="4000" b="1" baseline="-25000" dirty="0" err="1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c</a:t>
            </a:r>
            <a:r>
              <a:rPr lang="en-US" sz="4000" b="1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)</a:t>
            </a:r>
            <a:r>
              <a:rPr lang="en-US" sz="4000" b="1" baseline="30000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2</a:t>
            </a:r>
            <a:r>
              <a:rPr lang="en-US" sz="4000" b="1" dirty="0" smtClean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 ] /T]</a:t>
            </a:r>
          </a:p>
          <a:p>
            <a:pPr>
              <a:buFont typeface="Arial" charset="0"/>
              <a:buNone/>
            </a:pPr>
            <a:endParaRPr lang="en-US" sz="2400" b="1" dirty="0" smtClean="0">
              <a:solidFill>
                <a:srgbClr val="FF0000"/>
              </a:solidFill>
              <a:latin typeface="Arial Narrow" pitchFamily="34" charset="0"/>
              <a:sym typeface="Symbol" pitchFamily="18" charset="2"/>
            </a:endParaRPr>
          </a:p>
          <a:p>
            <a:pPr>
              <a:buFont typeface="Arial" charset="0"/>
              <a:buNone/>
            </a:pPr>
            <a:endParaRPr lang="en-US" sz="1800" b="1" dirty="0" smtClean="0">
              <a:latin typeface="Arial Narrow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62000" y="1217613"/>
            <a:ext cx="8382000" cy="158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2818" name="Picture 2" descr="C:\Documents and Settings\Palmieri V\Documenti\All files\All files\CONFERENCES\Thin film Conf\Thin films &amp; new Ideas_10\foto Workshop\workshop_0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630" r="4813"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entesi quadra aperta 12"/>
          <p:cNvSpPr/>
          <p:nvPr/>
        </p:nvSpPr>
        <p:spPr>
          <a:xfrm flipH="1">
            <a:off x="8604448" y="-819472"/>
            <a:ext cx="496010" cy="806489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entesi quadra aperta 11"/>
          <p:cNvSpPr/>
          <p:nvPr/>
        </p:nvSpPr>
        <p:spPr>
          <a:xfrm flipH="1">
            <a:off x="8172400" y="-410930"/>
            <a:ext cx="928058" cy="7268930"/>
          </a:xfrm>
          <a:prstGeom prst="leftBracket">
            <a:avLst>
              <a:gd name="adj" fmla="val 24974"/>
            </a:avLst>
          </a:prstGeom>
          <a:solidFill>
            <a:srgbClr val="FF0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entesi quadra aperta 4"/>
          <p:cNvSpPr/>
          <p:nvPr/>
        </p:nvSpPr>
        <p:spPr>
          <a:xfrm flipH="1">
            <a:off x="7452320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entesi quadra aperta 2"/>
          <p:cNvSpPr/>
          <p:nvPr/>
        </p:nvSpPr>
        <p:spPr>
          <a:xfrm flipH="1">
            <a:off x="7380312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entesi quadra aperta 10"/>
          <p:cNvSpPr/>
          <p:nvPr/>
        </p:nvSpPr>
        <p:spPr>
          <a:xfrm flipH="1">
            <a:off x="8604448" y="-1368152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entesi quadra aperta 9"/>
          <p:cNvSpPr/>
          <p:nvPr/>
        </p:nvSpPr>
        <p:spPr>
          <a:xfrm flipH="1">
            <a:off x="8604448" y="-2355146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entesi quadra aperta 8"/>
          <p:cNvSpPr/>
          <p:nvPr/>
        </p:nvSpPr>
        <p:spPr>
          <a:xfrm flipH="1">
            <a:off x="8604448" y="-3240360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entesi quadra aperta 7"/>
          <p:cNvSpPr/>
          <p:nvPr/>
        </p:nvSpPr>
        <p:spPr>
          <a:xfrm flipH="1">
            <a:off x="8604448" y="-4227354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entesi quadra aperta 6"/>
          <p:cNvSpPr/>
          <p:nvPr/>
        </p:nvSpPr>
        <p:spPr>
          <a:xfrm flipH="1">
            <a:off x="8604448" y="-5184576"/>
            <a:ext cx="496010" cy="7173416"/>
          </a:xfrm>
          <a:prstGeom prst="leftBracket">
            <a:avLst>
              <a:gd name="adj" fmla="val 24974"/>
            </a:avLst>
          </a:prstGeom>
          <a:solidFill>
            <a:srgbClr val="FFFF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entesi quadra aperta 3"/>
          <p:cNvSpPr/>
          <p:nvPr/>
        </p:nvSpPr>
        <p:spPr>
          <a:xfrm flipH="1">
            <a:off x="7308304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entesi quadra aperta 5"/>
          <p:cNvSpPr/>
          <p:nvPr/>
        </p:nvSpPr>
        <p:spPr>
          <a:xfrm flipH="1">
            <a:off x="8460432" y="-6171570"/>
            <a:ext cx="640026" cy="7152298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7265324" y="0"/>
            <a:ext cx="1368152" cy="966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8532440" y="280384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Th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35496" y="1196752"/>
            <a:ext cx="849694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RF Losses due to incomplete </a:t>
            </a:r>
            <a:b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Meissner – Ochsenfeld effect:</a:t>
            </a:r>
            <a:b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Difference between Bulk Nb and Nb/CU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Sottotitolo 2"/>
          <p:cNvSpPr txBox="1">
            <a:spLocks/>
          </p:cNvSpPr>
          <p:nvPr/>
        </p:nvSpPr>
        <p:spPr>
          <a:xfrm>
            <a:off x="251520" y="4509120"/>
            <a:ext cx="7848872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Legnaro National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Laboratories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ISTITUTO NAZIONALE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FISICA NUCLEARE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University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Padua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3275856" y="3356992"/>
            <a:ext cx="1901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400" b="1" smtClean="0">
                <a:solidFill>
                  <a:prstClr val="black"/>
                </a:solidFill>
              </a:rPr>
              <a:t>Enzo Palmieri</a:t>
            </a:r>
            <a:endParaRPr lang="en-US" sz="2400" b="1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6155"/>
            <a:ext cx="6840760" cy="515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sellaDiTesto 17"/>
          <p:cNvSpPr txBox="1"/>
          <p:nvPr/>
        </p:nvSpPr>
        <p:spPr>
          <a:xfrm>
            <a:off x="5148064" y="623731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W. Weingarten 1986 CERN</a:t>
            </a:r>
            <a:endParaRPr lang="en-US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0" y="260648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Residual Resistance </a:t>
            </a:r>
            <a:r>
              <a:rPr lang="en-US" sz="4000" b="1" dirty="0" smtClean="0"/>
              <a:t> </a:t>
            </a:r>
            <a:r>
              <a:rPr lang="en-US" sz="3200" b="1" dirty="0" smtClean="0"/>
              <a:t>versus </a:t>
            </a:r>
          </a:p>
          <a:p>
            <a:pPr algn="ctr"/>
            <a:r>
              <a:rPr lang="en-US" sz="3200" b="1" dirty="0" smtClean="0"/>
              <a:t>the </a:t>
            </a:r>
            <a:r>
              <a:rPr lang="en-US" sz="3200" b="1" dirty="0" smtClean="0"/>
              <a:t>magnetic field </a:t>
            </a:r>
            <a:r>
              <a:rPr lang="en-US" sz="4000" b="1" dirty="0" smtClean="0">
                <a:solidFill>
                  <a:srgbClr val="FF0000"/>
                </a:solidFill>
              </a:rPr>
              <a:t>left during cooling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lasma magnetron 2 pollici_mod.jpg"/>
          <p:cNvPicPr/>
          <p:nvPr/>
        </p:nvPicPr>
        <p:blipFill>
          <a:blip r:embed="rId2" cstate="print"/>
          <a:srcRect l="11887" r="8868" b="41016"/>
          <a:stretch>
            <a:fillRect/>
          </a:stretch>
        </p:blipFill>
        <p:spPr>
          <a:xfrm>
            <a:off x="0" y="0"/>
            <a:ext cx="4860032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004048" y="548680"/>
            <a:ext cx="413995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FF00"/>
                </a:solidFill>
              </a:rPr>
              <a:t>        </a:t>
            </a:r>
            <a:r>
              <a:rPr lang="en-US" sz="6000" dirty="0" smtClean="0">
                <a:solidFill>
                  <a:schemeClr val="accent6"/>
                </a:solidFill>
              </a:rPr>
              <a:t>3</a:t>
            </a:r>
            <a:r>
              <a:rPr lang="en-US" sz="4400" dirty="0" smtClean="0">
                <a:solidFill>
                  <a:srgbClr val="FFFF00"/>
                </a:solidFill>
              </a:rPr>
              <a:t> full days</a:t>
            </a: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5400" dirty="0" smtClean="0">
                <a:solidFill>
                  <a:schemeClr val="accent6"/>
                </a:solidFill>
              </a:rPr>
              <a:t>46</a:t>
            </a: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4400" dirty="0" err="1" smtClean="0">
                <a:solidFill>
                  <a:srgbClr val="FFFF00"/>
                </a:solidFill>
              </a:rPr>
              <a:t>presentions</a:t>
            </a:r>
            <a:endParaRPr lang="en-US" sz="4400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4800" dirty="0" smtClean="0">
                <a:solidFill>
                  <a:srgbClr val="FFFF00"/>
                </a:solidFill>
              </a:rPr>
              <a:t> </a:t>
            </a:r>
            <a:r>
              <a:rPr lang="en-US" sz="5400" dirty="0" smtClean="0">
                <a:solidFill>
                  <a:schemeClr val="accent6"/>
                </a:solidFill>
              </a:rPr>
              <a:t>70</a:t>
            </a:r>
            <a:r>
              <a:rPr lang="en-US" sz="4400" dirty="0" smtClean="0">
                <a:solidFill>
                  <a:srgbClr val="FFFF00"/>
                </a:solidFill>
              </a:rPr>
              <a:t> delegates</a:t>
            </a:r>
          </a:p>
          <a:p>
            <a:pPr>
              <a:buFont typeface="Arial" pitchFamily="34" charset="0"/>
              <a:buChar char="•"/>
            </a:pPr>
            <a:endParaRPr lang="en-US" sz="4400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4400" dirty="0" smtClean="0">
                <a:solidFill>
                  <a:srgbClr val="FFFF00"/>
                </a:solidFill>
              </a:rPr>
              <a:t> </a:t>
            </a:r>
            <a:r>
              <a:rPr lang="en-US" sz="5400" dirty="0" smtClean="0">
                <a:solidFill>
                  <a:schemeClr val="accent6"/>
                </a:solidFill>
              </a:rPr>
              <a:t>11</a:t>
            </a:r>
            <a:r>
              <a:rPr lang="en-US" sz="4400" dirty="0" smtClean="0">
                <a:solidFill>
                  <a:srgbClr val="FFFF00"/>
                </a:solidFill>
              </a:rPr>
              <a:t> countries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egnaposto contenuto 2"/>
          <p:cNvSpPr>
            <a:spLocks noGrp="1"/>
          </p:cNvSpPr>
          <p:nvPr>
            <p:ph idx="1"/>
          </p:nvPr>
        </p:nvSpPr>
        <p:spPr>
          <a:xfrm>
            <a:off x="179512" y="332656"/>
            <a:ext cx="8229600" cy="6525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Bardeen and Stephen </a:t>
            </a:r>
            <a:r>
              <a:rPr lang="en-US" sz="2400" i="1" dirty="0" smtClean="0">
                <a:solidFill>
                  <a:schemeClr val="bg2">
                    <a:lumMod val="50000"/>
                  </a:schemeClr>
                </a:solidFill>
              </a:rPr>
              <a:t> - Phys Rev 140 A1197 (1965) </a:t>
            </a:r>
          </a:p>
          <a:p>
            <a:pPr marL="0" indent="0" algn="ctr">
              <a:buNone/>
            </a:pPr>
            <a:r>
              <a:rPr lang="en-US" sz="2400" i="1" dirty="0" smtClean="0"/>
              <a:t>but also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bg2">
                    <a:lumMod val="50000"/>
                  </a:schemeClr>
                </a:solidFill>
              </a:rPr>
              <a:t>Kim, Hempstead and </a:t>
            </a:r>
            <a:r>
              <a:rPr lang="en-US" sz="2800" dirty="0" err="1" smtClean="0">
                <a:solidFill>
                  <a:schemeClr val="bg2">
                    <a:lumMod val="50000"/>
                  </a:schemeClr>
                </a:solidFill>
              </a:rPr>
              <a:t>Strnad</a:t>
            </a:r>
            <a:r>
              <a:rPr lang="en-US" sz="2800" i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i="1" dirty="0" smtClean="0">
                <a:solidFill>
                  <a:schemeClr val="bg2">
                    <a:lumMod val="50000"/>
                  </a:schemeClr>
                </a:solidFill>
              </a:rPr>
              <a:t>- Phys Rev 139 A1163 (1965) </a:t>
            </a:r>
          </a:p>
          <a:p>
            <a:pPr marL="0" indent="0">
              <a:buNone/>
            </a:pPr>
            <a:endParaRPr lang="en-US" sz="2400" i="1" dirty="0" smtClean="0"/>
          </a:p>
          <a:p>
            <a:pPr marL="0" indent="0" algn="ctr">
              <a:buNone/>
            </a:pPr>
            <a:r>
              <a:rPr lang="en-US" sz="2400" i="1" dirty="0" smtClean="0"/>
              <a:t>have shown that </a:t>
            </a:r>
          </a:p>
          <a:p>
            <a:pPr marL="0" indent="0" algn="ctr">
              <a:buNone/>
            </a:pPr>
            <a:endParaRPr lang="en-US" sz="2400" i="1" dirty="0" smtClean="0"/>
          </a:p>
          <a:p>
            <a:pPr marL="0" indent="0" algn="ctr">
              <a:buNone/>
            </a:pPr>
            <a:endParaRPr lang="en-US" sz="2400" i="1" dirty="0" smtClean="0"/>
          </a:p>
          <a:p>
            <a:pPr marL="0" indent="0" algn="just">
              <a:buNone/>
            </a:pPr>
            <a:r>
              <a:rPr lang="en-US" dirty="0" smtClean="0"/>
              <a:t>The well known equation of  the </a:t>
            </a:r>
            <a:r>
              <a:rPr lang="en-US" sz="4400" b="1" dirty="0" smtClean="0">
                <a:solidFill>
                  <a:srgbClr val="FF0000"/>
                </a:solidFill>
              </a:rPr>
              <a:t>damped forced oscillator</a:t>
            </a:r>
            <a:r>
              <a:rPr lang="en-US" dirty="0" smtClean="0"/>
              <a:t> can be used for describing the oscillation of a vortex from and to a pinning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contenuto 2"/>
          <p:cNvSpPr>
            <a:spLocks noGrp="1"/>
          </p:cNvSpPr>
          <p:nvPr>
            <p:ph idx="1"/>
          </p:nvPr>
        </p:nvSpPr>
        <p:spPr>
          <a:xfrm>
            <a:off x="221930" y="404664"/>
            <a:ext cx="8388424" cy="6192688"/>
          </a:xfrm>
        </p:spPr>
        <p:txBody>
          <a:bodyPr>
            <a:normAutofit fontScale="92500" lnSpcReduction="20000"/>
          </a:bodyPr>
          <a:lstStyle/>
          <a:p>
            <a:pPr marL="0" indent="20638">
              <a:buNone/>
            </a:pPr>
            <a:r>
              <a:rPr lang="it-IT" dirty="0" smtClean="0"/>
              <a:t>  </a:t>
            </a:r>
            <a:r>
              <a:rPr lang="it-IT" dirty="0" err="1" smtClean="0"/>
              <a:t>If</a:t>
            </a:r>
            <a:r>
              <a:rPr lang="it-IT" dirty="0" smtClean="0"/>
              <a:t> </a:t>
            </a:r>
            <a:r>
              <a:rPr lang="it-IT" sz="4400" b="1" dirty="0" smtClean="0"/>
              <a:t>u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sz="4000" dirty="0" err="1" smtClean="0">
                <a:solidFill>
                  <a:srgbClr val="FF0000"/>
                </a:solidFill>
              </a:rPr>
              <a:t>displacement</a:t>
            </a:r>
            <a:r>
              <a:rPr lang="it-IT" sz="4000" dirty="0" smtClean="0">
                <a:solidFill>
                  <a:srgbClr val="FF0000"/>
                </a:solidFill>
              </a:rPr>
              <a:t> </a:t>
            </a:r>
            <a:r>
              <a:rPr lang="it-IT" sz="4000" dirty="0" err="1" smtClean="0">
                <a:solidFill>
                  <a:srgbClr val="FF0000"/>
                </a:solidFill>
              </a:rPr>
              <a:t>of</a:t>
            </a:r>
            <a:r>
              <a:rPr lang="it-IT" sz="4000" dirty="0" smtClean="0">
                <a:solidFill>
                  <a:srgbClr val="FF0000"/>
                </a:solidFill>
              </a:rPr>
              <a:t> a single </a:t>
            </a:r>
            <a:r>
              <a:rPr lang="it-IT" sz="4000" dirty="0" err="1" smtClean="0">
                <a:solidFill>
                  <a:srgbClr val="FF0000"/>
                </a:solidFill>
              </a:rPr>
              <a:t>flux</a:t>
            </a:r>
            <a:r>
              <a:rPr lang="it-IT" sz="4000" dirty="0" smtClean="0">
                <a:solidFill>
                  <a:srgbClr val="FF0000"/>
                </a:solidFill>
              </a:rPr>
              <a:t> </a:t>
            </a:r>
            <a:r>
              <a:rPr lang="it-IT" sz="4000" dirty="0" err="1" smtClean="0">
                <a:solidFill>
                  <a:srgbClr val="FF0000"/>
                </a:solidFill>
              </a:rPr>
              <a:t>line</a:t>
            </a:r>
            <a:r>
              <a:rPr lang="it-IT" sz="4000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/>
              <a:t>respect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the </a:t>
            </a:r>
            <a:r>
              <a:rPr lang="it-IT" dirty="0" err="1" smtClean="0"/>
              <a:t>pinning</a:t>
            </a:r>
            <a:r>
              <a:rPr lang="it-IT" dirty="0" smtClean="0"/>
              <a:t> center </a:t>
            </a:r>
          </a:p>
          <a:p>
            <a:pPr marL="0" indent="20638">
              <a:buNone/>
            </a:pPr>
            <a:endParaRPr lang="it-IT" dirty="0" smtClean="0"/>
          </a:p>
          <a:p>
            <a:pPr marL="0" indent="20638">
              <a:buNone/>
            </a:pPr>
            <a:endParaRPr lang="it-IT" dirty="0" smtClean="0">
              <a:solidFill>
                <a:srgbClr val="FF0000"/>
              </a:solidFill>
            </a:endParaRPr>
          </a:p>
          <a:p>
            <a:pPr marL="0" indent="20638">
              <a:buNone/>
            </a:pPr>
            <a:endParaRPr lang="it-IT" dirty="0" smtClean="0">
              <a:solidFill>
                <a:srgbClr val="FF0000"/>
              </a:solidFill>
            </a:endParaRPr>
          </a:p>
          <a:p>
            <a:pPr marL="0" indent="20638">
              <a:buNone/>
            </a:pPr>
            <a:r>
              <a:rPr lang="it-IT" sz="2000" i="1" dirty="0" smtClean="0">
                <a:solidFill>
                  <a:srgbClr val="FF0000"/>
                </a:solidFill>
              </a:rPr>
              <a:t>   </a:t>
            </a:r>
          </a:p>
          <a:p>
            <a:pPr marL="0" indent="20638">
              <a:buNone/>
            </a:pPr>
            <a:endParaRPr lang="it-IT" sz="2000" i="1" dirty="0" smtClean="0"/>
          </a:p>
          <a:p>
            <a:pPr marL="0" indent="20638">
              <a:buNone/>
            </a:pPr>
            <a:r>
              <a:rPr lang="it-IT" sz="2000" i="1" dirty="0" err="1" smtClean="0"/>
              <a:t>Where</a:t>
            </a:r>
            <a:r>
              <a:rPr lang="it-IT" sz="2000" i="1" dirty="0" smtClean="0"/>
              <a:t> </a:t>
            </a:r>
          </a:p>
          <a:p>
            <a:pPr marL="0" indent="20638">
              <a:buNone/>
            </a:pPr>
            <a:endParaRPr lang="it-IT" sz="2000" i="1" dirty="0" smtClean="0"/>
          </a:p>
          <a:p>
            <a:pPr marL="1698625" indent="-515938">
              <a:buNone/>
            </a:pPr>
            <a:r>
              <a:rPr lang="it-IT" sz="2800" b="1" dirty="0" smtClean="0"/>
              <a:t>M  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 smtClean="0"/>
              <a:t> the </a:t>
            </a:r>
            <a:r>
              <a:rPr lang="it-IT" sz="2400" i="1" dirty="0" err="1" smtClean="0">
                <a:solidFill>
                  <a:srgbClr val="FF0000"/>
                </a:solidFill>
              </a:rPr>
              <a:t>effective</a:t>
            </a:r>
            <a:r>
              <a:rPr lang="it-IT" sz="2400" i="1" dirty="0" smtClean="0">
                <a:solidFill>
                  <a:srgbClr val="FF0000"/>
                </a:solidFill>
              </a:rPr>
              <a:t> Mass </a:t>
            </a:r>
            <a:r>
              <a:rPr lang="it-IT" sz="2400" i="1" dirty="0" err="1" smtClean="0"/>
              <a:t>of</a:t>
            </a:r>
            <a:r>
              <a:rPr lang="it-IT" sz="2400" i="1" dirty="0" smtClean="0"/>
              <a:t> the </a:t>
            </a:r>
            <a:r>
              <a:rPr lang="it-IT" sz="2400" i="1" dirty="0" err="1" smtClean="0"/>
              <a:t>Vortex</a:t>
            </a:r>
            <a:r>
              <a:rPr lang="it-IT" sz="2400" i="1" dirty="0" smtClean="0"/>
              <a:t> per </a:t>
            </a:r>
            <a:r>
              <a:rPr lang="it-IT" sz="2400" i="1" dirty="0" err="1" smtClean="0"/>
              <a:t>unit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lenght</a:t>
            </a:r>
            <a:endParaRPr lang="it-IT" sz="2400" i="1" dirty="0" smtClean="0"/>
          </a:p>
          <a:p>
            <a:pPr marL="1698625" indent="-515938">
              <a:buNone/>
            </a:pPr>
            <a:r>
              <a:rPr lang="it-IT" sz="3000" b="1" dirty="0" smtClean="0">
                <a:latin typeface="Symbol" pitchFamily="18" charset="2"/>
              </a:rPr>
              <a:t>h</a:t>
            </a:r>
            <a:r>
              <a:rPr lang="it-IT" sz="2600" dirty="0" smtClean="0"/>
              <a:t> </a:t>
            </a:r>
            <a:r>
              <a:rPr lang="it-IT" sz="2400" dirty="0" smtClean="0"/>
              <a:t>    </a:t>
            </a:r>
            <a:r>
              <a:rPr lang="it-IT" sz="2400" dirty="0" err="1" smtClean="0"/>
              <a:t>is</a:t>
            </a:r>
            <a:r>
              <a:rPr lang="it-IT" sz="2400" dirty="0" smtClean="0"/>
              <a:t> the </a:t>
            </a:r>
            <a:r>
              <a:rPr lang="it-IT" sz="2400" i="1" dirty="0" smtClean="0">
                <a:solidFill>
                  <a:srgbClr val="FF0000"/>
                </a:solidFill>
              </a:rPr>
              <a:t>flow </a:t>
            </a:r>
            <a:r>
              <a:rPr lang="it-IT" sz="2400" i="1" dirty="0" err="1" smtClean="0">
                <a:solidFill>
                  <a:srgbClr val="FF0000"/>
                </a:solidFill>
              </a:rPr>
              <a:t>Viscosity</a:t>
            </a:r>
            <a:endParaRPr lang="it-IT" sz="2400" i="1" dirty="0" smtClean="0">
              <a:solidFill>
                <a:srgbClr val="FF0000"/>
              </a:solidFill>
            </a:endParaRPr>
          </a:p>
          <a:p>
            <a:pPr marL="1698625" indent="-515938">
              <a:buNone/>
            </a:pPr>
            <a:r>
              <a:rPr lang="it-IT" sz="2800" b="1" dirty="0" smtClean="0"/>
              <a:t>K     </a:t>
            </a:r>
            <a:r>
              <a:rPr lang="it-IT" sz="2400" dirty="0" err="1" smtClean="0"/>
              <a:t>is</a:t>
            </a:r>
            <a:r>
              <a:rPr lang="it-IT" sz="2400" dirty="0" smtClean="0"/>
              <a:t> the </a:t>
            </a:r>
            <a:r>
              <a:rPr lang="it-IT" sz="2400" i="1" dirty="0" err="1" smtClean="0">
                <a:solidFill>
                  <a:srgbClr val="FF0000"/>
                </a:solidFill>
              </a:rPr>
              <a:t>elastic</a:t>
            </a:r>
            <a:r>
              <a:rPr lang="it-IT" sz="2400" i="1" dirty="0" smtClean="0">
                <a:solidFill>
                  <a:srgbClr val="FF0000"/>
                </a:solidFill>
              </a:rPr>
              <a:t> </a:t>
            </a:r>
            <a:r>
              <a:rPr lang="it-IT" sz="2400" i="1" dirty="0" err="1" smtClean="0">
                <a:solidFill>
                  <a:srgbClr val="FF0000"/>
                </a:solidFill>
              </a:rPr>
              <a:t>constant</a:t>
            </a:r>
            <a:r>
              <a:rPr lang="it-IT" sz="2400" i="1" dirty="0" smtClean="0">
                <a:solidFill>
                  <a:srgbClr val="FF0000"/>
                </a:solidFill>
              </a:rPr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the </a:t>
            </a:r>
            <a:r>
              <a:rPr lang="it-IT" sz="2400" dirty="0" err="1" smtClean="0"/>
              <a:t>linearized</a:t>
            </a:r>
            <a:r>
              <a:rPr lang="it-IT" sz="2400" dirty="0" smtClean="0"/>
              <a:t> </a:t>
            </a:r>
            <a:r>
              <a:rPr lang="it-IT" sz="2400" dirty="0" err="1" smtClean="0"/>
              <a:t>pinning</a:t>
            </a:r>
            <a:r>
              <a:rPr lang="it-IT" sz="2400" dirty="0" smtClean="0"/>
              <a:t> </a:t>
            </a:r>
            <a:r>
              <a:rPr lang="it-IT" sz="2400" dirty="0" err="1" smtClean="0"/>
              <a:t>force</a:t>
            </a:r>
            <a:r>
              <a:rPr lang="it-IT" sz="2400" dirty="0" smtClean="0"/>
              <a:t> in the </a:t>
            </a:r>
            <a:r>
              <a:rPr lang="it-IT" sz="2400" dirty="0" err="1" smtClean="0"/>
              <a:t>approximation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</a:t>
            </a:r>
            <a:r>
              <a:rPr lang="it-IT" sz="2400" dirty="0" err="1" smtClean="0"/>
              <a:t>small</a:t>
            </a:r>
            <a:r>
              <a:rPr lang="it-IT" sz="2400" dirty="0" smtClean="0"/>
              <a:t> </a:t>
            </a:r>
            <a:r>
              <a:rPr lang="it-IT" sz="2400" dirty="0" err="1" smtClean="0"/>
              <a:t>displacements</a:t>
            </a:r>
            <a:endParaRPr lang="it-IT" sz="2400" dirty="0" smtClean="0"/>
          </a:p>
          <a:p>
            <a:pPr marL="1698625" indent="-515938">
              <a:buNone/>
            </a:pPr>
            <a:r>
              <a:rPr lang="it-IT" sz="2800" b="1" i="1" dirty="0" smtClean="0">
                <a:latin typeface="Symbol" pitchFamily="18" charset="2"/>
              </a:rPr>
              <a:t>F</a:t>
            </a:r>
            <a:r>
              <a:rPr lang="it-IT" sz="2800" b="1" baseline="-25000" dirty="0" smtClean="0"/>
              <a:t>o </a:t>
            </a:r>
            <a:r>
              <a:rPr lang="it-IT" sz="2800" b="1" dirty="0" smtClean="0"/>
              <a:t>  </a:t>
            </a:r>
            <a:r>
              <a:rPr lang="it-IT" sz="2400" dirty="0" err="1" smtClean="0"/>
              <a:t>is</a:t>
            </a:r>
            <a:r>
              <a:rPr lang="it-IT" sz="2400" dirty="0" smtClean="0"/>
              <a:t> the </a:t>
            </a:r>
            <a:r>
              <a:rPr lang="it-IT" sz="2400" i="1" dirty="0" err="1" smtClean="0">
                <a:solidFill>
                  <a:srgbClr val="FF0000"/>
                </a:solidFill>
              </a:rPr>
              <a:t>vortex</a:t>
            </a:r>
            <a:r>
              <a:rPr lang="it-IT" sz="2400" i="1" dirty="0" smtClean="0">
                <a:solidFill>
                  <a:srgbClr val="FF0000"/>
                </a:solidFill>
              </a:rPr>
              <a:t> quantum </a:t>
            </a:r>
          </a:p>
          <a:p>
            <a:pPr marL="1698625" indent="-515938">
              <a:buNone/>
            </a:pPr>
            <a:r>
              <a:rPr lang="it-IT" sz="2800" b="1" dirty="0" smtClean="0"/>
              <a:t>J</a:t>
            </a:r>
            <a:r>
              <a:rPr lang="it-IT" sz="2400" dirty="0" smtClean="0"/>
              <a:t>        </a:t>
            </a:r>
            <a:r>
              <a:rPr lang="it-IT" sz="2400" dirty="0" err="1" smtClean="0"/>
              <a:t>is</a:t>
            </a:r>
            <a:r>
              <a:rPr lang="it-IT" sz="2400" dirty="0" smtClean="0"/>
              <a:t> the </a:t>
            </a:r>
            <a:r>
              <a:rPr lang="it-IT" sz="2400" i="1" dirty="0" err="1" smtClean="0">
                <a:solidFill>
                  <a:srgbClr val="FF0000"/>
                </a:solidFill>
              </a:rPr>
              <a:t>current</a:t>
            </a:r>
            <a:r>
              <a:rPr lang="it-IT" sz="2400" i="1" dirty="0" smtClean="0">
                <a:solidFill>
                  <a:srgbClr val="FF0000"/>
                </a:solidFill>
              </a:rPr>
              <a:t> density</a:t>
            </a:r>
            <a:r>
              <a:rPr lang="it-IT" sz="2400" i="1" dirty="0" smtClean="0"/>
              <a:t> </a:t>
            </a:r>
            <a:r>
              <a:rPr lang="it-IT" sz="2400" dirty="0" err="1" smtClean="0"/>
              <a:t>induced</a:t>
            </a:r>
            <a:r>
              <a:rPr lang="it-IT" sz="2400" dirty="0" smtClean="0"/>
              <a:t> </a:t>
            </a:r>
            <a:r>
              <a:rPr lang="it-IT" sz="2400" dirty="0" err="1" smtClean="0"/>
              <a:t>by</a:t>
            </a:r>
            <a:r>
              <a:rPr lang="it-IT" sz="2400" dirty="0" smtClean="0"/>
              <a:t> </a:t>
            </a:r>
            <a:r>
              <a:rPr lang="it-IT" sz="2400" dirty="0" err="1" smtClean="0"/>
              <a:t>rf</a:t>
            </a:r>
            <a:r>
              <a:rPr lang="it-IT" sz="2400" dirty="0" smtClean="0"/>
              <a:t> </a:t>
            </a:r>
            <a:r>
              <a:rPr lang="it-IT" sz="2400" dirty="0" err="1" smtClean="0"/>
              <a:t>fields</a:t>
            </a:r>
            <a:endParaRPr lang="it-IT" sz="2400" dirty="0"/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2060848"/>
            <a:ext cx="4891400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entesi quadra aperta 12"/>
          <p:cNvSpPr/>
          <p:nvPr/>
        </p:nvSpPr>
        <p:spPr>
          <a:xfrm flipH="1">
            <a:off x="8604448" y="-819472"/>
            <a:ext cx="496010" cy="806489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entesi quadra aperta 11"/>
          <p:cNvSpPr/>
          <p:nvPr/>
        </p:nvSpPr>
        <p:spPr>
          <a:xfrm flipH="1">
            <a:off x="8172400" y="-410930"/>
            <a:ext cx="928058" cy="7268930"/>
          </a:xfrm>
          <a:prstGeom prst="leftBracket">
            <a:avLst>
              <a:gd name="adj" fmla="val 24974"/>
            </a:avLst>
          </a:prstGeom>
          <a:solidFill>
            <a:srgbClr val="FF0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entesi quadra aperta 4"/>
          <p:cNvSpPr/>
          <p:nvPr/>
        </p:nvSpPr>
        <p:spPr>
          <a:xfrm flipH="1">
            <a:off x="7452320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entesi quadra aperta 2"/>
          <p:cNvSpPr/>
          <p:nvPr/>
        </p:nvSpPr>
        <p:spPr>
          <a:xfrm flipH="1">
            <a:off x="7380312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entesi quadra aperta 10"/>
          <p:cNvSpPr/>
          <p:nvPr/>
        </p:nvSpPr>
        <p:spPr>
          <a:xfrm flipH="1">
            <a:off x="8604448" y="-1368152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entesi quadra aperta 9"/>
          <p:cNvSpPr/>
          <p:nvPr/>
        </p:nvSpPr>
        <p:spPr>
          <a:xfrm flipH="1">
            <a:off x="8604448" y="-2355146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entesi quadra aperta 8"/>
          <p:cNvSpPr/>
          <p:nvPr/>
        </p:nvSpPr>
        <p:spPr>
          <a:xfrm flipH="1">
            <a:off x="8604448" y="-3240360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entesi quadra aperta 7"/>
          <p:cNvSpPr/>
          <p:nvPr/>
        </p:nvSpPr>
        <p:spPr>
          <a:xfrm flipH="1">
            <a:off x="8604448" y="-4227354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entesi quadra aperta 6"/>
          <p:cNvSpPr/>
          <p:nvPr/>
        </p:nvSpPr>
        <p:spPr>
          <a:xfrm flipH="1">
            <a:off x="8604448" y="-5184576"/>
            <a:ext cx="496010" cy="7173416"/>
          </a:xfrm>
          <a:prstGeom prst="leftBracket">
            <a:avLst>
              <a:gd name="adj" fmla="val 24974"/>
            </a:avLst>
          </a:prstGeom>
          <a:solidFill>
            <a:srgbClr val="FFFF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entesi quadra aperta 3"/>
          <p:cNvSpPr/>
          <p:nvPr/>
        </p:nvSpPr>
        <p:spPr>
          <a:xfrm flipH="1">
            <a:off x="7308304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entesi quadra aperta 5"/>
          <p:cNvSpPr/>
          <p:nvPr/>
        </p:nvSpPr>
        <p:spPr>
          <a:xfrm flipH="1">
            <a:off x="8460432" y="-6171570"/>
            <a:ext cx="640026" cy="7152298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7265324" y="0"/>
            <a:ext cx="1368152" cy="966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6754348" y="2968700"/>
            <a:ext cx="337932" cy="3700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8532440" y="280384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Th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0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57"/>
          <a:stretch>
            <a:fillRect/>
          </a:stretch>
        </p:blipFill>
        <p:spPr bwMode="auto">
          <a:xfrm>
            <a:off x="251519" y="350440"/>
            <a:ext cx="7704857" cy="1377751"/>
          </a:xfrm>
          <a:prstGeom prst="rect">
            <a:avLst/>
          </a:prstGeom>
          <a:noFill/>
        </p:spPr>
      </p:pic>
      <p:pic>
        <p:nvPicPr>
          <p:cNvPr id="15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8519" y="2677009"/>
            <a:ext cx="5698878" cy="344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" name="Parentesi graffa aperta 151"/>
          <p:cNvSpPr/>
          <p:nvPr/>
        </p:nvSpPr>
        <p:spPr>
          <a:xfrm rot="16200000">
            <a:off x="4987310" y="-831857"/>
            <a:ext cx="141296" cy="5698878"/>
          </a:xfrm>
          <a:prstGeom prst="leftBrace">
            <a:avLst>
              <a:gd name="adj1" fmla="val 32269"/>
              <a:gd name="adj2" fmla="val 5036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CasellaDiTesto 152"/>
          <p:cNvSpPr txBox="1"/>
          <p:nvPr/>
        </p:nvSpPr>
        <p:spPr>
          <a:xfrm>
            <a:off x="6539356" y="6063679"/>
            <a:ext cx="1200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Symbol" pitchFamily="18" charset="2"/>
              </a:rPr>
              <a:t>w / w</a:t>
            </a:r>
            <a:r>
              <a:rPr lang="en-US" sz="2400" b="1" baseline="-25000" dirty="0" smtClean="0">
                <a:solidFill>
                  <a:srgbClr val="FF0000"/>
                </a:solidFill>
                <a:latin typeface="Symbol" pitchFamily="18" charset="2"/>
              </a:rPr>
              <a:t>0</a:t>
            </a:r>
            <a:endParaRPr lang="en-US" sz="2400" b="1" baseline="-25000" dirty="0">
              <a:solidFill>
                <a:srgbClr val="FF0000"/>
              </a:solidFill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entesi quadra aperta 12"/>
          <p:cNvSpPr/>
          <p:nvPr/>
        </p:nvSpPr>
        <p:spPr>
          <a:xfrm flipH="1">
            <a:off x="8604448" y="-819472"/>
            <a:ext cx="496010" cy="806489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entesi quadra aperta 11"/>
          <p:cNvSpPr/>
          <p:nvPr/>
        </p:nvSpPr>
        <p:spPr>
          <a:xfrm flipH="1">
            <a:off x="8172400" y="-410930"/>
            <a:ext cx="928058" cy="7268930"/>
          </a:xfrm>
          <a:prstGeom prst="leftBracket">
            <a:avLst>
              <a:gd name="adj" fmla="val 24974"/>
            </a:avLst>
          </a:prstGeom>
          <a:solidFill>
            <a:srgbClr val="FF0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entesi quadra aperta 4"/>
          <p:cNvSpPr/>
          <p:nvPr/>
        </p:nvSpPr>
        <p:spPr>
          <a:xfrm flipH="1">
            <a:off x="7452320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entesi quadra aperta 2"/>
          <p:cNvSpPr/>
          <p:nvPr/>
        </p:nvSpPr>
        <p:spPr>
          <a:xfrm flipH="1">
            <a:off x="7380312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entesi quadra aperta 10"/>
          <p:cNvSpPr/>
          <p:nvPr/>
        </p:nvSpPr>
        <p:spPr>
          <a:xfrm flipH="1">
            <a:off x="8604448" y="-1368152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entesi quadra aperta 9"/>
          <p:cNvSpPr/>
          <p:nvPr/>
        </p:nvSpPr>
        <p:spPr>
          <a:xfrm flipH="1">
            <a:off x="8604448" y="-2355146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entesi quadra aperta 8"/>
          <p:cNvSpPr/>
          <p:nvPr/>
        </p:nvSpPr>
        <p:spPr>
          <a:xfrm flipH="1">
            <a:off x="8604448" y="-3240360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entesi quadra aperta 7"/>
          <p:cNvSpPr/>
          <p:nvPr/>
        </p:nvSpPr>
        <p:spPr>
          <a:xfrm flipH="1">
            <a:off x="8604448" y="-4227354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entesi quadra aperta 6"/>
          <p:cNvSpPr/>
          <p:nvPr/>
        </p:nvSpPr>
        <p:spPr>
          <a:xfrm flipH="1">
            <a:off x="8604448" y="-5184576"/>
            <a:ext cx="496010" cy="7173416"/>
          </a:xfrm>
          <a:prstGeom prst="leftBracket">
            <a:avLst>
              <a:gd name="adj" fmla="val 24974"/>
            </a:avLst>
          </a:prstGeom>
          <a:solidFill>
            <a:srgbClr val="FFFF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entesi quadra aperta 3"/>
          <p:cNvSpPr/>
          <p:nvPr/>
        </p:nvSpPr>
        <p:spPr>
          <a:xfrm flipH="1">
            <a:off x="7308304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entesi quadra aperta 5"/>
          <p:cNvSpPr/>
          <p:nvPr/>
        </p:nvSpPr>
        <p:spPr>
          <a:xfrm flipH="1">
            <a:off x="8460432" y="-6171570"/>
            <a:ext cx="640026" cy="7152298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7265324" y="0"/>
            <a:ext cx="1368152" cy="966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8532440" y="280384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Th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50" name="Gruppo 149"/>
          <p:cNvGrpSpPr/>
          <p:nvPr/>
        </p:nvGrpSpPr>
        <p:grpSpPr>
          <a:xfrm>
            <a:off x="106942" y="620688"/>
            <a:ext cx="8209474" cy="5718249"/>
            <a:chOff x="106942" y="116632"/>
            <a:chExt cx="9037058" cy="6438329"/>
          </a:xfrm>
        </p:grpSpPr>
        <p:sp>
          <p:nvSpPr>
            <p:cNvPr id="16" name="Figura a mano libera 15"/>
            <p:cNvSpPr/>
            <p:nvPr/>
          </p:nvSpPr>
          <p:spPr>
            <a:xfrm>
              <a:off x="1143548" y="1752055"/>
              <a:ext cx="974179" cy="1185183"/>
            </a:xfrm>
            <a:custGeom>
              <a:avLst/>
              <a:gdLst>
                <a:gd name="connsiteX0" fmla="*/ 206860 w 990632"/>
                <a:gd name="connsiteY0" fmla="*/ 256269 h 1185183"/>
                <a:gd name="connsiteX1" fmla="*/ 177832 w 990632"/>
                <a:gd name="connsiteY1" fmla="*/ 299812 h 1185183"/>
                <a:gd name="connsiteX2" fmla="*/ 119775 w 990632"/>
                <a:gd name="connsiteY2" fmla="*/ 459469 h 1185183"/>
                <a:gd name="connsiteX3" fmla="*/ 105260 w 990632"/>
                <a:gd name="connsiteY3" fmla="*/ 503012 h 1185183"/>
                <a:gd name="connsiteX4" fmla="*/ 76232 w 990632"/>
                <a:gd name="connsiteY4" fmla="*/ 546555 h 1185183"/>
                <a:gd name="connsiteX5" fmla="*/ 32689 w 990632"/>
                <a:gd name="connsiteY5" fmla="*/ 691698 h 1185183"/>
                <a:gd name="connsiteX6" fmla="*/ 3660 w 990632"/>
                <a:gd name="connsiteY6" fmla="*/ 778783 h 1185183"/>
                <a:gd name="connsiteX7" fmla="*/ 18175 w 990632"/>
                <a:gd name="connsiteY7" fmla="*/ 981983 h 1185183"/>
                <a:gd name="connsiteX8" fmla="*/ 76232 w 990632"/>
                <a:gd name="connsiteY8" fmla="*/ 1040041 h 1185183"/>
                <a:gd name="connsiteX9" fmla="*/ 177832 w 990632"/>
                <a:gd name="connsiteY9" fmla="*/ 1127126 h 1185183"/>
                <a:gd name="connsiteX10" fmla="*/ 221375 w 990632"/>
                <a:gd name="connsiteY10" fmla="*/ 1170669 h 1185183"/>
                <a:gd name="connsiteX11" fmla="*/ 279432 w 990632"/>
                <a:gd name="connsiteY11" fmla="*/ 1185183 h 1185183"/>
                <a:gd name="connsiteX12" fmla="*/ 584232 w 990632"/>
                <a:gd name="connsiteY12" fmla="*/ 1170669 h 1185183"/>
                <a:gd name="connsiteX13" fmla="*/ 714860 w 990632"/>
                <a:gd name="connsiteY13" fmla="*/ 1141641 h 1185183"/>
                <a:gd name="connsiteX14" fmla="*/ 758403 w 990632"/>
                <a:gd name="connsiteY14" fmla="*/ 1112612 h 1185183"/>
                <a:gd name="connsiteX15" fmla="*/ 816460 w 990632"/>
                <a:gd name="connsiteY15" fmla="*/ 1098098 h 1185183"/>
                <a:gd name="connsiteX16" fmla="*/ 860003 w 990632"/>
                <a:gd name="connsiteY16" fmla="*/ 1083583 h 1185183"/>
                <a:gd name="connsiteX17" fmla="*/ 961603 w 990632"/>
                <a:gd name="connsiteY17" fmla="*/ 996498 h 1185183"/>
                <a:gd name="connsiteX18" fmla="*/ 990632 w 990632"/>
                <a:gd name="connsiteY18" fmla="*/ 909412 h 1185183"/>
                <a:gd name="connsiteX19" fmla="*/ 976118 w 990632"/>
                <a:gd name="connsiteY19" fmla="*/ 720726 h 1185183"/>
                <a:gd name="connsiteX20" fmla="*/ 903546 w 990632"/>
                <a:gd name="connsiteY20" fmla="*/ 633641 h 1185183"/>
                <a:gd name="connsiteX21" fmla="*/ 874518 w 990632"/>
                <a:gd name="connsiteY21" fmla="*/ 590098 h 1185183"/>
                <a:gd name="connsiteX22" fmla="*/ 830975 w 990632"/>
                <a:gd name="connsiteY22" fmla="*/ 575583 h 1185183"/>
                <a:gd name="connsiteX23" fmla="*/ 743889 w 990632"/>
                <a:gd name="connsiteY23" fmla="*/ 517526 h 1185183"/>
                <a:gd name="connsiteX24" fmla="*/ 613260 w 990632"/>
                <a:gd name="connsiteY24" fmla="*/ 430441 h 1185183"/>
                <a:gd name="connsiteX25" fmla="*/ 569718 w 990632"/>
                <a:gd name="connsiteY25" fmla="*/ 401412 h 1185183"/>
                <a:gd name="connsiteX26" fmla="*/ 555203 w 990632"/>
                <a:gd name="connsiteY26" fmla="*/ 357869 h 1185183"/>
                <a:gd name="connsiteX27" fmla="*/ 584232 w 990632"/>
                <a:gd name="connsiteY27" fmla="*/ 227241 h 1185183"/>
                <a:gd name="connsiteX28" fmla="*/ 598746 w 990632"/>
                <a:gd name="connsiteY28" fmla="*/ 169183 h 1185183"/>
                <a:gd name="connsiteX29" fmla="*/ 627775 w 990632"/>
                <a:gd name="connsiteY29" fmla="*/ 111126 h 1185183"/>
                <a:gd name="connsiteX30" fmla="*/ 497146 w 990632"/>
                <a:gd name="connsiteY30" fmla="*/ 38555 h 1185183"/>
                <a:gd name="connsiteX31" fmla="*/ 453603 w 990632"/>
                <a:gd name="connsiteY31" fmla="*/ 9526 h 1185183"/>
                <a:gd name="connsiteX32" fmla="*/ 264918 w 990632"/>
                <a:gd name="connsiteY32" fmla="*/ 53069 h 1185183"/>
                <a:gd name="connsiteX33" fmla="*/ 235889 w 990632"/>
                <a:gd name="connsiteY33" fmla="*/ 96612 h 1185183"/>
                <a:gd name="connsiteX34" fmla="*/ 192346 w 990632"/>
                <a:gd name="connsiteY34" fmla="*/ 299812 h 1185183"/>
                <a:gd name="connsiteX35" fmla="*/ 177832 w 990632"/>
                <a:gd name="connsiteY35" fmla="*/ 314326 h 1185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90632" h="1185183">
                  <a:moveTo>
                    <a:pt x="206860" y="256269"/>
                  </a:moveTo>
                  <a:cubicBezTo>
                    <a:pt x="197184" y="270783"/>
                    <a:pt x="185633" y="284210"/>
                    <a:pt x="177832" y="299812"/>
                  </a:cubicBezTo>
                  <a:cubicBezTo>
                    <a:pt x="157631" y="340214"/>
                    <a:pt x="133327" y="418813"/>
                    <a:pt x="119775" y="459469"/>
                  </a:cubicBezTo>
                  <a:cubicBezTo>
                    <a:pt x="114937" y="473983"/>
                    <a:pt x="113747" y="490282"/>
                    <a:pt x="105260" y="503012"/>
                  </a:cubicBezTo>
                  <a:lnTo>
                    <a:pt x="76232" y="546555"/>
                  </a:lnTo>
                  <a:cubicBezTo>
                    <a:pt x="54297" y="634296"/>
                    <a:pt x="68026" y="585690"/>
                    <a:pt x="32689" y="691698"/>
                  </a:cubicBezTo>
                  <a:lnTo>
                    <a:pt x="3660" y="778783"/>
                  </a:lnTo>
                  <a:cubicBezTo>
                    <a:pt x="8498" y="846516"/>
                    <a:pt x="0" y="916554"/>
                    <a:pt x="18175" y="981983"/>
                  </a:cubicBezTo>
                  <a:cubicBezTo>
                    <a:pt x="25500" y="1008353"/>
                    <a:pt x="59429" y="1018438"/>
                    <a:pt x="76232" y="1040041"/>
                  </a:cubicBezTo>
                  <a:cubicBezTo>
                    <a:pt x="149828" y="1134664"/>
                    <a:pt x="78413" y="1102272"/>
                    <a:pt x="177832" y="1127126"/>
                  </a:cubicBezTo>
                  <a:cubicBezTo>
                    <a:pt x="192346" y="1141640"/>
                    <a:pt x="203553" y="1160485"/>
                    <a:pt x="221375" y="1170669"/>
                  </a:cubicBezTo>
                  <a:cubicBezTo>
                    <a:pt x="238695" y="1180566"/>
                    <a:pt x="259484" y="1185183"/>
                    <a:pt x="279432" y="1185183"/>
                  </a:cubicBezTo>
                  <a:cubicBezTo>
                    <a:pt x="381147" y="1185183"/>
                    <a:pt x="482632" y="1175507"/>
                    <a:pt x="584232" y="1170669"/>
                  </a:cubicBezTo>
                  <a:cubicBezTo>
                    <a:pt x="597147" y="1168086"/>
                    <a:pt x="696926" y="1149327"/>
                    <a:pt x="714860" y="1141641"/>
                  </a:cubicBezTo>
                  <a:cubicBezTo>
                    <a:pt x="730894" y="1134769"/>
                    <a:pt x="742369" y="1119484"/>
                    <a:pt x="758403" y="1112612"/>
                  </a:cubicBezTo>
                  <a:cubicBezTo>
                    <a:pt x="776738" y="1104754"/>
                    <a:pt x="797280" y="1103578"/>
                    <a:pt x="816460" y="1098098"/>
                  </a:cubicBezTo>
                  <a:cubicBezTo>
                    <a:pt x="831171" y="1093895"/>
                    <a:pt x="845489" y="1088421"/>
                    <a:pt x="860003" y="1083583"/>
                  </a:cubicBezTo>
                  <a:cubicBezTo>
                    <a:pt x="880026" y="1068566"/>
                    <a:pt x="947162" y="1022491"/>
                    <a:pt x="961603" y="996498"/>
                  </a:cubicBezTo>
                  <a:cubicBezTo>
                    <a:pt x="976463" y="969750"/>
                    <a:pt x="990632" y="909412"/>
                    <a:pt x="990632" y="909412"/>
                  </a:cubicBezTo>
                  <a:cubicBezTo>
                    <a:pt x="985794" y="846517"/>
                    <a:pt x="987743" y="782727"/>
                    <a:pt x="976118" y="720726"/>
                  </a:cubicBezTo>
                  <a:cubicBezTo>
                    <a:pt x="970887" y="692826"/>
                    <a:pt x="918024" y="651015"/>
                    <a:pt x="903546" y="633641"/>
                  </a:cubicBezTo>
                  <a:cubicBezTo>
                    <a:pt x="892379" y="620240"/>
                    <a:pt x="888139" y="600995"/>
                    <a:pt x="874518" y="590098"/>
                  </a:cubicBezTo>
                  <a:cubicBezTo>
                    <a:pt x="862571" y="580540"/>
                    <a:pt x="844349" y="583013"/>
                    <a:pt x="830975" y="575583"/>
                  </a:cubicBezTo>
                  <a:cubicBezTo>
                    <a:pt x="800477" y="558640"/>
                    <a:pt x="772918" y="536878"/>
                    <a:pt x="743889" y="517526"/>
                  </a:cubicBezTo>
                  <a:lnTo>
                    <a:pt x="613260" y="430441"/>
                  </a:lnTo>
                  <a:lnTo>
                    <a:pt x="569718" y="401412"/>
                  </a:lnTo>
                  <a:cubicBezTo>
                    <a:pt x="564880" y="386898"/>
                    <a:pt x="553932" y="373116"/>
                    <a:pt x="555203" y="357869"/>
                  </a:cubicBezTo>
                  <a:cubicBezTo>
                    <a:pt x="558907" y="313418"/>
                    <a:pt x="574202" y="270704"/>
                    <a:pt x="584232" y="227241"/>
                  </a:cubicBezTo>
                  <a:cubicBezTo>
                    <a:pt x="588718" y="207804"/>
                    <a:pt x="591742" y="187861"/>
                    <a:pt x="598746" y="169183"/>
                  </a:cubicBezTo>
                  <a:cubicBezTo>
                    <a:pt x="606343" y="148924"/>
                    <a:pt x="618099" y="130478"/>
                    <a:pt x="627775" y="111126"/>
                  </a:cubicBezTo>
                  <a:cubicBezTo>
                    <a:pt x="527959" y="44582"/>
                    <a:pt x="573787" y="64101"/>
                    <a:pt x="497146" y="38555"/>
                  </a:cubicBezTo>
                  <a:cubicBezTo>
                    <a:pt x="482632" y="28879"/>
                    <a:pt x="470996" y="10864"/>
                    <a:pt x="453603" y="9526"/>
                  </a:cubicBezTo>
                  <a:cubicBezTo>
                    <a:pt x="329768" y="0"/>
                    <a:pt x="335045" y="6318"/>
                    <a:pt x="264918" y="53069"/>
                  </a:cubicBezTo>
                  <a:cubicBezTo>
                    <a:pt x="255242" y="67583"/>
                    <a:pt x="239544" y="79555"/>
                    <a:pt x="235889" y="96612"/>
                  </a:cubicBezTo>
                  <a:cubicBezTo>
                    <a:pt x="198204" y="272477"/>
                    <a:pt x="258066" y="212186"/>
                    <a:pt x="192346" y="299812"/>
                  </a:cubicBezTo>
                  <a:cubicBezTo>
                    <a:pt x="188241" y="305286"/>
                    <a:pt x="182670" y="309488"/>
                    <a:pt x="177832" y="314326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igura a mano libera 17"/>
            <p:cNvSpPr/>
            <p:nvPr/>
          </p:nvSpPr>
          <p:spPr>
            <a:xfrm>
              <a:off x="1763126" y="1412776"/>
              <a:ext cx="1251140" cy="1204259"/>
            </a:xfrm>
            <a:custGeom>
              <a:avLst/>
              <a:gdLst>
                <a:gd name="connsiteX0" fmla="*/ 80408 w 1272270"/>
                <a:gd name="connsiteY0" fmla="*/ 435429 h 1204259"/>
                <a:gd name="connsiteX1" fmla="*/ 94923 w 1272270"/>
                <a:gd name="connsiteY1" fmla="*/ 508000 h 1204259"/>
                <a:gd name="connsiteX2" fmla="*/ 138465 w 1272270"/>
                <a:gd name="connsiteY2" fmla="*/ 522514 h 1204259"/>
                <a:gd name="connsiteX3" fmla="*/ 80408 w 1272270"/>
                <a:gd name="connsiteY3" fmla="*/ 580572 h 1204259"/>
                <a:gd name="connsiteX4" fmla="*/ 51380 w 1272270"/>
                <a:gd name="connsiteY4" fmla="*/ 624114 h 1204259"/>
                <a:gd name="connsiteX5" fmla="*/ 7837 w 1272270"/>
                <a:gd name="connsiteY5" fmla="*/ 653143 h 1204259"/>
                <a:gd name="connsiteX6" fmla="*/ 22351 w 1272270"/>
                <a:gd name="connsiteY6" fmla="*/ 783772 h 1204259"/>
                <a:gd name="connsiteX7" fmla="*/ 36865 w 1272270"/>
                <a:gd name="connsiteY7" fmla="*/ 827314 h 1204259"/>
                <a:gd name="connsiteX8" fmla="*/ 123951 w 1272270"/>
                <a:gd name="connsiteY8" fmla="*/ 899886 h 1204259"/>
                <a:gd name="connsiteX9" fmla="*/ 225551 w 1272270"/>
                <a:gd name="connsiteY9" fmla="*/ 928914 h 1204259"/>
                <a:gd name="connsiteX10" fmla="*/ 399723 w 1272270"/>
                <a:gd name="connsiteY10" fmla="*/ 972457 h 1204259"/>
                <a:gd name="connsiteX11" fmla="*/ 443265 w 1272270"/>
                <a:gd name="connsiteY11" fmla="*/ 1001486 h 1204259"/>
                <a:gd name="connsiteX12" fmla="*/ 486808 w 1272270"/>
                <a:gd name="connsiteY12" fmla="*/ 1088572 h 1204259"/>
                <a:gd name="connsiteX13" fmla="*/ 501323 w 1272270"/>
                <a:gd name="connsiteY13" fmla="*/ 1190172 h 1204259"/>
                <a:gd name="connsiteX14" fmla="*/ 777094 w 1272270"/>
                <a:gd name="connsiteY14" fmla="*/ 1161143 h 1204259"/>
                <a:gd name="connsiteX15" fmla="*/ 1256065 w 1272270"/>
                <a:gd name="connsiteY15" fmla="*/ 1059543 h 1204259"/>
                <a:gd name="connsiteX16" fmla="*/ 1270580 w 1272270"/>
                <a:gd name="connsiteY16" fmla="*/ 1016000 h 1204259"/>
                <a:gd name="connsiteX17" fmla="*/ 1241551 w 1272270"/>
                <a:gd name="connsiteY17" fmla="*/ 928914 h 1204259"/>
                <a:gd name="connsiteX18" fmla="*/ 1227037 w 1272270"/>
                <a:gd name="connsiteY18" fmla="*/ 870857 h 1204259"/>
                <a:gd name="connsiteX19" fmla="*/ 1183494 w 1272270"/>
                <a:gd name="connsiteY19" fmla="*/ 827314 h 1204259"/>
                <a:gd name="connsiteX20" fmla="*/ 1125437 w 1272270"/>
                <a:gd name="connsiteY20" fmla="*/ 740229 h 1204259"/>
                <a:gd name="connsiteX21" fmla="*/ 1096408 w 1272270"/>
                <a:gd name="connsiteY21" fmla="*/ 696686 h 1204259"/>
                <a:gd name="connsiteX22" fmla="*/ 1067380 w 1272270"/>
                <a:gd name="connsiteY22" fmla="*/ 595086 h 1204259"/>
                <a:gd name="connsiteX23" fmla="*/ 1023837 w 1272270"/>
                <a:gd name="connsiteY23" fmla="*/ 304800 h 1204259"/>
                <a:gd name="connsiteX24" fmla="*/ 965780 w 1272270"/>
                <a:gd name="connsiteY24" fmla="*/ 217714 h 1204259"/>
                <a:gd name="connsiteX25" fmla="*/ 936751 w 1272270"/>
                <a:gd name="connsiteY25" fmla="*/ 174172 h 1204259"/>
                <a:gd name="connsiteX26" fmla="*/ 893208 w 1272270"/>
                <a:gd name="connsiteY26" fmla="*/ 159657 h 1204259"/>
                <a:gd name="connsiteX27" fmla="*/ 791608 w 1272270"/>
                <a:gd name="connsiteY27" fmla="*/ 101600 h 1204259"/>
                <a:gd name="connsiteX28" fmla="*/ 646465 w 1272270"/>
                <a:gd name="connsiteY28" fmla="*/ 58057 h 1204259"/>
                <a:gd name="connsiteX29" fmla="*/ 602923 w 1272270"/>
                <a:gd name="connsiteY29" fmla="*/ 29029 h 1204259"/>
                <a:gd name="connsiteX30" fmla="*/ 486808 w 1272270"/>
                <a:gd name="connsiteY30" fmla="*/ 0 h 1204259"/>
                <a:gd name="connsiteX31" fmla="*/ 356180 w 1272270"/>
                <a:gd name="connsiteY31" fmla="*/ 14514 h 1204259"/>
                <a:gd name="connsiteX32" fmla="*/ 312637 w 1272270"/>
                <a:gd name="connsiteY32" fmla="*/ 29029 h 1204259"/>
                <a:gd name="connsiteX33" fmla="*/ 254580 w 1272270"/>
                <a:gd name="connsiteY33" fmla="*/ 43543 h 1204259"/>
                <a:gd name="connsiteX34" fmla="*/ 211037 w 1272270"/>
                <a:gd name="connsiteY34" fmla="*/ 58057 h 1204259"/>
                <a:gd name="connsiteX35" fmla="*/ 138465 w 1272270"/>
                <a:gd name="connsiteY35" fmla="*/ 72572 h 1204259"/>
                <a:gd name="connsiteX36" fmla="*/ 94923 w 1272270"/>
                <a:gd name="connsiteY36" fmla="*/ 116114 h 1204259"/>
                <a:gd name="connsiteX37" fmla="*/ 36865 w 1272270"/>
                <a:gd name="connsiteY37" fmla="*/ 217714 h 1204259"/>
                <a:gd name="connsiteX38" fmla="*/ 80408 w 1272270"/>
                <a:gd name="connsiteY38" fmla="*/ 435429 h 120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272270" h="1204259">
                  <a:moveTo>
                    <a:pt x="80408" y="435429"/>
                  </a:moveTo>
                  <a:cubicBezTo>
                    <a:pt x="90084" y="483810"/>
                    <a:pt x="81239" y="487474"/>
                    <a:pt x="94923" y="508000"/>
                  </a:cubicBezTo>
                  <a:cubicBezTo>
                    <a:pt x="103409" y="520730"/>
                    <a:pt x="131623" y="508830"/>
                    <a:pt x="138465" y="522514"/>
                  </a:cubicBezTo>
                  <a:cubicBezTo>
                    <a:pt x="160582" y="566748"/>
                    <a:pt x="96996" y="575042"/>
                    <a:pt x="80408" y="580572"/>
                  </a:cubicBezTo>
                  <a:cubicBezTo>
                    <a:pt x="70732" y="595086"/>
                    <a:pt x="63715" y="611779"/>
                    <a:pt x="51380" y="624114"/>
                  </a:cubicBezTo>
                  <a:cubicBezTo>
                    <a:pt x="39045" y="636449"/>
                    <a:pt x="10958" y="635980"/>
                    <a:pt x="7837" y="653143"/>
                  </a:cubicBezTo>
                  <a:cubicBezTo>
                    <a:pt x="0" y="696247"/>
                    <a:pt x="15149" y="740557"/>
                    <a:pt x="22351" y="783772"/>
                  </a:cubicBezTo>
                  <a:cubicBezTo>
                    <a:pt x="24866" y="798863"/>
                    <a:pt x="28379" y="814584"/>
                    <a:pt x="36865" y="827314"/>
                  </a:cubicBezTo>
                  <a:cubicBezTo>
                    <a:pt x="52915" y="851388"/>
                    <a:pt x="97177" y="886499"/>
                    <a:pt x="123951" y="899886"/>
                  </a:cubicBezTo>
                  <a:cubicBezTo>
                    <a:pt x="148339" y="912080"/>
                    <a:pt x="202300" y="921939"/>
                    <a:pt x="225551" y="928914"/>
                  </a:cubicBezTo>
                  <a:cubicBezTo>
                    <a:pt x="369309" y="972041"/>
                    <a:pt x="254801" y="948304"/>
                    <a:pt x="399723" y="972457"/>
                  </a:cubicBezTo>
                  <a:cubicBezTo>
                    <a:pt x="414237" y="982133"/>
                    <a:pt x="430930" y="989151"/>
                    <a:pt x="443265" y="1001486"/>
                  </a:cubicBezTo>
                  <a:cubicBezTo>
                    <a:pt x="471403" y="1029624"/>
                    <a:pt x="475003" y="1053156"/>
                    <a:pt x="486808" y="1088572"/>
                  </a:cubicBezTo>
                  <a:cubicBezTo>
                    <a:pt x="491646" y="1122439"/>
                    <a:pt x="469879" y="1176696"/>
                    <a:pt x="501323" y="1190172"/>
                  </a:cubicBezTo>
                  <a:cubicBezTo>
                    <a:pt x="534192" y="1204259"/>
                    <a:pt x="714167" y="1171631"/>
                    <a:pt x="777094" y="1161143"/>
                  </a:cubicBezTo>
                  <a:cubicBezTo>
                    <a:pt x="913024" y="957247"/>
                    <a:pt x="800284" y="1075259"/>
                    <a:pt x="1256065" y="1059543"/>
                  </a:cubicBezTo>
                  <a:cubicBezTo>
                    <a:pt x="1260903" y="1045029"/>
                    <a:pt x="1272270" y="1031206"/>
                    <a:pt x="1270580" y="1016000"/>
                  </a:cubicBezTo>
                  <a:cubicBezTo>
                    <a:pt x="1267201" y="985588"/>
                    <a:pt x="1248972" y="958599"/>
                    <a:pt x="1241551" y="928914"/>
                  </a:cubicBezTo>
                  <a:cubicBezTo>
                    <a:pt x="1236713" y="909562"/>
                    <a:pt x="1236934" y="888177"/>
                    <a:pt x="1227037" y="870857"/>
                  </a:cubicBezTo>
                  <a:cubicBezTo>
                    <a:pt x="1216853" y="853035"/>
                    <a:pt x="1196096" y="843517"/>
                    <a:pt x="1183494" y="827314"/>
                  </a:cubicBezTo>
                  <a:cubicBezTo>
                    <a:pt x="1162075" y="799775"/>
                    <a:pt x="1144789" y="769257"/>
                    <a:pt x="1125437" y="740229"/>
                  </a:cubicBezTo>
                  <a:lnTo>
                    <a:pt x="1096408" y="696686"/>
                  </a:lnTo>
                  <a:cubicBezTo>
                    <a:pt x="1087234" y="669163"/>
                    <a:pt x="1070418" y="622423"/>
                    <a:pt x="1067380" y="595086"/>
                  </a:cubicBezTo>
                  <a:cubicBezTo>
                    <a:pt x="1061972" y="546414"/>
                    <a:pt x="1069252" y="372923"/>
                    <a:pt x="1023837" y="304800"/>
                  </a:cubicBezTo>
                  <a:lnTo>
                    <a:pt x="965780" y="217714"/>
                  </a:lnTo>
                  <a:cubicBezTo>
                    <a:pt x="956104" y="203200"/>
                    <a:pt x="953300" y="179688"/>
                    <a:pt x="936751" y="174172"/>
                  </a:cubicBezTo>
                  <a:cubicBezTo>
                    <a:pt x="922237" y="169334"/>
                    <a:pt x="906892" y="166499"/>
                    <a:pt x="893208" y="159657"/>
                  </a:cubicBezTo>
                  <a:cubicBezTo>
                    <a:pt x="808997" y="117551"/>
                    <a:pt x="893380" y="139765"/>
                    <a:pt x="791608" y="101600"/>
                  </a:cubicBezTo>
                  <a:cubicBezTo>
                    <a:pt x="745242" y="84213"/>
                    <a:pt x="689007" y="86418"/>
                    <a:pt x="646465" y="58057"/>
                  </a:cubicBezTo>
                  <a:cubicBezTo>
                    <a:pt x="631951" y="48381"/>
                    <a:pt x="619316" y="34990"/>
                    <a:pt x="602923" y="29029"/>
                  </a:cubicBezTo>
                  <a:cubicBezTo>
                    <a:pt x="565429" y="15395"/>
                    <a:pt x="486808" y="0"/>
                    <a:pt x="486808" y="0"/>
                  </a:cubicBezTo>
                  <a:cubicBezTo>
                    <a:pt x="443265" y="4838"/>
                    <a:pt x="399395" y="7311"/>
                    <a:pt x="356180" y="14514"/>
                  </a:cubicBezTo>
                  <a:cubicBezTo>
                    <a:pt x="341089" y="17029"/>
                    <a:pt x="327348" y="24826"/>
                    <a:pt x="312637" y="29029"/>
                  </a:cubicBezTo>
                  <a:cubicBezTo>
                    <a:pt x="293457" y="34509"/>
                    <a:pt x="273760" y="38063"/>
                    <a:pt x="254580" y="43543"/>
                  </a:cubicBezTo>
                  <a:cubicBezTo>
                    <a:pt x="239869" y="47746"/>
                    <a:pt x="225880" y="54346"/>
                    <a:pt x="211037" y="58057"/>
                  </a:cubicBezTo>
                  <a:cubicBezTo>
                    <a:pt x="187104" y="64040"/>
                    <a:pt x="162656" y="67734"/>
                    <a:pt x="138465" y="72572"/>
                  </a:cubicBezTo>
                  <a:cubicBezTo>
                    <a:pt x="123951" y="87086"/>
                    <a:pt x="108063" y="100346"/>
                    <a:pt x="94923" y="116114"/>
                  </a:cubicBezTo>
                  <a:cubicBezTo>
                    <a:pt x="69279" y="146887"/>
                    <a:pt x="54611" y="182223"/>
                    <a:pt x="36865" y="217714"/>
                  </a:cubicBezTo>
                  <a:cubicBezTo>
                    <a:pt x="81194" y="350698"/>
                    <a:pt x="70732" y="387048"/>
                    <a:pt x="80408" y="43542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igura a mano libera 18"/>
            <p:cNvSpPr/>
            <p:nvPr/>
          </p:nvSpPr>
          <p:spPr>
            <a:xfrm>
              <a:off x="2202887" y="1529353"/>
              <a:ext cx="2426928" cy="1828800"/>
            </a:xfrm>
            <a:custGeom>
              <a:avLst/>
              <a:gdLst>
                <a:gd name="connsiteX0" fmla="*/ 624602 w 2467916"/>
                <a:gd name="connsiteY0" fmla="*/ 174171 h 1828800"/>
                <a:gd name="connsiteX1" fmla="*/ 639116 w 2467916"/>
                <a:gd name="connsiteY1" fmla="*/ 391885 h 1828800"/>
                <a:gd name="connsiteX2" fmla="*/ 653630 w 2467916"/>
                <a:gd name="connsiteY2" fmla="*/ 435428 h 1828800"/>
                <a:gd name="connsiteX3" fmla="*/ 726202 w 2467916"/>
                <a:gd name="connsiteY3" fmla="*/ 522514 h 1828800"/>
                <a:gd name="connsiteX4" fmla="*/ 813288 w 2467916"/>
                <a:gd name="connsiteY4" fmla="*/ 580571 h 1828800"/>
                <a:gd name="connsiteX5" fmla="*/ 914888 w 2467916"/>
                <a:gd name="connsiteY5" fmla="*/ 609600 h 1828800"/>
                <a:gd name="connsiteX6" fmla="*/ 987459 w 2467916"/>
                <a:gd name="connsiteY6" fmla="*/ 696685 h 1828800"/>
                <a:gd name="connsiteX7" fmla="*/ 1001973 w 2467916"/>
                <a:gd name="connsiteY7" fmla="*/ 754743 h 1828800"/>
                <a:gd name="connsiteX8" fmla="*/ 972945 w 2467916"/>
                <a:gd name="connsiteY8" fmla="*/ 899885 h 1828800"/>
                <a:gd name="connsiteX9" fmla="*/ 929402 w 2467916"/>
                <a:gd name="connsiteY9" fmla="*/ 943428 h 1828800"/>
                <a:gd name="connsiteX10" fmla="*/ 871345 w 2467916"/>
                <a:gd name="connsiteY10" fmla="*/ 1030514 h 1828800"/>
                <a:gd name="connsiteX11" fmla="*/ 784259 w 2467916"/>
                <a:gd name="connsiteY11" fmla="*/ 1059543 h 1828800"/>
                <a:gd name="connsiteX12" fmla="*/ 581059 w 2467916"/>
                <a:gd name="connsiteY12" fmla="*/ 1016000 h 1828800"/>
                <a:gd name="connsiteX13" fmla="*/ 464945 w 2467916"/>
                <a:gd name="connsiteY13" fmla="*/ 957943 h 1828800"/>
                <a:gd name="connsiteX14" fmla="*/ 363345 w 2467916"/>
                <a:gd name="connsiteY14" fmla="*/ 914400 h 1828800"/>
                <a:gd name="connsiteX15" fmla="*/ 276259 w 2467916"/>
                <a:gd name="connsiteY15" fmla="*/ 943428 h 1828800"/>
                <a:gd name="connsiteX16" fmla="*/ 189173 w 2467916"/>
                <a:gd name="connsiteY16" fmla="*/ 1001485 h 1828800"/>
                <a:gd name="connsiteX17" fmla="*/ 102088 w 2467916"/>
                <a:gd name="connsiteY17" fmla="*/ 1132114 h 1828800"/>
                <a:gd name="connsiteX18" fmla="*/ 73059 w 2467916"/>
                <a:gd name="connsiteY18" fmla="*/ 1175657 h 1828800"/>
                <a:gd name="connsiteX19" fmla="*/ 15002 w 2467916"/>
                <a:gd name="connsiteY19" fmla="*/ 1146628 h 1828800"/>
                <a:gd name="connsiteX20" fmla="*/ 488 w 2467916"/>
                <a:gd name="connsiteY20" fmla="*/ 1190171 h 1828800"/>
                <a:gd name="connsiteX21" fmla="*/ 29516 w 2467916"/>
                <a:gd name="connsiteY21" fmla="*/ 1320800 h 1828800"/>
                <a:gd name="connsiteX22" fmla="*/ 131116 w 2467916"/>
                <a:gd name="connsiteY22" fmla="*/ 1451428 h 1828800"/>
                <a:gd name="connsiteX23" fmla="*/ 203688 w 2467916"/>
                <a:gd name="connsiteY23" fmla="*/ 1553028 h 1828800"/>
                <a:gd name="connsiteX24" fmla="*/ 305288 w 2467916"/>
                <a:gd name="connsiteY24" fmla="*/ 1669143 h 1828800"/>
                <a:gd name="connsiteX25" fmla="*/ 348830 w 2467916"/>
                <a:gd name="connsiteY25" fmla="*/ 1698171 h 1828800"/>
                <a:gd name="connsiteX26" fmla="*/ 464945 w 2467916"/>
                <a:gd name="connsiteY26" fmla="*/ 1770743 h 1828800"/>
                <a:gd name="connsiteX27" fmla="*/ 566545 w 2467916"/>
                <a:gd name="connsiteY27" fmla="*/ 1756228 h 1828800"/>
                <a:gd name="connsiteX28" fmla="*/ 653630 w 2467916"/>
                <a:gd name="connsiteY28" fmla="*/ 1770743 h 1828800"/>
                <a:gd name="connsiteX29" fmla="*/ 798773 w 2467916"/>
                <a:gd name="connsiteY29" fmla="*/ 1828800 h 1828800"/>
                <a:gd name="connsiteX30" fmla="*/ 856830 w 2467916"/>
                <a:gd name="connsiteY30" fmla="*/ 1814285 h 1828800"/>
                <a:gd name="connsiteX31" fmla="*/ 958430 w 2467916"/>
                <a:gd name="connsiteY31" fmla="*/ 1741714 h 1828800"/>
                <a:gd name="connsiteX32" fmla="*/ 1031002 w 2467916"/>
                <a:gd name="connsiteY32" fmla="*/ 1654628 h 1828800"/>
                <a:gd name="connsiteX33" fmla="*/ 1074545 w 2467916"/>
                <a:gd name="connsiteY33" fmla="*/ 1640114 h 1828800"/>
                <a:gd name="connsiteX34" fmla="*/ 1161630 w 2467916"/>
                <a:gd name="connsiteY34" fmla="*/ 1596571 h 1828800"/>
                <a:gd name="connsiteX35" fmla="*/ 1205173 w 2467916"/>
                <a:gd name="connsiteY35" fmla="*/ 1567543 h 1828800"/>
                <a:gd name="connsiteX36" fmla="*/ 1451916 w 2467916"/>
                <a:gd name="connsiteY36" fmla="*/ 1524000 h 1828800"/>
                <a:gd name="connsiteX37" fmla="*/ 1524488 w 2467916"/>
                <a:gd name="connsiteY37" fmla="*/ 1494971 h 1828800"/>
                <a:gd name="connsiteX38" fmla="*/ 1582545 w 2467916"/>
                <a:gd name="connsiteY38" fmla="*/ 1480457 h 1828800"/>
                <a:gd name="connsiteX39" fmla="*/ 1626088 w 2467916"/>
                <a:gd name="connsiteY39" fmla="*/ 1451428 h 1828800"/>
                <a:gd name="connsiteX40" fmla="*/ 1771230 w 2467916"/>
                <a:gd name="connsiteY40" fmla="*/ 1393371 h 1828800"/>
                <a:gd name="connsiteX41" fmla="*/ 1814773 w 2467916"/>
                <a:gd name="connsiteY41" fmla="*/ 1378857 h 1828800"/>
                <a:gd name="connsiteX42" fmla="*/ 1887345 w 2467916"/>
                <a:gd name="connsiteY42" fmla="*/ 1364343 h 1828800"/>
                <a:gd name="connsiteX43" fmla="*/ 1945402 w 2467916"/>
                <a:gd name="connsiteY43" fmla="*/ 1349828 h 1828800"/>
                <a:gd name="connsiteX44" fmla="*/ 2017973 w 2467916"/>
                <a:gd name="connsiteY44" fmla="*/ 1335314 h 1828800"/>
                <a:gd name="connsiteX45" fmla="*/ 2134088 w 2467916"/>
                <a:gd name="connsiteY45" fmla="*/ 1306285 h 1828800"/>
                <a:gd name="connsiteX46" fmla="*/ 2177630 w 2467916"/>
                <a:gd name="connsiteY46" fmla="*/ 1277257 h 1828800"/>
                <a:gd name="connsiteX47" fmla="*/ 2235688 w 2467916"/>
                <a:gd name="connsiteY47" fmla="*/ 1262743 h 1828800"/>
                <a:gd name="connsiteX48" fmla="*/ 2279230 w 2467916"/>
                <a:gd name="connsiteY48" fmla="*/ 1219200 h 1828800"/>
                <a:gd name="connsiteX49" fmla="*/ 2322773 w 2467916"/>
                <a:gd name="connsiteY49" fmla="*/ 1088571 h 1828800"/>
                <a:gd name="connsiteX50" fmla="*/ 2351802 w 2467916"/>
                <a:gd name="connsiteY50" fmla="*/ 1016000 h 1828800"/>
                <a:gd name="connsiteX51" fmla="*/ 2438888 w 2467916"/>
                <a:gd name="connsiteY51" fmla="*/ 899885 h 1828800"/>
                <a:gd name="connsiteX52" fmla="*/ 2467916 w 2467916"/>
                <a:gd name="connsiteY52" fmla="*/ 856343 h 1828800"/>
                <a:gd name="connsiteX53" fmla="*/ 2453402 w 2467916"/>
                <a:gd name="connsiteY53" fmla="*/ 711200 h 1828800"/>
                <a:gd name="connsiteX54" fmla="*/ 2424373 w 2467916"/>
                <a:gd name="connsiteY54" fmla="*/ 653143 h 1828800"/>
                <a:gd name="connsiteX55" fmla="*/ 2351802 w 2467916"/>
                <a:gd name="connsiteY55" fmla="*/ 551543 h 1828800"/>
                <a:gd name="connsiteX56" fmla="*/ 2206659 w 2467916"/>
                <a:gd name="connsiteY56" fmla="*/ 391885 h 1828800"/>
                <a:gd name="connsiteX57" fmla="*/ 2163116 w 2467916"/>
                <a:gd name="connsiteY57" fmla="*/ 362857 h 1828800"/>
                <a:gd name="connsiteX58" fmla="*/ 2017973 w 2467916"/>
                <a:gd name="connsiteY58" fmla="*/ 246743 h 1828800"/>
                <a:gd name="connsiteX59" fmla="*/ 1916373 w 2467916"/>
                <a:gd name="connsiteY59" fmla="*/ 174171 h 1828800"/>
                <a:gd name="connsiteX60" fmla="*/ 1814773 w 2467916"/>
                <a:gd name="connsiteY60" fmla="*/ 116114 h 1828800"/>
                <a:gd name="connsiteX61" fmla="*/ 1756716 w 2467916"/>
                <a:gd name="connsiteY61" fmla="*/ 87085 h 1828800"/>
                <a:gd name="connsiteX62" fmla="*/ 1698659 w 2467916"/>
                <a:gd name="connsiteY62" fmla="*/ 72571 h 1828800"/>
                <a:gd name="connsiteX63" fmla="*/ 1553516 w 2467916"/>
                <a:gd name="connsiteY63" fmla="*/ 43543 h 1828800"/>
                <a:gd name="connsiteX64" fmla="*/ 1364830 w 2467916"/>
                <a:gd name="connsiteY64" fmla="*/ 0 h 1828800"/>
                <a:gd name="connsiteX65" fmla="*/ 740716 w 2467916"/>
                <a:gd name="connsiteY65" fmla="*/ 14514 h 1828800"/>
                <a:gd name="connsiteX66" fmla="*/ 697173 w 2467916"/>
                <a:gd name="connsiteY66" fmla="*/ 29028 h 1828800"/>
                <a:gd name="connsiteX67" fmla="*/ 653630 w 2467916"/>
                <a:gd name="connsiteY67" fmla="*/ 72571 h 1828800"/>
                <a:gd name="connsiteX68" fmla="*/ 595573 w 2467916"/>
                <a:gd name="connsiteY68" fmla="*/ 130628 h 1828800"/>
                <a:gd name="connsiteX69" fmla="*/ 566545 w 2467916"/>
                <a:gd name="connsiteY69" fmla="*/ 174171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467916" h="1828800">
                  <a:moveTo>
                    <a:pt x="624602" y="174171"/>
                  </a:moveTo>
                  <a:cubicBezTo>
                    <a:pt x="629440" y="246742"/>
                    <a:pt x="631084" y="319597"/>
                    <a:pt x="639116" y="391885"/>
                  </a:cubicBezTo>
                  <a:cubicBezTo>
                    <a:pt x="640806" y="407091"/>
                    <a:pt x="646788" y="421744"/>
                    <a:pt x="653630" y="435428"/>
                  </a:cubicBezTo>
                  <a:cubicBezTo>
                    <a:pt x="668877" y="465922"/>
                    <a:pt x="699939" y="502087"/>
                    <a:pt x="726202" y="522514"/>
                  </a:cubicBezTo>
                  <a:cubicBezTo>
                    <a:pt x="753741" y="543933"/>
                    <a:pt x="779442" y="572110"/>
                    <a:pt x="813288" y="580571"/>
                  </a:cubicBezTo>
                  <a:cubicBezTo>
                    <a:pt x="886188" y="598796"/>
                    <a:pt x="852421" y="588777"/>
                    <a:pt x="914888" y="609600"/>
                  </a:cubicBezTo>
                  <a:cubicBezTo>
                    <a:pt x="941040" y="635752"/>
                    <a:pt x="972305" y="661326"/>
                    <a:pt x="987459" y="696685"/>
                  </a:cubicBezTo>
                  <a:cubicBezTo>
                    <a:pt x="995317" y="715020"/>
                    <a:pt x="997135" y="735390"/>
                    <a:pt x="1001973" y="754743"/>
                  </a:cubicBezTo>
                  <a:cubicBezTo>
                    <a:pt x="1000744" y="763346"/>
                    <a:pt x="991369" y="872250"/>
                    <a:pt x="972945" y="899885"/>
                  </a:cubicBezTo>
                  <a:cubicBezTo>
                    <a:pt x="961559" y="916964"/>
                    <a:pt x="942004" y="927225"/>
                    <a:pt x="929402" y="943428"/>
                  </a:cubicBezTo>
                  <a:cubicBezTo>
                    <a:pt x="907983" y="970967"/>
                    <a:pt x="904443" y="1019481"/>
                    <a:pt x="871345" y="1030514"/>
                  </a:cubicBezTo>
                  <a:lnTo>
                    <a:pt x="784259" y="1059543"/>
                  </a:lnTo>
                  <a:cubicBezTo>
                    <a:pt x="726592" y="1052334"/>
                    <a:pt x="635481" y="1048654"/>
                    <a:pt x="581059" y="1016000"/>
                  </a:cubicBezTo>
                  <a:cubicBezTo>
                    <a:pt x="423343" y="921370"/>
                    <a:pt x="574313" y="1004815"/>
                    <a:pt x="464945" y="957943"/>
                  </a:cubicBezTo>
                  <a:cubicBezTo>
                    <a:pt x="339398" y="904137"/>
                    <a:pt x="465461" y="948438"/>
                    <a:pt x="363345" y="914400"/>
                  </a:cubicBezTo>
                  <a:cubicBezTo>
                    <a:pt x="334316" y="924076"/>
                    <a:pt x="301719" y="926455"/>
                    <a:pt x="276259" y="943428"/>
                  </a:cubicBezTo>
                  <a:lnTo>
                    <a:pt x="189173" y="1001485"/>
                  </a:lnTo>
                  <a:lnTo>
                    <a:pt x="102088" y="1132114"/>
                  </a:lnTo>
                  <a:lnTo>
                    <a:pt x="73059" y="1175657"/>
                  </a:lnTo>
                  <a:cubicBezTo>
                    <a:pt x="53707" y="1165981"/>
                    <a:pt x="36218" y="1142385"/>
                    <a:pt x="15002" y="1146628"/>
                  </a:cubicBezTo>
                  <a:cubicBezTo>
                    <a:pt x="0" y="1149628"/>
                    <a:pt x="488" y="1174872"/>
                    <a:pt x="488" y="1190171"/>
                  </a:cubicBezTo>
                  <a:cubicBezTo>
                    <a:pt x="488" y="1192156"/>
                    <a:pt x="23918" y="1311703"/>
                    <a:pt x="29516" y="1320800"/>
                  </a:cubicBezTo>
                  <a:cubicBezTo>
                    <a:pt x="58427" y="1367780"/>
                    <a:pt x="106446" y="1402089"/>
                    <a:pt x="131116" y="1451428"/>
                  </a:cubicBezTo>
                  <a:cubicBezTo>
                    <a:pt x="181731" y="1552657"/>
                    <a:pt x="133076" y="1470646"/>
                    <a:pt x="203688" y="1553028"/>
                  </a:cubicBezTo>
                  <a:cubicBezTo>
                    <a:pt x="265280" y="1624886"/>
                    <a:pt x="228282" y="1603137"/>
                    <a:pt x="305288" y="1669143"/>
                  </a:cubicBezTo>
                  <a:cubicBezTo>
                    <a:pt x="318532" y="1680495"/>
                    <a:pt x="334038" y="1688926"/>
                    <a:pt x="348830" y="1698171"/>
                  </a:cubicBezTo>
                  <a:cubicBezTo>
                    <a:pt x="488867" y="1785694"/>
                    <a:pt x="365462" y="1704420"/>
                    <a:pt x="464945" y="1770743"/>
                  </a:cubicBezTo>
                  <a:cubicBezTo>
                    <a:pt x="498812" y="1765905"/>
                    <a:pt x="532334" y="1756228"/>
                    <a:pt x="566545" y="1756228"/>
                  </a:cubicBezTo>
                  <a:cubicBezTo>
                    <a:pt x="595974" y="1756228"/>
                    <a:pt x="625080" y="1763605"/>
                    <a:pt x="653630" y="1770743"/>
                  </a:cubicBezTo>
                  <a:cubicBezTo>
                    <a:pt x="725377" y="1788680"/>
                    <a:pt x="738709" y="1798767"/>
                    <a:pt x="798773" y="1828800"/>
                  </a:cubicBezTo>
                  <a:cubicBezTo>
                    <a:pt x="818125" y="1823962"/>
                    <a:pt x="842725" y="1828390"/>
                    <a:pt x="856830" y="1814285"/>
                  </a:cubicBezTo>
                  <a:cubicBezTo>
                    <a:pt x="951264" y="1719851"/>
                    <a:pt x="843091" y="1712880"/>
                    <a:pt x="958430" y="1741714"/>
                  </a:cubicBezTo>
                  <a:cubicBezTo>
                    <a:pt x="979850" y="1709585"/>
                    <a:pt x="997476" y="1676979"/>
                    <a:pt x="1031002" y="1654628"/>
                  </a:cubicBezTo>
                  <a:cubicBezTo>
                    <a:pt x="1043732" y="1646141"/>
                    <a:pt x="1060031" y="1644952"/>
                    <a:pt x="1074545" y="1640114"/>
                  </a:cubicBezTo>
                  <a:cubicBezTo>
                    <a:pt x="1199326" y="1556926"/>
                    <a:pt x="1041455" y="1656658"/>
                    <a:pt x="1161630" y="1596571"/>
                  </a:cubicBezTo>
                  <a:cubicBezTo>
                    <a:pt x="1177232" y="1588770"/>
                    <a:pt x="1188779" y="1573504"/>
                    <a:pt x="1205173" y="1567543"/>
                  </a:cubicBezTo>
                  <a:cubicBezTo>
                    <a:pt x="1292415" y="1535819"/>
                    <a:pt x="1360014" y="1534211"/>
                    <a:pt x="1451916" y="1524000"/>
                  </a:cubicBezTo>
                  <a:cubicBezTo>
                    <a:pt x="1476107" y="1514324"/>
                    <a:pt x="1499771" y="1503210"/>
                    <a:pt x="1524488" y="1494971"/>
                  </a:cubicBezTo>
                  <a:cubicBezTo>
                    <a:pt x="1543412" y="1488663"/>
                    <a:pt x="1564210" y="1488315"/>
                    <a:pt x="1582545" y="1480457"/>
                  </a:cubicBezTo>
                  <a:cubicBezTo>
                    <a:pt x="1598579" y="1473585"/>
                    <a:pt x="1610249" y="1458738"/>
                    <a:pt x="1626088" y="1451428"/>
                  </a:cubicBezTo>
                  <a:cubicBezTo>
                    <a:pt x="1673400" y="1429592"/>
                    <a:pt x="1721796" y="1409849"/>
                    <a:pt x="1771230" y="1393371"/>
                  </a:cubicBezTo>
                  <a:cubicBezTo>
                    <a:pt x="1785744" y="1388533"/>
                    <a:pt x="1799930" y="1382568"/>
                    <a:pt x="1814773" y="1378857"/>
                  </a:cubicBezTo>
                  <a:cubicBezTo>
                    <a:pt x="1838706" y="1372874"/>
                    <a:pt x="1863263" y="1369695"/>
                    <a:pt x="1887345" y="1364343"/>
                  </a:cubicBezTo>
                  <a:cubicBezTo>
                    <a:pt x="1906818" y="1360016"/>
                    <a:pt x="1925929" y="1354155"/>
                    <a:pt x="1945402" y="1349828"/>
                  </a:cubicBezTo>
                  <a:cubicBezTo>
                    <a:pt x="1969484" y="1344476"/>
                    <a:pt x="1993935" y="1340861"/>
                    <a:pt x="2017973" y="1335314"/>
                  </a:cubicBezTo>
                  <a:cubicBezTo>
                    <a:pt x="2056848" y="1326343"/>
                    <a:pt x="2134088" y="1306285"/>
                    <a:pt x="2134088" y="1306285"/>
                  </a:cubicBezTo>
                  <a:cubicBezTo>
                    <a:pt x="2148602" y="1296609"/>
                    <a:pt x="2161597" y="1284128"/>
                    <a:pt x="2177630" y="1277257"/>
                  </a:cubicBezTo>
                  <a:cubicBezTo>
                    <a:pt x="2195965" y="1269399"/>
                    <a:pt x="2218368" y="1272640"/>
                    <a:pt x="2235688" y="1262743"/>
                  </a:cubicBezTo>
                  <a:cubicBezTo>
                    <a:pt x="2253510" y="1252559"/>
                    <a:pt x="2264716" y="1233714"/>
                    <a:pt x="2279230" y="1219200"/>
                  </a:cubicBezTo>
                  <a:cubicBezTo>
                    <a:pt x="2302141" y="1104652"/>
                    <a:pt x="2279071" y="1186900"/>
                    <a:pt x="2322773" y="1088571"/>
                  </a:cubicBezTo>
                  <a:cubicBezTo>
                    <a:pt x="2333354" y="1064763"/>
                    <a:pt x="2338147" y="1038189"/>
                    <a:pt x="2351802" y="1016000"/>
                  </a:cubicBezTo>
                  <a:cubicBezTo>
                    <a:pt x="2377159" y="974796"/>
                    <a:pt x="2412051" y="940141"/>
                    <a:pt x="2438888" y="899885"/>
                  </a:cubicBezTo>
                  <a:lnTo>
                    <a:pt x="2467916" y="856343"/>
                  </a:lnTo>
                  <a:cubicBezTo>
                    <a:pt x="2463078" y="807962"/>
                    <a:pt x="2463590" y="758743"/>
                    <a:pt x="2453402" y="711200"/>
                  </a:cubicBezTo>
                  <a:cubicBezTo>
                    <a:pt x="2448868" y="690044"/>
                    <a:pt x="2432896" y="673030"/>
                    <a:pt x="2424373" y="653143"/>
                  </a:cubicBezTo>
                  <a:cubicBezTo>
                    <a:pt x="2384437" y="559959"/>
                    <a:pt x="2450672" y="662772"/>
                    <a:pt x="2351802" y="551543"/>
                  </a:cubicBezTo>
                  <a:cubicBezTo>
                    <a:pt x="2305087" y="498989"/>
                    <a:pt x="2266635" y="431868"/>
                    <a:pt x="2206659" y="391885"/>
                  </a:cubicBezTo>
                  <a:cubicBezTo>
                    <a:pt x="2192145" y="382209"/>
                    <a:pt x="2175451" y="375192"/>
                    <a:pt x="2163116" y="362857"/>
                  </a:cubicBezTo>
                  <a:cubicBezTo>
                    <a:pt x="2045618" y="245359"/>
                    <a:pt x="2173800" y="324655"/>
                    <a:pt x="2017973" y="246743"/>
                  </a:cubicBezTo>
                  <a:cubicBezTo>
                    <a:pt x="1959211" y="158598"/>
                    <a:pt x="2027966" y="243917"/>
                    <a:pt x="1916373" y="174171"/>
                  </a:cubicBezTo>
                  <a:cubicBezTo>
                    <a:pt x="1801077" y="102111"/>
                    <a:pt x="1948766" y="149612"/>
                    <a:pt x="1814773" y="116114"/>
                  </a:cubicBezTo>
                  <a:cubicBezTo>
                    <a:pt x="1795421" y="106438"/>
                    <a:pt x="1776975" y="94682"/>
                    <a:pt x="1756716" y="87085"/>
                  </a:cubicBezTo>
                  <a:cubicBezTo>
                    <a:pt x="1738038" y="80081"/>
                    <a:pt x="1718164" y="76751"/>
                    <a:pt x="1698659" y="72571"/>
                  </a:cubicBezTo>
                  <a:cubicBezTo>
                    <a:pt x="1650415" y="62233"/>
                    <a:pt x="1601382" y="55510"/>
                    <a:pt x="1553516" y="43543"/>
                  </a:cubicBezTo>
                  <a:cubicBezTo>
                    <a:pt x="1413469" y="8531"/>
                    <a:pt x="1476523" y="22338"/>
                    <a:pt x="1364830" y="0"/>
                  </a:cubicBezTo>
                  <a:cubicBezTo>
                    <a:pt x="1156792" y="4838"/>
                    <a:pt x="948614" y="5475"/>
                    <a:pt x="740716" y="14514"/>
                  </a:cubicBezTo>
                  <a:cubicBezTo>
                    <a:pt x="725431" y="15179"/>
                    <a:pt x="709903" y="20541"/>
                    <a:pt x="697173" y="29028"/>
                  </a:cubicBezTo>
                  <a:cubicBezTo>
                    <a:pt x="680094" y="40414"/>
                    <a:pt x="668144" y="58057"/>
                    <a:pt x="653630" y="72571"/>
                  </a:cubicBezTo>
                  <a:cubicBezTo>
                    <a:pt x="621963" y="167574"/>
                    <a:pt x="665945" y="74330"/>
                    <a:pt x="595573" y="130628"/>
                  </a:cubicBezTo>
                  <a:cubicBezTo>
                    <a:pt x="581952" y="141525"/>
                    <a:pt x="566545" y="174171"/>
                    <a:pt x="566545" y="174171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igura a mano libera 19"/>
            <p:cNvSpPr/>
            <p:nvPr/>
          </p:nvSpPr>
          <p:spPr>
            <a:xfrm>
              <a:off x="971038" y="2708920"/>
              <a:ext cx="1669968" cy="1546991"/>
            </a:xfrm>
            <a:custGeom>
              <a:avLst/>
              <a:gdLst>
                <a:gd name="connsiteX0" fmla="*/ 1103086 w 1698172"/>
                <a:gd name="connsiteY0" fmla="*/ 9676 h 1546991"/>
                <a:gd name="connsiteX1" fmla="*/ 1175657 w 1698172"/>
                <a:gd name="connsiteY1" fmla="*/ 24190 h 1546991"/>
                <a:gd name="connsiteX2" fmla="*/ 1306286 w 1698172"/>
                <a:gd name="connsiteY2" fmla="*/ 198362 h 1546991"/>
                <a:gd name="connsiteX3" fmla="*/ 1349829 w 1698172"/>
                <a:gd name="connsiteY3" fmla="*/ 241904 h 1546991"/>
                <a:gd name="connsiteX4" fmla="*/ 1407886 w 1698172"/>
                <a:gd name="connsiteY4" fmla="*/ 328990 h 1546991"/>
                <a:gd name="connsiteX5" fmla="*/ 1465943 w 1698172"/>
                <a:gd name="connsiteY5" fmla="*/ 416076 h 1546991"/>
                <a:gd name="connsiteX6" fmla="*/ 1494972 w 1698172"/>
                <a:gd name="connsiteY6" fmla="*/ 459619 h 1546991"/>
                <a:gd name="connsiteX7" fmla="*/ 1524000 w 1698172"/>
                <a:gd name="connsiteY7" fmla="*/ 503162 h 1546991"/>
                <a:gd name="connsiteX8" fmla="*/ 1596572 w 1698172"/>
                <a:gd name="connsiteY8" fmla="*/ 590247 h 1546991"/>
                <a:gd name="connsiteX9" fmla="*/ 1625600 w 1698172"/>
                <a:gd name="connsiteY9" fmla="*/ 691847 h 1546991"/>
                <a:gd name="connsiteX10" fmla="*/ 1654629 w 1698172"/>
                <a:gd name="connsiteY10" fmla="*/ 778933 h 1546991"/>
                <a:gd name="connsiteX11" fmla="*/ 1698172 w 1698172"/>
                <a:gd name="connsiteY11" fmla="*/ 866019 h 1546991"/>
                <a:gd name="connsiteX12" fmla="*/ 1683657 w 1698172"/>
                <a:gd name="connsiteY12" fmla="*/ 1040190 h 1546991"/>
                <a:gd name="connsiteX13" fmla="*/ 1669143 w 1698172"/>
                <a:gd name="connsiteY13" fmla="*/ 1098247 h 1546991"/>
                <a:gd name="connsiteX14" fmla="*/ 1654629 w 1698172"/>
                <a:gd name="connsiteY14" fmla="*/ 1185333 h 1546991"/>
                <a:gd name="connsiteX15" fmla="*/ 1640115 w 1698172"/>
                <a:gd name="connsiteY15" fmla="*/ 1228876 h 1546991"/>
                <a:gd name="connsiteX16" fmla="*/ 1567543 w 1698172"/>
                <a:gd name="connsiteY16" fmla="*/ 1403047 h 1546991"/>
                <a:gd name="connsiteX17" fmla="*/ 1524000 w 1698172"/>
                <a:gd name="connsiteY17" fmla="*/ 1432076 h 1546991"/>
                <a:gd name="connsiteX18" fmla="*/ 1378857 w 1698172"/>
                <a:gd name="connsiteY18" fmla="*/ 1461104 h 1546991"/>
                <a:gd name="connsiteX19" fmla="*/ 667657 w 1698172"/>
                <a:gd name="connsiteY19" fmla="*/ 1490133 h 1546991"/>
                <a:gd name="connsiteX20" fmla="*/ 609600 w 1698172"/>
                <a:gd name="connsiteY20" fmla="*/ 1504647 h 1546991"/>
                <a:gd name="connsiteX21" fmla="*/ 145143 w 1698172"/>
                <a:gd name="connsiteY21" fmla="*/ 1461104 h 1546991"/>
                <a:gd name="connsiteX22" fmla="*/ 101600 w 1698172"/>
                <a:gd name="connsiteY22" fmla="*/ 1374019 h 1546991"/>
                <a:gd name="connsiteX23" fmla="*/ 72572 w 1698172"/>
                <a:gd name="connsiteY23" fmla="*/ 1330476 h 1546991"/>
                <a:gd name="connsiteX24" fmla="*/ 58057 w 1698172"/>
                <a:gd name="connsiteY24" fmla="*/ 953104 h 1546991"/>
                <a:gd name="connsiteX25" fmla="*/ 43543 w 1698172"/>
                <a:gd name="connsiteY25" fmla="*/ 895047 h 1546991"/>
                <a:gd name="connsiteX26" fmla="*/ 29029 w 1698172"/>
                <a:gd name="connsiteY26" fmla="*/ 807962 h 1546991"/>
                <a:gd name="connsiteX27" fmla="*/ 0 w 1698172"/>
                <a:gd name="connsiteY27" fmla="*/ 720876 h 1546991"/>
                <a:gd name="connsiteX28" fmla="*/ 14515 w 1698172"/>
                <a:gd name="connsiteY28" fmla="*/ 677333 h 1546991"/>
                <a:gd name="connsiteX29" fmla="*/ 58057 w 1698172"/>
                <a:gd name="connsiteY29" fmla="*/ 648304 h 1546991"/>
                <a:gd name="connsiteX30" fmla="*/ 130629 w 1698172"/>
                <a:gd name="connsiteY30" fmla="*/ 604762 h 1546991"/>
                <a:gd name="connsiteX31" fmla="*/ 261257 w 1698172"/>
                <a:gd name="connsiteY31" fmla="*/ 517676 h 1546991"/>
                <a:gd name="connsiteX32" fmla="*/ 319315 w 1698172"/>
                <a:gd name="connsiteY32" fmla="*/ 503162 h 1546991"/>
                <a:gd name="connsiteX33" fmla="*/ 406400 w 1698172"/>
                <a:gd name="connsiteY33" fmla="*/ 474133 h 1546991"/>
                <a:gd name="connsiteX34" fmla="*/ 508000 w 1698172"/>
                <a:gd name="connsiteY34" fmla="*/ 445104 h 1546991"/>
                <a:gd name="connsiteX35" fmla="*/ 609600 w 1698172"/>
                <a:gd name="connsiteY35" fmla="*/ 430590 h 1546991"/>
                <a:gd name="connsiteX36" fmla="*/ 682172 w 1698172"/>
                <a:gd name="connsiteY36" fmla="*/ 416076 h 1546991"/>
                <a:gd name="connsiteX37" fmla="*/ 725715 w 1698172"/>
                <a:gd name="connsiteY37" fmla="*/ 387047 h 1546991"/>
                <a:gd name="connsiteX38" fmla="*/ 783772 w 1698172"/>
                <a:gd name="connsiteY38" fmla="*/ 372533 h 1546991"/>
                <a:gd name="connsiteX39" fmla="*/ 827315 w 1698172"/>
                <a:gd name="connsiteY39" fmla="*/ 358019 h 1546991"/>
                <a:gd name="connsiteX40" fmla="*/ 914400 w 1698172"/>
                <a:gd name="connsiteY40" fmla="*/ 299962 h 1546991"/>
                <a:gd name="connsiteX41" fmla="*/ 957943 w 1698172"/>
                <a:gd name="connsiteY41" fmla="*/ 212876 h 1546991"/>
                <a:gd name="connsiteX42" fmla="*/ 1016000 w 1698172"/>
                <a:gd name="connsiteY42" fmla="*/ 169333 h 1546991"/>
                <a:gd name="connsiteX43" fmla="*/ 1059543 w 1698172"/>
                <a:gd name="connsiteY43" fmla="*/ 82247 h 1546991"/>
                <a:gd name="connsiteX44" fmla="*/ 1103086 w 1698172"/>
                <a:gd name="connsiteY44" fmla="*/ 9676 h 154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698172" h="1546991">
                  <a:moveTo>
                    <a:pt x="1103086" y="9676"/>
                  </a:moveTo>
                  <a:cubicBezTo>
                    <a:pt x="1122438" y="0"/>
                    <a:pt x="1152558" y="15528"/>
                    <a:pt x="1175657" y="24190"/>
                  </a:cubicBezTo>
                  <a:cubicBezTo>
                    <a:pt x="1255597" y="54168"/>
                    <a:pt x="1244344" y="136421"/>
                    <a:pt x="1306286" y="198362"/>
                  </a:cubicBezTo>
                  <a:cubicBezTo>
                    <a:pt x="1320800" y="212876"/>
                    <a:pt x="1337227" y="225702"/>
                    <a:pt x="1349829" y="241904"/>
                  </a:cubicBezTo>
                  <a:cubicBezTo>
                    <a:pt x="1371248" y="269443"/>
                    <a:pt x="1388534" y="299961"/>
                    <a:pt x="1407886" y="328990"/>
                  </a:cubicBezTo>
                  <a:lnTo>
                    <a:pt x="1465943" y="416076"/>
                  </a:lnTo>
                  <a:lnTo>
                    <a:pt x="1494972" y="459619"/>
                  </a:lnTo>
                  <a:cubicBezTo>
                    <a:pt x="1504648" y="474133"/>
                    <a:pt x="1511665" y="490827"/>
                    <a:pt x="1524000" y="503162"/>
                  </a:cubicBezTo>
                  <a:cubicBezTo>
                    <a:pt x="1579878" y="559039"/>
                    <a:pt x="1556157" y="529625"/>
                    <a:pt x="1596572" y="590247"/>
                  </a:cubicBezTo>
                  <a:cubicBezTo>
                    <a:pt x="1645359" y="736611"/>
                    <a:pt x="1570914" y="509560"/>
                    <a:pt x="1625600" y="691847"/>
                  </a:cubicBezTo>
                  <a:cubicBezTo>
                    <a:pt x="1634393" y="721155"/>
                    <a:pt x="1637656" y="753473"/>
                    <a:pt x="1654629" y="778933"/>
                  </a:cubicBezTo>
                  <a:cubicBezTo>
                    <a:pt x="1692144" y="835206"/>
                    <a:pt x="1678141" y="805927"/>
                    <a:pt x="1698172" y="866019"/>
                  </a:cubicBezTo>
                  <a:cubicBezTo>
                    <a:pt x="1693334" y="924076"/>
                    <a:pt x="1690883" y="982382"/>
                    <a:pt x="1683657" y="1040190"/>
                  </a:cubicBezTo>
                  <a:cubicBezTo>
                    <a:pt x="1681183" y="1059984"/>
                    <a:pt x="1673055" y="1078686"/>
                    <a:pt x="1669143" y="1098247"/>
                  </a:cubicBezTo>
                  <a:cubicBezTo>
                    <a:pt x="1663372" y="1127105"/>
                    <a:pt x="1661013" y="1156605"/>
                    <a:pt x="1654629" y="1185333"/>
                  </a:cubicBezTo>
                  <a:cubicBezTo>
                    <a:pt x="1651310" y="1200268"/>
                    <a:pt x="1643434" y="1213941"/>
                    <a:pt x="1640115" y="1228876"/>
                  </a:cubicBezTo>
                  <a:cubicBezTo>
                    <a:pt x="1625581" y="1294279"/>
                    <a:pt x="1635147" y="1357977"/>
                    <a:pt x="1567543" y="1403047"/>
                  </a:cubicBezTo>
                  <a:cubicBezTo>
                    <a:pt x="1553029" y="1412723"/>
                    <a:pt x="1539602" y="1424275"/>
                    <a:pt x="1524000" y="1432076"/>
                  </a:cubicBezTo>
                  <a:cubicBezTo>
                    <a:pt x="1483469" y="1452341"/>
                    <a:pt x="1416296" y="1455756"/>
                    <a:pt x="1378857" y="1461104"/>
                  </a:cubicBezTo>
                  <a:cubicBezTo>
                    <a:pt x="1121213" y="1546991"/>
                    <a:pt x="1393122" y="1461115"/>
                    <a:pt x="667657" y="1490133"/>
                  </a:cubicBezTo>
                  <a:cubicBezTo>
                    <a:pt x="647725" y="1490930"/>
                    <a:pt x="628952" y="1499809"/>
                    <a:pt x="609600" y="1504647"/>
                  </a:cubicBezTo>
                  <a:cubicBezTo>
                    <a:pt x="193113" y="1473797"/>
                    <a:pt x="346157" y="1501309"/>
                    <a:pt x="145143" y="1461104"/>
                  </a:cubicBezTo>
                  <a:cubicBezTo>
                    <a:pt x="130629" y="1432076"/>
                    <a:pt x="117361" y="1402390"/>
                    <a:pt x="101600" y="1374019"/>
                  </a:cubicBezTo>
                  <a:cubicBezTo>
                    <a:pt x="93128" y="1358770"/>
                    <a:pt x="74367" y="1347827"/>
                    <a:pt x="72572" y="1330476"/>
                  </a:cubicBezTo>
                  <a:cubicBezTo>
                    <a:pt x="59619" y="1205261"/>
                    <a:pt x="66431" y="1078709"/>
                    <a:pt x="58057" y="953104"/>
                  </a:cubicBezTo>
                  <a:cubicBezTo>
                    <a:pt x="56730" y="933200"/>
                    <a:pt x="47455" y="914608"/>
                    <a:pt x="43543" y="895047"/>
                  </a:cubicBezTo>
                  <a:cubicBezTo>
                    <a:pt x="37772" y="866190"/>
                    <a:pt x="36167" y="836512"/>
                    <a:pt x="29029" y="807962"/>
                  </a:cubicBezTo>
                  <a:cubicBezTo>
                    <a:pt x="21608" y="778277"/>
                    <a:pt x="0" y="720876"/>
                    <a:pt x="0" y="720876"/>
                  </a:cubicBezTo>
                  <a:cubicBezTo>
                    <a:pt x="4838" y="706362"/>
                    <a:pt x="4958" y="689280"/>
                    <a:pt x="14515" y="677333"/>
                  </a:cubicBezTo>
                  <a:cubicBezTo>
                    <a:pt x="25412" y="663712"/>
                    <a:pt x="43265" y="657549"/>
                    <a:pt x="58057" y="648304"/>
                  </a:cubicBezTo>
                  <a:cubicBezTo>
                    <a:pt x="81980" y="633352"/>
                    <a:pt x="106899" y="620017"/>
                    <a:pt x="130629" y="604762"/>
                  </a:cubicBezTo>
                  <a:cubicBezTo>
                    <a:pt x="174650" y="576463"/>
                    <a:pt x="210488" y="530368"/>
                    <a:pt x="261257" y="517676"/>
                  </a:cubicBezTo>
                  <a:cubicBezTo>
                    <a:pt x="280610" y="512838"/>
                    <a:pt x="300208" y="508894"/>
                    <a:pt x="319315" y="503162"/>
                  </a:cubicBezTo>
                  <a:cubicBezTo>
                    <a:pt x="348623" y="494370"/>
                    <a:pt x="377372" y="483809"/>
                    <a:pt x="406400" y="474133"/>
                  </a:cubicBezTo>
                  <a:cubicBezTo>
                    <a:pt x="443699" y="461700"/>
                    <a:pt x="467916" y="452392"/>
                    <a:pt x="508000" y="445104"/>
                  </a:cubicBezTo>
                  <a:cubicBezTo>
                    <a:pt x="541659" y="438984"/>
                    <a:pt x="575855" y="436214"/>
                    <a:pt x="609600" y="430590"/>
                  </a:cubicBezTo>
                  <a:cubicBezTo>
                    <a:pt x="633934" y="426534"/>
                    <a:pt x="657981" y="420914"/>
                    <a:pt x="682172" y="416076"/>
                  </a:cubicBezTo>
                  <a:cubicBezTo>
                    <a:pt x="696686" y="406400"/>
                    <a:pt x="709681" y="393919"/>
                    <a:pt x="725715" y="387047"/>
                  </a:cubicBezTo>
                  <a:cubicBezTo>
                    <a:pt x="744050" y="379189"/>
                    <a:pt x="764592" y="378013"/>
                    <a:pt x="783772" y="372533"/>
                  </a:cubicBezTo>
                  <a:cubicBezTo>
                    <a:pt x="798483" y="368330"/>
                    <a:pt x="812801" y="362857"/>
                    <a:pt x="827315" y="358019"/>
                  </a:cubicBezTo>
                  <a:cubicBezTo>
                    <a:pt x="856343" y="338667"/>
                    <a:pt x="903367" y="333059"/>
                    <a:pt x="914400" y="299962"/>
                  </a:cubicBezTo>
                  <a:cubicBezTo>
                    <a:pt x="926205" y="264549"/>
                    <a:pt x="929808" y="241011"/>
                    <a:pt x="957943" y="212876"/>
                  </a:cubicBezTo>
                  <a:cubicBezTo>
                    <a:pt x="975048" y="195771"/>
                    <a:pt x="996648" y="183847"/>
                    <a:pt x="1016000" y="169333"/>
                  </a:cubicBezTo>
                  <a:cubicBezTo>
                    <a:pt x="1052486" y="59879"/>
                    <a:pt x="1003267" y="194801"/>
                    <a:pt x="1059543" y="82247"/>
                  </a:cubicBezTo>
                  <a:cubicBezTo>
                    <a:pt x="1092897" y="15538"/>
                    <a:pt x="1083734" y="19352"/>
                    <a:pt x="1103086" y="967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igura a mano libera 20"/>
            <p:cNvSpPr/>
            <p:nvPr/>
          </p:nvSpPr>
          <p:spPr>
            <a:xfrm>
              <a:off x="290753" y="2492896"/>
              <a:ext cx="1688397" cy="1121691"/>
            </a:xfrm>
            <a:custGeom>
              <a:avLst/>
              <a:gdLst>
                <a:gd name="connsiteX0" fmla="*/ 856343 w 1451429"/>
                <a:gd name="connsiteY0" fmla="*/ 247868 h 800500"/>
                <a:gd name="connsiteX1" fmla="*/ 870857 w 1451429"/>
                <a:gd name="connsiteY1" fmla="*/ 291410 h 800500"/>
                <a:gd name="connsiteX2" fmla="*/ 957943 w 1451429"/>
                <a:gd name="connsiteY2" fmla="*/ 334953 h 800500"/>
                <a:gd name="connsiteX3" fmla="*/ 1001486 w 1451429"/>
                <a:gd name="connsiteY3" fmla="*/ 363982 h 800500"/>
                <a:gd name="connsiteX4" fmla="*/ 1088572 w 1451429"/>
                <a:gd name="connsiteY4" fmla="*/ 393010 h 800500"/>
                <a:gd name="connsiteX5" fmla="*/ 1451429 w 1451429"/>
                <a:gd name="connsiteY5" fmla="*/ 422039 h 800500"/>
                <a:gd name="connsiteX6" fmla="*/ 1407886 w 1451429"/>
                <a:gd name="connsiteY6" fmla="*/ 436553 h 800500"/>
                <a:gd name="connsiteX7" fmla="*/ 1364343 w 1451429"/>
                <a:gd name="connsiteY7" fmla="*/ 465582 h 800500"/>
                <a:gd name="connsiteX8" fmla="*/ 1030515 w 1451429"/>
                <a:gd name="connsiteY8" fmla="*/ 480096 h 800500"/>
                <a:gd name="connsiteX9" fmla="*/ 885372 w 1451429"/>
                <a:gd name="connsiteY9" fmla="*/ 523639 h 800500"/>
                <a:gd name="connsiteX10" fmla="*/ 841829 w 1451429"/>
                <a:gd name="connsiteY10" fmla="*/ 538153 h 800500"/>
                <a:gd name="connsiteX11" fmla="*/ 812800 w 1451429"/>
                <a:gd name="connsiteY11" fmla="*/ 581696 h 800500"/>
                <a:gd name="connsiteX12" fmla="*/ 725715 w 1451429"/>
                <a:gd name="connsiteY12" fmla="*/ 639753 h 800500"/>
                <a:gd name="connsiteX13" fmla="*/ 696686 w 1451429"/>
                <a:gd name="connsiteY13" fmla="*/ 683296 h 800500"/>
                <a:gd name="connsiteX14" fmla="*/ 551543 w 1451429"/>
                <a:gd name="connsiteY14" fmla="*/ 741353 h 800500"/>
                <a:gd name="connsiteX15" fmla="*/ 362857 w 1451429"/>
                <a:gd name="connsiteY15" fmla="*/ 784896 h 800500"/>
                <a:gd name="connsiteX16" fmla="*/ 319315 w 1451429"/>
                <a:gd name="connsiteY16" fmla="*/ 799410 h 800500"/>
                <a:gd name="connsiteX17" fmla="*/ 159657 w 1451429"/>
                <a:gd name="connsiteY17" fmla="*/ 770382 h 800500"/>
                <a:gd name="connsiteX18" fmla="*/ 116115 w 1451429"/>
                <a:gd name="connsiteY18" fmla="*/ 683296 h 800500"/>
                <a:gd name="connsiteX19" fmla="*/ 72572 w 1451429"/>
                <a:gd name="connsiteY19" fmla="*/ 654268 h 800500"/>
                <a:gd name="connsiteX20" fmla="*/ 58057 w 1451429"/>
                <a:gd name="connsiteY20" fmla="*/ 610725 h 800500"/>
                <a:gd name="connsiteX21" fmla="*/ 29029 w 1451429"/>
                <a:gd name="connsiteY21" fmla="*/ 567182 h 800500"/>
                <a:gd name="connsiteX22" fmla="*/ 0 w 1451429"/>
                <a:gd name="connsiteY22" fmla="*/ 480096 h 800500"/>
                <a:gd name="connsiteX23" fmla="*/ 29029 w 1451429"/>
                <a:gd name="connsiteY23" fmla="*/ 204325 h 800500"/>
                <a:gd name="connsiteX24" fmla="*/ 58057 w 1451429"/>
                <a:gd name="connsiteY24" fmla="*/ 146268 h 800500"/>
                <a:gd name="connsiteX25" fmla="*/ 72572 w 1451429"/>
                <a:gd name="connsiteY25" fmla="*/ 102725 h 800500"/>
                <a:gd name="connsiteX26" fmla="*/ 87086 w 1451429"/>
                <a:gd name="connsiteY26" fmla="*/ 30153 h 800500"/>
                <a:gd name="connsiteX27" fmla="*/ 130629 w 1451429"/>
                <a:gd name="connsiteY27" fmla="*/ 15639 h 800500"/>
                <a:gd name="connsiteX28" fmla="*/ 464457 w 1451429"/>
                <a:gd name="connsiteY28" fmla="*/ 44668 h 800500"/>
                <a:gd name="connsiteX29" fmla="*/ 508000 w 1451429"/>
                <a:gd name="connsiteY29" fmla="*/ 59182 h 800500"/>
                <a:gd name="connsiteX30" fmla="*/ 638629 w 1451429"/>
                <a:gd name="connsiteY30" fmla="*/ 73696 h 800500"/>
                <a:gd name="connsiteX31" fmla="*/ 682172 w 1451429"/>
                <a:gd name="connsiteY31" fmla="*/ 102725 h 800500"/>
                <a:gd name="connsiteX32" fmla="*/ 740229 w 1451429"/>
                <a:gd name="connsiteY32" fmla="*/ 189810 h 800500"/>
                <a:gd name="connsiteX33" fmla="*/ 783772 w 1451429"/>
                <a:gd name="connsiteY33" fmla="*/ 204325 h 800500"/>
                <a:gd name="connsiteX34" fmla="*/ 856343 w 1451429"/>
                <a:gd name="connsiteY34" fmla="*/ 247868 h 80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451429" h="800500">
                  <a:moveTo>
                    <a:pt x="856343" y="247868"/>
                  </a:moveTo>
                  <a:cubicBezTo>
                    <a:pt x="870857" y="262382"/>
                    <a:pt x="861300" y="279463"/>
                    <a:pt x="870857" y="291410"/>
                  </a:cubicBezTo>
                  <a:cubicBezTo>
                    <a:pt x="891321" y="316990"/>
                    <a:pt x="929258" y="325391"/>
                    <a:pt x="957943" y="334953"/>
                  </a:cubicBezTo>
                  <a:cubicBezTo>
                    <a:pt x="972457" y="344629"/>
                    <a:pt x="985545" y="356897"/>
                    <a:pt x="1001486" y="363982"/>
                  </a:cubicBezTo>
                  <a:cubicBezTo>
                    <a:pt x="1029448" y="376409"/>
                    <a:pt x="1059543" y="383334"/>
                    <a:pt x="1088572" y="393010"/>
                  </a:cubicBezTo>
                  <a:cubicBezTo>
                    <a:pt x="1233202" y="441220"/>
                    <a:pt x="1116778" y="406828"/>
                    <a:pt x="1451429" y="422039"/>
                  </a:cubicBezTo>
                  <a:cubicBezTo>
                    <a:pt x="1436915" y="426877"/>
                    <a:pt x="1421570" y="429711"/>
                    <a:pt x="1407886" y="436553"/>
                  </a:cubicBezTo>
                  <a:cubicBezTo>
                    <a:pt x="1392284" y="444354"/>
                    <a:pt x="1381672" y="463582"/>
                    <a:pt x="1364343" y="465582"/>
                  </a:cubicBezTo>
                  <a:cubicBezTo>
                    <a:pt x="1253696" y="478349"/>
                    <a:pt x="1141791" y="475258"/>
                    <a:pt x="1030515" y="480096"/>
                  </a:cubicBezTo>
                  <a:cubicBezTo>
                    <a:pt x="942768" y="502032"/>
                    <a:pt x="991388" y="488300"/>
                    <a:pt x="885372" y="523639"/>
                  </a:cubicBezTo>
                  <a:lnTo>
                    <a:pt x="841829" y="538153"/>
                  </a:lnTo>
                  <a:cubicBezTo>
                    <a:pt x="832153" y="552667"/>
                    <a:pt x="825928" y="570209"/>
                    <a:pt x="812800" y="581696"/>
                  </a:cubicBezTo>
                  <a:cubicBezTo>
                    <a:pt x="786544" y="604670"/>
                    <a:pt x="725715" y="639753"/>
                    <a:pt x="725715" y="639753"/>
                  </a:cubicBezTo>
                  <a:cubicBezTo>
                    <a:pt x="716039" y="654267"/>
                    <a:pt x="709021" y="670961"/>
                    <a:pt x="696686" y="683296"/>
                  </a:cubicBezTo>
                  <a:cubicBezTo>
                    <a:pt x="657413" y="722569"/>
                    <a:pt x="601456" y="726379"/>
                    <a:pt x="551543" y="741353"/>
                  </a:cubicBezTo>
                  <a:cubicBezTo>
                    <a:pt x="406643" y="784823"/>
                    <a:pt x="523100" y="762005"/>
                    <a:pt x="362857" y="784896"/>
                  </a:cubicBezTo>
                  <a:cubicBezTo>
                    <a:pt x="348343" y="789734"/>
                    <a:pt x="334575" y="800500"/>
                    <a:pt x="319315" y="799410"/>
                  </a:cubicBezTo>
                  <a:cubicBezTo>
                    <a:pt x="265361" y="795556"/>
                    <a:pt x="210143" y="789800"/>
                    <a:pt x="159657" y="770382"/>
                  </a:cubicBezTo>
                  <a:cubicBezTo>
                    <a:pt x="124311" y="756788"/>
                    <a:pt x="134243" y="705956"/>
                    <a:pt x="116115" y="683296"/>
                  </a:cubicBezTo>
                  <a:cubicBezTo>
                    <a:pt x="105218" y="669675"/>
                    <a:pt x="87086" y="663944"/>
                    <a:pt x="72572" y="654268"/>
                  </a:cubicBezTo>
                  <a:cubicBezTo>
                    <a:pt x="67734" y="639754"/>
                    <a:pt x="64899" y="624409"/>
                    <a:pt x="58057" y="610725"/>
                  </a:cubicBezTo>
                  <a:cubicBezTo>
                    <a:pt x="50256" y="595123"/>
                    <a:pt x="36114" y="583122"/>
                    <a:pt x="29029" y="567182"/>
                  </a:cubicBezTo>
                  <a:cubicBezTo>
                    <a:pt x="16602" y="539220"/>
                    <a:pt x="0" y="480096"/>
                    <a:pt x="0" y="480096"/>
                  </a:cubicBezTo>
                  <a:cubicBezTo>
                    <a:pt x="1856" y="457826"/>
                    <a:pt x="15378" y="254379"/>
                    <a:pt x="29029" y="204325"/>
                  </a:cubicBezTo>
                  <a:cubicBezTo>
                    <a:pt x="34722" y="183451"/>
                    <a:pt x="49534" y="166155"/>
                    <a:pt x="58057" y="146268"/>
                  </a:cubicBezTo>
                  <a:cubicBezTo>
                    <a:pt x="64084" y="132206"/>
                    <a:pt x="68861" y="117568"/>
                    <a:pt x="72572" y="102725"/>
                  </a:cubicBezTo>
                  <a:cubicBezTo>
                    <a:pt x="78555" y="78792"/>
                    <a:pt x="73402" y="50679"/>
                    <a:pt x="87086" y="30153"/>
                  </a:cubicBezTo>
                  <a:cubicBezTo>
                    <a:pt x="95573" y="17423"/>
                    <a:pt x="116115" y="20477"/>
                    <a:pt x="130629" y="15639"/>
                  </a:cubicBezTo>
                  <a:cubicBezTo>
                    <a:pt x="359904" y="53851"/>
                    <a:pt x="17783" y="0"/>
                    <a:pt x="464457" y="44668"/>
                  </a:cubicBezTo>
                  <a:cubicBezTo>
                    <a:pt x="479680" y="46190"/>
                    <a:pt x="492909" y="56667"/>
                    <a:pt x="508000" y="59182"/>
                  </a:cubicBezTo>
                  <a:cubicBezTo>
                    <a:pt x="551215" y="66384"/>
                    <a:pt x="595086" y="68858"/>
                    <a:pt x="638629" y="73696"/>
                  </a:cubicBezTo>
                  <a:cubicBezTo>
                    <a:pt x="653143" y="83372"/>
                    <a:pt x="670685" y="89597"/>
                    <a:pt x="682172" y="102725"/>
                  </a:cubicBezTo>
                  <a:cubicBezTo>
                    <a:pt x="705146" y="128981"/>
                    <a:pt x="707132" y="178777"/>
                    <a:pt x="740229" y="189810"/>
                  </a:cubicBezTo>
                  <a:cubicBezTo>
                    <a:pt x="754743" y="194648"/>
                    <a:pt x="770088" y="197483"/>
                    <a:pt x="783772" y="204325"/>
                  </a:cubicBezTo>
                  <a:cubicBezTo>
                    <a:pt x="799374" y="212126"/>
                    <a:pt x="841829" y="233354"/>
                    <a:pt x="856343" y="247868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igura a mano libera 21"/>
            <p:cNvSpPr/>
            <p:nvPr/>
          </p:nvSpPr>
          <p:spPr>
            <a:xfrm>
              <a:off x="178950" y="1340768"/>
              <a:ext cx="1654596" cy="1310654"/>
            </a:xfrm>
            <a:custGeom>
              <a:avLst/>
              <a:gdLst>
                <a:gd name="connsiteX0" fmla="*/ 1566426 w 1682540"/>
                <a:gd name="connsiteY0" fmla="*/ 18883 h 1310654"/>
                <a:gd name="connsiteX1" fmla="*/ 1609969 w 1682540"/>
                <a:gd name="connsiteY1" fmla="*/ 47911 h 1310654"/>
                <a:gd name="connsiteX2" fmla="*/ 1668026 w 1682540"/>
                <a:gd name="connsiteY2" fmla="*/ 178540 h 1310654"/>
                <a:gd name="connsiteX3" fmla="*/ 1682540 w 1682540"/>
                <a:gd name="connsiteY3" fmla="*/ 222083 h 1310654"/>
                <a:gd name="connsiteX4" fmla="*/ 1668026 w 1682540"/>
                <a:gd name="connsiteY4" fmla="*/ 294654 h 1310654"/>
                <a:gd name="connsiteX5" fmla="*/ 1638997 w 1682540"/>
                <a:gd name="connsiteY5" fmla="*/ 338197 h 1310654"/>
                <a:gd name="connsiteX6" fmla="*/ 1421283 w 1682540"/>
                <a:gd name="connsiteY6" fmla="*/ 381740 h 1310654"/>
                <a:gd name="connsiteX7" fmla="*/ 1305169 w 1682540"/>
                <a:gd name="connsiteY7" fmla="*/ 410768 h 1310654"/>
                <a:gd name="connsiteX8" fmla="*/ 1218083 w 1682540"/>
                <a:gd name="connsiteY8" fmla="*/ 454311 h 1310654"/>
                <a:gd name="connsiteX9" fmla="*/ 1145512 w 1682540"/>
                <a:gd name="connsiteY9" fmla="*/ 584940 h 1310654"/>
                <a:gd name="connsiteX10" fmla="*/ 1130997 w 1682540"/>
                <a:gd name="connsiteY10" fmla="*/ 889740 h 1310654"/>
                <a:gd name="connsiteX11" fmla="*/ 1087455 w 1682540"/>
                <a:gd name="connsiteY11" fmla="*/ 933283 h 1310654"/>
                <a:gd name="connsiteX12" fmla="*/ 1029397 w 1682540"/>
                <a:gd name="connsiteY12" fmla="*/ 1020368 h 1310654"/>
                <a:gd name="connsiteX13" fmla="*/ 971340 w 1682540"/>
                <a:gd name="connsiteY13" fmla="*/ 1107454 h 1310654"/>
                <a:gd name="connsiteX14" fmla="*/ 869740 w 1682540"/>
                <a:gd name="connsiteY14" fmla="*/ 1209054 h 1310654"/>
                <a:gd name="connsiteX15" fmla="*/ 724597 w 1682540"/>
                <a:gd name="connsiteY15" fmla="*/ 1223568 h 1310654"/>
                <a:gd name="connsiteX16" fmla="*/ 434312 w 1682540"/>
                <a:gd name="connsiteY16" fmla="*/ 1252597 h 1310654"/>
                <a:gd name="connsiteX17" fmla="*/ 361740 w 1682540"/>
                <a:gd name="connsiteY17" fmla="*/ 1281626 h 1310654"/>
                <a:gd name="connsiteX18" fmla="*/ 289169 w 1682540"/>
                <a:gd name="connsiteY18" fmla="*/ 1296140 h 1310654"/>
                <a:gd name="connsiteX19" fmla="*/ 245626 w 1682540"/>
                <a:gd name="connsiteY19" fmla="*/ 1310654 h 1310654"/>
                <a:gd name="connsiteX20" fmla="*/ 100483 w 1682540"/>
                <a:gd name="connsiteY20" fmla="*/ 1267111 h 1310654"/>
                <a:gd name="connsiteX21" fmla="*/ 85969 w 1682540"/>
                <a:gd name="connsiteY21" fmla="*/ 1223568 h 1310654"/>
                <a:gd name="connsiteX22" fmla="*/ 56940 w 1682540"/>
                <a:gd name="connsiteY22" fmla="*/ 1180026 h 1310654"/>
                <a:gd name="connsiteX23" fmla="*/ 42426 w 1682540"/>
                <a:gd name="connsiteY23" fmla="*/ 1136483 h 1310654"/>
                <a:gd name="connsiteX24" fmla="*/ 42426 w 1682540"/>
                <a:gd name="connsiteY24" fmla="*/ 555911 h 1310654"/>
                <a:gd name="connsiteX25" fmla="*/ 56940 w 1682540"/>
                <a:gd name="connsiteY25" fmla="*/ 512368 h 1310654"/>
                <a:gd name="connsiteX26" fmla="*/ 173055 w 1682540"/>
                <a:gd name="connsiteY26" fmla="*/ 439797 h 1310654"/>
                <a:gd name="connsiteX27" fmla="*/ 347226 w 1682540"/>
                <a:gd name="connsiteY27" fmla="*/ 323683 h 1310654"/>
                <a:gd name="connsiteX28" fmla="*/ 434312 w 1682540"/>
                <a:gd name="connsiteY28" fmla="*/ 265626 h 1310654"/>
                <a:gd name="connsiteX29" fmla="*/ 535912 w 1682540"/>
                <a:gd name="connsiteY29" fmla="*/ 207568 h 1310654"/>
                <a:gd name="connsiteX30" fmla="*/ 593969 w 1682540"/>
                <a:gd name="connsiteY30" fmla="*/ 193054 h 1310654"/>
                <a:gd name="connsiteX31" fmla="*/ 637512 w 1682540"/>
                <a:gd name="connsiteY31" fmla="*/ 178540 h 1310654"/>
                <a:gd name="connsiteX32" fmla="*/ 724597 w 1682540"/>
                <a:gd name="connsiteY32" fmla="*/ 120483 h 1310654"/>
                <a:gd name="connsiteX33" fmla="*/ 782655 w 1682540"/>
                <a:gd name="connsiteY33" fmla="*/ 76940 h 1310654"/>
                <a:gd name="connsiteX34" fmla="*/ 884255 w 1682540"/>
                <a:gd name="connsiteY34" fmla="*/ 62426 h 1310654"/>
                <a:gd name="connsiteX35" fmla="*/ 942312 w 1682540"/>
                <a:gd name="connsiteY35" fmla="*/ 47911 h 1310654"/>
                <a:gd name="connsiteX36" fmla="*/ 1058426 w 1682540"/>
                <a:gd name="connsiteY36" fmla="*/ 33397 h 1310654"/>
                <a:gd name="connsiteX37" fmla="*/ 1116483 w 1682540"/>
                <a:gd name="connsiteY37" fmla="*/ 18883 h 1310654"/>
                <a:gd name="connsiteX38" fmla="*/ 1160026 w 1682540"/>
                <a:gd name="connsiteY38" fmla="*/ 4368 h 1310654"/>
                <a:gd name="connsiteX39" fmla="*/ 1566426 w 1682540"/>
                <a:gd name="connsiteY39" fmla="*/ 18883 h 131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682540" h="1310654">
                  <a:moveTo>
                    <a:pt x="1566426" y="18883"/>
                  </a:moveTo>
                  <a:cubicBezTo>
                    <a:pt x="1641416" y="26140"/>
                    <a:pt x="1597634" y="35576"/>
                    <a:pt x="1609969" y="47911"/>
                  </a:cubicBezTo>
                  <a:cubicBezTo>
                    <a:pt x="1644469" y="82411"/>
                    <a:pt x="1653656" y="135429"/>
                    <a:pt x="1668026" y="178540"/>
                  </a:cubicBezTo>
                  <a:lnTo>
                    <a:pt x="1682540" y="222083"/>
                  </a:lnTo>
                  <a:cubicBezTo>
                    <a:pt x="1677702" y="246273"/>
                    <a:pt x="1676688" y="271555"/>
                    <a:pt x="1668026" y="294654"/>
                  </a:cubicBezTo>
                  <a:cubicBezTo>
                    <a:pt x="1661901" y="310987"/>
                    <a:pt x="1651332" y="325862"/>
                    <a:pt x="1638997" y="338197"/>
                  </a:cubicBezTo>
                  <a:cubicBezTo>
                    <a:pt x="1580440" y="396755"/>
                    <a:pt x="1501094" y="375089"/>
                    <a:pt x="1421283" y="381740"/>
                  </a:cubicBezTo>
                  <a:cubicBezTo>
                    <a:pt x="1393683" y="387260"/>
                    <a:pt x="1334922" y="395892"/>
                    <a:pt x="1305169" y="410768"/>
                  </a:cubicBezTo>
                  <a:cubicBezTo>
                    <a:pt x="1192623" y="467041"/>
                    <a:pt x="1327529" y="417830"/>
                    <a:pt x="1218083" y="454311"/>
                  </a:cubicBezTo>
                  <a:cubicBezTo>
                    <a:pt x="1151539" y="554127"/>
                    <a:pt x="1171058" y="508299"/>
                    <a:pt x="1145512" y="584940"/>
                  </a:cubicBezTo>
                  <a:cubicBezTo>
                    <a:pt x="1140674" y="686540"/>
                    <a:pt x="1147719" y="789409"/>
                    <a:pt x="1130997" y="889740"/>
                  </a:cubicBezTo>
                  <a:cubicBezTo>
                    <a:pt x="1127623" y="909987"/>
                    <a:pt x="1098841" y="916204"/>
                    <a:pt x="1087455" y="933283"/>
                  </a:cubicBezTo>
                  <a:cubicBezTo>
                    <a:pt x="1003440" y="1059306"/>
                    <a:pt x="1168292" y="881476"/>
                    <a:pt x="1029397" y="1020368"/>
                  </a:cubicBezTo>
                  <a:cubicBezTo>
                    <a:pt x="1001639" y="1103643"/>
                    <a:pt x="1034761" y="1025912"/>
                    <a:pt x="971340" y="1107454"/>
                  </a:cubicBezTo>
                  <a:cubicBezTo>
                    <a:pt x="919911" y="1173577"/>
                    <a:pt x="939752" y="1198283"/>
                    <a:pt x="869740" y="1209054"/>
                  </a:cubicBezTo>
                  <a:cubicBezTo>
                    <a:pt x="821683" y="1216447"/>
                    <a:pt x="772978" y="1218730"/>
                    <a:pt x="724597" y="1223568"/>
                  </a:cubicBezTo>
                  <a:cubicBezTo>
                    <a:pt x="542664" y="1269054"/>
                    <a:pt x="875534" y="1189565"/>
                    <a:pt x="434312" y="1252597"/>
                  </a:cubicBezTo>
                  <a:cubicBezTo>
                    <a:pt x="408520" y="1256282"/>
                    <a:pt x="386695" y="1274139"/>
                    <a:pt x="361740" y="1281626"/>
                  </a:cubicBezTo>
                  <a:cubicBezTo>
                    <a:pt x="338111" y="1288715"/>
                    <a:pt x="313102" y="1290157"/>
                    <a:pt x="289169" y="1296140"/>
                  </a:cubicBezTo>
                  <a:cubicBezTo>
                    <a:pt x="274326" y="1299851"/>
                    <a:pt x="260140" y="1305816"/>
                    <a:pt x="245626" y="1310654"/>
                  </a:cubicBezTo>
                  <a:cubicBezTo>
                    <a:pt x="206058" y="1304059"/>
                    <a:pt x="134235" y="1300864"/>
                    <a:pt x="100483" y="1267111"/>
                  </a:cubicBezTo>
                  <a:cubicBezTo>
                    <a:pt x="89665" y="1256293"/>
                    <a:pt x="92811" y="1237252"/>
                    <a:pt x="85969" y="1223568"/>
                  </a:cubicBezTo>
                  <a:cubicBezTo>
                    <a:pt x="78168" y="1207966"/>
                    <a:pt x="66616" y="1194540"/>
                    <a:pt x="56940" y="1180026"/>
                  </a:cubicBezTo>
                  <a:cubicBezTo>
                    <a:pt x="52102" y="1165512"/>
                    <a:pt x="45745" y="1151418"/>
                    <a:pt x="42426" y="1136483"/>
                  </a:cubicBezTo>
                  <a:cubicBezTo>
                    <a:pt x="0" y="945564"/>
                    <a:pt x="31842" y="751715"/>
                    <a:pt x="42426" y="555911"/>
                  </a:cubicBezTo>
                  <a:cubicBezTo>
                    <a:pt x="43252" y="540634"/>
                    <a:pt x="47146" y="524121"/>
                    <a:pt x="56940" y="512368"/>
                  </a:cubicBezTo>
                  <a:cubicBezTo>
                    <a:pt x="99252" y="461593"/>
                    <a:pt x="122926" y="474502"/>
                    <a:pt x="173055" y="439797"/>
                  </a:cubicBezTo>
                  <a:cubicBezTo>
                    <a:pt x="349737" y="317479"/>
                    <a:pt x="241927" y="358782"/>
                    <a:pt x="347226" y="323683"/>
                  </a:cubicBezTo>
                  <a:cubicBezTo>
                    <a:pt x="429770" y="241139"/>
                    <a:pt x="350290" y="307637"/>
                    <a:pt x="434312" y="265626"/>
                  </a:cubicBezTo>
                  <a:cubicBezTo>
                    <a:pt x="518533" y="223515"/>
                    <a:pt x="434127" y="245738"/>
                    <a:pt x="535912" y="207568"/>
                  </a:cubicBezTo>
                  <a:cubicBezTo>
                    <a:pt x="554590" y="200564"/>
                    <a:pt x="574789" y="198534"/>
                    <a:pt x="593969" y="193054"/>
                  </a:cubicBezTo>
                  <a:cubicBezTo>
                    <a:pt x="608680" y="188851"/>
                    <a:pt x="622998" y="183378"/>
                    <a:pt x="637512" y="178540"/>
                  </a:cubicBezTo>
                  <a:cubicBezTo>
                    <a:pt x="666540" y="159188"/>
                    <a:pt x="696687" y="141416"/>
                    <a:pt x="724597" y="120483"/>
                  </a:cubicBezTo>
                  <a:cubicBezTo>
                    <a:pt x="743950" y="105969"/>
                    <a:pt x="759921" y="85207"/>
                    <a:pt x="782655" y="76940"/>
                  </a:cubicBezTo>
                  <a:cubicBezTo>
                    <a:pt x="814806" y="65249"/>
                    <a:pt x="850596" y="68546"/>
                    <a:pt x="884255" y="62426"/>
                  </a:cubicBezTo>
                  <a:cubicBezTo>
                    <a:pt x="903881" y="58858"/>
                    <a:pt x="922635" y="51190"/>
                    <a:pt x="942312" y="47911"/>
                  </a:cubicBezTo>
                  <a:cubicBezTo>
                    <a:pt x="980787" y="41498"/>
                    <a:pt x="1019951" y="39809"/>
                    <a:pt x="1058426" y="33397"/>
                  </a:cubicBezTo>
                  <a:cubicBezTo>
                    <a:pt x="1078103" y="30118"/>
                    <a:pt x="1097303" y="24363"/>
                    <a:pt x="1116483" y="18883"/>
                  </a:cubicBezTo>
                  <a:cubicBezTo>
                    <a:pt x="1131194" y="14680"/>
                    <a:pt x="1144734" y="4861"/>
                    <a:pt x="1160026" y="4368"/>
                  </a:cubicBezTo>
                  <a:cubicBezTo>
                    <a:pt x="1295422" y="0"/>
                    <a:pt x="1491436" y="11626"/>
                    <a:pt x="1566426" y="1888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igura a mano libera 22"/>
            <p:cNvSpPr/>
            <p:nvPr/>
          </p:nvSpPr>
          <p:spPr>
            <a:xfrm>
              <a:off x="2555214" y="2852936"/>
              <a:ext cx="1955432" cy="1436166"/>
            </a:xfrm>
            <a:custGeom>
              <a:avLst/>
              <a:gdLst>
                <a:gd name="connsiteX0" fmla="*/ 1727200 w 1988457"/>
                <a:gd name="connsiteY0" fmla="*/ 0 h 1436166"/>
                <a:gd name="connsiteX1" fmla="*/ 1625600 w 1988457"/>
                <a:gd name="connsiteY1" fmla="*/ 29029 h 1436166"/>
                <a:gd name="connsiteX2" fmla="*/ 1567543 w 1988457"/>
                <a:gd name="connsiteY2" fmla="*/ 58057 h 1436166"/>
                <a:gd name="connsiteX3" fmla="*/ 1407885 w 1988457"/>
                <a:gd name="connsiteY3" fmla="*/ 43543 h 1436166"/>
                <a:gd name="connsiteX4" fmla="*/ 1277257 w 1988457"/>
                <a:gd name="connsiteY4" fmla="*/ 87086 h 1436166"/>
                <a:gd name="connsiteX5" fmla="*/ 1161143 w 1988457"/>
                <a:gd name="connsiteY5" fmla="*/ 130629 h 1436166"/>
                <a:gd name="connsiteX6" fmla="*/ 1117600 w 1988457"/>
                <a:gd name="connsiteY6" fmla="*/ 159657 h 1436166"/>
                <a:gd name="connsiteX7" fmla="*/ 972457 w 1988457"/>
                <a:gd name="connsiteY7" fmla="*/ 188686 h 1436166"/>
                <a:gd name="connsiteX8" fmla="*/ 769257 w 1988457"/>
                <a:gd name="connsiteY8" fmla="*/ 246743 h 1436166"/>
                <a:gd name="connsiteX9" fmla="*/ 711200 w 1988457"/>
                <a:gd name="connsiteY9" fmla="*/ 261257 h 1436166"/>
                <a:gd name="connsiteX10" fmla="*/ 667657 w 1988457"/>
                <a:gd name="connsiteY10" fmla="*/ 290286 h 1436166"/>
                <a:gd name="connsiteX11" fmla="*/ 609600 w 1988457"/>
                <a:gd name="connsiteY11" fmla="*/ 304800 h 1436166"/>
                <a:gd name="connsiteX12" fmla="*/ 566057 w 1988457"/>
                <a:gd name="connsiteY12" fmla="*/ 319314 h 1436166"/>
                <a:gd name="connsiteX13" fmla="*/ 522514 w 1988457"/>
                <a:gd name="connsiteY13" fmla="*/ 348343 h 1436166"/>
                <a:gd name="connsiteX14" fmla="*/ 319314 w 1988457"/>
                <a:gd name="connsiteY14" fmla="*/ 377372 h 1436166"/>
                <a:gd name="connsiteX15" fmla="*/ 275771 w 1988457"/>
                <a:gd name="connsiteY15" fmla="*/ 406400 h 1436166"/>
                <a:gd name="connsiteX16" fmla="*/ 174171 w 1988457"/>
                <a:gd name="connsiteY16" fmla="*/ 435429 h 1436166"/>
                <a:gd name="connsiteX17" fmla="*/ 72571 w 1988457"/>
                <a:gd name="connsiteY17" fmla="*/ 551543 h 1436166"/>
                <a:gd name="connsiteX18" fmla="*/ 58057 w 1988457"/>
                <a:gd name="connsiteY18" fmla="*/ 595086 h 1436166"/>
                <a:gd name="connsiteX19" fmla="*/ 29028 w 1988457"/>
                <a:gd name="connsiteY19" fmla="*/ 638629 h 1436166"/>
                <a:gd name="connsiteX20" fmla="*/ 72571 w 1988457"/>
                <a:gd name="connsiteY20" fmla="*/ 725714 h 1436166"/>
                <a:gd name="connsiteX21" fmla="*/ 58057 w 1988457"/>
                <a:gd name="connsiteY21" fmla="*/ 1074057 h 1436166"/>
                <a:gd name="connsiteX22" fmla="*/ 29028 w 1988457"/>
                <a:gd name="connsiteY22" fmla="*/ 1117600 h 1436166"/>
                <a:gd name="connsiteX23" fmla="*/ 0 w 1988457"/>
                <a:gd name="connsiteY23" fmla="*/ 1219200 h 1436166"/>
                <a:gd name="connsiteX24" fmla="*/ 14514 w 1988457"/>
                <a:gd name="connsiteY24" fmla="*/ 1335314 h 1436166"/>
                <a:gd name="connsiteX25" fmla="*/ 29028 w 1988457"/>
                <a:gd name="connsiteY25" fmla="*/ 1378857 h 1436166"/>
                <a:gd name="connsiteX26" fmla="*/ 72571 w 1988457"/>
                <a:gd name="connsiteY26" fmla="*/ 1393372 h 1436166"/>
                <a:gd name="connsiteX27" fmla="*/ 217714 w 1988457"/>
                <a:gd name="connsiteY27" fmla="*/ 1407886 h 1436166"/>
                <a:gd name="connsiteX28" fmla="*/ 478971 w 1988457"/>
                <a:gd name="connsiteY28" fmla="*/ 1407886 h 1436166"/>
                <a:gd name="connsiteX29" fmla="*/ 1001485 w 1988457"/>
                <a:gd name="connsiteY29" fmla="*/ 1378857 h 1436166"/>
                <a:gd name="connsiteX30" fmla="*/ 1088571 w 1988457"/>
                <a:gd name="connsiteY30" fmla="*/ 1364343 h 1436166"/>
                <a:gd name="connsiteX31" fmla="*/ 1146628 w 1988457"/>
                <a:gd name="connsiteY31" fmla="*/ 1349829 h 1436166"/>
                <a:gd name="connsiteX32" fmla="*/ 1306285 w 1988457"/>
                <a:gd name="connsiteY32" fmla="*/ 1320800 h 1436166"/>
                <a:gd name="connsiteX33" fmla="*/ 1407885 w 1988457"/>
                <a:gd name="connsiteY33" fmla="*/ 1277257 h 1436166"/>
                <a:gd name="connsiteX34" fmla="*/ 1509485 w 1988457"/>
                <a:gd name="connsiteY34" fmla="*/ 1248229 h 1436166"/>
                <a:gd name="connsiteX35" fmla="*/ 1567543 w 1988457"/>
                <a:gd name="connsiteY35" fmla="*/ 1219200 h 1436166"/>
                <a:gd name="connsiteX36" fmla="*/ 1712685 w 1988457"/>
                <a:gd name="connsiteY36" fmla="*/ 1175657 h 1436166"/>
                <a:gd name="connsiteX37" fmla="*/ 1799771 w 1988457"/>
                <a:gd name="connsiteY37" fmla="*/ 1117600 h 1436166"/>
                <a:gd name="connsiteX38" fmla="*/ 1843314 w 1988457"/>
                <a:gd name="connsiteY38" fmla="*/ 1088572 h 1436166"/>
                <a:gd name="connsiteX39" fmla="*/ 1915885 w 1988457"/>
                <a:gd name="connsiteY39" fmla="*/ 986972 h 1436166"/>
                <a:gd name="connsiteX40" fmla="*/ 1988457 w 1988457"/>
                <a:gd name="connsiteY40" fmla="*/ 856343 h 1436166"/>
                <a:gd name="connsiteX41" fmla="*/ 1973943 w 1988457"/>
                <a:gd name="connsiteY41" fmla="*/ 783772 h 1436166"/>
                <a:gd name="connsiteX42" fmla="*/ 1944914 w 1988457"/>
                <a:gd name="connsiteY42" fmla="*/ 696686 h 1436166"/>
                <a:gd name="connsiteX43" fmla="*/ 1930400 w 1988457"/>
                <a:gd name="connsiteY43" fmla="*/ 609600 h 1436166"/>
                <a:gd name="connsiteX44" fmla="*/ 1901371 w 1988457"/>
                <a:gd name="connsiteY44" fmla="*/ 522514 h 1436166"/>
                <a:gd name="connsiteX45" fmla="*/ 1857828 w 1988457"/>
                <a:gd name="connsiteY45" fmla="*/ 391886 h 1436166"/>
                <a:gd name="connsiteX46" fmla="*/ 1814285 w 1988457"/>
                <a:gd name="connsiteY46" fmla="*/ 261257 h 1436166"/>
                <a:gd name="connsiteX47" fmla="*/ 1785257 w 1988457"/>
                <a:gd name="connsiteY47" fmla="*/ 174172 h 1436166"/>
                <a:gd name="connsiteX48" fmla="*/ 1756228 w 1988457"/>
                <a:gd name="connsiteY48" fmla="*/ 130629 h 1436166"/>
                <a:gd name="connsiteX49" fmla="*/ 1712685 w 1988457"/>
                <a:gd name="connsiteY49" fmla="*/ 58057 h 143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988457" h="1436166">
                  <a:moveTo>
                    <a:pt x="1727200" y="0"/>
                  </a:moveTo>
                  <a:cubicBezTo>
                    <a:pt x="1693333" y="9676"/>
                    <a:pt x="1658701" y="16992"/>
                    <a:pt x="1625600" y="29029"/>
                  </a:cubicBezTo>
                  <a:cubicBezTo>
                    <a:pt x="1605266" y="36423"/>
                    <a:pt x="1589132" y="56618"/>
                    <a:pt x="1567543" y="58057"/>
                  </a:cubicBezTo>
                  <a:cubicBezTo>
                    <a:pt x="1514223" y="61612"/>
                    <a:pt x="1461104" y="48381"/>
                    <a:pt x="1407885" y="43543"/>
                  </a:cubicBezTo>
                  <a:cubicBezTo>
                    <a:pt x="1364342" y="58057"/>
                    <a:pt x="1315447" y="61627"/>
                    <a:pt x="1277257" y="87086"/>
                  </a:cubicBezTo>
                  <a:cubicBezTo>
                    <a:pt x="1213188" y="129798"/>
                    <a:pt x="1250819" y="112693"/>
                    <a:pt x="1161143" y="130629"/>
                  </a:cubicBezTo>
                  <a:cubicBezTo>
                    <a:pt x="1146629" y="140305"/>
                    <a:pt x="1133202" y="151856"/>
                    <a:pt x="1117600" y="159657"/>
                  </a:cubicBezTo>
                  <a:cubicBezTo>
                    <a:pt x="1073874" y="181520"/>
                    <a:pt x="1017041" y="179769"/>
                    <a:pt x="972457" y="188686"/>
                  </a:cubicBezTo>
                  <a:cubicBezTo>
                    <a:pt x="700938" y="242989"/>
                    <a:pt x="990615" y="191405"/>
                    <a:pt x="769257" y="246743"/>
                  </a:cubicBezTo>
                  <a:lnTo>
                    <a:pt x="711200" y="261257"/>
                  </a:lnTo>
                  <a:cubicBezTo>
                    <a:pt x="696686" y="270933"/>
                    <a:pt x="683691" y="283414"/>
                    <a:pt x="667657" y="290286"/>
                  </a:cubicBezTo>
                  <a:cubicBezTo>
                    <a:pt x="649322" y="298144"/>
                    <a:pt x="628780" y="299320"/>
                    <a:pt x="609600" y="304800"/>
                  </a:cubicBezTo>
                  <a:cubicBezTo>
                    <a:pt x="594889" y="309003"/>
                    <a:pt x="580571" y="314476"/>
                    <a:pt x="566057" y="319314"/>
                  </a:cubicBezTo>
                  <a:cubicBezTo>
                    <a:pt x="551543" y="328990"/>
                    <a:pt x="538847" y="342218"/>
                    <a:pt x="522514" y="348343"/>
                  </a:cubicBezTo>
                  <a:cubicBezTo>
                    <a:pt x="483601" y="362935"/>
                    <a:pt x="338393" y="375252"/>
                    <a:pt x="319314" y="377372"/>
                  </a:cubicBezTo>
                  <a:cubicBezTo>
                    <a:pt x="304800" y="387048"/>
                    <a:pt x="291373" y="398599"/>
                    <a:pt x="275771" y="406400"/>
                  </a:cubicBezTo>
                  <a:cubicBezTo>
                    <a:pt x="254952" y="416809"/>
                    <a:pt x="192768" y="430779"/>
                    <a:pt x="174171" y="435429"/>
                  </a:cubicBezTo>
                  <a:cubicBezTo>
                    <a:pt x="106438" y="537028"/>
                    <a:pt x="145142" y="503162"/>
                    <a:pt x="72571" y="551543"/>
                  </a:cubicBezTo>
                  <a:cubicBezTo>
                    <a:pt x="67733" y="566057"/>
                    <a:pt x="64899" y="581402"/>
                    <a:pt x="58057" y="595086"/>
                  </a:cubicBezTo>
                  <a:cubicBezTo>
                    <a:pt x="50256" y="610688"/>
                    <a:pt x="31896" y="621422"/>
                    <a:pt x="29028" y="638629"/>
                  </a:cubicBezTo>
                  <a:cubicBezTo>
                    <a:pt x="25022" y="662665"/>
                    <a:pt x="62462" y="710551"/>
                    <a:pt x="72571" y="725714"/>
                  </a:cubicBezTo>
                  <a:cubicBezTo>
                    <a:pt x="67733" y="841828"/>
                    <a:pt x="70891" y="958553"/>
                    <a:pt x="58057" y="1074057"/>
                  </a:cubicBezTo>
                  <a:cubicBezTo>
                    <a:pt x="56131" y="1091394"/>
                    <a:pt x="36829" y="1101998"/>
                    <a:pt x="29028" y="1117600"/>
                  </a:cubicBezTo>
                  <a:cubicBezTo>
                    <a:pt x="18617" y="1138421"/>
                    <a:pt x="4650" y="1200600"/>
                    <a:pt x="0" y="1219200"/>
                  </a:cubicBezTo>
                  <a:cubicBezTo>
                    <a:pt x="4838" y="1257905"/>
                    <a:pt x="7537" y="1296937"/>
                    <a:pt x="14514" y="1335314"/>
                  </a:cubicBezTo>
                  <a:cubicBezTo>
                    <a:pt x="17251" y="1350367"/>
                    <a:pt x="18210" y="1368039"/>
                    <a:pt x="29028" y="1378857"/>
                  </a:cubicBezTo>
                  <a:cubicBezTo>
                    <a:pt x="39846" y="1389675"/>
                    <a:pt x="57449" y="1391046"/>
                    <a:pt x="72571" y="1393372"/>
                  </a:cubicBezTo>
                  <a:cubicBezTo>
                    <a:pt x="120628" y="1400765"/>
                    <a:pt x="169333" y="1403048"/>
                    <a:pt x="217714" y="1407886"/>
                  </a:cubicBezTo>
                  <a:cubicBezTo>
                    <a:pt x="359115" y="1436166"/>
                    <a:pt x="247855" y="1420725"/>
                    <a:pt x="478971" y="1407886"/>
                  </a:cubicBezTo>
                  <a:cubicBezTo>
                    <a:pt x="1100068" y="1373381"/>
                    <a:pt x="574745" y="1411685"/>
                    <a:pt x="1001485" y="1378857"/>
                  </a:cubicBezTo>
                  <a:cubicBezTo>
                    <a:pt x="1030514" y="1374019"/>
                    <a:pt x="1059713" y="1370114"/>
                    <a:pt x="1088571" y="1364343"/>
                  </a:cubicBezTo>
                  <a:cubicBezTo>
                    <a:pt x="1108132" y="1360431"/>
                    <a:pt x="1127002" y="1353397"/>
                    <a:pt x="1146628" y="1349829"/>
                  </a:cubicBezTo>
                  <a:cubicBezTo>
                    <a:pt x="1259685" y="1329273"/>
                    <a:pt x="1219873" y="1345489"/>
                    <a:pt x="1306285" y="1320800"/>
                  </a:cubicBezTo>
                  <a:cubicBezTo>
                    <a:pt x="1407209" y="1291965"/>
                    <a:pt x="1284023" y="1323705"/>
                    <a:pt x="1407885" y="1277257"/>
                  </a:cubicBezTo>
                  <a:cubicBezTo>
                    <a:pt x="1506095" y="1240428"/>
                    <a:pt x="1427608" y="1283319"/>
                    <a:pt x="1509485" y="1248229"/>
                  </a:cubicBezTo>
                  <a:cubicBezTo>
                    <a:pt x="1529372" y="1239706"/>
                    <a:pt x="1547284" y="1226797"/>
                    <a:pt x="1567543" y="1219200"/>
                  </a:cubicBezTo>
                  <a:cubicBezTo>
                    <a:pt x="1613910" y="1201813"/>
                    <a:pt x="1670143" y="1204018"/>
                    <a:pt x="1712685" y="1175657"/>
                  </a:cubicBezTo>
                  <a:lnTo>
                    <a:pt x="1799771" y="1117600"/>
                  </a:lnTo>
                  <a:lnTo>
                    <a:pt x="1843314" y="1088572"/>
                  </a:lnTo>
                  <a:cubicBezTo>
                    <a:pt x="1877181" y="986972"/>
                    <a:pt x="1843314" y="1011162"/>
                    <a:pt x="1915885" y="986972"/>
                  </a:cubicBezTo>
                  <a:cubicBezTo>
                    <a:pt x="1982430" y="887156"/>
                    <a:pt x="1962911" y="932984"/>
                    <a:pt x="1988457" y="856343"/>
                  </a:cubicBezTo>
                  <a:cubicBezTo>
                    <a:pt x="1983619" y="832153"/>
                    <a:pt x="1980434" y="807572"/>
                    <a:pt x="1973943" y="783772"/>
                  </a:cubicBezTo>
                  <a:cubicBezTo>
                    <a:pt x="1965892" y="754251"/>
                    <a:pt x="1949944" y="726869"/>
                    <a:pt x="1944914" y="696686"/>
                  </a:cubicBezTo>
                  <a:cubicBezTo>
                    <a:pt x="1940076" y="667657"/>
                    <a:pt x="1937538" y="638150"/>
                    <a:pt x="1930400" y="609600"/>
                  </a:cubicBezTo>
                  <a:cubicBezTo>
                    <a:pt x="1922979" y="579915"/>
                    <a:pt x="1911047" y="551543"/>
                    <a:pt x="1901371" y="522514"/>
                  </a:cubicBezTo>
                  <a:lnTo>
                    <a:pt x="1857828" y="391886"/>
                  </a:lnTo>
                  <a:lnTo>
                    <a:pt x="1814285" y="261257"/>
                  </a:lnTo>
                  <a:cubicBezTo>
                    <a:pt x="1814285" y="261256"/>
                    <a:pt x="1785258" y="174173"/>
                    <a:pt x="1785257" y="174172"/>
                  </a:cubicBezTo>
                  <a:lnTo>
                    <a:pt x="1756228" y="130629"/>
                  </a:lnTo>
                  <a:cubicBezTo>
                    <a:pt x="1737387" y="74104"/>
                    <a:pt x="1752532" y="97904"/>
                    <a:pt x="1712685" y="58057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uppo 23"/>
            <p:cNvGrpSpPr/>
            <p:nvPr/>
          </p:nvGrpSpPr>
          <p:grpSpPr>
            <a:xfrm rot="4727677">
              <a:off x="5587351" y="477950"/>
              <a:ext cx="2697661" cy="3996338"/>
              <a:chOff x="5659921" y="1981200"/>
              <a:chExt cx="2697661" cy="3996338"/>
            </a:xfrm>
          </p:grpSpPr>
          <p:sp>
            <p:nvSpPr>
              <p:cNvPr id="25" name="Ovale 24"/>
              <p:cNvSpPr/>
              <p:nvPr/>
            </p:nvSpPr>
            <p:spPr>
              <a:xfrm>
                <a:off x="6775782" y="2276872"/>
                <a:ext cx="360040" cy="43204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igura a mano libera 25"/>
              <p:cNvSpPr/>
              <p:nvPr/>
            </p:nvSpPr>
            <p:spPr>
              <a:xfrm>
                <a:off x="6370986" y="2664471"/>
                <a:ext cx="516126" cy="278025"/>
              </a:xfrm>
              <a:custGeom>
                <a:avLst/>
                <a:gdLst>
                  <a:gd name="connsiteX0" fmla="*/ 87871 w 516126"/>
                  <a:gd name="connsiteY0" fmla="*/ 49700 h 278025"/>
                  <a:gd name="connsiteX1" fmla="*/ 262043 w 516126"/>
                  <a:gd name="connsiteY1" fmla="*/ 64215 h 278025"/>
                  <a:gd name="connsiteX2" fmla="*/ 305585 w 516126"/>
                  <a:gd name="connsiteY2" fmla="*/ 78729 h 278025"/>
                  <a:gd name="connsiteX3" fmla="*/ 392671 w 516126"/>
                  <a:gd name="connsiteY3" fmla="*/ 93243 h 278025"/>
                  <a:gd name="connsiteX4" fmla="*/ 436214 w 516126"/>
                  <a:gd name="connsiteY4" fmla="*/ 122272 h 278025"/>
                  <a:gd name="connsiteX5" fmla="*/ 262043 w 516126"/>
                  <a:gd name="connsiteY5" fmla="*/ 180329 h 278025"/>
                  <a:gd name="connsiteX6" fmla="*/ 218500 w 516126"/>
                  <a:gd name="connsiteY6" fmla="*/ 194843 h 278025"/>
                  <a:gd name="connsiteX7" fmla="*/ 87871 w 516126"/>
                  <a:gd name="connsiteY7" fmla="*/ 267415 h 278025"/>
                  <a:gd name="connsiteX8" fmla="*/ 44328 w 516126"/>
                  <a:gd name="connsiteY8" fmla="*/ 238386 h 278025"/>
                  <a:gd name="connsiteX9" fmla="*/ 785 w 516126"/>
                  <a:gd name="connsiteY9" fmla="*/ 136786 h 278025"/>
                  <a:gd name="connsiteX10" fmla="*/ 15300 w 516126"/>
                  <a:gd name="connsiteY10" fmla="*/ 35186 h 278025"/>
                  <a:gd name="connsiteX11" fmla="*/ 102385 w 516126"/>
                  <a:gd name="connsiteY11" fmla="*/ 35186 h 278025"/>
                  <a:gd name="connsiteX12" fmla="*/ 87871 w 516126"/>
                  <a:gd name="connsiteY12" fmla="*/ 49700 h 2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6126" h="278025">
                    <a:moveTo>
                      <a:pt x="87871" y="49700"/>
                    </a:moveTo>
                    <a:cubicBezTo>
                      <a:pt x="114481" y="54538"/>
                      <a:pt x="204295" y="56515"/>
                      <a:pt x="262043" y="64215"/>
                    </a:cubicBezTo>
                    <a:cubicBezTo>
                      <a:pt x="277208" y="66237"/>
                      <a:pt x="290650" y="75410"/>
                      <a:pt x="305585" y="78729"/>
                    </a:cubicBezTo>
                    <a:cubicBezTo>
                      <a:pt x="334313" y="85113"/>
                      <a:pt x="363642" y="88405"/>
                      <a:pt x="392671" y="93243"/>
                    </a:cubicBezTo>
                    <a:cubicBezTo>
                      <a:pt x="407185" y="102919"/>
                      <a:pt x="425317" y="108650"/>
                      <a:pt x="436214" y="122272"/>
                    </a:cubicBezTo>
                    <a:cubicBezTo>
                      <a:pt x="516126" y="222163"/>
                      <a:pt x="278587" y="179056"/>
                      <a:pt x="262043" y="180329"/>
                    </a:cubicBezTo>
                    <a:cubicBezTo>
                      <a:pt x="247529" y="185167"/>
                      <a:pt x="231874" y="187413"/>
                      <a:pt x="218500" y="194843"/>
                    </a:cubicBezTo>
                    <a:cubicBezTo>
                      <a:pt x="68771" y="278025"/>
                      <a:pt x="186400" y="234570"/>
                      <a:pt x="87871" y="267415"/>
                    </a:cubicBezTo>
                    <a:cubicBezTo>
                      <a:pt x="73357" y="257739"/>
                      <a:pt x="55495" y="251787"/>
                      <a:pt x="44328" y="238386"/>
                    </a:cubicBezTo>
                    <a:cubicBezTo>
                      <a:pt x="24402" y="214475"/>
                      <a:pt x="10868" y="167034"/>
                      <a:pt x="785" y="136786"/>
                    </a:cubicBezTo>
                    <a:cubicBezTo>
                      <a:pt x="5623" y="102919"/>
                      <a:pt x="0" y="65785"/>
                      <a:pt x="15300" y="35186"/>
                    </a:cubicBezTo>
                    <a:cubicBezTo>
                      <a:pt x="32893" y="0"/>
                      <a:pt x="84792" y="31667"/>
                      <a:pt x="102385" y="35186"/>
                    </a:cubicBezTo>
                    <a:cubicBezTo>
                      <a:pt x="111873" y="37084"/>
                      <a:pt x="61261" y="44862"/>
                      <a:pt x="87871" y="49700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igura a mano libera 26"/>
              <p:cNvSpPr/>
              <p:nvPr/>
            </p:nvSpPr>
            <p:spPr>
              <a:xfrm>
                <a:off x="6545943" y="2873829"/>
                <a:ext cx="410191" cy="330859"/>
              </a:xfrm>
              <a:custGeom>
                <a:avLst/>
                <a:gdLst>
                  <a:gd name="connsiteX0" fmla="*/ 0 w 410191"/>
                  <a:gd name="connsiteY0" fmla="*/ 232228 h 330859"/>
                  <a:gd name="connsiteX1" fmla="*/ 29028 w 410191"/>
                  <a:gd name="connsiteY1" fmla="*/ 188685 h 330859"/>
                  <a:gd name="connsiteX2" fmla="*/ 43543 w 410191"/>
                  <a:gd name="connsiteY2" fmla="*/ 145142 h 330859"/>
                  <a:gd name="connsiteX3" fmla="*/ 87086 w 410191"/>
                  <a:gd name="connsiteY3" fmla="*/ 101600 h 330859"/>
                  <a:gd name="connsiteX4" fmla="*/ 130628 w 410191"/>
                  <a:gd name="connsiteY4" fmla="*/ 14514 h 330859"/>
                  <a:gd name="connsiteX5" fmla="*/ 174171 w 410191"/>
                  <a:gd name="connsiteY5" fmla="*/ 0 h 330859"/>
                  <a:gd name="connsiteX6" fmla="*/ 304800 w 410191"/>
                  <a:gd name="connsiteY6" fmla="*/ 14514 h 330859"/>
                  <a:gd name="connsiteX7" fmla="*/ 362857 w 410191"/>
                  <a:gd name="connsiteY7" fmla="*/ 29028 h 330859"/>
                  <a:gd name="connsiteX8" fmla="*/ 377371 w 410191"/>
                  <a:gd name="connsiteY8" fmla="*/ 72571 h 330859"/>
                  <a:gd name="connsiteX9" fmla="*/ 362857 w 410191"/>
                  <a:gd name="connsiteY9" fmla="*/ 290285 h 330859"/>
                  <a:gd name="connsiteX10" fmla="*/ 203200 w 410191"/>
                  <a:gd name="connsiteY10" fmla="*/ 275771 h 330859"/>
                  <a:gd name="connsiteX11" fmla="*/ 116114 w 410191"/>
                  <a:gd name="connsiteY11" fmla="*/ 261257 h 330859"/>
                  <a:gd name="connsiteX12" fmla="*/ 14514 w 410191"/>
                  <a:gd name="connsiteY12" fmla="*/ 246742 h 330859"/>
                  <a:gd name="connsiteX13" fmla="*/ 0 w 410191"/>
                  <a:gd name="connsiteY13" fmla="*/ 232228 h 33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10191" h="330859">
                    <a:moveTo>
                      <a:pt x="0" y="232228"/>
                    </a:moveTo>
                    <a:cubicBezTo>
                      <a:pt x="9676" y="217714"/>
                      <a:pt x="21227" y="204287"/>
                      <a:pt x="29028" y="188685"/>
                    </a:cubicBezTo>
                    <a:cubicBezTo>
                      <a:pt x="35870" y="175001"/>
                      <a:pt x="35056" y="157872"/>
                      <a:pt x="43543" y="145142"/>
                    </a:cubicBezTo>
                    <a:cubicBezTo>
                      <a:pt x="54929" y="128063"/>
                      <a:pt x="72572" y="116114"/>
                      <a:pt x="87086" y="101600"/>
                    </a:cubicBezTo>
                    <a:cubicBezTo>
                      <a:pt x="96647" y="72916"/>
                      <a:pt x="105050" y="34976"/>
                      <a:pt x="130628" y="14514"/>
                    </a:cubicBezTo>
                    <a:cubicBezTo>
                      <a:pt x="142575" y="4957"/>
                      <a:pt x="159657" y="4838"/>
                      <a:pt x="174171" y="0"/>
                    </a:cubicBezTo>
                    <a:cubicBezTo>
                      <a:pt x="217714" y="4838"/>
                      <a:pt x="261498" y="7852"/>
                      <a:pt x="304800" y="14514"/>
                    </a:cubicBezTo>
                    <a:cubicBezTo>
                      <a:pt x="324516" y="17547"/>
                      <a:pt x="347280" y="16567"/>
                      <a:pt x="362857" y="29028"/>
                    </a:cubicBezTo>
                    <a:cubicBezTo>
                      <a:pt x="374804" y="38585"/>
                      <a:pt x="372533" y="58057"/>
                      <a:pt x="377371" y="72571"/>
                    </a:cubicBezTo>
                    <a:cubicBezTo>
                      <a:pt x="372533" y="145142"/>
                      <a:pt x="410191" y="235062"/>
                      <a:pt x="362857" y="290285"/>
                    </a:cubicBezTo>
                    <a:cubicBezTo>
                      <a:pt x="328080" y="330859"/>
                      <a:pt x="256272" y="282015"/>
                      <a:pt x="203200" y="275771"/>
                    </a:cubicBezTo>
                    <a:cubicBezTo>
                      <a:pt x="173973" y="272333"/>
                      <a:pt x="145201" y="265732"/>
                      <a:pt x="116114" y="261257"/>
                    </a:cubicBezTo>
                    <a:cubicBezTo>
                      <a:pt x="82301" y="256055"/>
                      <a:pt x="48381" y="251580"/>
                      <a:pt x="14514" y="246742"/>
                    </a:cubicBezTo>
                    <a:lnTo>
                      <a:pt x="0" y="232228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igura a mano libera 27"/>
              <p:cNvSpPr/>
              <p:nvPr/>
            </p:nvSpPr>
            <p:spPr>
              <a:xfrm>
                <a:off x="6437959" y="2090057"/>
                <a:ext cx="359321" cy="508000"/>
              </a:xfrm>
              <a:custGeom>
                <a:avLst/>
                <a:gdLst>
                  <a:gd name="connsiteX0" fmla="*/ 78955 w 359321"/>
                  <a:gd name="connsiteY0" fmla="*/ 43543 h 508000"/>
                  <a:gd name="connsiteX1" fmla="*/ 49927 w 359321"/>
                  <a:gd name="connsiteY1" fmla="*/ 87086 h 508000"/>
                  <a:gd name="connsiteX2" fmla="*/ 6384 w 359321"/>
                  <a:gd name="connsiteY2" fmla="*/ 130629 h 508000"/>
                  <a:gd name="connsiteX3" fmla="*/ 20898 w 359321"/>
                  <a:gd name="connsiteY3" fmla="*/ 217714 h 508000"/>
                  <a:gd name="connsiteX4" fmla="*/ 49927 w 359321"/>
                  <a:gd name="connsiteY4" fmla="*/ 261257 h 508000"/>
                  <a:gd name="connsiteX5" fmla="*/ 137012 w 359321"/>
                  <a:gd name="connsiteY5" fmla="*/ 319314 h 508000"/>
                  <a:gd name="connsiteX6" fmla="*/ 166041 w 359321"/>
                  <a:gd name="connsiteY6" fmla="*/ 362857 h 508000"/>
                  <a:gd name="connsiteX7" fmla="*/ 238612 w 359321"/>
                  <a:gd name="connsiteY7" fmla="*/ 493486 h 508000"/>
                  <a:gd name="connsiteX8" fmla="*/ 282155 w 359321"/>
                  <a:gd name="connsiteY8" fmla="*/ 508000 h 508000"/>
                  <a:gd name="connsiteX9" fmla="*/ 325698 w 359321"/>
                  <a:gd name="connsiteY9" fmla="*/ 188686 h 508000"/>
                  <a:gd name="connsiteX10" fmla="*/ 311184 w 359321"/>
                  <a:gd name="connsiteY10" fmla="*/ 72572 h 508000"/>
                  <a:gd name="connsiteX11" fmla="*/ 180555 w 359321"/>
                  <a:gd name="connsiteY11" fmla="*/ 0 h 508000"/>
                  <a:gd name="connsiteX12" fmla="*/ 78955 w 359321"/>
                  <a:gd name="connsiteY12" fmla="*/ 43543 h 5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9321" h="508000">
                    <a:moveTo>
                      <a:pt x="78955" y="43543"/>
                    </a:moveTo>
                    <a:cubicBezTo>
                      <a:pt x="57184" y="58057"/>
                      <a:pt x="61094" y="73685"/>
                      <a:pt x="49927" y="87086"/>
                    </a:cubicBezTo>
                    <a:cubicBezTo>
                      <a:pt x="36786" y="102855"/>
                      <a:pt x="10837" y="110591"/>
                      <a:pt x="6384" y="130629"/>
                    </a:cubicBezTo>
                    <a:cubicBezTo>
                      <a:pt x="0" y="159357"/>
                      <a:pt x="11592" y="189795"/>
                      <a:pt x="20898" y="217714"/>
                    </a:cubicBezTo>
                    <a:cubicBezTo>
                      <a:pt x="26414" y="234263"/>
                      <a:pt x="36799" y="249770"/>
                      <a:pt x="49927" y="261257"/>
                    </a:cubicBezTo>
                    <a:cubicBezTo>
                      <a:pt x="76183" y="284231"/>
                      <a:pt x="137012" y="319314"/>
                      <a:pt x="137012" y="319314"/>
                    </a:cubicBezTo>
                    <a:cubicBezTo>
                      <a:pt x="146688" y="333828"/>
                      <a:pt x="158240" y="347255"/>
                      <a:pt x="166041" y="362857"/>
                    </a:cubicBezTo>
                    <a:cubicBezTo>
                      <a:pt x="186489" y="403753"/>
                      <a:pt x="183694" y="475181"/>
                      <a:pt x="238612" y="493486"/>
                    </a:cubicBezTo>
                    <a:lnTo>
                      <a:pt x="282155" y="508000"/>
                    </a:lnTo>
                    <a:cubicBezTo>
                      <a:pt x="359321" y="392253"/>
                      <a:pt x="325698" y="458731"/>
                      <a:pt x="325698" y="188686"/>
                    </a:cubicBezTo>
                    <a:cubicBezTo>
                      <a:pt x="325698" y="149680"/>
                      <a:pt x="330838" y="106264"/>
                      <a:pt x="311184" y="72572"/>
                    </a:cubicBezTo>
                    <a:cubicBezTo>
                      <a:pt x="287090" y="31267"/>
                      <a:pt x="223990" y="14478"/>
                      <a:pt x="180555" y="0"/>
                    </a:cubicBezTo>
                    <a:cubicBezTo>
                      <a:pt x="84290" y="32089"/>
                      <a:pt x="100726" y="29029"/>
                      <a:pt x="78955" y="43543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igura a mano libera 28"/>
              <p:cNvSpPr/>
              <p:nvPr/>
            </p:nvSpPr>
            <p:spPr>
              <a:xfrm>
                <a:off x="6202527" y="2322285"/>
                <a:ext cx="459530" cy="320158"/>
              </a:xfrm>
              <a:custGeom>
                <a:avLst/>
                <a:gdLst>
                  <a:gd name="connsiteX0" fmla="*/ 154730 w 459530"/>
                  <a:gd name="connsiteY0" fmla="*/ 1 h 320158"/>
                  <a:gd name="connsiteX1" fmla="*/ 241816 w 459530"/>
                  <a:gd name="connsiteY1" fmla="*/ 29029 h 320158"/>
                  <a:gd name="connsiteX2" fmla="*/ 270844 w 459530"/>
                  <a:gd name="connsiteY2" fmla="*/ 116115 h 320158"/>
                  <a:gd name="connsiteX3" fmla="*/ 285359 w 459530"/>
                  <a:gd name="connsiteY3" fmla="*/ 159658 h 320158"/>
                  <a:gd name="connsiteX4" fmla="*/ 328902 w 459530"/>
                  <a:gd name="connsiteY4" fmla="*/ 188686 h 320158"/>
                  <a:gd name="connsiteX5" fmla="*/ 415987 w 459530"/>
                  <a:gd name="connsiteY5" fmla="*/ 261258 h 320158"/>
                  <a:gd name="connsiteX6" fmla="*/ 459530 w 459530"/>
                  <a:gd name="connsiteY6" fmla="*/ 275772 h 320158"/>
                  <a:gd name="connsiteX7" fmla="*/ 111187 w 459530"/>
                  <a:gd name="connsiteY7" fmla="*/ 304801 h 320158"/>
                  <a:gd name="connsiteX8" fmla="*/ 38616 w 459530"/>
                  <a:gd name="connsiteY8" fmla="*/ 290286 h 320158"/>
                  <a:gd name="connsiteX9" fmla="*/ 38616 w 459530"/>
                  <a:gd name="connsiteY9" fmla="*/ 58058 h 320158"/>
                  <a:gd name="connsiteX10" fmla="*/ 82159 w 459530"/>
                  <a:gd name="connsiteY10" fmla="*/ 43544 h 320158"/>
                  <a:gd name="connsiteX11" fmla="*/ 154730 w 459530"/>
                  <a:gd name="connsiteY11" fmla="*/ 1 h 320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59530" h="320158">
                    <a:moveTo>
                      <a:pt x="154730" y="1"/>
                    </a:moveTo>
                    <a:cubicBezTo>
                      <a:pt x="183759" y="9677"/>
                      <a:pt x="232140" y="0"/>
                      <a:pt x="241816" y="29029"/>
                    </a:cubicBezTo>
                    <a:lnTo>
                      <a:pt x="270844" y="116115"/>
                    </a:lnTo>
                    <a:cubicBezTo>
                      <a:pt x="275682" y="130629"/>
                      <a:pt x="272629" y="151171"/>
                      <a:pt x="285359" y="159658"/>
                    </a:cubicBezTo>
                    <a:cubicBezTo>
                      <a:pt x="299873" y="169334"/>
                      <a:pt x="315501" y="177519"/>
                      <a:pt x="328902" y="188686"/>
                    </a:cubicBezTo>
                    <a:cubicBezTo>
                      <a:pt x="377053" y="228812"/>
                      <a:pt x="361931" y="234230"/>
                      <a:pt x="415987" y="261258"/>
                    </a:cubicBezTo>
                    <a:cubicBezTo>
                      <a:pt x="429671" y="268100"/>
                      <a:pt x="445016" y="270934"/>
                      <a:pt x="459530" y="275772"/>
                    </a:cubicBezTo>
                    <a:cubicBezTo>
                      <a:pt x="326370" y="320158"/>
                      <a:pt x="385540" y="304801"/>
                      <a:pt x="111187" y="304801"/>
                    </a:cubicBezTo>
                    <a:cubicBezTo>
                      <a:pt x="86518" y="304801"/>
                      <a:pt x="62806" y="295124"/>
                      <a:pt x="38616" y="290286"/>
                    </a:cubicBezTo>
                    <a:cubicBezTo>
                      <a:pt x="9715" y="203582"/>
                      <a:pt x="0" y="193213"/>
                      <a:pt x="38616" y="58058"/>
                    </a:cubicBezTo>
                    <a:cubicBezTo>
                      <a:pt x="42819" y="43347"/>
                      <a:pt x="66978" y="45442"/>
                      <a:pt x="82159" y="43544"/>
                    </a:cubicBezTo>
                    <a:cubicBezTo>
                      <a:pt x="106163" y="40544"/>
                      <a:pt x="130540" y="43544"/>
                      <a:pt x="154730" y="1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igura a mano libera 29"/>
              <p:cNvSpPr/>
              <p:nvPr/>
            </p:nvSpPr>
            <p:spPr>
              <a:xfrm>
                <a:off x="6952343" y="2622248"/>
                <a:ext cx="236306" cy="440266"/>
              </a:xfrm>
              <a:custGeom>
                <a:avLst/>
                <a:gdLst>
                  <a:gd name="connsiteX0" fmla="*/ 203200 w 236306"/>
                  <a:gd name="connsiteY0" fmla="*/ 48381 h 440266"/>
                  <a:gd name="connsiteX1" fmla="*/ 116114 w 236306"/>
                  <a:gd name="connsiteY1" fmla="*/ 91923 h 440266"/>
                  <a:gd name="connsiteX2" fmla="*/ 29028 w 236306"/>
                  <a:gd name="connsiteY2" fmla="*/ 164495 h 440266"/>
                  <a:gd name="connsiteX3" fmla="*/ 0 w 236306"/>
                  <a:gd name="connsiteY3" fmla="*/ 208038 h 440266"/>
                  <a:gd name="connsiteX4" fmla="*/ 14514 w 236306"/>
                  <a:gd name="connsiteY4" fmla="*/ 266095 h 440266"/>
                  <a:gd name="connsiteX5" fmla="*/ 29028 w 236306"/>
                  <a:gd name="connsiteY5" fmla="*/ 425752 h 440266"/>
                  <a:gd name="connsiteX6" fmla="*/ 72571 w 236306"/>
                  <a:gd name="connsiteY6" fmla="*/ 440266 h 440266"/>
                  <a:gd name="connsiteX7" fmla="*/ 174171 w 236306"/>
                  <a:gd name="connsiteY7" fmla="*/ 425752 h 440266"/>
                  <a:gd name="connsiteX8" fmla="*/ 203200 w 236306"/>
                  <a:gd name="connsiteY8" fmla="*/ 382209 h 440266"/>
                  <a:gd name="connsiteX9" fmla="*/ 203200 w 236306"/>
                  <a:gd name="connsiteY9" fmla="*/ 48381 h 440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6306" h="440266">
                    <a:moveTo>
                      <a:pt x="203200" y="48381"/>
                    </a:moveTo>
                    <a:cubicBezTo>
                      <a:pt x="188686" y="0"/>
                      <a:pt x="236306" y="31827"/>
                      <a:pt x="116114" y="91923"/>
                    </a:cubicBezTo>
                    <a:cubicBezTo>
                      <a:pt x="83495" y="108233"/>
                      <a:pt x="51955" y="136982"/>
                      <a:pt x="29028" y="164495"/>
                    </a:cubicBezTo>
                    <a:cubicBezTo>
                      <a:pt x="17861" y="177896"/>
                      <a:pt x="9676" y="193524"/>
                      <a:pt x="0" y="208038"/>
                    </a:cubicBezTo>
                    <a:cubicBezTo>
                      <a:pt x="4838" y="227390"/>
                      <a:pt x="11878" y="246322"/>
                      <a:pt x="14514" y="266095"/>
                    </a:cubicBezTo>
                    <a:cubicBezTo>
                      <a:pt x="21576" y="319065"/>
                      <a:pt x="12129" y="375056"/>
                      <a:pt x="29028" y="425752"/>
                    </a:cubicBezTo>
                    <a:cubicBezTo>
                      <a:pt x="33866" y="440266"/>
                      <a:pt x="58057" y="435428"/>
                      <a:pt x="72571" y="440266"/>
                    </a:cubicBezTo>
                    <a:cubicBezTo>
                      <a:pt x="106438" y="435428"/>
                      <a:pt x="142909" y="439646"/>
                      <a:pt x="174171" y="425752"/>
                    </a:cubicBezTo>
                    <a:cubicBezTo>
                      <a:pt x="190112" y="418667"/>
                      <a:pt x="201689" y="399588"/>
                      <a:pt x="203200" y="382209"/>
                    </a:cubicBezTo>
                    <a:cubicBezTo>
                      <a:pt x="211583" y="285811"/>
                      <a:pt x="217714" y="96762"/>
                      <a:pt x="203200" y="48381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igura a mano libera 30"/>
              <p:cNvSpPr/>
              <p:nvPr/>
            </p:nvSpPr>
            <p:spPr>
              <a:xfrm>
                <a:off x="6881266" y="2002971"/>
                <a:ext cx="301079" cy="425994"/>
              </a:xfrm>
              <a:custGeom>
                <a:avLst/>
                <a:gdLst>
                  <a:gd name="connsiteX0" fmla="*/ 27534 w 301079"/>
                  <a:gd name="connsiteY0" fmla="*/ 0 h 425994"/>
                  <a:gd name="connsiteX1" fmla="*/ 85591 w 301079"/>
                  <a:gd name="connsiteY1" fmla="*/ 188686 h 425994"/>
                  <a:gd name="connsiteX2" fmla="*/ 158163 w 301079"/>
                  <a:gd name="connsiteY2" fmla="*/ 203200 h 425994"/>
                  <a:gd name="connsiteX3" fmla="*/ 274277 w 301079"/>
                  <a:gd name="connsiteY3" fmla="*/ 232229 h 425994"/>
                  <a:gd name="connsiteX4" fmla="*/ 288791 w 301079"/>
                  <a:gd name="connsiteY4" fmla="*/ 377372 h 425994"/>
                  <a:gd name="connsiteX5" fmla="*/ 274277 w 301079"/>
                  <a:gd name="connsiteY5" fmla="*/ 101600 h 425994"/>
                  <a:gd name="connsiteX6" fmla="*/ 187191 w 301079"/>
                  <a:gd name="connsiteY6" fmla="*/ 43543 h 425994"/>
                  <a:gd name="connsiteX7" fmla="*/ 100105 w 301079"/>
                  <a:gd name="connsiteY7" fmla="*/ 14515 h 425994"/>
                  <a:gd name="connsiteX8" fmla="*/ 56563 w 301079"/>
                  <a:gd name="connsiteY8" fmla="*/ 0 h 425994"/>
                  <a:gd name="connsiteX9" fmla="*/ 27534 w 301079"/>
                  <a:gd name="connsiteY9" fmla="*/ 0 h 425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079" h="425994">
                    <a:moveTo>
                      <a:pt x="27534" y="0"/>
                    </a:moveTo>
                    <a:cubicBezTo>
                      <a:pt x="36227" y="95622"/>
                      <a:pt x="0" y="156590"/>
                      <a:pt x="85591" y="188686"/>
                    </a:cubicBezTo>
                    <a:cubicBezTo>
                      <a:pt x="108690" y="197348"/>
                      <a:pt x="134125" y="197653"/>
                      <a:pt x="158163" y="203200"/>
                    </a:cubicBezTo>
                    <a:cubicBezTo>
                      <a:pt x="197037" y="212171"/>
                      <a:pt x="274277" y="232229"/>
                      <a:pt x="274277" y="232229"/>
                    </a:cubicBezTo>
                    <a:cubicBezTo>
                      <a:pt x="279115" y="280610"/>
                      <a:pt x="288791" y="425994"/>
                      <a:pt x="288791" y="377372"/>
                    </a:cubicBezTo>
                    <a:cubicBezTo>
                      <a:pt x="288791" y="285321"/>
                      <a:pt x="301079" y="189663"/>
                      <a:pt x="274277" y="101600"/>
                    </a:cubicBezTo>
                    <a:cubicBezTo>
                      <a:pt x="264119" y="68224"/>
                      <a:pt x="220289" y="54575"/>
                      <a:pt x="187191" y="43543"/>
                    </a:cubicBezTo>
                    <a:lnTo>
                      <a:pt x="100105" y="14515"/>
                    </a:lnTo>
                    <a:cubicBezTo>
                      <a:pt x="85591" y="9677"/>
                      <a:pt x="71862" y="0"/>
                      <a:pt x="56563" y="0"/>
                    </a:cubicBezTo>
                    <a:lnTo>
                      <a:pt x="27534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igura a mano libera 31"/>
              <p:cNvSpPr/>
              <p:nvPr/>
            </p:nvSpPr>
            <p:spPr>
              <a:xfrm>
                <a:off x="7220092" y="2366707"/>
                <a:ext cx="174172" cy="486229"/>
              </a:xfrm>
              <a:custGeom>
                <a:avLst/>
                <a:gdLst>
                  <a:gd name="connsiteX0" fmla="*/ 130629 w 174172"/>
                  <a:gd name="connsiteY0" fmla="*/ 7257 h 486229"/>
                  <a:gd name="connsiteX1" fmla="*/ 72572 w 174172"/>
                  <a:gd name="connsiteY1" fmla="*/ 21771 h 486229"/>
                  <a:gd name="connsiteX2" fmla="*/ 14515 w 174172"/>
                  <a:gd name="connsiteY2" fmla="*/ 108857 h 486229"/>
                  <a:gd name="connsiteX3" fmla="*/ 0 w 174172"/>
                  <a:gd name="connsiteY3" fmla="*/ 166914 h 486229"/>
                  <a:gd name="connsiteX4" fmla="*/ 29029 w 174172"/>
                  <a:gd name="connsiteY4" fmla="*/ 486229 h 486229"/>
                  <a:gd name="connsiteX5" fmla="*/ 116115 w 174172"/>
                  <a:gd name="connsiteY5" fmla="*/ 457200 h 486229"/>
                  <a:gd name="connsiteX6" fmla="*/ 159657 w 174172"/>
                  <a:gd name="connsiteY6" fmla="*/ 442686 h 486229"/>
                  <a:gd name="connsiteX7" fmla="*/ 174172 w 174172"/>
                  <a:gd name="connsiteY7" fmla="*/ 137886 h 486229"/>
                  <a:gd name="connsiteX8" fmla="*/ 159657 w 174172"/>
                  <a:gd name="connsiteY8" fmla="*/ 65314 h 486229"/>
                  <a:gd name="connsiteX9" fmla="*/ 130629 w 174172"/>
                  <a:gd name="connsiteY9" fmla="*/ 7257 h 486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4172" h="486229">
                    <a:moveTo>
                      <a:pt x="130629" y="7257"/>
                    </a:moveTo>
                    <a:cubicBezTo>
                      <a:pt x="116115" y="0"/>
                      <a:pt x="87584" y="8635"/>
                      <a:pt x="72572" y="21771"/>
                    </a:cubicBezTo>
                    <a:cubicBezTo>
                      <a:pt x="46316" y="44745"/>
                      <a:pt x="14515" y="108857"/>
                      <a:pt x="14515" y="108857"/>
                    </a:cubicBezTo>
                    <a:cubicBezTo>
                      <a:pt x="9677" y="128209"/>
                      <a:pt x="0" y="146966"/>
                      <a:pt x="0" y="166914"/>
                    </a:cubicBezTo>
                    <a:cubicBezTo>
                      <a:pt x="0" y="330408"/>
                      <a:pt x="7968" y="359863"/>
                      <a:pt x="29029" y="486229"/>
                    </a:cubicBezTo>
                    <a:lnTo>
                      <a:pt x="116115" y="457200"/>
                    </a:lnTo>
                    <a:lnTo>
                      <a:pt x="159657" y="442686"/>
                    </a:lnTo>
                    <a:cubicBezTo>
                      <a:pt x="164495" y="341086"/>
                      <a:pt x="174172" y="239601"/>
                      <a:pt x="174172" y="137886"/>
                    </a:cubicBezTo>
                    <a:cubicBezTo>
                      <a:pt x="174172" y="113216"/>
                      <a:pt x="169375" y="87989"/>
                      <a:pt x="159657" y="65314"/>
                    </a:cubicBezTo>
                    <a:cubicBezTo>
                      <a:pt x="154267" y="52736"/>
                      <a:pt x="145143" y="14514"/>
                      <a:pt x="130629" y="7257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igura a mano libera 32"/>
              <p:cNvSpPr/>
              <p:nvPr/>
            </p:nvSpPr>
            <p:spPr>
              <a:xfrm>
                <a:off x="7212438" y="1981200"/>
                <a:ext cx="326397" cy="344868"/>
              </a:xfrm>
              <a:custGeom>
                <a:avLst/>
                <a:gdLst>
                  <a:gd name="connsiteX0" fmla="*/ 73733 w 326397"/>
                  <a:gd name="connsiteY0" fmla="*/ 36286 h 344868"/>
                  <a:gd name="connsiteX1" fmla="*/ 59219 w 326397"/>
                  <a:gd name="connsiteY1" fmla="*/ 312057 h 344868"/>
                  <a:gd name="connsiteX2" fmla="*/ 175333 w 326397"/>
                  <a:gd name="connsiteY2" fmla="*/ 326571 h 344868"/>
                  <a:gd name="connsiteX3" fmla="*/ 262419 w 326397"/>
                  <a:gd name="connsiteY3" fmla="*/ 312057 h 344868"/>
                  <a:gd name="connsiteX4" fmla="*/ 204362 w 326397"/>
                  <a:gd name="connsiteY4" fmla="*/ 94343 h 344868"/>
                  <a:gd name="connsiteX5" fmla="*/ 73733 w 326397"/>
                  <a:gd name="connsiteY5" fmla="*/ 36286 h 34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6397" h="344868">
                    <a:moveTo>
                      <a:pt x="73733" y="36286"/>
                    </a:moveTo>
                    <a:cubicBezTo>
                      <a:pt x="49543" y="72572"/>
                      <a:pt x="0" y="219938"/>
                      <a:pt x="59219" y="312057"/>
                    </a:cubicBezTo>
                    <a:cubicBezTo>
                      <a:pt x="80312" y="344868"/>
                      <a:pt x="136628" y="321733"/>
                      <a:pt x="175333" y="326571"/>
                    </a:cubicBezTo>
                    <a:lnTo>
                      <a:pt x="262419" y="312057"/>
                    </a:lnTo>
                    <a:cubicBezTo>
                      <a:pt x="326397" y="120123"/>
                      <a:pt x="294396" y="124354"/>
                      <a:pt x="204362" y="94343"/>
                    </a:cubicBezTo>
                    <a:cubicBezTo>
                      <a:pt x="105199" y="28235"/>
                      <a:pt x="97923" y="0"/>
                      <a:pt x="73733" y="36286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igura a mano libera 33"/>
              <p:cNvSpPr/>
              <p:nvPr/>
            </p:nvSpPr>
            <p:spPr>
              <a:xfrm>
                <a:off x="7421639" y="2407129"/>
                <a:ext cx="280730" cy="411823"/>
              </a:xfrm>
              <a:custGeom>
                <a:avLst/>
                <a:gdLst>
                  <a:gd name="connsiteX0" fmla="*/ 9676 w 280730"/>
                  <a:gd name="connsiteY0" fmla="*/ 31271 h 411823"/>
                  <a:gd name="connsiteX1" fmla="*/ 24191 w 280730"/>
                  <a:gd name="connsiteY1" fmla="*/ 74814 h 411823"/>
                  <a:gd name="connsiteX2" fmla="*/ 53219 w 280730"/>
                  <a:gd name="connsiteY2" fmla="*/ 394128 h 411823"/>
                  <a:gd name="connsiteX3" fmla="*/ 198362 w 280730"/>
                  <a:gd name="connsiteY3" fmla="*/ 379614 h 411823"/>
                  <a:gd name="connsiteX4" fmla="*/ 227391 w 280730"/>
                  <a:gd name="connsiteY4" fmla="*/ 336071 h 411823"/>
                  <a:gd name="connsiteX5" fmla="*/ 169334 w 280730"/>
                  <a:gd name="connsiteY5" fmla="*/ 45785 h 411823"/>
                  <a:gd name="connsiteX6" fmla="*/ 125791 w 280730"/>
                  <a:gd name="connsiteY6" fmla="*/ 31271 h 411823"/>
                  <a:gd name="connsiteX7" fmla="*/ 82248 w 280730"/>
                  <a:gd name="connsiteY7" fmla="*/ 2242 h 411823"/>
                  <a:gd name="connsiteX8" fmla="*/ 9676 w 280730"/>
                  <a:gd name="connsiteY8" fmla="*/ 31271 h 41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0730" h="411823">
                    <a:moveTo>
                      <a:pt x="9676" y="31271"/>
                    </a:moveTo>
                    <a:cubicBezTo>
                      <a:pt x="0" y="43366"/>
                      <a:pt x="22806" y="59577"/>
                      <a:pt x="24191" y="74814"/>
                    </a:cubicBezTo>
                    <a:cubicBezTo>
                      <a:pt x="54829" y="411823"/>
                      <a:pt x="7050" y="255619"/>
                      <a:pt x="53219" y="394128"/>
                    </a:cubicBezTo>
                    <a:cubicBezTo>
                      <a:pt x="101600" y="389290"/>
                      <a:pt x="152235" y="394990"/>
                      <a:pt x="198362" y="379614"/>
                    </a:cubicBezTo>
                    <a:cubicBezTo>
                      <a:pt x="214911" y="374098"/>
                      <a:pt x="226561" y="353495"/>
                      <a:pt x="227391" y="336071"/>
                    </a:cubicBezTo>
                    <a:cubicBezTo>
                      <a:pt x="235491" y="165960"/>
                      <a:pt x="280730" y="101484"/>
                      <a:pt x="169334" y="45785"/>
                    </a:cubicBezTo>
                    <a:cubicBezTo>
                      <a:pt x="155650" y="38943"/>
                      <a:pt x="140305" y="36109"/>
                      <a:pt x="125791" y="31271"/>
                    </a:cubicBezTo>
                    <a:cubicBezTo>
                      <a:pt x="111277" y="21595"/>
                      <a:pt x="99455" y="5110"/>
                      <a:pt x="82248" y="2242"/>
                    </a:cubicBezTo>
                    <a:cubicBezTo>
                      <a:pt x="68799" y="0"/>
                      <a:pt x="19352" y="19176"/>
                      <a:pt x="9676" y="31271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" name="Gruppo 35"/>
              <p:cNvGrpSpPr/>
              <p:nvPr/>
            </p:nvGrpSpPr>
            <p:grpSpPr>
              <a:xfrm rot="7645951">
                <a:off x="5699771" y="3208515"/>
                <a:ext cx="1499842" cy="1223488"/>
                <a:chOff x="6354927" y="3213624"/>
                <a:chExt cx="1499842" cy="1223488"/>
              </a:xfrm>
            </p:grpSpPr>
            <p:sp>
              <p:nvSpPr>
                <p:cNvPr id="69" name="Ovale 25"/>
                <p:cNvSpPr/>
                <p:nvPr/>
              </p:nvSpPr>
              <p:spPr>
                <a:xfrm>
                  <a:off x="6928182" y="3509296"/>
                  <a:ext cx="360040" cy="43204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Figura a mano libera 26"/>
                <p:cNvSpPr/>
                <p:nvPr/>
              </p:nvSpPr>
              <p:spPr>
                <a:xfrm>
                  <a:off x="6523386" y="3896895"/>
                  <a:ext cx="516126" cy="278025"/>
                </a:xfrm>
                <a:custGeom>
                  <a:avLst/>
                  <a:gdLst>
                    <a:gd name="connsiteX0" fmla="*/ 87871 w 516126"/>
                    <a:gd name="connsiteY0" fmla="*/ 49700 h 278025"/>
                    <a:gd name="connsiteX1" fmla="*/ 262043 w 516126"/>
                    <a:gd name="connsiteY1" fmla="*/ 64215 h 278025"/>
                    <a:gd name="connsiteX2" fmla="*/ 305585 w 516126"/>
                    <a:gd name="connsiteY2" fmla="*/ 78729 h 278025"/>
                    <a:gd name="connsiteX3" fmla="*/ 392671 w 516126"/>
                    <a:gd name="connsiteY3" fmla="*/ 93243 h 278025"/>
                    <a:gd name="connsiteX4" fmla="*/ 436214 w 516126"/>
                    <a:gd name="connsiteY4" fmla="*/ 122272 h 278025"/>
                    <a:gd name="connsiteX5" fmla="*/ 262043 w 516126"/>
                    <a:gd name="connsiteY5" fmla="*/ 180329 h 278025"/>
                    <a:gd name="connsiteX6" fmla="*/ 218500 w 516126"/>
                    <a:gd name="connsiteY6" fmla="*/ 194843 h 278025"/>
                    <a:gd name="connsiteX7" fmla="*/ 87871 w 516126"/>
                    <a:gd name="connsiteY7" fmla="*/ 267415 h 278025"/>
                    <a:gd name="connsiteX8" fmla="*/ 44328 w 516126"/>
                    <a:gd name="connsiteY8" fmla="*/ 238386 h 278025"/>
                    <a:gd name="connsiteX9" fmla="*/ 785 w 516126"/>
                    <a:gd name="connsiteY9" fmla="*/ 136786 h 278025"/>
                    <a:gd name="connsiteX10" fmla="*/ 15300 w 516126"/>
                    <a:gd name="connsiteY10" fmla="*/ 35186 h 278025"/>
                    <a:gd name="connsiteX11" fmla="*/ 102385 w 516126"/>
                    <a:gd name="connsiteY11" fmla="*/ 35186 h 278025"/>
                    <a:gd name="connsiteX12" fmla="*/ 87871 w 516126"/>
                    <a:gd name="connsiteY12" fmla="*/ 49700 h 278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6126" h="278025">
                      <a:moveTo>
                        <a:pt x="87871" y="49700"/>
                      </a:moveTo>
                      <a:cubicBezTo>
                        <a:pt x="114481" y="54538"/>
                        <a:pt x="204295" y="56515"/>
                        <a:pt x="262043" y="64215"/>
                      </a:cubicBezTo>
                      <a:cubicBezTo>
                        <a:pt x="277208" y="66237"/>
                        <a:pt x="290650" y="75410"/>
                        <a:pt x="305585" y="78729"/>
                      </a:cubicBezTo>
                      <a:cubicBezTo>
                        <a:pt x="334313" y="85113"/>
                        <a:pt x="363642" y="88405"/>
                        <a:pt x="392671" y="93243"/>
                      </a:cubicBezTo>
                      <a:cubicBezTo>
                        <a:pt x="407185" y="102919"/>
                        <a:pt x="425317" y="108650"/>
                        <a:pt x="436214" y="122272"/>
                      </a:cubicBezTo>
                      <a:cubicBezTo>
                        <a:pt x="516126" y="222163"/>
                        <a:pt x="278587" y="179056"/>
                        <a:pt x="262043" y="180329"/>
                      </a:cubicBezTo>
                      <a:cubicBezTo>
                        <a:pt x="247529" y="185167"/>
                        <a:pt x="231874" y="187413"/>
                        <a:pt x="218500" y="194843"/>
                      </a:cubicBezTo>
                      <a:cubicBezTo>
                        <a:pt x="68771" y="278025"/>
                        <a:pt x="186400" y="234570"/>
                        <a:pt x="87871" y="267415"/>
                      </a:cubicBezTo>
                      <a:cubicBezTo>
                        <a:pt x="73357" y="257739"/>
                        <a:pt x="55495" y="251787"/>
                        <a:pt x="44328" y="238386"/>
                      </a:cubicBezTo>
                      <a:cubicBezTo>
                        <a:pt x="24402" y="214475"/>
                        <a:pt x="10868" y="167034"/>
                        <a:pt x="785" y="136786"/>
                      </a:cubicBezTo>
                      <a:cubicBezTo>
                        <a:pt x="5623" y="102919"/>
                        <a:pt x="0" y="65785"/>
                        <a:pt x="15300" y="35186"/>
                      </a:cubicBezTo>
                      <a:cubicBezTo>
                        <a:pt x="32893" y="0"/>
                        <a:pt x="84792" y="31667"/>
                        <a:pt x="102385" y="35186"/>
                      </a:cubicBezTo>
                      <a:cubicBezTo>
                        <a:pt x="111873" y="37084"/>
                        <a:pt x="61261" y="44862"/>
                        <a:pt x="87871" y="49700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Figura a mano libera 27"/>
                <p:cNvSpPr/>
                <p:nvPr/>
              </p:nvSpPr>
              <p:spPr>
                <a:xfrm>
                  <a:off x="6698343" y="4106253"/>
                  <a:ext cx="410191" cy="330859"/>
                </a:xfrm>
                <a:custGeom>
                  <a:avLst/>
                  <a:gdLst>
                    <a:gd name="connsiteX0" fmla="*/ 0 w 410191"/>
                    <a:gd name="connsiteY0" fmla="*/ 232228 h 330859"/>
                    <a:gd name="connsiteX1" fmla="*/ 29028 w 410191"/>
                    <a:gd name="connsiteY1" fmla="*/ 188685 h 330859"/>
                    <a:gd name="connsiteX2" fmla="*/ 43543 w 410191"/>
                    <a:gd name="connsiteY2" fmla="*/ 145142 h 330859"/>
                    <a:gd name="connsiteX3" fmla="*/ 87086 w 410191"/>
                    <a:gd name="connsiteY3" fmla="*/ 101600 h 330859"/>
                    <a:gd name="connsiteX4" fmla="*/ 130628 w 410191"/>
                    <a:gd name="connsiteY4" fmla="*/ 14514 h 330859"/>
                    <a:gd name="connsiteX5" fmla="*/ 174171 w 410191"/>
                    <a:gd name="connsiteY5" fmla="*/ 0 h 330859"/>
                    <a:gd name="connsiteX6" fmla="*/ 304800 w 410191"/>
                    <a:gd name="connsiteY6" fmla="*/ 14514 h 330859"/>
                    <a:gd name="connsiteX7" fmla="*/ 362857 w 410191"/>
                    <a:gd name="connsiteY7" fmla="*/ 29028 h 330859"/>
                    <a:gd name="connsiteX8" fmla="*/ 377371 w 410191"/>
                    <a:gd name="connsiteY8" fmla="*/ 72571 h 330859"/>
                    <a:gd name="connsiteX9" fmla="*/ 362857 w 410191"/>
                    <a:gd name="connsiteY9" fmla="*/ 290285 h 330859"/>
                    <a:gd name="connsiteX10" fmla="*/ 203200 w 410191"/>
                    <a:gd name="connsiteY10" fmla="*/ 275771 h 330859"/>
                    <a:gd name="connsiteX11" fmla="*/ 116114 w 410191"/>
                    <a:gd name="connsiteY11" fmla="*/ 261257 h 330859"/>
                    <a:gd name="connsiteX12" fmla="*/ 14514 w 410191"/>
                    <a:gd name="connsiteY12" fmla="*/ 246742 h 330859"/>
                    <a:gd name="connsiteX13" fmla="*/ 0 w 410191"/>
                    <a:gd name="connsiteY13" fmla="*/ 232228 h 330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0191" h="330859">
                      <a:moveTo>
                        <a:pt x="0" y="232228"/>
                      </a:moveTo>
                      <a:cubicBezTo>
                        <a:pt x="9676" y="217714"/>
                        <a:pt x="21227" y="204287"/>
                        <a:pt x="29028" y="188685"/>
                      </a:cubicBezTo>
                      <a:cubicBezTo>
                        <a:pt x="35870" y="175001"/>
                        <a:pt x="35056" y="157872"/>
                        <a:pt x="43543" y="145142"/>
                      </a:cubicBezTo>
                      <a:cubicBezTo>
                        <a:pt x="54929" y="128063"/>
                        <a:pt x="72572" y="116114"/>
                        <a:pt x="87086" y="101600"/>
                      </a:cubicBezTo>
                      <a:cubicBezTo>
                        <a:pt x="96647" y="72916"/>
                        <a:pt x="105050" y="34976"/>
                        <a:pt x="130628" y="14514"/>
                      </a:cubicBezTo>
                      <a:cubicBezTo>
                        <a:pt x="142575" y="4957"/>
                        <a:pt x="159657" y="4838"/>
                        <a:pt x="174171" y="0"/>
                      </a:cubicBezTo>
                      <a:cubicBezTo>
                        <a:pt x="217714" y="4838"/>
                        <a:pt x="261498" y="7852"/>
                        <a:pt x="304800" y="14514"/>
                      </a:cubicBezTo>
                      <a:cubicBezTo>
                        <a:pt x="324516" y="17547"/>
                        <a:pt x="347280" y="16567"/>
                        <a:pt x="362857" y="29028"/>
                      </a:cubicBezTo>
                      <a:cubicBezTo>
                        <a:pt x="374804" y="38585"/>
                        <a:pt x="372533" y="58057"/>
                        <a:pt x="377371" y="72571"/>
                      </a:cubicBezTo>
                      <a:cubicBezTo>
                        <a:pt x="372533" y="145142"/>
                        <a:pt x="410191" y="235062"/>
                        <a:pt x="362857" y="290285"/>
                      </a:cubicBezTo>
                      <a:cubicBezTo>
                        <a:pt x="328080" y="330859"/>
                        <a:pt x="256272" y="282015"/>
                        <a:pt x="203200" y="275771"/>
                      </a:cubicBezTo>
                      <a:cubicBezTo>
                        <a:pt x="173973" y="272333"/>
                        <a:pt x="145201" y="265732"/>
                        <a:pt x="116114" y="261257"/>
                      </a:cubicBezTo>
                      <a:cubicBezTo>
                        <a:pt x="82301" y="256055"/>
                        <a:pt x="48381" y="251580"/>
                        <a:pt x="14514" y="246742"/>
                      </a:cubicBezTo>
                      <a:lnTo>
                        <a:pt x="0" y="232228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Figura a mano libera 28"/>
                <p:cNvSpPr/>
                <p:nvPr/>
              </p:nvSpPr>
              <p:spPr>
                <a:xfrm>
                  <a:off x="6590359" y="3322481"/>
                  <a:ext cx="359321" cy="508000"/>
                </a:xfrm>
                <a:custGeom>
                  <a:avLst/>
                  <a:gdLst>
                    <a:gd name="connsiteX0" fmla="*/ 78955 w 359321"/>
                    <a:gd name="connsiteY0" fmla="*/ 43543 h 508000"/>
                    <a:gd name="connsiteX1" fmla="*/ 49927 w 359321"/>
                    <a:gd name="connsiteY1" fmla="*/ 87086 h 508000"/>
                    <a:gd name="connsiteX2" fmla="*/ 6384 w 359321"/>
                    <a:gd name="connsiteY2" fmla="*/ 130629 h 508000"/>
                    <a:gd name="connsiteX3" fmla="*/ 20898 w 359321"/>
                    <a:gd name="connsiteY3" fmla="*/ 217714 h 508000"/>
                    <a:gd name="connsiteX4" fmla="*/ 49927 w 359321"/>
                    <a:gd name="connsiteY4" fmla="*/ 261257 h 508000"/>
                    <a:gd name="connsiteX5" fmla="*/ 137012 w 359321"/>
                    <a:gd name="connsiteY5" fmla="*/ 319314 h 508000"/>
                    <a:gd name="connsiteX6" fmla="*/ 166041 w 359321"/>
                    <a:gd name="connsiteY6" fmla="*/ 362857 h 508000"/>
                    <a:gd name="connsiteX7" fmla="*/ 238612 w 359321"/>
                    <a:gd name="connsiteY7" fmla="*/ 493486 h 508000"/>
                    <a:gd name="connsiteX8" fmla="*/ 282155 w 359321"/>
                    <a:gd name="connsiteY8" fmla="*/ 508000 h 508000"/>
                    <a:gd name="connsiteX9" fmla="*/ 325698 w 359321"/>
                    <a:gd name="connsiteY9" fmla="*/ 188686 h 508000"/>
                    <a:gd name="connsiteX10" fmla="*/ 311184 w 359321"/>
                    <a:gd name="connsiteY10" fmla="*/ 72572 h 508000"/>
                    <a:gd name="connsiteX11" fmla="*/ 180555 w 359321"/>
                    <a:gd name="connsiteY11" fmla="*/ 0 h 508000"/>
                    <a:gd name="connsiteX12" fmla="*/ 78955 w 359321"/>
                    <a:gd name="connsiteY12" fmla="*/ 43543 h 50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9321" h="508000">
                      <a:moveTo>
                        <a:pt x="78955" y="43543"/>
                      </a:moveTo>
                      <a:cubicBezTo>
                        <a:pt x="57184" y="58057"/>
                        <a:pt x="61094" y="73685"/>
                        <a:pt x="49927" y="87086"/>
                      </a:cubicBezTo>
                      <a:cubicBezTo>
                        <a:pt x="36786" y="102855"/>
                        <a:pt x="10837" y="110591"/>
                        <a:pt x="6384" y="130629"/>
                      </a:cubicBezTo>
                      <a:cubicBezTo>
                        <a:pt x="0" y="159357"/>
                        <a:pt x="11592" y="189795"/>
                        <a:pt x="20898" y="217714"/>
                      </a:cubicBezTo>
                      <a:cubicBezTo>
                        <a:pt x="26414" y="234263"/>
                        <a:pt x="36799" y="249770"/>
                        <a:pt x="49927" y="261257"/>
                      </a:cubicBezTo>
                      <a:cubicBezTo>
                        <a:pt x="76183" y="284231"/>
                        <a:pt x="137012" y="319314"/>
                        <a:pt x="137012" y="319314"/>
                      </a:cubicBezTo>
                      <a:cubicBezTo>
                        <a:pt x="146688" y="333828"/>
                        <a:pt x="158240" y="347255"/>
                        <a:pt x="166041" y="362857"/>
                      </a:cubicBezTo>
                      <a:cubicBezTo>
                        <a:pt x="186489" y="403753"/>
                        <a:pt x="183694" y="475181"/>
                        <a:pt x="238612" y="493486"/>
                      </a:cubicBezTo>
                      <a:lnTo>
                        <a:pt x="282155" y="508000"/>
                      </a:lnTo>
                      <a:cubicBezTo>
                        <a:pt x="359321" y="392253"/>
                        <a:pt x="325698" y="458731"/>
                        <a:pt x="325698" y="188686"/>
                      </a:cubicBezTo>
                      <a:cubicBezTo>
                        <a:pt x="325698" y="149680"/>
                        <a:pt x="330838" y="106264"/>
                        <a:pt x="311184" y="72572"/>
                      </a:cubicBezTo>
                      <a:cubicBezTo>
                        <a:pt x="287090" y="31267"/>
                        <a:pt x="223990" y="14478"/>
                        <a:pt x="180555" y="0"/>
                      </a:cubicBezTo>
                      <a:cubicBezTo>
                        <a:pt x="84290" y="32089"/>
                        <a:pt x="100726" y="29029"/>
                        <a:pt x="78955" y="4354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Figura a mano libera 72"/>
                <p:cNvSpPr/>
                <p:nvPr/>
              </p:nvSpPr>
              <p:spPr>
                <a:xfrm>
                  <a:off x="6354927" y="3554709"/>
                  <a:ext cx="459530" cy="320158"/>
                </a:xfrm>
                <a:custGeom>
                  <a:avLst/>
                  <a:gdLst>
                    <a:gd name="connsiteX0" fmla="*/ 154730 w 459530"/>
                    <a:gd name="connsiteY0" fmla="*/ 1 h 320158"/>
                    <a:gd name="connsiteX1" fmla="*/ 241816 w 459530"/>
                    <a:gd name="connsiteY1" fmla="*/ 29029 h 320158"/>
                    <a:gd name="connsiteX2" fmla="*/ 270844 w 459530"/>
                    <a:gd name="connsiteY2" fmla="*/ 116115 h 320158"/>
                    <a:gd name="connsiteX3" fmla="*/ 285359 w 459530"/>
                    <a:gd name="connsiteY3" fmla="*/ 159658 h 320158"/>
                    <a:gd name="connsiteX4" fmla="*/ 328902 w 459530"/>
                    <a:gd name="connsiteY4" fmla="*/ 188686 h 320158"/>
                    <a:gd name="connsiteX5" fmla="*/ 415987 w 459530"/>
                    <a:gd name="connsiteY5" fmla="*/ 261258 h 320158"/>
                    <a:gd name="connsiteX6" fmla="*/ 459530 w 459530"/>
                    <a:gd name="connsiteY6" fmla="*/ 275772 h 320158"/>
                    <a:gd name="connsiteX7" fmla="*/ 111187 w 459530"/>
                    <a:gd name="connsiteY7" fmla="*/ 304801 h 320158"/>
                    <a:gd name="connsiteX8" fmla="*/ 38616 w 459530"/>
                    <a:gd name="connsiteY8" fmla="*/ 290286 h 320158"/>
                    <a:gd name="connsiteX9" fmla="*/ 38616 w 459530"/>
                    <a:gd name="connsiteY9" fmla="*/ 58058 h 320158"/>
                    <a:gd name="connsiteX10" fmla="*/ 82159 w 459530"/>
                    <a:gd name="connsiteY10" fmla="*/ 43544 h 320158"/>
                    <a:gd name="connsiteX11" fmla="*/ 154730 w 459530"/>
                    <a:gd name="connsiteY11" fmla="*/ 1 h 320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59530" h="320158">
                      <a:moveTo>
                        <a:pt x="154730" y="1"/>
                      </a:moveTo>
                      <a:cubicBezTo>
                        <a:pt x="183759" y="9677"/>
                        <a:pt x="232140" y="0"/>
                        <a:pt x="241816" y="29029"/>
                      </a:cubicBezTo>
                      <a:lnTo>
                        <a:pt x="270844" y="116115"/>
                      </a:lnTo>
                      <a:cubicBezTo>
                        <a:pt x="275682" y="130629"/>
                        <a:pt x="272629" y="151171"/>
                        <a:pt x="285359" y="159658"/>
                      </a:cubicBezTo>
                      <a:cubicBezTo>
                        <a:pt x="299873" y="169334"/>
                        <a:pt x="315501" y="177519"/>
                        <a:pt x="328902" y="188686"/>
                      </a:cubicBezTo>
                      <a:cubicBezTo>
                        <a:pt x="377053" y="228812"/>
                        <a:pt x="361931" y="234230"/>
                        <a:pt x="415987" y="261258"/>
                      </a:cubicBezTo>
                      <a:cubicBezTo>
                        <a:pt x="429671" y="268100"/>
                        <a:pt x="445016" y="270934"/>
                        <a:pt x="459530" y="275772"/>
                      </a:cubicBezTo>
                      <a:cubicBezTo>
                        <a:pt x="326370" y="320158"/>
                        <a:pt x="385540" y="304801"/>
                        <a:pt x="111187" y="304801"/>
                      </a:cubicBezTo>
                      <a:cubicBezTo>
                        <a:pt x="86518" y="304801"/>
                        <a:pt x="62806" y="295124"/>
                        <a:pt x="38616" y="290286"/>
                      </a:cubicBezTo>
                      <a:cubicBezTo>
                        <a:pt x="9715" y="203582"/>
                        <a:pt x="0" y="193213"/>
                        <a:pt x="38616" y="58058"/>
                      </a:cubicBezTo>
                      <a:cubicBezTo>
                        <a:pt x="42819" y="43347"/>
                        <a:pt x="66978" y="45442"/>
                        <a:pt x="82159" y="43544"/>
                      </a:cubicBezTo>
                      <a:cubicBezTo>
                        <a:pt x="106163" y="40544"/>
                        <a:pt x="130540" y="43544"/>
                        <a:pt x="154730" y="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Figura a mano libera 73"/>
                <p:cNvSpPr/>
                <p:nvPr/>
              </p:nvSpPr>
              <p:spPr>
                <a:xfrm>
                  <a:off x="7104743" y="3854672"/>
                  <a:ext cx="236306" cy="440266"/>
                </a:xfrm>
                <a:custGeom>
                  <a:avLst/>
                  <a:gdLst>
                    <a:gd name="connsiteX0" fmla="*/ 203200 w 236306"/>
                    <a:gd name="connsiteY0" fmla="*/ 48381 h 440266"/>
                    <a:gd name="connsiteX1" fmla="*/ 116114 w 236306"/>
                    <a:gd name="connsiteY1" fmla="*/ 91923 h 440266"/>
                    <a:gd name="connsiteX2" fmla="*/ 29028 w 236306"/>
                    <a:gd name="connsiteY2" fmla="*/ 164495 h 440266"/>
                    <a:gd name="connsiteX3" fmla="*/ 0 w 236306"/>
                    <a:gd name="connsiteY3" fmla="*/ 208038 h 440266"/>
                    <a:gd name="connsiteX4" fmla="*/ 14514 w 236306"/>
                    <a:gd name="connsiteY4" fmla="*/ 266095 h 440266"/>
                    <a:gd name="connsiteX5" fmla="*/ 29028 w 236306"/>
                    <a:gd name="connsiteY5" fmla="*/ 425752 h 440266"/>
                    <a:gd name="connsiteX6" fmla="*/ 72571 w 236306"/>
                    <a:gd name="connsiteY6" fmla="*/ 440266 h 440266"/>
                    <a:gd name="connsiteX7" fmla="*/ 174171 w 236306"/>
                    <a:gd name="connsiteY7" fmla="*/ 425752 h 440266"/>
                    <a:gd name="connsiteX8" fmla="*/ 203200 w 236306"/>
                    <a:gd name="connsiteY8" fmla="*/ 382209 h 440266"/>
                    <a:gd name="connsiteX9" fmla="*/ 203200 w 236306"/>
                    <a:gd name="connsiteY9" fmla="*/ 48381 h 440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6306" h="440266">
                      <a:moveTo>
                        <a:pt x="203200" y="48381"/>
                      </a:moveTo>
                      <a:cubicBezTo>
                        <a:pt x="188686" y="0"/>
                        <a:pt x="236306" y="31827"/>
                        <a:pt x="116114" y="91923"/>
                      </a:cubicBezTo>
                      <a:cubicBezTo>
                        <a:pt x="83495" y="108233"/>
                        <a:pt x="51955" y="136982"/>
                        <a:pt x="29028" y="164495"/>
                      </a:cubicBezTo>
                      <a:cubicBezTo>
                        <a:pt x="17861" y="177896"/>
                        <a:pt x="9676" y="193524"/>
                        <a:pt x="0" y="208038"/>
                      </a:cubicBezTo>
                      <a:cubicBezTo>
                        <a:pt x="4838" y="227390"/>
                        <a:pt x="11878" y="246322"/>
                        <a:pt x="14514" y="266095"/>
                      </a:cubicBezTo>
                      <a:cubicBezTo>
                        <a:pt x="21576" y="319065"/>
                        <a:pt x="12129" y="375056"/>
                        <a:pt x="29028" y="425752"/>
                      </a:cubicBezTo>
                      <a:cubicBezTo>
                        <a:pt x="33866" y="440266"/>
                        <a:pt x="58057" y="435428"/>
                        <a:pt x="72571" y="440266"/>
                      </a:cubicBezTo>
                      <a:cubicBezTo>
                        <a:pt x="106438" y="435428"/>
                        <a:pt x="142909" y="439646"/>
                        <a:pt x="174171" y="425752"/>
                      </a:cubicBezTo>
                      <a:cubicBezTo>
                        <a:pt x="190112" y="418667"/>
                        <a:pt x="201689" y="399588"/>
                        <a:pt x="203200" y="382209"/>
                      </a:cubicBezTo>
                      <a:cubicBezTo>
                        <a:pt x="211583" y="285811"/>
                        <a:pt x="217714" y="96762"/>
                        <a:pt x="203200" y="4838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Figura a mano libera 74"/>
                <p:cNvSpPr/>
                <p:nvPr/>
              </p:nvSpPr>
              <p:spPr>
                <a:xfrm>
                  <a:off x="7033666" y="3235395"/>
                  <a:ext cx="301079" cy="425994"/>
                </a:xfrm>
                <a:custGeom>
                  <a:avLst/>
                  <a:gdLst>
                    <a:gd name="connsiteX0" fmla="*/ 27534 w 301079"/>
                    <a:gd name="connsiteY0" fmla="*/ 0 h 425994"/>
                    <a:gd name="connsiteX1" fmla="*/ 85591 w 301079"/>
                    <a:gd name="connsiteY1" fmla="*/ 188686 h 425994"/>
                    <a:gd name="connsiteX2" fmla="*/ 158163 w 301079"/>
                    <a:gd name="connsiteY2" fmla="*/ 203200 h 425994"/>
                    <a:gd name="connsiteX3" fmla="*/ 274277 w 301079"/>
                    <a:gd name="connsiteY3" fmla="*/ 232229 h 425994"/>
                    <a:gd name="connsiteX4" fmla="*/ 288791 w 301079"/>
                    <a:gd name="connsiteY4" fmla="*/ 377372 h 425994"/>
                    <a:gd name="connsiteX5" fmla="*/ 274277 w 301079"/>
                    <a:gd name="connsiteY5" fmla="*/ 101600 h 425994"/>
                    <a:gd name="connsiteX6" fmla="*/ 187191 w 301079"/>
                    <a:gd name="connsiteY6" fmla="*/ 43543 h 425994"/>
                    <a:gd name="connsiteX7" fmla="*/ 100105 w 301079"/>
                    <a:gd name="connsiteY7" fmla="*/ 14515 h 425994"/>
                    <a:gd name="connsiteX8" fmla="*/ 56563 w 301079"/>
                    <a:gd name="connsiteY8" fmla="*/ 0 h 425994"/>
                    <a:gd name="connsiteX9" fmla="*/ 27534 w 301079"/>
                    <a:gd name="connsiteY9" fmla="*/ 0 h 42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1079" h="425994">
                      <a:moveTo>
                        <a:pt x="27534" y="0"/>
                      </a:moveTo>
                      <a:cubicBezTo>
                        <a:pt x="36227" y="95622"/>
                        <a:pt x="0" y="156590"/>
                        <a:pt x="85591" y="188686"/>
                      </a:cubicBezTo>
                      <a:cubicBezTo>
                        <a:pt x="108690" y="197348"/>
                        <a:pt x="134125" y="197653"/>
                        <a:pt x="158163" y="203200"/>
                      </a:cubicBezTo>
                      <a:cubicBezTo>
                        <a:pt x="197037" y="212171"/>
                        <a:pt x="274277" y="232229"/>
                        <a:pt x="274277" y="232229"/>
                      </a:cubicBezTo>
                      <a:cubicBezTo>
                        <a:pt x="279115" y="280610"/>
                        <a:pt x="288791" y="425994"/>
                        <a:pt x="288791" y="377372"/>
                      </a:cubicBezTo>
                      <a:cubicBezTo>
                        <a:pt x="288791" y="285321"/>
                        <a:pt x="301079" y="189663"/>
                        <a:pt x="274277" y="101600"/>
                      </a:cubicBezTo>
                      <a:cubicBezTo>
                        <a:pt x="264119" y="68224"/>
                        <a:pt x="220289" y="54575"/>
                        <a:pt x="187191" y="43543"/>
                      </a:cubicBezTo>
                      <a:lnTo>
                        <a:pt x="100105" y="14515"/>
                      </a:lnTo>
                      <a:cubicBezTo>
                        <a:pt x="85591" y="9677"/>
                        <a:pt x="71862" y="0"/>
                        <a:pt x="56563" y="0"/>
                      </a:cubicBezTo>
                      <a:lnTo>
                        <a:pt x="27534" y="0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Figura a mano libera 75"/>
                <p:cNvSpPr/>
                <p:nvPr/>
              </p:nvSpPr>
              <p:spPr>
                <a:xfrm>
                  <a:off x="7372492" y="3599131"/>
                  <a:ext cx="174172" cy="486229"/>
                </a:xfrm>
                <a:custGeom>
                  <a:avLst/>
                  <a:gdLst>
                    <a:gd name="connsiteX0" fmla="*/ 130629 w 174172"/>
                    <a:gd name="connsiteY0" fmla="*/ 7257 h 486229"/>
                    <a:gd name="connsiteX1" fmla="*/ 72572 w 174172"/>
                    <a:gd name="connsiteY1" fmla="*/ 21771 h 486229"/>
                    <a:gd name="connsiteX2" fmla="*/ 14515 w 174172"/>
                    <a:gd name="connsiteY2" fmla="*/ 108857 h 486229"/>
                    <a:gd name="connsiteX3" fmla="*/ 0 w 174172"/>
                    <a:gd name="connsiteY3" fmla="*/ 166914 h 486229"/>
                    <a:gd name="connsiteX4" fmla="*/ 29029 w 174172"/>
                    <a:gd name="connsiteY4" fmla="*/ 486229 h 486229"/>
                    <a:gd name="connsiteX5" fmla="*/ 116115 w 174172"/>
                    <a:gd name="connsiteY5" fmla="*/ 457200 h 486229"/>
                    <a:gd name="connsiteX6" fmla="*/ 159657 w 174172"/>
                    <a:gd name="connsiteY6" fmla="*/ 442686 h 486229"/>
                    <a:gd name="connsiteX7" fmla="*/ 174172 w 174172"/>
                    <a:gd name="connsiteY7" fmla="*/ 137886 h 486229"/>
                    <a:gd name="connsiteX8" fmla="*/ 159657 w 174172"/>
                    <a:gd name="connsiteY8" fmla="*/ 65314 h 486229"/>
                    <a:gd name="connsiteX9" fmla="*/ 130629 w 174172"/>
                    <a:gd name="connsiteY9" fmla="*/ 7257 h 486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4172" h="486229">
                      <a:moveTo>
                        <a:pt x="130629" y="7257"/>
                      </a:moveTo>
                      <a:cubicBezTo>
                        <a:pt x="116115" y="0"/>
                        <a:pt x="87584" y="8635"/>
                        <a:pt x="72572" y="21771"/>
                      </a:cubicBezTo>
                      <a:cubicBezTo>
                        <a:pt x="46316" y="44745"/>
                        <a:pt x="14515" y="108857"/>
                        <a:pt x="14515" y="108857"/>
                      </a:cubicBezTo>
                      <a:cubicBezTo>
                        <a:pt x="9677" y="128209"/>
                        <a:pt x="0" y="146966"/>
                        <a:pt x="0" y="166914"/>
                      </a:cubicBezTo>
                      <a:cubicBezTo>
                        <a:pt x="0" y="330408"/>
                        <a:pt x="7968" y="359863"/>
                        <a:pt x="29029" y="486229"/>
                      </a:cubicBezTo>
                      <a:lnTo>
                        <a:pt x="116115" y="457200"/>
                      </a:lnTo>
                      <a:lnTo>
                        <a:pt x="159657" y="442686"/>
                      </a:lnTo>
                      <a:cubicBezTo>
                        <a:pt x="164495" y="341086"/>
                        <a:pt x="174172" y="239601"/>
                        <a:pt x="174172" y="137886"/>
                      </a:cubicBezTo>
                      <a:cubicBezTo>
                        <a:pt x="174172" y="113216"/>
                        <a:pt x="169375" y="87989"/>
                        <a:pt x="159657" y="65314"/>
                      </a:cubicBezTo>
                      <a:cubicBezTo>
                        <a:pt x="154267" y="52736"/>
                        <a:pt x="145143" y="14514"/>
                        <a:pt x="130629" y="7257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igura a mano libera 76"/>
                <p:cNvSpPr/>
                <p:nvPr/>
              </p:nvSpPr>
              <p:spPr>
                <a:xfrm>
                  <a:off x="7364838" y="3213624"/>
                  <a:ext cx="326397" cy="344868"/>
                </a:xfrm>
                <a:custGeom>
                  <a:avLst/>
                  <a:gdLst>
                    <a:gd name="connsiteX0" fmla="*/ 73733 w 326397"/>
                    <a:gd name="connsiteY0" fmla="*/ 36286 h 344868"/>
                    <a:gd name="connsiteX1" fmla="*/ 59219 w 326397"/>
                    <a:gd name="connsiteY1" fmla="*/ 312057 h 344868"/>
                    <a:gd name="connsiteX2" fmla="*/ 175333 w 326397"/>
                    <a:gd name="connsiteY2" fmla="*/ 326571 h 344868"/>
                    <a:gd name="connsiteX3" fmla="*/ 262419 w 326397"/>
                    <a:gd name="connsiteY3" fmla="*/ 312057 h 344868"/>
                    <a:gd name="connsiteX4" fmla="*/ 204362 w 326397"/>
                    <a:gd name="connsiteY4" fmla="*/ 94343 h 344868"/>
                    <a:gd name="connsiteX5" fmla="*/ 73733 w 326397"/>
                    <a:gd name="connsiteY5" fmla="*/ 36286 h 344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6397" h="344868">
                      <a:moveTo>
                        <a:pt x="73733" y="36286"/>
                      </a:moveTo>
                      <a:cubicBezTo>
                        <a:pt x="49543" y="72572"/>
                        <a:pt x="0" y="219938"/>
                        <a:pt x="59219" y="312057"/>
                      </a:cubicBezTo>
                      <a:cubicBezTo>
                        <a:pt x="80312" y="344868"/>
                        <a:pt x="136628" y="321733"/>
                        <a:pt x="175333" y="326571"/>
                      </a:cubicBezTo>
                      <a:lnTo>
                        <a:pt x="262419" y="312057"/>
                      </a:lnTo>
                      <a:cubicBezTo>
                        <a:pt x="326397" y="120123"/>
                        <a:pt x="294396" y="124354"/>
                        <a:pt x="204362" y="94343"/>
                      </a:cubicBezTo>
                      <a:cubicBezTo>
                        <a:pt x="105199" y="28235"/>
                        <a:pt x="97923" y="0"/>
                        <a:pt x="73733" y="36286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igura a mano libera 77"/>
                <p:cNvSpPr/>
                <p:nvPr/>
              </p:nvSpPr>
              <p:spPr>
                <a:xfrm>
                  <a:off x="7574039" y="3639553"/>
                  <a:ext cx="280730" cy="411823"/>
                </a:xfrm>
                <a:custGeom>
                  <a:avLst/>
                  <a:gdLst>
                    <a:gd name="connsiteX0" fmla="*/ 9676 w 280730"/>
                    <a:gd name="connsiteY0" fmla="*/ 31271 h 411823"/>
                    <a:gd name="connsiteX1" fmla="*/ 24191 w 280730"/>
                    <a:gd name="connsiteY1" fmla="*/ 74814 h 411823"/>
                    <a:gd name="connsiteX2" fmla="*/ 53219 w 280730"/>
                    <a:gd name="connsiteY2" fmla="*/ 394128 h 411823"/>
                    <a:gd name="connsiteX3" fmla="*/ 198362 w 280730"/>
                    <a:gd name="connsiteY3" fmla="*/ 379614 h 411823"/>
                    <a:gd name="connsiteX4" fmla="*/ 227391 w 280730"/>
                    <a:gd name="connsiteY4" fmla="*/ 336071 h 411823"/>
                    <a:gd name="connsiteX5" fmla="*/ 169334 w 280730"/>
                    <a:gd name="connsiteY5" fmla="*/ 45785 h 411823"/>
                    <a:gd name="connsiteX6" fmla="*/ 125791 w 280730"/>
                    <a:gd name="connsiteY6" fmla="*/ 31271 h 411823"/>
                    <a:gd name="connsiteX7" fmla="*/ 82248 w 280730"/>
                    <a:gd name="connsiteY7" fmla="*/ 2242 h 411823"/>
                    <a:gd name="connsiteX8" fmla="*/ 9676 w 280730"/>
                    <a:gd name="connsiteY8" fmla="*/ 31271 h 411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0730" h="411823">
                      <a:moveTo>
                        <a:pt x="9676" y="31271"/>
                      </a:moveTo>
                      <a:cubicBezTo>
                        <a:pt x="0" y="43366"/>
                        <a:pt x="22806" y="59577"/>
                        <a:pt x="24191" y="74814"/>
                      </a:cubicBezTo>
                      <a:cubicBezTo>
                        <a:pt x="54829" y="411823"/>
                        <a:pt x="7050" y="255619"/>
                        <a:pt x="53219" y="394128"/>
                      </a:cubicBezTo>
                      <a:cubicBezTo>
                        <a:pt x="101600" y="389290"/>
                        <a:pt x="152235" y="394990"/>
                        <a:pt x="198362" y="379614"/>
                      </a:cubicBezTo>
                      <a:cubicBezTo>
                        <a:pt x="214911" y="374098"/>
                        <a:pt x="226561" y="353495"/>
                        <a:pt x="227391" y="336071"/>
                      </a:cubicBezTo>
                      <a:cubicBezTo>
                        <a:pt x="235491" y="165960"/>
                        <a:pt x="280730" y="101484"/>
                        <a:pt x="169334" y="45785"/>
                      </a:cubicBezTo>
                      <a:cubicBezTo>
                        <a:pt x="155650" y="38943"/>
                        <a:pt x="140305" y="36109"/>
                        <a:pt x="125791" y="31271"/>
                      </a:cubicBezTo>
                      <a:cubicBezTo>
                        <a:pt x="111277" y="21595"/>
                        <a:pt x="99455" y="5110"/>
                        <a:pt x="82248" y="2242"/>
                      </a:cubicBezTo>
                      <a:cubicBezTo>
                        <a:pt x="68799" y="0"/>
                        <a:pt x="19352" y="19176"/>
                        <a:pt x="9676" y="3127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uppo 37"/>
              <p:cNvGrpSpPr/>
              <p:nvPr/>
            </p:nvGrpSpPr>
            <p:grpSpPr>
              <a:xfrm rot="7645951">
                <a:off x="6995915" y="2848477"/>
                <a:ext cx="1499842" cy="1223488"/>
                <a:chOff x="6354927" y="3213624"/>
                <a:chExt cx="1499842" cy="1223488"/>
              </a:xfrm>
            </p:grpSpPr>
            <p:sp>
              <p:nvSpPr>
                <p:cNvPr id="59" name="Ovale 58"/>
                <p:cNvSpPr/>
                <p:nvPr/>
              </p:nvSpPr>
              <p:spPr>
                <a:xfrm>
                  <a:off x="6928182" y="3509296"/>
                  <a:ext cx="360040" cy="43204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Figura a mano libera 59"/>
                <p:cNvSpPr/>
                <p:nvPr/>
              </p:nvSpPr>
              <p:spPr>
                <a:xfrm>
                  <a:off x="6523386" y="3896895"/>
                  <a:ext cx="516126" cy="278025"/>
                </a:xfrm>
                <a:custGeom>
                  <a:avLst/>
                  <a:gdLst>
                    <a:gd name="connsiteX0" fmla="*/ 87871 w 516126"/>
                    <a:gd name="connsiteY0" fmla="*/ 49700 h 278025"/>
                    <a:gd name="connsiteX1" fmla="*/ 262043 w 516126"/>
                    <a:gd name="connsiteY1" fmla="*/ 64215 h 278025"/>
                    <a:gd name="connsiteX2" fmla="*/ 305585 w 516126"/>
                    <a:gd name="connsiteY2" fmla="*/ 78729 h 278025"/>
                    <a:gd name="connsiteX3" fmla="*/ 392671 w 516126"/>
                    <a:gd name="connsiteY3" fmla="*/ 93243 h 278025"/>
                    <a:gd name="connsiteX4" fmla="*/ 436214 w 516126"/>
                    <a:gd name="connsiteY4" fmla="*/ 122272 h 278025"/>
                    <a:gd name="connsiteX5" fmla="*/ 262043 w 516126"/>
                    <a:gd name="connsiteY5" fmla="*/ 180329 h 278025"/>
                    <a:gd name="connsiteX6" fmla="*/ 218500 w 516126"/>
                    <a:gd name="connsiteY6" fmla="*/ 194843 h 278025"/>
                    <a:gd name="connsiteX7" fmla="*/ 87871 w 516126"/>
                    <a:gd name="connsiteY7" fmla="*/ 267415 h 278025"/>
                    <a:gd name="connsiteX8" fmla="*/ 44328 w 516126"/>
                    <a:gd name="connsiteY8" fmla="*/ 238386 h 278025"/>
                    <a:gd name="connsiteX9" fmla="*/ 785 w 516126"/>
                    <a:gd name="connsiteY9" fmla="*/ 136786 h 278025"/>
                    <a:gd name="connsiteX10" fmla="*/ 15300 w 516126"/>
                    <a:gd name="connsiteY10" fmla="*/ 35186 h 278025"/>
                    <a:gd name="connsiteX11" fmla="*/ 102385 w 516126"/>
                    <a:gd name="connsiteY11" fmla="*/ 35186 h 278025"/>
                    <a:gd name="connsiteX12" fmla="*/ 87871 w 516126"/>
                    <a:gd name="connsiteY12" fmla="*/ 49700 h 278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6126" h="278025">
                      <a:moveTo>
                        <a:pt x="87871" y="49700"/>
                      </a:moveTo>
                      <a:cubicBezTo>
                        <a:pt x="114481" y="54538"/>
                        <a:pt x="204295" y="56515"/>
                        <a:pt x="262043" y="64215"/>
                      </a:cubicBezTo>
                      <a:cubicBezTo>
                        <a:pt x="277208" y="66237"/>
                        <a:pt x="290650" y="75410"/>
                        <a:pt x="305585" y="78729"/>
                      </a:cubicBezTo>
                      <a:cubicBezTo>
                        <a:pt x="334313" y="85113"/>
                        <a:pt x="363642" y="88405"/>
                        <a:pt x="392671" y="93243"/>
                      </a:cubicBezTo>
                      <a:cubicBezTo>
                        <a:pt x="407185" y="102919"/>
                        <a:pt x="425317" y="108650"/>
                        <a:pt x="436214" y="122272"/>
                      </a:cubicBezTo>
                      <a:cubicBezTo>
                        <a:pt x="516126" y="222163"/>
                        <a:pt x="278587" y="179056"/>
                        <a:pt x="262043" y="180329"/>
                      </a:cubicBezTo>
                      <a:cubicBezTo>
                        <a:pt x="247529" y="185167"/>
                        <a:pt x="231874" y="187413"/>
                        <a:pt x="218500" y="194843"/>
                      </a:cubicBezTo>
                      <a:cubicBezTo>
                        <a:pt x="68771" y="278025"/>
                        <a:pt x="186400" y="234570"/>
                        <a:pt x="87871" y="267415"/>
                      </a:cubicBezTo>
                      <a:cubicBezTo>
                        <a:pt x="73357" y="257739"/>
                        <a:pt x="55495" y="251787"/>
                        <a:pt x="44328" y="238386"/>
                      </a:cubicBezTo>
                      <a:cubicBezTo>
                        <a:pt x="24402" y="214475"/>
                        <a:pt x="10868" y="167034"/>
                        <a:pt x="785" y="136786"/>
                      </a:cubicBezTo>
                      <a:cubicBezTo>
                        <a:pt x="5623" y="102919"/>
                        <a:pt x="0" y="65785"/>
                        <a:pt x="15300" y="35186"/>
                      </a:cubicBezTo>
                      <a:cubicBezTo>
                        <a:pt x="32893" y="0"/>
                        <a:pt x="84792" y="31667"/>
                        <a:pt x="102385" y="35186"/>
                      </a:cubicBezTo>
                      <a:cubicBezTo>
                        <a:pt x="111873" y="37084"/>
                        <a:pt x="61261" y="44862"/>
                        <a:pt x="87871" y="49700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Figura a mano libera 60"/>
                <p:cNvSpPr/>
                <p:nvPr/>
              </p:nvSpPr>
              <p:spPr>
                <a:xfrm>
                  <a:off x="6698343" y="4106253"/>
                  <a:ext cx="410191" cy="330859"/>
                </a:xfrm>
                <a:custGeom>
                  <a:avLst/>
                  <a:gdLst>
                    <a:gd name="connsiteX0" fmla="*/ 0 w 410191"/>
                    <a:gd name="connsiteY0" fmla="*/ 232228 h 330859"/>
                    <a:gd name="connsiteX1" fmla="*/ 29028 w 410191"/>
                    <a:gd name="connsiteY1" fmla="*/ 188685 h 330859"/>
                    <a:gd name="connsiteX2" fmla="*/ 43543 w 410191"/>
                    <a:gd name="connsiteY2" fmla="*/ 145142 h 330859"/>
                    <a:gd name="connsiteX3" fmla="*/ 87086 w 410191"/>
                    <a:gd name="connsiteY3" fmla="*/ 101600 h 330859"/>
                    <a:gd name="connsiteX4" fmla="*/ 130628 w 410191"/>
                    <a:gd name="connsiteY4" fmla="*/ 14514 h 330859"/>
                    <a:gd name="connsiteX5" fmla="*/ 174171 w 410191"/>
                    <a:gd name="connsiteY5" fmla="*/ 0 h 330859"/>
                    <a:gd name="connsiteX6" fmla="*/ 304800 w 410191"/>
                    <a:gd name="connsiteY6" fmla="*/ 14514 h 330859"/>
                    <a:gd name="connsiteX7" fmla="*/ 362857 w 410191"/>
                    <a:gd name="connsiteY7" fmla="*/ 29028 h 330859"/>
                    <a:gd name="connsiteX8" fmla="*/ 377371 w 410191"/>
                    <a:gd name="connsiteY8" fmla="*/ 72571 h 330859"/>
                    <a:gd name="connsiteX9" fmla="*/ 362857 w 410191"/>
                    <a:gd name="connsiteY9" fmla="*/ 290285 h 330859"/>
                    <a:gd name="connsiteX10" fmla="*/ 203200 w 410191"/>
                    <a:gd name="connsiteY10" fmla="*/ 275771 h 330859"/>
                    <a:gd name="connsiteX11" fmla="*/ 116114 w 410191"/>
                    <a:gd name="connsiteY11" fmla="*/ 261257 h 330859"/>
                    <a:gd name="connsiteX12" fmla="*/ 14514 w 410191"/>
                    <a:gd name="connsiteY12" fmla="*/ 246742 h 330859"/>
                    <a:gd name="connsiteX13" fmla="*/ 0 w 410191"/>
                    <a:gd name="connsiteY13" fmla="*/ 232228 h 330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0191" h="330859">
                      <a:moveTo>
                        <a:pt x="0" y="232228"/>
                      </a:moveTo>
                      <a:cubicBezTo>
                        <a:pt x="9676" y="217714"/>
                        <a:pt x="21227" y="204287"/>
                        <a:pt x="29028" y="188685"/>
                      </a:cubicBezTo>
                      <a:cubicBezTo>
                        <a:pt x="35870" y="175001"/>
                        <a:pt x="35056" y="157872"/>
                        <a:pt x="43543" y="145142"/>
                      </a:cubicBezTo>
                      <a:cubicBezTo>
                        <a:pt x="54929" y="128063"/>
                        <a:pt x="72572" y="116114"/>
                        <a:pt x="87086" y="101600"/>
                      </a:cubicBezTo>
                      <a:cubicBezTo>
                        <a:pt x="96647" y="72916"/>
                        <a:pt x="105050" y="34976"/>
                        <a:pt x="130628" y="14514"/>
                      </a:cubicBezTo>
                      <a:cubicBezTo>
                        <a:pt x="142575" y="4957"/>
                        <a:pt x="159657" y="4838"/>
                        <a:pt x="174171" y="0"/>
                      </a:cubicBezTo>
                      <a:cubicBezTo>
                        <a:pt x="217714" y="4838"/>
                        <a:pt x="261498" y="7852"/>
                        <a:pt x="304800" y="14514"/>
                      </a:cubicBezTo>
                      <a:cubicBezTo>
                        <a:pt x="324516" y="17547"/>
                        <a:pt x="347280" y="16567"/>
                        <a:pt x="362857" y="29028"/>
                      </a:cubicBezTo>
                      <a:cubicBezTo>
                        <a:pt x="374804" y="38585"/>
                        <a:pt x="372533" y="58057"/>
                        <a:pt x="377371" y="72571"/>
                      </a:cubicBezTo>
                      <a:cubicBezTo>
                        <a:pt x="372533" y="145142"/>
                        <a:pt x="410191" y="235062"/>
                        <a:pt x="362857" y="290285"/>
                      </a:cubicBezTo>
                      <a:cubicBezTo>
                        <a:pt x="328080" y="330859"/>
                        <a:pt x="256272" y="282015"/>
                        <a:pt x="203200" y="275771"/>
                      </a:cubicBezTo>
                      <a:cubicBezTo>
                        <a:pt x="173973" y="272333"/>
                        <a:pt x="145201" y="265732"/>
                        <a:pt x="116114" y="261257"/>
                      </a:cubicBezTo>
                      <a:cubicBezTo>
                        <a:pt x="82301" y="256055"/>
                        <a:pt x="48381" y="251580"/>
                        <a:pt x="14514" y="246742"/>
                      </a:cubicBezTo>
                      <a:lnTo>
                        <a:pt x="0" y="232228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Figura a mano libera 61"/>
                <p:cNvSpPr/>
                <p:nvPr/>
              </p:nvSpPr>
              <p:spPr>
                <a:xfrm>
                  <a:off x="6590359" y="3322481"/>
                  <a:ext cx="359321" cy="508000"/>
                </a:xfrm>
                <a:custGeom>
                  <a:avLst/>
                  <a:gdLst>
                    <a:gd name="connsiteX0" fmla="*/ 78955 w 359321"/>
                    <a:gd name="connsiteY0" fmla="*/ 43543 h 508000"/>
                    <a:gd name="connsiteX1" fmla="*/ 49927 w 359321"/>
                    <a:gd name="connsiteY1" fmla="*/ 87086 h 508000"/>
                    <a:gd name="connsiteX2" fmla="*/ 6384 w 359321"/>
                    <a:gd name="connsiteY2" fmla="*/ 130629 h 508000"/>
                    <a:gd name="connsiteX3" fmla="*/ 20898 w 359321"/>
                    <a:gd name="connsiteY3" fmla="*/ 217714 h 508000"/>
                    <a:gd name="connsiteX4" fmla="*/ 49927 w 359321"/>
                    <a:gd name="connsiteY4" fmla="*/ 261257 h 508000"/>
                    <a:gd name="connsiteX5" fmla="*/ 137012 w 359321"/>
                    <a:gd name="connsiteY5" fmla="*/ 319314 h 508000"/>
                    <a:gd name="connsiteX6" fmla="*/ 166041 w 359321"/>
                    <a:gd name="connsiteY6" fmla="*/ 362857 h 508000"/>
                    <a:gd name="connsiteX7" fmla="*/ 238612 w 359321"/>
                    <a:gd name="connsiteY7" fmla="*/ 493486 h 508000"/>
                    <a:gd name="connsiteX8" fmla="*/ 282155 w 359321"/>
                    <a:gd name="connsiteY8" fmla="*/ 508000 h 508000"/>
                    <a:gd name="connsiteX9" fmla="*/ 325698 w 359321"/>
                    <a:gd name="connsiteY9" fmla="*/ 188686 h 508000"/>
                    <a:gd name="connsiteX10" fmla="*/ 311184 w 359321"/>
                    <a:gd name="connsiteY10" fmla="*/ 72572 h 508000"/>
                    <a:gd name="connsiteX11" fmla="*/ 180555 w 359321"/>
                    <a:gd name="connsiteY11" fmla="*/ 0 h 508000"/>
                    <a:gd name="connsiteX12" fmla="*/ 78955 w 359321"/>
                    <a:gd name="connsiteY12" fmla="*/ 43543 h 50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9321" h="508000">
                      <a:moveTo>
                        <a:pt x="78955" y="43543"/>
                      </a:moveTo>
                      <a:cubicBezTo>
                        <a:pt x="57184" y="58057"/>
                        <a:pt x="61094" y="73685"/>
                        <a:pt x="49927" y="87086"/>
                      </a:cubicBezTo>
                      <a:cubicBezTo>
                        <a:pt x="36786" y="102855"/>
                        <a:pt x="10837" y="110591"/>
                        <a:pt x="6384" y="130629"/>
                      </a:cubicBezTo>
                      <a:cubicBezTo>
                        <a:pt x="0" y="159357"/>
                        <a:pt x="11592" y="189795"/>
                        <a:pt x="20898" y="217714"/>
                      </a:cubicBezTo>
                      <a:cubicBezTo>
                        <a:pt x="26414" y="234263"/>
                        <a:pt x="36799" y="249770"/>
                        <a:pt x="49927" y="261257"/>
                      </a:cubicBezTo>
                      <a:cubicBezTo>
                        <a:pt x="76183" y="284231"/>
                        <a:pt x="137012" y="319314"/>
                        <a:pt x="137012" y="319314"/>
                      </a:cubicBezTo>
                      <a:cubicBezTo>
                        <a:pt x="146688" y="333828"/>
                        <a:pt x="158240" y="347255"/>
                        <a:pt x="166041" y="362857"/>
                      </a:cubicBezTo>
                      <a:cubicBezTo>
                        <a:pt x="186489" y="403753"/>
                        <a:pt x="183694" y="475181"/>
                        <a:pt x="238612" y="493486"/>
                      </a:cubicBezTo>
                      <a:lnTo>
                        <a:pt x="282155" y="508000"/>
                      </a:lnTo>
                      <a:cubicBezTo>
                        <a:pt x="359321" y="392253"/>
                        <a:pt x="325698" y="458731"/>
                        <a:pt x="325698" y="188686"/>
                      </a:cubicBezTo>
                      <a:cubicBezTo>
                        <a:pt x="325698" y="149680"/>
                        <a:pt x="330838" y="106264"/>
                        <a:pt x="311184" y="72572"/>
                      </a:cubicBezTo>
                      <a:cubicBezTo>
                        <a:pt x="287090" y="31267"/>
                        <a:pt x="223990" y="14478"/>
                        <a:pt x="180555" y="0"/>
                      </a:cubicBezTo>
                      <a:cubicBezTo>
                        <a:pt x="84290" y="32089"/>
                        <a:pt x="100726" y="29029"/>
                        <a:pt x="78955" y="4354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Figura a mano libera 62"/>
                <p:cNvSpPr/>
                <p:nvPr/>
              </p:nvSpPr>
              <p:spPr>
                <a:xfrm>
                  <a:off x="6354927" y="3554709"/>
                  <a:ext cx="459530" cy="320158"/>
                </a:xfrm>
                <a:custGeom>
                  <a:avLst/>
                  <a:gdLst>
                    <a:gd name="connsiteX0" fmla="*/ 154730 w 459530"/>
                    <a:gd name="connsiteY0" fmla="*/ 1 h 320158"/>
                    <a:gd name="connsiteX1" fmla="*/ 241816 w 459530"/>
                    <a:gd name="connsiteY1" fmla="*/ 29029 h 320158"/>
                    <a:gd name="connsiteX2" fmla="*/ 270844 w 459530"/>
                    <a:gd name="connsiteY2" fmla="*/ 116115 h 320158"/>
                    <a:gd name="connsiteX3" fmla="*/ 285359 w 459530"/>
                    <a:gd name="connsiteY3" fmla="*/ 159658 h 320158"/>
                    <a:gd name="connsiteX4" fmla="*/ 328902 w 459530"/>
                    <a:gd name="connsiteY4" fmla="*/ 188686 h 320158"/>
                    <a:gd name="connsiteX5" fmla="*/ 415987 w 459530"/>
                    <a:gd name="connsiteY5" fmla="*/ 261258 h 320158"/>
                    <a:gd name="connsiteX6" fmla="*/ 459530 w 459530"/>
                    <a:gd name="connsiteY6" fmla="*/ 275772 h 320158"/>
                    <a:gd name="connsiteX7" fmla="*/ 111187 w 459530"/>
                    <a:gd name="connsiteY7" fmla="*/ 304801 h 320158"/>
                    <a:gd name="connsiteX8" fmla="*/ 38616 w 459530"/>
                    <a:gd name="connsiteY8" fmla="*/ 290286 h 320158"/>
                    <a:gd name="connsiteX9" fmla="*/ 38616 w 459530"/>
                    <a:gd name="connsiteY9" fmla="*/ 58058 h 320158"/>
                    <a:gd name="connsiteX10" fmla="*/ 82159 w 459530"/>
                    <a:gd name="connsiteY10" fmla="*/ 43544 h 320158"/>
                    <a:gd name="connsiteX11" fmla="*/ 154730 w 459530"/>
                    <a:gd name="connsiteY11" fmla="*/ 1 h 320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59530" h="320158">
                      <a:moveTo>
                        <a:pt x="154730" y="1"/>
                      </a:moveTo>
                      <a:cubicBezTo>
                        <a:pt x="183759" y="9677"/>
                        <a:pt x="232140" y="0"/>
                        <a:pt x="241816" y="29029"/>
                      </a:cubicBezTo>
                      <a:lnTo>
                        <a:pt x="270844" y="116115"/>
                      </a:lnTo>
                      <a:cubicBezTo>
                        <a:pt x="275682" y="130629"/>
                        <a:pt x="272629" y="151171"/>
                        <a:pt x="285359" y="159658"/>
                      </a:cubicBezTo>
                      <a:cubicBezTo>
                        <a:pt x="299873" y="169334"/>
                        <a:pt x="315501" y="177519"/>
                        <a:pt x="328902" y="188686"/>
                      </a:cubicBezTo>
                      <a:cubicBezTo>
                        <a:pt x="377053" y="228812"/>
                        <a:pt x="361931" y="234230"/>
                        <a:pt x="415987" y="261258"/>
                      </a:cubicBezTo>
                      <a:cubicBezTo>
                        <a:pt x="429671" y="268100"/>
                        <a:pt x="445016" y="270934"/>
                        <a:pt x="459530" y="275772"/>
                      </a:cubicBezTo>
                      <a:cubicBezTo>
                        <a:pt x="326370" y="320158"/>
                        <a:pt x="385540" y="304801"/>
                        <a:pt x="111187" y="304801"/>
                      </a:cubicBezTo>
                      <a:cubicBezTo>
                        <a:pt x="86518" y="304801"/>
                        <a:pt x="62806" y="295124"/>
                        <a:pt x="38616" y="290286"/>
                      </a:cubicBezTo>
                      <a:cubicBezTo>
                        <a:pt x="9715" y="203582"/>
                        <a:pt x="0" y="193213"/>
                        <a:pt x="38616" y="58058"/>
                      </a:cubicBezTo>
                      <a:cubicBezTo>
                        <a:pt x="42819" y="43347"/>
                        <a:pt x="66978" y="45442"/>
                        <a:pt x="82159" y="43544"/>
                      </a:cubicBezTo>
                      <a:cubicBezTo>
                        <a:pt x="106163" y="40544"/>
                        <a:pt x="130540" y="43544"/>
                        <a:pt x="154730" y="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Figura a mano libera 63"/>
                <p:cNvSpPr/>
                <p:nvPr/>
              </p:nvSpPr>
              <p:spPr>
                <a:xfrm>
                  <a:off x="7104743" y="3854672"/>
                  <a:ext cx="236306" cy="440266"/>
                </a:xfrm>
                <a:custGeom>
                  <a:avLst/>
                  <a:gdLst>
                    <a:gd name="connsiteX0" fmla="*/ 203200 w 236306"/>
                    <a:gd name="connsiteY0" fmla="*/ 48381 h 440266"/>
                    <a:gd name="connsiteX1" fmla="*/ 116114 w 236306"/>
                    <a:gd name="connsiteY1" fmla="*/ 91923 h 440266"/>
                    <a:gd name="connsiteX2" fmla="*/ 29028 w 236306"/>
                    <a:gd name="connsiteY2" fmla="*/ 164495 h 440266"/>
                    <a:gd name="connsiteX3" fmla="*/ 0 w 236306"/>
                    <a:gd name="connsiteY3" fmla="*/ 208038 h 440266"/>
                    <a:gd name="connsiteX4" fmla="*/ 14514 w 236306"/>
                    <a:gd name="connsiteY4" fmla="*/ 266095 h 440266"/>
                    <a:gd name="connsiteX5" fmla="*/ 29028 w 236306"/>
                    <a:gd name="connsiteY5" fmla="*/ 425752 h 440266"/>
                    <a:gd name="connsiteX6" fmla="*/ 72571 w 236306"/>
                    <a:gd name="connsiteY6" fmla="*/ 440266 h 440266"/>
                    <a:gd name="connsiteX7" fmla="*/ 174171 w 236306"/>
                    <a:gd name="connsiteY7" fmla="*/ 425752 h 440266"/>
                    <a:gd name="connsiteX8" fmla="*/ 203200 w 236306"/>
                    <a:gd name="connsiteY8" fmla="*/ 382209 h 440266"/>
                    <a:gd name="connsiteX9" fmla="*/ 203200 w 236306"/>
                    <a:gd name="connsiteY9" fmla="*/ 48381 h 440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6306" h="440266">
                      <a:moveTo>
                        <a:pt x="203200" y="48381"/>
                      </a:moveTo>
                      <a:cubicBezTo>
                        <a:pt x="188686" y="0"/>
                        <a:pt x="236306" y="31827"/>
                        <a:pt x="116114" y="91923"/>
                      </a:cubicBezTo>
                      <a:cubicBezTo>
                        <a:pt x="83495" y="108233"/>
                        <a:pt x="51955" y="136982"/>
                        <a:pt x="29028" y="164495"/>
                      </a:cubicBezTo>
                      <a:cubicBezTo>
                        <a:pt x="17861" y="177896"/>
                        <a:pt x="9676" y="193524"/>
                        <a:pt x="0" y="208038"/>
                      </a:cubicBezTo>
                      <a:cubicBezTo>
                        <a:pt x="4838" y="227390"/>
                        <a:pt x="11878" y="246322"/>
                        <a:pt x="14514" y="266095"/>
                      </a:cubicBezTo>
                      <a:cubicBezTo>
                        <a:pt x="21576" y="319065"/>
                        <a:pt x="12129" y="375056"/>
                        <a:pt x="29028" y="425752"/>
                      </a:cubicBezTo>
                      <a:cubicBezTo>
                        <a:pt x="33866" y="440266"/>
                        <a:pt x="58057" y="435428"/>
                        <a:pt x="72571" y="440266"/>
                      </a:cubicBezTo>
                      <a:cubicBezTo>
                        <a:pt x="106438" y="435428"/>
                        <a:pt x="142909" y="439646"/>
                        <a:pt x="174171" y="425752"/>
                      </a:cubicBezTo>
                      <a:cubicBezTo>
                        <a:pt x="190112" y="418667"/>
                        <a:pt x="201689" y="399588"/>
                        <a:pt x="203200" y="382209"/>
                      </a:cubicBezTo>
                      <a:cubicBezTo>
                        <a:pt x="211583" y="285811"/>
                        <a:pt x="217714" y="96762"/>
                        <a:pt x="203200" y="4838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Figura a mano libera 64"/>
                <p:cNvSpPr/>
                <p:nvPr/>
              </p:nvSpPr>
              <p:spPr>
                <a:xfrm>
                  <a:off x="7033666" y="3235395"/>
                  <a:ext cx="301079" cy="425994"/>
                </a:xfrm>
                <a:custGeom>
                  <a:avLst/>
                  <a:gdLst>
                    <a:gd name="connsiteX0" fmla="*/ 27534 w 301079"/>
                    <a:gd name="connsiteY0" fmla="*/ 0 h 425994"/>
                    <a:gd name="connsiteX1" fmla="*/ 85591 w 301079"/>
                    <a:gd name="connsiteY1" fmla="*/ 188686 h 425994"/>
                    <a:gd name="connsiteX2" fmla="*/ 158163 w 301079"/>
                    <a:gd name="connsiteY2" fmla="*/ 203200 h 425994"/>
                    <a:gd name="connsiteX3" fmla="*/ 274277 w 301079"/>
                    <a:gd name="connsiteY3" fmla="*/ 232229 h 425994"/>
                    <a:gd name="connsiteX4" fmla="*/ 288791 w 301079"/>
                    <a:gd name="connsiteY4" fmla="*/ 377372 h 425994"/>
                    <a:gd name="connsiteX5" fmla="*/ 274277 w 301079"/>
                    <a:gd name="connsiteY5" fmla="*/ 101600 h 425994"/>
                    <a:gd name="connsiteX6" fmla="*/ 187191 w 301079"/>
                    <a:gd name="connsiteY6" fmla="*/ 43543 h 425994"/>
                    <a:gd name="connsiteX7" fmla="*/ 100105 w 301079"/>
                    <a:gd name="connsiteY7" fmla="*/ 14515 h 425994"/>
                    <a:gd name="connsiteX8" fmla="*/ 56563 w 301079"/>
                    <a:gd name="connsiteY8" fmla="*/ 0 h 425994"/>
                    <a:gd name="connsiteX9" fmla="*/ 27534 w 301079"/>
                    <a:gd name="connsiteY9" fmla="*/ 0 h 42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1079" h="425994">
                      <a:moveTo>
                        <a:pt x="27534" y="0"/>
                      </a:moveTo>
                      <a:cubicBezTo>
                        <a:pt x="36227" y="95622"/>
                        <a:pt x="0" y="156590"/>
                        <a:pt x="85591" y="188686"/>
                      </a:cubicBezTo>
                      <a:cubicBezTo>
                        <a:pt x="108690" y="197348"/>
                        <a:pt x="134125" y="197653"/>
                        <a:pt x="158163" y="203200"/>
                      </a:cubicBezTo>
                      <a:cubicBezTo>
                        <a:pt x="197037" y="212171"/>
                        <a:pt x="274277" y="232229"/>
                        <a:pt x="274277" y="232229"/>
                      </a:cubicBezTo>
                      <a:cubicBezTo>
                        <a:pt x="279115" y="280610"/>
                        <a:pt x="288791" y="425994"/>
                        <a:pt x="288791" y="377372"/>
                      </a:cubicBezTo>
                      <a:cubicBezTo>
                        <a:pt x="288791" y="285321"/>
                        <a:pt x="301079" y="189663"/>
                        <a:pt x="274277" y="101600"/>
                      </a:cubicBezTo>
                      <a:cubicBezTo>
                        <a:pt x="264119" y="68224"/>
                        <a:pt x="220289" y="54575"/>
                        <a:pt x="187191" y="43543"/>
                      </a:cubicBezTo>
                      <a:lnTo>
                        <a:pt x="100105" y="14515"/>
                      </a:lnTo>
                      <a:cubicBezTo>
                        <a:pt x="85591" y="9677"/>
                        <a:pt x="71862" y="0"/>
                        <a:pt x="56563" y="0"/>
                      </a:cubicBezTo>
                      <a:lnTo>
                        <a:pt x="27534" y="0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Figura a mano libera 65"/>
                <p:cNvSpPr/>
                <p:nvPr/>
              </p:nvSpPr>
              <p:spPr>
                <a:xfrm>
                  <a:off x="7372492" y="3599131"/>
                  <a:ext cx="174172" cy="486229"/>
                </a:xfrm>
                <a:custGeom>
                  <a:avLst/>
                  <a:gdLst>
                    <a:gd name="connsiteX0" fmla="*/ 130629 w 174172"/>
                    <a:gd name="connsiteY0" fmla="*/ 7257 h 486229"/>
                    <a:gd name="connsiteX1" fmla="*/ 72572 w 174172"/>
                    <a:gd name="connsiteY1" fmla="*/ 21771 h 486229"/>
                    <a:gd name="connsiteX2" fmla="*/ 14515 w 174172"/>
                    <a:gd name="connsiteY2" fmla="*/ 108857 h 486229"/>
                    <a:gd name="connsiteX3" fmla="*/ 0 w 174172"/>
                    <a:gd name="connsiteY3" fmla="*/ 166914 h 486229"/>
                    <a:gd name="connsiteX4" fmla="*/ 29029 w 174172"/>
                    <a:gd name="connsiteY4" fmla="*/ 486229 h 486229"/>
                    <a:gd name="connsiteX5" fmla="*/ 116115 w 174172"/>
                    <a:gd name="connsiteY5" fmla="*/ 457200 h 486229"/>
                    <a:gd name="connsiteX6" fmla="*/ 159657 w 174172"/>
                    <a:gd name="connsiteY6" fmla="*/ 442686 h 486229"/>
                    <a:gd name="connsiteX7" fmla="*/ 174172 w 174172"/>
                    <a:gd name="connsiteY7" fmla="*/ 137886 h 486229"/>
                    <a:gd name="connsiteX8" fmla="*/ 159657 w 174172"/>
                    <a:gd name="connsiteY8" fmla="*/ 65314 h 486229"/>
                    <a:gd name="connsiteX9" fmla="*/ 130629 w 174172"/>
                    <a:gd name="connsiteY9" fmla="*/ 7257 h 486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4172" h="486229">
                      <a:moveTo>
                        <a:pt x="130629" y="7257"/>
                      </a:moveTo>
                      <a:cubicBezTo>
                        <a:pt x="116115" y="0"/>
                        <a:pt x="87584" y="8635"/>
                        <a:pt x="72572" y="21771"/>
                      </a:cubicBezTo>
                      <a:cubicBezTo>
                        <a:pt x="46316" y="44745"/>
                        <a:pt x="14515" y="108857"/>
                        <a:pt x="14515" y="108857"/>
                      </a:cubicBezTo>
                      <a:cubicBezTo>
                        <a:pt x="9677" y="128209"/>
                        <a:pt x="0" y="146966"/>
                        <a:pt x="0" y="166914"/>
                      </a:cubicBezTo>
                      <a:cubicBezTo>
                        <a:pt x="0" y="330408"/>
                        <a:pt x="7968" y="359863"/>
                        <a:pt x="29029" y="486229"/>
                      </a:cubicBezTo>
                      <a:lnTo>
                        <a:pt x="116115" y="457200"/>
                      </a:lnTo>
                      <a:lnTo>
                        <a:pt x="159657" y="442686"/>
                      </a:lnTo>
                      <a:cubicBezTo>
                        <a:pt x="164495" y="341086"/>
                        <a:pt x="174172" y="239601"/>
                        <a:pt x="174172" y="137886"/>
                      </a:cubicBezTo>
                      <a:cubicBezTo>
                        <a:pt x="174172" y="113216"/>
                        <a:pt x="169375" y="87989"/>
                        <a:pt x="159657" y="65314"/>
                      </a:cubicBezTo>
                      <a:cubicBezTo>
                        <a:pt x="154267" y="52736"/>
                        <a:pt x="145143" y="14514"/>
                        <a:pt x="130629" y="7257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Figura a mano libera 66"/>
                <p:cNvSpPr/>
                <p:nvPr/>
              </p:nvSpPr>
              <p:spPr>
                <a:xfrm>
                  <a:off x="7364838" y="3213624"/>
                  <a:ext cx="326397" cy="344868"/>
                </a:xfrm>
                <a:custGeom>
                  <a:avLst/>
                  <a:gdLst>
                    <a:gd name="connsiteX0" fmla="*/ 73733 w 326397"/>
                    <a:gd name="connsiteY0" fmla="*/ 36286 h 344868"/>
                    <a:gd name="connsiteX1" fmla="*/ 59219 w 326397"/>
                    <a:gd name="connsiteY1" fmla="*/ 312057 h 344868"/>
                    <a:gd name="connsiteX2" fmla="*/ 175333 w 326397"/>
                    <a:gd name="connsiteY2" fmla="*/ 326571 h 344868"/>
                    <a:gd name="connsiteX3" fmla="*/ 262419 w 326397"/>
                    <a:gd name="connsiteY3" fmla="*/ 312057 h 344868"/>
                    <a:gd name="connsiteX4" fmla="*/ 204362 w 326397"/>
                    <a:gd name="connsiteY4" fmla="*/ 94343 h 344868"/>
                    <a:gd name="connsiteX5" fmla="*/ 73733 w 326397"/>
                    <a:gd name="connsiteY5" fmla="*/ 36286 h 344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6397" h="344868">
                      <a:moveTo>
                        <a:pt x="73733" y="36286"/>
                      </a:moveTo>
                      <a:cubicBezTo>
                        <a:pt x="49543" y="72572"/>
                        <a:pt x="0" y="219938"/>
                        <a:pt x="59219" y="312057"/>
                      </a:cubicBezTo>
                      <a:cubicBezTo>
                        <a:pt x="80312" y="344868"/>
                        <a:pt x="136628" y="321733"/>
                        <a:pt x="175333" y="326571"/>
                      </a:cubicBezTo>
                      <a:lnTo>
                        <a:pt x="262419" y="312057"/>
                      </a:lnTo>
                      <a:cubicBezTo>
                        <a:pt x="326397" y="120123"/>
                        <a:pt x="294396" y="124354"/>
                        <a:pt x="204362" y="94343"/>
                      </a:cubicBezTo>
                      <a:cubicBezTo>
                        <a:pt x="105199" y="28235"/>
                        <a:pt x="97923" y="0"/>
                        <a:pt x="73733" y="36286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Figura a mano libera 67"/>
                <p:cNvSpPr/>
                <p:nvPr/>
              </p:nvSpPr>
              <p:spPr>
                <a:xfrm>
                  <a:off x="7574039" y="3639553"/>
                  <a:ext cx="280730" cy="411823"/>
                </a:xfrm>
                <a:custGeom>
                  <a:avLst/>
                  <a:gdLst>
                    <a:gd name="connsiteX0" fmla="*/ 9676 w 280730"/>
                    <a:gd name="connsiteY0" fmla="*/ 31271 h 411823"/>
                    <a:gd name="connsiteX1" fmla="*/ 24191 w 280730"/>
                    <a:gd name="connsiteY1" fmla="*/ 74814 h 411823"/>
                    <a:gd name="connsiteX2" fmla="*/ 53219 w 280730"/>
                    <a:gd name="connsiteY2" fmla="*/ 394128 h 411823"/>
                    <a:gd name="connsiteX3" fmla="*/ 198362 w 280730"/>
                    <a:gd name="connsiteY3" fmla="*/ 379614 h 411823"/>
                    <a:gd name="connsiteX4" fmla="*/ 227391 w 280730"/>
                    <a:gd name="connsiteY4" fmla="*/ 336071 h 411823"/>
                    <a:gd name="connsiteX5" fmla="*/ 169334 w 280730"/>
                    <a:gd name="connsiteY5" fmla="*/ 45785 h 411823"/>
                    <a:gd name="connsiteX6" fmla="*/ 125791 w 280730"/>
                    <a:gd name="connsiteY6" fmla="*/ 31271 h 411823"/>
                    <a:gd name="connsiteX7" fmla="*/ 82248 w 280730"/>
                    <a:gd name="connsiteY7" fmla="*/ 2242 h 411823"/>
                    <a:gd name="connsiteX8" fmla="*/ 9676 w 280730"/>
                    <a:gd name="connsiteY8" fmla="*/ 31271 h 411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0730" h="411823">
                      <a:moveTo>
                        <a:pt x="9676" y="31271"/>
                      </a:moveTo>
                      <a:cubicBezTo>
                        <a:pt x="0" y="43366"/>
                        <a:pt x="22806" y="59577"/>
                        <a:pt x="24191" y="74814"/>
                      </a:cubicBezTo>
                      <a:cubicBezTo>
                        <a:pt x="54829" y="411823"/>
                        <a:pt x="7050" y="255619"/>
                        <a:pt x="53219" y="394128"/>
                      </a:cubicBezTo>
                      <a:cubicBezTo>
                        <a:pt x="101600" y="389290"/>
                        <a:pt x="152235" y="394990"/>
                        <a:pt x="198362" y="379614"/>
                      </a:cubicBezTo>
                      <a:cubicBezTo>
                        <a:pt x="214911" y="374098"/>
                        <a:pt x="226561" y="353495"/>
                        <a:pt x="227391" y="336071"/>
                      </a:cubicBezTo>
                      <a:cubicBezTo>
                        <a:pt x="235491" y="165960"/>
                        <a:pt x="280730" y="101484"/>
                        <a:pt x="169334" y="45785"/>
                      </a:cubicBezTo>
                      <a:cubicBezTo>
                        <a:pt x="155650" y="38943"/>
                        <a:pt x="140305" y="36109"/>
                        <a:pt x="125791" y="31271"/>
                      </a:cubicBezTo>
                      <a:cubicBezTo>
                        <a:pt x="111277" y="21595"/>
                        <a:pt x="99455" y="5110"/>
                        <a:pt x="82248" y="2242"/>
                      </a:cubicBezTo>
                      <a:cubicBezTo>
                        <a:pt x="68799" y="0"/>
                        <a:pt x="19352" y="19176"/>
                        <a:pt x="9676" y="3127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uppo 59"/>
              <p:cNvGrpSpPr/>
              <p:nvPr/>
            </p:nvGrpSpPr>
            <p:grpSpPr>
              <a:xfrm rot="3623599">
                <a:off x="6563866" y="4216628"/>
                <a:ext cx="1499842" cy="1223488"/>
                <a:chOff x="6354927" y="3213624"/>
                <a:chExt cx="1499842" cy="1223488"/>
              </a:xfrm>
            </p:grpSpPr>
            <p:sp>
              <p:nvSpPr>
                <p:cNvPr id="49" name="Ovale 48"/>
                <p:cNvSpPr/>
                <p:nvPr/>
              </p:nvSpPr>
              <p:spPr>
                <a:xfrm>
                  <a:off x="6928182" y="3509296"/>
                  <a:ext cx="360040" cy="43204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Figura a mano libera 49"/>
                <p:cNvSpPr/>
                <p:nvPr/>
              </p:nvSpPr>
              <p:spPr>
                <a:xfrm>
                  <a:off x="6523386" y="3896895"/>
                  <a:ext cx="516126" cy="278025"/>
                </a:xfrm>
                <a:custGeom>
                  <a:avLst/>
                  <a:gdLst>
                    <a:gd name="connsiteX0" fmla="*/ 87871 w 516126"/>
                    <a:gd name="connsiteY0" fmla="*/ 49700 h 278025"/>
                    <a:gd name="connsiteX1" fmla="*/ 262043 w 516126"/>
                    <a:gd name="connsiteY1" fmla="*/ 64215 h 278025"/>
                    <a:gd name="connsiteX2" fmla="*/ 305585 w 516126"/>
                    <a:gd name="connsiteY2" fmla="*/ 78729 h 278025"/>
                    <a:gd name="connsiteX3" fmla="*/ 392671 w 516126"/>
                    <a:gd name="connsiteY3" fmla="*/ 93243 h 278025"/>
                    <a:gd name="connsiteX4" fmla="*/ 436214 w 516126"/>
                    <a:gd name="connsiteY4" fmla="*/ 122272 h 278025"/>
                    <a:gd name="connsiteX5" fmla="*/ 262043 w 516126"/>
                    <a:gd name="connsiteY5" fmla="*/ 180329 h 278025"/>
                    <a:gd name="connsiteX6" fmla="*/ 218500 w 516126"/>
                    <a:gd name="connsiteY6" fmla="*/ 194843 h 278025"/>
                    <a:gd name="connsiteX7" fmla="*/ 87871 w 516126"/>
                    <a:gd name="connsiteY7" fmla="*/ 267415 h 278025"/>
                    <a:gd name="connsiteX8" fmla="*/ 44328 w 516126"/>
                    <a:gd name="connsiteY8" fmla="*/ 238386 h 278025"/>
                    <a:gd name="connsiteX9" fmla="*/ 785 w 516126"/>
                    <a:gd name="connsiteY9" fmla="*/ 136786 h 278025"/>
                    <a:gd name="connsiteX10" fmla="*/ 15300 w 516126"/>
                    <a:gd name="connsiteY10" fmla="*/ 35186 h 278025"/>
                    <a:gd name="connsiteX11" fmla="*/ 102385 w 516126"/>
                    <a:gd name="connsiteY11" fmla="*/ 35186 h 278025"/>
                    <a:gd name="connsiteX12" fmla="*/ 87871 w 516126"/>
                    <a:gd name="connsiteY12" fmla="*/ 49700 h 278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6126" h="278025">
                      <a:moveTo>
                        <a:pt x="87871" y="49700"/>
                      </a:moveTo>
                      <a:cubicBezTo>
                        <a:pt x="114481" y="54538"/>
                        <a:pt x="204295" y="56515"/>
                        <a:pt x="262043" y="64215"/>
                      </a:cubicBezTo>
                      <a:cubicBezTo>
                        <a:pt x="277208" y="66237"/>
                        <a:pt x="290650" y="75410"/>
                        <a:pt x="305585" y="78729"/>
                      </a:cubicBezTo>
                      <a:cubicBezTo>
                        <a:pt x="334313" y="85113"/>
                        <a:pt x="363642" y="88405"/>
                        <a:pt x="392671" y="93243"/>
                      </a:cubicBezTo>
                      <a:cubicBezTo>
                        <a:pt x="407185" y="102919"/>
                        <a:pt x="425317" y="108650"/>
                        <a:pt x="436214" y="122272"/>
                      </a:cubicBezTo>
                      <a:cubicBezTo>
                        <a:pt x="516126" y="222163"/>
                        <a:pt x="278587" y="179056"/>
                        <a:pt x="262043" y="180329"/>
                      </a:cubicBezTo>
                      <a:cubicBezTo>
                        <a:pt x="247529" y="185167"/>
                        <a:pt x="231874" y="187413"/>
                        <a:pt x="218500" y="194843"/>
                      </a:cubicBezTo>
                      <a:cubicBezTo>
                        <a:pt x="68771" y="278025"/>
                        <a:pt x="186400" y="234570"/>
                        <a:pt x="87871" y="267415"/>
                      </a:cubicBezTo>
                      <a:cubicBezTo>
                        <a:pt x="73357" y="257739"/>
                        <a:pt x="55495" y="251787"/>
                        <a:pt x="44328" y="238386"/>
                      </a:cubicBezTo>
                      <a:cubicBezTo>
                        <a:pt x="24402" y="214475"/>
                        <a:pt x="10868" y="167034"/>
                        <a:pt x="785" y="136786"/>
                      </a:cubicBezTo>
                      <a:cubicBezTo>
                        <a:pt x="5623" y="102919"/>
                        <a:pt x="0" y="65785"/>
                        <a:pt x="15300" y="35186"/>
                      </a:cubicBezTo>
                      <a:cubicBezTo>
                        <a:pt x="32893" y="0"/>
                        <a:pt x="84792" y="31667"/>
                        <a:pt x="102385" y="35186"/>
                      </a:cubicBezTo>
                      <a:cubicBezTo>
                        <a:pt x="111873" y="37084"/>
                        <a:pt x="61261" y="44862"/>
                        <a:pt x="87871" y="49700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Figura a mano libera 50"/>
                <p:cNvSpPr/>
                <p:nvPr/>
              </p:nvSpPr>
              <p:spPr>
                <a:xfrm>
                  <a:off x="6698343" y="4106253"/>
                  <a:ext cx="410191" cy="330859"/>
                </a:xfrm>
                <a:custGeom>
                  <a:avLst/>
                  <a:gdLst>
                    <a:gd name="connsiteX0" fmla="*/ 0 w 410191"/>
                    <a:gd name="connsiteY0" fmla="*/ 232228 h 330859"/>
                    <a:gd name="connsiteX1" fmla="*/ 29028 w 410191"/>
                    <a:gd name="connsiteY1" fmla="*/ 188685 h 330859"/>
                    <a:gd name="connsiteX2" fmla="*/ 43543 w 410191"/>
                    <a:gd name="connsiteY2" fmla="*/ 145142 h 330859"/>
                    <a:gd name="connsiteX3" fmla="*/ 87086 w 410191"/>
                    <a:gd name="connsiteY3" fmla="*/ 101600 h 330859"/>
                    <a:gd name="connsiteX4" fmla="*/ 130628 w 410191"/>
                    <a:gd name="connsiteY4" fmla="*/ 14514 h 330859"/>
                    <a:gd name="connsiteX5" fmla="*/ 174171 w 410191"/>
                    <a:gd name="connsiteY5" fmla="*/ 0 h 330859"/>
                    <a:gd name="connsiteX6" fmla="*/ 304800 w 410191"/>
                    <a:gd name="connsiteY6" fmla="*/ 14514 h 330859"/>
                    <a:gd name="connsiteX7" fmla="*/ 362857 w 410191"/>
                    <a:gd name="connsiteY7" fmla="*/ 29028 h 330859"/>
                    <a:gd name="connsiteX8" fmla="*/ 377371 w 410191"/>
                    <a:gd name="connsiteY8" fmla="*/ 72571 h 330859"/>
                    <a:gd name="connsiteX9" fmla="*/ 362857 w 410191"/>
                    <a:gd name="connsiteY9" fmla="*/ 290285 h 330859"/>
                    <a:gd name="connsiteX10" fmla="*/ 203200 w 410191"/>
                    <a:gd name="connsiteY10" fmla="*/ 275771 h 330859"/>
                    <a:gd name="connsiteX11" fmla="*/ 116114 w 410191"/>
                    <a:gd name="connsiteY11" fmla="*/ 261257 h 330859"/>
                    <a:gd name="connsiteX12" fmla="*/ 14514 w 410191"/>
                    <a:gd name="connsiteY12" fmla="*/ 246742 h 330859"/>
                    <a:gd name="connsiteX13" fmla="*/ 0 w 410191"/>
                    <a:gd name="connsiteY13" fmla="*/ 232228 h 330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0191" h="330859">
                      <a:moveTo>
                        <a:pt x="0" y="232228"/>
                      </a:moveTo>
                      <a:cubicBezTo>
                        <a:pt x="9676" y="217714"/>
                        <a:pt x="21227" y="204287"/>
                        <a:pt x="29028" y="188685"/>
                      </a:cubicBezTo>
                      <a:cubicBezTo>
                        <a:pt x="35870" y="175001"/>
                        <a:pt x="35056" y="157872"/>
                        <a:pt x="43543" y="145142"/>
                      </a:cubicBezTo>
                      <a:cubicBezTo>
                        <a:pt x="54929" y="128063"/>
                        <a:pt x="72572" y="116114"/>
                        <a:pt x="87086" y="101600"/>
                      </a:cubicBezTo>
                      <a:cubicBezTo>
                        <a:pt x="96647" y="72916"/>
                        <a:pt x="105050" y="34976"/>
                        <a:pt x="130628" y="14514"/>
                      </a:cubicBezTo>
                      <a:cubicBezTo>
                        <a:pt x="142575" y="4957"/>
                        <a:pt x="159657" y="4838"/>
                        <a:pt x="174171" y="0"/>
                      </a:cubicBezTo>
                      <a:cubicBezTo>
                        <a:pt x="217714" y="4838"/>
                        <a:pt x="261498" y="7852"/>
                        <a:pt x="304800" y="14514"/>
                      </a:cubicBezTo>
                      <a:cubicBezTo>
                        <a:pt x="324516" y="17547"/>
                        <a:pt x="347280" y="16567"/>
                        <a:pt x="362857" y="29028"/>
                      </a:cubicBezTo>
                      <a:cubicBezTo>
                        <a:pt x="374804" y="38585"/>
                        <a:pt x="372533" y="58057"/>
                        <a:pt x="377371" y="72571"/>
                      </a:cubicBezTo>
                      <a:cubicBezTo>
                        <a:pt x="372533" y="145142"/>
                        <a:pt x="410191" y="235062"/>
                        <a:pt x="362857" y="290285"/>
                      </a:cubicBezTo>
                      <a:cubicBezTo>
                        <a:pt x="328080" y="330859"/>
                        <a:pt x="256272" y="282015"/>
                        <a:pt x="203200" y="275771"/>
                      </a:cubicBezTo>
                      <a:cubicBezTo>
                        <a:pt x="173973" y="272333"/>
                        <a:pt x="145201" y="265732"/>
                        <a:pt x="116114" y="261257"/>
                      </a:cubicBezTo>
                      <a:cubicBezTo>
                        <a:pt x="82301" y="256055"/>
                        <a:pt x="48381" y="251580"/>
                        <a:pt x="14514" y="246742"/>
                      </a:cubicBezTo>
                      <a:lnTo>
                        <a:pt x="0" y="232228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Figura a mano libera 51"/>
                <p:cNvSpPr/>
                <p:nvPr/>
              </p:nvSpPr>
              <p:spPr>
                <a:xfrm>
                  <a:off x="6590359" y="3322481"/>
                  <a:ext cx="359321" cy="508000"/>
                </a:xfrm>
                <a:custGeom>
                  <a:avLst/>
                  <a:gdLst>
                    <a:gd name="connsiteX0" fmla="*/ 78955 w 359321"/>
                    <a:gd name="connsiteY0" fmla="*/ 43543 h 508000"/>
                    <a:gd name="connsiteX1" fmla="*/ 49927 w 359321"/>
                    <a:gd name="connsiteY1" fmla="*/ 87086 h 508000"/>
                    <a:gd name="connsiteX2" fmla="*/ 6384 w 359321"/>
                    <a:gd name="connsiteY2" fmla="*/ 130629 h 508000"/>
                    <a:gd name="connsiteX3" fmla="*/ 20898 w 359321"/>
                    <a:gd name="connsiteY3" fmla="*/ 217714 h 508000"/>
                    <a:gd name="connsiteX4" fmla="*/ 49927 w 359321"/>
                    <a:gd name="connsiteY4" fmla="*/ 261257 h 508000"/>
                    <a:gd name="connsiteX5" fmla="*/ 137012 w 359321"/>
                    <a:gd name="connsiteY5" fmla="*/ 319314 h 508000"/>
                    <a:gd name="connsiteX6" fmla="*/ 166041 w 359321"/>
                    <a:gd name="connsiteY6" fmla="*/ 362857 h 508000"/>
                    <a:gd name="connsiteX7" fmla="*/ 238612 w 359321"/>
                    <a:gd name="connsiteY7" fmla="*/ 493486 h 508000"/>
                    <a:gd name="connsiteX8" fmla="*/ 282155 w 359321"/>
                    <a:gd name="connsiteY8" fmla="*/ 508000 h 508000"/>
                    <a:gd name="connsiteX9" fmla="*/ 325698 w 359321"/>
                    <a:gd name="connsiteY9" fmla="*/ 188686 h 508000"/>
                    <a:gd name="connsiteX10" fmla="*/ 311184 w 359321"/>
                    <a:gd name="connsiteY10" fmla="*/ 72572 h 508000"/>
                    <a:gd name="connsiteX11" fmla="*/ 180555 w 359321"/>
                    <a:gd name="connsiteY11" fmla="*/ 0 h 508000"/>
                    <a:gd name="connsiteX12" fmla="*/ 78955 w 359321"/>
                    <a:gd name="connsiteY12" fmla="*/ 43543 h 50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9321" h="508000">
                      <a:moveTo>
                        <a:pt x="78955" y="43543"/>
                      </a:moveTo>
                      <a:cubicBezTo>
                        <a:pt x="57184" y="58057"/>
                        <a:pt x="61094" y="73685"/>
                        <a:pt x="49927" y="87086"/>
                      </a:cubicBezTo>
                      <a:cubicBezTo>
                        <a:pt x="36786" y="102855"/>
                        <a:pt x="10837" y="110591"/>
                        <a:pt x="6384" y="130629"/>
                      </a:cubicBezTo>
                      <a:cubicBezTo>
                        <a:pt x="0" y="159357"/>
                        <a:pt x="11592" y="189795"/>
                        <a:pt x="20898" y="217714"/>
                      </a:cubicBezTo>
                      <a:cubicBezTo>
                        <a:pt x="26414" y="234263"/>
                        <a:pt x="36799" y="249770"/>
                        <a:pt x="49927" y="261257"/>
                      </a:cubicBezTo>
                      <a:cubicBezTo>
                        <a:pt x="76183" y="284231"/>
                        <a:pt x="137012" y="319314"/>
                        <a:pt x="137012" y="319314"/>
                      </a:cubicBezTo>
                      <a:cubicBezTo>
                        <a:pt x="146688" y="333828"/>
                        <a:pt x="158240" y="347255"/>
                        <a:pt x="166041" y="362857"/>
                      </a:cubicBezTo>
                      <a:cubicBezTo>
                        <a:pt x="186489" y="403753"/>
                        <a:pt x="183694" y="475181"/>
                        <a:pt x="238612" y="493486"/>
                      </a:cubicBezTo>
                      <a:lnTo>
                        <a:pt x="282155" y="508000"/>
                      </a:lnTo>
                      <a:cubicBezTo>
                        <a:pt x="359321" y="392253"/>
                        <a:pt x="325698" y="458731"/>
                        <a:pt x="325698" y="188686"/>
                      </a:cubicBezTo>
                      <a:cubicBezTo>
                        <a:pt x="325698" y="149680"/>
                        <a:pt x="330838" y="106264"/>
                        <a:pt x="311184" y="72572"/>
                      </a:cubicBezTo>
                      <a:cubicBezTo>
                        <a:pt x="287090" y="31267"/>
                        <a:pt x="223990" y="14478"/>
                        <a:pt x="180555" y="0"/>
                      </a:cubicBezTo>
                      <a:cubicBezTo>
                        <a:pt x="84290" y="32089"/>
                        <a:pt x="100726" y="29029"/>
                        <a:pt x="78955" y="4354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Figura a mano libera 52"/>
                <p:cNvSpPr/>
                <p:nvPr/>
              </p:nvSpPr>
              <p:spPr>
                <a:xfrm>
                  <a:off x="6354927" y="3554709"/>
                  <a:ext cx="459530" cy="320158"/>
                </a:xfrm>
                <a:custGeom>
                  <a:avLst/>
                  <a:gdLst>
                    <a:gd name="connsiteX0" fmla="*/ 154730 w 459530"/>
                    <a:gd name="connsiteY0" fmla="*/ 1 h 320158"/>
                    <a:gd name="connsiteX1" fmla="*/ 241816 w 459530"/>
                    <a:gd name="connsiteY1" fmla="*/ 29029 h 320158"/>
                    <a:gd name="connsiteX2" fmla="*/ 270844 w 459530"/>
                    <a:gd name="connsiteY2" fmla="*/ 116115 h 320158"/>
                    <a:gd name="connsiteX3" fmla="*/ 285359 w 459530"/>
                    <a:gd name="connsiteY3" fmla="*/ 159658 h 320158"/>
                    <a:gd name="connsiteX4" fmla="*/ 328902 w 459530"/>
                    <a:gd name="connsiteY4" fmla="*/ 188686 h 320158"/>
                    <a:gd name="connsiteX5" fmla="*/ 415987 w 459530"/>
                    <a:gd name="connsiteY5" fmla="*/ 261258 h 320158"/>
                    <a:gd name="connsiteX6" fmla="*/ 459530 w 459530"/>
                    <a:gd name="connsiteY6" fmla="*/ 275772 h 320158"/>
                    <a:gd name="connsiteX7" fmla="*/ 111187 w 459530"/>
                    <a:gd name="connsiteY7" fmla="*/ 304801 h 320158"/>
                    <a:gd name="connsiteX8" fmla="*/ 38616 w 459530"/>
                    <a:gd name="connsiteY8" fmla="*/ 290286 h 320158"/>
                    <a:gd name="connsiteX9" fmla="*/ 38616 w 459530"/>
                    <a:gd name="connsiteY9" fmla="*/ 58058 h 320158"/>
                    <a:gd name="connsiteX10" fmla="*/ 82159 w 459530"/>
                    <a:gd name="connsiteY10" fmla="*/ 43544 h 320158"/>
                    <a:gd name="connsiteX11" fmla="*/ 154730 w 459530"/>
                    <a:gd name="connsiteY11" fmla="*/ 1 h 320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59530" h="320158">
                      <a:moveTo>
                        <a:pt x="154730" y="1"/>
                      </a:moveTo>
                      <a:cubicBezTo>
                        <a:pt x="183759" y="9677"/>
                        <a:pt x="232140" y="0"/>
                        <a:pt x="241816" y="29029"/>
                      </a:cubicBezTo>
                      <a:lnTo>
                        <a:pt x="270844" y="116115"/>
                      </a:lnTo>
                      <a:cubicBezTo>
                        <a:pt x="275682" y="130629"/>
                        <a:pt x="272629" y="151171"/>
                        <a:pt x="285359" y="159658"/>
                      </a:cubicBezTo>
                      <a:cubicBezTo>
                        <a:pt x="299873" y="169334"/>
                        <a:pt x="315501" y="177519"/>
                        <a:pt x="328902" y="188686"/>
                      </a:cubicBezTo>
                      <a:cubicBezTo>
                        <a:pt x="377053" y="228812"/>
                        <a:pt x="361931" y="234230"/>
                        <a:pt x="415987" y="261258"/>
                      </a:cubicBezTo>
                      <a:cubicBezTo>
                        <a:pt x="429671" y="268100"/>
                        <a:pt x="445016" y="270934"/>
                        <a:pt x="459530" y="275772"/>
                      </a:cubicBezTo>
                      <a:cubicBezTo>
                        <a:pt x="326370" y="320158"/>
                        <a:pt x="385540" y="304801"/>
                        <a:pt x="111187" y="304801"/>
                      </a:cubicBezTo>
                      <a:cubicBezTo>
                        <a:pt x="86518" y="304801"/>
                        <a:pt x="62806" y="295124"/>
                        <a:pt x="38616" y="290286"/>
                      </a:cubicBezTo>
                      <a:cubicBezTo>
                        <a:pt x="9715" y="203582"/>
                        <a:pt x="0" y="193213"/>
                        <a:pt x="38616" y="58058"/>
                      </a:cubicBezTo>
                      <a:cubicBezTo>
                        <a:pt x="42819" y="43347"/>
                        <a:pt x="66978" y="45442"/>
                        <a:pt x="82159" y="43544"/>
                      </a:cubicBezTo>
                      <a:cubicBezTo>
                        <a:pt x="106163" y="40544"/>
                        <a:pt x="130540" y="43544"/>
                        <a:pt x="154730" y="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Figura a mano libera 53"/>
                <p:cNvSpPr/>
                <p:nvPr/>
              </p:nvSpPr>
              <p:spPr>
                <a:xfrm>
                  <a:off x="7104743" y="3854672"/>
                  <a:ext cx="236306" cy="440266"/>
                </a:xfrm>
                <a:custGeom>
                  <a:avLst/>
                  <a:gdLst>
                    <a:gd name="connsiteX0" fmla="*/ 203200 w 236306"/>
                    <a:gd name="connsiteY0" fmla="*/ 48381 h 440266"/>
                    <a:gd name="connsiteX1" fmla="*/ 116114 w 236306"/>
                    <a:gd name="connsiteY1" fmla="*/ 91923 h 440266"/>
                    <a:gd name="connsiteX2" fmla="*/ 29028 w 236306"/>
                    <a:gd name="connsiteY2" fmla="*/ 164495 h 440266"/>
                    <a:gd name="connsiteX3" fmla="*/ 0 w 236306"/>
                    <a:gd name="connsiteY3" fmla="*/ 208038 h 440266"/>
                    <a:gd name="connsiteX4" fmla="*/ 14514 w 236306"/>
                    <a:gd name="connsiteY4" fmla="*/ 266095 h 440266"/>
                    <a:gd name="connsiteX5" fmla="*/ 29028 w 236306"/>
                    <a:gd name="connsiteY5" fmla="*/ 425752 h 440266"/>
                    <a:gd name="connsiteX6" fmla="*/ 72571 w 236306"/>
                    <a:gd name="connsiteY6" fmla="*/ 440266 h 440266"/>
                    <a:gd name="connsiteX7" fmla="*/ 174171 w 236306"/>
                    <a:gd name="connsiteY7" fmla="*/ 425752 h 440266"/>
                    <a:gd name="connsiteX8" fmla="*/ 203200 w 236306"/>
                    <a:gd name="connsiteY8" fmla="*/ 382209 h 440266"/>
                    <a:gd name="connsiteX9" fmla="*/ 203200 w 236306"/>
                    <a:gd name="connsiteY9" fmla="*/ 48381 h 440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6306" h="440266">
                      <a:moveTo>
                        <a:pt x="203200" y="48381"/>
                      </a:moveTo>
                      <a:cubicBezTo>
                        <a:pt x="188686" y="0"/>
                        <a:pt x="236306" y="31827"/>
                        <a:pt x="116114" y="91923"/>
                      </a:cubicBezTo>
                      <a:cubicBezTo>
                        <a:pt x="83495" y="108233"/>
                        <a:pt x="51955" y="136982"/>
                        <a:pt x="29028" y="164495"/>
                      </a:cubicBezTo>
                      <a:cubicBezTo>
                        <a:pt x="17861" y="177896"/>
                        <a:pt x="9676" y="193524"/>
                        <a:pt x="0" y="208038"/>
                      </a:cubicBezTo>
                      <a:cubicBezTo>
                        <a:pt x="4838" y="227390"/>
                        <a:pt x="11878" y="246322"/>
                        <a:pt x="14514" y="266095"/>
                      </a:cubicBezTo>
                      <a:cubicBezTo>
                        <a:pt x="21576" y="319065"/>
                        <a:pt x="12129" y="375056"/>
                        <a:pt x="29028" y="425752"/>
                      </a:cubicBezTo>
                      <a:cubicBezTo>
                        <a:pt x="33866" y="440266"/>
                        <a:pt x="58057" y="435428"/>
                        <a:pt x="72571" y="440266"/>
                      </a:cubicBezTo>
                      <a:cubicBezTo>
                        <a:pt x="106438" y="435428"/>
                        <a:pt x="142909" y="439646"/>
                        <a:pt x="174171" y="425752"/>
                      </a:cubicBezTo>
                      <a:cubicBezTo>
                        <a:pt x="190112" y="418667"/>
                        <a:pt x="201689" y="399588"/>
                        <a:pt x="203200" y="382209"/>
                      </a:cubicBezTo>
                      <a:cubicBezTo>
                        <a:pt x="211583" y="285811"/>
                        <a:pt x="217714" y="96762"/>
                        <a:pt x="203200" y="4838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Figura a mano libera 54"/>
                <p:cNvSpPr/>
                <p:nvPr/>
              </p:nvSpPr>
              <p:spPr>
                <a:xfrm>
                  <a:off x="7033666" y="3235395"/>
                  <a:ext cx="301079" cy="425994"/>
                </a:xfrm>
                <a:custGeom>
                  <a:avLst/>
                  <a:gdLst>
                    <a:gd name="connsiteX0" fmla="*/ 27534 w 301079"/>
                    <a:gd name="connsiteY0" fmla="*/ 0 h 425994"/>
                    <a:gd name="connsiteX1" fmla="*/ 85591 w 301079"/>
                    <a:gd name="connsiteY1" fmla="*/ 188686 h 425994"/>
                    <a:gd name="connsiteX2" fmla="*/ 158163 w 301079"/>
                    <a:gd name="connsiteY2" fmla="*/ 203200 h 425994"/>
                    <a:gd name="connsiteX3" fmla="*/ 274277 w 301079"/>
                    <a:gd name="connsiteY3" fmla="*/ 232229 h 425994"/>
                    <a:gd name="connsiteX4" fmla="*/ 288791 w 301079"/>
                    <a:gd name="connsiteY4" fmla="*/ 377372 h 425994"/>
                    <a:gd name="connsiteX5" fmla="*/ 274277 w 301079"/>
                    <a:gd name="connsiteY5" fmla="*/ 101600 h 425994"/>
                    <a:gd name="connsiteX6" fmla="*/ 187191 w 301079"/>
                    <a:gd name="connsiteY6" fmla="*/ 43543 h 425994"/>
                    <a:gd name="connsiteX7" fmla="*/ 100105 w 301079"/>
                    <a:gd name="connsiteY7" fmla="*/ 14515 h 425994"/>
                    <a:gd name="connsiteX8" fmla="*/ 56563 w 301079"/>
                    <a:gd name="connsiteY8" fmla="*/ 0 h 425994"/>
                    <a:gd name="connsiteX9" fmla="*/ 27534 w 301079"/>
                    <a:gd name="connsiteY9" fmla="*/ 0 h 42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1079" h="425994">
                      <a:moveTo>
                        <a:pt x="27534" y="0"/>
                      </a:moveTo>
                      <a:cubicBezTo>
                        <a:pt x="36227" y="95622"/>
                        <a:pt x="0" y="156590"/>
                        <a:pt x="85591" y="188686"/>
                      </a:cubicBezTo>
                      <a:cubicBezTo>
                        <a:pt x="108690" y="197348"/>
                        <a:pt x="134125" y="197653"/>
                        <a:pt x="158163" y="203200"/>
                      </a:cubicBezTo>
                      <a:cubicBezTo>
                        <a:pt x="197037" y="212171"/>
                        <a:pt x="274277" y="232229"/>
                        <a:pt x="274277" y="232229"/>
                      </a:cubicBezTo>
                      <a:cubicBezTo>
                        <a:pt x="279115" y="280610"/>
                        <a:pt x="288791" y="425994"/>
                        <a:pt x="288791" y="377372"/>
                      </a:cubicBezTo>
                      <a:cubicBezTo>
                        <a:pt x="288791" y="285321"/>
                        <a:pt x="301079" y="189663"/>
                        <a:pt x="274277" y="101600"/>
                      </a:cubicBezTo>
                      <a:cubicBezTo>
                        <a:pt x="264119" y="68224"/>
                        <a:pt x="220289" y="54575"/>
                        <a:pt x="187191" y="43543"/>
                      </a:cubicBezTo>
                      <a:lnTo>
                        <a:pt x="100105" y="14515"/>
                      </a:lnTo>
                      <a:cubicBezTo>
                        <a:pt x="85591" y="9677"/>
                        <a:pt x="71862" y="0"/>
                        <a:pt x="56563" y="0"/>
                      </a:cubicBezTo>
                      <a:lnTo>
                        <a:pt x="27534" y="0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Figura a mano libera 55"/>
                <p:cNvSpPr/>
                <p:nvPr/>
              </p:nvSpPr>
              <p:spPr>
                <a:xfrm>
                  <a:off x="7372492" y="3599131"/>
                  <a:ext cx="174172" cy="486229"/>
                </a:xfrm>
                <a:custGeom>
                  <a:avLst/>
                  <a:gdLst>
                    <a:gd name="connsiteX0" fmla="*/ 130629 w 174172"/>
                    <a:gd name="connsiteY0" fmla="*/ 7257 h 486229"/>
                    <a:gd name="connsiteX1" fmla="*/ 72572 w 174172"/>
                    <a:gd name="connsiteY1" fmla="*/ 21771 h 486229"/>
                    <a:gd name="connsiteX2" fmla="*/ 14515 w 174172"/>
                    <a:gd name="connsiteY2" fmla="*/ 108857 h 486229"/>
                    <a:gd name="connsiteX3" fmla="*/ 0 w 174172"/>
                    <a:gd name="connsiteY3" fmla="*/ 166914 h 486229"/>
                    <a:gd name="connsiteX4" fmla="*/ 29029 w 174172"/>
                    <a:gd name="connsiteY4" fmla="*/ 486229 h 486229"/>
                    <a:gd name="connsiteX5" fmla="*/ 116115 w 174172"/>
                    <a:gd name="connsiteY5" fmla="*/ 457200 h 486229"/>
                    <a:gd name="connsiteX6" fmla="*/ 159657 w 174172"/>
                    <a:gd name="connsiteY6" fmla="*/ 442686 h 486229"/>
                    <a:gd name="connsiteX7" fmla="*/ 174172 w 174172"/>
                    <a:gd name="connsiteY7" fmla="*/ 137886 h 486229"/>
                    <a:gd name="connsiteX8" fmla="*/ 159657 w 174172"/>
                    <a:gd name="connsiteY8" fmla="*/ 65314 h 486229"/>
                    <a:gd name="connsiteX9" fmla="*/ 130629 w 174172"/>
                    <a:gd name="connsiteY9" fmla="*/ 7257 h 486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4172" h="486229">
                      <a:moveTo>
                        <a:pt x="130629" y="7257"/>
                      </a:moveTo>
                      <a:cubicBezTo>
                        <a:pt x="116115" y="0"/>
                        <a:pt x="87584" y="8635"/>
                        <a:pt x="72572" y="21771"/>
                      </a:cubicBezTo>
                      <a:cubicBezTo>
                        <a:pt x="46316" y="44745"/>
                        <a:pt x="14515" y="108857"/>
                        <a:pt x="14515" y="108857"/>
                      </a:cubicBezTo>
                      <a:cubicBezTo>
                        <a:pt x="9677" y="128209"/>
                        <a:pt x="0" y="146966"/>
                        <a:pt x="0" y="166914"/>
                      </a:cubicBezTo>
                      <a:cubicBezTo>
                        <a:pt x="0" y="330408"/>
                        <a:pt x="7968" y="359863"/>
                        <a:pt x="29029" y="486229"/>
                      </a:cubicBezTo>
                      <a:lnTo>
                        <a:pt x="116115" y="457200"/>
                      </a:lnTo>
                      <a:lnTo>
                        <a:pt x="159657" y="442686"/>
                      </a:lnTo>
                      <a:cubicBezTo>
                        <a:pt x="164495" y="341086"/>
                        <a:pt x="174172" y="239601"/>
                        <a:pt x="174172" y="137886"/>
                      </a:cubicBezTo>
                      <a:cubicBezTo>
                        <a:pt x="174172" y="113216"/>
                        <a:pt x="169375" y="87989"/>
                        <a:pt x="159657" y="65314"/>
                      </a:cubicBezTo>
                      <a:cubicBezTo>
                        <a:pt x="154267" y="52736"/>
                        <a:pt x="145143" y="14514"/>
                        <a:pt x="130629" y="7257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Figura a mano libera 56"/>
                <p:cNvSpPr/>
                <p:nvPr/>
              </p:nvSpPr>
              <p:spPr>
                <a:xfrm>
                  <a:off x="7364838" y="3213624"/>
                  <a:ext cx="326397" cy="344868"/>
                </a:xfrm>
                <a:custGeom>
                  <a:avLst/>
                  <a:gdLst>
                    <a:gd name="connsiteX0" fmla="*/ 73733 w 326397"/>
                    <a:gd name="connsiteY0" fmla="*/ 36286 h 344868"/>
                    <a:gd name="connsiteX1" fmla="*/ 59219 w 326397"/>
                    <a:gd name="connsiteY1" fmla="*/ 312057 h 344868"/>
                    <a:gd name="connsiteX2" fmla="*/ 175333 w 326397"/>
                    <a:gd name="connsiteY2" fmla="*/ 326571 h 344868"/>
                    <a:gd name="connsiteX3" fmla="*/ 262419 w 326397"/>
                    <a:gd name="connsiteY3" fmla="*/ 312057 h 344868"/>
                    <a:gd name="connsiteX4" fmla="*/ 204362 w 326397"/>
                    <a:gd name="connsiteY4" fmla="*/ 94343 h 344868"/>
                    <a:gd name="connsiteX5" fmla="*/ 73733 w 326397"/>
                    <a:gd name="connsiteY5" fmla="*/ 36286 h 344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6397" h="344868">
                      <a:moveTo>
                        <a:pt x="73733" y="36286"/>
                      </a:moveTo>
                      <a:cubicBezTo>
                        <a:pt x="49543" y="72572"/>
                        <a:pt x="0" y="219938"/>
                        <a:pt x="59219" y="312057"/>
                      </a:cubicBezTo>
                      <a:cubicBezTo>
                        <a:pt x="80312" y="344868"/>
                        <a:pt x="136628" y="321733"/>
                        <a:pt x="175333" y="326571"/>
                      </a:cubicBezTo>
                      <a:lnTo>
                        <a:pt x="262419" y="312057"/>
                      </a:lnTo>
                      <a:cubicBezTo>
                        <a:pt x="326397" y="120123"/>
                        <a:pt x="294396" y="124354"/>
                        <a:pt x="204362" y="94343"/>
                      </a:cubicBezTo>
                      <a:cubicBezTo>
                        <a:pt x="105199" y="28235"/>
                        <a:pt x="97923" y="0"/>
                        <a:pt x="73733" y="36286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Figura a mano libera 57"/>
                <p:cNvSpPr/>
                <p:nvPr/>
              </p:nvSpPr>
              <p:spPr>
                <a:xfrm>
                  <a:off x="7574039" y="3639553"/>
                  <a:ext cx="280730" cy="411823"/>
                </a:xfrm>
                <a:custGeom>
                  <a:avLst/>
                  <a:gdLst>
                    <a:gd name="connsiteX0" fmla="*/ 9676 w 280730"/>
                    <a:gd name="connsiteY0" fmla="*/ 31271 h 411823"/>
                    <a:gd name="connsiteX1" fmla="*/ 24191 w 280730"/>
                    <a:gd name="connsiteY1" fmla="*/ 74814 h 411823"/>
                    <a:gd name="connsiteX2" fmla="*/ 53219 w 280730"/>
                    <a:gd name="connsiteY2" fmla="*/ 394128 h 411823"/>
                    <a:gd name="connsiteX3" fmla="*/ 198362 w 280730"/>
                    <a:gd name="connsiteY3" fmla="*/ 379614 h 411823"/>
                    <a:gd name="connsiteX4" fmla="*/ 227391 w 280730"/>
                    <a:gd name="connsiteY4" fmla="*/ 336071 h 411823"/>
                    <a:gd name="connsiteX5" fmla="*/ 169334 w 280730"/>
                    <a:gd name="connsiteY5" fmla="*/ 45785 h 411823"/>
                    <a:gd name="connsiteX6" fmla="*/ 125791 w 280730"/>
                    <a:gd name="connsiteY6" fmla="*/ 31271 h 411823"/>
                    <a:gd name="connsiteX7" fmla="*/ 82248 w 280730"/>
                    <a:gd name="connsiteY7" fmla="*/ 2242 h 411823"/>
                    <a:gd name="connsiteX8" fmla="*/ 9676 w 280730"/>
                    <a:gd name="connsiteY8" fmla="*/ 31271 h 411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0730" h="411823">
                      <a:moveTo>
                        <a:pt x="9676" y="31271"/>
                      </a:moveTo>
                      <a:cubicBezTo>
                        <a:pt x="0" y="43366"/>
                        <a:pt x="22806" y="59577"/>
                        <a:pt x="24191" y="74814"/>
                      </a:cubicBezTo>
                      <a:cubicBezTo>
                        <a:pt x="54829" y="411823"/>
                        <a:pt x="7050" y="255619"/>
                        <a:pt x="53219" y="394128"/>
                      </a:cubicBezTo>
                      <a:cubicBezTo>
                        <a:pt x="101600" y="389290"/>
                        <a:pt x="152235" y="394990"/>
                        <a:pt x="198362" y="379614"/>
                      </a:cubicBezTo>
                      <a:cubicBezTo>
                        <a:pt x="214911" y="374098"/>
                        <a:pt x="226561" y="353495"/>
                        <a:pt x="227391" y="336071"/>
                      </a:cubicBezTo>
                      <a:cubicBezTo>
                        <a:pt x="235491" y="165960"/>
                        <a:pt x="280730" y="101484"/>
                        <a:pt x="169334" y="45785"/>
                      </a:cubicBezTo>
                      <a:cubicBezTo>
                        <a:pt x="155650" y="38943"/>
                        <a:pt x="140305" y="36109"/>
                        <a:pt x="125791" y="31271"/>
                      </a:cubicBezTo>
                      <a:cubicBezTo>
                        <a:pt x="111277" y="21595"/>
                        <a:pt x="99455" y="5110"/>
                        <a:pt x="82248" y="2242"/>
                      </a:cubicBezTo>
                      <a:cubicBezTo>
                        <a:pt x="68799" y="0"/>
                        <a:pt x="19352" y="19176"/>
                        <a:pt x="9676" y="3127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uppo 71"/>
              <p:cNvGrpSpPr/>
              <p:nvPr/>
            </p:nvGrpSpPr>
            <p:grpSpPr>
              <a:xfrm rot="3623599" flipV="1">
                <a:off x="5481836" y="4655781"/>
                <a:ext cx="1499842" cy="1143673"/>
                <a:chOff x="6354927" y="3213624"/>
                <a:chExt cx="1499842" cy="1223488"/>
              </a:xfrm>
            </p:grpSpPr>
            <p:sp>
              <p:nvSpPr>
                <p:cNvPr id="39" name="Ovale 38"/>
                <p:cNvSpPr/>
                <p:nvPr/>
              </p:nvSpPr>
              <p:spPr>
                <a:xfrm>
                  <a:off x="6928182" y="3509296"/>
                  <a:ext cx="360040" cy="43204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Figura a mano libera 39"/>
                <p:cNvSpPr/>
                <p:nvPr/>
              </p:nvSpPr>
              <p:spPr>
                <a:xfrm>
                  <a:off x="6523386" y="3896895"/>
                  <a:ext cx="516126" cy="278025"/>
                </a:xfrm>
                <a:custGeom>
                  <a:avLst/>
                  <a:gdLst>
                    <a:gd name="connsiteX0" fmla="*/ 87871 w 516126"/>
                    <a:gd name="connsiteY0" fmla="*/ 49700 h 278025"/>
                    <a:gd name="connsiteX1" fmla="*/ 262043 w 516126"/>
                    <a:gd name="connsiteY1" fmla="*/ 64215 h 278025"/>
                    <a:gd name="connsiteX2" fmla="*/ 305585 w 516126"/>
                    <a:gd name="connsiteY2" fmla="*/ 78729 h 278025"/>
                    <a:gd name="connsiteX3" fmla="*/ 392671 w 516126"/>
                    <a:gd name="connsiteY3" fmla="*/ 93243 h 278025"/>
                    <a:gd name="connsiteX4" fmla="*/ 436214 w 516126"/>
                    <a:gd name="connsiteY4" fmla="*/ 122272 h 278025"/>
                    <a:gd name="connsiteX5" fmla="*/ 262043 w 516126"/>
                    <a:gd name="connsiteY5" fmla="*/ 180329 h 278025"/>
                    <a:gd name="connsiteX6" fmla="*/ 218500 w 516126"/>
                    <a:gd name="connsiteY6" fmla="*/ 194843 h 278025"/>
                    <a:gd name="connsiteX7" fmla="*/ 87871 w 516126"/>
                    <a:gd name="connsiteY7" fmla="*/ 267415 h 278025"/>
                    <a:gd name="connsiteX8" fmla="*/ 44328 w 516126"/>
                    <a:gd name="connsiteY8" fmla="*/ 238386 h 278025"/>
                    <a:gd name="connsiteX9" fmla="*/ 785 w 516126"/>
                    <a:gd name="connsiteY9" fmla="*/ 136786 h 278025"/>
                    <a:gd name="connsiteX10" fmla="*/ 15300 w 516126"/>
                    <a:gd name="connsiteY10" fmla="*/ 35186 h 278025"/>
                    <a:gd name="connsiteX11" fmla="*/ 102385 w 516126"/>
                    <a:gd name="connsiteY11" fmla="*/ 35186 h 278025"/>
                    <a:gd name="connsiteX12" fmla="*/ 87871 w 516126"/>
                    <a:gd name="connsiteY12" fmla="*/ 49700 h 278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6126" h="278025">
                      <a:moveTo>
                        <a:pt x="87871" y="49700"/>
                      </a:moveTo>
                      <a:cubicBezTo>
                        <a:pt x="114481" y="54538"/>
                        <a:pt x="204295" y="56515"/>
                        <a:pt x="262043" y="64215"/>
                      </a:cubicBezTo>
                      <a:cubicBezTo>
                        <a:pt x="277208" y="66237"/>
                        <a:pt x="290650" y="75410"/>
                        <a:pt x="305585" y="78729"/>
                      </a:cubicBezTo>
                      <a:cubicBezTo>
                        <a:pt x="334313" y="85113"/>
                        <a:pt x="363642" y="88405"/>
                        <a:pt x="392671" y="93243"/>
                      </a:cubicBezTo>
                      <a:cubicBezTo>
                        <a:pt x="407185" y="102919"/>
                        <a:pt x="425317" y="108650"/>
                        <a:pt x="436214" y="122272"/>
                      </a:cubicBezTo>
                      <a:cubicBezTo>
                        <a:pt x="516126" y="222163"/>
                        <a:pt x="278587" y="179056"/>
                        <a:pt x="262043" y="180329"/>
                      </a:cubicBezTo>
                      <a:cubicBezTo>
                        <a:pt x="247529" y="185167"/>
                        <a:pt x="231874" y="187413"/>
                        <a:pt x="218500" y="194843"/>
                      </a:cubicBezTo>
                      <a:cubicBezTo>
                        <a:pt x="68771" y="278025"/>
                        <a:pt x="186400" y="234570"/>
                        <a:pt x="87871" y="267415"/>
                      </a:cubicBezTo>
                      <a:cubicBezTo>
                        <a:pt x="73357" y="257739"/>
                        <a:pt x="55495" y="251787"/>
                        <a:pt x="44328" y="238386"/>
                      </a:cubicBezTo>
                      <a:cubicBezTo>
                        <a:pt x="24402" y="214475"/>
                        <a:pt x="10868" y="167034"/>
                        <a:pt x="785" y="136786"/>
                      </a:cubicBezTo>
                      <a:cubicBezTo>
                        <a:pt x="5623" y="102919"/>
                        <a:pt x="0" y="65785"/>
                        <a:pt x="15300" y="35186"/>
                      </a:cubicBezTo>
                      <a:cubicBezTo>
                        <a:pt x="32893" y="0"/>
                        <a:pt x="84792" y="31667"/>
                        <a:pt x="102385" y="35186"/>
                      </a:cubicBezTo>
                      <a:cubicBezTo>
                        <a:pt x="111873" y="37084"/>
                        <a:pt x="61261" y="44862"/>
                        <a:pt x="87871" y="49700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Figura a mano libera 40"/>
                <p:cNvSpPr/>
                <p:nvPr/>
              </p:nvSpPr>
              <p:spPr>
                <a:xfrm>
                  <a:off x="6698343" y="4106253"/>
                  <a:ext cx="410191" cy="330859"/>
                </a:xfrm>
                <a:custGeom>
                  <a:avLst/>
                  <a:gdLst>
                    <a:gd name="connsiteX0" fmla="*/ 0 w 410191"/>
                    <a:gd name="connsiteY0" fmla="*/ 232228 h 330859"/>
                    <a:gd name="connsiteX1" fmla="*/ 29028 w 410191"/>
                    <a:gd name="connsiteY1" fmla="*/ 188685 h 330859"/>
                    <a:gd name="connsiteX2" fmla="*/ 43543 w 410191"/>
                    <a:gd name="connsiteY2" fmla="*/ 145142 h 330859"/>
                    <a:gd name="connsiteX3" fmla="*/ 87086 w 410191"/>
                    <a:gd name="connsiteY3" fmla="*/ 101600 h 330859"/>
                    <a:gd name="connsiteX4" fmla="*/ 130628 w 410191"/>
                    <a:gd name="connsiteY4" fmla="*/ 14514 h 330859"/>
                    <a:gd name="connsiteX5" fmla="*/ 174171 w 410191"/>
                    <a:gd name="connsiteY5" fmla="*/ 0 h 330859"/>
                    <a:gd name="connsiteX6" fmla="*/ 304800 w 410191"/>
                    <a:gd name="connsiteY6" fmla="*/ 14514 h 330859"/>
                    <a:gd name="connsiteX7" fmla="*/ 362857 w 410191"/>
                    <a:gd name="connsiteY7" fmla="*/ 29028 h 330859"/>
                    <a:gd name="connsiteX8" fmla="*/ 377371 w 410191"/>
                    <a:gd name="connsiteY8" fmla="*/ 72571 h 330859"/>
                    <a:gd name="connsiteX9" fmla="*/ 362857 w 410191"/>
                    <a:gd name="connsiteY9" fmla="*/ 290285 h 330859"/>
                    <a:gd name="connsiteX10" fmla="*/ 203200 w 410191"/>
                    <a:gd name="connsiteY10" fmla="*/ 275771 h 330859"/>
                    <a:gd name="connsiteX11" fmla="*/ 116114 w 410191"/>
                    <a:gd name="connsiteY11" fmla="*/ 261257 h 330859"/>
                    <a:gd name="connsiteX12" fmla="*/ 14514 w 410191"/>
                    <a:gd name="connsiteY12" fmla="*/ 246742 h 330859"/>
                    <a:gd name="connsiteX13" fmla="*/ 0 w 410191"/>
                    <a:gd name="connsiteY13" fmla="*/ 232228 h 330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0191" h="330859">
                      <a:moveTo>
                        <a:pt x="0" y="232228"/>
                      </a:moveTo>
                      <a:cubicBezTo>
                        <a:pt x="9676" y="217714"/>
                        <a:pt x="21227" y="204287"/>
                        <a:pt x="29028" y="188685"/>
                      </a:cubicBezTo>
                      <a:cubicBezTo>
                        <a:pt x="35870" y="175001"/>
                        <a:pt x="35056" y="157872"/>
                        <a:pt x="43543" y="145142"/>
                      </a:cubicBezTo>
                      <a:cubicBezTo>
                        <a:pt x="54929" y="128063"/>
                        <a:pt x="72572" y="116114"/>
                        <a:pt x="87086" y="101600"/>
                      </a:cubicBezTo>
                      <a:cubicBezTo>
                        <a:pt x="96647" y="72916"/>
                        <a:pt x="105050" y="34976"/>
                        <a:pt x="130628" y="14514"/>
                      </a:cubicBezTo>
                      <a:cubicBezTo>
                        <a:pt x="142575" y="4957"/>
                        <a:pt x="159657" y="4838"/>
                        <a:pt x="174171" y="0"/>
                      </a:cubicBezTo>
                      <a:cubicBezTo>
                        <a:pt x="217714" y="4838"/>
                        <a:pt x="261498" y="7852"/>
                        <a:pt x="304800" y="14514"/>
                      </a:cubicBezTo>
                      <a:cubicBezTo>
                        <a:pt x="324516" y="17547"/>
                        <a:pt x="347280" y="16567"/>
                        <a:pt x="362857" y="29028"/>
                      </a:cubicBezTo>
                      <a:cubicBezTo>
                        <a:pt x="374804" y="38585"/>
                        <a:pt x="372533" y="58057"/>
                        <a:pt x="377371" y="72571"/>
                      </a:cubicBezTo>
                      <a:cubicBezTo>
                        <a:pt x="372533" y="145142"/>
                        <a:pt x="410191" y="235062"/>
                        <a:pt x="362857" y="290285"/>
                      </a:cubicBezTo>
                      <a:cubicBezTo>
                        <a:pt x="328080" y="330859"/>
                        <a:pt x="256272" y="282015"/>
                        <a:pt x="203200" y="275771"/>
                      </a:cubicBezTo>
                      <a:cubicBezTo>
                        <a:pt x="173973" y="272333"/>
                        <a:pt x="145201" y="265732"/>
                        <a:pt x="116114" y="261257"/>
                      </a:cubicBezTo>
                      <a:cubicBezTo>
                        <a:pt x="82301" y="256055"/>
                        <a:pt x="48381" y="251580"/>
                        <a:pt x="14514" y="246742"/>
                      </a:cubicBezTo>
                      <a:lnTo>
                        <a:pt x="0" y="232228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Figura a mano libera 41"/>
                <p:cNvSpPr/>
                <p:nvPr/>
              </p:nvSpPr>
              <p:spPr>
                <a:xfrm>
                  <a:off x="6590359" y="3322481"/>
                  <a:ext cx="359321" cy="508000"/>
                </a:xfrm>
                <a:custGeom>
                  <a:avLst/>
                  <a:gdLst>
                    <a:gd name="connsiteX0" fmla="*/ 78955 w 359321"/>
                    <a:gd name="connsiteY0" fmla="*/ 43543 h 508000"/>
                    <a:gd name="connsiteX1" fmla="*/ 49927 w 359321"/>
                    <a:gd name="connsiteY1" fmla="*/ 87086 h 508000"/>
                    <a:gd name="connsiteX2" fmla="*/ 6384 w 359321"/>
                    <a:gd name="connsiteY2" fmla="*/ 130629 h 508000"/>
                    <a:gd name="connsiteX3" fmla="*/ 20898 w 359321"/>
                    <a:gd name="connsiteY3" fmla="*/ 217714 h 508000"/>
                    <a:gd name="connsiteX4" fmla="*/ 49927 w 359321"/>
                    <a:gd name="connsiteY4" fmla="*/ 261257 h 508000"/>
                    <a:gd name="connsiteX5" fmla="*/ 137012 w 359321"/>
                    <a:gd name="connsiteY5" fmla="*/ 319314 h 508000"/>
                    <a:gd name="connsiteX6" fmla="*/ 166041 w 359321"/>
                    <a:gd name="connsiteY6" fmla="*/ 362857 h 508000"/>
                    <a:gd name="connsiteX7" fmla="*/ 238612 w 359321"/>
                    <a:gd name="connsiteY7" fmla="*/ 493486 h 508000"/>
                    <a:gd name="connsiteX8" fmla="*/ 282155 w 359321"/>
                    <a:gd name="connsiteY8" fmla="*/ 508000 h 508000"/>
                    <a:gd name="connsiteX9" fmla="*/ 325698 w 359321"/>
                    <a:gd name="connsiteY9" fmla="*/ 188686 h 508000"/>
                    <a:gd name="connsiteX10" fmla="*/ 311184 w 359321"/>
                    <a:gd name="connsiteY10" fmla="*/ 72572 h 508000"/>
                    <a:gd name="connsiteX11" fmla="*/ 180555 w 359321"/>
                    <a:gd name="connsiteY11" fmla="*/ 0 h 508000"/>
                    <a:gd name="connsiteX12" fmla="*/ 78955 w 359321"/>
                    <a:gd name="connsiteY12" fmla="*/ 43543 h 50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9321" h="508000">
                      <a:moveTo>
                        <a:pt x="78955" y="43543"/>
                      </a:moveTo>
                      <a:cubicBezTo>
                        <a:pt x="57184" y="58057"/>
                        <a:pt x="61094" y="73685"/>
                        <a:pt x="49927" y="87086"/>
                      </a:cubicBezTo>
                      <a:cubicBezTo>
                        <a:pt x="36786" y="102855"/>
                        <a:pt x="10837" y="110591"/>
                        <a:pt x="6384" y="130629"/>
                      </a:cubicBezTo>
                      <a:cubicBezTo>
                        <a:pt x="0" y="159357"/>
                        <a:pt x="11592" y="189795"/>
                        <a:pt x="20898" y="217714"/>
                      </a:cubicBezTo>
                      <a:cubicBezTo>
                        <a:pt x="26414" y="234263"/>
                        <a:pt x="36799" y="249770"/>
                        <a:pt x="49927" y="261257"/>
                      </a:cubicBezTo>
                      <a:cubicBezTo>
                        <a:pt x="76183" y="284231"/>
                        <a:pt x="137012" y="319314"/>
                        <a:pt x="137012" y="319314"/>
                      </a:cubicBezTo>
                      <a:cubicBezTo>
                        <a:pt x="146688" y="333828"/>
                        <a:pt x="158240" y="347255"/>
                        <a:pt x="166041" y="362857"/>
                      </a:cubicBezTo>
                      <a:cubicBezTo>
                        <a:pt x="186489" y="403753"/>
                        <a:pt x="183694" y="475181"/>
                        <a:pt x="238612" y="493486"/>
                      </a:cubicBezTo>
                      <a:lnTo>
                        <a:pt x="282155" y="508000"/>
                      </a:lnTo>
                      <a:cubicBezTo>
                        <a:pt x="359321" y="392253"/>
                        <a:pt x="325698" y="458731"/>
                        <a:pt x="325698" y="188686"/>
                      </a:cubicBezTo>
                      <a:cubicBezTo>
                        <a:pt x="325698" y="149680"/>
                        <a:pt x="330838" y="106264"/>
                        <a:pt x="311184" y="72572"/>
                      </a:cubicBezTo>
                      <a:cubicBezTo>
                        <a:pt x="287090" y="31267"/>
                        <a:pt x="223990" y="14478"/>
                        <a:pt x="180555" y="0"/>
                      </a:cubicBezTo>
                      <a:cubicBezTo>
                        <a:pt x="84290" y="32089"/>
                        <a:pt x="100726" y="29029"/>
                        <a:pt x="78955" y="4354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Figura a mano libera 42"/>
                <p:cNvSpPr/>
                <p:nvPr/>
              </p:nvSpPr>
              <p:spPr>
                <a:xfrm>
                  <a:off x="6354927" y="3554709"/>
                  <a:ext cx="459530" cy="320158"/>
                </a:xfrm>
                <a:custGeom>
                  <a:avLst/>
                  <a:gdLst>
                    <a:gd name="connsiteX0" fmla="*/ 154730 w 459530"/>
                    <a:gd name="connsiteY0" fmla="*/ 1 h 320158"/>
                    <a:gd name="connsiteX1" fmla="*/ 241816 w 459530"/>
                    <a:gd name="connsiteY1" fmla="*/ 29029 h 320158"/>
                    <a:gd name="connsiteX2" fmla="*/ 270844 w 459530"/>
                    <a:gd name="connsiteY2" fmla="*/ 116115 h 320158"/>
                    <a:gd name="connsiteX3" fmla="*/ 285359 w 459530"/>
                    <a:gd name="connsiteY3" fmla="*/ 159658 h 320158"/>
                    <a:gd name="connsiteX4" fmla="*/ 328902 w 459530"/>
                    <a:gd name="connsiteY4" fmla="*/ 188686 h 320158"/>
                    <a:gd name="connsiteX5" fmla="*/ 415987 w 459530"/>
                    <a:gd name="connsiteY5" fmla="*/ 261258 h 320158"/>
                    <a:gd name="connsiteX6" fmla="*/ 459530 w 459530"/>
                    <a:gd name="connsiteY6" fmla="*/ 275772 h 320158"/>
                    <a:gd name="connsiteX7" fmla="*/ 111187 w 459530"/>
                    <a:gd name="connsiteY7" fmla="*/ 304801 h 320158"/>
                    <a:gd name="connsiteX8" fmla="*/ 38616 w 459530"/>
                    <a:gd name="connsiteY8" fmla="*/ 290286 h 320158"/>
                    <a:gd name="connsiteX9" fmla="*/ 38616 w 459530"/>
                    <a:gd name="connsiteY9" fmla="*/ 58058 h 320158"/>
                    <a:gd name="connsiteX10" fmla="*/ 82159 w 459530"/>
                    <a:gd name="connsiteY10" fmla="*/ 43544 h 320158"/>
                    <a:gd name="connsiteX11" fmla="*/ 154730 w 459530"/>
                    <a:gd name="connsiteY11" fmla="*/ 1 h 320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59530" h="320158">
                      <a:moveTo>
                        <a:pt x="154730" y="1"/>
                      </a:moveTo>
                      <a:cubicBezTo>
                        <a:pt x="183759" y="9677"/>
                        <a:pt x="232140" y="0"/>
                        <a:pt x="241816" y="29029"/>
                      </a:cubicBezTo>
                      <a:lnTo>
                        <a:pt x="270844" y="116115"/>
                      </a:lnTo>
                      <a:cubicBezTo>
                        <a:pt x="275682" y="130629"/>
                        <a:pt x="272629" y="151171"/>
                        <a:pt x="285359" y="159658"/>
                      </a:cubicBezTo>
                      <a:cubicBezTo>
                        <a:pt x="299873" y="169334"/>
                        <a:pt x="315501" y="177519"/>
                        <a:pt x="328902" y="188686"/>
                      </a:cubicBezTo>
                      <a:cubicBezTo>
                        <a:pt x="377053" y="228812"/>
                        <a:pt x="361931" y="234230"/>
                        <a:pt x="415987" y="261258"/>
                      </a:cubicBezTo>
                      <a:cubicBezTo>
                        <a:pt x="429671" y="268100"/>
                        <a:pt x="445016" y="270934"/>
                        <a:pt x="459530" y="275772"/>
                      </a:cubicBezTo>
                      <a:cubicBezTo>
                        <a:pt x="326370" y="320158"/>
                        <a:pt x="385540" y="304801"/>
                        <a:pt x="111187" y="304801"/>
                      </a:cubicBezTo>
                      <a:cubicBezTo>
                        <a:pt x="86518" y="304801"/>
                        <a:pt x="62806" y="295124"/>
                        <a:pt x="38616" y="290286"/>
                      </a:cubicBezTo>
                      <a:cubicBezTo>
                        <a:pt x="9715" y="203582"/>
                        <a:pt x="0" y="193213"/>
                        <a:pt x="38616" y="58058"/>
                      </a:cubicBezTo>
                      <a:cubicBezTo>
                        <a:pt x="42819" y="43347"/>
                        <a:pt x="66978" y="45442"/>
                        <a:pt x="82159" y="43544"/>
                      </a:cubicBezTo>
                      <a:cubicBezTo>
                        <a:pt x="106163" y="40544"/>
                        <a:pt x="130540" y="43544"/>
                        <a:pt x="154730" y="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Figura a mano libera 43"/>
                <p:cNvSpPr/>
                <p:nvPr/>
              </p:nvSpPr>
              <p:spPr>
                <a:xfrm>
                  <a:off x="7104743" y="3854672"/>
                  <a:ext cx="236306" cy="440266"/>
                </a:xfrm>
                <a:custGeom>
                  <a:avLst/>
                  <a:gdLst>
                    <a:gd name="connsiteX0" fmla="*/ 203200 w 236306"/>
                    <a:gd name="connsiteY0" fmla="*/ 48381 h 440266"/>
                    <a:gd name="connsiteX1" fmla="*/ 116114 w 236306"/>
                    <a:gd name="connsiteY1" fmla="*/ 91923 h 440266"/>
                    <a:gd name="connsiteX2" fmla="*/ 29028 w 236306"/>
                    <a:gd name="connsiteY2" fmla="*/ 164495 h 440266"/>
                    <a:gd name="connsiteX3" fmla="*/ 0 w 236306"/>
                    <a:gd name="connsiteY3" fmla="*/ 208038 h 440266"/>
                    <a:gd name="connsiteX4" fmla="*/ 14514 w 236306"/>
                    <a:gd name="connsiteY4" fmla="*/ 266095 h 440266"/>
                    <a:gd name="connsiteX5" fmla="*/ 29028 w 236306"/>
                    <a:gd name="connsiteY5" fmla="*/ 425752 h 440266"/>
                    <a:gd name="connsiteX6" fmla="*/ 72571 w 236306"/>
                    <a:gd name="connsiteY6" fmla="*/ 440266 h 440266"/>
                    <a:gd name="connsiteX7" fmla="*/ 174171 w 236306"/>
                    <a:gd name="connsiteY7" fmla="*/ 425752 h 440266"/>
                    <a:gd name="connsiteX8" fmla="*/ 203200 w 236306"/>
                    <a:gd name="connsiteY8" fmla="*/ 382209 h 440266"/>
                    <a:gd name="connsiteX9" fmla="*/ 203200 w 236306"/>
                    <a:gd name="connsiteY9" fmla="*/ 48381 h 440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6306" h="440266">
                      <a:moveTo>
                        <a:pt x="203200" y="48381"/>
                      </a:moveTo>
                      <a:cubicBezTo>
                        <a:pt x="188686" y="0"/>
                        <a:pt x="236306" y="31827"/>
                        <a:pt x="116114" y="91923"/>
                      </a:cubicBezTo>
                      <a:cubicBezTo>
                        <a:pt x="83495" y="108233"/>
                        <a:pt x="51955" y="136982"/>
                        <a:pt x="29028" y="164495"/>
                      </a:cubicBezTo>
                      <a:cubicBezTo>
                        <a:pt x="17861" y="177896"/>
                        <a:pt x="9676" y="193524"/>
                        <a:pt x="0" y="208038"/>
                      </a:cubicBezTo>
                      <a:cubicBezTo>
                        <a:pt x="4838" y="227390"/>
                        <a:pt x="11878" y="246322"/>
                        <a:pt x="14514" y="266095"/>
                      </a:cubicBezTo>
                      <a:cubicBezTo>
                        <a:pt x="21576" y="319065"/>
                        <a:pt x="12129" y="375056"/>
                        <a:pt x="29028" y="425752"/>
                      </a:cubicBezTo>
                      <a:cubicBezTo>
                        <a:pt x="33866" y="440266"/>
                        <a:pt x="58057" y="435428"/>
                        <a:pt x="72571" y="440266"/>
                      </a:cubicBezTo>
                      <a:cubicBezTo>
                        <a:pt x="106438" y="435428"/>
                        <a:pt x="142909" y="439646"/>
                        <a:pt x="174171" y="425752"/>
                      </a:cubicBezTo>
                      <a:cubicBezTo>
                        <a:pt x="190112" y="418667"/>
                        <a:pt x="201689" y="399588"/>
                        <a:pt x="203200" y="382209"/>
                      </a:cubicBezTo>
                      <a:cubicBezTo>
                        <a:pt x="211583" y="285811"/>
                        <a:pt x="217714" y="96762"/>
                        <a:pt x="203200" y="4838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Figura a mano libera 44"/>
                <p:cNvSpPr/>
                <p:nvPr/>
              </p:nvSpPr>
              <p:spPr>
                <a:xfrm>
                  <a:off x="7033666" y="3235395"/>
                  <a:ext cx="301079" cy="425994"/>
                </a:xfrm>
                <a:custGeom>
                  <a:avLst/>
                  <a:gdLst>
                    <a:gd name="connsiteX0" fmla="*/ 27534 w 301079"/>
                    <a:gd name="connsiteY0" fmla="*/ 0 h 425994"/>
                    <a:gd name="connsiteX1" fmla="*/ 85591 w 301079"/>
                    <a:gd name="connsiteY1" fmla="*/ 188686 h 425994"/>
                    <a:gd name="connsiteX2" fmla="*/ 158163 w 301079"/>
                    <a:gd name="connsiteY2" fmla="*/ 203200 h 425994"/>
                    <a:gd name="connsiteX3" fmla="*/ 274277 w 301079"/>
                    <a:gd name="connsiteY3" fmla="*/ 232229 h 425994"/>
                    <a:gd name="connsiteX4" fmla="*/ 288791 w 301079"/>
                    <a:gd name="connsiteY4" fmla="*/ 377372 h 425994"/>
                    <a:gd name="connsiteX5" fmla="*/ 274277 w 301079"/>
                    <a:gd name="connsiteY5" fmla="*/ 101600 h 425994"/>
                    <a:gd name="connsiteX6" fmla="*/ 187191 w 301079"/>
                    <a:gd name="connsiteY6" fmla="*/ 43543 h 425994"/>
                    <a:gd name="connsiteX7" fmla="*/ 100105 w 301079"/>
                    <a:gd name="connsiteY7" fmla="*/ 14515 h 425994"/>
                    <a:gd name="connsiteX8" fmla="*/ 56563 w 301079"/>
                    <a:gd name="connsiteY8" fmla="*/ 0 h 425994"/>
                    <a:gd name="connsiteX9" fmla="*/ 27534 w 301079"/>
                    <a:gd name="connsiteY9" fmla="*/ 0 h 42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1079" h="425994">
                      <a:moveTo>
                        <a:pt x="27534" y="0"/>
                      </a:moveTo>
                      <a:cubicBezTo>
                        <a:pt x="36227" y="95622"/>
                        <a:pt x="0" y="156590"/>
                        <a:pt x="85591" y="188686"/>
                      </a:cubicBezTo>
                      <a:cubicBezTo>
                        <a:pt x="108690" y="197348"/>
                        <a:pt x="134125" y="197653"/>
                        <a:pt x="158163" y="203200"/>
                      </a:cubicBezTo>
                      <a:cubicBezTo>
                        <a:pt x="197037" y="212171"/>
                        <a:pt x="274277" y="232229"/>
                        <a:pt x="274277" y="232229"/>
                      </a:cubicBezTo>
                      <a:cubicBezTo>
                        <a:pt x="279115" y="280610"/>
                        <a:pt x="288791" y="425994"/>
                        <a:pt x="288791" y="377372"/>
                      </a:cubicBezTo>
                      <a:cubicBezTo>
                        <a:pt x="288791" y="285321"/>
                        <a:pt x="301079" y="189663"/>
                        <a:pt x="274277" y="101600"/>
                      </a:cubicBezTo>
                      <a:cubicBezTo>
                        <a:pt x="264119" y="68224"/>
                        <a:pt x="220289" y="54575"/>
                        <a:pt x="187191" y="43543"/>
                      </a:cubicBezTo>
                      <a:lnTo>
                        <a:pt x="100105" y="14515"/>
                      </a:lnTo>
                      <a:cubicBezTo>
                        <a:pt x="85591" y="9677"/>
                        <a:pt x="71862" y="0"/>
                        <a:pt x="56563" y="0"/>
                      </a:cubicBezTo>
                      <a:lnTo>
                        <a:pt x="27534" y="0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Figura a mano libera 45"/>
                <p:cNvSpPr/>
                <p:nvPr/>
              </p:nvSpPr>
              <p:spPr>
                <a:xfrm>
                  <a:off x="7372492" y="3599131"/>
                  <a:ext cx="174172" cy="486229"/>
                </a:xfrm>
                <a:custGeom>
                  <a:avLst/>
                  <a:gdLst>
                    <a:gd name="connsiteX0" fmla="*/ 130629 w 174172"/>
                    <a:gd name="connsiteY0" fmla="*/ 7257 h 486229"/>
                    <a:gd name="connsiteX1" fmla="*/ 72572 w 174172"/>
                    <a:gd name="connsiteY1" fmla="*/ 21771 h 486229"/>
                    <a:gd name="connsiteX2" fmla="*/ 14515 w 174172"/>
                    <a:gd name="connsiteY2" fmla="*/ 108857 h 486229"/>
                    <a:gd name="connsiteX3" fmla="*/ 0 w 174172"/>
                    <a:gd name="connsiteY3" fmla="*/ 166914 h 486229"/>
                    <a:gd name="connsiteX4" fmla="*/ 29029 w 174172"/>
                    <a:gd name="connsiteY4" fmla="*/ 486229 h 486229"/>
                    <a:gd name="connsiteX5" fmla="*/ 116115 w 174172"/>
                    <a:gd name="connsiteY5" fmla="*/ 457200 h 486229"/>
                    <a:gd name="connsiteX6" fmla="*/ 159657 w 174172"/>
                    <a:gd name="connsiteY6" fmla="*/ 442686 h 486229"/>
                    <a:gd name="connsiteX7" fmla="*/ 174172 w 174172"/>
                    <a:gd name="connsiteY7" fmla="*/ 137886 h 486229"/>
                    <a:gd name="connsiteX8" fmla="*/ 159657 w 174172"/>
                    <a:gd name="connsiteY8" fmla="*/ 65314 h 486229"/>
                    <a:gd name="connsiteX9" fmla="*/ 130629 w 174172"/>
                    <a:gd name="connsiteY9" fmla="*/ 7257 h 486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4172" h="486229">
                      <a:moveTo>
                        <a:pt x="130629" y="7257"/>
                      </a:moveTo>
                      <a:cubicBezTo>
                        <a:pt x="116115" y="0"/>
                        <a:pt x="87584" y="8635"/>
                        <a:pt x="72572" y="21771"/>
                      </a:cubicBezTo>
                      <a:cubicBezTo>
                        <a:pt x="46316" y="44745"/>
                        <a:pt x="14515" y="108857"/>
                        <a:pt x="14515" y="108857"/>
                      </a:cubicBezTo>
                      <a:cubicBezTo>
                        <a:pt x="9677" y="128209"/>
                        <a:pt x="0" y="146966"/>
                        <a:pt x="0" y="166914"/>
                      </a:cubicBezTo>
                      <a:cubicBezTo>
                        <a:pt x="0" y="330408"/>
                        <a:pt x="7968" y="359863"/>
                        <a:pt x="29029" y="486229"/>
                      </a:cubicBezTo>
                      <a:lnTo>
                        <a:pt x="116115" y="457200"/>
                      </a:lnTo>
                      <a:lnTo>
                        <a:pt x="159657" y="442686"/>
                      </a:lnTo>
                      <a:cubicBezTo>
                        <a:pt x="164495" y="341086"/>
                        <a:pt x="174172" y="239601"/>
                        <a:pt x="174172" y="137886"/>
                      </a:cubicBezTo>
                      <a:cubicBezTo>
                        <a:pt x="174172" y="113216"/>
                        <a:pt x="169375" y="87989"/>
                        <a:pt x="159657" y="65314"/>
                      </a:cubicBezTo>
                      <a:cubicBezTo>
                        <a:pt x="154267" y="52736"/>
                        <a:pt x="145143" y="14514"/>
                        <a:pt x="130629" y="7257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Figura a mano libera 46"/>
                <p:cNvSpPr/>
                <p:nvPr/>
              </p:nvSpPr>
              <p:spPr>
                <a:xfrm>
                  <a:off x="7364838" y="3213624"/>
                  <a:ext cx="326397" cy="344868"/>
                </a:xfrm>
                <a:custGeom>
                  <a:avLst/>
                  <a:gdLst>
                    <a:gd name="connsiteX0" fmla="*/ 73733 w 326397"/>
                    <a:gd name="connsiteY0" fmla="*/ 36286 h 344868"/>
                    <a:gd name="connsiteX1" fmla="*/ 59219 w 326397"/>
                    <a:gd name="connsiteY1" fmla="*/ 312057 h 344868"/>
                    <a:gd name="connsiteX2" fmla="*/ 175333 w 326397"/>
                    <a:gd name="connsiteY2" fmla="*/ 326571 h 344868"/>
                    <a:gd name="connsiteX3" fmla="*/ 262419 w 326397"/>
                    <a:gd name="connsiteY3" fmla="*/ 312057 h 344868"/>
                    <a:gd name="connsiteX4" fmla="*/ 204362 w 326397"/>
                    <a:gd name="connsiteY4" fmla="*/ 94343 h 344868"/>
                    <a:gd name="connsiteX5" fmla="*/ 73733 w 326397"/>
                    <a:gd name="connsiteY5" fmla="*/ 36286 h 344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6397" h="344868">
                      <a:moveTo>
                        <a:pt x="73733" y="36286"/>
                      </a:moveTo>
                      <a:cubicBezTo>
                        <a:pt x="49543" y="72572"/>
                        <a:pt x="0" y="219938"/>
                        <a:pt x="59219" y="312057"/>
                      </a:cubicBezTo>
                      <a:cubicBezTo>
                        <a:pt x="80312" y="344868"/>
                        <a:pt x="136628" y="321733"/>
                        <a:pt x="175333" y="326571"/>
                      </a:cubicBezTo>
                      <a:lnTo>
                        <a:pt x="262419" y="312057"/>
                      </a:lnTo>
                      <a:cubicBezTo>
                        <a:pt x="326397" y="120123"/>
                        <a:pt x="294396" y="124354"/>
                        <a:pt x="204362" y="94343"/>
                      </a:cubicBezTo>
                      <a:cubicBezTo>
                        <a:pt x="105199" y="28235"/>
                        <a:pt x="97923" y="0"/>
                        <a:pt x="73733" y="36286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Figura a mano libera 47"/>
                <p:cNvSpPr/>
                <p:nvPr/>
              </p:nvSpPr>
              <p:spPr>
                <a:xfrm>
                  <a:off x="7574039" y="3639553"/>
                  <a:ext cx="280730" cy="411823"/>
                </a:xfrm>
                <a:custGeom>
                  <a:avLst/>
                  <a:gdLst>
                    <a:gd name="connsiteX0" fmla="*/ 9676 w 280730"/>
                    <a:gd name="connsiteY0" fmla="*/ 31271 h 411823"/>
                    <a:gd name="connsiteX1" fmla="*/ 24191 w 280730"/>
                    <a:gd name="connsiteY1" fmla="*/ 74814 h 411823"/>
                    <a:gd name="connsiteX2" fmla="*/ 53219 w 280730"/>
                    <a:gd name="connsiteY2" fmla="*/ 394128 h 411823"/>
                    <a:gd name="connsiteX3" fmla="*/ 198362 w 280730"/>
                    <a:gd name="connsiteY3" fmla="*/ 379614 h 411823"/>
                    <a:gd name="connsiteX4" fmla="*/ 227391 w 280730"/>
                    <a:gd name="connsiteY4" fmla="*/ 336071 h 411823"/>
                    <a:gd name="connsiteX5" fmla="*/ 169334 w 280730"/>
                    <a:gd name="connsiteY5" fmla="*/ 45785 h 411823"/>
                    <a:gd name="connsiteX6" fmla="*/ 125791 w 280730"/>
                    <a:gd name="connsiteY6" fmla="*/ 31271 h 411823"/>
                    <a:gd name="connsiteX7" fmla="*/ 82248 w 280730"/>
                    <a:gd name="connsiteY7" fmla="*/ 2242 h 411823"/>
                    <a:gd name="connsiteX8" fmla="*/ 9676 w 280730"/>
                    <a:gd name="connsiteY8" fmla="*/ 31271 h 411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0730" h="411823">
                      <a:moveTo>
                        <a:pt x="9676" y="31271"/>
                      </a:moveTo>
                      <a:cubicBezTo>
                        <a:pt x="0" y="43366"/>
                        <a:pt x="22806" y="59577"/>
                        <a:pt x="24191" y="74814"/>
                      </a:cubicBezTo>
                      <a:cubicBezTo>
                        <a:pt x="54829" y="411823"/>
                        <a:pt x="7050" y="255619"/>
                        <a:pt x="53219" y="394128"/>
                      </a:cubicBezTo>
                      <a:cubicBezTo>
                        <a:pt x="101600" y="389290"/>
                        <a:pt x="152235" y="394990"/>
                        <a:pt x="198362" y="379614"/>
                      </a:cubicBezTo>
                      <a:cubicBezTo>
                        <a:pt x="214911" y="374098"/>
                        <a:pt x="226561" y="353495"/>
                        <a:pt x="227391" y="336071"/>
                      </a:cubicBezTo>
                      <a:cubicBezTo>
                        <a:pt x="235491" y="165960"/>
                        <a:pt x="280730" y="101484"/>
                        <a:pt x="169334" y="45785"/>
                      </a:cubicBezTo>
                      <a:cubicBezTo>
                        <a:pt x="155650" y="38943"/>
                        <a:pt x="140305" y="36109"/>
                        <a:pt x="125791" y="31271"/>
                      </a:cubicBezTo>
                      <a:cubicBezTo>
                        <a:pt x="111277" y="21595"/>
                        <a:pt x="99455" y="5110"/>
                        <a:pt x="82248" y="2242"/>
                      </a:cubicBezTo>
                      <a:cubicBezTo>
                        <a:pt x="68799" y="0"/>
                        <a:pt x="19352" y="19176"/>
                        <a:pt x="9676" y="3127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9" name="Gruppo 78"/>
            <p:cNvGrpSpPr/>
            <p:nvPr/>
          </p:nvGrpSpPr>
          <p:grpSpPr>
            <a:xfrm rot="4727677">
              <a:off x="5732831" y="1206949"/>
              <a:ext cx="2697661" cy="3996338"/>
              <a:chOff x="5659921" y="1981200"/>
              <a:chExt cx="2697661" cy="3996338"/>
            </a:xfrm>
          </p:grpSpPr>
          <p:sp>
            <p:nvSpPr>
              <p:cNvPr id="80" name="Ovale 79"/>
              <p:cNvSpPr/>
              <p:nvPr/>
            </p:nvSpPr>
            <p:spPr>
              <a:xfrm>
                <a:off x="6775782" y="2276872"/>
                <a:ext cx="360040" cy="43204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igura a mano libera 80"/>
              <p:cNvSpPr/>
              <p:nvPr/>
            </p:nvSpPr>
            <p:spPr>
              <a:xfrm>
                <a:off x="6370986" y="2664471"/>
                <a:ext cx="516126" cy="278025"/>
              </a:xfrm>
              <a:custGeom>
                <a:avLst/>
                <a:gdLst>
                  <a:gd name="connsiteX0" fmla="*/ 87871 w 516126"/>
                  <a:gd name="connsiteY0" fmla="*/ 49700 h 278025"/>
                  <a:gd name="connsiteX1" fmla="*/ 262043 w 516126"/>
                  <a:gd name="connsiteY1" fmla="*/ 64215 h 278025"/>
                  <a:gd name="connsiteX2" fmla="*/ 305585 w 516126"/>
                  <a:gd name="connsiteY2" fmla="*/ 78729 h 278025"/>
                  <a:gd name="connsiteX3" fmla="*/ 392671 w 516126"/>
                  <a:gd name="connsiteY3" fmla="*/ 93243 h 278025"/>
                  <a:gd name="connsiteX4" fmla="*/ 436214 w 516126"/>
                  <a:gd name="connsiteY4" fmla="*/ 122272 h 278025"/>
                  <a:gd name="connsiteX5" fmla="*/ 262043 w 516126"/>
                  <a:gd name="connsiteY5" fmla="*/ 180329 h 278025"/>
                  <a:gd name="connsiteX6" fmla="*/ 218500 w 516126"/>
                  <a:gd name="connsiteY6" fmla="*/ 194843 h 278025"/>
                  <a:gd name="connsiteX7" fmla="*/ 87871 w 516126"/>
                  <a:gd name="connsiteY7" fmla="*/ 267415 h 278025"/>
                  <a:gd name="connsiteX8" fmla="*/ 44328 w 516126"/>
                  <a:gd name="connsiteY8" fmla="*/ 238386 h 278025"/>
                  <a:gd name="connsiteX9" fmla="*/ 785 w 516126"/>
                  <a:gd name="connsiteY9" fmla="*/ 136786 h 278025"/>
                  <a:gd name="connsiteX10" fmla="*/ 15300 w 516126"/>
                  <a:gd name="connsiteY10" fmla="*/ 35186 h 278025"/>
                  <a:gd name="connsiteX11" fmla="*/ 102385 w 516126"/>
                  <a:gd name="connsiteY11" fmla="*/ 35186 h 278025"/>
                  <a:gd name="connsiteX12" fmla="*/ 87871 w 516126"/>
                  <a:gd name="connsiteY12" fmla="*/ 49700 h 2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6126" h="278025">
                    <a:moveTo>
                      <a:pt x="87871" y="49700"/>
                    </a:moveTo>
                    <a:cubicBezTo>
                      <a:pt x="114481" y="54538"/>
                      <a:pt x="204295" y="56515"/>
                      <a:pt x="262043" y="64215"/>
                    </a:cubicBezTo>
                    <a:cubicBezTo>
                      <a:pt x="277208" y="66237"/>
                      <a:pt x="290650" y="75410"/>
                      <a:pt x="305585" y="78729"/>
                    </a:cubicBezTo>
                    <a:cubicBezTo>
                      <a:pt x="334313" y="85113"/>
                      <a:pt x="363642" y="88405"/>
                      <a:pt x="392671" y="93243"/>
                    </a:cubicBezTo>
                    <a:cubicBezTo>
                      <a:pt x="407185" y="102919"/>
                      <a:pt x="425317" y="108650"/>
                      <a:pt x="436214" y="122272"/>
                    </a:cubicBezTo>
                    <a:cubicBezTo>
                      <a:pt x="516126" y="222163"/>
                      <a:pt x="278587" y="179056"/>
                      <a:pt x="262043" y="180329"/>
                    </a:cubicBezTo>
                    <a:cubicBezTo>
                      <a:pt x="247529" y="185167"/>
                      <a:pt x="231874" y="187413"/>
                      <a:pt x="218500" y="194843"/>
                    </a:cubicBezTo>
                    <a:cubicBezTo>
                      <a:pt x="68771" y="278025"/>
                      <a:pt x="186400" y="234570"/>
                      <a:pt x="87871" y="267415"/>
                    </a:cubicBezTo>
                    <a:cubicBezTo>
                      <a:pt x="73357" y="257739"/>
                      <a:pt x="55495" y="251787"/>
                      <a:pt x="44328" y="238386"/>
                    </a:cubicBezTo>
                    <a:cubicBezTo>
                      <a:pt x="24402" y="214475"/>
                      <a:pt x="10868" y="167034"/>
                      <a:pt x="785" y="136786"/>
                    </a:cubicBezTo>
                    <a:cubicBezTo>
                      <a:pt x="5623" y="102919"/>
                      <a:pt x="0" y="65785"/>
                      <a:pt x="15300" y="35186"/>
                    </a:cubicBezTo>
                    <a:cubicBezTo>
                      <a:pt x="32893" y="0"/>
                      <a:pt x="84792" y="31667"/>
                      <a:pt x="102385" y="35186"/>
                    </a:cubicBezTo>
                    <a:cubicBezTo>
                      <a:pt x="111873" y="37084"/>
                      <a:pt x="61261" y="44862"/>
                      <a:pt x="87871" y="49700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Figura a mano libera 81"/>
              <p:cNvSpPr/>
              <p:nvPr/>
            </p:nvSpPr>
            <p:spPr>
              <a:xfrm>
                <a:off x="6545943" y="2873829"/>
                <a:ext cx="410191" cy="330859"/>
              </a:xfrm>
              <a:custGeom>
                <a:avLst/>
                <a:gdLst>
                  <a:gd name="connsiteX0" fmla="*/ 0 w 410191"/>
                  <a:gd name="connsiteY0" fmla="*/ 232228 h 330859"/>
                  <a:gd name="connsiteX1" fmla="*/ 29028 w 410191"/>
                  <a:gd name="connsiteY1" fmla="*/ 188685 h 330859"/>
                  <a:gd name="connsiteX2" fmla="*/ 43543 w 410191"/>
                  <a:gd name="connsiteY2" fmla="*/ 145142 h 330859"/>
                  <a:gd name="connsiteX3" fmla="*/ 87086 w 410191"/>
                  <a:gd name="connsiteY3" fmla="*/ 101600 h 330859"/>
                  <a:gd name="connsiteX4" fmla="*/ 130628 w 410191"/>
                  <a:gd name="connsiteY4" fmla="*/ 14514 h 330859"/>
                  <a:gd name="connsiteX5" fmla="*/ 174171 w 410191"/>
                  <a:gd name="connsiteY5" fmla="*/ 0 h 330859"/>
                  <a:gd name="connsiteX6" fmla="*/ 304800 w 410191"/>
                  <a:gd name="connsiteY6" fmla="*/ 14514 h 330859"/>
                  <a:gd name="connsiteX7" fmla="*/ 362857 w 410191"/>
                  <a:gd name="connsiteY7" fmla="*/ 29028 h 330859"/>
                  <a:gd name="connsiteX8" fmla="*/ 377371 w 410191"/>
                  <a:gd name="connsiteY8" fmla="*/ 72571 h 330859"/>
                  <a:gd name="connsiteX9" fmla="*/ 362857 w 410191"/>
                  <a:gd name="connsiteY9" fmla="*/ 290285 h 330859"/>
                  <a:gd name="connsiteX10" fmla="*/ 203200 w 410191"/>
                  <a:gd name="connsiteY10" fmla="*/ 275771 h 330859"/>
                  <a:gd name="connsiteX11" fmla="*/ 116114 w 410191"/>
                  <a:gd name="connsiteY11" fmla="*/ 261257 h 330859"/>
                  <a:gd name="connsiteX12" fmla="*/ 14514 w 410191"/>
                  <a:gd name="connsiteY12" fmla="*/ 246742 h 330859"/>
                  <a:gd name="connsiteX13" fmla="*/ 0 w 410191"/>
                  <a:gd name="connsiteY13" fmla="*/ 232228 h 33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10191" h="330859">
                    <a:moveTo>
                      <a:pt x="0" y="232228"/>
                    </a:moveTo>
                    <a:cubicBezTo>
                      <a:pt x="9676" y="217714"/>
                      <a:pt x="21227" y="204287"/>
                      <a:pt x="29028" y="188685"/>
                    </a:cubicBezTo>
                    <a:cubicBezTo>
                      <a:pt x="35870" y="175001"/>
                      <a:pt x="35056" y="157872"/>
                      <a:pt x="43543" y="145142"/>
                    </a:cubicBezTo>
                    <a:cubicBezTo>
                      <a:pt x="54929" y="128063"/>
                      <a:pt x="72572" y="116114"/>
                      <a:pt x="87086" y="101600"/>
                    </a:cubicBezTo>
                    <a:cubicBezTo>
                      <a:pt x="96647" y="72916"/>
                      <a:pt x="105050" y="34976"/>
                      <a:pt x="130628" y="14514"/>
                    </a:cubicBezTo>
                    <a:cubicBezTo>
                      <a:pt x="142575" y="4957"/>
                      <a:pt x="159657" y="4838"/>
                      <a:pt x="174171" y="0"/>
                    </a:cubicBezTo>
                    <a:cubicBezTo>
                      <a:pt x="217714" y="4838"/>
                      <a:pt x="261498" y="7852"/>
                      <a:pt x="304800" y="14514"/>
                    </a:cubicBezTo>
                    <a:cubicBezTo>
                      <a:pt x="324516" y="17547"/>
                      <a:pt x="347280" y="16567"/>
                      <a:pt x="362857" y="29028"/>
                    </a:cubicBezTo>
                    <a:cubicBezTo>
                      <a:pt x="374804" y="38585"/>
                      <a:pt x="372533" y="58057"/>
                      <a:pt x="377371" y="72571"/>
                    </a:cubicBezTo>
                    <a:cubicBezTo>
                      <a:pt x="372533" y="145142"/>
                      <a:pt x="410191" y="235062"/>
                      <a:pt x="362857" y="290285"/>
                    </a:cubicBezTo>
                    <a:cubicBezTo>
                      <a:pt x="328080" y="330859"/>
                      <a:pt x="256272" y="282015"/>
                      <a:pt x="203200" y="275771"/>
                    </a:cubicBezTo>
                    <a:cubicBezTo>
                      <a:pt x="173973" y="272333"/>
                      <a:pt x="145201" y="265732"/>
                      <a:pt x="116114" y="261257"/>
                    </a:cubicBezTo>
                    <a:cubicBezTo>
                      <a:pt x="82301" y="256055"/>
                      <a:pt x="48381" y="251580"/>
                      <a:pt x="14514" y="246742"/>
                    </a:cubicBezTo>
                    <a:lnTo>
                      <a:pt x="0" y="232228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igura a mano libera 82"/>
              <p:cNvSpPr/>
              <p:nvPr/>
            </p:nvSpPr>
            <p:spPr>
              <a:xfrm>
                <a:off x="6437959" y="2090057"/>
                <a:ext cx="359321" cy="508000"/>
              </a:xfrm>
              <a:custGeom>
                <a:avLst/>
                <a:gdLst>
                  <a:gd name="connsiteX0" fmla="*/ 78955 w 359321"/>
                  <a:gd name="connsiteY0" fmla="*/ 43543 h 508000"/>
                  <a:gd name="connsiteX1" fmla="*/ 49927 w 359321"/>
                  <a:gd name="connsiteY1" fmla="*/ 87086 h 508000"/>
                  <a:gd name="connsiteX2" fmla="*/ 6384 w 359321"/>
                  <a:gd name="connsiteY2" fmla="*/ 130629 h 508000"/>
                  <a:gd name="connsiteX3" fmla="*/ 20898 w 359321"/>
                  <a:gd name="connsiteY3" fmla="*/ 217714 h 508000"/>
                  <a:gd name="connsiteX4" fmla="*/ 49927 w 359321"/>
                  <a:gd name="connsiteY4" fmla="*/ 261257 h 508000"/>
                  <a:gd name="connsiteX5" fmla="*/ 137012 w 359321"/>
                  <a:gd name="connsiteY5" fmla="*/ 319314 h 508000"/>
                  <a:gd name="connsiteX6" fmla="*/ 166041 w 359321"/>
                  <a:gd name="connsiteY6" fmla="*/ 362857 h 508000"/>
                  <a:gd name="connsiteX7" fmla="*/ 238612 w 359321"/>
                  <a:gd name="connsiteY7" fmla="*/ 493486 h 508000"/>
                  <a:gd name="connsiteX8" fmla="*/ 282155 w 359321"/>
                  <a:gd name="connsiteY8" fmla="*/ 508000 h 508000"/>
                  <a:gd name="connsiteX9" fmla="*/ 325698 w 359321"/>
                  <a:gd name="connsiteY9" fmla="*/ 188686 h 508000"/>
                  <a:gd name="connsiteX10" fmla="*/ 311184 w 359321"/>
                  <a:gd name="connsiteY10" fmla="*/ 72572 h 508000"/>
                  <a:gd name="connsiteX11" fmla="*/ 180555 w 359321"/>
                  <a:gd name="connsiteY11" fmla="*/ 0 h 508000"/>
                  <a:gd name="connsiteX12" fmla="*/ 78955 w 359321"/>
                  <a:gd name="connsiteY12" fmla="*/ 43543 h 5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9321" h="508000">
                    <a:moveTo>
                      <a:pt x="78955" y="43543"/>
                    </a:moveTo>
                    <a:cubicBezTo>
                      <a:pt x="57184" y="58057"/>
                      <a:pt x="61094" y="73685"/>
                      <a:pt x="49927" y="87086"/>
                    </a:cubicBezTo>
                    <a:cubicBezTo>
                      <a:pt x="36786" y="102855"/>
                      <a:pt x="10837" y="110591"/>
                      <a:pt x="6384" y="130629"/>
                    </a:cubicBezTo>
                    <a:cubicBezTo>
                      <a:pt x="0" y="159357"/>
                      <a:pt x="11592" y="189795"/>
                      <a:pt x="20898" y="217714"/>
                    </a:cubicBezTo>
                    <a:cubicBezTo>
                      <a:pt x="26414" y="234263"/>
                      <a:pt x="36799" y="249770"/>
                      <a:pt x="49927" y="261257"/>
                    </a:cubicBezTo>
                    <a:cubicBezTo>
                      <a:pt x="76183" y="284231"/>
                      <a:pt x="137012" y="319314"/>
                      <a:pt x="137012" y="319314"/>
                    </a:cubicBezTo>
                    <a:cubicBezTo>
                      <a:pt x="146688" y="333828"/>
                      <a:pt x="158240" y="347255"/>
                      <a:pt x="166041" y="362857"/>
                    </a:cubicBezTo>
                    <a:cubicBezTo>
                      <a:pt x="186489" y="403753"/>
                      <a:pt x="183694" y="475181"/>
                      <a:pt x="238612" y="493486"/>
                    </a:cubicBezTo>
                    <a:lnTo>
                      <a:pt x="282155" y="508000"/>
                    </a:lnTo>
                    <a:cubicBezTo>
                      <a:pt x="359321" y="392253"/>
                      <a:pt x="325698" y="458731"/>
                      <a:pt x="325698" y="188686"/>
                    </a:cubicBezTo>
                    <a:cubicBezTo>
                      <a:pt x="325698" y="149680"/>
                      <a:pt x="330838" y="106264"/>
                      <a:pt x="311184" y="72572"/>
                    </a:cubicBezTo>
                    <a:cubicBezTo>
                      <a:pt x="287090" y="31267"/>
                      <a:pt x="223990" y="14478"/>
                      <a:pt x="180555" y="0"/>
                    </a:cubicBezTo>
                    <a:cubicBezTo>
                      <a:pt x="84290" y="32089"/>
                      <a:pt x="100726" y="29029"/>
                      <a:pt x="78955" y="43543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igura a mano libera 83"/>
              <p:cNvSpPr/>
              <p:nvPr/>
            </p:nvSpPr>
            <p:spPr>
              <a:xfrm>
                <a:off x="6202527" y="2322285"/>
                <a:ext cx="459530" cy="320158"/>
              </a:xfrm>
              <a:custGeom>
                <a:avLst/>
                <a:gdLst>
                  <a:gd name="connsiteX0" fmla="*/ 154730 w 459530"/>
                  <a:gd name="connsiteY0" fmla="*/ 1 h 320158"/>
                  <a:gd name="connsiteX1" fmla="*/ 241816 w 459530"/>
                  <a:gd name="connsiteY1" fmla="*/ 29029 h 320158"/>
                  <a:gd name="connsiteX2" fmla="*/ 270844 w 459530"/>
                  <a:gd name="connsiteY2" fmla="*/ 116115 h 320158"/>
                  <a:gd name="connsiteX3" fmla="*/ 285359 w 459530"/>
                  <a:gd name="connsiteY3" fmla="*/ 159658 h 320158"/>
                  <a:gd name="connsiteX4" fmla="*/ 328902 w 459530"/>
                  <a:gd name="connsiteY4" fmla="*/ 188686 h 320158"/>
                  <a:gd name="connsiteX5" fmla="*/ 415987 w 459530"/>
                  <a:gd name="connsiteY5" fmla="*/ 261258 h 320158"/>
                  <a:gd name="connsiteX6" fmla="*/ 459530 w 459530"/>
                  <a:gd name="connsiteY6" fmla="*/ 275772 h 320158"/>
                  <a:gd name="connsiteX7" fmla="*/ 111187 w 459530"/>
                  <a:gd name="connsiteY7" fmla="*/ 304801 h 320158"/>
                  <a:gd name="connsiteX8" fmla="*/ 38616 w 459530"/>
                  <a:gd name="connsiteY8" fmla="*/ 290286 h 320158"/>
                  <a:gd name="connsiteX9" fmla="*/ 38616 w 459530"/>
                  <a:gd name="connsiteY9" fmla="*/ 58058 h 320158"/>
                  <a:gd name="connsiteX10" fmla="*/ 82159 w 459530"/>
                  <a:gd name="connsiteY10" fmla="*/ 43544 h 320158"/>
                  <a:gd name="connsiteX11" fmla="*/ 154730 w 459530"/>
                  <a:gd name="connsiteY11" fmla="*/ 1 h 320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59530" h="320158">
                    <a:moveTo>
                      <a:pt x="154730" y="1"/>
                    </a:moveTo>
                    <a:cubicBezTo>
                      <a:pt x="183759" y="9677"/>
                      <a:pt x="232140" y="0"/>
                      <a:pt x="241816" y="29029"/>
                    </a:cubicBezTo>
                    <a:lnTo>
                      <a:pt x="270844" y="116115"/>
                    </a:lnTo>
                    <a:cubicBezTo>
                      <a:pt x="275682" y="130629"/>
                      <a:pt x="272629" y="151171"/>
                      <a:pt x="285359" y="159658"/>
                    </a:cubicBezTo>
                    <a:cubicBezTo>
                      <a:pt x="299873" y="169334"/>
                      <a:pt x="315501" y="177519"/>
                      <a:pt x="328902" y="188686"/>
                    </a:cubicBezTo>
                    <a:cubicBezTo>
                      <a:pt x="377053" y="228812"/>
                      <a:pt x="361931" y="234230"/>
                      <a:pt x="415987" y="261258"/>
                    </a:cubicBezTo>
                    <a:cubicBezTo>
                      <a:pt x="429671" y="268100"/>
                      <a:pt x="445016" y="270934"/>
                      <a:pt x="459530" y="275772"/>
                    </a:cubicBezTo>
                    <a:cubicBezTo>
                      <a:pt x="326370" y="320158"/>
                      <a:pt x="385540" y="304801"/>
                      <a:pt x="111187" y="304801"/>
                    </a:cubicBezTo>
                    <a:cubicBezTo>
                      <a:pt x="86518" y="304801"/>
                      <a:pt x="62806" y="295124"/>
                      <a:pt x="38616" y="290286"/>
                    </a:cubicBezTo>
                    <a:cubicBezTo>
                      <a:pt x="9715" y="203582"/>
                      <a:pt x="0" y="193213"/>
                      <a:pt x="38616" y="58058"/>
                    </a:cubicBezTo>
                    <a:cubicBezTo>
                      <a:pt x="42819" y="43347"/>
                      <a:pt x="66978" y="45442"/>
                      <a:pt x="82159" y="43544"/>
                    </a:cubicBezTo>
                    <a:cubicBezTo>
                      <a:pt x="106163" y="40544"/>
                      <a:pt x="130540" y="43544"/>
                      <a:pt x="154730" y="1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igura a mano libera 84"/>
              <p:cNvSpPr/>
              <p:nvPr/>
            </p:nvSpPr>
            <p:spPr>
              <a:xfrm>
                <a:off x="6952343" y="2622248"/>
                <a:ext cx="236306" cy="440266"/>
              </a:xfrm>
              <a:custGeom>
                <a:avLst/>
                <a:gdLst>
                  <a:gd name="connsiteX0" fmla="*/ 203200 w 236306"/>
                  <a:gd name="connsiteY0" fmla="*/ 48381 h 440266"/>
                  <a:gd name="connsiteX1" fmla="*/ 116114 w 236306"/>
                  <a:gd name="connsiteY1" fmla="*/ 91923 h 440266"/>
                  <a:gd name="connsiteX2" fmla="*/ 29028 w 236306"/>
                  <a:gd name="connsiteY2" fmla="*/ 164495 h 440266"/>
                  <a:gd name="connsiteX3" fmla="*/ 0 w 236306"/>
                  <a:gd name="connsiteY3" fmla="*/ 208038 h 440266"/>
                  <a:gd name="connsiteX4" fmla="*/ 14514 w 236306"/>
                  <a:gd name="connsiteY4" fmla="*/ 266095 h 440266"/>
                  <a:gd name="connsiteX5" fmla="*/ 29028 w 236306"/>
                  <a:gd name="connsiteY5" fmla="*/ 425752 h 440266"/>
                  <a:gd name="connsiteX6" fmla="*/ 72571 w 236306"/>
                  <a:gd name="connsiteY6" fmla="*/ 440266 h 440266"/>
                  <a:gd name="connsiteX7" fmla="*/ 174171 w 236306"/>
                  <a:gd name="connsiteY7" fmla="*/ 425752 h 440266"/>
                  <a:gd name="connsiteX8" fmla="*/ 203200 w 236306"/>
                  <a:gd name="connsiteY8" fmla="*/ 382209 h 440266"/>
                  <a:gd name="connsiteX9" fmla="*/ 203200 w 236306"/>
                  <a:gd name="connsiteY9" fmla="*/ 48381 h 440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6306" h="440266">
                    <a:moveTo>
                      <a:pt x="203200" y="48381"/>
                    </a:moveTo>
                    <a:cubicBezTo>
                      <a:pt x="188686" y="0"/>
                      <a:pt x="236306" y="31827"/>
                      <a:pt x="116114" y="91923"/>
                    </a:cubicBezTo>
                    <a:cubicBezTo>
                      <a:pt x="83495" y="108233"/>
                      <a:pt x="51955" y="136982"/>
                      <a:pt x="29028" y="164495"/>
                    </a:cubicBezTo>
                    <a:cubicBezTo>
                      <a:pt x="17861" y="177896"/>
                      <a:pt x="9676" y="193524"/>
                      <a:pt x="0" y="208038"/>
                    </a:cubicBezTo>
                    <a:cubicBezTo>
                      <a:pt x="4838" y="227390"/>
                      <a:pt x="11878" y="246322"/>
                      <a:pt x="14514" y="266095"/>
                    </a:cubicBezTo>
                    <a:cubicBezTo>
                      <a:pt x="21576" y="319065"/>
                      <a:pt x="12129" y="375056"/>
                      <a:pt x="29028" y="425752"/>
                    </a:cubicBezTo>
                    <a:cubicBezTo>
                      <a:pt x="33866" y="440266"/>
                      <a:pt x="58057" y="435428"/>
                      <a:pt x="72571" y="440266"/>
                    </a:cubicBezTo>
                    <a:cubicBezTo>
                      <a:pt x="106438" y="435428"/>
                      <a:pt x="142909" y="439646"/>
                      <a:pt x="174171" y="425752"/>
                    </a:cubicBezTo>
                    <a:cubicBezTo>
                      <a:pt x="190112" y="418667"/>
                      <a:pt x="201689" y="399588"/>
                      <a:pt x="203200" y="382209"/>
                    </a:cubicBezTo>
                    <a:cubicBezTo>
                      <a:pt x="211583" y="285811"/>
                      <a:pt x="217714" y="96762"/>
                      <a:pt x="203200" y="48381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Figura a mano libera 85"/>
              <p:cNvSpPr/>
              <p:nvPr/>
            </p:nvSpPr>
            <p:spPr>
              <a:xfrm>
                <a:off x="6881266" y="2002971"/>
                <a:ext cx="301079" cy="425994"/>
              </a:xfrm>
              <a:custGeom>
                <a:avLst/>
                <a:gdLst>
                  <a:gd name="connsiteX0" fmla="*/ 27534 w 301079"/>
                  <a:gd name="connsiteY0" fmla="*/ 0 h 425994"/>
                  <a:gd name="connsiteX1" fmla="*/ 85591 w 301079"/>
                  <a:gd name="connsiteY1" fmla="*/ 188686 h 425994"/>
                  <a:gd name="connsiteX2" fmla="*/ 158163 w 301079"/>
                  <a:gd name="connsiteY2" fmla="*/ 203200 h 425994"/>
                  <a:gd name="connsiteX3" fmla="*/ 274277 w 301079"/>
                  <a:gd name="connsiteY3" fmla="*/ 232229 h 425994"/>
                  <a:gd name="connsiteX4" fmla="*/ 288791 w 301079"/>
                  <a:gd name="connsiteY4" fmla="*/ 377372 h 425994"/>
                  <a:gd name="connsiteX5" fmla="*/ 274277 w 301079"/>
                  <a:gd name="connsiteY5" fmla="*/ 101600 h 425994"/>
                  <a:gd name="connsiteX6" fmla="*/ 187191 w 301079"/>
                  <a:gd name="connsiteY6" fmla="*/ 43543 h 425994"/>
                  <a:gd name="connsiteX7" fmla="*/ 100105 w 301079"/>
                  <a:gd name="connsiteY7" fmla="*/ 14515 h 425994"/>
                  <a:gd name="connsiteX8" fmla="*/ 56563 w 301079"/>
                  <a:gd name="connsiteY8" fmla="*/ 0 h 425994"/>
                  <a:gd name="connsiteX9" fmla="*/ 27534 w 301079"/>
                  <a:gd name="connsiteY9" fmla="*/ 0 h 425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079" h="425994">
                    <a:moveTo>
                      <a:pt x="27534" y="0"/>
                    </a:moveTo>
                    <a:cubicBezTo>
                      <a:pt x="36227" y="95622"/>
                      <a:pt x="0" y="156590"/>
                      <a:pt x="85591" y="188686"/>
                    </a:cubicBezTo>
                    <a:cubicBezTo>
                      <a:pt x="108690" y="197348"/>
                      <a:pt x="134125" y="197653"/>
                      <a:pt x="158163" y="203200"/>
                    </a:cubicBezTo>
                    <a:cubicBezTo>
                      <a:pt x="197037" y="212171"/>
                      <a:pt x="274277" y="232229"/>
                      <a:pt x="274277" y="232229"/>
                    </a:cubicBezTo>
                    <a:cubicBezTo>
                      <a:pt x="279115" y="280610"/>
                      <a:pt x="288791" y="425994"/>
                      <a:pt x="288791" y="377372"/>
                    </a:cubicBezTo>
                    <a:cubicBezTo>
                      <a:pt x="288791" y="285321"/>
                      <a:pt x="301079" y="189663"/>
                      <a:pt x="274277" y="101600"/>
                    </a:cubicBezTo>
                    <a:cubicBezTo>
                      <a:pt x="264119" y="68224"/>
                      <a:pt x="220289" y="54575"/>
                      <a:pt x="187191" y="43543"/>
                    </a:cubicBezTo>
                    <a:lnTo>
                      <a:pt x="100105" y="14515"/>
                    </a:lnTo>
                    <a:cubicBezTo>
                      <a:pt x="85591" y="9677"/>
                      <a:pt x="71862" y="0"/>
                      <a:pt x="56563" y="0"/>
                    </a:cubicBezTo>
                    <a:lnTo>
                      <a:pt x="27534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Figura a mano libera 86"/>
              <p:cNvSpPr/>
              <p:nvPr/>
            </p:nvSpPr>
            <p:spPr>
              <a:xfrm>
                <a:off x="7220092" y="2366707"/>
                <a:ext cx="174172" cy="486229"/>
              </a:xfrm>
              <a:custGeom>
                <a:avLst/>
                <a:gdLst>
                  <a:gd name="connsiteX0" fmla="*/ 130629 w 174172"/>
                  <a:gd name="connsiteY0" fmla="*/ 7257 h 486229"/>
                  <a:gd name="connsiteX1" fmla="*/ 72572 w 174172"/>
                  <a:gd name="connsiteY1" fmla="*/ 21771 h 486229"/>
                  <a:gd name="connsiteX2" fmla="*/ 14515 w 174172"/>
                  <a:gd name="connsiteY2" fmla="*/ 108857 h 486229"/>
                  <a:gd name="connsiteX3" fmla="*/ 0 w 174172"/>
                  <a:gd name="connsiteY3" fmla="*/ 166914 h 486229"/>
                  <a:gd name="connsiteX4" fmla="*/ 29029 w 174172"/>
                  <a:gd name="connsiteY4" fmla="*/ 486229 h 486229"/>
                  <a:gd name="connsiteX5" fmla="*/ 116115 w 174172"/>
                  <a:gd name="connsiteY5" fmla="*/ 457200 h 486229"/>
                  <a:gd name="connsiteX6" fmla="*/ 159657 w 174172"/>
                  <a:gd name="connsiteY6" fmla="*/ 442686 h 486229"/>
                  <a:gd name="connsiteX7" fmla="*/ 174172 w 174172"/>
                  <a:gd name="connsiteY7" fmla="*/ 137886 h 486229"/>
                  <a:gd name="connsiteX8" fmla="*/ 159657 w 174172"/>
                  <a:gd name="connsiteY8" fmla="*/ 65314 h 486229"/>
                  <a:gd name="connsiteX9" fmla="*/ 130629 w 174172"/>
                  <a:gd name="connsiteY9" fmla="*/ 7257 h 486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4172" h="486229">
                    <a:moveTo>
                      <a:pt x="130629" y="7257"/>
                    </a:moveTo>
                    <a:cubicBezTo>
                      <a:pt x="116115" y="0"/>
                      <a:pt x="87584" y="8635"/>
                      <a:pt x="72572" y="21771"/>
                    </a:cubicBezTo>
                    <a:cubicBezTo>
                      <a:pt x="46316" y="44745"/>
                      <a:pt x="14515" y="108857"/>
                      <a:pt x="14515" y="108857"/>
                    </a:cubicBezTo>
                    <a:cubicBezTo>
                      <a:pt x="9677" y="128209"/>
                      <a:pt x="0" y="146966"/>
                      <a:pt x="0" y="166914"/>
                    </a:cubicBezTo>
                    <a:cubicBezTo>
                      <a:pt x="0" y="330408"/>
                      <a:pt x="7968" y="359863"/>
                      <a:pt x="29029" y="486229"/>
                    </a:cubicBezTo>
                    <a:lnTo>
                      <a:pt x="116115" y="457200"/>
                    </a:lnTo>
                    <a:lnTo>
                      <a:pt x="159657" y="442686"/>
                    </a:lnTo>
                    <a:cubicBezTo>
                      <a:pt x="164495" y="341086"/>
                      <a:pt x="174172" y="239601"/>
                      <a:pt x="174172" y="137886"/>
                    </a:cubicBezTo>
                    <a:cubicBezTo>
                      <a:pt x="174172" y="113216"/>
                      <a:pt x="169375" y="87989"/>
                      <a:pt x="159657" y="65314"/>
                    </a:cubicBezTo>
                    <a:cubicBezTo>
                      <a:pt x="154267" y="52736"/>
                      <a:pt x="145143" y="14514"/>
                      <a:pt x="130629" y="7257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igura a mano libera 87"/>
              <p:cNvSpPr/>
              <p:nvPr/>
            </p:nvSpPr>
            <p:spPr>
              <a:xfrm>
                <a:off x="7212438" y="1981200"/>
                <a:ext cx="326397" cy="344868"/>
              </a:xfrm>
              <a:custGeom>
                <a:avLst/>
                <a:gdLst>
                  <a:gd name="connsiteX0" fmla="*/ 73733 w 326397"/>
                  <a:gd name="connsiteY0" fmla="*/ 36286 h 344868"/>
                  <a:gd name="connsiteX1" fmla="*/ 59219 w 326397"/>
                  <a:gd name="connsiteY1" fmla="*/ 312057 h 344868"/>
                  <a:gd name="connsiteX2" fmla="*/ 175333 w 326397"/>
                  <a:gd name="connsiteY2" fmla="*/ 326571 h 344868"/>
                  <a:gd name="connsiteX3" fmla="*/ 262419 w 326397"/>
                  <a:gd name="connsiteY3" fmla="*/ 312057 h 344868"/>
                  <a:gd name="connsiteX4" fmla="*/ 204362 w 326397"/>
                  <a:gd name="connsiteY4" fmla="*/ 94343 h 344868"/>
                  <a:gd name="connsiteX5" fmla="*/ 73733 w 326397"/>
                  <a:gd name="connsiteY5" fmla="*/ 36286 h 344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6397" h="344868">
                    <a:moveTo>
                      <a:pt x="73733" y="36286"/>
                    </a:moveTo>
                    <a:cubicBezTo>
                      <a:pt x="49543" y="72572"/>
                      <a:pt x="0" y="219938"/>
                      <a:pt x="59219" y="312057"/>
                    </a:cubicBezTo>
                    <a:cubicBezTo>
                      <a:pt x="80312" y="344868"/>
                      <a:pt x="136628" y="321733"/>
                      <a:pt x="175333" y="326571"/>
                    </a:cubicBezTo>
                    <a:lnTo>
                      <a:pt x="262419" y="312057"/>
                    </a:lnTo>
                    <a:cubicBezTo>
                      <a:pt x="326397" y="120123"/>
                      <a:pt x="294396" y="124354"/>
                      <a:pt x="204362" y="94343"/>
                    </a:cubicBezTo>
                    <a:cubicBezTo>
                      <a:pt x="105199" y="28235"/>
                      <a:pt x="97923" y="0"/>
                      <a:pt x="73733" y="36286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Figura a mano libera 88"/>
              <p:cNvSpPr/>
              <p:nvPr/>
            </p:nvSpPr>
            <p:spPr>
              <a:xfrm>
                <a:off x="7421639" y="2407129"/>
                <a:ext cx="280730" cy="411823"/>
              </a:xfrm>
              <a:custGeom>
                <a:avLst/>
                <a:gdLst>
                  <a:gd name="connsiteX0" fmla="*/ 9676 w 280730"/>
                  <a:gd name="connsiteY0" fmla="*/ 31271 h 411823"/>
                  <a:gd name="connsiteX1" fmla="*/ 24191 w 280730"/>
                  <a:gd name="connsiteY1" fmla="*/ 74814 h 411823"/>
                  <a:gd name="connsiteX2" fmla="*/ 53219 w 280730"/>
                  <a:gd name="connsiteY2" fmla="*/ 394128 h 411823"/>
                  <a:gd name="connsiteX3" fmla="*/ 198362 w 280730"/>
                  <a:gd name="connsiteY3" fmla="*/ 379614 h 411823"/>
                  <a:gd name="connsiteX4" fmla="*/ 227391 w 280730"/>
                  <a:gd name="connsiteY4" fmla="*/ 336071 h 411823"/>
                  <a:gd name="connsiteX5" fmla="*/ 169334 w 280730"/>
                  <a:gd name="connsiteY5" fmla="*/ 45785 h 411823"/>
                  <a:gd name="connsiteX6" fmla="*/ 125791 w 280730"/>
                  <a:gd name="connsiteY6" fmla="*/ 31271 h 411823"/>
                  <a:gd name="connsiteX7" fmla="*/ 82248 w 280730"/>
                  <a:gd name="connsiteY7" fmla="*/ 2242 h 411823"/>
                  <a:gd name="connsiteX8" fmla="*/ 9676 w 280730"/>
                  <a:gd name="connsiteY8" fmla="*/ 31271 h 411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0730" h="411823">
                    <a:moveTo>
                      <a:pt x="9676" y="31271"/>
                    </a:moveTo>
                    <a:cubicBezTo>
                      <a:pt x="0" y="43366"/>
                      <a:pt x="22806" y="59577"/>
                      <a:pt x="24191" y="74814"/>
                    </a:cubicBezTo>
                    <a:cubicBezTo>
                      <a:pt x="54829" y="411823"/>
                      <a:pt x="7050" y="255619"/>
                      <a:pt x="53219" y="394128"/>
                    </a:cubicBezTo>
                    <a:cubicBezTo>
                      <a:pt x="101600" y="389290"/>
                      <a:pt x="152235" y="394990"/>
                      <a:pt x="198362" y="379614"/>
                    </a:cubicBezTo>
                    <a:cubicBezTo>
                      <a:pt x="214911" y="374098"/>
                      <a:pt x="226561" y="353495"/>
                      <a:pt x="227391" y="336071"/>
                    </a:cubicBezTo>
                    <a:cubicBezTo>
                      <a:pt x="235491" y="165960"/>
                      <a:pt x="280730" y="101484"/>
                      <a:pt x="169334" y="45785"/>
                    </a:cubicBezTo>
                    <a:cubicBezTo>
                      <a:pt x="155650" y="38943"/>
                      <a:pt x="140305" y="36109"/>
                      <a:pt x="125791" y="31271"/>
                    </a:cubicBezTo>
                    <a:cubicBezTo>
                      <a:pt x="111277" y="21595"/>
                      <a:pt x="99455" y="5110"/>
                      <a:pt x="82248" y="2242"/>
                    </a:cubicBezTo>
                    <a:cubicBezTo>
                      <a:pt x="68799" y="0"/>
                      <a:pt x="19352" y="19176"/>
                      <a:pt x="9676" y="31271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0" name="Gruppo 35"/>
              <p:cNvGrpSpPr/>
              <p:nvPr/>
            </p:nvGrpSpPr>
            <p:grpSpPr>
              <a:xfrm rot="7645951">
                <a:off x="5699769" y="3208515"/>
                <a:ext cx="1499842" cy="1223488"/>
                <a:chOff x="6354927" y="3213624"/>
                <a:chExt cx="1499842" cy="1223488"/>
              </a:xfrm>
            </p:grpSpPr>
            <p:sp>
              <p:nvSpPr>
                <p:cNvPr id="124" name="Ovale 25"/>
                <p:cNvSpPr/>
                <p:nvPr/>
              </p:nvSpPr>
              <p:spPr>
                <a:xfrm>
                  <a:off x="6928182" y="3509296"/>
                  <a:ext cx="360040" cy="43204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Figura a mano libera 124"/>
                <p:cNvSpPr/>
                <p:nvPr/>
              </p:nvSpPr>
              <p:spPr>
                <a:xfrm>
                  <a:off x="6523386" y="3896895"/>
                  <a:ext cx="516126" cy="278025"/>
                </a:xfrm>
                <a:custGeom>
                  <a:avLst/>
                  <a:gdLst>
                    <a:gd name="connsiteX0" fmla="*/ 87871 w 516126"/>
                    <a:gd name="connsiteY0" fmla="*/ 49700 h 278025"/>
                    <a:gd name="connsiteX1" fmla="*/ 262043 w 516126"/>
                    <a:gd name="connsiteY1" fmla="*/ 64215 h 278025"/>
                    <a:gd name="connsiteX2" fmla="*/ 305585 w 516126"/>
                    <a:gd name="connsiteY2" fmla="*/ 78729 h 278025"/>
                    <a:gd name="connsiteX3" fmla="*/ 392671 w 516126"/>
                    <a:gd name="connsiteY3" fmla="*/ 93243 h 278025"/>
                    <a:gd name="connsiteX4" fmla="*/ 436214 w 516126"/>
                    <a:gd name="connsiteY4" fmla="*/ 122272 h 278025"/>
                    <a:gd name="connsiteX5" fmla="*/ 262043 w 516126"/>
                    <a:gd name="connsiteY5" fmla="*/ 180329 h 278025"/>
                    <a:gd name="connsiteX6" fmla="*/ 218500 w 516126"/>
                    <a:gd name="connsiteY6" fmla="*/ 194843 h 278025"/>
                    <a:gd name="connsiteX7" fmla="*/ 87871 w 516126"/>
                    <a:gd name="connsiteY7" fmla="*/ 267415 h 278025"/>
                    <a:gd name="connsiteX8" fmla="*/ 44328 w 516126"/>
                    <a:gd name="connsiteY8" fmla="*/ 238386 h 278025"/>
                    <a:gd name="connsiteX9" fmla="*/ 785 w 516126"/>
                    <a:gd name="connsiteY9" fmla="*/ 136786 h 278025"/>
                    <a:gd name="connsiteX10" fmla="*/ 15300 w 516126"/>
                    <a:gd name="connsiteY10" fmla="*/ 35186 h 278025"/>
                    <a:gd name="connsiteX11" fmla="*/ 102385 w 516126"/>
                    <a:gd name="connsiteY11" fmla="*/ 35186 h 278025"/>
                    <a:gd name="connsiteX12" fmla="*/ 87871 w 516126"/>
                    <a:gd name="connsiteY12" fmla="*/ 49700 h 278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6126" h="278025">
                      <a:moveTo>
                        <a:pt x="87871" y="49700"/>
                      </a:moveTo>
                      <a:cubicBezTo>
                        <a:pt x="114481" y="54538"/>
                        <a:pt x="204295" y="56515"/>
                        <a:pt x="262043" y="64215"/>
                      </a:cubicBezTo>
                      <a:cubicBezTo>
                        <a:pt x="277208" y="66237"/>
                        <a:pt x="290650" y="75410"/>
                        <a:pt x="305585" y="78729"/>
                      </a:cubicBezTo>
                      <a:cubicBezTo>
                        <a:pt x="334313" y="85113"/>
                        <a:pt x="363642" y="88405"/>
                        <a:pt x="392671" y="93243"/>
                      </a:cubicBezTo>
                      <a:cubicBezTo>
                        <a:pt x="407185" y="102919"/>
                        <a:pt x="425317" y="108650"/>
                        <a:pt x="436214" y="122272"/>
                      </a:cubicBezTo>
                      <a:cubicBezTo>
                        <a:pt x="516126" y="222163"/>
                        <a:pt x="278587" y="179056"/>
                        <a:pt x="262043" y="180329"/>
                      </a:cubicBezTo>
                      <a:cubicBezTo>
                        <a:pt x="247529" y="185167"/>
                        <a:pt x="231874" y="187413"/>
                        <a:pt x="218500" y="194843"/>
                      </a:cubicBezTo>
                      <a:cubicBezTo>
                        <a:pt x="68771" y="278025"/>
                        <a:pt x="186400" y="234570"/>
                        <a:pt x="87871" y="267415"/>
                      </a:cubicBezTo>
                      <a:cubicBezTo>
                        <a:pt x="73357" y="257739"/>
                        <a:pt x="55495" y="251787"/>
                        <a:pt x="44328" y="238386"/>
                      </a:cubicBezTo>
                      <a:cubicBezTo>
                        <a:pt x="24402" y="214475"/>
                        <a:pt x="10868" y="167034"/>
                        <a:pt x="785" y="136786"/>
                      </a:cubicBezTo>
                      <a:cubicBezTo>
                        <a:pt x="5623" y="102919"/>
                        <a:pt x="0" y="65785"/>
                        <a:pt x="15300" y="35186"/>
                      </a:cubicBezTo>
                      <a:cubicBezTo>
                        <a:pt x="32893" y="0"/>
                        <a:pt x="84792" y="31667"/>
                        <a:pt x="102385" y="35186"/>
                      </a:cubicBezTo>
                      <a:cubicBezTo>
                        <a:pt x="111873" y="37084"/>
                        <a:pt x="61261" y="44862"/>
                        <a:pt x="87871" y="49700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Figura a mano libera 125"/>
                <p:cNvSpPr/>
                <p:nvPr/>
              </p:nvSpPr>
              <p:spPr>
                <a:xfrm>
                  <a:off x="6698343" y="4106253"/>
                  <a:ext cx="410191" cy="330859"/>
                </a:xfrm>
                <a:custGeom>
                  <a:avLst/>
                  <a:gdLst>
                    <a:gd name="connsiteX0" fmla="*/ 0 w 410191"/>
                    <a:gd name="connsiteY0" fmla="*/ 232228 h 330859"/>
                    <a:gd name="connsiteX1" fmla="*/ 29028 w 410191"/>
                    <a:gd name="connsiteY1" fmla="*/ 188685 h 330859"/>
                    <a:gd name="connsiteX2" fmla="*/ 43543 w 410191"/>
                    <a:gd name="connsiteY2" fmla="*/ 145142 h 330859"/>
                    <a:gd name="connsiteX3" fmla="*/ 87086 w 410191"/>
                    <a:gd name="connsiteY3" fmla="*/ 101600 h 330859"/>
                    <a:gd name="connsiteX4" fmla="*/ 130628 w 410191"/>
                    <a:gd name="connsiteY4" fmla="*/ 14514 h 330859"/>
                    <a:gd name="connsiteX5" fmla="*/ 174171 w 410191"/>
                    <a:gd name="connsiteY5" fmla="*/ 0 h 330859"/>
                    <a:gd name="connsiteX6" fmla="*/ 304800 w 410191"/>
                    <a:gd name="connsiteY6" fmla="*/ 14514 h 330859"/>
                    <a:gd name="connsiteX7" fmla="*/ 362857 w 410191"/>
                    <a:gd name="connsiteY7" fmla="*/ 29028 h 330859"/>
                    <a:gd name="connsiteX8" fmla="*/ 377371 w 410191"/>
                    <a:gd name="connsiteY8" fmla="*/ 72571 h 330859"/>
                    <a:gd name="connsiteX9" fmla="*/ 362857 w 410191"/>
                    <a:gd name="connsiteY9" fmla="*/ 290285 h 330859"/>
                    <a:gd name="connsiteX10" fmla="*/ 203200 w 410191"/>
                    <a:gd name="connsiteY10" fmla="*/ 275771 h 330859"/>
                    <a:gd name="connsiteX11" fmla="*/ 116114 w 410191"/>
                    <a:gd name="connsiteY11" fmla="*/ 261257 h 330859"/>
                    <a:gd name="connsiteX12" fmla="*/ 14514 w 410191"/>
                    <a:gd name="connsiteY12" fmla="*/ 246742 h 330859"/>
                    <a:gd name="connsiteX13" fmla="*/ 0 w 410191"/>
                    <a:gd name="connsiteY13" fmla="*/ 232228 h 330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0191" h="330859">
                      <a:moveTo>
                        <a:pt x="0" y="232228"/>
                      </a:moveTo>
                      <a:cubicBezTo>
                        <a:pt x="9676" y="217714"/>
                        <a:pt x="21227" y="204287"/>
                        <a:pt x="29028" y="188685"/>
                      </a:cubicBezTo>
                      <a:cubicBezTo>
                        <a:pt x="35870" y="175001"/>
                        <a:pt x="35056" y="157872"/>
                        <a:pt x="43543" y="145142"/>
                      </a:cubicBezTo>
                      <a:cubicBezTo>
                        <a:pt x="54929" y="128063"/>
                        <a:pt x="72572" y="116114"/>
                        <a:pt x="87086" y="101600"/>
                      </a:cubicBezTo>
                      <a:cubicBezTo>
                        <a:pt x="96647" y="72916"/>
                        <a:pt x="105050" y="34976"/>
                        <a:pt x="130628" y="14514"/>
                      </a:cubicBezTo>
                      <a:cubicBezTo>
                        <a:pt x="142575" y="4957"/>
                        <a:pt x="159657" y="4838"/>
                        <a:pt x="174171" y="0"/>
                      </a:cubicBezTo>
                      <a:cubicBezTo>
                        <a:pt x="217714" y="4838"/>
                        <a:pt x="261498" y="7852"/>
                        <a:pt x="304800" y="14514"/>
                      </a:cubicBezTo>
                      <a:cubicBezTo>
                        <a:pt x="324516" y="17547"/>
                        <a:pt x="347280" y="16567"/>
                        <a:pt x="362857" y="29028"/>
                      </a:cubicBezTo>
                      <a:cubicBezTo>
                        <a:pt x="374804" y="38585"/>
                        <a:pt x="372533" y="58057"/>
                        <a:pt x="377371" y="72571"/>
                      </a:cubicBezTo>
                      <a:cubicBezTo>
                        <a:pt x="372533" y="145142"/>
                        <a:pt x="410191" y="235062"/>
                        <a:pt x="362857" y="290285"/>
                      </a:cubicBezTo>
                      <a:cubicBezTo>
                        <a:pt x="328080" y="330859"/>
                        <a:pt x="256272" y="282015"/>
                        <a:pt x="203200" y="275771"/>
                      </a:cubicBezTo>
                      <a:cubicBezTo>
                        <a:pt x="173973" y="272333"/>
                        <a:pt x="145201" y="265732"/>
                        <a:pt x="116114" y="261257"/>
                      </a:cubicBezTo>
                      <a:cubicBezTo>
                        <a:pt x="82301" y="256055"/>
                        <a:pt x="48381" y="251580"/>
                        <a:pt x="14514" y="246742"/>
                      </a:cubicBezTo>
                      <a:lnTo>
                        <a:pt x="0" y="232228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Figura a mano libera 126"/>
                <p:cNvSpPr/>
                <p:nvPr/>
              </p:nvSpPr>
              <p:spPr>
                <a:xfrm>
                  <a:off x="6590359" y="3322481"/>
                  <a:ext cx="359321" cy="508000"/>
                </a:xfrm>
                <a:custGeom>
                  <a:avLst/>
                  <a:gdLst>
                    <a:gd name="connsiteX0" fmla="*/ 78955 w 359321"/>
                    <a:gd name="connsiteY0" fmla="*/ 43543 h 508000"/>
                    <a:gd name="connsiteX1" fmla="*/ 49927 w 359321"/>
                    <a:gd name="connsiteY1" fmla="*/ 87086 h 508000"/>
                    <a:gd name="connsiteX2" fmla="*/ 6384 w 359321"/>
                    <a:gd name="connsiteY2" fmla="*/ 130629 h 508000"/>
                    <a:gd name="connsiteX3" fmla="*/ 20898 w 359321"/>
                    <a:gd name="connsiteY3" fmla="*/ 217714 h 508000"/>
                    <a:gd name="connsiteX4" fmla="*/ 49927 w 359321"/>
                    <a:gd name="connsiteY4" fmla="*/ 261257 h 508000"/>
                    <a:gd name="connsiteX5" fmla="*/ 137012 w 359321"/>
                    <a:gd name="connsiteY5" fmla="*/ 319314 h 508000"/>
                    <a:gd name="connsiteX6" fmla="*/ 166041 w 359321"/>
                    <a:gd name="connsiteY6" fmla="*/ 362857 h 508000"/>
                    <a:gd name="connsiteX7" fmla="*/ 238612 w 359321"/>
                    <a:gd name="connsiteY7" fmla="*/ 493486 h 508000"/>
                    <a:gd name="connsiteX8" fmla="*/ 282155 w 359321"/>
                    <a:gd name="connsiteY8" fmla="*/ 508000 h 508000"/>
                    <a:gd name="connsiteX9" fmla="*/ 325698 w 359321"/>
                    <a:gd name="connsiteY9" fmla="*/ 188686 h 508000"/>
                    <a:gd name="connsiteX10" fmla="*/ 311184 w 359321"/>
                    <a:gd name="connsiteY10" fmla="*/ 72572 h 508000"/>
                    <a:gd name="connsiteX11" fmla="*/ 180555 w 359321"/>
                    <a:gd name="connsiteY11" fmla="*/ 0 h 508000"/>
                    <a:gd name="connsiteX12" fmla="*/ 78955 w 359321"/>
                    <a:gd name="connsiteY12" fmla="*/ 43543 h 50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9321" h="508000">
                      <a:moveTo>
                        <a:pt x="78955" y="43543"/>
                      </a:moveTo>
                      <a:cubicBezTo>
                        <a:pt x="57184" y="58057"/>
                        <a:pt x="61094" y="73685"/>
                        <a:pt x="49927" y="87086"/>
                      </a:cubicBezTo>
                      <a:cubicBezTo>
                        <a:pt x="36786" y="102855"/>
                        <a:pt x="10837" y="110591"/>
                        <a:pt x="6384" y="130629"/>
                      </a:cubicBezTo>
                      <a:cubicBezTo>
                        <a:pt x="0" y="159357"/>
                        <a:pt x="11592" y="189795"/>
                        <a:pt x="20898" y="217714"/>
                      </a:cubicBezTo>
                      <a:cubicBezTo>
                        <a:pt x="26414" y="234263"/>
                        <a:pt x="36799" y="249770"/>
                        <a:pt x="49927" y="261257"/>
                      </a:cubicBezTo>
                      <a:cubicBezTo>
                        <a:pt x="76183" y="284231"/>
                        <a:pt x="137012" y="319314"/>
                        <a:pt x="137012" y="319314"/>
                      </a:cubicBezTo>
                      <a:cubicBezTo>
                        <a:pt x="146688" y="333828"/>
                        <a:pt x="158240" y="347255"/>
                        <a:pt x="166041" y="362857"/>
                      </a:cubicBezTo>
                      <a:cubicBezTo>
                        <a:pt x="186489" y="403753"/>
                        <a:pt x="183694" y="475181"/>
                        <a:pt x="238612" y="493486"/>
                      </a:cubicBezTo>
                      <a:lnTo>
                        <a:pt x="282155" y="508000"/>
                      </a:lnTo>
                      <a:cubicBezTo>
                        <a:pt x="359321" y="392253"/>
                        <a:pt x="325698" y="458731"/>
                        <a:pt x="325698" y="188686"/>
                      </a:cubicBezTo>
                      <a:cubicBezTo>
                        <a:pt x="325698" y="149680"/>
                        <a:pt x="330838" y="106264"/>
                        <a:pt x="311184" y="72572"/>
                      </a:cubicBezTo>
                      <a:cubicBezTo>
                        <a:pt x="287090" y="31267"/>
                        <a:pt x="223990" y="14478"/>
                        <a:pt x="180555" y="0"/>
                      </a:cubicBezTo>
                      <a:cubicBezTo>
                        <a:pt x="84290" y="32089"/>
                        <a:pt x="100726" y="29029"/>
                        <a:pt x="78955" y="4354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Figura a mano libera 127"/>
                <p:cNvSpPr/>
                <p:nvPr/>
              </p:nvSpPr>
              <p:spPr>
                <a:xfrm>
                  <a:off x="6354927" y="3554709"/>
                  <a:ext cx="459530" cy="320158"/>
                </a:xfrm>
                <a:custGeom>
                  <a:avLst/>
                  <a:gdLst>
                    <a:gd name="connsiteX0" fmla="*/ 154730 w 459530"/>
                    <a:gd name="connsiteY0" fmla="*/ 1 h 320158"/>
                    <a:gd name="connsiteX1" fmla="*/ 241816 w 459530"/>
                    <a:gd name="connsiteY1" fmla="*/ 29029 h 320158"/>
                    <a:gd name="connsiteX2" fmla="*/ 270844 w 459530"/>
                    <a:gd name="connsiteY2" fmla="*/ 116115 h 320158"/>
                    <a:gd name="connsiteX3" fmla="*/ 285359 w 459530"/>
                    <a:gd name="connsiteY3" fmla="*/ 159658 h 320158"/>
                    <a:gd name="connsiteX4" fmla="*/ 328902 w 459530"/>
                    <a:gd name="connsiteY4" fmla="*/ 188686 h 320158"/>
                    <a:gd name="connsiteX5" fmla="*/ 415987 w 459530"/>
                    <a:gd name="connsiteY5" fmla="*/ 261258 h 320158"/>
                    <a:gd name="connsiteX6" fmla="*/ 459530 w 459530"/>
                    <a:gd name="connsiteY6" fmla="*/ 275772 h 320158"/>
                    <a:gd name="connsiteX7" fmla="*/ 111187 w 459530"/>
                    <a:gd name="connsiteY7" fmla="*/ 304801 h 320158"/>
                    <a:gd name="connsiteX8" fmla="*/ 38616 w 459530"/>
                    <a:gd name="connsiteY8" fmla="*/ 290286 h 320158"/>
                    <a:gd name="connsiteX9" fmla="*/ 38616 w 459530"/>
                    <a:gd name="connsiteY9" fmla="*/ 58058 h 320158"/>
                    <a:gd name="connsiteX10" fmla="*/ 82159 w 459530"/>
                    <a:gd name="connsiteY10" fmla="*/ 43544 h 320158"/>
                    <a:gd name="connsiteX11" fmla="*/ 154730 w 459530"/>
                    <a:gd name="connsiteY11" fmla="*/ 1 h 320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59530" h="320158">
                      <a:moveTo>
                        <a:pt x="154730" y="1"/>
                      </a:moveTo>
                      <a:cubicBezTo>
                        <a:pt x="183759" y="9677"/>
                        <a:pt x="232140" y="0"/>
                        <a:pt x="241816" y="29029"/>
                      </a:cubicBezTo>
                      <a:lnTo>
                        <a:pt x="270844" y="116115"/>
                      </a:lnTo>
                      <a:cubicBezTo>
                        <a:pt x="275682" y="130629"/>
                        <a:pt x="272629" y="151171"/>
                        <a:pt x="285359" y="159658"/>
                      </a:cubicBezTo>
                      <a:cubicBezTo>
                        <a:pt x="299873" y="169334"/>
                        <a:pt x="315501" y="177519"/>
                        <a:pt x="328902" y="188686"/>
                      </a:cubicBezTo>
                      <a:cubicBezTo>
                        <a:pt x="377053" y="228812"/>
                        <a:pt x="361931" y="234230"/>
                        <a:pt x="415987" y="261258"/>
                      </a:cubicBezTo>
                      <a:cubicBezTo>
                        <a:pt x="429671" y="268100"/>
                        <a:pt x="445016" y="270934"/>
                        <a:pt x="459530" y="275772"/>
                      </a:cubicBezTo>
                      <a:cubicBezTo>
                        <a:pt x="326370" y="320158"/>
                        <a:pt x="385540" y="304801"/>
                        <a:pt x="111187" y="304801"/>
                      </a:cubicBezTo>
                      <a:cubicBezTo>
                        <a:pt x="86518" y="304801"/>
                        <a:pt x="62806" y="295124"/>
                        <a:pt x="38616" y="290286"/>
                      </a:cubicBezTo>
                      <a:cubicBezTo>
                        <a:pt x="9715" y="203582"/>
                        <a:pt x="0" y="193213"/>
                        <a:pt x="38616" y="58058"/>
                      </a:cubicBezTo>
                      <a:cubicBezTo>
                        <a:pt x="42819" y="43347"/>
                        <a:pt x="66978" y="45442"/>
                        <a:pt x="82159" y="43544"/>
                      </a:cubicBezTo>
                      <a:cubicBezTo>
                        <a:pt x="106163" y="40544"/>
                        <a:pt x="130540" y="43544"/>
                        <a:pt x="154730" y="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Figura a mano libera 128"/>
                <p:cNvSpPr/>
                <p:nvPr/>
              </p:nvSpPr>
              <p:spPr>
                <a:xfrm>
                  <a:off x="7104743" y="3854672"/>
                  <a:ext cx="236306" cy="440266"/>
                </a:xfrm>
                <a:custGeom>
                  <a:avLst/>
                  <a:gdLst>
                    <a:gd name="connsiteX0" fmla="*/ 203200 w 236306"/>
                    <a:gd name="connsiteY0" fmla="*/ 48381 h 440266"/>
                    <a:gd name="connsiteX1" fmla="*/ 116114 w 236306"/>
                    <a:gd name="connsiteY1" fmla="*/ 91923 h 440266"/>
                    <a:gd name="connsiteX2" fmla="*/ 29028 w 236306"/>
                    <a:gd name="connsiteY2" fmla="*/ 164495 h 440266"/>
                    <a:gd name="connsiteX3" fmla="*/ 0 w 236306"/>
                    <a:gd name="connsiteY3" fmla="*/ 208038 h 440266"/>
                    <a:gd name="connsiteX4" fmla="*/ 14514 w 236306"/>
                    <a:gd name="connsiteY4" fmla="*/ 266095 h 440266"/>
                    <a:gd name="connsiteX5" fmla="*/ 29028 w 236306"/>
                    <a:gd name="connsiteY5" fmla="*/ 425752 h 440266"/>
                    <a:gd name="connsiteX6" fmla="*/ 72571 w 236306"/>
                    <a:gd name="connsiteY6" fmla="*/ 440266 h 440266"/>
                    <a:gd name="connsiteX7" fmla="*/ 174171 w 236306"/>
                    <a:gd name="connsiteY7" fmla="*/ 425752 h 440266"/>
                    <a:gd name="connsiteX8" fmla="*/ 203200 w 236306"/>
                    <a:gd name="connsiteY8" fmla="*/ 382209 h 440266"/>
                    <a:gd name="connsiteX9" fmla="*/ 203200 w 236306"/>
                    <a:gd name="connsiteY9" fmla="*/ 48381 h 440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6306" h="440266">
                      <a:moveTo>
                        <a:pt x="203200" y="48381"/>
                      </a:moveTo>
                      <a:cubicBezTo>
                        <a:pt x="188686" y="0"/>
                        <a:pt x="236306" y="31827"/>
                        <a:pt x="116114" y="91923"/>
                      </a:cubicBezTo>
                      <a:cubicBezTo>
                        <a:pt x="83495" y="108233"/>
                        <a:pt x="51955" y="136982"/>
                        <a:pt x="29028" y="164495"/>
                      </a:cubicBezTo>
                      <a:cubicBezTo>
                        <a:pt x="17861" y="177896"/>
                        <a:pt x="9676" y="193524"/>
                        <a:pt x="0" y="208038"/>
                      </a:cubicBezTo>
                      <a:cubicBezTo>
                        <a:pt x="4838" y="227390"/>
                        <a:pt x="11878" y="246322"/>
                        <a:pt x="14514" y="266095"/>
                      </a:cubicBezTo>
                      <a:cubicBezTo>
                        <a:pt x="21576" y="319065"/>
                        <a:pt x="12129" y="375056"/>
                        <a:pt x="29028" y="425752"/>
                      </a:cubicBezTo>
                      <a:cubicBezTo>
                        <a:pt x="33866" y="440266"/>
                        <a:pt x="58057" y="435428"/>
                        <a:pt x="72571" y="440266"/>
                      </a:cubicBezTo>
                      <a:cubicBezTo>
                        <a:pt x="106438" y="435428"/>
                        <a:pt x="142909" y="439646"/>
                        <a:pt x="174171" y="425752"/>
                      </a:cubicBezTo>
                      <a:cubicBezTo>
                        <a:pt x="190112" y="418667"/>
                        <a:pt x="201689" y="399588"/>
                        <a:pt x="203200" y="382209"/>
                      </a:cubicBezTo>
                      <a:cubicBezTo>
                        <a:pt x="211583" y="285811"/>
                        <a:pt x="217714" y="96762"/>
                        <a:pt x="203200" y="4838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Figura a mano libera 129"/>
                <p:cNvSpPr/>
                <p:nvPr/>
              </p:nvSpPr>
              <p:spPr>
                <a:xfrm>
                  <a:off x="7033666" y="3235395"/>
                  <a:ext cx="301079" cy="425994"/>
                </a:xfrm>
                <a:custGeom>
                  <a:avLst/>
                  <a:gdLst>
                    <a:gd name="connsiteX0" fmla="*/ 27534 w 301079"/>
                    <a:gd name="connsiteY0" fmla="*/ 0 h 425994"/>
                    <a:gd name="connsiteX1" fmla="*/ 85591 w 301079"/>
                    <a:gd name="connsiteY1" fmla="*/ 188686 h 425994"/>
                    <a:gd name="connsiteX2" fmla="*/ 158163 w 301079"/>
                    <a:gd name="connsiteY2" fmla="*/ 203200 h 425994"/>
                    <a:gd name="connsiteX3" fmla="*/ 274277 w 301079"/>
                    <a:gd name="connsiteY3" fmla="*/ 232229 h 425994"/>
                    <a:gd name="connsiteX4" fmla="*/ 288791 w 301079"/>
                    <a:gd name="connsiteY4" fmla="*/ 377372 h 425994"/>
                    <a:gd name="connsiteX5" fmla="*/ 274277 w 301079"/>
                    <a:gd name="connsiteY5" fmla="*/ 101600 h 425994"/>
                    <a:gd name="connsiteX6" fmla="*/ 187191 w 301079"/>
                    <a:gd name="connsiteY6" fmla="*/ 43543 h 425994"/>
                    <a:gd name="connsiteX7" fmla="*/ 100105 w 301079"/>
                    <a:gd name="connsiteY7" fmla="*/ 14515 h 425994"/>
                    <a:gd name="connsiteX8" fmla="*/ 56563 w 301079"/>
                    <a:gd name="connsiteY8" fmla="*/ 0 h 425994"/>
                    <a:gd name="connsiteX9" fmla="*/ 27534 w 301079"/>
                    <a:gd name="connsiteY9" fmla="*/ 0 h 42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1079" h="425994">
                      <a:moveTo>
                        <a:pt x="27534" y="0"/>
                      </a:moveTo>
                      <a:cubicBezTo>
                        <a:pt x="36227" y="95622"/>
                        <a:pt x="0" y="156590"/>
                        <a:pt x="85591" y="188686"/>
                      </a:cubicBezTo>
                      <a:cubicBezTo>
                        <a:pt x="108690" y="197348"/>
                        <a:pt x="134125" y="197653"/>
                        <a:pt x="158163" y="203200"/>
                      </a:cubicBezTo>
                      <a:cubicBezTo>
                        <a:pt x="197037" y="212171"/>
                        <a:pt x="274277" y="232229"/>
                        <a:pt x="274277" y="232229"/>
                      </a:cubicBezTo>
                      <a:cubicBezTo>
                        <a:pt x="279115" y="280610"/>
                        <a:pt x="288791" y="425994"/>
                        <a:pt x="288791" y="377372"/>
                      </a:cubicBezTo>
                      <a:cubicBezTo>
                        <a:pt x="288791" y="285321"/>
                        <a:pt x="301079" y="189663"/>
                        <a:pt x="274277" y="101600"/>
                      </a:cubicBezTo>
                      <a:cubicBezTo>
                        <a:pt x="264119" y="68224"/>
                        <a:pt x="220289" y="54575"/>
                        <a:pt x="187191" y="43543"/>
                      </a:cubicBezTo>
                      <a:lnTo>
                        <a:pt x="100105" y="14515"/>
                      </a:lnTo>
                      <a:cubicBezTo>
                        <a:pt x="85591" y="9677"/>
                        <a:pt x="71862" y="0"/>
                        <a:pt x="56563" y="0"/>
                      </a:cubicBezTo>
                      <a:lnTo>
                        <a:pt x="27534" y="0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Figura a mano libera 130"/>
                <p:cNvSpPr/>
                <p:nvPr/>
              </p:nvSpPr>
              <p:spPr>
                <a:xfrm>
                  <a:off x="7372492" y="3599131"/>
                  <a:ext cx="174172" cy="486229"/>
                </a:xfrm>
                <a:custGeom>
                  <a:avLst/>
                  <a:gdLst>
                    <a:gd name="connsiteX0" fmla="*/ 130629 w 174172"/>
                    <a:gd name="connsiteY0" fmla="*/ 7257 h 486229"/>
                    <a:gd name="connsiteX1" fmla="*/ 72572 w 174172"/>
                    <a:gd name="connsiteY1" fmla="*/ 21771 h 486229"/>
                    <a:gd name="connsiteX2" fmla="*/ 14515 w 174172"/>
                    <a:gd name="connsiteY2" fmla="*/ 108857 h 486229"/>
                    <a:gd name="connsiteX3" fmla="*/ 0 w 174172"/>
                    <a:gd name="connsiteY3" fmla="*/ 166914 h 486229"/>
                    <a:gd name="connsiteX4" fmla="*/ 29029 w 174172"/>
                    <a:gd name="connsiteY4" fmla="*/ 486229 h 486229"/>
                    <a:gd name="connsiteX5" fmla="*/ 116115 w 174172"/>
                    <a:gd name="connsiteY5" fmla="*/ 457200 h 486229"/>
                    <a:gd name="connsiteX6" fmla="*/ 159657 w 174172"/>
                    <a:gd name="connsiteY6" fmla="*/ 442686 h 486229"/>
                    <a:gd name="connsiteX7" fmla="*/ 174172 w 174172"/>
                    <a:gd name="connsiteY7" fmla="*/ 137886 h 486229"/>
                    <a:gd name="connsiteX8" fmla="*/ 159657 w 174172"/>
                    <a:gd name="connsiteY8" fmla="*/ 65314 h 486229"/>
                    <a:gd name="connsiteX9" fmla="*/ 130629 w 174172"/>
                    <a:gd name="connsiteY9" fmla="*/ 7257 h 486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4172" h="486229">
                      <a:moveTo>
                        <a:pt x="130629" y="7257"/>
                      </a:moveTo>
                      <a:cubicBezTo>
                        <a:pt x="116115" y="0"/>
                        <a:pt x="87584" y="8635"/>
                        <a:pt x="72572" y="21771"/>
                      </a:cubicBezTo>
                      <a:cubicBezTo>
                        <a:pt x="46316" y="44745"/>
                        <a:pt x="14515" y="108857"/>
                        <a:pt x="14515" y="108857"/>
                      </a:cubicBezTo>
                      <a:cubicBezTo>
                        <a:pt x="9677" y="128209"/>
                        <a:pt x="0" y="146966"/>
                        <a:pt x="0" y="166914"/>
                      </a:cubicBezTo>
                      <a:cubicBezTo>
                        <a:pt x="0" y="330408"/>
                        <a:pt x="7968" y="359863"/>
                        <a:pt x="29029" y="486229"/>
                      </a:cubicBezTo>
                      <a:lnTo>
                        <a:pt x="116115" y="457200"/>
                      </a:lnTo>
                      <a:lnTo>
                        <a:pt x="159657" y="442686"/>
                      </a:lnTo>
                      <a:cubicBezTo>
                        <a:pt x="164495" y="341086"/>
                        <a:pt x="174172" y="239601"/>
                        <a:pt x="174172" y="137886"/>
                      </a:cubicBezTo>
                      <a:cubicBezTo>
                        <a:pt x="174172" y="113216"/>
                        <a:pt x="169375" y="87989"/>
                        <a:pt x="159657" y="65314"/>
                      </a:cubicBezTo>
                      <a:cubicBezTo>
                        <a:pt x="154267" y="52736"/>
                        <a:pt x="145143" y="14514"/>
                        <a:pt x="130629" y="7257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Figura a mano libera 131"/>
                <p:cNvSpPr/>
                <p:nvPr/>
              </p:nvSpPr>
              <p:spPr>
                <a:xfrm>
                  <a:off x="7364838" y="3213624"/>
                  <a:ext cx="326397" cy="344868"/>
                </a:xfrm>
                <a:custGeom>
                  <a:avLst/>
                  <a:gdLst>
                    <a:gd name="connsiteX0" fmla="*/ 73733 w 326397"/>
                    <a:gd name="connsiteY0" fmla="*/ 36286 h 344868"/>
                    <a:gd name="connsiteX1" fmla="*/ 59219 w 326397"/>
                    <a:gd name="connsiteY1" fmla="*/ 312057 h 344868"/>
                    <a:gd name="connsiteX2" fmla="*/ 175333 w 326397"/>
                    <a:gd name="connsiteY2" fmla="*/ 326571 h 344868"/>
                    <a:gd name="connsiteX3" fmla="*/ 262419 w 326397"/>
                    <a:gd name="connsiteY3" fmla="*/ 312057 h 344868"/>
                    <a:gd name="connsiteX4" fmla="*/ 204362 w 326397"/>
                    <a:gd name="connsiteY4" fmla="*/ 94343 h 344868"/>
                    <a:gd name="connsiteX5" fmla="*/ 73733 w 326397"/>
                    <a:gd name="connsiteY5" fmla="*/ 36286 h 344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6397" h="344868">
                      <a:moveTo>
                        <a:pt x="73733" y="36286"/>
                      </a:moveTo>
                      <a:cubicBezTo>
                        <a:pt x="49543" y="72572"/>
                        <a:pt x="0" y="219938"/>
                        <a:pt x="59219" y="312057"/>
                      </a:cubicBezTo>
                      <a:cubicBezTo>
                        <a:pt x="80312" y="344868"/>
                        <a:pt x="136628" y="321733"/>
                        <a:pt x="175333" y="326571"/>
                      </a:cubicBezTo>
                      <a:lnTo>
                        <a:pt x="262419" y="312057"/>
                      </a:lnTo>
                      <a:cubicBezTo>
                        <a:pt x="326397" y="120123"/>
                        <a:pt x="294396" y="124354"/>
                        <a:pt x="204362" y="94343"/>
                      </a:cubicBezTo>
                      <a:cubicBezTo>
                        <a:pt x="105199" y="28235"/>
                        <a:pt x="97923" y="0"/>
                        <a:pt x="73733" y="36286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Figura a mano libera 132"/>
                <p:cNvSpPr/>
                <p:nvPr/>
              </p:nvSpPr>
              <p:spPr>
                <a:xfrm>
                  <a:off x="7574039" y="3639553"/>
                  <a:ext cx="280730" cy="411823"/>
                </a:xfrm>
                <a:custGeom>
                  <a:avLst/>
                  <a:gdLst>
                    <a:gd name="connsiteX0" fmla="*/ 9676 w 280730"/>
                    <a:gd name="connsiteY0" fmla="*/ 31271 h 411823"/>
                    <a:gd name="connsiteX1" fmla="*/ 24191 w 280730"/>
                    <a:gd name="connsiteY1" fmla="*/ 74814 h 411823"/>
                    <a:gd name="connsiteX2" fmla="*/ 53219 w 280730"/>
                    <a:gd name="connsiteY2" fmla="*/ 394128 h 411823"/>
                    <a:gd name="connsiteX3" fmla="*/ 198362 w 280730"/>
                    <a:gd name="connsiteY3" fmla="*/ 379614 h 411823"/>
                    <a:gd name="connsiteX4" fmla="*/ 227391 w 280730"/>
                    <a:gd name="connsiteY4" fmla="*/ 336071 h 411823"/>
                    <a:gd name="connsiteX5" fmla="*/ 169334 w 280730"/>
                    <a:gd name="connsiteY5" fmla="*/ 45785 h 411823"/>
                    <a:gd name="connsiteX6" fmla="*/ 125791 w 280730"/>
                    <a:gd name="connsiteY6" fmla="*/ 31271 h 411823"/>
                    <a:gd name="connsiteX7" fmla="*/ 82248 w 280730"/>
                    <a:gd name="connsiteY7" fmla="*/ 2242 h 411823"/>
                    <a:gd name="connsiteX8" fmla="*/ 9676 w 280730"/>
                    <a:gd name="connsiteY8" fmla="*/ 31271 h 411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0730" h="411823">
                      <a:moveTo>
                        <a:pt x="9676" y="31271"/>
                      </a:moveTo>
                      <a:cubicBezTo>
                        <a:pt x="0" y="43366"/>
                        <a:pt x="22806" y="59577"/>
                        <a:pt x="24191" y="74814"/>
                      </a:cubicBezTo>
                      <a:cubicBezTo>
                        <a:pt x="54829" y="411823"/>
                        <a:pt x="7050" y="255619"/>
                        <a:pt x="53219" y="394128"/>
                      </a:cubicBezTo>
                      <a:cubicBezTo>
                        <a:pt x="101600" y="389290"/>
                        <a:pt x="152235" y="394990"/>
                        <a:pt x="198362" y="379614"/>
                      </a:cubicBezTo>
                      <a:cubicBezTo>
                        <a:pt x="214911" y="374098"/>
                        <a:pt x="226561" y="353495"/>
                        <a:pt x="227391" y="336071"/>
                      </a:cubicBezTo>
                      <a:cubicBezTo>
                        <a:pt x="235491" y="165960"/>
                        <a:pt x="280730" y="101484"/>
                        <a:pt x="169334" y="45785"/>
                      </a:cubicBezTo>
                      <a:cubicBezTo>
                        <a:pt x="155650" y="38943"/>
                        <a:pt x="140305" y="36109"/>
                        <a:pt x="125791" y="31271"/>
                      </a:cubicBezTo>
                      <a:cubicBezTo>
                        <a:pt x="111277" y="21595"/>
                        <a:pt x="99455" y="5110"/>
                        <a:pt x="82248" y="2242"/>
                      </a:cubicBezTo>
                      <a:cubicBezTo>
                        <a:pt x="68799" y="0"/>
                        <a:pt x="19352" y="19176"/>
                        <a:pt x="9676" y="3127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1" name="Gruppo 37"/>
              <p:cNvGrpSpPr/>
              <p:nvPr/>
            </p:nvGrpSpPr>
            <p:grpSpPr>
              <a:xfrm rot="7645951">
                <a:off x="6995913" y="2848477"/>
                <a:ext cx="1499842" cy="1223488"/>
                <a:chOff x="6354927" y="3213624"/>
                <a:chExt cx="1499842" cy="1223488"/>
              </a:xfrm>
            </p:grpSpPr>
            <p:sp>
              <p:nvSpPr>
                <p:cNvPr id="114" name="Ovale 113"/>
                <p:cNvSpPr/>
                <p:nvPr/>
              </p:nvSpPr>
              <p:spPr>
                <a:xfrm>
                  <a:off x="6928182" y="3509296"/>
                  <a:ext cx="360040" cy="43204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Figura a mano libera 114"/>
                <p:cNvSpPr/>
                <p:nvPr/>
              </p:nvSpPr>
              <p:spPr>
                <a:xfrm>
                  <a:off x="6523386" y="3896895"/>
                  <a:ext cx="516126" cy="278025"/>
                </a:xfrm>
                <a:custGeom>
                  <a:avLst/>
                  <a:gdLst>
                    <a:gd name="connsiteX0" fmla="*/ 87871 w 516126"/>
                    <a:gd name="connsiteY0" fmla="*/ 49700 h 278025"/>
                    <a:gd name="connsiteX1" fmla="*/ 262043 w 516126"/>
                    <a:gd name="connsiteY1" fmla="*/ 64215 h 278025"/>
                    <a:gd name="connsiteX2" fmla="*/ 305585 w 516126"/>
                    <a:gd name="connsiteY2" fmla="*/ 78729 h 278025"/>
                    <a:gd name="connsiteX3" fmla="*/ 392671 w 516126"/>
                    <a:gd name="connsiteY3" fmla="*/ 93243 h 278025"/>
                    <a:gd name="connsiteX4" fmla="*/ 436214 w 516126"/>
                    <a:gd name="connsiteY4" fmla="*/ 122272 h 278025"/>
                    <a:gd name="connsiteX5" fmla="*/ 262043 w 516126"/>
                    <a:gd name="connsiteY5" fmla="*/ 180329 h 278025"/>
                    <a:gd name="connsiteX6" fmla="*/ 218500 w 516126"/>
                    <a:gd name="connsiteY6" fmla="*/ 194843 h 278025"/>
                    <a:gd name="connsiteX7" fmla="*/ 87871 w 516126"/>
                    <a:gd name="connsiteY7" fmla="*/ 267415 h 278025"/>
                    <a:gd name="connsiteX8" fmla="*/ 44328 w 516126"/>
                    <a:gd name="connsiteY8" fmla="*/ 238386 h 278025"/>
                    <a:gd name="connsiteX9" fmla="*/ 785 w 516126"/>
                    <a:gd name="connsiteY9" fmla="*/ 136786 h 278025"/>
                    <a:gd name="connsiteX10" fmla="*/ 15300 w 516126"/>
                    <a:gd name="connsiteY10" fmla="*/ 35186 h 278025"/>
                    <a:gd name="connsiteX11" fmla="*/ 102385 w 516126"/>
                    <a:gd name="connsiteY11" fmla="*/ 35186 h 278025"/>
                    <a:gd name="connsiteX12" fmla="*/ 87871 w 516126"/>
                    <a:gd name="connsiteY12" fmla="*/ 49700 h 278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6126" h="278025">
                      <a:moveTo>
                        <a:pt x="87871" y="49700"/>
                      </a:moveTo>
                      <a:cubicBezTo>
                        <a:pt x="114481" y="54538"/>
                        <a:pt x="204295" y="56515"/>
                        <a:pt x="262043" y="64215"/>
                      </a:cubicBezTo>
                      <a:cubicBezTo>
                        <a:pt x="277208" y="66237"/>
                        <a:pt x="290650" y="75410"/>
                        <a:pt x="305585" y="78729"/>
                      </a:cubicBezTo>
                      <a:cubicBezTo>
                        <a:pt x="334313" y="85113"/>
                        <a:pt x="363642" y="88405"/>
                        <a:pt x="392671" y="93243"/>
                      </a:cubicBezTo>
                      <a:cubicBezTo>
                        <a:pt x="407185" y="102919"/>
                        <a:pt x="425317" y="108650"/>
                        <a:pt x="436214" y="122272"/>
                      </a:cubicBezTo>
                      <a:cubicBezTo>
                        <a:pt x="516126" y="222163"/>
                        <a:pt x="278587" y="179056"/>
                        <a:pt x="262043" y="180329"/>
                      </a:cubicBezTo>
                      <a:cubicBezTo>
                        <a:pt x="247529" y="185167"/>
                        <a:pt x="231874" y="187413"/>
                        <a:pt x="218500" y="194843"/>
                      </a:cubicBezTo>
                      <a:cubicBezTo>
                        <a:pt x="68771" y="278025"/>
                        <a:pt x="186400" y="234570"/>
                        <a:pt x="87871" y="267415"/>
                      </a:cubicBezTo>
                      <a:cubicBezTo>
                        <a:pt x="73357" y="257739"/>
                        <a:pt x="55495" y="251787"/>
                        <a:pt x="44328" y="238386"/>
                      </a:cubicBezTo>
                      <a:cubicBezTo>
                        <a:pt x="24402" y="214475"/>
                        <a:pt x="10868" y="167034"/>
                        <a:pt x="785" y="136786"/>
                      </a:cubicBezTo>
                      <a:cubicBezTo>
                        <a:pt x="5623" y="102919"/>
                        <a:pt x="0" y="65785"/>
                        <a:pt x="15300" y="35186"/>
                      </a:cubicBezTo>
                      <a:cubicBezTo>
                        <a:pt x="32893" y="0"/>
                        <a:pt x="84792" y="31667"/>
                        <a:pt x="102385" y="35186"/>
                      </a:cubicBezTo>
                      <a:cubicBezTo>
                        <a:pt x="111873" y="37084"/>
                        <a:pt x="61261" y="44862"/>
                        <a:pt x="87871" y="49700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Figura a mano libera 115"/>
                <p:cNvSpPr/>
                <p:nvPr/>
              </p:nvSpPr>
              <p:spPr>
                <a:xfrm>
                  <a:off x="6698343" y="4106253"/>
                  <a:ext cx="410191" cy="330859"/>
                </a:xfrm>
                <a:custGeom>
                  <a:avLst/>
                  <a:gdLst>
                    <a:gd name="connsiteX0" fmla="*/ 0 w 410191"/>
                    <a:gd name="connsiteY0" fmla="*/ 232228 h 330859"/>
                    <a:gd name="connsiteX1" fmla="*/ 29028 w 410191"/>
                    <a:gd name="connsiteY1" fmla="*/ 188685 h 330859"/>
                    <a:gd name="connsiteX2" fmla="*/ 43543 w 410191"/>
                    <a:gd name="connsiteY2" fmla="*/ 145142 h 330859"/>
                    <a:gd name="connsiteX3" fmla="*/ 87086 w 410191"/>
                    <a:gd name="connsiteY3" fmla="*/ 101600 h 330859"/>
                    <a:gd name="connsiteX4" fmla="*/ 130628 w 410191"/>
                    <a:gd name="connsiteY4" fmla="*/ 14514 h 330859"/>
                    <a:gd name="connsiteX5" fmla="*/ 174171 w 410191"/>
                    <a:gd name="connsiteY5" fmla="*/ 0 h 330859"/>
                    <a:gd name="connsiteX6" fmla="*/ 304800 w 410191"/>
                    <a:gd name="connsiteY6" fmla="*/ 14514 h 330859"/>
                    <a:gd name="connsiteX7" fmla="*/ 362857 w 410191"/>
                    <a:gd name="connsiteY7" fmla="*/ 29028 h 330859"/>
                    <a:gd name="connsiteX8" fmla="*/ 377371 w 410191"/>
                    <a:gd name="connsiteY8" fmla="*/ 72571 h 330859"/>
                    <a:gd name="connsiteX9" fmla="*/ 362857 w 410191"/>
                    <a:gd name="connsiteY9" fmla="*/ 290285 h 330859"/>
                    <a:gd name="connsiteX10" fmla="*/ 203200 w 410191"/>
                    <a:gd name="connsiteY10" fmla="*/ 275771 h 330859"/>
                    <a:gd name="connsiteX11" fmla="*/ 116114 w 410191"/>
                    <a:gd name="connsiteY11" fmla="*/ 261257 h 330859"/>
                    <a:gd name="connsiteX12" fmla="*/ 14514 w 410191"/>
                    <a:gd name="connsiteY12" fmla="*/ 246742 h 330859"/>
                    <a:gd name="connsiteX13" fmla="*/ 0 w 410191"/>
                    <a:gd name="connsiteY13" fmla="*/ 232228 h 330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0191" h="330859">
                      <a:moveTo>
                        <a:pt x="0" y="232228"/>
                      </a:moveTo>
                      <a:cubicBezTo>
                        <a:pt x="9676" y="217714"/>
                        <a:pt x="21227" y="204287"/>
                        <a:pt x="29028" y="188685"/>
                      </a:cubicBezTo>
                      <a:cubicBezTo>
                        <a:pt x="35870" y="175001"/>
                        <a:pt x="35056" y="157872"/>
                        <a:pt x="43543" y="145142"/>
                      </a:cubicBezTo>
                      <a:cubicBezTo>
                        <a:pt x="54929" y="128063"/>
                        <a:pt x="72572" y="116114"/>
                        <a:pt x="87086" y="101600"/>
                      </a:cubicBezTo>
                      <a:cubicBezTo>
                        <a:pt x="96647" y="72916"/>
                        <a:pt x="105050" y="34976"/>
                        <a:pt x="130628" y="14514"/>
                      </a:cubicBezTo>
                      <a:cubicBezTo>
                        <a:pt x="142575" y="4957"/>
                        <a:pt x="159657" y="4838"/>
                        <a:pt x="174171" y="0"/>
                      </a:cubicBezTo>
                      <a:cubicBezTo>
                        <a:pt x="217714" y="4838"/>
                        <a:pt x="261498" y="7852"/>
                        <a:pt x="304800" y="14514"/>
                      </a:cubicBezTo>
                      <a:cubicBezTo>
                        <a:pt x="324516" y="17547"/>
                        <a:pt x="347280" y="16567"/>
                        <a:pt x="362857" y="29028"/>
                      </a:cubicBezTo>
                      <a:cubicBezTo>
                        <a:pt x="374804" y="38585"/>
                        <a:pt x="372533" y="58057"/>
                        <a:pt x="377371" y="72571"/>
                      </a:cubicBezTo>
                      <a:cubicBezTo>
                        <a:pt x="372533" y="145142"/>
                        <a:pt x="410191" y="235062"/>
                        <a:pt x="362857" y="290285"/>
                      </a:cubicBezTo>
                      <a:cubicBezTo>
                        <a:pt x="328080" y="330859"/>
                        <a:pt x="256272" y="282015"/>
                        <a:pt x="203200" y="275771"/>
                      </a:cubicBezTo>
                      <a:cubicBezTo>
                        <a:pt x="173973" y="272333"/>
                        <a:pt x="145201" y="265732"/>
                        <a:pt x="116114" y="261257"/>
                      </a:cubicBezTo>
                      <a:cubicBezTo>
                        <a:pt x="82301" y="256055"/>
                        <a:pt x="48381" y="251580"/>
                        <a:pt x="14514" y="246742"/>
                      </a:cubicBezTo>
                      <a:lnTo>
                        <a:pt x="0" y="232228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Figura a mano libera 116"/>
                <p:cNvSpPr/>
                <p:nvPr/>
              </p:nvSpPr>
              <p:spPr>
                <a:xfrm>
                  <a:off x="6590359" y="3322481"/>
                  <a:ext cx="359321" cy="508000"/>
                </a:xfrm>
                <a:custGeom>
                  <a:avLst/>
                  <a:gdLst>
                    <a:gd name="connsiteX0" fmla="*/ 78955 w 359321"/>
                    <a:gd name="connsiteY0" fmla="*/ 43543 h 508000"/>
                    <a:gd name="connsiteX1" fmla="*/ 49927 w 359321"/>
                    <a:gd name="connsiteY1" fmla="*/ 87086 h 508000"/>
                    <a:gd name="connsiteX2" fmla="*/ 6384 w 359321"/>
                    <a:gd name="connsiteY2" fmla="*/ 130629 h 508000"/>
                    <a:gd name="connsiteX3" fmla="*/ 20898 w 359321"/>
                    <a:gd name="connsiteY3" fmla="*/ 217714 h 508000"/>
                    <a:gd name="connsiteX4" fmla="*/ 49927 w 359321"/>
                    <a:gd name="connsiteY4" fmla="*/ 261257 h 508000"/>
                    <a:gd name="connsiteX5" fmla="*/ 137012 w 359321"/>
                    <a:gd name="connsiteY5" fmla="*/ 319314 h 508000"/>
                    <a:gd name="connsiteX6" fmla="*/ 166041 w 359321"/>
                    <a:gd name="connsiteY6" fmla="*/ 362857 h 508000"/>
                    <a:gd name="connsiteX7" fmla="*/ 238612 w 359321"/>
                    <a:gd name="connsiteY7" fmla="*/ 493486 h 508000"/>
                    <a:gd name="connsiteX8" fmla="*/ 282155 w 359321"/>
                    <a:gd name="connsiteY8" fmla="*/ 508000 h 508000"/>
                    <a:gd name="connsiteX9" fmla="*/ 325698 w 359321"/>
                    <a:gd name="connsiteY9" fmla="*/ 188686 h 508000"/>
                    <a:gd name="connsiteX10" fmla="*/ 311184 w 359321"/>
                    <a:gd name="connsiteY10" fmla="*/ 72572 h 508000"/>
                    <a:gd name="connsiteX11" fmla="*/ 180555 w 359321"/>
                    <a:gd name="connsiteY11" fmla="*/ 0 h 508000"/>
                    <a:gd name="connsiteX12" fmla="*/ 78955 w 359321"/>
                    <a:gd name="connsiteY12" fmla="*/ 43543 h 50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9321" h="508000">
                      <a:moveTo>
                        <a:pt x="78955" y="43543"/>
                      </a:moveTo>
                      <a:cubicBezTo>
                        <a:pt x="57184" y="58057"/>
                        <a:pt x="61094" y="73685"/>
                        <a:pt x="49927" y="87086"/>
                      </a:cubicBezTo>
                      <a:cubicBezTo>
                        <a:pt x="36786" y="102855"/>
                        <a:pt x="10837" y="110591"/>
                        <a:pt x="6384" y="130629"/>
                      </a:cubicBezTo>
                      <a:cubicBezTo>
                        <a:pt x="0" y="159357"/>
                        <a:pt x="11592" y="189795"/>
                        <a:pt x="20898" y="217714"/>
                      </a:cubicBezTo>
                      <a:cubicBezTo>
                        <a:pt x="26414" y="234263"/>
                        <a:pt x="36799" y="249770"/>
                        <a:pt x="49927" y="261257"/>
                      </a:cubicBezTo>
                      <a:cubicBezTo>
                        <a:pt x="76183" y="284231"/>
                        <a:pt x="137012" y="319314"/>
                        <a:pt x="137012" y="319314"/>
                      </a:cubicBezTo>
                      <a:cubicBezTo>
                        <a:pt x="146688" y="333828"/>
                        <a:pt x="158240" y="347255"/>
                        <a:pt x="166041" y="362857"/>
                      </a:cubicBezTo>
                      <a:cubicBezTo>
                        <a:pt x="186489" y="403753"/>
                        <a:pt x="183694" y="475181"/>
                        <a:pt x="238612" y="493486"/>
                      </a:cubicBezTo>
                      <a:lnTo>
                        <a:pt x="282155" y="508000"/>
                      </a:lnTo>
                      <a:cubicBezTo>
                        <a:pt x="359321" y="392253"/>
                        <a:pt x="325698" y="458731"/>
                        <a:pt x="325698" y="188686"/>
                      </a:cubicBezTo>
                      <a:cubicBezTo>
                        <a:pt x="325698" y="149680"/>
                        <a:pt x="330838" y="106264"/>
                        <a:pt x="311184" y="72572"/>
                      </a:cubicBezTo>
                      <a:cubicBezTo>
                        <a:pt x="287090" y="31267"/>
                        <a:pt x="223990" y="14478"/>
                        <a:pt x="180555" y="0"/>
                      </a:cubicBezTo>
                      <a:cubicBezTo>
                        <a:pt x="84290" y="32089"/>
                        <a:pt x="100726" y="29029"/>
                        <a:pt x="78955" y="4354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Figura a mano libera 117"/>
                <p:cNvSpPr/>
                <p:nvPr/>
              </p:nvSpPr>
              <p:spPr>
                <a:xfrm>
                  <a:off x="6354927" y="3554709"/>
                  <a:ext cx="459530" cy="320158"/>
                </a:xfrm>
                <a:custGeom>
                  <a:avLst/>
                  <a:gdLst>
                    <a:gd name="connsiteX0" fmla="*/ 154730 w 459530"/>
                    <a:gd name="connsiteY0" fmla="*/ 1 h 320158"/>
                    <a:gd name="connsiteX1" fmla="*/ 241816 w 459530"/>
                    <a:gd name="connsiteY1" fmla="*/ 29029 h 320158"/>
                    <a:gd name="connsiteX2" fmla="*/ 270844 w 459530"/>
                    <a:gd name="connsiteY2" fmla="*/ 116115 h 320158"/>
                    <a:gd name="connsiteX3" fmla="*/ 285359 w 459530"/>
                    <a:gd name="connsiteY3" fmla="*/ 159658 h 320158"/>
                    <a:gd name="connsiteX4" fmla="*/ 328902 w 459530"/>
                    <a:gd name="connsiteY4" fmla="*/ 188686 h 320158"/>
                    <a:gd name="connsiteX5" fmla="*/ 415987 w 459530"/>
                    <a:gd name="connsiteY5" fmla="*/ 261258 h 320158"/>
                    <a:gd name="connsiteX6" fmla="*/ 459530 w 459530"/>
                    <a:gd name="connsiteY6" fmla="*/ 275772 h 320158"/>
                    <a:gd name="connsiteX7" fmla="*/ 111187 w 459530"/>
                    <a:gd name="connsiteY7" fmla="*/ 304801 h 320158"/>
                    <a:gd name="connsiteX8" fmla="*/ 38616 w 459530"/>
                    <a:gd name="connsiteY8" fmla="*/ 290286 h 320158"/>
                    <a:gd name="connsiteX9" fmla="*/ 38616 w 459530"/>
                    <a:gd name="connsiteY9" fmla="*/ 58058 h 320158"/>
                    <a:gd name="connsiteX10" fmla="*/ 82159 w 459530"/>
                    <a:gd name="connsiteY10" fmla="*/ 43544 h 320158"/>
                    <a:gd name="connsiteX11" fmla="*/ 154730 w 459530"/>
                    <a:gd name="connsiteY11" fmla="*/ 1 h 320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59530" h="320158">
                      <a:moveTo>
                        <a:pt x="154730" y="1"/>
                      </a:moveTo>
                      <a:cubicBezTo>
                        <a:pt x="183759" y="9677"/>
                        <a:pt x="232140" y="0"/>
                        <a:pt x="241816" y="29029"/>
                      </a:cubicBezTo>
                      <a:lnTo>
                        <a:pt x="270844" y="116115"/>
                      </a:lnTo>
                      <a:cubicBezTo>
                        <a:pt x="275682" y="130629"/>
                        <a:pt x="272629" y="151171"/>
                        <a:pt x="285359" y="159658"/>
                      </a:cubicBezTo>
                      <a:cubicBezTo>
                        <a:pt x="299873" y="169334"/>
                        <a:pt x="315501" y="177519"/>
                        <a:pt x="328902" y="188686"/>
                      </a:cubicBezTo>
                      <a:cubicBezTo>
                        <a:pt x="377053" y="228812"/>
                        <a:pt x="361931" y="234230"/>
                        <a:pt x="415987" y="261258"/>
                      </a:cubicBezTo>
                      <a:cubicBezTo>
                        <a:pt x="429671" y="268100"/>
                        <a:pt x="445016" y="270934"/>
                        <a:pt x="459530" y="275772"/>
                      </a:cubicBezTo>
                      <a:cubicBezTo>
                        <a:pt x="326370" y="320158"/>
                        <a:pt x="385540" y="304801"/>
                        <a:pt x="111187" y="304801"/>
                      </a:cubicBezTo>
                      <a:cubicBezTo>
                        <a:pt x="86518" y="304801"/>
                        <a:pt x="62806" y="295124"/>
                        <a:pt x="38616" y="290286"/>
                      </a:cubicBezTo>
                      <a:cubicBezTo>
                        <a:pt x="9715" y="203582"/>
                        <a:pt x="0" y="193213"/>
                        <a:pt x="38616" y="58058"/>
                      </a:cubicBezTo>
                      <a:cubicBezTo>
                        <a:pt x="42819" y="43347"/>
                        <a:pt x="66978" y="45442"/>
                        <a:pt x="82159" y="43544"/>
                      </a:cubicBezTo>
                      <a:cubicBezTo>
                        <a:pt x="106163" y="40544"/>
                        <a:pt x="130540" y="43544"/>
                        <a:pt x="154730" y="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Figura a mano libera 118"/>
                <p:cNvSpPr/>
                <p:nvPr/>
              </p:nvSpPr>
              <p:spPr>
                <a:xfrm>
                  <a:off x="7104743" y="3854672"/>
                  <a:ext cx="236306" cy="440266"/>
                </a:xfrm>
                <a:custGeom>
                  <a:avLst/>
                  <a:gdLst>
                    <a:gd name="connsiteX0" fmla="*/ 203200 w 236306"/>
                    <a:gd name="connsiteY0" fmla="*/ 48381 h 440266"/>
                    <a:gd name="connsiteX1" fmla="*/ 116114 w 236306"/>
                    <a:gd name="connsiteY1" fmla="*/ 91923 h 440266"/>
                    <a:gd name="connsiteX2" fmla="*/ 29028 w 236306"/>
                    <a:gd name="connsiteY2" fmla="*/ 164495 h 440266"/>
                    <a:gd name="connsiteX3" fmla="*/ 0 w 236306"/>
                    <a:gd name="connsiteY3" fmla="*/ 208038 h 440266"/>
                    <a:gd name="connsiteX4" fmla="*/ 14514 w 236306"/>
                    <a:gd name="connsiteY4" fmla="*/ 266095 h 440266"/>
                    <a:gd name="connsiteX5" fmla="*/ 29028 w 236306"/>
                    <a:gd name="connsiteY5" fmla="*/ 425752 h 440266"/>
                    <a:gd name="connsiteX6" fmla="*/ 72571 w 236306"/>
                    <a:gd name="connsiteY6" fmla="*/ 440266 h 440266"/>
                    <a:gd name="connsiteX7" fmla="*/ 174171 w 236306"/>
                    <a:gd name="connsiteY7" fmla="*/ 425752 h 440266"/>
                    <a:gd name="connsiteX8" fmla="*/ 203200 w 236306"/>
                    <a:gd name="connsiteY8" fmla="*/ 382209 h 440266"/>
                    <a:gd name="connsiteX9" fmla="*/ 203200 w 236306"/>
                    <a:gd name="connsiteY9" fmla="*/ 48381 h 440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6306" h="440266">
                      <a:moveTo>
                        <a:pt x="203200" y="48381"/>
                      </a:moveTo>
                      <a:cubicBezTo>
                        <a:pt x="188686" y="0"/>
                        <a:pt x="236306" y="31827"/>
                        <a:pt x="116114" y="91923"/>
                      </a:cubicBezTo>
                      <a:cubicBezTo>
                        <a:pt x="83495" y="108233"/>
                        <a:pt x="51955" y="136982"/>
                        <a:pt x="29028" y="164495"/>
                      </a:cubicBezTo>
                      <a:cubicBezTo>
                        <a:pt x="17861" y="177896"/>
                        <a:pt x="9676" y="193524"/>
                        <a:pt x="0" y="208038"/>
                      </a:cubicBezTo>
                      <a:cubicBezTo>
                        <a:pt x="4838" y="227390"/>
                        <a:pt x="11878" y="246322"/>
                        <a:pt x="14514" y="266095"/>
                      </a:cubicBezTo>
                      <a:cubicBezTo>
                        <a:pt x="21576" y="319065"/>
                        <a:pt x="12129" y="375056"/>
                        <a:pt x="29028" y="425752"/>
                      </a:cubicBezTo>
                      <a:cubicBezTo>
                        <a:pt x="33866" y="440266"/>
                        <a:pt x="58057" y="435428"/>
                        <a:pt x="72571" y="440266"/>
                      </a:cubicBezTo>
                      <a:cubicBezTo>
                        <a:pt x="106438" y="435428"/>
                        <a:pt x="142909" y="439646"/>
                        <a:pt x="174171" y="425752"/>
                      </a:cubicBezTo>
                      <a:cubicBezTo>
                        <a:pt x="190112" y="418667"/>
                        <a:pt x="201689" y="399588"/>
                        <a:pt x="203200" y="382209"/>
                      </a:cubicBezTo>
                      <a:cubicBezTo>
                        <a:pt x="211583" y="285811"/>
                        <a:pt x="217714" y="96762"/>
                        <a:pt x="203200" y="4838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Figura a mano libera 119"/>
                <p:cNvSpPr/>
                <p:nvPr/>
              </p:nvSpPr>
              <p:spPr>
                <a:xfrm>
                  <a:off x="7033666" y="3235395"/>
                  <a:ext cx="301079" cy="425994"/>
                </a:xfrm>
                <a:custGeom>
                  <a:avLst/>
                  <a:gdLst>
                    <a:gd name="connsiteX0" fmla="*/ 27534 w 301079"/>
                    <a:gd name="connsiteY0" fmla="*/ 0 h 425994"/>
                    <a:gd name="connsiteX1" fmla="*/ 85591 w 301079"/>
                    <a:gd name="connsiteY1" fmla="*/ 188686 h 425994"/>
                    <a:gd name="connsiteX2" fmla="*/ 158163 w 301079"/>
                    <a:gd name="connsiteY2" fmla="*/ 203200 h 425994"/>
                    <a:gd name="connsiteX3" fmla="*/ 274277 w 301079"/>
                    <a:gd name="connsiteY3" fmla="*/ 232229 h 425994"/>
                    <a:gd name="connsiteX4" fmla="*/ 288791 w 301079"/>
                    <a:gd name="connsiteY4" fmla="*/ 377372 h 425994"/>
                    <a:gd name="connsiteX5" fmla="*/ 274277 w 301079"/>
                    <a:gd name="connsiteY5" fmla="*/ 101600 h 425994"/>
                    <a:gd name="connsiteX6" fmla="*/ 187191 w 301079"/>
                    <a:gd name="connsiteY6" fmla="*/ 43543 h 425994"/>
                    <a:gd name="connsiteX7" fmla="*/ 100105 w 301079"/>
                    <a:gd name="connsiteY7" fmla="*/ 14515 h 425994"/>
                    <a:gd name="connsiteX8" fmla="*/ 56563 w 301079"/>
                    <a:gd name="connsiteY8" fmla="*/ 0 h 425994"/>
                    <a:gd name="connsiteX9" fmla="*/ 27534 w 301079"/>
                    <a:gd name="connsiteY9" fmla="*/ 0 h 42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1079" h="425994">
                      <a:moveTo>
                        <a:pt x="27534" y="0"/>
                      </a:moveTo>
                      <a:cubicBezTo>
                        <a:pt x="36227" y="95622"/>
                        <a:pt x="0" y="156590"/>
                        <a:pt x="85591" y="188686"/>
                      </a:cubicBezTo>
                      <a:cubicBezTo>
                        <a:pt x="108690" y="197348"/>
                        <a:pt x="134125" y="197653"/>
                        <a:pt x="158163" y="203200"/>
                      </a:cubicBezTo>
                      <a:cubicBezTo>
                        <a:pt x="197037" y="212171"/>
                        <a:pt x="274277" y="232229"/>
                        <a:pt x="274277" y="232229"/>
                      </a:cubicBezTo>
                      <a:cubicBezTo>
                        <a:pt x="279115" y="280610"/>
                        <a:pt x="288791" y="425994"/>
                        <a:pt x="288791" y="377372"/>
                      </a:cubicBezTo>
                      <a:cubicBezTo>
                        <a:pt x="288791" y="285321"/>
                        <a:pt x="301079" y="189663"/>
                        <a:pt x="274277" y="101600"/>
                      </a:cubicBezTo>
                      <a:cubicBezTo>
                        <a:pt x="264119" y="68224"/>
                        <a:pt x="220289" y="54575"/>
                        <a:pt x="187191" y="43543"/>
                      </a:cubicBezTo>
                      <a:lnTo>
                        <a:pt x="100105" y="14515"/>
                      </a:lnTo>
                      <a:cubicBezTo>
                        <a:pt x="85591" y="9677"/>
                        <a:pt x="71862" y="0"/>
                        <a:pt x="56563" y="0"/>
                      </a:cubicBezTo>
                      <a:lnTo>
                        <a:pt x="27534" y="0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Figura a mano libera 120"/>
                <p:cNvSpPr/>
                <p:nvPr/>
              </p:nvSpPr>
              <p:spPr>
                <a:xfrm>
                  <a:off x="7372492" y="3599131"/>
                  <a:ext cx="174172" cy="486229"/>
                </a:xfrm>
                <a:custGeom>
                  <a:avLst/>
                  <a:gdLst>
                    <a:gd name="connsiteX0" fmla="*/ 130629 w 174172"/>
                    <a:gd name="connsiteY0" fmla="*/ 7257 h 486229"/>
                    <a:gd name="connsiteX1" fmla="*/ 72572 w 174172"/>
                    <a:gd name="connsiteY1" fmla="*/ 21771 h 486229"/>
                    <a:gd name="connsiteX2" fmla="*/ 14515 w 174172"/>
                    <a:gd name="connsiteY2" fmla="*/ 108857 h 486229"/>
                    <a:gd name="connsiteX3" fmla="*/ 0 w 174172"/>
                    <a:gd name="connsiteY3" fmla="*/ 166914 h 486229"/>
                    <a:gd name="connsiteX4" fmla="*/ 29029 w 174172"/>
                    <a:gd name="connsiteY4" fmla="*/ 486229 h 486229"/>
                    <a:gd name="connsiteX5" fmla="*/ 116115 w 174172"/>
                    <a:gd name="connsiteY5" fmla="*/ 457200 h 486229"/>
                    <a:gd name="connsiteX6" fmla="*/ 159657 w 174172"/>
                    <a:gd name="connsiteY6" fmla="*/ 442686 h 486229"/>
                    <a:gd name="connsiteX7" fmla="*/ 174172 w 174172"/>
                    <a:gd name="connsiteY7" fmla="*/ 137886 h 486229"/>
                    <a:gd name="connsiteX8" fmla="*/ 159657 w 174172"/>
                    <a:gd name="connsiteY8" fmla="*/ 65314 h 486229"/>
                    <a:gd name="connsiteX9" fmla="*/ 130629 w 174172"/>
                    <a:gd name="connsiteY9" fmla="*/ 7257 h 486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4172" h="486229">
                      <a:moveTo>
                        <a:pt x="130629" y="7257"/>
                      </a:moveTo>
                      <a:cubicBezTo>
                        <a:pt x="116115" y="0"/>
                        <a:pt x="87584" y="8635"/>
                        <a:pt x="72572" y="21771"/>
                      </a:cubicBezTo>
                      <a:cubicBezTo>
                        <a:pt x="46316" y="44745"/>
                        <a:pt x="14515" y="108857"/>
                        <a:pt x="14515" y="108857"/>
                      </a:cubicBezTo>
                      <a:cubicBezTo>
                        <a:pt x="9677" y="128209"/>
                        <a:pt x="0" y="146966"/>
                        <a:pt x="0" y="166914"/>
                      </a:cubicBezTo>
                      <a:cubicBezTo>
                        <a:pt x="0" y="330408"/>
                        <a:pt x="7968" y="359863"/>
                        <a:pt x="29029" y="486229"/>
                      </a:cubicBezTo>
                      <a:lnTo>
                        <a:pt x="116115" y="457200"/>
                      </a:lnTo>
                      <a:lnTo>
                        <a:pt x="159657" y="442686"/>
                      </a:lnTo>
                      <a:cubicBezTo>
                        <a:pt x="164495" y="341086"/>
                        <a:pt x="174172" y="239601"/>
                        <a:pt x="174172" y="137886"/>
                      </a:cubicBezTo>
                      <a:cubicBezTo>
                        <a:pt x="174172" y="113216"/>
                        <a:pt x="169375" y="87989"/>
                        <a:pt x="159657" y="65314"/>
                      </a:cubicBezTo>
                      <a:cubicBezTo>
                        <a:pt x="154267" y="52736"/>
                        <a:pt x="145143" y="14514"/>
                        <a:pt x="130629" y="7257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Figura a mano libera 121"/>
                <p:cNvSpPr/>
                <p:nvPr/>
              </p:nvSpPr>
              <p:spPr>
                <a:xfrm>
                  <a:off x="7364838" y="3213624"/>
                  <a:ext cx="326397" cy="344868"/>
                </a:xfrm>
                <a:custGeom>
                  <a:avLst/>
                  <a:gdLst>
                    <a:gd name="connsiteX0" fmla="*/ 73733 w 326397"/>
                    <a:gd name="connsiteY0" fmla="*/ 36286 h 344868"/>
                    <a:gd name="connsiteX1" fmla="*/ 59219 w 326397"/>
                    <a:gd name="connsiteY1" fmla="*/ 312057 h 344868"/>
                    <a:gd name="connsiteX2" fmla="*/ 175333 w 326397"/>
                    <a:gd name="connsiteY2" fmla="*/ 326571 h 344868"/>
                    <a:gd name="connsiteX3" fmla="*/ 262419 w 326397"/>
                    <a:gd name="connsiteY3" fmla="*/ 312057 h 344868"/>
                    <a:gd name="connsiteX4" fmla="*/ 204362 w 326397"/>
                    <a:gd name="connsiteY4" fmla="*/ 94343 h 344868"/>
                    <a:gd name="connsiteX5" fmla="*/ 73733 w 326397"/>
                    <a:gd name="connsiteY5" fmla="*/ 36286 h 344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6397" h="344868">
                      <a:moveTo>
                        <a:pt x="73733" y="36286"/>
                      </a:moveTo>
                      <a:cubicBezTo>
                        <a:pt x="49543" y="72572"/>
                        <a:pt x="0" y="219938"/>
                        <a:pt x="59219" y="312057"/>
                      </a:cubicBezTo>
                      <a:cubicBezTo>
                        <a:pt x="80312" y="344868"/>
                        <a:pt x="136628" y="321733"/>
                        <a:pt x="175333" y="326571"/>
                      </a:cubicBezTo>
                      <a:lnTo>
                        <a:pt x="262419" y="312057"/>
                      </a:lnTo>
                      <a:cubicBezTo>
                        <a:pt x="326397" y="120123"/>
                        <a:pt x="294396" y="124354"/>
                        <a:pt x="204362" y="94343"/>
                      </a:cubicBezTo>
                      <a:cubicBezTo>
                        <a:pt x="105199" y="28235"/>
                        <a:pt x="97923" y="0"/>
                        <a:pt x="73733" y="36286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Figura a mano libera 122"/>
                <p:cNvSpPr/>
                <p:nvPr/>
              </p:nvSpPr>
              <p:spPr>
                <a:xfrm>
                  <a:off x="7574039" y="3639553"/>
                  <a:ext cx="280730" cy="411823"/>
                </a:xfrm>
                <a:custGeom>
                  <a:avLst/>
                  <a:gdLst>
                    <a:gd name="connsiteX0" fmla="*/ 9676 w 280730"/>
                    <a:gd name="connsiteY0" fmla="*/ 31271 h 411823"/>
                    <a:gd name="connsiteX1" fmla="*/ 24191 w 280730"/>
                    <a:gd name="connsiteY1" fmla="*/ 74814 h 411823"/>
                    <a:gd name="connsiteX2" fmla="*/ 53219 w 280730"/>
                    <a:gd name="connsiteY2" fmla="*/ 394128 h 411823"/>
                    <a:gd name="connsiteX3" fmla="*/ 198362 w 280730"/>
                    <a:gd name="connsiteY3" fmla="*/ 379614 h 411823"/>
                    <a:gd name="connsiteX4" fmla="*/ 227391 w 280730"/>
                    <a:gd name="connsiteY4" fmla="*/ 336071 h 411823"/>
                    <a:gd name="connsiteX5" fmla="*/ 169334 w 280730"/>
                    <a:gd name="connsiteY5" fmla="*/ 45785 h 411823"/>
                    <a:gd name="connsiteX6" fmla="*/ 125791 w 280730"/>
                    <a:gd name="connsiteY6" fmla="*/ 31271 h 411823"/>
                    <a:gd name="connsiteX7" fmla="*/ 82248 w 280730"/>
                    <a:gd name="connsiteY7" fmla="*/ 2242 h 411823"/>
                    <a:gd name="connsiteX8" fmla="*/ 9676 w 280730"/>
                    <a:gd name="connsiteY8" fmla="*/ 31271 h 411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0730" h="411823">
                      <a:moveTo>
                        <a:pt x="9676" y="31271"/>
                      </a:moveTo>
                      <a:cubicBezTo>
                        <a:pt x="0" y="43366"/>
                        <a:pt x="22806" y="59577"/>
                        <a:pt x="24191" y="74814"/>
                      </a:cubicBezTo>
                      <a:cubicBezTo>
                        <a:pt x="54829" y="411823"/>
                        <a:pt x="7050" y="255619"/>
                        <a:pt x="53219" y="394128"/>
                      </a:cubicBezTo>
                      <a:cubicBezTo>
                        <a:pt x="101600" y="389290"/>
                        <a:pt x="152235" y="394990"/>
                        <a:pt x="198362" y="379614"/>
                      </a:cubicBezTo>
                      <a:cubicBezTo>
                        <a:pt x="214911" y="374098"/>
                        <a:pt x="226561" y="353495"/>
                        <a:pt x="227391" y="336071"/>
                      </a:cubicBezTo>
                      <a:cubicBezTo>
                        <a:pt x="235491" y="165960"/>
                        <a:pt x="280730" y="101484"/>
                        <a:pt x="169334" y="45785"/>
                      </a:cubicBezTo>
                      <a:cubicBezTo>
                        <a:pt x="155650" y="38943"/>
                        <a:pt x="140305" y="36109"/>
                        <a:pt x="125791" y="31271"/>
                      </a:cubicBezTo>
                      <a:cubicBezTo>
                        <a:pt x="111277" y="21595"/>
                        <a:pt x="99455" y="5110"/>
                        <a:pt x="82248" y="2242"/>
                      </a:cubicBezTo>
                      <a:cubicBezTo>
                        <a:pt x="68799" y="0"/>
                        <a:pt x="19352" y="19176"/>
                        <a:pt x="9676" y="3127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2" name="Gruppo 59"/>
              <p:cNvGrpSpPr/>
              <p:nvPr/>
            </p:nvGrpSpPr>
            <p:grpSpPr>
              <a:xfrm rot="3623599">
                <a:off x="6563864" y="4216628"/>
                <a:ext cx="1499842" cy="1223488"/>
                <a:chOff x="6354927" y="3213624"/>
                <a:chExt cx="1499842" cy="1223488"/>
              </a:xfrm>
            </p:grpSpPr>
            <p:sp>
              <p:nvSpPr>
                <p:cNvPr id="104" name="Ovale 103"/>
                <p:cNvSpPr/>
                <p:nvPr/>
              </p:nvSpPr>
              <p:spPr>
                <a:xfrm>
                  <a:off x="6928182" y="3509296"/>
                  <a:ext cx="360040" cy="43204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Figura a mano libera 104"/>
                <p:cNvSpPr/>
                <p:nvPr/>
              </p:nvSpPr>
              <p:spPr>
                <a:xfrm>
                  <a:off x="6523386" y="3896895"/>
                  <a:ext cx="516126" cy="278025"/>
                </a:xfrm>
                <a:custGeom>
                  <a:avLst/>
                  <a:gdLst>
                    <a:gd name="connsiteX0" fmla="*/ 87871 w 516126"/>
                    <a:gd name="connsiteY0" fmla="*/ 49700 h 278025"/>
                    <a:gd name="connsiteX1" fmla="*/ 262043 w 516126"/>
                    <a:gd name="connsiteY1" fmla="*/ 64215 h 278025"/>
                    <a:gd name="connsiteX2" fmla="*/ 305585 w 516126"/>
                    <a:gd name="connsiteY2" fmla="*/ 78729 h 278025"/>
                    <a:gd name="connsiteX3" fmla="*/ 392671 w 516126"/>
                    <a:gd name="connsiteY3" fmla="*/ 93243 h 278025"/>
                    <a:gd name="connsiteX4" fmla="*/ 436214 w 516126"/>
                    <a:gd name="connsiteY4" fmla="*/ 122272 h 278025"/>
                    <a:gd name="connsiteX5" fmla="*/ 262043 w 516126"/>
                    <a:gd name="connsiteY5" fmla="*/ 180329 h 278025"/>
                    <a:gd name="connsiteX6" fmla="*/ 218500 w 516126"/>
                    <a:gd name="connsiteY6" fmla="*/ 194843 h 278025"/>
                    <a:gd name="connsiteX7" fmla="*/ 87871 w 516126"/>
                    <a:gd name="connsiteY7" fmla="*/ 267415 h 278025"/>
                    <a:gd name="connsiteX8" fmla="*/ 44328 w 516126"/>
                    <a:gd name="connsiteY8" fmla="*/ 238386 h 278025"/>
                    <a:gd name="connsiteX9" fmla="*/ 785 w 516126"/>
                    <a:gd name="connsiteY9" fmla="*/ 136786 h 278025"/>
                    <a:gd name="connsiteX10" fmla="*/ 15300 w 516126"/>
                    <a:gd name="connsiteY10" fmla="*/ 35186 h 278025"/>
                    <a:gd name="connsiteX11" fmla="*/ 102385 w 516126"/>
                    <a:gd name="connsiteY11" fmla="*/ 35186 h 278025"/>
                    <a:gd name="connsiteX12" fmla="*/ 87871 w 516126"/>
                    <a:gd name="connsiteY12" fmla="*/ 49700 h 278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6126" h="278025">
                      <a:moveTo>
                        <a:pt x="87871" y="49700"/>
                      </a:moveTo>
                      <a:cubicBezTo>
                        <a:pt x="114481" y="54538"/>
                        <a:pt x="204295" y="56515"/>
                        <a:pt x="262043" y="64215"/>
                      </a:cubicBezTo>
                      <a:cubicBezTo>
                        <a:pt x="277208" y="66237"/>
                        <a:pt x="290650" y="75410"/>
                        <a:pt x="305585" y="78729"/>
                      </a:cubicBezTo>
                      <a:cubicBezTo>
                        <a:pt x="334313" y="85113"/>
                        <a:pt x="363642" y="88405"/>
                        <a:pt x="392671" y="93243"/>
                      </a:cubicBezTo>
                      <a:cubicBezTo>
                        <a:pt x="407185" y="102919"/>
                        <a:pt x="425317" y="108650"/>
                        <a:pt x="436214" y="122272"/>
                      </a:cubicBezTo>
                      <a:cubicBezTo>
                        <a:pt x="516126" y="222163"/>
                        <a:pt x="278587" y="179056"/>
                        <a:pt x="262043" y="180329"/>
                      </a:cubicBezTo>
                      <a:cubicBezTo>
                        <a:pt x="247529" y="185167"/>
                        <a:pt x="231874" y="187413"/>
                        <a:pt x="218500" y="194843"/>
                      </a:cubicBezTo>
                      <a:cubicBezTo>
                        <a:pt x="68771" y="278025"/>
                        <a:pt x="186400" y="234570"/>
                        <a:pt x="87871" y="267415"/>
                      </a:cubicBezTo>
                      <a:cubicBezTo>
                        <a:pt x="73357" y="257739"/>
                        <a:pt x="55495" y="251787"/>
                        <a:pt x="44328" y="238386"/>
                      </a:cubicBezTo>
                      <a:cubicBezTo>
                        <a:pt x="24402" y="214475"/>
                        <a:pt x="10868" y="167034"/>
                        <a:pt x="785" y="136786"/>
                      </a:cubicBezTo>
                      <a:cubicBezTo>
                        <a:pt x="5623" y="102919"/>
                        <a:pt x="0" y="65785"/>
                        <a:pt x="15300" y="35186"/>
                      </a:cubicBezTo>
                      <a:cubicBezTo>
                        <a:pt x="32893" y="0"/>
                        <a:pt x="84792" y="31667"/>
                        <a:pt x="102385" y="35186"/>
                      </a:cubicBezTo>
                      <a:cubicBezTo>
                        <a:pt x="111873" y="37084"/>
                        <a:pt x="61261" y="44862"/>
                        <a:pt x="87871" y="49700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Figura a mano libera 105"/>
                <p:cNvSpPr/>
                <p:nvPr/>
              </p:nvSpPr>
              <p:spPr>
                <a:xfrm>
                  <a:off x="6698343" y="4106253"/>
                  <a:ext cx="410191" cy="330859"/>
                </a:xfrm>
                <a:custGeom>
                  <a:avLst/>
                  <a:gdLst>
                    <a:gd name="connsiteX0" fmla="*/ 0 w 410191"/>
                    <a:gd name="connsiteY0" fmla="*/ 232228 h 330859"/>
                    <a:gd name="connsiteX1" fmla="*/ 29028 w 410191"/>
                    <a:gd name="connsiteY1" fmla="*/ 188685 h 330859"/>
                    <a:gd name="connsiteX2" fmla="*/ 43543 w 410191"/>
                    <a:gd name="connsiteY2" fmla="*/ 145142 h 330859"/>
                    <a:gd name="connsiteX3" fmla="*/ 87086 w 410191"/>
                    <a:gd name="connsiteY3" fmla="*/ 101600 h 330859"/>
                    <a:gd name="connsiteX4" fmla="*/ 130628 w 410191"/>
                    <a:gd name="connsiteY4" fmla="*/ 14514 h 330859"/>
                    <a:gd name="connsiteX5" fmla="*/ 174171 w 410191"/>
                    <a:gd name="connsiteY5" fmla="*/ 0 h 330859"/>
                    <a:gd name="connsiteX6" fmla="*/ 304800 w 410191"/>
                    <a:gd name="connsiteY6" fmla="*/ 14514 h 330859"/>
                    <a:gd name="connsiteX7" fmla="*/ 362857 w 410191"/>
                    <a:gd name="connsiteY7" fmla="*/ 29028 h 330859"/>
                    <a:gd name="connsiteX8" fmla="*/ 377371 w 410191"/>
                    <a:gd name="connsiteY8" fmla="*/ 72571 h 330859"/>
                    <a:gd name="connsiteX9" fmla="*/ 362857 w 410191"/>
                    <a:gd name="connsiteY9" fmla="*/ 290285 h 330859"/>
                    <a:gd name="connsiteX10" fmla="*/ 203200 w 410191"/>
                    <a:gd name="connsiteY10" fmla="*/ 275771 h 330859"/>
                    <a:gd name="connsiteX11" fmla="*/ 116114 w 410191"/>
                    <a:gd name="connsiteY11" fmla="*/ 261257 h 330859"/>
                    <a:gd name="connsiteX12" fmla="*/ 14514 w 410191"/>
                    <a:gd name="connsiteY12" fmla="*/ 246742 h 330859"/>
                    <a:gd name="connsiteX13" fmla="*/ 0 w 410191"/>
                    <a:gd name="connsiteY13" fmla="*/ 232228 h 330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0191" h="330859">
                      <a:moveTo>
                        <a:pt x="0" y="232228"/>
                      </a:moveTo>
                      <a:cubicBezTo>
                        <a:pt x="9676" y="217714"/>
                        <a:pt x="21227" y="204287"/>
                        <a:pt x="29028" y="188685"/>
                      </a:cubicBezTo>
                      <a:cubicBezTo>
                        <a:pt x="35870" y="175001"/>
                        <a:pt x="35056" y="157872"/>
                        <a:pt x="43543" y="145142"/>
                      </a:cubicBezTo>
                      <a:cubicBezTo>
                        <a:pt x="54929" y="128063"/>
                        <a:pt x="72572" y="116114"/>
                        <a:pt x="87086" y="101600"/>
                      </a:cubicBezTo>
                      <a:cubicBezTo>
                        <a:pt x="96647" y="72916"/>
                        <a:pt x="105050" y="34976"/>
                        <a:pt x="130628" y="14514"/>
                      </a:cubicBezTo>
                      <a:cubicBezTo>
                        <a:pt x="142575" y="4957"/>
                        <a:pt x="159657" y="4838"/>
                        <a:pt x="174171" y="0"/>
                      </a:cubicBezTo>
                      <a:cubicBezTo>
                        <a:pt x="217714" y="4838"/>
                        <a:pt x="261498" y="7852"/>
                        <a:pt x="304800" y="14514"/>
                      </a:cubicBezTo>
                      <a:cubicBezTo>
                        <a:pt x="324516" y="17547"/>
                        <a:pt x="347280" y="16567"/>
                        <a:pt x="362857" y="29028"/>
                      </a:cubicBezTo>
                      <a:cubicBezTo>
                        <a:pt x="374804" y="38585"/>
                        <a:pt x="372533" y="58057"/>
                        <a:pt x="377371" y="72571"/>
                      </a:cubicBezTo>
                      <a:cubicBezTo>
                        <a:pt x="372533" y="145142"/>
                        <a:pt x="410191" y="235062"/>
                        <a:pt x="362857" y="290285"/>
                      </a:cubicBezTo>
                      <a:cubicBezTo>
                        <a:pt x="328080" y="330859"/>
                        <a:pt x="256272" y="282015"/>
                        <a:pt x="203200" y="275771"/>
                      </a:cubicBezTo>
                      <a:cubicBezTo>
                        <a:pt x="173973" y="272333"/>
                        <a:pt x="145201" y="265732"/>
                        <a:pt x="116114" y="261257"/>
                      </a:cubicBezTo>
                      <a:cubicBezTo>
                        <a:pt x="82301" y="256055"/>
                        <a:pt x="48381" y="251580"/>
                        <a:pt x="14514" y="246742"/>
                      </a:cubicBezTo>
                      <a:lnTo>
                        <a:pt x="0" y="232228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Figura a mano libera 106"/>
                <p:cNvSpPr/>
                <p:nvPr/>
              </p:nvSpPr>
              <p:spPr>
                <a:xfrm>
                  <a:off x="6590359" y="3322481"/>
                  <a:ext cx="359321" cy="508000"/>
                </a:xfrm>
                <a:custGeom>
                  <a:avLst/>
                  <a:gdLst>
                    <a:gd name="connsiteX0" fmla="*/ 78955 w 359321"/>
                    <a:gd name="connsiteY0" fmla="*/ 43543 h 508000"/>
                    <a:gd name="connsiteX1" fmla="*/ 49927 w 359321"/>
                    <a:gd name="connsiteY1" fmla="*/ 87086 h 508000"/>
                    <a:gd name="connsiteX2" fmla="*/ 6384 w 359321"/>
                    <a:gd name="connsiteY2" fmla="*/ 130629 h 508000"/>
                    <a:gd name="connsiteX3" fmla="*/ 20898 w 359321"/>
                    <a:gd name="connsiteY3" fmla="*/ 217714 h 508000"/>
                    <a:gd name="connsiteX4" fmla="*/ 49927 w 359321"/>
                    <a:gd name="connsiteY4" fmla="*/ 261257 h 508000"/>
                    <a:gd name="connsiteX5" fmla="*/ 137012 w 359321"/>
                    <a:gd name="connsiteY5" fmla="*/ 319314 h 508000"/>
                    <a:gd name="connsiteX6" fmla="*/ 166041 w 359321"/>
                    <a:gd name="connsiteY6" fmla="*/ 362857 h 508000"/>
                    <a:gd name="connsiteX7" fmla="*/ 238612 w 359321"/>
                    <a:gd name="connsiteY7" fmla="*/ 493486 h 508000"/>
                    <a:gd name="connsiteX8" fmla="*/ 282155 w 359321"/>
                    <a:gd name="connsiteY8" fmla="*/ 508000 h 508000"/>
                    <a:gd name="connsiteX9" fmla="*/ 325698 w 359321"/>
                    <a:gd name="connsiteY9" fmla="*/ 188686 h 508000"/>
                    <a:gd name="connsiteX10" fmla="*/ 311184 w 359321"/>
                    <a:gd name="connsiteY10" fmla="*/ 72572 h 508000"/>
                    <a:gd name="connsiteX11" fmla="*/ 180555 w 359321"/>
                    <a:gd name="connsiteY11" fmla="*/ 0 h 508000"/>
                    <a:gd name="connsiteX12" fmla="*/ 78955 w 359321"/>
                    <a:gd name="connsiteY12" fmla="*/ 43543 h 50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9321" h="508000">
                      <a:moveTo>
                        <a:pt x="78955" y="43543"/>
                      </a:moveTo>
                      <a:cubicBezTo>
                        <a:pt x="57184" y="58057"/>
                        <a:pt x="61094" y="73685"/>
                        <a:pt x="49927" y="87086"/>
                      </a:cubicBezTo>
                      <a:cubicBezTo>
                        <a:pt x="36786" y="102855"/>
                        <a:pt x="10837" y="110591"/>
                        <a:pt x="6384" y="130629"/>
                      </a:cubicBezTo>
                      <a:cubicBezTo>
                        <a:pt x="0" y="159357"/>
                        <a:pt x="11592" y="189795"/>
                        <a:pt x="20898" y="217714"/>
                      </a:cubicBezTo>
                      <a:cubicBezTo>
                        <a:pt x="26414" y="234263"/>
                        <a:pt x="36799" y="249770"/>
                        <a:pt x="49927" y="261257"/>
                      </a:cubicBezTo>
                      <a:cubicBezTo>
                        <a:pt x="76183" y="284231"/>
                        <a:pt x="137012" y="319314"/>
                        <a:pt x="137012" y="319314"/>
                      </a:cubicBezTo>
                      <a:cubicBezTo>
                        <a:pt x="146688" y="333828"/>
                        <a:pt x="158240" y="347255"/>
                        <a:pt x="166041" y="362857"/>
                      </a:cubicBezTo>
                      <a:cubicBezTo>
                        <a:pt x="186489" y="403753"/>
                        <a:pt x="183694" y="475181"/>
                        <a:pt x="238612" y="493486"/>
                      </a:cubicBezTo>
                      <a:lnTo>
                        <a:pt x="282155" y="508000"/>
                      </a:lnTo>
                      <a:cubicBezTo>
                        <a:pt x="359321" y="392253"/>
                        <a:pt x="325698" y="458731"/>
                        <a:pt x="325698" y="188686"/>
                      </a:cubicBezTo>
                      <a:cubicBezTo>
                        <a:pt x="325698" y="149680"/>
                        <a:pt x="330838" y="106264"/>
                        <a:pt x="311184" y="72572"/>
                      </a:cubicBezTo>
                      <a:cubicBezTo>
                        <a:pt x="287090" y="31267"/>
                        <a:pt x="223990" y="14478"/>
                        <a:pt x="180555" y="0"/>
                      </a:cubicBezTo>
                      <a:cubicBezTo>
                        <a:pt x="84290" y="32089"/>
                        <a:pt x="100726" y="29029"/>
                        <a:pt x="78955" y="4354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Figura a mano libera 107"/>
                <p:cNvSpPr/>
                <p:nvPr/>
              </p:nvSpPr>
              <p:spPr>
                <a:xfrm>
                  <a:off x="6354927" y="3554709"/>
                  <a:ext cx="459530" cy="320158"/>
                </a:xfrm>
                <a:custGeom>
                  <a:avLst/>
                  <a:gdLst>
                    <a:gd name="connsiteX0" fmla="*/ 154730 w 459530"/>
                    <a:gd name="connsiteY0" fmla="*/ 1 h 320158"/>
                    <a:gd name="connsiteX1" fmla="*/ 241816 w 459530"/>
                    <a:gd name="connsiteY1" fmla="*/ 29029 h 320158"/>
                    <a:gd name="connsiteX2" fmla="*/ 270844 w 459530"/>
                    <a:gd name="connsiteY2" fmla="*/ 116115 h 320158"/>
                    <a:gd name="connsiteX3" fmla="*/ 285359 w 459530"/>
                    <a:gd name="connsiteY3" fmla="*/ 159658 h 320158"/>
                    <a:gd name="connsiteX4" fmla="*/ 328902 w 459530"/>
                    <a:gd name="connsiteY4" fmla="*/ 188686 h 320158"/>
                    <a:gd name="connsiteX5" fmla="*/ 415987 w 459530"/>
                    <a:gd name="connsiteY5" fmla="*/ 261258 h 320158"/>
                    <a:gd name="connsiteX6" fmla="*/ 459530 w 459530"/>
                    <a:gd name="connsiteY6" fmla="*/ 275772 h 320158"/>
                    <a:gd name="connsiteX7" fmla="*/ 111187 w 459530"/>
                    <a:gd name="connsiteY7" fmla="*/ 304801 h 320158"/>
                    <a:gd name="connsiteX8" fmla="*/ 38616 w 459530"/>
                    <a:gd name="connsiteY8" fmla="*/ 290286 h 320158"/>
                    <a:gd name="connsiteX9" fmla="*/ 38616 w 459530"/>
                    <a:gd name="connsiteY9" fmla="*/ 58058 h 320158"/>
                    <a:gd name="connsiteX10" fmla="*/ 82159 w 459530"/>
                    <a:gd name="connsiteY10" fmla="*/ 43544 h 320158"/>
                    <a:gd name="connsiteX11" fmla="*/ 154730 w 459530"/>
                    <a:gd name="connsiteY11" fmla="*/ 1 h 320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59530" h="320158">
                      <a:moveTo>
                        <a:pt x="154730" y="1"/>
                      </a:moveTo>
                      <a:cubicBezTo>
                        <a:pt x="183759" y="9677"/>
                        <a:pt x="232140" y="0"/>
                        <a:pt x="241816" y="29029"/>
                      </a:cubicBezTo>
                      <a:lnTo>
                        <a:pt x="270844" y="116115"/>
                      </a:lnTo>
                      <a:cubicBezTo>
                        <a:pt x="275682" y="130629"/>
                        <a:pt x="272629" y="151171"/>
                        <a:pt x="285359" y="159658"/>
                      </a:cubicBezTo>
                      <a:cubicBezTo>
                        <a:pt x="299873" y="169334"/>
                        <a:pt x="315501" y="177519"/>
                        <a:pt x="328902" y="188686"/>
                      </a:cubicBezTo>
                      <a:cubicBezTo>
                        <a:pt x="377053" y="228812"/>
                        <a:pt x="361931" y="234230"/>
                        <a:pt x="415987" y="261258"/>
                      </a:cubicBezTo>
                      <a:cubicBezTo>
                        <a:pt x="429671" y="268100"/>
                        <a:pt x="445016" y="270934"/>
                        <a:pt x="459530" y="275772"/>
                      </a:cubicBezTo>
                      <a:cubicBezTo>
                        <a:pt x="326370" y="320158"/>
                        <a:pt x="385540" y="304801"/>
                        <a:pt x="111187" y="304801"/>
                      </a:cubicBezTo>
                      <a:cubicBezTo>
                        <a:pt x="86518" y="304801"/>
                        <a:pt x="62806" y="295124"/>
                        <a:pt x="38616" y="290286"/>
                      </a:cubicBezTo>
                      <a:cubicBezTo>
                        <a:pt x="9715" y="203582"/>
                        <a:pt x="0" y="193213"/>
                        <a:pt x="38616" y="58058"/>
                      </a:cubicBezTo>
                      <a:cubicBezTo>
                        <a:pt x="42819" y="43347"/>
                        <a:pt x="66978" y="45442"/>
                        <a:pt x="82159" y="43544"/>
                      </a:cubicBezTo>
                      <a:cubicBezTo>
                        <a:pt x="106163" y="40544"/>
                        <a:pt x="130540" y="43544"/>
                        <a:pt x="154730" y="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Figura a mano libera 108"/>
                <p:cNvSpPr/>
                <p:nvPr/>
              </p:nvSpPr>
              <p:spPr>
                <a:xfrm>
                  <a:off x="7104743" y="3854672"/>
                  <a:ext cx="236306" cy="440266"/>
                </a:xfrm>
                <a:custGeom>
                  <a:avLst/>
                  <a:gdLst>
                    <a:gd name="connsiteX0" fmla="*/ 203200 w 236306"/>
                    <a:gd name="connsiteY0" fmla="*/ 48381 h 440266"/>
                    <a:gd name="connsiteX1" fmla="*/ 116114 w 236306"/>
                    <a:gd name="connsiteY1" fmla="*/ 91923 h 440266"/>
                    <a:gd name="connsiteX2" fmla="*/ 29028 w 236306"/>
                    <a:gd name="connsiteY2" fmla="*/ 164495 h 440266"/>
                    <a:gd name="connsiteX3" fmla="*/ 0 w 236306"/>
                    <a:gd name="connsiteY3" fmla="*/ 208038 h 440266"/>
                    <a:gd name="connsiteX4" fmla="*/ 14514 w 236306"/>
                    <a:gd name="connsiteY4" fmla="*/ 266095 h 440266"/>
                    <a:gd name="connsiteX5" fmla="*/ 29028 w 236306"/>
                    <a:gd name="connsiteY5" fmla="*/ 425752 h 440266"/>
                    <a:gd name="connsiteX6" fmla="*/ 72571 w 236306"/>
                    <a:gd name="connsiteY6" fmla="*/ 440266 h 440266"/>
                    <a:gd name="connsiteX7" fmla="*/ 174171 w 236306"/>
                    <a:gd name="connsiteY7" fmla="*/ 425752 h 440266"/>
                    <a:gd name="connsiteX8" fmla="*/ 203200 w 236306"/>
                    <a:gd name="connsiteY8" fmla="*/ 382209 h 440266"/>
                    <a:gd name="connsiteX9" fmla="*/ 203200 w 236306"/>
                    <a:gd name="connsiteY9" fmla="*/ 48381 h 440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6306" h="440266">
                      <a:moveTo>
                        <a:pt x="203200" y="48381"/>
                      </a:moveTo>
                      <a:cubicBezTo>
                        <a:pt x="188686" y="0"/>
                        <a:pt x="236306" y="31827"/>
                        <a:pt x="116114" y="91923"/>
                      </a:cubicBezTo>
                      <a:cubicBezTo>
                        <a:pt x="83495" y="108233"/>
                        <a:pt x="51955" y="136982"/>
                        <a:pt x="29028" y="164495"/>
                      </a:cubicBezTo>
                      <a:cubicBezTo>
                        <a:pt x="17861" y="177896"/>
                        <a:pt x="9676" y="193524"/>
                        <a:pt x="0" y="208038"/>
                      </a:cubicBezTo>
                      <a:cubicBezTo>
                        <a:pt x="4838" y="227390"/>
                        <a:pt x="11878" y="246322"/>
                        <a:pt x="14514" y="266095"/>
                      </a:cubicBezTo>
                      <a:cubicBezTo>
                        <a:pt x="21576" y="319065"/>
                        <a:pt x="12129" y="375056"/>
                        <a:pt x="29028" y="425752"/>
                      </a:cubicBezTo>
                      <a:cubicBezTo>
                        <a:pt x="33866" y="440266"/>
                        <a:pt x="58057" y="435428"/>
                        <a:pt x="72571" y="440266"/>
                      </a:cubicBezTo>
                      <a:cubicBezTo>
                        <a:pt x="106438" y="435428"/>
                        <a:pt x="142909" y="439646"/>
                        <a:pt x="174171" y="425752"/>
                      </a:cubicBezTo>
                      <a:cubicBezTo>
                        <a:pt x="190112" y="418667"/>
                        <a:pt x="201689" y="399588"/>
                        <a:pt x="203200" y="382209"/>
                      </a:cubicBezTo>
                      <a:cubicBezTo>
                        <a:pt x="211583" y="285811"/>
                        <a:pt x="217714" y="96762"/>
                        <a:pt x="203200" y="4838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Figura a mano libera 109"/>
                <p:cNvSpPr/>
                <p:nvPr/>
              </p:nvSpPr>
              <p:spPr>
                <a:xfrm>
                  <a:off x="7033666" y="3235395"/>
                  <a:ext cx="301079" cy="425994"/>
                </a:xfrm>
                <a:custGeom>
                  <a:avLst/>
                  <a:gdLst>
                    <a:gd name="connsiteX0" fmla="*/ 27534 w 301079"/>
                    <a:gd name="connsiteY0" fmla="*/ 0 h 425994"/>
                    <a:gd name="connsiteX1" fmla="*/ 85591 w 301079"/>
                    <a:gd name="connsiteY1" fmla="*/ 188686 h 425994"/>
                    <a:gd name="connsiteX2" fmla="*/ 158163 w 301079"/>
                    <a:gd name="connsiteY2" fmla="*/ 203200 h 425994"/>
                    <a:gd name="connsiteX3" fmla="*/ 274277 w 301079"/>
                    <a:gd name="connsiteY3" fmla="*/ 232229 h 425994"/>
                    <a:gd name="connsiteX4" fmla="*/ 288791 w 301079"/>
                    <a:gd name="connsiteY4" fmla="*/ 377372 h 425994"/>
                    <a:gd name="connsiteX5" fmla="*/ 274277 w 301079"/>
                    <a:gd name="connsiteY5" fmla="*/ 101600 h 425994"/>
                    <a:gd name="connsiteX6" fmla="*/ 187191 w 301079"/>
                    <a:gd name="connsiteY6" fmla="*/ 43543 h 425994"/>
                    <a:gd name="connsiteX7" fmla="*/ 100105 w 301079"/>
                    <a:gd name="connsiteY7" fmla="*/ 14515 h 425994"/>
                    <a:gd name="connsiteX8" fmla="*/ 56563 w 301079"/>
                    <a:gd name="connsiteY8" fmla="*/ 0 h 425994"/>
                    <a:gd name="connsiteX9" fmla="*/ 27534 w 301079"/>
                    <a:gd name="connsiteY9" fmla="*/ 0 h 42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1079" h="425994">
                      <a:moveTo>
                        <a:pt x="27534" y="0"/>
                      </a:moveTo>
                      <a:cubicBezTo>
                        <a:pt x="36227" y="95622"/>
                        <a:pt x="0" y="156590"/>
                        <a:pt x="85591" y="188686"/>
                      </a:cubicBezTo>
                      <a:cubicBezTo>
                        <a:pt x="108690" y="197348"/>
                        <a:pt x="134125" y="197653"/>
                        <a:pt x="158163" y="203200"/>
                      </a:cubicBezTo>
                      <a:cubicBezTo>
                        <a:pt x="197037" y="212171"/>
                        <a:pt x="274277" y="232229"/>
                        <a:pt x="274277" y="232229"/>
                      </a:cubicBezTo>
                      <a:cubicBezTo>
                        <a:pt x="279115" y="280610"/>
                        <a:pt x="288791" y="425994"/>
                        <a:pt x="288791" y="377372"/>
                      </a:cubicBezTo>
                      <a:cubicBezTo>
                        <a:pt x="288791" y="285321"/>
                        <a:pt x="301079" y="189663"/>
                        <a:pt x="274277" y="101600"/>
                      </a:cubicBezTo>
                      <a:cubicBezTo>
                        <a:pt x="264119" y="68224"/>
                        <a:pt x="220289" y="54575"/>
                        <a:pt x="187191" y="43543"/>
                      </a:cubicBezTo>
                      <a:lnTo>
                        <a:pt x="100105" y="14515"/>
                      </a:lnTo>
                      <a:cubicBezTo>
                        <a:pt x="85591" y="9677"/>
                        <a:pt x="71862" y="0"/>
                        <a:pt x="56563" y="0"/>
                      </a:cubicBezTo>
                      <a:lnTo>
                        <a:pt x="27534" y="0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Figura a mano libera 110"/>
                <p:cNvSpPr/>
                <p:nvPr/>
              </p:nvSpPr>
              <p:spPr>
                <a:xfrm>
                  <a:off x="7372492" y="3599131"/>
                  <a:ext cx="174172" cy="486229"/>
                </a:xfrm>
                <a:custGeom>
                  <a:avLst/>
                  <a:gdLst>
                    <a:gd name="connsiteX0" fmla="*/ 130629 w 174172"/>
                    <a:gd name="connsiteY0" fmla="*/ 7257 h 486229"/>
                    <a:gd name="connsiteX1" fmla="*/ 72572 w 174172"/>
                    <a:gd name="connsiteY1" fmla="*/ 21771 h 486229"/>
                    <a:gd name="connsiteX2" fmla="*/ 14515 w 174172"/>
                    <a:gd name="connsiteY2" fmla="*/ 108857 h 486229"/>
                    <a:gd name="connsiteX3" fmla="*/ 0 w 174172"/>
                    <a:gd name="connsiteY3" fmla="*/ 166914 h 486229"/>
                    <a:gd name="connsiteX4" fmla="*/ 29029 w 174172"/>
                    <a:gd name="connsiteY4" fmla="*/ 486229 h 486229"/>
                    <a:gd name="connsiteX5" fmla="*/ 116115 w 174172"/>
                    <a:gd name="connsiteY5" fmla="*/ 457200 h 486229"/>
                    <a:gd name="connsiteX6" fmla="*/ 159657 w 174172"/>
                    <a:gd name="connsiteY6" fmla="*/ 442686 h 486229"/>
                    <a:gd name="connsiteX7" fmla="*/ 174172 w 174172"/>
                    <a:gd name="connsiteY7" fmla="*/ 137886 h 486229"/>
                    <a:gd name="connsiteX8" fmla="*/ 159657 w 174172"/>
                    <a:gd name="connsiteY8" fmla="*/ 65314 h 486229"/>
                    <a:gd name="connsiteX9" fmla="*/ 130629 w 174172"/>
                    <a:gd name="connsiteY9" fmla="*/ 7257 h 486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4172" h="486229">
                      <a:moveTo>
                        <a:pt x="130629" y="7257"/>
                      </a:moveTo>
                      <a:cubicBezTo>
                        <a:pt x="116115" y="0"/>
                        <a:pt x="87584" y="8635"/>
                        <a:pt x="72572" y="21771"/>
                      </a:cubicBezTo>
                      <a:cubicBezTo>
                        <a:pt x="46316" y="44745"/>
                        <a:pt x="14515" y="108857"/>
                        <a:pt x="14515" y="108857"/>
                      </a:cubicBezTo>
                      <a:cubicBezTo>
                        <a:pt x="9677" y="128209"/>
                        <a:pt x="0" y="146966"/>
                        <a:pt x="0" y="166914"/>
                      </a:cubicBezTo>
                      <a:cubicBezTo>
                        <a:pt x="0" y="330408"/>
                        <a:pt x="7968" y="359863"/>
                        <a:pt x="29029" y="486229"/>
                      </a:cubicBezTo>
                      <a:lnTo>
                        <a:pt x="116115" y="457200"/>
                      </a:lnTo>
                      <a:lnTo>
                        <a:pt x="159657" y="442686"/>
                      </a:lnTo>
                      <a:cubicBezTo>
                        <a:pt x="164495" y="341086"/>
                        <a:pt x="174172" y="239601"/>
                        <a:pt x="174172" y="137886"/>
                      </a:cubicBezTo>
                      <a:cubicBezTo>
                        <a:pt x="174172" y="113216"/>
                        <a:pt x="169375" y="87989"/>
                        <a:pt x="159657" y="65314"/>
                      </a:cubicBezTo>
                      <a:cubicBezTo>
                        <a:pt x="154267" y="52736"/>
                        <a:pt x="145143" y="14514"/>
                        <a:pt x="130629" y="7257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Figura a mano libera 111"/>
                <p:cNvSpPr/>
                <p:nvPr/>
              </p:nvSpPr>
              <p:spPr>
                <a:xfrm>
                  <a:off x="7364838" y="3213624"/>
                  <a:ext cx="326397" cy="344868"/>
                </a:xfrm>
                <a:custGeom>
                  <a:avLst/>
                  <a:gdLst>
                    <a:gd name="connsiteX0" fmla="*/ 73733 w 326397"/>
                    <a:gd name="connsiteY0" fmla="*/ 36286 h 344868"/>
                    <a:gd name="connsiteX1" fmla="*/ 59219 w 326397"/>
                    <a:gd name="connsiteY1" fmla="*/ 312057 h 344868"/>
                    <a:gd name="connsiteX2" fmla="*/ 175333 w 326397"/>
                    <a:gd name="connsiteY2" fmla="*/ 326571 h 344868"/>
                    <a:gd name="connsiteX3" fmla="*/ 262419 w 326397"/>
                    <a:gd name="connsiteY3" fmla="*/ 312057 h 344868"/>
                    <a:gd name="connsiteX4" fmla="*/ 204362 w 326397"/>
                    <a:gd name="connsiteY4" fmla="*/ 94343 h 344868"/>
                    <a:gd name="connsiteX5" fmla="*/ 73733 w 326397"/>
                    <a:gd name="connsiteY5" fmla="*/ 36286 h 344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6397" h="344868">
                      <a:moveTo>
                        <a:pt x="73733" y="36286"/>
                      </a:moveTo>
                      <a:cubicBezTo>
                        <a:pt x="49543" y="72572"/>
                        <a:pt x="0" y="219938"/>
                        <a:pt x="59219" y="312057"/>
                      </a:cubicBezTo>
                      <a:cubicBezTo>
                        <a:pt x="80312" y="344868"/>
                        <a:pt x="136628" y="321733"/>
                        <a:pt x="175333" y="326571"/>
                      </a:cubicBezTo>
                      <a:lnTo>
                        <a:pt x="262419" y="312057"/>
                      </a:lnTo>
                      <a:cubicBezTo>
                        <a:pt x="326397" y="120123"/>
                        <a:pt x="294396" y="124354"/>
                        <a:pt x="204362" y="94343"/>
                      </a:cubicBezTo>
                      <a:cubicBezTo>
                        <a:pt x="105199" y="28235"/>
                        <a:pt x="97923" y="0"/>
                        <a:pt x="73733" y="36286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Figura a mano libera 112"/>
                <p:cNvSpPr/>
                <p:nvPr/>
              </p:nvSpPr>
              <p:spPr>
                <a:xfrm>
                  <a:off x="7574039" y="3639553"/>
                  <a:ext cx="280730" cy="411823"/>
                </a:xfrm>
                <a:custGeom>
                  <a:avLst/>
                  <a:gdLst>
                    <a:gd name="connsiteX0" fmla="*/ 9676 w 280730"/>
                    <a:gd name="connsiteY0" fmla="*/ 31271 h 411823"/>
                    <a:gd name="connsiteX1" fmla="*/ 24191 w 280730"/>
                    <a:gd name="connsiteY1" fmla="*/ 74814 h 411823"/>
                    <a:gd name="connsiteX2" fmla="*/ 53219 w 280730"/>
                    <a:gd name="connsiteY2" fmla="*/ 394128 h 411823"/>
                    <a:gd name="connsiteX3" fmla="*/ 198362 w 280730"/>
                    <a:gd name="connsiteY3" fmla="*/ 379614 h 411823"/>
                    <a:gd name="connsiteX4" fmla="*/ 227391 w 280730"/>
                    <a:gd name="connsiteY4" fmla="*/ 336071 h 411823"/>
                    <a:gd name="connsiteX5" fmla="*/ 169334 w 280730"/>
                    <a:gd name="connsiteY5" fmla="*/ 45785 h 411823"/>
                    <a:gd name="connsiteX6" fmla="*/ 125791 w 280730"/>
                    <a:gd name="connsiteY6" fmla="*/ 31271 h 411823"/>
                    <a:gd name="connsiteX7" fmla="*/ 82248 w 280730"/>
                    <a:gd name="connsiteY7" fmla="*/ 2242 h 411823"/>
                    <a:gd name="connsiteX8" fmla="*/ 9676 w 280730"/>
                    <a:gd name="connsiteY8" fmla="*/ 31271 h 411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0730" h="411823">
                      <a:moveTo>
                        <a:pt x="9676" y="31271"/>
                      </a:moveTo>
                      <a:cubicBezTo>
                        <a:pt x="0" y="43366"/>
                        <a:pt x="22806" y="59577"/>
                        <a:pt x="24191" y="74814"/>
                      </a:cubicBezTo>
                      <a:cubicBezTo>
                        <a:pt x="54829" y="411823"/>
                        <a:pt x="7050" y="255619"/>
                        <a:pt x="53219" y="394128"/>
                      </a:cubicBezTo>
                      <a:cubicBezTo>
                        <a:pt x="101600" y="389290"/>
                        <a:pt x="152235" y="394990"/>
                        <a:pt x="198362" y="379614"/>
                      </a:cubicBezTo>
                      <a:cubicBezTo>
                        <a:pt x="214911" y="374098"/>
                        <a:pt x="226561" y="353495"/>
                        <a:pt x="227391" y="336071"/>
                      </a:cubicBezTo>
                      <a:cubicBezTo>
                        <a:pt x="235491" y="165960"/>
                        <a:pt x="280730" y="101484"/>
                        <a:pt x="169334" y="45785"/>
                      </a:cubicBezTo>
                      <a:cubicBezTo>
                        <a:pt x="155650" y="38943"/>
                        <a:pt x="140305" y="36109"/>
                        <a:pt x="125791" y="31271"/>
                      </a:cubicBezTo>
                      <a:cubicBezTo>
                        <a:pt x="111277" y="21595"/>
                        <a:pt x="99455" y="5110"/>
                        <a:pt x="82248" y="2242"/>
                      </a:cubicBezTo>
                      <a:cubicBezTo>
                        <a:pt x="68799" y="0"/>
                        <a:pt x="19352" y="19176"/>
                        <a:pt x="9676" y="3127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93" name="Gruppo 71"/>
              <p:cNvGrpSpPr/>
              <p:nvPr/>
            </p:nvGrpSpPr>
            <p:grpSpPr>
              <a:xfrm rot="3623599" flipV="1">
                <a:off x="5481834" y="4655783"/>
                <a:ext cx="1499842" cy="1143673"/>
                <a:chOff x="6354927" y="3213624"/>
                <a:chExt cx="1499842" cy="1223488"/>
              </a:xfrm>
            </p:grpSpPr>
            <p:sp>
              <p:nvSpPr>
                <p:cNvPr id="94" name="Ovale 93"/>
                <p:cNvSpPr/>
                <p:nvPr/>
              </p:nvSpPr>
              <p:spPr>
                <a:xfrm>
                  <a:off x="6928182" y="3509296"/>
                  <a:ext cx="360040" cy="43204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Figura a mano libera 94"/>
                <p:cNvSpPr/>
                <p:nvPr/>
              </p:nvSpPr>
              <p:spPr>
                <a:xfrm>
                  <a:off x="6523386" y="3896895"/>
                  <a:ext cx="516126" cy="278025"/>
                </a:xfrm>
                <a:custGeom>
                  <a:avLst/>
                  <a:gdLst>
                    <a:gd name="connsiteX0" fmla="*/ 87871 w 516126"/>
                    <a:gd name="connsiteY0" fmla="*/ 49700 h 278025"/>
                    <a:gd name="connsiteX1" fmla="*/ 262043 w 516126"/>
                    <a:gd name="connsiteY1" fmla="*/ 64215 h 278025"/>
                    <a:gd name="connsiteX2" fmla="*/ 305585 w 516126"/>
                    <a:gd name="connsiteY2" fmla="*/ 78729 h 278025"/>
                    <a:gd name="connsiteX3" fmla="*/ 392671 w 516126"/>
                    <a:gd name="connsiteY3" fmla="*/ 93243 h 278025"/>
                    <a:gd name="connsiteX4" fmla="*/ 436214 w 516126"/>
                    <a:gd name="connsiteY4" fmla="*/ 122272 h 278025"/>
                    <a:gd name="connsiteX5" fmla="*/ 262043 w 516126"/>
                    <a:gd name="connsiteY5" fmla="*/ 180329 h 278025"/>
                    <a:gd name="connsiteX6" fmla="*/ 218500 w 516126"/>
                    <a:gd name="connsiteY6" fmla="*/ 194843 h 278025"/>
                    <a:gd name="connsiteX7" fmla="*/ 87871 w 516126"/>
                    <a:gd name="connsiteY7" fmla="*/ 267415 h 278025"/>
                    <a:gd name="connsiteX8" fmla="*/ 44328 w 516126"/>
                    <a:gd name="connsiteY8" fmla="*/ 238386 h 278025"/>
                    <a:gd name="connsiteX9" fmla="*/ 785 w 516126"/>
                    <a:gd name="connsiteY9" fmla="*/ 136786 h 278025"/>
                    <a:gd name="connsiteX10" fmla="*/ 15300 w 516126"/>
                    <a:gd name="connsiteY10" fmla="*/ 35186 h 278025"/>
                    <a:gd name="connsiteX11" fmla="*/ 102385 w 516126"/>
                    <a:gd name="connsiteY11" fmla="*/ 35186 h 278025"/>
                    <a:gd name="connsiteX12" fmla="*/ 87871 w 516126"/>
                    <a:gd name="connsiteY12" fmla="*/ 49700 h 278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16126" h="278025">
                      <a:moveTo>
                        <a:pt x="87871" y="49700"/>
                      </a:moveTo>
                      <a:cubicBezTo>
                        <a:pt x="114481" y="54538"/>
                        <a:pt x="204295" y="56515"/>
                        <a:pt x="262043" y="64215"/>
                      </a:cubicBezTo>
                      <a:cubicBezTo>
                        <a:pt x="277208" y="66237"/>
                        <a:pt x="290650" y="75410"/>
                        <a:pt x="305585" y="78729"/>
                      </a:cubicBezTo>
                      <a:cubicBezTo>
                        <a:pt x="334313" y="85113"/>
                        <a:pt x="363642" y="88405"/>
                        <a:pt x="392671" y="93243"/>
                      </a:cubicBezTo>
                      <a:cubicBezTo>
                        <a:pt x="407185" y="102919"/>
                        <a:pt x="425317" y="108650"/>
                        <a:pt x="436214" y="122272"/>
                      </a:cubicBezTo>
                      <a:cubicBezTo>
                        <a:pt x="516126" y="222163"/>
                        <a:pt x="278587" y="179056"/>
                        <a:pt x="262043" y="180329"/>
                      </a:cubicBezTo>
                      <a:cubicBezTo>
                        <a:pt x="247529" y="185167"/>
                        <a:pt x="231874" y="187413"/>
                        <a:pt x="218500" y="194843"/>
                      </a:cubicBezTo>
                      <a:cubicBezTo>
                        <a:pt x="68771" y="278025"/>
                        <a:pt x="186400" y="234570"/>
                        <a:pt x="87871" y="267415"/>
                      </a:cubicBezTo>
                      <a:cubicBezTo>
                        <a:pt x="73357" y="257739"/>
                        <a:pt x="55495" y="251787"/>
                        <a:pt x="44328" y="238386"/>
                      </a:cubicBezTo>
                      <a:cubicBezTo>
                        <a:pt x="24402" y="214475"/>
                        <a:pt x="10868" y="167034"/>
                        <a:pt x="785" y="136786"/>
                      </a:cubicBezTo>
                      <a:cubicBezTo>
                        <a:pt x="5623" y="102919"/>
                        <a:pt x="0" y="65785"/>
                        <a:pt x="15300" y="35186"/>
                      </a:cubicBezTo>
                      <a:cubicBezTo>
                        <a:pt x="32893" y="0"/>
                        <a:pt x="84792" y="31667"/>
                        <a:pt x="102385" y="35186"/>
                      </a:cubicBezTo>
                      <a:cubicBezTo>
                        <a:pt x="111873" y="37084"/>
                        <a:pt x="61261" y="44862"/>
                        <a:pt x="87871" y="49700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Figura a mano libera 95"/>
                <p:cNvSpPr/>
                <p:nvPr/>
              </p:nvSpPr>
              <p:spPr>
                <a:xfrm>
                  <a:off x="6698343" y="4106253"/>
                  <a:ext cx="410191" cy="330859"/>
                </a:xfrm>
                <a:custGeom>
                  <a:avLst/>
                  <a:gdLst>
                    <a:gd name="connsiteX0" fmla="*/ 0 w 410191"/>
                    <a:gd name="connsiteY0" fmla="*/ 232228 h 330859"/>
                    <a:gd name="connsiteX1" fmla="*/ 29028 w 410191"/>
                    <a:gd name="connsiteY1" fmla="*/ 188685 h 330859"/>
                    <a:gd name="connsiteX2" fmla="*/ 43543 w 410191"/>
                    <a:gd name="connsiteY2" fmla="*/ 145142 h 330859"/>
                    <a:gd name="connsiteX3" fmla="*/ 87086 w 410191"/>
                    <a:gd name="connsiteY3" fmla="*/ 101600 h 330859"/>
                    <a:gd name="connsiteX4" fmla="*/ 130628 w 410191"/>
                    <a:gd name="connsiteY4" fmla="*/ 14514 h 330859"/>
                    <a:gd name="connsiteX5" fmla="*/ 174171 w 410191"/>
                    <a:gd name="connsiteY5" fmla="*/ 0 h 330859"/>
                    <a:gd name="connsiteX6" fmla="*/ 304800 w 410191"/>
                    <a:gd name="connsiteY6" fmla="*/ 14514 h 330859"/>
                    <a:gd name="connsiteX7" fmla="*/ 362857 w 410191"/>
                    <a:gd name="connsiteY7" fmla="*/ 29028 h 330859"/>
                    <a:gd name="connsiteX8" fmla="*/ 377371 w 410191"/>
                    <a:gd name="connsiteY8" fmla="*/ 72571 h 330859"/>
                    <a:gd name="connsiteX9" fmla="*/ 362857 w 410191"/>
                    <a:gd name="connsiteY9" fmla="*/ 290285 h 330859"/>
                    <a:gd name="connsiteX10" fmla="*/ 203200 w 410191"/>
                    <a:gd name="connsiteY10" fmla="*/ 275771 h 330859"/>
                    <a:gd name="connsiteX11" fmla="*/ 116114 w 410191"/>
                    <a:gd name="connsiteY11" fmla="*/ 261257 h 330859"/>
                    <a:gd name="connsiteX12" fmla="*/ 14514 w 410191"/>
                    <a:gd name="connsiteY12" fmla="*/ 246742 h 330859"/>
                    <a:gd name="connsiteX13" fmla="*/ 0 w 410191"/>
                    <a:gd name="connsiteY13" fmla="*/ 232228 h 330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10191" h="330859">
                      <a:moveTo>
                        <a:pt x="0" y="232228"/>
                      </a:moveTo>
                      <a:cubicBezTo>
                        <a:pt x="9676" y="217714"/>
                        <a:pt x="21227" y="204287"/>
                        <a:pt x="29028" y="188685"/>
                      </a:cubicBezTo>
                      <a:cubicBezTo>
                        <a:pt x="35870" y="175001"/>
                        <a:pt x="35056" y="157872"/>
                        <a:pt x="43543" y="145142"/>
                      </a:cubicBezTo>
                      <a:cubicBezTo>
                        <a:pt x="54929" y="128063"/>
                        <a:pt x="72572" y="116114"/>
                        <a:pt x="87086" y="101600"/>
                      </a:cubicBezTo>
                      <a:cubicBezTo>
                        <a:pt x="96647" y="72916"/>
                        <a:pt x="105050" y="34976"/>
                        <a:pt x="130628" y="14514"/>
                      </a:cubicBezTo>
                      <a:cubicBezTo>
                        <a:pt x="142575" y="4957"/>
                        <a:pt x="159657" y="4838"/>
                        <a:pt x="174171" y="0"/>
                      </a:cubicBezTo>
                      <a:cubicBezTo>
                        <a:pt x="217714" y="4838"/>
                        <a:pt x="261498" y="7852"/>
                        <a:pt x="304800" y="14514"/>
                      </a:cubicBezTo>
                      <a:cubicBezTo>
                        <a:pt x="324516" y="17547"/>
                        <a:pt x="347280" y="16567"/>
                        <a:pt x="362857" y="29028"/>
                      </a:cubicBezTo>
                      <a:cubicBezTo>
                        <a:pt x="374804" y="38585"/>
                        <a:pt x="372533" y="58057"/>
                        <a:pt x="377371" y="72571"/>
                      </a:cubicBezTo>
                      <a:cubicBezTo>
                        <a:pt x="372533" y="145142"/>
                        <a:pt x="410191" y="235062"/>
                        <a:pt x="362857" y="290285"/>
                      </a:cubicBezTo>
                      <a:cubicBezTo>
                        <a:pt x="328080" y="330859"/>
                        <a:pt x="256272" y="282015"/>
                        <a:pt x="203200" y="275771"/>
                      </a:cubicBezTo>
                      <a:cubicBezTo>
                        <a:pt x="173973" y="272333"/>
                        <a:pt x="145201" y="265732"/>
                        <a:pt x="116114" y="261257"/>
                      </a:cubicBezTo>
                      <a:cubicBezTo>
                        <a:pt x="82301" y="256055"/>
                        <a:pt x="48381" y="251580"/>
                        <a:pt x="14514" y="246742"/>
                      </a:cubicBezTo>
                      <a:lnTo>
                        <a:pt x="0" y="232228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Figura a mano libera 96"/>
                <p:cNvSpPr/>
                <p:nvPr/>
              </p:nvSpPr>
              <p:spPr>
                <a:xfrm>
                  <a:off x="6590359" y="3322481"/>
                  <a:ext cx="359321" cy="508000"/>
                </a:xfrm>
                <a:custGeom>
                  <a:avLst/>
                  <a:gdLst>
                    <a:gd name="connsiteX0" fmla="*/ 78955 w 359321"/>
                    <a:gd name="connsiteY0" fmla="*/ 43543 h 508000"/>
                    <a:gd name="connsiteX1" fmla="*/ 49927 w 359321"/>
                    <a:gd name="connsiteY1" fmla="*/ 87086 h 508000"/>
                    <a:gd name="connsiteX2" fmla="*/ 6384 w 359321"/>
                    <a:gd name="connsiteY2" fmla="*/ 130629 h 508000"/>
                    <a:gd name="connsiteX3" fmla="*/ 20898 w 359321"/>
                    <a:gd name="connsiteY3" fmla="*/ 217714 h 508000"/>
                    <a:gd name="connsiteX4" fmla="*/ 49927 w 359321"/>
                    <a:gd name="connsiteY4" fmla="*/ 261257 h 508000"/>
                    <a:gd name="connsiteX5" fmla="*/ 137012 w 359321"/>
                    <a:gd name="connsiteY5" fmla="*/ 319314 h 508000"/>
                    <a:gd name="connsiteX6" fmla="*/ 166041 w 359321"/>
                    <a:gd name="connsiteY6" fmla="*/ 362857 h 508000"/>
                    <a:gd name="connsiteX7" fmla="*/ 238612 w 359321"/>
                    <a:gd name="connsiteY7" fmla="*/ 493486 h 508000"/>
                    <a:gd name="connsiteX8" fmla="*/ 282155 w 359321"/>
                    <a:gd name="connsiteY8" fmla="*/ 508000 h 508000"/>
                    <a:gd name="connsiteX9" fmla="*/ 325698 w 359321"/>
                    <a:gd name="connsiteY9" fmla="*/ 188686 h 508000"/>
                    <a:gd name="connsiteX10" fmla="*/ 311184 w 359321"/>
                    <a:gd name="connsiteY10" fmla="*/ 72572 h 508000"/>
                    <a:gd name="connsiteX11" fmla="*/ 180555 w 359321"/>
                    <a:gd name="connsiteY11" fmla="*/ 0 h 508000"/>
                    <a:gd name="connsiteX12" fmla="*/ 78955 w 359321"/>
                    <a:gd name="connsiteY12" fmla="*/ 43543 h 508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59321" h="508000">
                      <a:moveTo>
                        <a:pt x="78955" y="43543"/>
                      </a:moveTo>
                      <a:cubicBezTo>
                        <a:pt x="57184" y="58057"/>
                        <a:pt x="61094" y="73685"/>
                        <a:pt x="49927" y="87086"/>
                      </a:cubicBezTo>
                      <a:cubicBezTo>
                        <a:pt x="36786" y="102855"/>
                        <a:pt x="10837" y="110591"/>
                        <a:pt x="6384" y="130629"/>
                      </a:cubicBezTo>
                      <a:cubicBezTo>
                        <a:pt x="0" y="159357"/>
                        <a:pt x="11592" y="189795"/>
                        <a:pt x="20898" y="217714"/>
                      </a:cubicBezTo>
                      <a:cubicBezTo>
                        <a:pt x="26414" y="234263"/>
                        <a:pt x="36799" y="249770"/>
                        <a:pt x="49927" y="261257"/>
                      </a:cubicBezTo>
                      <a:cubicBezTo>
                        <a:pt x="76183" y="284231"/>
                        <a:pt x="137012" y="319314"/>
                        <a:pt x="137012" y="319314"/>
                      </a:cubicBezTo>
                      <a:cubicBezTo>
                        <a:pt x="146688" y="333828"/>
                        <a:pt x="158240" y="347255"/>
                        <a:pt x="166041" y="362857"/>
                      </a:cubicBezTo>
                      <a:cubicBezTo>
                        <a:pt x="186489" y="403753"/>
                        <a:pt x="183694" y="475181"/>
                        <a:pt x="238612" y="493486"/>
                      </a:cubicBezTo>
                      <a:lnTo>
                        <a:pt x="282155" y="508000"/>
                      </a:lnTo>
                      <a:cubicBezTo>
                        <a:pt x="359321" y="392253"/>
                        <a:pt x="325698" y="458731"/>
                        <a:pt x="325698" y="188686"/>
                      </a:cubicBezTo>
                      <a:cubicBezTo>
                        <a:pt x="325698" y="149680"/>
                        <a:pt x="330838" y="106264"/>
                        <a:pt x="311184" y="72572"/>
                      </a:cubicBezTo>
                      <a:cubicBezTo>
                        <a:pt x="287090" y="31267"/>
                        <a:pt x="223990" y="14478"/>
                        <a:pt x="180555" y="0"/>
                      </a:cubicBezTo>
                      <a:cubicBezTo>
                        <a:pt x="84290" y="32089"/>
                        <a:pt x="100726" y="29029"/>
                        <a:pt x="78955" y="43543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Figura a mano libera 97"/>
                <p:cNvSpPr/>
                <p:nvPr/>
              </p:nvSpPr>
              <p:spPr>
                <a:xfrm>
                  <a:off x="6354927" y="3554709"/>
                  <a:ext cx="459530" cy="320158"/>
                </a:xfrm>
                <a:custGeom>
                  <a:avLst/>
                  <a:gdLst>
                    <a:gd name="connsiteX0" fmla="*/ 154730 w 459530"/>
                    <a:gd name="connsiteY0" fmla="*/ 1 h 320158"/>
                    <a:gd name="connsiteX1" fmla="*/ 241816 w 459530"/>
                    <a:gd name="connsiteY1" fmla="*/ 29029 h 320158"/>
                    <a:gd name="connsiteX2" fmla="*/ 270844 w 459530"/>
                    <a:gd name="connsiteY2" fmla="*/ 116115 h 320158"/>
                    <a:gd name="connsiteX3" fmla="*/ 285359 w 459530"/>
                    <a:gd name="connsiteY3" fmla="*/ 159658 h 320158"/>
                    <a:gd name="connsiteX4" fmla="*/ 328902 w 459530"/>
                    <a:gd name="connsiteY4" fmla="*/ 188686 h 320158"/>
                    <a:gd name="connsiteX5" fmla="*/ 415987 w 459530"/>
                    <a:gd name="connsiteY5" fmla="*/ 261258 h 320158"/>
                    <a:gd name="connsiteX6" fmla="*/ 459530 w 459530"/>
                    <a:gd name="connsiteY6" fmla="*/ 275772 h 320158"/>
                    <a:gd name="connsiteX7" fmla="*/ 111187 w 459530"/>
                    <a:gd name="connsiteY7" fmla="*/ 304801 h 320158"/>
                    <a:gd name="connsiteX8" fmla="*/ 38616 w 459530"/>
                    <a:gd name="connsiteY8" fmla="*/ 290286 h 320158"/>
                    <a:gd name="connsiteX9" fmla="*/ 38616 w 459530"/>
                    <a:gd name="connsiteY9" fmla="*/ 58058 h 320158"/>
                    <a:gd name="connsiteX10" fmla="*/ 82159 w 459530"/>
                    <a:gd name="connsiteY10" fmla="*/ 43544 h 320158"/>
                    <a:gd name="connsiteX11" fmla="*/ 154730 w 459530"/>
                    <a:gd name="connsiteY11" fmla="*/ 1 h 320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59530" h="320158">
                      <a:moveTo>
                        <a:pt x="154730" y="1"/>
                      </a:moveTo>
                      <a:cubicBezTo>
                        <a:pt x="183759" y="9677"/>
                        <a:pt x="232140" y="0"/>
                        <a:pt x="241816" y="29029"/>
                      </a:cubicBezTo>
                      <a:lnTo>
                        <a:pt x="270844" y="116115"/>
                      </a:lnTo>
                      <a:cubicBezTo>
                        <a:pt x="275682" y="130629"/>
                        <a:pt x="272629" y="151171"/>
                        <a:pt x="285359" y="159658"/>
                      </a:cubicBezTo>
                      <a:cubicBezTo>
                        <a:pt x="299873" y="169334"/>
                        <a:pt x="315501" y="177519"/>
                        <a:pt x="328902" y="188686"/>
                      </a:cubicBezTo>
                      <a:cubicBezTo>
                        <a:pt x="377053" y="228812"/>
                        <a:pt x="361931" y="234230"/>
                        <a:pt x="415987" y="261258"/>
                      </a:cubicBezTo>
                      <a:cubicBezTo>
                        <a:pt x="429671" y="268100"/>
                        <a:pt x="445016" y="270934"/>
                        <a:pt x="459530" y="275772"/>
                      </a:cubicBezTo>
                      <a:cubicBezTo>
                        <a:pt x="326370" y="320158"/>
                        <a:pt x="385540" y="304801"/>
                        <a:pt x="111187" y="304801"/>
                      </a:cubicBezTo>
                      <a:cubicBezTo>
                        <a:pt x="86518" y="304801"/>
                        <a:pt x="62806" y="295124"/>
                        <a:pt x="38616" y="290286"/>
                      </a:cubicBezTo>
                      <a:cubicBezTo>
                        <a:pt x="9715" y="203582"/>
                        <a:pt x="0" y="193213"/>
                        <a:pt x="38616" y="58058"/>
                      </a:cubicBezTo>
                      <a:cubicBezTo>
                        <a:pt x="42819" y="43347"/>
                        <a:pt x="66978" y="45442"/>
                        <a:pt x="82159" y="43544"/>
                      </a:cubicBezTo>
                      <a:cubicBezTo>
                        <a:pt x="106163" y="40544"/>
                        <a:pt x="130540" y="43544"/>
                        <a:pt x="154730" y="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Figura a mano libera 98"/>
                <p:cNvSpPr/>
                <p:nvPr/>
              </p:nvSpPr>
              <p:spPr>
                <a:xfrm>
                  <a:off x="7104743" y="3854672"/>
                  <a:ext cx="236306" cy="440266"/>
                </a:xfrm>
                <a:custGeom>
                  <a:avLst/>
                  <a:gdLst>
                    <a:gd name="connsiteX0" fmla="*/ 203200 w 236306"/>
                    <a:gd name="connsiteY0" fmla="*/ 48381 h 440266"/>
                    <a:gd name="connsiteX1" fmla="*/ 116114 w 236306"/>
                    <a:gd name="connsiteY1" fmla="*/ 91923 h 440266"/>
                    <a:gd name="connsiteX2" fmla="*/ 29028 w 236306"/>
                    <a:gd name="connsiteY2" fmla="*/ 164495 h 440266"/>
                    <a:gd name="connsiteX3" fmla="*/ 0 w 236306"/>
                    <a:gd name="connsiteY3" fmla="*/ 208038 h 440266"/>
                    <a:gd name="connsiteX4" fmla="*/ 14514 w 236306"/>
                    <a:gd name="connsiteY4" fmla="*/ 266095 h 440266"/>
                    <a:gd name="connsiteX5" fmla="*/ 29028 w 236306"/>
                    <a:gd name="connsiteY5" fmla="*/ 425752 h 440266"/>
                    <a:gd name="connsiteX6" fmla="*/ 72571 w 236306"/>
                    <a:gd name="connsiteY6" fmla="*/ 440266 h 440266"/>
                    <a:gd name="connsiteX7" fmla="*/ 174171 w 236306"/>
                    <a:gd name="connsiteY7" fmla="*/ 425752 h 440266"/>
                    <a:gd name="connsiteX8" fmla="*/ 203200 w 236306"/>
                    <a:gd name="connsiteY8" fmla="*/ 382209 h 440266"/>
                    <a:gd name="connsiteX9" fmla="*/ 203200 w 236306"/>
                    <a:gd name="connsiteY9" fmla="*/ 48381 h 440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6306" h="440266">
                      <a:moveTo>
                        <a:pt x="203200" y="48381"/>
                      </a:moveTo>
                      <a:cubicBezTo>
                        <a:pt x="188686" y="0"/>
                        <a:pt x="236306" y="31827"/>
                        <a:pt x="116114" y="91923"/>
                      </a:cubicBezTo>
                      <a:cubicBezTo>
                        <a:pt x="83495" y="108233"/>
                        <a:pt x="51955" y="136982"/>
                        <a:pt x="29028" y="164495"/>
                      </a:cubicBezTo>
                      <a:cubicBezTo>
                        <a:pt x="17861" y="177896"/>
                        <a:pt x="9676" y="193524"/>
                        <a:pt x="0" y="208038"/>
                      </a:cubicBezTo>
                      <a:cubicBezTo>
                        <a:pt x="4838" y="227390"/>
                        <a:pt x="11878" y="246322"/>
                        <a:pt x="14514" y="266095"/>
                      </a:cubicBezTo>
                      <a:cubicBezTo>
                        <a:pt x="21576" y="319065"/>
                        <a:pt x="12129" y="375056"/>
                        <a:pt x="29028" y="425752"/>
                      </a:cubicBezTo>
                      <a:cubicBezTo>
                        <a:pt x="33866" y="440266"/>
                        <a:pt x="58057" y="435428"/>
                        <a:pt x="72571" y="440266"/>
                      </a:cubicBezTo>
                      <a:cubicBezTo>
                        <a:pt x="106438" y="435428"/>
                        <a:pt x="142909" y="439646"/>
                        <a:pt x="174171" y="425752"/>
                      </a:cubicBezTo>
                      <a:cubicBezTo>
                        <a:pt x="190112" y="418667"/>
                        <a:pt x="201689" y="399588"/>
                        <a:pt x="203200" y="382209"/>
                      </a:cubicBezTo>
                      <a:cubicBezTo>
                        <a:pt x="211583" y="285811"/>
                        <a:pt x="217714" y="96762"/>
                        <a:pt x="203200" y="4838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Figura a mano libera 99"/>
                <p:cNvSpPr/>
                <p:nvPr/>
              </p:nvSpPr>
              <p:spPr>
                <a:xfrm>
                  <a:off x="7033666" y="3235395"/>
                  <a:ext cx="301079" cy="425994"/>
                </a:xfrm>
                <a:custGeom>
                  <a:avLst/>
                  <a:gdLst>
                    <a:gd name="connsiteX0" fmla="*/ 27534 w 301079"/>
                    <a:gd name="connsiteY0" fmla="*/ 0 h 425994"/>
                    <a:gd name="connsiteX1" fmla="*/ 85591 w 301079"/>
                    <a:gd name="connsiteY1" fmla="*/ 188686 h 425994"/>
                    <a:gd name="connsiteX2" fmla="*/ 158163 w 301079"/>
                    <a:gd name="connsiteY2" fmla="*/ 203200 h 425994"/>
                    <a:gd name="connsiteX3" fmla="*/ 274277 w 301079"/>
                    <a:gd name="connsiteY3" fmla="*/ 232229 h 425994"/>
                    <a:gd name="connsiteX4" fmla="*/ 288791 w 301079"/>
                    <a:gd name="connsiteY4" fmla="*/ 377372 h 425994"/>
                    <a:gd name="connsiteX5" fmla="*/ 274277 w 301079"/>
                    <a:gd name="connsiteY5" fmla="*/ 101600 h 425994"/>
                    <a:gd name="connsiteX6" fmla="*/ 187191 w 301079"/>
                    <a:gd name="connsiteY6" fmla="*/ 43543 h 425994"/>
                    <a:gd name="connsiteX7" fmla="*/ 100105 w 301079"/>
                    <a:gd name="connsiteY7" fmla="*/ 14515 h 425994"/>
                    <a:gd name="connsiteX8" fmla="*/ 56563 w 301079"/>
                    <a:gd name="connsiteY8" fmla="*/ 0 h 425994"/>
                    <a:gd name="connsiteX9" fmla="*/ 27534 w 301079"/>
                    <a:gd name="connsiteY9" fmla="*/ 0 h 425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1079" h="425994">
                      <a:moveTo>
                        <a:pt x="27534" y="0"/>
                      </a:moveTo>
                      <a:cubicBezTo>
                        <a:pt x="36227" y="95622"/>
                        <a:pt x="0" y="156590"/>
                        <a:pt x="85591" y="188686"/>
                      </a:cubicBezTo>
                      <a:cubicBezTo>
                        <a:pt x="108690" y="197348"/>
                        <a:pt x="134125" y="197653"/>
                        <a:pt x="158163" y="203200"/>
                      </a:cubicBezTo>
                      <a:cubicBezTo>
                        <a:pt x="197037" y="212171"/>
                        <a:pt x="274277" y="232229"/>
                        <a:pt x="274277" y="232229"/>
                      </a:cubicBezTo>
                      <a:cubicBezTo>
                        <a:pt x="279115" y="280610"/>
                        <a:pt x="288791" y="425994"/>
                        <a:pt x="288791" y="377372"/>
                      </a:cubicBezTo>
                      <a:cubicBezTo>
                        <a:pt x="288791" y="285321"/>
                        <a:pt x="301079" y="189663"/>
                        <a:pt x="274277" y="101600"/>
                      </a:cubicBezTo>
                      <a:cubicBezTo>
                        <a:pt x="264119" y="68224"/>
                        <a:pt x="220289" y="54575"/>
                        <a:pt x="187191" y="43543"/>
                      </a:cubicBezTo>
                      <a:lnTo>
                        <a:pt x="100105" y="14515"/>
                      </a:lnTo>
                      <a:cubicBezTo>
                        <a:pt x="85591" y="9677"/>
                        <a:pt x="71862" y="0"/>
                        <a:pt x="56563" y="0"/>
                      </a:cubicBezTo>
                      <a:lnTo>
                        <a:pt x="27534" y="0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Figura a mano libera 100"/>
                <p:cNvSpPr/>
                <p:nvPr/>
              </p:nvSpPr>
              <p:spPr>
                <a:xfrm>
                  <a:off x="7372492" y="3599131"/>
                  <a:ext cx="174172" cy="486229"/>
                </a:xfrm>
                <a:custGeom>
                  <a:avLst/>
                  <a:gdLst>
                    <a:gd name="connsiteX0" fmla="*/ 130629 w 174172"/>
                    <a:gd name="connsiteY0" fmla="*/ 7257 h 486229"/>
                    <a:gd name="connsiteX1" fmla="*/ 72572 w 174172"/>
                    <a:gd name="connsiteY1" fmla="*/ 21771 h 486229"/>
                    <a:gd name="connsiteX2" fmla="*/ 14515 w 174172"/>
                    <a:gd name="connsiteY2" fmla="*/ 108857 h 486229"/>
                    <a:gd name="connsiteX3" fmla="*/ 0 w 174172"/>
                    <a:gd name="connsiteY3" fmla="*/ 166914 h 486229"/>
                    <a:gd name="connsiteX4" fmla="*/ 29029 w 174172"/>
                    <a:gd name="connsiteY4" fmla="*/ 486229 h 486229"/>
                    <a:gd name="connsiteX5" fmla="*/ 116115 w 174172"/>
                    <a:gd name="connsiteY5" fmla="*/ 457200 h 486229"/>
                    <a:gd name="connsiteX6" fmla="*/ 159657 w 174172"/>
                    <a:gd name="connsiteY6" fmla="*/ 442686 h 486229"/>
                    <a:gd name="connsiteX7" fmla="*/ 174172 w 174172"/>
                    <a:gd name="connsiteY7" fmla="*/ 137886 h 486229"/>
                    <a:gd name="connsiteX8" fmla="*/ 159657 w 174172"/>
                    <a:gd name="connsiteY8" fmla="*/ 65314 h 486229"/>
                    <a:gd name="connsiteX9" fmla="*/ 130629 w 174172"/>
                    <a:gd name="connsiteY9" fmla="*/ 7257 h 486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4172" h="486229">
                      <a:moveTo>
                        <a:pt x="130629" y="7257"/>
                      </a:moveTo>
                      <a:cubicBezTo>
                        <a:pt x="116115" y="0"/>
                        <a:pt x="87584" y="8635"/>
                        <a:pt x="72572" y="21771"/>
                      </a:cubicBezTo>
                      <a:cubicBezTo>
                        <a:pt x="46316" y="44745"/>
                        <a:pt x="14515" y="108857"/>
                        <a:pt x="14515" y="108857"/>
                      </a:cubicBezTo>
                      <a:cubicBezTo>
                        <a:pt x="9677" y="128209"/>
                        <a:pt x="0" y="146966"/>
                        <a:pt x="0" y="166914"/>
                      </a:cubicBezTo>
                      <a:cubicBezTo>
                        <a:pt x="0" y="330408"/>
                        <a:pt x="7968" y="359863"/>
                        <a:pt x="29029" y="486229"/>
                      </a:cubicBezTo>
                      <a:lnTo>
                        <a:pt x="116115" y="457200"/>
                      </a:lnTo>
                      <a:lnTo>
                        <a:pt x="159657" y="442686"/>
                      </a:lnTo>
                      <a:cubicBezTo>
                        <a:pt x="164495" y="341086"/>
                        <a:pt x="174172" y="239601"/>
                        <a:pt x="174172" y="137886"/>
                      </a:cubicBezTo>
                      <a:cubicBezTo>
                        <a:pt x="174172" y="113216"/>
                        <a:pt x="169375" y="87989"/>
                        <a:pt x="159657" y="65314"/>
                      </a:cubicBezTo>
                      <a:cubicBezTo>
                        <a:pt x="154267" y="52736"/>
                        <a:pt x="145143" y="14514"/>
                        <a:pt x="130629" y="7257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Figura a mano libera 101"/>
                <p:cNvSpPr/>
                <p:nvPr/>
              </p:nvSpPr>
              <p:spPr>
                <a:xfrm>
                  <a:off x="7364838" y="3213624"/>
                  <a:ext cx="326397" cy="344868"/>
                </a:xfrm>
                <a:custGeom>
                  <a:avLst/>
                  <a:gdLst>
                    <a:gd name="connsiteX0" fmla="*/ 73733 w 326397"/>
                    <a:gd name="connsiteY0" fmla="*/ 36286 h 344868"/>
                    <a:gd name="connsiteX1" fmla="*/ 59219 w 326397"/>
                    <a:gd name="connsiteY1" fmla="*/ 312057 h 344868"/>
                    <a:gd name="connsiteX2" fmla="*/ 175333 w 326397"/>
                    <a:gd name="connsiteY2" fmla="*/ 326571 h 344868"/>
                    <a:gd name="connsiteX3" fmla="*/ 262419 w 326397"/>
                    <a:gd name="connsiteY3" fmla="*/ 312057 h 344868"/>
                    <a:gd name="connsiteX4" fmla="*/ 204362 w 326397"/>
                    <a:gd name="connsiteY4" fmla="*/ 94343 h 344868"/>
                    <a:gd name="connsiteX5" fmla="*/ 73733 w 326397"/>
                    <a:gd name="connsiteY5" fmla="*/ 36286 h 344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6397" h="344868">
                      <a:moveTo>
                        <a:pt x="73733" y="36286"/>
                      </a:moveTo>
                      <a:cubicBezTo>
                        <a:pt x="49543" y="72572"/>
                        <a:pt x="0" y="219938"/>
                        <a:pt x="59219" y="312057"/>
                      </a:cubicBezTo>
                      <a:cubicBezTo>
                        <a:pt x="80312" y="344868"/>
                        <a:pt x="136628" y="321733"/>
                        <a:pt x="175333" y="326571"/>
                      </a:cubicBezTo>
                      <a:lnTo>
                        <a:pt x="262419" y="312057"/>
                      </a:lnTo>
                      <a:cubicBezTo>
                        <a:pt x="326397" y="120123"/>
                        <a:pt x="294396" y="124354"/>
                        <a:pt x="204362" y="94343"/>
                      </a:cubicBezTo>
                      <a:cubicBezTo>
                        <a:pt x="105199" y="28235"/>
                        <a:pt x="97923" y="0"/>
                        <a:pt x="73733" y="36286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Figura a mano libera 102"/>
                <p:cNvSpPr/>
                <p:nvPr/>
              </p:nvSpPr>
              <p:spPr>
                <a:xfrm>
                  <a:off x="7574039" y="3639553"/>
                  <a:ext cx="280730" cy="411823"/>
                </a:xfrm>
                <a:custGeom>
                  <a:avLst/>
                  <a:gdLst>
                    <a:gd name="connsiteX0" fmla="*/ 9676 w 280730"/>
                    <a:gd name="connsiteY0" fmla="*/ 31271 h 411823"/>
                    <a:gd name="connsiteX1" fmla="*/ 24191 w 280730"/>
                    <a:gd name="connsiteY1" fmla="*/ 74814 h 411823"/>
                    <a:gd name="connsiteX2" fmla="*/ 53219 w 280730"/>
                    <a:gd name="connsiteY2" fmla="*/ 394128 h 411823"/>
                    <a:gd name="connsiteX3" fmla="*/ 198362 w 280730"/>
                    <a:gd name="connsiteY3" fmla="*/ 379614 h 411823"/>
                    <a:gd name="connsiteX4" fmla="*/ 227391 w 280730"/>
                    <a:gd name="connsiteY4" fmla="*/ 336071 h 411823"/>
                    <a:gd name="connsiteX5" fmla="*/ 169334 w 280730"/>
                    <a:gd name="connsiteY5" fmla="*/ 45785 h 411823"/>
                    <a:gd name="connsiteX6" fmla="*/ 125791 w 280730"/>
                    <a:gd name="connsiteY6" fmla="*/ 31271 h 411823"/>
                    <a:gd name="connsiteX7" fmla="*/ 82248 w 280730"/>
                    <a:gd name="connsiteY7" fmla="*/ 2242 h 411823"/>
                    <a:gd name="connsiteX8" fmla="*/ 9676 w 280730"/>
                    <a:gd name="connsiteY8" fmla="*/ 31271 h 411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0730" h="411823">
                      <a:moveTo>
                        <a:pt x="9676" y="31271"/>
                      </a:moveTo>
                      <a:cubicBezTo>
                        <a:pt x="0" y="43366"/>
                        <a:pt x="22806" y="59577"/>
                        <a:pt x="24191" y="74814"/>
                      </a:cubicBezTo>
                      <a:cubicBezTo>
                        <a:pt x="54829" y="411823"/>
                        <a:pt x="7050" y="255619"/>
                        <a:pt x="53219" y="394128"/>
                      </a:cubicBezTo>
                      <a:cubicBezTo>
                        <a:pt x="101600" y="389290"/>
                        <a:pt x="152235" y="394990"/>
                        <a:pt x="198362" y="379614"/>
                      </a:cubicBezTo>
                      <a:cubicBezTo>
                        <a:pt x="214911" y="374098"/>
                        <a:pt x="226561" y="353495"/>
                        <a:pt x="227391" y="336071"/>
                      </a:cubicBezTo>
                      <a:cubicBezTo>
                        <a:pt x="235491" y="165960"/>
                        <a:pt x="280730" y="101484"/>
                        <a:pt x="169334" y="45785"/>
                      </a:cubicBezTo>
                      <a:cubicBezTo>
                        <a:pt x="155650" y="38943"/>
                        <a:pt x="140305" y="36109"/>
                        <a:pt x="125791" y="31271"/>
                      </a:cubicBezTo>
                      <a:cubicBezTo>
                        <a:pt x="111277" y="21595"/>
                        <a:pt x="99455" y="5110"/>
                        <a:pt x="82248" y="2242"/>
                      </a:cubicBezTo>
                      <a:cubicBezTo>
                        <a:pt x="68799" y="0"/>
                        <a:pt x="19352" y="19176"/>
                        <a:pt x="9676" y="3127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34" name="CasellaDiTesto 133"/>
            <p:cNvSpPr txBox="1"/>
            <p:nvPr/>
          </p:nvSpPr>
          <p:spPr>
            <a:xfrm>
              <a:off x="610998" y="4941168"/>
              <a:ext cx="30243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3">
                      <a:lumMod val="50000"/>
                    </a:schemeClr>
                  </a:solidFill>
                </a:rPr>
                <a:t>Bulk Niobium </a:t>
              </a:r>
              <a:endParaRPr lang="en-US" sz="32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35" name="CasellaDiTesto 134"/>
            <p:cNvSpPr txBox="1"/>
            <p:nvPr/>
          </p:nvSpPr>
          <p:spPr>
            <a:xfrm>
              <a:off x="5435534" y="4941168"/>
              <a:ext cx="30243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002060"/>
                  </a:solidFill>
                </a:rPr>
                <a:t>Niobium film </a:t>
              </a:r>
              <a:endParaRPr lang="en-US" sz="3200" dirty="0">
                <a:solidFill>
                  <a:srgbClr val="002060"/>
                </a:solidFill>
              </a:endParaRPr>
            </a:p>
          </p:txBody>
        </p:sp>
        <p:grpSp>
          <p:nvGrpSpPr>
            <p:cNvPr id="136" name="Gruppo 135"/>
            <p:cNvGrpSpPr/>
            <p:nvPr/>
          </p:nvGrpSpPr>
          <p:grpSpPr>
            <a:xfrm>
              <a:off x="6155614" y="2636912"/>
              <a:ext cx="480053" cy="480053"/>
              <a:chOff x="2195735" y="563193"/>
              <a:chExt cx="480053" cy="480053"/>
            </a:xfrm>
          </p:grpSpPr>
          <p:sp>
            <p:nvSpPr>
              <p:cNvPr id="137" name="Ovale 136"/>
              <p:cNvSpPr/>
              <p:nvPr/>
            </p:nvSpPr>
            <p:spPr>
              <a:xfrm>
                <a:off x="2195735" y="563193"/>
                <a:ext cx="480053" cy="480053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e 137"/>
              <p:cNvSpPr/>
              <p:nvPr/>
            </p:nvSpPr>
            <p:spPr>
              <a:xfrm>
                <a:off x="2282258" y="649716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39" name="Gruppo 138"/>
            <p:cNvGrpSpPr/>
            <p:nvPr/>
          </p:nvGrpSpPr>
          <p:grpSpPr>
            <a:xfrm>
              <a:off x="3419310" y="1916832"/>
              <a:ext cx="480053" cy="480053"/>
              <a:chOff x="2195735" y="563193"/>
              <a:chExt cx="480053" cy="480053"/>
            </a:xfrm>
          </p:grpSpPr>
          <p:sp>
            <p:nvSpPr>
              <p:cNvPr id="140" name="Ovale 139"/>
              <p:cNvSpPr/>
              <p:nvPr/>
            </p:nvSpPr>
            <p:spPr>
              <a:xfrm>
                <a:off x="2195735" y="563193"/>
                <a:ext cx="480053" cy="480053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e 140"/>
              <p:cNvSpPr/>
              <p:nvPr/>
            </p:nvSpPr>
            <p:spPr>
              <a:xfrm>
                <a:off x="2282258" y="649716"/>
                <a:ext cx="288032" cy="288032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42" name="Rettangolo 141"/>
            <p:cNvSpPr/>
            <p:nvPr/>
          </p:nvSpPr>
          <p:spPr>
            <a:xfrm>
              <a:off x="106942" y="116632"/>
              <a:ext cx="4608512" cy="56886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ttangolo 142"/>
            <p:cNvSpPr/>
            <p:nvPr/>
          </p:nvSpPr>
          <p:spPr>
            <a:xfrm>
              <a:off x="4787462" y="116632"/>
              <a:ext cx="4283968" cy="56886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CasellaDiTesto 143"/>
            <p:cNvSpPr txBox="1"/>
            <p:nvPr/>
          </p:nvSpPr>
          <p:spPr>
            <a:xfrm>
              <a:off x="683568" y="251937"/>
              <a:ext cx="30243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accent3">
                      <a:lumMod val="50000"/>
                    </a:schemeClr>
                  </a:solidFill>
                </a:rPr>
                <a:t>Free to move</a:t>
              </a:r>
              <a:endParaRPr lang="en-US" sz="32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45" name="CasellaDiTesto 144"/>
            <p:cNvSpPr txBox="1"/>
            <p:nvPr/>
          </p:nvSpPr>
          <p:spPr>
            <a:xfrm>
              <a:off x="4860032" y="260648"/>
              <a:ext cx="4283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70C0"/>
                  </a:solidFill>
                </a:rPr>
                <a:t>Pinned by Grain Boundaries</a:t>
              </a:r>
              <a:endParaRPr lang="en-US" sz="2800" dirty="0">
                <a:solidFill>
                  <a:srgbClr val="0070C0"/>
                </a:solidFill>
              </a:endParaRPr>
            </a:p>
          </p:txBody>
        </p:sp>
        <p:sp>
          <p:nvSpPr>
            <p:cNvPr id="146" name="CasellaDiTesto 145"/>
            <p:cNvSpPr txBox="1"/>
            <p:nvPr/>
          </p:nvSpPr>
          <p:spPr>
            <a:xfrm>
              <a:off x="1907704" y="2420888"/>
              <a:ext cx="34563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</a:rPr>
                <a:t>Vortex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47" name="CasellaDiTesto 146"/>
            <p:cNvSpPr txBox="1"/>
            <p:nvPr/>
          </p:nvSpPr>
          <p:spPr>
            <a:xfrm>
              <a:off x="4644008" y="3068960"/>
              <a:ext cx="34563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</a:rPr>
                <a:t>Vortex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48" name="CasellaDiTesto 147"/>
            <p:cNvSpPr txBox="1"/>
            <p:nvPr/>
          </p:nvSpPr>
          <p:spPr>
            <a:xfrm>
              <a:off x="251520" y="6093296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Low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depinning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frequency </a:t>
              </a:r>
              <a:r>
                <a:rPr lang="en-US" sz="2000" b="1" dirty="0" smtClean="0">
                  <a:solidFill>
                    <a:srgbClr val="FF0000"/>
                  </a:solidFill>
                  <a:latin typeface="Symbol" pitchFamily="18" charset="2"/>
                </a:rPr>
                <a:t>w</a:t>
              </a:r>
              <a:r>
                <a:rPr lang="en-US" sz="2000" b="1" baseline="-25000" dirty="0" smtClean="0">
                  <a:solidFill>
                    <a:srgbClr val="FF0000"/>
                  </a:solidFill>
                  <a:latin typeface="Symbol" pitchFamily="18" charset="2"/>
                </a:rPr>
                <a:t>0</a:t>
              </a:r>
              <a:endParaRPr lang="en-US" sz="2000" b="1" baseline="-25000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149" name="CasellaDiTesto 148"/>
            <p:cNvSpPr txBox="1"/>
            <p:nvPr/>
          </p:nvSpPr>
          <p:spPr>
            <a:xfrm>
              <a:off x="4932040" y="6063679"/>
              <a:ext cx="41044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High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depinning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frequency </a:t>
              </a:r>
              <a:r>
                <a:rPr lang="en-US" sz="2000" b="1" dirty="0" smtClean="0">
                  <a:solidFill>
                    <a:srgbClr val="FF0000"/>
                  </a:solidFill>
                  <a:latin typeface="Symbol" pitchFamily="18" charset="2"/>
                </a:rPr>
                <a:t>w</a:t>
              </a:r>
              <a:r>
                <a:rPr lang="en-US" sz="2000" b="1" baseline="-25000" dirty="0" smtClean="0">
                  <a:solidFill>
                    <a:srgbClr val="FF0000"/>
                  </a:solidFill>
                  <a:latin typeface="Symbol" pitchFamily="18" charset="2"/>
                </a:rPr>
                <a:t>0</a:t>
              </a:r>
              <a:endParaRPr lang="en-US" sz="2000" b="1" baseline="-25000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entesi quadra aperta 12"/>
          <p:cNvSpPr/>
          <p:nvPr/>
        </p:nvSpPr>
        <p:spPr>
          <a:xfrm flipH="1">
            <a:off x="8604448" y="-819472"/>
            <a:ext cx="496010" cy="806489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entesi quadra aperta 11"/>
          <p:cNvSpPr/>
          <p:nvPr/>
        </p:nvSpPr>
        <p:spPr>
          <a:xfrm flipH="1">
            <a:off x="8172400" y="-410930"/>
            <a:ext cx="928058" cy="7268930"/>
          </a:xfrm>
          <a:prstGeom prst="leftBracket">
            <a:avLst>
              <a:gd name="adj" fmla="val 24974"/>
            </a:avLst>
          </a:prstGeom>
          <a:solidFill>
            <a:srgbClr val="FF0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entesi quadra aperta 4"/>
          <p:cNvSpPr/>
          <p:nvPr/>
        </p:nvSpPr>
        <p:spPr>
          <a:xfrm flipH="1">
            <a:off x="7452320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entesi quadra aperta 2"/>
          <p:cNvSpPr/>
          <p:nvPr/>
        </p:nvSpPr>
        <p:spPr>
          <a:xfrm flipH="1">
            <a:off x="7380312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entesi quadra aperta 10"/>
          <p:cNvSpPr/>
          <p:nvPr/>
        </p:nvSpPr>
        <p:spPr>
          <a:xfrm flipH="1">
            <a:off x="8604448" y="-1368152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entesi quadra aperta 9"/>
          <p:cNvSpPr/>
          <p:nvPr/>
        </p:nvSpPr>
        <p:spPr>
          <a:xfrm flipH="1">
            <a:off x="8604448" y="-2355146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entesi quadra aperta 8"/>
          <p:cNvSpPr/>
          <p:nvPr/>
        </p:nvSpPr>
        <p:spPr>
          <a:xfrm flipH="1">
            <a:off x="8604448" y="-3240360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entesi quadra aperta 7"/>
          <p:cNvSpPr/>
          <p:nvPr/>
        </p:nvSpPr>
        <p:spPr>
          <a:xfrm flipH="1">
            <a:off x="8604448" y="-4227354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entesi quadra aperta 6"/>
          <p:cNvSpPr/>
          <p:nvPr/>
        </p:nvSpPr>
        <p:spPr>
          <a:xfrm flipH="1">
            <a:off x="8460432" y="-5184576"/>
            <a:ext cx="640026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entesi quadra aperta 3"/>
          <p:cNvSpPr/>
          <p:nvPr/>
        </p:nvSpPr>
        <p:spPr>
          <a:xfrm flipH="1">
            <a:off x="7308304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7265324" y="58056"/>
            <a:ext cx="1368152" cy="191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8532440" y="1249596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SP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539552" y="15240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Conventional Sputtering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and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Energetic Condensation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 Superconducting Cavity Applications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1331640" y="4293096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L. Phillips, D. Bowring, C. Reece, J.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Spradlin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Anne Marie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Valente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-Feliciano, and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Xin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Zhao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 descr="C:\Documents and Settings\Palmieri V\Documenti\All files\All files\CONFERENCES\Thin film Conf\Thin films &amp; new Ideas_10\foto Workshop\workshop_023.JPG"/>
          <p:cNvPicPr>
            <a:picLocks noChangeAspect="1" noChangeArrowheads="1"/>
          </p:cNvPicPr>
          <p:nvPr/>
        </p:nvPicPr>
        <p:blipFill>
          <a:blip r:embed="rId2" cstate="print"/>
          <a:srcRect t="8999" r="23187" b="3914"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-228600" y="152400"/>
            <a:ext cx="9601200" cy="914400"/>
          </a:xfrm>
        </p:spPr>
        <p:txBody>
          <a:bodyPr>
            <a:normAutofit fontScale="90000"/>
          </a:bodyPr>
          <a:lstStyle/>
          <a:p>
            <a:r>
              <a:rPr lang="en-US" sz="2800" smtClean="0">
                <a:solidFill>
                  <a:schemeClr val="tx1"/>
                </a:solidFill>
              </a:rPr>
              <a:t>Microstructure and Defect Density in Sputtered Films  </a:t>
            </a:r>
            <a:br>
              <a:rPr lang="en-US" sz="2800" smtClean="0">
                <a:solidFill>
                  <a:schemeClr val="tx1"/>
                </a:solidFill>
              </a:rPr>
            </a:br>
            <a:endParaRPr lang="en-US" sz="2800" smtClean="0"/>
          </a:p>
        </p:txBody>
      </p:sp>
      <p:pic>
        <p:nvPicPr>
          <p:cNvPr id="6149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600200" y="1676400"/>
            <a:ext cx="5495925" cy="3581400"/>
          </a:xfrm>
          <a:noFill/>
          <a:ln>
            <a:solidFill>
              <a:srgbClr val="C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990600" y="838200"/>
            <a:ext cx="8763000" cy="64611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800" u="sng" dirty="0"/>
              <a:t>Defect Sources: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800" dirty="0"/>
              <a:t>Impurity scattering from background impurities and  sputtering gas</a:t>
            </a:r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0" y="579120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800" dirty="0"/>
              <a:t>-In CERN studies, somewhat better high field performance was obtained with Krypton than Argon raising the film RRR from 18 to 27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2200" y="5334000"/>
            <a:ext cx="9144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Figure 2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do we need to know?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sz="half" idx="1"/>
          </p:nvPr>
        </p:nvSpPr>
        <p:spPr>
          <a:xfrm>
            <a:off x="0" y="914400"/>
            <a:ext cx="4800600" cy="5334000"/>
          </a:xfrm>
        </p:spPr>
        <p:txBody>
          <a:bodyPr/>
          <a:lstStyle/>
          <a:p>
            <a:r>
              <a:rPr lang="en-US" sz="1600" smtClean="0"/>
              <a:t>maximum RRR in the film as a function of ion energy for both film structures</a:t>
            </a:r>
          </a:p>
          <a:p>
            <a:endParaRPr lang="en-US" sz="1600" smtClean="0"/>
          </a:p>
          <a:p>
            <a:pPr>
              <a:buFontTx/>
              <a:buNone/>
            </a:pPr>
            <a:endParaRPr lang="en-US" sz="1600" smtClean="0"/>
          </a:p>
        </p:txBody>
      </p:sp>
      <p:sp>
        <p:nvSpPr>
          <p:cNvPr id="14340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1600" smtClean="0"/>
          </a:p>
          <a:p>
            <a:endParaRPr lang="en-US" sz="1600" smtClean="0"/>
          </a:p>
          <a:p>
            <a:endParaRPr lang="en-US" sz="1600" smtClean="0"/>
          </a:p>
          <a:p>
            <a:endParaRPr lang="en-US" sz="1600" smtClean="0"/>
          </a:p>
          <a:p>
            <a:pPr>
              <a:buFontTx/>
              <a:buNone/>
            </a:pPr>
            <a:endParaRPr lang="en-US" sz="1600" smtClean="0"/>
          </a:p>
          <a:p>
            <a:endParaRPr lang="en-US" sz="1600" smtClean="0"/>
          </a:p>
          <a:p>
            <a:pPr>
              <a:buFontTx/>
              <a:buNone/>
            </a:pPr>
            <a:endParaRPr lang="en-US" sz="1600" smtClean="0"/>
          </a:p>
          <a:p>
            <a:endParaRPr lang="en-US" sz="1600" smtClean="0"/>
          </a:p>
          <a:p>
            <a:r>
              <a:rPr lang="en-US" sz="1600" smtClean="0"/>
              <a:t>curve may differ for differing degrees of lattice mismatch in the case of heteroepitaxy 	</a:t>
            </a:r>
          </a:p>
          <a:p>
            <a:pPr>
              <a:buFontTx/>
              <a:buNone/>
            </a:pPr>
            <a:r>
              <a:rPr lang="en-US" sz="1600" smtClean="0"/>
              <a:t>	</a:t>
            </a:r>
          </a:p>
          <a:p>
            <a:r>
              <a:rPr lang="en-US" sz="1600" smtClean="0"/>
              <a:t>How does a large degree of lattice mismatch affect RRR at the RF surface?</a:t>
            </a:r>
          </a:p>
          <a:p>
            <a:pPr>
              <a:buFontTx/>
              <a:buNone/>
            </a:pPr>
            <a:endParaRPr lang="en-US" sz="1600" smtClean="0"/>
          </a:p>
          <a:p>
            <a:r>
              <a:rPr lang="en-US" sz="1600" smtClean="0"/>
              <a:t>How does the local RRR vary from substrate to RF surface for energies of interest? 		</a:t>
            </a:r>
          </a:p>
          <a:p>
            <a:pPr>
              <a:buFontTx/>
              <a:buNone/>
            </a:pPr>
            <a:r>
              <a:rPr lang="en-US" sz="1600" smtClean="0"/>
              <a:t> </a:t>
            </a:r>
          </a:p>
        </p:txBody>
      </p:sp>
      <p:pic>
        <p:nvPicPr>
          <p:cNvPr id="14341" name="Picture 4" descr="Figure 5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4800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" y="5638800"/>
            <a:ext cx="3886200" cy="4619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    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Figure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Palmieri V\Documenti\All files\All files\CONFERENCES\Thin film Conf\Thin films &amp; new Ideas_10\foto Workshop\workshop_095.JPG"/>
          <p:cNvPicPr>
            <a:picLocks noChangeAspect="1" noChangeArrowheads="1"/>
          </p:cNvPicPr>
          <p:nvPr/>
        </p:nvPicPr>
        <p:blipFill>
          <a:blip r:embed="rId2" cstate="print"/>
          <a:srcRect r="13588"/>
          <a:stretch>
            <a:fillRect/>
          </a:stretch>
        </p:blipFill>
        <p:spPr bwMode="auto">
          <a:xfrm>
            <a:off x="0" y="0"/>
            <a:ext cx="9144000" cy="7027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entesi quadra aperta 12"/>
          <p:cNvSpPr/>
          <p:nvPr/>
        </p:nvSpPr>
        <p:spPr>
          <a:xfrm flipH="1">
            <a:off x="8604448" y="-819472"/>
            <a:ext cx="496010" cy="806489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entesi quadra aperta 11"/>
          <p:cNvSpPr/>
          <p:nvPr/>
        </p:nvSpPr>
        <p:spPr>
          <a:xfrm flipH="1">
            <a:off x="8172400" y="-410930"/>
            <a:ext cx="928058" cy="7268930"/>
          </a:xfrm>
          <a:prstGeom prst="leftBracket">
            <a:avLst>
              <a:gd name="adj" fmla="val 24974"/>
            </a:avLst>
          </a:prstGeom>
          <a:solidFill>
            <a:srgbClr val="FF0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entesi quadra aperta 4"/>
          <p:cNvSpPr/>
          <p:nvPr/>
        </p:nvSpPr>
        <p:spPr>
          <a:xfrm flipH="1">
            <a:off x="7452320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entesi quadra aperta 2"/>
          <p:cNvSpPr/>
          <p:nvPr/>
        </p:nvSpPr>
        <p:spPr>
          <a:xfrm flipH="1">
            <a:off x="7380312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entesi quadra aperta 10"/>
          <p:cNvSpPr/>
          <p:nvPr/>
        </p:nvSpPr>
        <p:spPr>
          <a:xfrm flipH="1">
            <a:off x="8604448" y="-1368152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entesi quadra aperta 9"/>
          <p:cNvSpPr/>
          <p:nvPr/>
        </p:nvSpPr>
        <p:spPr>
          <a:xfrm flipH="1">
            <a:off x="8604448" y="-2355146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entesi quadra aperta 8"/>
          <p:cNvSpPr/>
          <p:nvPr/>
        </p:nvSpPr>
        <p:spPr>
          <a:xfrm flipH="1">
            <a:off x="8604448" y="-3240360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entesi quadra aperta 7"/>
          <p:cNvSpPr/>
          <p:nvPr/>
        </p:nvSpPr>
        <p:spPr>
          <a:xfrm flipH="1">
            <a:off x="8604448" y="-4227354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entesi quadra aperta 6"/>
          <p:cNvSpPr/>
          <p:nvPr/>
        </p:nvSpPr>
        <p:spPr>
          <a:xfrm flipH="1">
            <a:off x="8460432" y="-5184576"/>
            <a:ext cx="640026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entesi quadra aperta 3"/>
          <p:cNvSpPr/>
          <p:nvPr/>
        </p:nvSpPr>
        <p:spPr>
          <a:xfrm flipH="1">
            <a:off x="7308304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7265324" y="58056"/>
            <a:ext cx="1368152" cy="191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8460432" y="118804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SP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97" y="305387"/>
            <a:ext cx="8271219" cy="6219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entesi quadra aperta 12"/>
          <p:cNvSpPr/>
          <p:nvPr/>
        </p:nvSpPr>
        <p:spPr>
          <a:xfrm flipH="1">
            <a:off x="8604448" y="-819472"/>
            <a:ext cx="496010" cy="806489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entesi quadra aperta 11"/>
          <p:cNvSpPr/>
          <p:nvPr/>
        </p:nvSpPr>
        <p:spPr>
          <a:xfrm flipH="1">
            <a:off x="8172400" y="-410930"/>
            <a:ext cx="928058" cy="7268930"/>
          </a:xfrm>
          <a:prstGeom prst="leftBracket">
            <a:avLst>
              <a:gd name="adj" fmla="val 24974"/>
            </a:avLst>
          </a:prstGeom>
          <a:solidFill>
            <a:srgbClr val="FF0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entesi quadra aperta 4"/>
          <p:cNvSpPr/>
          <p:nvPr/>
        </p:nvSpPr>
        <p:spPr>
          <a:xfrm flipH="1">
            <a:off x="7452320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entesi quadra aperta 2"/>
          <p:cNvSpPr/>
          <p:nvPr/>
        </p:nvSpPr>
        <p:spPr>
          <a:xfrm flipH="1">
            <a:off x="7380312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entesi quadra aperta 10"/>
          <p:cNvSpPr/>
          <p:nvPr/>
        </p:nvSpPr>
        <p:spPr>
          <a:xfrm flipH="1">
            <a:off x="8604448" y="-1368152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entesi quadra aperta 9"/>
          <p:cNvSpPr/>
          <p:nvPr/>
        </p:nvSpPr>
        <p:spPr>
          <a:xfrm flipH="1">
            <a:off x="8604448" y="-2355146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entesi quadra aperta 8"/>
          <p:cNvSpPr/>
          <p:nvPr/>
        </p:nvSpPr>
        <p:spPr>
          <a:xfrm flipH="1">
            <a:off x="8604448" y="-3240360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entesi quadra aperta 7"/>
          <p:cNvSpPr/>
          <p:nvPr/>
        </p:nvSpPr>
        <p:spPr>
          <a:xfrm flipH="1">
            <a:off x="8604448" y="-4227354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entesi quadra aperta 6"/>
          <p:cNvSpPr/>
          <p:nvPr/>
        </p:nvSpPr>
        <p:spPr>
          <a:xfrm flipH="1">
            <a:off x="8604448" y="-5184576"/>
            <a:ext cx="496010" cy="7173416"/>
          </a:xfrm>
          <a:prstGeom prst="leftBracket">
            <a:avLst>
              <a:gd name="adj" fmla="val 24974"/>
            </a:avLst>
          </a:prstGeom>
          <a:solidFill>
            <a:srgbClr val="FFFF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entesi quadra aperta 3"/>
          <p:cNvSpPr/>
          <p:nvPr/>
        </p:nvSpPr>
        <p:spPr>
          <a:xfrm flipH="1">
            <a:off x="7308304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entesi quadra aperta 5"/>
          <p:cNvSpPr/>
          <p:nvPr/>
        </p:nvSpPr>
        <p:spPr>
          <a:xfrm flipH="1">
            <a:off x="8460432" y="-6171570"/>
            <a:ext cx="640026" cy="7152298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7265324" y="0"/>
            <a:ext cx="1368152" cy="966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8532440" y="280384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Th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11560" y="2132856"/>
            <a:ext cx="7272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RF Superconductivity </a:t>
            </a:r>
            <a:r>
              <a:rPr lang="en-US" sz="6600" b="1" dirty="0" smtClean="0">
                <a:solidFill>
                  <a:srgbClr val="FF0000"/>
                </a:solidFill>
              </a:rPr>
              <a:t>THEORY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7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231814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96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554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624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5671" b="22700"/>
          <a:stretch>
            <a:fillRect/>
          </a:stretch>
        </p:blipFill>
        <p:spPr bwMode="auto">
          <a:xfrm>
            <a:off x="-211651" y="0"/>
            <a:ext cx="93556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o 17"/>
          <p:cNvGrpSpPr/>
          <p:nvPr/>
        </p:nvGrpSpPr>
        <p:grpSpPr>
          <a:xfrm>
            <a:off x="0" y="0"/>
            <a:ext cx="9144000" cy="6858000"/>
            <a:chOff x="755576" y="548680"/>
            <a:chExt cx="7124700" cy="5324475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576" y="548680"/>
              <a:ext cx="7124700" cy="532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6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72200" y="5445224"/>
              <a:ext cx="971550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l="7182" t="-6592" r="2242" b="-8576"/>
          <a:stretch>
            <a:fillRect/>
          </a:stretch>
        </p:blipFill>
        <p:spPr bwMode="auto">
          <a:xfrm>
            <a:off x="0" y="321254"/>
            <a:ext cx="9144000" cy="653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entesi quadra aperta 12"/>
          <p:cNvSpPr/>
          <p:nvPr/>
        </p:nvSpPr>
        <p:spPr>
          <a:xfrm flipH="1">
            <a:off x="8604448" y="-819472"/>
            <a:ext cx="496010" cy="806489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entesi quadra aperta 11"/>
          <p:cNvSpPr/>
          <p:nvPr/>
        </p:nvSpPr>
        <p:spPr>
          <a:xfrm flipH="1">
            <a:off x="8172400" y="-410930"/>
            <a:ext cx="928058" cy="7268930"/>
          </a:xfrm>
          <a:prstGeom prst="leftBracket">
            <a:avLst>
              <a:gd name="adj" fmla="val 24974"/>
            </a:avLst>
          </a:prstGeom>
          <a:solidFill>
            <a:srgbClr val="FF0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entesi quadra aperta 4"/>
          <p:cNvSpPr/>
          <p:nvPr/>
        </p:nvSpPr>
        <p:spPr>
          <a:xfrm flipH="1">
            <a:off x="7452320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entesi quadra aperta 2"/>
          <p:cNvSpPr/>
          <p:nvPr/>
        </p:nvSpPr>
        <p:spPr>
          <a:xfrm flipH="1">
            <a:off x="7380312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entesi quadra aperta 10"/>
          <p:cNvSpPr/>
          <p:nvPr/>
        </p:nvSpPr>
        <p:spPr>
          <a:xfrm flipH="1">
            <a:off x="8604448" y="-1368152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entesi quadra aperta 9"/>
          <p:cNvSpPr/>
          <p:nvPr/>
        </p:nvSpPr>
        <p:spPr>
          <a:xfrm flipH="1">
            <a:off x="8604448" y="-2355146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entesi quadra aperta 8"/>
          <p:cNvSpPr/>
          <p:nvPr/>
        </p:nvSpPr>
        <p:spPr>
          <a:xfrm flipH="1">
            <a:off x="8604448" y="-3240360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entesi quadra aperta 6"/>
          <p:cNvSpPr/>
          <p:nvPr/>
        </p:nvSpPr>
        <p:spPr>
          <a:xfrm flipH="1">
            <a:off x="8460432" y="-4032448"/>
            <a:ext cx="640026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entesi quadra aperta 3"/>
          <p:cNvSpPr/>
          <p:nvPr/>
        </p:nvSpPr>
        <p:spPr>
          <a:xfrm flipH="1">
            <a:off x="7308304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7265324" y="58056"/>
            <a:ext cx="1368152" cy="308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8400678" y="2350621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EC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0" y="476672"/>
            <a:ext cx="8128000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Energetic Condensation Growth of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Nb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films </a:t>
            </a: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for SRF Accelerators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043608" y="2632029"/>
            <a:ext cx="6624736" cy="353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4931"/>
            <a:r>
              <a:rPr lang="en-US" sz="2800" b="1" dirty="0" smtClean="0"/>
              <a:t>M. Krishnan, </a:t>
            </a:r>
            <a:r>
              <a:rPr lang="en-US" sz="2400" dirty="0" smtClean="0"/>
              <a:t>E. </a:t>
            </a:r>
            <a:r>
              <a:rPr lang="en-US" sz="2400" dirty="0" err="1" smtClean="0"/>
              <a:t>Valderrama</a:t>
            </a:r>
            <a:r>
              <a:rPr lang="en-US" sz="2400" dirty="0" smtClean="0"/>
              <a:t>, C. James, B. </a:t>
            </a:r>
            <a:r>
              <a:rPr lang="en-US" sz="2400" dirty="0" err="1" smtClean="0"/>
              <a:t>Bures</a:t>
            </a:r>
            <a:r>
              <a:rPr lang="en-US" sz="2400" dirty="0" smtClean="0"/>
              <a:t> and  K. Wilson Elliott</a:t>
            </a:r>
          </a:p>
          <a:p>
            <a:pPr defTabSz="864931">
              <a:spcBef>
                <a:spcPct val="0"/>
              </a:spcBef>
            </a:pPr>
            <a:r>
              <a:rPr lang="en-US" dirty="0" smtClean="0"/>
              <a:t>Alameda Applied Sciences Corporation (AASC), San Leandro, California 94577</a:t>
            </a:r>
            <a:endParaRPr lang="en-US" sz="2400" dirty="0" smtClean="0"/>
          </a:p>
          <a:p>
            <a:pPr defTabSz="864931">
              <a:lnSpc>
                <a:spcPct val="80000"/>
              </a:lnSpc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X. Zhao, L. Phillips, B. Xiao and C. Reece</a:t>
            </a:r>
          </a:p>
          <a:p>
            <a:pPr defTabSz="864931">
              <a:spcBef>
                <a:spcPct val="0"/>
              </a:spcBef>
            </a:pPr>
            <a:r>
              <a:rPr lang="en-US" dirty="0" smtClean="0"/>
              <a:t>Thomas Jefferson National Accelerator Facility (Jefferson Lab), Newport News, Virginia 23606</a:t>
            </a:r>
          </a:p>
          <a:p>
            <a:pPr defTabSz="864931">
              <a:lnSpc>
                <a:spcPct val="90000"/>
              </a:lnSpc>
              <a:spcBef>
                <a:spcPct val="0"/>
              </a:spcBef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K. </a:t>
            </a:r>
            <a:r>
              <a:rPr lang="en-US" sz="2400" dirty="0" err="1" smtClean="0"/>
              <a:t>Seo</a:t>
            </a:r>
            <a:endParaRPr lang="en-US" sz="2400" dirty="0" smtClean="0"/>
          </a:p>
          <a:p>
            <a:pPr defTabSz="864931">
              <a:spcBef>
                <a:spcPct val="0"/>
              </a:spcBef>
            </a:pPr>
            <a:r>
              <a:rPr lang="en-US" dirty="0" smtClean="0"/>
              <a:t>Norfolk State University (NSU), Norfolk, Virginia 23504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theoretik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5567362"/>
          </a:xfrm>
          <a:prstGeom prst="rect">
            <a:avLst/>
          </a:prstGeom>
          <a:noFill/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454025" y="620713"/>
            <a:ext cx="804863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>
                <a:solidFill>
                  <a:srgbClr val="000066"/>
                </a:solidFill>
              </a:rPr>
              <a:t>Grigorii </a:t>
            </a:r>
          </a:p>
          <a:p>
            <a:pPr algn="ctr"/>
            <a:r>
              <a:rPr lang="de-DE">
                <a:solidFill>
                  <a:srgbClr val="000066"/>
                </a:solidFill>
              </a:rPr>
              <a:t>Volovik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900113" y="115888"/>
            <a:ext cx="79533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>
                <a:solidFill>
                  <a:srgbClr val="000066"/>
                </a:solidFill>
              </a:rPr>
              <a:t>Richard</a:t>
            </a:r>
          </a:p>
          <a:p>
            <a:pPr algn="ctr"/>
            <a:r>
              <a:rPr lang="de-DE">
                <a:solidFill>
                  <a:srgbClr val="000066"/>
                </a:solidFill>
              </a:rPr>
              <a:t>Klemm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1387475" y="620713"/>
            <a:ext cx="1023938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>
                <a:solidFill>
                  <a:srgbClr val="000066"/>
                </a:solidFill>
              </a:rPr>
              <a:t>Boris</a:t>
            </a:r>
          </a:p>
          <a:p>
            <a:pPr algn="ctr"/>
            <a:r>
              <a:rPr lang="de-DE">
                <a:solidFill>
                  <a:srgbClr val="000066"/>
                </a:solidFill>
              </a:rPr>
              <a:t> Shklovskii</a:t>
            </a: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1692275" y="115888"/>
            <a:ext cx="873125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>
                <a:solidFill>
                  <a:srgbClr val="000066"/>
                </a:solidFill>
              </a:rPr>
              <a:t>George</a:t>
            </a:r>
          </a:p>
          <a:p>
            <a:pPr algn="ctr"/>
            <a:r>
              <a:rPr lang="de-DE">
                <a:solidFill>
                  <a:srgbClr val="000066"/>
                </a:solidFill>
              </a:rPr>
              <a:t>Crabtree</a:t>
            </a:r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2387341" y="115888"/>
            <a:ext cx="1432444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b="1" dirty="0">
                <a:solidFill>
                  <a:srgbClr val="00B050"/>
                </a:solidFill>
              </a:rPr>
              <a:t>Ernst Helmut</a:t>
            </a:r>
          </a:p>
          <a:p>
            <a:pPr algn="ctr"/>
            <a:r>
              <a:rPr lang="de-DE" b="1" dirty="0">
                <a:solidFill>
                  <a:srgbClr val="00B050"/>
                </a:solidFill>
              </a:rPr>
              <a:t>Brandt</a:t>
            </a:r>
          </a:p>
        </p:txBody>
      </p:sp>
      <p:sp>
        <p:nvSpPr>
          <p:cNvPr id="68616" name="Rectangle 8"/>
          <p:cNvSpPr>
            <a:spLocks noChangeArrowheads="1"/>
          </p:cNvSpPr>
          <p:nvPr/>
        </p:nvSpPr>
        <p:spPr bwMode="auto">
          <a:xfrm>
            <a:off x="2617788" y="608013"/>
            <a:ext cx="874712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>
                <a:solidFill>
                  <a:srgbClr val="000066"/>
                </a:solidFill>
              </a:rPr>
              <a:t>Boris</a:t>
            </a:r>
          </a:p>
          <a:p>
            <a:pPr algn="ctr"/>
            <a:r>
              <a:rPr lang="de-DE">
                <a:solidFill>
                  <a:srgbClr val="000066"/>
                </a:solidFill>
              </a:rPr>
              <a:t>Altshuler</a:t>
            </a:r>
          </a:p>
        </p:txBody>
      </p:sp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3419475" y="115888"/>
            <a:ext cx="112395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de-DE">
                <a:solidFill>
                  <a:srgbClr val="000066"/>
                </a:solidFill>
              </a:rPr>
              <a:t>Lev</a:t>
            </a:r>
          </a:p>
          <a:p>
            <a:pPr algn="ctr"/>
            <a:r>
              <a:rPr lang="de-DE">
                <a:solidFill>
                  <a:srgbClr val="000066"/>
                </a:solidFill>
              </a:rPr>
              <a:t>Gor'kov</a:t>
            </a:r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4349750" y="115888"/>
            <a:ext cx="727075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>
                <a:solidFill>
                  <a:srgbClr val="000066"/>
                </a:solidFill>
              </a:rPr>
              <a:t>David</a:t>
            </a:r>
          </a:p>
          <a:p>
            <a:pPr algn="ctr"/>
            <a:r>
              <a:rPr lang="de-DE">
                <a:solidFill>
                  <a:srgbClr val="000066"/>
                </a:solidFill>
              </a:rPr>
              <a:t>Bishop</a:t>
            </a:r>
          </a:p>
        </p:txBody>
      </p:sp>
      <p:sp>
        <p:nvSpPr>
          <p:cNvPr id="68619" name="Rectangle 11"/>
          <p:cNvSpPr>
            <a:spLocks noChangeArrowheads="1"/>
          </p:cNvSpPr>
          <p:nvPr/>
        </p:nvSpPr>
        <p:spPr bwMode="auto">
          <a:xfrm>
            <a:off x="4211638" y="620713"/>
            <a:ext cx="1012825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Alexei</a:t>
            </a:r>
          </a:p>
          <a:p>
            <a:pPr algn="ctr"/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Abrikosov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4987925" y="115888"/>
            <a:ext cx="73660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>
                <a:solidFill>
                  <a:srgbClr val="000066"/>
                </a:solidFill>
              </a:rPr>
              <a:t>David</a:t>
            </a:r>
          </a:p>
          <a:p>
            <a:pPr algn="ctr"/>
            <a:r>
              <a:rPr lang="de-DE">
                <a:solidFill>
                  <a:srgbClr val="000066"/>
                </a:solidFill>
              </a:rPr>
              <a:t>Nelson</a:t>
            </a:r>
          </a:p>
        </p:txBody>
      </p:sp>
      <p:sp>
        <p:nvSpPr>
          <p:cNvPr id="68621" name="Rectangle 13"/>
          <p:cNvSpPr>
            <a:spLocks noChangeArrowheads="1"/>
          </p:cNvSpPr>
          <p:nvPr/>
        </p:nvSpPr>
        <p:spPr bwMode="auto">
          <a:xfrm>
            <a:off x="5653088" y="115888"/>
            <a:ext cx="86360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>
                <a:solidFill>
                  <a:srgbClr val="000066"/>
                </a:solidFill>
              </a:rPr>
              <a:t>Michael</a:t>
            </a:r>
          </a:p>
          <a:p>
            <a:pPr algn="ctr"/>
            <a:r>
              <a:rPr lang="de-DE">
                <a:solidFill>
                  <a:srgbClr val="000066"/>
                </a:solidFill>
              </a:rPr>
              <a:t>Tinkham</a:t>
            </a:r>
          </a:p>
        </p:txBody>
      </p:sp>
      <p:sp>
        <p:nvSpPr>
          <p:cNvPr id="68622" name="Rectangle 14"/>
          <p:cNvSpPr>
            <a:spLocks noChangeArrowheads="1"/>
          </p:cNvSpPr>
          <p:nvPr/>
        </p:nvSpPr>
        <p:spPr bwMode="auto">
          <a:xfrm>
            <a:off x="5580063" y="620713"/>
            <a:ext cx="99218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>
                <a:solidFill>
                  <a:srgbClr val="FF0000"/>
                </a:solidFill>
              </a:rPr>
              <a:t>Phil W.</a:t>
            </a:r>
          </a:p>
          <a:p>
            <a:pPr algn="ctr"/>
            <a:r>
              <a:rPr lang="de-DE">
                <a:solidFill>
                  <a:srgbClr val="FF0000"/>
                </a:solidFill>
              </a:rPr>
              <a:t> Anderson</a:t>
            </a:r>
          </a:p>
        </p:txBody>
      </p:sp>
      <p:sp>
        <p:nvSpPr>
          <p:cNvPr id="68623" name="Rectangle 15"/>
          <p:cNvSpPr>
            <a:spLocks noChangeArrowheads="1"/>
          </p:cNvSpPr>
          <p:nvPr/>
        </p:nvSpPr>
        <p:spPr bwMode="auto">
          <a:xfrm>
            <a:off x="6516688" y="115888"/>
            <a:ext cx="785812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>
                <a:solidFill>
                  <a:srgbClr val="000066"/>
                </a:solidFill>
              </a:rPr>
              <a:t>Valerii</a:t>
            </a:r>
          </a:p>
          <a:p>
            <a:pPr algn="ctr"/>
            <a:r>
              <a:rPr lang="de-DE">
                <a:solidFill>
                  <a:srgbClr val="000066"/>
                </a:solidFill>
              </a:rPr>
              <a:t>Vinokur</a:t>
            </a:r>
          </a:p>
        </p:txBody>
      </p:sp>
      <p:sp>
        <p:nvSpPr>
          <p:cNvPr id="68624" name="Rectangle 16"/>
          <p:cNvSpPr>
            <a:spLocks noChangeArrowheads="1"/>
          </p:cNvSpPr>
          <p:nvPr/>
        </p:nvSpPr>
        <p:spPr bwMode="auto">
          <a:xfrm>
            <a:off x="6718300" y="608013"/>
            <a:ext cx="1309688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>
                <a:solidFill>
                  <a:srgbClr val="000066"/>
                </a:solidFill>
              </a:rPr>
              <a:t>Igor'</a:t>
            </a:r>
          </a:p>
          <a:p>
            <a:pPr algn="ctr"/>
            <a:r>
              <a:rPr lang="de-DE">
                <a:solidFill>
                  <a:srgbClr val="000066"/>
                </a:solidFill>
              </a:rPr>
              <a:t>Dzyaloshinskii</a:t>
            </a:r>
          </a:p>
        </p:txBody>
      </p:sp>
      <p:sp>
        <p:nvSpPr>
          <p:cNvPr id="68625" name="Text Box 17"/>
          <p:cNvSpPr txBox="1">
            <a:spLocks noChangeArrowheads="1"/>
          </p:cNvSpPr>
          <p:nvPr/>
        </p:nvSpPr>
        <p:spPr bwMode="auto">
          <a:xfrm>
            <a:off x="7367588" y="115888"/>
            <a:ext cx="1165225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de-DE">
                <a:solidFill>
                  <a:srgbClr val="000066"/>
                </a:solidFill>
              </a:rPr>
              <a:t>David</a:t>
            </a:r>
          </a:p>
          <a:p>
            <a:pPr algn="ctr"/>
            <a:r>
              <a:rPr lang="de-DE">
                <a:solidFill>
                  <a:srgbClr val="000066"/>
                </a:solidFill>
              </a:rPr>
              <a:t>Khmel'nitskii</a:t>
            </a:r>
          </a:p>
        </p:txBody>
      </p:sp>
      <p:cxnSp>
        <p:nvCxnSpPr>
          <p:cNvPr id="21" name="Connettore 2 20"/>
          <p:cNvCxnSpPr/>
          <p:nvPr/>
        </p:nvCxnSpPr>
        <p:spPr>
          <a:xfrm rot="5400000">
            <a:off x="2735796" y="2384884"/>
            <a:ext cx="504056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33714" y="93763"/>
            <a:ext cx="6821714" cy="5491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ea typeface="Gungsuh" pitchFamily="18" charset="-127"/>
              </a:rPr>
              <a:t>Three different Coaters at AASC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80572" y="928688"/>
            <a:ext cx="3120571" cy="4658320"/>
            <a:chOff x="609599" y="990600"/>
            <a:chExt cx="3276601" cy="4968875"/>
          </a:xfrm>
        </p:grpSpPr>
        <p:pic>
          <p:nvPicPr>
            <p:cNvPr id="29706" name="Picture 3" descr="CEG phot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599" y="990600"/>
              <a:ext cx="3276601" cy="4435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7" name="Text Box 27"/>
            <p:cNvSpPr txBox="1">
              <a:spLocks noChangeArrowheads="1"/>
            </p:cNvSpPr>
            <p:nvPr/>
          </p:nvSpPr>
          <p:spPr bwMode="auto">
            <a:xfrm>
              <a:off x="723899" y="5486400"/>
              <a:ext cx="3048000" cy="4730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r>
                <a:rPr lang="en-US" altLang="zh-CN">
                  <a:solidFill>
                    <a:srgbClr val="000099"/>
                  </a:solidFill>
                  <a:ea typeface="SimSun" charset="-122"/>
                </a:rPr>
                <a:t>Coaxial Energetic Deposition (CED</a:t>
              </a:r>
              <a:r>
                <a:rPr lang="en-US" altLang="zh-CN" baseline="30000">
                  <a:solidFill>
                    <a:srgbClr val="000099"/>
                  </a:solidFill>
                  <a:ea typeface="SimSun" charset="-122"/>
                </a:rPr>
                <a:t>TM</a:t>
              </a:r>
              <a:r>
                <a:rPr lang="en-US" altLang="zh-CN">
                  <a:solidFill>
                    <a:srgbClr val="000099"/>
                  </a:solidFill>
                  <a:ea typeface="SimSun" charset="-122"/>
                </a:rPr>
                <a:t>)</a:t>
              </a:r>
              <a:endParaRPr lang="en-US">
                <a:solidFill>
                  <a:srgbClr val="000099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065512" y="928688"/>
            <a:ext cx="4928810" cy="2372320"/>
            <a:chOff x="4268787" y="990600"/>
            <a:chExt cx="5174923" cy="2530475"/>
          </a:xfrm>
        </p:grpSpPr>
        <p:sp>
          <p:nvSpPr>
            <p:cNvPr id="29704" name="Text Box 27"/>
            <p:cNvSpPr txBox="1">
              <a:spLocks noChangeArrowheads="1"/>
            </p:cNvSpPr>
            <p:nvPr/>
          </p:nvSpPr>
          <p:spPr bwMode="auto">
            <a:xfrm>
              <a:off x="5256048" y="3048000"/>
              <a:ext cx="3200400" cy="4730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eaLnBrk="0" hangingPunct="0">
                <a:spcBef>
                  <a:spcPct val="30000"/>
                </a:spcBef>
                <a:buClr>
                  <a:srgbClr val="0000FF"/>
                </a:buClr>
                <a:buFont typeface="Charting" pitchFamily="2" charset="2"/>
                <a:buNone/>
              </a:pPr>
              <a:r>
                <a:rPr lang="en-US" altLang="zh-CN">
                  <a:solidFill>
                    <a:srgbClr val="000099"/>
                  </a:solidFill>
                  <a:ea typeface="SimSun" charset="-122"/>
                </a:rPr>
                <a:t>Cathodic Arc Deposition (CAD)</a:t>
              </a:r>
              <a:endParaRPr lang="en-US">
                <a:solidFill>
                  <a:srgbClr val="000099"/>
                </a:solidFill>
              </a:endParaRPr>
            </a:p>
          </p:txBody>
        </p:sp>
        <p:pic>
          <p:nvPicPr>
            <p:cNvPr id="29705" name="Picture 7" descr="P101006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68787" y="990600"/>
              <a:ext cx="5174923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702" name="Text Box 27"/>
          <p:cNvSpPr txBox="1">
            <a:spLocks noChangeArrowheads="1"/>
          </p:cNvSpPr>
          <p:nvPr/>
        </p:nvSpPr>
        <p:spPr bwMode="auto">
          <a:xfrm>
            <a:off x="4612230" y="6153844"/>
            <a:ext cx="3628572" cy="44350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spcBef>
                <a:spcPct val="30000"/>
              </a:spcBef>
              <a:buClr>
                <a:srgbClr val="0000FF"/>
              </a:buClr>
              <a:buFont typeface="Charting" pitchFamily="2" charset="2"/>
              <a:buNone/>
            </a:pPr>
            <a:r>
              <a:rPr lang="en-US" altLang="zh-CN" dirty="0">
                <a:solidFill>
                  <a:srgbClr val="000099"/>
                </a:solidFill>
                <a:ea typeface="SimSun" charset="-122"/>
              </a:rPr>
              <a:t>Filtered </a:t>
            </a:r>
            <a:r>
              <a:rPr lang="en-US" altLang="zh-CN" dirty="0" err="1">
                <a:solidFill>
                  <a:srgbClr val="000099"/>
                </a:solidFill>
                <a:ea typeface="SimSun" charset="-122"/>
              </a:rPr>
              <a:t>Cathodic</a:t>
            </a:r>
            <a:r>
              <a:rPr lang="en-US" altLang="zh-CN" dirty="0">
                <a:solidFill>
                  <a:srgbClr val="000099"/>
                </a:solidFill>
                <a:ea typeface="SimSun" charset="-122"/>
              </a:rPr>
              <a:t> Arc Deposition (FCAD)</a:t>
            </a: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29703" name="Picture 9" descr="s-fil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501008"/>
            <a:ext cx="4717143" cy="25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 descr="RRR-Tc_3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790204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 descr="Copy of Gaplanew_.PNG"/>
          <p:cNvPicPr>
            <a:picLocks noChangeAspect="1"/>
          </p:cNvPicPr>
          <p:nvPr/>
        </p:nvPicPr>
        <p:blipFill>
          <a:blip r:embed="rId2" cstate="print"/>
          <a:srcRect l="2689" t="13542" b="6250"/>
          <a:stretch>
            <a:fillRect/>
          </a:stretch>
        </p:blipFill>
        <p:spPr bwMode="auto">
          <a:xfrm>
            <a:off x="160241" y="620688"/>
            <a:ext cx="8876255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1900" dirty="0" err="1" smtClean="0"/>
              <a:t>Nb</a:t>
            </a:r>
            <a:r>
              <a:rPr lang="en-US" sz="1900" dirty="0" smtClean="0"/>
              <a:t> on </a:t>
            </a:r>
            <a:r>
              <a:rPr lang="en-US" sz="1900" dirty="0" err="1" smtClean="0"/>
              <a:t>MgO</a:t>
            </a:r>
            <a:r>
              <a:rPr lang="en-US" sz="1900" dirty="0" smtClean="0"/>
              <a:t>: macro-particles show same orientation as flat </a:t>
            </a:r>
            <a:r>
              <a:rPr lang="en-US" sz="1900" dirty="0" smtClean="0"/>
              <a:t>surface</a:t>
            </a:r>
            <a:br>
              <a:rPr lang="en-US" sz="1900" dirty="0" smtClean="0"/>
            </a:br>
            <a:endParaRPr lang="en-US" sz="1900" dirty="0" smtClean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556792"/>
            <a:ext cx="4176464" cy="46805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 High RRR has been achieved despite </a:t>
            </a:r>
            <a:r>
              <a:rPr lang="en-US" dirty="0" err="1" smtClean="0"/>
              <a:t>macroparticles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 EBSD demonstrates that </a:t>
            </a:r>
            <a:r>
              <a:rPr lang="en-US" sz="3900" dirty="0" err="1" smtClean="0">
                <a:solidFill>
                  <a:srgbClr val="FF0000"/>
                </a:solidFill>
              </a:rPr>
              <a:t>macroparticles</a:t>
            </a:r>
            <a:r>
              <a:rPr lang="en-US" sz="3900" dirty="0" smtClean="0">
                <a:solidFill>
                  <a:srgbClr val="FF0000"/>
                </a:solidFill>
              </a:rPr>
              <a:t> have the same orientation as the </a:t>
            </a:r>
            <a:r>
              <a:rPr lang="en-US" sz="3900" dirty="0" err="1" smtClean="0">
                <a:solidFill>
                  <a:srgbClr val="FF0000"/>
                </a:solidFill>
              </a:rPr>
              <a:t>Nb</a:t>
            </a:r>
            <a:r>
              <a:rPr lang="en-US" sz="3900" dirty="0" smtClean="0">
                <a:solidFill>
                  <a:srgbClr val="FF0000"/>
                </a:solidFill>
              </a:rPr>
              <a:t> (100)</a:t>
            </a:r>
            <a:r>
              <a:rPr lang="en-US" dirty="0" smtClean="0"/>
              <a:t> thin film elsewhere</a:t>
            </a: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7631" y="1614834"/>
            <a:ext cx="4426857" cy="426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716016" y="1124744"/>
            <a:ext cx="3556000" cy="45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93" tIns="43247" rIns="86493" bIns="43247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RRR = 316</a:t>
            </a:r>
            <a:r>
              <a:rPr lang="en-US" sz="2400" b="1" dirty="0"/>
              <a:t>, 700/700 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5152572" y="3929062"/>
            <a:ext cx="870857" cy="641336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86493" tIns="43247" rIns="86493" bIns="43247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b="0"/>
              <a:t>Nb (100)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7184572" y="1643062"/>
            <a:ext cx="1233714" cy="641336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86493" tIns="43247" rIns="86493" bIns="43247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b="0"/>
              <a:t>Macroparticle</a:t>
            </a:r>
          </a:p>
        </p:txBody>
      </p:sp>
      <p:sp>
        <p:nvSpPr>
          <p:cNvPr id="60424" name="Line 8"/>
          <p:cNvSpPr>
            <a:spLocks noChangeShapeType="1"/>
          </p:cNvSpPr>
          <p:nvPr/>
        </p:nvSpPr>
        <p:spPr bwMode="auto">
          <a:xfrm flipH="1">
            <a:off x="6749143" y="2000250"/>
            <a:ext cx="1088571" cy="571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86493" tIns="43247" rIns="86493" bIns="43247"/>
          <a:lstStyle/>
          <a:p>
            <a:endParaRPr lang="en-US"/>
          </a:p>
        </p:txBody>
      </p:sp>
      <p:sp>
        <p:nvSpPr>
          <p:cNvPr id="60425" name="Text Box 6"/>
          <p:cNvSpPr txBox="1">
            <a:spLocks noChangeArrowheads="1"/>
          </p:cNvSpPr>
          <p:nvPr/>
        </p:nvSpPr>
        <p:spPr bwMode="auto">
          <a:xfrm>
            <a:off x="5007429" y="5214937"/>
            <a:ext cx="870857" cy="36433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86493" tIns="43247" rIns="86493" bIns="43247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b="0"/>
              <a:t>35µm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Documents and Settings\Palmieri V\Documenti\All files\All files\CONFERENCES\Thin film Conf\Thin films &amp; new Ideas_10\foto Workshop\workshop_3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8100" y="0"/>
            <a:ext cx="10258692" cy="6813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entesi quadra aperta 12"/>
          <p:cNvSpPr/>
          <p:nvPr/>
        </p:nvSpPr>
        <p:spPr>
          <a:xfrm flipH="1">
            <a:off x="8604448" y="-819472"/>
            <a:ext cx="496010" cy="806489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entesi quadra aperta 11"/>
          <p:cNvSpPr/>
          <p:nvPr/>
        </p:nvSpPr>
        <p:spPr>
          <a:xfrm flipH="1">
            <a:off x="8172400" y="-410930"/>
            <a:ext cx="928058" cy="7268930"/>
          </a:xfrm>
          <a:prstGeom prst="leftBracket">
            <a:avLst>
              <a:gd name="adj" fmla="val 24974"/>
            </a:avLst>
          </a:prstGeom>
          <a:solidFill>
            <a:srgbClr val="FF0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entesi quadra aperta 4"/>
          <p:cNvSpPr/>
          <p:nvPr/>
        </p:nvSpPr>
        <p:spPr>
          <a:xfrm flipH="1">
            <a:off x="7452320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entesi quadra aperta 2"/>
          <p:cNvSpPr/>
          <p:nvPr/>
        </p:nvSpPr>
        <p:spPr>
          <a:xfrm flipH="1">
            <a:off x="7380312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entesi quadra aperta 10"/>
          <p:cNvSpPr/>
          <p:nvPr/>
        </p:nvSpPr>
        <p:spPr>
          <a:xfrm flipH="1">
            <a:off x="8604448" y="-1368152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entesi quadra aperta 9"/>
          <p:cNvSpPr/>
          <p:nvPr/>
        </p:nvSpPr>
        <p:spPr>
          <a:xfrm flipH="1">
            <a:off x="8604448" y="-2355146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entesi quadra aperta 8"/>
          <p:cNvSpPr/>
          <p:nvPr/>
        </p:nvSpPr>
        <p:spPr>
          <a:xfrm flipH="1">
            <a:off x="8604448" y="-3240360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entesi quadra aperta 7"/>
          <p:cNvSpPr/>
          <p:nvPr/>
        </p:nvSpPr>
        <p:spPr>
          <a:xfrm flipH="1">
            <a:off x="8460432" y="-4227354"/>
            <a:ext cx="640026" cy="7152298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entesi quadra aperta 3"/>
          <p:cNvSpPr/>
          <p:nvPr/>
        </p:nvSpPr>
        <p:spPr>
          <a:xfrm flipH="1">
            <a:off x="7308304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7265324" y="43542"/>
            <a:ext cx="1368152" cy="2866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8495928" y="1988840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EC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Rectangle 4"/>
          <p:cNvSpPr txBox="1">
            <a:spLocks/>
          </p:cNvSpPr>
          <p:nvPr/>
        </p:nvSpPr>
        <p:spPr>
          <a:xfrm>
            <a:off x="1907704" y="3573016"/>
            <a:ext cx="5029200" cy="173831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extLst/>
          </a:lstStyle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Anne-Marie  VALENTE-FELICIANO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Spradlin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L. Phillips,  C. Reece, B. Xiao, X. Zhao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R.A.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Lukazew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D.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Beringer</a:t>
            </a:r>
            <a:endParaRPr lang="en-US" sz="3200" dirty="0" smtClean="0"/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Gu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Picture 23" descr="JLab_logo_text_whit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472864"/>
            <a:ext cx="1995597" cy="30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6130490"/>
            <a:ext cx="609600" cy="65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2" descr="ident_002b5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6206690"/>
            <a:ext cx="895350" cy="51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72" descr="NS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6359090"/>
            <a:ext cx="838200" cy="340519"/>
          </a:xfrm>
          <a:prstGeom prst="rect">
            <a:avLst/>
          </a:prstGeom>
          <a:noFill/>
        </p:spPr>
      </p:pic>
      <p:pic>
        <p:nvPicPr>
          <p:cNvPr id="23" name="Picture 20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52400"/>
            <a:ext cx="1175048" cy="972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70234" y="476672"/>
            <a:ext cx="194185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Footer Placeholder 12"/>
          <p:cNvSpPr>
            <a:spLocks noGrp="1"/>
          </p:cNvSpPr>
          <p:nvPr>
            <p:ph type="ftr" sz="quarter" idx="11"/>
          </p:nvPr>
        </p:nvSpPr>
        <p:spPr>
          <a:xfrm>
            <a:off x="395536" y="5733256"/>
            <a:ext cx="8077200" cy="365125"/>
          </a:xfrm>
        </p:spPr>
        <p:txBody>
          <a:bodyPr/>
          <a:lstStyle/>
          <a:p>
            <a:pPr algn="ctr"/>
            <a:r>
              <a:rPr lang="en-US" sz="1400" dirty="0" smtClean="0"/>
              <a:t>4th International Workshop on thin Films and New Ideas for Pushing the Limits of RF Superconductivity</a:t>
            </a:r>
            <a:endParaRPr lang="en-US" sz="1400" dirty="0"/>
          </a:p>
        </p:txBody>
      </p:sp>
      <p:sp>
        <p:nvSpPr>
          <p:cNvPr id="27" name="Rettangolo 26"/>
          <p:cNvSpPr/>
          <p:nvPr/>
        </p:nvSpPr>
        <p:spPr>
          <a:xfrm>
            <a:off x="755576" y="1628800"/>
            <a:ext cx="70567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</a:rPr>
              <a:t>SRF thin films 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</a:rPr>
              <a:t>by </a:t>
            </a:r>
            <a:br>
              <a:rPr lang="en-US" sz="5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</a:rPr>
              <a:t>  energetic condensation </a:t>
            </a:r>
            <a:endParaRPr lang="en-US" sz="5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Structure vs.  Bake Temperature- Al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O</a:t>
            </a:r>
            <a:r>
              <a:rPr lang="en-US" sz="3600" baseline="-25000" dirty="0" smtClean="0"/>
              <a:t>3</a:t>
            </a:r>
            <a:r>
              <a:rPr lang="en-US" sz="3600" dirty="0" smtClean="0"/>
              <a:t> (11-20)</a:t>
            </a:r>
            <a:endParaRPr lang="en-US" sz="3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71600" y="1628801"/>
          <a:ext cx="7416824" cy="4896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7345"/>
                <a:gridCol w="1361067"/>
                <a:gridCol w="1854206"/>
                <a:gridCol w="1854206"/>
              </a:tblGrid>
              <a:tr h="66469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</a:t>
                      </a:r>
                      <a:r>
                        <a:rPr lang="en-US" sz="2400" baseline="-25000" dirty="0" err="1" smtClean="0"/>
                        <a:t>bake</a:t>
                      </a:r>
                      <a:r>
                        <a:rPr lang="en-US" sz="2400" baseline="0" dirty="0" smtClean="0"/>
                        <a:t>[°C]</a:t>
                      </a:r>
                      <a:endParaRPr lang="en-US" sz="2400" baseline="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360</a:t>
                      </a:r>
                      <a:endParaRPr lang="en-US" sz="2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700</a:t>
                      </a:r>
                      <a:endParaRPr lang="en-US" sz="2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900</a:t>
                      </a:r>
                      <a:endParaRPr lang="en-US" sz="24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539136"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r>
                        <a:rPr lang="en-US" baseline="-25000" dirty="0" smtClean="0"/>
                        <a:t>c </a:t>
                      </a:r>
                      <a:r>
                        <a:rPr lang="en-US" baseline="0" dirty="0" smtClean="0"/>
                        <a:t>[K] 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9.23</a:t>
                      </a:r>
                      <a:endParaRPr lang="en-US" dirty="0"/>
                    </a:p>
                  </a:txBody>
                  <a:tcPr/>
                </a:tc>
              </a:tr>
              <a:tr h="539136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Symbol" pitchFamily="18" charset="2"/>
                        </a:rPr>
                        <a:t>D</a:t>
                      </a:r>
                      <a:r>
                        <a:rPr lang="en-US" dirty="0" err="1" smtClean="0"/>
                        <a:t>T</a:t>
                      </a:r>
                      <a:r>
                        <a:rPr lang="en-US" baseline="-25000" dirty="0" err="1" smtClean="0"/>
                        <a:t>c</a:t>
                      </a:r>
                      <a:r>
                        <a:rPr lang="en-US" baseline="0" dirty="0" smtClean="0"/>
                        <a:t>[K] 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</a:t>
                      </a:r>
                      <a:endParaRPr lang="en-US" dirty="0"/>
                    </a:p>
                  </a:txBody>
                  <a:tcPr/>
                </a:tc>
              </a:tr>
              <a:tr h="753314">
                <a:tc>
                  <a:txBody>
                    <a:bodyPr/>
                    <a:lstStyle/>
                    <a:p>
                      <a:r>
                        <a:rPr lang="en-US" dirty="0" smtClean="0"/>
                        <a:t>RRR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179.8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213.3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71.5</a:t>
                      </a:r>
                      <a:endParaRPr lang="en-US" dirty="0"/>
                    </a:p>
                  </a:txBody>
                  <a:tcPr/>
                </a:tc>
              </a:tr>
              <a:tr h="539136">
                <a:tc>
                  <a:txBody>
                    <a:bodyPr/>
                    <a:lstStyle/>
                    <a:p>
                      <a:r>
                        <a:rPr lang="en-US" dirty="0" smtClean="0"/>
                        <a:t>PF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(110)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(110)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(110)</a:t>
                      </a:r>
                      <a:endParaRPr lang="en-US" dirty="0"/>
                    </a:p>
                  </a:txBody>
                  <a:tcPr/>
                </a:tc>
              </a:tr>
              <a:tr h="930565">
                <a:tc>
                  <a:txBody>
                    <a:bodyPr/>
                    <a:lstStyle/>
                    <a:p>
                      <a:r>
                        <a:rPr lang="en-US" dirty="0" smtClean="0"/>
                        <a:t>Orientation spread [°]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3.575</a:t>
                      </a:r>
                      <a:endParaRPr lang="en-US" dirty="0"/>
                    </a:p>
                  </a:txBody>
                  <a:tcPr/>
                </a:tc>
              </a:tr>
              <a:tr h="930565">
                <a:tc>
                  <a:txBody>
                    <a:bodyPr/>
                    <a:lstStyle/>
                    <a:p>
                      <a:r>
                        <a:rPr lang="en-US" dirty="0" smtClean="0"/>
                        <a:t>Thickness [nm]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211669"/>
            <a:ext cx="2432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(Bias -120V)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F-JLAB-ECR-Nb-Cu-031b_m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cene3d>
            <a:camera prst="perspectiveLeft" fov="0">
              <a:rot lat="0" lon="0" rev="0"/>
            </a:camera>
            <a:lightRig rig="chilly" dir="t"/>
          </a:scene3d>
          <a:sp3d prstMaterial="powder">
            <a:bevelT w="0" h="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7724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Nb/MgO (100)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F-JLAB-ECR-Nb-Cu-031b_m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12" y="0"/>
            <a:ext cx="9144000" cy="6858000"/>
          </a:xfrm>
          <a:prstGeom prst="rect">
            <a:avLst/>
          </a:prstGeom>
          <a:scene3d>
            <a:camera prst="orthographicFront"/>
            <a:lightRig rig="chilly" dir="t"/>
          </a:scene3d>
          <a:sp3d prstMaterial="dkEdge">
            <a:bevelT w="88900"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7724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Nb/MgO (100)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791200"/>
            <a:ext cx="7467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ECR, bias -120V, 30 minutes, Bake-out (24h) and coating at 360</a:t>
            </a:r>
            <a:r>
              <a:rPr lang="en-US" sz="1900" b="1" dirty="0" smtClean="0">
                <a:latin typeface="Arial"/>
                <a:cs typeface="Arial"/>
              </a:rPr>
              <a:t>º</a:t>
            </a:r>
            <a:r>
              <a:rPr lang="en-US" sz="1900" b="1" dirty="0" smtClean="0"/>
              <a:t>C</a:t>
            </a:r>
            <a:endParaRPr lang="en-US" sz="1900" b="1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914400" y="6492875"/>
            <a:ext cx="8229600" cy="365125"/>
          </a:xfrm>
        </p:spPr>
        <p:txBody>
          <a:bodyPr/>
          <a:lstStyle/>
          <a:p>
            <a:r>
              <a:rPr lang="en-US" dirty="0" smtClean="0"/>
              <a:t>4th International Workshop on thin Films and New Ideas for Pushing the Limits of RF Superconductivity - A-M </a:t>
            </a:r>
            <a:r>
              <a:rPr lang="en-US" dirty="0" err="1" smtClean="0"/>
              <a:t>Valente</a:t>
            </a:r>
            <a:r>
              <a:rPr lang="en-US" dirty="0" smtClean="0"/>
              <a:t>-Feliciano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7724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Nb/MgO (100)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607473" y="-511129"/>
            <a:ext cx="4896545" cy="8600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z="381000">
            <a:bevelT/>
            <a:bevelB/>
          </a:sp3d>
        </p:spPr>
      </p:pic>
      <p:sp>
        <p:nvSpPr>
          <p:cNvPr id="9" name="Rectangle 8"/>
          <p:cNvSpPr/>
          <p:nvPr/>
        </p:nvSpPr>
        <p:spPr>
          <a:xfrm>
            <a:off x="4788024" y="5733256"/>
            <a:ext cx="2392001" cy="461665"/>
          </a:xfrm>
          <a:prstGeom prst="rect">
            <a:avLst/>
          </a:prstGeom>
          <a:scene3d>
            <a:camera prst="orthographicFront"/>
            <a:lightRig rig="threePt" dir="t"/>
          </a:scene3d>
          <a:sp3d z="381000">
            <a:bevelT/>
            <a:bevelB/>
          </a:sp3d>
        </p:spPr>
        <p:txBody>
          <a:bodyPr wrap="none">
            <a:spAutoFit/>
          </a:bodyPr>
          <a:lstStyle/>
          <a:p>
            <a:r>
              <a:rPr lang="en-US" sz="2400" b="1" dirty="0" smtClean="0"/>
              <a:t>10.8% mismatch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entesi quadra aperta 12"/>
          <p:cNvSpPr/>
          <p:nvPr/>
        </p:nvSpPr>
        <p:spPr>
          <a:xfrm flipH="1">
            <a:off x="8604448" y="-819472"/>
            <a:ext cx="496010" cy="806489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entesi quadra aperta 11"/>
          <p:cNvSpPr/>
          <p:nvPr/>
        </p:nvSpPr>
        <p:spPr>
          <a:xfrm flipH="1">
            <a:off x="8172400" y="-410930"/>
            <a:ext cx="928058" cy="7268930"/>
          </a:xfrm>
          <a:prstGeom prst="leftBracket">
            <a:avLst>
              <a:gd name="adj" fmla="val 24974"/>
            </a:avLst>
          </a:prstGeom>
          <a:solidFill>
            <a:srgbClr val="FF0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entesi quadra aperta 4"/>
          <p:cNvSpPr/>
          <p:nvPr/>
        </p:nvSpPr>
        <p:spPr>
          <a:xfrm flipH="1">
            <a:off x="7452320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entesi quadra aperta 2"/>
          <p:cNvSpPr/>
          <p:nvPr/>
        </p:nvSpPr>
        <p:spPr>
          <a:xfrm flipH="1">
            <a:off x="7380312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entesi quadra aperta 10"/>
          <p:cNvSpPr/>
          <p:nvPr/>
        </p:nvSpPr>
        <p:spPr>
          <a:xfrm flipH="1">
            <a:off x="8604448" y="-1368152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entesi quadra aperta 9"/>
          <p:cNvSpPr/>
          <p:nvPr/>
        </p:nvSpPr>
        <p:spPr>
          <a:xfrm flipH="1">
            <a:off x="8604448" y="-2355146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entesi quadra aperta 8"/>
          <p:cNvSpPr/>
          <p:nvPr/>
        </p:nvSpPr>
        <p:spPr>
          <a:xfrm flipH="1">
            <a:off x="8604448" y="-3240360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entesi quadra aperta 7"/>
          <p:cNvSpPr/>
          <p:nvPr/>
        </p:nvSpPr>
        <p:spPr>
          <a:xfrm flipH="1">
            <a:off x="8604448" y="-4227354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entesi quadra aperta 6"/>
          <p:cNvSpPr/>
          <p:nvPr/>
        </p:nvSpPr>
        <p:spPr>
          <a:xfrm flipH="1">
            <a:off x="8604448" y="-5184576"/>
            <a:ext cx="496010" cy="7173416"/>
          </a:xfrm>
          <a:prstGeom prst="leftBracket">
            <a:avLst>
              <a:gd name="adj" fmla="val 24974"/>
            </a:avLst>
          </a:prstGeom>
          <a:solidFill>
            <a:srgbClr val="FFFF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entesi quadra aperta 3"/>
          <p:cNvSpPr/>
          <p:nvPr/>
        </p:nvSpPr>
        <p:spPr>
          <a:xfrm flipH="1">
            <a:off x="7308304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entesi quadra aperta 5"/>
          <p:cNvSpPr/>
          <p:nvPr/>
        </p:nvSpPr>
        <p:spPr>
          <a:xfrm flipH="1">
            <a:off x="8460432" y="-6171570"/>
            <a:ext cx="640026" cy="7152298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7265324" y="0"/>
            <a:ext cx="1368152" cy="966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8532440" y="280384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Th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467544" y="1951673"/>
            <a:ext cx="77768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66"/>
                </a:solidFill>
              </a:rPr>
              <a:t>Superconductors and Vortices at</a:t>
            </a:r>
          </a:p>
          <a:p>
            <a:pPr algn="ctr"/>
            <a:r>
              <a:rPr lang="en-US" sz="4000" b="1" dirty="0" smtClean="0">
                <a:solidFill>
                  <a:srgbClr val="000066"/>
                </a:solidFill>
              </a:rPr>
              <a:t> Radio Frequency Magnetic Fields</a:t>
            </a:r>
          </a:p>
          <a:p>
            <a:pPr algn="ctr"/>
            <a:r>
              <a:rPr lang="en-US" sz="3200" b="1" dirty="0" smtClean="0">
                <a:solidFill>
                  <a:srgbClr val="000066"/>
                </a:solidFill>
              </a:rPr>
              <a:t/>
            </a:r>
            <a:br>
              <a:rPr lang="en-US" sz="3200" b="1" dirty="0" smtClean="0">
                <a:solidFill>
                  <a:srgbClr val="000066"/>
                </a:solidFill>
              </a:rPr>
            </a:br>
            <a:r>
              <a:rPr lang="en-US" sz="2800" dirty="0" smtClean="0">
                <a:solidFill>
                  <a:srgbClr val="008000"/>
                </a:solidFill>
              </a:rPr>
              <a:t>Ernst Helmut Brandt</a:t>
            </a:r>
          </a:p>
          <a:p>
            <a:pPr algn="ctr"/>
            <a:r>
              <a:rPr lang="en-US" sz="2800" dirty="0" smtClean="0">
                <a:solidFill>
                  <a:srgbClr val="008000"/>
                </a:solidFill>
              </a:rPr>
              <a:t>     Max Planck Institute for Metals Research, Stuttgart</a:t>
            </a:r>
            <a:endParaRPr lang="de-DE" sz="28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"/>
          <p:cNvGrpSpPr/>
          <p:nvPr/>
        </p:nvGrpSpPr>
        <p:grpSpPr>
          <a:xfrm>
            <a:off x="4800600" y="0"/>
            <a:ext cx="4343400" cy="3904623"/>
            <a:chOff x="304800" y="804446"/>
            <a:chExt cx="4343400" cy="3904623"/>
          </a:xfrm>
        </p:grpSpPr>
        <p:pic>
          <p:nvPicPr>
            <p:cNvPr id="20173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541065" y="601935"/>
              <a:ext cx="3870869" cy="434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685800" y="804446"/>
              <a:ext cx="23783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RMS Roughness = 6.6nm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029200" cy="914400"/>
          </a:xfrm>
        </p:spPr>
        <p:txBody>
          <a:bodyPr/>
          <a:lstStyle/>
          <a:p>
            <a:r>
              <a:rPr lang="en-US" dirty="0" smtClean="0"/>
              <a:t>Nb/MgO</a:t>
            </a:r>
            <a:endParaRPr lang="en-US" dirty="0"/>
          </a:p>
        </p:txBody>
      </p:sp>
      <p:grpSp>
        <p:nvGrpSpPr>
          <p:cNvPr id="4" name="Group 14"/>
          <p:cNvGrpSpPr/>
          <p:nvPr/>
        </p:nvGrpSpPr>
        <p:grpSpPr>
          <a:xfrm>
            <a:off x="6172200" y="3124200"/>
            <a:ext cx="2819400" cy="2590799"/>
            <a:chOff x="5562601" y="187036"/>
            <a:chExt cx="4114800" cy="4003963"/>
          </a:xfrm>
        </p:grpSpPr>
        <p:pic>
          <p:nvPicPr>
            <p:cNvPr id="2017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5676901" y="190500"/>
              <a:ext cx="3886199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perspectiveBelow" fov="0"/>
              <a:lightRig rig="threePt" dir="t"/>
            </a:scene3d>
            <a:sp3d z="635000">
              <a:bevelT/>
            </a:sp3d>
          </p:spPr>
        </p:pic>
        <p:sp>
          <p:nvSpPr>
            <p:cNvPr id="9" name="Rectangle 8"/>
            <p:cNvSpPr/>
            <p:nvPr/>
          </p:nvSpPr>
          <p:spPr>
            <a:xfrm>
              <a:off x="6118655" y="187036"/>
              <a:ext cx="1823128" cy="2770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RMS Roughness = 6.5nm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228600" y="762000"/>
            <a:ext cx="4114800" cy="3919953"/>
            <a:chOff x="2743200" y="2480846"/>
            <a:chExt cx="4114800" cy="3919953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2857500" y="2400300"/>
              <a:ext cx="3886199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43200" y="2781297"/>
              <a:ext cx="3238500" cy="3467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3429000" y="2480846"/>
              <a:ext cx="246650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RMS Roughness = 1.42nm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143000" y="1219200"/>
            <a:ext cx="1688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/>
              <a:t>30 nm Nb/MgO</a:t>
            </a:r>
            <a:endParaRPr lang="en-US" b="1" dirty="0"/>
          </a:p>
        </p:txBody>
      </p:sp>
      <p:sp>
        <p:nvSpPr>
          <p:cNvPr id="18" name="Rectangle 17"/>
          <p:cNvSpPr/>
          <p:nvPr/>
        </p:nvSpPr>
        <p:spPr>
          <a:xfrm>
            <a:off x="5715000" y="457200"/>
            <a:ext cx="20008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000" b="1" dirty="0" smtClean="0">
                <a:solidFill>
                  <a:schemeClr val="bg1"/>
                </a:solidFill>
              </a:rPr>
              <a:t>600 nm Nb/MgO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0" y="4038600"/>
            <a:ext cx="853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400nm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4800" y="5638800"/>
            <a:ext cx="6641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Magnetron sputtering  600nm , 600C, 7h, RRR~47 , </a:t>
            </a:r>
          </a:p>
          <a:p>
            <a:r>
              <a:rPr lang="en-US" sz="2400" dirty="0" smtClean="0"/>
              <a:t>ECR  620nm , 360°C, 30’, RRR~50 </a:t>
            </a:r>
            <a:endParaRPr lang="en-US" sz="2400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4th International Workshop on thin Films and New Ideas for Pushing the Limits of RF Superconductivity - A-M Valente-Feliciano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Group 15"/>
          <p:cNvGrpSpPr/>
          <p:nvPr/>
        </p:nvGrpSpPr>
        <p:grpSpPr>
          <a:xfrm>
            <a:off x="72008" y="-824706"/>
            <a:ext cx="11628783" cy="8646193"/>
            <a:chOff x="339004" y="334897"/>
            <a:chExt cx="5523672" cy="492273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5400000">
              <a:off x="639472" y="34429"/>
              <a:ext cx="4922736" cy="5523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7"/>
            <p:cNvSpPr/>
            <p:nvPr/>
          </p:nvSpPr>
          <p:spPr>
            <a:xfrm>
              <a:off x="685800" y="804446"/>
              <a:ext cx="23783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RMS Roughness = 6.6nm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42" name="Picture 2" descr="C:\Documents and Settings\Palmieri V\Documenti\All files\All files\CONFERENCES\Thin film Conf\Thin films &amp; new Ideas_10\foto Workshop\workshop_292.JPG"/>
          <p:cNvPicPr>
            <a:picLocks noChangeAspect="1" noChangeArrowheads="1"/>
          </p:cNvPicPr>
          <p:nvPr/>
        </p:nvPicPr>
        <p:blipFill>
          <a:blip r:embed="rId2" cstate="print"/>
          <a:srcRect r="9000"/>
          <a:stretch>
            <a:fillRect/>
          </a:stretch>
        </p:blipFill>
        <p:spPr bwMode="auto">
          <a:xfrm>
            <a:off x="0" y="1"/>
            <a:ext cx="939653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8"/>
          <p:cNvSpPr>
            <a:spLocks noChangeArrowheads="1"/>
          </p:cNvSpPr>
          <p:nvPr/>
        </p:nvSpPr>
        <p:spPr bwMode="auto">
          <a:xfrm>
            <a:off x="184274" y="295275"/>
            <a:ext cx="60547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rgbClr val="000066"/>
                </a:solidFill>
              </a:rPr>
              <a:t> </a:t>
            </a:r>
            <a:r>
              <a:rPr lang="de-DE" sz="2800" dirty="0">
                <a:solidFill>
                  <a:srgbClr val="000066"/>
                </a:solidFill>
              </a:rPr>
              <a:t>Ideal </a:t>
            </a:r>
            <a:r>
              <a:rPr lang="de-DE" sz="2800" dirty="0" err="1">
                <a:solidFill>
                  <a:srgbClr val="000066"/>
                </a:solidFill>
              </a:rPr>
              <a:t>diamagnet</a:t>
            </a:r>
            <a:r>
              <a:rPr lang="de-DE" sz="2800" dirty="0">
                <a:solidFill>
                  <a:srgbClr val="000066"/>
                </a:solidFill>
              </a:rPr>
              <a:t>, </a:t>
            </a:r>
            <a:r>
              <a:rPr lang="de-DE" sz="2800" dirty="0" err="1">
                <a:solidFill>
                  <a:srgbClr val="000066"/>
                </a:solidFill>
              </a:rPr>
              <a:t>corner</a:t>
            </a:r>
            <a:r>
              <a:rPr lang="de-DE" sz="2800" dirty="0">
                <a:solidFill>
                  <a:srgbClr val="000066"/>
                </a:solidFill>
              </a:rPr>
              <a:t> </a:t>
            </a:r>
            <a:r>
              <a:rPr lang="de-DE" sz="2800" dirty="0" err="1">
                <a:solidFill>
                  <a:srgbClr val="000066"/>
                </a:solidFill>
              </a:rPr>
              <a:t>with</a:t>
            </a:r>
            <a:r>
              <a:rPr lang="de-DE" sz="2800" dirty="0">
                <a:solidFill>
                  <a:srgbClr val="000066"/>
                </a:solidFill>
              </a:rPr>
              <a:t> angle  </a:t>
            </a:r>
            <a:r>
              <a:rPr lang="el-GR" sz="2800" dirty="0">
                <a:solidFill>
                  <a:srgbClr val="A50021"/>
                </a:solidFill>
              </a:rPr>
              <a:t>α</a:t>
            </a:r>
            <a:r>
              <a:rPr lang="de-DE" sz="2800" dirty="0">
                <a:solidFill>
                  <a:srgbClr val="A50021"/>
                </a:solidFill>
              </a:rPr>
              <a:t> </a:t>
            </a:r>
            <a:r>
              <a:rPr lang="de-DE" sz="2800" dirty="0">
                <a:solidFill>
                  <a:srgbClr val="000066"/>
                </a:solidFill>
              </a:rPr>
              <a:t>:</a:t>
            </a: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0" y="119675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800" dirty="0" err="1"/>
              <a:t>Near</a:t>
            </a:r>
            <a:r>
              <a:rPr lang="de-DE" sz="1800" dirty="0"/>
              <a:t> </a:t>
            </a:r>
            <a:r>
              <a:rPr lang="de-DE" sz="1800" dirty="0" err="1"/>
              <a:t>corner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angle  </a:t>
            </a:r>
            <a:r>
              <a:rPr lang="el-GR" sz="2800" b="1" dirty="0">
                <a:solidFill>
                  <a:srgbClr val="A50021"/>
                </a:solidFill>
              </a:rPr>
              <a:t>α</a:t>
            </a:r>
            <a:r>
              <a:rPr lang="de-DE" sz="1800" dirty="0">
                <a:solidFill>
                  <a:srgbClr val="A50021"/>
                </a:solidFill>
              </a:rPr>
              <a:t> 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magnetic</a:t>
            </a:r>
            <a:r>
              <a:rPr lang="de-DE" sz="1800" dirty="0"/>
              <a:t> </a:t>
            </a:r>
            <a:r>
              <a:rPr lang="de-DE" sz="1800" dirty="0" err="1" smtClean="0"/>
              <a:t>field</a:t>
            </a:r>
            <a:r>
              <a:rPr lang="de-DE" sz="1800" dirty="0" smtClean="0"/>
              <a:t>  </a:t>
            </a:r>
            <a:r>
              <a:rPr lang="de-DE" sz="1800" dirty="0" err="1" smtClean="0"/>
              <a:t>diverges</a:t>
            </a:r>
            <a:r>
              <a:rPr lang="de-DE" sz="1800" dirty="0" smtClean="0"/>
              <a:t> </a:t>
            </a:r>
            <a:r>
              <a:rPr lang="de-DE" sz="1800" dirty="0" err="1"/>
              <a:t>as</a:t>
            </a:r>
            <a:r>
              <a:rPr lang="de-DE" sz="1800" dirty="0"/>
              <a:t>  </a:t>
            </a:r>
            <a:r>
              <a:rPr lang="de-DE" sz="2400" b="1" dirty="0"/>
              <a:t>H </a:t>
            </a:r>
            <a:r>
              <a:rPr lang="en-US" sz="2400" b="1" dirty="0"/>
              <a:t>~ 1/ r</a:t>
            </a:r>
            <a:r>
              <a:rPr lang="el-GR" sz="2800" b="1" baseline="30000" dirty="0">
                <a:cs typeface="Arial" charset="0"/>
              </a:rPr>
              <a:t>β</a:t>
            </a:r>
            <a:r>
              <a:rPr lang="de-DE" sz="2400" b="1" dirty="0"/>
              <a:t>,  </a:t>
            </a:r>
            <a:r>
              <a:rPr lang="el-GR" sz="2400" b="1" dirty="0"/>
              <a:t>β</a:t>
            </a:r>
            <a:r>
              <a:rPr lang="de-DE" sz="2400" b="1" dirty="0"/>
              <a:t> = (</a:t>
            </a:r>
            <a:r>
              <a:rPr lang="el-GR" sz="2400" b="1" dirty="0">
                <a:cs typeface="Arial" charset="0"/>
              </a:rPr>
              <a:t>π</a:t>
            </a:r>
            <a:r>
              <a:rPr lang="de-DE" sz="2400" b="1" dirty="0">
                <a:cs typeface="Arial" charset="0"/>
              </a:rPr>
              <a:t> – </a:t>
            </a:r>
            <a:r>
              <a:rPr lang="el-GR" sz="2400" b="1" dirty="0">
                <a:solidFill>
                  <a:srgbClr val="A50021"/>
                </a:solidFill>
              </a:rPr>
              <a:t>α</a:t>
            </a:r>
            <a:r>
              <a:rPr lang="de-DE" sz="2400" b="1" dirty="0"/>
              <a:t>)/(2</a:t>
            </a:r>
            <a:r>
              <a:rPr lang="el-GR" sz="2400" b="1" dirty="0"/>
              <a:t>π</a:t>
            </a:r>
            <a:r>
              <a:rPr lang="de-DE" sz="2400" b="1" dirty="0"/>
              <a:t> - </a:t>
            </a:r>
            <a:r>
              <a:rPr lang="el-GR" sz="2400" b="1" dirty="0">
                <a:solidFill>
                  <a:srgbClr val="A50021"/>
                </a:solidFill>
              </a:rPr>
              <a:t>α</a:t>
            </a:r>
            <a:r>
              <a:rPr lang="de-DE" sz="2400" b="1" dirty="0"/>
              <a:t>)</a:t>
            </a:r>
            <a:endParaRPr lang="el-GR" sz="1800" b="1" dirty="0"/>
          </a:p>
        </p:txBody>
      </p:sp>
      <p:sp>
        <p:nvSpPr>
          <p:cNvPr id="40" name="Oval 40"/>
          <p:cNvSpPr>
            <a:spLocks noChangeArrowheads="1"/>
          </p:cNvSpPr>
          <p:nvPr/>
        </p:nvSpPr>
        <p:spPr bwMode="auto">
          <a:xfrm>
            <a:off x="2280444" y="2901181"/>
            <a:ext cx="914400" cy="9144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41"/>
          <p:cNvSpPr>
            <a:spLocks noChangeArrowheads="1"/>
          </p:cNvSpPr>
          <p:nvPr/>
        </p:nvSpPr>
        <p:spPr bwMode="auto">
          <a:xfrm>
            <a:off x="3467894" y="4412035"/>
            <a:ext cx="1655762" cy="360362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Rectangle 42"/>
          <p:cNvSpPr>
            <a:spLocks noChangeArrowheads="1"/>
          </p:cNvSpPr>
          <p:nvPr/>
        </p:nvSpPr>
        <p:spPr bwMode="auto">
          <a:xfrm>
            <a:off x="5539680" y="5916885"/>
            <a:ext cx="1584325" cy="28892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Freeform 43"/>
          <p:cNvSpPr>
            <a:spLocks/>
          </p:cNvSpPr>
          <p:nvPr/>
        </p:nvSpPr>
        <p:spPr bwMode="auto">
          <a:xfrm>
            <a:off x="4907756" y="4077072"/>
            <a:ext cx="298450" cy="1127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" y="108"/>
              </a:cxn>
              <a:cxn ang="0">
                <a:pos x="111" y="196"/>
              </a:cxn>
              <a:cxn ang="0">
                <a:pos x="158" y="257"/>
              </a:cxn>
              <a:cxn ang="0">
                <a:pos x="179" y="298"/>
              </a:cxn>
              <a:cxn ang="0">
                <a:pos x="179" y="345"/>
              </a:cxn>
              <a:cxn ang="0">
                <a:pos x="122" y="447"/>
              </a:cxn>
              <a:cxn ang="0">
                <a:pos x="77" y="525"/>
              </a:cxn>
              <a:cxn ang="0">
                <a:pos x="53" y="612"/>
              </a:cxn>
              <a:cxn ang="0">
                <a:pos x="53" y="710"/>
              </a:cxn>
            </a:cxnLst>
            <a:rect l="0" t="0" r="r" b="b"/>
            <a:pathLst>
              <a:path w="188" h="710">
                <a:moveTo>
                  <a:pt x="0" y="0"/>
                </a:moveTo>
                <a:cubicBezTo>
                  <a:pt x="6" y="30"/>
                  <a:pt x="20" y="86"/>
                  <a:pt x="47" y="108"/>
                </a:cubicBezTo>
                <a:cubicBezTo>
                  <a:pt x="77" y="165"/>
                  <a:pt x="70" y="144"/>
                  <a:pt x="111" y="196"/>
                </a:cubicBezTo>
                <a:cubicBezTo>
                  <a:pt x="115" y="206"/>
                  <a:pt x="155" y="247"/>
                  <a:pt x="158" y="257"/>
                </a:cubicBezTo>
                <a:cubicBezTo>
                  <a:pt x="168" y="275"/>
                  <a:pt x="175" y="283"/>
                  <a:pt x="179" y="298"/>
                </a:cubicBezTo>
                <a:cubicBezTo>
                  <a:pt x="183" y="313"/>
                  <a:pt x="188" y="320"/>
                  <a:pt x="179" y="345"/>
                </a:cubicBezTo>
                <a:cubicBezTo>
                  <a:pt x="168" y="386"/>
                  <a:pt x="146" y="401"/>
                  <a:pt x="122" y="447"/>
                </a:cubicBezTo>
                <a:cubicBezTo>
                  <a:pt x="93" y="489"/>
                  <a:pt x="107" y="469"/>
                  <a:pt x="77" y="525"/>
                </a:cubicBezTo>
                <a:cubicBezTo>
                  <a:pt x="69" y="542"/>
                  <a:pt x="59" y="586"/>
                  <a:pt x="53" y="612"/>
                </a:cubicBezTo>
                <a:cubicBezTo>
                  <a:pt x="53" y="674"/>
                  <a:pt x="53" y="657"/>
                  <a:pt x="53" y="710"/>
                </a:cubicBezTo>
              </a:path>
            </a:pathLst>
          </a:custGeom>
          <a:noFill/>
          <a:ln w="12700" cmpd="sng">
            <a:solidFill>
              <a:srgbClr val="0066FF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" name="Freeform 45"/>
          <p:cNvSpPr>
            <a:spLocks/>
          </p:cNvSpPr>
          <p:nvPr/>
        </p:nvSpPr>
        <p:spPr bwMode="auto">
          <a:xfrm>
            <a:off x="5076031" y="4077072"/>
            <a:ext cx="252413" cy="1127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" y="108"/>
              </a:cxn>
              <a:cxn ang="0">
                <a:pos x="103" y="201"/>
              </a:cxn>
              <a:cxn ang="0">
                <a:pos x="134" y="257"/>
              </a:cxn>
              <a:cxn ang="0">
                <a:pos x="154" y="303"/>
              </a:cxn>
              <a:cxn ang="0">
                <a:pos x="154" y="371"/>
              </a:cxn>
              <a:cxn ang="0">
                <a:pos x="122" y="447"/>
              </a:cxn>
              <a:cxn ang="0">
                <a:pos x="77" y="525"/>
              </a:cxn>
              <a:cxn ang="0">
                <a:pos x="53" y="612"/>
              </a:cxn>
              <a:cxn ang="0">
                <a:pos x="53" y="710"/>
              </a:cxn>
            </a:cxnLst>
            <a:rect l="0" t="0" r="r" b="b"/>
            <a:pathLst>
              <a:path w="159" h="710">
                <a:moveTo>
                  <a:pt x="0" y="0"/>
                </a:moveTo>
                <a:cubicBezTo>
                  <a:pt x="6" y="30"/>
                  <a:pt x="20" y="86"/>
                  <a:pt x="47" y="108"/>
                </a:cubicBezTo>
                <a:cubicBezTo>
                  <a:pt x="77" y="165"/>
                  <a:pt x="62" y="149"/>
                  <a:pt x="103" y="201"/>
                </a:cubicBezTo>
                <a:cubicBezTo>
                  <a:pt x="107" y="211"/>
                  <a:pt x="134" y="242"/>
                  <a:pt x="134" y="257"/>
                </a:cubicBezTo>
                <a:cubicBezTo>
                  <a:pt x="144" y="275"/>
                  <a:pt x="151" y="284"/>
                  <a:pt x="154" y="303"/>
                </a:cubicBezTo>
                <a:cubicBezTo>
                  <a:pt x="157" y="322"/>
                  <a:pt x="159" y="347"/>
                  <a:pt x="154" y="371"/>
                </a:cubicBezTo>
                <a:cubicBezTo>
                  <a:pt x="139" y="407"/>
                  <a:pt x="146" y="401"/>
                  <a:pt x="122" y="447"/>
                </a:cubicBezTo>
                <a:cubicBezTo>
                  <a:pt x="93" y="489"/>
                  <a:pt x="107" y="469"/>
                  <a:pt x="77" y="525"/>
                </a:cubicBezTo>
                <a:cubicBezTo>
                  <a:pt x="69" y="542"/>
                  <a:pt x="59" y="586"/>
                  <a:pt x="53" y="612"/>
                </a:cubicBezTo>
                <a:cubicBezTo>
                  <a:pt x="53" y="674"/>
                  <a:pt x="53" y="657"/>
                  <a:pt x="53" y="710"/>
                </a:cubicBezTo>
              </a:path>
            </a:pathLst>
          </a:custGeom>
          <a:noFill/>
          <a:ln w="12700" cmpd="sng">
            <a:solidFill>
              <a:srgbClr val="0066FF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" name="Freeform 46"/>
          <p:cNvSpPr>
            <a:spLocks/>
          </p:cNvSpPr>
          <p:nvPr/>
        </p:nvSpPr>
        <p:spPr bwMode="auto">
          <a:xfrm>
            <a:off x="3075781" y="2807518"/>
            <a:ext cx="222250" cy="1125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" y="108"/>
              </a:cxn>
              <a:cxn ang="0">
                <a:pos x="89" y="189"/>
              </a:cxn>
              <a:cxn ang="0">
                <a:pos x="120" y="246"/>
              </a:cxn>
              <a:cxn ang="0">
                <a:pos x="136" y="307"/>
              </a:cxn>
              <a:cxn ang="0">
                <a:pos x="136" y="379"/>
              </a:cxn>
              <a:cxn ang="0">
                <a:pos x="114" y="457"/>
              </a:cxn>
              <a:cxn ang="0">
                <a:pos x="83" y="529"/>
              </a:cxn>
              <a:cxn ang="0">
                <a:pos x="53" y="616"/>
              </a:cxn>
              <a:cxn ang="0">
                <a:pos x="38" y="709"/>
              </a:cxn>
            </a:cxnLst>
            <a:rect l="0" t="0" r="r" b="b"/>
            <a:pathLst>
              <a:path w="140" h="709">
                <a:moveTo>
                  <a:pt x="0" y="0"/>
                </a:moveTo>
                <a:cubicBezTo>
                  <a:pt x="6" y="30"/>
                  <a:pt x="20" y="86"/>
                  <a:pt x="47" y="108"/>
                </a:cubicBezTo>
                <a:cubicBezTo>
                  <a:pt x="77" y="165"/>
                  <a:pt x="48" y="137"/>
                  <a:pt x="89" y="189"/>
                </a:cubicBezTo>
                <a:cubicBezTo>
                  <a:pt x="93" y="199"/>
                  <a:pt x="117" y="236"/>
                  <a:pt x="120" y="246"/>
                </a:cubicBezTo>
                <a:cubicBezTo>
                  <a:pt x="130" y="264"/>
                  <a:pt x="133" y="285"/>
                  <a:pt x="136" y="307"/>
                </a:cubicBezTo>
                <a:cubicBezTo>
                  <a:pt x="139" y="329"/>
                  <a:pt x="140" y="354"/>
                  <a:pt x="136" y="379"/>
                </a:cubicBezTo>
                <a:cubicBezTo>
                  <a:pt x="125" y="420"/>
                  <a:pt x="138" y="411"/>
                  <a:pt x="114" y="457"/>
                </a:cubicBezTo>
                <a:cubicBezTo>
                  <a:pt x="85" y="499"/>
                  <a:pt x="113" y="473"/>
                  <a:pt x="83" y="529"/>
                </a:cubicBezTo>
                <a:cubicBezTo>
                  <a:pt x="75" y="546"/>
                  <a:pt x="64" y="575"/>
                  <a:pt x="53" y="616"/>
                </a:cubicBezTo>
                <a:cubicBezTo>
                  <a:pt x="48" y="662"/>
                  <a:pt x="38" y="656"/>
                  <a:pt x="38" y="709"/>
                </a:cubicBezTo>
              </a:path>
            </a:pathLst>
          </a:custGeom>
          <a:noFill/>
          <a:ln w="12700" cmpd="sng">
            <a:solidFill>
              <a:srgbClr val="0066FF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" name="Freeform 47"/>
          <p:cNvSpPr>
            <a:spLocks/>
          </p:cNvSpPr>
          <p:nvPr/>
        </p:nvSpPr>
        <p:spPr bwMode="auto">
          <a:xfrm>
            <a:off x="6979543" y="5542235"/>
            <a:ext cx="250825" cy="1127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" y="108"/>
              </a:cxn>
              <a:cxn ang="0">
                <a:pos x="111" y="196"/>
              </a:cxn>
              <a:cxn ang="0">
                <a:pos x="148" y="248"/>
              </a:cxn>
              <a:cxn ang="0">
                <a:pos x="158" y="294"/>
              </a:cxn>
              <a:cxn ang="0">
                <a:pos x="148" y="387"/>
              </a:cxn>
              <a:cxn ang="0">
                <a:pos x="122" y="447"/>
              </a:cxn>
              <a:cxn ang="0">
                <a:pos x="77" y="525"/>
              </a:cxn>
              <a:cxn ang="0">
                <a:pos x="53" y="612"/>
              </a:cxn>
              <a:cxn ang="0">
                <a:pos x="53" y="710"/>
              </a:cxn>
            </a:cxnLst>
            <a:rect l="0" t="0" r="r" b="b"/>
            <a:pathLst>
              <a:path w="158" h="710">
                <a:moveTo>
                  <a:pt x="0" y="0"/>
                </a:moveTo>
                <a:cubicBezTo>
                  <a:pt x="6" y="30"/>
                  <a:pt x="20" y="86"/>
                  <a:pt x="47" y="108"/>
                </a:cubicBezTo>
                <a:cubicBezTo>
                  <a:pt x="77" y="165"/>
                  <a:pt x="70" y="144"/>
                  <a:pt x="111" y="196"/>
                </a:cubicBezTo>
                <a:cubicBezTo>
                  <a:pt x="115" y="206"/>
                  <a:pt x="145" y="238"/>
                  <a:pt x="148" y="248"/>
                </a:cubicBezTo>
                <a:cubicBezTo>
                  <a:pt x="158" y="325"/>
                  <a:pt x="158" y="271"/>
                  <a:pt x="158" y="294"/>
                </a:cubicBezTo>
                <a:cubicBezTo>
                  <a:pt x="158" y="317"/>
                  <a:pt x="154" y="362"/>
                  <a:pt x="148" y="387"/>
                </a:cubicBezTo>
                <a:cubicBezTo>
                  <a:pt x="137" y="428"/>
                  <a:pt x="146" y="401"/>
                  <a:pt x="122" y="447"/>
                </a:cubicBezTo>
                <a:cubicBezTo>
                  <a:pt x="93" y="489"/>
                  <a:pt x="107" y="469"/>
                  <a:pt x="77" y="525"/>
                </a:cubicBezTo>
                <a:cubicBezTo>
                  <a:pt x="69" y="542"/>
                  <a:pt x="59" y="586"/>
                  <a:pt x="53" y="612"/>
                </a:cubicBezTo>
                <a:cubicBezTo>
                  <a:pt x="53" y="674"/>
                  <a:pt x="53" y="657"/>
                  <a:pt x="53" y="710"/>
                </a:cubicBezTo>
              </a:path>
            </a:pathLst>
          </a:custGeom>
          <a:noFill/>
          <a:ln w="12700" cmpd="sng">
            <a:solidFill>
              <a:srgbClr val="0066FF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" name="Freeform 48"/>
          <p:cNvSpPr>
            <a:spLocks/>
          </p:cNvSpPr>
          <p:nvPr/>
        </p:nvSpPr>
        <p:spPr bwMode="auto">
          <a:xfrm>
            <a:off x="7139880" y="5534297"/>
            <a:ext cx="228600" cy="1127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" y="108"/>
              </a:cxn>
              <a:cxn ang="0">
                <a:pos x="103" y="196"/>
              </a:cxn>
              <a:cxn ang="0">
                <a:pos x="134" y="262"/>
              </a:cxn>
              <a:cxn ang="0">
                <a:pos x="139" y="319"/>
              </a:cxn>
              <a:cxn ang="0">
                <a:pos x="134" y="386"/>
              </a:cxn>
              <a:cxn ang="0">
                <a:pos x="108" y="463"/>
              </a:cxn>
              <a:cxn ang="0">
                <a:pos x="77" y="525"/>
              </a:cxn>
              <a:cxn ang="0">
                <a:pos x="53" y="612"/>
              </a:cxn>
              <a:cxn ang="0">
                <a:pos x="53" y="710"/>
              </a:cxn>
            </a:cxnLst>
            <a:rect l="0" t="0" r="r" b="b"/>
            <a:pathLst>
              <a:path w="144" h="710">
                <a:moveTo>
                  <a:pt x="0" y="0"/>
                </a:moveTo>
                <a:cubicBezTo>
                  <a:pt x="6" y="30"/>
                  <a:pt x="20" y="86"/>
                  <a:pt x="47" y="108"/>
                </a:cubicBezTo>
                <a:cubicBezTo>
                  <a:pt x="77" y="165"/>
                  <a:pt x="62" y="144"/>
                  <a:pt x="103" y="196"/>
                </a:cubicBezTo>
                <a:cubicBezTo>
                  <a:pt x="107" y="206"/>
                  <a:pt x="131" y="252"/>
                  <a:pt x="134" y="262"/>
                </a:cubicBezTo>
                <a:cubicBezTo>
                  <a:pt x="144" y="339"/>
                  <a:pt x="139" y="298"/>
                  <a:pt x="139" y="319"/>
                </a:cubicBezTo>
                <a:cubicBezTo>
                  <a:pt x="139" y="340"/>
                  <a:pt x="139" y="362"/>
                  <a:pt x="134" y="386"/>
                </a:cubicBezTo>
                <a:cubicBezTo>
                  <a:pt x="108" y="442"/>
                  <a:pt x="119" y="427"/>
                  <a:pt x="108" y="463"/>
                </a:cubicBezTo>
                <a:cubicBezTo>
                  <a:pt x="79" y="505"/>
                  <a:pt x="107" y="469"/>
                  <a:pt x="77" y="525"/>
                </a:cubicBezTo>
                <a:cubicBezTo>
                  <a:pt x="69" y="542"/>
                  <a:pt x="59" y="586"/>
                  <a:pt x="53" y="612"/>
                </a:cubicBezTo>
                <a:cubicBezTo>
                  <a:pt x="53" y="674"/>
                  <a:pt x="53" y="657"/>
                  <a:pt x="53" y="710"/>
                </a:cubicBezTo>
              </a:path>
            </a:pathLst>
          </a:custGeom>
          <a:noFill/>
          <a:ln w="12700" cmpd="sng">
            <a:solidFill>
              <a:srgbClr val="0066FF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" name="Freeform 49"/>
          <p:cNvSpPr>
            <a:spLocks/>
          </p:cNvSpPr>
          <p:nvPr/>
        </p:nvSpPr>
        <p:spPr bwMode="auto">
          <a:xfrm>
            <a:off x="3355181" y="2807518"/>
            <a:ext cx="220663" cy="1125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" y="108"/>
              </a:cxn>
              <a:cxn ang="0">
                <a:pos x="89" y="189"/>
              </a:cxn>
              <a:cxn ang="0">
                <a:pos x="120" y="246"/>
              </a:cxn>
              <a:cxn ang="0">
                <a:pos x="136" y="307"/>
              </a:cxn>
              <a:cxn ang="0">
                <a:pos x="136" y="379"/>
              </a:cxn>
              <a:cxn ang="0">
                <a:pos x="126" y="421"/>
              </a:cxn>
              <a:cxn ang="0">
                <a:pos x="111" y="467"/>
              </a:cxn>
              <a:cxn ang="0">
                <a:pos x="80" y="544"/>
              </a:cxn>
              <a:cxn ang="0">
                <a:pos x="53" y="616"/>
              </a:cxn>
              <a:cxn ang="0">
                <a:pos x="38" y="709"/>
              </a:cxn>
            </a:cxnLst>
            <a:rect l="0" t="0" r="r" b="b"/>
            <a:pathLst>
              <a:path w="139" h="709">
                <a:moveTo>
                  <a:pt x="0" y="0"/>
                </a:moveTo>
                <a:cubicBezTo>
                  <a:pt x="6" y="30"/>
                  <a:pt x="20" y="86"/>
                  <a:pt x="47" y="108"/>
                </a:cubicBezTo>
                <a:cubicBezTo>
                  <a:pt x="77" y="165"/>
                  <a:pt x="48" y="137"/>
                  <a:pt x="89" y="189"/>
                </a:cubicBezTo>
                <a:cubicBezTo>
                  <a:pt x="93" y="199"/>
                  <a:pt x="117" y="236"/>
                  <a:pt x="120" y="246"/>
                </a:cubicBezTo>
                <a:cubicBezTo>
                  <a:pt x="130" y="264"/>
                  <a:pt x="133" y="285"/>
                  <a:pt x="136" y="307"/>
                </a:cubicBezTo>
                <a:cubicBezTo>
                  <a:pt x="139" y="329"/>
                  <a:pt x="138" y="360"/>
                  <a:pt x="136" y="379"/>
                </a:cubicBezTo>
                <a:cubicBezTo>
                  <a:pt x="135" y="399"/>
                  <a:pt x="128" y="408"/>
                  <a:pt x="126" y="421"/>
                </a:cubicBezTo>
                <a:cubicBezTo>
                  <a:pt x="122" y="436"/>
                  <a:pt x="119" y="447"/>
                  <a:pt x="111" y="467"/>
                </a:cubicBezTo>
                <a:cubicBezTo>
                  <a:pt x="82" y="509"/>
                  <a:pt x="110" y="488"/>
                  <a:pt x="80" y="544"/>
                </a:cubicBezTo>
                <a:cubicBezTo>
                  <a:pt x="72" y="561"/>
                  <a:pt x="64" y="575"/>
                  <a:pt x="53" y="616"/>
                </a:cubicBezTo>
                <a:cubicBezTo>
                  <a:pt x="48" y="662"/>
                  <a:pt x="38" y="656"/>
                  <a:pt x="38" y="709"/>
                </a:cubicBezTo>
              </a:path>
            </a:pathLst>
          </a:custGeom>
          <a:noFill/>
          <a:ln w="12700" cmpd="sng">
            <a:solidFill>
              <a:srgbClr val="0066FF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6" name="Text Box 50"/>
          <p:cNvSpPr txBox="1">
            <a:spLocks noChangeArrowheads="1"/>
          </p:cNvSpPr>
          <p:nvPr/>
        </p:nvSpPr>
        <p:spPr bwMode="auto">
          <a:xfrm>
            <a:off x="539552" y="2780928"/>
            <a:ext cx="94609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</a:rPr>
              <a:t>cylinder</a:t>
            </a:r>
            <a:endParaRPr lang="de-DE" sz="1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de-DE" sz="1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75000"/>
              </a:lnSpc>
            </a:pP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</a:rPr>
              <a:t>sphere</a:t>
            </a:r>
            <a:endParaRPr lang="de-DE" sz="1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75000"/>
              </a:lnSpc>
            </a:pPr>
            <a:endParaRPr lang="de-DE" sz="1800" dirty="0">
              <a:solidFill>
                <a:srgbClr val="A50021"/>
              </a:solidFill>
            </a:endParaRPr>
          </a:p>
          <a:p>
            <a:pPr>
              <a:lnSpc>
                <a:spcPct val="75000"/>
              </a:lnSpc>
            </a:pPr>
            <a:endParaRPr lang="de-DE" sz="1800" dirty="0">
              <a:solidFill>
                <a:srgbClr val="A50021"/>
              </a:solidFill>
            </a:endParaRPr>
          </a:p>
          <a:p>
            <a:pPr>
              <a:lnSpc>
                <a:spcPct val="75000"/>
              </a:lnSpc>
            </a:pPr>
            <a:endParaRPr lang="de-DE" sz="1800" dirty="0">
              <a:solidFill>
                <a:srgbClr val="A50021"/>
              </a:solidFill>
            </a:endParaRPr>
          </a:p>
        </p:txBody>
      </p:sp>
      <p:sp>
        <p:nvSpPr>
          <p:cNvPr id="57" name="Line 51"/>
          <p:cNvSpPr>
            <a:spLocks noChangeShapeType="1"/>
          </p:cNvSpPr>
          <p:nvPr/>
        </p:nvSpPr>
        <p:spPr bwMode="auto">
          <a:xfrm>
            <a:off x="4315619" y="4596185"/>
            <a:ext cx="792162" cy="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" name="Line 52"/>
          <p:cNvSpPr>
            <a:spLocks noChangeShapeType="1"/>
          </p:cNvSpPr>
          <p:nvPr/>
        </p:nvSpPr>
        <p:spPr bwMode="auto">
          <a:xfrm flipV="1">
            <a:off x="4315619" y="4412035"/>
            <a:ext cx="0" cy="21590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" name="Text Box 53"/>
          <p:cNvSpPr txBox="1">
            <a:spLocks noChangeArrowheads="1"/>
          </p:cNvSpPr>
          <p:nvPr/>
        </p:nvSpPr>
        <p:spPr bwMode="auto">
          <a:xfrm>
            <a:off x="4315619" y="4499347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A50021"/>
                </a:solidFill>
              </a:rPr>
              <a:t>a</a:t>
            </a:r>
          </a:p>
        </p:txBody>
      </p:sp>
      <p:sp>
        <p:nvSpPr>
          <p:cNvPr id="60" name="Freeform 54"/>
          <p:cNvSpPr>
            <a:spLocks/>
          </p:cNvSpPr>
          <p:nvPr/>
        </p:nvSpPr>
        <p:spPr bwMode="auto">
          <a:xfrm>
            <a:off x="3201194" y="2807518"/>
            <a:ext cx="220662" cy="1125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" y="108"/>
              </a:cxn>
              <a:cxn ang="0">
                <a:pos x="89" y="189"/>
              </a:cxn>
              <a:cxn ang="0">
                <a:pos x="120" y="246"/>
              </a:cxn>
              <a:cxn ang="0">
                <a:pos x="136" y="307"/>
              </a:cxn>
              <a:cxn ang="0">
                <a:pos x="136" y="379"/>
              </a:cxn>
              <a:cxn ang="0">
                <a:pos x="115" y="451"/>
              </a:cxn>
              <a:cxn ang="0">
                <a:pos x="77" y="525"/>
              </a:cxn>
              <a:cxn ang="0">
                <a:pos x="53" y="616"/>
              </a:cxn>
              <a:cxn ang="0">
                <a:pos x="38" y="709"/>
              </a:cxn>
            </a:cxnLst>
            <a:rect l="0" t="0" r="r" b="b"/>
            <a:pathLst>
              <a:path w="139" h="709">
                <a:moveTo>
                  <a:pt x="0" y="0"/>
                </a:moveTo>
                <a:cubicBezTo>
                  <a:pt x="6" y="30"/>
                  <a:pt x="20" y="86"/>
                  <a:pt x="47" y="108"/>
                </a:cubicBezTo>
                <a:cubicBezTo>
                  <a:pt x="77" y="165"/>
                  <a:pt x="48" y="137"/>
                  <a:pt x="89" y="189"/>
                </a:cubicBezTo>
                <a:cubicBezTo>
                  <a:pt x="93" y="199"/>
                  <a:pt x="117" y="236"/>
                  <a:pt x="120" y="246"/>
                </a:cubicBezTo>
                <a:cubicBezTo>
                  <a:pt x="130" y="264"/>
                  <a:pt x="133" y="285"/>
                  <a:pt x="136" y="307"/>
                </a:cubicBezTo>
                <a:cubicBezTo>
                  <a:pt x="139" y="329"/>
                  <a:pt x="139" y="355"/>
                  <a:pt x="136" y="379"/>
                </a:cubicBezTo>
                <a:cubicBezTo>
                  <a:pt x="125" y="420"/>
                  <a:pt x="139" y="405"/>
                  <a:pt x="115" y="451"/>
                </a:cubicBezTo>
                <a:cubicBezTo>
                  <a:pt x="86" y="493"/>
                  <a:pt x="107" y="469"/>
                  <a:pt x="77" y="525"/>
                </a:cubicBezTo>
                <a:cubicBezTo>
                  <a:pt x="69" y="542"/>
                  <a:pt x="64" y="575"/>
                  <a:pt x="53" y="616"/>
                </a:cubicBezTo>
                <a:cubicBezTo>
                  <a:pt x="48" y="662"/>
                  <a:pt x="38" y="656"/>
                  <a:pt x="38" y="709"/>
                </a:cubicBezTo>
              </a:path>
            </a:pathLst>
          </a:custGeom>
          <a:noFill/>
          <a:ln w="12700" cmpd="sng">
            <a:solidFill>
              <a:srgbClr val="0066FF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" name="Text Box 55"/>
          <p:cNvSpPr txBox="1">
            <a:spLocks noChangeArrowheads="1"/>
          </p:cNvSpPr>
          <p:nvPr/>
        </p:nvSpPr>
        <p:spPr bwMode="auto">
          <a:xfrm>
            <a:off x="6115943" y="6181997"/>
            <a:ext cx="409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A50021"/>
                </a:solidFill>
              </a:rPr>
              <a:t>2a</a:t>
            </a:r>
          </a:p>
        </p:txBody>
      </p:sp>
      <p:sp>
        <p:nvSpPr>
          <p:cNvPr id="62" name="Text Box 57"/>
          <p:cNvSpPr txBox="1">
            <a:spLocks noChangeArrowheads="1"/>
          </p:cNvSpPr>
          <p:nvPr/>
        </p:nvSpPr>
        <p:spPr bwMode="auto">
          <a:xfrm>
            <a:off x="4028281" y="4370760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A50021"/>
                </a:solidFill>
              </a:rPr>
              <a:t>b</a:t>
            </a:r>
          </a:p>
        </p:txBody>
      </p:sp>
      <p:sp>
        <p:nvSpPr>
          <p:cNvPr id="63" name="Text Box 64"/>
          <p:cNvSpPr txBox="1">
            <a:spLocks noChangeArrowheads="1"/>
          </p:cNvSpPr>
          <p:nvPr/>
        </p:nvSpPr>
        <p:spPr bwMode="auto">
          <a:xfrm>
            <a:off x="5171380" y="5877197"/>
            <a:ext cx="409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A50021"/>
                </a:solidFill>
              </a:rPr>
              <a:t>2b</a:t>
            </a:r>
          </a:p>
        </p:txBody>
      </p:sp>
      <p:sp>
        <p:nvSpPr>
          <p:cNvPr id="64" name="Text Box 65"/>
          <p:cNvSpPr txBox="1">
            <a:spLocks noChangeArrowheads="1"/>
          </p:cNvSpPr>
          <p:nvPr/>
        </p:nvSpPr>
        <p:spPr bwMode="auto">
          <a:xfrm>
            <a:off x="3810794" y="2855143"/>
            <a:ext cx="10207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A50021"/>
                </a:solidFill>
              </a:rPr>
              <a:t> H/H</a:t>
            </a:r>
            <a:r>
              <a:rPr lang="de-DE" sz="1800" baseline="-25000">
                <a:solidFill>
                  <a:srgbClr val="A50021"/>
                </a:solidFill>
              </a:rPr>
              <a:t>a</a:t>
            </a:r>
            <a:r>
              <a:rPr lang="de-DE" sz="1600">
                <a:solidFill>
                  <a:srgbClr val="A50021"/>
                </a:solidFill>
              </a:rPr>
              <a:t> = 2</a:t>
            </a:r>
          </a:p>
        </p:txBody>
      </p:sp>
      <p:sp>
        <p:nvSpPr>
          <p:cNvPr id="65" name="Text Box 66"/>
          <p:cNvSpPr txBox="1">
            <a:spLocks noChangeArrowheads="1"/>
          </p:cNvSpPr>
          <p:nvPr/>
        </p:nvSpPr>
        <p:spPr bwMode="auto">
          <a:xfrm>
            <a:off x="3815556" y="3318693"/>
            <a:ext cx="1020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A50021"/>
                </a:solidFill>
              </a:rPr>
              <a:t> H/H</a:t>
            </a:r>
            <a:r>
              <a:rPr lang="de-DE" sz="1800" baseline="-25000">
                <a:solidFill>
                  <a:srgbClr val="A50021"/>
                </a:solidFill>
              </a:rPr>
              <a:t>a</a:t>
            </a:r>
            <a:r>
              <a:rPr lang="de-DE" sz="1600">
                <a:solidFill>
                  <a:srgbClr val="A50021"/>
                </a:solidFill>
              </a:rPr>
              <a:t> = 3</a:t>
            </a:r>
          </a:p>
        </p:txBody>
      </p:sp>
      <p:sp>
        <p:nvSpPr>
          <p:cNvPr id="66" name="Text Box 67"/>
          <p:cNvSpPr txBox="1">
            <a:spLocks noChangeArrowheads="1"/>
          </p:cNvSpPr>
          <p:nvPr/>
        </p:nvSpPr>
        <p:spPr bwMode="auto">
          <a:xfrm>
            <a:off x="7419280" y="5885135"/>
            <a:ext cx="1473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A50021"/>
                </a:solidFill>
              </a:rPr>
              <a:t>H/H</a:t>
            </a:r>
            <a:r>
              <a:rPr lang="de-DE" sz="1800" baseline="-25000">
                <a:solidFill>
                  <a:srgbClr val="A50021"/>
                </a:solidFill>
              </a:rPr>
              <a:t>a</a:t>
            </a:r>
            <a:r>
              <a:rPr lang="de-DE" sz="1600">
                <a:solidFill>
                  <a:srgbClr val="A50021"/>
                </a:solidFill>
              </a:rPr>
              <a:t> </a:t>
            </a:r>
            <a:r>
              <a:rPr lang="de-DE" sz="1600">
                <a:solidFill>
                  <a:srgbClr val="A50021"/>
                </a:solidFill>
                <a:cs typeface="Arial" charset="0"/>
              </a:rPr>
              <a:t>≈</a:t>
            </a:r>
            <a:r>
              <a:rPr lang="de-DE" sz="1600">
                <a:solidFill>
                  <a:srgbClr val="A50021"/>
                </a:solidFill>
              </a:rPr>
              <a:t> (a/b)</a:t>
            </a:r>
            <a:r>
              <a:rPr lang="de-DE" sz="1800" baseline="30000">
                <a:solidFill>
                  <a:srgbClr val="A50021"/>
                </a:solidFill>
              </a:rPr>
              <a:t>1/2</a:t>
            </a:r>
          </a:p>
        </p:txBody>
      </p:sp>
      <p:sp>
        <p:nvSpPr>
          <p:cNvPr id="67" name="Text Box 68"/>
          <p:cNvSpPr txBox="1">
            <a:spLocks noChangeArrowheads="1"/>
          </p:cNvSpPr>
          <p:nvPr/>
        </p:nvSpPr>
        <p:spPr bwMode="auto">
          <a:xfrm>
            <a:off x="5412581" y="4412035"/>
            <a:ext cx="1133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A50021"/>
                </a:solidFill>
              </a:rPr>
              <a:t>H/H</a:t>
            </a:r>
            <a:r>
              <a:rPr lang="de-DE" sz="1800" baseline="-25000">
                <a:solidFill>
                  <a:srgbClr val="A50021"/>
                </a:solidFill>
              </a:rPr>
              <a:t>a</a:t>
            </a:r>
            <a:r>
              <a:rPr lang="de-DE" sz="1600">
                <a:solidFill>
                  <a:srgbClr val="A50021"/>
                </a:solidFill>
              </a:rPr>
              <a:t> = a/b</a:t>
            </a:r>
          </a:p>
        </p:txBody>
      </p:sp>
      <p:sp>
        <p:nvSpPr>
          <p:cNvPr id="68" name="Line 69"/>
          <p:cNvSpPr>
            <a:spLocks noChangeShapeType="1"/>
          </p:cNvSpPr>
          <p:nvPr/>
        </p:nvSpPr>
        <p:spPr bwMode="auto">
          <a:xfrm>
            <a:off x="6908105" y="6061347"/>
            <a:ext cx="215900" cy="0"/>
          </a:xfrm>
          <a:prstGeom prst="line">
            <a:avLst/>
          </a:prstGeom>
          <a:noFill/>
          <a:ln w="19050">
            <a:solidFill>
              <a:srgbClr val="33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" name="Text Box 70"/>
          <p:cNvSpPr txBox="1">
            <a:spLocks noChangeArrowheads="1"/>
          </p:cNvSpPr>
          <p:nvPr/>
        </p:nvSpPr>
        <p:spPr bwMode="auto">
          <a:xfrm>
            <a:off x="1763688" y="2060848"/>
            <a:ext cx="46044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400" b="1" dirty="0" err="1">
                <a:solidFill>
                  <a:schemeClr val="accent2"/>
                </a:solidFill>
              </a:rPr>
              <a:t>Magnetic</a:t>
            </a:r>
            <a:r>
              <a:rPr lang="de-DE" sz="2400" b="1" dirty="0">
                <a:solidFill>
                  <a:schemeClr val="accent2"/>
                </a:solidFill>
              </a:rPr>
              <a:t> </a:t>
            </a:r>
            <a:r>
              <a:rPr lang="de-DE" sz="2400" b="1" dirty="0" err="1">
                <a:solidFill>
                  <a:schemeClr val="accent2"/>
                </a:solidFill>
              </a:rPr>
              <a:t>field</a:t>
            </a:r>
            <a:r>
              <a:rPr lang="de-DE" sz="2400" b="1" dirty="0">
                <a:solidFill>
                  <a:schemeClr val="accent2"/>
                </a:solidFill>
              </a:rPr>
              <a:t> </a:t>
            </a:r>
            <a:r>
              <a:rPr lang="de-DE" sz="2400" b="1" dirty="0">
                <a:solidFill>
                  <a:srgbClr val="A50021"/>
                </a:solidFill>
              </a:rPr>
              <a:t>H</a:t>
            </a:r>
            <a:r>
              <a:rPr lang="de-DE" sz="2400" b="1" dirty="0">
                <a:solidFill>
                  <a:schemeClr val="accent2"/>
                </a:solidFill>
              </a:rPr>
              <a:t> </a:t>
            </a:r>
            <a:r>
              <a:rPr lang="de-DE" sz="2400" b="1" dirty="0" err="1">
                <a:solidFill>
                  <a:schemeClr val="accent2"/>
                </a:solidFill>
              </a:rPr>
              <a:t>at</a:t>
            </a:r>
            <a:r>
              <a:rPr lang="de-DE" sz="2400" b="1" dirty="0">
                <a:solidFill>
                  <a:schemeClr val="accent2"/>
                </a:solidFill>
              </a:rPr>
              <a:t> </a:t>
            </a:r>
            <a:r>
              <a:rPr lang="de-DE" sz="2400" b="1" dirty="0" err="1">
                <a:solidFill>
                  <a:schemeClr val="accent2"/>
                </a:solidFill>
              </a:rPr>
              <a:t>the</a:t>
            </a:r>
            <a:r>
              <a:rPr lang="de-DE" sz="2400" b="1" dirty="0">
                <a:solidFill>
                  <a:schemeClr val="accent2"/>
                </a:solidFill>
              </a:rPr>
              <a:t> </a:t>
            </a:r>
            <a:r>
              <a:rPr lang="de-DE" sz="2400" b="1" dirty="0" err="1">
                <a:solidFill>
                  <a:schemeClr val="accent2"/>
                </a:solidFill>
              </a:rPr>
              <a:t>equator</a:t>
            </a:r>
            <a:r>
              <a:rPr lang="de-DE" sz="2400" b="1" dirty="0">
                <a:solidFill>
                  <a:schemeClr val="accent2"/>
                </a:solidFill>
              </a:rPr>
              <a:t> </a:t>
            </a:r>
            <a:r>
              <a:rPr lang="de-DE" sz="2400" b="1" dirty="0" err="1">
                <a:solidFill>
                  <a:schemeClr val="accent2"/>
                </a:solidFill>
              </a:rPr>
              <a:t>of</a:t>
            </a:r>
            <a:r>
              <a:rPr lang="de-DE" sz="2400" b="1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70" name="Oval 72"/>
          <p:cNvSpPr>
            <a:spLocks noChangeArrowheads="1"/>
          </p:cNvSpPr>
          <p:nvPr/>
        </p:nvSpPr>
        <p:spPr bwMode="auto">
          <a:xfrm>
            <a:off x="4275931" y="4564435"/>
            <a:ext cx="73025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Line 74"/>
          <p:cNvSpPr>
            <a:spLocks noChangeShapeType="1"/>
          </p:cNvSpPr>
          <p:nvPr/>
        </p:nvSpPr>
        <p:spPr bwMode="auto">
          <a:xfrm>
            <a:off x="2971006" y="3367906"/>
            <a:ext cx="215900" cy="0"/>
          </a:xfrm>
          <a:prstGeom prst="line">
            <a:avLst/>
          </a:prstGeom>
          <a:noFill/>
          <a:ln w="19050">
            <a:solidFill>
              <a:srgbClr val="33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2" name="Line 75"/>
          <p:cNvSpPr>
            <a:spLocks noChangeShapeType="1"/>
          </p:cNvSpPr>
          <p:nvPr/>
        </p:nvSpPr>
        <p:spPr bwMode="auto">
          <a:xfrm flipH="1">
            <a:off x="5539680" y="6069285"/>
            <a:ext cx="215900" cy="0"/>
          </a:xfrm>
          <a:prstGeom prst="line">
            <a:avLst/>
          </a:prstGeom>
          <a:noFill/>
          <a:ln w="19050">
            <a:solidFill>
              <a:srgbClr val="33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" name="Line 76"/>
          <p:cNvSpPr>
            <a:spLocks noChangeShapeType="1"/>
          </p:cNvSpPr>
          <p:nvPr/>
        </p:nvSpPr>
        <p:spPr bwMode="auto">
          <a:xfrm flipH="1">
            <a:off x="3475831" y="4596185"/>
            <a:ext cx="215900" cy="0"/>
          </a:xfrm>
          <a:prstGeom prst="line">
            <a:avLst/>
          </a:prstGeom>
          <a:noFill/>
          <a:ln w="19050">
            <a:solidFill>
              <a:srgbClr val="33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4" name="Line 77"/>
          <p:cNvSpPr>
            <a:spLocks noChangeShapeType="1"/>
          </p:cNvSpPr>
          <p:nvPr/>
        </p:nvSpPr>
        <p:spPr bwMode="auto">
          <a:xfrm flipH="1">
            <a:off x="2267744" y="3375843"/>
            <a:ext cx="215900" cy="0"/>
          </a:xfrm>
          <a:prstGeom prst="line">
            <a:avLst/>
          </a:prstGeom>
          <a:noFill/>
          <a:ln w="19050">
            <a:solidFill>
              <a:srgbClr val="33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" name="Text Box 78"/>
          <p:cNvSpPr txBox="1">
            <a:spLocks noChangeArrowheads="1"/>
          </p:cNvSpPr>
          <p:nvPr/>
        </p:nvSpPr>
        <p:spPr bwMode="auto">
          <a:xfrm>
            <a:off x="3923928" y="6237312"/>
            <a:ext cx="1208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336600"/>
                </a:solidFill>
              </a:rPr>
              <a:t>(</a:t>
            </a:r>
            <a:r>
              <a:rPr lang="de-DE" dirty="0" err="1">
                <a:solidFill>
                  <a:srgbClr val="336600"/>
                </a:solidFill>
              </a:rPr>
              <a:t>strip</a:t>
            </a:r>
            <a:r>
              <a:rPr lang="de-DE" dirty="0">
                <a:solidFill>
                  <a:srgbClr val="336600"/>
                </a:solidFill>
              </a:rPr>
              <a:t> </a:t>
            </a:r>
            <a:r>
              <a:rPr lang="de-DE" dirty="0" err="1">
                <a:solidFill>
                  <a:srgbClr val="336600"/>
                </a:solidFill>
              </a:rPr>
              <a:t>or</a:t>
            </a:r>
            <a:r>
              <a:rPr lang="de-DE" dirty="0">
                <a:solidFill>
                  <a:srgbClr val="336600"/>
                </a:solidFill>
              </a:rPr>
              <a:t> </a:t>
            </a:r>
            <a:r>
              <a:rPr lang="de-DE" dirty="0" err="1">
                <a:solidFill>
                  <a:srgbClr val="336600"/>
                </a:solidFill>
              </a:rPr>
              <a:t>disk</a:t>
            </a:r>
            <a:r>
              <a:rPr lang="de-DE" dirty="0">
                <a:solidFill>
                  <a:srgbClr val="336600"/>
                </a:solidFill>
              </a:rPr>
              <a:t>)</a:t>
            </a:r>
          </a:p>
        </p:txBody>
      </p:sp>
      <p:sp>
        <p:nvSpPr>
          <p:cNvPr id="76" name="Text Box 79"/>
          <p:cNvSpPr txBox="1">
            <a:spLocks noChangeArrowheads="1"/>
          </p:cNvSpPr>
          <p:nvPr/>
        </p:nvSpPr>
        <p:spPr bwMode="auto">
          <a:xfrm>
            <a:off x="5569744" y="4723185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A50021"/>
                </a:solidFill>
              </a:rPr>
              <a:t>b &lt;&lt; a</a:t>
            </a:r>
          </a:p>
        </p:txBody>
      </p:sp>
      <p:sp>
        <p:nvSpPr>
          <p:cNvPr id="77" name="Text Box 80"/>
          <p:cNvSpPr txBox="1">
            <a:spLocks noChangeArrowheads="1"/>
          </p:cNvSpPr>
          <p:nvPr/>
        </p:nvSpPr>
        <p:spPr bwMode="auto">
          <a:xfrm>
            <a:off x="7635180" y="6189935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A50021"/>
                </a:solidFill>
              </a:rPr>
              <a:t>b &lt;&lt; a</a:t>
            </a:r>
          </a:p>
        </p:txBody>
      </p:sp>
      <p:sp>
        <p:nvSpPr>
          <p:cNvPr id="109" name="Text Box 50"/>
          <p:cNvSpPr txBox="1">
            <a:spLocks noChangeArrowheads="1"/>
          </p:cNvSpPr>
          <p:nvPr/>
        </p:nvSpPr>
        <p:spPr bwMode="auto">
          <a:xfrm>
            <a:off x="3923928" y="5877272"/>
            <a:ext cx="1071127" cy="30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</a:rPr>
              <a:t>rectangle</a:t>
            </a:r>
            <a:endParaRPr lang="de-DE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0" name="Text Box 50"/>
          <p:cNvSpPr txBox="1">
            <a:spLocks noChangeArrowheads="1"/>
          </p:cNvSpPr>
          <p:nvPr/>
        </p:nvSpPr>
        <p:spPr bwMode="auto">
          <a:xfrm>
            <a:off x="2267744" y="4437112"/>
            <a:ext cx="981807" cy="51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</a:rPr>
              <a:t>Ellipsoid</a:t>
            </a:r>
            <a:endParaRPr lang="de-DE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75000"/>
              </a:lnSpc>
            </a:pPr>
            <a:endParaRPr lang="de-DE" sz="1800" dirty="0">
              <a:solidFill>
                <a:srgbClr val="A50021"/>
              </a:solidFill>
            </a:endParaRPr>
          </a:p>
        </p:txBody>
      </p:sp>
      <p:cxnSp>
        <p:nvCxnSpPr>
          <p:cNvPr id="112" name="Connettore 1 111"/>
          <p:cNvCxnSpPr/>
          <p:nvPr/>
        </p:nvCxnSpPr>
        <p:spPr>
          <a:xfrm>
            <a:off x="1475656" y="4005064"/>
            <a:ext cx="540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ttore 1 112"/>
          <p:cNvCxnSpPr/>
          <p:nvPr/>
        </p:nvCxnSpPr>
        <p:spPr>
          <a:xfrm>
            <a:off x="2771800" y="5373216"/>
            <a:ext cx="540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082" name="Picture 2" descr="C:\Documents and Settings\Palmieri V\Desktop\Thinfilms_TTC Milano_Feb11\Image2.jpg"/>
          <p:cNvPicPr>
            <a:picLocks noChangeAspect="1" noChangeArrowheads="1"/>
          </p:cNvPicPr>
          <p:nvPr/>
        </p:nvPicPr>
        <p:blipFill>
          <a:blip r:embed="rId2" cstate="print"/>
          <a:srcRect l="2124" r="2468"/>
          <a:stretch>
            <a:fillRect/>
          </a:stretch>
        </p:blipFill>
        <p:spPr bwMode="auto">
          <a:xfrm>
            <a:off x="0" y="764704"/>
            <a:ext cx="9144000" cy="53884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entesi quadra aperta 12"/>
          <p:cNvSpPr/>
          <p:nvPr/>
        </p:nvSpPr>
        <p:spPr>
          <a:xfrm flipH="1">
            <a:off x="8604448" y="-819472"/>
            <a:ext cx="496010" cy="806489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entesi quadra aperta 11"/>
          <p:cNvSpPr/>
          <p:nvPr/>
        </p:nvSpPr>
        <p:spPr>
          <a:xfrm flipH="1">
            <a:off x="8172400" y="-410930"/>
            <a:ext cx="928058" cy="7268930"/>
          </a:xfrm>
          <a:prstGeom prst="leftBracket">
            <a:avLst>
              <a:gd name="adj" fmla="val 24974"/>
            </a:avLst>
          </a:prstGeom>
          <a:solidFill>
            <a:srgbClr val="FF0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entesi quadra aperta 4"/>
          <p:cNvSpPr/>
          <p:nvPr/>
        </p:nvSpPr>
        <p:spPr>
          <a:xfrm flipH="1">
            <a:off x="7452320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entesi quadra aperta 2"/>
          <p:cNvSpPr/>
          <p:nvPr/>
        </p:nvSpPr>
        <p:spPr>
          <a:xfrm flipH="1">
            <a:off x="7380312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entesi quadra aperta 10"/>
          <p:cNvSpPr/>
          <p:nvPr/>
        </p:nvSpPr>
        <p:spPr>
          <a:xfrm flipH="1">
            <a:off x="8604448" y="-1368152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entesi quadra aperta 9"/>
          <p:cNvSpPr/>
          <p:nvPr/>
        </p:nvSpPr>
        <p:spPr>
          <a:xfrm flipH="1">
            <a:off x="8604448" y="-2355146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entesi quadra aperta 8"/>
          <p:cNvSpPr/>
          <p:nvPr/>
        </p:nvSpPr>
        <p:spPr>
          <a:xfrm flipH="1">
            <a:off x="8604448" y="-3240360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entesi quadra aperta 7"/>
          <p:cNvSpPr/>
          <p:nvPr/>
        </p:nvSpPr>
        <p:spPr>
          <a:xfrm flipH="1">
            <a:off x="8460432" y="-4227354"/>
            <a:ext cx="640026" cy="7152298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entesi quadra aperta 3"/>
          <p:cNvSpPr/>
          <p:nvPr/>
        </p:nvSpPr>
        <p:spPr>
          <a:xfrm flipH="1">
            <a:off x="7308304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7265324" y="43542"/>
            <a:ext cx="1368152" cy="2866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8388424" y="2062589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EC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0" y="620688"/>
            <a:ext cx="8305800" cy="5588496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/>
          </a:bodyPr>
          <a:lstStyle/>
          <a:p>
            <a:pPr marL="182563" marR="0" lvl="0" indent="-9525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Zapf Dingbats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굴림" pitchFamily="34" charset="-127"/>
                <a:cs typeface="+mn-cs"/>
              </a:rPr>
              <a:t>Niobium Films for SRF  by</a:t>
            </a:r>
          </a:p>
          <a:p>
            <a:pPr marL="182563" marR="0" lvl="0" indent="-9525" algn="ct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Zapf Dingbats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굴림" pitchFamily="34" charset="-127"/>
                <a:cs typeface="+mn-cs"/>
              </a:rPr>
              <a:t>High Power Impulse Magnetron Sputtering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182563" marR="0" lvl="0" indent="-9525" algn="ctr" defTabSz="914400" rtl="0" eaLnBrk="1" fontAlgn="auto" latinLnBrk="0" hangingPunct="1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Zapf Dingbats" charset="2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marR="0" lvl="0" indent="-9525" algn="ctr" defTabSz="914400" rtl="0" eaLnBrk="1" fontAlgn="auto" latinLnBrk="0" hangingPunct="1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Zapf Dingbats" charset="2"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marR="0" lvl="0" indent="-9525" algn="ctr" defTabSz="914400" rtl="0" eaLnBrk="1" fontAlgn="auto" latinLnBrk="0" hangingPunct="1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Zapf Dingbats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Andr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Anders</a:t>
            </a:r>
            <a:endParaRPr kumimoji="0" lang="en-US" sz="3200" b="0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marR="0" lvl="0" indent="-9525" algn="ctr" defTabSz="914400" rtl="0" eaLnBrk="1" fontAlgn="auto" latinLnBrk="0" hangingPunct="1">
              <a:lnSpc>
                <a:spcPct val="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Zapf Dingbats" charset="2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marR="0" lvl="0" indent="-9525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Zapf Dingbats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aanders@lbl.gov</a:t>
            </a:r>
          </a:p>
          <a:p>
            <a:pPr marL="182563" marR="0" lvl="0" indent="-9525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Zapf Dingbats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Lawrence Berkeley National Laboratory, Berkeley, California</a:t>
            </a:r>
          </a:p>
          <a:p>
            <a:pPr marL="182563" marR="0" lvl="0" indent="-9525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Zapf Dingbats" charset="2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marR="0" lvl="0" indent="-9525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Zapf Dingbats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marR="0" lvl="0" indent="-9525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Zapf Dingbats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marR="0" lvl="0" indent="-9525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Zapf Dingbats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marR="0" lvl="0" indent="-9525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Zapf Dingbats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marR="0" lvl="0" indent="-9525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Zapf Dingbats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marR="0" lvl="0" indent="-9525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Zapf Dingbats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marR="0" lvl="0" indent="-9525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Zapf Dingbats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marR="0" lvl="0" indent="-9525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Zapf Dingbats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marR="0" lvl="0" indent="-9525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Zapf Dingbats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marR="0" lvl="0" indent="-9525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Zapf Dingbats" charset="2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563" marR="0" lvl="0" indent="-9525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Zapf Dingbats" charset="2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work was supported by the U.S. Department of Energy under Contract No. DE-AC02-05CH11231.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Picture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4761384"/>
            <a:ext cx="2209800" cy="1397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0" name="Titolo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62" name="Picture 4" descr="Cu_HIPIMS in vacuum_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83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54968"/>
            <a:ext cx="9144000" cy="685800"/>
          </a:xfrm>
          <a:ln w="9525"/>
        </p:spPr>
        <p:txBody>
          <a:bodyPr anchor="b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HIPIMS without any gas: Pure Self-Sputtering in Vacuum</a:t>
            </a:r>
          </a:p>
        </p:txBody>
      </p:sp>
      <p:sp>
        <p:nvSpPr>
          <p:cNvPr id="868357" name="Text Box 5"/>
          <p:cNvSpPr txBox="1">
            <a:spLocks noChangeArrowheads="1"/>
          </p:cNvSpPr>
          <p:nvPr/>
        </p:nvSpPr>
        <p:spPr bwMode="auto">
          <a:xfrm>
            <a:off x="1600200" y="5334000"/>
            <a:ext cx="19986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2” magnetron</a:t>
            </a:r>
          </a:p>
        </p:txBody>
      </p:sp>
      <p:sp>
        <p:nvSpPr>
          <p:cNvPr id="868358" name="Text Box 6"/>
          <p:cNvSpPr txBox="1">
            <a:spLocks noChangeArrowheads="1"/>
          </p:cNvSpPr>
          <p:nvPr/>
        </p:nvSpPr>
        <p:spPr bwMode="auto">
          <a:xfrm>
            <a:off x="6629400" y="4800600"/>
            <a:ext cx="13208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Ion</a:t>
            </a:r>
          </a:p>
          <a:p>
            <a:pPr algn="l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collector</a:t>
            </a:r>
          </a:p>
        </p:txBody>
      </p:sp>
      <p:sp>
        <p:nvSpPr>
          <p:cNvPr id="868359" name="Text Box 7"/>
          <p:cNvSpPr txBox="1">
            <a:spLocks noChangeArrowheads="1"/>
          </p:cNvSpPr>
          <p:nvPr/>
        </p:nvSpPr>
        <p:spPr bwMode="auto">
          <a:xfrm>
            <a:off x="3810000" y="1752600"/>
            <a:ext cx="23177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Arc “kickstarter”</a:t>
            </a:r>
          </a:p>
        </p:txBody>
      </p:sp>
      <p:sp>
        <p:nvSpPr>
          <p:cNvPr id="1576967" name="TextBox 6"/>
          <p:cNvSpPr txBox="1">
            <a:spLocks noChangeArrowheads="1"/>
          </p:cNvSpPr>
          <p:nvPr/>
        </p:nvSpPr>
        <p:spPr bwMode="auto">
          <a:xfrm>
            <a:off x="0" y="6276975"/>
            <a:ext cx="5410200" cy="581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  <a:cs typeface="Courier New" pitchFamily="49" charset="0"/>
              </a:rPr>
              <a:t>J. Andersson and A. Anders, Appl. Phys. Lett.  </a:t>
            </a:r>
            <a:r>
              <a:rPr lang="en-US" sz="1600" b="1">
                <a:solidFill>
                  <a:schemeClr val="bg1"/>
                </a:solidFill>
                <a:cs typeface="Courier New" pitchFamily="49" charset="0"/>
              </a:rPr>
              <a:t>92</a:t>
            </a:r>
            <a:r>
              <a:rPr lang="en-US" sz="1600">
                <a:solidFill>
                  <a:schemeClr val="bg1"/>
                </a:solidFill>
                <a:cs typeface="Courier New" pitchFamily="49" charset="0"/>
              </a:rPr>
              <a:t> (2008) 221503</a:t>
            </a:r>
          </a:p>
          <a:p>
            <a:pPr algn="l"/>
            <a:r>
              <a:rPr lang="en-US" sz="1600">
                <a:solidFill>
                  <a:schemeClr val="bg1"/>
                </a:solidFill>
                <a:cs typeface="Courier New" pitchFamily="49" charset="0"/>
              </a:rPr>
              <a:t>J. Andersson and A. Anders,</a:t>
            </a:r>
            <a:r>
              <a:rPr lang="nb-NO" sz="1600">
                <a:solidFill>
                  <a:schemeClr val="bg1"/>
                </a:solidFill>
                <a:cs typeface="Courier New" pitchFamily="49" charset="0"/>
              </a:rPr>
              <a:t> Phys. Rev. Lett. </a:t>
            </a:r>
            <a:r>
              <a:rPr lang="nb-NO" sz="1600" b="1">
                <a:solidFill>
                  <a:schemeClr val="bg1"/>
                </a:solidFill>
                <a:cs typeface="Courier New" pitchFamily="49" charset="0"/>
              </a:rPr>
              <a:t>102</a:t>
            </a:r>
            <a:r>
              <a:rPr lang="nb-NO" sz="1600">
                <a:solidFill>
                  <a:schemeClr val="bg1"/>
                </a:solidFill>
                <a:cs typeface="Courier New" pitchFamily="49" charset="0"/>
              </a:rPr>
              <a:t> (2009) 045003</a:t>
            </a:r>
            <a:endParaRPr lang="en-US" sz="1600">
              <a:solidFill>
                <a:schemeClr val="bg1"/>
              </a:solidFill>
              <a:cs typeface="Courier New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2322" name="Picture 3" descr="ADF Via 110nm 50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320000">
            <a:off x="907256" y="932657"/>
            <a:ext cx="270668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2323" name="Picture 3" descr="tmp_3496_6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066800"/>
            <a:ext cx="44958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9232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736600"/>
          </a:xfrm>
        </p:spPr>
        <p:txBody>
          <a:bodyPr>
            <a:noAutofit/>
          </a:bodyPr>
          <a:lstStyle/>
          <a:p>
            <a:r>
              <a:rPr lang="en-US" sz="2800" dirty="0"/>
              <a:t>Conformal Coating by Energetic </a:t>
            </a:r>
            <a:r>
              <a:rPr lang="en-US" sz="2800" dirty="0" smtClean="0"/>
              <a:t>Condensation</a:t>
            </a:r>
            <a:br>
              <a:rPr lang="en-US" sz="2800" dirty="0" smtClean="0"/>
            </a:br>
            <a:r>
              <a:rPr lang="en-US" sz="2800" dirty="0" smtClean="0"/>
              <a:t>have </a:t>
            </a:r>
            <a:r>
              <a:rPr lang="en-US" sz="2800" dirty="0"/>
              <a:t>been demonstrated</a:t>
            </a:r>
          </a:p>
        </p:txBody>
      </p:sp>
      <p:sp>
        <p:nvSpPr>
          <p:cNvPr id="159232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3803650" cy="5130800"/>
          </a:xfrm>
        </p:spPr>
        <p:txBody>
          <a:bodyPr/>
          <a:lstStyle/>
          <a:p>
            <a:r>
              <a:rPr lang="en-US" sz="20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HIPIMS</a:t>
            </a:r>
          </a:p>
          <a:p>
            <a:pPr lvl="1"/>
            <a:r>
              <a:rPr lang="en-US" sz="18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Oerlikon</a:t>
            </a:r>
            <a:r>
              <a:rPr lang="en-US" sz="18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800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Balzers</a:t>
            </a:r>
            <a:r>
              <a:rPr lang="en-US" sz="18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(2009)</a:t>
            </a:r>
          </a:p>
        </p:txBody>
      </p:sp>
      <p:sp>
        <p:nvSpPr>
          <p:cNvPr id="1592326" name="Line 6"/>
          <p:cNvSpPr>
            <a:spLocks noChangeShapeType="1"/>
          </p:cNvSpPr>
          <p:nvPr/>
        </p:nvSpPr>
        <p:spPr bwMode="auto">
          <a:xfrm>
            <a:off x="4572000" y="990600"/>
            <a:ext cx="0" cy="5486400"/>
          </a:xfrm>
          <a:prstGeom prst="line">
            <a:avLst/>
          </a:prstGeom>
          <a:noFill/>
          <a:ln w="12700">
            <a:solidFill>
              <a:srgbClr val="236B2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92327" name="Rectangle 7"/>
          <p:cNvSpPr>
            <a:spLocks noChangeArrowheads="1"/>
          </p:cNvSpPr>
          <p:nvPr/>
        </p:nvSpPr>
        <p:spPr bwMode="auto">
          <a:xfrm>
            <a:off x="4800600" y="990600"/>
            <a:ext cx="4038600" cy="5130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342900" indent="-342900" algn="l">
              <a:spcBef>
                <a:spcPct val="20000"/>
              </a:spcBef>
              <a:buSzPct val="75000"/>
              <a:buFont typeface="Zapf Dingbats" charset="2"/>
              <a:buChar char="o"/>
            </a:pP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Pulsed Arc</a:t>
            </a:r>
          </a:p>
          <a:p>
            <a:pPr marL="742950" lvl="1" indent="-285750" algn="l">
              <a:spcBef>
                <a:spcPct val="20000"/>
              </a:spcBef>
              <a:buClr>
                <a:srgbClr val="CC0000"/>
              </a:buClr>
              <a:buSzPct val="60000"/>
              <a:buFont typeface="Zapf Dingbats" charset="2"/>
              <a:buChar char="o"/>
            </a:pPr>
            <a:r>
              <a:rPr lang="en-US" sz="1800">
                <a:effectLst>
                  <a:outerShdw blurRad="38100" dist="38100" dir="2700000" algn="tl">
                    <a:srgbClr val="C0C0C0"/>
                  </a:outerShdw>
                </a:effectLst>
              </a:rPr>
              <a:t>Siemroth et al. (1997)</a:t>
            </a:r>
          </a:p>
        </p:txBody>
      </p:sp>
      <p:pic>
        <p:nvPicPr>
          <p:cNvPr id="1592328" name="Picture 8" descr="CLN2_bac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00450"/>
            <a:ext cx="4343400" cy="32575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592329" name="Picture 9" descr="120filter at IB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4383088"/>
            <a:ext cx="3581400" cy="2474912"/>
          </a:xfrm>
          <a:prstGeom prst="rect">
            <a:avLst/>
          </a:prstGeom>
          <a:noFill/>
        </p:spPr>
      </p:pic>
      <p:sp>
        <p:nvSpPr>
          <p:cNvPr id="1592330" name="Text Box 10"/>
          <p:cNvSpPr txBox="1">
            <a:spLocks noChangeArrowheads="1"/>
          </p:cNvSpPr>
          <p:nvPr/>
        </p:nvSpPr>
        <p:spPr bwMode="auto">
          <a:xfrm>
            <a:off x="4648200" y="6340475"/>
            <a:ext cx="4495800" cy="517525"/>
          </a:xfrm>
          <a:prstGeom prst="rect">
            <a:avLst/>
          </a:prstGeom>
          <a:solidFill>
            <a:srgbClr val="FFFF99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>
                <a:latin typeface="Arial" pitchFamily="34" charset="0"/>
              </a:rPr>
              <a:t>P. Siemroth, et al., Thin Solid Films </a:t>
            </a:r>
            <a:r>
              <a:rPr lang="en-US" sz="1400" b="1">
                <a:latin typeface="Arial" pitchFamily="34" charset="0"/>
              </a:rPr>
              <a:t>308,</a:t>
            </a:r>
            <a:r>
              <a:rPr lang="en-US" sz="1400">
                <a:latin typeface="Arial" pitchFamily="34" charset="0"/>
              </a:rPr>
              <a:t> 455 (1997), and  Surf. Coat. Technol. </a:t>
            </a:r>
            <a:r>
              <a:rPr lang="en-US" sz="1400" b="1">
                <a:latin typeface="Arial" pitchFamily="34" charset="0"/>
              </a:rPr>
              <a:t>133-134</a:t>
            </a:r>
            <a:r>
              <a:rPr lang="en-US" sz="1400">
                <a:latin typeface="Arial" pitchFamily="34" charset="0"/>
              </a:rPr>
              <a:t>, 106 (2000).</a:t>
            </a:r>
            <a:endParaRPr lang="en-US" sz="1400">
              <a:latin typeface="Times" pitchFamily="18" charset="0"/>
            </a:endParaRPr>
          </a:p>
        </p:txBody>
      </p:sp>
      <p:sp>
        <p:nvSpPr>
          <p:cNvPr id="30722" name="Title 1"/>
          <p:cNvSpPr>
            <a:spLocks/>
          </p:cNvSpPr>
          <p:nvPr/>
        </p:nvSpPr>
        <p:spPr bwMode="auto">
          <a:xfrm>
            <a:off x="304800" y="6553200"/>
            <a:ext cx="3352800" cy="304800"/>
          </a:xfrm>
          <a:prstGeom prst="rect">
            <a:avLst/>
          </a:prstGeom>
          <a:solidFill>
            <a:srgbClr val="FFFF99"/>
          </a:solidFill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b"/>
          <a:lstStyle/>
          <a:p>
            <a:pPr eaLnBrk="1" hangingPunct="1">
              <a:lnSpc>
                <a:spcPct val="85000"/>
              </a:lnSpc>
            </a:pPr>
            <a:r>
              <a:rPr lang="pt-BR" sz="1600"/>
              <a:t>HIPIMS Dep. of Ti, STEM 250 nm vias</a:t>
            </a:r>
            <a:endParaRPr lang="en-GB" sz="1600"/>
          </a:p>
        </p:txBody>
      </p:sp>
      <p:sp>
        <p:nvSpPr>
          <p:cNvPr id="1592332" name="TextBox 33"/>
          <p:cNvSpPr txBox="1">
            <a:spLocks noChangeArrowheads="1"/>
          </p:cNvSpPr>
          <p:nvPr/>
        </p:nvSpPr>
        <p:spPr bwMode="auto">
          <a:xfrm>
            <a:off x="1143000" y="3124200"/>
            <a:ext cx="2438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1600">
                <a:solidFill>
                  <a:schemeClr val="bg1"/>
                </a:solidFill>
                <a:latin typeface="Helvetica" pitchFamily="34" charset="0"/>
              </a:rPr>
              <a:t>30 % bottom coverage</a:t>
            </a:r>
          </a:p>
          <a:p>
            <a:pPr algn="l"/>
            <a:r>
              <a:rPr lang="en-GB" sz="1600">
                <a:solidFill>
                  <a:schemeClr val="bg1"/>
                </a:solidFill>
                <a:latin typeface="Helvetica" pitchFamily="34" charset="0"/>
              </a:rPr>
              <a:t>6:1 aspect ratio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3" descr="ADF Via 110nm 50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320000">
            <a:off x="1476087" y="-400612"/>
            <a:ext cx="6214329" cy="76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0" y="1201936"/>
            <a:ext cx="4191000" cy="1651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Dedicated </a:t>
            </a:r>
            <a:r>
              <a:rPr lang="en-US" dirty="0" err="1"/>
              <a:t>Nb</a:t>
            </a:r>
            <a:r>
              <a:rPr lang="en-US" dirty="0"/>
              <a:t>-HIPIMS chamber under construction @ Berkeley</a:t>
            </a:r>
          </a:p>
        </p:txBody>
      </p:sp>
      <p:pic>
        <p:nvPicPr>
          <p:cNvPr id="1563653" name="Picture 5" descr="IMG_1118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14900" cy="6705600"/>
          </a:xfrm>
          <a:prstGeom prst="rect">
            <a:avLst/>
          </a:prstGeom>
          <a:noFill/>
        </p:spPr>
      </p:pic>
      <p:pic>
        <p:nvPicPr>
          <p:cNvPr id="1563655" name="Picture 7" descr="Magnetron for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2050" y="4362450"/>
            <a:ext cx="3962400" cy="23161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 Box 4"/>
          <p:cNvSpPr txBox="1">
            <a:spLocks noChangeArrowheads="1"/>
          </p:cNvSpPr>
          <p:nvPr/>
        </p:nvSpPr>
        <p:spPr bwMode="auto">
          <a:xfrm>
            <a:off x="251520" y="2132856"/>
            <a:ext cx="8280920" cy="2769989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3538" indent="-363538">
              <a:lnSpc>
                <a:spcPct val="145000"/>
              </a:lnSpc>
              <a:spcBef>
                <a:spcPts val="1200"/>
              </a:spcBef>
              <a:buFontTx/>
              <a:buChar char="•"/>
            </a:pPr>
            <a:r>
              <a:rPr lang="de-DE" sz="2000" b="1" dirty="0"/>
              <a:t> </a:t>
            </a:r>
            <a:r>
              <a:rPr lang="de-DE" sz="2800" b="1" dirty="0" err="1" smtClean="0"/>
              <a:t>Abrikosov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Vortices</a:t>
            </a:r>
            <a:r>
              <a:rPr lang="de-DE" sz="2800" b="1" dirty="0" smtClean="0"/>
              <a:t> </a:t>
            </a:r>
            <a:r>
              <a:rPr lang="de-DE" sz="2800" b="1" dirty="0"/>
              <a:t>in </a:t>
            </a:r>
            <a:r>
              <a:rPr lang="de-DE" sz="2800" b="1" dirty="0" err="1"/>
              <a:t>superconductors</a:t>
            </a:r>
            <a:r>
              <a:rPr lang="de-DE" sz="2800" b="1" dirty="0"/>
              <a:t> </a:t>
            </a:r>
            <a:r>
              <a:rPr lang="de-DE" sz="2800" b="1" dirty="0" err="1" smtClean="0"/>
              <a:t>are</a:t>
            </a:r>
            <a:r>
              <a:rPr lang="de-DE" sz="2800" b="1" dirty="0" smtClean="0"/>
              <a:t> </a:t>
            </a:r>
            <a:r>
              <a:rPr lang="de-DE" sz="4000" b="1" dirty="0" err="1" smtClean="0">
                <a:solidFill>
                  <a:srgbClr val="FF0000"/>
                </a:solidFill>
              </a:rPr>
              <a:t>usually</a:t>
            </a:r>
            <a:r>
              <a:rPr lang="de-DE" sz="4000" b="1" dirty="0" smtClean="0">
                <a:solidFill>
                  <a:srgbClr val="FF0000"/>
                </a:solidFill>
              </a:rPr>
              <a:t> </a:t>
            </a:r>
            <a:r>
              <a:rPr lang="de-DE" sz="4800" b="1" dirty="0" smtClean="0">
                <a:solidFill>
                  <a:srgbClr val="FF0000"/>
                </a:solidFill>
              </a:rPr>
              <a:t>r</a:t>
            </a:r>
            <a:r>
              <a:rPr lang="de-DE" sz="4000" b="1" dirty="0" smtClean="0">
                <a:solidFill>
                  <a:srgbClr val="FF0000"/>
                </a:solidFill>
              </a:rPr>
              <a:t>epulsive</a:t>
            </a:r>
            <a:r>
              <a:rPr lang="de-DE" sz="2800" b="1" dirty="0" smtClean="0">
                <a:solidFill>
                  <a:srgbClr val="FF0000"/>
                </a:solidFill>
              </a:rPr>
              <a:t>, </a:t>
            </a:r>
            <a:r>
              <a:rPr lang="de-DE" sz="2800" b="1" dirty="0" smtClean="0"/>
              <a:t>but </a:t>
            </a:r>
            <a:r>
              <a:rPr lang="de-DE" sz="2800" b="1" dirty="0" err="1"/>
              <a:t>can</a:t>
            </a:r>
            <a:r>
              <a:rPr lang="de-DE" sz="2800" b="1" dirty="0"/>
              <a:t> </a:t>
            </a:r>
            <a:r>
              <a:rPr lang="de-DE" sz="2800" b="1" dirty="0" err="1"/>
              <a:t>be</a:t>
            </a:r>
            <a:r>
              <a:rPr lang="de-DE" sz="2800" b="1" dirty="0"/>
              <a:t> </a:t>
            </a:r>
            <a:r>
              <a:rPr lang="de-DE" sz="4400" b="1" dirty="0" err="1">
                <a:solidFill>
                  <a:srgbClr val="FF0000"/>
                </a:solidFill>
              </a:rPr>
              <a:t>attractive</a:t>
            </a:r>
            <a:r>
              <a:rPr lang="de-DE" sz="4400" b="1" dirty="0">
                <a:solidFill>
                  <a:srgbClr val="FF0000"/>
                </a:solidFill>
              </a:rPr>
              <a:t> in </a:t>
            </a:r>
            <a:r>
              <a:rPr lang="de-DE" sz="4400" b="1" dirty="0" err="1">
                <a:solidFill>
                  <a:srgbClr val="FF0000"/>
                </a:solidFill>
              </a:rPr>
              <a:t>Nb</a:t>
            </a:r>
            <a:r>
              <a:rPr lang="de-DE" sz="2800" b="1" dirty="0"/>
              <a:t>, </a:t>
            </a:r>
            <a:r>
              <a:rPr lang="de-DE" sz="2800" b="1" dirty="0" err="1"/>
              <a:t>forming</a:t>
            </a:r>
            <a:r>
              <a:rPr lang="de-DE" sz="2800" b="1" dirty="0"/>
              <a:t> </a:t>
            </a:r>
            <a:r>
              <a:rPr lang="de-DE" sz="2800" b="1" dirty="0" err="1"/>
              <a:t>clusters</a:t>
            </a:r>
            <a:r>
              <a:rPr lang="de-DE" sz="2800" b="1" dirty="0"/>
              <a:t>, </a:t>
            </a:r>
            <a:r>
              <a:rPr lang="de-DE" sz="2800" b="1" dirty="0" err="1"/>
              <a:t>lamellae</a:t>
            </a:r>
            <a:r>
              <a:rPr lang="de-DE" sz="2800" b="1" dirty="0"/>
              <a:t>, </a:t>
            </a:r>
            <a:r>
              <a:rPr lang="de-DE" sz="2800" b="1" dirty="0" err="1"/>
              <a:t>chains</a:t>
            </a:r>
            <a:r>
              <a:rPr lang="de-DE" sz="2800" b="1" dirty="0"/>
              <a:t>  </a:t>
            </a:r>
            <a:endParaRPr lang="de-DE" sz="2400" b="1" dirty="0">
              <a:solidFill>
                <a:srgbClr val="FF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323528" y="1847091"/>
            <a:ext cx="8352928" cy="482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4" tIns="45707" rIns="91414" bIns="45707" anchor="ctr"/>
          <a:lstStyle/>
          <a:p>
            <a:pPr defTabSz="914621" eaLnBrk="0" hangingPunct="0"/>
            <a:endParaRPr kumimoji="1" lang="en-US" sz="2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621" eaLnBrk="0" hangingPunct="0"/>
            <a:r>
              <a:rPr kumimoji="1" lang="en-US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Material Science and Technology Research Group (STM)</a:t>
            </a:r>
            <a:endParaRPr kumimoji="1"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621" eaLnBrk="0" hangingPunct="0"/>
            <a:r>
              <a:rPr kumimoji="1"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Dipartimento</a:t>
            </a:r>
            <a:r>
              <a:rPr kumimoji="1"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1"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</a:t>
            </a:r>
            <a:r>
              <a:rPr kumimoji="1"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1"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Ingegneria</a:t>
            </a:r>
            <a:r>
              <a:rPr kumimoji="1"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1"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Meccanica</a:t>
            </a:r>
            <a:r>
              <a:rPr kumimoji="1"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 </a:t>
            </a:r>
            <a:r>
              <a:rPr kumimoji="1"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Industriale</a:t>
            </a:r>
            <a:endParaRPr kumimoji="1"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621" eaLnBrk="0" hangingPunct="0"/>
            <a:r>
              <a:rPr kumimoji="1"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Università</a:t>
            </a:r>
            <a:r>
              <a:rPr kumimoji="1"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Roma TRE</a:t>
            </a:r>
          </a:p>
          <a:p>
            <a:pPr algn="ctr" defTabSz="914621" eaLnBrk="0" hangingPunct="0"/>
            <a:endParaRPr kumimoji="1"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621" eaLnBrk="0" hangingPunct="0"/>
            <a:r>
              <a:rPr kumimoji="1" lang="en-US" sz="3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Nano</a:t>
            </a:r>
            <a:r>
              <a:rPr kumimoji="1" lang="en-US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-mechanical and microstructural characterization of MS-PVD </a:t>
            </a:r>
            <a:r>
              <a:rPr kumimoji="1" lang="en-US" sz="3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Nb</a:t>
            </a:r>
            <a:r>
              <a:rPr kumimoji="1" lang="en-US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thin films</a:t>
            </a:r>
          </a:p>
          <a:p>
            <a:pPr algn="ctr" defTabSz="914621" eaLnBrk="0" hangingPunct="0"/>
            <a:endParaRPr kumimoji="1"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621" eaLnBrk="0" hangingPunct="0"/>
            <a:r>
              <a:rPr kumimoji="1" lang="it-IT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Edoardo Bemporad, Marco Sebastiani, Fabio Carassiti</a:t>
            </a:r>
            <a:br>
              <a:rPr kumimoji="1" lang="it-IT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1" lang="it-IT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Giulia Lanza and Enzo Palmieri</a:t>
            </a:r>
          </a:p>
          <a:p>
            <a:pPr algn="ctr" defTabSz="914621" eaLnBrk="0" hangingPunct="0"/>
            <a:endParaRPr kumimoji="1" lang="it-IT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621" eaLnBrk="0" hangingPunct="0"/>
            <a:endParaRPr kumimoji="1"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3563888" y="4149080"/>
            <a:ext cx="3015574" cy="636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14" tIns="45707" rIns="91414" bIns="45707" anchor="ctr"/>
          <a:lstStyle/>
          <a:p>
            <a:pPr algn="ctr" defTabSz="914621" eaLnBrk="0" hangingPunct="0"/>
            <a:endParaRPr kumimoji="1" lang="it-IT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4338" name="Picture 2" descr="http://www.lime.uniroma3.it/wp-content/uploads/immagini-homepage/logo-centro-instm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0"/>
            <a:ext cx="1857356" cy="84200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4578" name="Picture 2" descr="http://istmds06/Internet/images/header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191250" cy="590551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DSCN8887"/>
          <p:cNvPicPr>
            <a:picLocks noChangeAspect="1" noChangeArrowheads="1"/>
          </p:cNvPicPr>
          <p:nvPr/>
        </p:nvPicPr>
        <p:blipFill>
          <a:blip r:embed="rId3" cstate="screen">
            <a:lum bright="57000" contrast="-65000"/>
          </a:blip>
          <a:srcRect/>
          <a:stretch>
            <a:fillRect/>
          </a:stretch>
        </p:blipFill>
        <p:spPr bwMode="auto">
          <a:xfrm>
            <a:off x="0" y="-3506"/>
            <a:ext cx="9144000" cy="686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HEAD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4509120"/>
            <a:ext cx="7200800" cy="18002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323528" y="980728"/>
            <a:ext cx="8352928" cy="482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4" tIns="45707" rIns="91414" bIns="45707" anchor="ctr"/>
          <a:lstStyle/>
          <a:p>
            <a:pPr defTabSz="914621" eaLnBrk="0" hangingPunct="0"/>
            <a:endParaRPr kumimoji="1" lang="en-US" sz="2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621" eaLnBrk="0" hangingPunct="0"/>
            <a:r>
              <a:rPr kumimoji="1" lang="en-US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Material Science and Technology Research Group (STM)</a:t>
            </a:r>
            <a:endParaRPr kumimoji="1"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621" eaLnBrk="0" hangingPunct="0"/>
            <a:r>
              <a:rPr kumimoji="1"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Dipartimento</a:t>
            </a:r>
            <a:r>
              <a:rPr kumimoji="1"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1"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</a:t>
            </a:r>
            <a:r>
              <a:rPr kumimoji="1"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1"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Ingegneria</a:t>
            </a:r>
            <a:r>
              <a:rPr kumimoji="1"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1"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Meccanica</a:t>
            </a:r>
            <a:r>
              <a:rPr kumimoji="1"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 </a:t>
            </a:r>
            <a:r>
              <a:rPr kumimoji="1"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Industriale</a:t>
            </a:r>
            <a:endParaRPr kumimoji="1"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621" eaLnBrk="0" hangingPunct="0"/>
            <a:r>
              <a:rPr kumimoji="1" lang="en-US" sz="2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Università</a:t>
            </a:r>
            <a:r>
              <a:rPr kumimoji="1" lang="en-US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Roma TRE</a:t>
            </a:r>
          </a:p>
          <a:p>
            <a:pPr algn="ctr" defTabSz="914621" eaLnBrk="0" hangingPunct="0"/>
            <a:endParaRPr kumimoji="1"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621" eaLnBrk="0" hangingPunct="0"/>
            <a:r>
              <a:rPr kumimoji="1" lang="en-US" sz="3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Nano</a:t>
            </a:r>
            <a:r>
              <a:rPr kumimoji="1" lang="en-US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-mechanical and microstructural characterization of MS-PVD </a:t>
            </a:r>
            <a:r>
              <a:rPr kumimoji="1" lang="en-US" sz="30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Nb</a:t>
            </a:r>
            <a:r>
              <a:rPr kumimoji="1" lang="en-US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thin films</a:t>
            </a:r>
          </a:p>
          <a:p>
            <a:pPr algn="ctr" defTabSz="914621" eaLnBrk="0" hangingPunct="0"/>
            <a:endParaRPr kumimoji="1"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621" eaLnBrk="0" hangingPunct="0"/>
            <a:r>
              <a:rPr kumimoji="1" lang="it-IT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Edoardo Bemporad, Marco Sebastiani, Fabio Carassiti</a:t>
            </a:r>
            <a:br>
              <a:rPr kumimoji="1" lang="it-IT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1" lang="it-IT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Giulia Lanza and Enzo Palmieri</a:t>
            </a:r>
          </a:p>
          <a:p>
            <a:pPr algn="ctr" defTabSz="914621" eaLnBrk="0" hangingPunct="0"/>
            <a:endParaRPr kumimoji="1" lang="it-IT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621" eaLnBrk="0" hangingPunct="0"/>
            <a:endParaRPr kumimoji="1" lang="en-US" sz="2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621" eaLnBrk="0" hangingPunct="0"/>
            <a:r>
              <a:rPr kumimoji="1"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fourth international Workshop on:</a:t>
            </a:r>
          </a:p>
          <a:p>
            <a:pPr algn="ctr" defTabSz="914621" eaLnBrk="0" hangingPunct="0"/>
            <a:r>
              <a:rPr kumimoji="1"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THIN FILMS AND NEW IDEAS FOR PUSHING THE LIMITS OF RF SUPERCONDUCTIVITY</a:t>
            </a:r>
          </a:p>
          <a:p>
            <a:pPr algn="ctr" defTabSz="914621" eaLnBrk="0" hangingPunct="0"/>
            <a:r>
              <a:rPr kumimoji="1" lang="en-US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October 4-6, 2010</a:t>
            </a:r>
          </a:p>
          <a:p>
            <a:pPr algn="ctr" defTabSz="914621" eaLnBrk="0" hangingPunct="0"/>
            <a:r>
              <a:rPr kumimoji="1" lang="it-IT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Legnaro</a:t>
            </a:r>
            <a:r>
              <a:rPr kumimoji="1" lang="it-IT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National </a:t>
            </a:r>
            <a:r>
              <a:rPr kumimoji="1" lang="it-IT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Laboratories</a:t>
            </a:r>
            <a:r>
              <a:rPr kumimoji="1" lang="it-IT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kumimoji="1" lang="it-IT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Padua</a:t>
            </a:r>
            <a:r>
              <a:rPr kumimoji="1" lang="it-IT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ITALY</a:t>
            </a:r>
            <a:endParaRPr kumimoji="1" lang="it-IT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6128426" y="6143644"/>
            <a:ext cx="3015574" cy="636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14" tIns="45707" rIns="91414" bIns="45707" anchor="ctr"/>
          <a:lstStyle/>
          <a:p>
            <a:pPr algn="ctr" defTabSz="914621" eaLnBrk="0" hangingPunct="0"/>
            <a:endParaRPr kumimoji="1" lang="it-IT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4338" name="Picture 2" descr="http://www.lime.uniroma3.it/wp-content/uploads/immagini-homepage/logo-centro-instm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0"/>
            <a:ext cx="1857356" cy="84200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4578" name="Picture 2" descr="http://istmds06/Internet/images/headerx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6191250" cy="590551"/>
          </a:xfrm>
          <a:prstGeom prst="rect">
            <a:avLst/>
          </a:prstGeom>
          <a:noFill/>
        </p:spPr>
      </p:pic>
      <p:pic>
        <p:nvPicPr>
          <p:cNvPr id="48130" name="Picture 2" descr="C:\Documents and Settings\Palmieri V\Documenti\All files\All files\CONFERENCES\Thin film Conf\Thin films &amp; new Ideas_10\foto Workshop\workshop_1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962150" y="-911225"/>
            <a:ext cx="13069888" cy="8680450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entesi quadra aperta 12"/>
          <p:cNvSpPr/>
          <p:nvPr/>
        </p:nvSpPr>
        <p:spPr>
          <a:xfrm flipH="1">
            <a:off x="8604448" y="-819472"/>
            <a:ext cx="496010" cy="806489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entesi quadra aperta 11"/>
          <p:cNvSpPr/>
          <p:nvPr/>
        </p:nvSpPr>
        <p:spPr>
          <a:xfrm flipH="1">
            <a:off x="8172400" y="-410930"/>
            <a:ext cx="928058" cy="7268930"/>
          </a:xfrm>
          <a:prstGeom prst="leftBracket">
            <a:avLst>
              <a:gd name="adj" fmla="val 24974"/>
            </a:avLst>
          </a:prstGeom>
          <a:solidFill>
            <a:srgbClr val="FF0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entesi quadra aperta 4"/>
          <p:cNvSpPr/>
          <p:nvPr/>
        </p:nvSpPr>
        <p:spPr>
          <a:xfrm flipH="1">
            <a:off x="7452320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entesi quadra aperta 2"/>
          <p:cNvSpPr/>
          <p:nvPr/>
        </p:nvSpPr>
        <p:spPr>
          <a:xfrm flipH="1">
            <a:off x="7380312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entesi quadra aperta 10"/>
          <p:cNvSpPr/>
          <p:nvPr/>
        </p:nvSpPr>
        <p:spPr>
          <a:xfrm flipH="1">
            <a:off x="8604448" y="-1368152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entesi quadra aperta 9"/>
          <p:cNvSpPr/>
          <p:nvPr/>
        </p:nvSpPr>
        <p:spPr>
          <a:xfrm flipH="1">
            <a:off x="8604448" y="-2355146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entesi quadra aperta 8"/>
          <p:cNvSpPr/>
          <p:nvPr/>
        </p:nvSpPr>
        <p:spPr>
          <a:xfrm flipH="1">
            <a:off x="8460432" y="-3224202"/>
            <a:ext cx="640026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entesi quadra aperta 3"/>
          <p:cNvSpPr/>
          <p:nvPr/>
        </p:nvSpPr>
        <p:spPr>
          <a:xfrm flipH="1">
            <a:off x="7308304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7265324" y="43542"/>
            <a:ext cx="1368152" cy="3889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8388424" y="3070701"/>
            <a:ext cx="75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Ch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51520" y="332656"/>
            <a:ext cx="799288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621" eaLnBrk="0" hangingPunct="0"/>
            <a:r>
              <a:rPr kumimoji="1" lang="en-US" sz="2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Material Science and Technology Research Group (STM)</a:t>
            </a:r>
            <a:endParaRPr kumimoji="1" lang="en-US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621" eaLnBrk="0" hangingPunct="0"/>
            <a:r>
              <a:rPr kumimoji="1" lang="en-US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Dipartimento</a:t>
            </a:r>
            <a:r>
              <a:rPr kumimoji="1" lang="en-US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1" lang="en-US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</a:t>
            </a:r>
            <a:r>
              <a:rPr kumimoji="1" lang="en-US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1" lang="en-US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Ingegneria</a:t>
            </a:r>
            <a:r>
              <a:rPr kumimoji="1" lang="en-US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kumimoji="1" lang="en-US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Meccanica</a:t>
            </a:r>
            <a:r>
              <a:rPr kumimoji="1" lang="en-US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 </a:t>
            </a:r>
            <a:r>
              <a:rPr kumimoji="1" lang="en-US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Industriale</a:t>
            </a:r>
            <a:endParaRPr kumimoji="1" lang="en-US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621" eaLnBrk="0" hangingPunct="0"/>
            <a:r>
              <a:rPr kumimoji="1" lang="en-US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Università</a:t>
            </a:r>
            <a:r>
              <a:rPr kumimoji="1" lang="en-US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Roma </a:t>
            </a:r>
            <a:r>
              <a:rPr kumimoji="1" lang="en-US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TRE</a:t>
            </a:r>
          </a:p>
          <a:p>
            <a:pPr algn="ctr" defTabSz="914621" eaLnBrk="0" hangingPunct="0"/>
            <a:endParaRPr kumimoji="1" lang="en-US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621" eaLnBrk="0" hangingPunct="0"/>
            <a:endParaRPr kumimoji="1" lang="en-US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621" eaLnBrk="0" hangingPunct="0"/>
            <a:r>
              <a:rPr kumimoji="1"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Nano</a:t>
            </a:r>
            <a:r>
              <a:rPr kumimoji="1"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-mechanical and </a:t>
            </a:r>
            <a:r>
              <a:rPr kumimoji="1"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microstructural</a:t>
            </a:r>
            <a:r>
              <a:rPr kumimoji="1"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characterization of MS-PVD </a:t>
            </a:r>
            <a:r>
              <a:rPr kumimoji="1" lang="en-US" sz="4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Nb</a:t>
            </a:r>
            <a:r>
              <a:rPr kumimoji="1"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thin films</a:t>
            </a:r>
          </a:p>
          <a:p>
            <a:pPr algn="ctr" defTabSz="914621" eaLnBrk="0" hangingPunct="0"/>
            <a:endParaRPr kumimoji="1" lang="en-US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621" eaLnBrk="0" hangingPunct="0"/>
            <a:r>
              <a:rPr kumimoji="1" lang="it-IT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Edoardo </a:t>
            </a:r>
            <a:r>
              <a:rPr kumimoji="1" lang="it-IT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Bemporad</a:t>
            </a:r>
            <a:r>
              <a:rPr kumimoji="1" lang="it-IT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kumimoji="1" lang="it-IT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Marco </a:t>
            </a:r>
            <a:r>
              <a:rPr kumimoji="1" lang="it-IT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Sebastiani</a:t>
            </a:r>
            <a:r>
              <a:rPr kumimoji="1" lang="it-IT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endParaRPr kumimoji="1" lang="it-IT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914621" eaLnBrk="0" hangingPunct="0"/>
            <a:r>
              <a:rPr kumimoji="1" lang="it-IT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Fabio </a:t>
            </a:r>
            <a:r>
              <a:rPr kumimoji="1" lang="it-IT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Carassiti</a:t>
            </a:r>
            <a:r>
              <a:rPr kumimoji="1" lang="it-IT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kumimoji="1" lang="it-IT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kumimoji="1" lang="it-IT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Giulia Lanza and Enzo Palmieri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piè di pagina 28"/>
          <p:cNvSpPr>
            <a:spLocks noGrp="1"/>
          </p:cNvSpPr>
          <p:nvPr>
            <p:ph type="ftr" sz="quarter" idx="4294967295"/>
          </p:nvPr>
        </p:nvSpPr>
        <p:spPr>
          <a:xfrm rot="5400000">
            <a:off x="7179469" y="4893469"/>
            <a:ext cx="3500437" cy="4286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Marco Sebastiani,</a:t>
            </a:r>
          </a:p>
          <a:p>
            <a:pPr>
              <a:defRPr/>
            </a:pPr>
            <a:r>
              <a:rPr lang="en-US" smtClean="0"/>
              <a:t>Legnaro National Laboratories October 4 2010</a:t>
            </a:r>
            <a:endParaRPr lang="en-US" dirty="0"/>
          </a:p>
        </p:txBody>
      </p:sp>
      <p:sp>
        <p:nvSpPr>
          <p:cNvPr id="27" name="Segnaposto data 26"/>
          <p:cNvSpPr>
            <a:spLocks noGrp="1"/>
          </p:cNvSpPr>
          <p:nvPr>
            <p:ph type="dt" sz="half" idx="4294967295"/>
          </p:nvPr>
        </p:nvSpPr>
        <p:spPr>
          <a:xfrm rot="5400000">
            <a:off x="7215188" y="1500187"/>
            <a:ext cx="3429000" cy="4286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 smtClean="0"/>
              <a:t>Nano-mechanical and microstructural characterization of MS-PVD Nb thin films</a:t>
            </a:r>
            <a:endParaRPr lang="en-US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Hardness – Scale of indentation</a:t>
            </a:r>
            <a:endParaRPr lang="it-IT" dirty="0"/>
          </a:p>
        </p:txBody>
      </p:sp>
      <p:sp>
        <p:nvSpPr>
          <p:cNvPr id="24578" name="Line 8"/>
          <p:cNvSpPr>
            <a:spLocks noChangeShapeType="1"/>
          </p:cNvSpPr>
          <p:nvPr/>
        </p:nvSpPr>
        <p:spPr bwMode="auto">
          <a:xfrm>
            <a:off x="2743200" y="4173538"/>
            <a:ext cx="0" cy="2209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579" name="Line 9"/>
          <p:cNvSpPr>
            <a:spLocks noChangeShapeType="1"/>
          </p:cNvSpPr>
          <p:nvPr/>
        </p:nvSpPr>
        <p:spPr bwMode="auto">
          <a:xfrm>
            <a:off x="6019800" y="4173538"/>
            <a:ext cx="0" cy="2209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838200" y="5653088"/>
            <a:ext cx="1524000" cy="847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0099"/>
                </a:solidFill>
                <a:latin typeface="Arial" pitchFamily="34" charset="0"/>
              </a:rPr>
              <a:t>Macro-hardness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733800" y="5646738"/>
            <a:ext cx="1524000" cy="847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0099"/>
                </a:solidFill>
                <a:latin typeface="Arial" pitchFamily="34" charset="0"/>
              </a:rPr>
              <a:t>Micro-hardness</a:t>
            </a:r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477000" y="5643563"/>
            <a:ext cx="1524000" cy="8477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000099"/>
                </a:solidFill>
                <a:latin typeface="Arial" pitchFamily="34" charset="0"/>
              </a:rPr>
              <a:t>Nano-hardness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1981200" y="4857760"/>
            <a:ext cx="1524000" cy="4619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rgbClr val="000099"/>
                </a:solidFill>
                <a:latin typeface="Arial" pitchFamily="34" charset="0"/>
              </a:rPr>
              <a:t>10 N</a:t>
            </a:r>
            <a:endParaRPr lang="en-US" sz="2400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286380" y="4857760"/>
            <a:ext cx="1504968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 smtClean="0">
                <a:solidFill>
                  <a:srgbClr val="000099"/>
                </a:solidFill>
                <a:latin typeface="Arial" pitchFamily="34" charset="0"/>
              </a:rPr>
              <a:t>10 </a:t>
            </a:r>
            <a:r>
              <a:rPr lang="en-US" sz="2400" dirty="0" err="1" smtClean="0">
                <a:solidFill>
                  <a:srgbClr val="000099"/>
                </a:solidFill>
                <a:latin typeface="Arial" pitchFamily="34" charset="0"/>
              </a:rPr>
              <a:t>mN</a:t>
            </a:r>
            <a:endParaRPr lang="en-US" sz="2400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24589" name="Line 7"/>
          <p:cNvSpPr>
            <a:spLocks noChangeShapeType="1"/>
          </p:cNvSpPr>
          <p:nvPr/>
        </p:nvSpPr>
        <p:spPr bwMode="auto">
          <a:xfrm>
            <a:off x="228600" y="5545138"/>
            <a:ext cx="8686800" cy="0"/>
          </a:xfrm>
          <a:prstGeom prst="line">
            <a:avLst/>
          </a:prstGeom>
          <a:noFill/>
          <a:ln w="101600">
            <a:solidFill>
              <a:srgbClr val="3366FF"/>
            </a:solidFill>
            <a:round/>
            <a:headEnd type="stealth" w="lg" len="med"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8158194" y="4972064"/>
            <a:ext cx="9144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0099"/>
                </a:solidFill>
                <a:latin typeface="Arial" pitchFamily="34" charset="0"/>
              </a:rPr>
              <a:t>Load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6200" y="1098550"/>
            <a:ext cx="8839200" cy="3506788"/>
            <a:chOff x="48" y="527"/>
            <a:chExt cx="5568" cy="2209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41" y="1192"/>
              <a:ext cx="1675" cy="15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04" y="911"/>
              <a:ext cx="1988" cy="15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" y="527"/>
              <a:ext cx="1611" cy="15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8" name="Segnaposto numero diapositiva 2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B2F9C4-E459-4594-9566-4DDBFD83D333}" type="slidenum">
              <a:rPr lang="it-IT" smtClean="0"/>
              <a:pPr>
                <a:defRPr/>
              </a:pPr>
              <a:t>63</a:t>
            </a:fld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67600" cy="51117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/>
              <a:t>Instrumented Indentation Testing</a:t>
            </a:r>
          </a:p>
        </p:txBody>
      </p:sp>
      <p:pic>
        <p:nvPicPr>
          <p:cNvPr id="56" name="Immagine 5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97352"/>
            <a:ext cx="6961473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Segnaposto data 12"/>
          <p:cNvSpPr>
            <a:spLocks noGrp="1"/>
          </p:cNvSpPr>
          <p:nvPr>
            <p:ph type="dt" sz="half" idx="4294967295"/>
          </p:nvPr>
        </p:nvSpPr>
        <p:spPr>
          <a:xfrm rot="5400000">
            <a:off x="7215188" y="1500187"/>
            <a:ext cx="3429000" cy="4286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it-IT" smtClean="0"/>
              <a:t>Nano-mechanical and microstructural characterization of MS-PVD Nb thin films</a:t>
            </a:r>
            <a:endParaRPr lang="en-US" dirty="0"/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B2F9C4-E459-4594-9566-4DDBFD83D333}" type="slidenum">
              <a:rPr lang="it-IT" smtClean="0"/>
              <a:pPr>
                <a:defRPr/>
              </a:pPr>
              <a:t>64</a:t>
            </a:fld>
            <a:endParaRPr lang="it-IT" dirty="0"/>
          </a:p>
        </p:txBody>
      </p:sp>
      <p:sp>
        <p:nvSpPr>
          <p:cNvPr id="15" name="Segnaposto piè di pagina 14"/>
          <p:cNvSpPr>
            <a:spLocks noGrp="1"/>
          </p:cNvSpPr>
          <p:nvPr>
            <p:ph type="ftr" sz="quarter" idx="4294967295"/>
          </p:nvPr>
        </p:nvSpPr>
        <p:spPr>
          <a:xfrm rot="5400000">
            <a:off x="7179469" y="4893469"/>
            <a:ext cx="3500437" cy="4286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Marco Sebastiani,</a:t>
            </a:r>
          </a:p>
          <a:p>
            <a:pPr>
              <a:defRPr/>
            </a:pPr>
            <a:r>
              <a:rPr lang="en-US" smtClean="0"/>
              <a:t>Legnaro National Laboratories October 4 2010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 smtClean="0"/>
              <a:t>Deposition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coatings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FFC43E-47AB-4A1C-8E36-77FB4BE86E24}" type="slidenum">
              <a:rPr lang="it-IT" smtClean="0"/>
              <a:pPr>
                <a:defRPr/>
              </a:pPr>
              <a:t>65</a:t>
            </a:fld>
            <a:endParaRPr lang="it-IT"/>
          </a:p>
        </p:txBody>
      </p:sp>
      <p:pic>
        <p:nvPicPr>
          <p:cNvPr id="7" name="Picture 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00" y="937748"/>
            <a:ext cx="3008313" cy="533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8"/>
          <p:cNvPicPr>
            <a:picLocks noChangeAspect="1" noChangeArrowheads="1"/>
          </p:cNvPicPr>
          <p:nvPr/>
        </p:nvPicPr>
        <p:blipFill>
          <a:blip r:embed="rId3" cstate="print"/>
          <a:srcRect r="49081" b="32801"/>
          <a:stretch>
            <a:fillRect/>
          </a:stretch>
        </p:blipFill>
        <p:spPr bwMode="auto">
          <a:xfrm>
            <a:off x="3203848" y="1628800"/>
            <a:ext cx="594015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49"/>
          <p:cNvSpPr>
            <a:spLocks noChangeArrowheads="1"/>
          </p:cNvSpPr>
          <p:nvPr/>
        </p:nvSpPr>
        <p:spPr bwMode="auto">
          <a:xfrm>
            <a:off x="2339752" y="2924944"/>
            <a:ext cx="768350" cy="11144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lIns="93600" tIns="39600" rIns="93600" bIns="39600" anchor="ctr"/>
          <a:lstStyle/>
          <a:p>
            <a:endParaRPr lang="it-IT"/>
          </a:p>
        </p:txBody>
      </p:sp>
      <p:graphicFrame>
        <p:nvGraphicFramePr>
          <p:cNvPr id="10" name="Group 3"/>
          <p:cNvGraphicFramePr>
            <a:graphicFrameLocks noGrp="1"/>
          </p:cNvGraphicFramePr>
          <p:nvPr/>
        </p:nvGraphicFramePr>
        <p:xfrm>
          <a:off x="3275856" y="4797152"/>
          <a:ext cx="5688632" cy="1292160"/>
        </p:xfrm>
        <a:graphic>
          <a:graphicData uri="http://schemas.openxmlformats.org/drawingml/2006/table">
            <a:tbl>
              <a:tblPr/>
              <a:tblGrid>
                <a:gridCol w="624350"/>
                <a:gridCol w="591929"/>
                <a:gridCol w="4472353"/>
              </a:tblGrid>
              <a:tr h="231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R20</a:t>
                      </a:r>
                      <a:endParaRPr kumimoji="0" lang="it-IT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0" marR="93600" marT="39600" marB="39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797</a:t>
                      </a:r>
                      <a:endParaRPr kumimoji="0" lang="it-IT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0" marR="93600" marT="39600" marB="39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CERN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type sputtering on QUARTZ</a:t>
                      </a:r>
                      <a:endParaRPr kumimoji="0" lang="en-GB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0" marR="93600" marT="39600" marB="39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R20</a:t>
                      </a:r>
                      <a:endParaRPr kumimoji="0" lang="it-IT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0" marR="93600" marT="39600" marB="39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796</a:t>
                      </a:r>
                      <a:endParaRPr kumimoji="0" lang="it-IT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0" marR="93600" marT="39600" marB="39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ea typeface="+mn-ea"/>
                          <a:cs typeface="Times New Roman" pitchFamily="18" charset="0"/>
                        </a:rPr>
                        <a:t>CERN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type sputtering on COPPER</a:t>
                      </a:r>
                      <a:endParaRPr kumimoji="0" lang="en-GB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0" marR="93600" marT="39600" marB="39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R30</a:t>
                      </a:r>
                      <a:endParaRPr kumimoji="0" lang="it-IT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0" marR="93600" marT="39600" marB="39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804</a:t>
                      </a:r>
                      <a:endParaRPr kumimoji="0" lang="it-IT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0" marR="93600" marT="39600" marB="39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ea typeface="+mn-ea"/>
                          <a:cs typeface="Times New Roman" pitchFamily="18" charset="0"/>
                        </a:rPr>
                        <a:t>BIAS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type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sputtering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(100V) 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on QUARTZ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endParaRPr kumimoji="0" lang="fr-FR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0" marR="93600" marT="39600" marB="39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R30</a:t>
                      </a:r>
                      <a:endParaRPr kumimoji="0" lang="it-IT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0" marR="93600" marT="39600" marB="39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803</a:t>
                      </a:r>
                      <a:endParaRPr kumimoji="0" lang="it-IT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0" marR="93600" marT="39600" marB="39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ea typeface="+mn-ea"/>
                          <a:cs typeface="Times New Roman" pitchFamily="18" charset="0"/>
                        </a:rPr>
                        <a:t>BIAS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type sputtering 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(100V) on COPPER</a:t>
                      </a:r>
                    </a:p>
                  </a:txBody>
                  <a:tcPr marL="93600" marR="93600" marT="39600" marB="396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Figure-3bis"/>
          <p:cNvPicPr>
            <a:picLocks noChangeAspect="1" noChangeArrowheads="1"/>
          </p:cNvPicPr>
          <p:nvPr/>
        </p:nvPicPr>
        <p:blipFill>
          <a:blip r:embed="rId2" cstate="print"/>
          <a:srcRect b="51404"/>
          <a:stretch>
            <a:fillRect/>
          </a:stretch>
        </p:blipFill>
        <p:spPr bwMode="auto">
          <a:xfrm>
            <a:off x="0" y="0"/>
            <a:ext cx="9144000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62" name="Titolo 1"/>
          <p:cNvSpPr>
            <a:spLocks noGrp="1"/>
          </p:cNvSpPr>
          <p:nvPr>
            <p:ph type="title"/>
          </p:nvPr>
        </p:nvSpPr>
        <p:spPr>
          <a:xfrm>
            <a:off x="2843808" y="2276872"/>
            <a:ext cx="4320480" cy="1143000"/>
          </a:xfrm>
        </p:spPr>
        <p:txBody>
          <a:bodyPr>
            <a:normAutofit/>
          </a:bodyPr>
          <a:lstStyle/>
          <a:p>
            <a:r>
              <a:rPr lang="it-IT" sz="3600" dirty="0" smtClean="0">
                <a:solidFill>
                  <a:srgbClr val="FF0000"/>
                </a:solidFill>
              </a:rPr>
              <a:t>on Cu </a:t>
            </a:r>
            <a:r>
              <a:rPr lang="it-IT" sz="3600" dirty="0" err="1" smtClean="0">
                <a:solidFill>
                  <a:srgbClr val="FF0000"/>
                </a:solidFill>
              </a:rPr>
              <a:t>substrate</a:t>
            </a:r>
            <a:endParaRPr lang="it-IT" sz="3600" dirty="0" smtClean="0">
              <a:solidFill>
                <a:srgbClr val="FF0000"/>
              </a:solidFill>
            </a:endParaRPr>
          </a:p>
        </p:txBody>
      </p:sp>
      <p:sp>
        <p:nvSpPr>
          <p:cNvPr id="40963" name="Segnaposto contenuto 2"/>
          <p:cNvSpPr>
            <a:spLocks noGrp="1"/>
          </p:cNvSpPr>
          <p:nvPr>
            <p:ph idx="1"/>
          </p:nvPr>
        </p:nvSpPr>
        <p:spPr>
          <a:xfrm>
            <a:off x="467544" y="6093296"/>
            <a:ext cx="8280920" cy="764704"/>
          </a:xfrm>
        </p:spPr>
        <p:txBody>
          <a:bodyPr/>
          <a:lstStyle/>
          <a:p>
            <a:pPr>
              <a:buNone/>
            </a:pPr>
            <a:r>
              <a:rPr lang="it-IT" sz="3600" b="1" dirty="0" smtClean="0">
                <a:solidFill>
                  <a:srgbClr val="FF0000"/>
                </a:solidFill>
              </a:rPr>
              <a:t>BIASED</a:t>
            </a:r>
            <a:r>
              <a:rPr lang="it-IT" dirty="0" smtClean="0"/>
              <a:t> (</a:t>
            </a:r>
            <a:r>
              <a:rPr lang="it-IT" dirty="0" smtClean="0"/>
              <a:t>a-b)  and</a:t>
            </a:r>
            <a:r>
              <a:rPr lang="it-IT" b="1" dirty="0" smtClean="0"/>
              <a:t> </a:t>
            </a:r>
            <a:r>
              <a:rPr lang="it-IT" sz="3600" b="1" dirty="0" smtClean="0">
                <a:solidFill>
                  <a:srgbClr val="FF0000"/>
                </a:solidFill>
              </a:rPr>
              <a:t>UNBIASED</a:t>
            </a:r>
            <a:r>
              <a:rPr lang="it-IT" b="1" dirty="0" smtClean="0"/>
              <a:t> </a:t>
            </a:r>
            <a:r>
              <a:rPr lang="it-IT" dirty="0" smtClean="0"/>
              <a:t>(CERN, c-d)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entesi quadra aperta 12"/>
          <p:cNvSpPr/>
          <p:nvPr/>
        </p:nvSpPr>
        <p:spPr>
          <a:xfrm flipH="1">
            <a:off x="8604448" y="-819472"/>
            <a:ext cx="496010" cy="806489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entesi quadra aperta 11"/>
          <p:cNvSpPr/>
          <p:nvPr/>
        </p:nvSpPr>
        <p:spPr>
          <a:xfrm flipH="1">
            <a:off x="8172400" y="-410930"/>
            <a:ext cx="928058" cy="7268930"/>
          </a:xfrm>
          <a:prstGeom prst="leftBracket">
            <a:avLst>
              <a:gd name="adj" fmla="val 24974"/>
            </a:avLst>
          </a:prstGeom>
          <a:solidFill>
            <a:srgbClr val="FF0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entesi quadra aperta 4"/>
          <p:cNvSpPr/>
          <p:nvPr/>
        </p:nvSpPr>
        <p:spPr>
          <a:xfrm flipH="1">
            <a:off x="7452320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entesi quadra aperta 2"/>
          <p:cNvSpPr/>
          <p:nvPr/>
        </p:nvSpPr>
        <p:spPr>
          <a:xfrm flipH="1">
            <a:off x="7380312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entesi quadra aperta 10"/>
          <p:cNvSpPr/>
          <p:nvPr/>
        </p:nvSpPr>
        <p:spPr>
          <a:xfrm flipH="1">
            <a:off x="8604448" y="-1368152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entesi quadra aperta 9"/>
          <p:cNvSpPr/>
          <p:nvPr/>
        </p:nvSpPr>
        <p:spPr>
          <a:xfrm flipH="1">
            <a:off x="8604448" y="-2355146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entesi quadra aperta 8"/>
          <p:cNvSpPr/>
          <p:nvPr/>
        </p:nvSpPr>
        <p:spPr>
          <a:xfrm flipH="1">
            <a:off x="8460432" y="-3224202"/>
            <a:ext cx="640026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entesi quadra aperta 3"/>
          <p:cNvSpPr/>
          <p:nvPr/>
        </p:nvSpPr>
        <p:spPr>
          <a:xfrm flipH="1">
            <a:off x="7308304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7265324" y="43542"/>
            <a:ext cx="1368152" cy="3889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8532440" y="280384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Th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0178" name="Picture 2" descr="C:\Documents and Settings\Palmieri V\Documenti\All files\All files\CONFERENCES\Thin film Conf\Thin films &amp; new Ideas_10\foto Workshop\workshop_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62150" y="-911225"/>
            <a:ext cx="13069888" cy="8680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entesi quadra aperta 12"/>
          <p:cNvSpPr/>
          <p:nvPr/>
        </p:nvSpPr>
        <p:spPr>
          <a:xfrm flipH="1">
            <a:off x="8604448" y="-819472"/>
            <a:ext cx="496010" cy="806489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entesi quadra aperta 11"/>
          <p:cNvSpPr/>
          <p:nvPr/>
        </p:nvSpPr>
        <p:spPr>
          <a:xfrm flipH="1">
            <a:off x="8172400" y="-410930"/>
            <a:ext cx="928058" cy="7268930"/>
          </a:xfrm>
          <a:prstGeom prst="leftBracket">
            <a:avLst>
              <a:gd name="adj" fmla="val 24974"/>
            </a:avLst>
          </a:prstGeom>
          <a:solidFill>
            <a:srgbClr val="FF0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entesi quadra aperta 4"/>
          <p:cNvSpPr/>
          <p:nvPr/>
        </p:nvSpPr>
        <p:spPr>
          <a:xfrm flipH="1">
            <a:off x="7452320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entesi quadra aperta 2"/>
          <p:cNvSpPr/>
          <p:nvPr/>
        </p:nvSpPr>
        <p:spPr>
          <a:xfrm flipH="1">
            <a:off x="7380312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entesi quadra aperta 10"/>
          <p:cNvSpPr/>
          <p:nvPr/>
        </p:nvSpPr>
        <p:spPr>
          <a:xfrm flipH="1">
            <a:off x="8604448" y="-1368152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entesi quadra aperta 9"/>
          <p:cNvSpPr/>
          <p:nvPr/>
        </p:nvSpPr>
        <p:spPr>
          <a:xfrm flipH="1">
            <a:off x="8604448" y="-2355146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entesi quadra aperta 8"/>
          <p:cNvSpPr/>
          <p:nvPr/>
        </p:nvSpPr>
        <p:spPr>
          <a:xfrm flipH="1">
            <a:off x="8460432" y="-3224202"/>
            <a:ext cx="640026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entesi quadra aperta 3"/>
          <p:cNvSpPr/>
          <p:nvPr/>
        </p:nvSpPr>
        <p:spPr>
          <a:xfrm flipH="1">
            <a:off x="7308304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7265324" y="43542"/>
            <a:ext cx="1368152" cy="3889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8460432" y="3140968"/>
            <a:ext cx="683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Ch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22" y="548680"/>
            <a:ext cx="779353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68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asellaDiTesto 17"/>
          <p:cNvSpPr txBox="1"/>
          <p:nvPr/>
        </p:nvSpPr>
        <p:spPr>
          <a:xfrm>
            <a:off x="323528" y="116632"/>
            <a:ext cx="785503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7.5 GHz Sapphire loaded TE</a:t>
            </a:r>
            <a:r>
              <a:rPr lang="en-US" sz="3600" baseline="-25000" dirty="0" smtClean="0"/>
              <a:t>011</a:t>
            </a:r>
            <a:r>
              <a:rPr lang="en-US" sz="3600" dirty="0" smtClean="0"/>
              <a:t> </a:t>
            </a:r>
            <a:r>
              <a:rPr lang="en-US" sz="3600" dirty="0" err="1" smtClean="0"/>
              <a:t>Nb</a:t>
            </a:r>
            <a:r>
              <a:rPr lang="en-US" sz="3600" dirty="0" smtClean="0"/>
              <a:t> cavity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 Box 4"/>
          <p:cNvSpPr txBox="1">
            <a:spLocks noChangeArrowheads="1"/>
          </p:cNvSpPr>
          <p:nvPr/>
        </p:nvSpPr>
        <p:spPr bwMode="auto">
          <a:xfrm>
            <a:off x="323528" y="692696"/>
            <a:ext cx="8712968" cy="5864682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63538" indent="-363538">
              <a:lnSpc>
                <a:spcPct val="145000"/>
              </a:lnSpc>
              <a:spcBef>
                <a:spcPts val="1200"/>
              </a:spcBef>
              <a:buFontTx/>
              <a:buChar char="•"/>
            </a:pPr>
            <a:r>
              <a:rPr lang="de-DE" sz="3200" b="1" dirty="0" err="1" smtClean="0"/>
              <a:t>Into</a:t>
            </a:r>
            <a:r>
              <a:rPr lang="de-DE" sz="3200" b="1" dirty="0" smtClean="0"/>
              <a:t> </a:t>
            </a:r>
            <a:r>
              <a:rPr lang="de-DE" sz="3200" b="1" dirty="0" err="1"/>
              <a:t>sc</a:t>
            </a:r>
            <a:r>
              <a:rPr lang="de-DE" sz="3200" b="1" dirty="0"/>
              <a:t> </a:t>
            </a:r>
            <a:r>
              <a:rPr lang="de-DE" sz="3200" b="1" dirty="0" err="1"/>
              <a:t>with</a:t>
            </a:r>
            <a:r>
              <a:rPr lang="de-DE" sz="3200" b="1" dirty="0"/>
              <a:t> </a:t>
            </a:r>
            <a:r>
              <a:rPr lang="de-DE" sz="3200" b="1" dirty="0" err="1"/>
              <a:t>planar</a:t>
            </a:r>
            <a:r>
              <a:rPr lang="de-DE" sz="3200" b="1" dirty="0"/>
              <a:t> </a:t>
            </a:r>
            <a:r>
              <a:rPr lang="de-DE" sz="3200" b="1" dirty="0" err="1"/>
              <a:t>surface</a:t>
            </a:r>
            <a:r>
              <a:rPr lang="de-DE" sz="3200" b="1" dirty="0"/>
              <a:t>, </a:t>
            </a:r>
            <a:r>
              <a:rPr lang="de-DE" sz="3200" b="1" dirty="0" err="1"/>
              <a:t>vortices</a:t>
            </a:r>
            <a:r>
              <a:rPr lang="de-DE" sz="3200" b="1" dirty="0"/>
              <a:t> </a:t>
            </a:r>
            <a:r>
              <a:rPr lang="de-DE" sz="3200" b="1" dirty="0" err="1"/>
              <a:t>penetrate</a:t>
            </a:r>
            <a:r>
              <a:rPr lang="de-DE" sz="3200" b="1" dirty="0"/>
              <a:t> via a </a:t>
            </a:r>
            <a:r>
              <a:rPr lang="de-DE" sz="3200" b="1" dirty="0" err="1"/>
              <a:t>barrier</a:t>
            </a:r>
            <a:r>
              <a:rPr lang="de-DE" sz="3200" b="1" dirty="0"/>
              <a:t> </a:t>
            </a:r>
            <a:r>
              <a:rPr lang="de-DE" sz="3200" b="1" dirty="0" err="1"/>
              <a:t>at</a:t>
            </a:r>
            <a:r>
              <a:rPr lang="de-DE" sz="3200" b="1" dirty="0"/>
              <a:t>   </a:t>
            </a:r>
            <a:r>
              <a:rPr lang="de-DE" sz="6000" b="1" dirty="0" err="1">
                <a:solidFill>
                  <a:srgbClr val="FF0000"/>
                </a:solidFill>
              </a:rPr>
              <a:t>H</a:t>
            </a:r>
            <a:r>
              <a:rPr lang="de-DE" sz="6600" b="1" baseline="-25000" dirty="0" err="1">
                <a:solidFill>
                  <a:srgbClr val="FF0000"/>
                </a:solidFill>
              </a:rPr>
              <a:t>p</a:t>
            </a:r>
            <a:r>
              <a:rPr lang="de-DE" sz="6600" b="1" baseline="-25000" dirty="0">
                <a:solidFill>
                  <a:srgbClr val="FF0000"/>
                </a:solidFill>
              </a:rPr>
              <a:t> </a:t>
            </a:r>
            <a:r>
              <a:rPr lang="de-DE" sz="6000" b="1" dirty="0">
                <a:solidFill>
                  <a:srgbClr val="FF0000"/>
                </a:solidFill>
              </a:rPr>
              <a:t>≈ </a:t>
            </a:r>
            <a:r>
              <a:rPr lang="de-DE" sz="6000" b="1" dirty="0" err="1" smtClean="0">
                <a:solidFill>
                  <a:srgbClr val="FF0000"/>
                </a:solidFill>
              </a:rPr>
              <a:t>H</a:t>
            </a:r>
            <a:r>
              <a:rPr lang="de-DE" sz="6600" b="1" baseline="-25000" dirty="0" err="1" smtClean="0">
                <a:solidFill>
                  <a:srgbClr val="FF0000"/>
                </a:solidFill>
              </a:rPr>
              <a:t>c</a:t>
            </a:r>
            <a:endParaRPr lang="de-DE" sz="3600" b="1" baseline="-25000" dirty="0" smtClean="0">
              <a:solidFill>
                <a:srgbClr val="FF0000"/>
              </a:solidFill>
            </a:endParaRPr>
          </a:p>
          <a:p>
            <a:pPr marL="363538" indent="-363538">
              <a:lnSpc>
                <a:spcPct val="145000"/>
              </a:lnSpc>
              <a:spcBef>
                <a:spcPts val="1200"/>
              </a:spcBef>
              <a:buFontTx/>
              <a:buChar char="•"/>
            </a:pPr>
            <a:endParaRPr lang="de-DE" sz="3600" b="1" baseline="-25000" dirty="0" smtClean="0">
              <a:solidFill>
                <a:srgbClr val="FF0000"/>
              </a:solidFill>
              <a:cs typeface="Arial" charset="0"/>
            </a:endParaRPr>
          </a:p>
          <a:p>
            <a:pPr marL="363538" indent="-363538">
              <a:lnSpc>
                <a:spcPct val="145000"/>
              </a:lnSpc>
              <a:spcBef>
                <a:spcPts val="1200"/>
              </a:spcBef>
              <a:buFontTx/>
              <a:buChar char="•"/>
            </a:pPr>
            <a:endParaRPr lang="de-DE" sz="3600" b="1" baseline="-25000" dirty="0">
              <a:solidFill>
                <a:srgbClr val="FF0000"/>
              </a:solidFill>
              <a:cs typeface="Arial" charset="0"/>
            </a:endParaRPr>
          </a:p>
          <a:p>
            <a:pPr marL="363538" indent="-363538">
              <a:lnSpc>
                <a:spcPct val="145000"/>
              </a:lnSpc>
              <a:spcBef>
                <a:spcPts val="1200"/>
              </a:spcBef>
              <a:buFontTx/>
              <a:buChar char="•"/>
            </a:pPr>
            <a:r>
              <a:rPr lang="de-DE" sz="3200" b="1" dirty="0"/>
              <a:t> But </a:t>
            </a:r>
            <a:r>
              <a:rPr lang="de-DE" sz="3200" b="1" dirty="0" err="1"/>
              <a:t>at</a:t>
            </a:r>
            <a:r>
              <a:rPr lang="de-DE" sz="3200" b="1" dirty="0"/>
              <a:t> sharp </a:t>
            </a:r>
            <a:r>
              <a:rPr lang="de-DE" sz="3200" b="1" dirty="0" err="1"/>
              <a:t>corners</a:t>
            </a:r>
            <a:r>
              <a:rPr lang="de-DE" sz="3200" b="1" dirty="0"/>
              <a:t> </a:t>
            </a:r>
            <a:r>
              <a:rPr lang="de-DE" sz="3200" b="1" dirty="0" err="1"/>
              <a:t>vortices</a:t>
            </a:r>
            <a:r>
              <a:rPr lang="de-DE" sz="3200" b="1" dirty="0"/>
              <a:t> </a:t>
            </a:r>
            <a:r>
              <a:rPr lang="de-DE" sz="3200" b="1" dirty="0" err="1"/>
              <a:t>penetrate</a:t>
            </a:r>
            <a:r>
              <a:rPr lang="de-DE" sz="3200" b="1" dirty="0"/>
              <a:t> </a:t>
            </a:r>
            <a:r>
              <a:rPr lang="de-DE" sz="3200" b="1" dirty="0" err="1"/>
              <a:t>much</a:t>
            </a:r>
            <a:r>
              <a:rPr lang="de-DE" sz="3200" b="1" dirty="0"/>
              <a:t> </a:t>
            </a:r>
            <a:r>
              <a:rPr lang="de-DE" sz="3200" b="1" dirty="0" err="1"/>
              <a:t>more</a:t>
            </a:r>
            <a:r>
              <a:rPr lang="de-DE" sz="3200" b="1" dirty="0"/>
              <a:t> </a:t>
            </a:r>
            <a:r>
              <a:rPr lang="de-DE" sz="3200" b="1" dirty="0" err="1"/>
              <a:t>easily</a:t>
            </a:r>
            <a:r>
              <a:rPr lang="de-DE" sz="3200" b="1" dirty="0"/>
              <a:t>,  </a:t>
            </a:r>
            <a:r>
              <a:rPr lang="de-DE" sz="3200" b="1" dirty="0" err="1"/>
              <a:t>at</a:t>
            </a:r>
            <a:r>
              <a:rPr lang="de-DE" sz="3200" b="1" dirty="0"/>
              <a:t>   </a:t>
            </a:r>
            <a:r>
              <a:rPr lang="de-DE" sz="6000" b="1" dirty="0" err="1">
                <a:solidFill>
                  <a:srgbClr val="FF0000"/>
                </a:solidFill>
              </a:rPr>
              <a:t>H</a:t>
            </a:r>
            <a:r>
              <a:rPr lang="de-DE" sz="6600" b="1" baseline="-25000" dirty="0" err="1">
                <a:solidFill>
                  <a:srgbClr val="FF0000"/>
                </a:solidFill>
              </a:rPr>
              <a:t>p</a:t>
            </a:r>
            <a:r>
              <a:rPr lang="de-DE" sz="6000" b="1" dirty="0">
                <a:solidFill>
                  <a:srgbClr val="FF0000"/>
                </a:solidFill>
              </a:rPr>
              <a:t> &lt;&lt; </a:t>
            </a:r>
            <a:r>
              <a:rPr lang="de-DE" sz="6000" b="1" dirty="0" smtClean="0">
                <a:solidFill>
                  <a:srgbClr val="FF0000"/>
                </a:solidFill>
              </a:rPr>
              <a:t>H</a:t>
            </a:r>
            <a:r>
              <a:rPr lang="de-DE" sz="6600" b="1" baseline="-25000" dirty="0" smtClean="0">
                <a:solidFill>
                  <a:srgbClr val="FF0000"/>
                </a:solidFill>
              </a:rPr>
              <a:t>c1</a:t>
            </a:r>
            <a:endParaRPr lang="de-DE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53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3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Documents and Settings\Palmieri V\Documenti\All files\All files\CONFERENCES\Thin film Conf\Thin films &amp; new Ideas_10\foto Workshop\workshop_159.JPG"/>
          <p:cNvPicPr>
            <a:picLocks noChangeAspect="1" noChangeArrowheads="1"/>
          </p:cNvPicPr>
          <p:nvPr/>
        </p:nvPicPr>
        <p:blipFill>
          <a:blip r:embed="rId2" cstate="print"/>
          <a:srcRect r="9838"/>
          <a:stretch>
            <a:fillRect/>
          </a:stretch>
        </p:blipFill>
        <p:spPr bwMode="auto">
          <a:xfrm>
            <a:off x="-1" y="0"/>
            <a:ext cx="931001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entesi quadra aperta 12"/>
          <p:cNvSpPr/>
          <p:nvPr/>
        </p:nvSpPr>
        <p:spPr>
          <a:xfrm flipH="1">
            <a:off x="8604448" y="-819472"/>
            <a:ext cx="496010" cy="806489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entesi quadra aperta 11"/>
          <p:cNvSpPr/>
          <p:nvPr/>
        </p:nvSpPr>
        <p:spPr>
          <a:xfrm flipH="1">
            <a:off x="8172400" y="-410930"/>
            <a:ext cx="928058" cy="7268930"/>
          </a:xfrm>
          <a:prstGeom prst="leftBracket">
            <a:avLst>
              <a:gd name="adj" fmla="val 24974"/>
            </a:avLst>
          </a:prstGeom>
          <a:solidFill>
            <a:srgbClr val="FF0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entesi quadra aperta 4"/>
          <p:cNvSpPr/>
          <p:nvPr/>
        </p:nvSpPr>
        <p:spPr>
          <a:xfrm flipH="1">
            <a:off x="7452320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entesi quadra aperta 2"/>
          <p:cNvSpPr/>
          <p:nvPr/>
        </p:nvSpPr>
        <p:spPr>
          <a:xfrm flipH="1">
            <a:off x="7380312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entesi quadra aperta 10"/>
          <p:cNvSpPr/>
          <p:nvPr/>
        </p:nvSpPr>
        <p:spPr>
          <a:xfrm flipH="1">
            <a:off x="8604448" y="-1368152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entesi quadra aperta 9"/>
          <p:cNvSpPr/>
          <p:nvPr/>
        </p:nvSpPr>
        <p:spPr>
          <a:xfrm flipH="1">
            <a:off x="8604448" y="-2355146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entesi quadra aperta 8"/>
          <p:cNvSpPr/>
          <p:nvPr/>
        </p:nvSpPr>
        <p:spPr>
          <a:xfrm flipH="1">
            <a:off x="8460432" y="-3224202"/>
            <a:ext cx="640026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entesi quadra aperta 3"/>
          <p:cNvSpPr/>
          <p:nvPr/>
        </p:nvSpPr>
        <p:spPr>
          <a:xfrm flipH="1">
            <a:off x="7308304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7265324" y="43542"/>
            <a:ext cx="1368152" cy="3889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8376537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asellaDiTesto 15"/>
          <p:cNvSpPr txBox="1"/>
          <p:nvPr/>
        </p:nvSpPr>
        <p:spPr>
          <a:xfrm>
            <a:off x="8460432" y="3140968"/>
            <a:ext cx="683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Ch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475656" y="5517232"/>
            <a:ext cx="6120680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6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36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4866" name="Picture 2" descr="C:\Documents and Settings\Palmieri V\Documenti\All files\All files\CONFERENCES\Thin film Conf\Thin films &amp; new Ideas_10\foto Workshop\workshop_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6073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8229600" cy="735013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latin typeface="Arial Narrow" pitchFamily="34" charset="0"/>
              </a:rPr>
              <a:t>Thermal activation in </a:t>
            </a:r>
            <a:r>
              <a:rPr lang="en-US" sz="3200" b="1" dirty="0" err="1" smtClean="0">
                <a:latin typeface="Arial Narrow" pitchFamily="34" charset="0"/>
              </a:rPr>
              <a:t>rf</a:t>
            </a:r>
            <a:r>
              <a:rPr lang="en-US" sz="3200" b="1" dirty="0" smtClean="0">
                <a:latin typeface="Arial Narrow" pitchFamily="34" charset="0"/>
              </a:rPr>
              <a:t> field in the clean limit</a:t>
            </a: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77788" y="817563"/>
            <a:ext cx="3736975" cy="3444875"/>
            <a:chOff x="49" y="740"/>
            <a:chExt cx="2354" cy="2170"/>
          </a:xfrm>
        </p:grpSpPr>
        <p:pic>
          <p:nvPicPr>
            <p:cNvPr id="11278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" y="740"/>
              <a:ext cx="2354" cy="2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9" name="Line 6"/>
            <p:cNvSpPr>
              <a:spLocks noChangeShapeType="1"/>
            </p:cNvSpPr>
            <p:nvPr/>
          </p:nvSpPr>
          <p:spPr bwMode="auto">
            <a:xfrm>
              <a:off x="484" y="1701"/>
              <a:ext cx="2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0" name="Line 10"/>
            <p:cNvSpPr>
              <a:spLocks noChangeShapeType="1"/>
            </p:cNvSpPr>
            <p:nvPr/>
          </p:nvSpPr>
          <p:spPr bwMode="auto">
            <a:xfrm>
              <a:off x="484" y="1846"/>
              <a:ext cx="2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1" name="Line 11"/>
            <p:cNvSpPr>
              <a:spLocks noChangeShapeType="1"/>
            </p:cNvSpPr>
            <p:nvPr/>
          </p:nvSpPr>
          <p:spPr bwMode="auto">
            <a:xfrm>
              <a:off x="702" y="1556"/>
              <a:ext cx="0" cy="1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2" name="Line 12"/>
            <p:cNvSpPr>
              <a:spLocks noChangeShapeType="1"/>
            </p:cNvSpPr>
            <p:nvPr/>
          </p:nvSpPr>
          <p:spPr bwMode="auto">
            <a:xfrm flipV="1">
              <a:off x="702" y="1846"/>
              <a:ext cx="0" cy="1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3" name="Text Box 14"/>
            <p:cNvSpPr txBox="1">
              <a:spLocks noChangeArrowheads="1"/>
            </p:cNvSpPr>
            <p:nvPr/>
          </p:nvSpPr>
          <p:spPr bwMode="auto">
            <a:xfrm>
              <a:off x="644" y="1661"/>
              <a:ext cx="57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Arial Narrow" pitchFamily="34" charset="0"/>
                  <a:sym typeface="Symbol" pitchFamily="18" charset="2"/>
                </a:rPr>
                <a:t>2 - 2vp</a:t>
              </a:r>
              <a:r>
                <a:rPr lang="en-US" b="1" baseline="-25000">
                  <a:latin typeface="Arial Narrow" pitchFamily="34" charset="0"/>
                  <a:sym typeface="Symbol" pitchFamily="18" charset="2"/>
                </a:rPr>
                <a:t>F</a:t>
              </a:r>
              <a:endParaRPr lang="en-US" b="1">
                <a:latin typeface="Arial Narrow" pitchFamily="34" charset="0"/>
                <a:sym typeface="Symbol" pitchFamily="18" charset="2"/>
              </a:endParaRPr>
            </a:p>
          </p:txBody>
        </p:sp>
        <p:sp>
          <p:nvSpPr>
            <p:cNvPr id="11284" name="Line 16"/>
            <p:cNvSpPr>
              <a:spLocks noChangeShapeType="1"/>
            </p:cNvSpPr>
            <p:nvPr/>
          </p:nvSpPr>
          <p:spPr bwMode="auto">
            <a:xfrm>
              <a:off x="1912" y="1556"/>
              <a:ext cx="2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5" name="Line 17"/>
            <p:cNvSpPr>
              <a:spLocks noChangeShapeType="1"/>
            </p:cNvSpPr>
            <p:nvPr/>
          </p:nvSpPr>
          <p:spPr bwMode="auto">
            <a:xfrm>
              <a:off x="1912" y="1991"/>
              <a:ext cx="2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Line 18"/>
            <p:cNvSpPr>
              <a:spLocks noChangeShapeType="1"/>
            </p:cNvSpPr>
            <p:nvPr/>
          </p:nvSpPr>
          <p:spPr bwMode="auto">
            <a:xfrm>
              <a:off x="1936" y="1556"/>
              <a:ext cx="0" cy="4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7" name="Text Box 20"/>
            <p:cNvSpPr txBox="1">
              <a:spLocks noChangeArrowheads="1"/>
            </p:cNvSpPr>
            <p:nvPr/>
          </p:nvSpPr>
          <p:spPr bwMode="auto">
            <a:xfrm>
              <a:off x="1382" y="1645"/>
              <a:ext cx="59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Arial Narrow" pitchFamily="34" charset="0"/>
                  <a:sym typeface="Symbol" pitchFamily="18" charset="2"/>
                </a:rPr>
                <a:t>2 + 2vp</a:t>
              </a:r>
              <a:r>
                <a:rPr lang="en-US" b="1" baseline="-25000">
                  <a:latin typeface="Arial Narrow" pitchFamily="34" charset="0"/>
                  <a:sym typeface="Symbol" pitchFamily="18" charset="2"/>
                </a:rPr>
                <a:t>F</a:t>
              </a:r>
              <a:endParaRPr lang="en-US" b="1">
                <a:latin typeface="Arial Narrow" pitchFamily="34" charset="0"/>
                <a:sym typeface="Symbol" pitchFamily="18" charset="2"/>
              </a:endParaRPr>
            </a:p>
          </p:txBody>
        </p:sp>
      </p:grpSp>
      <p:sp>
        <p:nvSpPr>
          <p:cNvPr id="11272" name="Text Box 38"/>
          <p:cNvSpPr txBox="1">
            <a:spLocks noChangeArrowheads="1"/>
          </p:cNvSpPr>
          <p:nvPr/>
        </p:nvSpPr>
        <p:spPr bwMode="auto">
          <a:xfrm>
            <a:off x="3995937" y="1556792"/>
            <a:ext cx="489654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Arial Narrow" pitchFamily="34" charset="0"/>
              </a:rPr>
              <a:t>   </a:t>
            </a:r>
            <a:r>
              <a:rPr lang="en-US" sz="4000" b="1" dirty="0">
                <a:solidFill>
                  <a:schemeClr val="accent2"/>
                </a:solidFill>
                <a:latin typeface="Arial Narrow" pitchFamily="34" charset="0"/>
              </a:rPr>
              <a:t>Reduction of the gap </a:t>
            </a:r>
            <a:endParaRPr lang="en-US" sz="4000" b="1" dirty="0" smtClean="0">
              <a:solidFill>
                <a:schemeClr val="accent2"/>
              </a:solidFill>
              <a:latin typeface="Arial Narrow" pitchFamily="34" charset="0"/>
            </a:endParaRPr>
          </a:p>
          <a:p>
            <a:r>
              <a:rPr lang="en-US" sz="4800" b="1" dirty="0" smtClean="0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</a:t>
            </a:r>
            <a:r>
              <a:rPr lang="en-US" sz="4400" b="1" dirty="0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(</a:t>
            </a:r>
            <a:r>
              <a:rPr lang="en-US" sz="4400" b="1" dirty="0" err="1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v</a:t>
            </a:r>
            <a:r>
              <a:rPr lang="en-US" sz="4400" b="1" baseline="-25000" dirty="0" err="1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s</a:t>
            </a:r>
            <a:r>
              <a:rPr lang="en-US" sz="4400" b="1" dirty="0">
                <a:solidFill>
                  <a:srgbClr val="FF0000"/>
                </a:solidFill>
                <a:latin typeface="Arial Narrow" pitchFamily="34" charset="0"/>
                <a:sym typeface="Symbol" pitchFamily="18" charset="2"/>
              </a:rPr>
              <a:t>) =</a:t>
            </a:r>
            <a:r>
              <a:rPr lang="en-US" sz="4400" b="1" dirty="0">
                <a:latin typeface="Arial Narrow" pitchFamily="34" charset="0"/>
                <a:sym typeface="Symbol" pitchFamily="18" charset="2"/>
              </a:rPr>
              <a:t> </a:t>
            </a:r>
            <a:r>
              <a:rPr lang="en-US" sz="4800" b="1" dirty="0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 - </a:t>
            </a:r>
            <a:r>
              <a:rPr lang="en-US" sz="4800" b="1" dirty="0" err="1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p</a:t>
            </a:r>
            <a:r>
              <a:rPr lang="en-US" sz="4800" b="1" baseline="-25000" dirty="0" err="1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F</a:t>
            </a:r>
            <a:r>
              <a:rPr lang="en-US" sz="4800" b="1" dirty="0" err="1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|v</a:t>
            </a:r>
            <a:r>
              <a:rPr lang="en-US" sz="4800" b="1" baseline="-25000" dirty="0" err="1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s</a:t>
            </a:r>
            <a:r>
              <a:rPr lang="en-US" sz="4800" b="1" dirty="0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| </a:t>
            </a:r>
            <a:endParaRPr lang="en-US" sz="4800" b="1" dirty="0" smtClean="0">
              <a:solidFill>
                <a:srgbClr val="FF3300"/>
              </a:solidFill>
              <a:latin typeface="Arial Narrow" pitchFamily="34" charset="0"/>
              <a:sym typeface="Symbol" pitchFamily="18" charset="2"/>
            </a:endParaRPr>
          </a:p>
          <a:p>
            <a:endParaRPr lang="en-US" sz="4000" b="1" dirty="0" smtClean="0">
              <a:solidFill>
                <a:srgbClr val="FF3300"/>
              </a:solidFill>
              <a:latin typeface="Arial Narrow" pitchFamily="34" charset="0"/>
              <a:sym typeface="Symbol" pitchFamily="18" charset="2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61963" y="714375"/>
            <a:ext cx="8229600" cy="1588"/>
          </a:xfrm>
          <a:prstGeom prst="line">
            <a:avLst/>
          </a:prstGeom>
          <a:ln w="25400" cmpd="sng">
            <a:solidFill>
              <a:srgbClr val="0033C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 Box 38"/>
          <p:cNvSpPr txBox="1">
            <a:spLocks noChangeArrowheads="1"/>
          </p:cNvSpPr>
          <p:nvPr/>
        </p:nvSpPr>
        <p:spPr bwMode="auto">
          <a:xfrm>
            <a:off x="395536" y="4365104"/>
            <a:ext cx="842493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Arial Narrow" pitchFamily="34" charset="0"/>
                <a:sym typeface="Symbol" pitchFamily="18" charset="2"/>
              </a:rPr>
              <a:t>Increases </a:t>
            </a:r>
            <a:r>
              <a:rPr lang="en-US" sz="3600" b="1" dirty="0">
                <a:latin typeface="Arial Narrow" pitchFamily="34" charset="0"/>
                <a:sym typeface="Symbol" pitchFamily="18" charset="2"/>
              </a:rPr>
              <a:t>the </a:t>
            </a:r>
            <a:r>
              <a:rPr lang="en-US" sz="3600" b="1" dirty="0" smtClean="0">
                <a:latin typeface="Arial Narrow" pitchFamily="34" charset="0"/>
                <a:sym typeface="Symbol" pitchFamily="18" charset="2"/>
              </a:rPr>
              <a:t>density </a:t>
            </a:r>
            <a:r>
              <a:rPr lang="en-US" sz="3600" b="1" dirty="0">
                <a:latin typeface="Arial Narrow" pitchFamily="34" charset="0"/>
                <a:sym typeface="Symbol" pitchFamily="18" charset="2"/>
              </a:rPr>
              <a:t>of thermally-activated normal electrons </a:t>
            </a:r>
            <a:r>
              <a:rPr lang="en-US" sz="3600" b="1" dirty="0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n</a:t>
            </a:r>
            <a:r>
              <a:rPr lang="en-US" sz="3600" b="1" baseline="-25000" dirty="0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r</a:t>
            </a:r>
            <a:r>
              <a:rPr lang="en-US" sz="3600" b="1" dirty="0">
                <a:solidFill>
                  <a:srgbClr val="FF3300"/>
                </a:solidFill>
                <a:latin typeface="Arial Narrow" pitchFamily="34" charset="0"/>
                <a:sym typeface="Symbol" pitchFamily="18" charset="2"/>
              </a:rPr>
              <a:t>(J)</a:t>
            </a:r>
            <a:r>
              <a:rPr lang="en-US" sz="3600" b="1" dirty="0">
                <a:latin typeface="Arial Narrow" pitchFamily="34" charset="0"/>
                <a:sym typeface="Symbol" pitchFamily="18" charset="2"/>
              </a:rPr>
              <a:t>, thus increasing R</a:t>
            </a:r>
            <a:r>
              <a:rPr lang="en-US" sz="3600" b="1" baseline="-25000" dirty="0">
                <a:latin typeface="Arial Narrow" pitchFamily="34" charset="0"/>
                <a:sym typeface="Symbol" pitchFamily="18" charset="2"/>
              </a:rPr>
              <a:t>s</a:t>
            </a:r>
            <a:r>
              <a:rPr lang="en-US" sz="3600" b="1" dirty="0">
                <a:latin typeface="Arial Narrow" pitchFamily="34" charset="0"/>
                <a:sym typeface="Symbol" pitchFamily="18" charset="2"/>
              </a:rPr>
              <a:t> </a:t>
            </a:r>
            <a:endParaRPr lang="en-US" sz="3600" b="1" dirty="0" smtClean="0">
              <a:latin typeface="Arial Narrow" pitchFamily="34" charset="0"/>
              <a:sym typeface="Symbol" pitchFamily="18" charset="2"/>
            </a:endParaRPr>
          </a:p>
          <a:p>
            <a:r>
              <a:rPr lang="en-US" sz="3600" b="1" dirty="0" smtClean="0">
                <a:latin typeface="Arial Narrow" pitchFamily="34" charset="0"/>
                <a:sym typeface="Symbol" pitchFamily="18" charset="2"/>
              </a:rPr>
              <a:t> </a:t>
            </a:r>
            <a:endParaRPr lang="en-US" sz="3600" b="1" dirty="0" smtClean="0">
              <a:latin typeface="Arial Narrow" pitchFamily="34" charset="0"/>
              <a:sym typeface="Symbol" pitchFamily="18" charset="2"/>
            </a:endParaRPr>
          </a:p>
          <a:p>
            <a:r>
              <a:rPr lang="en-US" sz="3200" b="1" dirty="0" smtClean="0">
                <a:latin typeface="Arial Narrow" pitchFamily="34" charset="0"/>
                <a:sym typeface="Symbol" pitchFamily="18" charset="2"/>
              </a:rPr>
              <a:t>(</a:t>
            </a:r>
            <a:r>
              <a:rPr lang="en-US" sz="2400" b="1" dirty="0" err="1" smtClean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Kulik</a:t>
            </a:r>
            <a:r>
              <a:rPr lang="en-US" sz="2400" b="1" dirty="0" smtClean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and </a:t>
            </a:r>
            <a:r>
              <a:rPr lang="en-US" sz="2400" b="1" dirty="0" err="1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Palmieri</a:t>
            </a:r>
            <a:r>
              <a:rPr lang="en-US" sz="2400" b="1" dirty="0" smtClean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; 1997; </a:t>
            </a:r>
            <a:r>
              <a:rPr lang="en-US" sz="2400" b="1" dirty="0" err="1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Gurevich</a:t>
            </a:r>
            <a:r>
              <a:rPr lang="en-US" sz="2400" b="1" dirty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1475" y="428625"/>
            <a:ext cx="8534400" cy="1470025"/>
          </a:xfrm>
        </p:spPr>
        <p:txBody>
          <a:bodyPr/>
          <a:lstStyle/>
          <a:p>
            <a:pPr eaLnBrk="1" hangingPunct="1"/>
            <a:r>
              <a:rPr lang="en-US" altLang="zh-CN" sz="3200" b="1" smtClean="0">
                <a:solidFill>
                  <a:srgbClr val="FF0000"/>
                </a:solidFill>
                <a:ea typeface="SimSun" charset="-122"/>
              </a:rPr>
              <a:t>Magnesium Diboride Thin Films for Superconducting RF Cavities</a:t>
            </a:r>
          </a:p>
        </p:txBody>
      </p:sp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1025525" y="2200275"/>
            <a:ext cx="7226300" cy="1462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 eaLnBrk="0" hangingPunct="0"/>
            <a:r>
              <a:rPr lang="en-US" b="1">
                <a:cs typeface="Arial" charset="0"/>
              </a:rPr>
              <a:t>Xiaoxing Xi</a:t>
            </a:r>
          </a:p>
          <a:p>
            <a:pPr algn="ctr" eaLnBrk="0" hangingPunct="0"/>
            <a:endParaRPr lang="en-US" b="1">
              <a:cs typeface="Arial" charset="0"/>
            </a:endParaRPr>
          </a:p>
          <a:p>
            <a:pPr algn="ctr" eaLnBrk="0" hangingPunct="0"/>
            <a:r>
              <a:rPr lang="en-US">
                <a:cs typeface="Arial" charset="0"/>
              </a:rPr>
              <a:t>Department of Physics </a:t>
            </a:r>
          </a:p>
          <a:p>
            <a:pPr algn="ctr" eaLnBrk="0" hangingPunct="0"/>
            <a:r>
              <a:rPr lang="en-US">
                <a:cs typeface="Arial" charset="0"/>
              </a:rPr>
              <a:t>Temple University, Philadelphia, PA</a:t>
            </a:r>
          </a:p>
          <a:p>
            <a:pPr algn="ctr" eaLnBrk="0" hangingPunct="0"/>
            <a:endParaRPr lang="en-US">
              <a:cs typeface="Arial" charset="0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3244850" y="5848350"/>
            <a:ext cx="2789238" cy="82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FF0000"/>
                </a:solidFill>
                <a:cs typeface="Arial" charset="0"/>
              </a:rPr>
              <a:t>October 5, 2010</a:t>
            </a:r>
          </a:p>
          <a:p>
            <a:pPr algn="ctr" eaLnBrk="0" hangingPunct="0"/>
            <a:r>
              <a:rPr lang="en-US" sz="1600" b="1">
                <a:solidFill>
                  <a:srgbClr val="FF0000"/>
                </a:solidFill>
                <a:cs typeface="Arial" charset="0"/>
              </a:rPr>
              <a:t>Workshop on Thin Film RF</a:t>
            </a:r>
          </a:p>
          <a:p>
            <a:pPr algn="ctr" eaLnBrk="0" hangingPunct="0"/>
            <a:r>
              <a:rPr lang="en-US" sz="1600" b="1">
                <a:solidFill>
                  <a:srgbClr val="FF0000"/>
                </a:solidFill>
                <a:cs typeface="Arial" charset="0"/>
              </a:rPr>
              <a:t>Padua, Italy</a:t>
            </a:r>
          </a:p>
        </p:txBody>
      </p:sp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0" y="6461125"/>
            <a:ext cx="252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cs typeface="Arial" charset="0"/>
              </a:rPr>
              <a:t>Supported by DOE/HEP</a:t>
            </a:r>
          </a:p>
        </p:txBody>
      </p:sp>
      <p:pic>
        <p:nvPicPr>
          <p:cNvPr id="35846" name="Picture 7" descr="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3725" y="6162675"/>
            <a:ext cx="20732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Rectangle 5"/>
          <p:cNvSpPr>
            <a:spLocks noChangeArrowheads="1"/>
          </p:cNvSpPr>
          <p:nvPr/>
        </p:nvSpPr>
        <p:spPr bwMode="auto">
          <a:xfrm>
            <a:off x="1006475" y="3562350"/>
            <a:ext cx="7226300" cy="1658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 eaLnBrk="0" hangingPunct="0"/>
            <a:r>
              <a:rPr lang="en-US" b="1">
                <a:solidFill>
                  <a:schemeClr val="tx2"/>
                </a:solidFill>
              </a:rPr>
              <a:t>Contributors</a:t>
            </a:r>
            <a:endParaRPr lang="en-US" b="1">
              <a:cs typeface="Arial" charset="0"/>
            </a:endParaRPr>
          </a:p>
          <a:p>
            <a:pPr algn="ctr" eaLnBrk="0" hangingPunct="0"/>
            <a:r>
              <a:rPr lang="en-US" sz="1600">
                <a:cs typeface="Arial" charset="0"/>
              </a:rPr>
              <a:t>Chenggang Zhuang, Alex Krick, Teng Tan, Ke Chen, </a:t>
            </a:r>
            <a:r>
              <a:rPr lang="en-US" sz="1600"/>
              <a:t>Ed Kaczanowicz</a:t>
            </a:r>
            <a:endParaRPr lang="en-US" sz="1600">
              <a:cs typeface="Arial" charset="0"/>
            </a:endParaRPr>
          </a:p>
          <a:p>
            <a:pPr algn="ctr" eaLnBrk="0" hangingPunct="0"/>
            <a:endParaRPr lang="en-US" sz="1600">
              <a:cs typeface="Arial" charset="0"/>
            </a:endParaRPr>
          </a:p>
          <a:p>
            <a:pPr algn="ctr" eaLnBrk="0" hangingPunct="0"/>
            <a:r>
              <a:rPr lang="en-US" b="1">
                <a:solidFill>
                  <a:srgbClr val="000000"/>
                </a:solidFill>
              </a:rPr>
              <a:t>Collaborators</a:t>
            </a:r>
            <a:endParaRPr lang="en-US" b="1">
              <a:solidFill>
                <a:srgbClr val="000000"/>
              </a:solidFill>
              <a:cs typeface="Arial" charset="0"/>
            </a:endParaRPr>
          </a:p>
          <a:p>
            <a:pPr algn="ctr" eaLnBrk="0" hangingPunct="0"/>
            <a:r>
              <a:rPr lang="en-US" sz="1600"/>
              <a:t>Enzo Palmieri (INFN), </a:t>
            </a:r>
            <a:r>
              <a:rPr lang="en-US" sz="1600">
                <a:solidFill>
                  <a:srgbClr val="000000"/>
                </a:solidFill>
                <a:cs typeface="Arial" charset="0"/>
              </a:rPr>
              <a:t>Som Tyagi (Drexel), Steven Alage (Maryland) </a:t>
            </a:r>
            <a:endParaRPr lang="en-US">
              <a:solidFill>
                <a:srgbClr val="000000"/>
              </a:solidFill>
              <a:cs typeface="Arial" charset="0"/>
            </a:endParaRPr>
          </a:p>
          <a:p>
            <a:pPr algn="ctr" eaLnBrk="0" hangingPunct="0"/>
            <a:r>
              <a:rPr lang="en-US" sz="1600">
                <a:cs typeface="Arial" charset="0"/>
              </a:rPr>
              <a:t> </a:t>
            </a:r>
            <a:endParaRPr lang="en-US">
              <a:cs typeface="Arial" charset="0"/>
            </a:endParaRPr>
          </a:p>
        </p:txBody>
      </p:sp>
      <p:pic>
        <p:nvPicPr>
          <p:cNvPr id="125954" name="Picture 2" descr="C:\Documents and Settings\Palmieri V\Documenti\All files\All files\CONFERENCES\Thin film Conf\Thin films &amp; new Ideas_10\foto Workshop\workshop_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962150" y="-911225"/>
            <a:ext cx="13069888" cy="8680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entesi quadra aperta 12"/>
          <p:cNvSpPr/>
          <p:nvPr/>
        </p:nvSpPr>
        <p:spPr>
          <a:xfrm flipH="1">
            <a:off x="8604448" y="-819472"/>
            <a:ext cx="496010" cy="806489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entesi quadra aperta 11"/>
          <p:cNvSpPr/>
          <p:nvPr/>
        </p:nvSpPr>
        <p:spPr>
          <a:xfrm flipH="1">
            <a:off x="8172400" y="-410930"/>
            <a:ext cx="928058" cy="7268930"/>
          </a:xfrm>
          <a:prstGeom prst="leftBracket">
            <a:avLst>
              <a:gd name="adj" fmla="val 24974"/>
            </a:avLst>
          </a:prstGeom>
          <a:solidFill>
            <a:srgbClr val="FF0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entesi quadra aperta 4"/>
          <p:cNvSpPr/>
          <p:nvPr/>
        </p:nvSpPr>
        <p:spPr>
          <a:xfrm flipH="1">
            <a:off x="7452320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entesi quadra aperta 2"/>
          <p:cNvSpPr/>
          <p:nvPr/>
        </p:nvSpPr>
        <p:spPr>
          <a:xfrm flipH="1">
            <a:off x="7380312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entesi quadra aperta 10"/>
          <p:cNvSpPr/>
          <p:nvPr/>
        </p:nvSpPr>
        <p:spPr>
          <a:xfrm flipH="1">
            <a:off x="8604448" y="-1368152"/>
            <a:ext cx="496010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entesi quadra aperta 8"/>
          <p:cNvSpPr/>
          <p:nvPr/>
        </p:nvSpPr>
        <p:spPr>
          <a:xfrm flipH="1">
            <a:off x="8460432" y="-3224202"/>
            <a:ext cx="640026" cy="8165370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entesi quadra aperta 3"/>
          <p:cNvSpPr/>
          <p:nvPr/>
        </p:nvSpPr>
        <p:spPr>
          <a:xfrm flipH="1">
            <a:off x="7308304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7265324" y="43542"/>
            <a:ext cx="1368152" cy="48976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8280920" y="4150821"/>
            <a:ext cx="9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HTc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246955" y="428625"/>
            <a:ext cx="8534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Magnesium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Diboride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Thin Films for Superconducting RF Cavities</a:t>
            </a: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901005" y="1988840"/>
            <a:ext cx="7226300" cy="1751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 eaLnBrk="0" hangingPunct="0"/>
            <a:r>
              <a:rPr lang="en-US" sz="3600" b="1" dirty="0" err="1">
                <a:cs typeface="Arial" charset="0"/>
              </a:rPr>
              <a:t>Xiaoxing</a:t>
            </a:r>
            <a:r>
              <a:rPr lang="en-US" sz="3600" b="1" dirty="0">
                <a:cs typeface="Arial" charset="0"/>
              </a:rPr>
              <a:t> Xi</a:t>
            </a:r>
          </a:p>
          <a:p>
            <a:pPr algn="ctr" eaLnBrk="0" hangingPunct="0"/>
            <a:endParaRPr lang="en-US" b="1" dirty="0">
              <a:cs typeface="Arial" charset="0"/>
            </a:endParaRPr>
          </a:p>
          <a:p>
            <a:pPr algn="ctr" eaLnBrk="0" hangingPunct="0"/>
            <a:r>
              <a:rPr lang="en-US" dirty="0">
                <a:cs typeface="Arial" charset="0"/>
              </a:rPr>
              <a:t>Department of Physics </a:t>
            </a:r>
          </a:p>
          <a:p>
            <a:pPr algn="ctr" eaLnBrk="0" hangingPunct="0"/>
            <a:r>
              <a:rPr lang="en-US" dirty="0">
                <a:cs typeface="Arial" charset="0"/>
              </a:rPr>
              <a:t>Temple University, Philadelphia, PA</a:t>
            </a:r>
          </a:p>
          <a:p>
            <a:pPr algn="ctr" eaLnBrk="0" hangingPunct="0"/>
            <a:endParaRPr lang="en-US" dirty="0">
              <a:cs typeface="Arial" charset="0"/>
            </a:endParaRP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-124520" y="6461125"/>
            <a:ext cx="252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>
                <a:cs typeface="Arial" charset="0"/>
              </a:rPr>
              <a:t>Supported by DOE/HEP</a:t>
            </a:r>
          </a:p>
        </p:txBody>
      </p:sp>
      <p:pic>
        <p:nvPicPr>
          <p:cNvPr id="22" name="Picture 7" descr="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6021288"/>
            <a:ext cx="20732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881955" y="3562350"/>
            <a:ext cx="7226300" cy="1658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algn="ctr" eaLnBrk="0" hangingPunct="0"/>
            <a:r>
              <a:rPr lang="en-US" b="1" dirty="0">
                <a:solidFill>
                  <a:schemeClr val="tx2"/>
                </a:solidFill>
              </a:rPr>
              <a:t>Contributors</a:t>
            </a:r>
            <a:endParaRPr lang="en-US" b="1" dirty="0">
              <a:cs typeface="Arial" charset="0"/>
            </a:endParaRPr>
          </a:p>
          <a:p>
            <a:pPr algn="ctr" eaLnBrk="0" hangingPunct="0"/>
            <a:r>
              <a:rPr lang="en-US" sz="1600" dirty="0" err="1">
                <a:cs typeface="Arial" charset="0"/>
              </a:rPr>
              <a:t>Chenggang</a:t>
            </a:r>
            <a:r>
              <a:rPr lang="en-US" sz="1600" dirty="0">
                <a:cs typeface="Arial" charset="0"/>
              </a:rPr>
              <a:t> </a:t>
            </a:r>
            <a:r>
              <a:rPr lang="en-US" sz="1600" dirty="0" err="1">
                <a:cs typeface="Arial" charset="0"/>
              </a:rPr>
              <a:t>Zhuang</a:t>
            </a:r>
            <a:r>
              <a:rPr lang="en-US" sz="1600" dirty="0">
                <a:cs typeface="Arial" charset="0"/>
              </a:rPr>
              <a:t>, Alex </a:t>
            </a:r>
            <a:r>
              <a:rPr lang="en-US" sz="1600" dirty="0" err="1">
                <a:cs typeface="Arial" charset="0"/>
              </a:rPr>
              <a:t>Krick</a:t>
            </a:r>
            <a:r>
              <a:rPr lang="en-US" sz="1600" dirty="0">
                <a:cs typeface="Arial" charset="0"/>
              </a:rPr>
              <a:t>, </a:t>
            </a:r>
            <a:r>
              <a:rPr lang="en-US" sz="1600" dirty="0" err="1">
                <a:cs typeface="Arial" charset="0"/>
              </a:rPr>
              <a:t>Teng</a:t>
            </a:r>
            <a:r>
              <a:rPr lang="en-US" sz="1600" dirty="0">
                <a:cs typeface="Arial" charset="0"/>
              </a:rPr>
              <a:t> Tan, </a:t>
            </a:r>
            <a:r>
              <a:rPr lang="en-US" sz="1600" dirty="0" err="1">
                <a:cs typeface="Arial" charset="0"/>
              </a:rPr>
              <a:t>Ke</a:t>
            </a:r>
            <a:r>
              <a:rPr lang="en-US" sz="1600" dirty="0">
                <a:cs typeface="Arial" charset="0"/>
              </a:rPr>
              <a:t> Chen, </a:t>
            </a:r>
            <a:r>
              <a:rPr lang="en-US" sz="1600" dirty="0"/>
              <a:t>Ed </a:t>
            </a:r>
            <a:r>
              <a:rPr lang="en-US" sz="1600" dirty="0" err="1"/>
              <a:t>Kaczanowicz</a:t>
            </a:r>
            <a:endParaRPr lang="en-US" sz="1600" dirty="0">
              <a:cs typeface="Arial" charset="0"/>
            </a:endParaRPr>
          </a:p>
          <a:p>
            <a:pPr algn="ctr" eaLnBrk="0" hangingPunct="0"/>
            <a:endParaRPr lang="en-US" sz="1600" dirty="0">
              <a:cs typeface="Arial" charset="0"/>
            </a:endParaRPr>
          </a:p>
          <a:p>
            <a:pPr algn="ctr" eaLnBrk="0" hangingPunct="0"/>
            <a:r>
              <a:rPr lang="en-US" b="1" dirty="0">
                <a:solidFill>
                  <a:srgbClr val="000000"/>
                </a:solidFill>
              </a:rPr>
              <a:t>Collaborators</a:t>
            </a:r>
            <a:endParaRPr lang="en-US" b="1" dirty="0">
              <a:solidFill>
                <a:srgbClr val="000000"/>
              </a:solidFill>
              <a:cs typeface="Arial" charset="0"/>
            </a:endParaRPr>
          </a:p>
          <a:p>
            <a:pPr algn="ctr" eaLnBrk="0" hangingPunct="0"/>
            <a:r>
              <a:rPr lang="en-US" sz="1600" dirty="0" err="1"/>
              <a:t>Enzo</a:t>
            </a:r>
            <a:r>
              <a:rPr lang="en-US" sz="1600" dirty="0"/>
              <a:t> </a:t>
            </a:r>
            <a:r>
              <a:rPr lang="en-US" sz="1600" dirty="0" err="1"/>
              <a:t>Palmieri</a:t>
            </a:r>
            <a:r>
              <a:rPr lang="en-US" sz="1600" dirty="0"/>
              <a:t> (INFN), </a:t>
            </a: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Som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Tyagi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 (Drexel), Steven </a:t>
            </a: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Alage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 (Maryland) </a:t>
            </a:r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 algn="ctr" eaLnBrk="0" hangingPunct="0"/>
            <a:r>
              <a:rPr lang="en-US" sz="1600" dirty="0">
                <a:cs typeface="Arial" charset="0"/>
              </a:rPr>
              <a:t> </a:t>
            </a:r>
            <a:endParaRPr lang="en-US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8"/>
          <p:cNvSpPr>
            <a:spLocks noChangeArrowheads="1"/>
          </p:cNvSpPr>
          <p:nvPr/>
        </p:nvSpPr>
        <p:spPr bwMode="auto">
          <a:xfrm>
            <a:off x="184274" y="295275"/>
            <a:ext cx="60547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rgbClr val="000066"/>
                </a:solidFill>
              </a:rPr>
              <a:t> </a:t>
            </a:r>
            <a:r>
              <a:rPr lang="de-DE" sz="2800" dirty="0">
                <a:solidFill>
                  <a:srgbClr val="000066"/>
                </a:solidFill>
              </a:rPr>
              <a:t>Ideal </a:t>
            </a:r>
            <a:r>
              <a:rPr lang="de-DE" sz="2800" dirty="0" err="1">
                <a:solidFill>
                  <a:srgbClr val="000066"/>
                </a:solidFill>
              </a:rPr>
              <a:t>diamagnet</a:t>
            </a:r>
            <a:r>
              <a:rPr lang="de-DE" sz="2800" dirty="0">
                <a:solidFill>
                  <a:srgbClr val="000066"/>
                </a:solidFill>
              </a:rPr>
              <a:t>, </a:t>
            </a:r>
            <a:r>
              <a:rPr lang="de-DE" sz="2800" dirty="0" err="1">
                <a:solidFill>
                  <a:srgbClr val="000066"/>
                </a:solidFill>
              </a:rPr>
              <a:t>corner</a:t>
            </a:r>
            <a:r>
              <a:rPr lang="de-DE" sz="2800" dirty="0">
                <a:solidFill>
                  <a:srgbClr val="000066"/>
                </a:solidFill>
              </a:rPr>
              <a:t> </a:t>
            </a:r>
            <a:r>
              <a:rPr lang="de-DE" sz="2800" dirty="0" err="1">
                <a:solidFill>
                  <a:srgbClr val="000066"/>
                </a:solidFill>
              </a:rPr>
              <a:t>with</a:t>
            </a:r>
            <a:r>
              <a:rPr lang="de-DE" sz="2800" dirty="0">
                <a:solidFill>
                  <a:srgbClr val="000066"/>
                </a:solidFill>
              </a:rPr>
              <a:t> angle  </a:t>
            </a:r>
            <a:r>
              <a:rPr lang="el-GR" sz="2800" dirty="0">
                <a:solidFill>
                  <a:srgbClr val="A50021"/>
                </a:solidFill>
              </a:rPr>
              <a:t>α</a:t>
            </a:r>
            <a:r>
              <a:rPr lang="de-DE" sz="2800" dirty="0">
                <a:solidFill>
                  <a:srgbClr val="A50021"/>
                </a:solidFill>
              </a:rPr>
              <a:t> </a:t>
            </a:r>
            <a:r>
              <a:rPr lang="de-DE" sz="2800" dirty="0">
                <a:solidFill>
                  <a:srgbClr val="000066"/>
                </a:solidFill>
              </a:rPr>
              <a:t>:</a:t>
            </a: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0" y="119675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800" dirty="0" err="1"/>
              <a:t>Near</a:t>
            </a:r>
            <a:r>
              <a:rPr lang="de-DE" sz="1800" dirty="0"/>
              <a:t> </a:t>
            </a:r>
            <a:r>
              <a:rPr lang="de-DE" sz="1800" dirty="0" err="1"/>
              <a:t>corner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angle  </a:t>
            </a:r>
            <a:r>
              <a:rPr lang="el-GR" sz="2800" b="1" dirty="0">
                <a:solidFill>
                  <a:srgbClr val="A50021"/>
                </a:solidFill>
              </a:rPr>
              <a:t>α</a:t>
            </a:r>
            <a:r>
              <a:rPr lang="de-DE" sz="1800" dirty="0">
                <a:solidFill>
                  <a:srgbClr val="A50021"/>
                </a:solidFill>
              </a:rPr>
              <a:t> 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magnetic</a:t>
            </a:r>
            <a:r>
              <a:rPr lang="de-DE" sz="1800" dirty="0"/>
              <a:t> </a:t>
            </a:r>
            <a:r>
              <a:rPr lang="de-DE" sz="1800" dirty="0" err="1" smtClean="0"/>
              <a:t>field</a:t>
            </a:r>
            <a:r>
              <a:rPr lang="de-DE" sz="1800" dirty="0" smtClean="0"/>
              <a:t>  </a:t>
            </a:r>
            <a:r>
              <a:rPr lang="de-DE" sz="1800" dirty="0" err="1" smtClean="0"/>
              <a:t>diverges</a:t>
            </a:r>
            <a:r>
              <a:rPr lang="de-DE" sz="1800" dirty="0" smtClean="0"/>
              <a:t> </a:t>
            </a:r>
            <a:r>
              <a:rPr lang="de-DE" sz="1800" dirty="0" err="1"/>
              <a:t>as</a:t>
            </a:r>
            <a:r>
              <a:rPr lang="de-DE" sz="1800" dirty="0"/>
              <a:t>  </a:t>
            </a:r>
            <a:r>
              <a:rPr lang="de-DE" sz="2400" b="1" dirty="0"/>
              <a:t>H </a:t>
            </a:r>
            <a:r>
              <a:rPr lang="en-US" sz="2400" b="1" dirty="0"/>
              <a:t>~ 1/ r</a:t>
            </a:r>
            <a:r>
              <a:rPr lang="el-GR" sz="2800" b="1" baseline="30000" dirty="0">
                <a:cs typeface="Arial" charset="0"/>
              </a:rPr>
              <a:t>β</a:t>
            </a:r>
            <a:r>
              <a:rPr lang="de-DE" sz="2400" b="1" dirty="0"/>
              <a:t>,  </a:t>
            </a:r>
            <a:r>
              <a:rPr lang="el-GR" sz="2400" b="1" dirty="0"/>
              <a:t>β</a:t>
            </a:r>
            <a:r>
              <a:rPr lang="de-DE" sz="2400" b="1" dirty="0"/>
              <a:t> = (</a:t>
            </a:r>
            <a:r>
              <a:rPr lang="el-GR" sz="2400" b="1" dirty="0">
                <a:cs typeface="Arial" charset="0"/>
              </a:rPr>
              <a:t>π</a:t>
            </a:r>
            <a:r>
              <a:rPr lang="de-DE" sz="2400" b="1" dirty="0">
                <a:cs typeface="Arial" charset="0"/>
              </a:rPr>
              <a:t> – </a:t>
            </a:r>
            <a:r>
              <a:rPr lang="el-GR" sz="2400" b="1" dirty="0">
                <a:solidFill>
                  <a:srgbClr val="A50021"/>
                </a:solidFill>
              </a:rPr>
              <a:t>α</a:t>
            </a:r>
            <a:r>
              <a:rPr lang="de-DE" sz="2400" b="1" dirty="0"/>
              <a:t>)/(2</a:t>
            </a:r>
            <a:r>
              <a:rPr lang="el-GR" sz="2400" b="1" dirty="0"/>
              <a:t>π</a:t>
            </a:r>
            <a:r>
              <a:rPr lang="de-DE" sz="2400" b="1" dirty="0"/>
              <a:t> - </a:t>
            </a:r>
            <a:r>
              <a:rPr lang="el-GR" sz="2400" b="1" dirty="0">
                <a:solidFill>
                  <a:srgbClr val="A50021"/>
                </a:solidFill>
              </a:rPr>
              <a:t>α</a:t>
            </a:r>
            <a:r>
              <a:rPr lang="de-DE" sz="2400" b="1" dirty="0"/>
              <a:t>)</a:t>
            </a:r>
            <a:endParaRPr lang="el-GR" sz="1800" b="1" dirty="0"/>
          </a:p>
        </p:txBody>
      </p:sp>
      <p:sp>
        <p:nvSpPr>
          <p:cNvPr id="40" name="Oval 40"/>
          <p:cNvSpPr>
            <a:spLocks noChangeArrowheads="1"/>
          </p:cNvSpPr>
          <p:nvPr/>
        </p:nvSpPr>
        <p:spPr bwMode="auto">
          <a:xfrm>
            <a:off x="2280444" y="2901181"/>
            <a:ext cx="914400" cy="914400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41"/>
          <p:cNvSpPr>
            <a:spLocks noChangeArrowheads="1"/>
          </p:cNvSpPr>
          <p:nvPr/>
        </p:nvSpPr>
        <p:spPr bwMode="auto">
          <a:xfrm>
            <a:off x="3467894" y="4412035"/>
            <a:ext cx="1655762" cy="360362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Rectangle 42"/>
          <p:cNvSpPr>
            <a:spLocks noChangeArrowheads="1"/>
          </p:cNvSpPr>
          <p:nvPr/>
        </p:nvSpPr>
        <p:spPr bwMode="auto">
          <a:xfrm>
            <a:off x="5539680" y="5916885"/>
            <a:ext cx="1584325" cy="28892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Freeform 43"/>
          <p:cNvSpPr>
            <a:spLocks/>
          </p:cNvSpPr>
          <p:nvPr/>
        </p:nvSpPr>
        <p:spPr bwMode="auto">
          <a:xfrm>
            <a:off x="4907756" y="4077072"/>
            <a:ext cx="298450" cy="1127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" y="108"/>
              </a:cxn>
              <a:cxn ang="0">
                <a:pos x="111" y="196"/>
              </a:cxn>
              <a:cxn ang="0">
                <a:pos x="158" y="257"/>
              </a:cxn>
              <a:cxn ang="0">
                <a:pos x="179" y="298"/>
              </a:cxn>
              <a:cxn ang="0">
                <a:pos x="179" y="345"/>
              </a:cxn>
              <a:cxn ang="0">
                <a:pos x="122" y="447"/>
              </a:cxn>
              <a:cxn ang="0">
                <a:pos x="77" y="525"/>
              </a:cxn>
              <a:cxn ang="0">
                <a:pos x="53" y="612"/>
              </a:cxn>
              <a:cxn ang="0">
                <a:pos x="53" y="710"/>
              </a:cxn>
            </a:cxnLst>
            <a:rect l="0" t="0" r="r" b="b"/>
            <a:pathLst>
              <a:path w="188" h="710">
                <a:moveTo>
                  <a:pt x="0" y="0"/>
                </a:moveTo>
                <a:cubicBezTo>
                  <a:pt x="6" y="30"/>
                  <a:pt x="20" y="86"/>
                  <a:pt x="47" y="108"/>
                </a:cubicBezTo>
                <a:cubicBezTo>
                  <a:pt x="77" y="165"/>
                  <a:pt x="70" y="144"/>
                  <a:pt x="111" y="196"/>
                </a:cubicBezTo>
                <a:cubicBezTo>
                  <a:pt x="115" y="206"/>
                  <a:pt x="155" y="247"/>
                  <a:pt x="158" y="257"/>
                </a:cubicBezTo>
                <a:cubicBezTo>
                  <a:pt x="168" y="275"/>
                  <a:pt x="175" y="283"/>
                  <a:pt x="179" y="298"/>
                </a:cubicBezTo>
                <a:cubicBezTo>
                  <a:pt x="183" y="313"/>
                  <a:pt x="188" y="320"/>
                  <a:pt x="179" y="345"/>
                </a:cubicBezTo>
                <a:cubicBezTo>
                  <a:pt x="168" y="386"/>
                  <a:pt x="146" y="401"/>
                  <a:pt x="122" y="447"/>
                </a:cubicBezTo>
                <a:cubicBezTo>
                  <a:pt x="93" y="489"/>
                  <a:pt x="107" y="469"/>
                  <a:pt x="77" y="525"/>
                </a:cubicBezTo>
                <a:cubicBezTo>
                  <a:pt x="69" y="542"/>
                  <a:pt x="59" y="586"/>
                  <a:pt x="53" y="612"/>
                </a:cubicBezTo>
                <a:cubicBezTo>
                  <a:pt x="53" y="674"/>
                  <a:pt x="53" y="657"/>
                  <a:pt x="53" y="710"/>
                </a:cubicBezTo>
              </a:path>
            </a:pathLst>
          </a:custGeom>
          <a:noFill/>
          <a:ln w="12700" cmpd="sng">
            <a:solidFill>
              <a:srgbClr val="0066FF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" name="Freeform 45"/>
          <p:cNvSpPr>
            <a:spLocks/>
          </p:cNvSpPr>
          <p:nvPr/>
        </p:nvSpPr>
        <p:spPr bwMode="auto">
          <a:xfrm>
            <a:off x="5076031" y="4077072"/>
            <a:ext cx="252413" cy="1127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" y="108"/>
              </a:cxn>
              <a:cxn ang="0">
                <a:pos x="103" y="201"/>
              </a:cxn>
              <a:cxn ang="0">
                <a:pos x="134" y="257"/>
              </a:cxn>
              <a:cxn ang="0">
                <a:pos x="154" y="303"/>
              </a:cxn>
              <a:cxn ang="0">
                <a:pos x="154" y="371"/>
              </a:cxn>
              <a:cxn ang="0">
                <a:pos x="122" y="447"/>
              </a:cxn>
              <a:cxn ang="0">
                <a:pos x="77" y="525"/>
              </a:cxn>
              <a:cxn ang="0">
                <a:pos x="53" y="612"/>
              </a:cxn>
              <a:cxn ang="0">
                <a:pos x="53" y="710"/>
              </a:cxn>
            </a:cxnLst>
            <a:rect l="0" t="0" r="r" b="b"/>
            <a:pathLst>
              <a:path w="159" h="710">
                <a:moveTo>
                  <a:pt x="0" y="0"/>
                </a:moveTo>
                <a:cubicBezTo>
                  <a:pt x="6" y="30"/>
                  <a:pt x="20" y="86"/>
                  <a:pt x="47" y="108"/>
                </a:cubicBezTo>
                <a:cubicBezTo>
                  <a:pt x="77" y="165"/>
                  <a:pt x="62" y="149"/>
                  <a:pt x="103" y="201"/>
                </a:cubicBezTo>
                <a:cubicBezTo>
                  <a:pt x="107" y="211"/>
                  <a:pt x="134" y="242"/>
                  <a:pt x="134" y="257"/>
                </a:cubicBezTo>
                <a:cubicBezTo>
                  <a:pt x="144" y="275"/>
                  <a:pt x="151" y="284"/>
                  <a:pt x="154" y="303"/>
                </a:cubicBezTo>
                <a:cubicBezTo>
                  <a:pt x="157" y="322"/>
                  <a:pt x="159" y="347"/>
                  <a:pt x="154" y="371"/>
                </a:cubicBezTo>
                <a:cubicBezTo>
                  <a:pt x="139" y="407"/>
                  <a:pt x="146" y="401"/>
                  <a:pt x="122" y="447"/>
                </a:cubicBezTo>
                <a:cubicBezTo>
                  <a:pt x="93" y="489"/>
                  <a:pt x="107" y="469"/>
                  <a:pt x="77" y="525"/>
                </a:cubicBezTo>
                <a:cubicBezTo>
                  <a:pt x="69" y="542"/>
                  <a:pt x="59" y="586"/>
                  <a:pt x="53" y="612"/>
                </a:cubicBezTo>
                <a:cubicBezTo>
                  <a:pt x="53" y="674"/>
                  <a:pt x="53" y="657"/>
                  <a:pt x="53" y="710"/>
                </a:cubicBezTo>
              </a:path>
            </a:pathLst>
          </a:custGeom>
          <a:noFill/>
          <a:ln w="12700" cmpd="sng">
            <a:solidFill>
              <a:srgbClr val="0066FF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2" name="Freeform 46"/>
          <p:cNvSpPr>
            <a:spLocks/>
          </p:cNvSpPr>
          <p:nvPr/>
        </p:nvSpPr>
        <p:spPr bwMode="auto">
          <a:xfrm>
            <a:off x="3075781" y="2807518"/>
            <a:ext cx="222250" cy="1125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" y="108"/>
              </a:cxn>
              <a:cxn ang="0">
                <a:pos x="89" y="189"/>
              </a:cxn>
              <a:cxn ang="0">
                <a:pos x="120" y="246"/>
              </a:cxn>
              <a:cxn ang="0">
                <a:pos x="136" y="307"/>
              </a:cxn>
              <a:cxn ang="0">
                <a:pos x="136" y="379"/>
              </a:cxn>
              <a:cxn ang="0">
                <a:pos x="114" y="457"/>
              </a:cxn>
              <a:cxn ang="0">
                <a:pos x="83" y="529"/>
              </a:cxn>
              <a:cxn ang="0">
                <a:pos x="53" y="616"/>
              </a:cxn>
              <a:cxn ang="0">
                <a:pos x="38" y="709"/>
              </a:cxn>
            </a:cxnLst>
            <a:rect l="0" t="0" r="r" b="b"/>
            <a:pathLst>
              <a:path w="140" h="709">
                <a:moveTo>
                  <a:pt x="0" y="0"/>
                </a:moveTo>
                <a:cubicBezTo>
                  <a:pt x="6" y="30"/>
                  <a:pt x="20" y="86"/>
                  <a:pt x="47" y="108"/>
                </a:cubicBezTo>
                <a:cubicBezTo>
                  <a:pt x="77" y="165"/>
                  <a:pt x="48" y="137"/>
                  <a:pt x="89" y="189"/>
                </a:cubicBezTo>
                <a:cubicBezTo>
                  <a:pt x="93" y="199"/>
                  <a:pt x="117" y="236"/>
                  <a:pt x="120" y="246"/>
                </a:cubicBezTo>
                <a:cubicBezTo>
                  <a:pt x="130" y="264"/>
                  <a:pt x="133" y="285"/>
                  <a:pt x="136" y="307"/>
                </a:cubicBezTo>
                <a:cubicBezTo>
                  <a:pt x="139" y="329"/>
                  <a:pt x="140" y="354"/>
                  <a:pt x="136" y="379"/>
                </a:cubicBezTo>
                <a:cubicBezTo>
                  <a:pt x="125" y="420"/>
                  <a:pt x="138" y="411"/>
                  <a:pt x="114" y="457"/>
                </a:cubicBezTo>
                <a:cubicBezTo>
                  <a:pt x="85" y="499"/>
                  <a:pt x="113" y="473"/>
                  <a:pt x="83" y="529"/>
                </a:cubicBezTo>
                <a:cubicBezTo>
                  <a:pt x="75" y="546"/>
                  <a:pt x="64" y="575"/>
                  <a:pt x="53" y="616"/>
                </a:cubicBezTo>
                <a:cubicBezTo>
                  <a:pt x="48" y="662"/>
                  <a:pt x="38" y="656"/>
                  <a:pt x="38" y="709"/>
                </a:cubicBezTo>
              </a:path>
            </a:pathLst>
          </a:custGeom>
          <a:noFill/>
          <a:ln w="12700" cmpd="sng">
            <a:solidFill>
              <a:srgbClr val="0066FF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" name="Freeform 47"/>
          <p:cNvSpPr>
            <a:spLocks/>
          </p:cNvSpPr>
          <p:nvPr/>
        </p:nvSpPr>
        <p:spPr bwMode="auto">
          <a:xfrm>
            <a:off x="6979543" y="5542235"/>
            <a:ext cx="250825" cy="1127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" y="108"/>
              </a:cxn>
              <a:cxn ang="0">
                <a:pos x="111" y="196"/>
              </a:cxn>
              <a:cxn ang="0">
                <a:pos x="148" y="248"/>
              </a:cxn>
              <a:cxn ang="0">
                <a:pos x="158" y="294"/>
              </a:cxn>
              <a:cxn ang="0">
                <a:pos x="148" y="387"/>
              </a:cxn>
              <a:cxn ang="0">
                <a:pos x="122" y="447"/>
              </a:cxn>
              <a:cxn ang="0">
                <a:pos x="77" y="525"/>
              </a:cxn>
              <a:cxn ang="0">
                <a:pos x="53" y="612"/>
              </a:cxn>
              <a:cxn ang="0">
                <a:pos x="53" y="710"/>
              </a:cxn>
            </a:cxnLst>
            <a:rect l="0" t="0" r="r" b="b"/>
            <a:pathLst>
              <a:path w="158" h="710">
                <a:moveTo>
                  <a:pt x="0" y="0"/>
                </a:moveTo>
                <a:cubicBezTo>
                  <a:pt x="6" y="30"/>
                  <a:pt x="20" y="86"/>
                  <a:pt x="47" y="108"/>
                </a:cubicBezTo>
                <a:cubicBezTo>
                  <a:pt x="77" y="165"/>
                  <a:pt x="70" y="144"/>
                  <a:pt x="111" y="196"/>
                </a:cubicBezTo>
                <a:cubicBezTo>
                  <a:pt x="115" y="206"/>
                  <a:pt x="145" y="238"/>
                  <a:pt x="148" y="248"/>
                </a:cubicBezTo>
                <a:cubicBezTo>
                  <a:pt x="158" y="325"/>
                  <a:pt x="158" y="271"/>
                  <a:pt x="158" y="294"/>
                </a:cubicBezTo>
                <a:cubicBezTo>
                  <a:pt x="158" y="317"/>
                  <a:pt x="154" y="362"/>
                  <a:pt x="148" y="387"/>
                </a:cubicBezTo>
                <a:cubicBezTo>
                  <a:pt x="137" y="428"/>
                  <a:pt x="146" y="401"/>
                  <a:pt x="122" y="447"/>
                </a:cubicBezTo>
                <a:cubicBezTo>
                  <a:pt x="93" y="489"/>
                  <a:pt x="107" y="469"/>
                  <a:pt x="77" y="525"/>
                </a:cubicBezTo>
                <a:cubicBezTo>
                  <a:pt x="69" y="542"/>
                  <a:pt x="59" y="586"/>
                  <a:pt x="53" y="612"/>
                </a:cubicBezTo>
                <a:cubicBezTo>
                  <a:pt x="53" y="674"/>
                  <a:pt x="53" y="657"/>
                  <a:pt x="53" y="710"/>
                </a:cubicBezTo>
              </a:path>
            </a:pathLst>
          </a:custGeom>
          <a:noFill/>
          <a:ln w="12700" cmpd="sng">
            <a:solidFill>
              <a:srgbClr val="0066FF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4" name="Freeform 48"/>
          <p:cNvSpPr>
            <a:spLocks/>
          </p:cNvSpPr>
          <p:nvPr/>
        </p:nvSpPr>
        <p:spPr bwMode="auto">
          <a:xfrm>
            <a:off x="7139880" y="5534297"/>
            <a:ext cx="228600" cy="1127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" y="108"/>
              </a:cxn>
              <a:cxn ang="0">
                <a:pos x="103" y="196"/>
              </a:cxn>
              <a:cxn ang="0">
                <a:pos x="134" y="262"/>
              </a:cxn>
              <a:cxn ang="0">
                <a:pos x="139" y="319"/>
              </a:cxn>
              <a:cxn ang="0">
                <a:pos x="134" y="386"/>
              </a:cxn>
              <a:cxn ang="0">
                <a:pos x="108" y="463"/>
              </a:cxn>
              <a:cxn ang="0">
                <a:pos x="77" y="525"/>
              </a:cxn>
              <a:cxn ang="0">
                <a:pos x="53" y="612"/>
              </a:cxn>
              <a:cxn ang="0">
                <a:pos x="53" y="710"/>
              </a:cxn>
            </a:cxnLst>
            <a:rect l="0" t="0" r="r" b="b"/>
            <a:pathLst>
              <a:path w="144" h="710">
                <a:moveTo>
                  <a:pt x="0" y="0"/>
                </a:moveTo>
                <a:cubicBezTo>
                  <a:pt x="6" y="30"/>
                  <a:pt x="20" y="86"/>
                  <a:pt x="47" y="108"/>
                </a:cubicBezTo>
                <a:cubicBezTo>
                  <a:pt x="77" y="165"/>
                  <a:pt x="62" y="144"/>
                  <a:pt x="103" y="196"/>
                </a:cubicBezTo>
                <a:cubicBezTo>
                  <a:pt x="107" y="206"/>
                  <a:pt x="131" y="252"/>
                  <a:pt x="134" y="262"/>
                </a:cubicBezTo>
                <a:cubicBezTo>
                  <a:pt x="144" y="339"/>
                  <a:pt x="139" y="298"/>
                  <a:pt x="139" y="319"/>
                </a:cubicBezTo>
                <a:cubicBezTo>
                  <a:pt x="139" y="340"/>
                  <a:pt x="139" y="362"/>
                  <a:pt x="134" y="386"/>
                </a:cubicBezTo>
                <a:cubicBezTo>
                  <a:pt x="108" y="442"/>
                  <a:pt x="119" y="427"/>
                  <a:pt x="108" y="463"/>
                </a:cubicBezTo>
                <a:cubicBezTo>
                  <a:pt x="79" y="505"/>
                  <a:pt x="107" y="469"/>
                  <a:pt x="77" y="525"/>
                </a:cubicBezTo>
                <a:cubicBezTo>
                  <a:pt x="69" y="542"/>
                  <a:pt x="59" y="586"/>
                  <a:pt x="53" y="612"/>
                </a:cubicBezTo>
                <a:cubicBezTo>
                  <a:pt x="53" y="674"/>
                  <a:pt x="53" y="657"/>
                  <a:pt x="53" y="710"/>
                </a:cubicBezTo>
              </a:path>
            </a:pathLst>
          </a:custGeom>
          <a:noFill/>
          <a:ln w="12700" cmpd="sng">
            <a:solidFill>
              <a:srgbClr val="0066FF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" name="Freeform 49"/>
          <p:cNvSpPr>
            <a:spLocks/>
          </p:cNvSpPr>
          <p:nvPr/>
        </p:nvSpPr>
        <p:spPr bwMode="auto">
          <a:xfrm>
            <a:off x="3355181" y="2807518"/>
            <a:ext cx="220663" cy="1125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" y="108"/>
              </a:cxn>
              <a:cxn ang="0">
                <a:pos x="89" y="189"/>
              </a:cxn>
              <a:cxn ang="0">
                <a:pos x="120" y="246"/>
              </a:cxn>
              <a:cxn ang="0">
                <a:pos x="136" y="307"/>
              </a:cxn>
              <a:cxn ang="0">
                <a:pos x="136" y="379"/>
              </a:cxn>
              <a:cxn ang="0">
                <a:pos x="126" y="421"/>
              </a:cxn>
              <a:cxn ang="0">
                <a:pos x="111" y="467"/>
              </a:cxn>
              <a:cxn ang="0">
                <a:pos x="80" y="544"/>
              </a:cxn>
              <a:cxn ang="0">
                <a:pos x="53" y="616"/>
              </a:cxn>
              <a:cxn ang="0">
                <a:pos x="38" y="709"/>
              </a:cxn>
            </a:cxnLst>
            <a:rect l="0" t="0" r="r" b="b"/>
            <a:pathLst>
              <a:path w="139" h="709">
                <a:moveTo>
                  <a:pt x="0" y="0"/>
                </a:moveTo>
                <a:cubicBezTo>
                  <a:pt x="6" y="30"/>
                  <a:pt x="20" y="86"/>
                  <a:pt x="47" y="108"/>
                </a:cubicBezTo>
                <a:cubicBezTo>
                  <a:pt x="77" y="165"/>
                  <a:pt x="48" y="137"/>
                  <a:pt x="89" y="189"/>
                </a:cubicBezTo>
                <a:cubicBezTo>
                  <a:pt x="93" y="199"/>
                  <a:pt x="117" y="236"/>
                  <a:pt x="120" y="246"/>
                </a:cubicBezTo>
                <a:cubicBezTo>
                  <a:pt x="130" y="264"/>
                  <a:pt x="133" y="285"/>
                  <a:pt x="136" y="307"/>
                </a:cubicBezTo>
                <a:cubicBezTo>
                  <a:pt x="139" y="329"/>
                  <a:pt x="138" y="360"/>
                  <a:pt x="136" y="379"/>
                </a:cubicBezTo>
                <a:cubicBezTo>
                  <a:pt x="135" y="399"/>
                  <a:pt x="128" y="408"/>
                  <a:pt x="126" y="421"/>
                </a:cubicBezTo>
                <a:cubicBezTo>
                  <a:pt x="122" y="436"/>
                  <a:pt x="119" y="447"/>
                  <a:pt x="111" y="467"/>
                </a:cubicBezTo>
                <a:cubicBezTo>
                  <a:pt x="82" y="509"/>
                  <a:pt x="110" y="488"/>
                  <a:pt x="80" y="544"/>
                </a:cubicBezTo>
                <a:cubicBezTo>
                  <a:pt x="72" y="561"/>
                  <a:pt x="64" y="575"/>
                  <a:pt x="53" y="616"/>
                </a:cubicBezTo>
                <a:cubicBezTo>
                  <a:pt x="48" y="662"/>
                  <a:pt x="38" y="656"/>
                  <a:pt x="38" y="709"/>
                </a:cubicBezTo>
              </a:path>
            </a:pathLst>
          </a:custGeom>
          <a:noFill/>
          <a:ln w="12700" cmpd="sng">
            <a:solidFill>
              <a:srgbClr val="0066FF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6" name="Text Box 50"/>
          <p:cNvSpPr txBox="1">
            <a:spLocks noChangeArrowheads="1"/>
          </p:cNvSpPr>
          <p:nvPr/>
        </p:nvSpPr>
        <p:spPr bwMode="auto">
          <a:xfrm>
            <a:off x="539552" y="2780928"/>
            <a:ext cx="94609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</a:rPr>
              <a:t>cylinder</a:t>
            </a:r>
            <a:endParaRPr lang="de-DE" sz="1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de-DE" sz="1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75000"/>
              </a:lnSpc>
            </a:pP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</a:rPr>
              <a:t>sphere</a:t>
            </a:r>
            <a:endParaRPr lang="de-DE" sz="1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75000"/>
              </a:lnSpc>
            </a:pPr>
            <a:endParaRPr lang="de-DE" sz="1800" dirty="0">
              <a:solidFill>
                <a:srgbClr val="A50021"/>
              </a:solidFill>
            </a:endParaRPr>
          </a:p>
          <a:p>
            <a:pPr>
              <a:lnSpc>
                <a:spcPct val="75000"/>
              </a:lnSpc>
            </a:pPr>
            <a:endParaRPr lang="de-DE" sz="1800" dirty="0">
              <a:solidFill>
                <a:srgbClr val="A50021"/>
              </a:solidFill>
            </a:endParaRPr>
          </a:p>
          <a:p>
            <a:pPr>
              <a:lnSpc>
                <a:spcPct val="75000"/>
              </a:lnSpc>
            </a:pPr>
            <a:endParaRPr lang="de-DE" sz="1800" dirty="0">
              <a:solidFill>
                <a:srgbClr val="A50021"/>
              </a:solidFill>
            </a:endParaRPr>
          </a:p>
        </p:txBody>
      </p:sp>
      <p:sp>
        <p:nvSpPr>
          <p:cNvPr id="57" name="Line 51"/>
          <p:cNvSpPr>
            <a:spLocks noChangeShapeType="1"/>
          </p:cNvSpPr>
          <p:nvPr/>
        </p:nvSpPr>
        <p:spPr bwMode="auto">
          <a:xfrm>
            <a:off x="4315619" y="4596185"/>
            <a:ext cx="792162" cy="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" name="Line 52"/>
          <p:cNvSpPr>
            <a:spLocks noChangeShapeType="1"/>
          </p:cNvSpPr>
          <p:nvPr/>
        </p:nvSpPr>
        <p:spPr bwMode="auto">
          <a:xfrm flipV="1">
            <a:off x="4315619" y="4412035"/>
            <a:ext cx="0" cy="215900"/>
          </a:xfrm>
          <a:prstGeom prst="line">
            <a:avLst/>
          </a:prstGeom>
          <a:noFill/>
          <a:ln w="12700">
            <a:solidFill>
              <a:srgbClr val="A5002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" name="Text Box 53"/>
          <p:cNvSpPr txBox="1">
            <a:spLocks noChangeArrowheads="1"/>
          </p:cNvSpPr>
          <p:nvPr/>
        </p:nvSpPr>
        <p:spPr bwMode="auto">
          <a:xfrm>
            <a:off x="4315619" y="4499347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A50021"/>
                </a:solidFill>
              </a:rPr>
              <a:t>a</a:t>
            </a:r>
          </a:p>
        </p:txBody>
      </p:sp>
      <p:sp>
        <p:nvSpPr>
          <p:cNvPr id="60" name="Freeform 54"/>
          <p:cNvSpPr>
            <a:spLocks/>
          </p:cNvSpPr>
          <p:nvPr/>
        </p:nvSpPr>
        <p:spPr bwMode="auto">
          <a:xfrm>
            <a:off x="3201194" y="2807518"/>
            <a:ext cx="220662" cy="11255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" y="108"/>
              </a:cxn>
              <a:cxn ang="0">
                <a:pos x="89" y="189"/>
              </a:cxn>
              <a:cxn ang="0">
                <a:pos x="120" y="246"/>
              </a:cxn>
              <a:cxn ang="0">
                <a:pos x="136" y="307"/>
              </a:cxn>
              <a:cxn ang="0">
                <a:pos x="136" y="379"/>
              </a:cxn>
              <a:cxn ang="0">
                <a:pos x="115" y="451"/>
              </a:cxn>
              <a:cxn ang="0">
                <a:pos x="77" y="525"/>
              </a:cxn>
              <a:cxn ang="0">
                <a:pos x="53" y="616"/>
              </a:cxn>
              <a:cxn ang="0">
                <a:pos x="38" y="709"/>
              </a:cxn>
            </a:cxnLst>
            <a:rect l="0" t="0" r="r" b="b"/>
            <a:pathLst>
              <a:path w="139" h="709">
                <a:moveTo>
                  <a:pt x="0" y="0"/>
                </a:moveTo>
                <a:cubicBezTo>
                  <a:pt x="6" y="30"/>
                  <a:pt x="20" y="86"/>
                  <a:pt x="47" y="108"/>
                </a:cubicBezTo>
                <a:cubicBezTo>
                  <a:pt x="77" y="165"/>
                  <a:pt x="48" y="137"/>
                  <a:pt x="89" y="189"/>
                </a:cubicBezTo>
                <a:cubicBezTo>
                  <a:pt x="93" y="199"/>
                  <a:pt x="117" y="236"/>
                  <a:pt x="120" y="246"/>
                </a:cubicBezTo>
                <a:cubicBezTo>
                  <a:pt x="130" y="264"/>
                  <a:pt x="133" y="285"/>
                  <a:pt x="136" y="307"/>
                </a:cubicBezTo>
                <a:cubicBezTo>
                  <a:pt x="139" y="329"/>
                  <a:pt x="139" y="355"/>
                  <a:pt x="136" y="379"/>
                </a:cubicBezTo>
                <a:cubicBezTo>
                  <a:pt x="125" y="420"/>
                  <a:pt x="139" y="405"/>
                  <a:pt x="115" y="451"/>
                </a:cubicBezTo>
                <a:cubicBezTo>
                  <a:pt x="86" y="493"/>
                  <a:pt x="107" y="469"/>
                  <a:pt x="77" y="525"/>
                </a:cubicBezTo>
                <a:cubicBezTo>
                  <a:pt x="69" y="542"/>
                  <a:pt x="64" y="575"/>
                  <a:pt x="53" y="616"/>
                </a:cubicBezTo>
                <a:cubicBezTo>
                  <a:pt x="48" y="662"/>
                  <a:pt x="38" y="656"/>
                  <a:pt x="38" y="709"/>
                </a:cubicBezTo>
              </a:path>
            </a:pathLst>
          </a:custGeom>
          <a:noFill/>
          <a:ln w="12700" cmpd="sng">
            <a:solidFill>
              <a:srgbClr val="0066FF"/>
            </a:solidFill>
            <a:round/>
            <a:headEnd type="triangl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" name="Text Box 55"/>
          <p:cNvSpPr txBox="1">
            <a:spLocks noChangeArrowheads="1"/>
          </p:cNvSpPr>
          <p:nvPr/>
        </p:nvSpPr>
        <p:spPr bwMode="auto">
          <a:xfrm>
            <a:off x="6115943" y="6181997"/>
            <a:ext cx="409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A50021"/>
                </a:solidFill>
              </a:rPr>
              <a:t>2a</a:t>
            </a:r>
          </a:p>
        </p:txBody>
      </p:sp>
      <p:sp>
        <p:nvSpPr>
          <p:cNvPr id="62" name="Text Box 57"/>
          <p:cNvSpPr txBox="1">
            <a:spLocks noChangeArrowheads="1"/>
          </p:cNvSpPr>
          <p:nvPr/>
        </p:nvSpPr>
        <p:spPr bwMode="auto">
          <a:xfrm>
            <a:off x="4028281" y="4370760"/>
            <a:ext cx="29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A50021"/>
                </a:solidFill>
              </a:rPr>
              <a:t>b</a:t>
            </a:r>
          </a:p>
        </p:txBody>
      </p:sp>
      <p:sp>
        <p:nvSpPr>
          <p:cNvPr id="63" name="Text Box 64"/>
          <p:cNvSpPr txBox="1">
            <a:spLocks noChangeArrowheads="1"/>
          </p:cNvSpPr>
          <p:nvPr/>
        </p:nvSpPr>
        <p:spPr bwMode="auto">
          <a:xfrm>
            <a:off x="5171380" y="5877197"/>
            <a:ext cx="409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A50021"/>
                </a:solidFill>
              </a:rPr>
              <a:t>2b</a:t>
            </a:r>
          </a:p>
        </p:txBody>
      </p:sp>
      <p:sp>
        <p:nvSpPr>
          <p:cNvPr id="64" name="Text Box 65"/>
          <p:cNvSpPr txBox="1">
            <a:spLocks noChangeArrowheads="1"/>
          </p:cNvSpPr>
          <p:nvPr/>
        </p:nvSpPr>
        <p:spPr bwMode="auto">
          <a:xfrm>
            <a:off x="3810794" y="2855143"/>
            <a:ext cx="10207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A50021"/>
                </a:solidFill>
              </a:rPr>
              <a:t> H/H</a:t>
            </a:r>
            <a:r>
              <a:rPr lang="de-DE" sz="1800" baseline="-25000">
                <a:solidFill>
                  <a:srgbClr val="A50021"/>
                </a:solidFill>
              </a:rPr>
              <a:t>a</a:t>
            </a:r>
            <a:r>
              <a:rPr lang="de-DE" sz="1600">
                <a:solidFill>
                  <a:srgbClr val="A50021"/>
                </a:solidFill>
              </a:rPr>
              <a:t> = 2</a:t>
            </a:r>
          </a:p>
        </p:txBody>
      </p:sp>
      <p:sp>
        <p:nvSpPr>
          <p:cNvPr id="65" name="Text Box 66"/>
          <p:cNvSpPr txBox="1">
            <a:spLocks noChangeArrowheads="1"/>
          </p:cNvSpPr>
          <p:nvPr/>
        </p:nvSpPr>
        <p:spPr bwMode="auto">
          <a:xfrm>
            <a:off x="3815556" y="3318693"/>
            <a:ext cx="1020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A50021"/>
                </a:solidFill>
              </a:rPr>
              <a:t> H/H</a:t>
            </a:r>
            <a:r>
              <a:rPr lang="de-DE" sz="1800" baseline="-25000">
                <a:solidFill>
                  <a:srgbClr val="A50021"/>
                </a:solidFill>
              </a:rPr>
              <a:t>a</a:t>
            </a:r>
            <a:r>
              <a:rPr lang="de-DE" sz="1600">
                <a:solidFill>
                  <a:srgbClr val="A50021"/>
                </a:solidFill>
              </a:rPr>
              <a:t> = 3</a:t>
            </a:r>
          </a:p>
        </p:txBody>
      </p:sp>
      <p:sp>
        <p:nvSpPr>
          <p:cNvPr id="66" name="Text Box 67"/>
          <p:cNvSpPr txBox="1">
            <a:spLocks noChangeArrowheads="1"/>
          </p:cNvSpPr>
          <p:nvPr/>
        </p:nvSpPr>
        <p:spPr bwMode="auto">
          <a:xfrm>
            <a:off x="7419280" y="5885135"/>
            <a:ext cx="1473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A50021"/>
                </a:solidFill>
              </a:rPr>
              <a:t>H/H</a:t>
            </a:r>
            <a:r>
              <a:rPr lang="de-DE" sz="1800" baseline="-25000">
                <a:solidFill>
                  <a:srgbClr val="A50021"/>
                </a:solidFill>
              </a:rPr>
              <a:t>a</a:t>
            </a:r>
            <a:r>
              <a:rPr lang="de-DE" sz="1600">
                <a:solidFill>
                  <a:srgbClr val="A50021"/>
                </a:solidFill>
              </a:rPr>
              <a:t> </a:t>
            </a:r>
            <a:r>
              <a:rPr lang="de-DE" sz="1600">
                <a:solidFill>
                  <a:srgbClr val="A50021"/>
                </a:solidFill>
                <a:cs typeface="Arial" charset="0"/>
              </a:rPr>
              <a:t>≈</a:t>
            </a:r>
            <a:r>
              <a:rPr lang="de-DE" sz="1600">
                <a:solidFill>
                  <a:srgbClr val="A50021"/>
                </a:solidFill>
              </a:rPr>
              <a:t> (a/b)</a:t>
            </a:r>
            <a:r>
              <a:rPr lang="de-DE" sz="1800" baseline="30000">
                <a:solidFill>
                  <a:srgbClr val="A50021"/>
                </a:solidFill>
              </a:rPr>
              <a:t>1/2</a:t>
            </a:r>
          </a:p>
        </p:txBody>
      </p:sp>
      <p:sp>
        <p:nvSpPr>
          <p:cNvPr id="67" name="Text Box 68"/>
          <p:cNvSpPr txBox="1">
            <a:spLocks noChangeArrowheads="1"/>
          </p:cNvSpPr>
          <p:nvPr/>
        </p:nvSpPr>
        <p:spPr bwMode="auto">
          <a:xfrm>
            <a:off x="5412581" y="4412035"/>
            <a:ext cx="1133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A50021"/>
                </a:solidFill>
              </a:rPr>
              <a:t>H/H</a:t>
            </a:r>
            <a:r>
              <a:rPr lang="de-DE" sz="1800" baseline="-25000">
                <a:solidFill>
                  <a:srgbClr val="A50021"/>
                </a:solidFill>
              </a:rPr>
              <a:t>a</a:t>
            </a:r>
            <a:r>
              <a:rPr lang="de-DE" sz="1600">
                <a:solidFill>
                  <a:srgbClr val="A50021"/>
                </a:solidFill>
              </a:rPr>
              <a:t> = a/b</a:t>
            </a:r>
          </a:p>
        </p:txBody>
      </p:sp>
      <p:sp>
        <p:nvSpPr>
          <p:cNvPr id="68" name="Line 69"/>
          <p:cNvSpPr>
            <a:spLocks noChangeShapeType="1"/>
          </p:cNvSpPr>
          <p:nvPr/>
        </p:nvSpPr>
        <p:spPr bwMode="auto">
          <a:xfrm>
            <a:off x="6908105" y="6061347"/>
            <a:ext cx="215900" cy="0"/>
          </a:xfrm>
          <a:prstGeom prst="line">
            <a:avLst/>
          </a:prstGeom>
          <a:noFill/>
          <a:ln w="19050">
            <a:solidFill>
              <a:srgbClr val="33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" name="Text Box 70"/>
          <p:cNvSpPr txBox="1">
            <a:spLocks noChangeArrowheads="1"/>
          </p:cNvSpPr>
          <p:nvPr/>
        </p:nvSpPr>
        <p:spPr bwMode="auto">
          <a:xfrm>
            <a:off x="1763688" y="2060848"/>
            <a:ext cx="46044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400" b="1" dirty="0" err="1">
                <a:solidFill>
                  <a:schemeClr val="accent2"/>
                </a:solidFill>
              </a:rPr>
              <a:t>Magnetic</a:t>
            </a:r>
            <a:r>
              <a:rPr lang="de-DE" sz="2400" b="1" dirty="0">
                <a:solidFill>
                  <a:schemeClr val="accent2"/>
                </a:solidFill>
              </a:rPr>
              <a:t> </a:t>
            </a:r>
            <a:r>
              <a:rPr lang="de-DE" sz="2400" b="1" dirty="0" err="1">
                <a:solidFill>
                  <a:schemeClr val="accent2"/>
                </a:solidFill>
              </a:rPr>
              <a:t>field</a:t>
            </a:r>
            <a:r>
              <a:rPr lang="de-DE" sz="2400" b="1" dirty="0">
                <a:solidFill>
                  <a:schemeClr val="accent2"/>
                </a:solidFill>
              </a:rPr>
              <a:t> </a:t>
            </a:r>
            <a:r>
              <a:rPr lang="de-DE" sz="2400" b="1" dirty="0">
                <a:solidFill>
                  <a:srgbClr val="A50021"/>
                </a:solidFill>
              </a:rPr>
              <a:t>H</a:t>
            </a:r>
            <a:r>
              <a:rPr lang="de-DE" sz="2400" b="1" dirty="0">
                <a:solidFill>
                  <a:schemeClr val="accent2"/>
                </a:solidFill>
              </a:rPr>
              <a:t> </a:t>
            </a:r>
            <a:r>
              <a:rPr lang="de-DE" sz="2400" b="1" dirty="0" err="1">
                <a:solidFill>
                  <a:schemeClr val="accent2"/>
                </a:solidFill>
              </a:rPr>
              <a:t>at</a:t>
            </a:r>
            <a:r>
              <a:rPr lang="de-DE" sz="2400" b="1" dirty="0">
                <a:solidFill>
                  <a:schemeClr val="accent2"/>
                </a:solidFill>
              </a:rPr>
              <a:t> </a:t>
            </a:r>
            <a:r>
              <a:rPr lang="de-DE" sz="2400" b="1" dirty="0" err="1">
                <a:solidFill>
                  <a:schemeClr val="accent2"/>
                </a:solidFill>
              </a:rPr>
              <a:t>the</a:t>
            </a:r>
            <a:r>
              <a:rPr lang="de-DE" sz="2400" b="1" dirty="0">
                <a:solidFill>
                  <a:schemeClr val="accent2"/>
                </a:solidFill>
              </a:rPr>
              <a:t> </a:t>
            </a:r>
            <a:r>
              <a:rPr lang="de-DE" sz="2400" b="1" dirty="0" err="1">
                <a:solidFill>
                  <a:schemeClr val="accent2"/>
                </a:solidFill>
              </a:rPr>
              <a:t>equator</a:t>
            </a:r>
            <a:r>
              <a:rPr lang="de-DE" sz="2400" b="1" dirty="0">
                <a:solidFill>
                  <a:schemeClr val="accent2"/>
                </a:solidFill>
              </a:rPr>
              <a:t> </a:t>
            </a:r>
            <a:r>
              <a:rPr lang="de-DE" sz="2400" b="1" dirty="0" err="1">
                <a:solidFill>
                  <a:schemeClr val="accent2"/>
                </a:solidFill>
              </a:rPr>
              <a:t>of</a:t>
            </a:r>
            <a:r>
              <a:rPr lang="de-DE" sz="2400" b="1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70" name="Oval 72"/>
          <p:cNvSpPr>
            <a:spLocks noChangeArrowheads="1"/>
          </p:cNvSpPr>
          <p:nvPr/>
        </p:nvSpPr>
        <p:spPr bwMode="auto">
          <a:xfrm>
            <a:off x="4275931" y="4564435"/>
            <a:ext cx="73025" cy="714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" name="Line 74"/>
          <p:cNvSpPr>
            <a:spLocks noChangeShapeType="1"/>
          </p:cNvSpPr>
          <p:nvPr/>
        </p:nvSpPr>
        <p:spPr bwMode="auto">
          <a:xfrm>
            <a:off x="2971006" y="3367906"/>
            <a:ext cx="215900" cy="0"/>
          </a:xfrm>
          <a:prstGeom prst="line">
            <a:avLst/>
          </a:prstGeom>
          <a:noFill/>
          <a:ln w="19050">
            <a:solidFill>
              <a:srgbClr val="33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2" name="Line 75"/>
          <p:cNvSpPr>
            <a:spLocks noChangeShapeType="1"/>
          </p:cNvSpPr>
          <p:nvPr/>
        </p:nvSpPr>
        <p:spPr bwMode="auto">
          <a:xfrm flipH="1">
            <a:off x="5539680" y="6069285"/>
            <a:ext cx="215900" cy="0"/>
          </a:xfrm>
          <a:prstGeom prst="line">
            <a:avLst/>
          </a:prstGeom>
          <a:noFill/>
          <a:ln w="19050">
            <a:solidFill>
              <a:srgbClr val="33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" name="Line 76"/>
          <p:cNvSpPr>
            <a:spLocks noChangeShapeType="1"/>
          </p:cNvSpPr>
          <p:nvPr/>
        </p:nvSpPr>
        <p:spPr bwMode="auto">
          <a:xfrm flipH="1">
            <a:off x="3475831" y="4596185"/>
            <a:ext cx="215900" cy="0"/>
          </a:xfrm>
          <a:prstGeom prst="line">
            <a:avLst/>
          </a:prstGeom>
          <a:noFill/>
          <a:ln w="19050">
            <a:solidFill>
              <a:srgbClr val="33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4" name="Line 77"/>
          <p:cNvSpPr>
            <a:spLocks noChangeShapeType="1"/>
          </p:cNvSpPr>
          <p:nvPr/>
        </p:nvSpPr>
        <p:spPr bwMode="auto">
          <a:xfrm flipH="1">
            <a:off x="2267744" y="3375843"/>
            <a:ext cx="215900" cy="0"/>
          </a:xfrm>
          <a:prstGeom prst="line">
            <a:avLst/>
          </a:prstGeom>
          <a:noFill/>
          <a:ln w="19050">
            <a:solidFill>
              <a:srgbClr val="33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" name="Text Box 78"/>
          <p:cNvSpPr txBox="1">
            <a:spLocks noChangeArrowheads="1"/>
          </p:cNvSpPr>
          <p:nvPr/>
        </p:nvSpPr>
        <p:spPr bwMode="auto">
          <a:xfrm>
            <a:off x="3923928" y="6237312"/>
            <a:ext cx="1208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336600"/>
                </a:solidFill>
              </a:rPr>
              <a:t>(</a:t>
            </a:r>
            <a:r>
              <a:rPr lang="de-DE" dirty="0" err="1">
                <a:solidFill>
                  <a:srgbClr val="336600"/>
                </a:solidFill>
              </a:rPr>
              <a:t>strip</a:t>
            </a:r>
            <a:r>
              <a:rPr lang="de-DE" dirty="0">
                <a:solidFill>
                  <a:srgbClr val="336600"/>
                </a:solidFill>
              </a:rPr>
              <a:t> </a:t>
            </a:r>
            <a:r>
              <a:rPr lang="de-DE" dirty="0" err="1">
                <a:solidFill>
                  <a:srgbClr val="336600"/>
                </a:solidFill>
              </a:rPr>
              <a:t>or</a:t>
            </a:r>
            <a:r>
              <a:rPr lang="de-DE" dirty="0">
                <a:solidFill>
                  <a:srgbClr val="336600"/>
                </a:solidFill>
              </a:rPr>
              <a:t> </a:t>
            </a:r>
            <a:r>
              <a:rPr lang="de-DE" dirty="0" err="1">
                <a:solidFill>
                  <a:srgbClr val="336600"/>
                </a:solidFill>
              </a:rPr>
              <a:t>disk</a:t>
            </a:r>
            <a:r>
              <a:rPr lang="de-DE" dirty="0">
                <a:solidFill>
                  <a:srgbClr val="336600"/>
                </a:solidFill>
              </a:rPr>
              <a:t>)</a:t>
            </a:r>
          </a:p>
        </p:txBody>
      </p:sp>
      <p:sp>
        <p:nvSpPr>
          <p:cNvPr id="76" name="Text Box 79"/>
          <p:cNvSpPr txBox="1">
            <a:spLocks noChangeArrowheads="1"/>
          </p:cNvSpPr>
          <p:nvPr/>
        </p:nvSpPr>
        <p:spPr bwMode="auto">
          <a:xfrm>
            <a:off x="5569744" y="4723185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A50021"/>
                </a:solidFill>
              </a:rPr>
              <a:t>b &lt;&lt; a</a:t>
            </a:r>
          </a:p>
        </p:txBody>
      </p:sp>
      <p:sp>
        <p:nvSpPr>
          <p:cNvPr id="77" name="Text Box 80"/>
          <p:cNvSpPr txBox="1">
            <a:spLocks noChangeArrowheads="1"/>
          </p:cNvSpPr>
          <p:nvPr/>
        </p:nvSpPr>
        <p:spPr bwMode="auto">
          <a:xfrm>
            <a:off x="7635180" y="6189935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A50021"/>
                </a:solidFill>
              </a:rPr>
              <a:t>b &lt;&lt; a</a:t>
            </a:r>
          </a:p>
        </p:txBody>
      </p:sp>
      <p:sp>
        <p:nvSpPr>
          <p:cNvPr id="109" name="Text Box 50"/>
          <p:cNvSpPr txBox="1">
            <a:spLocks noChangeArrowheads="1"/>
          </p:cNvSpPr>
          <p:nvPr/>
        </p:nvSpPr>
        <p:spPr bwMode="auto">
          <a:xfrm>
            <a:off x="3923928" y="5877272"/>
            <a:ext cx="1071127" cy="309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de-DE" sz="1800" b="1" dirty="0" err="1" smtClean="0">
                <a:solidFill>
                  <a:schemeClr val="accent1">
                    <a:lumMod val="50000"/>
                  </a:schemeClr>
                </a:solidFill>
              </a:rPr>
              <a:t>rectangle</a:t>
            </a:r>
            <a:endParaRPr lang="de-DE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0" name="Text Box 50"/>
          <p:cNvSpPr txBox="1">
            <a:spLocks noChangeArrowheads="1"/>
          </p:cNvSpPr>
          <p:nvPr/>
        </p:nvSpPr>
        <p:spPr bwMode="auto">
          <a:xfrm>
            <a:off x="2267744" y="4437112"/>
            <a:ext cx="981807" cy="51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de-DE" sz="1800" b="1" dirty="0" smtClean="0">
                <a:solidFill>
                  <a:schemeClr val="accent1">
                    <a:lumMod val="50000"/>
                  </a:schemeClr>
                </a:solidFill>
              </a:rPr>
              <a:t>Ellipsoid</a:t>
            </a:r>
            <a:endParaRPr lang="de-DE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75000"/>
              </a:lnSpc>
            </a:pPr>
            <a:endParaRPr lang="de-DE" sz="1800" dirty="0">
              <a:solidFill>
                <a:srgbClr val="A50021"/>
              </a:solidFill>
            </a:endParaRPr>
          </a:p>
        </p:txBody>
      </p:sp>
      <p:cxnSp>
        <p:nvCxnSpPr>
          <p:cNvPr id="112" name="Connettore 1 111"/>
          <p:cNvCxnSpPr/>
          <p:nvPr/>
        </p:nvCxnSpPr>
        <p:spPr>
          <a:xfrm>
            <a:off x="1475656" y="4005064"/>
            <a:ext cx="540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ttore 1 112"/>
          <p:cNvCxnSpPr/>
          <p:nvPr/>
        </p:nvCxnSpPr>
        <p:spPr>
          <a:xfrm>
            <a:off x="2771800" y="5373216"/>
            <a:ext cx="5400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-114300" y="152400"/>
            <a:ext cx="9324975" cy="714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/>
            <a:r>
              <a:rPr lang="en-US" sz="2800" b="1">
                <a:solidFill>
                  <a:srgbClr val="000000"/>
                </a:solidFill>
              </a:rPr>
              <a:t>Hybrid Physical-Chemical Vapor Deposition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54075" y="938213"/>
            <a:ext cx="7864475" cy="5614987"/>
            <a:chOff x="538" y="561"/>
            <a:chExt cx="4954" cy="3537"/>
          </a:xfrm>
        </p:grpSpPr>
        <p:sp>
          <p:nvSpPr>
            <p:cNvPr id="47108" name="Text Box 4"/>
            <p:cNvSpPr txBox="1">
              <a:spLocks noChangeArrowheads="1"/>
            </p:cNvSpPr>
            <p:nvPr/>
          </p:nvSpPr>
          <p:spPr bwMode="auto">
            <a:xfrm>
              <a:off x="556" y="1022"/>
              <a:ext cx="1189" cy="372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  <a:cs typeface="Arial" charset="0"/>
                </a:rPr>
                <a:t>get rid of oxygen</a:t>
              </a:r>
            </a:p>
            <a:p>
              <a:r>
                <a:rPr lang="en-US" sz="1600" b="1">
                  <a:solidFill>
                    <a:srgbClr val="FF0000"/>
                  </a:solidFill>
                  <a:cs typeface="Arial" charset="0"/>
                </a:rPr>
                <a:t>prevent oxidation</a:t>
              </a:r>
            </a:p>
          </p:txBody>
        </p:sp>
        <p:sp>
          <p:nvSpPr>
            <p:cNvPr id="47109" name="Line 5"/>
            <p:cNvSpPr>
              <a:spLocks noChangeShapeType="1"/>
            </p:cNvSpPr>
            <p:nvPr/>
          </p:nvSpPr>
          <p:spPr bwMode="auto">
            <a:xfrm flipH="1" flipV="1">
              <a:off x="1746" y="1140"/>
              <a:ext cx="702" cy="15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0" name="Text Box 6"/>
            <p:cNvSpPr txBox="1">
              <a:spLocks noChangeArrowheads="1"/>
            </p:cNvSpPr>
            <p:nvPr/>
          </p:nvSpPr>
          <p:spPr bwMode="auto">
            <a:xfrm>
              <a:off x="4072" y="1076"/>
              <a:ext cx="1217" cy="372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  <a:cs typeface="Arial" charset="0"/>
                </a:rPr>
                <a:t>make high Mg</a:t>
              </a:r>
            </a:p>
            <a:p>
              <a:r>
                <a:rPr lang="en-US" sz="1600" b="1">
                  <a:solidFill>
                    <a:srgbClr val="FF0000"/>
                  </a:solidFill>
                  <a:cs typeface="Arial" charset="0"/>
                </a:rPr>
                <a:t>pressure possible</a:t>
              </a:r>
            </a:p>
          </p:txBody>
        </p:sp>
        <p:sp>
          <p:nvSpPr>
            <p:cNvPr id="47111" name="Line 7"/>
            <p:cNvSpPr>
              <a:spLocks noChangeShapeType="1"/>
            </p:cNvSpPr>
            <p:nvPr/>
          </p:nvSpPr>
          <p:spPr bwMode="auto">
            <a:xfrm flipH="1">
              <a:off x="3198" y="1158"/>
              <a:ext cx="870" cy="13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2" name="Text Box 8"/>
            <p:cNvSpPr txBox="1">
              <a:spLocks noChangeArrowheads="1"/>
            </p:cNvSpPr>
            <p:nvPr/>
          </p:nvSpPr>
          <p:spPr bwMode="auto">
            <a:xfrm>
              <a:off x="538" y="2186"/>
              <a:ext cx="1243" cy="680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  <a:cs typeface="Arial" charset="0"/>
                </a:rPr>
                <a:t>generate high </a:t>
              </a:r>
            </a:p>
            <a:p>
              <a:r>
                <a:rPr lang="en-US" sz="1600" b="1">
                  <a:solidFill>
                    <a:srgbClr val="FF0000"/>
                  </a:solidFill>
                  <a:cs typeface="Arial" charset="0"/>
                </a:rPr>
                <a:t>Mg pressure: required by thermodynamics</a:t>
              </a:r>
            </a:p>
          </p:txBody>
        </p:sp>
        <p:sp>
          <p:nvSpPr>
            <p:cNvPr id="47113" name="Line 9"/>
            <p:cNvSpPr>
              <a:spLocks noChangeShapeType="1"/>
            </p:cNvSpPr>
            <p:nvPr/>
          </p:nvSpPr>
          <p:spPr bwMode="auto">
            <a:xfrm flipH="1" flipV="1">
              <a:off x="1788" y="2538"/>
              <a:ext cx="714" cy="1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4" name="Text Box 10"/>
            <p:cNvSpPr txBox="1">
              <a:spLocks noChangeArrowheads="1"/>
            </p:cNvSpPr>
            <p:nvPr/>
          </p:nvSpPr>
          <p:spPr bwMode="auto">
            <a:xfrm>
              <a:off x="556" y="1694"/>
              <a:ext cx="1139" cy="218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  <a:cs typeface="Arial" charset="0"/>
                </a:rPr>
                <a:t>pure source of B</a:t>
              </a:r>
            </a:p>
          </p:txBody>
        </p:sp>
        <p:sp>
          <p:nvSpPr>
            <p:cNvPr id="47115" name="Text Box 11"/>
            <p:cNvSpPr txBox="1">
              <a:spLocks noChangeArrowheads="1"/>
            </p:cNvSpPr>
            <p:nvPr/>
          </p:nvSpPr>
          <p:spPr bwMode="auto">
            <a:xfrm>
              <a:off x="4234" y="1928"/>
              <a:ext cx="1258" cy="526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  <a:cs typeface="Arial" charset="0"/>
                </a:rPr>
                <a:t>B supply (B</a:t>
              </a:r>
              <a:r>
                <a:rPr lang="en-US" sz="1600" b="1" baseline="-25000">
                  <a:solidFill>
                    <a:srgbClr val="FF0000"/>
                  </a:solidFill>
                  <a:cs typeface="Arial" charset="0"/>
                </a:rPr>
                <a:t>2</a:t>
              </a:r>
              <a:r>
                <a:rPr lang="en-US" sz="1600" b="1">
                  <a:solidFill>
                    <a:srgbClr val="FF0000"/>
                  </a:solidFill>
                  <a:cs typeface="Arial" charset="0"/>
                </a:rPr>
                <a:t>H</a:t>
              </a:r>
              <a:r>
                <a:rPr lang="en-US" sz="1600" b="1" baseline="-25000">
                  <a:solidFill>
                    <a:srgbClr val="FF0000"/>
                  </a:solidFill>
                  <a:cs typeface="Arial" charset="0"/>
                </a:rPr>
                <a:t>6</a:t>
              </a:r>
              <a:r>
                <a:rPr lang="en-US" sz="1600" b="1">
                  <a:solidFill>
                    <a:srgbClr val="FF0000"/>
                  </a:solidFill>
                  <a:cs typeface="Arial" charset="0"/>
                </a:rPr>
                <a:t> flow rate) controls growth rate</a:t>
              </a:r>
            </a:p>
          </p:txBody>
        </p:sp>
        <p:sp>
          <p:nvSpPr>
            <p:cNvPr id="47116" name="Line 12"/>
            <p:cNvSpPr>
              <a:spLocks noChangeShapeType="1"/>
            </p:cNvSpPr>
            <p:nvPr/>
          </p:nvSpPr>
          <p:spPr bwMode="auto">
            <a:xfrm flipH="1">
              <a:off x="1686" y="1446"/>
              <a:ext cx="600" cy="33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7" name="Line 13"/>
            <p:cNvSpPr>
              <a:spLocks noChangeShapeType="1"/>
            </p:cNvSpPr>
            <p:nvPr/>
          </p:nvSpPr>
          <p:spPr bwMode="auto">
            <a:xfrm flipH="1" flipV="1">
              <a:off x="3018" y="1530"/>
              <a:ext cx="1218" cy="53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8" name="Line 14"/>
            <p:cNvSpPr>
              <a:spLocks noChangeShapeType="1"/>
            </p:cNvSpPr>
            <p:nvPr/>
          </p:nvSpPr>
          <p:spPr bwMode="auto">
            <a:xfrm flipH="1" flipV="1">
              <a:off x="3186" y="2724"/>
              <a:ext cx="1080" cy="5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9" name="Text Box 15"/>
            <p:cNvSpPr txBox="1">
              <a:spLocks noChangeArrowheads="1"/>
            </p:cNvSpPr>
            <p:nvPr/>
          </p:nvSpPr>
          <p:spPr bwMode="auto">
            <a:xfrm>
              <a:off x="4268" y="3134"/>
              <a:ext cx="1021" cy="372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  <a:cs typeface="Arial" charset="0"/>
                </a:rPr>
                <a:t>Pure source of Mg</a:t>
              </a:r>
            </a:p>
          </p:txBody>
        </p:sp>
        <p:sp>
          <p:nvSpPr>
            <p:cNvPr id="47120" name="Text Box 16"/>
            <p:cNvSpPr txBox="1">
              <a:spLocks noChangeArrowheads="1"/>
            </p:cNvSpPr>
            <p:nvPr/>
          </p:nvSpPr>
          <p:spPr bwMode="auto">
            <a:xfrm>
              <a:off x="556" y="3278"/>
              <a:ext cx="1003" cy="372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rgbClr val="FF0000"/>
                  </a:solidFill>
                  <a:cs typeface="Arial" charset="0"/>
                </a:rPr>
                <a:t>high enough </a:t>
              </a:r>
              <a:r>
                <a:rPr lang="en-US" sz="1600" b="1" i="1">
                  <a:solidFill>
                    <a:srgbClr val="FF0000"/>
                  </a:solidFill>
                  <a:cs typeface="Arial" charset="0"/>
                </a:rPr>
                <a:t>T</a:t>
              </a:r>
            </a:p>
            <a:p>
              <a:r>
                <a:rPr lang="en-US" sz="1600" b="1">
                  <a:solidFill>
                    <a:srgbClr val="FF0000"/>
                  </a:solidFill>
                  <a:cs typeface="Arial" charset="0"/>
                </a:rPr>
                <a:t>for epitaxy</a:t>
              </a:r>
            </a:p>
          </p:txBody>
        </p:sp>
        <p:sp>
          <p:nvSpPr>
            <p:cNvPr id="47121" name="Line 17"/>
            <p:cNvSpPr>
              <a:spLocks noChangeShapeType="1"/>
            </p:cNvSpPr>
            <p:nvPr/>
          </p:nvSpPr>
          <p:spPr bwMode="auto">
            <a:xfrm flipH="1">
              <a:off x="1566" y="3012"/>
              <a:ext cx="924" cy="4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Rectangle 18"/>
            <p:cNvSpPr>
              <a:spLocks noChangeArrowheads="1"/>
            </p:cNvSpPr>
            <p:nvPr/>
          </p:nvSpPr>
          <p:spPr bwMode="auto">
            <a:xfrm>
              <a:off x="2284" y="561"/>
              <a:ext cx="1210" cy="237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</a:rPr>
                <a:t>Schematic View</a:t>
              </a:r>
            </a:p>
          </p:txBody>
        </p:sp>
        <p:sp>
          <p:nvSpPr>
            <p:cNvPr id="47123" name="Rectangle 19"/>
            <p:cNvSpPr>
              <a:spLocks noChangeArrowheads="1"/>
            </p:cNvSpPr>
            <p:nvPr/>
          </p:nvSpPr>
          <p:spPr bwMode="auto">
            <a:xfrm>
              <a:off x="3581" y="2459"/>
              <a:ext cx="59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0000FF"/>
                  </a:solidFill>
                </a:rPr>
                <a:t>Substrate</a:t>
              </a:r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2121" y="1201"/>
              <a:ext cx="1497" cy="2897"/>
              <a:chOff x="2121" y="1201"/>
              <a:chExt cx="1497" cy="2897"/>
            </a:xfrm>
          </p:grpSpPr>
          <p:sp>
            <p:nvSpPr>
              <p:cNvPr id="47125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2720" y="2701"/>
                <a:ext cx="282" cy="4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7126" name="Line 22"/>
              <p:cNvSpPr>
                <a:spLocks noChangeAspect="1" noChangeShapeType="1"/>
              </p:cNvSpPr>
              <p:nvPr/>
            </p:nvSpPr>
            <p:spPr bwMode="auto">
              <a:xfrm>
                <a:off x="3229" y="1580"/>
                <a:ext cx="0" cy="38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27" name="Line 23"/>
              <p:cNvSpPr>
                <a:spLocks noChangeAspect="1" noChangeShapeType="1"/>
              </p:cNvSpPr>
              <p:nvPr/>
            </p:nvSpPr>
            <p:spPr bwMode="auto">
              <a:xfrm>
                <a:off x="2731" y="1580"/>
                <a:ext cx="0" cy="38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" name="Group 24"/>
              <p:cNvGrpSpPr>
                <a:grpSpLocks noChangeAspect="1"/>
              </p:cNvGrpSpPr>
              <p:nvPr/>
            </p:nvGrpSpPr>
            <p:grpSpPr bwMode="auto">
              <a:xfrm>
                <a:off x="3293" y="2651"/>
                <a:ext cx="116" cy="382"/>
                <a:chOff x="1843" y="2245"/>
                <a:chExt cx="159" cy="521"/>
              </a:xfrm>
            </p:grpSpPr>
            <p:sp>
              <p:nvSpPr>
                <p:cNvPr id="47169" name="Line 25"/>
                <p:cNvSpPr>
                  <a:spLocks noChangeAspect="1" noChangeShapeType="1"/>
                </p:cNvSpPr>
                <p:nvPr/>
              </p:nvSpPr>
              <p:spPr bwMode="auto">
                <a:xfrm>
                  <a:off x="2002" y="2245"/>
                  <a:ext cx="0" cy="521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170" name="Line 26"/>
                <p:cNvSpPr>
                  <a:spLocks noChangeAspect="1" noChangeShapeType="1"/>
                </p:cNvSpPr>
                <p:nvPr/>
              </p:nvSpPr>
              <p:spPr bwMode="auto">
                <a:xfrm>
                  <a:off x="1843" y="2245"/>
                  <a:ext cx="0" cy="521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27"/>
              <p:cNvGrpSpPr>
                <a:grpSpLocks noChangeAspect="1"/>
              </p:cNvGrpSpPr>
              <p:nvPr/>
            </p:nvGrpSpPr>
            <p:grpSpPr bwMode="auto">
              <a:xfrm>
                <a:off x="2308" y="2084"/>
                <a:ext cx="411" cy="390"/>
                <a:chOff x="1847" y="1491"/>
                <a:chExt cx="559" cy="531"/>
              </a:xfrm>
            </p:grpSpPr>
            <p:sp>
              <p:nvSpPr>
                <p:cNvPr id="47167" name="Line 2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847" y="1491"/>
                  <a:ext cx="228" cy="531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168" name="Line 2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003" y="1491"/>
                  <a:ext cx="403" cy="521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130" name="Line 30"/>
              <p:cNvSpPr>
                <a:spLocks noChangeAspect="1" noChangeShapeType="1"/>
              </p:cNvSpPr>
              <p:nvPr/>
            </p:nvSpPr>
            <p:spPr bwMode="auto">
              <a:xfrm>
                <a:off x="2980" y="1580"/>
                <a:ext cx="0" cy="38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31" name="Line 31"/>
              <p:cNvSpPr>
                <a:spLocks noChangeAspect="1" noChangeShapeType="1"/>
              </p:cNvSpPr>
              <p:nvPr/>
            </p:nvSpPr>
            <p:spPr bwMode="auto">
              <a:xfrm>
                <a:off x="2482" y="1580"/>
                <a:ext cx="0" cy="38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32"/>
              <p:cNvGrpSpPr>
                <a:grpSpLocks noChangeAspect="1"/>
              </p:cNvGrpSpPr>
              <p:nvPr/>
            </p:nvGrpSpPr>
            <p:grpSpPr bwMode="auto">
              <a:xfrm flipH="1">
                <a:off x="2997" y="2084"/>
                <a:ext cx="410" cy="390"/>
                <a:chOff x="1847" y="1491"/>
                <a:chExt cx="559" cy="531"/>
              </a:xfrm>
            </p:grpSpPr>
            <p:sp>
              <p:nvSpPr>
                <p:cNvPr id="47165" name="Line 33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847" y="1491"/>
                  <a:ext cx="228" cy="531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166" name="Line 3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2003" y="1491"/>
                  <a:ext cx="403" cy="521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35"/>
              <p:cNvGrpSpPr>
                <a:grpSpLocks noChangeAspect="1"/>
              </p:cNvGrpSpPr>
              <p:nvPr/>
            </p:nvGrpSpPr>
            <p:grpSpPr bwMode="auto">
              <a:xfrm>
                <a:off x="2309" y="2651"/>
                <a:ext cx="117" cy="382"/>
                <a:chOff x="1843" y="2245"/>
                <a:chExt cx="159" cy="521"/>
              </a:xfrm>
            </p:grpSpPr>
            <p:sp>
              <p:nvSpPr>
                <p:cNvPr id="47163" name="Line 36"/>
                <p:cNvSpPr>
                  <a:spLocks noChangeAspect="1" noChangeShapeType="1"/>
                </p:cNvSpPr>
                <p:nvPr/>
              </p:nvSpPr>
              <p:spPr bwMode="auto">
                <a:xfrm>
                  <a:off x="2002" y="2245"/>
                  <a:ext cx="0" cy="521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164" name="Line 37"/>
                <p:cNvSpPr>
                  <a:spLocks noChangeAspect="1" noChangeShapeType="1"/>
                </p:cNvSpPr>
                <p:nvPr/>
              </p:nvSpPr>
              <p:spPr bwMode="auto">
                <a:xfrm>
                  <a:off x="1843" y="2245"/>
                  <a:ext cx="0" cy="521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38"/>
              <p:cNvGrpSpPr>
                <a:grpSpLocks noChangeAspect="1"/>
              </p:cNvGrpSpPr>
              <p:nvPr/>
            </p:nvGrpSpPr>
            <p:grpSpPr bwMode="auto">
              <a:xfrm>
                <a:off x="3290" y="3177"/>
                <a:ext cx="116" cy="383"/>
                <a:chOff x="1843" y="2245"/>
                <a:chExt cx="159" cy="521"/>
              </a:xfrm>
            </p:grpSpPr>
            <p:sp>
              <p:nvSpPr>
                <p:cNvPr id="47161" name="Line 39"/>
                <p:cNvSpPr>
                  <a:spLocks noChangeAspect="1" noChangeShapeType="1"/>
                </p:cNvSpPr>
                <p:nvPr/>
              </p:nvSpPr>
              <p:spPr bwMode="auto">
                <a:xfrm>
                  <a:off x="2002" y="2245"/>
                  <a:ext cx="0" cy="521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162" name="Line 40"/>
                <p:cNvSpPr>
                  <a:spLocks noChangeAspect="1" noChangeShapeType="1"/>
                </p:cNvSpPr>
                <p:nvPr/>
              </p:nvSpPr>
              <p:spPr bwMode="auto">
                <a:xfrm>
                  <a:off x="1843" y="2245"/>
                  <a:ext cx="0" cy="521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41"/>
              <p:cNvGrpSpPr>
                <a:grpSpLocks noChangeAspect="1"/>
              </p:cNvGrpSpPr>
              <p:nvPr/>
            </p:nvGrpSpPr>
            <p:grpSpPr bwMode="auto">
              <a:xfrm>
                <a:off x="2306" y="3177"/>
                <a:ext cx="117" cy="383"/>
                <a:chOff x="1843" y="2245"/>
                <a:chExt cx="159" cy="521"/>
              </a:xfrm>
            </p:grpSpPr>
            <p:sp>
              <p:nvSpPr>
                <p:cNvPr id="47159" name="Line 42"/>
                <p:cNvSpPr>
                  <a:spLocks noChangeAspect="1" noChangeShapeType="1"/>
                </p:cNvSpPr>
                <p:nvPr/>
              </p:nvSpPr>
              <p:spPr bwMode="auto">
                <a:xfrm>
                  <a:off x="2002" y="2245"/>
                  <a:ext cx="0" cy="521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160" name="Line 43"/>
                <p:cNvSpPr>
                  <a:spLocks noChangeAspect="1" noChangeShapeType="1"/>
                </p:cNvSpPr>
                <p:nvPr/>
              </p:nvSpPr>
              <p:spPr bwMode="auto">
                <a:xfrm>
                  <a:off x="1843" y="2245"/>
                  <a:ext cx="0" cy="521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136" name="AutoShape 44" descr="10%"/>
              <p:cNvSpPr>
                <a:spLocks noChangeAspect="1" noChangeArrowheads="1"/>
              </p:cNvSpPr>
              <p:nvPr/>
            </p:nvSpPr>
            <p:spPr bwMode="auto">
              <a:xfrm>
                <a:off x="2590" y="2465"/>
                <a:ext cx="188" cy="161"/>
              </a:xfrm>
              <a:prstGeom prst="cloudCallout">
                <a:avLst>
                  <a:gd name="adj1" fmla="val -44681"/>
                  <a:gd name="adj2" fmla="val 69875"/>
                </a:avLst>
              </a:prstGeom>
              <a:pattFill prst="pct10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47137" name="AutoShape 45" descr="10%"/>
              <p:cNvSpPr>
                <a:spLocks noChangeAspect="1" noChangeArrowheads="1"/>
              </p:cNvSpPr>
              <p:nvPr/>
            </p:nvSpPr>
            <p:spPr bwMode="auto">
              <a:xfrm flipH="1">
                <a:off x="2923" y="2475"/>
                <a:ext cx="188" cy="162"/>
              </a:xfrm>
              <a:prstGeom prst="cloudCallout">
                <a:avLst>
                  <a:gd name="adj1" fmla="val -44685"/>
                  <a:gd name="adj2" fmla="val 69750"/>
                </a:avLst>
              </a:prstGeom>
              <a:pattFill prst="pct10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>
                  <a:solidFill>
                    <a:srgbClr val="008000"/>
                  </a:solidFill>
                </a:endParaRPr>
              </a:p>
            </p:txBody>
          </p:sp>
          <p:sp>
            <p:nvSpPr>
              <p:cNvPr id="47138" name="Text Box 46"/>
              <p:cNvSpPr txBox="1">
                <a:spLocks noChangeAspect="1" noChangeArrowheads="1"/>
              </p:cNvSpPr>
              <p:nvPr/>
            </p:nvSpPr>
            <p:spPr bwMode="auto">
              <a:xfrm>
                <a:off x="2250" y="1201"/>
                <a:ext cx="1192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0000FF"/>
                    </a:solidFill>
                  </a:rPr>
                  <a:t>H</a:t>
                </a:r>
                <a:r>
                  <a:rPr lang="en-US" sz="1400" baseline="-25000">
                    <a:solidFill>
                      <a:srgbClr val="0000FF"/>
                    </a:solidFill>
                  </a:rPr>
                  <a:t>2</a:t>
                </a:r>
                <a:r>
                  <a:rPr lang="en-US" sz="1400">
                    <a:solidFill>
                      <a:srgbClr val="0000FF"/>
                    </a:solidFill>
                  </a:rPr>
                  <a:t> (~100 Torr)</a:t>
                </a:r>
              </a:p>
              <a:p>
                <a:pPr algn="ctr"/>
                <a:r>
                  <a:rPr lang="en-US" sz="1400">
                    <a:solidFill>
                      <a:srgbClr val="0000FF"/>
                    </a:solidFill>
                  </a:rPr>
                  <a:t>B</a:t>
                </a:r>
                <a:r>
                  <a:rPr lang="en-US" sz="1400" baseline="-25000">
                    <a:solidFill>
                      <a:srgbClr val="0000FF"/>
                    </a:solidFill>
                  </a:rPr>
                  <a:t>2</a:t>
                </a:r>
                <a:r>
                  <a:rPr lang="en-US" sz="1400">
                    <a:solidFill>
                      <a:srgbClr val="0000FF"/>
                    </a:solidFill>
                  </a:rPr>
                  <a:t>H</a:t>
                </a:r>
                <a:r>
                  <a:rPr lang="en-US" sz="1400" baseline="-25000">
                    <a:solidFill>
                      <a:srgbClr val="0000FF"/>
                    </a:solidFill>
                  </a:rPr>
                  <a:t>6</a:t>
                </a:r>
                <a:r>
                  <a:rPr lang="en-US" sz="1400">
                    <a:solidFill>
                      <a:srgbClr val="0000FF"/>
                    </a:solidFill>
                  </a:rPr>
                  <a:t> (~ 5 - 250 sccm)</a:t>
                </a:r>
              </a:p>
            </p:txBody>
          </p:sp>
          <p:sp>
            <p:nvSpPr>
              <p:cNvPr id="47139" name="Text Box 47"/>
              <p:cNvSpPr txBox="1">
                <a:spLocks noChangeAspect="1" noChangeArrowheads="1"/>
              </p:cNvSpPr>
              <p:nvPr/>
            </p:nvSpPr>
            <p:spPr bwMode="auto">
              <a:xfrm>
                <a:off x="2858" y="2274"/>
                <a:ext cx="301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rgbClr val="008000"/>
                    </a:solidFill>
                  </a:rPr>
                  <a:t>Mg</a:t>
                </a:r>
              </a:p>
            </p:txBody>
          </p:sp>
          <p:grpSp>
            <p:nvGrpSpPr>
              <p:cNvPr id="10" name="Group 48"/>
              <p:cNvGrpSpPr>
                <a:grpSpLocks/>
              </p:cNvGrpSpPr>
              <p:nvPr/>
            </p:nvGrpSpPr>
            <p:grpSpPr bwMode="auto">
              <a:xfrm>
                <a:off x="2121" y="1514"/>
                <a:ext cx="1480" cy="2584"/>
                <a:chOff x="159" y="1460"/>
                <a:chExt cx="1480" cy="2584"/>
              </a:xfrm>
            </p:grpSpPr>
            <p:grpSp>
              <p:nvGrpSpPr>
                <p:cNvPr id="11" name="Group 49"/>
                <p:cNvGrpSpPr>
                  <a:grpSpLocks noChangeAspect="1"/>
                </p:cNvGrpSpPr>
                <p:nvPr/>
              </p:nvGrpSpPr>
              <p:grpSpPr bwMode="auto">
                <a:xfrm>
                  <a:off x="293" y="1460"/>
                  <a:ext cx="1212" cy="2333"/>
                  <a:chOff x="1774" y="1216"/>
                  <a:chExt cx="1650" cy="2222"/>
                </a:xfrm>
              </p:grpSpPr>
              <p:sp>
                <p:nvSpPr>
                  <p:cNvPr id="47157" name="Line 5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74" y="1216"/>
                    <a:ext cx="0" cy="222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7158" name="Line 5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424" y="1216"/>
                    <a:ext cx="0" cy="222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7150" name="Text Box 5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71" y="3852"/>
                  <a:ext cx="61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400">
                      <a:solidFill>
                        <a:srgbClr val="0000FF"/>
                      </a:solidFill>
                    </a:rPr>
                    <a:t>Susceptor</a:t>
                  </a:r>
                </a:p>
              </p:txBody>
            </p:sp>
            <p:sp>
              <p:nvSpPr>
                <p:cNvPr id="47151" name="Oval 53"/>
                <p:cNvSpPr>
                  <a:spLocks noChangeAspect="1" noChangeArrowheads="1"/>
                </p:cNvSpPr>
                <p:nvPr/>
              </p:nvSpPr>
              <p:spPr bwMode="auto">
                <a:xfrm>
                  <a:off x="159" y="2866"/>
                  <a:ext cx="118" cy="118"/>
                </a:xfrm>
                <a:prstGeom prst="ellipse">
                  <a:avLst/>
                </a:prstGeom>
                <a:solidFill>
                  <a:srgbClr val="FFCC99"/>
                </a:solidFill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152" name="Oval 54"/>
                <p:cNvSpPr>
                  <a:spLocks noChangeAspect="1" noChangeArrowheads="1"/>
                </p:cNvSpPr>
                <p:nvPr/>
              </p:nvSpPr>
              <p:spPr bwMode="auto">
                <a:xfrm>
                  <a:off x="159" y="3607"/>
                  <a:ext cx="118" cy="118"/>
                </a:xfrm>
                <a:prstGeom prst="ellipse">
                  <a:avLst/>
                </a:prstGeom>
                <a:solidFill>
                  <a:srgbClr val="FFCC99"/>
                </a:solidFill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153" name="Oval 55"/>
                <p:cNvSpPr>
                  <a:spLocks noChangeAspect="1" noChangeArrowheads="1"/>
                </p:cNvSpPr>
                <p:nvPr/>
              </p:nvSpPr>
              <p:spPr bwMode="auto">
                <a:xfrm>
                  <a:off x="159" y="3236"/>
                  <a:ext cx="118" cy="119"/>
                </a:xfrm>
                <a:prstGeom prst="ellipse">
                  <a:avLst/>
                </a:prstGeom>
                <a:solidFill>
                  <a:srgbClr val="FFCC99"/>
                </a:solidFill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154" name="Oval 56"/>
                <p:cNvSpPr>
                  <a:spLocks noChangeAspect="1" noChangeArrowheads="1"/>
                </p:cNvSpPr>
                <p:nvPr/>
              </p:nvSpPr>
              <p:spPr bwMode="auto">
                <a:xfrm>
                  <a:off x="1521" y="2862"/>
                  <a:ext cx="118" cy="118"/>
                </a:xfrm>
                <a:prstGeom prst="ellipse">
                  <a:avLst/>
                </a:prstGeom>
                <a:solidFill>
                  <a:srgbClr val="FFCC99"/>
                </a:solidFill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155" name="Oval 57"/>
                <p:cNvSpPr>
                  <a:spLocks noChangeAspect="1" noChangeArrowheads="1"/>
                </p:cNvSpPr>
                <p:nvPr/>
              </p:nvSpPr>
              <p:spPr bwMode="auto">
                <a:xfrm>
                  <a:off x="1521" y="3602"/>
                  <a:ext cx="118" cy="118"/>
                </a:xfrm>
                <a:prstGeom prst="ellipse">
                  <a:avLst/>
                </a:prstGeom>
                <a:solidFill>
                  <a:srgbClr val="FFCC99"/>
                </a:solidFill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156" name="Oval 58"/>
                <p:cNvSpPr>
                  <a:spLocks noChangeAspect="1" noChangeArrowheads="1"/>
                </p:cNvSpPr>
                <p:nvPr/>
              </p:nvSpPr>
              <p:spPr bwMode="auto">
                <a:xfrm>
                  <a:off x="1521" y="3232"/>
                  <a:ext cx="118" cy="118"/>
                </a:xfrm>
                <a:prstGeom prst="ellipse">
                  <a:avLst/>
                </a:prstGeom>
                <a:solidFill>
                  <a:srgbClr val="FFCC99"/>
                </a:solidFill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2" name="Group 59"/>
              <p:cNvGrpSpPr>
                <a:grpSpLocks noChangeAspect="1"/>
              </p:cNvGrpSpPr>
              <p:nvPr/>
            </p:nvGrpSpPr>
            <p:grpSpPr bwMode="auto">
              <a:xfrm>
                <a:off x="2499" y="2748"/>
                <a:ext cx="724" cy="1094"/>
                <a:chOff x="841" y="2824"/>
                <a:chExt cx="987" cy="951"/>
              </a:xfrm>
            </p:grpSpPr>
            <p:sp>
              <p:nvSpPr>
                <p:cNvPr id="47146" name="Rectangle 60" descr="30%"/>
                <p:cNvSpPr>
                  <a:spLocks noChangeAspect="1" noChangeArrowheads="1"/>
                </p:cNvSpPr>
                <p:nvPr/>
              </p:nvSpPr>
              <p:spPr bwMode="auto">
                <a:xfrm>
                  <a:off x="841" y="2824"/>
                  <a:ext cx="987" cy="951"/>
                </a:xfrm>
                <a:prstGeom prst="rect">
                  <a:avLst/>
                </a:prstGeom>
                <a:pattFill prst="pct30">
                  <a:fgClr>
                    <a:srgbClr val="FF0000"/>
                  </a:fgClr>
                  <a:bgClr>
                    <a:srgbClr val="FFFFFF"/>
                  </a:bgClr>
                </a:patt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147" name="Rectangl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864" y="2824"/>
                  <a:ext cx="192" cy="4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7148" name="Rectangle 62"/>
                <p:cNvSpPr>
                  <a:spLocks noChangeAspect="1" noChangeArrowheads="1"/>
                </p:cNvSpPr>
                <p:nvPr/>
              </p:nvSpPr>
              <p:spPr bwMode="auto">
                <a:xfrm>
                  <a:off x="1612" y="2824"/>
                  <a:ext cx="192" cy="4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7142" name="Oval 63"/>
              <p:cNvSpPr>
                <a:spLocks noChangeAspect="1" noChangeArrowheads="1"/>
              </p:cNvSpPr>
              <p:nvPr/>
            </p:nvSpPr>
            <p:spPr bwMode="auto">
              <a:xfrm>
                <a:off x="2521" y="2698"/>
                <a:ext cx="133" cy="10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7143" name="Oval 64"/>
              <p:cNvSpPr>
                <a:spLocks noChangeAspect="1" noChangeArrowheads="1"/>
              </p:cNvSpPr>
              <p:nvPr/>
            </p:nvSpPr>
            <p:spPr bwMode="auto">
              <a:xfrm>
                <a:off x="3070" y="2698"/>
                <a:ext cx="133" cy="10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7144" name="Rectangle 65"/>
              <p:cNvSpPr>
                <a:spLocks noChangeArrowheads="1"/>
              </p:cNvSpPr>
              <p:nvPr/>
            </p:nvSpPr>
            <p:spPr bwMode="auto">
              <a:xfrm>
                <a:off x="2550" y="2989"/>
                <a:ext cx="626" cy="2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200" b="1">
                    <a:solidFill>
                      <a:srgbClr val="FF0000"/>
                    </a:solidFill>
                  </a:rPr>
                  <a:t>550–760 </a:t>
                </a:r>
                <a:r>
                  <a:rPr lang="en-US" sz="1200" b="1">
                    <a:solidFill>
                      <a:srgbClr val="FF0000"/>
                    </a:solidFill>
                    <a:cs typeface="Arial" charset="0"/>
                  </a:rPr>
                  <a:t>°C</a:t>
                </a:r>
              </a:p>
            </p:txBody>
          </p:sp>
          <p:sp>
            <p:nvSpPr>
              <p:cNvPr id="47145" name="Line 66"/>
              <p:cNvSpPr>
                <a:spLocks noChangeShapeType="1"/>
              </p:cNvSpPr>
              <p:nvPr/>
            </p:nvSpPr>
            <p:spPr bwMode="auto">
              <a:xfrm flipH="1">
                <a:off x="2952" y="2562"/>
                <a:ext cx="666" cy="12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2240" y="1028700"/>
            <a:ext cx="6120080" cy="427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5637213" y="6521450"/>
            <a:ext cx="3506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FF"/>
                </a:solidFill>
                <a:cs typeface="Arial" charset="0"/>
              </a:rPr>
              <a:t>Jin </a:t>
            </a:r>
            <a:r>
              <a:rPr lang="en-US" sz="1600" i="1">
                <a:solidFill>
                  <a:srgbClr val="0000FF"/>
                </a:solidFill>
                <a:cs typeface="Arial" charset="0"/>
              </a:rPr>
              <a:t>et al</a:t>
            </a:r>
            <a:r>
              <a:rPr lang="en-US" sz="1600">
                <a:solidFill>
                  <a:srgbClr val="0000FF"/>
                </a:solidFill>
                <a:cs typeface="Arial" charset="0"/>
              </a:rPr>
              <a:t>, SC Sci. Tech. 18, L1 (2005)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141288" y="114300"/>
            <a:ext cx="8793162" cy="647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/>
            <a:r>
              <a:rPr lang="en-US" sz="2800" b="1">
                <a:solidFill>
                  <a:srgbClr val="000000"/>
                </a:solidFill>
              </a:rPr>
              <a:t>Microwave Properties vs Cleanness of MgB</a:t>
            </a:r>
            <a:r>
              <a:rPr lang="en-US" sz="2800" b="1" baseline="-25000">
                <a:solidFill>
                  <a:srgbClr val="000000"/>
                </a:solidFill>
              </a:rPr>
              <a:t>2</a:t>
            </a:r>
            <a:r>
              <a:rPr lang="en-US" sz="2800" b="1">
                <a:solidFill>
                  <a:srgbClr val="000000"/>
                </a:solidFill>
              </a:rPr>
              <a:t> Films</a:t>
            </a: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1009650" y="723900"/>
            <a:ext cx="292417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/>
            <a:r>
              <a:rPr lang="en-US" sz="1400" b="1">
                <a:solidFill>
                  <a:srgbClr val="FF0000"/>
                </a:solidFill>
              </a:rPr>
              <a:t>Surface Resistance @ 18 GHz</a:t>
            </a: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683568" y="5229200"/>
            <a:ext cx="79297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—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 Dielectric single-crystal sapphire puck resonator at 18 GHz.</a:t>
            </a:r>
          </a:p>
          <a:p>
            <a:pPr>
              <a:buFont typeface="Arial" charset="0"/>
              <a:buChar char="—"/>
              <a:tabLst>
                <a:tab pos="457200" algn="l"/>
              </a:tabLst>
            </a:pPr>
            <a:endParaRPr lang="en-US" sz="1600" dirty="0">
              <a:solidFill>
                <a:srgbClr val="000000"/>
              </a:solidFill>
              <a:cs typeface="Arial" charset="0"/>
            </a:endParaRPr>
          </a:p>
          <a:p>
            <a:pPr>
              <a:buFont typeface="Arial" charset="0"/>
              <a:buChar char="—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 Cleaner films (low resistivity) leads to lower surface resistance, shorter penetration depth, and smaller </a:t>
            </a:r>
            <a:r>
              <a:rPr lang="el-GR" sz="1600" dirty="0">
                <a:solidFill>
                  <a:srgbClr val="000000"/>
                </a:solidFill>
                <a:cs typeface="Arial" charset="0"/>
              </a:rPr>
              <a:t>π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band gap (less </a:t>
            </a: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interband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 scattering).</a:t>
            </a:r>
            <a:endParaRPr lang="el-GR" sz="1600" dirty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171450" y="304800"/>
            <a:ext cx="8848725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/>
            <a:r>
              <a:rPr lang="en-US" sz="2800" b="1">
                <a:solidFill>
                  <a:srgbClr val="000000"/>
                </a:solidFill>
              </a:rPr>
              <a:t>Large Area HPCVD Films Using STI Pocket Heater</a:t>
            </a:r>
            <a:endParaRPr lang="en-US" sz="2800" b="1" i="1" baseline="-25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561975" y="4940300"/>
            <a:ext cx="809625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600">
                <a:solidFill>
                  <a:srgbClr val="0000FF"/>
                </a:solidFill>
                <a:cs typeface="Arial" charset="0"/>
              </a:rPr>
              <a:t>Differences from reactive co-evaporation:</a:t>
            </a:r>
          </a:p>
          <a:p>
            <a:pPr>
              <a:buFont typeface="Arial" charset="0"/>
              <a:buChar char="—"/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 B</a:t>
            </a:r>
            <a:r>
              <a:rPr lang="en-US" sz="1600" baseline="-25000">
                <a:solidFill>
                  <a:srgbClr val="000000"/>
                </a:solidFill>
                <a:cs typeface="Arial" charset="0"/>
              </a:rPr>
              <a:t>2</a:t>
            </a:r>
            <a:r>
              <a:rPr lang="en-US" sz="1600">
                <a:solidFill>
                  <a:srgbClr val="000000"/>
                </a:solidFill>
                <a:cs typeface="Arial" charset="0"/>
              </a:rPr>
              <a:t>H</a:t>
            </a:r>
            <a:r>
              <a:rPr lang="en-US" sz="1600" baseline="-25000">
                <a:solidFill>
                  <a:srgbClr val="000000"/>
                </a:solidFill>
                <a:cs typeface="Arial" charset="0"/>
              </a:rPr>
              <a:t>6</a:t>
            </a:r>
            <a:r>
              <a:rPr lang="en-US" sz="1600">
                <a:solidFill>
                  <a:srgbClr val="000000"/>
                </a:solidFill>
                <a:cs typeface="Arial" charset="0"/>
              </a:rPr>
              <a:t> used as boron source instead of e-beam evaporation</a:t>
            </a:r>
          </a:p>
          <a:p>
            <a:pPr>
              <a:buFont typeface="Arial" charset="0"/>
              <a:buChar char="—"/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 Hydrogen used as the carrier gas instead of HV</a:t>
            </a:r>
          </a:p>
          <a:p>
            <a:pPr>
              <a:buFont typeface="Arial" charset="0"/>
              <a:buChar char="—"/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 Deposition temperature in broader range</a:t>
            </a:r>
          </a:p>
          <a:p>
            <a:pPr>
              <a:buFont typeface="Arial" charset="0"/>
              <a:buNone/>
            </a:pPr>
            <a:r>
              <a:rPr lang="en-US" sz="1600">
                <a:solidFill>
                  <a:srgbClr val="0000FF"/>
                </a:solidFill>
                <a:cs typeface="Arial" charset="0"/>
              </a:rPr>
              <a:t>Advantages:</a:t>
            </a:r>
          </a:p>
          <a:p>
            <a:pPr>
              <a:buFont typeface="Arial" charset="0"/>
              <a:buChar char="—"/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 Large area and double sided films </a:t>
            </a:r>
          </a:p>
          <a:p>
            <a:pPr>
              <a:buFont typeface="Arial" charset="0"/>
              <a:buChar char="—"/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 Potential for scale up for wires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2400" y="1185863"/>
            <a:ext cx="4000500" cy="3014662"/>
            <a:chOff x="288" y="873"/>
            <a:chExt cx="2520" cy="1899"/>
          </a:xfrm>
        </p:grpSpPr>
        <p:pic>
          <p:nvPicPr>
            <p:cNvPr id="3080" name="Picture 5" descr="Heater-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" y="873"/>
              <a:ext cx="2355" cy="1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1" name="Rectangle 6"/>
            <p:cNvSpPr>
              <a:spLocks noChangeArrowheads="1"/>
            </p:cNvSpPr>
            <p:nvPr/>
          </p:nvSpPr>
          <p:spPr bwMode="auto">
            <a:xfrm>
              <a:off x="1614" y="1752"/>
              <a:ext cx="780" cy="7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82" name="Rectangle 7"/>
            <p:cNvSpPr>
              <a:spLocks noChangeArrowheads="1"/>
            </p:cNvSpPr>
            <p:nvPr/>
          </p:nvSpPr>
          <p:spPr bwMode="auto">
            <a:xfrm rot="3495541">
              <a:off x="2096" y="2285"/>
              <a:ext cx="793" cy="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83" name="Text Box 8"/>
            <p:cNvSpPr txBox="1">
              <a:spLocks noChangeArrowheads="1"/>
            </p:cNvSpPr>
            <p:nvPr/>
          </p:nvSpPr>
          <p:spPr bwMode="auto">
            <a:xfrm>
              <a:off x="2306" y="1729"/>
              <a:ext cx="35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0000FF"/>
                  </a:solidFill>
                </a:rPr>
                <a:t>B</a:t>
              </a:r>
              <a:r>
                <a:rPr lang="en-US" sz="1400" b="1" baseline="-25000">
                  <a:solidFill>
                    <a:srgbClr val="0000FF"/>
                  </a:solidFill>
                </a:rPr>
                <a:t>2</a:t>
              </a:r>
              <a:r>
                <a:rPr lang="en-US" sz="1400" b="1">
                  <a:solidFill>
                    <a:srgbClr val="0000FF"/>
                  </a:solidFill>
                </a:rPr>
                <a:t>H</a:t>
              </a:r>
              <a:r>
                <a:rPr lang="en-US" sz="1400" b="1" baseline="-25000">
                  <a:solidFill>
                    <a:srgbClr val="0000FF"/>
                  </a:solidFill>
                </a:rPr>
                <a:t>6</a:t>
              </a:r>
            </a:p>
          </p:txBody>
        </p:sp>
        <p:sp>
          <p:nvSpPr>
            <p:cNvPr id="3084" name="Rectangle 9"/>
            <p:cNvSpPr>
              <a:spLocks noChangeArrowheads="1"/>
            </p:cNvSpPr>
            <p:nvPr/>
          </p:nvSpPr>
          <p:spPr bwMode="auto">
            <a:xfrm rot="-1781893">
              <a:off x="2610" y="2592"/>
              <a:ext cx="198" cy="1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 rot="-2074293">
              <a:off x="2064" y="1728"/>
              <a:ext cx="246" cy="252"/>
              <a:chOff x="2694" y="3486"/>
              <a:chExt cx="246" cy="252"/>
            </a:xfrm>
          </p:grpSpPr>
          <p:sp>
            <p:nvSpPr>
              <p:cNvPr id="3086" name="Line 11"/>
              <p:cNvSpPr>
                <a:spLocks noChangeShapeType="1"/>
              </p:cNvSpPr>
              <p:nvPr/>
            </p:nvSpPr>
            <p:spPr bwMode="auto">
              <a:xfrm flipH="1" flipV="1">
                <a:off x="2694" y="3486"/>
                <a:ext cx="90" cy="25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7" name="Line 12"/>
              <p:cNvSpPr>
                <a:spLocks noChangeShapeType="1"/>
              </p:cNvSpPr>
              <p:nvPr/>
            </p:nvSpPr>
            <p:spPr bwMode="auto">
              <a:xfrm flipH="1" flipV="1">
                <a:off x="2811" y="3486"/>
                <a:ext cx="12" cy="25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8" name="Line 13"/>
              <p:cNvSpPr>
                <a:spLocks noChangeShapeType="1"/>
              </p:cNvSpPr>
              <p:nvPr/>
            </p:nvSpPr>
            <p:spPr bwMode="auto">
              <a:xfrm flipV="1">
                <a:off x="2850" y="3486"/>
                <a:ext cx="90" cy="252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078" name="Rectangle 14"/>
          <p:cNvSpPr>
            <a:spLocks noChangeArrowheads="1"/>
          </p:cNvSpPr>
          <p:nvPr/>
        </p:nvSpPr>
        <p:spPr bwMode="auto">
          <a:xfrm>
            <a:off x="0" y="1885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9" name="Rectangle 16"/>
          <p:cNvSpPr>
            <a:spLocks noChangeArrowheads="1"/>
          </p:cNvSpPr>
          <p:nvPr/>
        </p:nvSpPr>
        <p:spPr bwMode="auto">
          <a:xfrm>
            <a:off x="5995988" y="6153150"/>
            <a:ext cx="31480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Wang </a:t>
            </a:r>
            <a:r>
              <a:rPr lang="en-US" sz="1600" i="1">
                <a:solidFill>
                  <a:srgbClr val="0000FF"/>
                </a:solidFill>
              </a:rPr>
              <a:t>et al</a:t>
            </a:r>
            <a:r>
              <a:rPr lang="en-US" sz="1600">
                <a:solidFill>
                  <a:srgbClr val="0000FF"/>
                </a:solidFill>
              </a:rPr>
              <a:t>. Supercond. Sci. Tech. 21, 085019 (2008)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181475" y="785813"/>
          <a:ext cx="4962525" cy="4306887"/>
        </p:xfrm>
        <a:graphic>
          <a:graphicData uri="http://schemas.openxmlformats.org/presentationml/2006/ole">
            <p:oleObj spid="_x0000_s126978" name="Graph" r:id="rId5" imgW="3654720" imgH="3104640" progId="Origin50.Grap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-114300" y="152400"/>
            <a:ext cx="9324975" cy="714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/>
            <a:r>
              <a:rPr lang="en-US" sz="2800" b="1">
                <a:solidFill>
                  <a:srgbClr val="000000"/>
                </a:solidFill>
              </a:rPr>
              <a:t>Scaling up HPCVD for Large Area Films</a:t>
            </a:r>
          </a:p>
        </p:txBody>
      </p:sp>
      <p:grpSp>
        <p:nvGrpSpPr>
          <p:cNvPr id="2" name="Group 239"/>
          <p:cNvGrpSpPr>
            <a:grpSpLocks/>
          </p:cNvGrpSpPr>
          <p:nvPr/>
        </p:nvGrpSpPr>
        <p:grpSpPr bwMode="auto">
          <a:xfrm>
            <a:off x="280988" y="1195388"/>
            <a:ext cx="1836737" cy="3898900"/>
            <a:chOff x="280988" y="1195388"/>
            <a:chExt cx="1836683" cy="3898408"/>
          </a:xfrm>
        </p:grpSpPr>
        <p:sp>
          <p:nvSpPr>
            <p:cNvPr id="54354" name="Rectangle 18"/>
            <p:cNvSpPr>
              <a:spLocks noChangeArrowheads="1"/>
            </p:cNvSpPr>
            <p:nvPr/>
          </p:nvSpPr>
          <p:spPr bwMode="auto">
            <a:xfrm>
              <a:off x="510679" y="1195388"/>
              <a:ext cx="13773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</a:rPr>
                <a:t>Penn State</a:t>
              </a:r>
            </a:p>
          </p:txBody>
        </p:sp>
        <p:grpSp>
          <p:nvGrpSpPr>
            <p:cNvPr id="3" name="Group 228"/>
            <p:cNvGrpSpPr>
              <a:grpSpLocks/>
            </p:cNvGrpSpPr>
            <p:nvPr/>
          </p:nvGrpSpPr>
          <p:grpSpPr bwMode="auto">
            <a:xfrm>
              <a:off x="280988" y="1879600"/>
              <a:ext cx="1836683" cy="3214196"/>
              <a:chOff x="728663" y="2755900"/>
              <a:chExt cx="1836683" cy="3214196"/>
            </a:xfrm>
          </p:grpSpPr>
          <p:sp>
            <p:nvSpPr>
              <p:cNvPr id="54356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1472024" y="4228970"/>
                <a:ext cx="349963" cy="50881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57" name="Line 22"/>
              <p:cNvSpPr>
                <a:spLocks noChangeAspect="1" noChangeShapeType="1"/>
              </p:cNvSpPr>
              <p:nvPr/>
            </p:nvSpPr>
            <p:spPr bwMode="auto">
              <a:xfrm>
                <a:off x="2103693" y="2837806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8" name="Line 23"/>
              <p:cNvSpPr>
                <a:spLocks noChangeAspect="1" noChangeShapeType="1"/>
              </p:cNvSpPr>
              <p:nvPr/>
            </p:nvSpPr>
            <p:spPr bwMode="auto">
              <a:xfrm>
                <a:off x="1485674" y="2837806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9" name="Line 25"/>
              <p:cNvSpPr>
                <a:spLocks noChangeAspect="1" noChangeShapeType="1"/>
              </p:cNvSpPr>
              <p:nvPr/>
            </p:nvSpPr>
            <p:spPr bwMode="auto">
              <a:xfrm>
                <a:off x="2327073" y="4166920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0" name="Line 26"/>
              <p:cNvSpPr>
                <a:spLocks noChangeAspect="1" noChangeShapeType="1"/>
              </p:cNvSpPr>
              <p:nvPr/>
            </p:nvSpPr>
            <p:spPr bwMode="auto">
              <a:xfrm>
                <a:off x="2183117" y="4166920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1" name="Line 28"/>
              <p:cNvSpPr>
                <a:spLocks noChangeAspect="1" noChangeShapeType="1"/>
              </p:cNvSpPr>
              <p:nvPr/>
            </p:nvSpPr>
            <p:spPr bwMode="auto">
              <a:xfrm flipH="1">
                <a:off x="960731" y="3463271"/>
                <a:ext cx="208036" cy="483991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2" name="Line 29"/>
              <p:cNvSpPr>
                <a:spLocks noChangeAspect="1" noChangeShapeType="1"/>
              </p:cNvSpPr>
              <p:nvPr/>
            </p:nvSpPr>
            <p:spPr bwMode="auto">
              <a:xfrm flipH="1">
                <a:off x="1103071" y="3463271"/>
                <a:ext cx="367712" cy="474876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3" name="Line 30"/>
              <p:cNvSpPr>
                <a:spLocks noChangeAspect="1" noChangeShapeType="1"/>
              </p:cNvSpPr>
              <p:nvPr/>
            </p:nvSpPr>
            <p:spPr bwMode="auto">
              <a:xfrm>
                <a:off x="1794684" y="2837806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4" name="Line 31"/>
              <p:cNvSpPr>
                <a:spLocks noChangeAspect="1" noChangeShapeType="1"/>
              </p:cNvSpPr>
              <p:nvPr/>
            </p:nvSpPr>
            <p:spPr bwMode="auto">
              <a:xfrm>
                <a:off x="1176665" y="2837806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5" name="Line 33"/>
              <p:cNvSpPr>
                <a:spLocks noChangeAspect="1" noChangeShapeType="1"/>
              </p:cNvSpPr>
              <p:nvPr/>
            </p:nvSpPr>
            <p:spPr bwMode="auto">
              <a:xfrm>
                <a:off x="2117063" y="3463271"/>
                <a:ext cx="207529" cy="483991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6" name="Line 34"/>
              <p:cNvSpPr>
                <a:spLocks noChangeAspect="1" noChangeShapeType="1"/>
              </p:cNvSpPr>
              <p:nvPr/>
            </p:nvSpPr>
            <p:spPr bwMode="auto">
              <a:xfrm>
                <a:off x="1815781" y="3463271"/>
                <a:ext cx="366817" cy="474876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7" name="Line 36"/>
              <p:cNvSpPr>
                <a:spLocks noChangeAspect="1" noChangeShapeType="1"/>
              </p:cNvSpPr>
              <p:nvPr/>
            </p:nvSpPr>
            <p:spPr bwMode="auto">
              <a:xfrm>
                <a:off x="1107169" y="4166920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8" name="Line 37"/>
              <p:cNvSpPr>
                <a:spLocks noChangeAspect="1" noChangeShapeType="1"/>
              </p:cNvSpPr>
              <p:nvPr/>
            </p:nvSpPr>
            <p:spPr bwMode="auto">
              <a:xfrm>
                <a:off x="961971" y="4166920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69" name="Line 39"/>
              <p:cNvSpPr>
                <a:spLocks noChangeAspect="1" noChangeShapeType="1"/>
              </p:cNvSpPr>
              <p:nvPr/>
            </p:nvSpPr>
            <p:spPr bwMode="auto">
              <a:xfrm>
                <a:off x="2323351" y="4819687"/>
                <a:ext cx="0" cy="47530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0" name="Line 40"/>
              <p:cNvSpPr>
                <a:spLocks noChangeAspect="1" noChangeShapeType="1"/>
              </p:cNvSpPr>
              <p:nvPr/>
            </p:nvSpPr>
            <p:spPr bwMode="auto">
              <a:xfrm>
                <a:off x="2179395" y="4819687"/>
                <a:ext cx="0" cy="47530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1" name="Line 42"/>
              <p:cNvSpPr>
                <a:spLocks noChangeAspect="1" noChangeShapeType="1"/>
              </p:cNvSpPr>
              <p:nvPr/>
            </p:nvSpPr>
            <p:spPr bwMode="auto">
              <a:xfrm>
                <a:off x="1103447" y="4819687"/>
                <a:ext cx="0" cy="47530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2" name="Line 43"/>
              <p:cNvSpPr>
                <a:spLocks noChangeAspect="1" noChangeShapeType="1"/>
              </p:cNvSpPr>
              <p:nvPr/>
            </p:nvSpPr>
            <p:spPr bwMode="auto">
              <a:xfrm>
                <a:off x="958249" y="4819687"/>
                <a:ext cx="0" cy="47530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3" name="AutoShape 44" descr="10%"/>
              <p:cNvSpPr>
                <a:spLocks noChangeAspect="1" noChangeArrowheads="1"/>
              </p:cNvSpPr>
              <p:nvPr/>
            </p:nvSpPr>
            <p:spPr bwMode="auto">
              <a:xfrm>
                <a:off x="1310693" y="3936094"/>
                <a:ext cx="233308" cy="199801"/>
              </a:xfrm>
              <a:prstGeom prst="cloudCallout">
                <a:avLst>
                  <a:gd name="adj1" fmla="val -44681"/>
                  <a:gd name="adj2" fmla="val 69875"/>
                </a:avLst>
              </a:prstGeom>
              <a:pattFill prst="pct10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1100">
                  <a:solidFill>
                    <a:srgbClr val="008000"/>
                  </a:solidFill>
                </a:endParaRPr>
              </a:p>
            </p:txBody>
          </p:sp>
          <p:sp>
            <p:nvSpPr>
              <p:cNvPr id="54374" name="AutoShape 45" descr="10%"/>
              <p:cNvSpPr>
                <a:spLocks noChangeAspect="1" noChangeArrowheads="1"/>
              </p:cNvSpPr>
              <p:nvPr/>
            </p:nvSpPr>
            <p:spPr bwMode="auto">
              <a:xfrm flipH="1">
                <a:off x="1723947" y="3948504"/>
                <a:ext cx="233308" cy="201042"/>
              </a:xfrm>
              <a:prstGeom prst="cloudCallout">
                <a:avLst>
                  <a:gd name="adj1" fmla="val -44685"/>
                  <a:gd name="adj2" fmla="val 69750"/>
                </a:avLst>
              </a:prstGeom>
              <a:pattFill prst="pct10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1100">
                  <a:solidFill>
                    <a:srgbClr val="008000"/>
                  </a:solidFill>
                </a:endParaRPr>
              </a:p>
            </p:txBody>
          </p:sp>
          <p:sp>
            <p:nvSpPr>
              <p:cNvPr id="32803" name="Text Box 47"/>
              <p:cNvSpPr txBox="1">
                <a:spLocks noChangeAspect="1" noChangeArrowheads="1"/>
              </p:cNvSpPr>
              <p:nvPr/>
            </p:nvSpPr>
            <p:spPr bwMode="auto">
              <a:xfrm>
                <a:off x="1643036" y="3698670"/>
                <a:ext cx="388926" cy="2619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50" b="1">
                    <a:solidFill>
                      <a:srgbClr val="008000"/>
                    </a:solidFill>
                    <a:ea typeface="SimSun" pitchFamily="2" charset="-122"/>
                  </a:rPr>
                  <a:t>Mg</a:t>
                </a:r>
              </a:p>
            </p:txBody>
          </p:sp>
          <p:sp>
            <p:nvSpPr>
              <p:cNvPr id="54376" name="Line 50"/>
              <p:cNvSpPr>
                <a:spLocks noChangeAspect="1" noChangeShapeType="1"/>
              </p:cNvSpPr>
              <p:nvPr/>
            </p:nvSpPr>
            <p:spPr bwMode="auto">
              <a:xfrm>
                <a:off x="894957" y="2755900"/>
                <a:ext cx="0" cy="28952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7" name="Line 51"/>
              <p:cNvSpPr>
                <a:spLocks noChangeAspect="1" noChangeShapeType="1"/>
              </p:cNvSpPr>
              <p:nvPr/>
            </p:nvSpPr>
            <p:spPr bwMode="auto">
              <a:xfrm>
                <a:off x="2399051" y="2755900"/>
                <a:ext cx="0" cy="28952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78" name="Text Box 52"/>
              <p:cNvSpPr txBox="1">
                <a:spLocks noChangeAspect="1" noChangeArrowheads="1"/>
              </p:cNvSpPr>
              <p:nvPr/>
            </p:nvSpPr>
            <p:spPr bwMode="auto">
              <a:xfrm>
                <a:off x="1239956" y="5724378"/>
                <a:ext cx="758252" cy="245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>
                    <a:solidFill>
                      <a:srgbClr val="0000FF"/>
                    </a:solidFill>
                  </a:rPr>
                  <a:t>Susceptor</a:t>
                </a:r>
              </a:p>
            </p:txBody>
          </p:sp>
          <p:sp>
            <p:nvSpPr>
              <p:cNvPr id="54379" name="Oval 53"/>
              <p:cNvSpPr>
                <a:spLocks noChangeAspect="1" noChangeArrowheads="1"/>
              </p:cNvSpPr>
              <p:nvPr/>
            </p:nvSpPr>
            <p:spPr bwMode="auto">
              <a:xfrm>
                <a:off x="728663" y="4500749"/>
                <a:ext cx="146438" cy="146438"/>
              </a:xfrm>
              <a:prstGeom prst="ellipse">
                <a:avLst/>
              </a:prstGeom>
              <a:solidFill>
                <a:srgbClr val="FFCC99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80" name="Oval 54"/>
              <p:cNvSpPr>
                <a:spLocks noChangeAspect="1" noChangeArrowheads="1"/>
              </p:cNvSpPr>
              <p:nvPr/>
            </p:nvSpPr>
            <p:spPr bwMode="auto">
              <a:xfrm>
                <a:off x="728663" y="5420332"/>
                <a:ext cx="146438" cy="146438"/>
              </a:xfrm>
              <a:prstGeom prst="ellipse">
                <a:avLst/>
              </a:prstGeom>
              <a:solidFill>
                <a:srgbClr val="FFCC99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81" name="Oval 55"/>
              <p:cNvSpPr>
                <a:spLocks noChangeAspect="1" noChangeArrowheads="1"/>
              </p:cNvSpPr>
              <p:nvPr/>
            </p:nvSpPr>
            <p:spPr bwMode="auto">
              <a:xfrm>
                <a:off x="728663" y="4959920"/>
                <a:ext cx="146438" cy="147679"/>
              </a:xfrm>
              <a:prstGeom prst="ellipse">
                <a:avLst/>
              </a:prstGeom>
              <a:solidFill>
                <a:srgbClr val="FFCC99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82" name="Oval 56"/>
              <p:cNvSpPr>
                <a:spLocks noChangeAspect="1" noChangeArrowheads="1"/>
              </p:cNvSpPr>
              <p:nvPr/>
            </p:nvSpPr>
            <p:spPr bwMode="auto">
              <a:xfrm>
                <a:off x="2418908" y="4495785"/>
                <a:ext cx="146438" cy="146438"/>
              </a:xfrm>
              <a:prstGeom prst="ellipse">
                <a:avLst/>
              </a:prstGeom>
              <a:solidFill>
                <a:srgbClr val="FFCC99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83" name="Oval 57"/>
              <p:cNvSpPr>
                <a:spLocks noChangeAspect="1" noChangeArrowheads="1"/>
              </p:cNvSpPr>
              <p:nvPr/>
            </p:nvSpPr>
            <p:spPr bwMode="auto">
              <a:xfrm>
                <a:off x="2418908" y="5414127"/>
                <a:ext cx="146438" cy="146438"/>
              </a:xfrm>
              <a:prstGeom prst="ellipse">
                <a:avLst/>
              </a:prstGeom>
              <a:solidFill>
                <a:srgbClr val="FFCC99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84" name="Oval 58"/>
              <p:cNvSpPr>
                <a:spLocks noChangeAspect="1" noChangeArrowheads="1"/>
              </p:cNvSpPr>
              <p:nvPr/>
            </p:nvSpPr>
            <p:spPr bwMode="auto">
              <a:xfrm>
                <a:off x="2418908" y="4954956"/>
                <a:ext cx="146438" cy="146438"/>
              </a:xfrm>
              <a:prstGeom prst="ellipse">
                <a:avLst/>
              </a:prstGeom>
              <a:solidFill>
                <a:srgbClr val="FFCC99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85" name="Rectangle 60" descr="30%"/>
              <p:cNvSpPr>
                <a:spLocks noChangeAspect="1" noChangeArrowheads="1"/>
              </p:cNvSpPr>
              <p:nvPr/>
            </p:nvSpPr>
            <p:spPr bwMode="auto">
              <a:xfrm>
                <a:off x="1197762" y="4287297"/>
                <a:ext cx="898485" cy="1357657"/>
              </a:xfrm>
              <a:prstGeom prst="rect">
                <a:avLst/>
              </a:prstGeom>
              <a:pattFill prst="pct30">
                <a:fgClr>
                  <a:srgbClr val="FF0000"/>
                </a:fgClr>
                <a:bgClr>
                  <a:srgbClr val="FFFFFF"/>
                </a:bgClr>
              </a:patt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86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1218699" y="4287297"/>
                <a:ext cx="174781" cy="685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87" name="Rectangle 62"/>
              <p:cNvSpPr>
                <a:spLocks noChangeAspect="1" noChangeArrowheads="1"/>
              </p:cNvSpPr>
              <p:nvPr/>
            </p:nvSpPr>
            <p:spPr bwMode="auto">
              <a:xfrm>
                <a:off x="1899618" y="4287297"/>
                <a:ext cx="174781" cy="685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88" name="Oval 63"/>
              <p:cNvSpPr>
                <a:spLocks noChangeAspect="1" noChangeArrowheads="1"/>
              </p:cNvSpPr>
              <p:nvPr/>
            </p:nvSpPr>
            <p:spPr bwMode="auto">
              <a:xfrm>
                <a:off x="1225064" y="4225247"/>
                <a:ext cx="165054" cy="12658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89" name="Oval 64"/>
              <p:cNvSpPr>
                <a:spLocks noChangeAspect="1" noChangeArrowheads="1"/>
              </p:cNvSpPr>
              <p:nvPr/>
            </p:nvSpPr>
            <p:spPr bwMode="auto">
              <a:xfrm>
                <a:off x="1906374" y="4225247"/>
                <a:ext cx="165054" cy="12658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90" name="Rectangle 65"/>
              <p:cNvSpPr>
                <a:spLocks noChangeArrowheads="1"/>
              </p:cNvSpPr>
              <p:nvPr/>
            </p:nvSpPr>
            <p:spPr bwMode="auto">
              <a:xfrm>
                <a:off x="1261053" y="4586379"/>
                <a:ext cx="776867" cy="2154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800" b="1">
                    <a:solidFill>
                      <a:srgbClr val="FF0000"/>
                    </a:solidFill>
                  </a:rPr>
                  <a:t>550–760</a:t>
                </a:r>
                <a:r>
                  <a:rPr lang="en-US" sz="800" b="1">
                    <a:solidFill>
                      <a:srgbClr val="FF0000"/>
                    </a:solidFill>
                    <a:cs typeface="Arial" charset="0"/>
                  </a:rPr>
                  <a:t>°C</a:t>
                </a:r>
              </a:p>
            </p:txBody>
          </p:sp>
        </p:grpSp>
      </p:grpSp>
      <p:grpSp>
        <p:nvGrpSpPr>
          <p:cNvPr id="4" name="Group 238"/>
          <p:cNvGrpSpPr>
            <a:grpSpLocks/>
          </p:cNvGrpSpPr>
          <p:nvPr/>
        </p:nvGrpSpPr>
        <p:grpSpPr bwMode="auto">
          <a:xfrm>
            <a:off x="2808288" y="1195388"/>
            <a:ext cx="2120900" cy="3579812"/>
            <a:chOff x="2765003" y="1195388"/>
            <a:chExt cx="2121093" cy="3579470"/>
          </a:xfrm>
        </p:grpSpPr>
        <p:grpSp>
          <p:nvGrpSpPr>
            <p:cNvPr id="5" name="Group 229"/>
            <p:cNvGrpSpPr>
              <a:grpSpLocks/>
            </p:cNvGrpSpPr>
            <p:nvPr/>
          </p:nvGrpSpPr>
          <p:grpSpPr bwMode="auto">
            <a:xfrm>
              <a:off x="2792515" y="1879600"/>
              <a:ext cx="2066069" cy="2895258"/>
              <a:chOff x="3285732" y="2908300"/>
              <a:chExt cx="2066069" cy="2895258"/>
            </a:xfrm>
          </p:grpSpPr>
          <p:sp>
            <p:nvSpPr>
              <p:cNvPr id="54323" name="Rectangle 21"/>
              <p:cNvSpPr>
                <a:spLocks noChangeArrowheads="1"/>
              </p:cNvSpPr>
              <p:nvPr/>
            </p:nvSpPr>
            <p:spPr bwMode="auto">
              <a:xfrm>
                <a:off x="3891374" y="4381370"/>
                <a:ext cx="785401" cy="4571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24" name="Line 22"/>
              <p:cNvSpPr>
                <a:spLocks noChangeAspect="1" noChangeShapeType="1"/>
              </p:cNvSpPr>
              <p:nvPr/>
            </p:nvSpPr>
            <p:spPr bwMode="auto">
              <a:xfrm>
                <a:off x="5037393" y="2990206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5" name="Line 23"/>
              <p:cNvSpPr>
                <a:spLocks noChangeAspect="1" noChangeShapeType="1"/>
              </p:cNvSpPr>
              <p:nvPr/>
            </p:nvSpPr>
            <p:spPr bwMode="auto">
              <a:xfrm>
                <a:off x="3876449" y="2990206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6" name="Line 25"/>
              <p:cNvSpPr>
                <a:spLocks noChangeAspect="1" noChangeShapeType="1"/>
              </p:cNvSpPr>
              <p:nvPr/>
            </p:nvSpPr>
            <p:spPr bwMode="auto">
              <a:xfrm>
                <a:off x="5260773" y="4319320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7" name="Line 26"/>
              <p:cNvSpPr>
                <a:spLocks noChangeAspect="1" noChangeShapeType="1"/>
              </p:cNvSpPr>
              <p:nvPr/>
            </p:nvSpPr>
            <p:spPr bwMode="auto">
              <a:xfrm>
                <a:off x="5116817" y="4319320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8" name="Line 28"/>
              <p:cNvSpPr>
                <a:spLocks noChangeAspect="1" noChangeShapeType="1"/>
              </p:cNvSpPr>
              <p:nvPr/>
            </p:nvSpPr>
            <p:spPr bwMode="auto">
              <a:xfrm flipH="1">
                <a:off x="3351506" y="3615671"/>
                <a:ext cx="208036" cy="483991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9" name="Line 29"/>
              <p:cNvSpPr>
                <a:spLocks noChangeAspect="1" noChangeShapeType="1"/>
              </p:cNvSpPr>
              <p:nvPr/>
            </p:nvSpPr>
            <p:spPr bwMode="auto">
              <a:xfrm flipH="1">
                <a:off x="3493846" y="3615671"/>
                <a:ext cx="367712" cy="474876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0" name="Line 30"/>
              <p:cNvSpPr>
                <a:spLocks noChangeAspect="1" noChangeShapeType="1"/>
              </p:cNvSpPr>
              <p:nvPr/>
            </p:nvSpPr>
            <p:spPr bwMode="auto">
              <a:xfrm>
                <a:off x="4728384" y="2990206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1" name="Line 31"/>
              <p:cNvSpPr>
                <a:spLocks noChangeAspect="1" noChangeShapeType="1"/>
              </p:cNvSpPr>
              <p:nvPr/>
            </p:nvSpPr>
            <p:spPr bwMode="auto">
              <a:xfrm>
                <a:off x="3567440" y="2990206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2" name="Line 33"/>
              <p:cNvSpPr>
                <a:spLocks noChangeAspect="1" noChangeShapeType="1"/>
              </p:cNvSpPr>
              <p:nvPr/>
            </p:nvSpPr>
            <p:spPr bwMode="auto">
              <a:xfrm>
                <a:off x="5050763" y="3615671"/>
                <a:ext cx="207529" cy="483991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3" name="Line 34"/>
              <p:cNvSpPr>
                <a:spLocks noChangeAspect="1" noChangeShapeType="1"/>
              </p:cNvSpPr>
              <p:nvPr/>
            </p:nvSpPr>
            <p:spPr bwMode="auto">
              <a:xfrm>
                <a:off x="4749481" y="3615671"/>
                <a:ext cx="366817" cy="474876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4" name="Line 36"/>
              <p:cNvSpPr>
                <a:spLocks noChangeAspect="1" noChangeShapeType="1"/>
              </p:cNvSpPr>
              <p:nvPr/>
            </p:nvSpPr>
            <p:spPr bwMode="auto">
              <a:xfrm>
                <a:off x="3497944" y="4319320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5" name="Line 37"/>
              <p:cNvSpPr>
                <a:spLocks noChangeAspect="1" noChangeShapeType="1"/>
              </p:cNvSpPr>
              <p:nvPr/>
            </p:nvSpPr>
            <p:spPr bwMode="auto">
              <a:xfrm>
                <a:off x="3352746" y="4319320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6" name="Line 39"/>
              <p:cNvSpPr>
                <a:spLocks noChangeAspect="1" noChangeShapeType="1"/>
              </p:cNvSpPr>
              <p:nvPr/>
            </p:nvSpPr>
            <p:spPr bwMode="auto">
              <a:xfrm>
                <a:off x="5257051" y="4972087"/>
                <a:ext cx="0" cy="47530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7" name="Line 40"/>
              <p:cNvSpPr>
                <a:spLocks noChangeAspect="1" noChangeShapeType="1"/>
              </p:cNvSpPr>
              <p:nvPr/>
            </p:nvSpPr>
            <p:spPr bwMode="auto">
              <a:xfrm>
                <a:off x="5113095" y="4972087"/>
                <a:ext cx="0" cy="47530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8" name="Line 42"/>
              <p:cNvSpPr>
                <a:spLocks noChangeAspect="1" noChangeShapeType="1"/>
              </p:cNvSpPr>
              <p:nvPr/>
            </p:nvSpPr>
            <p:spPr bwMode="auto">
              <a:xfrm>
                <a:off x="3494222" y="4972087"/>
                <a:ext cx="0" cy="47530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39" name="Line 43"/>
              <p:cNvSpPr>
                <a:spLocks noChangeAspect="1" noChangeShapeType="1"/>
              </p:cNvSpPr>
              <p:nvPr/>
            </p:nvSpPr>
            <p:spPr bwMode="auto">
              <a:xfrm>
                <a:off x="3349024" y="4972087"/>
                <a:ext cx="0" cy="47530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0" name="AutoShape 44" descr="10%"/>
              <p:cNvSpPr>
                <a:spLocks noChangeAspect="1" noChangeArrowheads="1"/>
              </p:cNvSpPr>
              <p:nvPr/>
            </p:nvSpPr>
            <p:spPr bwMode="auto">
              <a:xfrm>
                <a:off x="3701468" y="4088494"/>
                <a:ext cx="233308" cy="199801"/>
              </a:xfrm>
              <a:prstGeom prst="cloudCallout">
                <a:avLst>
                  <a:gd name="adj1" fmla="val -44681"/>
                  <a:gd name="adj2" fmla="val 69875"/>
                </a:avLst>
              </a:prstGeom>
              <a:pattFill prst="pct10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1100">
                  <a:solidFill>
                    <a:srgbClr val="008000"/>
                  </a:solidFill>
                </a:endParaRPr>
              </a:p>
            </p:txBody>
          </p:sp>
          <p:sp>
            <p:nvSpPr>
              <p:cNvPr id="54341" name="AutoShape 45" descr="10%"/>
              <p:cNvSpPr>
                <a:spLocks noChangeAspect="1" noChangeArrowheads="1"/>
              </p:cNvSpPr>
              <p:nvPr/>
            </p:nvSpPr>
            <p:spPr bwMode="auto">
              <a:xfrm flipH="1">
                <a:off x="4648122" y="4100904"/>
                <a:ext cx="233308" cy="201042"/>
              </a:xfrm>
              <a:prstGeom prst="cloudCallout">
                <a:avLst>
                  <a:gd name="adj1" fmla="val -44685"/>
                  <a:gd name="adj2" fmla="val 69750"/>
                </a:avLst>
              </a:prstGeom>
              <a:pattFill prst="pct10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1100">
                  <a:solidFill>
                    <a:srgbClr val="008000"/>
                  </a:solidFill>
                </a:endParaRPr>
              </a:p>
            </p:txBody>
          </p:sp>
          <p:sp>
            <p:nvSpPr>
              <p:cNvPr id="177" name="Text Box 47"/>
              <p:cNvSpPr txBox="1">
                <a:spLocks noChangeAspect="1" noChangeArrowheads="1"/>
              </p:cNvSpPr>
              <p:nvPr/>
            </p:nvSpPr>
            <p:spPr bwMode="auto">
              <a:xfrm>
                <a:off x="3910742" y="3851120"/>
                <a:ext cx="387385" cy="2619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50" b="1" dirty="0">
                    <a:solidFill>
                      <a:srgbClr val="008000"/>
                    </a:solidFill>
                    <a:ea typeface="SimSun" pitchFamily="2" charset="-122"/>
                  </a:rPr>
                  <a:t>Mg</a:t>
                </a:r>
              </a:p>
            </p:txBody>
          </p:sp>
          <p:sp>
            <p:nvSpPr>
              <p:cNvPr id="54343" name="Line 50"/>
              <p:cNvSpPr>
                <a:spLocks noChangeAspect="1" noChangeShapeType="1"/>
              </p:cNvSpPr>
              <p:nvPr/>
            </p:nvSpPr>
            <p:spPr bwMode="auto">
              <a:xfrm>
                <a:off x="3285732" y="2908300"/>
                <a:ext cx="0" cy="28952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4" name="Line 51"/>
              <p:cNvSpPr>
                <a:spLocks noChangeAspect="1" noChangeShapeType="1"/>
              </p:cNvSpPr>
              <p:nvPr/>
            </p:nvSpPr>
            <p:spPr bwMode="auto">
              <a:xfrm>
                <a:off x="5351801" y="2908300"/>
                <a:ext cx="0" cy="28952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45" name="Rectangle 60" descr="30%"/>
              <p:cNvSpPr>
                <a:spLocks noChangeArrowheads="1"/>
              </p:cNvSpPr>
              <p:nvPr/>
            </p:nvSpPr>
            <p:spPr bwMode="auto">
              <a:xfrm>
                <a:off x="3588538" y="4439698"/>
                <a:ext cx="1431138" cy="189452"/>
              </a:xfrm>
              <a:prstGeom prst="rect">
                <a:avLst/>
              </a:prstGeom>
              <a:pattFill prst="pct30">
                <a:fgClr>
                  <a:srgbClr val="FF0000"/>
                </a:fgClr>
                <a:bgClr>
                  <a:srgbClr val="FFFFFF"/>
                </a:bgClr>
              </a:patt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46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3609474" y="4439697"/>
                <a:ext cx="174781" cy="685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47" name="Rectangle 62"/>
              <p:cNvSpPr>
                <a:spLocks noChangeAspect="1" noChangeArrowheads="1"/>
              </p:cNvSpPr>
              <p:nvPr/>
            </p:nvSpPr>
            <p:spPr bwMode="auto">
              <a:xfrm>
                <a:off x="4795218" y="4439697"/>
                <a:ext cx="174781" cy="685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48" name="Oval 63"/>
              <p:cNvSpPr>
                <a:spLocks noChangeAspect="1" noChangeArrowheads="1"/>
              </p:cNvSpPr>
              <p:nvPr/>
            </p:nvSpPr>
            <p:spPr bwMode="auto">
              <a:xfrm>
                <a:off x="3615839" y="4377647"/>
                <a:ext cx="165054" cy="12658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49" name="Oval 64"/>
              <p:cNvSpPr>
                <a:spLocks noChangeAspect="1" noChangeArrowheads="1"/>
              </p:cNvSpPr>
              <p:nvPr/>
            </p:nvSpPr>
            <p:spPr bwMode="auto">
              <a:xfrm>
                <a:off x="4801974" y="4377647"/>
                <a:ext cx="165054" cy="12658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pic>
            <p:nvPicPr>
              <p:cNvPr id="54350" name="Picture 192" descr="resistor_symbol.JP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781426" y="4643438"/>
                <a:ext cx="1047750" cy="519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351" name="Text Box 52"/>
              <p:cNvSpPr txBox="1">
                <a:spLocks noChangeAspect="1" noChangeArrowheads="1"/>
              </p:cNvSpPr>
              <p:nvPr/>
            </p:nvSpPr>
            <p:spPr bwMode="auto">
              <a:xfrm>
                <a:off x="3922336" y="5000478"/>
                <a:ext cx="806632" cy="46166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FF0000"/>
                    </a:solidFill>
                  </a:rPr>
                  <a:t>Resistive</a:t>
                </a:r>
              </a:p>
              <a:p>
                <a:pPr algn="ctr"/>
                <a:r>
                  <a:rPr lang="en-US" sz="1200">
                    <a:solidFill>
                      <a:srgbClr val="FF0000"/>
                    </a:solidFill>
                  </a:rPr>
                  <a:t>Heater</a:t>
                </a:r>
              </a:p>
            </p:txBody>
          </p:sp>
          <p:sp>
            <p:nvSpPr>
              <p:cNvPr id="54352" name="Line 22"/>
              <p:cNvSpPr>
                <a:spLocks noChangeAspect="1" noChangeShapeType="1"/>
              </p:cNvSpPr>
              <p:nvPr/>
            </p:nvSpPr>
            <p:spPr bwMode="auto">
              <a:xfrm>
                <a:off x="4456368" y="2980681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53" name="Line 30"/>
              <p:cNvSpPr>
                <a:spLocks noChangeAspect="1" noChangeShapeType="1"/>
              </p:cNvSpPr>
              <p:nvPr/>
            </p:nvSpPr>
            <p:spPr bwMode="auto">
              <a:xfrm>
                <a:off x="4147359" y="2980681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4322" name="Rectangle 18"/>
            <p:cNvSpPr>
              <a:spLocks noChangeArrowheads="1"/>
            </p:cNvSpPr>
            <p:nvPr/>
          </p:nvSpPr>
          <p:spPr bwMode="auto">
            <a:xfrm>
              <a:off x="2765003" y="1195388"/>
              <a:ext cx="212109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</a:rPr>
                <a:t>Peking University</a:t>
              </a:r>
            </a:p>
          </p:txBody>
        </p:sp>
      </p:grpSp>
      <p:grpSp>
        <p:nvGrpSpPr>
          <p:cNvPr id="6" name="Group 237"/>
          <p:cNvGrpSpPr>
            <a:grpSpLocks/>
          </p:cNvGrpSpPr>
          <p:nvPr/>
        </p:nvGrpSpPr>
        <p:grpSpPr bwMode="auto">
          <a:xfrm>
            <a:off x="5619750" y="1195388"/>
            <a:ext cx="3303588" cy="3813175"/>
            <a:chOff x="5619357" y="1195388"/>
            <a:chExt cx="3304319" cy="3813960"/>
          </a:xfrm>
        </p:grpSpPr>
        <p:grpSp>
          <p:nvGrpSpPr>
            <p:cNvPr id="7" name="Group 234"/>
            <p:cNvGrpSpPr>
              <a:grpSpLocks/>
            </p:cNvGrpSpPr>
            <p:nvPr/>
          </p:nvGrpSpPr>
          <p:grpSpPr bwMode="auto">
            <a:xfrm>
              <a:off x="5619357" y="1879600"/>
              <a:ext cx="3304319" cy="3129748"/>
              <a:chOff x="5619357" y="2898775"/>
              <a:chExt cx="3304319" cy="3129748"/>
            </a:xfrm>
          </p:grpSpPr>
          <p:sp>
            <p:nvSpPr>
              <p:cNvPr id="54286" name="Rectangle 21"/>
              <p:cNvSpPr>
                <a:spLocks noChangeArrowheads="1"/>
              </p:cNvSpPr>
              <p:nvPr/>
            </p:nvSpPr>
            <p:spPr bwMode="auto">
              <a:xfrm>
                <a:off x="6291674" y="4371845"/>
                <a:ext cx="1918876" cy="4571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87" name="Line 22"/>
              <p:cNvSpPr>
                <a:spLocks noChangeAspect="1" noChangeShapeType="1"/>
              </p:cNvSpPr>
              <p:nvPr/>
            </p:nvSpPr>
            <p:spPr bwMode="auto">
              <a:xfrm>
                <a:off x="8618793" y="2971156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8" name="Line 23"/>
              <p:cNvSpPr>
                <a:spLocks noChangeAspect="1" noChangeShapeType="1"/>
              </p:cNvSpPr>
              <p:nvPr/>
            </p:nvSpPr>
            <p:spPr bwMode="auto">
              <a:xfrm>
                <a:off x="6210074" y="2971156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89" name="Line 25"/>
              <p:cNvSpPr>
                <a:spLocks noChangeAspect="1" noChangeShapeType="1"/>
              </p:cNvSpPr>
              <p:nvPr/>
            </p:nvSpPr>
            <p:spPr bwMode="auto">
              <a:xfrm>
                <a:off x="8842173" y="4309795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0" name="Line 26"/>
              <p:cNvSpPr>
                <a:spLocks noChangeAspect="1" noChangeShapeType="1"/>
              </p:cNvSpPr>
              <p:nvPr/>
            </p:nvSpPr>
            <p:spPr bwMode="auto">
              <a:xfrm>
                <a:off x="8698217" y="4309795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1" name="Line 28"/>
              <p:cNvSpPr>
                <a:spLocks noChangeAspect="1" noChangeShapeType="1"/>
              </p:cNvSpPr>
              <p:nvPr/>
            </p:nvSpPr>
            <p:spPr bwMode="auto">
              <a:xfrm flipH="1">
                <a:off x="5685131" y="3606146"/>
                <a:ext cx="208036" cy="483991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2" name="Line 29"/>
              <p:cNvSpPr>
                <a:spLocks noChangeAspect="1" noChangeShapeType="1"/>
              </p:cNvSpPr>
              <p:nvPr/>
            </p:nvSpPr>
            <p:spPr bwMode="auto">
              <a:xfrm flipH="1">
                <a:off x="5827471" y="3606146"/>
                <a:ext cx="367712" cy="474876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3" name="Line 30"/>
              <p:cNvSpPr>
                <a:spLocks noChangeAspect="1" noChangeShapeType="1"/>
              </p:cNvSpPr>
              <p:nvPr/>
            </p:nvSpPr>
            <p:spPr bwMode="auto">
              <a:xfrm>
                <a:off x="8309784" y="2971156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4" name="Line 31"/>
              <p:cNvSpPr>
                <a:spLocks noChangeAspect="1" noChangeShapeType="1"/>
              </p:cNvSpPr>
              <p:nvPr/>
            </p:nvSpPr>
            <p:spPr bwMode="auto">
              <a:xfrm>
                <a:off x="5901065" y="2971156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5" name="Line 33"/>
              <p:cNvSpPr>
                <a:spLocks noChangeAspect="1" noChangeShapeType="1"/>
              </p:cNvSpPr>
              <p:nvPr/>
            </p:nvSpPr>
            <p:spPr bwMode="auto">
              <a:xfrm>
                <a:off x="8632163" y="3606146"/>
                <a:ext cx="207529" cy="483991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6" name="Line 34"/>
              <p:cNvSpPr>
                <a:spLocks noChangeAspect="1" noChangeShapeType="1"/>
              </p:cNvSpPr>
              <p:nvPr/>
            </p:nvSpPr>
            <p:spPr bwMode="auto">
              <a:xfrm>
                <a:off x="8330881" y="3606146"/>
                <a:ext cx="366817" cy="474876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7" name="Line 36"/>
              <p:cNvSpPr>
                <a:spLocks noChangeAspect="1" noChangeShapeType="1"/>
              </p:cNvSpPr>
              <p:nvPr/>
            </p:nvSpPr>
            <p:spPr bwMode="auto">
              <a:xfrm>
                <a:off x="5831569" y="4309795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8" name="Line 37"/>
              <p:cNvSpPr>
                <a:spLocks noChangeAspect="1" noChangeShapeType="1"/>
              </p:cNvSpPr>
              <p:nvPr/>
            </p:nvSpPr>
            <p:spPr bwMode="auto">
              <a:xfrm>
                <a:off x="5686371" y="4309795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99" name="Line 39"/>
              <p:cNvSpPr>
                <a:spLocks noChangeAspect="1" noChangeShapeType="1"/>
              </p:cNvSpPr>
              <p:nvPr/>
            </p:nvSpPr>
            <p:spPr bwMode="auto">
              <a:xfrm>
                <a:off x="8838451" y="4962562"/>
                <a:ext cx="0" cy="47530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0" name="Line 40"/>
              <p:cNvSpPr>
                <a:spLocks noChangeAspect="1" noChangeShapeType="1"/>
              </p:cNvSpPr>
              <p:nvPr/>
            </p:nvSpPr>
            <p:spPr bwMode="auto">
              <a:xfrm>
                <a:off x="8694495" y="4962562"/>
                <a:ext cx="0" cy="47530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1" name="Line 42"/>
              <p:cNvSpPr>
                <a:spLocks noChangeAspect="1" noChangeShapeType="1"/>
              </p:cNvSpPr>
              <p:nvPr/>
            </p:nvSpPr>
            <p:spPr bwMode="auto">
              <a:xfrm>
                <a:off x="5827847" y="4962562"/>
                <a:ext cx="0" cy="47530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2" name="Line 43"/>
              <p:cNvSpPr>
                <a:spLocks noChangeAspect="1" noChangeShapeType="1"/>
              </p:cNvSpPr>
              <p:nvPr/>
            </p:nvSpPr>
            <p:spPr bwMode="auto">
              <a:xfrm>
                <a:off x="5682649" y="4962562"/>
                <a:ext cx="0" cy="47530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3" name="AutoShape 44" descr="10%"/>
              <p:cNvSpPr>
                <a:spLocks noChangeAspect="1" noChangeArrowheads="1"/>
              </p:cNvSpPr>
              <p:nvPr/>
            </p:nvSpPr>
            <p:spPr bwMode="auto">
              <a:xfrm>
                <a:off x="6035093" y="4078969"/>
                <a:ext cx="233308" cy="199801"/>
              </a:xfrm>
              <a:prstGeom prst="cloudCallout">
                <a:avLst>
                  <a:gd name="adj1" fmla="val -44681"/>
                  <a:gd name="adj2" fmla="val 69875"/>
                </a:avLst>
              </a:prstGeom>
              <a:pattFill prst="pct10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1100">
                  <a:solidFill>
                    <a:srgbClr val="008000"/>
                  </a:solidFill>
                </a:endParaRPr>
              </a:p>
            </p:txBody>
          </p:sp>
          <p:sp>
            <p:nvSpPr>
              <p:cNvPr id="54304" name="AutoShape 45" descr="10%"/>
              <p:cNvSpPr>
                <a:spLocks noChangeAspect="1" noChangeArrowheads="1"/>
              </p:cNvSpPr>
              <p:nvPr/>
            </p:nvSpPr>
            <p:spPr bwMode="auto">
              <a:xfrm flipH="1">
                <a:off x="8239047" y="4091379"/>
                <a:ext cx="233308" cy="201042"/>
              </a:xfrm>
              <a:prstGeom prst="cloudCallout">
                <a:avLst>
                  <a:gd name="adj1" fmla="val -44685"/>
                  <a:gd name="adj2" fmla="val 69750"/>
                </a:avLst>
              </a:prstGeom>
              <a:pattFill prst="pct10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rgbClr val="00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1100">
                  <a:solidFill>
                    <a:srgbClr val="008000"/>
                  </a:solidFill>
                </a:endParaRPr>
              </a:p>
            </p:txBody>
          </p:sp>
          <p:sp>
            <p:nvSpPr>
              <p:cNvPr id="217" name="Text Box 47"/>
              <p:cNvSpPr txBox="1">
                <a:spLocks noChangeAspect="1" noChangeArrowheads="1"/>
              </p:cNvSpPr>
              <p:nvPr/>
            </p:nvSpPr>
            <p:spPr bwMode="auto">
              <a:xfrm>
                <a:off x="6243383" y="3842085"/>
                <a:ext cx="389023" cy="261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50" b="1" dirty="0">
                    <a:solidFill>
                      <a:srgbClr val="008000"/>
                    </a:solidFill>
                    <a:ea typeface="SimSun" pitchFamily="2" charset="-122"/>
                  </a:rPr>
                  <a:t>Mg</a:t>
                </a:r>
              </a:p>
            </p:txBody>
          </p:sp>
          <p:sp>
            <p:nvSpPr>
              <p:cNvPr id="54306" name="Line 50"/>
              <p:cNvSpPr>
                <a:spLocks noChangeAspect="1" noChangeShapeType="1"/>
              </p:cNvSpPr>
              <p:nvPr/>
            </p:nvSpPr>
            <p:spPr bwMode="auto">
              <a:xfrm>
                <a:off x="5619357" y="2898775"/>
                <a:ext cx="0" cy="28952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7" name="Line 51"/>
              <p:cNvSpPr>
                <a:spLocks noChangeAspect="1" noChangeShapeType="1"/>
              </p:cNvSpPr>
              <p:nvPr/>
            </p:nvSpPr>
            <p:spPr bwMode="auto">
              <a:xfrm>
                <a:off x="8923676" y="2898775"/>
                <a:ext cx="0" cy="28952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08" name="Rectangle 60" descr="30%"/>
              <p:cNvSpPr>
                <a:spLocks noChangeArrowheads="1"/>
              </p:cNvSpPr>
              <p:nvPr/>
            </p:nvSpPr>
            <p:spPr bwMode="auto">
              <a:xfrm>
                <a:off x="5922162" y="4430173"/>
                <a:ext cx="2669387" cy="189452"/>
              </a:xfrm>
              <a:prstGeom prst="rect">
                <a:avLst/>
              </a:prstGeom>
              <a:pattFill prst="pct30">
                <a:fgClr>
                  <a:srgbClr val="FF0000"/>
                </a:fgClr>
                <a:bgClr>
                  <a:srgbClr val="FFFFFF"/>
                </a:bgClr>
              </a:patt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09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5943099" y="4430172"/>
                <a:ext cx="174781" cy="685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10" name="Rectangle 62"/>
              <p:cNvSpPr>
                <a:spLocks noChangeAspect="1" noChangeArrowheads="1"/>
              </p:cNvSpPr>
              <p:nvPr/>
            </p:nvSpPr>
            <p:spPr bwMode="auto">
              <a:xfrm>
                <a:off x="8386143" y="4430172"/>
                <a:ext cx="174781" cy="685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11" name="Oval 63"/>
              <p:cNvSpPr>
                <a:spLocks noChangeAspect="1" noChangeArrowheads="1"/>
              </p:cNvSpPr>
              <p:nvPr/>
            </p:nvSpPr>
            <p:spPr bwMode="auto">
              <a:xfrm>
                <a:off x="5949464" y="4368122"/>
                <a:ext cx="165054" cy="12658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12" name="Oval 64"/>
              <p:cNvSpPr>
                <a:spLocks noChangeAspect="1" noChangeArrowheads="1"/>
              </p:cNvSpPr>
              <p:nvPr/>
            </p:nvSpPr>
            <p:spPr bwMode="auto">
              <a:xfrm>
                <a:off x="8392899" y="4368122"/>
                <a:ext cx="165054" cy="126582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100">
                  <a:solidFill>
                    <a:srgbClr val="000000"/>
                  </a:solidFill>
                </a:endParaRPr>
              </a:p>
            </p:txBody>
          </p:sp>
          <p:pic>
            <p:nvPicPr>
              <p:cNvPr id="54313" name="Picture 224" descr="resistor_symbol.JP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115051" y="4633912"/>
                <a:ext cx="2581274" cy="1280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314" name="Text Box 52"/>
              <p:cNvSpPr txBox="1">
                <a:spLocks noChangeAspect="1" noChangeArrowheads="1"/>
              </p:cNvSpPr>
              <p:nvPr/>
            </p:nvSpPr>
            <p:spPr bwMode="auto">
              <a:xfrm>
                <a:off x="6917437" y="5505303"/>
                <a:ext cx="912430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FF0000"/>
                    </a:solidFill>
                  </a:rPr>
                  <a:t>Resistive</a:t>
                </a:r>
              </a:p>
              <a:p>
                <a:pPr algn="ctr"/>
                <a:r>
                  <a:rPr lang="en-US" sz="1400">
                    <a:solidFill>
                      <a:srgbClr val="FF0000"/>
                    </a:solidFill>
                  </a:rPr>
                  <a:t>Heater</a:t>
                </a:r>
              </a:p>
            </p:txBody>
          </p:sp>
          <p:sp>
            <p:nvSpPr>
              <p:cNvPr id="54315" name="Line 22"/>
              <p:cNvSpPr>
                <a:spLocks noChangeAspect="1" noChangeShapeType="1"/>
              </p:cNvSpPr>
              <p:nvPr/>
            </p:nvSpPr>
            <p:spPr bwMode="auto">
              <a:xfrm>
                <a:off x="6789993" y="2971156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6" name="Line 30"/>
              <p:cNvSpPr>
                <a:spLocks noChangeAspect="1" noChangeShapeType="1"/>
              </p:cNvSpPr>
              <p:nvPr/>
            </p:nvSpPr>
            <p:spPr bwMode="auto">
              <a:xfrm>
                <a:off x="6480984" y="2971156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7" name="Line 22"/>
              <p:cNvSpPr>
                <a:spLocks noChangeAspect="1" noChangeShapeType="1"/>
              </p:cNvSpPr>
              <p:nvPr/>
            </p:nvSpPr>
            <p:spPr bwMode="auto">
              <a:xfrm>
                <a:off x="7428168" y="2971156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8" name="Line 30"/>
              <p:cNvSpPr>
                <a:spLocks noChangeAspect="1" noChangeShapeType="1"/>
              </p:cNvSpPr>
              <p:nvPr/>
            </p:nvSpPr>
            <p:spPr bwMode="auto">
              <a:xfrm>
                <a:off x="7119159" y="2971156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19" name="Line 22"/>
              <p:cNvSpPr>
                <a:spLocks noChangeAspect="1" noChangeShapeType="1"/>
              </p:cNvSpPr>
              <p:nvPr/>
            </p:nvSpPr>
            <p:spPr bwMode="auto">
              <a:xfrm>
                <a:off x="7999668" y="2971156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20" name="Line 30"/>
              <p:cNvSpPr>
                <a:spLocks noChangeAspect="1" noChangeShapeType="1"/>
              </p:cNvSpPr>
              <p:nvPr/>
            </p:nvSpPr>
            <p:spPr bwMode="auto">
              <a:xfrm>
                <a:off x="7690659" y="2971156"/>
                <a:ext cx="0" cy="474063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4285" name="Rectangle 18"/>
            <p:cNvSpPr>
              <a:spLocks noChangeArrowheads="1"/>
            </p:cNvSpPr>
            <p:nvPr/>
          </p:nvSpPr>
          <p:spPr bwMode="auto">
            <a:xfrm>
              <a:off x="6193881" y="1195388"/>
              <a:ext cx="21552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</a:rPr>
                <a:t>Temple University</a:t>
              </a:r>
            </a:p>
          </p:txBody>
        </p:sp>
      </p:grpSp>
      <p:sp>
        <p:nvSpPr>
          <p:cNvPr id="54278" name="Rectangle 10"/>
          <p:cNvSpPr>
            <a:spLocks noChangeArrowheads="1"/>
          </p:cNvSpPr>
          <p:nvPr/>
        </p:nvSpPr>
        <p:spPr bwMode="auto">
          <a:xfrm>
            <a:off x="293688" y="5229225"/>
            <a:ext cx="18589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tabLst>
                <a:tab pos="457200" algn="l"/>
              </a:tabLs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 Inductive heater</a:t>
            </a:r>
          </a:p>
          <a:p>
            <a:pPr>
              <a:buFont typeface="Arial" charset="0"/>
              <a:buChar char="•"/>
              <a:tabLst>
                <a:tab pos="457200" algn="l"/>
              </a:tabLs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 Successful</a:t>
            </a:r>
          </a:p>
          <a:p>
            <a:pPr>
              <a:buFont typeface="Arial" charset="0"/>
              <a:buChar char="•"/>
              <a:tabLst>
                <a:tab pos="457200" algn="l"/>
              </a:tabLs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 5mm x 5mm</a:t>
            </a:r>
          </a:p>
        </p:txBody>
      </p:sp>
      <p:sp>
        <p:nvSpPr>
          <p:cNvPr id="54279" name="Rectangle 10"/>
          <p:cNvSpPr>
            <a:spLocks noChangeArrowheads="1"/>
          </p:cNvSpPr>
          <p:nvPr/>
        </p:nvSpPr>
        <p:spPr bwMode="auto">
          <a:xfrm>
            <a:off x="2913063" y="5229225"/>
            <a:ext cx="18589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tabLst>
                <a:tab pos="457200" algn="l"/>
              </a:tabLs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 Resistive heater</a:t>
            </a:r>
          </a:p>
          <a:p>
            <a:pPr>
              <a:buFont typeface="Arial" charset="0"/>
              <a:buChar char="•"/>
              <a:tabLst>
                <a:tab pos="457200" algn="l"/>
              </a:tabLs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 Successful</a:t>
            </a:r>
          </a:p>
          <a:p>
            <a:pPr>
              <a:buFont typeface="Arial" charset="0"/>
              <a:buChar char="•"/>
              <a:tabLst>
                <a:tab pos="457200" algn="l"/>
              </a:tabLs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 15mm x 15mm</a:t>
            </a:r>
          </a:p>
        </p:txBody>
      </p:sp>
      <p:sp>
        <p:nvSpPr>
          <p:cNvPr id="54280" name="Rectangle 10"/>
          <p:cNvSpPr>
            <a:spLocks noChangeArrowheads="1"/>
          </p:cNvSpPr>
          <p:nvPr/>
        </p:nvSpPr>
        <p:spPr bwMode="auto">
          <a:xfrm>
            <a:off x="6142038" y="5229225"/>
            <a:ext cx="21637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  <a:tabLst>
                <a:tab pos="457200" algn="l"/>
              </a:tabLs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 Resistive heater</a:t>
            </a:r>
          </a:p>
          <a:p>
            <a:pPr>
              <a:buFont typeface="Arial" charset="0"/>
              <a:buChar char="•"/>
              <a:tabLst>
                <a:tab pos="457200" algn="l"/>
              </a:tabLst>
            </a:pPr>
            <a:r>
              <a:rPr lang="en-US" sz="1600">
                <a:solidFill>
                  <a:srgbClr val="000000"/>
                </a:solidFill>
                <a:cs typeface="Arial" charset="0"/>
              </a:rPr>
              <a:t> Designed for 2" dia.</a:t>
            </a:r>
          </a:p>
        </p:txBody>
      </p:sp>
      <p:sp>
        <p:nvSpPr>
          <p:cNvPr id="54281" name="Rectangle 115"/>
          <p:cNvSpPr>
            <a:spLocks noChangeArrowheads="1"/>
          </p:cNvSpPr>
          <p:nvPr/>
        </p:nvSpPr>
        <p:spPr bwMode="auto">
          <a:xfrm>
            <a:off x="890588" y="1635125"/>
            <a:ext cx="569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FF"/>
                </a:solidFill>
              </a:rPr>
              <a:t>B</a:t>
            </a:r>
            <a:r>
              <a:rPr lang="en-US" sz="1400" baseline="-25000">
                <a:solidFill>
                  <a:srgbClr val="0000FF"/>
                </a:solidFill>
              </a:rPr>
              <a:t>2</a:t>
            </a:r>
            <a:r>
              <a:rPr lang="en-US" sz="1400">
                <a:solidFill>
                  <a:srgbClr val="0000FF"/>
                </a:solidFill>
              </a:rPr>
              <a:t>H</a:t>
            </a:r>
            <a:r>
              <a:rPr lang="en-US" sz="1400" baseline="-2500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54282" name="Rectangle 116"/>
          <p:cNvSpPr>
            <a:spLocks noChangeArrowheads="1"/>
          </p:cNvSpPr>
          <p:nvPr/>
        </p:nvSpPr>
        <p:spPr bwMode="auto">
          <a:xfrm>
            <a:off x="7015163" y="1635125"/>
            <a:ext cx="569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FF"/>
                </a:solidFill>
              </a:rPr>
              <a:t>B</a:t>
            </a:r>
            <a:r>
              <a:rPr lang="en-US" sz="1400" baseline="-25000">
                <a:solidFill>
                  <a:srgbClr val="0000FF"/>
                </a:solidFill>
              </a:rPr>
              <a:t>2</a:t>
            </a:r>
            <a:r>
              <a:rPr lang="en-US" sz="1400">
                <a:solidFill>
                  <a:srgbClr val="0000FF"/>
                </a:solidFill>
              </a:rPr>
              <a:t>H</a:t>
            </a:r>
            <a:r>
              <a:rPr lang="en-US" sz="1400" baseline="-2500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54283" name="Rectangle 117"/>
          <p:cNvSpPr>
            <a:spLocks noChangeArrowheads="1"/>
          </p:cNvSpPr>
          <p:nvPr/>
        </p:nvSpPr>
        <p:spPr bwMode="auto">
          <a:xfrm>
            <a:off x="3567113" y="1635125"/>
            <a:ext cx="569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FF"/>
                </a:solidFill>
              </a:rPr>
              <a:t>B</a:t>
            </a:r>
            <a:r>
              <a:rPr lang="en-US" sz="1400" baseline="-25000">
                <a:solidFill>
                  <a:srgbClr val="0000FF"/>
                </a:solidFill>
              </a:rPr>
              <a:t>2</a:t>
            </a:r>
            <a:r>
              <a:rPr lang="en-US" sz="1400">
                <a:solidFill>
                  <a:srgbClr val="0000FF"/>
                </a:solidFill>
              </a:rPr>
              <a:t>H</a:t>
            </a:r>
            <a:r>
              <a:rPr lang="en-US" sz="1400" baseline="-25000">
                <a:solidFill>
                  <a:srgbClr val="0000FF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0" descr="CIMG399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63" y="971550"/>
            <a:ext cx="3613150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-180975" y="0"/>
            <a:ext cx="9324975" cy="714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/>
            <a:r>
              <a:rPr lang="en-US" sz="2800" b="1">
                <a:solidFill>
                  <a:srgbClr val="000000"/>
                </a:solidFill>
              </a:rPr>
              <a:t>HPCVD Reactors at Temple</a:t>
            </a:r>
          </a:p>
        </p:txBody>
      </p:sp>
      <p:pic>
        <p:nvPicPr>
          <p:cNvPr id="55300" name="Picture 17" descr="CIMG398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8675" y="908050"/>
            <a:ext cx="3962400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Rectangle 10"/>
          <p:cNvSpPr>
            <a:spLocks noChangeArrowheads="1"/>
          </p:cNvSpPr>
          <p:nvPr/>
        </p:nvSpPr>
        <p:spPr bwMode="auto">
          <a:xfrm>
            <a:off x="144016" y="5674022"/>
            <a:ext cx="435597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 Two HPCVD reactors with resistive heaters</a:t>
            </a:r>
          </a:p>
          <a:p>
            <a:pPr>
              <a:buFont typeface="Arial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 Smaller reactor for 15mm x 15mm films</a:t>
            </a:r>
          </a:p>
          <a:p>
            <a:pPr>
              <a:buFont typeface="Arial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 Larger reactor for 2” diameter films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-180975" y="0"/>
            <a:ext cx="9324975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/>
            <a:r>
              <a:rPr lang="en-US" sz="2800" b="1">
                <a:solidFill>
                  <a:srgbClr val="000000"/>
                </a:solidFill>
              </a:rPr>
              <a:t>Cavity Coating Setup at Temple</a:t>
            </a:r>
          </a:p>
        </p:txBody>
      </p:sp>
      <p:sp>
        <p:nvSpPr>
          <p:cNvPr id="58371" name="Rectangle 10"/>
          <p:cNvSpPr>
            <a:spLocks noChangeArrowheads="1"/>
          </p:cNvSpPr>
          <p:nvPr/>
        </p:nvSpPr>
        <p:spPr bwMode="auto">
          <a:xfrm>
            <a:off x="323528" y="4941168"/>
            <a:ext cx="41094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Resistive tube furnace will be installed in the existing HPCVD system</a:t>
            </a:r>
          </a:p>
        </p:txBody>
      </p:sp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5313"/>
            <a:ext cx="5829300" cy="32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2963" y="3700463"/>
            <a:ext cx="4300537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Rectangle 10"/>
          <p:cNvSpPr>
            <a:spLocks noChangeArrowheads="1"/>
          </p:cNvSpPr>
          <p:nvPr/>
        </p:nvSpPr>
        <p:spPr bwMode="auto">
          <a:xfrm>
            <a:off x="6219825" y="733425"/>
            <a:ext cx="27527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>
                <a:solidFill>
                  <a:srgbClr val="000000"/>
                </a:solidFill>
                <a:cs typeface="Arial" charset="0"/>
              </a:rPr>
              <a:t>Integrated HPCVD system: Two HPCVD systems, one sputtering system, and one distribution chamber connected together.</a:t>
            </a:r>
          </a:p>
        </p:txBody>
      </p:sp>
      <p:sp>
        <p:nvSpPr>
          <p:cNvPr id="13" name="Right Arrow 12"/>
          <p:cNvSpPr/>
          <p:nvPr/>
        </p:nvSpPr>
        <p:spPr>
          <a:xfrm flipH="1">
            <a:off x="6896100" y="2581275"/>
            <a:ext cx="876300" cy="228600"/>
          </a:xfrm>
          <a:prstGeom prst="righ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8376" name="TextBox 13"/>
          <p:cNvSpPr txBox="1">
            <a:spLocks noChangeArrowheads="1"/>
          </p:cNvSpPr>
          <p:nvPr/>
        </p:nvSpPr>
        <p:spPr bwMode="auto">
          <a:xfrm>
            <a:off x="4867275" y="3771900"/>
            <a:ext cx="8937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Cavity Up</a:t>
            </a:r>
          </a:p>
        </p:txBody>
      </p:sp>
      <p:sp>
        <p:nvSpPr>
          <p:cNvPr id="58377" name="TextBox 14"/>
          <p:cNvSpPr txBox="1">
            <a:spLocks noChangeArrowheads="1"/>
          </p:cNvSpPr>
          <p:nvPr/>
        </p:nvSpPr>
        <p:spPr bwMode="auto">
          <a:xfrm>
            <a:off x="6581775" y="3771900"/>
            <a:ext cx="11080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Cavity Down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3"/>
          <p:cNvSpPr>
            <a:spLocks noChangeArrowheads="1"/>
          </p:cNvSpPr>
          <p:nvPr/>
        </p:nvSpPr>
        <p:spPr bwMode="auto">
          <a:xfrm>
            <a:off x="381000" y="0"/>
            <a:ext cx="83820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/>
          <a:lstStyle/>
          <a:p>
            <a:pPr algn="ctr" eaLnBrk="0" hangingPunct="0"/>
            <a:r>
              <a:rPr lang="en-US" sz="2800" b="1"/>
              <a:t>Coating SRF Cavity with a Two-Step Process</a:t>
            </a:r>
            <a:endParaRPr lang="en-US" sz="2800" b="1" baseline="-25000"/>
          </a:p>
        </p:txBody>
      </p:sp>
      <p:sp>
        <p:nvSpPr>
          <p:cNvPr id="59395" name="Text Box 68"/>
          <p:cNvSpPr txBox="1">
            <a:spLocks noChangeArrowheads="1"/>
          </p:cNvSpPr>
          <p:nvPr/>
        </p:nvSpPr>
        <p:spPr bwMode="auto">
          <a:xfrm>
            <a:off x="1250950" y="5505450"/>
            <a:ext cx="28606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cs typeface="Arial" charset="0"/>
              </a:rPr>
              <a:t>Coating cavity with B layer at ~400-500°C using CVD</a:t>
            </a:r>
          </a:p>
        </p:txBody>
      </p:sp>
      <p:sp>
        <p:nvSpPr>
          <p:cNvPr id="59396" name="Text Box 69"/>
          <p:cNvSpPr txBox="1">
            <a:spLocks noChangeArrowheads="1"/>
          </p:cNvSpPr>
          <p:nvPr/>
        </p:nvSpPr>
        <p:spPr bwMode="auto">
          <a:xfrm>
            <a:off x="5318125" y="5505450"/>
            <a:ext cx="26622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  <a:cs typeface="Arial" charset="0"/>
              </a:rPr>
              <a:t>Reacting with Mg to form MgB</a:t>
            </a:r>
            <a:r>
              <a:rPr lang="en-US" b="1" baseline="-25000">
                <a:solidFill>
                  <a:srgbClr val="FF0000"/>
                </a:solidFill>
                <a:cs typeface="Arial" charset="0"/>
              </a:rPr>
              <a:t>2</a:t>
            </a:r>
            <a:r>
              <a:rPr lang="en-US" b="1">
                <a:solidFill>
                  <a:srgbClr val="FF0000"/>
                </a:solidFill>
                <a:cs typeface="Arial" charset="0"/>
              </a:rPr>
              <a:t> at ~ 850-900 °C in Mg vapor</a:t>
            </a:r>
          </a:p>
        </p:txBody>
      </p:sp>
      <p:grpSp>
        <p:nvGrpSpPr>
          <p:cNvPr id="2" name="Group 318"/>
          <p:cNvGrpSpPr>
            <a:grpSpLocks/>
          </p:cNvGrpSpPr>
          <p:nvPr/>
        </p:nvGrpSpPr>
        <p:grpSpPr bwMode="auto">
          <a:xfrm>
            <a:off x="1447800" y="839788"/>
            <a:ext cx="2349500" cy="4200525"/>
            <a:chOff x="192" y="1141"/>
            <a:chExt cx="1480" cy="2646"/>
          </a:xfrm>
        </p:grpSpPr>
        <p:grpSp>
          <p:nvGrpSpPr>
            <p:cNvPr id="3" name="Group 96"/>
            <p:cNvGrpSpPr>
              <a:grpSpLocks noChangeAspect="1"/>
            </p:cNvGrpSpPr>
            <p:nvPr/>
          </p:nvGrpSpPr>
          <p:grpSpPr bwMode="auto">
            <a:xfrm>
              <a:off x="413" y="1866"/>
              <a:ext cx="1039" cy="1644"/>
              <a:chOff x="180" y="690"/>
              <a:chExt cx="1194" cy="1890"/>
            </a:xfrm>
          </p:grpSpPr>
          <p:sp>
            <p:nvSpPr>
              <p:cNvPr id="59464" name="Oval 73" descr="20%"/>
              <p:cNvSpPr>
                <a:spLocks noChangeAspect="1" noChangeArrowheads="1"/>
              </p:cNvSpPr>
              <p:nvPr/>
            </p:nvSpPr>
            <p:spPr bwMode="auto">
              <a:xfrm>
                <a:off x="180" y="1374"/>
                <a:ext cx="1194" cy="528"/>
              </a:xfrm>
              <a:prstGeom prst="ellipse">
                <a:avLst/>
              </a:prstGeom>
              <a:pattFill prst="pct20">
                <a:fgClr>
                  <a:srgbClr val="0000FF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65" name="Rectangle 74" descr="20%"/>
              <p:cNvSpPr>
                <a:spLocks noChangeAspect="1" noChangeArrowheads="1"/>
              </p:cNvSpPr>
              <p:nvPr/>
            </p:nvSpPr>
            <p:spPr bwMode="auto">
              <a:xfrm>
                <a:off x="495" y="756"/>
                <a:ext cx="564" cy="648"/>
              </a:xfrm>
              <a:prstGeom prst="rect">
                <a:avLst/>
              </a:prstGeom>
              <a:pattFill prst="pct20">
                <a:fgClr>
                  <a:srgbClr val="0000FF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66" name="Rectangle 77" descr="20%"/>
              <p:cNvSpPr>
                <a:spLocks noChangeAspect="1" noChangeArrowheads="1"/>
              </p:cNvSpPr>
              <p:nvPr/>
            </p:nvSpPr>
            <p:spPr bwMode="auto">
              <a:xfrm>
                <a:off x="495" y="1866"/>
                <a:ext cx="564" cy="648"/>
              </a:xfrm>
              <a:prstGeom prst="rect">
                <a:avLst/>
              </a:prstGeom>
              <a:pattFill prst="pct20">
                <a:fgClr>
                  <a:srgbClr val="0000FF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67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432" y="2514"/>
                <a:ext cx="690" cy="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68" name="Rectangle 79"/>
              <p:cNvSpPr>
                <a:spLocks noChangeAspect="1" noChangeArrowheads="1"/>
              </p:cNvSpPr>
              <p:nvPr/>
            </p:nvSpPr>
            <p:spPr bwMode="auto">
              <a:xfrm>
                <a:off x="432" y="690"/>
                <a:ext cx="690" cy="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69" name="Oval 82"/>
              <p:cNvSpPr>
                <a:spLocks noChangeAspect="1" noChangeArrowheads="1"/>
              </p:cNvSpPr>
              <p:nvPr/>
            </p:nvSpPr>
            <p:spPr bwMode="auto">
              <a:xfrm>
                <a:off x="264" y="1424"/>
                <a:ext cx="1019" cy="42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70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533" y="761"/>
                <a:ext cx="481" cy="68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71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533" y="1818"/>
                <a:ext cx="481" cy="69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444" name="Text Box 46"/>
            <p:cNvSpPr txBox="1">
              <a:spLocks noChangeAspect="1" noChangeArrowheads="1"/>
            </p:cNvSpPr>
            <p:nvPr/>
          </p:nvSpPr>
          <p:spPr bwMode="auto">
            <a:xfrm>
              <a:off x="613" y="1141"/>
              <a:ext cx="61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>
                  <a:solidFill>
                    <a:srgbClr val="0000FF"/>
                  </a:solidFill>
                </a:rPr>
                <a:t>H</a:t>
              </a:r>
              <a:r>
                <a:rPr lang="en-US" sz="1600" b="1" baseline="-25000">
                  <a:solidFill>
                    <a:srgbClr val="0000FF"/>
                  </a:solidFill>
                </a:rPr>
                <a:t>2</a:t>
              </a:r>
              <a:r>
                <a:rPr lang="en-US" sz="1600" b="1">
                  <a:solidFill>
                    <a:srgbClr val="0000FF"/>
                  </a:solidFill>
                </a:rPr>
                <a:t>, B</a:t>
              </a:r>
              <a:r>
                <a:rPr lang="en-US" sz="1600" b="1" baseline="-25000">
                  <a:solidFill>
                    <a:srgbClr val="0000FF"/>
                  </a:solidFill>
                </a:rPr>
                <a:t>2</a:t>
              </a:r>
              <a:r>
                <a:rPr lang="en-US" sz="1600" b="1">
                  <a:solidFill>
                    <a:srgbClr val="0000FF"/>
                  </a:solidFill>
                </a:rPr>
                <a:t>H</a:t>
              </a:r>
              <a:r>
                <a:rPr lang="en-US" sz="1600" b="1" baseline="-25000">
                  <a:solidFill>
                    <a:srgbClr val="0000FF"/>
                  </a:solidFill>
                </a:rPr>
                <a:t>6</a:t>
              </a:r>
              <a:endParaRPr lang="en-US" sz="1600" b="1">
                <a:solidFill>
                  <a:srgbClr val="0000FF"/>
                </a:solidFill>
              </a:endParaRPr>
            </a:p>
          </p:txBody>
        </p:sp>
        <p:grpSp>
          <p:nvGrpSpPr>
            <p:cNvPr id="4" name="Group 49"/>
            <p:cNvGrpSpPr>
              <a:grpSpLocks noChangeAspect="1"/>
            </p:cNvGrpSpPr>
            <p:nvPr/>
          </p:nvGrpSpPr>
          <p:grpSpPr bwMode="auto">
            <a:xfrm>
              <a:off x="326" y="1454"/>
              <a:ext cx="1212" cy="2333"/>
              <a:chOff x="1774" y="1216"/>
              <a:chExt cx="1650" cy="2222"/>
            </a:xfrm>
          </p:grpSpPr>
          <p:sp>
            <p:nvSpPr>
              <p:cNvPr id="59462" name="Line 50"/>
              <p:cNvSpPr>
                <a:spLocks noChangeAspect="1" noChangeShapeType="1"/>
              </p:cNvSpPr>
              <p:nvPr/>
            </p:nvSpPr>
            <p:spPr bwMode="auto">
              <a:xfrm>
                <a:off x="1774" y="1216"/>
                <a:ext cx="0" cy="22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63" name="Line 51"/>
              <p:cNvSpPr>
                <a:spLocks noChangeAspect="1" noChangeShapeType="1"/>
              </p:cNvSpPr>
              <p:nvPr/>
            </p:nvSpPr>
            <p:spPr bwMode="auto">
              <a:xfrm>
                <a:off x="3424" y="1216"/>
                <a:ext cx="0" cy="22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61"/>
            <p:cNvGrpSpPr>
              <a:grpSpLocks/>
            </p:cNvGrpSpPr>
            <p:nvPr/>
          </p:nvGrpSpPr>
          <p:grpSpPr bwMode="auto">
            <a:xfrm>
              <a:off x="192" y="2856"/>
              <a:ext cx="1480" cy="863"/>
              <a:chOff x="192" y="2856"/>
              <a:chExt cx="1480" cy="863"/>
            </a:xfrm>
          </p:grpSpPr>
          <p:sp>
            <p:nvSpPr>
              <p:cNvPr id="59456" name="Oval 53"/>
              <p:cNvSpPr>
                <a:spLocks noChangeAspect="1" noChangeArrowheads="1"/>
              </p:cNvSpPr>
              <p:nvPr/>
            </p:nvSpPr>
            <p:spPr bwMode="auto">
              <a:xfrm>
                <a:off x="192" y="2860"/>
                <a:ext cx="118" cy="118"/>
              </a:xfrm>
              <a:prstGeom prst="ellipse">
                <a:avLst/>
              </a:prstGeom>
              <a:solidFill>
                <a:srgbClr val="FFCC99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7" name="Oval 54"/>
              <p:cNvSpPr>
                <a:spLocks noChangeAspect="1" noChangeArrowheads="1"/>
              </p:cNvSpPr>
              <p:nvPr/>
            </p:nvSpPr>
            <p:spPr bwMode="auto">
              <a:xfrm>
                <a:off x="192" y="3601"/>
                <a:ext cx="118" cy="118"/>
              </a:xfrm>
              <a:prstGeom prst="ellipse">
                <a:avLst/>
              </a:prstGeom>
              <a:solidFill>
                <a:srgbClr val="FFCC99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8" name="Oval 55"/>
              <p:cNvSpPr>
                <a:spLocks noChangeAspect="1" noChangeArrowheads="1"/>
              </p:cNvSpPr>
              <p:nvPr/>
            </p:nvSpPr>
            <p:spPr bwMode="auto">
              <a:xfrm>
                <a:off x="192" y="3230"/>
                <a:ext cx="118" cy="119"/>
              </a:xfrm>
              <a:prstGeom prst="ellipse">
                <a:avLst/>
              </a:prstGeom>
              <a:solidFill>
                <a:srgbClr val="FFCC99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9" name="Oval 56"/>
              <p:cNvSpPr>
                <a:spLocks noChangeAspect="1" noChangeArrowheads="1"/>
              </p:cNvSpPr>
              <p:nvPr/>
            </p:nvSpPr>
            <p:spPr bwMode="auto">
              <a:xfrm>
                <a:off x="1554" y="2856"/>
                <a:ext cx="118" cy="118"/>
              </a:xfrm>
              <a:prstGeom prst="ellipse">
                <a:avLst/>
              </a:prstGeom>
              <a:solidFill>
                <a:srgbClr val="FFCC99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60" name="Oval 57"/>
              <p:cNvSpPr>
                <a:spLocks noChangeAspect="1" noChangeArrowheads="1"/>
              </p:cNvSpPr>
              <p:nvPr/>
            </p:nvSpPr>
            <p:spPr bwMode="auto">
              <a:xfrm>
                <a:off x="1554" y="3596"/>
                <a:ext cx="118" cy="118"/>
              </a:xfrm>
              <a:prstGeom prst="ellipse">
                <a:avLst/>
              </a:prstGeom>
              <a:solidFill>
                <a:srgbClr val="FFCC99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61" name="Oval 58"/>
              <p:cNvSpPr>
                <a:spLocks noChangeAspect="1" noChangeArrowheads="1"/>
              </p:cNvSpPr>
              <p:nvPr/>
            </p:nvSpPr>
            <p:spPr bwMode="auto">
              <a:xfrm>
                <a:off x="1554" y="3226"/>
                <a:ext cx="118" cy="118"/>
              </a:xfrm>
              <a:prstGeom prst="ellipse">
                <a:avLst/>
              </a:prstGeom>
              <a:solidFill>
                <a:srgbClr val="FFCC99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162"/>
            <p:cNvGrpSpPr>
              <a:grpSpLocks/>
            </p:cNvGrpSpPr>
            <p:nvPr/>
          </p:nvGrpSpPr>
          <p:grpSpPr bwMode="auto">
            <a:xfrm>
              <a:off x="192" y="1728"/>
              <a:ext cx="1480" cy="863"/>
              <a:chOff x="192" y="2856"/>
              <a:chExt cx="1480" cy="863"/>
            </a:xfrm>
          </p:grpSpPr>
          <p:sp>
            <p:nvSpPr>
              <p:cNvPr id="59450" name="Oval 53"/>
              <p:cNvSpPr>
                <a:spLocks noChangeAspect="1" noChangeArrowheads="1"/>
              </p:cNvSpPr>
              <p:nvPr/>
            </p:nvSpPr>
            <p:spPr bwMode="auto">
              <a:xfrm>
                <a:off x="192" y="2860"/>
                <a:ext cx="118" cy="118"/>
              </a:xfrm>
              <a:prstGeom prst="ellipse">
                <a:avLst/>
              </a:prstGeom>
              <a:solidFill>
                <a:srgbClr val="FFCC99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1" name="Oval 54"/>
              <p:cNvSpPr>
                <a:spLocks noChangeAspect="1" noChangeArrowheads="1"/>
              </p:cNvSpPr>
              <p:nvPr/>
            </p:nvSpPr>
            <p:spPr bwMode="auto">
              <a:xfrm>
                <a:off x="192" y="3601"/>
                <a:ext cx="118" cy="118"/>
              </a:xfrm>
              <a:prstGeom prst="ellipse">
                <a:avLst/>
              </a:prstGeom>
              <a:solidFill>
                <a:srgbClr val="FFCC99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2" name="Oval 55"/>
              <p:cNvSpPr>
                <a:spLocks noChangeAspect="1" noChangeArrowheads="1"/>
              </p:cNvSpPr>
              <p:nvPr/>
            </p:nvSpPr>
            <p:spPr bwMode="auto">
              <a:xfrm>
                <a:off x="192" y="3230"/>
                <a:ext cx="118" cy="119"/>
              </a:xfrm>
              <a:prstGeom prst="ellipse">
                <a:avLst/>
              </a:prstGeom>
              <a:solidFill>
                <a:srgbClr val="FFCC99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3" name="Oval 56"/>
              <p:cNvSpPr>
                <a:spLocks noChangeAspect="1" noChangeArrowheads="1"/>
              </p:cNvSpPr>
              <p:nvPr/>
            </p:nvSpPr>
            <p:spPr bwMode="auto">
              <a:xfrm>
                <a:off x="1554" y="2856"/>
                <a:ext cx="118" cy="118"/>
              </a:xfrm>
              <a:prstGeom prst="ellipse">
                <a:avLst/>
              </a:prstGeom>
              <a:solidFill>
                <a:srgbClr val="FFCC99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4" name="Oval 57"/>
              <p:cNvSpPr>
                <a:spLocks noChangeAspect="1" noChangeArrowheads="1"/>
              </p:cNvSpPr>
              <p:nvPr/>
            </p:nvSpPr>
            <p:spPr bwMode="auto">
              <a:xfrm>
                <a:off x="1554" y="3596"/>
                <a:ext cx="118" cy="118"/>
              </a:xfrm>
              <a:prstGeom prst="ellipse">
                <a:avLst/>
              </a:prstGeom>
              <a:solidFill>
                <a:srgbClr val="FFCC99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55" name="Oval 58"/>
              <p:cNvSpPr>
                <a:spLocks noChangeAspect="1" noChangeArrowheads="1"/>
              </p:cNvSpPr>
              <p:nvPr/>
            </p:nvSpPr>
            <p:spPr bwMode="auto">
              <a:xfrm>
                <a:off x="1554" y="3226"/>
                <a:ext cx="118" cy="118"/>
              </a:xfrm>
              <a:prstGeom prst="ellipse">
                <a:avLst/>
              </a:prstGeom>
              <a:solidFill>
                <a:srgbClr val="FFCC99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9448" name="Line 30"/>
            <p:cNvSpPr>
              <a:spLocks noChangeAspect="1" noChangeShapeType="1"/>
            </p:cNvSpPr>
            <p:nvPr/>
          </p:nvSpPr>
          <p:spPr bwMode="auto">
            <a:xfrm>
              <a:off x="1045" y="1454"/>
              <a:ext cx="0" cy="53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49" name="Line 30"/>
            <p:cNvSpPr>
              <a:spLocks noChangeAspect="1" noChangeShapeType="1"/>
            </p:cNvSpPr>
            <p:nvPr/>
          </p:nvSpPr>
          <p:spPr bwMode="auto">
            <a:xfrm>
              <a:off x="799" y="1454"/>
              <a:ext cx="0" cy="53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19"/>
          <p:cNvGrpSpPr>
            <a:grpSpLocks/>
          </p:cNvGrpSpPr>
          <p:nvPr/>
        </p:nvGrpSpPr>
        <p:grpSpPr bwMode="auto">
          <a:xfrm>
            <a:off x="5448300" y="1411288"/>
            <a:ext cx="2152650" cy="3629025"/>
            <a:chOff x="3240" y="1392"/>
            <a:chExt cx="1356" cy="2286"/>
          </a:xfrm>
        </p:grpSpPr>
        <p:grpSp>
          <p:nvGrpSpPr>
            <p:cNvPr id="8" name="Group 316"/>
            <p:cNvGrpSpPr>
              <a:grpSpLocks/>
            </p:cNvGrpSpPr>
            <p:nvPr/>
          </p:nvGrpSpPr>
          <p:grpSpPr bwMode="auto">
            <a:xfrm>
              <a:off x="3240" y="1392"/>
              <a:ext cx="1356" cy="2286"/>
              <a:chOff x="3240" y="1392"/>
              <a:chExt cx="1542" cy="2454"/>
            </a:xfrm>
          </p:grpSpPr>
          <p:sp>
            <p:nvSpPr>
              <p:cNvPr id="59441" name="Rectangle 14"/>
              <p:cNvSpPr>
                <a:spLocks noChangeArrowheads="1"/>
              </p:cNvSpPr>
              <p:nvPr/>
            </p:nvSpPr>
            <p:spPr bwMode="auto">
              <a:xfrm rot="5400000">
                <a:off x="2784" y="1848"/>
                <a:ext cx="2454" cy="15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42" name="Rectangle 15"/>
              <p:cNvSpPr>
                <a:spLocks noChangeArrowheads="1"/>
              </p:cNvSpPr>
              <p:nvPr/>
            </p:nvSpPr>
            <p:spPr bwMode="auto">
              <a:xfrm rot="5400000">
                <a:off x="2877" y="1923"/>
                <a:ext cx="2262" cy="139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317"/>
            <p:cNvGrpSpPr>
              <a:grpSpLocks/>
            </p:cNvGrpSpPr>
            <p:nvPr/>
          </p:nvGrpSpPr>
          <p:grpSpPr bwMode="auto">
            <a:xfrm>
              <a:off x="3398" y="1740"/>
              <a:ext cx="1039" cy="1644"/>
              <a:chOff x="1619" y="408"/>
              <a:chExt cx="1039" cy="1644"/>
            </a:xfrm>
          </p:grpSpPr>
          <p:grpSp>
            <p:nvGrpSpPr>
              <p:cNvPr id="10" name="Group 278"/>
              <p:cNvGrpSpPr>
                <a:grpSpLocks/>
              </p:cNvGrpSpPr>
              <p:nvPr/>
            </p:nvGrpSpPr>
            <p:grpSpPr bwMode="auto">
              <a:xfrm>
                <a:off x="1619" y="408"/>
                <a:ext cx="1039" cy="1644"/>
                <a:chOff x="1877" y="1728"/>
                <a:chExt cx="1039" cy="1644"/>
              </a:xfrm>
            </p:grpSpPr>
            <p:sp>
              <p:nvSpPr>
                <p:cNvPr id="59433" name="Oval 279" descr="Large confetti"/>
                <p:cNvSpPr>
                  <a:spLocks noChangeAspect="1" noChangeArrowheads="1"/>
                </p:cNvSpPr>
                <p:nvPr/>
              </p:nvSpPr>
              <p:spPr bwMode="auto">
                <a:xfrm>
                  <a:off x="1877" y="2323"/>
                  <a:ext cx="1039" cy="459"/>
                </a:xfrm>
                <a:prstGeom prst="ellipse">
                  <a:avLst/>
                </a:prstGeom>
                <a:pattFill prst="lgConfetti">
                  <a:fgClr>
                    <a:srgbClr val="CC33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434" name="Rectangle 280" descr="Large confetti"/>
                <p:cNvSpPr>
                  <a:spLocks noChangeAspect="1" noChangeArrowheads="1"/>
                </p:cNvSpPr>
                <p:nvPr/>
              </p:nvSpPr>
              <p:spPr bwMode="auto">
                <a:xfrm>
                  <a:off x="2151" y="1785"/>
                  <a:ext cx="491" cy="564"/>
                </a:xfrm>
                <a:prstGeom prst="rect">
                  <a:avLst/>
                </a:prstGeom>
                <a:pattFill prst="lgConfetti">
                  <a:fgClr>
                    <a:srgbClr val="CC33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435" name="Rectangle 281" descr="Large confetti"/>
                <p:cNvSpPr>
                  <a:spLocks noChangeAspect="1" noChangeArrowheads="1"/>
                </p:cNvSpPr>
                <p:nvPr/>
              </p:nvSpPr>
              <p:spPr bwMode="auto">
                <a:xfrm>
                  <a:off x="2151" y="2751"/>
                  <a:ext cx="491" cy="564"/>
                </a:xfrm>
                <a:prstGeom prst="rect">
                  <a:avLst/>
                </a:prstGeom>
                <a:pattFill prst="lgConfetti">
                  <a:fgClr>
                    <a:srgbClr val="CC33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436" name="Rectangle 282"/>
                <p:cNvSpPr>
                  <a:spLocks noChangeAspect="1" noChangeArrowheads="1"/>
                </p:cNvSpPr>
                <p:nvPr/>
              </p:nvSpPr>
              <p:spPr bwMode="auto">
                <a:xfrm>
                  <a:off x="2096" y="3315"/>
                  <a:ext cx="601" cy="5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437" name="Rectangle 283"/>
                <p:cNvSpPr>
                  <a:spLocks noChangeAspect="1" noChangeArrowheads="1"/>
                </p:cNvSpPr>
                <p:nvPr/>
              </p:nvSpPr>
              <p:spPr bwMode="auto">
                <a:xfrm>
                  <a:off x="2096" y="1728"/>
                  <a:ext cx="601" cy="5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438" name="Oval 284"/>
                <p:cNvSpPr>
                  <a:spLocks noChangeAspect="1" noChangeArrowheads="1"/>
                </p:cNvSpPr>
                <p:nvPr/>
              </p:nvSpPr>
              <p:spPr bwMode="auto">
                <a:xfrm>
                  <a:off x="1950" y="2366"/>
                  <a:ext cx="887" cy="36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439" name="Rectangle 285"/>
                <p:cNvSpPr>
                  <a:spLocks noChangeAspect="1" noChangeArrowheads="1"/>
                </p:cNvSpPr>
                <p:nvPr/>
              </p:nvSpPr>
              <p:spPr bwMode="auto">
                <a:xfrm>
                  <a:off x="2184" y="1790"/>
                  <a:ext cx="419" cy="59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440" name="Rectangle 286"/>
                <p:cNvSpPr>
                  <a:spLocks noChangeAspect="1" noChangeArrowheads="1"/>
                </p:cNvSpPr>
                <p:nvPr/>
              </p:nvSpPr>
              <p:spPr bwMode="auto">
                <a:xfrm>
                  <a:off x="2184" y="2709"/>
                  <a:ext cx="419" cy="60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9404" name="Oval 287"/>
              <p:cNvSpPr>
                <a:spLocks noChangeArrowheads="1"/>
              </p:cNvSpPr>
              <p:nvPr/>
            </p:nvSpPr>
            <p:spPr bwMode="auto">
              <a:xfrm rot="5400000">
                <a:off x="2274" y="1074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05" name="Oval 288"/>
              <p:cNvSpPr>
                <a:spLocks noChangeArrowheads="1"/>
              </p:cNvSpPr>
              <p:nvPr/>
            </p:nvSpPr>
            <p:spPr bwMode="auto">
              <a:xfrm rot="5400000">
                <a:off x="2082" y="1074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/>
                <a:endParaRPr lang="en-US">
                  <a:cs typeface="Arial" charset="0"/>
                </a:endParaRPr>
              </a:p>
            </p:txBody>
          </p:sp>
          <p:sp>
            <p:nvSpPr>
              <p:cNvPr id="59406" name="Oval 289"/>
              <p:cNvSpPr>
                <a:spLocks noChangeArrowheads="1"/>
              </p:cNvSpPr>
              <p:nvPr/>
            </p:nvSpPr>
            <p:spPr bwMode="auto">
              <a:xfrm rot="5400000">
                <a:off x="2226" y="786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07" name="Oval 290"/>
              <p:cNvSpPr>
                <a:spLocks noChangeArrowheads="1"/>
              </p:cNvSpPr>
              <p:nvPr/>
            </p:nvSpPr>
            <p:spPr bwMode="auto">
              <a:xfrm rot="5400000">
                <a:off x="2034" y="642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08" name="Oval 291"/>
              <p:cNvSpPr>
                <a:spLocks noChangeArrowheads="1"/>
              </p:cNvSpPr>
              <p:nvPr/>
            </p:nvSpPr>
            <p:spPr bwMode="auto">
              <a:xfrm rot="5400000">
                <a:off x="2178" y="978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09" name="Oval 292"/>
              <p:cNvSpPr>
                <a:spLocks noChangeArrowheads="1"/>
              </p:cNvSpPr>
              <p:nvPr/>
            </p:nvSpPr>
            <p:spPr bwMode="auto">
              <a:xfrm rot="5400000">
                <a:off x="2274" y="546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10" name="Oval 293"/>
              <p:cNvSpPr>
                <a:spLocks noChangeArrowheads="1"/>
              </p:cNvSpPr>
              <p:nvPr/>
            </p:nvSpPr>
            <p:spPr bwMode="auto">
              <a:xfrm rot="5400000">
                <a:off x="2130" y="882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11" name="Oval 294"/>
              <p:cNvSpPr>
                <a:spLocks noChangeArrowheads="1"/>
              </p:cNvSpPr>
              <p:nvPr/>
            </p:nvSpPr>
            <p:spPr bwMode="auto">
              <a:xfrm rot="5400000">
                <a:off x="1998" y="768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12" name="Oval 295"/>
              <p:cNvSpPr>
                <a:spLocks noChangeArrowheads="1"/>
              </p:cNvSpPr>
              <p:nvPr/>
            </p:nvSpPr>
            <p:spPr bwMode="auto">
              <a:xfrm rot="5400000">
                <a:off x="2082" y="1074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13" name="Oval 296"/>
              <p:cNvSpPr>
                <a:spLocks noChangeArrowheads="1"/>
              </p:cNvSpPr>
              <p:nvPr/>
            </p:nvSpPr>
            <p:spPr bwMode="auto">
              <a:xfrm rot="5400000">
                <a:off x="2178" y="642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14" name="Oval 297"/>
              <p:cNvSpPr>
                <a:spLocks noChangeArrowheads="1"/>
              </p:cNvSpPr>
              <p:nvPr/>
            </p:nvSpPr>
            <p:spPr bwMode="auto">
              <a:xfrm rot="5400000">
                <a:off x="1992" y="954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15" name="Oval 298"/>
              <p:cNvSpPr>
                <a:spLocks noChangeArrowheads="1"/>
              </p:cNvSpPr>
              <p:nvPr/>
            </p:nvSpPr>
            <p:spPr bwMode="auto">
              <a:xfrm rot="5400000">
                <a:off x="1962" y="528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16" name="Oval 299"/>
              <p:cNvSpPr>
                <a:spLocks noChangeArrowheads="1"/>
              </p:cNvSpPr>
              <p:nvPr/>
            </p:nvSpPr>
            <p:spPr bwMode="auto">
              <a:xfrm rot="5400000">
                <a:off x="2268" y="1908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17" name="Oval 300"/>
              <p:cNvSpPr>
                <a:spLocks noChangeArrowheads="1"/>
              </p:cNvSpPr>
              <p:nvPr/>
            </p:nvSpPr>
            <p:spPr bwMode="auto">
              <a:xfrm rot="5400000">
                <a:off x="2076" y="1908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 vert="eaVert" wrap="none" anchor="ctr"/>
              <a:lstStyle/>
              <a:p>
                <a:pPr algn="ctr"/>
                <a:endParaRPr lang="en-US">
                  <a:cs typeface="Arial" charset="0"/>
                </a:endParaRPr>
              </a:p>
            </p:txBody>
          </p:sp>
          <p:sp>
            <p:nvSpPr>
              <p:cNvPr id="59418" name="Oval 301"/>
              <p:cNvSpPr>
                <a:spLocks noChangeArrowheads="1"/>
              </p:cNvSpPr>
              <p:nvPr/>
            </p:nvSpPr>
            <p:spPr bwMode="auto">
              <a:xfrm rot="5400000">
                <a:off x="2220" y="1620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19" name="Oval 302"/>
              <p:cNvSpPr>
                <a:spLocks noChangeArrowheads="1"/>
              </p:cNvSpPr>
              <p:nvPr/>
            </p:nvSpPr>
            <p:spPr bwMode="auto">
              <a:xfrm rot="5400000">
                <a:off x="2028" y="1476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20" name="Oval 303"/>
              <p:cNvSpPr>
                <a:spLocks noChangeArrowheads="1"/>
              </p:cNvSpPr>
              <p:nvPr/>
            </p:nvSpPr>
            <p:spPr bwMode="auto">
              <a:xfrm rot="5400000">
                <a:off x="2172" y="1812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21" name="Oval 304"/>
              <p:cNvSpPr>
                <a:spLocks noChangeArrowheads="1"/>
              </p:cNvSpPr>
              <p:nvPr/>
            </p:nvSpPr>
            <p:spPr bwMode="auto">
              <a:xfrm rot="5400000">
                <a:off x="2268" y="1380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22" name="Oval 305"/>
              <p:cNvSpPr>
                <a:spLocks noChangeArrowheads="1"/>
              </p:cNvSpPr>
              <p:nvPr/>
            </p:nvSpPr>
            <p:spPr bwMode="auto">
              <a:xfrm rot="5400000">
                <a:off x="2124" y="1716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23" name="Oval 306"/>
              <p:cNvSpPr>
                <a:spLocks noChangeArrowheads="1"/>
              </p:cNvSpPr>
              <p:nvPr/>
            </p:nvSpPr>
            <p:spPr bwMode="auto">
              <a:xfrm rot="5400000">
                <a:off x="1992" y="1602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24" name="Oval 307"/>
              <p:cNvSpPr>
                <a:spLocks noChangeArrowheads="1"/>
              </p:cNvSpPr>
              <p:nvPr/>
            </p:nvSpPr>
            <p:spPr bwMode="auto">
              <a:xfrm rot="5400000">
                <a:off x="2076" y="1908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25" name="Oval 308"/>
              <p:cNvSpPr>
                <a:spLocks noChangeArrowheads="1"/>
              </p:cNvSpPr>
              <p:nvPr/>
            </p:nvSpPr>
            <p:spPr bwMode="auto">
              <a:xfrm rot="5400000">
                <a:off x="2172" y="1476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26" name="Oval 309"/>
              <p:cNvSpPr>
                <a:spLocks noChangeArrowheads="1"/>
              </p:cNvSpPr>
              <p:nvPr/>
            </p:nvSpPr>
            <p:spPr bwMode="auto">
              <a:xfrm rot="5400000">
                <a:off x="1986" y="1788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27" name="Oval 310"/>
              <p:cNvSpPr>
                <a:spLocks noChangeArrowheads="1"/>
              </p:cNvSpPr>
              <p:nvPr/>
            </p:nvSpPr>
            <p:spPr bwMode="auto">
              <a:xfrm rot="5400000">
                <a:off x="1956" y="1362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28" name="Oval 311"/>
              <p:cNvSpPr>
                <a:spLocks noChangeArrowheads="1"/>
              </p:cNvSpPr>
              <p:nvPr/>
            </p:nvSpPr>
            <p:spPr bwMode="auto">
              <a:xfrm rot="5400000">
                <a:off x="1992" y="1266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29" name="Oval 312"/>
              <p:cNvSpPr>
                <a:spLocks noChangeArrowheads="1"/>
              </p:cNvSpPr>
              <p:nvPr/>
            </p:nvSpPr>
            <p:spPr bwMode="auto">
              <a:xfrm rot="5400000">
                <a:off x="2232" y="1170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0" name="Oval 313"/>
              <p:cNvSpPr>
                <a:spLocks noChangeArrowheads="1"/>
              </p:cNvSpPr>
              <p:nvPr/>
            </p:nvSpPr>
            <p:spPr bwMode="auto">
              <a:xfrm rot="5400000">
                <a:off x="1800" y="1170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1" name="Oval 314"/>
              <p:cNvSpPr>
                <a:spLocks noChangeArrowheads="1"/>
              </p:cNvSpPr>
              <p:nvPr/>
            </p:nvSpPr>
            <p:spPr bwMode="auto">
              <a:xfrm rot="5400000">
                <a:off x="2136" y="1266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432" name="Oval 315"/>
              <p:cNvSpPr>
                <a:spLocks noChangeArrowheads="1"/>
              </p:cNvSpPr>
              <p:nvPr/>
            </p:nvSpPr>
            <p:spPr bwMode="auto">
              <a:xfrm rot="5400000">
                <a:off x="2304" y="1266"/>
                <a:ext cx="48" cy="48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9399" name="Rectangle 321"/>
          <p:cNvSpPr>
            <a:spLocks noChangeArrowheads="1"/>
          </p:cNvSpPr>
          <p:nvPr/>
        </p:nvSpPr>
        <p:spPr bwMode="auto">
          <a:xfrm>
            <a:off x="6380163" y="965200"/>
            <a:ext cx="10874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Mg vapor</a:t>
            </a:r>
            <a:endParaRPr lang="en-US" sz="1600" b="1" baseline="-25000">
              <a:solidFill>
                <a:srgbClr val="FF0000"/>
              </a:solidFill>
            </a:endParaRPr>
          </a:p>
        </p:txBody>
      </p:sp>
      <p:sp>
        <p:nvSpPr>
          <p:cNvPr id="59400" name="Line 322"/>
          <p:cNvSpPr>
            <a:spLocks noChangeShapeType="1"/>
          </p:cNvSpPr>
          <p:nvPr/>
        </p:nvSpPr>
        <p:spPr bwMode="auto">
          <a:xfrm flipH="1">
            <a:off x="6553200" y="1285875"/>
            <a:ext cx="314325" cy="933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ntonio\Desktop\Antonio_6GHz\IMG_28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9195"/>
          <a:stretch>
            <a:fillRect/>
          </a:stretch>
        </p:blipFill>
        <p:spPr bwMode="auto">
          <a:xfrm>
            <a:off x="-180528" y="465183"/>
            <a:ext cx="9532866" cy="6492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 descr="TerraCot.jpg"/>
          <p:cNvPicPr>
            <a:picLocks noChangeAspect="1"/>
          </p:cNvPicPr>
          <p:nvPr/>
        </p:nvPicPr>
        <p:blipFill>
          <a:blip r:embed="rId3" cstate="print"/>
          <a:srcRect t="27865"/>
          <a:stretch>
            <a:fillRect/>
          </a:stretch>
        </p:blipFill>
        <p:spPr>
          <a:xfrm>
            <a:off x="186357" y="-243408"/>
            <a:ext cx="8957643" cy="3579474"/>
          </a:xfrm>
          <a:prstGeom prst="flowChartManualOperation">
            <a:avLst/>
          </a:prstGeom>
          <a:solidFill>
            <a:srgbClr val="FFFFFF">
              <a:shade val="85000"/>
            </a:srgbClr>
          </a:solidFill>
          <a:ln w="101600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" name="CasellaDiTesto 5"/>
          <p:cNvSpPr txBox="1"/>
          <p:nvPr/>
        </p:nvSpPr>
        <p:spPr>
          <a:xfrm>
            <a:off x="642910" y="5929330"/>
            <a:ext cx="15151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70C0"/>
                </a:solidFill>
                <a:latin typeface="Comic Sans MS" pitchFamily="66" charset="0"/>
                <a:sym typeface="Wingdings" pitchFamily="2" charset="2"/>
              </a:rPr>
              <a:t>6 GHz </a:t>
            </a:r>
            <a:endParaRPr lang="en-US" sz="3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3007.JPG"/>
          <p:cNvPicPr>
            <a:picLocks noChangeAspect="1"/>
          </p:cNvPicPr>
          <p:nvPr/>
        </p:nvPicPr>
        <p:blipFill>
          <a:blip r:embed="rId2" cstate="print"/>
          <a:srcRect l="12048" r="602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5890" name="Picture 2" descr="C:\Documents and Settings\Palmieri V\Documenti\All files\All files\CONFERENCES\Thin film Conf\Thin films &amp; new Ideas_10\foto Workshop\workshop_202.JPG"/>
          <p:cNvPicPr>
            <a:picLocks noChangeAspect="1" noChangeArrowheads="1"/>
          </p:cNvPicPr>
          <p:nvPr/>
        </p:nvPicPr>
        <p:blipFill>
          <a:blip r:embed="rId2" cstate="print"/>
          <a:srcRect r="11446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7281987" y="2563217"/>
            <a:ext cx="1169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/>
              <a:t>H </a:t>
            </a:r>
            <a:r>
              <a:rPr lang="en-US" sz="1800">
                <a:cs typeface="Arial" charset="0"/>
              </a:rPr>
              <a:t>~ 1/ r</a:t>
            </a:r>
            <a:r>
              <a:rPr lang="en-US" sz="2000" baseline="30000">
                <a:cs typeface="Arial" charset="0"/>
              </a:rPr>
              <a:t>1/3</a:t>
            </a:r>
          </a:p>
        </p:txBody>
      </p:sp>
      <p:grpSp>
        <p:nvGrpSpPr>
          <p:cNvPr id="2" name="Group 125"/>
          <p:cNvGrpSpPr>
            <a:grpSpLocks/>
          </p:cNvGrpSpPr>
          <p:nvPr/>
        </p:nvGrpSpPr>
        <p:grpSpPr bwMode="auto">
          <a:xfrm>
            <a:off x="5292849" y="1850430"/>
            <a:ext cx="2244725" cy="1949450"/>
            <a:chOff x="3470" y="255"/>
            <a:chExt cx="1414" cy="1228"/>
          </a:xfrm>
        </p:grpSpPr>
        <p:sp>
          <p:nvSpPr>
            <p:cNvPr id="22" name="Line 6"/>
            <p:cNvSpPr>
              <a:spLocks noChangeShapeType="1"/>
            </p:cNvSpPr>
            <p:nvPr/>
          </p:nvSpPr>
          <p:spPr bwMode="auto">
            <a:xfrm>
              <a:off x="3535" y="844"/>
              <a:ext cx="86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7"/>
            <p:cNvSpPr>
              <a:spLocks noChangeShapeType="1"/>
            </p:cNvSpPr>
            <p:nvPr/>
          </p:nvSpPr>
          <p:spPr bwMode="auto">
            <a:xfrm rot="5400000" flipH="1">
              <a:off x="4090" y="1151"/>
              <a:ext cx="639" cy="2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9"/>
            <p:cNvSpPr>
              <a:spLocks noChangeShapeType="1"/>
            </p:cNvSpPr>
            <p:nvPr/>
          </p:nvSpPr>
          <p:spPr bwMode="auto">
            <a:xfrm flipV="1">
              <a:off x="4150" y="843"/>
              <a:ext cx="0" cy="90"/>
            </a:xfrm>
            <a:prstGeom prst="line">
              <a:avLst/>
            </a:prstGeom>
            <a:noFill/>
            <a:ln w="28575">
              <a:solidFill>
                <a:srgbClr val="A5002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4140" y="853"/>
              <a:ext cx="267" cy="22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2" y="96"/>
                </a:cxn>
                <a:cxn ang="0">
                  <a:pos x="78" y="178"/>
                </a:cxn>
                <a:cxn ang="0">
                  <a:pos x="185" y="221"/>
                </a:cxn>
                <a:cxn ang="0">
                  <a:pos x="267" y="226"/>
                </a:cxn>
              </a:cxnLst>
              <a:rect l="0" t="0" r="r" b="b"/>
              <a:pathLst>
                <a:path w="267" h="229">
                  <a:moveTo>
                    <a:pt x="5" y="0"/>
                  </a:moveTo>
                  <a:cubicBezTo>
                    <a:pt x="6" y="16"/>
                    <a:pt x="0" y="66"/>
                    <a:pt x="12" y="96"/>
                  </a:cubicBezTo>
                  <a:cubicBezTo>
                    <a:pt x="24" y="126"/>
                    <a:pt x="49" y="157"/>
                    <a:pt x="78" y="178"/>
                  </a:cubicBezTo>
                  <a:cubicBezTo>
                    <a:pt x="107" y="199"/>
                    <a:pt x="154" y="213"/>
                    <a:pt x="185" y="221"/>
                  </a:cubicBezTo>
                  <a:cubicBezTo>
                    <a:pt x="216" y="229"/>
                    <a:pt x="250" y="225"/>
                    <a:pt x="267" y="226"/>
                  </a:cubicBezTo>
                </a:path>
              </a:pathLst>
            </a:custGeom>
            <a:noFill/>
            <a:ln w="19050" cmpd="sng">
              <a:solidFill>
                <a:srgbClr val="A5002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>
              <a:off x="3470" y="618"/>
              <a:ext cx="56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>
                  <a:solidFill>
                    <a:srgbClr val="0066FF"/>
                  </a:solidFill>
                </a:rPr>
                <a:t>vacuum</a:t>
              </a:r>
            </a:p>
          </p:txBody>
        </p:sp>
        <p:sp>
          <p:nvSpPr>
            <p:cNvPr id="27" name="Freeform 16"/>
            <p:cNvSpPr>
              <a:spLocks/>
            </p:cNvSpPr>
            <p:nvPr/>
          </p:nvSpPr>
          <p:spPr bwMode="auto">
            <a:xfrm>
              <a:off x="3974" y="439"/>
              <a:ext cx="838" cy="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0" y="170"/>
                </a:cxn>
                <a:cxn ang="0">
                  <a:pos x="334" y="283"/>
                </a:cxn>
                <a:cxn ang="0">
                  <a:pos x="426" y="335"/>
                </a:cxn>
                <a:cxn ang="0">
                  <a:pos x="483" y="381"/>
                </a:cxn>
                <a:cxn ang="0">
                  <a:pos x="509" y="463"/>
                </a:cxn>
                <a:cxn ang="0">
                  <a:pos x="545" y="545"/>
                </a:cxn>
                <a:cxn ang="0">
                  <a:pos x="591" y="623"/>
                </a:cxn>
                <a:cxn ang="0">
                  <a:pos x="663" y="710"/>
                </a:cxn>
                <a:cxn ang="0">
                  <a:pos x="756" y="803"/>
                </a:cxn>
                <a:cxn ang="0">
                  <a:pos x="838" y="875"/>
                </a:cxn>
              </a:cxnLst>
              <a:rect l="0" t="0" r="r" b="b"/>
              <a:pathLst>
                <a:path w="838" h="875">
                  <a:moveTo>
                    <a:pt x="0" y="0"/>
                  </a:moveTo>
                  <a:cubicBezTo>
                    <a:pt x="32" y="28"/>
                    <a:pt x="134" y="123"/>
                    <a:pt x="190" y="170"/>
                  </a:cubicBezTo>
                  <a:cubicBezTo>
                    <a:pt x="246" y="217"/>
                    <a:pt x="295" y="256"/>
                    <a:pt x="334" y="283"/>
                  </a:cubicBezTo>
                  <a:cubicBezTo>
                    <a:pt x="373" y="310"/>
                    <a:pt x="401" y="319"/>
                    <a:pt x="426" y="335"/>
                  </a:cubicBezTo>
                  <a:cubicBezTo>
                    <a:pt x="451" y="351"/>
                    <a:pt x="469" y="360"/>
                    <a:pt x="483" y="381"/>
                  </a:cubicBezTo>
                  <a:cubicBezTo>
                    <a:pt x="497" y="402"/>
                    <a:pt x="499" y="436"/>
                    <a:pt x="509" y="463"/>
                  </a:cubicBezTo>
                  <a:cubicBezTo>
                    <a:pt x="519" y="490"/>
                    <a:pt x="531" y="519"/>
                    <a:pt x="545" y="545"/>
                  </a:cubicBezTo>
                  <a:cubicBezTo>
                    <a:pt x="559" y="571"/>
                    <a:pt x="571" y="595"/>
                    <a:pt x="591" y="623"/>
                  </a:cubicBezTo>
                  <a:cubicBezTo>
                    <a:pt x="611" y="651"/>
                    <a:pt x="636" y="680"/>
                    <a:pt x="663" y="710"/>
                  </a:cubicBezTo>
                  <a:cubicBezTo>
                    <a:pt x="690" y="740"/>
                    <a:pt x="727" y="775"/>
                    <a:pt x="756" y="803"/>
                  </a:cubicBezTo>
                  <a:cubicBezTo>
                    <a:pt x="785" y="831"/>
                    <a:pt x="821" y="860"/>
                    <a:pt x="838" y="875"/>
                  </a:cubicBezTo>
                </a:path>
              </a:pathLst>
            </a:custGeom>
            <a:noFill/>
            <a:ln w="12700" cmpd="sng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7"/>
            <p:cNvSpPr>
              <a:spLocks/>
            </p:cNvSpPr>
            <p:nvPr/>
          </p:nvSpPr>
          <p:spPr bwMode="auto">
            <a:xfrm>
              <a:off x="4073" y="373"/>
              <a:ext cx="811" cy="8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4" y="184"/>
                </a:cxn>
                <a:cxn ang="0">
                  <a:pos x="307" y="297"/>
                </a:cxn>
                <a:cxn ang="0">
                  <a:pos x="379" y="359"/>
                </a:cxn>
                <a:cxn ang="0">
                  <a:pos x="456" y="426"/>
                </a:cxn>
                <a:cxn ang="0">
                  <a:pos x="492" y="498"/>
                </a:cxn>
                <a:cxn ang="0">
                  <a:pos x="523" y="565"/>
                </a:cxn>
                <a:cxn ang="0">
                  <a:pos x="585" y="642"/>
                </a:cxn>
                <a:cxn ang="0">
                  <a:pos x="663" y="710"/>
                </a:cxn>
                <a:cxn ang="0">
                  <a:pos x="756" y="803"/>
                </a:cxn>
                <a:cxn ang="0">
                  <a:pos x="811" y="853"/>
                </a:cxn>
              </a:cxnLst>
              <a:rect l="0" t="0" r="r" b="b"/>
              <a:pathLst>
                <a:path w="811" h="853">
                  <a:moveTo>
                    <a:pt x="0" y="0"/>
                  </a:moveTo>
                  <a:cubicBezTo>
                    <a:pt x="31" y="31"/>
                    <a:pt x="133" y="135"/>
                    <a:pt x="184" y="184"/>
                  </a:cubicBezTo>
                  <a:cubicBezTo>
                    <a:pt x="235" y="233"/>
                    <a:pt x="275" y="268"/>
                    <a:pt x="307" y="297"/>
                  </a:cubicBezTo>
                  <a:cubicBezTo>
                    <a:pt x="339" y="326"/>
                    <a:pt x="354" y="337"/>
                    <a:pt x="379" y="359"/>
                  </a:cubicBezTo>
                  <a:cubicBezTo>
                    <a:pt x="404" y="381"/>
                    <a:pt x="437" y="403"/>
                    <a:pt x="456" y="426"/>
                  </a:cubicBezTo>
                  <a:cubicBezTo>
                    <a:pt x="475" y="449"/>
                    <a:pt x="481" y="475"/>
                    <a:pt x="492" y="498"/>
                  </a:cubicBezTo>
                  <a:cubicBezTo>
                    <a:pt x="503" y="521"/>
                    <a:pt x="507" y="541"/>
                    <a:pt x="523" y="565"/>
                  </a:cubicBezTo>
                  <a:cubicBezTo>
                    <a:pt x="539" y="589"/>
                    <a:pt x="562" y="618"/>
                    <a:pt x="585" y="642"/>
                  </a:cubicBezTo>
                  <a:cubicBezTo>
                    <a:pt x="608" y="666"/>
                    <a:pt x="635" y="683"/>
                    <a:pt x="663" y="710"/>
                  </a:cubicBezTo>
                  <a:cubicBezTo>
                    <a:pt x="691" y="737"/>
                    <a:pt x="731" y="779"/>
                    <a:pt x="756" y="803"/>
                  </a:cubicBezTo>
                  <a:cubicBezTo>
                    <a:pt x="781" y="827"/>
                    <a:pt x="800" y="843"/>
                    <a:pt x="811" y="853"/>
                  </a:cubicBezTo>
                </a:path>
              </a:pathLst>
            </a:custGeom>
            <a:noFill/>
            <a:ln w="12700" cmpd="sng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8"/>
            <p:cNvSpPr>
              <a:spLocks/>
            </p:cNvSpPr>
            <p:nvPr/>
          </p:nvSpPr>
          <p:spPr bwMode="auto">
            <a:xfrm>
              <a:off x="3937" y="512"/>
              <a:ext cx="833" cy="8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0" y="170"/>
                </a:cxn>
                <a:cxn ang="0">
                  <a:pos x="349" y="255"/>
                </a:cxn>
                <a:cxn ang="0">
                  <a:pos x="473" y="322"/>
                </a:cxn>
                <a:cxn ang="0">
                  <a:pos x="509" y="399"/>
                </a:cxn>
                <a:cxn ang="0">
                  <a:pos x="535" y="486"/>
                </a:cxn>
                <a:cxn ang="0">
                  <a:pos x="571" y="569"/>
                </a:cxn>
                <a:cxn ang="0">
                  <a:pos x="612" y="641"/>
                </a:cxn>
                <a:cxn ang="0">
                  <a:pos x="663" y="710"/>
                </a:cxn>
                <a:cxn ang="0">
                  <a:pos x="745" y="805"/>
                </a:cxn>
                <a:cxn ang="0">
                  <a:pos x="833" y="882"/>
                </a:cxn>
              </a:cxnLst>
              <a:rect l="0" t="0" r="r" b="b"/>
              <a:pathLst>
                <a:path w="833" h="882">
                  <a:moveTo>
                    <a:pt x="0" y="0"/>
                  </a:moveTo>
                  <a:cubicBezTo>
                    <a:pt x="32" y="28"/>
                    <a:pt x="132" y="128"/>
                    <a:pt x="190" y="170"/>
                  </a:cubicBezTo>
                  <a:cubicBezTo>
                    <a:pt x="248" y="212"/>
                    <a:pt x="302" y="230"/>
                    <a:pt x="349" y="255"/>
                  </a:cubicBezTo>
                  <a:cubicBezTo>
                    <a:pt x="396" y="280"/>
                    <a:pt x="446" y="298"/>
                    <a:pt x="473" y="322"/>
                  </a:cubicBezTo>
                  <a:cubicBezTo>
                    <a:pt x="500" y="346"/>
                    <a:pt x="499" y="372"/>
                    <a:pt x="509" y="399"/>
                  </a:cubicBezTo>
                  <a:cubicBezTo>
                    <a:pt x="519" y="426"/>
                    <a:pt x="525" y="458"/>
                    <a:pt x="535" y="486"/>
                  </a:cubicBezTo>
                  <a:cubicBezTo>
                    <a:pt x="545" y="514"/>
                    <a:pt x="558" y="543"/>
                    <a:pt x="571" y="569"/>
                  </a:cubicBezTo>
                  <a:cubicBezTo>
                    <a:pt x="584" y="595"/>
                    <a:pt x="597" y="618"/>
                    <a:pt x="612" y="641"/>
                  </a:cubicBezTo>
                  <a:cubicBezTo>
                    <a:pt x="627" y="664"/>
                    <a:pt x="641" y="683"/>
                    <a:pt x="663" y="710"/>
                  </a:cubicBezTo>
                  <a:cubicBezTo>
                    <a:pt x="685" y="737"/>
                    <a:pt x="717" y="776"/>
                    <a:pt x="745" y="805"/>
                  </a:cubicBezTo>
                  <a:cubicBezTo>
                    <a:pt x="773" y="834"/>
                    <a:pt x="815" y="866"/>
                    <a:pt x="833" y="882"/>
                  </a:cubicBezTo>
                </a:path>
              </a:pathLst>
            </a:custGeom>
            <a:noFill/>
            <a:ln w="12700" cmpd="sng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9"/>
            <p:cNvSpPr>
              <a:spLocks noChangeShapeType="1"/>
            </p:cNvSpPr>
            <p:nvPr/>
          </p:nvSpPr>
          <p:spPr bwMode="auto">
            <a:xfrm flipH="1" flipV="1">
              <a:off x="4040" y="345"/>
              <a:ext cx="45" cy="45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0"/>
            <p:cNvSpPr>
              <a:spLocks noChangeShapeType="1"/>
            </p:cNvSpPr>
            <p:nvPr/>
          </p:nvSpPr>
          <p:spPr bwMode="auto">
            <a:xfrm flipH="1" flipV="1">
              <a:off x="3903" y="482"/>
              <a:ext cx="45" cy="45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 flipH="1" flipV="1">
              <a:off x="3959" y="421"/>
              <a:ext cx="45" cy="45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 Box 22"/>
            <p:cNvSpPr txBox="1">
              <a:spLocks noChangeArrowheads="1"/>
            </p:cNvSpPr>
            <p:nvPr/>
          </p:nvSpPr>
          <p:spPr bwMode="auto">
            <a:xfrm>
              <a:off x="4125" y="255"/>
              <a:ext cx="27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>
                  <a:solidFill>
                    <a:srgbClr val="0066FF"/>
                  </a:solidFill>
                </a:rPr>
                <a:t>H</a:t>
              </a:r>
              <a:r>
                <a:rPr lang="de-DE" sz="2000" baseline="-25000">
                  <a:solidFill>
                    <a:srgbClr val="0066FF"/>
                  </a:solidFill>
                </a:rPr>
                <a:t>a</a:t>
              </a:r>
            </a:p>
          </p:txBody>
        </p:sp>
        <p:sp>
          <p:nvSpPr>
            <p:cNvPr id="34" name="Text Box 23"/>
            <p:cNvSpPr txBox="1">
              <a:spLocks noChangeArrowheads="1"/>
            </p:cNvSpPr>
            <p:nvPr/>
          </p:nvSpPr>
          <p:spPr bwMode="auto">
            <a:xfrm>
              <a:off x="3641" y="825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800">
                  <a:solidFill>
                    <a:srgbClr val="FF0000"/>
                  </a:solidFill>
                </a:rPr>
                <a:t>sc</a:t>
              </a:r>
            </a:p>
          </p:txBody>
        </p:sp>
        <p:sp>
          <p:nvSpPr>
            <p:cNvPr id="35" name="Line 24"/>
            <p:cNvSpPr>
              <a:spLocks noChangeShapeType="1"/>
            </p:cNvSpPr>
            <p:nvPr/>
          </p:nvSpPr>
          <p:spPr bwMode="auto">
            <a:xfrm flipV="1">
              <a:off x="4397" y="662"/>
              <a:ext cx="272" cy="1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 Box 25"/>
            <p:cNvSpPr txBox="1">
              <a:spLocks noChangeArrowheads="1"/>
            </p:cNvSpPr>
            <p:nvPr/>
          </p:nvSpPr>
          <p:spPr bwMode="auto">
            <a:xfrm>
              <a:off x="4468" y="500"/>
              <a:ext cx="15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/>
              <a:r>
                <a:rPr lang="de-DE" sz="1600"/>
                <a:t>r</a:t>
              </a:r>
            </a:p>
          </p:txBody>
        </p:sp>
        <p:sp>
          <p:nvSpPr>
            <p:cNvPr id="37" name="Text Box 26"/>
            <p:cNvSpPr txBox="1">
              <a:spLocks noChangeArrowheads="1"/>
            </p:cNvSpPr>
            <p:nvPr/>
          </p:nvSpPr>
          <p:spPr bwMode="auto">
            <a:xfrm>
              <a:off x="4042" y="980"/>
              <a:ext cx="19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A50021"/>
                  </a:solidFill>
                  <a:cs typeface="Arial" charset="0"/>
                </a:rPr>
                <a:t>α</a:t>
              </a:r>
            </a:p>
          </p:txBody>
        </p:sp>
        <p:sp>
          <p:nvSpPr>
            <p:cNvPr id="38" name="Rectangle 34"/>
            <p:cNvSpPr>
              <a:spLocks noChangeArrowheads="1"/>
            </p:cNvSpPr>
            <p:nvPr/>
          </p:nvSpPr>
          <p:spPr bwMode="auto">
            <a:xfrm>
              <a:off x="3560" y="1162"/>
              <a:ext cx="5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A50021"/>
                  </a:solidFill>
                </a:rPr>
                <a:t>α</a:t>
              </a:r>
              <a:r>
                <a:rPr lang="de-DE" sz="1800">
                  <a:solidFill>
                    <a:srgbClr val="A50021"/>
                  </a:solidFill>
                </a:rPr>
                <a:t> = </a:t>
              </a:r>
              <a:r>
                <a:rPr lang="el-GR" sz="1800">
                  <a:solidFill>
                    <a:srgbClr val="A50021"/>
                  </a:solidFill>
                </a:rPr>
                <a:t>π</a:t>
              </a:r>
              <a:r>
                <a:rPr lang="de-DE" sz="1800">
                  <a:solidFill>
                    <a:srgbClr val="A50021"/>
                  </a:solidFill>
                </a:rPr>
                <a:t> </a:t>
              </a:r>
            </a:p>
          </p:txBody>
        </p:sp>
      </p:grpSp>
      <p:sp>
        <p:nvSpPr>
          <p:cNvPr id="39" name="Text Box 36"/>
          <p:cNvSpPr txBox="1">
            <a:spLocks noChangeArrowheads="1"/>
          </p:cNvSpPr>
          <p:nvPr/>
        </p:nvSpPr>
        <p:spPr bwMode="auto">
          <a:xfrm>
            <a:off x="7281987" y="4292005"/>
            <a:ext cx="1169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800" dirty="0"/>
              <a:t>H </a:t>
            </a:r>
            <a:r>
              <a:rPr lang="en-US" sz="1800" dirty="0">
                <a:cs typeface="Arial" charset="0"/>
              </a:rPr>
              <a:t>~ 1/ r</a:t>
            </a:r>
            <a:r>
              <a:rPr lang="en-US" sz="2000" baseline="30000" dirty="0">
                <a:cs typeface="Arial" charset="0"/>
              </a:rPr>
              <a:t>1/2</a:t>
            </a:r>
          </a:p>
        </p:txBody>
      </p:sp>
      <p:grpSp>
        <p:nvGrpSpPr>
          <p:cNvPr id="3" name="Group 124"/>
          <p:cNvGrpSpPr>
            <a:grpSpLocks/>
          </p:cNvGrpSpPr>
          <p:nvPr/>
        </p:nvGrpSpPr>
        <p:grpSpPr bwMode="auto">
          <a:xfrm>
            <a:off x="5364287" y="3995142"/>
            <a:ext cx="1827212" cy="1162050"/>
            <a:chOff x="3515" y="1606"/>
            <a:chExt cx="1151" cy="732"/>
          </a:xfrm>
        </p:grpSpPr>
        <p:sp>
          <p:nvSpPr>
            <p:cNvPr id="45" name="Line 31"/>
            <p:cNvSpPr>
              <a:spLocks noChangeShapeType="1"/>
            </p:cNvSpPr>
            <p:nvPr/>
          </p:nvSpPr>
          <p:spPr bwMode="auto">
            <a:xfrm flipV="1">
              <a:off x="3515" y="1925"/>
              <a:ext cx="967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32"/>
            <p:cNvSpPr>
              <a:spLocks noChangeShapeType="1"/>
            </p:cNvSpPr>
            <p:nvPr/>
          </p:nvSpPr>
          <p:spPr bwMode="auto">
            <a:xfrm flipV="1">
              <a:off x="3515" y="1925"/>
              <a:ext cx="967" cy="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Rectangle 33"/>
            <p:cNvSpPr>
              <a:spLocks noChangeArrowheads="1"/>
            </p:cNvSpPr>
            <p:nvPr/>
          </p:nvSpPr>
          <p:spPr bwMode="auto">
            <a:xfrm>
              <a:off x="3576" y="2006"/>
              <a:ext cx="48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1800">
                  <a:solidFill>
                    <a:srgbClr val="A50021"/>
                  </a:solidFill>
                </a:rPr>
                <a:t>α</a:t>
              </a:r>
              <a:r>
                <a:rPr lang="de-DE" sz="1800">
                  <a:solidFill>
                    <a:srgbClr val="A50021"/>
                  </a:solidFill>
                </a:rPr>
                <a:t> = 0 </a:t>
              </a:r>
            </a:p>
          </p:txBody>
        </p:sp>
        <p:sp>
          <p:nvSpPr>
            <p:cNvPr id="48" name="Freeform 37"/>
            <p:cNvSpPr>
              <a:spLocks/>
            </p:cNvSpPr>
            <p:nvPr/>
          </p:nvSpPr>
          <p:spPr bwMode="auto">
            <a:xfrm>
              <a:off x="4245" y="1623"/>
              <a:ext cx="296" cy="7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6" y="113"/>
                </a:cxn>
                <a:cxn ang="0">
                  <a:pos x="88" y="180"/>
                </a:cxn>
                <a:cxn ang="0">
                  <a:pos x="112" y="198"/>
                </a:cxn>
                <a:cxn ang="0">
                  <a:pos x="138" y="218"/>
                </a:cxn>
                <a:cxn ang="0">
                  <a:pos x="201" y="252"/>
                </a:cxn>
                <a:cxn ang="0">
                  <a:pos x="268" y="283"/>
                </a:cxn>
                <a:cxn ang="0">
                  <a:pos x="205" y="373"/>
                </a:cxn>
                <a:cxn ang="0">
                  <a:pos x="154" y="437"/>
                </a:cxn>
                <a:cxn ang="0">
                  <a:pos x="124" y="509"/>
                </a:cxn>
                <a:cxn ang="0">
                  <a:pos x="108" y="581"/>
                </a:cxn>
                <a:cxn ang="0">
                  <a:pos x="108" y="664"/>
                </a:cxn>
                <a:cxn ang="0">
                  <a:pos x="108" y="689"/>
                </a:cxn>
                <a:cxn ang="0">
                  <a:pos x="108" y="715"/>
                </a:cxn>
              </a:cxnLst>
              <a:rect l="0" t="0" r="r" b="b"/>
              <a:pathLst>
                <a:path w="296" h="715">
                  <a:moveTo>
                    <a:pt x="0" y="0"/>
                  </a:moveTo>
                  <a:cubicBezTo>
                    <a:pt x="9" y="37"/>
                    <a:pt x="19" y="86"/>
                    <a:pt x="46" y="113"/>
                  </a:cubicBezTo>
                  <a:cubicBezTo>
                    <a:pt x="54" y="137"/>
                    <a:pt x="69" y="163"/>
                    <a:pt x="88" y="180"/>
                  </a:cubicBezTo>
                  <a:cubicBezTo>
                    <a:pt x="98" y="196"/>
                    <a:pt x="104" y="192"/>
                    <a:pt x="112" y="198"/>
                  </a:cubicBezTo>
                  <a:cubicBezTo>
                    <a:pt x="120" y="204"/>
                    <a:pt x="123" y="209"/>
                    <a:pt x="138" y="218"/>
                  </a:cubicBezTo>
                  <a:cubicBezTo>
                    <a:pt x="138" y="224"/>
                    <a:pt x="191" y="249"/>
                    <a:pt x="201" y="252"/>
                  </a:cubicBezTo>
                  <a:cubicBezTo>
                    <a:pt x="206" y="254"/>
                    <a:pt x="268" y="268"/>
                    <a:pt x="268" y="283"/>
                  </a:cubicBezTo>
                  <a:cubicBezTo>
                    <a:pt x="296" y="324"/>
                    <a:pt x="228" y="348"/>
                    <a:pt x="205" y="373"/>
                  </a:cubicBezTo>
                  <a:cubicBezTo>
                    <a:pt x="189" y="393"/>
                    <a:pt x="167" y="414"/>
                    <a:pt x="154" y="437"/>
                  </a:cubicBezTo>
                  <a:cubicBezTo>
                    <a:pt x="141" y="460"/>
                    <a:pt x="132" y="485"/>
                    <a:pt x="124" y="509"/>
                  </a:cubicBezTo>
                  <a:cubicBezTo>
                    <a:pt x="120" y="537"/>
                    <a:pt x="111" y="555"/>
                    <a:pt x="108" y="581"/>
                  </a:cubicBezTo>
                  <a:cubicBezTo>
                    <a:pt x="105" y="607"/>
                    <a:pt x="108" y="646"/>
                    <a:pt x="108" y="664"/>
                  </a:cubicBezTo>
                  <a:cubicBezTo>
                    <a:pt x="101" y="683"/>
                    <a:pt x="108" y="681"/>
                    <a:pt x="108" y="689"/>
                  </a:cubicBezTo>
                  <a:cubicBezTo>
                    <a:pt x="108" y="697"/>
                    <a:pt x="108" y="710"/>
                    <a:pt x="108" y="715"/>
                  </a:cubicBezTo>
                </a:path>
              </a:pathLst>
            </a:custGeom>
            <a:noFill/>
            <a:ln w="12700" cmpd="sng">
              <a:solidFill>
                <a:srgbClr val="0066FF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38"/>
            <p:cNvSpPr>
              <a:spLocks/>
            </p:cNvSpPr>
            <p:nvPr/>
          </p:nvSpPr>
          <p:spPr bwMode="auto">
            <a:xfrm>
              <a:off x="4394" y="1616"/>
              <a:ext cx="188" cy="7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" y="108"/>
                </a:cxn>
                <a:cxn ang="0">
                  <a:pos x="111" y="196"/>
                </a:cxn>
                <a:cxn ang="0">
                  <a:pos x="175" y="277"/>
                </a:cxn>
                <a:cxn ang="0">
                  <a:pos x="184" y="307"/>
                </a:cxn>
                <a:cxn ang="0">
                  <a:pos x="179" y="349"/>
                </a:cxn>
                <a:cxn ang="0">
                  <a:pos x="133" y="421"/>
                </a:cxn>
                <a:cxn ang="0">
                  <a:pos x="77" y="525"/>
                </a:cxn>
                <a:cxn ang="0">
                  <a:pos x="53" y="612"/>
                </a:cxn>
                <a:cxn ang="0">
                  <a:pos x="53" y="710"/>
                </a:cxn>
              </a:cxnLst>
              <a:rect l="0" t="0" r="r" b="b"/>
              <a:pathLst>
                <a:path w="188" h="710">
                  <a:moveTo>
                    <a:pt x="0" y="0"/>
                  </a:moveTo>
                  <a:cubicBezTo>
                    <a:pt x="6" y="30"/>
                    <a:pt x="20" y="86"/>
                    <a:pt x="47" y="108"/>
                  </a:cubicBezTo>
                  <a:cubicBezTo>
                    <a:pt x="77" y="165"/>
                    <a:pt x="70" y="144"/>
                    <a:pt x="111" y="196"/>
                  </a:cubicBezTo>
                  <a:cubicBezTo>
                    <a:pt x="115" y="206"/>
                    <a:pt x="172" y="267"/>
                    <a:pt x="175" y="277"/>
                  </a:cubicBezTo>
                  <a:cubicBezTo>
                    <a:pt x="177" y="282"/>
                    <a:pt x="184" y="307"/>
                    <a:pt x="184" y="307"/>
                  </a:cubicBezTo>
                  <a:cubicBezTo>
                    <a:pt x="183" y="318"/>
                    <a:pt x="188" y="329"/>
                    <a:pt x="179" y="349"/>
                  </a:cubicBezTo>
                  <a:cubicBezTo>
                    <a:pt x="170" y="368"/>
                    <a:pt x="150" y="392"/>
                    <a:pt x="133" y="421"/>
                  </a:cubicBezTo>
                  <a:cubicBezTo>
                    <a:pt x="104" y="463"/>
                    <a:pt x="107" y="469"/>
                    <a:pt x="77" y="525"/>
                  </a:cubicBezTo>
                  <a:cubicBezTo>
                    <a:pt x="69" y="542"/>
                    <a:pt x="59" y="586"/>
                    <a:pt x="53" y="612"/>
                  </a:cubicBezTo>
                  <a:cubicBezTo>
                    <a:pt x="53" y="674"/>
                    <a:pt x="53" y="657"/>
                    <a:pt x="53" y="710"/>
                  </a:cubicBezTo>
                </a:path>
              </a:pathLst>
            </a:custGeom>
            <a:noFill/>
            <a:ln w="12700" cmpd="sng">
              <a:solidFill>
                <a:srgbClr val="0066FF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4"/>
            <p:cNvSpPr>
              <a:spLocks/>
            </p:cNvSpPr>
            <p:nvPr/>
          </p:nvSpPr>
          <p:spPr bwMode="auto">
            <a:xfrm>
              <a:off x="4512" y="1606"/>
              <a:ext cx="154" cy="7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" y="108"/>
                </a:cxn>
                <a:cxn ang="0">
                  <a:pos x="111" y="196"/>
                </a:cxn>
                <a:cxn ang="0">
                  <a:pos x="142" y="271"/>
                </a:cxn>
                <a:cxn ang="0">
                  <a:pos x="153" y="328"/>
                </a:cxn>
                <a:cxn ang="0">
                  <a:pos x="148" y="369"/>
                </a:cxn>
                <a:cxn ang="0">
                  <a:pos x="142" y="405"/>
                </a:cxn>
                <a:cxn ang="0">
                  <a:pos x="122" y="447"/>
                </a:cxn>
                <a:cxn ang="0">
                  <a:pos x="77" y="525"/>
                </a:cxn>
                <a:cxn ang="0">
                  <a:pos x="53" y="612"/>
                </a:cxn>
                <a:cxn ang="0">
                  <a:pos x="53" y="710"/>
                </a:cxn>
              </a:cxnLst>
              <a:rect l="0" t="0" r="r" b="b"/>
              <a:pathLst>
                <a:path w="154" h="710">
                  <a:moveTo>
                    <a:pt x="0" y="0"/>
                  </a:moveTo>
                  <a:cubicBezTo>
                    <a:pt x="6" y="30"/>
                    <a:pt x="20" y="86"/>
                    <a:pt x="47" y="108"/>
                  </a:cubicBezTo>
                  <a:cubicBezTo>
                    <a:pt x="77" y="165"/>
                    <a:pt x="70" y="144"/>
                    <a:pt x="111" y="196"/>
                  </a:cubicBezTo>
                  <a:cubicBezTo>
                    <a:pt x="115" y="206"/>
                    <a:pt x="139" y="261"/>
                    <a:pt x="142" y="271"/>
                  </a:cubicBezTo>
                  <a:cubicBezTo>
                    <a:pt x="152" y="289"/>
                    <a:pt x="147" y="316"/>
                    <a:pt x="153" y="328"/>
                  </a:cubicBezTo>
                  <a:cubicBezTo>
                    <a:pt x="154" y="344"/>
                    <a:pt x="143" y="374"/>
                    <a:pt x="148" y="369"/>
                  </a:cubicBezTo>
                  <a:cubicBezTo>
                    <a:pt x="151" y="375"/>
                    <a:pt x="146" y="392"/>
                    <a:pt x="142" y="405"/>
                  </a:cubicBezTo>
                  <a:cubicBezTo>
                    <a:pt x="138" y="418"/>
                    <a:pt x="133" y="427"/>
                    <a:pt x="122" y="447"/>
                  </a:cubicBezTo>
                  <a:cubicBezTo>
                    <a:pt x="93" y="489"/>
                    <a:pt x="107" y="469"/>
                    <a:pt x="77" y="525"/>
                  </a:cubicBezTo>
                  <a:cubicBezTo>
                    <a:pt x="69" y="542"/>
                    <a:pt x="59" y="586"/>
                    <a:pt x="53" y="612"/>
                  </a:cubicBezTo>
                  <a:cubicBezTo>
                    <a:pt x="53" y="674"/>
                    <a:pt x="53" y="657"/>
                    <a:pt x="53" y="710"/>
                  </a:cubicBezTo>
                </a:path>
              </a:pathLst>
            </a:custGeom>
            <a:noFill/>
            <a:ln w="12700" cmpd="sng">
              <a:solidFill>
                <a:srgbClr val="0066FF"/>
              </a:solidFill>
              <a:round/>
              <a:headEnd type="triangl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21"/>
          <p:cNvGrpSpPr>
            <a:grpSpLocks/>
          </p:cNvGrpSpPr>
          <p:nvPr/>
        </p:nvGrpSpPr>
        <p:grpSpPr bwMode="auto">
          <a:xfrm>
            <a:off x="683568" y="4506913"/>
            <a:ext cx="3167063" cy="466725"/>
            <a:chOff x="3198" y="2966"/>
            <a:chExt cx="1995" cy="294"/>
          </a:xfrm>
        </p:grpSpPr>
        <p:sp>
          <p:nvSpPr>
            <p:cNvPr id="79" name="Rectangle 81"/>
            <p:cNvSpPr>
              <a:spLocks noChangeArrowheads="1"/>
            </p:cNvSpPr>
            <p:nvPr/>
          </p:nvSpPr>
          <p:spPr bwMode="auto">
            <a:xfrm>
              <a:off x="3515" y="3067"/>
              <a:ext cx="1361" cy="9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Line 82"/>
            <p:cNvSpPr>
              <a:spLocks noChangeShapeType="1"/>
            </p:cNvSpPr>
            <p:nvPr/>
          </p:nvSpPr>
          <p:spPr bwMode="auto">
            <a:xfrm flipV="1">
              <a:off x="3651" y="3067"/>
              <a:ext cx="0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83"/>
            <p:cNvSpPr>
              <a:spLocks noChangeShapeType="1"/>
            </p:cNvSpPr>
            <p:nvPr/>
          </p:nvSpPr>
          <p:spPr bwMode="auto">
            <a:xfrm flipV="1">
              <a:off x="3787" y="3067"/>
              <a:ext cx="0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84"/>
            <p:cNvSpPr>
              <a:spLocks noChangeShapeType="1"/>
            </p:cNvSpPr>
            <p:nvPr/>
          </p:nvSpPr>
          <p:spPr bwMode="auto">
            <a:xfrm flipV="1">
              <a:off x="3923" y="3067"/>
              <a:ext cx="0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91"/>
            <p:cNvSpPr>
              <a:spLocks noChangeShapeType="1"/>
            </p:cNvSpPr>
            <p:nvPr/>
          </p:nvSpPr>
          <p:spPr bwMode="auto">
            <a:xfrm flipV="1">
              <a:off x="4059" y="3067"/>
              <a:ext cx="0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92"/>
            <p:cNvSpPr>
              <a:spLocks noChangeShapeType="1"/>
            </p:cNvSpPr>
            <p:nvPr/>
          </p:nvSpPr>
          <p:spPr bwMode="auto">
            <a:xfrm flipV="1">
              <a:off x="4195" y="3067"/>
              <a:ext cx="0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93"/>
            <p:cNvSpPr>
              <a:spLocks noChangeShapeType="1"/>
            </p:cNvSpPr>
            <p:nvPr/>
          </p:nvSpPr>
          <p:spPr bwMode="auto">
            <a:xfrm flipV="1">
              <a:off x="4332" y="3067"/>
              <a:ext cx="0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94"/>
            <p:cNvSpPr>
              <a:spLocks noChangeShapeType="1"/>
            </p:cNvSpPr>
            <p:nvPr/>
          </p:nvSpPr>
          <p:spPr bwMode="auto">
            <a:xfrm flipV="1">
              <a:off x="4604" y="3067"/>
              <a:ext cx="0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95"/>
            <p:cNvSpPr>
              <a:spLocks noChangeShapeType="1"/>
            </p:cNvSpPr>
            <p:nvPr/>
          </p:nvSpPr>
          <p:spPr bwMode="auto">
            <a:xfrm flipV="1">
              <a:off x="4740" y="3067"/>
              <a:ext cx="0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97"/>
            <p:cNvSpPr>
              <a:spLocks noChangeShapeType="1"/>
            </p:cNvSpPr>
            <p:nvPr/>
          </p:nvSpPr>
          <p:spPr bwMode="auto">
            <a:xfrm flipV="1">
              <a:off x="4467" y="3067"/>
              <a:ext cx="0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98"/>
            <p:cNvSpPr>
              <a:spLocks noChangeShapeType="1"/>
            </p:cNvSpPr>
            <p:nvPr/>
          </p:nvSpPr>
          <p:spPr bwMode="auto">
            <a:xfrm flipH="1">
              <a:off x="3198" y="3158"/>
              <a:ext cx="453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99"/>
            <p:cNvSpPr>
              <a:spLocks noChangeShapeType="1"/>
            </p:cNvSpPr>
            <p:nvPr/>
          </p:nvSpPr>
          <p:spPr bwMode="auto">
            <a:xfrm flipH="1">
              <a:off x="3334" y="3159"/>
              <a:ext cx="453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100"/>
            <p:cNvSpPr>
              <a:spLocks noChangeShapeType="1"/>
            </p:cNvSpPr>
            <p:nvPr/>
          </p:nvSpPr>
          <p:spPr bwMode="auto">
            <a:xfrm flipH="1">
              <a:off x="3470" y="3163"/>
              <a:ext cx="453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101"/>
            <p:cNvSpPr>
              <a:spLocks noChangeShapeType="1"/>
            </p:cNvSpPr>
            <p:nvPr/>
          </p:nvSpPr>
          <p:spPr bwMode="auto">
            <a:xfrm flipH="1">
              <a:off x="3606" y="3163"/>
              <a:ext cx="453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102"/>
            <p:cNvSpPr>
              <a:spLocks noChangeShapeType="1"/>
            </p:cNvSpPr>
            <p:nvPr/>
          </p:nvSpPr>
          <p:spPr bwMode="auto">
            <a:xfrm flipH="1">
              <a:off x="3742" y="3163"/>
              <a:ext cx="453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103"/>
            <p:cNvSpPr>
              <a:spLocks noChangeShapeType="1"/>
            </p:cNvSpPr>
            <p:nvPr/>
          </p:nvSpPr>
          <p:spPr bwMode="auto">
            <a:xfrm flipH="1">
              <a:off x="3878" y="3163"/>
              <a:ext cx="453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104"/>
            <p:cNvSpPr>
              <a:spLocks noChangeShapeType="1"/>
            </p:cNvSpPr>
            <p:nvPr/>
          </p:nvSpPr>
          <p:spPr bwMode="auto">
            <a:xfrm flipH="1">
              <a:off x="4014" y="3163"/>
              <a:ext cx="453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105"/>
            <p:cNvSpPr>
              <a:spLocks noChangeShapeType="1"/>
            </p:cNvSpPr>
            <p:nvPr/>
          </p:nvSpPr>
          <p:spPr bwMode="auto">
            <a:xfrm flipH="1">
              <a:off x="4150" y="3163"/>
              <a:ext cx="453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106"/>
            <p:cNvSpPr>
              <a:spLocks noChangeShapeType="1"/>
            </p:cNvSpPr>
            <p:nvPr/>
          </p:nvSpPr>
          <p:spPr bwMode="auto">
            <a:xfrm flipH="1">
              <a:off x="3652" y="2966"/>
              <a:ext cx="453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107"/>
            <p:cNvSpPr>
              <a:spLocks noChangeShapeType="1"/>
            </p:cNvSpPr>
            <p:nvPr/>
          </p:nvSpPr>
          <p:spPr bwMode="auto">
            <a:xfrm flipH="1">
              <a:off x="4286" y="3169"/>
              <a:ext cx="453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108"/>
            <p:cNvSpPr>
              <a:spLocks noChangeShapeType="1"/>
            </p:cNvSpPr>
            <p:nvPr/>
          </p:nvSpPr>
          <p:spPr bwMode="auto">
            <a:xfrm flipH="1">
              <a:off x="3787" y="2971"/>
              <a:ext cx="453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109"/>
            <p:cNvSpPr>
              <a:spLocks noChangeShapeType="1"/>
            </p:cNvSpPr>
            <p:nvPr/>
          </p:nvSpPr>
          <p:spPr bwMode="auto">
            <a:xfrm flipH="1">
              <a:off x="3923" y="2976"/>
              <a:ext cx="453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Line 110"/>
            <p:cNvSpPr>
              <a:spLocks noChangeShapeType="1"/>
            </p:cNvSpPr>
            <p:nvPr/>
          </p:nvSpPr>
          <p:spPr bwMode="auto">
            <a:xfrm flipH="1">
              <a:off x="4064" y="2976"/>
              <a:ext cx="453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Line 111"/>
            <p:cNvSpPr>
              <a:spLocks noChangeShapeType="1"/>
            </p:cNvSpPr>
            <p:nvPr/>
          </p:nvSpPr>
          <p:spPr bwMode="auto">
            <a:xfrm flipH="1">
              <a:off x="4740" y="2976"/>
              <a:ext cx="453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Line 117"/>
            <p:cNvSpPr>
              <a:spLocks noChangeShapeType="1"/>
            </p:cNvSpPr>
            <p:nvPr/>
          </p:nvSpPr>
          <p:spPr bwMode="auto">
            <a:xfrm flipH="1">
              <a:off x="4195" y="2976"/>
              <a:ext cx="453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118"/>
            <p:cNvSpPr>
              <a:spLocks noChangeShapeType="1"/>
            </p:cNvSpPr>
            <p:nvPr/>
          </p:nvSpPr>
          <p:spPr bwMode="auto">
            <a:xfrm flipH="1">
              <a:off x="4332" y="2976"/>
              <a:ext cx="453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119"/>
            <p:cNvSpPr>
              <a:spLocks noChangeShapeType="1"/>
            </p:cNvSpPr>
            <p:nvPr/>
          </p:nvSpPr>
          <p:spPr bwMode="auto">
            <a:xfrm flipH="1">
              <a:off x="4468" y="2976"/>
              <a:ext cx="453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120"/>
            <p:cNvSpPr>
              <a:spLocks noChangeShapeType="1"/>
            </p:cNvSpPr>
            <p:nvPr/>
          </p:nvSpPr>
          <p:spPr bwMode="auto">
            <a:xfrm flipH="1">
              <a:off x="4604" y="2976"/>
              <a:ext cx="453" cy="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7" name="Text Box 122"/>
          <p:cNvSpPr txBox="1">
            <a:spLocks noChangeArrowheads="1"/>
          </p:cNvSpPr>
          <p:nvPr/>
        </p:nvSpPr>
        <p:spPr bwMode="auto">
          <a:xfrm>
            <a:off x="1115368" y="5095875"/>
            <a:ext cx="2408238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rgbClr val="000066"/>
                </a:solidFill>
              </a:rPr>
              <a:t>Large </a:t>
            </a:r>
            <a:r>
              <a:rPr lang="de-DE" sz="1600" dirty="0" err="1">
                <a:solidFill>
                  <a:srgbClr val="000066"/>
                </a:solidFill>
              </a:rPr>
              <a:t>thin</a:t>
            </a:r>
            <a:r>
              <a:rPr lang="de-DE" sz="1600" dirty="0">
                <a:solidFill>
                  <a:srgbClr val="000066"/>
                </a:solidFill>
              </a:rPr>
              <a:t> film in </a:t>
            </a:r>
            <a:r>
              <a:rPr lang="de-DE" sz="1600" dirty="0" err="1">
                <a:solidFill>
                  <a:srgbClr val="000066"/>
                </a:solidFill>
              </a:rPr>
              <a:t>tilted</a:t>
            </a:r>
            <a:endParaRPr lang="de-DE" sz="1600" dirty="0">
              <a:solidFill>
                <a:srgbClr val="000066"/>
              </a:solidFill>
            </a:endParaRPr>
          </a:p>
          <a:p>
            <a:r>
              <a:rPr lang="de-DE" sz="1600" dirty="0">
                <a:solidFill>
                  <a:srgbClr val="000066"/>
                </a:solidFill>
              </a:rPr>
              <a:t>mag. </a:t>
            </a:r>
            <a:r>
              <a:rPr lang="de-DE" sz="1600" dirty="0" err="1">
                <a:solidFill>
                  <a:srgbClr val="000066"/>
                </a:solidFill>
              </a:rPr>
              <a:t>field</a:t>
            </a:r>
            <a:r>
              <a:rPr lang="de-DE" sz="1600" dirty="0">
                <a:solidFill>
                  <a:srgbClr val="000066"/>
                </a:solidFill>
              </a:rPr>
              <a:t>: </a:t>
            </a:r>
            <a:r>
              <a:rPr lang="de-DE" sz="1600" dirty="0" err="1">
                <a:solidFill>
                  <a:srgbClr val="000066"/>
                </a:solidFill>
              </a:rPr>
              <a:t>perpendicular</a:t>
            </a:r>
            <a:endParaRPr lang="de-DE" sz="1600" dirty="0">
              <a:solidFill>
                <a:srgbClr val="000066"/>
              </a:solidFill>
            </a:endParaRPr>
          </a:p>
          <a:p>
            <a:r>
              <a:rPr lang="de-DE" sz="1600" dirty="0" err="1">
                <a:solidFill>
                  <a:srgbClr val="000066"/>
                </a:solidFill>
              </a:rPr>
              <a:t>component</a:t>
            </a:r>
            <a:r>
              <a:rPr lang="de-DE" sz="1600" dirty="0">
                <a:solidFill>
                  <a:srgbClr val="000066"/>
                </a:solidFill>
              </a:rPr>
              <a:t>  </a:t>
            </a:r>
            <a:r>
              <a:rPr lang="de-DE" sz="1600" dirty="0" err="1">
                <a:solidFill>
                  <a:srgbClr val="000066"/>
                </a:solidFill>
              </a:rPr>
              <a:t>penetrates</a:t>
            </a:r>
            <a:r>
              <a:rPr lang="de-DE" sz="1600" dirty="0">
                <a:solidFill>
                  <a:srgbClr val="000066"/>
                </a:solidFill>
              </a:rPr>
              <a:t> </a:t>
            </a:r>
          </a:p>
          <a:p>
            <a:r>
              <a:rPr lang="de-DE" sz="1600" dirty="0">
                <a:solidFill>
                  <a:srgbClr val="000066"/>
                </a:solidFill>
              </a:rPr>
              <a:t>in form </a:t>
            </a:r>
            <a:r>
              <a:rPr lang="de-DE" sz="1600" dirty="0" err="1">
                <a:solidFill>
                  <a:srgbClr val="000066"/>
                </a:solidFill>
              </a:rPr>
              <a:t>of</a:t>
            </a:r>
            <a:r>
              <a:rPr lang="de-DE" sz="1600" dirty="0">
                <a:solidFill>
                  <a:srgbClr val="000066"/>
                </a:solidFill>
              </a:rPr>
              <a:t> a </a:t>
            </a:r>
            <a:r>
              <a:rPr lang="de-DE" sz="1600" dirty="0" err="1">
                <a:solidFill>
                  <a:srgbClr val="000066"/>
                </a:solidFill>
              </a:rPr>
              <a:t>vortex</a:t>
            </a:r>
            <a:r>
              <a:rPr lang="de-DE" sz="1600" dirty="0">
                <a:solidFill>
                  <a:srgbClr val="000066"/>
                </a:solidFill>
              </a:rPr>
              <a:t> </a:t>
            </a:r>
            <a:r>
              <a:rPr lang="de-DE" sz="1600" dirty="0" err="1">
                <a:solidFill>
                  <a:srgbClr val="000066"/>
                </a:solidFill>
              </a:rPr>
              <a:t>lattice</a:t>
            </a:r>
            <a:endParaRPr lang="de-DE" sz="1600" dirty="0">
              <a:solidFill>
                <a:srgbClr val="000066"/>
              </a:solidFill>
            </a:endParaRPr>
          </a:p>
        </p:txBody>
      </p:sp>
      <p:sp>
        <p:nvSpPr>
          <p:cNvPr id="108" name="Text Box 123"/>
          <p:cNvSpPr txBox="1">
            <a:spLocks noChangeArrowheads="1"/>
          </p:cNvSpPr>
          <p:nvPr/>
        </p:nvSpPr>
        <p:spPr bwMode="auto">
          <a:xfrm>
            <a:off x="1236018" y="4214813"/>
            <a:ext cx="4714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>
                <a:solidFill>
                  <a:srgbClr val="A50021"/>
                </a:solidFill>
              </a:rPr>
              <a:t> H</a:t>
            </a:r>
            <a:r>
              <a:rPr lang="de-DE" sz="1800" baseline="-25000">
                <a:solidFill>
                  <a:srgbClr val="A50021"/>
                </a:solidFill>
              </a:rPr>
              <a:t>a</a:t>
            </a:r>
            <a:endParaRPr lang="de-DE" sz="1600">
              <a:solidFill>
                <a:srgbClr val="A50021"/>
              </a:solidFill>
            </a:endParaRPr>
          </a:p>
        </p:txBody>
      </p:sp>
      <p:sp>
        <p:nvSpPr>
          <p:cNvPr id="109" name="Text Box 30"/>
          <p:cNvSpPr txBox="1">
            <a:spLocks noChangeArrowheads="1"/>
          </p:cNvSpPr>
          <p:nvPr/>
        </p:nvSpPr>
        <p:spPr bwMode="auto">
          <a:xfrm>
            <a:off x="0" y="98072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800" dirty="0" err="1"/>
              <a:t>Near</a:t>
            </a:r>
            <a:r>
              <a:rPr lang="de-DE" sz="1800" dirty="0"/>
              <a:t> </a:t>
            </a:r>
            <a:r>
              <a:rPr lang="de-DE" sz="1800" dirty="0" err="1"/>
              <a:t>corner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angle  </a:t>
            </a:r>
            <a:r>
              <a:rPr lang="el-GR" sz="2800" b="1" dirty="0">
                <a:solidFill>
                  <a:srgbClr val="A50021"/>
                </a:solidFill>
              </a:rPr>
              <a:t>α</a:t>
            </a:r>
            <a:r>
              <a:rPr lang="de-DE" sz="1800" dirty="0">
                <a:solidFill>
                  <a:srgbClr val="A50021"/>
                </a:solidFill>
              </a:rPr>
              <a:t> 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magnetic</a:t>
            </a:r>
            <a:r>
              <a:rPr lang="de-DE" sz="1800" dirty="0"/>
              <a:t> </a:t>
            </a:r>
            <a:r>
              <a:rPr lang="de-DE" sz="1800" dirty="0" err="1" smtClean="0"/>
              <a:t>field</a:t>
            </a:r>
            <a:r>
              <a:rPr lang="de-DE" sz="1800" dirty="0" smtClean="0"/>
              <a:t>  </a:t>
            </a:r>
            <a:r>
              <a:rPr lang="de-DE" sz="1800" dirty="0" err="1" smtClean="0"/>
              <a:t>diverges</a:t>
            </a:r>
            <a:r>
              <a:rPr lang="de-DE" sz="1800" dirty="0" smtClean="0"/>
              <a:t> </a:t>
            </a:r>
            <a:r>
              <a:rPr lang="de-DE" sz="1800" dirty="0" err="1"/>
              <a:t>as</a:t>
            </a:r>
            <a:r>
              <a:rPr lang="de-DE" sz="1800" dirty="0"/>
              <a:t>  </a:t>
            </a:r>
            <a:r>
              <a:rPr lang="de-DE" sz="2400" b="1" dirty="0"/>
              <a:t>H </a:t>
            </a:r>
            <a:r>
              <a:rPr lang="en-US" sz="2400" b="1" dirty="0"/>
              <a:t>~ 1/ r</a:t>
            </a:r>
            <a:r>
              <a:rPr lang="el-GR" sz="2800" b="1" baseline="30000" dirty="0">
                <a:cs typeface="Arial" charset="0"/>
              </a:rPr>
              <a:t>β</a:t>
            </a:r>
            <a:r>
              <a:rPr lang="de-DE" sz="2400" b="1" dirty="0"/>
              <a:t>,  </a:t>
            </a:r>
            <a:r>
              <a:rPr lang="el-GR" sz="2400" b="1" dirty="0"/>
              <a:t>β</a:t>
            </a:r>
            <a:r>
              <a:rPr lang="de-DE" sz="2400" b="1" dirty="0"/>
              <a:t> = (</a:t>
            </a:r>
            <a:r>
              <a:rPr lang="el-GR" sz="2400" b="1" dirty="0">
                <a:cs typeface="Arial" charset="0"/>
              </a:rPr>
              <a:t>π</a:t>
            </a:r>
            <a:r>
              <a:rPr lang="de-DE" sz="2400" b="1" dirty="0">
                <a:cs typeface="Arial" charset="0"/>
              </a:rPr>
              <a:t> – </a:t>
            </a:r>
            <a:r>
              <a:rPr lang="el-GR" sz="2400" b="1" dirty="0">
                <a:solidFill>
                  <a:srgbClr val="A50021"/>
                </a:solidFill>
              </a:rPr>
              <a:t>α</a:t>
            </a:r>
            <a:r>
              <a:rPr lang="de-DE" sz="2400" b="1" dirty="0"/>
              <a:t>)/(2</a:t>
            </a:r>
            <a:r>
              <a:rPr lang="el-GR" sz="2400" b="1" dirty="0"/>
              <a:t>π</a:t>
            </a:r>
            <a:r>
              <a:rPr lang="de-DE" sz="2400" b="1" dirty="0"/>
              <a:t> - </a:t>
            </a:r>
            <a:r>
              <a:rPr lang="el-GR" sz="2400" b="1" dirty="0">
                <a:solidFill>
                  <a:srgbClr val="A50021"/>
                </a:solidFill>
              </a:rPr>
              <a:t>α</a:t>
            </a:r>
            <a:r>
              <a:rPr lang="de-DE" sz="2400" b="1" dirty="0"/>
              <a:t>)</a:t>
            </a:r>
            <a:endParaRPr lang="el-GR" sz="1800" b="1" dirty="0"/>
          </a:p>
        </p:txBody>
      </p:sp>
      <p:sp>
        <p:nvSpPr>
          <p:cNvPr id="110" name="Rectangle 28"/>
          <p:cNvSpPr>
            <a:spLocks noChangeArrowheads="1"/>
          </p:cNvSpPr>
          <p:nvPr/>
        </p:nvSpPr>
        <p:spPr bwMode="auto">
          <a:xfrm>
            <a:off x="184274" y="295275"/>
            <a:ext cx="60547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000" dirty="0" smtClean="0">
                <a:solidFill>
                  <a:srgbClr val="000066"/>
                </a:solidFill>
              </a:rPr>
              <a:t> </a:t>
            </a:r>
            <a:r>
              <a:rPr lang="de-DE" sz="2800" dirty="0">
                <a:solidFill>
                  <a:srgbClr val="000066"/>
                </a:solidFill>
              </a:rPr>
              <a:t>Ideal </a:t>
            </a:r>
            <a:r>
              <a:rPr lang="de-DE" sz="2800" dirty="0" err="1">
                <a:solidFill>
                  <a:srgbClr val="000066"/>
                </a:solidFill>
              </a:rPr>
              <a:t>diamagnet</a:t>
            </a:r>
            <a:r>
              <a:rPr lang="de-DE" sz="2800" dirty="0">
                <a:solidFill>
                  <a:srgbClr val="000066"/>
                </a:solidFill>
              </a:rPr>
              <a:t>, </a:t>
            </a:r>
            <a:r>
              <a:rPr lang="de-DE" sz="2800" dirty="0" err="1">
                <a:solidFill>
                  <a:srgbClr val="000066"/>
                </a:solidFill>
              </a:rPr>
              <a:t>corner</a:t>
            </a:r>
            <a:r>
              <a:rPr lang="de-DE" sz="2800" dirty="0">
                <a:solidFill>
                  <a:srgbClr val="000066"/>
                </a:solidFill>
              </a:rPr>
              <a:t> </a:t>
            </a:r>
            <a:r>
              <a:rPr lang="de-DE" sz="2800" dirty="0" err="1">
                <a:solidFill>
                  <a:srgbClr val="000066"/>
                </a:solidFill>
              </a:rPr>
              <a:t>with</a:t>
            </a:r>
            <a:r>
              <a:rPr lang="de-DE" sz="2800" dirty="0">
                <a:solidFill>
                  <a:srgbClr val="000066"/>
                </a:solidFill>
              </a:rPr>
              <a:t> angle  </a:t>
            </a:r>
            <a:r>
              <a:rPr lang="el-GR" sz="2800" dirty="0">
                <a:solidFill>
                  <a:srgbClr val="A50021"/>
                </a:solidFill>
              </a:rPr>
              <a:t>α</a:t>
            </a:r>
            <a:r>
              <a:rPr lang="de-DE" sz="2800" dirty="0">
                <a:solidFill>
                  <a:srgbClr val="A50021"/>
                </a:solidFill>
              </a:rPr>
              <a:t> </a:t>
            </a:r>
            <a:r>
              <a:rPr lang="de-DE" sz="2800" dirty="0">
                <a:solidFill>
                  <a:srgbClr val="000066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entesi quadra aperta 12"/>
          <p:cNvSpPr/>
          <p:nvPr/>
        </p:nvSpPr>
        <p:spPr>
          <a:xfrm flipH="1">
            <a:off x="8604448" y="-819472"/>
            <a:ext cx="496010" cy="806489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entesi quadra aperta 11"/>
          <p:cNvSpPr/>
          <p:nvPr/>
        </p:nvSpPr>
        <p:spPr>
          <a:xfrm flipH="1">
            <a:off x="8172400" y="-410930"/>
            <a:ext cx="928058" cy="7268930"/>
          </a:xfrm>
          <a:prstGeom prst="leftBracket">
            <a:avLst>
              <a:gd name="adj" fmla="val 24974"/>
            </a:avLst>
          </a:prstGeom>
          <a:solidFill>
            <a:srgbClr val="FF0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entesi quadra aperta 4"/>
          <p:cNvSpPr/>
          <p:nvPr/>
        </p:nvSpPr>
        <p:spPr>
          <a:xfrm flipH="1">
            <a:off x="7452320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entesi quadra aperta 2"/>
          <p:cNvSpPr/>
          <p:nvPr/>
        </p:nvSpPr>
        <p:spPr>
          <a:xfrm flipH="1">
            <a:off x="7380312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entesi quadra aperta 10"/>
          <p:cNvSpPr/>
          <p:nvPr/>
        </p:nvSpPr>
        <p:spPr>
          <a:xfrm flipH="1">
            <a:off x="8460432" y="-1368152"/>
            <a:ext cx="640026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entesi quadra aperta 3"/>
          <p:cNvSpPr/>
          <p:nvPr/>
        </p:nvSpPr>
        <p:spPr>
          <a:xfrm flipH="1">
            <a:off x="7308304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7265324" y="43542"/>
            <a:ext cx="1368152" cy="576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8460432" y="5014917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PE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1371600" y="3810000"/>
            <a:ext cx="64008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Anne-Marie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Valente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-Feliciano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Janardan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Upadhyay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Jefferson Lab</a:t>
            </a: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899592" y="1412776"/>
            <a:ext cx="7704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Plasma etching of </a:t>
            </a:r>
            <a:r>
              <a:rPr lang="en-US" sz="6000" dirty="0" err="1" smtClean="0">
                <a:solidFill>
                  <a:srgbClr val="FF0000"/>
                </a:solidFill>
              </a:rPr>
              <a:t>Nb</a:t>
            </a:r>
            <a:r>
              <a:rPr lang="en-US" sz="6000" dirty="0" smtClean="0">
                <a:solidFill>
                  <a:srgbClr val="FF0000"/>
                </a:solidFill>
              </a:rPr>
              <a:t>  SRF Cavities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/>
          </p:cNvSpPr>
          <p:nvPr/>
        </p:nvSpPr>
        <p:spPr bwMode="auto">
          <a:xfrm>
            <a:off x="2286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rbel" pitchFamily="34" charset="0"/>
                <a:ea typeface="+mj-ea"/>
                <a:cs typeface="+mj-cs"/>
              </a:rPr>
              <a:t>Flat Samples - Microwave Glow Discharge System </a:t>
            </a:r>
          </a:p>
        </p:txBody>
      </p:sp>
      <p:pic>
        <p:nvPicPr>
          <p:cNvPr id="1029" name="Picture 11" descr="Microwave Dischar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35000" contrast="48000"/>
          </a:blip>
          <a:srcRect/>
          <a:stretch>
            <a:fillRect/>
          </a:stretch>
        </p:blipFill>
        <p:spPr>
          <a:xfrm>
            <a:off x="228600" y="1547813"/>
            <a:ext cx="7549034" cy="4624387"/>
          </a:xfrm>
          <a:noFill/>
          <a:scene3d>
            <a:camera prst="orthographicFront"/>
            <a:lightRig rig="chilly" dir="t"/>
          </a:scene3d>
          <a:sp3d prstMaterial="dkEdge">
            <a:bevelT w="127000"/>
          </a:sp3d>
        </p:spPr>
      </p:pic>
      <p:pic>
        <p:nvPicPr>
          <p:cNvPr id="1035" name="Picture 4" descr="identifie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6309320"/>
            <a:ext cx="6858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NbPlasmaEtching 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893762"/>
            <a:ext cx="3581400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defTabSz="3028950"/>
            <a:r>
              <a:rPr lang="en-US" sz="2400" dirty="0" smtClean="0">
                <a:latin typeface="Corbel" pitchFamily="34" charset="0"/>
              </a:rPr>
              <a:t>Flat Samples - Etching Rate Dependence on Discharge Parameters</a:t>
            </a:r>
            <a:endParaRPr lang="en-US" sz="2400" dirty="0">
              <a:latin typeface="Corbel" pitchFamily="34" charset="0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2"/>
            <a:ext cx="8604448" cy="5377780"/>
          </a:xfrm>
          <a:prstGeom prst="rect">
            <a:avLst/>
          </a:prstGeom>
          <a:noFill/>
        </p:spPr>
      </p:pic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395536" y="6165304"/>
            <a:ext cx="8375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orbel" pitchFamily="34" charset="0"/>
              </a:rPr>
              <a:t>M. </a:t>
            </a:r>
            <a:r>
              <a:rPr lang="en-US" sz="1200" dirty="0" err="1">
                <a:latin typeface="Corbel" pitchFamily="34" charset="0"/>
              </a:rPr>
              <a:t>Rašković</a:t>
            </a:r>
            <a:r>
              <a:rPr lang="en-US" sz="1200" dirty="0">
                <a:latin typeface="Corbel" pitchFamily="34" charset="0"/>
              </a:rPr>
              <a:t>, S. </a:t>
            </a:r>
            <a:r>
              <a:rPr lang="en-US" sz="1200" dirty="0" err="1">
                <a:latin typeface="Corbel" pitchFamily="34" charset="0"/>
              </a:rPr>
              <a:t>Popović</a:t>
            </a:r>
            <a:r>
              <a:rPr lang="en-US" sz="1200" dirty="0">
                <a:latin typeface="Corbel" pitchFamily="34" charset="0"/>
              </a:rPr>
              <a:t>, J. </a:t>
            </a:r>
            <a:r>
              <a:rPr lang="en-US" sz="1200" dirty="0" err="1">
                <a:latin typeface="Corbel" pitchFamily="34" charset="0"/>
              </a:rPr>
              <a:t>Upadhyay</a:t>
            </a:r>
            <a:r>
              <a:rPr lang="en-US" sz="1200" dirty="0">
                <a:latin typeface="Corbel" pitchFamily="34" charset="0"/>
              </a:rPr>
              <a:t>, and L. </a:t>
            </a:r>
            <a:r>
              <a:rPr lang="en-US" sz="1200" dirty="0" err="1">
                <a:latin typeface="Corbel" pitchFamily="34" charset="0"/>
              </a:rPr>
              <a:t>Vušković</a:t>
            </a:r>
            <a:r>
              <a:rPr lang="en-US" sz="1200" dirty="0">
                <a:latin typeface="Corbel" pitchFamily="34" charset="0"/>
              </a:rPr>
              <a:t>,</a:t>
            </a:r>
            <a:r>
              <a:rPr lang="hr-HR" sz="1200" dirty="0">
                <a:latin typeface="Corbel" pitchFamily="34" charset="0"/>
              </a:rPr>
              <a:t> L. Phillips, A. M. Valente-Feliciano, </a:t>
            </a:r>
            <a:r>
              <a:rPr lang="en-US" sz="1200" dirty="0">
                <a:latin typeface="Corbel" pitchFamily="34" charset="0"/>
              </a:rPr>
              <a:t>“High etching rates of bulk </a:t>
            </a:r>
            <a:r>
              <a:rPr lang="en-US" sz="1200" dirty="0" err="1">
                <a:latin typeface="Corbel" pitchFamily="34" charset="0"/>
              </a:rPr>
              <a:t>Nb</a:t>
            </a:r>
            <a:r>
              <a:rPr lang="en-US" sz="1200" dirty="0">
                <a:latin typeface="Corbel" pitchFamily="34" charset="0"/>
              </a:rPr>
              <a:t> in </a:t>
            </a:r>
            <a:r>
              <a:rPr lang="en-US" sz="1200" dirty="0" err="1">
                <a:latin typeface="Corbel" pitchFamily="34" charset="0"/>
              </a:rPr>
              <a:t>Ar</a:t>
            </a:r>
            <a:r>
              <a:rPr lang="en-US" sz="1200" dirty="0">
                <a:latin typeface="Corbel" pitchFamily="34" charset="0"/>
              </a:rPr>
              <a:t>/Cl</a:t>
            </a:r>
            <a:r>
              <a:rPr lang="en-US" sz="1200" baseline="-25000" dirty="0">
                <a:latin typeface="Corbel" pitchFamily="34" charset="0"/>
              </a:rPr>
              <a:t>2</a:t>
            </a:r>
            <a:r>
              <a:rPr lang="en-US" sz="1200" dirty="0">
                <a:latin typeface="Corbel" pitchFamily="34" charset="0"/>
              </a:rPr>
              <a:t> microwave discharge,” </a:t>
            </a:r>
            <a:r>
              <a:rPr lang="en-US" sz="1200" dirty="0" smtClean="0">
                <a:latin typeface="Corbel" pitchFamily="34" charset="0"/>
              </a:rPr>
              <a:t>J</a:t>
            </a:r>
            <a:r>
              <a:rPr lang="en-US" sz="1200" dirty="0">
                <a:latin typeface="Corbel" pitchFamily="34" charset="0"/>
              </a:rPr>
              <a:t>. Vac. Sci. Technol. A</a:t>
            </a:r>
            <a:r>
              <a:rPr lang="en-US" sz="1200" dirty="0" smtClean="0">
                <a:latin typeface="Corbel" pitchFamily="34" charset="0"/>
              </a:rPr>
              <a:t>. 27 (2), 301 (2009)</a:t>
            </a:r>
            <a:endParaRPr lang="en-US" sz="1200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066800"/>
            <a:ext cx="3474720" cy="26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1" name="Title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orbel" pitchFamily="34" charset="0"/>
              </a:rPr>
              <a:t>Flat Samples - Surface Roughness </a:t>
            </a:r>
          </a:p>
        </p:txBody>
      </p:sp>
      <p:pic>
        <p:nvPicPr>
          <p:cNvPr id="1035" name="Picture 4" descr="identifier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6093296"/>
            <a:ext cx="685800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11" descr="bcp_50_00 af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409847"/>
            <a:ext cx="3274769" cy="2457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Text Box 110"/>
          <p:cNvSpPr txBox="1">
            <a:spLocks noChangeArrowheads="1"/>
          </p:cNvSpPr>
          <p:nvPr/>
        </p:nvSpPr>
        <p:spPr bwMode="auto">
          <a:xfrm>
            <a:off x="4572000" y="1066800"/>
            <a:ext cx="20458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389438"/>
            <a:r>
              <a:rPr lang="en-US" sz="2000" dirty="0" smtClean="0">
                <a:latin typeface="Corbel" pitchFamily="34" charset="0"/>
              </a:rPr>
              <a:t>BCP 1:1:2, 20 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dirty="0" smtClean="0">
                <a:latin typeface="Corbel" pitchFamily="34" charset="0"/>
              </a:rPr>
              <a:t>m</a:t>
            </a:r>
            <a:endParaRPr lang="en-US" sz="2000" dirty="0">
              <a:latin typeface="Corbel" pitchFamily="34" charset="0"/>
            </a:endParaRPr>
          </a:p>
        </p:txBody>
      </p:sp>
      <p:sp>
        <p:nvSpPr>
          <p:cNvPr id="1040" name="Text Box 114"/>
          <p:cNvSpPr txBox="1">
            <a:spLocks noChangeArrowheads="1"/>
          </p:cNvSpPr>
          <p:nvPr/>
        </p:nvSpPr>
        <p:spPr bwMode="auto">
          <a:xfrm>
            <a:off x="7620000" y="4114800"/>
            <a:ext cx="11544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389438"/>
            <a:r>
              <a:rPr lang="en-US" sz="2000" dirty="0">
                <a:latin typeface="Corbel" pitchFamily="34" charset="0"/>
              </a:rPr>
              <a:t>BCP + </a:t>
            </a:r>
            <a:r>
              <a:rPr lang="en-US" sz="2000" dirty="0">
                <a:solidFill>
                  <a:srgbClr val="006600"/>
                </a:solidFill>
                <a:latin typeface="Corbel" pitchFamily="34" charset="0"/>
              </a:rPr>
              <a:t>PE</a:t>
            </a:r>
          </a:p>
        </p:txBody>
      </p:sp>
      <p:sp>
        <p:nvSpPr>
          <p:cNvPr id="1041" name="Rectangle 16"/>
          <p:cNvSpPr>
            <a:spLocks noChangeArrowheads="1"/>
          </p:cNvSpPr>
          <p:nvPr/>
        </p:nvSpPr>
        <p:spPr bwMode="auto">
          <a:xfrm>
            <a:off x="2590800" y="6107668"/>
            <a:ext cx="419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>
                <a:latin typeface="Corbel" pitchFamily="34" charset="0"/>
              </a:rPr>
              <a:t>AFM </a:t>
            </a:r>
            <a:r>
              <a:rPr lang="en-US" sz="1800" dirty="0" smtClean="0">
                <a:latin typeface="Corbel" pitchFamily="34" charset="0"/>
              </a:rPr>
              <a:t>scans </a:t>
            </a:r>
            <a:r>
              <a:rPr lang="en-US" sz="1800" dirty="0">
                <a:latin typeface="Corbel" pitchFamily="34" charset="0"/>
              </a:rPr>
              <a:t>(50 </a:t>
            </a:r>
            <a:r>
              <a:rPr lang="en-US" sz="1800" dirty="0" err="1">
                <a:latin typeface="Corbel" pitchFamily="34" charset="0"/>
              </a:rPr>
              <a:t>μm</a:t>
            </a:r>
            <a:r>
              <a:rPr lang="en-US" sz="1800" dirty="0">
                <a:latin typeface="Corbel" pitchFamily="34" charset="0"/>
              </a:rPr>
              <a:t> </a:t>
            </a:r>
            <a:r>
              <a:rPr lang="en-US" sz="1800" dirty="0">
                <a:latin typeface="Corbel" pitchFamily="34" charset="0"/>
                <a:sym typeface="Symbol" pitchFamily="18" charset="2"/>
              </a:rPr>
              <a:t></a:t>
            </a:r>
            <a:r>
              <a:rPr lang="en-US" sz="1800" dirty="0">
                <a:latin typeface="Corbel" pitchFamily="34" charset="0"/>
              </a:rPr>
              <a:t> 50 </a:t>
            </a:r>
            <a:r>
              <a:rPr lang="en-US" sz="1800" dirty="0" err="1">
                <a:latin typeface="Corbel" pitchFamily="34" charset="0"/>
              </a:rPr>
              <a:t>μm</a:t>
            </a:r>
            <a:r>
              <a:rPr lang="en-US" sz="1800" dirty="0">
                <a:latin typeface="Corbel" pitchFamily="34" charset="0"/>
              </a:rPr>
              <a:t>) </a:t>
            </a:r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4572000" y="1447800"/>
            <a:ext cx="11865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orbel" pitchFamily="34" charset="0"/>
                <a:cs typeface="Times New Roman" pitchFamily="18" charset="0"/>
              </a:rPr>
              <a:t>RMS </a:t>
            </a:r>
            <a:r>
              <a:rPr lang="en-US" sz="1400" dirty="0" smtClean="0">
                <a:latin typeface="Corbel" pitchFamily="34" charset="0"/>
                <a:cs typeface="Times New Roman" pitchFamily="18" charset="0"/>
              </a:rPr>
              <a:t>=286nm</a:t>
            </a:r>
          </a:p>
          <a:p>
            <a:r>
              <a:rPr lang="en-US" sz="1400" dirty="0" smtClean="0">
                <a:latin typeface="Corbel" pitchFamily="34" charset="0"/>
                <a:cs typeface="Times New Roman" pitchFamily="18" charset="0"/>
              </a:rPr>
              <a:t>Ra=215nm</a:t>
            </a:r>
            <a:endParaRPr lang="en-US" sz="1400" dirty="0">
              <a:latin typeface="Corbel" pitchFamily="34" charset="0"/>
            </a:endParaRPr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7845247" y="4495800"/>
            <a:ext cx="11657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orbel" pitchFamily="34" charset="0"/>
                <a:cs typeface="Times New Roman" pitchFamily="18" charset="0"/>
              </a:rPr>
              <a:t>RMS </a:t>
            </a:r>
            <a:r>
              <a:rPr lang="en-US" sz="1400" dirty="0" smtClean="0">
                <a:latin typeface="Corbel" pitchFamily="34" charset="0"/>
                <a:cs typeface="Times New Roman" pitchFamily="18" charset="0"/>
              </a:rPr>
              <a:t>=215nm</a:t>
            </a:r>
          </a:p>
          <a:p>
            <a:r>
              <a:rPr lang="en-US" sz="1400" dirty="0" smtClean="0">
                <a:latin typeface="Corbel" pitchFamily="34" charset="0"/>
                <a:cs typeface="Times New Roman" pitchFamily="18" charset="0"/>
              </a:rPr>
              <a:t>Ra=169 nm  </a:t>
            </a:r>
            <a:endParaRPr lang="en-US" sz="1400" dirty="0">
              <a:latin typeface="Corbe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276350"/>
            <a:ext cx="34798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 Box 110"/>
          <p:cNvSpPr txBox="1">
            <a:spLocks noChangeArrowheads="1"/>
          </p:cNvSpPr>
          <p:nvPr/>
        </p:nvSpPr>
        <p:spPr bwMode="auto">
          <a:xfrm>
            <a:off x="609600" y="914400"/>
            <a:ext cx="14013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389438"/>
            <a:r>
              <a:rPr lang="en-US" sz="2000" dirty="0" smtClean="0">
                <a:latin typeface="Corbel" pitchFamily="34" charset="0"/>
              </a:rPr>
              <a:t>As received</a:t>
            </a:r>
            <a:endParaRPr lang="en-US" sz="2000" dirty="0">
              <a:latin typeface="Corbel" pitchFamily="34" charset="0"/>
            </a:endParaRPr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228600" y="1295400"/>
            <a:ext cx="11732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orbel" pitchFamily="34" charset="0"/>
                <a:cs typeface="Times New Roman" pitchFamily="18" charset="0"/>
              </a:rPr>
              <a:t>RMS=254nm </a:t>
            </a:r>
          </a:p>
          <a:p>
            <a:r>
              <a:rPr lang="en-US" sz="1400" dirty="0" smtClean="0">
                <a:latin typeface="Corbel" pitchFamily="34" charset="0"/>
                <a:cs typeface="Times New Roman" pitchFamily="18" charset="0"/>
              </a:rPr>
              <a:t>Ra=210 nm</a:t>
            </a:r>
            <a:endParaRPr lang="en-US" sz="1400" dirty="0">
              <a:latin typeface="Corbel" pitchFamily="34" charset="0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3352800"/>
            <a:ext cx="3474720" cy="26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Rectangle 28"/>
          <p:cNvSpPr/>
          <p:nvPr/>
        </p:nvSpPr>
        <p:spPr>
          <a:xfrm>
            <a:off x="228600" y="5791200"/>
            <a:ext cx="1126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orbel" pitchFamily="34" charset="0"/>
              </a:rPr>
              <a:t>120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>
                <a:latin typeface="Corbel" pitchFamily="34" charset="0"/>
              </a:rPr>
              <a:t>m</a:t>
            </a:r>
            <a:endParaRPr lang="en-US" dirty="0">
              <a:latin typeface="Corbel" pitchFamily="34" charset="0"/>
            </a:endParaRPr>
          </a:p>
        </p:txBody>
      </p:sp>
      <p:sp>
        <p:nvSpPr>
          <p:cNvPr id="30" name="Text Box 110"/>
          <p:cNvSpPr txBox="1">
            <a:spLocks noChangeArrowheads="1"/>
          </p:cNvSpPr>
          <p:nvPr/>
        </p:nvSpPr>
        <p:spPr bwMode="auto">
          <a:xfrm>
            <a:off x="228600" y="4724400"/>
            <a:ext cx="22571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389438"/>
            <a:r>
              <a:rPr lang="en-US" sz="2000" dirty="0" smtClean="0">
                <a:latin typeface="Corbel" pitchFamily="34" charset="0"/>
              </a:rPr>
              <a:t>3-steps PE ,120 mm</a:t>
            </a:r>
            <a:endParaRPr lang="en-US" sz="2000" dirty="0">
              <a:latin typeface="Corbel" pitchFamily="34" charset="0"/>
            </a:endParaRPr>
          </a:p>
        </p:txBody>
      </p:sp>
      <p:sp>
        <p:nvSpPr>
          <p:cNvPr id="31" name="Rectangle 18"/>
          <p:cNvSpPr>
            <a:spLocks noChangeArrowheads="1"/>
          </p:cNvSpPr>
          <p:nvPr/>
        </p:nvSpPr>
        <p:spPr bwMode="auto">
          <a:xfrm>
            <a:off x="381000" y="5105400"/>
            <a:ext cx="11331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Corbel" pitchFamily="34" charset="0"/>
                <a:cs typeface="Times New Roman" pitchFamily="18" charset="0"/>
              </a:rPr>
              <a:t>RMS=234nm</a:t>
            </a:r>
          </a:p>
          <a:p>
            <a:r>
              <a:rPr lang="en-US" sz="1400" dirty="0" smtClean="0">
                <a:latin typeface="Corbel" pitchFamily="34" charset="0"/>
                <a:cs typeface="Times New Roman" pitchFamily="18" charset="0"/>
              </a:rPr>
              <a:t>Ra=174 nm </a:t>
            </a:r>
            <a:endParaRPr lang="en-US" sz="1400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2238"/>
            <a:ext cx="4040188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Sample cavity setup with fiber optics</a:t>
            </a:r>
            <a:endParaRPr lang="en-US" dirty="0"/>
          </a:p>
        </p:txBody>
      </p:sp>
      <p:pic>
        <p:nvPicPr>
          <p:cNvPr id="7" name="Content Placeholder 6" descr="Photo179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1143000"/>
            <a:ext cx="3429000" cy="4572000"/>
          </a:xfrm>
          <a:scene3d>
            <a:camera prst="orthographicFront"/>
            <a:lightRig rig="threePt" dir="t"/>
          </a:scene3d>
          <a:sp3d z="88900"/>
        </p:spPr>
      </p:pic>
      <p:pic>
        <p:nvPicPr>
          <p:cNvPr id="10" name="Picture 9" descr="Photo17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1050" y="304800"/>
            <a:ext cx="4400550" cy="5867400"/>
          </a:xfrm>
          <a:prstGeom prst="rect">
            <a:avLst/>
          </a:prstGeom>
          <a:scene3d>
            <a:camera prst="perspectiveLeft">
              <a:rot lat="0" lon="1800000" rev="0"/>
            </a:camera>
            <a:lightRig rig="chilly" dir="t"/>
          </a:scene3d>
          <a:sp3d prstMaterial="dkEdge">
            <a:bevelT w="1270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entesi quadra aperta 12"/>
          <p:cNvSpPr/>
          <p:nvPr/>
        </p:nvSpPr>
        <p:spPr>
          <a:xfrm flipH="1">
            <a:off x="8604448" y="-819472"/>
            <a:ext cx="496010" cy="806489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entesi quadra aperta 11"/>
          <p:cNvSpPr/>
          <p:nvPr/>
        </p:nvSpPr>
        <p:spPr>
          <a:xfrm flipH="1">
            <a:off x="8172400" y="-410930"/>
            <a:ext cx="928058" cy="7268930"/>
          </a:xfrm>
          <a:prstGeom prst="leftBracket">
            <a:avLst>
              <a:gd name="adj" fmla="val 24974"/>
            </a:avLst>
          </a:prstGeom>
          <a:solidFill>
            <a:srgbClr val="FF0000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entesi quadra aperta 4"/>
          <p:cNvSpPr/>
          <p:nvPr/>
        </p:nvSpPr>
        <p:spPr>
          <a:xfrm flipH="1">
            <a:off x="7452320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entesi quadra aperta 2"/>
          <p:cNvSpPr/>
          <p:nvPr/>
        </p:nvSpPr>
        <p:spPr>
          <a:xfrm flipH="1">
            <a:off x="7380312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entesi quadra aperta 10"/>
          <p:cNvSpPr/>
          <p:nvPr/>
        </p:nvSpPr>
        <p:spPr>
          <a:xfrm flipH="1">
            <a:off x="8460432" y="-1368152"/>
            <a:ext cx="640026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entesi quadra aperta 3"/>
          <p:cNvSpPr/>
          <p:nvPr/>
        </p:nvSpPr>
        <p:spPr>
          <a:xfrm flipH="1">
            <a:off x="7308304" y="-315416"/>
            <a:ext cx="1152128" cy="7173416"/>
          </a:xfrm>
          <a:prstGeom prst="leftBracket">
            <a:avLst>
              <a:gd name="adj" fmla="val 24974"/>
            </a:avLst>
          </a:prstGeom>
          <a:solidFill>
            <a:schemeClr val="bg1"/>
          </a:solidFill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7265324" y="43542"/>
            <a:ext cx="1368152" cy="576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8388424" y="4869160"/>
            <a:ext cx="75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PA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395536" y="836712"/>
            <a:ext cx="77048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Atmospheric Microwave Plasma Torches for Advanced Cleaning</a:t>
            </a:r>
            <a:endParaRPr lang="en-US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755576" y="3645024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A. A. </a:t>
            </a:r>
            <a:r>
              <a:rPr lang="en-US" sz="3600" dirty="0" smtClean="0">
                <a:solidFill>
                  <a:srgbClr val="FF0000"/>
                </a:solidFill>
              </a:rPr>
              <a:t>Rossi, </a:t>
            </a:r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G. </a:t>
            </a:r>
            <a:r>
              <a:rPr lang="en-US" sz="3600" dirty="0" err="1" smtClean="0">
                <a:solidFill>
                  <a:schemeClr val="bg1">
                    <a:lumMod val="50000"/>
                  </a:schemeClr>
                </a:solidFill>
              </a:rPr>
              <a:t>Terenziani</a:t>
            </a:r>
            <a:endParaRPr lang="en-US" sz="36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F. </a:t>
            </a:r>
            <a:r>
              <a:rPr lang="en-US" sz="3600" dirty="0" err="1" smtClean="0">
                <a:solidFill>
                  <a:srgbClr val="FF0000"/>
                </a:solidFill>
              </a:rPr>
              <a:t>Stivanello</a:t>
            </a:r>
            <a:r>
              <a:rPr lang="en-US" sz="3600" dirty="0" smtClean="0">
                <a:solidFill>
                  <a:srgbClr val="FF0000"/>
                </a:solidFill>
              </a:rPr>
              <a:t> and V. </a:t>
            </a:r>
            <a:r>
              <a:rPr lang="en-US" sz="3600" dirty="0" err="1" smtClean="0">
                <a:solidFill>
                  <a:srgbClr val="FF0000"/>
                </a:solidFill>
              </a:rPr>
              <a:t>Palmieri</a:t>
            </a:r>
            <a:endParaRPr lang="en-US" sz="36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77392" y="-27384"/>
            <a:ext cx="9031112" cy="1143000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Plasma 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Flames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534" r="18767" b="47763"/>
          <a:stretch/>
        </p:blipFill>
        <p:spPr>
          <a:xfrm>
            <a:off x="899592" y="2348880"/>
            <a:ext cx="7427934" cy="2379946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>
            <a:off x="3635896" y="3651570"/>
            <a:ext cx="4536504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5539053" y="1268760"/>
            <a:ext cx="96212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17 cm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Connettore 2 11"/>
          <p:cNvCxnSpPr>
            <a:stCxn id="10" idx="2"/>
          </p:cNvCxnSpPr>
          <p:nvPr/>
        </p:nvCxnSpPr>
        <p:spPr>
          <a:xfrm flipH="1">
            <a:off x="6011298" y="1730425"/>
            <a:ext cx="8817" cy="19145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971600" y="3645024"/>
            <a:ext cx="2664296" cy="0"/>
          </a:xfrm>
          <a:prstGeom prst="straightConnector1">
            <a:avLst/>
          </a:prstGeom>
          <a:ln w="38100">
            <a:solidFill>
              <a:srgbClr val="00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1971327" y="1268760"/>
            <a:ext cx="96212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10 cm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Connettore 2 18"/>
          <p:cNvCxnSpPr>
            <a:stCxn id="17" idx="2"/>
          </p:cNvCxnSpPr>
          <p:nvPr/>
        </p:nvCxnSpPr>
        <p:spPr>
          <a:xfrm flipH="1">
            <a:off x="2443572" y="1730425"/>
            <a:ext cx="8817" cy="1914599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6109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end 004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572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249" b="22538"/>
          <a:stretch/>
        </p:blipFill>
        <p:spPr>
          <a:xfrm>
            <a:off x="0" y="0"/>
            <a:ext cx="9155536" cy="6858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084168" y="2651434"/>
            <a:ext cx="2236831" cy="369332"/>
          </a:xfrm>
          <a:prstGeom prst="rect">
            <a:avLst/>
          </a:prstGeom>
          <a:solidFill>
            <a:srgbClr val="71FCFF"/>
          </a:solidFill>
          <a:ln w="38100">
            <a:solidFill>
              <a:srgbClr val="71FC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Bended Quartz Tube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Connettore 2 8"/>
          <p:cNvCxnSpPr>
            <a:stCxn id="7" idx="2"/>
          </p:cNvCxnSpPr>
          <p:nvPr/>
        </p:nvCxnSpPr>
        <p:spPr>
          <a:xfrm flipH="1">
            <a:off x="5724128" y="3020766"/>
            <a:ext cx="1478456" cy="2006932"/>
          </a:xfrm>
          <a:prstGeom prst="straightConnector1">
            <a:avLst/>
          </a:prstGeom>
          <a:ln w="38100">
            <a:solidFill>
              <a:srgbClr val="71FC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1903012" y="1744947"/>
            <a:ext cx="580756" cy="4572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233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7265324" y="43542"/>
            <a:ext cx="1368152" cy="5761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7164288" y="0"/>
            <a:ext cx="36004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106" name="Picture 2" descr="C:\Documents and Settings\Palmieri V\Documenti\All files\All files\CONFERENCES\Thin film Conf\Thin films &amp; new Ideas_10\foto Workshop\5285447917_b80ca0177e_b.jpg"/>
          <p:cNvPicPr>
            <a:picLocks noChangeAspect="1" noChangeArrowheads="1"/>
          </p:cNvPicPr>
          <p:nvPr/>
        </p:nvPicPr>
        <p:blipFill>
          <a:blip r:embed="rId2" cstate="print"/>
          <a:srcRect l="6194" t="49634" r="3527" b="7823"/>
          <a:stretch>
            <a:fillRect/>
          </a:stretch>
        </p:blipFill>
        <p:spPr bwMode="auto">
          <a:xfrm>
            <a:off x="0" y="3429000"/>
            <a:ext cx="9144000" cy="2862469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 rot="21335429">
            <a:off x="364249" y="1303916"/>
            <a:ext cx="8460432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  </a:t>
            </a:r>
            <a:r>
              <a:rPr lang="en-US" sz="5400" b="1" dirty="0" smtClean="0"/>
              <a:t>See you at </a:t>
            </a:r>
            <a:r>
              <a:rPr lang="en-US" sz="6600" b="1" dirty="0" err="1" smtClean="0">
                <a:solidFill>
                  <a:schemeClr val="accent1">
                    <a:lumMod val="75000"/>
                  </a:schemeClr>
                </a:solidFill>
              </a:rPr>
              <a:t>Jlab</a:t>
            </a:r>
            <a:r>
              <a:rPr lang="en-US" sz="5400" b="1" dirty="0" smtClean="0"/>
              <a:t> in </a:t>
            </a:r>
            <a:r>
              <a:rPr lang="en-US" sz="6600" b="1" dirty="0" smtClean="0">
                <a:solidFill>
                  <a:srgbClr val="FF0000"/>
                </a:solidFill>
              </a:rPr>
              <a:t>2012</a:t>
            </a:r>
            <a:r>
              <a:rPr lang="en-US" sz="6000" b="1" dirty="0" smtClean="0">
                <a:solidFill>
                  <a:srgbClr val="FF0000"/>
                </a:solidFill>
              </a:rPr>
              <a:t> 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alyTalkPPT2010-7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2462</Words>
  <Application>Microsoft Office PowerPoint</Application>
  <PresentationFormat>Presentazione su schermo (4:3)</PresentationFormat>
  <Paragraphs>570</Paragraphs>
  <Slides>99</Slides>
  <Notes>13</Notes>
  <HiddenSlides>0</HiddenSlides>
  <MMClips>1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99</vt:i4>
      </vt:variant>
    </vt:vector>
  </HeadingPairs>
  <TitlesOfParts>
    <vt:vector size="103" baseType="lpstr">
      <vt:lpstr>Tema di Office</vt:lpstr>
      <vt:lpstr>ItalyTalkPPT2010-7</vt:lpstr>
      <vt:lpstr>Equation</vt:lpstr>
      <vt:lpstr>Graph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Field range of the Meissner state is greatly increased in a thin film with d &lt; </vt:lpstr>
      <vt:lpstr>Superconducting current</vt:lpstr>
      <vt:lpstr>Dependence of the SC gap on current </vt:lpstr>
      <vt:lpstr>Thermal activation in rf field in the clean limit</vt:lpstr>
      <vt:lpstr>Nonmagnetic impurities are  pairbreakers at high fields 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Microstructure and Defect Density in Sputtered Films   </vt:lpstr>
      <vt:lpstr>What do we need to know?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Three different Coaters at AASC</vt:lpstr>
      <vt:lpstr>Diapositiva 41</vt:lpstr>
      <vt:lpstr>Diapositiva 42</vt:lpstr>
      <vt:lpstr>Nb on MgO: macro-particles show same orientation as flat surface </vt:lpstr>
      <vt:lpstr>Diapositiva 44</vt:lpstr>
      <vt:lpstr>Diapositiva 45</vt:lpstr>
      <vt:lpstr>Structure vs.  Bake Temperature- Al2O3 (11-20)</vt:lpstr>
      <vt:lpstr>Nb/MgO (100)</vt:lpstr>
      <vt:lpstr>Nb/MgO (100)</vt:lpstr>
      <vt:lpstr>Nb/MgO (100)</vt:lpstr>
      <vt:lpstr>Nb/MgO</vt:lpstr>
      <vt:lpstr>Diapositiva 51</vt:lpstr>
      <vt:lpstr>Diapositiva 52</vt:lpstr>
      <vt:lpstr>Diapositiva 53</vt:lpstr>
      <vt:lpstr>Diapositiva 54</vt:lpstr>
      <vt:lpstr>Diapositiva 55</vt:lpstr>
      <vt:lpstr>HIPIMS without any gas: Pure Self-Sputtering in Vacuum</vt:lpstr>
      <vt:lpstr>Conformal Coating by Energetic Condensation have been demonstrated</vt:lpstr>
      <vt:lpstr>Diapositiva 58</vt:lpstr>
      <vt:lpstr>Dedicated Nb-HIPIMS chamber under construction @ Berkeley</vt:lpstr>
      <vt:lpstr>Diapositiva 60</vt:lpstr>
      <vt:lpstr>Diapositiva 61</vt:lpstr>
      <vt:lpstr>Diapositiva 62</vt:lpstr>
      <vt:lpstr>Hardness – Scale of indentation</vt:lpstr>
      <vt:lpstr>Instrumented Indentation Testing</vt:lpstr>
      <vt:lpstr>Deposition of coatings</vt:lpstr>
      <vt:lpstr>on Cu substrate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Thermal activation in rf field in the clean limit</vt:lpstr>
      <vt:lpstr>Magnesium Diboride Thin Films for Superconducting RF Cavities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Flat Samples - Etching Rate Dependence on Discharge Parameters</vt:lpstr>
      <vt:lpstr>Flat Samples - Surface Roughness </vt:lpstr>
      <vt:lpstr>Diapositiva 94</vt:lpstr>
      <vt:lpstr>Diapositiva 95</vt:lpstr>
      <vt:lpstr>Plasma Flames</vt:lpstr>
      <vt:lpstr>Diapositiva 97</vt:lpstr>
      <vt:lpstr>Diapositiva 98</vt:lpstr>
      <vt:lpstr>Diapositiva 99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cp:lastModifiedBy> </cp:lastModifiedBy>
  <cp:revision>89</cp:revision>
  <dcterms:modified xsi:type="dcterms:W3CDTF">2011-02-28T01:09:56Z</dcterms:modified>
</cp:coreProperties>
</file>