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4" r:id="rId10"/>
    <p:sldId id="266" r:id="rId11"/>
    <p:sldId id="267" r:id="rId12"/>
    <p:sldId id="268" r:id="rId13"/>
    <p:sldId id="269" r:id="rId14"/>
    <p:sldId id="321" r:id="rId15"/>
    <p:sldId id="296" r:id="rId16"/>
    <p:sldId id="298" r:id="rId17"/>
    <p:sldId id="300" r:id="rId18"/>
    <p:sldId id="277" r:id="rId19"/>
    <p:sldId id="301" r:id="rId20"/>
    <p:sldId id="304" r:id="rId21"/>
    <p:sldId id="305" r:id="rId22"/>
    <p:sldId id="306" r:id="rId23"/>
    <p:sldId id="307" r:id="rId24"/>
    <p:sldId id="308" r:id="rId25"/>
    <p:sldId id="309" r:id="rId26"/>
    <p:sldId id="328" r:id="rId27"/>
    <p:sldId id="329" r:id="rId28"/>
    <p:sldId id="331" r:id="rId29"/>
    <p:sldId id="316" r:id="rId30"/>
    <p:sldId id="281" r:id="rId31"/>
    <p:sldId id="293" r:id="rId32"/>
    <p:sldId id="282" r:id="rId33"/>
    <p:sldId id="283" r:id="rId34"/>
    <p:sldId id="319" r:id="rId35"/>
    <p:sldId id="295" r:id="rId36"/>
    <p:sldId id="317" r:id="rId37"/>
    <p:sldId id="320" r:id="rId38"/>
    <p:sldId id="302" r:id="rId39"/>
    <p:sldId id="330" r:id="rId40"/>
    <p:sldId id="290" r:id="rId41"/>
    <p:sldId id="292" r:id="rId42"/>
    <p:sldId id="284" r:id="rId43"/>
    <p:sldId id="285" r:id="rId44"/>
    <p:sldId id="318" r:id="rId45"/>
    <p:sldId id="287" r:id="rId46"/>
    <p:sldId id="288" r:id="rId47"/>
    <p:sldId id="324" r:id="rId48"/>
    <p:sldId id="332" r:id="rId49"/>
    <p:sldId id="326" r:id="rId50"/>
    <p:sldId id="327" r:id="rId51"/>
  </p:sldIdLst>
  <p:sldSz cx="9144000" cy="6858000" type="screen4x3"/>
  <p:notesSz cx="7104063" cy="9621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B8412"/>
    <a:srgbClr val="913533"/>
    <a:srgbClr val="3F3052"/>
    <a:srgbClr val="1A3D68"/>
    <a:srgbClr val="000000"/>
    <a:srgbClr val="5C4676"/>
    <a:srgbClr val="CC0099"/>
    <a:srgbClr val="FF33CC"/>
    <a:srgbClr val="0000CC"/>
    <a:srgbClr val="1F4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55" d="100"/>
          <a:sy n="55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48109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7" cy="48109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357E5C-3B57-4637-BE50-7ACD453CEB11}" type="datetimeFigureOut">
              <a:rPr lang="it-IT" smtClean="0"/>
              <a:pPr/>
              <a:t>29/04/2011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722313"/>
            <a:ext cx="4811713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570375"/>
            <a:ext cx="5683250" cy="432982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39077"/>
            <a:ext cx="3078427" cy="48109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139077"/>
            <a:ext cx="3078427" cy="48109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6929A78-0D87-4996-AF06-F50F277A62D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973A-303A-4E2D-9A29-143631C46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dsweb.cern.ch/record/134479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71600" y="5002346"/>
            <a:ext cx="6400800" cy="101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Lorenzo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Bonechi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INFN – Firenze)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per la </a:t>
            </a:r>
            <a:r>
              <a:rPr lang="en-US" sz="2400" b="1" dirty="0" err="1" smtClean="0"/>
              <a:t>collaborazione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LHCf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625" y="268289"/>
            <a:ext cx="8286750" cy="10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IFAE 2011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Incontri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di </a:t>
            </a:r>
            <a:r>
              <a:rPr lang="fr-FR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Fisica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delle </a:t>
            </a:r>
            <a:r>
              <a:rPr lang="fr-FR" sz="2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Alte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Energie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latin typeface="+mn-lt"/>
                <a:cs typeface="+mn-cs"/>
              </a:rPr>
              <a:t>27-29 </a:t>
            </a:r>
            <a:r>
              <a:rPr lang="en-GB" sz="2400" b="1" dirty="0" err="1" smtClean="0">
                <a:latin typeface="+mn-lt"/>
                <a:cs typeface="+mn-cs"/>
              </a:rPr>
              <a:t>aprile</a:t>
            </a:r>
            <a:r>
              <a:rPr lang="en-GB" sz="2400" b="1" dirty="0" smtClean="0">
                <a:latin typeface="+mn-lt"/>
                <a:cs typeface="+mn-cs"/>
              </a:rPr>
              <a:t> 2011, Perugia</a:t>
            </a:r>
            <a:endParaRPr lang="en-GB" sz="2400" b="1" dirty="0">
              <a:latin typeface="+mn-lt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0"/>
            <a:ext cx="2123728" cy="6858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7452320" y="0"/>
            <a:ext cx="1691680" cy="54452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631" y="2098998"/>
            <a:ext cx="7694809" cy="2122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risultati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dell’esperimento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la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fisica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piccolo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angolo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nelle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interazioni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protone-protone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7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TeV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LHC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716" y="5181273"/>
            <a:ext cx="2292756" cy="14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EA302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-36512" y="0"/>
            <a:ext cx="9144000" cy="836712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Picture 6" descr="Arm2_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487" y="4000672"/>
            <a:ext cx="3451429" cy="2308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5" descr="LHCf_20060130_image1"/>
          <p:cNvPicPr>
            <a:picLocks noChangeAspect="1" noChangeArrowheads="1"/>
          </p:cNvPicPr>
          <p:nvPr/>
        </p:nvPicPr>
        <p:blipFill>
          <a:blip r:embed="rId3" cstate="print"/>
          <a:srcRect l="4378" t="9868" r="-688"/>
          <a:stretch>
            <a:fillRect/>
          </a:stretch>
        </p:blipFill>
        <p:spPr bwMode="auto">
          <a:xfrm>
            <a:off x="5694070" y="840549"/>
            <a:ext cx="3443515" cy="2139150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9" name="Line 6"/>
          <p:cNvSpPr>
            <a:spLocks noChangeAspect="1" noChangeShapeType="1"/>
          </p:cNvSpPr>
          <p:nvPr/>
        </p:nvSpPr>
        <p:spPr bwMode="auto">
          <a:xfrm flipH="1" flipV="1">
            <a:off x="5703879" y="1915394"/>
            <a:ext cx="298588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10" name="Line 7"/>
          <p:cNvSpPr>
            <a:spLocks noChangeAspect="1" noChangeShapeType="1"/>
          </p:cNvSpPr>
          <p:nvPr/>
        </p:nvSpPr>
        <p:spPr bwMode="auto">
          <a:xfrm flipH="1" flipV="1">
            <a:off x="5830774" y="2635493"/>
            <a:ext cx="204631" cy="3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76056" y="2044848"/>
            <a:ext cx="79377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b="1" dirty="0">
                <a:latin typeface="+mj-lt"/>
              </a:rPr>
              <a:t>40mm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90393" y="2852936"/>
            <a:ext cx="79377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b="1" dirty="0">
                <a:latin typeface="+mj-lt"/>
              </a:rPr>
              <a:t>20mm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799093" y="3262545"/>
            <a:ext cx="184698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endParaRPr lang="it-IT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7504" y="3165952"/>
            <a:ext cx="4745434" cy="1631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tabLst>
                <a:tab pos="1338027" algn="l"/>
              </a:tabLst>
            </a:pPr>
            <a:r>
              <a:rPr lang="en-US" altLang="ja-JP" sz="2000" b="1" u="sng" dirty="0" smtClean="0">
                <a:latin typeface="+mj-lt"/>
              </a:rPr>
              <a:t>Performances</a:t>
            </a:r>
            <a:endParaRPr lang="en-US" altLang="ja-JP" sz="2000" b="1" u="sng" dirty="0">
              <a:latin typeface="+mj-lt"/>
            </a:endParaRPr>
          </a:p>
          <a:p>
            <a:pPr>
              <a:tabLst>
                <a:tab pos="1338027" algn="l"/>
              </a:tabLst>
            </a:pPr>
            <a:r>
              <a:rPr lang="en-US" altLang="ja-JP" sz="2000" dirty="0">
                <a:latin typeface="+mj-lt"/>
              </a:rPr>
              <a:t>  Energy resolution (&gt; 100GeV)</a:t>
            </a:r>
          </a:p>
          <a:p>
            <a:pPr>
              <a:tabLst>
                <a:tab pos="1338027" algn="l"/>
              </a:tabLst>
            </a:pPr>
            <a:r>
              <a:rPr lang="en-US" altLang="ja-JP" sz="2000" dirty="0">
                <a:latin typeface="+mj-lt"/>
              </a:rPr>
              <a:t>   </a:t>
            </a:r>
            <a:r>
              <a:rPr lang="en-US" altLang="ja-JP" sz="2000" dirty="0" smtClean="0">
                <a:latin typeface="+mj-lt"/>
              </a:rPr>
              <a:t>&lt; 5</a:t>
            </a:r>
            <a:r>
              <a:rPr lang="en-US" altLang="ja-JP" sz="2000" dirty="0">
                <a:latin typeface="+mj-lt"/>
              </a:rPr>
              <a:t>% </a:t>
            </a:r>
            <a:r>
              <a:rPr lang="en-US" altLang="ja-JP" sz="2000" dirty="0" smtClean="0">
                <a:latin typeface="+mj-lt"/>
              </a:rPr>
              <a:t>for photons  and </a:t>
            </a:r>
            <a:r>
              <a:rPr lang="en-US" altLang="ja-JP" sz="2000" dirty="0" smtClean="0">
                <a:latin typeface="+mj-lt"/>
                <a:sym typeface="Symbol"/>
              </a:rPr>
              <a:t> </a:t>
            </a:r>
            <a:r>
              <a:rPr lang="en-US" altLang="ja-JP" sz="2000" dirty="0" smtClean="0">
                <a:latin typeface="+mj-lt"/>
              </a:rPr>
              <a:t>30</a:t>
            </a:r>
            <a:r>
              <a:rPr lang="en-US" altLang="ja-JP" sz="2000" dirty="0">
                <a:latin typeface="+mj-lt"/>
              </a:rPr>
              <a:t>% </a:t>
            </a:r>
            <a:r>
              <a:rPr lang="en-US" altLang="ja-JP" sz="2000" dirty="0" smtClean="0">
                <a:latin typeface="+mj-lt"/>
              </a:rPr>
              <a:t> for </a:t>
            </a:r>
            <a:r>
              <a:rPr lang="en-US" altLang="ja-JP" sz="2000" dirty="0">
                <a:latin typeface="+mj-lt"/>
              </a:rPr>
              <a:t>neutrons</a:t>
            </a:r>
          </a:p>
          <a:p>
            <a:pPr>
              <a:tabLst>
                <a:tab pos="1338027" algn="l"/>
              </a:tabLst>
            </a:pPr>
            <a:r>
              <a:rPr lang="en-US" altLang="ja-JP" sz="2000" dirty="0">
                <a:latin typeface="+mj-lt"/>
              </a:rPr>
              <a:t>  Position resolution </a:t>
            </a:r>
            <a:br>
              <a:rPr lang="en-US" altLang="ja-JP" sz="2000" dirty="0">
                <a:latin typeface="+mj-lt"/>
              </a:rPr>
            </a:br>
            <a:r>
              <a:rPr lang="en-US" altLang="ja-JP" sz="2000" dirty="0">
                <a:latin typeface="+mj-lt"/>
              </a:rPr>
              <a:t>   </a:t>
            </a:r>
            <a:r>
              <a:rPr lang="en-US" altLang="ja-JP" sz="2000" dirty="0" smtClean="0">
                <a:latin typeface="+mj-lt"/>
              </a:rPr>
              <a:t>&lt; </a:t>
            </a:r>
            <a:r>
              <a:rPr lang="en-US" altLang="ja-JP" sz="2000" dirty="0">
                <a:latin typeface="+mj-lt"/>
              </a:rPr>
              <a:t>200</a:t>
            </a:r>
            <a:r>
              <a:rPr lang="en-US" altLang="ja-JP" sz="2000" dirty="0">
                <a:latin typeface="+mj-lt"/>
                <a:cs typeface="Arial" pitchFamily="34" charset="0"/>
              </a:rPr>
              <a:t>μm (Arm#1</a:t>
            </a:r>
            <a:r>
              <a:rPr lang="en-US" altLang="ja-JP" sz="2000" dirty="0" smtClean="0">
                <a:latin typeface="+mj-lt"/>
                <a:cs typeface="Arial" pitchFamily="34" charset="0"/>
              </a:rPr>
              <a:t>)  and </a:t>
            </a:r>
            <a:r>
              <a:rPr lang="en-US" altLang="ja-JP" sz="2000" dirty="0" smtClean="0">
                <a:latin typeface="+mj-lt"/>
                <a:cs typeface="Arial" pitchFamily="34" charset="0"/>
                <a:sym typeface="Symbol"/>
              </a:rPr>
              <a:t> </a:t>
            </a:r>
            <a:r>
              <a:rPr lang="en-US" altLang="ja-JP" sz="2000" dirty="0" smtClean="0">
                <a:latin typeface="+mj-lt"/>
                <a:cs typeface="Arial" pitchFamily="34" charset="0"/>
              </a:rPr>
              <a:t>40μm   </a:t>
            </a:r>
            <a:r>
              <a:rPr lang="en-US" altLang="ja-JP" sz="2000" dirty="0">
                <a:latin typeface="+mj-lt"/>
                <a:cs typeface="Arial" pitchFamily="34" charset="0"/>
              </a:rPr>
              <a:t>(Arm#2)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0" y="757445"/>
            <a:ext cx="6248345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800" b="1" u="sng" dirty="0">
                <a:solidFill>
                  <a:srgbClr val="000099"/>
                </a:solidFill>
                <a:latin typeface="+mj-lt"/>
              </a:rPr>
              <a:t>Sampling </a:t>
            </a:r>
            <a:r>
              <a:rPr lang="en-US" altLang="ja-JP" sz="2800" b="1" u="sng" dirty="0" smtClean="0">
                <a:solidFill>
                  <a:srgbClr val="000099"/>
                </a:solidFill>
                <a:latin typeface="+mj-lt"/>
              </a:rPr>
              <a:t>and imaging E.M. calorimeters</a:t>
            </a:r>
            <a:r>
              <a:rPr lang="en-US" altLang="ja-JP" sz="2800" b="1" dirty="0" smtClean="0">
                <a:solidFill>
                  <a:srgbClr val="000099"/>
                </a:solidFill>
                <a:latin typeface="+mj-lt"/>
              </a:rPr>
              <a:t> </a:t>
            </a:r>
            <a:endParaRPr lang="en-US" altLang="ja-JP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1258887"/>
            <a:ext cx="5148064" cy="19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000" dirty="0" smtClean="0">
                <a:latin typeface="+mj-lt"/>
              </a:rPr>
              <a:t> Absorber: W (44 </a:t>
            </a:r>
            <a:r>
              <a:rPr lang="en-US" altLang="ja-JP" sz="2000" dirty="0" err="1">
                <a:latin typeface="+mj-lt"/>
              </a:rPr>
              <a:t>r.l</a:t>
            </a:r>
            <a:r>
              <a:rPr lang="en-US" altLang="ja-JP" sz="2000" dirty="0">
                <a:latin typeface="+mj-lt"/>
              </a:rPr>
              <a:t>  , </a:t>
            </a:r>
            <a:r>
              <a:rPr lang="en-US" altLang="ja-JP" sz="2000" dirty="0" smtClean="0">
                <a:latin typeface="+mj-lt"/>
              </a:rPr>
              <a:t>1.55λ</a:t>
            </a:r>
            <a:r>
              <a:rPr lang="en-US" altLang="ja-JP" sz="2000" baseline="-25000" dirty="0" smtClean="0">
                <a:latin typeface="+mj-lt"/>
              </a:rPr>
              <a:t>I</a:t>
            </a:r>
            <a:r>
              <a:rPr lang="en-US" altLang="ja-JP" sz="2000" dirty="0" smtClean="0">
                <a:latin typeface="+mj-lt"/>
              </a:rPr>
              <a:t> )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000" dirty="0" smtClean="0">
                <a:latin typeface="+mj-lt"/>
              </a:rPr>
              <a:t> Energy measurement: plastic </a:t>
            </a:r>
            <a:r>
              <a:rPr lang="en-US" altLang="ja-JP" sz="2000" dirty="0" err="1" smtClean="0">
                <a:latin typeface="+mj-lt"/>
              </a:rPr>
              <a:t>scintillator</a:t>
            </a:r>
            <a:r>
              <a:rPr lang="en-US" altLang="ja-JP" sz="2000" dirty="0" smtClean="0">
                <a:latin typeface="+mj-lt"/>
              </a:rPr>
              <a:t> tiles</a:t>
            </a:r>
            <a:endParaRPr lang="en-US" altLang="ja-JP" sz="20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2000" dirty="0" smtClean="0">
                <a:latin typeface="+mj-lt"/>
              </a:rPr>
              <a:t> 4 tracking layers for imaging:</a:t>
            </a:r>
            <a:r>
              <a:rPr lang="en-US" altLang="ja-JP" sz="2000" dirty="0">
                <a:latin typeface="+mj-lt"/>
              </a:rPr>
              <a:t/>
            </a:r>
            <a:br>
              <a:rPr lang="en-US" altLang="ja-JP" sz="2000" dirty="0">
                <a:latin typeface="+mj-lt"/>
              </a:rPr>
            </a:br>
            <a:r>
              <a:rPr lang="en-US" altLang="ja-JP" sz="2000" dirty="0">
                <a:latin typeface="+mj-lt"/>
              </a:rPr>
              <a:t>  </a:t>
            </a:r>
            <a:r>
              <a:rPr lang="en-US" altLang="ja-JP" sz="2000" dirty="0" smtClean="0">
                <a:latin typeface="+mj-lt"/>
              </a:rPr>
              <a:t> XY-</a:t>
            </a:r>
            <a:r>
              <a:rPr lang="en-US" altLang="ja-JP" sz="2000" dirty="0" err="1" smtClean="0">
                <a:latin typeface="+mj-lt"/>
              </a:rPr>
              <a:t>SciFi</a:t>
            </a:r>
            <a:r>
              <a:rPr lang="en-US" altLang="ja-JP" sz="2000" dirty="0" smtClean="0">
                <a:latin typeface="+mj-lt"/>
              </a:rPr>
              <a:t>(Arm#1</a:t>
            </a:r>
            <a:r>
              <a:rPr lang="en-US" altLang="ja-JP" sz="2000" dirty="0">
                <a:latin typeface="+mj-lt"/>
              </a:rPr>
              <a:t>) and  XY-Silicon </a:t>
            </a:r>
            <a:r>
              <a:rPr lang="en-US" altLang="ja-JP" sz="2000" dirty="0" smtClean="0">
                <a:latin typeface="+mj-lt"/>
              </a:rPr>
              <a:t>strip(Arm#2)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000" b="1" dirty="0" smtClean="0">
                <a:latin typeface="+mj-lt"/>
              </a:rPr>
              <a:t> Each </a:t>
            </a:r>
            <a:r>
              <a:rPr lang="en-US" altLang="ja-JP" sz="2000" b="1" dirty="0">
                <a:latin typeface="+mj-lt"/>
              </a:rPr>
              <a:t>detector has two calorimeter towers, </a:t>
            </a:r>
            <a:br>
              <a:rPr lang="en-US" altLang="ja-JP" sz="2000" b="1" dirty="0">
                <a:latin typeface="+mj-lt"/>
              </a:rPr>
            </a:br>
            <a:r>
              <a:rPr lang="en-US" altLang="ja-JP" sz="2000" b="1" dirty="0">
                <a:latin typeface="+mj-lt"/>
              </a:rPr>
              <a:t>  which allow to reconstruct </a:t>
            </a:r>
            <a:r>
              <a:rPr lang="en-US" altLang="ja-JP" sz="2000" b="1" dirty="0">
                <a:latin typeface="Symbol" pitchFamily="18" charset="2"/>
              </a:rPr>
              <a:t>p</a:t>
            </a:r>
            <a:r>
              <a:rPr lang="en-US" altLang="ja-JP" sz="2000" b="1" baseline="30000" dirty="0">
                <a:latin typeface="+mj-lt"/>
              </a:rPr>
              <a:t>0</a:t>
            </a:r>
            <a:r>
              <a:rPr lang="en-US" altLang="ja-JP" sz="2000" b="1" dirty="0">
                <a:latin typeface="+mj-lt"/>
              </a:rPr>
              <a:t>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" y="4869160"/>
            <a:ext cx="2394662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800" b="1" u="sng" dirty="0">
                <a:solidFill>
                  <a:srgbClr val="000099"/>
                </a:solidFill>
                <a:latin typeface="+mj-lt"/>
              </a:rPr>
              <a:t>Front </a:t>
            </a:r>
            <a:r>
              <a:rPr lang="en-US" altLang="ja-JP" sz="2800" b="1" u="sng" dirty="0" smtClean="0">
                <a:solidFill>
                  <a:srgbClr val="000099"/>
                </a:solidFill>
                <a:latin typeface="+mj-lt"/>
              </a:rPr>
              <a:t>Counters</a:t>
            </a:r>
            <a:endParaRPr lang="en-US" altLang="ja-JP" sz="2800" b="1" u="sng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1406" y="5272172"/>
            <a:ext cx="3250986" cy="12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buFontTx/>
              <a:buChar char="•"/>
            </a:pPr>
            <a:r>
              <a:rPr lang="en-US" altLang="ja-JP" dirty="0">
                <a:latin typeface="+mj-lt"/>
              </a:rPr>
              <a:t> thin </a:t>
            </a:r>
            <a:r>
              <a:rPr lang="en-US" altLang="ja-JP" dirty="0" smtClean="0">
                <a:latin typeface="+mj-lt"/>
              </a:rPr>
              <a:t>scintillators 80x80 mm </a:t>
            </a:r>
            <a:endParaRPr lang="en-US" altLang="ja-JP" baseline="30000" dirty="0" smtClean="0">
              <a:latin typeface="+mj-lt"/>
            </a:endParaRPr>
          </a:p>
          <a:p>
            <a:pPr>
              <a:buFontTx/>
              <a:buChar char="•"/>
            </a:pPr>
            <a:r>
              <a:rPr lang="en-US" altLang="ja-JP" b="1" baseline="30000" dirty="0" smtClean="0"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monitoring of </a:t>
            </a:r>
            <a:r>
              <a:rPr lang="en-US" altLang="ja-JP" b="1" dirty="0">
                <a:latin typeface="+mj-lt"/>
              </a:rPr>
              <a:t>beam </a:t>
            </a:r>
            <a:r>
              <a:rPr lang="en-US" altLang="ja-JP" b="1" dirty="0" smtClean="0">
                <a:latin typeface="+mj-lt"/>
              </a:rPr>
              <a:t>condition </a:t>
            </a:r>
            <a:endParaRPr lang="en-US" altLang="ja-JP" b="1" dirty="0">
              <a:latin typeface="+mj-lt"/>
            </a:endParaRPr>
          </a:p>
          <a:p>
            <a:pPr>
              <a:buFontTx/>
              <a:buChar char="•"/>
            </a:pPr>
            <a:r>
              <a:rPr lang="en-US" altLang="ja-JP" b="1" dirty="0"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background </a:t>
            </a:r>
            <a:r>
              <a:rPr lang="en-US" altLang="ja-JP" b="1" dirty="0">
                <a:latin typeface="+mj-lt"/>
              </a:rPr>
              <a:t>rejection </a:t>
            </a:r>
            <a:endParaRPr lang="en-US" altLang="ja-JP" b="1" dirty="0" smtClean="0">
              <a:latin typeface="+mj-lt"/>
            </a:endParaRPr>
          </a:p>
          <a:p>
            <a:pPr>
              <a:buFontTx/>
              <a:buChar char="•"/>
            </a:pPr>
            <a:r>
              <a:rPr lang="en-US" altLang="ja-JP" b="1" dirty="0" smtClean="0">
                <a:latin typeface="+mj-lt"/>
              </a:rPr>
              <a:t> Van </a:t>
            </a:r>
            <a:r>
              <a:rPr lang="en-US" altLang="ja-JP" b="1" dirty="0" err="1" smtClean="0">
                <a:latin typeface="+mj-lt"/>
              </a:rPr>
              <a:t>der</a:t>
            </a:r>
            <a:r>
              <a:rPr lang="en-US" altLang="ja-JP" b="1" dirty="0" smtClean="0">
                <a:latin typeface="+mj-lt"/>
              </a:rPr>
              <a:t> Meer scan</a:t>
            </a:r>
            <a:endParaRPr lang="en-US" altLang="ja-JP" dirty="0" smtClean="0">
              <a:latin typeface="+mj-lt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452320" y="200850"/>
            <a:ext cx="1497494" cy="7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-Italic" charset="0"/>
              </a:rPr>
              <a:t>Arm1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333669" y="5386230"/>
            <a:ext cx="79377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b="1" dirty="0">
                <a:latin typeface="+mj-lt"/>
              </a:rPr>
              <a:t>25mm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165317" y="4579367"/>
            <a:ext cx="79377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b="1" dirty="0">
                <a:latin typeface="+mj-lt"/>
              </a:rPr>
              <a:t>32mm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H="1" flipV="1">
            <a:off x="6016224" y="4576736"/>
            <a:ext cx="6348" cy="4603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 flipV="1">
            <a:off x="8723348" y="5803721"/>
            <a:ext cx="0" cy="357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7539002" y="3369202"/>
            <a:ext cx="1497494" cy="7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4000" b="1" i="1" dirty="0" smtClean="0">
                <a:solidFill>
                  <a:srgbClr val="3436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-Italic" charset="0"/>
              </a:rPr>
              <a:t>Arm2</a:t>
            </a:r>
            <a:endParaRPr lang="en-US" altLang="ja-JP" sz="4000" b="1" i="1" dirty="0">
              <a:solidFill>
                <a:srgbClr val="3436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-Italic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LHCf</a:t>
            </a:r>
            <a:r>
              <a:rPr lang="en-US" dirty="0" smtClean="0"/>
              <a:t> detectors</a:t>
            </a:r>
            <a:endParaRPr lang="it-IT" dirty="0" smtClean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3002"/>
            <a:ext cx="1606369" cy="15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EA302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-2006" y="0"/>
            <a:ext cx="9144000" cy="836712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11</a:t>
            </a:fld>
            <a:endParaRPr lang="it-IT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auto">
          <a:xfrm>
            <a:off x="182564" y="313033"/>
            <a:ext cx="4032247" cy="6061801"/>
            <a:chOff x="115" y="565"/>
            <a:chExt cx="2402" cy="3611"/>
          </a:xfrm>
        </p:grpSpPr>
        <p:pic>
          <p:nvPicPr>
            <p:cNvPr id="8" name="Picture 4" descr="img_0127_mi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" y="565"/>
              <a:ext cx="2402" cy="3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1" y="3926"/>
              <a:ext cx="1111" cy="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pyrus" pitchFamily="66" charset="0"/>
                  <a:ea typeface="ＭＳ Ｐゴシック" pitchFamily="34" charset="-128"/>
                </a:rPr>
                <a:t>Arm#1 Detector</a:t>
              </a:r>
            </a:p>
          </p:txBody>
        </p:sp>
      </p:grpSp>
      <p:grpSp>
        <p:nvGrpSpPr>
          <p:cNvPr id="10" name="Group 17"/>
          <p:cNvGrpSpPr>
            <a:grpSpLocks noChangeAspect="1"/>
          </p:cNvGrpSpPr>
          <p:nvPr/>
        </p:nvGrpSpPr>
        <p:grpSpPr bwMode="auto">
          <a:xfrm>
            <a:off x="4357687" y="344938"/>
            <a:ext cx="4510089" cy="6014569"/>
            <a:chOff x="2894" y="586"/>
            <a:chExt cx="2692" cy="3590"/>
          </a:xfrm>
        </p:grpSpPr>
        <p:pic>
          <p:nvPicPr>
            <p:cNvPr id="11" name="Picture 7" descr="img_01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4" y="586"/>
              <a:ext cx="2692" cy="3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224" y="3904"/>
              <a:ext cx="1113" cy="2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pyrus" pitchFamily="66" charset="0"/>
                  <a:ea typeface="ＭＳ Ｐゴシック" pitchFamily="34" charset="-128"/>
                </a:rPr>
                <a:t>Arm#2 Detector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140071" y="5846746"/>
            <a:ext cx="876300" cy="481012"/>
            <a:chOff x="1847" y="3929"/>
            <a:chExt cx="552" cy="303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1847" y="3929"/>
              <a:ext cx="499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21008051">
              <a:off x="1875" y="3980"/>
              <a:ext cx="5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pyrus" pitchFamily="66" charset="0"/>
                  <a:ea typeface="ＭＳ Ｐゴシック" pitchFamily="34" charset="-128"/>
                </a:rPr>
                <a:t>90mm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3876" y="5559407"/>
            <a:ext cx="2247900" cy="503237"/>
            <a:chOff x="330" y="3662"/>
            <a:chExt cx="1416" cy="317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340" y="3662"/>
              <a:ext cx="1406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 rot="663506">
              <a:off x="330" y="3716"/>
              <a:ext cx="6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pyrus" pitchFamily="66" charset="0"/>
                  <a:ea typeface="ＭＳ Ｐゴシック" pitchFamily="34" charset="-128"/>
                </a:rPr>
                <a:t>290mm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PART  3</a:t>
            </a:r>
            <a:endParaRPr lang="it-IT" b="1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1372715"/>
          </a:xfrm>
          <a:solidFill>
            <a:srgbClr val="B3A4C8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SINGLE  PHOTON  SPECTRUM </a:t>
            </a:r>
          </a:p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ANALYSIS</a:t>
            </a: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7544" y="530120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Paper has been submitted on </a:t>
            </a:r>
            <a:r>
              <a:rPr lang="en-US" sz="2000" b="1" dirty="0" smtClean="0"/>
              <a:t>Physics Letters B </a:t>
            </a:r>
            <a:r>
              <a:rPr lang="en-US" sz="2000" dirty="0" smtClean="0"/>
              <a:t>and is available on the CERN Document Service (CDS):  </a:t>
            </a:r>
            <a:r>
              <a:rPr lang="en-US" sz="2000" i="1" dirty="0" smtClean="0">
                <a:hlinkClick r:id="rId2"/>
              </a:rPr>
              <a:t>http://cdsweb.cern.ch/record/1344790</a:t>
            </a:r>
            <a:endParaRPr lang="en-US" sz="2000" i="1" dirty="0" smtClean="0"/>
          </a:p>
          <a:p>
            <a:pPr algn="just"/>
            <a:r>
              <a:rPr lang="en-US" sz="2000" dirty="0" smtClean="0"/>
              <a:t>It has been also submitted to </a:t>
            </a:r>
            <a:r>
              <a:rPr lang="en-US" sz="2000" b="1" dirty="0" err="1" smtClean="0"/>
              <a:t>arXiv</a:t>
            </a:r>
            <a:r>
              <a:rPr lang="en-US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214018" y="2708920"/>
            <a:ext cx="8715436" cy="3647898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214282" y="1072985"/>
            <a:ext cx="8715436" cy="1512168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Summary of operations in 2009 and 2010</a:t>
            </a:r>
            <a:endParaRPr lang="it-IT" sz="36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8622" y="714356"/>
            <a:ext cx="84518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0" tIns="35710" rIns="35710" bIns="35710" numCol="1" anchor="t" anchorCtr="0" compatLnSpc="1">
            <a:prstTxWarp prst="textNoShape">
              <a:avLst/>
            </a:prstTxWarp>
          </a:bodyPr>
          <a:lstStyle/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 smtClean="0"/>
              <a:t>Data taking w</a:t>
            </a:r>
            <a:r>
              <a:rPr lang="en-US" sz="2800" dirty="0" smtClean="0">
                <a:latin typeface="+mn-lt"/>
                <a:cs typeface="+mn-cs"/>
              </a:rPr>
              <a:t>ith </a:t>
            </a:r>
            <a:r>
              <a:rPr lang="en-US" sz="2800" b="1" dirty="0" smtClean="0">
                <a:latin typeface="+mn-lt"/>
                <a:cs typeface="+mn-cs"/>
              </a:rPr>
              <a:t>Stable Beam at  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cs typeface="+mn-cs"/>
              </a:rPr>
              <a:t>(450 + 450) </a:t>
            </a:r>
            <a:r>
              <a:rPr lang="en-US" sz="2800" b="1" dirty="0" err="1" smtClean="0">
                <a:solidFill>
                  <a:srgbClr val="0000FF"/>
                </a:solidFill>
                <a:latin typeface="+mn-lt"/>
                <a:cs typeface="+mn-cs"/>
              </a:rPr>
              <a:t>GeV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Dec 6</a:t>
            </a:r>
            <a:r>
              <a:rPr lang="en-US" sz="2400" baseline="30000" dirty="0" smtClean="0">
                <a:latin typeface="+mn-lt"/>
                <a:cs typeface="+mn-cs"/>
              </a:rPr>
              <a:t>th</a:t>
            </a:r>
            <a:r>
              <a:rPr lang="en-US" sz="2400" dirty="0" smtClean="0">
                <a:latin typeface="+mn-lt"/>
                <a:cs typeface="+mn-cs"/>
              </a:rPr>
              <a:t> – Dec 15</a:t>
            </a:r>
            <a:r>
              <a:rPr lang="en-US" sz="2400" baseline="30000" dirty="0" smtClean="0">
                <a:latin typeface="+mn-lt"/>
                <a:cs typeface="+mn-cs"/>
              </a:rPr>
              <a:t>th</a:t>
            </a:r>
            <a:r>
              <a:rPr lang="en-US" sz="2400" dirty="0" smtClean="0">
                <a:latin typeface="+mn-lt"/>
                <a:cs typeface="+mn-cs"/>
              </a:rPr>
              <a:t> 2009  and  </a:t>
            </a:r>
            <a:r>
              <a:rPr lang="en-US" sz="2400" dirty="0" smtClean="0"/>
              <a:t>May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– May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2010</a:t>
            </a:r>
            <a:endParaRPr lang="en-US" sz="2400" dirty="0" smtClean="0">
              <a:latin typeface="+mn-lt"/>
              <a:cs typeface="+mn-cs"/>
            </a:endParaRPr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Total of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cs typeface="+mn-cs"/>
              </a:rPr>
              <a:t>42 hours </a:t>
            </a:r>
            <a:r>
              <a:rPr lang="en-US" sz="2400" dirty="0" smtClean="0">
                <a:latin typeface="+mn-lt"/>
                <a:cs typeface="+mn-cs"/>
              </a:rPr>
              <a:t>for physics</a:t>
            </a:r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  <a:cs typeface="+mn-cs"/>
              </a:rPr>
              <a:t>About</a:t>
            </a:r>
            <a:r>
              <a:rPr lang="en-US" sz="2400" dirty="0" smtClean="0">
                <a:latin typeface="Symbol" pitchFamily="18" charset="2"/>
                <a:cs typeface="+mn-c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cs typeface="+mn-cs"/>
              </a:rPr>
              <a:t>10</a:t>
            </a:r>
            <a:r>
              <a:rPr lang="en-US" sz="2400" b="1" baseline="30000" dirty="0" smtClean="0">
                <a:solidFill>
                  <a:srgbClr val="0000FF"/>
                </a:solidFill>
                <a:latin typeface="+mn-lt"/>
                <a:cs typeface="+mn-cs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cs typeface="+mn-cs"/>
              </a:rPr>
              <a:t> showers </a:t>
            </a:r>
            <a:r>
              <a:rPr lang="en-US" sz="2400" dirty="0" smtClean="0">
                <a:latin typeface="+mn-lt"/>
                <a:cs typeface="+mn-cs"/>
              </a:rPr>
              <a:t>events in Arm1+Arm2</a:t>
            </a:r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 smtClean="0">
              <a:latin typeface="+mn-lt"/>
              <a:cs typeface="+mn-cs"/>
            </a:endParaRPr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marL="406328" indent="-406328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 smtClean="0"/>
              <a:t>Data taking w</a:t>
            </a:r>
            <a:r>
              <a:rPr lang="en-US" sz="2800" dirty="0" smtClean="0">
                <a:latin typeface="+mn-lt"/>
                <a:cs typeface="+mn-cs"/>
              </a:rPr>
              <a:t>ith </a:t>
            </a:r>
            <a:r>
              <a:rPr lang="en-US" sz="2800" b="1" dirty="0" smtClean="0">
                <a:latin typeface="+mn-lt"/>
                <a:cs typeface="+mn-cs"/>
              </a:rPr>
              <a:t>Stable Beam at  </a:t>
            </a:r>
            <a:r>
              <a:rPr lang="en-US" sz="2800" b="1" dirty="0" smtClean="0">
                <a:solidFill>
                  <a:srgbClr val="3B8412"/>
                </a:solidFill>
                <a:latin typeface="+mn-lt"/>
                <a:cs typeface="+mn-cs"/>
              </a:rPr>
              <a:t>(3.5 + 3.5) </a:t>
            </a:r>
            <a:r>
              <a:rPr lang="en-US" sz="2800" b="1" dirty="0" err="1" smtClean="0">
                <a:solidFill>
                  <a:srgbClr val="3B8412"/>
                </a:solidFill>
                <a:latin typeface="+mn-lt"/>
                <a:cs typeface="+mn-cs"/>
              </a:rPr>
              <a:t>TeV</a:t>
            </a:r>
            <a:endParaRPr lang="en-US" sz="2800" b="1" dirty="0" smtClean="0">
              <a:solidFill>
                <a:srgbClr val="3B8412"/>
              </a:solidFill>
              <a:latin typeface="+mn-lt"/>
              <a:cs typeface="+mn-cs"/>
            </a:endParaRPr>
          </a:p>
          <a:p>
            <a:pPr marL="406328" indent="-406328" defTabSz="914239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Mar 30</a:t>
            </a:r>
            <a:r>
              <a:rPr lang="en-US" sz="2400" baseline="30000" dirty="0" smtClean="0">
                <a:latin typeface="+mn-lt"/>
                <a:cs typeface="+mn-cs"/>
              </a:rPr>
              <a:t>th</a:t>
            </a:r>
            <a:r>
              <a:rPr lang="en-US" sz="2400" dirty="0" smtClean="0">
                <a:latin typeface="+mn-lt"/>
                <a:cs typeface="+mn-cs"/>
              </a:rPr>
              <a:t> – </a:t>
            </a:r>
            <a:r>
              <a:rPr lang="en-US" sz="2400" dirty="0" smtClean="0"/>
              <a:t>Jul</a:t>
            </a:r>
            <a:r>
              <a:rPr lang="en-US" sz="2400" dirty="0" smtClean="0">
                <a:latin typeface="+mn-lt"/>
                <a:cs typeface="+mn-cs"/>
              </a:rPr>
              <a:t> 19</a:t>
            </a:r>
            <a:r>
              <a:rPr lang="en-US" sz="2400" baseline="30000" dirty="0" smtClean="0">
                <a:latin typeface="+mn-lt"/>
                <a:cs typeface="+mn-cs"/>
              </a:rPr>
              <a:t>th</a:t>
            </a:r>
            <a:r>
              <a:rPr lang="en-US" sz="2400" dirty="0" smtClean="0">
                <a:latin typeface="+mn-lt"/>
                <a:cs typeface="+mn-cs"/>
              </a:rPr>
              <a:t> 2010</a:t>
            </a:r>
          </a:p>
          <a:p>
            <a:pPr marL="406328" indent="-406328" defTabSz="914239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Total of </a:t>
            </a:r>
            <a:r>
              <a:rPr lang="en-US" sz="2400" b="1" dirty="0" smtClean="0">
                <a:solidFill>
                  <a:srgbClr val="3B8412"/>
                </a:solidFill>
                <a:latin typeface="+mn-lt"/>
                <a:cs typeface="+mn-cs"/>
              </a:rPr>
              <a:t>150 hours </a:t>
            </a:r>
            <a:r>
              <a:rPr lang="en-US" sz="2400" dirty="0" smtClean="0">
                <a:latin typeface="+mn-lt"/>
                <a:cs typeface="+mn-cs"/>
              </a:rPr>
              <a:t>for physics with different setups</a:t>
            </a:r>
          </a:p>
          <a:p>
            <a:pPr marL="863528" lvl="1" indent="-406328" defTabSz="914239" eaLnBrk="0" hangingPunct="0">
              <a:spcAft>
                <a:spcPts val="6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Different </a:t>
            </a:r>
            <a:r>
              <a:rPr lang="en-US" sz="2000" u="sng" dirty="0" smtClean="0">
                <a:latin typeface="+mn-lt"/>
                <a:cs typeface="+mn-cs"/>
              </a:rPr>
              <a:t>vertical positions </a:t>
            </a:r>
            <a:r>
              <a:rPr lang="en-US" sz="2000" dirty="0" smtClean="0">
                <a:latin typeface="+mn-lt"/>
                <a:cs typeface="+mn-cs"/>
              </a:rPr>
              <a:t>to increase the accessible kinematical range</a:t>
            </a:r>
          </a:p>
          <a:p>
            <a:pPr marL="863528" lvl="1" indent="-406328" defTabSz="914239" eaLnBrk="0" hangingPunct="0">
              <a:spcAft>
                <a:spcPts val="6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Runs with or without </a:t>
            </a:r>
            <a:r>
              <a:rPr lang="en-US" sz="2000" b="1" dirty="0" smtClean="0">
                <a:latin typeface="+mn-lt"/>
                <a:cs typeface="+mn-cs"/>
              </a:rPr>
              <a:t>100 </a:t>
            </a:r>
            <a:r>
              <a:rPr lang="en-US" sz="2000" b="1" dirty="0" smtClean="0">
                <a:latin typeface="+mn-lt"/>
                <a:cs typeface="+mn-cs"/>
                <a:sym typeface="Symbol"/>
              </a:rPr>
              <a:t></a:t>
            </a:r>
            <a:r>
              <a:rPr lang="en-US" sz="2000" b="1" dirty="0" err="1" smtClean="0">
                <a:latin typeface="+mn-lt"/>
                <a:cs typeface="+mn-cs"/>
                <a:sym typeface="Symbol"/>
              </a:rPr>
              <a:t>rad</a:t>
            </a:r>
            <a:r>
              <a:rPr lang="en-US" sz="2000" b="1" dirty="0" smtClean="0">
                <a:latin typeface="+mn-lt"/>
                <a:cs typeface="+mn-cs"/>
              </a:rPr>
              <a:t> beam crossing angle</a:t>
            </a:r>
          </a:p>
          <a:p>
            <a:pPr marL="406328" indent="-406328" defTabSz="914239" eaLnBrk="0" hangingPunct="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n-US" sz="2400" dirty="0" smtClean="0">
                <a:latin typeface="Symbol" pitchFamily="18" charset="2"/>
                <a:cs typeface="+mn-cs"/>
              </a:rPr>
              <a:t>~ </a:t>
            </a:r>
            <a:r>
              <a:rPr lang="en-US" sz="2400" b="1" dirty="0" smtClean="0">
                <a:solidFill>
                  <a:srgbClr val="3B8412"/>
                </a:solidFill>
                <a:latin typeface="+mn-lt"/>
                <a:cs typeface="+mn-cs"/>
              </a:rPr>
              <a:t>4·10</a:t>
            </a:r>
            <a:r>
              <a:rPr lang="en-US" sz="2400" b="1" baseline="30000" dirty="0" smtClean="0">
                <a:solidFill>
                  <a:srgbClr val="3B8412"/>
                </a:solidFill>
                <a:latin typeface="+mn-lt"/>
                <a:cs typeface="+mn-cs"/>
              </a:rPr>
              <a:t>8</a:t>
            </a:r>
            <a:r>
              <a:rPr lang="en-US" sz="2400" b="1" dirty="0" smtClean="0">
                <a:solidFill>
                  <a:srgbClr val="3B8412"/>
                </a:solidFill>
                <a:latin typeface="+mn-lt"/>
                <a:cs typeface="+mn-cs"/>
              </a:rPr>
              <a:t> shower</a:t>
            </a:r>
            <a:r>
              <a:rPr lang="en-US" sz="2400" dirty="0" smtClean="0">
                <a:latin typeface="+mn-lt"/>
                <a:cs typeface="+mn-cs"/>
              </a:rPr>
              <a:t> events in Arm1+Arm2</a:t>
            </a:r>
          </a:p>
          <a:p>
            <a:pPr marL="406328" indent="-406328" defTabSz="914239" eaLnBrk="0" hangingPunct="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3B8412"/>
                </a:solidFill>
                <a:latin typeface="Symbol" pitchFamily="18" charset="2"/>
                <a:cs typeface="+mn-cs"/>
              </a:rPr>
              <a:t>~ </a:t>
            </a:r>
            <a:r>
              <a:rPr lang="en-US" sz="2400" b="1" dirty="0" smtClean="0">
                <a:solidFill>
                  <a:srgbClr val="3B8412"/>
                </a:solidFill>
                <a:latin typeface="+mn-lt"/>
                <a:cs typeface="+mn-cs"/>
              </a:rPr>
              <a:t>10</a:t>
            </a:r>
            <a:r>
              <a:rPr lang="en-US" sz="2400" b="1" baseline="30000" dirty="0" smtClean="0">
                <a:solidFill>
                  <a:srgbClr val="3B8412"/>
                </a:solidFill>
                <a:latin typeface="+mn-lt"/>
                <a:cs typeface="+mn-cs"/>
              </a:rPr>
              <a:t>6</a:t>
            </a:r>
            <a:r>
              <a:rPr lang="en-US" sz="2400" b="1" dirty="0" smtClean="0">
                <a:solidFill>
                  <a:srgbClr val="3B8412"/>
                </a:solidFill>
                <a:latin typeface="+mn-lt"/>
                <a:cs typeface="+mn-cs"/>
              </a:rPr>
              <a:t> </a:t>
            </a:r>
            <a:r>
              <a:rPr lang="en-US" sz="2400" b="1" dirty="0" smtClean="0">
                <a:solidFill>
                  <a:srgbClr val="3B8412"/>
                </a:solidFill>
                <a:latin typeface="Symbol" pitchFamily="18" charset="2"/>
                <a:cs typeface="+mn-cs"/>
              </a:rPr>
              <a:t>p</a:t>
            </a:r>
            <a:r>
              <a:rPr lang="en-US" sz="2400" b="1" baseline="30000" dirty="0" smtClean="0">
                <a:solidFill>
                  <a:srgbClr val="3B8412"/>
                </a:solidFill>
                <a:latin typeface="+mn-lt"/>
                <a:cs typeface="+mn-cs"/>
              </a:rPr>
              <a:t>0</a:t>
            </a:r>
            <a:r>
              <a:rPr lang="en-US" sz="2400" b="1" dirty="0" smtClean="0">
                <a:solidFill>
                  <a:srgbClr val="3B8412"/>
                </a:solidFill>
                <a:latin typeface="+mn-lt"/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events in Arm1+Arm2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214018" y="980728"/>
            <a:ext cx="8715436" cy="5472608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r>
              <a:rPr lang="en-US" sz="3600" dirty="0" smtClean="0"/>
              <a:t>Analysis strategy</a:t>
            </a:r>
            <a:endParaRPr lang="it-IT" sz="36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8622" y="714356"/>
            <a:ext cx="84518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0" tIns="35710" rIns="35710" bIns="35710" numCol="1" anchor="t" anchorCtr="0" compatLnSpc="1">
            <a:prstTxWarp prst="textNoShape">
              <a:avLst/>
            </a:prstTxWarp>
          </a:bodyPr>
          <a:lstStyle/>
          <a:p>
            <a:pPr marL="406328" indent="-406328" algn="just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>
              <a:latin typeface="+mn-lt"/>
              <a:cs typeface="+mn-cs"/>
            </a:endParaRPr>
          </a:p>
          <a:p>
            <a:pPr marL="406328" indent="-406328" algn="just" defTabSz="914239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CC"/>
                </a:solidFill>
              </a:rPr>
              <a:t>Selection of a clean sub-set of data</a:t>
            </a:r>
            <a:r>
              <a:rPr lang="en-US" sz="2400" dirty="0" smtClean="0">
                <a:solidFill>
                  <a:srgbClr val="0000CC"/>
                </a:solidFill>
              </a:rPr>
              <a:t> with nominal configuration of detectors, zero beam crossing angle and low luminosity</a:t>
            </a:r>
          </a:p>
          <a:p>
            <a:pPr marL="914400" lvl="1" indent="-457200" algn="just" defTabSz="914239" eaLnBrk="0" hangingPunct="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US" sz="2000" dirty="0" smtClean="0"/>
              <a:t>Measurement of luminosity by means of thin plastic scintillators in front of the detectors (</a:t>
            </a:r>
            <a:r>
              <a:rPr lang="en-US" sz="2000" b="1" dirty="0" smtClean="0"/>
              <a:t>front counters</a:t>
            </a:r>
            <a:r>
              <a:rPr lang="en-US" sz="2000" dirty="0" smtClean="0"/>
              <a:t>)</a:t>
            </a:r>
          </a:p>
          <a:p>
            <a:pPr marL="863528" lvl="1" indent="-406328" algn="just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/>
          </a:p>
          <a:p>
            <a:pPr marL="406328" indent="-406328" algn="just" defTabSz="914239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3B8412"/>
                </a:solidFill>
              </a:rPr>
              <a:t>Particle identification</a:t>
            </a:r>
            <a:r>
              <a:rPr lang="en-US" sz="2400" dirty="0" smtClean="0">
                <a:solidFill>
                  <a:srgbClr val="3B8412"/>
                </a:solidFill>
              </a:rPr>
              <a:t> by using longitudinal shower development</a:t>
            </a:r>
          </a:p>
          <a:p>
            <a:pPr marL="863528" lvl="1" indent="-406328" algn="just" defTabSz="914239" eaLnBrk="0" hangingPunct="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US" sz="2000" dirty="0" smtClean="0"/>
              <a:t>Study of transition curve by means of the </a:t>
            </a:r>
            <a:r>
              <a:rPr lang="en-US" sz="2000" dirty="0" err="1" smtClean="0"/>
              <a:t>scintillator</a:t>
            </a:r>
            <a:r>
              <a:rPr lang="en-US" sz="2000" dirty="0" smtClean="0"/>
              <a:t> tiles</a:t>
            </a:r>
          </a:p>
          <a:p>
            <a:pPr marL="863528" lvl="1" indent="-406328" algn="just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/>
          </a:p>
          <a:p>
            <a:pPr marL="406328" indent="-406328" algn="just" defTabSz="914239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Selection of single gamma events</a:t>
            </a:r>
          </a:p>
          <a:p>
            <a:pPr marL="914400" lvl="1" indent="-457200" algn="just" defTabSz="914239" eaLnBrk="0" hangingPunct="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US" sz="2000" dirty="0" smtClean="0"/>
              <a:t>Identification and rejection of multiple hit events by means of the tracking detectors (scintillating fibers and silicon </a:t>
            </a:r>
            <a:r>
              <a:rPr lang="en-US" sz="2000" dirty="0" smtClean="0">
                <a:sym typeface="Symbol"/>
              </a:rPr>
              <a:t>-strip layers)</a:t>
            </a:r>
          </a:p>
          <a:p>
            <a:pPr marL="914400" lvl="1" indent="-457200" algn="just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/>
          </a:p>
          <a:p>
            <a:pPr marL="406328" indent="-406328" algn="just" defTabSz="914239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C0099"/>
                </a:solidFill>
              </a:rPr>
              <a:t>Selection of a common region</a:t>
            </a:r>
            <a:r>
              <a:rPr lang="en-US" sz="2400" dirty="0" smtClean="0">
                <a:solidFill>
                  <a:srgbClr val="CC0099"/>
                </a:solidFill>
              </a:rPr>
              <a:t> of rapidity and interval of azimuth angle for Arm1 and Arm2</a:t>
            </a:r>
          </a:p>
          <a:p>
            <a:pPr marL="863528" lvl="1" indent="-406328" algn="just" defTabSz="914239" eaLnBrk="0" hangingPunct="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US" sz="2000" dirty="0" smtClean="0"/>
              <a:t>It makes possible to compare and combine the results from the two detectors</a:t>
            </a:r>
          </a:p>
          <a:p>
            <a:pPr marL="914400" lvl="1" indent="-457200" algn="just" defTabSz="914239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set for this analysis</a:t>
            </a:r>
            <a:endParaRPr lang="it-IT" sz="3600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2087" y="836712"/>
            <a:ext cx="8382805" cy="56166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0000CC"/>
                </a:solidFill>
                <a:ea typeface="+mn-ea"/>
                <a:cs typeface="+mn-cs"/>
              </a:rPr>
              <a:t>Data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Date : 15 May 2010 17:45-21:23  (Fill Number : 1104)</a:t>
            </a:r>
            <a:br>
              <a:rPr lang="en-US" sz="2400" dirty="0" smtClean="0">
                <a:ea typeface="+mn-ea"/>
              </a:rPr>
            </a:br>
            <a:r>
              <a:rPr lang="en-US" sz="2400" dirty="0" smtClean="0">
                <a:ea typeface="+mn-ea"/>
              </a:rPr>
              <a:t>            except runs during the </a:t>
            </a:r>
            <a:r>
              <a:rPr lang="en-US" sz="2400" dirty="0" err="1" smtClean="0">
                <a:ea typeface="+mn-ea"/>
              </a:rPr>
              <a:t>VdM</a:t>
            </a:r>
            <a:r>
              <a:rPr lang="en-US" sz="2400" dirty="0" smtClean="0">
                <a:ea typeface="+mn-ea"/>
              </a:rPr>
              <a:t> luminosity scan.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Luminosity : </a:t>
            </a:r>
            <a:r>
              <a:rPr lang="en-US" sz="2400" b="1" dirty="0" smtClean="0">
                <a:solidFill>
                  <a:srgbClr val="736B41"/>
                </a:solidFill>
                <a:ea typeface="+mn-ea"/>
              </a:rPr>
              <a:t>(6.3-6.5)</a:t>
            </a:r>
            <a:r>
              <a:rPr lang="en-US" sz="2400" b="1" dirty="0" smtClean="0">
                <a:solidFill>
                  <a:srgbClr val="736B41"/>
                </a:solidFill>
                <a:ea typeface="+mn-ea"/>
                <a:sym typeface="Symbol"/>
              </a:rPr>
              <a:t></a:t>
            </a:r>
            <a:r>
              <a:rPr lang="en-US" sz="2400" b="1" dirty="0" smtClean="0">
                <a:solidFill>
                  <a:srgbClr val="736B41"/>
                </a:solidFill>
                <a:ea typeface="+mn-ea"/>
              </a:rPr>
              <a:t>10</a:t>
            </a:r>
            <a:r>
              <a:rPr lang="en-US" sz="2400" b="1" baseline="30000" dirty="0" smtClean="0">
                <a:solidFill>
                  <a:srgbClr val="736B41"/>
                </a:solidFill>
                <a:ea typeface="+mn-ea"/>
              </a:rPr>
              <a:t>28</a:t>
            </a:r>
            <a:r>
              <a:rPr lang="en-US" sz="2400" b="1" dirty="0" smtClean="0">
                <a:solidFill>
                  <a:srgbClr val="736B41"/>
                </a:solidFill>
                <a:ea typeface="+mn-ea"/>
              </a:rPr>
              <a:t>cm</a:t>
            </a:r>
            <a:r>
              <a:rPr lang="en-US" sz="2400" b="1" baseline="30000" dirty="0" smtClean="0">
                <a:solidFill>
                  <a:srgbClr val="736B41"/>
                </a:solidFill>
                <a:ea typeface="+mn-ea"/>
              </a:rPr>
              <a:t>-2</a:t>
            </a:r>
            <a:r>
              <a:rPr lang="en-US" sz="2400" b="1" dirty="0" smtClean="0">
                <a:solidFill>
                  <a:srgbClr val="736B41"/>
                </a:solidFill>
                <a:ea typeface="+mn-ea"/>
              </a:rPr>
              <a:t>s</a:t>
            </a:r>
            <a:r>
              <a:rPr lang="en-US" sz="2400" b="1" baseline="30000" dirty="0" smtClean="0">
                <a:solidFill>
                  <a:srgbClr val="736B41"/>
                </a:solidFill>
                <a:ea typeface="+mn-ea"/>
              </a:rPr>
              <a:t>-1</a:t>
            </a:r>
            <a:r>
              <a:rPr lang="en-US" sz="2400" dirty="0" smtClean="0">
                <a:ea typeface="+mn-ea"/>
              </a:rPr>
              <a:t>,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DAQ Live Time : 85.7% for Arm1, 67.0% for Arm2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Integrated Luminosity </a:t>
            </a:r>
            <a:r>
              <a:rPr lang="en-US" sz="2400" dirty="0" smtClean="0">
                <a:solidFill>
                  <a:srgbClr val="0E58C4"/>
                </a:solidFill>
                <a:ea typeface="+mn-ea"/>
              </a:rPr>
              <a:t>:  </a:t>
            </a:r>
            <a:r>
              <a:rPr lang="en-US" sz="2400" b="1" dirty="0" smtClean="0">
                <a:solidFill>
                  <a:srgbClr val="0E58C4"/>
                </a:solidFill>
                <a:ea typeface="+mn-ea"/>
              </a:rPr>
              <a:t>0.68 nb</a:t>
            </a:r>
            <a:r>
              <a:rPr lang="en-US" sz="2400" b="1" baseline="30000" dirty="0" smtClean="0">
                <a:solidFill>
                  <a:srgbClr val="0E58C4"/>
                </a:solidFill>
                <a:ea typeface="+mn-ea"/>
              </a:rPr>
              <a:t>-1</a:t>
            </a:r>
            <a:r>
              <a:rPr lang="en-US" sz="2400" b="1" dirty="0" smtClean="0">
                <a:solidFill>
                  <a:srgbClr val="0E58C4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for Arm1, </a:t>
            </a:r>
            <a:r>
              <a:rPr lang="en-US" sz="2400" b="1" dirty="0" smtClean="0">
                <a:solidFill>
                  <a:srgbClr val="0E58C4"/>
                </a:solidFill>
                <a:ea typeface="+mn-ea"/>
              </a:rPr>
              <a:t>0.53nb</a:t>
            </a:r>
            <a:r>
              <a:rPr lang="en-US" sz="2400" b="1" baseline="30000" dirty="0" smtClean="0">
                <a:solidFill>
                  <a:srgbClr val="0E58C4"/>
                </a:solidFill>
                <a:ea typeface="+mn-ea"/>
              </a:rPr>
              <a:t>-1</a:t>
            </a:r>
            <a:r>
              <a:rPr lang="en-US" sz="2400" dirty="0" smtClean="0">
                <a:ea typeface="+mn-ea"/>
              </a:rPr>
              <a:t> for Arm2 </a:t>
            </a:r>
            <a:endParaRPr lang="en-US" sz="2400" baseline="30000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Number of triggers </a:t>
            </a:r>
            <a:r>
              <a:rPr lang="en-US" sz="2400" dirty="0" smtClean="0">
                <a:solidFill>
                  <a:srgbClr val="0E58C4"/>
                </a:solidFill>
                <a:ea typeface="+mn-ea"/>
              </a:rPr>
              <a:t>:   </a:t>
            </a:r>
            <a:r>
              <a:rPr lang="en-US" sz="2400" b="1" dirty="0" smtClean="0">
                <a:solidFill>
                  <a:srgbClr val="0E58C4"/>
                </a:solidFill>
                <a:ea typeface="+mn-ea"/>
              </a:rPr>
              <a:t>2,916,496</a:t>
            </a:r>
            <a:r>
              <a:rPr lang="en-US" sz="2400" dirty="0" smtClean="0">
                <a:solidFill>
                  <a:srgbClr val="0E58C4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events for Arm1</a:t>
            </a:r>
            <a:br>
              <a:rPr lang="en-US" sz="2400" dirty="0" smtClean="0">
                <a:ea typeface="+mn-ea"/>
              </a:rPr>
            </a:br>
            <a:r>
              <a:rPr lang="en-US" sz="2400" dirty="0" smtClean="0">
                <a:ea typeface="+mn-ea"/>
              </a:rPr>
              <a:t>	                        	</a:t>
            </a:r>
            <a:r>
              <a:rPr lang="en-US" sz="2400" dirty="0" smtClean="0"/>
              <a:t>          </a:t>
            </a:r>
            <a:r>
              <a:rPr lang="en-US" sz="2400" b="1" dirty="0" smtClean="0">
                <a:solidFill>
                  <a:srgbClr val="0E58C4"/>
                </a:solidFill>
                <a:ea typeface="+mn-ea"/>
              </a:rPr>
              <a:t>3,072,691</a:t>
            </a:r>
            <a:r>
              <a:rPr lang="en-US" sz="2400" dirty="0" smtClean="0">
                <a:solidFill>
                  <a:srgbClr val="0E58C4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events for Arm2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Detectors in nominal positions and normal </a:t>
            </a:r>
            <a:r>
              <a:rPr lang="en-US" sz="2400" dirty="0" smtClean="0"/>
              <a:t>g</a:t>
            </a:r>
            <a:r>
              <a:rPr lang="en-US" sz="2400" dirty="0" smtClean="0">
                <a:ea typeface="+mn-ea"/>
              </a:rPr>
              <a:t>ain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2D660E"/>
                </a:solidFill>
                <a:ea typeface="+mn-ea"/>
                <a:cs typeface="+mn-cs"/>
              </a:rPr>
              <a:t>Monte Carlo</a:t>
            </a:r>
          </a:p>
          <a:p>
            <a:pPr lvl="1">
              <a:buFont typeface="Arial"/>
              <a:buChar char="–"/>
              <a:defRPr/>
            </a:pPr>
            <a:r>
              <a:rPr lang="en-US" sz="2400" b="1" dirty="0">
                <a:solidFill>
                  <a:srgbClr val="736B41"/>
                </a:solidFill>
              </a:rPr>
              <a:t>QGSJET II-03, DPMJET 3.04, SYBILL 2.1, EPOS 1.99 and </a:t>
            </a:r>
            <a:r>
              <a:rPr lang="en-US" sz="2400" b="1" dirty="0" smtClean="0">
                <a:solidFill>
                  <a:srgbClr val="736B41"/>
                </a:solidFill>
              </a:rPr>
              <a:t>PYTHIA 8.145</a:t>
            </a:r>
            <a:r>
              <a:rPr lang="en-US" sz="2400" dirty="0" smtClean="0"/>
              <a:t>:     </a:t>
            </a:r>
            <a:r>
              <a:rPr lang="en-US" sz="2400" dirty="0"/>
              <a:t>a</a:t>
            </a:r>
            <a:r>
              <a:rPr lang="en-US" sz="2400" dirty="0" smtClean="0"/>
              <a:t>bout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pp inelastic collisions each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/>
              <a:t>Luminosity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1925" y="992188"/>
            <a:ext cx="8570913" cy="4821237"/>
          </a:xfrm>
        </p:spPr>
        <p:txBody>
          <a:bodyPr/>
          <a:lstStyle/>
          <a:p>
            <a:r>
              <a:rPr lang="en-US" sz="2400" b="0" dirty="0" smtClean="0"/>
              <a:t>Luminosity for the analysis </a:t>
            </a:r>
            <a:r>
              <a:rPr lang="en-US" sz="2400" b="0" dirty="0"/>
              <a:t>is calculated from </a:t>
            </a:r>
            <a:r>
              <a:rPr lang="en-US" sz="2400" b="0" dirty="0" smtClean="0"/>
              <a:t>Front Counter rates:</a:t>
            </a:r>
            <a:endParaRPr lang="en-US" sz="2400" b="0" dirty="0"/>
          </a:p>
          <a:p>
            <a:endParaRPr lang="en-US" sz="2400" b="0" dirty="0"/>
          </a:p>
          <a:p>
            <a:pPr marL="0" indent="0"/>
            <a:r>
              <a:rPr lang="en-US" sz="2400" b="0" dirty="0" smtClean="0"/>
              <a:t>   The </a:t>
            </a:r>
            <a:r>
              <a:rPr lang="en-US" sz="2400" b="0" dirty="0"/>
              <a:t>conversion factor </a:t>
            </a:r>
            <a:r>
              <a:rPr lang="en-US" sz="2400" b="0" dirty="0" smtClean="0"/>
              <a:t>CF is </a:t>
            </a:r>
            <a:r>
              <a:rPr lang="en-US" sz="2400" b="0" dirty="0"/>
              <a:t>estimated from </a:t>
            </a:r>
            <a:r>
              <a:rPr lang="en-US" sz="2400" b="0" dirty="0" smtClean="0"/>
              <a:t>luminosity measured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b="0" dirty="0" smtClean="0"/>
              <a:t>during </a:t>
            </a:r>
            <a:r>
              <a:rPr lang="en-US" sz="2400" b="0" dirty="0" err="1" smtClean="0"/>
              <a:t>VdM</a:t>
            </a:r>
            <a:r>
              <a:rPr lang="en-US" sz="2400" b="0" dirty="0" smtClean="0"/>
              <a:t> scan</a:t>
            </a:r>
            <a:endParaRPr lang="en-US" sz="2400" b="0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6254653"/>
              </p:ext>
            </p:extLst>
          </p:nvPr>
        </p:nvGraphicFramePr>
        <p:xfrm>
          <a:off x="899592" y="3425597"/>
          <a:ext cx="3948113" cy="1227138"/>
        </p:xfrm>
        <a:graphic>
          <a:graphicData uri="http://schemas.openxmlformats.org/presentationml/2006/ole">
            <p:oleObj spid="_x0000_s33794" name="Equation" r:id="rId3" imgW="1334520" imgH="411120" progId="Equation.3">
              <p:embed/>
            </p:oleObj>
          </a:graphicData>
        </a:graphic>
      </p:graphicFrame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381750" y="3633808"/>
            <a:ext cx="162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en-US" altLang="ja-JP"/>
              <a:t>VDM scan</a:t>
            </a:r>
            <a:endParaRPr kumimoji="1" lang="ja-JP" altLang="en-US"/>
          </a:p>
        </p:txBody>
      </p:sp>
      <p:pic>
        <p:nvPicPr>
          <p:cNvPr id="22" name="Picture 17" descr="run056_scan003_residual_log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3079526"/>
            <a:ext cx="35179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2188889"/>
              </p:ext>
            </p:extLst>
          </p:nvPr>
        </p:nvGraphicFramePr>
        <p:xfrm>
          <a:off x="2887663" y="1427163"/>
          <a:ext cx="2959100" cy="757237"/>
        </p:xfrm>
        <a:graphic>
          <a:graphicData uri="http://schemas.openxmlformats.org/presentationml/2006/ole">
            <p:oleObj spid="_x0000_s33795" name="Equation" r:id="rId5" imgW="787320" imgH="19044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297130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Beam sizes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measured directly by </a:t>
            </a:r>
            <a:r>
              <a:rPr lang="en-US" sz="2400" dirty="0" err="1"/>
              <a:t>LHCf</a:t>
            </a:r>
            <a:endParaRPr lang="en-US" sz="2400" dirty="0"/>
          </a:p>
        </p:txBody>
      </p:sp>
      <p:sp>
        <p:nvSpPr>
          <p:cNvPr id="25" name="Line Callout 1 24"/>
          <p:cNvSpPr/>
          <p:nvPr/>
        </p:nvSpPr>
        <p:spPr>
          <a:xfrm>
            <a:off x="3909120" y="4024828"/>
            <a:ext cx="950912" cy="696913"/>
          </a:xfrm>
          <a:prstGeom prst="borderCallout1">
            <a:avLst>
              <a:gd name="adj1" fmla="val 52130"/>
              <a:gd name="adj2" fmla="val 107863"/>
              <a:gd name="adj3" fmla="val 25516"/>
              <a:gd name="adj4" fmla="val 191549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smtClean="0"/>
              <a:t>Particle Identification (PID)</a:t>
            </a:r>
            <a:endParaRPr lang="en-US" sz="3600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32040" y="1052736"/>
            <a:ext cx="3816424" cy="3456384"/>
            <a:chOff x="0" y="0"/>
            <a:chExt cx="2528" cy="2560"/>
          </a:xfrm>
          <a:noFill/>
        </p:grpSpPr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24"/>
              <a:ext cx="2072" cy="209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8" cy="256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82560" y="1052736"/>
            <a:ext cx="4802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PID criteria based on transition curve</a:t>
            </a:r>
          </a:p>
          <a:p>
            <a:r>
              <a:rPr lang="en-US" sz="2000" dirty="0" smtClean="0"/>
              <a:t>L</a:t>
            </a:r>
            <a:r>
              <a:rPr lang="en-US" sz="2000" baseline="-25000" dirty="0" smtClean="0"/>
              <a:t>90% </a:t>
            </a:r>
            <a:r>
              <a:rPr lang="en-US" sz="2000" dirty="0" smtClean="0"/>
              <a:t>variable  is the depth at which 90% of </a:t>
            </a:r>
          </a:p>
          <a:p>
            <a:r>
              <a:rPr lang="en-US" sz="2000" dirty="0" smtClean="0"/>
              <a:t>the signal has been released</a:t>
            </a:r>
            <a:endParaRPr lang="en-US" sz="2000" dirty="0"/>
          </a:p>
        </p:txBody>
      </p:sp>
      <p:pic>
        <p:nvPicPr>
          <p:cNvPr id="21" name="Picture 20" descr="L90-arm1.v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3" y="2060848"/>
            <a:ext cx="4653469" cy="44644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42196" y="4444882"/>
            <a:ext cx="395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E58C4"/>
                </a:solidFill>
              </a:rPr>
              <a:t>MC/Data comparison done in many energy bins</a:t>
            </a:r>
            <a:endParaRPr lang="en-US" sz="2400" dirty="0">
              <a:solidFill>
                <a:srgbClr val="0E58C4"/>
              </a:solidFill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564498" y="5400219"/>
            <a:ext cx="4255974" cy="9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SzPct val="125000"/>
              <a:buFont typeface="Worstveld Sling Bold Oblique" charset="0"/>
              <a:buChar char="•"/>
              <a:tabLst>
                <a:tab pos="749300" algn="l"/>
              </a:tabLst>
            </a:pPr>
            <a:r>
              <a:rPr lang="en-US" sz="1700" dirty="0" smtClean="0">
                <a:cs typeface="Worstveld Sling Bold Oblique" charset="0"/>
              </a:rPr>
              <a:t>QGSJET2</a:t>
            </a:r>
            <a:r>
              <a:rPr lang="en-US" sz="1700" dirty="0">
                <a:cs typeface="Worstveld Sling Bold Oblique" charset="0"/>
              </a:rPr>
              <a:t>-gamma and -hadron are normalized to data(/collision) independently</a:t>
            </a:r>
          </a:p>
          <a:p>
            <a:pPr>
              <a:buSzPct val="125000"/>
              <a:buFont typeface="Worstveld Sling Bold Oblique" charset="0"/>
              <a:buChar char="•"/>
              <a:tabLst>
                <a:tab pos="749300" algn="l"/>
              </a:tabLst>
            </a:pPr>
            <a:r>
              <a:rPr lang="en-US" sz="1700" dirty="0">
                <a:cs typeface="Worstveld Sling Bold Oblique" charset="0"/>
              </a:rPr>
              <a:t> LPM effects are </a:t>
            </a:r>
            <a:r>
              <a:rPr lang="en-US" sz="1700" dirty="0" smtClean="0">
                <a:cs typeface="Worstveld Sling Bold Oblique" charset="0"/>
              </a:rPr>
              <a:t>switched on</a:t>
            </a:r>
            <a:endParaRPr lang="en-US" sz="1700" dirty="0">
              <a:cs typeface="Worstveld Sling Bold Obliq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92833" y="1466022"/>
            <a:ext cx="4500562" cy="239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157507" y="1023135"/>
            <a:ext cx="3230917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Energy spectrum (Arm2)</a:t>
            </a:r>
            <a:endParaRPr lang="en-US" altLang="ja-JP" sz="2400" dirty="0">
              <a:latin typeface="+mj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593396" y="1412776"/>
            <a:ext cx="4433887" cy="3006725"/>
            <a:chOff x="4593396" y="1358379"/>
            <a:chExt cx="4433887" cy="3006725"/>
          </a:xfrm>
        </p:grpSpPr>
        <p:pic>
          <p:nvPicPr>
            <p:cNvPr id="11" name="Picture 10" descr="C:\Documents and Settings\研究用\デスクトップ\LHCC_July2010\pi0energy_100706_al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3396" y="1358379"/>
              <a:ext cx="4433887" cy="3006725"/>
            </a:xfrm>
            <a:prstGeom prst="rect">
              <a:avLst/>
            </a:prstGeom>
            <a:noFill/>
          </p:spPr>
        </p:pic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388892" y="1763540"/>
              <a:ext cx="1287564" cy="36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4" tIns="45712" rIns="91424" bIns="45712">
              <a:spAutoFit/>
            </a:bodyPr>
            <a:lstStyle/>
            <a:p>
              <a:r>
                <a:rPr lang="en-US" altLang="ja-JP" b="1" dirty="0">
                  <a:solidFill>
                    <a:srgbClr val="CC0099"/>
                  </a:solidFill>
                  <a:latin typeface="+mj-lt"/>
                </a:rPr>
                <a:t>preliminary</a:t>
              </a:r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57572" y="1023135"/>
            <a:ext cx="3666356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dirty="0">
                <a:latin typeface="+mj-lt"/>
              </a:rPr>
              <a:t>An example </a:t>
            </a:r>
            <a:r>
              <a:rPr lang="en-US" altLang="ja-JP" sz="2400" dirty="0" smtClean="0">
                <a:latin typeface="+mj-lt"/>
              </a:rPr>
              <a:t>of</a:t>
            </a:r>
            <a:r>
              <a:rPr lang="en-US" altLang="ja-JP" sz="2400" b="1" baseline="300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event (Arm2)</a:t>
            </a:r>
            <a:endParaRPr lang="en-US" altLang="ja-JP" sz="2400" dirty="0">
              <a:latin typeface="+mj-lt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684712" y="4687993"/>
            <a:ext cx="4495800" cy="14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>
            <a:spAutoFit/>
          </a:bodyPr>
          <a:lstStyle/>
          <a:p>
            <a:pPr marL="190466" indent="-190466">
              <a:buFontTx/>
              <a:buChar char="•"/>
            </a:pPr>
            <a:r>
              <a:rPr lang="en-US" altLang="ja-JP" dirty="0" smtClean="0">
                <a:latin typeface="+mj-lt"/>
                <a:sym typeface="Symbol"/>
              </a:rPr>
              <a:t></a:t>
            </a:r>
            <a:r>
              <a:rPr lang="en-US" altLang="ja-JP" baseline="30000" dirty="0" smtClean="0">
                <a:latin typeface="+mj-lt"/>
              </a:rPr>
              <a:t>0</a:t>
            </a:r>
            <a:r>
              <a:rPr lang="en-US" altLang="ja-JP" dirty="0" smtClean="0">
                <a:latin typeface="+mj-lt"/>
              </a:rPr>
              <a:t>’s </a:t>
            </a:r>
            <a:r>
              <a:rPr lang="en-US" altLang="ja-JP" dirty="0">
                <a:latin typeface="+mj-lt"/>
              </a:rPr>
              <a:t>are </a:t>
            </a:r>
            <a:r>
              <a:rPr lang="en-US" altLang="ja-JP" dirty="0" smtClean="0">
                <a:latin typeface="+mj-lt"/>
              </a:rPr>
              <a:t>the </a:t>
            </a:r>
            <a:r>
              <a:rPr lang="en-US" altLang="ja-JP" dirty="0">
                <a:latin typeface="+mj-lt"/>
              </a:rPr>
              <a:t>main source of electromagnetic </a:t>
            </a:r>
            <a:r>
              <a:rPr lang="en-US" altLang="ja-JP" dirty="0" err="1">
                <a:latin typeface="+mj-lt"/>
              </a:rPr>
              <a:t>secondaries</a:t>
            </a:r>
            <a:r>
              <a:rPr lang="en-US" altLang="ja-JP" dirty="0">
                <a:latin typeface="+mj-lt"/>
              </a:rPr>
              <a:t> in high energy </a:t>
            </a:r>
            <a:r>
              <a:rPr lang="en-US" altLang="ja-JP" dirty="0" smtClean="0">
                <a:latin typeface="+mj-lt"/>
              </a:rPr>
              <a:t>collisions</a:t>
            </a:r>
            <a:endParaRPr lang="en-US" altLang="ja-JP" dirty="0">
              <a:latin typeface="+mj-lt"/>
            </a:endParaRPr>
          </a:p>
          <a:p>
            <a:pPr marL="190466" indent="-190466">
              <a:buFontTx/>
              <a:buChar char="•"/>
            </a:pPr>
            <a:r>
              <a:rPr lang="en-US" altLang="ja-JP" dirty="0">
                <a:latin typeface="+mj-lt"/>
              </a:rPr>
              <a:t>The mass peak is very useful to </a:t>
            </a:r>
            <a:r>
              <a:rPr lang="en-US" altLang="ja-JP" dirty="0" smtClean="0">
                <a:latin typeface="+mj-lt"/>
              </a:rPr>
              <a:t>check the </a:t>
            </a:r>
            <a:r>
              <a:rPr lang="en-US" altLang="ja-JP" dirty="0">
                <a:latin typeface="+mj-lt"/>
              </a:rPr>
              <a:t>detector performances and to estimate the systematic error </a:t>
            </a:r>
            <a:r>
              <a:rPr lang="en-US" altLang="ja-JP" dirty="0" smtClean="0">
                <a:latin typeface="+mj-lt"/>
              </a:rPr>
              <a:t>on the </a:t>
            </a:r>
            <a:r>
              <a:rPr lang="en-US" altLang="ja-JP" dirty="0">
                <a:latin typeface="+mj-lt"/>
              </a:rPr>
              <a:t>energy </a:t>
            </a:r>
            <a:r>
              <a:rPr lang="en-US" altLang="ja-JP" dirty="0" smtClean="0">
                <a:latin typeface="+mj-lt"/>
              </a:rPr>
              <a:t>scale</a:t>
            </a:r>
            <a:endParaRPr lang="en-US" altLang="ja-JP" dirty="0">
              <a:latin typeface="+mj-lt"/>
            </a:endParaRPr>
          </a:p>
        </p:txBody>
      </p:sp>
      <p:pic>
        <p:nvPicPr>
          <p:cNvPr id="18" name="Picture 20" descr="C:\Documents and Settings\研究用\My Documents\LHCf\ppt\Conference\WISH2010\pi0sample-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34" y="1503595"/>
            <a:ext cx="2133600" cy="1011238"/>
          </a:xfrm>
          <a:prstGeom prst="rect">
            <a:avLst/>
          </a:prstGeom>
          <a:noFill/>
        </p:spPr>
      </p:pic>
      <p:pic>
        <p:nvPicPr>
          <p:cNvPr id="19" name="Picture 21" descr="C:\Documents and Settings\研究用\My Documents\LHCf\ppt\Conference\WISH2010\pi0sample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6434" y="1503594"/>
            <a:ext cx="2438400" cy="1066800"/>
          </a:xfrm>
          <a:prstGeom prst="rect">
            <a:avLst/>
          </a:prstGeom>
          <a:noFill/>
        </p:spPr>
      </p:pic>
      <p:pic>
        <p:nvPicPr>
          <p:cNvPr id="20" name="Picture 22" descr="C:\Documents and Settings\研究用\My Documents\LHCf\ppt\Conference\WISH2010\pi0sample-p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718040"/>
            <a:ext cx="4419600" cy="1096962"/>
          </a:xfrm>
          <a:prstGeom prst="rect">
            <a:avLst/>
          </a:prstGeom>
          <a:noFill/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312033" y="1636940"/>
            <a:ext cx="787363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dirty="0">
                <a:latin typeface="+mj-lt"/>
              </a:rPr>
              <a:t>25mm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598033" y="1652815"/>
            <a:ext cx="787363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>
                <a:latin typeface="+mj-lt"/>
              </a:rPr>
              <a:t>32mm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81759" y="2551339"/>
            <a:ext cx="1993590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dirty="0">
                <a:latin typeface="+mj-lt"/>
              </a:rPr>
              <a:t>Silicon strip-X view </a:t>
            </a:r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107504" y="3933056"/>
            <a:ext cx="4523131" cy="2304256"/>
            <a:chOff x="179512" y="3501008"/>
            <a:chExt cx="3786182" cy="1928826"/>
          </a:xfrm>
        </p:grpSpPr>
        <p:sp>
          <p:nvSpPr>
            <p:cNvPr id="7" name="Rounded Rectangle 6"/>
            <p:cNvSpPr/>
            <p:nvPr/>
          </p:nvSpPr>
          <p:spPr>
            <a:xfrm>
              <a:off x="179512" y="3501008"/>
              <a:ext cx="3786182" cy="1928826"/>
            </a:xfrm>
            <a:prstGeom prst="roundRect">
              <a:avLst/>
            </a:prstGeom>
            <a:solidFill>
              <a:srgbClr val="FFD8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2702047" y="3516888"/>
            <a:ext cx="1138238" cy="627062"/>
          </p:xfrm>
          <a:graphic>
            <a:graphicData uri="http://schemas.openxmlformats.org/presentationml/2006/ole">
              <p:oleObj spid="_x0000_s1026" name="Equation" r:id="rId7" imgW="736560" imgH="406080" progId="Equation.3">
                <p:embed/>
              </p:oleObj>
            </a:graphicData>
          </a:graphic>
        </p:graphicFrame>
        <p:sp>
          <p:nvSpPr>
            <p:cNvPr id="29" name="Cube 28"/>
            <p:cNvSpPr/>
            <p:nvPr/>
          </p:nvSpPr>
          <p:spPr>
            <a:xfrm flipH="1">
              <a:off x="1045093" y="4186899"/>
              <a:ext cx="534572" cy="559554"/>
            </a:xfrm>
            <a:prstGeom prst="cube">
              <a:avLst>
                <a:gd name="adj" fmla="val 14245"/>
              </a:avLst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0" name="Cube 29"/>
            <p:cNvSpPr/>
            <p:nvPr/>
          </p:nvSpPr>
          <p:spPr>
            <a:xfrm flipH="1">
              <a:off x="1091550" y="4217812"/>
              <a:ext cx="534572" cy="559554"/>
            </a:xfrm>
            <a:prstGeom prst="cube">
              <a:avLst>
                <a:gd name="adj" fmla="val 1424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1" name="Cube 30"/>
            <p:cNvSpPr/>
            <p:nvPr/>
          </p:nvSpPr>
          <p:spPr>
            <a:xfrm flipH="1">
              <a:off x="1159394" y="4255912"/>
              <a:ext cx="534572" cy="559554"/>
            </a:xfrm>
            <a:prstGeom prst="cube">
              <a:avLst>
                <a:gd name="adj" fmla="val 14245"/>
              </a:avLst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2" name="Cube 31"/>
            <p:cNvSpPr/>
            <p:nvPr/>
          </p:nvSpPr>
          <p:spPr>
            <a:xfrm flipH="1">
              <a:off x="1216544" y="4284487"/>
              <a:ext cx="534572" cy="559554"/>
            </a:xfrm>
            <a:prstGeom prst="cube">
              <a:avLst>
                <a:gd name="adj" fmla="val 1424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3" name="Cube 32"/>
            <p:cNvSpPr/>
            <p:nvPr/>
          </p:nvSpPr>
          <p:spPr>
            <a:xfrm flipH="1">
              <a:off x="364051" y="3690968"/>
              <a:ext cx="857256" cy="857256"/>
            </a:xfrm>
            <a:prstGeom prst="cube">
              <a:avLst>
                <a:gd name="adj" fmla="val 8900"/>
              </a:avLst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4" name="Cube 33"/>
            <p:cNvSpPr/>
            <p:nvPr/>
          </p:nvSpPr>
          <p:spPr>
            <a:xfrm flipH="1">
              <a:off x="425964" y="3727900"/>
              <a:ext cx="857256" cy="857256"/>
            </a:xfrm>
            <a:prstGeom prst="cube">
              <a:avLst>
                <a:gd name="adj" fmla="val 89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5" name="Cube 34"/>
            <p:cNvSpPr/>
            <p:nvPr/>
          </p:nvSpPr>
          <p:spPr>
            <a:xfrm flipH="1">
              <a:off x="497403" y="3766628"/>
              <a:ext cx="857256" cy="857256"/>
            </a:xfrm>
            <a:prstGeom prst="cube">
              <a:avLst>
                <a:gd name="adj" fmla="val 8900"/>
              </a:avLst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6" name="Cube 35"/>
            <p:cNvSpPr/>
            <p:nvPr/>
          </p:nvSpPr>
          <p:spPr>
            <a:xfrm flipH="1">
              <a:off x="558686" y="3801134"/>
              <a:ext cx="857256" cy="857256"/>
            </a:xfrm>
            <a:prstGeom prst="cube">
              <a:avLst>
                <a:gd name="adj" fmla="val 89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 36"/>
            <p:cNvSpPr/>
            <p:nvPr/>
          </p:nvSpPr>
          <p:spPr>
            <a:xfrm>
              <a:off x="3179877" y="5329818"/>
              <a:ext cx="71438" cy="71438"/>
            </a:xfrm>
            <a:prstGeom prst="ellipse">
              <a:avLst/>
            </a:prstGeom>
            <a:solidFill>
              <a:srgbClr val="252771"/>
            </a:solidFill>
            <a:ln>
              <a:solidFill>
                <a:srgbClr val="171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>
              <a:off x="1465366" y="4572580"/>
              <a:ext cx="1751675" cy="79534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037001" y="5019842"/>
              <a:ext cx="746279" cy="369316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171845"/>
                  </a:solidFill>
                </a:rPr>
                <a:t>I.P.1</a:t>
              </a:r>
              <a:endParaRPr lang="it-IT" b="1" dirty="0">
                <a:solidFill>
                  <a:srgbClr val="171845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>
              <a:off x="1036737" y="4072512"/>
              <a:ext cx="2182184" cy="1291594"/>
            </a:xfrm>
            <a:prstGeom prst="straightConnector1">
              <a:avLst/>
            </a:prstGeom>
            <a:ln w="15875">
              <a:solidFill>
                <a:srgbClr val="17184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>
            <a:xfrm flipH="1">
              <a:off x="2546460" y="5005970"/>
              <a:ext cx="133350" cy="233365"/>
            </a:xfrm>
            <a:prstGeom prst="arc">
              <a:avLst/>
            </a:prstGeom>
            <a:ln>
              <a:solidFill>
                <a:srgbClr val="171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it-IT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41697" y="4731897"/>
              <a:ext cx="285752" cy="400093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171845"/>
                  </a:solidFill>
                  <a:sym typeface="Symbol"/>
                </a:rPr>
                <a:t></a:t>
              </a:r>
              <a:endParaRPr lang="it-IT" sz="2000" b="1" i="1" dirty="0">
                <a:solidFill>
                  <a:srgbClr val="171845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22488" y="3643884"/>
              <a:ext cx="928694" cy="400093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it-IT" sz="2000" b="1" dirty="0" smtClean="0">
                  <a:solidFill>
                    <a:srgbClr val="171845"/>
                  </a:solidFill>
                  <a:sym typeface="Symbol"/>
                </a:rPr>
                <a:t></a:t>
              </a:r>
              <a:r>
                <a:rPr lang="it-IT" sz="2000" b="1" baseline="-25000" dirty="0" smtClean="0">
                  <a:solidFill>
                    <a:srgbClr val="171845"/>
                  </a:solidFill>
                  <a:sym typeface="Symbol"/>
                </a:rPr>
                <a:t>1</a:t>
              </a:r>
              <a:r>
                <a:rPr lang="it-IT" sz="2000" b="1" dirty="0" smtClean="0">
                  <a:solidFill>
                    <a:srgbClr val="171845"/>
                  </a:solidFill>
                  <a:sym typeface="Symbol"/>
                </a:rPr>
                <a:t>(E</a:t>
              </a:r>
              <a:r>
                <a:rPr lang="it-IT" sz="2000" b="1" baseline="-25000" dirty="0" smtClean="0">
                  <a:solidFill>
                    <a:srgbClr val="171845"/>
                  </a:solidFill>
                  <a:sym typeface="Symbol"/>
                </a:rPr>
                <a:t>1</a:t>
              </a:r>
              <a:r>
                <a:rPr lang="it-IT" sz="2000" b="1" dirty="0" smtClean="0">
                  <a:solidFill>
                    <a:srgbClr val="171845"/>
                  </a:solidFill>
                  <a:sym typeface="Symbol"/>
                </a:rPr>
                <a:t>)</a:t>
              </a:r>
              <a:endParaRPr lang="it-IT" sz="2000" b="1" dirty="0">
                <a:solidFill>
                  <a:srgbClr val="171845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79612" y="4948404"/>
              <a:ext cx="928694" cy="369316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it-IT" b="1" dirty="0" smtClean="0">
                  <a:solidFill>
                    <a:srgbClr val="171845"/>
                  </a:solidFill>
                  <a:sym typeface="Symbol"/>
                </a:rPr>
                <a:t></a:t>
              </a:r>
              <a:r>
                <a:rPr lang="it-IT" b="1" baseline="-25000" dirty="0" smtClean="0">
                  <a:solidFill>
                    <a:srgbClr val="171845"/>
                  </a:solidFill>
                  <a:sym typeface="Symbol"/>
                </a:rPr>
                <a:t>2</a:t>
              </a:r>
              <a:r>
                <a:rPr lang="it-IT" b="1" dirty="0" smtClean="0">
                  <a:solidFill>
                    <a:srgbClr val="171845"/>
                  </a:solidFill>
                  <a:sym typeface="Symbol"/>
                </a:rPr>
                <a:t>(E</a:t>
              </a:r>
              <a:r>
                <a:rPr lang="it-IT" b="1" baseline="-25000" dirty="0" smtClean="0">
                  <a:solidFill>
                    <a:srgbClr val="171845"/>
                  </a:solidFill>
                  <a:sym typeface="Symbol"/>
                </a:rPr>
                <a:t>2</a:t>
              </a:r>
              <a:r>
                <a:rPr lang="it-IT" b="1" dirty="0" smtClean="0">
                  <a:solidFill>
                    <a:srgbClr val="171845"/>
                  </a:solidFill>
                  <a:sym typeface="Symbol"/>
                </a:rPr>
                <a:t>)</a:t>
              </a:r>
              <a:endParaRPr lang="it-IT" b="1" dirty="0">
                <a:solidFill>
                  <a:srgbClr val="171845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79679" y="4215388"/>
              <a:ext cx="1785950" cy="714380"/>
            </a:xfrm>
            <a:prstGeom prst="straightConnector1">
              <a:avLst/>
            </a:prstGeom>
            <a:ln w="15875">
              <a:solidFill>
                <a:srgbClr val="25277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394059" y="4234024"/>
              <a:ext cx="857256" cy="369316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en-US" b="1" dirty="0" smtClean="0">
                  <a:solidFill>
                    <a:srgbClr val="171845"/>
                  </a:solidFill>
                </a:rPr>
                <a:t>140m</a:t>
              </a:r>
              <a:endParaRPr lang="it-IT" b="1" dirty="0">
                <a:solidFill>
                  <a:srgbClr val="171845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6200000" flipH="1">
              <a:off x="901006" y="4208243"/>
              <a:ext cx="638179" cy="366716"/>
            </a:xfrm>
            <a:prstGeom prst="line">
              <a:avLst/>
            </a:prstGeom>
            <a:ln w="15875">
              <a:solidFill>
                <a:srgbClr val="17184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22422" y="4143950"/>
              <a:ext cx="347666" cy="369316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r>
                <a:rPr lang="en-US" b="1" i="1" dirty="0" smtClean="0">
                  <a:solidFill>
                    <a:srgbClr val="171845"/>
                  </a:solidFill>
                </a:rPr>
                <a:t>R</a:t>
              </a:r>
              <a:endParaRPr lang="it-IT" b="1" i="1" dirty="0">
                <a:solidFill>
                  <a:srgbClr val="171845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0800000">
              <a:off x="1393926" y="4715454"/>
              <a:ext cx="1819284" cy="642942"/>
            </a:xfrm>
            <a:prstGeom prst="straightConnector1">
              <a:avLst/>
            </a:prstGeom>
            <a:ln w="15875">
              <a:solidFill>
                <a:srgbClr val="17184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 noChangeAspect="1"/>
            </p:cNvCxnSpPr>
            <p:nvPr/>
          </p:nvCxnSpPr>
          <p:spPr>
            <a:xfrm rot="10800000">
              <a:off x="191482" y="3773614"/>
              <a:ext cx="288037" cy="15602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 rot="10800000">
              <a:off x="186722" y="4421320"/>
              <a:ext cx="288037" cy="15602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 rot="10800000">
              <a:off x="830188" y="3506009"/>
              <a:ext cx="201792" cy="10930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 rot="10800000">
              <a:off x="906547" y="4634814"/>
              <a:ext cx="201623" cy="10921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 noChangeAspect="1"/>
            </p:cNvCxnSpPr>
            <p:nvPr/>
          </p:nvCxnSpPr>
          <p:spPr>
            <a:xfrm rot="10800000">
              <a:off x="1297663" y="4078115"/>
              <a:ext cx="139116" cy="7535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>
                <a:latin typeface="Symbol" charset="2"/>
                <a:cs typeface="Symbol" charset="2"/>
              </a:rPr>
              <a:t>p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mass and energy scale issue 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>
                <a:latin typeface="Symbol" charset="2"/>
                <a:cs typeface="Symbol" charset="2"/>
              </a:rPr>
              <a:t>p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mass and energy scale issue (II)</a:t>
            </a:r>
          </a:p>
        </p:txBody>
      </p:sp>
      <p:pic>
        <p:nvPicPr>
          <p:cNvPr id="14" name="Picture 1" descr="arm1pi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8340"/>
            <a:ext cx="3366671" cy="302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417919" y="1412114"/>
            <a:ext cx="871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Arm1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3888" y="980728"/>
            <a:ext cx="5278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6A5288"/>
                </a:solidFill>
              </a:rPr>
              <a:t>Disagreement in the peak position</a:t>
            </a:r>
          </a:p>
          <a:p>
            <a:pPr marL="742950" lvl="1" indent="-285750">
              <a:buFont typeface="Symbol" pitchFamily="18" charset="2"/>
              <a:buChar char=""/>
            </a:pPr>
            <a:r>
              <a:rPr lang="en-US" dirty="0" smtClean="0">
                <a:solidFill>
                  <a:srgbClr val="6A5288"/>
                </a:solidFill>
              </a:rPr>
              <a:t>Peak at 145.8 </a:t>
            </a:r>
            <a:r>
              <a:rPr lang="en-US" dirty="0" smtClean="0">
                <a:solidFill>
                  <a:srgbClr val="6A5288"/>
                </a:solidFill>
                <a:sym typeface="Symbol"/>
              </a:rPr>
              <a:t> 0.1 </a:t>
            </a:r>
            <a:r>
              <a:rPr lang="en-US" dirty="0" err="1" smtClean="0">
                <a:solidFill>
                  <a:srgbClr val="6A5288"/>
                </a:solidFill>
                <a:sym typeface="Symbol"/>
              </a:rPr>
              <a:t>MeV</a:t>
            </a:r>
            <a:r>
              <a:rPr lang="en-US" dirty="0" smtClean="0">
                <a:solidFill>
                  <a:srgbClr val="6A5288"/>
                </a:solidFill>
                <a:sym typeface="Symbol"/>
              </a:rPr>
              <a:t> for ARM1 (7.8% shift)</a:t>
            </a:r>
          </a:p>
          <a:p>
            <a:pPr marL="742950" lvl="1" indent="-285750">
              <a:buFont typeface="Symbol" pitchFamily="18" charset="2"/>
              <a:buChar char=""/>
            </a:pPr>
            <a:r>
              <a:rPr lang="en-US" dirty="0" smtClean="0">
                <a:solidFill>
                  <a:srgbClr val="6A5288"/>
                </a:solidFill>
                <a:sym typeface="Symbol"/>
              </a:rPr>
              <a:t>Peak at 140.0  0.1 </a:t>
            </a:r>
            <a:r>
              <a:rPr lang="en-US" dirty="0" err="1" smtClean="0">
                <a:solidFill>
                  <a:srgbClr val="6A5288"/>
                </a:solidFill>
                <a:sym typeface="Symbol"/>
              </a:rPr>
              <a:t>MeV</a:t>
            </a:r>
            <a:r>
              <a:rPr lang="en-US" dirty="0" smtClean="0">
                <a:solidFill>
                  <a:srgbClr val="6A5288"/>
                </a:solidFill>
                <a:sym typeface="Symbol"/>
              </a:rPr>
              <a:t> for ARM2 (3.8% shift)</a:t>
            </a:r>
            <a:endParaRPr lang="en-US" dirty="0" smtClean="0">
              <a:solidFill>
                <a:srgbClr val="6A5288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6A5288"/>
                </a:solidFill>
              </a:rPr>
              <a:t>No ‘hand made correction’ is applied for safety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6A5288"/>
                </a:solidFill>
              </a:rPr>
              <a:t>Main source of systematic error </a:t>
            </a:r>
            <a:r>
              <a:rPr lang="en-US" dirty="0" smtClean="0">
                <a:solidFill>
                  <a:srgbClr val="6A5288"/>
                </a:solidFill>
                <a:sym typeface="Wingdings"/>
              </a:rPr>
              <a:t> see later</a:t>
            </a:r>
            <a:endParaRPr lang="en-US" dirty="0" smtClean="0">
              <a:solidFill>
                <a:srgbClr val="6A5288"/>
              </a:solidFill>
            </a:endParaRPr>
          </a:p>
        </p:txBody>
      </p:sp>
      <p:pic>
        <p:nvPicPr>
          <p:cNvPr id="22" name="Picture 3" descr="pi0mass_forLHCC_arm2_data_1103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3838012"/>
            <a:ext cx="3544026" cy="261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pi0mass_forLHCC_arm2_QGSJET2_11032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18" y="3835026"/>
            <a:ext cx="3513907" cy="26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3792555" y="4815988"/>
            <a:ext cx="915985" cy="4469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474197" y="3882929"/>
            <a:ext cx="809684" cy="7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Arm2 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522509" y="3909280"/>
            <a:ext cx="1364222" cy="73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Arm2 MC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(QGSJET2)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55576" y="4129916"/>
            <a:ext cx="146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Peak at </a:t>
            </a:r>
            <a:br>
              <a:rPr lang="en-US" sz="1400" dirty="0"/>
            </a:br>
            <a:r>
              <a:rPr lang="en-US" sz="1400" dirty="0"/>
              <a:t>140.0 ± 0.1 MeV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428757" y="4656620"/>
            <a:ext cx="15568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Peak at </a:t>
            </a:r>
            <a:br>
              <a:rPr lang="en-US" sz="1600" dirty="0"/>
            </a:br>
            <a:r>
              <a:rPr lang="en-US" sz="1600" dirty="0"/>
              <a:t>135.0 ± 0.2 MeV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6446397" y="5126457"/>
            <a:ext cx="1045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3.8 </a:t>
            </a:r>
            <a:r>
              <a:rPr lang="en-US" sz="1600" dirty="0"/>
              <a:t>% shift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79912" y="2708920"/>
            <a:ext cx="4528858" cy="630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Many systematic checks have been done to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u</a:t>
            </a:r>
            <a:r>
              <a:rPr lang="en-US" sz="2000" dirty="0" smtClean="0">
                <a:solidFill>
                  <a:schemeClr val="accent2"/>
                </a:solidFill>
              </a:rPr>
              <a:t>nderstand the energy scale difference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302486" y="2204864"/>
            <a:ext cx="1045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7.8 </a:t>
            </a:r>
            <a:r>
              <a:rPr lang="en-US" sz="1600" dirty="0"/>
              <a:t>% shift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675305" y="1465620"/>
            <a:ext cx="146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Peak at </a:t>
            </a:r>
            <a:br>
              <a:rPr lang="en-US" sz="1400" dirty="0"/>
            </a:br>
            <a:r>
              <a:rPr lang="en-US" sz="1400" dirty="0" smtClean="0"/>
              <a:t>145.8 </a:t>
            </a:r>
            <a:r>
              <a:rPr lang="en-US" sz="1400" dirty="0"/>
              <a:t>± 0.1 MeV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2446502" y="4653136"/>
            <a:ext cx="1050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3.8 </a:t>
            </a:r>
            <a:r>
              <a:rPr lang="en-US" sz="1600" dirty="0"/>
              <a:t>%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70C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8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international collaboration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018" y="980728"/>
            <a:ext cx="8715375" cy="5643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O.Adriani</a:t>
            </a:r>
            <a:r>
              <a:rPr lang="en-US" sz="2000" baseline="30000" dirty="0" smtClean="0"/>
              <a:t>a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L.Bonechi</a:t>
            </a:r>
            <a:r>
              <a:rPr lang="en-US" sz="2000" baseline="30000" dirty="0" smtClean="0"/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M.Bongi</a:t>
            </a:r>
            <a:r>
              <a:rPr lang="en-US" sz="2000" baseline="30000" dirty="0" smtClean="0"/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G.Castellin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it-IT" sz="2000" baseline="30000" dirty="0" smtClean="0"/>
              <a:t>a,b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D’Alessandro</a:t>
            </a:r>
            <a:r>
              <a:rPr lang="en-US" sz="2000" baseline="30000" noProof="0" dirty="0" err="1" smtClean="0"/>
              <a:t>a,b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A.Faus</a:t>
            </a:r>
            <a:r>
              <a:rPr lang="it-IT" sz="2000" baseline="30000" dirty="0" smtClean="0"/>
              <a:t>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K.Fukatsu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M.Haguenauer</a:t>
            </a:r>
            <a:r>
              <a:rPr lang="it-IT" sz="2000" baseline="30000" dirty="0" smtClean="0"/>
              <a:t>f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Y.Itow</a:t>
            </a:r>
            <a:r>
              <a:rPr lang="it-IT" sz="2000" baseline="30000" dirty="0" smtClean="0"/>
              <a:t>d,e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K.Kasahara</a:t>
            </a:r>
            <a:r>
              <a:rPr lang="it-IT" sz="2000" baseline="30000" dirty="0" smtClean="0"/>
              <a:t>g</a:t>
            </a:r>
            <a:r>
              <a:rPr lang="it-IT" sz="2000" dirty="0" smtClean="0"/>
              <a:t>, </a:t>
            </a:r>
            <a:r>
              <a:rPr lang="it-IT" sz="2000" b="1" dirty="0" smtClean="0"/>
              <a:t>K. Kawade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D.Macina</a:t>
            </a:r>
            <a:r>
              <a:rPr lang="it-IT" sz="2000" baseline="30000" dirty="0" smtClean="0"/>
              <a:t>h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T.Mase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K.Masuda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 Matsubara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H.Menjo</a:t>
            </a:r>
            <a:r>
              <a:rPr lang="it-IT" sz="2000" baseline="30000" noProof="0" dirty="0" smtClean="0"/>
              <a:t>a,e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G.Mitsuka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Y.Muraki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M.Nakai</a:t>
            </a:r>
            <a:r>
              <a:rPr lang="it-IT" sz="2000" baseline="30000" dirty="0" smtClean="0"/>
              <a:t>g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K.Noda</a:t>
            </a:r>
            <a:r>
              <a:rPr lang="it-IT" sz="2000" baseline="30000" dirty="0" smtClean="0"/>
              <a:t>j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P.Papini</a:t>
            </a:r>
            <a:r>
              <a:rPr lang="it-IT" sz="2000" baseline="30000" dirty="0" smtClean="0"/>
              <a:t>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A.-L.Perrot</a:t>
            </a:r>
            <a:r>
              <a:rPr lang="it-IT" sz="2000" baseline="30000" dirty="0" smtClean="0"/>
              <a:t>h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S.Ricciarin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it-IT" sz="2000" baseline="30000" dirty="0" smtClean="0"/>
              <a:t>a,c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T.Sako</a:t>
            </a:r>
            <a:r>
              <a:rPr lang="it-IT" sz="2000" baseline="30000" dirty="0" smtClean="0"/>
              <a:t>d,e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Y.Shimitsu</a:t>
            </a:r>
            <a:r>
              <a:rPr lang="it-IT" sz="2000" baseline="30000" dirty="0" smtClean="0"/>
              <a:t>g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K.Suzuki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it-IT" sz="2000" b="1" dirty="0" smtClean="0"/>
              <a:t>T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.Suzuki</a:t>
            </a:r>
            <a:r>
              <a:rPr lang="it-IT" sz="2000" baseline="30000" dirty="0" smtClean="0"/>
              <a:t>g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K.Taki</a:t>
            </a:r>
            <a:r>
              <a:rPr lang="it-IT" sz="2000" baseline="30000" dirty="0" smtClean="0"/>
              <a:t>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T.Tamura</a:t>
            </a:r>
            <a:r>
              <a:rPr lang="it-IT" sz="2000" baseline="30000" dirty="0" smtClean="0"/>
              <a:t>i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S.Torii</a:t>
            </a:r>
            <a:r>
              <a:rPr lang="it-IT" sz="2000" baseline="30000" dirty="0" smtClean="0"/>
              <a:t>g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A.Tricomi</a:t>
            </a:r>
            <a:r>
              <a:rPr lang="it-IT" sz="2000" baseline="30000" dirty="0" smtClean="0"/>
              <a:t>j,k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W.C.Turner</a:t>
            </a:r>
            <a:r>
              <a:rPr lang="it-IT" sz="2000" baseline="30000" dirty="0" smtClean="0"/>
              <a:t>l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J.Velasco</a:t>
            </a:r>
            <a:r>
              <a:rPr lang="it-IT" sz="2000" baseline="30000" dirty="0" smtClean="0"/>
              <a:t>n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it-IT" sz="2000" b="1" dirty="0" smtClean="0"/>
              <a:t> A.Viciani</a:t>
            </a:r>
            <a:r>
              <a:rPr lang="it-IT" sz="2000" baseline="30000" dirty="0" smtClean="0"/>
              <a:t>a</a:t>
            </a:r>
            <a:r>
              <a:rPr lang="it-IT" sz="2000" b="1" dirty="0" smtClean="0"/>
              <a:t>, K.Yoshida</a:t>
            </a:r>
            <a:r>
              <a:rPr lang="it-IT" sz="2000" baseline="30000" dirty="0" smtClean="0"/>
              <a:t>m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lang="en-US" sz="1400" i="1" dirty="0" smtClean="0"/>
              <a:t>INFN Section of Florence, Italy </a:t>
            </a: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lang="en-US" sz="1400" i="1" dirty="0" smtClean="0"/>
              <a:t>University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Florence, Italy</a:t>
            </a: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lang="en-US" sz="1400" i="1" dirty="0" smtClean="0"/>
              <a:t>Centro </a:t>
            </a:r>
            <a:r>
              <a:rPr lang="en-US" sz="1400" i="1" dirty="0" err="1" smtClean="0"/>
              <a:t>Siciliano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Fisica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Nucleare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Struttura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della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Materia</a:t>
            </a:r>
            <a:r>
              <a:rPr lang="en-US" sz="1400" i="1" dirty="0" smtClean="0"/>
              <a:t>, Catania, Italy</a:t>
            </a: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lang="en-US" sz="1400" i="1" dirty="0" smtClean="0"/>
              <a:t>Solar-Terrestrial Environment Laboratory, Nagoya University, Japan</a:t>
            </a: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lang="en-US" sz="1400" i="1" dirty="0" smtClean="0"/>
              <a:t>Kobayashi </a:t>
            </a:r>
            <a:r>
              <a:rPr lang="en-US" sz="1400" i="1" dirty="0" err="1" smtClean="0"/>
              <a:t>Maskawa</a:t>
            </a:r>
            <a:r>
              <a:rPr lang="en-US" sz="1400" i="1" dirty="0" smtClean="0"/>
              <a:t> Institute for the Origin of Particles and the Universe, Nagoya University, Nagoya, Japan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err="1" smtClean="0"/>
              <a:t>Ecole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Polytechnique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Palaiseau</a:t>
            </a:r>
            <a:r>
              <a:rPr lang="en-US" sz="1400" i="1" dirty="0" smtClean="0"/>
              <a:t>, France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smtClean="0"/>
              <a:t>RISE, </a:t>
            </a:r>
            <a:r>
              <a:rPr lang="en-US" sz="1400" i="1" dirty="0" err="1" smtClean="0"/>
              <a:t>Waseda</a:t>
            </a:r>
            <a:r>
              <a:rPr lang="en-US" sz="1400" i="1" dirty="0" smtClean="0"/>
              <a:t> University, Japan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smtClean="0"/>
              <a:t>CERN, Switzerland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smtClean="0"/>
              <a:t>Kanagawa University, Japan</a:t>
            </a: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INFN Section of Catania, Italy</a:t>
            </a:r>
          </a:p>
          <a:p>
            <a:pPr marL="1325388" lvl="0" indent="-342900">
              <a:spcBef>
                <a:spcPct val="20000"/>
              </a:spcBef>
              <a:buAutoNum type="alphaLcParenR"/>
              <a:defRPr/>
            </a:pPr>
            <a:r>
              <a:rPr lang="en-US" sz="1400" i="1" dirty="0" smtClean="0"/>
              <a:t>University of Catania, Italy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smtClean="0"/>
              <a:t>LBNL, Berkeley, California, USA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smtClean="0"/>
              <a:t>Shibaura Institute of Technology, Japan</a:t>
            </a:r>
          </a:p>
          <a:p>
            <a:pPr marL="1325388" indent="-342900">
              <a:spcBef>
                <a:spcPct val="20000"/>
              </a:spcBef>
              <a:buFontTx/>
              <a:buAutoNum type="alphaLcParenR"/>
              <a:defRPr/>
            </a:pPr>
            <a:r>
              <a:rPr lang="en-US" sz="1400" i="1" dirty="0" smtClean="0"/>
              <a:t>IFIC, Centro </a:t>
            </a:r>
            <a:r>
              <a:rPr lang="en-US" sz="1400" i="1" dirty="0" err="1" smtClean="0"/>
              <a:t>Mixto</a:t>
            </a:r>
            <a:r>
              <a:rPr lang="en-US" sz="1400" i="1" dirty="0" smtClean="0"/>
              <a:t> CSIC-UVEG, Spain</a:t>
            </a:r>
          </a:p>
        </p:txBody>
      </p:sp>
      <p:pic>
        <p:nvPicPr>
          <p:cNvPr id="6" name="Picture 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225" y="4188140"/>
            <a:ext cx="857256" cy="55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450" y="4944931"/>
            <a:ext cx="862015" cy="5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taly"/>
          <p:cNvPicPr>
            <a:picLocks noChangeAspect="1" noChangeArrowheads="1"/>
          </p:cNvPicPr>
          <p:nvPr/>
        </p:nvPicPr>
        <p:blipFill>
          <a:blip r:embed="rId4" cstate="print"/>
          <a:srcRect l="4112" t="16420" r="5414" b="12426"/>
          <a:stretch>
            <a:fillRect/>
          </a:stretch>
        </p:blipFill>
        <p:spPr bwMode="auto">
          <a:xfrm>
            <a:off x="7846866" y="4190954"/>
            <a:ext cx="857256" cy="5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usa"/>
          <p:cNvPicPr>
            <a:picLocks noChangeAspect="1" noChangeArrowheads="1"/>
          </p:cNvPicPr>
          <p:nvPr/>
        </p:nvPicPr>
        <p:blipFill>
          <a:blip r:embed="rId5" cstate="print"/>
          <a:srcRect l="3122" t="7022" r="4049" b="7821"/>
          <a:stretch>
            <a:fillRect/>
          </a:stretch>
        </p:blipFill>
        <p:spPr bwMode="auto">
          <a:xfrm rot="21562790">
            <a:off x="6718306" y="5715243"/>
            <a:ext cx="857516" cy="5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p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559024">
            <a:off x="7851823" y="5733110"/>
            <a:ext cx="860209" cy="57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wiss"/>
          <p:cNvPicPr>
            <a:picLocks noChangeAspect="1" noChangeArrowheads="1"/>
          </p:cNvPicPr>
          <p:nvPr/>
        </p:nvPicPr>
        <p:blipFill>
          <a:blip r:embed="rId7" cstate="print"/>
          <a:srcRect l="4283" t="9363" r="2477" b="9707"/>
          <a:stretch>
            <a:fillRect/>
          </a:stretch>
        </p:blipFill>
        <p:spPr bwMode="auto">
          <a:xfrm>
            <a:off x="6725543" y="4954375"/>
            <a:ext cx="852939" cy="5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</p:spTree>
  </p:cSld>
  <p:clrMapOvr>
    <a:masterClrMapping/>
  </p:clrMapOvr>
  <p:transition advTm="2357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/>
              <a:t>Multiple hit (MHIT) event rejection (I)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504" y="894016"/>
            <a:ext cx="8831469" cy="4705874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 smtClean="0"/>
              <a:t>Rejection of MHIT events is mandatory especially at high energy (&gt; 2.5 </a:t>
            </a:r>
            <a:r>
              <a:rPr lang="en-US" sz="2000" b="0" dirty="0" err="1" smtClean="0"/>
              <a:t>TeV</a:t>
            </a:r>
            <a:r>
              <a:rPr lang="en-US" sz="2000" b="0" dirty="0" smtClean="0"/>
              <a:t>)</a:t>
            </a:r>
          </a:p>
        </p:txBody>
      </p:sp>
      <p:pic>
        <p:nvPicPr>
          <p:cNvPr id="18" name="Picture 4" descr="sample_MH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227739" cy="27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2327131" y="1393364"/>
            <a:ext cx="1422482" cy="280831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Event21_run03746_cut0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42619"/>
            <a:ext cx="4404365" cy="358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Event7_run0op7TeV_129900_129999_ggg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2" r="4882"/>
          <a:stretch>
            <a:fillRect/>
          </a:stretch>
        </p:blipFill>
        <p:spPr bwMode="auto">
          <a:xfrm>
            <a:off x="395536" y="4601765"/>
            <a:ext cx="3628861" cy="19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72000" y="5293657"/>
            <a:ext cx="406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MHIT events are identified thanks to position sensitive layers in Arm1 (</a:t>
            </a:r>
            <a:r>
              <a:rPr lang="en-US" sz="2000" dirty="0" err="1" smtClean="0"/>
              <a:t>SciFi</a:t>
            </a:r>
            <a:r>
              <a:rPr lang="en-US" sz="2000" dirty="0" smtClean="0"/>
              <a:t>) and Arm2 (Si-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/>
              <a:t>strip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6056" y="1340768"/>
            <a:ext cx="334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event  with two hits in Arm2</a:t>
            </a:r>
            <a:endParaRPr lang="it-IT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4293096"/>
            <a:ext cx="348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event  with three hits in Arm2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/>
              <a:t>Multiple hit (MHIT) event rejection (II)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824" y="1785590"/>
            <a:ext cx="210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Single </a:t>
            </a:r>
            <a:r>
              <a:rPr lang="en-US" b="1" u="sng" dirty="0" smtClean="0">
                <a:solidFill>
                  <a:schemeClr val="tx2"/>
                </a:solidFill>
                <a:sym typeface="Symbol"/>
              </a:rPr>
              <a:t> </a:t>
            </a:r>
            <a:r>
              <a:rPr lang="en-US" dirty="0" smtClean="0">
                <a:solidFill>
                  <a:schemeClr val="tx2"/>
                </a:solidFill>
              </a:rPr>
              <a:t>detection efficiency </a:t>
            </a:r>
            <a:r>
              <a:rPr lang="en-US" dirty="0" smtClean="0">
                <a:solidFill>
                  <a:schemeClr val="tx2"/>
                </a:solidFill>
                <a:cs typeface="Symbol" charset="2"/>
              </a:rPr>
              <a:t>for various MC models</a:t>
            </a:r>
            <a:endParaRPr lang="en-US" dirty="0">
              <a:solidFill>
                <a:schemeClr val="tx2"/>
              </a:solidFill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216" y="4593902"/>
            <a:ext cx="202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242852"/>
                </a:solidFill>
              </a:rPr>
              <a:t>Multi </a:t>
            </a:r>
            <a:r>
              <a:rPr lang="en-US" b="1" u="sng" dirty="0" smtClean="0">
                <a:solidFill>
                  <a:srgbClr val="242852"/>
                </a:solidFill>
                <a:sym typeface="Symbol"/>
              </a:rPr>
              <a:t> </a:t>
            </a:r>
            <a:r>
              <a:rPr lang="en-US" dirty="0" smtClean="0">
                <a:solidFill>
                  <a:srgbClr val="242852"/>
                </a:solidFill>
              </a:rPr>
              <a:t>detection efficiency </a:t>
            </a:r>
            <a:r>
              <a:rPr lang="en-US" dirty="0" smtClean="0">
                <a:solidFill>
                  <a:srgbClr val="242852"/>
                </a:solidFill>
                <a:cs typeface="Symbol" charset="2"/>
              </a:rPr>
              <a:t>for various MC models</a:t>
            </a:r>
            <a:endParaRPr lang="en-US" dirty="0">
              <a:solidFill>
                <a:srgbClr val="242852"/>
              </a:solidFill>
              <a:cs typeface="Symbol" charset="2"/>
            </a:endParaRPr>
          </a:p>
        </p:txBody>
      </p:sp>
      <p:pic>
        <p:nvPicPr>
          <p:cNvPr id="14" name="Picture 2" descr="multihiteff_02_mh01_misrecsingle_1103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34" y="815975"/>
            <a:ext cx="681196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multihiteff_02_mh01_mhdetectioneff_1103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709" y="3717032"/>
            <a:ext cx="655478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olor_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29092"/>
            <a:ext cx="1514160" cy="117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PART  4</a:t>
            </a:r>
            <a:endParaRPr lang="it-IT" b="1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00501"/>
            <a:ext cx="8229600" cy="652636"/>
          </a:xfrm>
          <a:solidFill>
            <a:srgbClr val="7AF27D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RESULTS</a:t>
            </a: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AF27D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600" dirty="0" smtClean="0"/>
              <a:t>Acceptance cut for combined Arm1/Arm2 analysis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729288" y="3023319"/>
            <a:ext cx="2957512" cy="35020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>
                <a:latin typeface="Franklin Gothic Book"/>
                <a:cs typeface="Franklin Gothic Book"/>
              </a:rPr>
              <a:t>R1 = 5mm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>
                <a:latin typeface="Franklin Gothic Book"/>
                <a:cs typeface="Franklin Gothic Book"/>
              </a:rPr>
              <a:t>R2-1 = 35mm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>
                <a:latin typeface="Franklin Gothic Book"/>
                <a:cs typeface="Franklin Gothic Book"/>
              </a:rPr>
              <a:t>R2-2 = 42mm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 smtClean="0">
                <a:latin typeface="Symbol" charset="2"/>
                <a:cs typeface="Symbol" charset="2"/>
              </a:rPr>
              <a:t>q</a:t>
            </a:r>
            <a:r>
              <a:rPr lang="en-US" sz="2400" b="0" dirty="0" smtClean="0">
                <a:latin typeface="Franklin Gothic Book"/>
                <a:cs typeface="Franklin Gothic Book"/>
              </a:rPr>
              <a:t> </a:t>
            </a:r>
            <a:r>
              <a:rPr lang="en-US" sz="2400" b="0" dirty="0">
                <a:latin typeface="Franklin Gothic Book"/>
                <a:cs typeface="Franklin Gothic Book"/>
              </a:rPr>
              <a:t>= </a:t>
            </a:r>
            <a:r>
              <a:rPr lang="en-US" sz="2400" b="0" dirty="0" smtClean="0">
                <a:latin typeface="Franklin Gothic Book"/>
                <a:cs typeface="Franklin Gothic Book"/>
              </a:rPr>
              <a:t>20</a:t>
            </a:r>
            <a:r>
              <a:rPr lang="en-US" sz="2400" b="0" baseline="30000" dirty="0" smtClean="0">
                <a:latin typeface="Franklin Gothic Book"/>
                <a:cs typeface="Franklin Gothic Book"/>
              </a:rPr>
              <a:t>o</a:t>
            </a:r>
            <a:endParaRPr lang="en-US" sz="2400" b="0" baseline="30000" dirty="0">
              <a:latin typeface="Franklin Gothic Book"/>
              <a:cs typeface="Franklin Gothic Book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 b="0" dirty="0">
              <a:latin typeface="Franklin Gothic Book"/>
              <a:cs typeface="Franklin Gothic Book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>
                <a:latin typeface="Franklin Gothic Book"/>
                <a:cs typeface="Franklin Gothic Book"/>
              </a:rPr>
              <a:t>For </a:t>
            </a:r>
            <a:r>
              <a:rPr lang="en-US" sz="2400" b="0" u="sng" dirty="0">
                <a:latin typeface="Franklin Gothic Book"/>
                <a:cs typeface="Franklin Gothic Book"/>
              </a:rPr>
              <a:t>Small Tower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 smtClean="0">
                <a:latin typeface="Symbol" charset="2"/>
                <a:cs typeface="Symbol" charset="2"/>
              </a:rPr>
              <a:t>   </a:t>
            </a:r>
            <a:r>
              <a:rPr lang="en-US" sz="2400" b="1" dirty="0" smtClean="0">
                <a:latin typeface="Symbol" charset="2"/>
                <a:cs typeface="Symbol" charset="2"/>
              </a:rPr>
              <a:t>h</a:t>
            </a:r>
            <a:r>
              <a:rPr lang="en-US" sz="2400" b="1" dirty="0" smtClean="0">
                <a:latin typeface="Franklin Gothic Book"/>
                <a:cs typeface="Franklin Gothic Book"/>
              </a:rPr>
              <a:t>  </a:t>
            </a:r>
            <a:r>
              <a:rPr lang="en-US" sz="2400" b="1" dirty="0">
                <a:latin typeface="Franklin Gothic Book"/>
                <a:cs typeface="Franklin Gothic Book"/>
              </a:rPr>
              <a:t>&gt; 10.94</a:t>
            </a:r>
            <a:r>
              <a:rPr lang="en-US" sz="2400" b="0" dirty="0">
                <a:latin typeface="Franklin Gothic Book"/>
                <a:cs typeface="Franklin Gothic Book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0" dirty="0">
                <a:latin typeface="Franklin Gothic Book"/>
                <a:cs typeface="Franklin Gothic Book"/>
              </a:rPr>
              <a:t>For </a:t>
            </a:r>
            <a:r>
              <a:rPr lang="en-US" sz="2400" b="0" u="sng" dirty="0">
                <a:latin typeface="Franklin Gothic Book"/>
                <a:cs typeface="Franklin Gothic Book"/>
              </a:rPr>
              <a:t>Large Tower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0" dirty="0" smtClean="0">
                <a:latin typeface="Franklin Gothic Book"/>
                <a:cs typeface="Franklin Gothic Book"/>
              </a:rPr>
              <a:t> </a:t>
            </a:r>
            <a:r>
              <a:rPr lang="en-US" sz="2400" b="1" dirty="0" smtClean="0">
                <a:latin typeface="Franklin Gothic Book"/>
                <a:cs typeface="Franklin Gothic Book"/>
              </a:rPr>
              <a:t>8.81 </a:t>
            </a:r>
            <a:r>
              <a:rPr lang="en-US" sz="2400" b="1" dirty="0">
                <a:latin typeface="Franklin Gothic Book"/>
                <a:cs typeface="Franklin Gothic Book"/>
              </a:rPr>
              <a:t>&lt; </a:t>
            </a:r>
            <a:r>
              <a:rPr lang="en-US" sz="2400" b="1" dirty="0">
                <a:latin typeface="Symbol" charset="2"/>
                <a:cs typeface="Symbol" charset="2"/>
              </a:rPr>
              <a:t>h</a:t>
            </a:r>
            <a:r>
              <a:rPr lang="en-US" sz="2400" b="1" dirty="0" smtClean="0">
                <a:latin typeface="Franklin Gothic Book"/>
                <a:cs typeface="Franklin Gothic Book"/>
              </a:rPr>
              <a:t> </a:t>
            </a:r>
            <a:r>
              <a:rPr lang="en-US" sz="2400" b="1" dirty="0">
                <a:latin typeface="Franklin Gothic Book"/>
                <a:cs typeface="Franklin Gothic Book"/>
              </a:rPr>
              <a:t>&lt; 8.99 </a:t>
            </a:r>
          </a:p>
        </p:txBody>
      </p:sp>
      <p:pic>
        <p:nvPicPr>
          <p:cNvPr id="15" name="Picture 3" descr="compRegio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90"/>
          <a:stretch>
            <a:fillRect/>
          </a:stretch>
        </p:blipFill>
        <p:spPr bwMode="auto">
          <a:xfrm>
            <a:off x="127049" y="3172569"/>
            <a:ext cx="5453063" cy="29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792" y="937703"/>
            <a:ext cx="8951233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4A66AC"/>
                </a:solidFill>
              </a:rPr>
              <a:t>For a comparison of the Arm1 and Arm2 reconstructed spectra we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4A66AC"/>
                </a:solidFill>
              </a:rPr>
              <a:t>define in each tower a region of pseudo-rapidity and interval of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4A66AC"/>
                </a:solidFill>
              </a:rPr>
              <a:t>azimuth angle that is common both to Arm1 and Arm2.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As first result we present two spectra, one for each acceptance region,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o</a:t>
            </a:r>
            <a:r>
              <a:rPr lang="en-US" sz="2400" dirty="0" smtClean="0">
                <a:solidFill>
                  <a:schemeClr val="accent2"/>
                </a:solidFill>
              </a:rPr>
              <a:t>btained by properly weighting the Arm1 and Arm2 spectra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>
            <a:off x="3669237" y="5049169"/>
            <a:ext cx="576064" cy="914400"/>
          </a:xfrm>
          <a:prstGeom prst="arc">
            <a:avLst>
              <a:gd name="adj1" fmla="val 14123582"/>
              <a:gd name="adj2" fmla="val 15738852"/>
            </a:avLst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AF27D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Comparison Arm1/Arm2</a:t>
            </a:r>
          </a:p>
        </p:txBody>
      </p:sp>
      <p:sp>
        <p:nvSpPr>
          <p:cNvPr id="19" name="Rectangle 2"/>
          <p:cNvSpPr>
            <a:spLocks/>
          </p:cNvSpPr>
          <p:nvPr/>
        </p:nvSpPr>
        <p:spPr bwMode="auto">
          <a:xfrm>
            <a:off x="178005" y="4941168"/>
            <a:ext cx="5186083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just">
              <a:buSzPct val="125000"/>
              <a:tabLst>
                <a:tab pos="749300" algn="l"/>
              </a:tabLst>
            </a:pPr>
            <a:r>
              <a:rPr lang="en-US" sz="2000" dirty="0" smtClean="0">
                <a:cs typeface="Worstveld Sling Bold Oblique" charset="0"/>
              </a:rPr>
              <a:t>Multi-hit rejection </a:t>
            </a:r>
            <a:r>
              <a:rPr lang="en-US" sz="2000" dirty="0">
                <a:cs typeface="Worstveld Sling Bold Oblique" charset="0"/>
              </a:rPr>
              <a:t>and PID </a:t>
            </a:r>
            <a:r>
              <a:rPr lang="en-US" sz="2000" dirty="0" smtClean="0">
                <a:cs typeface="Worstveld Sling Bold Oblique" charset="0"/>
              </a:rPr>
              <a:t>correction applied.</a:t>
            </a:r>
          </a:p>
          <a:p>
            <a:pPr algn="just">
              <a:buSzPct val="125000"/>
              <a:tabLst>
                <a:tab pos="749300" algn="l"/>
              </a:tabLst>
            </a:pPr>
            <a:r>
              <a:rPr lang="en-US" sz="2000" dirty="0" smtClean="0">
                <a:cs typeface="Worstveld Sling Bold Oblique" charset="0"/>
              </a:rPr>
              <a:t>Energy scale systematic (correlated between Arm1 and Arm2) has not been plotted to verify the agreement between the two detectors within the non correlated uncertainties.</a:t>
            </a:r>
            <a:endParaRPr lang="en-US" sz="2000" dirty="0">
              <a:cs typeface="Worstveld Sling Bold Oblique" charset="0"/>
            </a:endParaRPr>
          </a:p>
        </p:txBody>
      </p:sp>
      <p:sp>
        <p:nvSpPr>
          <p:cNvPr id="20" name="Rectangle 3"/>
          <p:cNvSpPr>
            <a:spLocks/>
          </p:cNvSpPr>
          <p:nvPr/>
        </p:nvSpPr>
        <p:spPr bwMode="auto">
          <a:xfrm>
            <a:off x="5817515" y="5171828"/>
            <a:ext cx="3174367" cy="988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just">
              <a:buSzPct val="125000"/>
              <a:tabLst>
                <a:tab pos="749300" algn="l"/>
              </a:tabLst>
            </a:pPr>
            <a:r>
              <a:rPr lang="en-US" sz="2000" b="1" dirty="0">
                <a:solidFill>
                  <a:schemeClr val="accent4"/>
                </a:solidFill>
                <a:cs typeface="Worstveld Sling Bold Oblique" charset="0"/>
              </a:rPr>
              <a:t>D</a:t>
            </a:r>
            <a:r>
              <a:rPr lang="en-US" sz="2000" b="1" dirty="0" smtClean="0">
                <a:solidFill>
                  <a:schemeClr val="accent4"/>
                </a:solidFill>
                <a:cs typeface="Worstveld Sling Bold Oblique" charset="0"/>
              </a:rPr>
              <a:t>eviation </a:t>
            </a:r>
            <a:r>
              <a:rPr lang="en-US" sz="2000" b="1" dirty="0">
                <a:solidFill>
                  <a:schemeClr val="accent4"/>
                </a:solidFill>
                <a:cs typeface="Worstveld Sling Bold Oblique" charset="0"/>
              </a:rPr>
              <a:t>in small </a:t>
            </a:r>
            <a:r>
              <a:rPr lang="en-US" sz="2000" b="1" dirty="0" smtClean="0">
                <a:solidFill>
                  <a:schemeClr val="accent4"/>
                </a:solidFill>
                <a:cs typeface="Worstveld Sling Bold Oblique" charset="0"/>
              </a:rPr>
              <a:t>tower is still not clear</a:t>
            </a:r>
            <a:r>
              <a:rPr lang="en-US" sz="2000" b="1" dirty="0">
                <a:solidFill>
                  <a:schemeClr val="accent4"/>
                </a:solidFill>
                <a:cs typeface="Worstveld Sling Bold Oblique" charset="0"/>
              </a:rPr>
              <a:t>.</a:t>
            </a:r>
            <a:r>
              <a:rPr lang="en-US" sz="2000" b="1" dirty="0" smtClean="0">
                <a:solidFill>
                  <a:schemeClr val="accent4"/>
                </a:solidFill>
                <a:cs typeface="Worstveld Sling Bold Oblique" charset="0"/>
              </a:rPr>
              <a:t> Anyway it is within </a:t>
            </a:r>
            <a:r>
              <a:rPr lang="en-US" sz="2000" b="1" dirty="0">
                <a:solidFill>
                  <a:schemeClr val="accent4"/>
                </a:solidFill>
                <a:cs typeface="Worstveld Sling Bold Oblique" charset="0"/>
              </a:rPr>
              <a:t>systematic </a:t>
            </a:r>
            <a:r>
              <a:rPr lang="en-US" sz="2000" b="1" dirty="0" smtClean="0">
                <a:solidFill>
                  <a:schemeClr val="accent4"/>
                </a:solidFill>
                <a:cs typeface="Worstveld Sling Bold Oblique" charset="0"/>
              </a:rPr>
              <a:t>errors.</a:t>
            </a:r>
            <a:endParaRPr lang="en-US" sz="2000" b="1" dirty="0">
              <a:solidFill>
                <a:schemeClr val="accent4"/>
              </a:solidFill>
              <a:cs typeface="Worstveld Sling Bold Oblique" charset="0"/>
            </a:endParaRPr>
          </a:p>
        </p:txBody>
      </p:sp>
      <p:pic>
        <p:nvPicPr>
          <p:cNvPr id="22" name="Picture 21" descr="gamma-data.v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4091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7355" y="2195572"/>
            <a:ext cx="145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(small tower)</a:t>
            </a:r>
            <a:endParaRPr lang="it-IT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3859" y="2204864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(large tower)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AF27D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Comparison of combined spectra with models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24" name="Picture 23" descr="gamma-combined.v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690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3411" y="1988840"/>
            <a:ext cx="145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(small tower)</a:t>
            </a:r>
            <a:endParaRPr lang="it-IT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9915" y="1998132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(large tower)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PART  5</a:t>
            </a:r>
            <a:endParaRPr lang="it-IT" b="1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00501"/>
            <a:ext cx="8229600" cy="652636"/>
          </a:xfrm>
          <a:solidFill>
            <a:srgbClr val="FF0000">
              <a:alpha val="58000"/>
            </a:srgb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SYSTEMATIC UNCERTAINTIES</a:t>
            </a: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64288" y="0"/>
            <a:ext cx="2016224" cy="685800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Summary of </a:t>
            </a:r>
            <a:r>
              <a:rPr lang="en-US" sz="3600" dirty="0" err="1" smtClean="0"/>
              <a:t>systematics</a:t>
            </a:r>
            <a:r>
              <a:rPr lang="en-US" sz="3600" dirty="0" smtClean="0"/>
              <a:t> (I)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5428"/>
            <a:ext cx="9144000" cy="4443541"/>
          </a:xfrm>
        </p:spPr>
        <p:txBody>
          <a:bodyPr>
            <a:normAutofit fontScale="92500" lnSpcReduction="10000"/>
          </a:bodyPr>
          <a:lstStyle/>
          <a:p>
            <a:pPr marL="704850" eaLnBrk="1" hangingPunct="1">
              <a:lnSpc>
                <a:spcPct val="120000"/>
              </a:lnSpc>
              <a:tabLst>
                <a:tab pos="1160463" algn="l"/>
              </a:tabLst>
            </a:pPr>
            <a:r>
              <a:rPr lang="en-US" sz="2400" b="0" dirty="0">
                <a:solidFill>
                  <a:srgbClr val="0E58C4"/>
                </a:solidFill>
              </a:rPr>
              <a:t>Uncorrelated uncertainties </a:t>
            </a:r>
            <a:r>
              <a:rPr lang="en-US" sz="2400" b="0" dirty="0" smtClean="0">
                <a:solidFill>
                  <a:srgbClr val="0E58C4"/>
                </a:solidFill>
              </a:rPr>
              <a:t>between ARM1 </a:t>
            </a:r>
            <a:r>
              <a:rPr lang="en-US" sz="2400" b="0" dirty="0">
                <a:solidFill>
                  <a:srgbClr val="0E58C4"/>
                </a:solidFill>
              </a:rPr>
              <a:t>and </a:t>
            </a:r>
            <a:r>
              <a:rPr lang="en-US" sz="2400" b="0" dirty="0" smtClean="0">
                <a:solidFill>
                  <a:srgbClr val="0E58C4"/>
                </a:solidFill>
              </a:rPr>
              <a:t>ARM2</a:t>
            </a:r>
            <a:r>
              <a:rPr lang="en-US" sz="2400" b="0" dirty="0">
                <a:solidFill>
                  <a:srgbClr val="0E58C4"/>
                </a:solidFill>
              </a:rPr>
              <a:t/>
            </a:r>
            <a:br>
              <a:rPr lang="en-US" sz="2400" b="0" dirty="0">
                <a:solidFill>
                  <a:srgbClr val="0E58C4"/>
                </a:solidFill>
              </a:rPr>
            </a:br>
            <a:r>
              <a:rPr lang="en-US" sz="2400" b="0" dirty="0"/>
              <a:t>- Energy </a:t>
            </a:r>
            <a:r>
              <a:rPr lang="en-US" sz="2400" b="0" dirty="0" smtClean="0"/>
              <a:t>scale (</a:t>
            </a:r>
            <a:r>
              <a:rPr lang="en-US" sz="2400" b="0" dirty="0"/>
              <a:t>except </a:t>
            </a:r>
            <a:r>
              <a:rPr lang="en-US" sz="2400" b="0" dirty="0" smtClean="0">
                <a:latin typeface="Symbol" charset="2"/>
                <a:cs typeface="Symbol" charset="2"/>
              </a:rPr>
              <a:t>p</a:t>
            </a:r>
            <a:r>
              <a:rPr lang="en-US" sz="2400" b="0" baseline="30000" dirty="0" smtClean="0"/>
              <a:t>0</a:t>
            </a:r>
            <a:r>
              <a:rPr lang="en-US" sz="2400" b="0" dirty="0" smtClean="0"/>
              <a:t> shift) : 3.5%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- Beam center </a:t>
            </a:r>
            <a:r>
              <a:rPr lang="en-US" sz="2400" b="0" dirty="0" smtClean="0"/>
              <a:t>position : 1 mm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- </a:t>
            </a:r>
            <a:r>
              <a:rPr lang="en-US" sz="2400" b="0" dirty="0" smtClean="0"/>
              <a:t>PID : </a:t>
            </a:r>
            <a:r>
              <a:rPr lang="en-US" sz="2000" b="0" dirty="0" smtClean="0"/>
              <a:t>5% for E&lt;1.7TeV, 20% for E&gt;1.7TeV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>-  </a:t>
            </a:r>
            <a:r>
              <a:rPr lang="en-US" sz="2400" b="0" dirty="0" smtClean="0"/>
              <a:t>Multi-hit </a:t>
            </a:r>
            <a:r>
              <a:rPr lang="en-US" sz="2400" b="0" dirty="0"/>
              <a:t>selection</a:t>
            </a:r>
            <a:r>
              <a:rPr lang="en-US" sz="2000" b="0" dirty="0"/>
              <a:t> </a:t>
            </a:r>
            <a:r>
              <a:rPr lang="en-US" sz="2000" dirty="0" smtClean="0"/>
              <a:t>:</a:t>
            </a:r>
          </a:p>
          <a:p>
            <a:pPr marL="1104900" lvl="1">
              <a:lnSpc>
                <a:spcPct val="120000"/>
              </a:lnSpc>
              <a:buFont typeface="Arial" pitchFamily="34" charset="0"/>
              <a:buChar char="•"/>
              <a:tabLst>
                <a:tab pos="1160463" algn="l"/>
              </a:tabLst>
            </a:pPr>
            <a:r>
              <a:rPr lang="en-US" sz="1600" dirty="0" smtClean="0"/>
              <a:t>Arm1 small tower: 1% for E&lt;1TeV, 1%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20% for E&gt;1TeV</a:t>
            </a:r>
          </a:p>
          <a:p>
            <a:pPr marL="1104900" lvl="1">
              <a:lnSpc>
                <a:spcPct val="120000"/>
              </a:lnSpc>
              <a:buFont typeface="Arial" pitchFamily="34" charset="0"/>
              <a:buChar char="•"/>
              <a:tabLst>
                <a:tab pos="1160463" algn="l"/>
              </a:tabLst>
            </a:pPr>
            <a:r>
              <a:rPr lang="en-US" sz="1600" b="0" dirty="0" smtClean="0"/>
              <a:t>Arm1 large tower:</a:t>
            </a:r>
            <a:r>
              <a:rPr lang="en-US" sz="1600" dirty="0" smtClean="0"/>
              <a:t> 1% for E&lt;2TeV, 1%</a:t>
            </a:r>
            <a:r>
              <a:rPr lang="en-US" sz="1600" dirty="0" smtClean="0">
                <a:sym typeface="Wingdings" pitchFamily="2" charset="2"/>
              </a:rPr>
              <a:t>3</a:t>
            </a:r>
            <a:r>
              <a:rPr lang="en-US" sz="1600" dirty="0" smtClean="0"/>
              <a:t>0% for E&gt;2TeV</a:t>
            </a:r>
            <a:endParaRPr lang="en-US" sz="1600" b="0" dirty="0" smtClean="0"/>
          </a:p>
          <a:p>
            <a:pPr marL="1104900" lvl="1">
              <a:lnSpc>
                <a:spcPct val="120000"/>
              </a:lnSpc>
              <a:buFont typeface="Arial" pitchFamily="34" charset="0"/>
              <a:buChar char="•"/>
              <a:tabLst>
                <a:tab pos="1160463" algn="l"/>
              </a:tabLst>
            </a:pPr>
            <a:r>
              <a:rPr lang="en-US" sz="1600" dirty="0" smtClean="0"/>
              <a:t>Arm2 small tower: 0.2% for E&lt;1.2TeV, 0.2%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2.5% for E&gt;1.2TeV</a:t>
            </a:r>
          </a:p>
          <a:p>
            <a:pPr marL="1104900" lvl="1">
              <a:lnSpc>
                <a:spcPct val="120000"/>
              </a:lnSpc>
              <a:buFont typeface="Arial" pitchFamily="34" charset="0"/>
              <a:buChar char="•"/>
              <a:tabLst>
                <a:tab pos="1160463" algn="l"/>
              </a:tabLst>
            </a:pPr>
            <a:r>
              <a:rPr lang="en-US" sz="1600" b="0" dirty="0" smtClean="0"/>
              <a:t>Arm2 large tower:  </a:t>
            </a:r>
            <a:r>
              <a:rPr lang="en-US" sz="1600" dirty="0" smtClean="0"/>
              <a:t>0.2% for E&lt;1.2TeV, 0.2%</a:t>
            </a:r>
            <a:r>
              <a:rPr lang="en-US" sz="1600" dirty="0" smtClean="0">
                <a:sym typeface="Wingdings" pitchFamily="2" charset="2"/>
              </a:rPr>
              <a:t>4.8</a:t>
            </a:r>
            <a:r>
              <a:rPr lang="en-US" sz="1600" dirty="0" smtClean="0"/>
              <a:t>% for E&gt;1.2TeV</a:t>
            </a:r>
            <a:endParaRPr lang="en-US" sz="2400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04850" eaLnBrk="1" hangingPunct="1">
              <a:lnSpc>
                <a:spcPct val="120000"/>
              </a:lnSpc>
              <a:tabLst>
                <a:tab pos="1160463" algn="l"/>
              </a:tabLst>
            </a:pPr>
            <a:r>
              <a:rPr lang="en-US" sz="2400" b="0" dirty="0" smtClean="0">
                <a:solidFill>
                  <a:schemeClr val="accent4"/>
                </a:solidFill>
              </a:rPr>
              <a:t>Correlated uncertainties</a:t>
            </a:r>
            <a:r>
              <a:rPr lang="en-US" sz="2400" b="0" dirty="0">
                <a:solidFill>
                  <a:schemeClr val="accent4"/>
                </a:solidFill>
              </a:rPr>
              <a:t/>
            </a:r>
            <a:br>
              <a:rPr lang="en-US" sz="2400" b="0" dirty="0">
                <a:solidFill>
                  <a:schemeClr val="accent4"/>
                </a:solidFill>
              </a:rPr>
            </a:br>
            <a:r>
              <a:rPr lang="en-US" sz="2400" b="0" dirty="0"/>
              <a:t>- Energy scale </a:t>
            </a:r>
            <a:r>
              <a:rPr lang="en-US" sz="2400" b="0" dirty="0" smtClean="0"/>
              <a:t>(</a:t>
            </a:r>
            <a:r>
              <a:rPr lang="en-US" sz="2400" b="0" dirty="0">
                <a:latin typeface="Symbol" charset="2"/>
                <a:cs typeface="Symbol" charset="2"/>
              </a:rPr>
              <a:t>p</a:t>
            </a:r>
            <a:r>
              <a:rPr lang="en-US" sz="2400" b="0" baseline="30000" dirty="0" smtClean="0"/>
              <a:t>0</a:t>
            </a:r>
            <a:r>
              <a:rPr lang="en-US" sz="2400" b="0" dirty="0" smtClean="0"/>
              <a:t> shift): 7.8% for Arm1 and 3.8% for Arm2 (asymmetric)</a:t>
            </a:r>
          </a:p>
          <a:p>
            <a:pPr marL="704850" eaLnBrk="1" hangingPunct="1">
              <a:lnSpc>
                <a:spcPct val="120000"/>
              </a:lnSpc>
              <a:buNone/>
              <a:tabLst>
                <a:tab pos="1160463" algn="l"/>
              </a:tabLst>
            </a:pPr>
            <a:r>
              <a:rPr lang="en-US" sz="2400" dirty="0" smtClean="0"/>
              <a:t>	</a:t>
            </a:r>
            <a:r>
              <a:rPr lang="en-US" sz="2400" b="0" dirty="0" smtClean="0"/>
              <a:t>- Luminosity : 6.1%</a:t>
            </a:r>
            <a:endParaRPr lang="en-US" sz="2400" b="0" dirty="0"/>
          </a:p>
        </p:txBody>
      </p:sp>
      <p:sp>
        <p:nvSpPr>
          <p:cNvPr id="11" name="Right Brace 10"/>
          <p:cNvSpPr/>
          <p:nvPr/>
        </p:nvSpPr>
        <p:spPr>
          <a:xfrm>
            <a:off x="6242149" y="1982622"/>
            <a:ext cx="562099" cy="25985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231039" y="2660719"/>
            <a:ext cx="19494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Estimated for Arm1 and Arm2 </a:t>
            </a:r>
            <a:br>
              <a:rPr lang="en-US" sz="1800" dirty="0"/>
            </a:br>
            <a:r>
              <a:rPr lang="en-US" sz="1800" dirty="0"/>
              <a:t>by same methods but independently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36512" y="908720"/>
            <a:ext cx="4968552" cy="2232248"/>
          </a:xfrm>
          <a:prstGeom prst="rect">
            <a:avLst/>
          </a:prstGeom>
          <a:solidFill>
            <a:srgbClr val="0000C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5076056" y="908720"/>
            <a:ext cx="4104456" cy="3600400"/>
          </a:xfrm>
          <a:prstGeom prst="rect">
            <a:avLst/>
          </a:prstGeom>
          <a:solidFill>
            <a:srgbClr val="3B8412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Summary of </a:t>
            </a:r>
            <a:r>
              <a:rPr lang="en-US" sz="3600" dirty="0" err="1" smtClean="0"/>
              <a:t>systematics</a:t>
            </a:r>
            <a:r>
              <a:rPr lang="en-US" sz="3600" dirty="0" smtClean="0"/>
              <a:t> (II)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17" name="Picture 16" descr="mhit_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353138"/>
            <a:ext cx="3024336" cy="3011966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729" y="1072560"/>
            <a:ext cx="1501585" cy="232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7962" y="1070591"/>
            <a:ext cx="1508758" cy="233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1052736"/>
            <a:ext cx="2455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center position</a:t>
            </a:r>
            <a:endParaRPr lang="it-IT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940658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Multiple hit cut</a:t>
            </a:r>
            <a:endParaRPr lang="it-IT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-36512" y="3212976"/>
            <a:ext cx="4968552" cy="3312368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70"/>
          <a:stretch>
            <a:fillRect/>
          </a:stretch>
        </p:blipFill>
        <p:spPr bwMode="auto">
          <a:xfrm rot="5400000">
            <a:off x="2177677" y="4743204"/>
            <a:ext cx="169230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48"/>
          <a:stretch>
            <a:fillRect/>
          </a:stretch>
        </p:blipFill>
        <p:spPr bwMode="auto">
          <a:xfrm rot="5400000">
            <a:off x="280006" y="3688546"/>
            <a:ext cx="17432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45"/>
          <p:cNvGrpSpPr/>
          <p:nvPr/>
        </p:nvGrpSpPr>
        <p:grpSpPr>
          <a:xfrm>
            <a:off x="2915816" y="3439507"/>
            <a:ext cx="1872208" cy="1357645"/>
            <a:chOff x="6372200" y="3573017"/>
            <a:chExt cx="2736303" cy="2725797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79" t="7514"/>
            <a:stretch>
              <a:fillRect/>
            </a:stretch>
          </p:blipFill>
          <p:spPr bwMode="auto">
            <a:xfrm rot="5400000">
              <a:off x="6377453" y="3567764"/>
              <a:ext cx="2725797" cy="273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689729" y="5085184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7709956" y="5357524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6689729" y="4924350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7709956" y="4672188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3568" y="3429000"/>
            <a:ext cx="1330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Particle  ID</a:t>
            </a:r>
            <a:endParaRPr lang="it-IT" sz="2000" b="1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408984" y="4581128"/>
            <a:ext cx="326747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details in paper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of zero degree single photon energy spectra for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√S=7TeV proton-proton collisions at LHC</a:t>
            </a:r>
            <a:endParaRPr lang="en-US" sz="1600" dirty="0" smtClean="0">
              <a:latin typeface="Arial"/>
              <a:ea typeface="+mj-ea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/>
                <a:ea typeface="+mj-ea"/>
                <a:cs typeface="Arial"/>
              </a:rPr>
              <a:t>S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ubmitted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to Physics Letters B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V="1">
            <a:off x="0" y="0"/>
            <a:ext cx="827584" cy="21328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Conclusions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dirty="0" smtClean="0"/>
              <a:t>L.Bonechi, IFAE 2011, Perugia</a:t>
            </a:r>
            <a:endParaRPr lang="it-IT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249446"/>
            <a:ext cx="8382805" cy="4987866"/>
          </a:xfrm>
        </p:spPr>
        <p:txBody>
          <a:bodyPr>
            <a:normAutofit lnSpcReduction="10000"/>
          </a:bodyPr>
          <a:lstStyle/>
          <a:p>
            <a:pPr algn="just">
              <a:buFont typeface="Arial"/>
              <a:buChar char="•"/>
            </a:pPr>
            <a:r>
              <a:rPr lang="en-US" sz="2400" dirty="0" smtClean="0"/>
              <a:t>Analysis of </a:t>
            </a:r>
            <a:r>
              <a:rPr lang="en-US" sz="2400" b="1" dirty="0" err="1" smtClean="0"/>
              <a:t>LHCf</a:t>
            </a:r>
            <a:r>
              <a:rPr lang="en-US" sz="2400" b="1" dirty="0" smtClean="0"/>
              <a:t> single photon spectra </a:t>
            </a:r>
            <a:r>
              <a:rPr lang="en-US" sz="2400" b="0" dirty="0" smtClean="0"/>
              <a:t>has been completed</a:t>
            </a:r>
            <a:endParaRPr lang="en-US" sz="2400" b="0" dirty="0"/>
          </a:p>
          <a:p>
            <a:pPr lvl="3" algn="just">
              <a:buFont typeface="Arial"/>
              <a:buChar char="•"/>
            </a:pPr>
            <a:r>
              <a:rPr lang="en-US" sz="2000" dirty="0" smtClean="0">
                <a:solidFill>
                  <a:srgbClr val="1A3D68"/>
                </a:solidFill>
              </a:rPr>
              <a:t>Many detailed systematic checks were necessary!</a:t>
            </a:r>
          </a:p>
          <a:p>
            <a:pPr lvl="3" algn="just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>
                <a:solidFill>
                  <a:srgbClr val="1A3D68"/>
                </a:solidFill>
              </a:rPr>
              <a:t>First comparison of various hadronic interaction models with experimental data in the phase space regi</a:t>
            </a:r>
            <a:r>
              <a:rPr lang="en-US" sz="2000" b="0" dirty="0" smtClean="0">
                <a:solidFill>
                  <a:schemeClr val="tx2"/>
                </a:solidFill>
              </a:rPr>
              <a:t>on </a:t>
            </a:r>
            <a:r>
              <a:rPr lang="en-US" sz="2000" b="0" dirty="0" smtClean="0">
                <a:solidFill>
                  <a:srgbClr val="1F497D"/>
                </a:solidFill>
                <a:cs typeface="Franklin Gothic Book"/>
              </a:rPr>
              <a:t>8.81 </a:t>
            </a:r>
            <a:r>
              <a:rPr lang="en-US" sz="2000" b="0" dirty="0">
                <a:solidFill>
                  <a:srgbClr val="1F497D"/>
                </a:solidFill>
                <a:cs typeface="Franklin Gothic Book"/>
              </a:rPr>
              <a:t>&lt; </a:t>
            </a:r>
            <a:r>
              <a:rPr lang="en-US" sz="2000" b="0" dirty="0">
                <a:solidFill>
                  <a:srgbClr val="1F497D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dirty="0">
                <a:solidFill>
                  <a:srgbClr val="1F497D"/>
                </a:solidFill>
                <a:cs typeface="Franklin Gothic Book"/>
              </a:rPr>
              <a:t> &lt; </a:t>
            </a:r>
            <a:r>
              <a:rPr lang="en-US" sz="2000" b="0" dirty="0" smtClean="0">
                <a:solidFill>
                  <a:srgbClr val="1F497D"/>
                </a:solidFill>
                <a:cs typeface="Franklin Gothic Book"/>
              </a:rPr>
              <a:t>8.99 </a:t>
            </a:r>
            <a:r>
              <a:rPr lang="en-US" sz="2000" b="0" dirty="0" smtClean="0">
                <a:solidFill>
                  <a:srgbClr val="1A3D68"/>
                </a:solidFill>
                <a:cs typeface="Franklin Gothic Book"/>
              </a:rPr>
              <a:t>and </a:t>
            </a:r>
            <a:r>
              <a:rPr lang="en-US" sz="2000" b="0" dirty="0">
                <a:solidFill>
                  <a:srgbClr val="1A3D68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dirty="0">
                <a:solidFill>
                  <a:srgbClr val="1A3D68"/>
                </a:solidFill>
                <a:cs typeface="Franklin Gothic Book"/>
              </a:rPr>
              <a:t>  &gt; </a:t>
            </a:r>
            <a:r>
              <a:rPr lang="en-US" sz="2000" b="0" dirty="0" smtClean="0">
                <a:solidFill>
                  <a:srgbClr val="1A3D68"/>
                </a:solidFill>
                <a:cs typeface="Franklin Gothic Book"/>
              </a:rPr>
              <a:t>10.94</a:t>
            </a:r>
            <a:endParaRPr lang="en-US" dirty="0" smtClean="0">
              <a:solidFill>
                <a:srgbClr val="1A3D68"/>
              </a:solidFill>
            </a:endParaRPr>
          </a:p>
          <a:p>
            <a:pPr lvl="3" algn="just">
              <a:lnSpc>
                <a:spcPct val="80000"/>
              </a:lnSpc>
              <a:buFont typeface="Arial"/>
              <a:buChar char="•"/>
            </a:pPr>
            <a:r>
              <a:rPr lang="en-US" sz="2000" b="0" dirty="0" smtClean="0">
                <a:solidFill>
                  <a:srgbClr val="1A3D68"/>
                </a:solidFill>
              </a:rPr>
              <a:t>Important contributio</a:t>
            </a:r>
            <a:r>
              <a:rPr lang="en-US" dirty="0" smtClean="0">
                <a:solidFill>
                  <a:srgbClr val="1A3D68"/>
                </a:solidFill>
              </a:rPr>
              <a:t>n to the study of atmospheric showers</a:t>
            </a:r>
            <a:endParaRPr lang="en-US" sz="2000" b="0" dirty="0" smtClean="0">
              <a:solidFill>
                <a:srgbClr val="1A3D68"/>
              </a:solidFill>
            </a:endParaRPr>
          </a:p>
          <a:p>
            <a:pPr marL="361950" lvl="1" indent="-361950" algn="just">
              <a:buFont typeface="Arial"/>
              <a:buChar char="•"/>
            </a:pPr>
            <a:r>
              <a:rPr lang="en-US" sz="2400" b="1" dirty="0" smtClean="0"/>
              <a:t>Other analysis</a:t>
            </a:r>
            <a:r>
              <a:rPr lang="en-US" sz="2400" dirty="0" smtClean="0"/>
              <a:t> are in progress (hadrons,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distributions, different </a:t>
            </a:r>
            <a:r>
              <a:rPr lang="en-US" sz="2400" dirty="0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coverage, interactions at 900 </a:t>
            </a:r>
            <a:r>
              <a:rPr lang="en-US" sz="2400" dirty="0" err="1" smtClean="0"/>
              <a:t>GeV</a:t>
            </a:r>
            <a:r>
              <a:rPr lang="en-US" sz="2400" dirty="0" smtClean="0"/>
              <a:t> etc.)</a:t>
            </a:r>
            <a:endParaRPr lang="en-US" sz="2400" b="0" dirty="0"/>
          </a:p>
          <a:p>
            <a:pPr marL="361950" lvl="1" indent="-361950" algn="just">
              <a:buFont typeface="Arial"/>
              <a:buChar char="•"/>
            </a:pPr>
            <a:r>
              <a:rPr lang="en-US" sz="2400" dirty="0" smtClean="0">
                <a:solidFill>
                  <a:srgbClr val="913533"/>
                </a:solidFill>
              </a:rPr>
              <a:t>We are </a:t>
            </a:r>
            <a:r>
              <a:rPr lang="en-US" sz="2400" b="1" dirty="0" smtClean="0">
                <a:solidFill>
                  <a:srgbClr val="913533"/>
                </a:solidFill>
              </a:rPr>
              <a:t>upgrading the detectors</a:t>
            </a:r>
            <a:r>
              <a:rPr lang="en-US" sz="2400" dirty="0" smtClean="0">
                <a:solidFill>
                  <a:srgbClr val="913533"/>
                </a:solidFill>
              </a:rPr>
              <a:t> to improve their radiation hardness (GSO scintillators) and to correct some minor problem</a:t>
            </a:r>
          </a:p>
          <a:p>
            <a:pPr marL="361950" lvl="1" indent="-361950" algn="just">
              <a:buFont typeface="Arial"/>
              <a:buChar char="•"/>
            </a:pPr>
            <a:r>
              <a:rPr lang="en-US" sz="2400" b="0" dirty="0" smtClean="0">
                <a:solidFill>
                  <a:srgbClr val="3F3052"/>
                </a:solidFill>
              </a:rPr>
              <a:t>Discussion are under way to come back in the TAN for the possible </a:t>
            </a:r>
            <a:r>
              <a:rPr lang="en-US" sz="2400" b="1" dirty="0" smtClean="0">
                <a:solidFill>
                  <a:srgbClr val="3F3052"/>
                </a:solidFill>
              </a:rPr>
              <a:t>p-</a:t>
            </a:r>
            <a:r>
              <a:rPr lang="en-US" sz="2400" b="1" dirty="0" err="1" smtClean="0">
                <a:solidFill>
                  <a:srgbClr val="3F3052"/>
                </a:solidFill>
              </a:rPr>
              <a:t>Pb</a:t>
            </a:r>
            <a:r>
              <a:rPr lang="en-US" sz="2400" b="1" dirty="0" smtClean="0">
                <a:solidFill>
                  <a:srgbClr val="3F3052"/>
                </a:solidFill>
              </a:rPr>
              <a:t> run in 2013 </a:t>
            </a:r>
            <a:r>
              <a:rPr lang="en-US" sz="2400" b="0" dirty="0" smtClean="0">
                <a:solidFill>
                  <a:srgbClr val="3F3052"/>
                </a:solidFill>
              </a:rPr>
              <a:t>(LHCC, Alice, LHC, Atlas etc.)</a:t>
            </a:r>
            <a:endParaRPr lang="en-US" sz="2400" dirty="0">
              <a:solidFill>
                <a:srgbClr val="3F3052"/>
              </a:solidFill>
            </a:endParaRPr>
          </a:p>
          <a:p>
            <a:pPr marL="361950" lvl="1" indent="-361950" algn="just">
              <a:buFont typeface="Arial"/>
              <a:buChar char="•"/>
            </a:pPr>
            <a:r>
              <a:rPr lang="en-US" sz="2400" b="0" dirty="0" err="1" smtClean="0"/>
              <a:t>LHCf</a:t>
            </a:r>
            <a:r>
              <a:rPr lang="en-US" sz="2400" b="0" dirty="0" smtClean="0"/>
              <a:t> detectors will be re-installed again for the </a:t>
            </a:r>
            <a:r>
              <a:rPr lang="en-US" sz="2400" b="1" dirty="0" smtClean="0"/>
              <a:t>14 </a:t>
            </a:r>
            <a:r>
              <a:rPr lang="en-US" sz="2400" b="1" dirty="0" err="1" smtClean="0"/>
              <a:t>TeV</a:t>
            </a:r>
            <a:r>
              <a:rPr lang="en-US" sz="2400" b="1" dirty="0" smtClean="0"/>
              <a:t> run</a:t>
            </a:r>
            <a:r>
              <a:rPr lang="en-US" sz="2400" b="0" dirty="0" smtClean="0"/>
              <a:t>, to complete its physics program with upgraded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27-29 aprile 2011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  <a:endParaRPr lang="it-IT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12567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The Physics of </a:t>
            </a:r>
            <a:r>
              <a:rPr lang="en-US" sz="2800" b="1" dirty="0" err="1" smtClean="0"/>
              <a:t>LHCf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 Cosmic rays in the atmosphere and hadronic interaction models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 Open issues on the HE Cosmic Ray spectrum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Overview of the experiment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Detection of neutral particles at low angle at LHC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Description of detectors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Data analysis for 7 </a:t>
            </a:r>
            <a:r>
              <a:rPr lang="en-US" sz="2800" b="1" dirty="0" err="1" smtClean="0"/>
              <a:t>TeV</a:t>
            </a:r>
            <a:r>
              <a:rPr lang="en-US" sz="2800" b="1" dirty="0" smtClean="0"/>
              <a:t> data</a:t>
            </a:r>
          </a:p>
          <a:p>
            <a:pPr lvl="1">
              <a:defRPr/>
            </a:pPr>
            <a:r>
              <a:rPr lang="en-US" sz="2000" dirty="0" smtClean="0"/>
              <a:t>Relevant items</a:t>
            </a:r>
          </a:p>
          <a:p>
            <a:pPr>
              <a:defRPr/>
            </a:pPr>
            <a:r>
              <a:rPr lang="en-US" sz="2800" b="1" dirty="0" smtClean="0"/>
              <a:t>Results</a:t>
            </a:r>
          </a:p>
          <a:p>
            <a:pPr>
              <a:defRPr/>
            </a:pPr>
            <a:r>
              <a:rPr lang="en-US" sz="2800" b="1" dirty="0" smtClean="0"/>
              <a:t>Systematic uncertainties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Conclusions</a:t>
            </a: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146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Backup slides</a:t>
            </a:r>
            <a:endParaRPr lang="it-IT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656" y="84477"/>
            <a:ext cx="8929718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do we expect from </a:t>
            </a:r>
            <a:r>
              <a:rPr lang="en-US" sz="3200" dirty="0" err="1" smtClean="0"/>
              <a:t>LHCf</a:t>
            </a:r>
            <a:r>
              <a:rPr lang="en-US" sz="3200" dirty="0" smtClean="0"/>
              <a:t>?</a:t>
            </a:r>
            <a:endParaRPr lang="it-IT" sz="3200" dirty="0" smtClean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7"/>
            <a:ext cx="4000528" cy="26432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126999" dir="19980009" algn="ctr" rotWithShape="0">
              <a:srgbClr val="000080">
                <a:alpha val="39999"/>
              </a:srgbClr>
            </a:outerShdw>
          </a:effec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0" y="812800"/>
            <a:ext cx="4027492" cy="29733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126999" dir="19980009" algn="ctr" rotWithShape="0">
              <a:srgbClr val="CC66FF">
                <a:alpha val="39999"/>
              </a:srgbClr>
            </a:outerShdw>
          </a:effectLst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2530598" y="1785927"/>
            <a:ext cx="326890" cy="438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26783" tIns="26783" rIns="26783" bIns="26783">
            <a:spAutoFit/>
          </a:bodyPr>
          <a:lstStyle/>
          <a:p>
            <a:pPr defTabSz="642824"/>
            <a:r>
              <a:rPr lang="en-US" sz="2500" b="1" dirty="0">
                <a:solidFill>
                  <a:srgbClr val="DD2067"/>
                </a:solidFill>
                <a:latin typeface="Calisto MT" pitchFamily="18" charset="0"/>
                <a:ea typeface="ヒラギノ明朝 ProN W3"/>
                <a:cs typeface="Times" pitchFamily="18" charset="0"/>
                <a:sym typeface="Calisto MT" pitchFamily="18" charset="0"/>
              </a:rPr>
              <a:t>γ</a:t>
            </a: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7"/>
            <a:ext cx="3786214" cy="29829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126999" dir="19980009" algn="ctr" rotWithShape="0">
              <a:srgbClr val="CC66FF">
                <a:alpha val="39999"/>
              </a:srgbClr>
            </a:outerShdw>
          </a:effectLst>
        </p:spPr>
      </p:pic>
      <p:sp>
        <p:nvSpPr>
          <p:cNvPr id="12" name="Rectangle 7"/>
          <p:cNvSpPr>
            <a:spLocks/>
          </p:cNvSpPr>
          <p:nvPr/>
        </p:nvSpPr>
        <p:spPr bwMode="auto">
          <a:xfrm>
            <a:off x="8144942" y="5351480"/>
            <a:ext cx="356149" cy="438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26783" tIns="26783" rIns="26783" bIns="26783">
            <a:spAutoFit/>
          </a:bodyPr>
          <a:lstStyle/>
          <a:p>
            <a:pPr defTabSz="642824"/>
            <a:r>
              <a:rPr lang="en-US" sz="2500" b="1" dirty="0">
                <a:solidFill>
                  <a:srgbClr val="722CFD"/>
                </a:solidFill>
                <a:latin typeface="Calisto MT" pitchFamily="18" charset="0"/>
                <a:ea typeface="ヒラギノ明朝 ProN W3"/>
                <a:cs typeface="ヒラギノ明朝 ProN W3"/>
                <a:sym typeface="Calisto MT" pitchFamily="18" charset="0"/>
              </a:rPr>
              <a:t>n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357414" y="5419072"/>
            <a:ext cx="357057" cy="438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6783" tIns="26783" rIns="26783" bIns="26783">
            <a:spAutoFit/>
          </a:bodyPr>
          <a:lstStyle/>
          <a:p>
            <a:pPr defTabSz="642824"/>
            <a:r>
              <a:rPr lang="en-US" sz="2500" b="1" dirty="0">
                <a:solidFill>
                  <a:srgbClr val="2B2FD3"/>
                </a:solidFill>
                <a:latin typeface="Calisto MT" pitchFamily="18" charset="0"/>
                <a:ea typeface="ヒラギノ明朝 ProN W3"/>
                <a:cs typeface="ヒラギノ明朝 ProN W3"/>
                <a:sym typeface="Calisto MT" pitchFamily="18" charset="0"/>
              </a:rPr>
              <a:t>π</a:t>
            </a:r>
            <a:r>
              <a:rPr lang="en-US" sz="2500" b="1" baseline="32000" dirty="0">
                <a:solidFill>
                  <a:srgbClr val="2B2FD3"/>
                </a:solidFill>
                <a:latin typeface="Calisto MT" pitchFamily="18" charset="0"/>
                <a:ea typeface="ヒラギノ明朝 ProN W3"/>
                <a:cs typeface="ヒラギノ明朝 ProN W3"/>
                <a:sym typeface="Calisto MT" pitchFamily="18" charset="0"/>
              </a:rPr>
              <a:t>0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86248" y="857232"/>
            <a:ext cx="4786346" cy="186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kumimoji="1" lang="en-US" altLang="ja-JP" sz="2000" dirty="0">
                <a:solidFill>
                  <a:srgbClr val="2B2FD3"/>
                </a:solidFill>
                <a:latin typeface="+mj-lt"/>
                <a:ea typeface="ＭＳ Ｐゴシック" pitchFamily="34" charset="-128"/>
              </a:rPr>
              <a:t>Energy spectra and </a:t>
            </a:r>
            <a:r>
              <a:rPr kumimoji="1" lang="en-US" altLang="ja-JP" sz="2000" dirty="0" smtClean="0">
                <a:solidFill>
                  <a:srgbClr val="2B2FD3"/>
                </a:solidFill>
                <a:latin typeface="+mj-lt"/>
                <a:ea typeface="ＭＳ Ｐゴシック" pitchFamily="34" charset="-128"/>
              </a:rPr>
              <a:t>transverse momentum </a:t>
            </a:r>
            <a:r>
              <a:rPr kumimoji="1" lang="en-US" altLang="ja-JP" sz="2000" dirty="0">
                <a:solidFill>
                  <a:srgbClr val="2B2FD3"/>
                </a:solidFill>
                <a:latin typeface="+mj-lt"/>
                <a:ea typeface="ＭＳ Ｐゴシック" pitchFamily="34" charset="-128"/>
              </a:rPr>
              <a:t>distribution of </a:t>
            </a:r>
          </a:p>
          <a:p>
            <a:pPr>
              <a:buFontTx/>
              <a:buChar char="•"/>
            </a:pP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 (E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&gt;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100GeV,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/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&lt;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5%)</a:t>
            </a:r>
          </a:p>
          <a:p>
            <a:pPr>
              <a:buFontTx/>
              <a:buChar char="•"/>
            </a:pP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 Neutrons (E&gt; few 100 </a:t>
            </a:r>
            <a:r>
              <a:rPr kumimoji="1" lang="en-US" altLang="ja-JP" sz="2000" dirty="0" err="1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GeV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,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/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~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30%)</a:t>
            </a:r>
          </a:p>
          <a:p>
            <a:pPr>
              <a:buFontTx/>
              <a:buChar char="•"/>
            </a:pP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kumimoji="1" lang="en-US" altLang="ja-JP" sz="2000" baseline="30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0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 (E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&gt;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500GeV,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/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E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&lt;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j-lt"/>
                <a:ea typeface="ＭＳ Ｐゴシック" pitchFamily="34" charset="-128"/>
              </a:rPr>
              <a:t>3%)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in </a:t>
            </a:r>
            <a:r>
              <a:rPr kumimoji="1" lang="en-US" altLang="ja-JP" sz="2000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the pseudo-rapidity range </a:t>
            </a:r>
            <a:r>
              <a:rPr kumimoji="1"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h&gt;</a:t>
            </a:r>
            <a:r>
              <a:rPr kumimoji="1" lang="en-US" altLang="ja-JP" sz="2000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8.4</a:t>
            </a:r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428868"/>
            <a:ext cx="3286148" cy="13477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7" name="Picture 2" descr="man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4985"/>
            <a:ext cx="21653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51" y="-71462"/>
            <a:ext cx="8572500" cy="642938"/>
          </a:xfrm>
        </p:spPr>
        <p:txBody>
          <a:bodyPr/>
          <a:lstStyle/>
          <a:p>
            <a:r>
              <a:rPr lang="en-US" altLang="ja-JP" sz="3600" dirty="0" smtClean="0"/>
              <a:t>Detector vertical position and acceptance </a:t>
            </a:r>
            <a:endParaRPr lang="it-IT" sz="3600" b="1" dirty="0" smtClean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0825" y="550885"/>
            <a:ext cx="7462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839" marR="0" lvl="0" indent="-342839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Remotely changed by a manipulator( with accuracy </a:t>
            </a:r>
          </a:p>
          <a:p>
            <a:pPr marL="342839" marR="0" lvl="0" indent="-342839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of 50 </a:t>
            </a: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m)</a:t>
            </a:r>
          </a:p>
        </p:txBody>
      </p:sp>
      <p:pic>
        <p:nvPicPr>
          <p:cNvPr id="10" name="Picture 5" descr="lhcf_arm1_transversal_dis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1808185"/>
            <a:ext cx="49530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36738" y="1797073"/>
            <a:ext cx="1512887" cy="64135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 dirty="0">
                <a:solidFill>
                  <a:schemeClr val="tx1"/>
                </a:solidFill>
                <a:latin typeface="Arial Narrow" pitchFamily="34" charset="0"/>
              </a:rPr>
              <a:t>Distance from neutral center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089275" y="3075010"/>
            <a:ext cx="831850" cy="1503363"/>
            <a:chOff x="3702" y="2696"/>
            <a:chExt cx="524" cy="947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8250799">
              <a:off x="3830" y="3399"/>
              <a:ext cx="257" cy="24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8159179">
              <a:off x="3702" y="2696"/>
              <a:ext cx="524" cy="53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070225" y="1433535"/>
            <a:ext cx="831850" cy="1503363"/>
            <a:chOff x="3712" y="1626"/>
            <a:chExt cx="524" cy="947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rot="8250799">
              <a:off x="3840" y="2329"/>
              <a:ext cx="257" cy="2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8159179">
              <a:off x="3712" y="1626"/>
              <a:ext cx="524" cy="5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824288" y="2194875"/>
            <a:ext cx="1947862" cy="369332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1800" b="1" dirty="0">
                <a:solidFill>
                  <a:schemeClr val="tx1"/>
                </a:solidFill>
                <a:latin typeface="Arial Narrow" pitchFamily="34" charset="0"/>
              </a:rPr>
              <a:t>Beam pipe aperture</a:t>
            </a:r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>
            <a:off x="4527550" y="2843235"/>
            <a:ext cx="203200" cy="2089150"/>
          </a:xfrm>
          <a:prstGeom prst="rightBrace">
            <a:avLst>
              <a:gd name="adj1" fmla="val 856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140200" y="1054123"/>
            <a:ext cx="2663825" cy="928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Data taking mode</a:t>
            </a:r>
          </a:p>
          <a:p>
            <a:pPr eaLnBrk="1" hangingPunct="1"/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with different position</a:t>
            </a:r>
          </a:p>
          <a:p>
            <a:pPr eaLnBrk="1" hangingPunct="1"/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to cover P</a:t>
            </a:r>
            <a:r>
              <a:rPr lang="en-US" altLang="ja-JP" sz="1800" b="1" baseline="-2500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 gap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514600" y="276386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525713" y="344172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rgbClr val="FF33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773363" y="136844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rgbClr val="FF3300"/>
                </a:solidFill>
                <a:latin typeface="Arial" pitchFamily="34" charset="0"/>
              </a:rPr>
              <a:t>G</a:t>
            </a: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4800600" y="3710010"/>
            <a:ext cx="4343400" cy="2933700"/>
            <a:chOff x="240" y="1104"/>
            <a:chExt cx="2378" cy="1607"/>
          </a:xfrm>
        </p:grpSpPr>
        <p:pic>
          <p:nvPicPr>
            <p:cNvPr id="25" name="Picture 20" descr="c_scat2"/>
            <p:cNvPicPr>
              <a:picLocks noChangeAspect="1" noChangeArrowheads="1"/>
            </p:cNvPicPr>
            <p:nvPr/>
          </p:nvPicPr>
          <p:blipFill>
            <a:blip r:embed="rId4" cstate="print"/>
            <a:srcRect t="12476" b="3670"/>
            <a:stretch>
              <a:fillRect/>
            </a:stretch>
          </p:blipFill>
          <p:spPr bwMode="auto">
            <a:xfrm>
              <a:off x="240" y="1104"/>
              <a:ext cx="237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680" y="2016"/>
              <a:ext cx="240" cy="201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729288" y="3848123"/>
            <a:ext cx="159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000">
                <a:solidFill>
                  <a:schemeClr val="tx1"/>
                </a:solidFill>
                <a:latin typeface="Arial" pitchFamily="34" charset="0"/>
              </a:rPr>
              <a:t>All  </a:t>
            </a:r>
            <a:r>
              <a:rPr lang="en-US" altLang="ja-JP" sz="200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sz="2000">
                <a:solidFill>
                  <a:schemeClr val="tx1"/>
                </a:solidFill>
                <a:latin typeface="Arial" pitchFamily="34" charset="0"/>
              </a:rPr>
              <a:t> from IP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31775" y="127478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Viewed from IP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6691313" y="2573360"/>
            <a:ext cx="1276350" cy="24606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469063" y="2943248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rgbClr val="0000FF"/>
                </a:solidFill>
                <a:latin typeface="Arial" pitchFamily="34" charset="0"/>
              </a:rPr>
              <a:t>Neutral flux center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8678863" y="1077935"/>
            <a:ext cx="0" cy="914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264400" y="550071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chemeClr val="tx1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045325" y="479903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b="1">
                <a:solidFill>
                  <a:srgbClr val="FF33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40375" y="425611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200" b="1">
                <a:solidFill>
                  <a:schemeClr val="tx1"/>
                </a:solidFill>
                <a:latin typeface="Arial" pitchFamily="34" charset="0"/>
              </a:rPr>
              <a:t>7TeV collisions</a:t>
            </a: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3449638" y="434024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17513" y="5454673"/>
            <a:ext cx="3979862" cy="928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 dirty="0">
                <a:solidFill>
                  <a:schemeClr val="tx1"/>
                </a:solidFill>
                <a:latin typeface="Arial" pitchFamily="34" charset="0"/>
              </a:rPr>
              <a:t>Collisions with a crossing angle    lower the neutral flux center </a:t>
            </a:r>
            <a:r>
              <a:rPr lang="en-US" altLang="ja-JP" b="1" dirty="0" smtClean="0">
                <a:latin typeface="Arial" pitchFamily="34" charset="0"/>
              </a:rPr>
              <a:t>thus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</a:rPr>
              <a:t> enlarging </a:t>
            </a:r>
            <a:r>
              <a:rPr lang="en-US" altLang="ja-JP" sz="1800" b="1" dirty="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altLang="ja-JP" sz="1800" b="1" baseline="-25000" dirty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lang="en-US" altLang="ja-JP" sz="1800" b="1" dirty="0">
                <a:solidFill>
                  <a:schemeClr val="tx1"/>
                </a:solidFill>
                <a:latin typeface="Arial" pitchFamily="34" charset="0"/>
              </a:rPr>
              <a:t> acceptance</a:t>
            </a: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V="1">
            <a:off x="1436688" y="4487885"/>
            <a:ext cx="1625600" cy="944563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142875"/>
            <a:ext cx="8572500" cy="642938"/>
          </a:xfrm>
        </p:spPr>
        <p:txBody>
          <a:bodyPr/>
          <a:lstStyle/>
          <a:p>
            <a:r>
              <a:rPr lang="en-US" sz="3600" dirty="0" smtClean="0"/>
              <a:t>Front counters</a:t>
            </a:r>
            <a:endParaRPr lang="it-IT" sz="3600" b="1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1" y="914401"/>
            <a:ext cx="8839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839" indent="-342839" defTabSz="914239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 smtClean="0">
                <a:latin typeface="+mn-lt"/>
                <a:cs typeface="+mn-cs"/>
              </a:rPr>
              <a:t>Thin </a:t>
            </a:r>
            <a:r>
              <a:rPr lang="en-US" altLang="ja-JP" sz="2400" dirty="0" err="1" smtClean="0">
                <a:latin typeface="+mn-lt"/>
                <a:cs typeface="+mn-cs"/>
              </a:rPr>
              <a:t>scintillators</a:t>
            </a:r>
            <a:r>
              <a:rPr lang="en-US" altLang="ja-JP" sz="2400" dirty="0" smtClean="0">
                <a:latin typeface="+mn-lt"/>
                <a:cs typeface="+mn-cs"/>
              </a:rPr>
              <a:t> with 8x8cm</a:t>
            </a:r>
            <a:r>
              <a:rPr lang="en-US" altLang="ja-JP" sz="2400" baseline="30000" dirty="0" smtClean="0">
                <a:latin typeface="+mn-lt"/>
                <a:cs typeface="+mn-cs"/>
              </a:rPr>
              <a:t>2</a:t>
            </a:r>
            <a:r>
              <a:rPr lang="en-US" altLang="ja-JP" sz="2400" dirty="0" smtClean="0">
                <a:latin typeface="+mn-lt"/>
                <a:cs typeface="+mn-cs"/>
              </a:rPr>
              <a:t> acceptance, </a:t>
            </a:r>
            <a:br>
              <a:rPr lang="en-US" altLang="ja-JP" sz="2400" dirty="0" smtClean="0">
                <a:latin typeface="+mn-lt"/>
                <a:cs typeface="+mn-cs"/>
              </a:rPr>
            </a:br>
            <a:r>
              <a:rPr lang="en-US" altLang="ja-JP" sz="2400" dirty="0" smtClean="0">
                <a:latin typeface="+mn-lt"/>
                <a:cs typeface="+mn-cs"/>
              </a:rPr>
              <a:t>which have been installed in front of each main detector. </a:t>
            </a:r>
            <a:endParaRPr lang="en-US" altLang="ja-JP" sz="2400" dirty="0">
              <a:latin typeface="+mn-lt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905001"/>
            <a:ext cx="39798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9718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35896" y="4841881"/>
            <a:ext cx="5082480" cy="1323423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>
              <a:buFontTx/>
              <a:buChar char="•"/>
            </a:pPr>
            <a:r>
              <a:rPr lang="en-US" altLang="ja-JP" sz="2000" b="1" dirty="0"/>
              <a:t>  To monitor beam condition. </a:t>
            </a:r>
          </a:p>
          <a:p>
            <a:pPr>
              <a:buFontTx/>
              <a:buChar char="•"/>
            </a:pPr>
            <a:r>
              <a:rPr lang="en-US" altLang="ja-JP" sz="2000" b="1" dirty="0"/>
              <a:t>  For background rejection of   </a:t>
            </a:r>
            <a:r>
              <a:rPr lang="en-US" altLang="ja-JP" sz="2000" b="1" dirty="0" smtClean="0"/>
              <a:t>beam-residual</a:t>
            </a:r>
          </a:p>
          <a:p>
            <a:r>
              <a:rPr lang="en-US" altLang="ja-JP" sz="2000" b="1" dirty="0" smtClean="0"/>
              <a:t>     gas </a:t>
            </a:r>
            <a:r>
              <a:rPr lang="en-US" altLang="ja-JP" sz="2000" b="1" dirty="0"/>
              <a:t>collisions </a:t>
            </a:r>
            <a:r>
              <a:rPr lang="en-US" altLang="ja-JP" sz="2000" b="1" dirty="0" smtClean="0"/>
              <a:t>by </a:t>
            </a:r>
            <a:r>
              <a:rPr lang="en-US" altLang="ja-JP" sz="2000" b="1" dirty="0"/>
              <a:t>coincidence </a:t>
            </a:r>
            <a:r>
              <a:rPr lang="en-US" altLang="ja-JP" sz="2000" b="1" dirty="0" smtClean="0"/>
              <a:t>analysis</a:t>
            </a:r>
          </a:p>
          <a:p>
            <a:pPr>
              <a:buFontTx/>
              <a:buChar char="•"/>
            </a:pPr>
            <a:r>
              <a:rPr lang="en-US" altLang="ja-JP" sz="2000" b="1" dirty="0" smtClean="0"/>
              <a:t>  To study the luminosity by </a:t>
            </a:r>
            <a:r>
              <a:rPr lang="en-US" altLang="ja-JP" sz="2000" b="1" dirty="0" err="1" smtClean="0"/>
              <a:t>VdM</a:t>
            </a:r>
            <a:r>
              <a:rPr lang="en-US" altLang="ja-JP" sz="2000" b="1" dirty="0" smtClean="0"/>
              <a:t> scan</a:t>
            </a:r>
            <a:endParaRPr lang="en-US" altLang="ja-JP" sz="20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58026" y="2438401"/>
            <a:ext cx="2108238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en-US" altLang="ja-JP" u="sng"/>
              <a:t>Schematic view of </a:t>
            </a:r>
          </a:p>
          <a:p>
            <a:pPr algn="ctr"/>
            <a:r>
              <a:rPr lang="en-US" altLang="ja-JP" u="sng"/>
              <a:t>Front counter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142875"/>
            <a:ext cx="8572500" cy="642938"/>
          </a:xfrm>
        </p:spPr>
        <p:txBody>
          <a:bodyPr/>
          <a:lstStyle/>
          <a:p>
            <a:r>
              <a:rPr lang="en-US" sz="3600" dirty="0" smtClean="0"/>
              <a:t>Linearity of PMTs (Hamamatsu R7400)</a:t>
            </a:r>
            <a:endParaRPr lang="it-IT" sz="3600" b="1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2087" y="908720"/>
            <a:ext cx="8382805" cy="44435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0" dirty="0" smtClean="0">
                <a:ea typeface="+mn-ea"/>
                <a:cs typeface="+mn-cs"/>
              </a:rPr>
              <a:t>PMTs R7400 are used in current </a:t>
            </a:r>
            <a:r>
              <a:rPr lang="en-US" sz="2400" b="0" dirty="0" err="1" smtClean="0">
                <a:ea typeface="+mn-ea"/>
                <a:cs typeface="+mn-cs"/>
              </a:rPr>
              <a:t>LHCf</a:t>
            </a:r>
            <a:r>
              <a:rPr lang="en-US" sz="2400" b="0" dirty="0" smtClean="0">
                <a:ea typeface="+mn-ea"/>
                <a:cs typeface="+mn-cs"/>
              </a:rPr>
              <a:t> system coupled to the </a:t>
            </a:r>
            <a:r>
              <a:rPr lang="en-US" sz="2400" b="0" dirty="0" err="1" smtClean="0">
                <a:ea typeface="+mn-ea"/>
                <a:cs typeface="+mn-cs"/>
              </a:rPr>
              <a:t>scintillator</a:t>
            </a:r>
            <a:r>
              <a:rPr lang="en-US" sz="2400" b="0" dirty="0" smtClean="0">
                <a:ea typeface="+mn-ea"/>
                <a:cs typeface="+mn-cs"/>
              </a:rPr>
              <a:t> tiles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0" dirty="0" smtClean="0">
                <a:ea typeface="+mn-ea"/>
                <a:cs typeface="+mn-cs"/>
              </a:rPr>
              <a:t> </a:t>
            </a:r>
            <a:r>
              <a:rPr lang="en-US" sz="2400" dirty="0" smtClean="0"/>
              <a:t>T</a:t>
            </a:r>
            <a:r>
              <a:rPr lang="en-US" sz="2400" b="0" dirty="0" smtClean="0">
                <a:ea typeface="+mn-ea"/>
                <a:cs typeface="+mn-cs"/>
              </a:rPr>
              <a:t>est of </a:t>
            </a:r>
            <a:r>
              <a:rPr lang="en-US" sz="2400" b="0" dirty="0" err="1" smtClean="0">
                <a:ea typeface="+mn-ea"/>
                <a:cs typeface="+mn-cs"/>
              </a:rPr>
              <a:t>linarity</a:t>
            </a:r>
            <a:r>
              <a:rPr lang="en-US" sz="2400" b="0" dirty="0" smtClean="0">
                <a:ea typeface="+mn-ea"/>
                <a:cs typeface="+mn-cs"/>
              </a:rPr>
              <a:t> was held </a:t>
            </a:r>
            <a:r>
              <a:rPr lang="en-US" sz="2400" dirty="0" smtClean="0"/>
              <a:t>at</a:t>
            </a:r>
            <a:r>
              <a:rPr lang="en-US" sz="2400" b="0" dirty="0" smtClean="0">
                <a:ea typeface="+mn-ea"/>
                <a:cs typeface="+mn-cs"/>
              </a:rPr>
              <a:t> HIMAC using </a:t>
            </a:r>
            <a:r>
              <a:rPr lang="en-US" sz="2400" b="0" dirty="0" err="1" smtClean="0">
                <a:ea typeface="+mn-ea"/>
                <a:cs typeface="+mn-cs"/>
              </a:rPr>
              <a:t>Xe</a:t>
            </a:r>
            <a:r>
              <a:rPr lang="en-US" sz="2400" b="0" dirty="0" smtClean="0">
                <a:ea typeface="+mn-ea"/>
                <a:cs typeface="+mn-cs"/>
              </a:rPr>
              <a:t> beam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0" dirty="0" smtClean="0">
                <a:ea typeface="+mn-ea"/>
                <a:cs typeface="+mn-cs"/>
              </a:rPr>
              <a:t>PMT R7400 showed good linearity within 1% up to signal level corresponding to 6TeV </a:t>
            </a:r>
            <a:r>
              <a:rPr lang="en-US" sz="2400" b="0" dirty="0" err="1" smtClean="0">
                <a:ea typeface="+mn-ea"/>
                <a:cs typeface="+mn-cs"/>
              </a:rPr>
              <a:t>showerMAX</a:t>
            </a:r>
            <a:r>
              <a:rPr lang="en-US" sz="2400" b="0" dirty="0" smtClean="0">
                <a:ea typeface="+mn-ea"/>
                <a:cs typeface="+mn-cs"/>
              </a:rPr>
              <a:t> in </a:t>
            </a:r>
            <a:r>
              <a:rPr lang="en-US" sz="2400" b="0" dirty="0" err="1" smtClean="0">
                <a:ea typeface="+mn-ea"/>
                <a:cs typeface="+mn-cs"/>
              </a:rPr>
              <a:t>LHCf</a:t>
            </a:r>
            <a:r>
              <a:rPr lang="en-US" sz="2400" b="0" dirty="0" smtClean="0">
                <a:ea typeface="+mn-ea"/>
                <a:cs typeface="+mn-cs"/>
              </a:rPr>
              <a:t>. </a:t>
            </a:r>
            <a:endParaRPr lang="en-US" sz="2400" b="0" dirty="0">
              <a:ea typeface="+mn-ea"/>
              <a:cs typeface="+mn-cs"/>
            </a:endParaRP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89" r="-1949"/>
          <a:stretch>
            <a:fillRect/>
          </a:stretch>
        </p:blipFill>
        <p:spPr>
          <a:xfrm>
            <a:off x="827584" y="2996952"/>
            <a:ext cx="757834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428596" y="1000108"/>
            <a:ext cx="235745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5143504" y="1000108"/>
            <a:ext cx="235745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Accumulated events in 2010</a:t>
            </a:r>
            <a:endParaRPr lang="it-IT" sz="3600" dirty="0" smtClean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918" y="1922640"/>
            <a:ext cx="8686800" cy="4098749"/>
          </a:xfr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2910" y="1071547"/>
            <a:ext cx="2000264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800" b="1" dirty="0">
                <a:solidFill>
                  <a:srgbClr val="34369C"/>
                </a:solidFill>
                <a:latin typeface="+mj-lt"/>
              </a:rPr>
              <a:t>10</a:t>
            </a:r>
            <a:r>
              <a:rPr lang="en-US" altLang="ja-JP" sz="2800" b="1" baseline="30000" dirty="0">
                <a:solidFill>
                  <a:srgbClr val="34369C"/>
                </a:solidFill>
                <a:latin typeface="+mj-lt"/>
              </a:rPr>
              <a:t>8</a:t>
            </a:r>
            <a:r>
              <a:rPr lang="en-US" altLang="ja-JP" sz="2800" b="1" dirty="0">
                <a:solidFill>
                  <a:srgbClr val="34369C"/>
                </a:solidFill>
                <a:latin typeface="+mj-lt"/>
              </a:rPr>
              <a:t> </a:t>
            </a:r>
            <a:r>
              <a:rPr lang="en-US" altLang="ja-JP" sz="2800" b="1" dirty="0" smtClean="0">
                <a:solidFill>
                  <a:srgbClr val="34369C"/>
                </a:solidFill>
                <a:latin typeface="+mj-lt"/>
              </a:rPr>
              <a:t>events!</a:t>
            </a:r>
            <a:endParaRPr lang="en-US" altLang="ja-JP" sz="2800" b="1" dirty="0">
              <a:solidFill>
                <a:srgbClr val="34369C"/>
              </a:solidFill>
              <a:latin typeface="+mj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00034" y="1643050"/>
            <a:ext cx="500065" cy="714380"/>
          </a:xfrm>
          <a:prstGeom prst="line">
            <a:avLst/>
          </a:prstGeom>
          <a:noFill/>
          <a:ln w="25400">
            <a:solidFill>
              <a:srgbClr val="252771"/>
            </a:solidFill>
            <a:round/>
            <a:headEnd w="med" len="lg"/>
            <a:tailEnd type="stealth" w="lg" len="lg"/>
          </a:ln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286380" y="1071546"/>
            <a:ext cx="2428892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800" b="1" dirty="0" err="1" smtClean="0">
                <a:solidFill>
                  <a:srgbClr val="34369C"/>
                </a:solidFill>
                <a:latin typeface="+mj-lt"/>
              </a:rPr>
              <a:t>LHCf</a:t>
            </a:r>
            <a:r>
              <a:rPr lang="en-US" altLang="ja-JP" sz="2800" b="1" dirty="0" smtClean="0">
                <a:solidFill>
                  <a:srgbClr val="34369C"/>
                </a:solidFill>
                <a:latin typeface="+mj-lt"/>
              </a:rPr>
              <a:t> removal</a:t>
            </a:r>
            <a:endParaRPr lang="en-US" altLang="ja-JP" sz="2800" b="1" dirty="0">
              <a:solidFill>
                <a:srgbClr val="34369C"/>
              </a:solidFill>
              <a:latin typeface="+mj-lt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500826" y="1643050"/>
            <a:ext cx="1571636" cy="571504"/>
          </a:xfrm>
          <a:prstGeom prst="line">
            <a:avLst/>
          </a:prstGeom>
          <a:noFill/>
          <a:ln w="25400">
            <a:solidFill>
              <a:srgbClr val="252771"/>
            </a:solidFill>
            <a:round/>
            <a:headEnd w="med" len="lg"/>
            <a:tailEnd type="stealth" w="lg" len="lg"/>
          </a:ln>
        </p:spPr>
        <p:txBody>
          <a:bodyPr lIns="91424" tIns="45712" rIns="91424" bIns="45712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Pile-up events</a:t>
            </a:r>
            <a:endParaRPr lang="it-IT" sz="3600" dirty="0" smtClean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4732474"/>
              </p:ext>
            </p:extLst>
          </p:nvPr>
        </p:nvGraphicFramePr>
        <p:xfrm>
          <a:off x="3200400" y="1777058"/>
          <a:ext cx="2863850" cy="904875"/>
        </p:xfrm>
        <a:graphic>
          <a:graphicData uri="http://schemas.openxmlformats.org/presentationml/2006/ole">
            <p:oleObj spid="_x0000_s64514" name="Equation" r:id="rId3" imgW="1197360" imgH="365400" progId="Equation.3">
              <p:embed/>
            </p:oleObj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93060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altLang="ja-JP" dirty="0">
                <a:latin typeface="+mn-lt"/>
              </a:rPr>
              <a:t>When </a:t>
            </a:r>
            <a:r>
              <a:rPr lang="en-US" altLang="ja-JP" dirty="0" smtClean="0">
                <a:latin typeface="+mn-lt"/>
              </a:rPr>
              <a:t>the configuration of beams is 1x1 interacting bunches, the </a:t>
            </a:r>
            <a:r>
              <a:rPr lang="en-US" altLang="ja-JP" dirty="0">
                <a:latin typeface="+mn-lt"/>
              </a:rPr>
              <a:t>probability of N collisions per </a:t>
            </a:r>
            <a:r>
              <a:rPr lang="en-US" altLang="ja-JP" dirty="0" smtClean="0">
                <a:latin typeface="+mn-lt"/>
              </a:rPr>
              <a:t>crossing </a:t>
            </a:r>
            <a:r>
              <a:rPr lang="en-US" altLang="ja-JP" dirty="0">
                <a:latin typeface="+mn-lt"/>
              </a:rPr>
              <a:t>is </a:t>
            </a:r>
            <a:endParaRPr lang="ja-JP" altLang="en-US" dirty="0">
              <a:latin typeface="+mn-lt"/>
            </a:endParaRP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6829425" y="1734195"/>
            <a:ext cx="1527175" cy="974725"/>
            <a:chOff x="6130652" y="1543604"/>
            <a:chExt cx="1527329" cy="974395"/>
          </a:xfrm>
        </p:grpSpPr>
        <p:sp>
          <p:nvSpPr>
            <p:cNvPr id="17" name="Rectangular Callout 16"/>
            <p:cNvSpPr/>
            <p:nvPr/>
          </p:nvSpPr>
          <p:spPr>
            <a:xfrm>
              <a:off x="6130652" y="1543604"/>
              <a:ext cx="1527329" cy="974395"/>
            </a:xfrm>
            <a:prstGeom prst="wedgeRectCallout">
              <a:avLst>
                <a:gd name="adj1" fmla="val -91756"/>
                <a:gd name="adj2" fmla="val 1098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/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6177116" y="1581374"/>
            <a:ext cx="1354138" cy="936625"/>
          </p:xfrm>
          <a:graphic>
            <a:graphicData uri="http://schemas.openxmlformats.org/presentationml/2006/ole">
              <p:oleObj spid="_x0000_s64515" name="Equation" r:id="rId4" imgW="557640" imgH="383760" progId="Equation.3">
                <p:embed/>
              </p:oleObj>
            </a:graphicData>
          </a:graphic>
        </p:graphicFrame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65685" y="2607295"/>
            <a:ext cx="564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>
                <a:latin typeface="+mn-lt"/>
              </a:rPr>
              <a:t>The ratio of the pile up event is</a:t>
            </a:r>
            <a:endParaRPr lang="ja-JP" altLang="en-US" dirty="0">
              <a:latin typeface="+mn-lt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3819926"/>
              </p:ext>
            </p:extLst>
          </p:nvPr>
        </p:nvGraphicFramePr>
        <p:xfrm>
          <a:off x="2247900" y="3195563"/>
          <a:ext cx="4765675" cy="1025525"/>
        </p:xfrm>
        <a:graphic>
          <a:graphicData uri="http://schemas.openxmlformats.org/presentationml/2006/ole">
            <p:oleObj spid="_x0000_s64516" name="Equation" r:id="rId5" imgW="1992960" imgH="420480" progId="Equation.3">
              <p:embed/>
            </p:oleObj>
          </a:graphicData>
        </a:graphic>
      </p:graphicFrame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16024" y="4298320"/>
            <a:ext cx="8820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dirty="0">
                <a:latin typeface="+mn-lt"/>
              </a:rPr>
              <a:t>The maximum luminosity per bunch during runs </a:t>
            </a:r>
            <a:r>
              <a:rPr lang="en-US" altLang="ja-JP" dirty="0">
                <a:latin typeface="+mn-lt"/>
              </a:rPr>
              <a:t>used for the </a:t>
            </a:r>
            <a:r>
              <a:rPr lang="en-US" altLang="ja-JP" dirty="0" smtClean="0">
                <a:latin typeface="+mn-lt"/>
              </a:rPr>
              <a:t>analysis is </a:t>
            </a:r>
            <a:r>
              <a:rPr lang="en-US" altLang="ja-JP" dirty="0">
                <a:latin typeface="+mn-lt"/>
              </a:rPr>
              <a:t>2.3x10</a:t>
            </a:r>
            <a:r>
              <a:rPr lang="en-US" altLang="ja-JP" baseline="30000" dirty="0">
                <a:latin typeface="+mn-lt"/>
              </a:rPr>
              <a:t>28</a:t>
            </a:r>
            <a:r>
              <a:rPr lang="en-US" altLang="ja-JP" dirty="0">
                <a:latin typeface="+mn-lt"/>
              </a:rPr>
              <a:t>cm</a:t>
            </a:r>
            <a:r>
              <a:rPr lang="en-US" altLang="ja-JP" baseline="30000" dirty="0">
                <a:latin typeface="+mn-lt"/>
              </a:rPr>
              <a:t>-2</a:t>
            </a:r>
            <a:r>
              <a:rPr lang="en-US" altLang="ja-JP" dirty="0">
                <a:latin typeface="+mn-lt"/>
              </a:rPr>
              <a:t>s</a:t>
            </a:r>
            <a:r>
              <a:rPr lang="en-US" altLang="ja-JP" baseline="30000" dirty="0">
                <a:latin typeface="+mn-lt"/>
              </a:rPr>
              <a:t>-1</a:t>
            </a:r>
          </a:p>
          <a:p>
            <a:pPr eaLnBrk="1" hangingPunct="1"/>
            <a:r>
              <a:rPr kumimoji="1" lang="en-US" altLang="ja-JP" dirty="0">
                <a:latin typeface="+mn-lt"/>
              </a:rPr>
              <a:t>So the </a:t>
            </a:r>
            <a:r>
              <a:rPr lang="en-US" altLang="ja-JP" dirty="0">
                <a:latin typeface="+mn-lt"/>
              </a:rPr>
              <a:t>probability of pile up is estimated to </a:t>
            </a:r>
            <a:r>
              <a:rPr lang="en-US" altLang="ja-JP" dirty="0" smtClean="0">
                <a:latin typeface="+mn-lt"/>
              </a:rPr>
              <a:t>be 7.2</a:t>
            </a:r>
            <a:r>
              <a:rPr lang="en-US" altLang="ja-JP" dirty="0">
                <a:latin typeface="+mn-lt"/>
              </a:rPr>
              <a:t>% with </a:t>
            </a:r>
            <a:r>
              <a:rPr lang="en-US" altLang="ja-JP" dirty="0" err="1">
                <a:latin typeface="+mn-lt"/>
              </a:rPr>
              <a:t>σ</a:t>
            </a:r>
            <a:r>
              <a:rPr lang="en-US" altLang="ja-JP" dirty="0">
                <a:latin typeface="+mn-lt"/>
              </a:rPr>
              <a:t> of </a:t>
            </a:r>
            <a:r>
              <a:rPr lang="en-US" altLang="ja-JP" dirty="0" smtClean="0">
                <a:latin typeface="+mn-lt"/>
              </a:rPr>
              <a:t>71.5mb</a:t>
            </a:r>
            <a:endParaRPr kumimoji="1" lang="en-US" altLang="ja-JP" dirty="0">
              <a:latin typeface="+mn-lt"/>
            </a:endParaRPr>
          </a:p>
          <a:p>
            <a:pPr eaLnBrk="1" hangingPunct="1"/>
            <a:r>
              <a:rPr lang="en-US" altLang="ja-JP" dirty="0" smtClean="0">
                <a:latin typeface="+mn-lt"/>
              </a:rPr>
              <a:t>Taking into account the calorimeter acceptance (~0.03) </a:t>
            </a:r>
            <a:r>
              <a:rPr kumimoji="1" lang="en-US" altLang="ja-JP" dirty="0" smtClean="0">
                <a:latin typeface="+mn-lt"/>
              </a:rPr>
              <a:t>only </a:t>
            </a:r>
            <a:r>
              <a:rPr kumimoji="1" lang="en-US" altLang="ja-JP" dirty="0">
                <a:latin typeface="+mn-lt"/>
              </a:rPr>
              <a:t>0.2% </a:t>
            </a:r>
            <a:r>
              <a:rPr lang="en-US" altLang="ja-JP" dirty="0">
                <a:latin typeface="+mn-lt"/>
              </a:rPr>
              <a:t>of events have multi-hit due to pile-up. It does not affect our results</a:t>
            </a:r>
            <a:endParaRPr kumimoji="1" lang="ja-JP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37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>
                <a:latin typeface="Symbol" charset="2"/>
                <a:cs typeface="Symbol" charset="2"/>
              </a:rPr>
              <a:t>p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candidate event @ </a:t>
            </a:r>
            <a:r>
              <a:rPr lang="en-US" sz="3600" dirty="0" smtClean="0">
                <a:cs typeface="Herculanum"/>
              </a:rPr>
              <a:t>1 </a:t>
            </a:r>
            <a:r>
              <a:rPr lang="en-US" sz="3600" dirty="0" err="1" smtClean="0">
                <a:cs typeface="Herculanum"/>
              </a:rPr>
              <a:t>TeV</a:t>
            </a:r>
            <a:r>
              <a:rPr lang="en-US" sz="3600" dirty="0" smtClean="0">
                <a:cs typeface="Herculanum"/>
              </a:rPr>
              <a:t> </a:t>
            </a:r>
            <a:endParaRPr lang="en-US" sz="3600" dirty="0" smtClean="0"/>
          </a:p>
        </p:txBody>
      </p:sp>
      <p:pic>
        <p:nvPicPr>
          <p:cNvPr id="15" name="Picture 3" descr="arm2pi0sample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04511"/>
            <a:ext cx="7176578" cy="54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308304" y="2077685"/>
            <a:ext cx="180020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2000" b="1" dirty="0" smtClean="0">
                <a:latin typeface="Symbol" charset="2"/>
                <a:cs typeface="Symbol" charset="2"/>
              </a:rPr>
              <a:t>p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event:</a:t>
            </a:r>
            <a:endParaRPr lang="en-US" sz="1900" dirty="0" smtClean="0"/>
          </a:p>
          <a:p>
            <a:pPr marL="0" indent="0" eaLnBrk="1" hangingPunct="1"/>
            <a:endParaRPr lang="en-US" sz="1900" dirty="0" smtClean="0"/>
          </a:p>
          <a:p>
            <a:pPr marL="0" indent="0" eaLnBrk="1" hangingPunct="1"/>
            <a:r>
              <a:rPr lang="en-US" sz="2000" dirty="0" smtClean="0"/>
              <a:t> 599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</a:t>
            </a:r>
            <a:r>
              <a:rPr lang="en-US" sz="2000" dirty="0" smtClean="0"/>
              <a:t>-ray</a:t>
            </a:r>
          </a:p>
          <a:p>
            <a:pPr marL="0" indent="0" eaLnBrk="1" hangingPunct="1"/>
            <a:r>
              <a:rPr lang="en-US" sz="2000" dirty="0" smtClean="0"/>
              <a:t>in 25mm tower 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419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</a:t>
            </a:r>
            <a:r>
              <a:rPr lang="en-US" sz="2000" dirty="0" smtClean="0"/>
              <a:t>-ray </a:t>
            </a:r>
            <a:r>
              <a:rPr lang="en-US" sz="2000" dirty="0"/>
              <a:t>in </a:t>
            </a:r>
            <a:r>
              <a:rPr lang="en-US" sz="2000" dirty="0" smtClean="0"/>
              <a:t>32mm tower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1268760"/>
            <a:ext cx="180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Longitudinal profile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scintillator</a:t>
            </a:r>
            <a:r>
              <a:rPr lang="en-US" sz="1600" dirty="0" smtClean="0"/>
              <a:t> tiles)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65545" y="3492297"/>
            <a:ext cx="200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Transverse profile</a:t>
            </a:r>
          </a:p>
          <a:p>
            <a:r>
              <a:rPr lang="en-US" sz="1600" dirty="0" smtClean="0"/>
              <a:t>(</a:t>
            </a:r>
            <a:r>
              <a:rPr lang="en-US" sz="1600" dirty="0" smtClean="0">
                <a:sym typeface="Symbol"/>
              </a:rPr>
              <a:t>-strip silicon layers)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38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>
                <a:latin typeface="Symbol" charset="2"/>
                <a:cs typeface="Symbol" charset="2"/>
              </a:rPr>
              <a:t>p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mass versus </a:t>
            </a:r>
            <a:r>
              <a:rPr lang="en-US" sz="3600" dirty="0" smtClean="0">
                <a:latin typeface="Symbol" charset="2"/>
                <a:cs typeface="Symbol" charset="2"/>
              </a:rPr>
              <a:t>p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energy</a:t>
            </a:r>
          </a:p>
        </p:txBody>
      </p:sp>
      <p:pic>
        <p:nvPicPr>
          <p:cNvPr id="32" name="Picture 3" descr="pi0mass_e_forLHCC_arm2_data_11032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580"/>
            <a:ext cx="58356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600296" y="2658492"/>
            <a:ext cx="35437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accent4"/>
                </a:solidFill>
                <a:latin typeface="+mn-lt"/>
              </a:rPr>
              <a:t>Arm2 </a:t>
            </a:r>
            <a:r>
              <a:rPr lang="en-US" sz="2000" dirty="0">
                <a:solidFill>
                  <a:schemeClr val="accent4"/>
                </a:solidFill>
                <a:latin typeface="+mn-lt"/>
              </a:rPr>
              <a:t>Data</a:t>
            </a:r>
          </a:p>
          <a:p>
            <a:pPr eaLnBrk="1" hangingPunct="1"/>
            <a:r>
              <a:rPr lang="en-US" sz="2000" dirty="0">
                <a:solidFill>
                  <a:schemeClr val="accent4"/>
                </a:solidFill>
                <a:latin typeface="+mn-lt"/>
              </a:rPr>
              <a:t>No strong energy </a:t>
            </a:r>
            <a:r>
              <a:rPr lang="en-US" sz="2000" dirty="0" smtClean="0">
                <a:solidFill>
                  <a:schemeClr val="accent4"/>
                </a:solidFill>
                <a:latin typeface="+mn-lt"/>
              </a:rPr>
              <a:t>dependence of reconstructed mass </a:t>
            </a:r>
            <a:endParaRPr lang="en-US" sz="2000" dirty="0">
              <a:solidFill>
                <a:schemeClr val="accent4"/>
              </a:solidFill>
              <a:latin typeface="+mn-lt"/>
            </a:endParaRPr>
          </a:p>
          <a:p>
            <a:pPr eaLnBrk="1" hangingPunct="1"/>
            <a:endParaRPr lang="en-US" sz="20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71439"/>
            <a:ext cx="8429625" cy="725487"/>
          </a:xfrm>
        </p:spPr>
        <p:txBody>
          <a:bodyPr/>
          <a:lstStyle/>
          <a:p>
            <a:pPr lvl="0">
              <a:defRPr/>
            </a:pPr>
            <a:r>
              <a:rPr lang="en-US" sz="3600" dirty="0" smtClean="0"/>
              <a:t>2</a:t>
            </a:r>
            <a:r>
              <a:rPr lang="en-US" sz="3600" dirty="0" smtClean="0">
                <a:latin typeface="Symbol" pitchFamily="18" charset="2"/>
              </a:rPr>
              <a:t>g</a:t>
            </a:r>
            <a:r>
              <a:rPr lang="en-US" sz="3600" dirty="0" smtClean="0"/>
              <a:t> invariant mass and </a:t>
            </a:r>
            <a:r>
              <a:rPr lang="en-US" sz="3600" dirty="0" smtClean="0">
                <a:latin typeface="Symbol" charset="2"/>
                <a:cs typeface="Symbol" charset="2"/>
                <a:sym typeface="Symbol"/>
              </a:rPr>
              <a:t></a:t>
            </a:r>
            <a:r>
              <a:rPr lang="en-US" sz="3600" dirty="0" smtClean="0"/>
              <a:t> mass</a:t>
            </a:r>
          </a:p>
        </p:txBody>
      </p:sp>
      <p:pic>
        <p:nvPicPr>
          <p:cNvPr id="32" name="Picture 31" descr="pi0mass_etamass_01_110208_0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2656929"/>
            <a:ext cx="4834046" cy="347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2977410" y="4730109"/>
            <a:ext cx="1079500" cy="1237314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76200" cmpd="sng">
                <a:solidFill>
                  <a:srgbClr val="FF0000"/>
                </a:solidFill>
              </a:ln>
            </a:endParaRPr>
          </a:p>
        </p:txBody>
      </p:sp>
      <p:pic>
        <p:nvPicPr>
          <p:cNvPr id="36" name="Picture 1" descr="eta_mas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38" y="2708920"/>
            <a:ext cx="37274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3995936" y="5085184"/>
            <a:ext cx="1800200" cy="30899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82613" y="1024979"/>
            <a:ext cx="83098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latin typeface="+mn-lt"/>
              </a:rPr>
              <a:t>Arm2 detector: all </a:t>
            </a:r>
            <a:r>
              <a:rPr lang="en-US" sz="2200" dirty="0">
                <a:latin typeface="+mn-lt"/>
              </a:rPr>
              <a:t>runs with zero crossing </a:t>
            </a:r>
            <a:r>
              <a:rPr lang="en-US" sz="2200" dirty="0" smtClean="0">
                <a:latin typeface="+mn-lt"/>
              </a:rPr>
              <a:t>angle</a:t>
            </a:r>
            <a:endParaRPr lang="en-US" sz="2200" dirty="0">
              <a:latin typeface="+mn-lt"/>
            </a:endParaRPr>
          </a:p>
          <a:p>
            <a:pPr eaLnBrk="1" hangingPunct="1"/>
            <a:r>
              <a:rPr lang="en-US" sz="2200" b="1" u="sng" dirty="0">
                <a:solidFill>
                  <a:srgbClr val="FF0000"/>
                </a:solidFill>
                <a:latin typeface="+mn-lt"/>
              </a:rPr>
              <a:t>True</a:t>
            </a:r>
            <a:r>
              <a:rPr lang="en-US" sz="2200" u="sng" dirty="0">
                <a:latin typeface="+mn-lt"/>
              </a:rPr>
              <a:t> </a:t>
            </a:r>
            <a:r>
              <a:rPr lang="en-US" sz="2200" u="sng" dirty="0">
                <a:latin typeface="Symbol" charset="2"/>
                <a:cs typeface="Symbol" charset="2"/>
              </a:rPr>
              <a:t>h</a:t>
            </a:r>
            <a:r>
              <a:rPr lang="en-US" sz="2200" u="sng" dirty="0" smtClean="0">
                <a:latin typeface="+mn-lt"/>
              </a:rPr>
              <a:t> </a:t>
            </a:r>
            <a:r>
              <a:rPr lang="en-US" sz="2200" u="sng" dirty="0">
                <a:latin typeface="+mn-lt"/>
              </a:rPr>
              <a:t>Mass:				</a:t>
            </a:r>
            <a:r>
              <a:rPr lang="en-US" sz="2200" u="sng" dirty="0" smtClean="0">
                <a:latin typeface="+mn-lt"/>
              </a:rPr>
              <a:t>547.9 </a:t>
            </a:r>
            <a:r>
              <a:rPr lang="en-US" sz="2200" u="sng" dirty="0" err="1" smtClean="0">
                <a:latin typeface="+mn-lt"/>
              </a:rPr>
              <a:t>MeV</a:t>
            </a:r>
            <a:endParaRPr lang="en-US" sz="2200" u="sng" dirty="0">
              <a:latin typeface="+mn-lt"/>
            </a:endParaRPr>
          </a:p>
          <a:p>
            <a:pPr eaLnBrk="1" hangingPunct="1"/>
            <a:r>
              <a:rPr lang="en-US" sz="2200" b="1" u="sng" dirty="0">
                <a:latin typeface="+mn-lt"/>
              </a:rPr>
              <a:t>MC</a:t>
            </a:r>
            <a:r>
              <a:rPr lang="en-US" sz="2200" u="sng" dirty="0">
                <a:latin typeface="+mn-lt"/>
              </a:rPr>
              <a:t> </a:t>
            </a:r>
            <a:r>
              <a:rPr lang="en-US" sz="2200" u="sng" dirty="0" smtClean="0">
                <a:latin typeface="+mn-lt"/>
              </a:rPr>
              <a:t>  Reconstructed </a:t>
            </a:r>
            <a:r>
              <a:rPr lang="en-US" sz="2200" u="sng" dirty="0">
                <a:latin typeface="Symbol" charset="2"/>
                <a:cs typeface="Symbol" charset="2"/>
              </a:rPr>
              <a:t>h</a:t>
            </a:r>
            <a:r>
              <a:rPr lang="en-US" sz="2200" u="sng" dirty="0" smtClean="0">
                <a:latin typeface="+mn-lt"/>
              </a:rPr>
              <a:t> </a:t>
            </a:r>
            <a:r>
              <a:rPr lang="en-US" sz="2200" u="sng" dirty="0">
                <a:latin typeface="+mn-lt"/>
              </a:rPr>
              <a:t>Mass peak: 	548.5 ± 1.0 </a:t>
            </a:r>
            <a:r>
              <a:rPr lang="en-US" sz="2200" u="sng" dirty="0" err="1" smtClean="0">
                <a:latin typeface="+mn-lt"/>
              </a:rPr>
              <a:t>MeV</a:t>
            </a:r>
            <a:endParaRPr lang="en-US" sz="2200" u="sng" dirty="0">
              <a:latin typeface="+mn-lt"/>
            </a:endParaRPr>
          </a:p>
          <a:p>
            <a:pPr eaLnBrk="1" hangingPunct="1"/>
            <a:r>
              <a:rPr lang="en-US" sz="2200" b="1" u="sng" dirty="0" smtClean="0">
                <a:solidFill>
                  <a:srgbClr val="706840"/>
                </a:solidFill>
                <a:latin typeface="+mn-lt"/>
              </a:rPr>
              <a:t>Data</a:t>
            </a:r>
            <a:r>
              <a:rPr lang="en-US" sz="2200" u="sng" dirty="0" smtClean="0">
                <a:latin typeface="+mn-lt"/>
              </a:rPr>
              <a:t> Reconstructed </a:t>
            </a:r>
            <a:r>
              <a:rPr lang="en-US" sz="2200" u="sng" dirty="0">
                <a:latin typeface="Symbol" charset="2"/>
                <a:cs typeface="Symbol" charset="2"/>
              </a:rPr>
              <a:t>h</a:t>
            </a:r>
            <a:r>
              <a:rPr lang="en-US" sz="2200" u="sng" dirty="0" smtClean="0">
                <a:latin typeface="+mn-lt"/>
                <a:cs typeface="Symbol" charset="2"/>
              </a:rPr>
              <a:t> </a:t>
            </a:r>
            <a:r>
              <a:rPr lang="en-US" sz="2200" u="sng" dirty="0" smtClean="0">
                <a:latin typeface="+mn-lt"/>
              </a:rPr>
              <a:t>Mass peak: 	</a:t>
            </a:r>
            <a:r>
              <a:rPr lang="en-US" sz="2200" b="1" u="sng" dirty="0" smtClean="0">
                <a:solidFill>
                  <a:srgbClr val="706840"/>
                </a:solidFill>
                <a:latin typeface="+mn-lt"/>
              </a:rPr>
              <a:t>562.2  </a:t>
            </a:r>
            <a:r>
              <a:rPr lang="en-US" sz="2200" b="1" u="sng" dirty="0">
                <a:solidFill>
                  <a:srgbClr val="706840"/>
                </a:solidFill>
                <a:latin typeface="+mn-lt"/>
              </a:rPr>
              <a:t>± 1.8 MeV (2.6% shift</a:t>
            </a:r>
            <a:r>
              <a:rPr lang="en-US" sz="2200" b="1" u="sng" dirty="0" smtClean="0">
                <a:solidFill>
                  <a:srgbClr val="706840"/>
                </a:solidFill>
                <a:latin typeface="+mn-lt"/>
              </a:rPr>
              <a:t>)</a:t>
            </a:r>
            <a:endParaRPr lang="en-US" sz="2200" b="1" u="sng" dirty="0">
              <a:solidFill>
                <a:srgbClr val="706840"/>
              </a:solidFill>
              <a:latin typeface="+mn-lt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627784" y="3284984"/>
            <a:ext cx="1950951" cy="8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algn="ctr">
              <a:buFont typeface="Symbol"/>
              <a:buChar char="h"/>
            </a:pPr>
            <a:r>
              <a:rPr lang="en-US" altLang="ja-JP" sz="2800" b="1" dirty="0" smtClean="0">
                <a:solidFill>
                  <a:srgbClr val="FF3300"/>
                </a:solidFill>
                <a:latin typeface="+mj-lt"/>
              </a:rPr>
              <a:t> candidate</a:t>
            </a:r>
          </a:p>
          <a:p>
            <a:pPr algn="ctr"/>
            <a:r>
              <a:rPr lang="en-US" altLang="ja-JP" sz="2000" b="1" dirty="0" smtClean="0">
                <a:solidFill>
                  <a:srgbClr val="FF3300"/>
                </a:solidFill>
                <a:latin typeface="+mj-lt"/>
              </a:rPr>
              <a:t>(</a:t>
            </a:r>
            <a:r>
              <a:rPr lang="en-US" altLang="ja-JP" sz="2000" b="1" dirty="0" smtClean="0">
                <a:solidFill>
                  <a:srgbClr val="FF3300"/>
                </a:solidFill>
                <a:latin typeface="+mj-lt"/>
                <a:sym typeface="Symbol"/>
              </a:rPr>
              <a:t>50 events)</a:t>
            </a:r>
            <a:endParaRPr lang="en-US" altLang="ja-JP" sz="2000" b="1" dirty="0">
              <a:solidFill>
                <a:srgbClr val="FF3300"/>
              </a:solidFill>
              <a:latin typeface="+mj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3262911" y="4386433"/>
            <a:ext cx="618722" cy="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092567" y="2761780"/>
            <a:ext cx="2191401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800" dirty="0">
                <a:solidFill>
                  <a:srgbClr val="000099"/>
                </a:solidFill>
                <a:latin typeface="Symbol" pitchFamily="18" charset="2"/>
              </a:rPr>
              <a:t>p</a:t>
            </a:r>
            <a:r>
              <a:rPr lang="en-US" altLang="ja-JP" sz="2800" baseline="30000" dirty="0">
                <a:solidFill>
                  <a:srgbClr val="000099"/>
                </a:solidFill>
                <a:latin typeface="Arial Black" pitchFamily="34" charset="0"/>
              </a:rPr>
              <a:t>0</a:t>
            </a:r>
            <a:r>
              <a:rPr lang="en-US" altLang="ja-JP" sz="2800" b="1" dirty="0">
                <a:solidFill>
                  <a:srgbClr val="000099"/>
                </a:solidFill>
              </a:rPr>
              <a:t> </a:t>
            </a:r>
            <a:r>
              <a:rPr lang="en-US" altLang="ja-JP" sz="2800" b="1" dirty="0">
                <a:solidFill>
                  <a:srgbClr val="000099"/>
                </a:solidFill>
                <a:latin typeface="+mj-lt"/>
              </a:rPr>
              <a:t>c</a:t>
            </a:r>
            <a:r>
              <a:rPr lang="en-US" altLang="ja-JP" sz="2800" b="1" dirty="0" smtClean="0">
                <a:solidFill>
                  <a:srgbClr val="000099"/>
                </a:solidFill>
                <a:latin typeface="+mj-lt"/>
              </a:rPr>
              <a:t>andidate </a:t>
            </a:r>
            <a:endParaRPr lang="en-US" altLang="ja-JP" sz="2800" b="1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1475728" y="3068960"/>
            <a:ext cx="648000" cy="0"/>
          </a:xfrm>
          <a:prstGeom prst="straightConnector1">
            <a:avLst/>
          </a:prstGeom>
          <a:ln w="50800" cmpd="sng">
            <a:solidFill>
              <a:srgbClr val="0000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PART  1</a:t>
            </a:r>
            <a:endParaRPr lang="it-IT" b="1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00501"/>
            <a:ext cx="8229600" cy="642938"/>
          </a:xfrm>
          <a:solidFill>
            <a:srgbClr val="F9AB6B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The Physics of </a:t>
            </a:r>
            <a:r>
              <a:rPr lang="en-US" b="1" dirty="0" err="1" smtClean="0"/>
              <a:t>LHCf</a:t>
            </a:r>
            <a:endParaRPr lang="en-US" b="1" dirty="0" smtClean="0"/>
          </a:p>
        </p:txBody>
      </p:sp>
    </p:spTree>
  </p:cSld>
  <p:clrMapOvr>
    <a:masterClrMapping/>
  </p:clrMapOvr>
  <p:transition advTm="211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88" y="-20"/>
            <a:ext cx="8429625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Analysis of events @ 900 </a:t>
            </a:r>
            <a:r>
              <a:rPr lang="en-US" sz="3600" dirty="0" err="1" smtClean="0"/>
              <a:t>GeV</a:t>
            </a:r>
            <a:endParaRPr lang="it-IT" sz="3600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108" y="3840188"/>
            <a:ext cx="5876925" cy="30178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5"/>
            <a:ext cx="6500826" cy="338584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05601" y="1171576"/>
            <a:ext cx="2254111" cy="8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i="1" dirty="0">
                <a:solidFill>
                  <a:srgbClr val="C00000"/>
                </a:solidFill>
              </a:rPr>
              <a:t>Event sample </a:t>
            </a:r>
          </a:p>
          <a:p>
            <a:r>
              <a:rPr lang="en-US" altLang="ja-JP" sz="2400" b="1" i="1" dirty="0">
                <a:solidFill>
                  <a:srgbClr val="C00000"/>
                </a:solidFill>
              </a:rPr>
              <a:t>  @ Arm1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1" y="4876801"/>
            <a:ext cx="2254111" cy="8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i="1" dirty="0">
                <a:solidFill>
                  <a:srgbClr val="002060"/>
                </a:solidFill>
              </a:rPr>
              <a:t>Event sample </a:t>
            </a:r>
          </a:p>
          <a:p>
            <a:r>
              <a:rPr lang="en-US" altLang="ja-JP" sz="2400" b="1" i="1" dirty="0">
                <a:solidFill>
                  <a:srgbClr val="002060"/>
                </a:solidFill>
              </a:rPr>
              <a:t>  @ Arm2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41</a:t>
            </a:fld>
            <a:endParaRPr lang="it-IT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57357" y="2895616"/>
            <a:ext cx="7291388" cy="2819400"/>
            <a:chOff x="1008" y="2400"/>
            <a:chExt cx="4593" cy="1776"/>
          </a:xfrm>
        </p:grpSpPr>
        <p:pic>
          <p:nvPicPr>
            <p:cNvPr id="8" name="Picture 5" descr="spectra_op2010_compMCall_100706_norbyall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" y="2400"/>
              <a:ext cx="4593" cy="1776"/>
            </a:xfrm>
            <a:prstGeom prst="rect">
              <a:avLst/>
            </a:prstGeom>
            <a:noFill/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400"/>
              <a:ext cx="422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142876"/>
            <a:ext cx="8429625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Spectra @ 900GeV</a:t>
            </a:r>
            <a:endParaRPr lang="it-IT" sz="3600" dirty="0" smtClean="0"/>
          </a:p>
        </p:txBody>
      </p:sp>
      <p:pic>
        <p:nvPicPr>
          <p:cNvPr id="11" name="Picture 2" descr="ar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42919"/>
            <a:ext cx="7620000" cy="2447925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 rot="20205166">
            <a:off x="2448483" y="4297653"/>
            <a:ext cx="1428564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b="1" dirty="0">
                <a:solidFill>
                  <a:srgbClr val="2B2FD3"/>
                </a:solidFill>
                <a:ea typeface="ＭＳ Ｐゴシック" pitchFamily="34" charset="-128"/>
              </a:rPr>
              <a:t>preliminary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20347079">
            <a:off x="6088703" y="4518961"/>
            <a:ext cx="1428564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b="1" dirty="0">
                <a:solidFill>
                  <a:srgbClr val="2B2FD3"/>
                </a:solidFill>
                <a:ea typeface="ＭＳ Ｐゴシック" pitchFamily="34" charset="-128"/>
              </a:rPr>
              <a:t>preliminary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20416817">
            <a:off x="4373328" y="1836750"/>
            <a:ext cx="1428564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preliminary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20498834">
            <a:off x="659946" y="1892045"/>
            <a:ext cx="1428564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preliminary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23976" y="2357430"/>
            <a:ext cx="209060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Gamma-ray like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46703" y="4967318"/>
            <a:ext cx="209060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Gamma-ray like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134390" y="4927633"/>
            <a:ext cx="1580850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Hadron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like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91316" y="2385948"/>
            <a:ext cx="1580850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Hadron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like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189698" y="2058407"/>
            <a:ext cx="1234601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Arm1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839067" y="4256132"/>
            <a:ext cx="1234601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eaLnBrk="1" hangingPunct="1"/>
            <a:r>
              <a:rPr kumimoji="1" lang="en-US" altLang="ja-JP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Arm2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14282" y="5810272"/>
            <a:ext cx="87154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/>
          <a:lstStyle/>
          <a:p>
            <a:pPr algn="just" eaLnBrk="1" hangingPunct="1"/>
            <a:r>
              <a:rPr kumimoji="1" lang="en-US" altLang="ja-JP" dirty="0">
                <a:solidFill>
                  <a:srgbClr val="006600"/>
                </a:solidFill>
                <a:ea typeface="ＭＳ Ｐゴシック" pitchFamily="34" charset="-128"/>
              </a:rPr>
              <a:t>Spectra are normalized by </a:t>
            </a:r>
            <a:r>
              <a:rPr kumimoji="1" lang="en-US" altLang="ja-JP" dirty="0" smtClean="0">
                <a:solidFill>
                  <a:srgbClr val="006600"/>
                </a:solidFill>
                <a:ea typeface="ＭＳ Ｐゴシック" pitchFamily="34" charset="-128"/>
              </a:rPr>
              <a:t># of </a:t>
            </a:r>
            <a:r>
              <a:rPr kumimoji="1" lang="en-US" altLang="ja-JP" dirty="0">
                <a:solidFill>
                  <a:srgbClr val="006600"/>
                </a:solidFill>
                <a:ea typeface="ＭＳ Ｐゴシック" pitchFamily="34" charset="-128"/>
              </a:rPr>
              <a:t>gamma-ray and </a:t>
            </a:r>
            <a:r>
              <a:rPr kumimoji="1" lang="en-US" altLang="ja-JP" dirty="0" err="1">
                <a:solidFill>
                  <a:srgbClr val="006600"/>
                </a:solidFill>
                <a:ea typeface="ＭＳ Ｐゴシック" pitchFamily="34" charset="-128"/>
              </a:rPr>
              <a:t>hadron</a:t>
            </a:r>
            <a:r>
              <a:rPr kumimoji="1" lang="en-US" altLang="ja-JP" dirty="0">
                <a:solidFill>
                  <a:srgbClr val="006600"/>
                </a:solidFill>
                <a:ea typeface="ＭＳ Ｐゴシック" pitchFamily="34" charset="-128"/>
              </a:rPr>
              <a:t> like </a:t>
            </a:r>
            <a:r>
              <a:rPr kumimoji="1" lang="en-US" altLang="ja-JP" dirty="0" smtClean="0">
                <a:solidFill>
                  <a:srgbClr val="006600"/>
                </a:solidFill>
                <a:ea typeface="ＭＳ Ｐゴシック" pitchFamily="34" charset="-128"/>
              </a:rPr>
              <a:t>events. Response for</a:t>
            </a:r>
          </a:p>
          <a:p>
            <a:pPr algn="just" eaLnBrk="1" hangingPunct="1"/>
            <a:r>
              <a:rPr kumimoji="1" lang="en-US" altLang="ja-JP" dirty="0" smtClean="0">
                <a:solidFill>
                  <a:srgbClr val="006600"/>
                </a:solidFill>
                <a:ea typeface="ＭＳ Ｐゴシック" pitchFamily="34" charset="-128"/>
              </a:rPr>
              <a:t>hadrons and systematic errors (mainly absolute energy scale) are under study.</a:t>
            </a:r>
            <a:endParaRPr kumimoji="1" lang="en-US" altLang="ja-JP" dirty="0">
              <a:solidFill>
                <a:srgbClr val="006600"/>
              </a:solidFill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071810"/>
            <a:ext cx="1928794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mtClean="0"/>
              <a:t>`</a:t>
            </a:r>
            <a:endParaRPr lang="it-IT" dirty="0"/>
          </a:p>
        </p:txBody>
      </p:sp>
      <p:sp>
        <p:nvSpPr>
          <p:cNvPr id="24" name="Rectangle 23"/>
          <p:cNvSpPr/>
          <p:nvPr/>
        </p:nvSpPr>
        <p:spPr>
          <a:xfrm>
            <a:off x="7500958" y="642919"/>
            <a:ext cx="1643042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25" name="Rounded Rectangle 24"/>
          <p:cNvSpPr/>
          <p:nvPr/>
        </p:nvSpPr>
        <p:spPr>
          <a:xfrm>
            <a:off x="0" y="642918"/>
            <a:ext cx="7858148" cy="250033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26" name="Rounded Rectangle 25"/>
          <p:cNvSpPr/>
          <p:nvPr/>
        </p:nvSpPr>
        <p:spPr>
          <a:xfrm>
            <a:off x="1928794" y="3143249"/>
            <a:ext cx="7215206" cy="257176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-31" y="5068686"/>
            <a:ext cx="2143140" cy="64631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eaLnBrk="1" hangingPunct="1"/>
            <a:r>
              <a:rPr kumimoji="1" lang="en-US" altLang="ja-JP" b="1" dirty="0">
                <a:ea typeface="ＭＳ Ｐゴシック" pitchFamily="34" charset="-128"/>
              </a:rPr>
              <a:t>Only statistical </a:t>
            </a:r>
          </a:p>
          <a:p>
            <a:pPr eaLnBrk="1" hangingPunct="1"/>
            <a:r>
              <a:rPr kumimoji="1" lang="en-US" altLang="ja-JP" b="1" dirty="0">
                <a:ea typeface="ＭＳ Ｐゴシック" pitchFamily="34" charset="-128"/>
              </a:rPr>
              <a:t>errors </a:t>
            </a:r>
            <a:r>
              <a:rPr kumimoji="1" lang="en-US" altLang="ja-JP" b="1" dirty="0" smtClean="0">
                <a:ea typeface="ＭＳ Ｐゴシック" pitchFamily="34" charset="-128"/>
              </a:rPr>
              <a:t>are shown</a:t>
            </a:r>
            <a:endParaRPr kumimoji="1" lang="en-US" altLang="ja-JP" b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142875"/>
            <a:ext cx="8572500" cy="642938"/>
          </a:xfrm>
        </p:spPr>
        <p:txBody>
          <a:bodyPr/>
          <a:lstStyle/>
          <a:p>
            <a:r>
              <a:rPr lang="de-DE" sz="3600" dirty="0" smtClean="0"/>
              <a:t>Beam-gas backgroud @ 900 GeV</a:t>
            </a:r>
            <a:endParaRPr lang="it-IT" sz="36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6369" y="1495631"/>
            <a:ext cx="3903042" cy="38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74080" y="1460055"/>
            <a:ext cx="396787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 9"/>
          <p:cNvSpPr/>
          <p:nvPr/>
        </p:nvSpPr>
        <p:spPr>
          <a:xfrm>
            <a:off x="1357306" y="928670"/>
            <a:ext cx="1928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2009</a:t>
            </a:r>
            <a:endParaRPr lang="it-IT" sz="2800" dirty="0"/>
          </a:p>
        </p:txBody>
      </p:sp>
      <p:sp>
        <p:nvSpPr>
          <p:cNvPr id="11" name="Rectangle 10"/>
          <p:cNvSpPr/>
          <p:nvPr/>
        </p:nvSpPr>
        <p:spPr>
          <a:xfrm>
            <a:off x="6143652" y="928670"/>
            <a:ext cx="1928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2010</a:t>
            </a:r>
            <a:endParaRPr lang="it-IT" sz="2800" dirty="0"/>
          </a:p>
        </p:txBody>
      </p:sp>
      <p:sp>
        <p:nvSpPr>
          <p:cNvPr id="12" name="Rectangle 11"/>
          <p:cNvSpPr/>
          <p:nvPr/>
        </p:nvSpPr>
        <p:spPr>
          <a:xfrm>
            <a:off x="214282" y="570287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Very big reduction in the Beam Gas contribution!!!!</a:t>
            </a:r>
          </a:p>
          <a:p>
            <a:pPr algn="ctr"/>
            <a:r>
              <a:rPr lang="en-US" sz="2000" b="1" dirty="0" smtClean="0"/>
              <a:t>Beam gas </a:t>
            </a:r>
            <a:r>
              <a:rPr lang="en-US" sz="2000" b="1" dirty="0" smtClean="0">
                <a:sym typeface="Symbol"/>
              </a:rPr>
              <a:t> I, while interactions  I</a:t>
            </a:r>
            <a:r>
              <a:rPr lang="en-US" sz="2000" b="1" baseline="30000" dirty="0" smtClean="0">
                <a:sym typeface="Symbol"/>
              </a:rPr>
              <a:t>2</a:t>
            </a:r>
            <a:endParaRPr lang="it-IT" sz="2000" baseline="30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it-IT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581400" y="3581401"/>
            <a:ext cx="5562600" cy="32766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5751" y="142875"/>
            <a:ext cx="5715010" cy="642938"/>
          </a:xfrm>
        </p:spPr>
        <p:txBody>
          <a:bodyPr/>
          <a:lstStyle/>
          <a:p>
            <a:r>
              <a:rPr lang="en-US" sz="3600" dirty="0" smtClean="0"/>
              <a:t>Beam test @ SPS</a:t>
            </a:r>
            <a:endParaRPr lang="it-IT" sz="3600" b="1" dirty="0" smtClean="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5724" y="1143001"/>
            <a:ext cx="4343400" cy="25146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/>
            <a:endParaRPr lang="it-IT"/>
          </a:p>
        </p:txBody>
      </p:sp>
      <p:pic>
        <p:nvPicPr>
          <p:cNvPr id="11" name="Picture 5" descr="C:\Documents and Settings\研究用\My Documents\LHCf\ppt\学会\JPS\JPS08Spring\eres_20mm_0803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219200"/>
            <a:ext cx="3352800" cy="2820988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9600" y="746126"/>
            <a:ext cx="3813576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i="1" u="sng">
                <a:solidFill>
                  <a:schemeClr val="accent2"/>
                </a:solidFill>
                <a:latin typeface="Arial Black" pitchFamily="34" charset="0"/>
              </a:rPr>
              <a:t>Energy Resolution </a:t>
            </a:r>
          </a:p>
          <a:p>
            <a:r>
              <a:rPr lang="en-US" altLang="ja-JP" i="1" u="sng">
                <a:solidFill>
                  <a:schemeClr val="accent2"/>
                </a:solidFill>
                <a:latin typeface="Arial Black" pitchFamily="34" charset="0"/>
              </a:rPr>
              <a:t>for electrons with 20mm cal.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937000"/>
            <a:ext cx="29495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88988" y="3886200"/>
            <a:ext cx="3443026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i="1" u="sng">
                <a:solidFill>
                  <a:schemeClr val="accent2"/>
                </a:solidFill>
                <a:latin typeface="Arial Black" pitchFamily="34" charset="0"/>
              </a:rPr>
              <a:t>Position Resolution (Scifi)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72000" y="3429000"/>
            <a:ext cx="3737979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i="1" u="sng">
                <a:solidFill>
                  <a:schemeClr val="accent2"/>
                </a:solidFill>
                <a:latin typeface="Arial Black" pitchFamily="34" charset="0"/>
              </a:rPr>
              <a:t>Position Resolution (Silicon)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097588" y="1"/>
            <a:ext cx="3046412" cy="2371725"/>
            <a:chOff x="3659" y="0"/>
            <a:chExt cx="1919" cy="1494"/>
          </a:xfrm>
        </p:grpSpPr>
        <p:pic>
          <p:nvPicPr>
            <p:cNvPr id="17" name="Picture 12" descr="C:\Documents and Settings\毛受弘彰\デスクトップ\DCF_01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9" y="0"/>
              <a:ext cx="1919" cy="1494"/>
            </a:xfrm>
            <a:prstGeom prst="rect">
              <a:avLst/>
            </a:prstGeom>
            <a:noFill/>
          </p:spPr>
        </p:pic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4939" y="1114"/>
              <a:ext cx="601" cy="128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97" y="142"/>
              <a:ext cx="8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Arial Black" pitchFamily="34" charset="0"/>
                </a:rPr>
                <a:t>Detector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 rot="720000">
              <a:off x="4615" y="1151"/>
              <a:ext cx="8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err="1">
                  <a:solidFill>
                    <a:srgbClr val="FF0000"/>
                  </a:solidFill>
                  <a:latin typeface="Arial Black" pitchFamily="34" charset="0"/>
                </a:rPr>
                <a:t>p,e-,mu</a:t>
              </a:r>
              <a:endParaRPr lang="en-US" altLang="ja-JP" sz="24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1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209801" y="4597401"/>
            <a:ext cx="1627336" cy="1077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dirty="0"/>
              <a:t>σ=172</a:t>
            </a:r>
            <a:r>
              <a:rPr lang="en-US" altLang="ja-JP" sz="2800" b="1" dirty="0">
                <a:cs typeface="Arial" pitchFamily="34" charset="0"/>
              </a:rPr>
              <a:t>μm</a:t>
            </a:r>
          </a:p>
          <a:p>
            <a:r>
              <a:rPr lang="en-US" altLang="ja-JP" b="1" dirty="0"/>
              <a:t>for 200GeV</a:t>
            </a:r>
          </a:p>
          <a:p>
            <a:r>
              <a:rPr lang="en-US" altLang="ja-JP" b="1" dirty="0"/>
              <a:t>electrons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553201" y="5105401"/>
            <a:ext cx="1455815" cy="1077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dirty="0"/>
              <a:t>σ=40</a:t>
            </a:r>
            <a:r>
              <a:rPr lang="en-US" altLang="ja-JP" sz="2800" b="1" dirty="0">
                <a:cs typeface="Arial" pitchFamily="34" charset="0"/>
              </a:rPr>
              <a:t>μm</a:t>
            </a:r>
          </a:p>
          <a:p>
            <a:r>
              <a:rPr lang="en-US" altLang="ja-JP" b="1" dirty="0"/>
              <a:t>for 200GeV</a:t>
            </a:r>
          </a:p>
          <a:p>
            <a:r>
              <a:rPr lang="en-US" altLang="ja-JP" b="1" dirty="0"/>
              <a:t>electrons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975226" y="2362201"/>
            <a:ext cx="3531704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/>
              <a:t>- Electrons 50GeV/c – 200GeV/c</a:t>
            </a:r>
          </a:p>
          <a:p>
            <a:pPr>
              <a:buFontTx/>
              <a:buChar char="-"/>
            </a:pPr>
            <a:r>
              <a:rPr lang="en-US" altLang="ja-JP"/>
              <a:t> Muons   150GeV/c</a:t>
            </a:r>
          </a:p>
          <a:p>
            <a:pPr>
              <a:buFontTx/>
              <a:buChar char="-"/>
            </a:pPr>
            <a:r>
              <a:rPr lang="en-US" altLang="ja-JP"/>
              <a:t> Protons 150GeV/c, 350GeV/c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1286" y="142875"/>
            <a:ext cx="5715010" cy="642938"/>
          </a:xfrm>
        </p:spPr>
        <p:txBody>
          <a:bodyPr/>
          <a:lstStyle/>
          <a:p>
            <a:r>
              <a:rPr lang="en-US" sz="3600" dirty="0" smtClean="0"/>
              <a:t>Energy reconstruction @ SPS</a:t>
            </a:r>
            <a:endParaRPr lang="it-IT" sz="3600" b="1" dirty="0" smtClean="0"/>
          </a:p>
        </p:txBody>
      </p:sp>
      <p:pic>
        <p:nvPicPr>
          <p:cNvPr id="25" name="Picture 6" descr="carm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6213"/>
            <a:ext cx="3281784" cy="444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arm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073" y="1588574"/>
            <a:ext cx="3324319" cy="450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876300" y="815975"/>
            <a:ext cx="751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4A66AC"/>
                </a:solidFill>
                <a:latin typeface="+mn-lt"/>
              </a:rPr>
              <a:t>Difference of energy reconstruction at SPS  between data and MC is &lt; 1%.</a:t>
            </a:r>
            <a:br>
              <a:rPr lang="en-US" sz="1800" dirty="0">
                <a:solidFill>
                  <a:srgbClr val="4A66AC"/>
                </a:solidFill>
                <a:latin typeface="+mn-lt"/>
              </a:rPr>
            </a:br>
            <a:r>
              <a:rPr lang="en-US" sz="1800" dirty="0">
                <a:solidFill>
                  <a:srgbClr val="4A66AC"/>
                </a:solidFill>
                <a:latin typeface="+mn-lt"/>
              </a:rPr>
              <a:t>Systematic error for gain calibration factor layer by layer is 2%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142875"/>
            <a:ext cx="8572500" cy="642938"/>
          </a:xfrm>
        </p:spPr>
        <p:txBody>
          <a:bodyPr/>
          <a:lstStyle/>
          <a:p>
            <a:r>
              <a:rPr lang="en-US" sz="3600" dirty="0" smtClean="0"/>
              <a:t>Particle and energy flow </a:t>
            </a:r>
            <a:r>
              <a:rPr lang="en-US" sz="3600" dirty="0" err="1" smtClean="0"/>
              <a:t>vs</a:t>
            </a:r>
            <a:r>
              <a:rPr lang="en-US" sz="3600" dirty="0" smtClean="0"/>
              <a:t> rapidity</a:t>
            </a:r>
            <a:endParaRPr lang="it-IT" sz="3600" b="1" dirty="0" smtClean="0"/>
          </a:p>
        </p:txBody>
      </p:sp>
      <p:pic>
        <p:nvPicPr>
          <p:cNvPr id="8" name="Picture 2" descr="C:\Documents and Settings\研究用\My Documents\LHCf\ppt\D論\公聴会\fig\psudorapidity_090314t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66" y="1357299"/>
            <a:ext cx="8739015" cy="3867479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82688" y="2438703"/>
            <a:ext cx="2847863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dirty="0">
                <a:latin typeface="Arial Black" pitchFamily="34" charset="0"/>
              </a:rPr>
              <a:t> </a:t>
            </a:r>
            <a:r>
              <a:rPr lang="en-US" altLang="ja-JP" sz="2400" b="1" dirty="0">
                <a:solidFill>
                  <a:srgbClr val="000099"/>
                </a:solidFill>
                <a:latin typeface="Calibri" pitchFamily="34" charset="0"/>
              </a:rPr>
              <a:t>Multiplicity@14TeV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724400" y="2438703"/>
            <a:ext cx="2765725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dirty="0">
                <a:solidFill>
                  <a:srgbClr val="000099"/>
                </a:solidFill>
                <a:latin typeface="Calibri" pitchFamily="34" charset="0"/>
              </a:rPr>
              <a:t>Energy Flux @14TeV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60420" y="5053330"/>
            <a:ext cx="2880885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i="1" dirty="0">
                <a:solidFill>
                  <a:srgbClr val="FF0000"/>
                </a:solidFill>
              </a:rPr>
              <a:t>Low multiplicity !!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86447" y="5081902"/>
            <a:ext cx="2969050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i="1" dirty="0">
                <a:solidFill>
                  <a:srgbClr val="FF0000"/>
                </a:solidFill>
              </a:rPr>
              <a:t>High energy flux !!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53230" y="6092846"/>
            <a:ext cx="2595550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dirty="0"/>
              <a:t>simulated by DPMJET3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142875"/>
            <a:ext cx="8572500" cy="642938"/>
          </a:xfrm>
        </p:spPr>
        <p:txBody>
          <a:bodyPr/>
          <a:lstStyle/>
          <a:p>
            <a:r>
              <a:rPr lang="en-US" sz="3600" dirty="0" smtClean="0"/>
              <a:t>Radiation damage</a:t>
            </a:r>
            <a:endParaRPr lang="it-IT" sz="3600" b="1" dirty="0" smtClean="0"/>
          </a:p>
        </p:txBody>
      </p:sp>
      <p:pic>
        <p:nvPicPr>
          <p:cNvPr id="8" name="Picture 3" descr="radiation"/>
          <p:cNvPicPr>
            <a:picLocks noChangeAspect="1" noChangeArrowheads="1"/>
          </p:cNvPicPr>
          <p:nvPr/>
        </p:nvPicPr>
        <p:blipFill>
          <a:blip r:embed="rId2" cstate="print"/>
          <a:srcRect r="1031"/>
          <a:stretch>
            <a:fillRect/>
          </a:stretch>
        </p:blipFill>
        <p:spPr bwMode="auto">
          <a:xfrm>
            <a:off x="0" y="747734"/>
            <a:ext cx="9144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88307" y="6000732"/>
            <a:ext cx="1061477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457119"/>
            <a:r>
              <a:rPr kumimoji="1"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30 kGy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8148638" y="4522769"/>
            <a:ext cx="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28926" y="4094829"/>
            <a:ext cx="5251476" cy="14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defTabSz="457119">
              <a:buFontTx/>
              <a:buChar char="•"/>
            </a:pPr>
            <a:r>
              <a:rPr kumimoji="1" lang="it-IT" b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 Expected 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dose: 100 Gy/day at 10</a:t>
            </a:r>
            <a:r>
              <a:rPr kumimoji="1" lang="it-IT" b="0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30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 cm</a:t>
            </a:r>
            <a:r>
              <a:rPr kumimoji="1" lang="it-IT" b="0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-2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kumimoji="1" lang="it-IT" b="0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-1</a:t>
            </a:r>
          </a:p>
          <a:p>
            <a:pPr defTabSz="457119">
              <a:buFontTx/>
              <a:buChar char="•"/>
            </a:pPr>
            <a:r>
              <a:rPr kumimoji="1" lang="it-IT" b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 Fewmonths 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@ 10</a:t>
            </a:r>
            <a:r>
              <a:rPr kumimoji="1" lang="it-IT" b="0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30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 cm</a:t>
            </a:r>
            <a:r>
              <a:rPr kumimoji="1" lang="it-IT" b="0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-2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kumimoji="1" lang="it-IT" b="0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-1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: 10 kGy</a:t>
            </a:r>
          </a:p>
          <a:p>
            <a:pPr defTabSz="457119">
              <a:buFontTx/>
              <a:buChar char="•"/>
            </a:pP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 50% light output</a:t>
            </a:r>
          </a:p>
          <a:p>
            <a:pPr defTabSz="457119">
              <a:buFontTx/>
              <a:buChar char="•"/>
            </a:pPr>
            <a:r>
              <a:rPr kumimoji="1" lang="it-IT" b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 Continous </a:t>
            </a:r>
            <a:r>
              <a:rPr kumimoji="1" lang="it-IT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monitor and calibrationwith 	Laser system!!!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32001" y="1014395"/>
            <a:ext cx="5319053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457119"/>
            <a:r>
              <a:rPr kumimoji="1"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Scintillating fibers and scintillators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96033" y="6008670"/>
            <a:ext cx="909191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457119"/>
            <a:r>
              <a:rPr kumimoji="1"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ea typeface="ＭＳ Ｐゴシック" pitchFamily="34" charset="-128"/>
                <a:cs typeface="Arial" pitchFamily="34" charset="0"/>
              </a:rPr>
              <a:t>1 kGy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6400801" y="2625707"/>
            <a:ext cx="55563" cy="3273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4" tIns="45712" rIns="91424" bIns="45712"/>
          <a:lstStyle/>
          <a:p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Uncertainty on the energy scale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47</a:t>
            </a:fld>
            <a:endParaRPr lang="it-IT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34950" y="1196723"/>
            <a:ext cx="8655050" cy="4896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054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components: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Relatively well known: Detector response, SPS =&gt; 3.5%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Unknown: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=&gt; 7.8%, 3.8% for Arm1 and Arm2.</a:t>
            </a:r>
          </a:p>
          <a:p>
            <a:pPr marL="7054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note: </a:t>
            </a:r>
          </a:p>
          <a:p>
            <a:pPr marL="7054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- 3.5% is symmetric around measured energy</a:t>
            </a:r>
          </a:p>
          <a:p>
            <a:pPr marL="7054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- 7.8% (3.8%) are asymmetric, because of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shift</a:t>
            </a:r>
          </a:p>
          <a:p>
            <a:pPr marL="7054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No ‘hand made’ correction is applied up to now for safety</a:t>
            </a:r>
          </a:p>
          <a:p>
            <a:pPr marL="7054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uncertainty is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-9.8% / +1.8% for Arm1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-6.6% / +2.2% for Arm2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25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1160818" algn="l"/>
                <a:tab pos="1160818" algn="l"/>
                <a:tab pos="1160818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Systematic Uncertainty on Spectra is estimated from difference 	between normal spectra and energy shifted spectra.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Uncertainty on the beam center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48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3512" y="891108"/>
            <a:ext cx="8980487" cy="160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7313" marR="0" lvl="0" indent="-8731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Error of beam center position is estimated to be 1 mm from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between our results and the BPM results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 systematic errors on spectra were estimated from the difference between spectra with 1 mm shift of acceptance cut area.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 bwMode="auto">
          <a:xfrm>
            <a:off x="5796135" y="6043354"/>
            <a:ext cx="2592289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5% to 20% linear rise from </a:t>
            </a:r>
          </a:p>
          <a:p>
            <a:pPr>
              <a:tabLst>
                <a:tab pos="749300" algn="l"/>
              </a:tabLst>
            </a:pP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100 </a:t>
            </a:r>
            <a:r>
              <a:rPr lang="en-US" dirty="0" err="1" smtClean="0">
                <a:solidFill>
                  <a:srgbClr val="D90B00"/>
                </a:solidFill>
                <a:cs typeface="Worstveld Sling Bold Oblique" charset="0"/>
              </a:rPr>
              <a:t>GeV</a:t>
            </a: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 to 3.6 </a:t>
            </a:r>
            <a:r>
              <a:rPr lang="en-US" dirty="0" err="1" smtClean="0">
                <a:solidFill>
                  <a:srgbClr val="D90B00"/>
                </a:solidFill>
                <a:cs typeface="Worstveld Sling Bold Oblique" charset="0"/>
              </a:rPr>
              <a:t>TeV</a:t>
            </a: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 </a:t>
            </a:r>
            <a:endParaRPr lang="en-US" dirty="0">
              <a:solidFill>
                <a:srgbClr val="D90B00"/>
              </a:solidFill>
              <a:cs typeface="Worstveld Sling Bold Oblique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17500" y="2390974"/>
            <a:ext cx="5334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/>
              <a:t>Arm1 Results </a:t>
            </a:r>
            <a:r>
              <a:rPr lang="en-US" u="sng" dirty="0" smtClean="0"/>
              <a:t> - true single gamma events</a:t>
            </a:r>
            <a:endParaRPr lang="en-US" u="sng" dirty="0"/>
          </a:p>
        </p:txBody>
      </p:sp>
      <p:pic>
        <p:nvPicPr>
          <p:cNvPr id="32" name="Picture 31" descr="beam_center_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4801"/>
            <a:ext cx="9144000" cy="3226487"/>
          </a:xfrm>
          <a:prstGeom prst="rect">
            <a:avLst/>
          </a:prstGeom>
        </p:spPr>
      </p:pic>
      <p:sp>
        <p:nvSpPr>
          <p:cNvPr id="19" name="Rectangle 8"/>
          <p:cNvSpPr>
            <a:spLocks/>
          </p:cNvSpPr>
          <p:nvPr/>
        </p:nvSpPr>
        <p:spPr bwMode="auto">
          <a:xfrm>
            <a:off x="1043608" y="6032321"/>
            <a:ext cx="2643188" cy="276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 100 </a:t>
            </a:r>
            <a:r>
              <a:rPr lang="en-US" dirty="0" err="1" smtClean="0">
                <a:solidFill>
                  <a:srgbClr val="D90B00"/>
                </a:solidFill>
                <a:cs typeface="Worstveld Sling Bold Oblique" charset="0"/>
              </a:rPr>
              <a:t>GeV</a:t>
            </a:r>
            <a:r>
              <a:rPr lang="en-US" dirty="0">
                <a:solidFill>
                  <a:srgbClr val="D90B00"/>
                </a:solidFill>
                <a:cs typeface="Worstveld Sling Bold Oblique" charset="0"/>
              </a:rPr>
              <a:t>&lt;E&lt;</a:t>
            </a: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3.5 </a:t>
            </a:r>
            <a:r>
              <a:rPr lang="en-US" dirty="0" err="1" smtClean="0">
                <a:solidFill>
                  <a:srgbClr val="D90B00"/>
                </a:solidFill>
                <a:cs typeface="Worstveld Sling Bold Oblique" charset="0"/>
              </a:rPr>
              <a:t>TeV</a:t>
            </a:r>
            <a:r>
              <a:rPr lang="en-US" dirty="0" smtClean="0">
                <a:solidFill>
                  <a:srgbClr val="D90B00"/>
                </a:solidFill>
                <a:cs typeface="Worstveld Sling Bold Oblique" charset="0"/>
              </a:rPr>
              <a:t> </a:t>
            </a:r>
            <a:r>
              <a:rPr lang="en-US" dirty="0">
                <a:solidFill>
                  <a:srgbClr val="D90B00"/>
                </a:solidFill>
                <a:cs typeface="Worstveld Sling Bold Oblique" charset="0"/>
              </a:rPr>
              <a:t>: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Uncertainty from PID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dirty="0" smtClean="0"/>
              <a:t>L.Bonechi, IFAE 2011, Perugia</a:t>
            </a:r>
            <a:endParaRPr lang="it-IT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49</a:t>
            </a:fld>
            <a:endParaRPr lang="it-IT" dirty="0"/>
          </a:p>
        </p:txBody>
      </p:sp>
      <p:grpSp>
        <p:nvGrpSpPr>
          <p:cNvPr id="2" name="Group 45"/>
          <p:cNvGrpSpPr/>
          <p:nvPr/>
        </p:nvGrpSpPr>
        <p:grpSpPr>
          <a:xfrm>
            <a:off x="6372200" y="3799547"/>
            <a:ext cx="2736303" cy="2725797"/>
            <a:chOff x="6372200" y="3573017"/>
            <a:chExt cx="2736303" cy="2725797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79" t="7514"/>
            <a:stretch>
              <a:fillRect/>
            </a:stretch>
          </p:blipFill>
          <p:spPr bwMode="auto">
            <a:xfrm rot="5400000">
              <a:off x="6377453" y="3567764"/>
              <a:ext cx="2725797" cy="273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6689729" y="5085184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7709956" y="5357524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6689729" y="4924350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7709956" y="4672188"/>
              <a:ext cx="1027522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" name="Rectangle 5"/>
          <p:cNvSpPr>
            <a:spLocks/>
          </p:cNvSpPr>
          <p:nvPr/>
        </p:nvSpPr>
        <p:spPr bwMode="auto">
          <a:xfrm>
            <a:off x="3881385" y="1340768"/>
            <a:ext cx="2394886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dirty="0" smtClean="0">
                <a:cs typeface="Worstveld Sling Bold Oblique" charset="0"/>
              </a:rPr>
              <a:t> Template </a:t>
            </a:r>
            <a:r>
              <a:rPr lang="en-US" dirty="0">
                <a:cs typeface="Worstveld Sling Bold Oblique" charset="0"/>
              </a:rPr>
              <a:t>fitting </a:t>
            </a:r>
            <a:r>
              <a:rPr lang="en-US" dirty="0" smtClean="0">
                <a:cs typeface="Worstveld Sling Bold Oblique" charset="0"/>
              </a:rPr>
              <a:t>A: </a:t>
            </a:r>
          </a:p>
          <a:p>
            <a:pPr>
              <a:tabLst>
                <a:tab pos="749300" algn="l"/>
              </a:tabLst>
            </a:pPr>
            <a:r>
              <a:rPr lang="en-US" dirty="0" smtClean="0">
                <a:cs typeface="Worstveld Sling Bold Oblique" charset="0"/>
              </a:rPr>
              <a:t> 1 degree </a:t>
            </a:r>
            <a:r>
              <a:rPr lang="en-US" dirty="0">
                <a:cs typeface="Worstveld Sling Bold Oblique" charset="0"/>
              </a:rPr>
              <a:t>of freedom:</a:t>
            </a:r>
            <a:br>
              <a:rPr lang="en-US" dirty="0">
                <a:cs typeface="Worstveld Sling Bold Oblique" charset="0"/>
              </a:rPr>
            </a:br>
            <a:r>
              <a:rPr lang="en-US" dirty="0" smtClean="0">
                <a:cs typeface="Worstveld Sling Bold Oblique" charset="0"/>
              </a:rPr>
              <a:t> - </a:t>
            </a:r>
            <a:r>
              <a:rPr lang="en-US" dirty="0">
                <a:cs typeface="Worstveld Sling Bold Oblique" charset="0"/>
              </a:rPr>
              <a:t>Absolute normalization</a:t>
            </a:r>
          </a:p>
          <a:p>
            <a:pPr>
              <a:tabLst>
                <a:tab pos="749300" algn="l"/>
              </a:tabLst>
            </a:pPr>
            <a:endParaRPr lang="en-US" dirty="0">
              <a:cs typeface="Worstveld Sling Bold Oblique" charset="0"/>
            </a:endParaRPr>
          </a:p>
        </p:txBody>
      </p:sp>
      <p:sp>
        <p:nvSpPr>
          <p:cNvPr id="39" name="Rectangle 6"/>
          <p:cNvSpPr>
            <a:spLocks/>
          </p:cNvSpPr>
          <p:nvPr/>
        </p:nvSpPr>
        <p:spPr bwMode="auto">
          <a:xfrm>
            <a:off x="6357951" y="1340768"/>
            <a:ext cx="2749476" cy="16619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dirty="0" smtClean="0">
                <a:cs typeface="Worstveld Sling Bold Oblique" charset="0"/>
              </a:rPr>
              <a:t> Template </a:t>
            </a:r>
            <a:r>
              <a:rPr lang="en-US" dirty="0">
                <a:cs typeface="Worstveld Sling Bold Oblique" charset="0"/>
              </a:rPr>
              <a:t>fitting </a:t>
            </a:r>
            <a:r>
              <a:rPr lang="en-US" dirty="0" smtClean="0">
                <a:cs typeface="Worstveld Sling Bold Oblique" charset="0"/>
              </a:rPr>
              <a:t>B:</a:t>
            </a:r>
          </a:p>
          <a:p>
            <a:pPr>
              <a:tabLst>
                <a:tab pos="749300" algn="l"/>
              </a:tabLst>
            </a:pPr>
            <a:r>
              <a:rPr lang="en-US" dirty="0" smtClean="0">
                <a:cs typeface="Worstveld Sling Bold Oblique" charset="0"/>
              </a:rPr>
              <a:t> 3 degrees </a:t>
            </a:r>
            <a:r>
              <a:rPr lang="en-US" dirty="0">
                <a:cs typeface="Worstveld Sling Bold Oblique" charset="0"/>
              </a:rPr>
              <a:t>of freedom:</a:t>
            </a:r>
            <a:br>
              <a:rPr lang="en-US" dirty="0">
                <a:cs typeface="Worstveld Sling Bold Oblique" charset="0"/>
              </a:rPr>
            </a:br>
            <a:r>
              <a:rPr lang="en-US" dirty="0" smtClean="0">
                <a:cs typeface="Worstveld Sling Bold Oblique" charset="0"/>
              </a:rPr>
              <a:t> - </a:t>
            </a:r>
            <a:r>
              <a:rPr lang="en-US" dirty="0">
                <a:cs typeface="Worstveld Sling Bold Oblique" charset="0"/>
              </a:rPr>
              <a:t>Absolute normalization</a:t>
            </a:r>
            <a:br>
              <a:rPr lang="en-US" dirty="0">
                <a:cs typeface="Worstveld Sling Bold Oblique" charset="0"/>
              </a:rPr>
            </a:br>
            <a:r>
              <a:rPr lang="en-US" dirty="0" smtClean="0">
                <a:cs typeface="Worstveld Sling Bold Oblique" charset="0"/>
              </a:rPr>
              <a:t> - Shift </a:t>
            </a:r>
            <a:r>
              <a:rPr lang="en-US" dirty="0">
                <a:cs typeface="Worstveld Sling Bold Oblique" charset="0"/>
              </a:rPr>
              <a:t>of L90% distribution</a:t>
            </a:r>
            <a:br>
              <a:rPr lang="en-US" dirty="0">
                <a:cs typeface="Worstveld Sling Bold Oblique" charset="0"/>
              </a:rPr>
            </a:br>
            <a:r>
              <a:rPr lang="en-US" dirty="0" smtClean="0">
                <a:cs typeface="Worstveld Sling Bold Oblique" charset="0"/>
              </a:rPr>
              <a:t> - Width </a:t>
            </a:r>
            <a:r>
              <a:rPr lang="en-US" dirty="0">
                <a:cs typeface="Worstveld Sling Bold Oblique" charset="0"/>
              </a:rPr>
              <a:t>of L90% distribution</a:t>
            </a:r>
          </a:p>
          <a:p>
            <a:pPr>
              <a:tabLst>
                <a:tab pos="749300" algn="l"/>
              </a:tabLst>
            </a:pPr>
            <a:endParaRPr lang="en-US" dirty="0">
              <a:cs typeface="Worstveld Sling Bold Oblique" charset="0"/>
            </a:endParaRPr>
          </a:p>
        </p:txBody>
      </p:sp>
      <p:sp>
        <p:nvSpPr>
          <p:cNvPr id="40" name="Rectangle 7"/>
          <p:cNvSpPr>
            <a:spLocks/>
          </p:cNvSpPr>
          <p:nvPr/>
        </p:nvSpPr>
        <p:spPr bwMode="auto">
          <a:xfrm>
            <a:off x="391848" y="870932"/>
            <a:ext cx="8451390" cy="49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49300" algn="l"/>
              </a:tabLst>
            </a:pPr>
            <a:r>
              <a:rPr lang="en-US" sz="2400" dirty="0">
                <a:cs typeface="Worstveld Sling Bold Oblique" charset="0"/>
              </a:rPr>
              <a:t>E</a:t>
            </a:r>
            <a:r>
              <a:rPr lang="en-US" sz="2400" dirty="0" smtClean="0">
                <a:cs typeface="Worstveld Sling Bold Oblique" charset="0"/>
              </a:rPr>
              <a:t>fficiency </a:t>
            </a:r>
            <a:r>
              <a:rPr lang="en-US" sz="2400" dirty="0">
                <a:cs typeface="Worstveld Sling Bold Oblique" charset="0"/>
              </a:rPr>
              <a:t>and purity </a:t>
            </a:r>
            <a:r>
              <a:rPr lang="en-US" sz="2400" dirty="0" smtClean="0">
                <a:cs typeface="Worstveld Sling Bold Oblique" charset="0"/>
              </a:rPr>
              <a:t>are estimated with two </a:t>
            </a:r>
            <a:r>
              <a:rPr lang="en-US" sz="2400" dirty="0">
                <a:cs typeface="Worstveld Sling Bold Oblique" charset="0"/>
              </a:rPr>
              <a:t>different </a:t>
            </a:r>
            <a:r>
              <a:rPr lang="en-US" sz="2400" dirty="0" smtClean="0">
                <a:cs typeface="Worstveld Sling Bold Oblique" charset="0"/>
              </a:rPr>
              <a:t>approaches</a:t>
            </a:r>
            <a:endParaRPr lang="en-US" sz="2400" dirty="0">
              <a:cs typeface="Worstveld Sling Bold Oblique" charset="0"/>
            </a:endParaRPr>
          </a:p>
        </p:txBody>
      </p:sp>
      <p:sp>
        <p:nvSpPr>
          <p:cNvPr id="41" name="Rectangle 11"/>
          <p:cNvSpPr>
            <a:spLocks/>
          </p:cNvSpPr>
          <p:nvPr/>
        </p:nvSpPr>
        <p:spPr bwMode="auto">
          <a:xfrm>
            <a:off x="611560" y="1766712"/>
            <a:ext cx="921096" cy="5821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49300" algn="l"/>
              </a:tabLst>
            </a:pPr>
            <a:r>
              <a:rPr lang="en-US" sz="900">
                <a:solidFill>
                  <a:srgbClr val="432F00"/>
                </a:solidFill>
                <a:cs typeface="Worstveld Sling Bold Oblique" charset="0"/>
              </a:rPr>
              <a:t>Hatched : data</a:t>
            </a:r>
            <a:r>
              <a:rPr lang="en-US" sz="900"/>
              <a:t/>
            </a:r>
            <a:br>
              <a:rPr lang="en-US" sz="900"/>
            </a:br>
            <a:r>
              <a:rPr lang="en-US" sz="900">
                <a:solidFill>
                  <a:srgbClr val="D90B00"/>
                </a:solidFill>
                <a:cs typeface="Worstveld Sling Bold Oblique" charset="0"/>
              </a:rPr>
              <a:t>Red : true-gamma</a:t>
            </a:r>
            <a:r>
              <a:rPr lang="en-US" sz="900"/>
              <a:t/>
            </a:r>
            <a:br>
              <a:rPr lang="en-US" sz="900"/>
            </a:br>
            <a:r>
              <a:rPr lang="en-US" sz="900">
                <a:solidFill>
                  <a:srgbClr val="003DCC"/>
                </a:solidFill>
                <a:cs typeface="Worstveld Sling Bold Oblique" charset="0"/>
              </a:rPr>
              <a:t>Blue : true-hadron</a:t>
            </a:r>
            <a:r>
              <a:rPr lang="en-US" sz="900"/>
              <a:t/>
            </a:r>
            <a:br>
              <a:rPr lang="en-US" sz="900"/>
            </a:br>
            <a:r>
              <a:rPr lang="en-US" sz="900">
                <a:solidFill>
                  <a:srgbClr val="3F691E"/>
                </a:solidFill>
                <a:cs typeface="Worstveld Sling Bold Oblique" charset="0"/>
              </a:rPr>
              <a:t>Green : Red+Blue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70"/>
          <a:stretch>
            <a:fillRect/>
          </a:stretch>
        </p:blipFill>
        <p:spPr bwMode="auto">
          <a:xfrm rot="5400000">
            <a:off x="3678067" y="3700845"/>
            <a:ext cx="2795978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6"/>
          <p:cNvSpPr>
            <a:spLocks/>
          </p:cNvSpPr>
          <p:nvPr/>
        </p:nvSpPr>
        <p:spPr bwMode="auto">
          <a:xfrm>
            <a:off x="539552" y="4769276"/>
            <a:ext cx="2816733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dirty="0" smtClean="0">
                <a:solidFill>
                  <a:srgbClr val="344778"/>
                </a:solidFill>
                <a:cs typeface="Worstveld Sling Bold Oblique" charset="0"/>
              </a:rPr>
              <a:t>Systematic error from PID are</a:t>
            </a:r>
          </a:p>
          <a:p>
            <a:pPr>
              <a:tabLst>
                <a:tab pos="749300" algn="l"/>
              </a:tabLst>
            </a:pPr>
            <a:r>
              <a:rPr lang="en-US" dirty="0" smtClean="0">
                <a:solidFill>
                  <a:srgbClr val="344778"/>
                </a:solidFill>
                <a:cs typeface="Worstveld Sling Bold Oblique" charset="0"/>
              </a:rPr>
              <a:t>assumed:</a:t>
            </a:r>
          </a:p>
          <a:p>
            <a:pPr>
              <a:tabLst>
                <a:tab pos="749300" algn="l"/>
              </a:tabLst>
            </a:pPr>
            <a:r>
              <a:rPr lang="en-US" b="1" dirty="0" smtClean="0">
                <a:solidFill>
                  <a:srgbClr val="344778"/>
                </a:solidFill>
                <a:cs typeface="Worstveld Sling Bold Oblique" charset="0"/>
              </a:rPr>
              <a:t> 5%  for  100GeV &lt; E &lt; 1.7TeV </a:t>
            </a:r>
          </a:p>
          <a:p>
            <a:pPr>
              <a:tabLst>
                <a:tab pos="749300" algn="l"/>
              </a:tabLst>
            </a:pPr>
            <a:r>
              <a:rPr lang="en-US" b="1" dirty="0" smtClean="0">
                <a:solidFill>
                  <a:srgbClr val="344778"/>
                </a:solidFill>
                <a:cs typeface="Worstveld Sling Bold Oblique" charset="0"/>
              </a:rPr>
              <a:t>20% for   E &gt; 1.7TeV </a:t>
            </a:r>
          </a:p>
          <a:p>
            <a:pPr>
              <a:tabLst>
                <a:tab pos="749300" algn="l"/>
              </a:tabLst>
            </a:pPr>
            <a:r>
              <a:rPr lang="en-US" dirty="0" smtClean="0">
                <a:solidFill>
                  <a:srgbClr val="344778"/>
                </a:solidFill>
                <a:cs typeface="Worstveld Sling Bold Oblique" charset="0"/>
              </a:rPr>
              <a:t>Both on small and large tower</a:t>
            </a:r>
            <a:endParaRPr lang="en-US" dirty="0">
              <a:solidFill>
                <a:srgbClr val="344778"/>
              </a:solidFill>
              <a:cs typeface="Worstveld Sling Bold Oblique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7902" y="4054267"/>
            <a:ext cx="72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Arm1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48"/>
          <a:stretch>
            <a:fillRect/>
          </a:stretch>
        </p:blipFill>
        <p:spPr bwMode="auto">
          <a:xfrm rot="5400000">
            <a:off x="344811" y="1074019"/>
            <a:ext cx="3125787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1"/>
          <p:cNvSpPr>
            <a:spLocks/>
          </p:cNvSpPr>
          <p:nvPr/>
        </p:nvSpPr>
        <p:spPr bwMode="auto">
          <a:xfrm>
            <a:off x="4279900" y="2652713"/>
            <a:ext cx="1895475" cy="1143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49300" algn="l"/>
              </a:tabLst>
            </a:pPr>
            <a:r>
              <a:rPr lang="en-US" sz="1700" dirty="0">
                <a:solidFill>
                  <a:srgbClr val="432F00"/>
                </a:solidFill>
                <a:cs typeface="Worstveld Sling Bold Oblique" charset="0"/>
              </a:rPr>
              <a:t>  Hatched : data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  </a:t>
            </a:r>
            <a:r>
              <a:rPr lang="en-US" sz="1700" dirty="0">
                <a:solidFill>
                  <a:srgbClr val="D90B00"/>
                </a:solidFill>
                <a:cs typeface="Worstveld Sling Bold Oblique" charset="0"/>
              </a:rPr>
              <a:t>Red : true-gamma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  </a:t>
            </a:r>
            <a:r>
              <a:rPr lang="en-US" sz="1700" dirty="0">
                <a:solidFill>
                  <a:srgbClr val="003DCC"/>
                </a:solidFill>
                <a:cs typeface="Worstveld Sling Bold Oblique" charset="0"/>
              </a:rPr>
              <a:t>Blue : true-hadron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  </a:t>
            </a:r>
            <a:r>
              <a:rPr lang="en-US" sz="1700" dirty="0">
                <a:solidFill>
                  <a:srgbClr val="3F691E"/>
                </a:solidFill>
                <a:cs typeface="Worstveld Sling Bold Oblique" charset="0"/>
              </a:rPr>
              <a:t>Green : </a:t>
            </a:r>
            <a:r>
              <a:rPr lang="en-US" sz="1700" dirty="0" err="1">
                <a:solidFill>
                  <a:srgbClr val="3F691E"/>
                </a:solidFill>
                <a:cs typeface="Worstveld Sling Bold Oblique" charset="0"/>
              </a:rPr>
              <a:t>Red+Blue</a:t>
            </a:r>
            <a:endParaRPr lang="en-US" sz="1700" dirty="0">
              <a:solidFill>
                <a:srgbClr val="3F691E"/>
              </a:solidFill>
              <a:cs typeface="Worstveld Sling Bold Obliq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656" y="84477"/>
            <a:ext cx="8929718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Main topics</a:t>
            </a:r>
            <a:endParaRPr lang="it-IT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92088"/>
            <a:ext cx="87484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839" indent="-342839" algn="just" defTabSz="914239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 dirty="0" smtClean="0">
                <a:latin typeface="+mn-lt"/>
                <a:cs typeface="+mn-cs"/>
              </a:rPr>
              <a:t>Experimental measurement</a:t>
            </a:r>
            <a:r>
              <a:rPr lang="it-IT" sz="2400" dirty="0" smtClean="0">
                <a:latin typeface="+mn-lt"/>
                <a:cs typeface="+mn-cs"/>
              </a:rPr>
              <a:t>: </a:t>
            </a:r>
          </a:p>
          <a:p>
            <a:pPr marL="742819" lvl="1" indent="-285700" algn="just" defTabSz="914239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000" dirty="0" smtClean="0">
                <a:solidFill>
                  <a:srgbClr val="990099"/>
                </a:solidFill>
                <a:latin typeface="+mn-lt"/>
                <a:cs typeface="+mn-cs"/>
              </a:rPr>
              <a:t>Precise measurement of  neutral particle (</a:t>
            </a:r>
            <a:r>
              <a:rPr lang="it-IT" sz="2000" dirty="0" smtClean="0">
                <a:solidFill>
                  <a:srgbClr val="990099"/>
                </a:solidFill>
                <a:latin typeface="Symbol" pitchFamily="18" charset="2"/>
                <a:cs typeface="+mn-cs"/>
              </a:rPr>
              <a:t>g,</a:t>
            </a:r>
            <a:r>
              <a:rPr lang="it-IT" sz="2000" dirty="0" smtClean="0">
                <a:solidFill>
                  <a:srgbClr val="990099"/>
                </a:solidFill>
                <a:latin typeface="+mn-lt"/>
                <a:cs typeface="+mn-cs"/>
              </a:rPr>
              <a:t> </a:t>
            </a:r>
            <a:r>
              <a:rPr lang="it-IT" sz="2000" dirty="0" smtClean="0">
                <a:solidFill>
                  <a:srgbClr val="990099"/>
                </a:solidFill>
                <a:latin typeface="Symbol" pitchFamily="18" charset="2"/>
                <a:cs typeface="+mn-cs"/>
              </a:rPr>
              <a:t>p</a:t>
            </a:r>
            <a:r>
              <a:rPr lang="it-IT" sz="2000" baseline="30000" dirty="0" smtClean="0">
                <a:solidFill>
                  <a:srgbClr val="990099"/>
                </a:solidFill>
                <a:latin typeface="+mn-lt"/>
                <a:cs typeface="+mn-cs"/>
              </a:rPr>
              <a:t>0</a:t>
            </a:r>
            <a:r>
              <a:rPr lang="it-IT" sz="2000" dirty="0" smtClean="0">
                <a:solidFill>
                  <a:srgbClr val="990099"/>
                </a:solidFill>
                <a:latin typeface="+mn-lt"/>
                <a:cs typeface="+mn-cs"/>
              </a:rPr>
              <a:t> and n) spectra in the very forward region at LHC</a:t>
            </a:r>
            <a:endParaRPr lang="it-IT" sz="800" dirty="0" smtClean="0">
              <a:solidFill>
                <a:srgbClr val="990099"/>
              </a:solidFill>
              <a:latin typeface="+mn-lt"/>
              <a:cs typeface="+mn-cs"/>
            </a:endParaRPr>
          </a:p>
          <a:p>
            <a:pPr marL="342839" indent="-342839" algn="just" defTabSz="914239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 dirty="0" smtClean="0">
                <a:latin typeface="+mn-lt"/>
                <a:cs typeface="+mn-cs"/>
              </a:rPr>
              <a:t>7 TeV + 7 TeV in the c.m. frame  </a:t>
            </a:r>
            <a:r>
              <a:rPr lang="it-IT" sz="2000" b="1" dirty="0" smtClean="0">
                <a:latin typeface="+mn-lt"/>
                <a:cs typeface="+mn-cs"/>
                <a:sym typeface="Wingdings" pitchFamily="2" charset="2"/>
              </a:rPr>
              <a:t>  10</a:t>
            </a:r>
            <a:r>
              <a:rPr lang="it-IT" sz="2000" b="1" baseline="30000" dirty="0" smtClean="0">
                <a:latin typeface="+mn-lt"/>
                <a:cs typeface="+mn-cs"/>
                <a:sym typeface="Wingdings" pitchFamily="2" charset="2"/>
              </a:rPr>
              <a:t>17</a:t>
            </a:r>
            <a:r>
              <a:rPr lang="it-IT" sz="2000" b="1" dirty="0" smtClean="0">
                <a:latin typeface="+mn-lt"/>
                <a:cs typeface="+mn-cs"/>
                <a:sym typeface="Wingdings" pitchFamily="2" charset="2"/>
              </a:rPr>
              <a:t> eV in the laboratory frame</a:t>
            </a:r>
            <a:r>
              <a:rPr lang="it-IT" sz="2000" dirty="0" smtClean="0">
                <a:latin typeface="+mn-lt"/>
                <a:cs typeface="+mn-cs"/>
                <a:sym typeface="Wingdings" pitchFamily="2" charset="2"/>
              </a:rPr>
              <a:t>:</a:t>
            </a:r>
          </a:p>
          <a:p>
            <a:pPr marL="742819" lvl="1" indent="-285700" algn="just" defTabSz="914239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000" dirty="0" smtClean="0">
                <a:solidFill>
                  <a:srgbClr val="990099"/>
                </a:solidFill>
                <a:latin typeface="+mn-lt"/>
                <a:cs typeface="+mn-cs"/>
                <a:sym typeface="Wingdings" pitchFamily="2" charset="2"/>
              </a:rPr>
              <a:t>We are going to simulate in the biggest’s world laboratory what happens in nature when a Very High Energy Cosmic Ray interacts in the atmosphere</a:t>
            </a:r>
            <a:endParaRPr lang="it-IT" sz="800" dirty="0" smtClean="0">
              <a:latin typeface="+mn-lt"/>
              <a:cs typeface="+mn-cs"/>
              <a:sym typeface="Wingdings" pitchFamily="2" charset="2"/>
            </a:endParaRPr>
          </a:p>
          <a:p>
            <a:pPr marL="342839" indent="-342839" algn="just" defTabSz="914239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 dirty="0" smtClean="0">
                <a:latin typeface="+mn-lt"/>
                <a:cs typeface="+mn-cs"/>
              </a:rPr>
              <a:t>Why in the very forward region</a:t>
            </a:r>
            <a:r>
              <a:rPr lang="it-IT" sz="2000" dirty="0" smtClean="0">
                <a:latin typeface="+mn-lt"/>
                <a:cs typeface="+mn-cs"/>
              </a:rPr>
              <a:t>?</a:t>
            </a:r>
          </a:p>
          <a:p>
            <a:pPr marL="742819" lvl="1" indent="-285700" algn="just" defTabSz="914239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it-IT" sz="2000" dirty="0" smtClean="0">
                <a:solidFill>
                  <a:srgbClr val="990099"/>
                </a:solidFill>
                <a:latin typeface="+mn-lt"/>
                <a:cs typeface="+mn-cs"/>
              </a:rPr>
              <a:t>Because the dominant contribution to the energy flux in the atmospheric shower development is carried on by the very forward produced particles</a:t>
            </a:r>
            <a:endParaRPr lang="en-US" sz="2000" dirty="0">
              <a:solidFill>
                <a:srgbClr val="990099"/>
              </a:solidFill>
              <a:latin typeface="+mn-lt"/>
              <a:cs typeface="+mn-cs"/>
            </a:endParaRPr>
          </a:p>
        </p:txBody>
      </p:sp>
      <p:pic>
        <p:nvPicPr>
          <p:cNvPr id="9" name="Picture 4" descr="showers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54152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62000" y="3825596"/>
            <a:ext cx="3124200" cy="2743200"/>
            <a:chOff x="3648" y="2256"/>
            <a:chExt cx="2119" cy="1872"/>
          </a:xfrm>
        </p:grpSpPr>
        <p:pic>
          <p:nvPicPr>
            <p:cNvPr id="11" name="Picture 6" descr="LHCArtist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256"/>
              <a:ext cx="2119" cy="18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184" y="2310"/>
              <a:ext cx="48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itchFamily="66" charset="0"/>
                  <a:ea typeface="ＭＳ Ｐゴシック" pitchFamily="34" charset="-128"/>
                </a:rPr>
                <a:t>LHC</a:t>
              </a:r>
            </a:p>
          </p:txBody>
        </p:sp>
      </p:grp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143373" y="4935237"/>
            <a:ext cx="1247780" cy="419112"/>
          </a:xfrm>
          <a:prstGeom prst="leftRightArrow">
            <a:avLst>
              <a:gd name="adj1" fmla="val 43767"/>
              <a:gd name="adj2" fmla="val 31667"/>
            </a:avLst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it-IT"/>
          </a:p>
        </p:txBody>
      </p:sp>
    </p:spTree>
  </p:cSld>
  <p:clrMapOvr>
    <a:masterClrMapping/>
  </p:clrMapOvr>
  <p:transition advTm="136578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1439"/>
            <a:ext cx="9144000" cy="7254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Uncertainty from Multiple Hit corrections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dirty="0" smtClean="0"/>
              <a:t>L.Bonechi, IFAE 2011, Perugia</a:t>
            </a:r>
            <a:endParaRPr lang="it-IT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50</a:t>
            </a:fld>
            <a:endParaRPr lang="it-IT" dirty="0"/>
          </a:p>
        </p:txBody>
      </p:sp>
      <p:pic>
        <p:nvPicPr>
          <p:cNvPr id="14" name="Picture 13" descr="mhit_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2595"/>
            <a:ext cx="5688632" cy="5665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6670" y="198884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ARM1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286670" y="472514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-36512" y="0"/>
            <a:ext cx="9144000" cy="836712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656" y="84477"/>
            <a:ext cx="8929718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Cosmic ray showers</a:t>
            </a:r>
            <a:endParaRPr lang="it-IT" dirty="0" smtClean="0"/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83857"/>
            <a:ext cx="3810000" cy="3668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502460" y="843670"/>
            <a:ext cx="3527857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dirty="0">
                <a:latin typeface="+mj-lt"/>
              </a:rPr>
              <a:t> </a:t>
            </a:r>
            <a:r>
              <a:rPr lang="en-US" altLang="ja-JP" sz="2400" b="1" dirty="0" smtClean="0">
                <a:latin typeface="+mj-lt"/>
              </a:rPr>
              <a:t>Air </a:t>
            </a:r>
            <a:r>
              <a:rPr lang="en-US" altLang="ja-JP" sz="2400" b="1" dirty="0">
                <a:latin typeface="+mj-lt"/>
              </a:rPr>
              <a:t>shower </a:t>
            </a:r>
            <a:r>
              <a:rPr lang="en-US" altLang="ja-JP" sz="2400" b="1" dirty="0" smtClean="0">
                <a:latin typeface="+mj-lt"/>
              </a:rPr>
              <a:t>developments</a:t>
            </a:r>
            <a:endParaRPr lang="en-US" altLang="ja-JP" sz="2400" b="1" dirty="0">
              <a:latin typeface="+mj-lt"/>
            </a:endParaRP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4751044" y="1452106"/>
            <a:ext cx="4546597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dirty="0">
                <a:latin typeface="+mj-lt"/>
              </a:rPr>
              <a:t>Extensive air shower observation  </a:t>
            </a: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5492406" y="1880734"/>
            <a:ext cx="2996622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longitudinal distribution  </a:t>
            </a:r>
          </a:p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lateral distribution </a:t>
            </a:r>
          </a:p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Timing</a:t>
            </a:r>
            <a:endParaRPr lang="en-US" altLang="ja-JP" sz="2000" dirty="0">
              <a:latin typeface="+mj-lt"/>
            </a:endParaRP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4979643" y="4919547"/>
            <a:ext cx="3490731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400" b="1" dirty="0">
                <a:latin typeface="+mj-lt"/>
              </a:rPr>
              <a:t>Astrophysical parameters 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5663857" y="5365681"/>
            <a:ext cx="2409345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Spectrum</a:t>
            </a:r>
          </a:p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Composition</a:t>
            </a:r>
          </a:p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Source distribution </a:t>
            </a:r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5436844" y="2928494"/>
            <a:ext cx="685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lIns="91424" tIns="45712" rIns="91424" bIns="45712" anchor="ctr"/>
          <a:lstStyle/>
          <a:p>
            <a:endParaRPr lang="it-IT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6194081" y="2868724"/>
            <a:ext cx="2870754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en-US" altLang="ja-JP" sz="2000" b="1" dirty="0">
                <a:solidFill>
                  <a:srgbClr val="FF3300"/>
                </a:solidFill>
                <a:latin typeface="+mj-lt"/>
              </a:rPr>
              <a:t>Air shower development 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71406" y="5046876"/>
            <a:ext cx="4786346" cy="13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altLang="ja-JP" sz="2000" dirty="0">
                <a:latin typeface="+mj-lt"/>
              </a:rPr>
              <a:t>The </a:t>
            </a:r>
            <a:r>
              <a:rPr lang="en-US" altLang="ja-JP" sz="2000" dirty="0" smtClean="0">
                <a:latin typeface="+mj-lt"/>
              </a:rPr>
              <a:t>hadronic </a:t>
            </a:r>
            <a:r>
              <a:rPr lang="en-US" altLang="ja-JP" sz="2000" dirty="0">
                <a:latin typeface="+mj-lt"/>
              </a:rPr>
              <a:t>interaction models used in air shower simulations have </a:t>
            </a:r>
            <a:r>
              <a:rPr lang="en-US" altLang="ja-JP" sz="2000" dirty="0" smtClean="0">
                <a:latin typeface="+mj-lt"/>
              </a:rPr>
              <a:t>a big </a:t>
            </a:r>
            <a:r>
              <a:rPr lang="en-US" altLang="ja-JP" sz="2000" dirty="0">
                <a:latin typeface="+mj-lt"/>
              </a:rPr>
              <a:t>uncertainty due to the lack of experimental data </a:t>
            </a:r>
            <a:r>
              <a:rPr lang="en-US" altLang="ja-JP" sz="2000" dirty="0" smtClean="0">
                <a:latin typeface="+mj-lt"/>
              </a:rPr>
              <a:t>in the </a:t>
            </a:r>
            <a:r>
              <a:rPr lang="en-US" altLang="ja-JP" sz="2000" dirty="0">
                <a:latin typeface="+mj-lt"/>
              </a:rPr>
              <a:t>energy range over </a:t>
            </a:r>
            <a:r>
              <a:rPr lang="en-US" altLang="ja-JP" sz="2000" dirty="0" smtClean="0">
                <a:latin typeface="+mj-lt"/>
              </a:rPr>
              <a:t> 10</a:t>
            </a:r>
            <a:r>
              <a:rPr lang="en-US" altLang="ja-JP" sz="2000" baseline="30000" dirty="0" smtClean="0">
                <a:latin typeface="+mj-lt"/>
              </a:rPr>
              <a:t>15</a:t>
            </a:r>
            <a:r>
              <a:rPr lang="en-US" altLang="ja-JP" sz="2000" dirty="0" smtClean="0">
                <a:latin typeface="+mj-lt"/>
              </a:rPr>
              <a:t>eV</a:t>
            </a:r>
            <a:endParaRPr lang="en-US" altLang="ja-JP" sz="2000" dirty="0">
              <a:latin typeface="+mj-lt"/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5474947" y="3324392"/>
            <a:ext cx="2125101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Type of primary  </a:t>
            </a:r>
            <a:endParaRPr lang="en-US" altLang="ja-JP" sz="2000" dirty="0">
              <a:latin typeface="+mj-lt"/>
            </a:endParaRPr>
          </a:p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Energy </a:t>
            </a:r>
            <a:endParaRPr lang="en-US" altLang="ja-JP" sz="2000" dirty="0">
              <a:latin typeface="+mj-lt"/>
            </a:endParaRPr>
          </a:p>
          <a:p>
            <a:pPr>
              <a:buFontTx/>
              <a:buChar char="•"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Arrival direction</a:t>
            </a:r>
            <a:endParaRPr lang="en-US" altLang="ja-JP" sz="2000" dirty="0">
              <a:latin typeface="+mj-lt"/>
            </a:endParaRP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5432089" y="4452502"/>
            <a:ext cx="685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lIns="91424" tIns="45712" rIns="91424" bIns="45712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-36512" y="0"/>
            <a:ext cx="9144000" cy="836712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738" y="844194"/>
            <a:ext cx="4513262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655" y="0"/>
            <a:ext cx="8929718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Open Issues on HECR spectrum</a:t>
            </a:r>
            <a:endParaRPr lang="it-IT" dirty="0" smtClean="0"/>
          </a:p>
        </p:txBody>
      </p:sp>
      <p:pic>
        <p:nvPicPr>
          <p:cNvPr id="10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1" y="3558837"/>
            <a:ext cx="4357718" cy="2786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07809" y="3006910"/>
            <a:ext cx="2727720" cy="40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100000">
              <a:schemeClr val="accent2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12" name="Picture 1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00570"/>
            <a:ext cx="3000396" cy="1571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772755"/>
            <a:ext cx="4283969" cy="287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1"/>
          <p:cNvSpPr>
            <a:spLocks/>
          </p:cNvSpPr>
          <p:nvPr/>
        </p:nvSpPr>
        <p:spPr bwMode="auto">
          <a:xfrm>
            <a:off x="899592" y="2780928"/>
            <a:ext cx="2498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100" b="1" dirty="0">
                <a:latin typeface="Arial" charset="0"/>
                <a:cs typeface="Arial" charset="0"/>
                <a:sym typeface="Arial" charset="0"/>
              </a:rPr>
              <a:t>M Nagano</a:t>
            </a:r>
          </a:p>
          <a:p>
            <a:pPr algn="l"/>
            <a:r>
              <a:rPr lang="en-US" sz="1000" b="1" i="1" dirty="0">
                <a:latin typeface="Arial" charset="0"/>
                <a:cs typeface="Arial" charset="0"/>
                <a:sym typeface="Arial" charset="0"/>
              </a:rPr>
              <a:t>New Journal of Physics </a:t>
            </a:r>
            <a:r>
              <a:rPr lang="en-US" sz="1000" b="1" dirty="0">
                <a:latin typeface="Arial" charset="0"/>
                <a:cs typeface="Arial" charset="0"/>
                <a:sym typeface="Arial" charset="0"/>
              </a:rPr>
              <a:t>11 (2009) 065012</a:t>
            </a:r>
          </a:p>
        </p:txBody>
      </p:sp>
      <p:sp>
        <p:nvSpPr>
          <p:cNvPr id="14" name="Rectangle 8"/>
          <p:cNvSpPr>
            <a:spLocks/>
          </p:cNvSpPr>
          <p:nvPr/>
        </p:nvSpPr>
        <p:spPr bwMode="auto">
          <a:xfrm>
            <a:off x="5348733" y="2346226"/>
            <a:ext cx="253863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 dirty="0">
                <a:solidFill>
                  <a:srgbClr val="0E58C4"/>
                </a:solidFill>
                <a:cs typeface="Georgia" charset="0"/>
              </a:rPr>
              <a:t>Difference in the energy scale between different experiments???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PART  2</a:t>
            </a:r>
            <a:endParaRPr lang="it-IT" b="1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00501"/>
            <a:ext cx="8229600" cy="642938"/>
          </a:xfrm>
          <a:solidFill>
            <a:schemeClr val="tx2">
              <a:lumMod val="60000"/>
              <a:lumOff val="40000"/>
              <a:alpha val="79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dirty="0" smtClean="0"/>
              <a:t>Overview of method and detectors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7344816" y="0"/>
            <a:ext cx="1835696" cy="6858000"/>
          </a:xfrm>
          <a:prstGeom prst="rect">
            <a:avLst/>
          </a:prstGeom>
          <a:solidFill>
            <a:srgbClr val="EA302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-36512" y="0"/>
            <a:ext cx="9144000" cy="836712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27-29 aprile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smtClean="0"/>
              <a:t>L.Bonechi, IFAE 2011, Perugia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766973A-303A-4E2D-9A29-143631C4660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5916260" y="5185404"/>
            <a:ext cx="3084897" cy="90326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4714876" y="4756776"/>
            <a:ext cx="4286280" cy="4788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714876" y="6065414"/>
            <a:ext cx="4286280" cy="4032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Method and location</a:t>
            </a:r>
            <a:endParaRPr lang="it-IT" dirty="0" smtClean="0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256097" y="3205441"/>
            <a:ext cx="3667831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Detectors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measure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energy and</a:t>
            </a:r>
          </a:p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impact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point of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from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it-IT" sz="2000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0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decays</a:t>
            </a:r>
            <a:endParaRPr lang="it-I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e.m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calo tracking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layers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367456" y="3863328"/>
            <a:ext cx="838200" cy="285752"/>
          </a:xfrm>
          <a:prstGeom prst="rightArrow">
            <a:avLst>
              <a:gd name="adj1" fmla="val 30714"/>
              <a:gd name="adj2" fmla="val 5226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it-IT">
              <a:latin typeface="+mj-lt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71407" y="4929199"/>
            <a:ext cx="4572032" cy="13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marL="342839" indent="-342839"/>
            <a:r>
              <a:rPr kumimoji="1" lang="it-IT" sz="20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Two independent detectors </a:t>
            </a:r>
            <a:r>
              <a:rPr kumimoji="1" lang="it-IT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on both</a:t>
            </a:r>
          </a:p>
          <a:p>
            <a:pPr marL="342839" indent="-342839"/>
            <a:r>
              <a:rPr kumimoji="1" lang="it-IT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sides of </a:t>
            </a:r>
            <a:r>
              <a:rPr kumimoji="1" lang="it-IT" sz="20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IP1</a:t>
            </a:r>
          </a:p>
          <a:p>
            <a:pPr marL="342839" indent="-342839">
              <a:buFont typeface="Wingdings" pitchFamily="2" charset="2"/>
              <a:buChar char="ü"/>
            </a:pPr>
            <a:r>
              <a:rPr kumimoji="1"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Redundancy</a:t>
            </a:r>
          </a:p>
          <a:p>
            <a:pPr marL="342839" indent="-342839">
              <a:buFont typeface="Wingdings" pitchFamily="2" charset="2"/>
              <a:buChar char="ü"/>
            </a:pPr>
            <a:r>
              <a:rPr kumimoji="1"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Background rejection (</a:t>
            </a:r>
            <a:r>
              <a:rPr kumimoji="1" lang="it-IT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esp. beam-gas</a:t>
            </a:r>
            <a:r>
              <a:rPr kumimoji="1" lang="it-IT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</a:t>
            </a:r>
          </a:p>
        </p:txBody>
      </p:sp>
      <p:pic>
        <p:nvPicPr>
          <p:cNvPr id="62" name="Picture 7" descr="tan_05_glo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312" y="2897825"/>
            <a:ext cx="2143140" cy="1611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714530" y="4685314"/>
            <a:ext cx="4408157" cy="1818199"/>
            <a:chOff x="-299" y="811"/>
            <a:chExt cx="6205" cy="934"/>
          </a:xfrm>
          <a:noFill/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-299" y="831"/>
              <a:ext cx="6081" cy="0"/>
            </a:xfrm>
            <a:prstGeom prst="line">
              <a:avLst/>
            </a:prstGeom>
            <a:grpFill/>
            <a:ln w="571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-299" y="1745"/>
              <a:ext cx="6081" cy="0"/>
            </a:xfrm>
            <a:prstGeom prst="line">
              <a:avLst/>
            </a:prstGeom>
            <a:grpFill/>
            <a:ln w="571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-299" y="1105"/>
              <a:ext cx="1609" cy="395"/>
            </a:xfrm>
            <a:custGeom>
              <a:avLst/>
              <a:gdLst>
                <a:gd name="T0" fmla="*/ 0 w 1270"/>
                <a:gd name="T1" fmla="*/ 0 h 454"/>
                <a:gd name="T2" fmla="*/ 1270 w 1270"/>
                <a:gd name="T3" fmla="*/ 0 h 454"/>
                <a:gd name="T4" fmla="*/ 1270 w 1270"/>
                <a:gd name="T5" fmla="*/ 454 h 454"/>
                <a:gd name="T6" fmla="*/ 0 w 1270"/>
                <a:gd name="T7" fmla="*/ 454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0"/>
                <a:gd name="T13" fmla="*/ 0 h 454"/>
                <a:gd name="T14" fmla="*/ 1270 w 1270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0" h="454">
                  <a:moveTo>
                    <a:pt x="0" y="0"/>
                  </a:moveTo>
                  <a:lnTo>
                    <a:pt x="1270" y="0"/>
                  </a:lnTo>
                  <a:lnTo>
                    <a:pt x="1270" y="454"/>
                  </a:lnTo>
                  <a:lnTo>
                    <a:pt x="0" y="454"/>
                  </a:lnTo>
                </a:path>
              </a:pathLst>
            </a:custGeom>
            <a:grpFill/>
            <a:ln w="571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457119"/>
              <a:endParaRPr lang="en-GB" b="0" dirty="0">
                <a:cs typeface="Arial" pitchFamily="34" charset="0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H="1" flipV="1">
              <a:off x="1655" y="883"/>
              <a:ext cx="2812" cy="409"/>
            </a:xfrm>
            <a:prstGeom prst="line">
              <a:avLst/>
            </a:prstGeom>
            <a:grpFill/>
            <a:ln w="38100">
              <a:solidFill>
                <a:srgbClr val="007A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H="1" flipV="1">
              <a:off x="2439" y="838"/>
              <a:ext cx="2028" cy="454"/>
            </a:xfrm>
            <a:prstGeom prst="line">
              <a:avLst/>
            </a:prstGeom>
            <a:grpFill/>
            <a:ln w="38100">
              <a:solidFill>
                <a:srgbClr val="007A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>
              <a:off x="1179" y="1020"/>
              <a:ext cx="3198" cy="272"/>
            </a:xfrm>
            <a:prstGeom prst="line">
              <a:avLst/>
            </a:prstGeom>
            <a:grp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4377" y="1292"/>
              <a:ext cx="1315" cy="0"/>
            </a:xfrm>
            <a:prstGeom prst="line">
              <a:avLst/>
            </a:prstGeom>
            <a:grp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 flipV="1">
              <a:off x="1428" y="1292"/>
              <a:ext cx="2949" cy="317"/>
            </a:xfrm>
            <a:prstGeom prst="line">
              <a:avLst/>
            </a:prstGeom>
            <a:grp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AutoShape 19"/>
            <p:cNvSpPr>
              <a:spLocks noChangeArrowheads="1"/>
            </p:cNvSpPr>
            <p:nvPr/>
          </p:nvSpPr>
          <p:spPr bwMode="auto">
            <a:xfrm>
              <a:off x="4966" y="1156"/>
              <a:ext cx="318" cy="272"/>
            </a:xfrm>
            <a:prstGeom prst="irregularSeal1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19"/>
              <a:endParaRPr lang="en-GB" b="0" dirty="0">
                <a:cs typeface="Arial" pitchFamily="34" charset="0"/>
              </a:endParaRPr>
            </a:p>
          </p:txBody>
        </p:sp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H="1" flipV="1">
              <a:off x="1292" y="974"/>
              <a:ext cx="3084" cy="318"/>
            </a:xfrm>
            <a:prstGeom prst="line">
              <a:avLst/>
            </a:prstGeom>
            <a:grpFill/>
            <a:ln w="38100">
              <a:solidFill>
                <a:srgbClr val="007A3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>
              <a:off x="67" y="1020"/>
              <a:ext cx="1134" cy="0"/>
            </a:xfrm>
            <a:prstGeom prst="line">
              <a:avLst/>
            </a:prstGeom>
            <a:grp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>
              <a:off x="112" y="1609"/>
              <a:ext cx="1315" cy="0"/>
            </a:xfrm>
            <a:prstGeom prst="line">
              <a:avLst/>
            </a:prstGeom>
            <a:grpFill/>
            <a:ln w="57150">
              <a:solidFill>
                <a:srgbClr val="FF33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3101" y="871"/>
              <a:ext cx="2805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457119"/>
              <a:r>
                <a:rPr lang="en-US" altLang="ja-JP" b="0" dirty="0">
                  <a:solidFill>
                    <a:srgbClr val="007A3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  <a:cs typeface="Arial" pitchFamily="34" charset="0"/>
                </a:rPr>
                <a:t>Charged particles</a:t>
              </a: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1348" y="1140"/>
              <a:ext cx="1469" cy="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457119"/>
              <a:r>
                <a:rPr lang="en-US" altLang="ja-JP" b="0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  <a:cs typeface="Arial" pitchFamily="34" charset="0"/>
                </a:rPr>
                <a:t>Neutral</a:t>
              </a:r>
            </a:p>
            <a:p>
              <a:pPr algn="ctr" defTabSz="457119"/>
              <a:r>
                <a:rPr lang="en-US" altLang="ja-JP" b="0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  <a:cs typeface="Arial" pitchFamily="34" charset="0"/>
                </a:rPr>
                <a:t>particles</a:t>
              </a:r>
              <a:endParaRPr lang="en-US" altLang="ja-JP" b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  <a:cs typeface="Arial" pitchFamily="34" charset="0"/>
              </a:endParaRPr>
            </a:p>
          </p:txBody>
        </p:sp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3733" y="1545"/>
              <a:ext cx="1812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457119"/>
              <a:r>
                <a:rPr lang="en-US" altLang="ja-JP" b="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  <a:cs typeface="Arial" pitchFamily="34" charset="0"/>
                </a:rPr>
                <a:t>Beam pipe</a:t>
              </a: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>
              <a:off x="835" y="1306"/>
              <a:ext cx="3311" cy="0"/>
            </a:xfrm>
            <a:prstGeom prst="line">
              <a:avLst/>
            </a:prstGeom>
            <a:grp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-218" y="811"/>
              <a:ext cx="1379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457119"/>
              <a:r>
                <a:rPr lang="en-US" altLang="ja-JP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明朝" pitchFamily="18" charset="-128"/>
                  <a:cs typeface="Arial" pitchFamily="34" charset="0"/>
                </a:rPr>
                <a:t>Protons</a:t>
              </a:r>
            </a:p>
          </p:txBody>
        </p:sp>
      </p:grp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7298147" y="3140968"/>
            <a:ext cx="1882365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ctr" defTabSz="457119"/>
            <a:r>
              <a:rPr lang="en-US" altLang="ja-JP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  <a:cs typeface="Arial" pitchFamily="34" charset="0"/>
              </a:rPr>
              <a:t>Located Inside the </a:t>
            </a:r>
          </a:p>
          <a:p>
            <a:pPr algn="ctr" defTabSz="457119"/>
            <a:r>
              <a:rPr lang="en-US" altLang="ja-JP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  <a:cs typeface="Arial" pitchFamily="34" charset="0"/>
              </a:rPr>
              <a:t>TAN,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  <a:cs typeface="Arial" pitchFamily="34" charset="0"/>
              </a:rPr>
              <a:t>absorber for</a:t>
            </a:r>
          </a:p>
          <a:p>
            <a:pPr algn="ctr" defTabSz="457119"/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  <a:cs typeface="Arial" pitchFamily="34" charset="0"/>
              </a:rPr>
              <a:t>neutral particles</a:t>
            </a:r>
            <a:endParaRPr lang="en-US" altLang="ja-JP" b="0" dirty="0">
              <a:effectLst>
                <a:outerShdw blurRad="38100" dist="38100" dir="2700000" algn="tl">
                  <a:srgbClr val="C0C0C0"/>
                </a:outerShdw>
              </a:effectLst>
              <a:ea typeface="ＭＳ Ｐ明朝" pitchFamily="18" charset="-128"/>
              <a:cs typeface="Arial" pitchFamily="34" charset="0"/>
            </a:endParaRPr>
          </a:p>
        </p:txBody>
      </p:sp>
      <p:sp>
        <p:nvSpPr>
          <p:cNvPr id="82" name="Line 55"/>
          <p:cNvSpPr>
            <a:spLocks noChangeShapeType="1"/>
          </p:cNvSpPr>
          <p:nvPr/>
        </p:nvSpPr>
        <p:spPr bwMode="auto">
          <a:xfrm flipH="1" flipV="1">
            <a:off x="6732240" y="3573016"/>
            <a:ext cx="580624" cy="13062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lg" len="med"/>
          </a:ln>
          <a:effectLst/>
        </p:spPr>
        <p:txBody>
          <a:bodyPr lIns="91424" tIns="45712" rIns="91424" bIns="45712"/>
          <a:lstStyle/>
          <a:p>
            <a:endParaRPr lang="it-IT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4572000" y="563128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3786182" y="5487782"/>
            <a:ext cx="1403350" cy="2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>
            <a:spAutoFit/>
          </a:bodyPr>
          <a:lstStyle/>
          <a:p>
            <a:pPr marL="457119" indent="-457119" algn="ctr"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96</a:t>
            </a:r>
            <a:r>
              <a:rPr lang="en-US" dirty="0" smtClean="0">
                <a:effectLst/>
                <a:latin typeface="+mj-lt"/>
                <a:ea typeface="ＭＳ Ｐゴシック" pitchFamily="34" charset="-128"/>
              </a:rPr>
              <a:t>mm</a:t>
            </a:r>
            <a:endParaRPr lang="en-US" dirty="0">
              <a:effectLst/>
              <a:latin typeface="+mj-lt"/>
              <a:ea typeface="ＭＳ Ｐゴシック" pitchFamily="34" charset="-128"/>
            </a:endParaRPr>
          </a:p>
        </p:txBody>
      </p: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107504" y="828406"/>
            <a:ext cx="7200800" cy="1880514"/>
            <a:chOff x="0" y="0"/>
            <a:chExt cx="5600" cy="1168"/>
          </a:xfrm>
          <a:noFill/>
        </p:grpSpPr>
        <p:sp>
          <p:nvSpPr>
            <p:cNvPr id="86" name="Rectangle 2"/>
            <p:cNvSpPr>
              <a:spLocks/>
            </p:cNvSpPr>
            <p:nvPr/>
          </p:nvSpPr>
          <p:spPr bwMode="auto">
            <a:xfrm>
              <a:off x="0" y="0"/>
              <a:ext cx="5600" cy="11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00" cy="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39"/>
          <p:cNvSpPr/>
          <p:nvPr/>
        </p:nvSpPr>
        <p:spPr>
          <a:xfrm>
            <a:off x="5004048" y="692696"/>
            <a:ext cx="2592288" cy="187220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 flipH="1" flipV="1">
            <a:off x="7452320" y="1628800"/>
            <a:ext cx="288032" cy="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lg" len="med"/>
          </a:ln>
          <a:effectLst/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450547" y="1198509"/>
            <a:ext cx="1882365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ctr" defTabSz="457119"/>
            <a:r>
              <a:rPr lang="en-US" altLang="ja-JP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  <a:cs typeface="Arial" pitchFamily="34" charset="0"/>
              </a:rPr>
              <a:t>Recombination Chamber</a:t>
            </a:r>
            <a:endParaRPr lang="en-US" altLang="ja-JP" b="0" dirty="0">
              <a:effectLst>
                <a:outerShdw blurRad="38100" dist="38100" dir="2700000" algn="tl">
                  <a:srgbClr val="C0C0C0"/>
                </a:outerShdw>
              </a:effectLst>
              <a:ea typeface="ＭＳ Ｐ明朝" pitchFamily="1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2837</Words>
  <Application>Microsoft Office PowerPoint</Application>
  <PresentationFormat>On-screen Show (4:3)</PresentationFormat>
  <Paragraphs>578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Slide 1</vt:lpstr>
      <vt:lpstr>Slide 2</vt:lpstr>
      <vt:lpstr>Outline</vt:lpstr>
      <vt:lpstr>PART  1</vt:lpstr>
      <vt:lpstr>Main topics</vt:lpstr>
      <vt:lpstr>Cosmic ray showers</vt:lpstr>
      <vt:lpstr>Open Issues on HECR spectrum</vt:lpstr>
      <vt:lpstr>PART  2</vt:lpstr>
      <vt:lpstr>Method and location</vt:lpstr>
      <vt:lpstr>The LHCf detectors</vt:lpstr>
      <vt:lpstr>Slide 11</vt:lpstr>
      <vt:lpstr>PART  3</vt:lpstr>
      <vt:lpstr>Summary of operations in 2009 and 2010</vt:lpstr>
      <vt:lpstr>Analysis strategy</vt:lpstr>
      <vt:lpstr>Data set for this analysis</vt:lpstr>
      <vt:lpstr>Luminosity</vt:lpstr>
      <vt:lpstr>Particle Identification (PID)</vt:lpstr>
      <vt:lpstr>p0 mass and energy scale issue (I)</vt:lpstr>
      <vt:lpstr>p0 mass and energy scale issue (II)</vt:lpstr>
      <vt:lpstr>Multiple hit (MHIT) event rejection (I)</vt:lpstr>
      <vt:lpstr>Multiple hit (MHIT) event rejection (II)</vt:lpstr>
      <vt:lpstr>PART  4</vt:lpstr>
      <vt:lpstr>Acceptance cut for combined Arm1/Arm2 analysis</vt:lpstr>
      <vt:lpstr>Comparison Arm1/Arm2</vt:lpstr>
      <vt:lpstr>Comparison of combined spectra with models</vt:lpstr>
      <vt:lpstr>PART  5</vt:lpstr>
      <vt:lpstr>Summary of systematics (I)</vt:lpstr>
      <vt:lpstr>Summary of systematics (II)</vt:lpstr>
      <vt:lpstr>Conclusions</vt:lpstr>
      <vt:lpstr>Backup slides</vt:lpstr>
      <vt:lpstr>What do we expect from LHCf?</vt:lpstr>
      <vt:lpstr>Detector vertical position and acceptance </vt:lpstr>
      <vt:lpstr>Front counters</vt:lpstr>
      <vt:lpstr>Linearity of PMTs (Hamamatsu R7400)</vt:lpstr>
      <vt:lpstr> Accumulated events in 2010</vt:lpstr>
      <vt:lpstr>Pile-up events</vt:lpstr>
      <vt:lpstr>p0 candidate event @ 1 TeV </vt:lpstr>
      <vt:lpstr>p0 mass versus p0 energy</vt:lpstr>
      <vt:lpstr>2g invariant mass and  mass</vt:lpstr>
      <vt:lpstr>Analysis of events @ 900 GeV</vt:lpstr>
      <vt:lpstr>Spectra @ 900GeV</vt:lpstr>
      <vt:lpstr>Beam-gas backgroud @ 900 GeV</vt:lpstr>
      <vt:lpstr>Beam test @ SPS</vt:lpstr>
      <vt:lpstr>Energy reconstruction @ SPS</vt:lpstr>
      <vt:lpstr>Particle and energy flow vs rapidity</vt:lpstr>
      <vt:lpstr>Radiation damage</vt:lpstr>
      <vt:lpstr>Uncertainty on the energy scale</vt:lpstr>
      <vt:lpstr>Uncertainty on the beam center</vt:lpstr>
      <vt:lpstr>Uncertainty from PID</vt:lpstr>
      <vt:lpstr>Uncertainty from Multiple Hit corrections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Bonechi</dc:creator>
  <cp:lastModifiedBy>Lorenzo Bonechi</cp:lastModifiedBy>
  <cp:revision>197</cp:revision>
  <dcterms:created xsi:type="dcterms:W3CDTF">2011-04-20T09:25:50Z</dcterms:created>
  <dcterms:modified xsi:type="dcterms:W3CDTF">2011-04-29T08:48:01Z</dcterms:modified>
</cp:coreProperties>
</file>