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Masters/slideMaster7.xml" ContentType="application/vnd.openxmlformats-officedocument.presentationml.slideMaster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theme/theme9.xml" ContentType="application/vnd.openxmlformats-officedocument.theme+xml"/>
  <Override PartName="/ppt/theme/theme11.xml" ContentType="application/vnd.openxmlformats-officedocument.them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8.xml" ContentType="application/vnd.openxmlformats-officedocument.theme+xml"/>
  <Override PartName="/ppt/theme/theme10.xml" ContentType="application/vnd.openxmlformats-officedocument.them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Masters/slideMaster9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9" r:id="rId1"/>
    <p:sldMasterId id="2147484932" r:id="rId2"/>
    <p:sldMasterId id="2147484934" r:id="rId3"/>
    <p:sldMasterId id="2147484936" r:id="rId4"/>
    <p:sldMasterId id="2147484938" r:id="rId5"/>
    <p:sldMasterId id="2147484943" r:id="rId6"/>
    <p:sldMasterId id="2147484957" r:id="rId7"/>
    <p:sldMasterId id="2147484962" r:id="rId8"/>
    <p:sldMasterId id="2147484972" r:id="rId9"/>
  </p:sldMasterIdLst>
  <p:notesMasterIdLst>
    <p:notesMasterId r:id="rId50"/>
  </p:notesMasterIdLst>
  <p:handoutMasterIdLst>
    <p:handoutMasterId r:id="rId51"/>
  </p:handoutMasterIdLst>
  <p:sldIdLst>
    <p:sldId id="365" r:id="rId10"/>
    <p:sldId id="514" r:id="rId11"/>
    <p:sldId id="515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52" r:id="rId31"/>
    <p:sldId id="553" r:id="rId32"/>
    <p:sldId id="537" r:id="rId33"/>
    <p:sldId id="328" r:id="rId34"/>
    <p:sldId id="492" r:id="rId35"/>
    <p:sldId id="484" r:id="rId36"/>
    <p:sldId id="485" r:id="rId37"/>
    <p:sldId id="486" r:id="rId38"/>
    <p:sldId id="487" r:id="rId39"/>
    <p:sldId id="394" r:id="rId40"/>
    <p:sldId id="489" r:id="rId41"/>
    <p:sldId id="563" r:id="rId42"/>
    <p:sldId id="557" r:id="rId43"/>
    <p:sldId id="558" r:id="rId44"/>
    <p:sldId id="561" r:id="rId45"/>
    <p:sldId id="562" r:id="rId46"/>
    <p:sldId id="541" r:id="rId47"/>
    <p:sldId id="564" r:id="rId48"/>
    <p:sldId id="511" r:id="rId4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3366"/>
    <a:srgbClr val="2A78B6"/>
    <a:srgbClr val="EAEAEA"/>
    <a:srgbClr val="FFFB43"/>
    <a:srgbClr val="393C8F"/>
    <a:srgbClr val="2074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450" autoAdjust="0"/>
    <p:restoredTop sz="98161" autoAdjust="0"/>
  </p:normalViewPr>
  <p:slideViewPr>
    <p:cSldViewPr>
      <p:cViewPr>
        <p:scale>
          <a:sx n="100" d="100"/>
          <a:sy n="100" d="100"/>
        </p:scale>
        <p:origin x="-56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1FB379D5-47EE-9547-B687-BF358099DA08}" type="datetime1">
              <a:rPr lang="en-US"/>
              <a:pPr>
                <a:defRPr/>
              </a:pPr>
              <a:t>4/27/11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FA34F000-2D89-3440-85F9-BD3823505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29D5678A-818A-5847-AB02-362C35371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7EB51-8F05-F749-97DF-CAF3683D3B25}" type="slidenum">
              <a:rPr lang="en-GB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7150E-52DE-8E48-90C0-D3EB9B3A233A}" type="slidenum">
              <a:rPr lang="en-GB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25</a:t>
            </a:fld>
            <a:endParaRPr lang="en-GB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3505203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" y="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4"/>
          <p:cNvSpPr>
            <a:spLocks noChangeArrowheads="1"/>
          </p:cNvSpPr>
          <p:nvPr userDrawn="1"/>
        </p:nvSpPr>
        <p:spPr bwMode="auto">
          <a:xfrm>
            <a:off x="866775" y="2"/>
            <a:ext cx="3219450" cy="9112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AAC3DE">
                  <a:alpha val="2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6" y="1447800"/>
            <a:ext cx="7678737" cy="1081088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9" y="2860681"/>
            <a:ext cx="4437062" cy="3114675"/>
          </a:xfrm>
        </p:spPr>
        <p:txBody>
          <a:bodyPr/>
          <a:lstStyle>
            <a:lvl1pPr marL="0" indent="0" algn="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en-US"/>
          </a:p>
        </p:txBody>
      </p:sp>
      <p:sp>
        <p:nvSpPr>
          <p:cNvPr id="10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B4BBE1-E133-E14A-AC2A-1E572D25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A0F6-29AE-D74F-98AC-0F7A99F9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8" y="57150"/>
            <a:ext cx="1952625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41" y="57150"/>
            <a:ext cx="5710237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A0F7-360F-A647-97D9-31BB7CDB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SPC260, June 15, 2009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731951B-CC9F-46CD-BC0A-95B00665A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3CBFD-7B17-4E20-BCC4-9B96DC8B6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82E88-E6E7-42AB-AE47-96F2F72C6F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66800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66800"/>
            <a:ext cx="40386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 b="0">
                <a:latin typeface="Arial" pitchFamily="34" charset="0"/>
              </a:defRPr>
            </a:lvl1pPr>
          </a:lstStyle>
          <a:p>
            <a:fld id="{616A257C-DA82-4B6E-BB39-9B37636A1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defRPr b="0">
                <a:latin typeface="Arial" pitchFamily="34" charset="0"/>
              </a:defRPr>
            </a:lvl1pPr>
          </a:lstStyle>
          <a:p>
            <a:fld id="{C4B75BBD-B4A8-4FA5-8B87-AF45EB179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SPC260, June 15, 2009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CBAF-CF87-DA40-B4F5-4A0C0ACC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SPC260, June 15, 2009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SPC260, June 15, 2009</a:t>
            </a:r>
            <a:endParaRPr lang="en-US">
              <a:solidFill>
                <a:srgbClr val="00007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CBAF-CF87-DA40-B4F5-4A0C0ACC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La Thuille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2A83CEF3-170E-D644-876A-60B871D65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CA68-2737-B84A-891C-E1DAD1C9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6" y="1295400"/>
            <a:ext cx="38115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D1DD-BD5A-B74B-9103-ACD611092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5EDF-E77E-4146-AC23-7CF000923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BB774-85BF-C444-ABB0-06A17768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A5C3-A42A-2F47-8016-81AA438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0AD7-7E95-284B-843E-6F87C4D0B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9E592-661F-A04E-8931-742FA8D49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Relationship Id="rId3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8.xml"/><Relationship Id="rId3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6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A4438610-681B-C348-A37B-607072BC5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6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dirty="0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9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mtClean="0">
                <a:cs typeface="Arial" charset="0"/>
              </a:rPr>
              <a:t>SPC260, June 15, 2009</a:t>
            </a:r>
            <a:endParaRPr lang="de-DE">
              <a:cs typeface="Arial" charset="0"/>
            </a:endParaRP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charset="0"/>
                <a:ea typeface="ＭＳ Ｐゴシック" charset="-128"/>
              </a:defRPr>
            </a:lvl1pPr>
          </a:lstStyle>
          <a:p>
            <a:pPr>
              <a:defRPr/>
            </a:pPr>
            <a:fld id="{C371D010-38B6-4ACB-B1E3-966632915A3C}" type="slidenum">
              <a:rPr lang="en-US">
                <a:cs typeface="Arial" charset="0"/>
              </a:rPr>
              <a:pPr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pic>
        <p:nvPicPr>
          <p:cNvPr id="16390" name="Picture 17" descr="CERNlogo-bleu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12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pitchFamily="31" charset="-128"/>
          <a:cs typeface="ＭＳ Ｐゴシック" pitchFamily="3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800">
          <a:solidFill>
            <a:schemeClr val="tx2"/>
          </a:solidFill>
          <a:latin typeface="+mn-lt"/>
          <a:ea typeface="ＭＳ Ｐゴシック" pitchFamily="31" charset="-128"/>
          <a:cs typeface="ＭＳ Ｐゴシック" pitchFamily="3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ＭＳ Ｐゴシック" pitchFamily="3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pitchFamily="3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2"/>
            <a:ext cx="90678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762000"/>
          </a:xfrm>
          <a:prstGeom prst="rect">
            <a:avLst/>
          </a:prstGeom>
          <a:solidFill>
            <a:srgbClr val="00008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 baseline="-25000">
                <a:latin typeface="Times New Roman" pitchFamily="18" charset="0"/>
              </a:defRPr>
            </a:lvl1pPr>
          </a:lstStyle>
          <a:p>
            <a:fld id="{972530D9-62B3-46D7-A87C-302B8E0A9900}" type="slidenum">
              <a:rPr lang="en-US" smtClean="0">
                <a:solidFill>
                  <a:srgbClr val="000000"/>
                </a:solidFill>
                <a:ea typeface="ＭＳ Ｐゴシック"/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FF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2"/>
            <a:ext cx="9067800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762000"/>
          </a:xfrm>
          <a:prstGeom prst="rect">
            <a:avLst/>
          </a:prstGeom>
          <a:solidFill>
            <a:srgbClr val="00008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 baseline="-25000">
                <a:latin typeface="Times New Roman" pitchFamily="18" charset="0"/>
              </a:defRPr>
            </a:lvl1pPr>
          </a:lstStyle>
          <a:p>
            <a:fld id="{972530D9-62B3-46D7-A87C-302B8E0A9900}" type="slidenum">
              <a:rPr lang="en-US" smtClean="0">
                <a:solidFill>
                  <a:srgbClr val="000000"/>
                </a:solidFill>
                <a:ea typeface="ＭＳ Ｐゴシック"/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FF33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6600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762000"/>
          </a:xfrm>
          <a:prstGeom prst="rect">
            <a:avLst/>
          </a:prstGeom>
          <a:solidFill>
            <a:srgbClr val="00008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14400"/>
            <a:ext cx="8991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 baseline="-25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DCCF1D45-6738-404D-8F7B-4D76A745E55C}" type="slidenum">
              <a:rPr lang="en-US" smtClean="0">
                <a:ea typeface="ＭＳ Ｐゴシック"/>
                <a:cs typeface="Arial" charset="0"/>
              </a:rPr>
              <a:pPr/>
              <a:t>‹#›</a:t>
            </a:fld>
            <a:endParaRPr lang="en-US" smtClean="0">
              <a:ea typeface="ＭＳ Ｐゴシック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2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3300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660033"/>
          </a:solidFill>
          <a:latin typeface="Arial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6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smtClean="0"/>
              <a:t>SPC260, June 15, 2009</a:t>
            </a:r>
            <a:endParaRPr lang="de-DE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fld id="{A4438610-681B-C348-A37B-607072BC5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6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dirty="0">
              <a:solidFill>
                <a:srgbClr val="000000"/>
              </a:solidFill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 algn="ctr">
              <a:defRPr/>
            </a:pPr>
            <a:r>
              <a:rPr lang="en-US" smtClean="0">
                <a:solidFill>
                  <a:srgbClr val="00007D"/>
                </a:solidFill>
                <a:ea typeface="+mn-ea"/>
                <a:cs typeface="+mn-cs"/>
              </a:rPr>
              <a:t>SPC260, June 15, 2009</a:t>
            </a:r>
            <a:endParaRPr lang="en-US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endParaRPr lang="en-US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2000" dirty="0">
              <a:solidFill>
                <a:srgbClr val="00007D"/>
              </a:solidFill>
              <a:ea typeface="+mn-ea"/>
              <a:cs typeface="+mn-cs"/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7040" y="208823"/>
            <a:ext cx="8110080" cy="596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00" y="967782"/>
            <a:ext cx="8647200" cy="5257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11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180641" y="6519565"/>
            <a:ext cx="744480" cy="288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9601" rIns="0" bIns="0">
            <a:prstTxWarp prst="textNoShape">
              <a:avLst/>
            </a:prstTxWarp>
          </a:bodyPr>
          <a:lstStyle/>
          <a:p>
            <a:pPr defTabSz="407526" eaLnBrk="1">
              <a:lnSpc>
                <a:spcPct val="93000"/>
              </a:lnSpc>
              <a:buClr>
                <a:srgbClr val="000000"/>
              </a:buClr>
              <a:buSzPct val="45000"/>
              <a:buFont typeface="Symbol" charset="2"/>
              <a:buChar char=""/>
              <a:tabLst>
                <a:tab pos="656650" algn="l"/>
              </a:tabLst>
            </a:pPr>
            <a:endParaRPr lang="en-GB" sz="1100" dirty="0">
              <a:solidFill>
                <a:srgbClr val="000080"/>
              </a:solidFill>
              <a:ea typeface="msmincho" charset="0"/>
              <a:cs typeface="msmincho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281" y="712876"/>
            <a:ext cx="8560800" cy="66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</p:sldLayoutIdLst>
  <p:hf sldNum="0" hdr="0" ftr="0" dt="0"/>
  <p:txStyles>
    <p:titleStyle>
      <a:lvl1pPr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+mj-lt"/>
          <a:ea typeface="+mj-ea"/>
          <a:cs typeface="+mj-cs"/>
        </a:defRPr>
      </a:lvl1pPr>
      <a:lvl2pPr marL="673930" indent="-259204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2pPr>
      <a:lvl3pPr marL="1036815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3pPr>
      <a:lvl4pPr marL="1451541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4pPr>
      <a:lvl5pPr marL="1866268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5pPr>
      <a:lvl6pPr marL="2280994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6pPr>
      <a:lvl7pPr marL="2695720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7pPr>
      <a:lvl8pPr marL="3110446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8pPr>
      <a:lvl9pPr marL="3525172" indent="-207363" algn="ctr" defTabSz="407526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200">
          <a:solidFill>
            <a:srgbClr val="280099"/>
          </a:solidFill>
          <a:latin typeface="Bitstream Vera Sans" charset="0"/>
          <a:ea typeface="msmincho" charset="0"/>
          <a:cs typeface="msmincho" charset="0"/>
        </a:defRPr>
      </a:lvl9pPr>
    </p:titleStyle>
    <p:bodyStyle>
      <a:lvl1pPr marL="311045" indent="-311045" algn="l" defTabSz="407526" rtl="0" fontAlgn="base" hangingPunct="0">
        <a:lnSpc>
          <a:spcPct val="98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>
          <a:solidFill>
            <a:srgbClr val="280099"/>
          </a:solidFill>
          <a:latin typeface="+mn-lt"/>
          <a:ea typeface="+mn-ea"/>
          <a:cs typeface="+mn-cs"/>
        </a:defRPr>
      </a:lvl1pPr>
      <a:lvl2pPr marL="673930" indent="-259204" algn="l" defTabSz="407526" rtl="0" fontAlgn="base" hangingPunct="0">
        <a:lnSpc>
          <a:spcPct val="98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500">
          <a:solidFill>
            <a:srgbClr val="0099FF"/>
          </a:solidFill>
          <a:latin typeface="+mn-lt"/>
          <a:ea typeface="+mn-ea"/>
          <a:cs typeface="+mn-cs"/>
        </a:defRPr>
      </a:lvl2pPr>
      <a:lvl3pPr marL="1036815" indent="-207363" algn="l" defTabSz="407526" rtl="0" fontAlgn="base" hangingPunct="0">
        <a:lnSpc>
          <a:spcPct val="98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charset="0"/>
        <a:defRPr sz="1400">
          <a:solidFill>
            <a:srgbClr val="198A8A"/>
          </a:solidFill>
          <a:latin typeface="+mn-lt"/>
          <a:ea typeface="+mn-ea"/>
          <a:cs typeface="+mn-cs"/>
        </a:defRPr>
      </a:lvl3pPr>
      <a:lvl4pPr marL="1451541" indent="-207363" algn="l" defTabSz="407526" rtl="0" fontAlgn="base" hangingPunct="0">
        <a:lnSpc>
          <a:spcPct val="98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4pPr>
      <a:lvl5pPr marL="1866268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8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300">
          <a:solidFill>
            <a:srgbClr val="23B8DC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La Thuille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3F38CDB-3E96-3E41-80F6-FA619A5B7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Relationship Id="rId3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6" y="1295400"/>
            <a:ext cx="8059734" cy="990600"/>
          </a:xfrm>
        </p:spPr>
        <p:txBody>
          <a:bodyPr/>
          <a:lstStyle/>
          <a:p>
            <a:pPr algn="ctr" eaLnBrk="1" hangingPunct="1"/>
            <a:r>
              <a:rPr lang="en-US" sz="4000" b="1" dirty="0" smtClean="0"/>
              <a:t>The CERN Physics </a:t>
            </a:r>
            <a:r>
              <a:rPr lang="en-US" sz="4000" b="1" dirty="0" err="1" smtClean="0"/>
              <a:t>Programme</a:t>
            </a:r>
            <a:endParaRPr lang="en-GB" sz="4000" b="1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02137" y="3124200"/>
            <a:ext cx="4437063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800" dirty="0" smtClean="0">
                <a:solidFill>
                  <a:schemeClr val="hlink"/>
                </a:solidFill>
              </a:rPr>
              <a:t> </a:t>
            </a:r>
            <a:endParaRPr lang="de-DE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sz="3600" b="1" dirty="0" smtClean="0">
                <a:solidFill>
                  <a:schemeClr val="hlink"/>
                </a:solidFill>
              </a:rPr>
              <a:t>IFAE 2011</a:t>
            </a:r>
          </a:p>
          <a:p>
            <a:pPr eaLnBrk="1" hangingPunct="1">
              <a:lnSpc>
                <a:spcPct val="90000"/>
              </a:lnSpc>
            </a:pPr>
            <a:endParaRPr lang="de-DE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hlink"/>
                </a:solidFill>
              </a:rPr>
              <a:t>Perugia</a:t>
            </a: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hlink"/>
                </a:solidFill>
              </a:rPr>
              <a:t>April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>
                <a:solidFill>
                  <a:schemeClr val="hlink"/>
                </a:solidFill>
              </a:rPr>
              <a:t>27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smtClean="0">
                <a:solidFill>
                  <a:schemeClr val="hlink"/>
                </a:solidFill>
              </a:rPr>
              <a:t>2011</a:t>
            </a:r>
            <a:endParaRPr lang="de-DE" sz="20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solidFill>
                  <a:schemeClr val="hlink"/>
                </a:solidFill>
              </a:rPr>
              <a:t>Sergio Bertolucci</a:t>
            </a:r>
          </a:p>
          <a:p>
            <a:pPr eaLnBrk="1" hangingPunct="1">
              <a:lnSpc>
                <a:spcPct val="90000"/>
              </a:lnSpc>
            </a:pPr>
            <a:r>
              <a:rPr lang="de-DE" sz="1600" dirty="0" smtClean="0">
                <a:solidFill>
                  <a:schemeClr val="hlink"/>
                </a:solidFill>
              </a:rPr>
              <a:t>CERN</a:t>
            </a:r>
            <a:endParaRPr lang="en-GB" dirty="0" smtClean="0"/>
          </a:p>
        </p:txBody>
      </p:sp>
      <p:pic>
        <p:nvPicPr>
          <p:cNvPr id="45060" name="Picture 17" descr="CERNlogo-ble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6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Line 9"/>
          <p:cNvSpPr>
            <a:spLocks noChangeShapeType="1"/>
          </p:cNvSpPr>
          <p:nvPr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117"/>
              </a:srgb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2" name="Picture 14" descr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633788"/>
            <a:ext cx="3657600" cy="24622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2209803" y="4143375"/>
            <a:ext cx="5951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LHC</a:t>
            </a:r>
          </a:p>
        </p:txBody>
      </p:sp>
      <p:pic>
        <p:nvPicPr>
          <p:cNvPr id="9" name="Picture 8" descr="Logo0-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276600"/>
            <a:ext cx="1524000" cy="1485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Peak luminosity performance</a:t>
            </a:r>
          </a:p>
        </p:txBody>
      </p:sp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1187649" y="3184550"/>
            <a:ext cx="4088681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1797099" y="2812852"/>
            <a:ext cx="1009055" cy="250031"/>
          </a:xfrm>
          <a:prstGeom prst="rect">
            <a:avLst/>
          </a:prstGeom>
          <a:solidFill>
            <a:srgbClr val="F2DBDB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>
              <a:spcBef>
                <a:spcPct val="50000"/>
              </a:spcBef>
            </a:pPr>
            <a:r>
              <a:rPr lang="en-US" sz="13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2010 Goal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90215" y="940966"/>
            <a:ext cx="7297787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16472" y="3254871"/>
            <a:ext cx="7209606" cy="785813"/>
            <a:chOff x="0" y="0"/>
            <a:chExt cx="6458" cy="704"/>
          </a:xfrm>
        </p:grpSpPr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H="1">
              <a:off x="0" y="356"/>
              <a:ext cx="479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4823" name="Rectangle 7"/>
            <p:cNvSpPr>
              <a:spLocks/>
            </p:cNvSpPr>
            <p:nvPr/>
          </p:nvSpPr>
          <p:spPr bwMode="auto">
            <a:xfrm>
              <a:off x="4802" y="0"/>
              <a:ext cx="1656" cy="7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2010 goal:</a:t>
              </a:r>
            </a:p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10</a:t>
              </a:r>
              <a:r>
                <a:rPr lang="en-US" sz="2100" b="1" baseline="320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32</a:t>
              </a: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cm</a:t>
              </a:r>
              <a:r>
                <a:rPr lang="en-US" sz="2100" b="1" baseline="320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-2</a:t>
              </a:r>
              <a:r>
                <a:rPr lang="en-US" sz="21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</a:t>
              </a:r>
              <a:r>
                <a:rPr lang="en-US" sz="2100" b="1" baseline="3200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-1</a:t>
              </a:r>
            </a:p>
          </p:txBody>
        </p:sp>
      </p:grpSp>
      <p:sp>
        <p:nvSpPr>
          <p:cNvPr id="34824" name="Rectangle 8"/>
          <p:cNvSpPr>
            <a:spLocks/>
          </p:cNvSpPr>
          <p:nvPr/>
        </p:nvSpPr>
        <p:spPr bwMode="auto">
          <a:xfrm>
            <a:off x="1241226" y="5630168"/>
            <a:ext cx="726876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2300" u="sng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Main parameters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368 bunches of </a:t>
            </a:r>
            <a:r>
              <a:rPr lang="en-US" sz="23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1.2 x 10</a:t>
            </a:r>
            <a:r>
              <a:rPr lang="en-US" sz="2300" baseline="320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11 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protons. </a:t>
            </a:r>
            <a:b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Colliding beam sizes = </a:t>
            </a:r>
            <a:r>
              <a:rPr lang="en-US" sz="23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40 microns.</a:t>
            </a:r>
            <a:endParaRPr lang="en-US" sz="2300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893594" y="1977926"/>
            <a:ext cx="2661047" cy="1576090"/>
            <a:chOff x="0" y="0"/>
            <a:chExt cx="2384" cy="1412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0" y="0"/>
              <a:ext cx="2384" cy="644"/>
              <a:chOff x="0" y="0"/>
              <a:chExt cx="2384" cy="644"/>
            </a:xfrm>
          </p:grpSpPr>
          <p:sp>
            <p:nvSpPr>
              <p:cNvPr id="34827" name="Oval 11"/>
              <p:cNvSpPr>
                <a:spLocks/>
              </p:cNvSpPr>
              <p:nvPr/>
            </p:nvSpPr>
            <p:spPr bwMode="auto">
              <a:xfrm>
                <a:off x="0" y="244"/>
                <a:ext cx="240" cy="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>
                  <a:spcBef>
                    <a:spcPct val="50000"/>
                  </a:spcBef>
                </a:pPr>
                <a:endParaRPr lang="en-US" sz="2000">
                  <a:solidFill>
                    <a:srgbClr val="00007D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4828" name="Rectangle 12"/>
              <p:cNvSpPr>
                <a:spLocks/>
              </p:cNvSpPr>
              <p:nvPr/>
            </p:nvSpPr>
            <p:spPr bwMode="auto">
              <a:xfrm>
                <a:off x="848" y="0"/>
                <a:ext cx="1536" cy="3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  <a:spcBef>
                    <a:spcPct val="50000"/>
                  </a:spcBef>
                </a:pPr>
                <a:r>
                  <a:rPr lang="en-US" sz="2100" b="1">
                    <a:solidFill>
                      <a:srgbClr val="FF0000"/>
                    </a:solidFill>
                    <a:latin typeface="Helvetica" charset="0"/>
                    <a:ea typeface="ＭＳ Ｐゴシック" charset="0"/>
                    <a:cs typeface="Helvetica" charset="0"/>
                    <a:sym typeface="Helvetica" charset="0"/>
                  </a:rPr>
                  <a:t>2 x goal!!</a:t>
                </a:r>
              </a:p>
            </p:txBody>
          </p:sp>
        </p:grpSp>
        <p:sp>
          <p:nvSpPr>
            <p:cNvPr id="34829" name="AutoShape 13"/>
            <p:cNvSpPr>
              <a:spLocks/>
            </p:cNvSpPr>
            <p:nvPr/>
          </p:nvSpPr>
          <p:spPr bwMode="auto">
            <a:xfrm rot="-5400000">
              <a:off x="-60" y="840"/>
              <a:ext cx="864" cy="280"/>
            </a:xfrm>
            <a:prstGeom prst="rightArrow">
              <a:avLst>
                <a:gd name="adj1" fmla="val 38491"/>
                <a:gd name="adj2" fmla="val 131029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45286120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2010 Pb ion run - commissioning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3255" t="32036" r="5684" b="12100"/>
          <a:stretch>
            <a:fillRect/>
          </a:stretch>
        </p:blipFill>
        <p:spPr bwMode="auto">
          <a:xfrm>
            <a:off x="72555" y="1437680"/>
            <a:ext cx="8988846" cy="323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526852" y="5058668"/>
            <a:ext cx="808136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Achieved </a:t>
            </a:r>
            <a:r>
              <a:rPr lang="en-US" sz="2300" dirty="0" err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ion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collisions after </a:t>
            </a:r>
            <a:r>
              <a:rPr lang="en-US" sz="23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 days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of commissioning (impressively fast)!</a:t>
            </a:r>
          </a:p>
          <a:p>
            <a:pPr algn="ctr">
              <a:spcBef>
                <a:spcPct val="50000"/>
              </a:spcBef>
            </a:pP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This indicates the </a:t>
            </a:r>
            <a:r>
              <a:rPr lang="en-US" sz="23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maturity </a:t>
            </a:r>
            <a:r>
              <a:rPr lang="en-US" sz="23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and performance of controls, instrumentation, operational experience.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786929" y="1160859"/>
            <a:ext cx="76482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4067930" y="620610"/>
            <a:ext cx="99119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day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9464801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Ion luminosity performance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507" t="7579" r="12022" b="1443"/>
          <a:stretch>
            <a:fillRect/>
          </a:stretch>
        </p:blipFill>
        <p:spPr bwMode="auto">
          <a:xfrm>
            <a:off x="2503662" y="946547"/>
            <a:ext cx="5211589" cy="54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3337471" y="6607969"/>
            <a:ext cx="421369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5004060" y="6237390"/>
            <a:ext cx="100012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1700" b="1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 month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6453" y="2009180"/>
            <a:ext cx="4945931" cy="3927947"/>
            <a:chOff x="0" y="0"/>
            <a:chExt cx="4431" cy="3519"/>
          </a:xfrm>
        </p:grpSpPr>
        <p:sp>
          <p:nvSpPr>
            <p:cNvPr id="38918" name="Oval 6"/>
            <p:cNvSpPr>
              <a:spLocks/>
            </p:cNvSpPr>
            <p:nvPr/>
          </p:nvSpPr>
          <p:spPr bwMode="auto">
            <a:xfrm rot="2445817">
              <a:off x="3504" y="2296"/>
              <a:ext cx="624" cy="116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1877" y="1280"/>
              <a:ext cx="1634" cy="14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8920" name="Rectangle 8"/>
            <p:cNvSpPr>
              <a:spLocks/>
            </p:cNvSpPr>
            <p:nvPr/>
          </p:nvSpPr>
          <p:spPr bwMode="auto">
            <a:xfrm>
              <a:off x="0" y="0"/>
              <a:ext cx="1872" cy="12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Gained a </a:t>
              </a:r>
              <a:b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factor 100 of</a:t>
              </a:r>
              <a:b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peak luminosity</a:t>
              </a:r>
              <a:b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20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 6 days!</a:t>
              </a:r>
            </a:p>
          </p:txBody>
        </p:sp>
      </p:grpSp>
      <p:sp>
        <p:nvSpPr>
          <p:cNvPr id="38921" name="Rectangle 9"/>
          <p:cNvSpPr>
            <a:spLocks/>
          </p:cNvSpPr>
          <p:nvPr/>
        </p:nvSpPr>
        <p:spPr bwMode="auto">
          <a:xfrm>
            <a:off x="7893844" y="5338746"/>
            <a:ext cx="1109923" cy="2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300" i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M. Ferro-Luzzi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494185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Content Placeholder 1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sz="2800" dirty="0" smtClean="0"/>
              <a:t>Excellent single beam lifetime</a:t>
            </a:r>
          </a:p>
          <a:p>
            <a:r>
              <a:rPr lang="en-US" sz="2800" dirty="0" smtClean="0"/>
              <a:t>Ramp &amp; squeeze essentially without loss</a:t>
            </a:r>
          </a:p>
          <a:p>
            <a:pPr lvl="1"/>
            <a:r>
              <a:rPr lang="en-US" dirty="0" smtClean="0"/>
              <a:t>No quenches with beam above 450 GeV</a:t>
            </a:r>
          </a:p>
          <a:p>
            <a:pPr lvl="1"/>
            <a:r>
              <a:rPr lang="en-US" dirty="0" smtClean="0"/>
              <a:t>Excellent performance of Machine Protection</a:t>
            </a:r>
          </a:p>
          <a:p>
            <a:r>
              <a:rPr lang="en-US" sz="2800" dirty="0" smtClean="0"/>
              <a:t>Optics close to model (and correctable)</a:t>
            </a:r>
          </a:p>
          <a:p>
            <a:r>
              <a:rPr lang="en-US" sz="2800" dirty="0" smtClean="0"/>
              <a:t>Excellent reproducibility</a:t>
            </a:r>
          </a:p>
          <a:p>
            <a:r>
              <a:rPr lang="en-US" sz="2800" dirty="0" smtClean="0"/>
              <a:t>Aperture as expected</a:t>
            </a:r>
          </a:p>
          <a:p>
            <a:r>
              <a:rPr lang="en-US" sz="2800" dirty="0" smtClean="0"/>
              <a:t>Better than nominal from injectors</a:t>
            </a:r>
          </a:p>
          <a:p>
            <a:pPr lvl="1"/>
            <a:r>
              <a:rPr lang="en-US" dirty="0" smtClean="0"/>
              <a:t>Emittances, bunch intensity</a:t>
            </a:r>
          </a:p>
          <a:p>
            <a:r>
              <a:rPr lang="en-US" sz="2800" dirty="0" smtClean="0"/>
              <a:t>Beam-beam: can collide nominal bunch currents</a:t>
            </a:r>
          </a:p>
          <a:p>
            <a:pPr lvl="1"/>
            <a:r>
              <a:rPr lang="en-US" dirty="0" smtClean="0"/>
              <a:t>With smaller that nominal emittances</a:t>
            </a:r>
          </a:p>
          <a:p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2010 - summary</a:t>
            </a:r>
            <a:endParaRPr lang="en-US" dirty="0"/>
          </a:p>
        </p:txBody>
      </p:sp>
      <p:sp>
        <p:nvSpPr>
          <p:cNvPr id="138243" name="TextBox 6"/>
          <p:cNvSpPr txBox="1">
            <a:spLocks noChangeArrowheads="1"/>
          </p:cNvSpPr>
          <p:nvPr/>
        </p:nvSpPr>
        <p:spPr bwMode="auto">
          <a:xfrm>
            <a:off x="1908175" y="6021388"/>
            <a:ext cx="662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  <a:ea typeface="+mn-ea"/>
                <a:cs typeface="+mn-cs"/>
              </a:rPr>
              <a:t>And surprisingly good availability…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786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Outstanding problems encountered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92646" y="1174254"/>
            <a:ext cx="8956477" cy="541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57175" indent="-357175">
              <a:lnSpc>
                <a:spcPct val="120000"/>
              </a:lnSpc>
              <a:spcBef>
                <a:spcPct val="50000"/>
              </a:spcBef>
              <a:buSzPct val="139000"/>
              <a:buFontTx/>
              <a:buBlip>
                <a:blip r:embed="rId2"/>
              </a:buBlip>
              <a:tabLst>
                <a:tab pos="734441" algn="l"/>
                <a:tab pos="734441" algn="l"/>
              </a:tabLst>
            </a:pPr>
            <a:r>
              <a:rPr lang="en-US" sz="21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UFOs - Unidentified FALLING objects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Sudden fast losses (t &lt; 0.001s).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Potentially caused by falling dust particles.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No danger for the super-conducting magnets, 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 but trigger preventive beam dumps;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More frequent with larger beam intensities!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endParaRPr lang="en-US" sz="2100" dirty="0">
              <a:solidFill>
                <a:srgbClr val="000000"/>
              </a:solidFill>
              <a:latin typeface="Helvetica" charset="0"/>
              <a:ea typeface="+mn-ea"/>
              <a:cs typeface="+mn-cs"/>
              <a:sym typeface="Helvetica" charset="0"/>
            </a:endParaRPr>
          </a:p>
          <a:p>
            <a:pPr marL="357175" indent="-357175">
              <a:lnSpc>
                <a:spcPct val="120000"/>
              </a:lnSpc>
              <a:spcBef>
                <a:spcPct val="50000"/>
              </a:spcBef>
              <a:buSzPct val="139000"/>
              <a:buFontTx/>
              <a:buBlip>
                <a:blip r:embed="rId2"/>
              </a:buBlip>
              <a:tabLst>
                <a:tab pos="734441" algn="l"/>
                <a:tab pos="734441" algn="l"/>
              </a:tabLst>
            </a:pPr>
            <a:r>
              <a:rPr lang="en-US" sz="21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Electron cloud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“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Clouds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”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 of electrons generated in the vacuum pipe if 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the bunches are too close longitudinally.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Can limit the total intensity (bunch num.):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vacuum problems; instabilities; 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    growth of the beam size.</a:t>
            </a:r>
            <a:b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Can be cured by 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“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scrubbing</a:t>
            </a:r>
            <a:r>
              <a:rPr lang="ja-JP" altLang="en-US" sz="2100" dirty="0">
                <a:solidFill>
                  <a:srgbClr val="000000"/>
                </a:solidFill>
                <a:latin typeface="Arial"/>
                <a:ea typeface="+mn-ea"/>
                <a:cs typeface="+mn-cs"/>
                <a:sym typeface="Helvetica" charset="0"/>
              </a:rPr>
              <a:t>”</a:t>
            </a:r>
            <a:r>
              <a:rPr lang="en-US" sz="21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 the chamber.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36334" y="1419820"/>
            <a:ext cx="2202284" cy="138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174879" y="4681389"/>
            <a:ext cx="2893219" cy="192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/>
          </p:cNvSpPr>
          <p:nvPr/>
        </p:nvSpPr>
        <p:spPr bwMode="auto">
          <a:xfrm>
            <a:off x="1893094" y="674102"/>
            <a:ext cx="5292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(only mention potential performance limits for 2011)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98227" y="3812977"/>
            <a:ext cx="9197578" cy="28039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549348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430" y="980660"/>
            <a:ext cx="8229600" cy="460864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Motivation is clear!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1 </a:t>
            </a:r>
            <a:r>
              <a:rPr lang="en-US" dirty="0">
                <a:latin typeface="Arial" charset="0"/>
              </a:rPr>
              <a:t>fb</a:t>
            </a:r>
            <a:r>
              <a:rPr lang="en-US" baseline="30000" dirty="0">
                <a:latin typeface="Arial" charset="0"/>
              </a:rPr>
              <a:t>-1</a:t>
            </a:r>
            <a:r>
              <a:rPr lang="en-US" dirty="0">
                <a:latin typeface="Arial" charset="0"/>
              </a:rPr>
              <a:t> delivered to each of IP1, IP5 and IP8 at 3.5 </a:t>
            </a:r>
            <a:r>
              <a:rPr lang="en-US" dirty="0" smtClean="0">
                <a:latin typeface="Arial" charset="0"/>
              </a:rPr>
              <a:t>TeV</a:t>
            </a:r>
          </a:p>
          <a:p>
            <a:r>
              <a:rPr lang="en-US" dirty="0" smtClean="0">
                <a:latin typeface="Arial" charset="0"/>
              </a:rPr>
              <a:t>It </a:t>
            </a:r>
            <a:r>
              <a:rPr lang="en-US" dirty="0">
                <a:latin typeface="Arial" charset="0"/>
              </a:rPr>
              <a:t>will </a:t>
            </a:r>
            <a:r>
              <a:rPr lang="en-US" dirty="0" smtClean="0">
                <a:latin typeface="Arial" charset="0"/>
              </a:rPr>
              <a:t>be </a:t>
            </a:r>
            <a:r>
              <a:rPr lang="en-US" dirty="0">
                <a:latin typeface="Arial" charset="0"/>
              </a:rPr>
              <a:t>a challenge to deliver </a:t>
            </a:r>
            <a:r>
              <a:rPr lang="en-US" dirty="0" smtClean="0">
                <a:latin typeface="Arial" charset="0"/>
              </a:rPr>
              <a:t>1 fb</a:t>
            </a:r>
            <a:r>
              <a:rPr lang="en-US" baseline="30000" dirty="0">
                <a:latin typeface="Arial" charset="0"/>
              </a:rPr>
              <a:t>-1</a:t>
            </a:r>
            <a:r>
              <a:rPr lang="en-US" dirty="0">
                <a:latin typeface="Arial" charset="0"/>
              </a:rPr>
              <a:t> to </a:t>
            </a:r>
            <a:r>
              <a:rPr lang="en-US" dirty="0" smtClean="0">
                <a:latin typeface="Arial" charset="0"/>
              </a:rPr>
              <a:t>IP8</a:t>
            </a:r>
          </a:p>
          <a:p>
            <a:pPr lvl="1"/>
            <a:r>
              <a:rPr lang="en-US" dirty="0" smtClean="0">
                <a:latin typeface="Arial" charset="0"/>
              </a:rPr>
              <a:t>Maximum luminosity </a:t>
            </a:r>
            <a:r>
              <a:rPr lang="en-US" dirty="0">
                <a:latin typeface="Arial" charset="0"/>
              </a:rPr>
              <a:t>: from 2e32 to 3e32 </a:t>
            </a:r>
            <a:r>
              <a:rPr lang="en-US" dirty="0" smtClean="0">
                <a:latin typeface="Arial" charset="0"/>
              </a:rPr>
              <a:t>cm</a:t>
            </a:r>
            <a:r>
              <a:rPr lang="en-US" baseline="30000" dirty="0" smtClean="0">
                <a:latin typeface="Arial" charset="0"/>
              </a:rPr>
              <a:t>-2</a:t>
            </a:r>
            <a:r>
              <a:rPr lang="en-US" dirty="0" smtClean="0">
                <a:latin typeface="Arial" charset="0"/>
              </a:rPr>
              <a:t> s</a:t>
            </a:r>
            <a:r>
              <a:rPr lang="en-US" baseline="30000" dirty="0" smtClean="0">
                <a:latin typeface="Arial" charset="0"/>
              </a:rPr>
              <a:t>-1</a:t>
            </a:r>
            <a:endParaRPr lang="en-US" baseline="30000" dirty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Luminosity leveling via separation required to get close</a:t>
            </a:r>
          </a:p>
          <a:p>
            <a:r>
              <a:rPr lang="en-US" dirty="0" smtClean="0">
                <a:latin typeface="Arial" charset="0"/>
              </a:rPr>
              <a:t>Alice</a:t>
            </a:r>
          </a:p>
          <a:p>
            <a:pPr lvl="1"/>
            <a:r>
              <a:rPr lang="de-DE" dirty="0">
                <a:latin typeface="Arial" charset="0"/>
              </a:rPr>
              <a:t>pp </a:t>
            </a:r>
            <a:r>
              <a:rPr lang="de-DE" dirty="0" err="1">
                <a:latin typeface="Arial" charset="0"/>
              </a:rPr>
              <a:t>run</a:t>
            </a:r>
            <a:r>
              <a:rPr lang="de-DE" dirty="0">
                <a:latin typeface="Arial" charset="0"/>
              </a:rPr>
              <a:t>:  5e29 &lt; L &lt; </a:t>
            </a:r>
            <a:r>
              <a:rPr lang="de-DE" dirty="0" smtClean="0">
                <a:latin typeface="Arial" charset="0"/>
              </a:rPr>
              <a:t>5e30  </a:t>
            </a:r>
            <a:r>
              <a:rPr lang="en-US" dirty="0">
                <a:latin typeface="Arial" charset="0"/>
              </a:rPr>
              <a:t>cm</a:t>
            </a:r>
            <a:r>
              <a:rPr lang="en-US" baseline="30000" dirty="0">
                <a:latin typeface="Arial" charset="0"/>
              </a:rPr>
              <a:t>-2</a:t>
            </a:r>
            <a:r>
              <a:rPr lang="en-US" dirty="0">
                <a:latin typeface="Arial" charset="0"/>
              </a:rPr>
              <a:t> s</a:t>
            </a:r>
            <a:r>
              <a:rPr lang="en-US" baseline="30000" dirty="0">
                <a:latin typeface="Arial" charset="0"/>
              </a:rPr>
              <a:t>-</a:t>
            </a:r>
            <a:r>
              <a:rPr lang="en-US" baseline="30000" dirty="0" smtClean="0">
                <a:latin typeface="Arial" charset="0"/>
              </a:rPr>
              <a:t>1</a:t>
            </a:r>
            <a:r>
              <a:rPr lang="de-DE" dirty="0" smtClean="0">
                <a:latin typeface="Arial" charset="0"/>
              </a:rPr>
              <a:t>, </a:t>
            </a:r>
            <a:r>
              <a:rPr lang="de-DE" dirty="0">
                <a:latin typeface="Arial" charset="0"/>
              </a:rPr>
              <a:t>µ &lt; </a:t>
            </a:r>
            <a:r>
              <a:rPr lang="de-DE" dirty="0" smtClean="0">
                <a:latin typeface="Arial" charset="0"/>
              </a:rPr>
              <a:t>0.05</a:t>
            </a:r>
            <a:endParaRPr lang="en-US" dirty="0" smtClean="0"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2011: main goals</a:t>
            </a:r>
            <a:endParaRPr lang="en-US" dirty="0"/>
          </a:p>
        </p:txBody>
      </p:sp>
      <p:pic>
        <p:nvPicPr>
          <p:cNvPr id="9" name="Picture 5" descr="D:\Massi\MyTalks\Chamonix11\space-Trave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076070" y="116540"/>
            <a:ext cx="348297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5436120" y="242086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7D"/>
              </a:buClr>
              <a:buFont typeface="Wingdings" charset="0"/>
              <a:buNone/>
            </a:pPr>
            <a:r>
              <a:rPr lang="en-US" sz="1600" dirty="0" smtClean="0">
                <a:solidFill>
                  <a:srgbClr val="00007D"/>
                </a:solidFill>
              </a:rPr>
              <a:t>fast, secure and far-reaching</a:t>
            </a:r>
            <a:endParaRPr lang="en-US" sz="1600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033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2011 potential</a:t>
            </a:r>
            <a:endParaRPr lang="en-US" dirty="0"/>
          </a:p>
        </p:txBody>
      </p:sp>
      <p:sp>
        <p:nvSpPr>
          <p:cNvPr id="44034" name="Rectangle 2"/>
          <p:cNvSpPr>
            <a:spLocks/>
          </p:cNvSpPr>
          <p:nvPr/>
        </p:nvSpPr>
        <p:spPr bwMode="auto">
          <a:xfrm>
            <a:off x="395420" y="836640"/>
            <a:ext cx="8661797" cy="48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Energy: 3.5 TeV 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Chamonix 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workshop in Jan. 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2011 – still splice concerns</a:t>
            </a:r>
            <a:endParaRPr lang="en-US" sz="2300" b="1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Bunch intensity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Baseline 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1.2 x 10</a:t>
            </a:r>
            <a:r>
              <a:rPr lang="en-US" sz="2200" baseline="320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11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protons, higher possible from injectors.</a:t>
            </a:r>
            <a:endParaRPr lang="en-US" sz="2300" b="1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Number of bunches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450 to 930 bunches (75 ns spacing): potential </a:t>
            </a:r>
            <a:r>
              <a:rPr lang="en-US" sz="22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2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</a:t>
            </a:r>
            <a:b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(possibly more with 50 ns spacing)</a:t>
            </a:r>
            <a:endParaRPr lang="en-US" sz="2300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marL="312528" indent="-312528">
              <a:spcBef>
                <a:spcPts val="844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Colliding beam sizes</a:t>
            </a:r>
            <a:br>
              <a:rPr lang="en-US" sz="23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Maintain excellent beams from injectors: </a:t>
            </a:r>
            <a:r>
              <a:rPr lang="en-US" sz="22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50% smaller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than nominal</a:t>
            </a:r>
            <a:b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ja-JP" altLang="en-US" sz="2200" dirty="0" smtClean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“</a:t>
            </a:r>
            <a:r>
              <a:rPr lang="en-US" altLang="ja-JP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queeze</a:t>
            </a:r>
            <a:r>
              <a:rPr lang="ja-JP" altLang="en-US" sz="2200" dirty="0">
                <a:solidFill>
                  <a:srgbClr val="000000"/>
                </a:solidFill>
                <a:latin typeface="Arial"/>
                <a:ea typeface="ＭＳ Ｐゴシック" charset="0"/>
                <a:cs typeface="Helvetica" charset="0"/>
                <a:sym typeface="Helvetica" charset="0"/>
              </a:rPr>
              <a:t>”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beams further: another </a:t>
            </a:r>
            <a:r>
              <a:rPr lang="en-US" sz="22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2</a:t>
            </a:r>
            <a:endParaRPr lang="en-US" sz="2300" b="1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40" y="6093370"/>
            <a:ext cx="806512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8000"/>
                </a:solidFill>
                <a:ea typeface="+mn-ea"/>
                <a:cs typeface="+mn-cs"/>
              </a:rPr>
              <a:t>Working with beta* = 1.5 m in Atlas, CMS; 3 m in LHCb; 10 m in Alice</a:t>
            </a:r>
            <a:endParaRPr lang="en-US" sz="2000" dirty="0">
              <a:solidFill>
                <a:srgbClr val="008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5776938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Peak and Integrated Luminosity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038476725"/>
              </p:ext>
            </p:extLst>
          </p:nvPr>
        </p:nvGraphicFramePr>
        <p:xfrm>
          <a:off x="1547580" y="908650"/>
          <a:ext cx="5832810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11590"/>
                <a:gridCol w="2321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 TeV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Beta*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 m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</a:t>
                      </a:r>
                      <a:r>
                        <a:rPr lang="en-US" sz="2000" baseline="0" dirty="0" smtClean="0"/>
                        <a:t> spacing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 ns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intensity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</a:t>
                      </a:r>
                      <a:r>
                        <a:rPr lang="en-US" sz="2000" baseline="0" dirty="0" smtClean="0"/>
                        <a:t> x 10</a:t>
                      </a:r>
                      <a:r>
                        <a:rPr lang="en-US" sz="2000" baseline="30000" dirty="0" smtClean="0"/>
                        <a:t>11</a:t>
                      </a:r>
                      <a:endParaRPr lang="en-US" sz="2000" baseline="30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Stored beam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75 MJ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Days</a:t>
                      </a:r>
                      <a:r>
                        <a:rPr lang="en-US" sz="2000" baseline="0" dirty="0" smtClean="0"/>
                        <a:t> at peak luminosity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135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Hübner factor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393413024"/>
              </p:ext>
            </p:extLst>
          </p:nvPr>
        </p:nvGraphicFramePr>
        <p:xfrm>
          <a:off x="1331550" y="4077090"/>
          <a:ext cx="6096000" cy="180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0081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Emittance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mm.mrad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Beam-beam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Luminosity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[cm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Integrated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Luminosity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[fb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1.3 x 10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sz="20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~2.7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1.6 x 10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~3.3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575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450" y="836640"/>
            <a:ext cx="8229600" cy="5616780"/>
          </a:xfrm>
        </p:spPr>
        <p:txBody>
          <a:bodyPr/>
          <a:lstStyle/>
          <a:p>
            <a:r>
              <a:rPr lang="en-US" dirty="0" smtClean="0"/>
              <a:t>Beam commissioning: 3 weeks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xit - stable beams with low </a:t>
            </a:r>
            <a:r>
              <a:rPr lang="en-US" dirty="0">
                <a:solidFill>
                  <a:srgbClr val="FF0000"/>
                </a:solidFill>
              </a:rPr>
              <a:t>number of bunches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Ramp-up to ~200 bunches (75 ns): 2 weeks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Multi-bunch injection commissioning continued</a:t>
            </a:r>
          </a:p>
          <a:p>
            <a:pPr lvl="1"/>
            <a:r>
              <a:rPr lang="en-US" dirty="0" smtClean="0"/>
              <a:t>Stable beams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Intermediate </a:t>
            </a:r>
            <a:r>
              <a:rPr lang="en-US" dirty="0">
                <a:solidFill>
                  <a:srgbClr val="008000"/>
                </a:solidFill>
              </a:rPr>
              <a:t>energy </a:t>
            </a:r>
            <a:r>
              <a:rPr lang="en-US" dirty="0" smtClean="0">
                <a:solidFill>
                  <a:srgbClr val="008000"/>
                </a:solidFill>
              </a:rPr>
              <a:t>run: 4 -5 </a:t>
            </a:r>
            <a:r>
              <a:rPr lang="en-US" dirty="0" smtClean="0">
                <a:solidFill>
                  <a:srgbClr val="008000"/>
                </a:solidFill>
              </a:rPr>
              <a:t>days                    </a:t>
            </a:r>
            <a:r>
              <a:rPr lang="en-US" sz="3700" b="1" dirty="0" smtClean="0">
                <a:solidFill>
                  <a:srgbClr val="00FF00"/>
                </a:solidFill>
                <a:ea typeface="ＭＳ Ｐゴシック" charset="0"/>
                <a:cs typeface="Lucida Grande" charset="0"/>
              </a:rPr>
              <a:t>✓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Technical Stop: 4+1 days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Scrubbing run: 10 days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finished...</a:t>
            </a:r>
            <a:endParaRPr lang="en-US" dirty="0" smtClean="0"/>
          </a:p>
          <a:p>
            <a:r>
              <a:rPr lang="en-US" dirty="0" smtClean="0"/>
              <a:t>Resume  </a:t>
            </a:r>
            <a:r>
              <a:rPr lang="en-US" dirty="0"/>
              <a:t>operation </a:t>
            </a:r>
            <a:r>
              <a:rPr lang="en-US" dirty="0" smtClean="0"/>
              <a:t>for physics and </a:t>
            </a:r>
            <a:r>
              <a:rPr lang="en-US" dirty="0"/>
              <a:t>increase </a:t>
            </a:r>
            <a:r>
              <a:rPr lang="en-US" dirty="0" smtClean="0"/>
              <a:t>number of  bunches:</a:t>
            </a:r>
            <a:endParaRPr lang="en-US" dirty="0"/>
          </a:p>
          <a:p>
            <a:pPr lvl="1"/>
            <a:r>
              <a:rPr lang="en-US" dirty="0" smtClean="0"/>
              <a:t>300 </a:t>
            </a:r>
            <a:r>
              <a:rPr lang="en-US" dirty="0"/>
              <a:t>– </a:t>
            </a:r>
            <a:r>
              <a:rPr lang="en-US" b="1" dirty="0">
                <a:solidFill>
                  <a:srgbClr val="FF0000"/>
                </a:solidFill>
              </a:rPr>
              <a:t>400</a:t>
            </a:r>
            <a:r>
              <a:rPr lang="en-US" dirty="0"/>
              <a:t> – 600 – 800 – </a:t>
            </a:r>
            <a:r>
              <a:rPr lang="en-US" dirty="0" smtClean="0"/>
              <a:t>900 </a:t>
            </a:r>
            <a:r>
              <a:rPr lang="en-US" dirty="0" smtClean="0"/>
              <a:t>– </a:t>
            </a:r>
            <a:r>
              <a:rPr lang="en-US" dirty="0" smtClean="0"/>
              <a:t>…1400</a:t>
            </a:r>
          </a:p>
          <a:p>
            <a:pPr lvl="1"/>
            <a:r>
              <a:rPr lang="en-US" dirty="0" smtClean="0"/>
              <a:t> Machine protection qualification at each step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2011 - baseline scenario 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308380" y="1104098"/>
            <a:ext cx="540220" cy="3860917"/>
            <a:chOff x="-17" y="111"/>
            <a:chExt cx="424" cy="2346"/>
          </a:xfrm>
        </p:grpSpPr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-17" y="111"/>
              <a:ext cx="42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12" name="Rectangle 5"/>
            <p:cNvSpPr>
              <a:spLocks/>
            </p:cNvSpPr>
            <p:nvPr/>
          </p:nvSpPr>
          <p:spPr bwMode="auto">
            <a:xfrm>
              <a:off x="-17" y="691"/>
              <a:ext cx="42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13" name="Rectangle 6"/>
            <p:cNvSpPr>
              <a:spLocks/>
            </p:cNvSpPr>
            <p:nvPr/>
          </p:nvSpPr>
          <p:spPr bwMode="auto">
            <a:xfrm>
              <a:off x="-17" y="1659"/>
              <a:ext cx="42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14" name="Rectangle 7"/>
            <p:cNvSpPr>
              <a:spLocks/>
            </p:cNvSpPr>
            <p:nvPr/>
          </p:nvSpPr>
          <p:spPr bwMode="auto">
            <a:xfrm>
              <a:off x="-17" y="2111"/>
              <a:ext cx="41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93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Draft LHC schedule Q1 &amp; Q2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836640"/>
            <a:ext cx="8315481" cy="55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0841014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Just a reminder….</a:t>
            </a:r>
            <a:endParaRPr lang="en-US" dirty="0"/>
          </a:p>
        </p:txBody>
      </p:sp>
      <p:pic>
        <p:nvPicPr>
          <p:cNvPr id="2355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1389" t="11481" r="49860" b="43889"/>
          <a:stretch>
            <a:fillRect/>
          </a:stretch>
        </p:blipFill>
        <p:spPr bwMode="auto">
          <a:xfrm>
            <a:off x="151805" y="1821656"/>
            <a:ext cx="4259461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/>
          </p:cNvSpPr>
          <p:nvPr/>
        </p:nvSpPr>
        <p:spPr bwMode="auto">
          <a:xfrm>
            <a:off x="155153" y="5683746"/>
            <a:ext cx="8840391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Units for the luminosity: </a:t>
            </a:r>
            <a:b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	</a:t>
            </a:r>
            <a:r>
              <a:rPr lang="en-US" sz="1500" i="1" u="sng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Peak luminosity</a:t>
            </a: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given in event rate per unit of area	cm</a:t>
            </a:r>
            <a:r>
              <a:rPr lang="en-US" sz="1500" i="1" baseline="3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-2</a:t>
            </a: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</a:t>
            </a:r>
            <a:r>
              <a:rPr lang="en-US" sz="1500" i="1" baseline="3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     </a:t>
            </a: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	</a:t>
            </a:r>
            <a:r>
              <a:rPr lang="en-US" sz="1500" b="1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2010 goal = 10</a:t>
            </a:r>
            <a:r>
              <a:rPr lang="en-US" sz="1500" b="1" i="1" baseline="3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32</a:t>
            </a:r>
            <a:r>
              <a:rPr lang="en-US" sz="1500" b="1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cm</a:t>
            </a:r>
            <a:r>
              <a:rPr lang="en-US" sz="1500" b="1" i="1" baseline="3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-2</a:t>
            </a:r>
            <a:r>
              <a:rPr lang="en-US" sz="1500" b="1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</a:t>
            </a:r>
            <a:r>
              <a:rPr lang="en-US" sz="1500" b="1" i="1" baseline="3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  <a:endParaRPr lang="en-US" sz="1500" i="1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	</a:t>
            </a:r>
            <a:r>
              <a:rPr lang="en-US" sz="1500" i="1" u="sng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Integral luminosity </a:t>
            </a: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(prop. to number of collisions)	fb</a:t>
            </a:r>
            <a:r>
              <a:rPr lang="en-US" sz="1500" i="1" baseline="3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	     </a:t>
            </a:r>
            <a:r>
              <a:rPr lang="en-US" sz="15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</a:t>
            </a:r>
            <a:r>
              <a:rPr lang="en-US" sz="1500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500" b="1" i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2011 </a:t>
            </a:r>
            <a:r>
              <a:rPr lang="en-US" sz="1500" b="1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goal = 1 fb</a:t>
            </a:r>
            <a:r>
              <a:rPr lang="en-US" sz="1500" b="1" i="1" baseline="320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89922" y="955477"/>
            <a:ext cx="3929063" cy="3746004"/>
            <a:chOff x="0" y="0"/>
            <a:chExt cx="3520" cy="3356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" y="1052"/>
              <a:ext cx="2403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395" y="2188"/>
              <a:ext cx="2736" cy="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1800" i="1" u="sng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Key parameters</a:t>
              </a:r>
              <a:r>
                <a:rPr lang="en-US" sz="1800" i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: </a:t>
              </a:r>
              <a:br>
                <a:rPr lang="en-US" sz="1800" i="1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800" i="1" dirty="0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</a:t>
              </a:r>
              <a:r>
                <a:rPr lang="en-US" sz="1800" i="1" baseline="-6000" dirty="0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</a:t>
              </a:r>
              <a:r>
                <a:rPr lang="en-US" sz="1800" dirty="0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 </a:t>
              </a:r>
              <a:r>
                <a:rPr lang="en-US" sz="1800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bunch intensity</a:t>
              </a:r>
              <a:endParaRPr lang="en-US" sz="1800" i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1800" i="1" dirty="0" err="1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</a:t>
              </a:r>
              <a:r>
                <a:rPr lang="en-US" sz="1800" i="1" baseline="-6000" dirty="0" err="1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</a:t>
              </a:r>
              <a:r>
                <a:rPr lang="en-US" sz="1800" dirty="0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 </a:t>
              </a:r>
              <a:r>
                <a:rPr lang="en-US" sz="1800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number of bunches</a:t>
              </a:r>
              <a:endParaRPr lang="en-US" sz="18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1800" i="1" dirty="0" err="1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σ</a:t>
              </a:r>
              <a:r>
                <a:rPr lang="en-US" sz="1800" i="1" dirty="0" smtClean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 </a:t>
              </a:r>
              <a:r>
                <a:rPr lang="en-US" sz="1800" dirty="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= </a:t>
              </a:r>
              <a:r>
                <a:rPr lang="en-US" sz="1800" dirty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colliding beam size</a:t>
              </a:r>
            </a:p>
          </p:txBody>
        </p:sp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0" y="0"/>
              <a:ext cx="3520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The rate of </a:t>
              </a:r>
              <a:r>
                <a:rPr lang="en-US" sz="1800" b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new particle</a:t>
              </a:r>
              <a:r>
                <a:rPr lang="ja-JP" altLang="en-US" sz="1800" b="1">
                  <a:solidFill>
                    <a:srgbClr val="000000"/>
                  </a:solidFill>
                  <a:latin typeface="Arial"/>
                  <a:ea typeface="ＭＳ Ｐゴシック" charset="0"/>
                  <a:cs typeface="Helvetica" charset="0"/>
                  <a:sym typeface="Helvetica" charset="0"/>
                </a:rPr>
                <a:t>’</a:t>
              </a:r>
              <a:r>
                <a:rPr lang="en-US" sz="1800" b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s production</a:t>
              </a:r>
              <a:r>
                <a: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is proportional to the </a:t>
              </a:r>
              <a:r>
                <a:rPr lang="en-US" sz="1800" b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luminosity</a:t>
              </a:r>
              <a:r>
                <a: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:</a:t>
              </a:r>
            </a:p>
          </p:txBody>
        </p:sp>
      </p:grpSp>
      <p:sp>
        <p:nvSpPr>
          <p:cNvPr id="23560" name="Rectangle 8"/>
          <p:cNvSpPr>
            <a:spLocks/>
          </p:cNvSpPr>
          <p:nvPr/>
        </p:nvSpPr>
        <p:spPr bwMode="auto">
          <a:xfrm>
            <a:off x="285750" y="946547"/>
            <a:ext cx="438447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700" i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Collisions at the LHC: counter-rotating, high-intensity bunches of protons or heavy ions.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178594" y="5170289"/>
            <a:ext cx="8786813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1800" i="1" u="sng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Nominal LHC parameters (7 TeV)</a:t>
            </a:r>
            <a:r>
              <a:rPr lang="en-US" sz="1800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: </a:t>
            </a:r>
            <a:r>
              <a:rPr lang="en-US" sz="1800" b="1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2808</a:t>
            </a:r>
            <a:r>
              <a:rPr lang="en-US" sz="1800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bunches of </a:t>
            </a:r>
            <a:r>
              <a:rPr lang="en-US" sz="1800" b="1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1.1x10</a:t>
            </a:r>
            <a:r>
              <a:rPr lang="en-US" sz="1800" b="1" i="1" baseline="320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11</a:t>
            </a:r>
            <a:r>
              <a:rPr lang="en-US" sz="1800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protons, </a:t>
            </a:r>
            <a:r>
              <a:rPr lang="en-US" sz="1800" b="1" i="1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16</a:t>
            </a:r>
            <a:r>
              <a:rPr lang="en-US" sz="1800" i="1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micron </a:t>
            </a:r>
            <a:r>
              <a:rPr lang="en-US" sz="1800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size.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13254837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6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Draft LHC schedule Q3 &amp; Q4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836640"/>
            <a:ext cx="8077875" cy="535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28216498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– progress so far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05884686"/>
              </p:ext>
            </p:extLst>
          </p:nvPr>
        </p:nvGraphicFramePr>
        <p:xfrm>
          <a:off x="179390" y="980660"/>
          <a:ext cx="8785220" cy="518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2260"/>
                <a:gridCol w="69129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February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First beam, circulating beams established.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collisions at 3.5 TeV, beta*=1.5 m. with pilot beams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 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Nominal bunches at 3.5 TeV, start collimator set-up,</a:t>
                      </a:r>
                      <a:r>
                        <a:rPr lang="en-US" sz="2000" baseline="0" dirty="0" smtClean="0"/>
                        <a:t> injection and beam dump set-up &amp; validation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 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stable beams, 3 bunches per beam, initial luminosity 1.6e30 cm-2s-1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 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 bunches per beam, initial luminosity ~3e31 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19 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64 bunches per beam, initial luminosity ~6e31 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 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200 bunches : 2.5e32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cm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2000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 – 27 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Intermediate energy run successful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 – 31 March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Technical stop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0" dirty="0" smtClean="0"/>
                        <a:t> – 13 April</a:t>
                      </a:r>
                    </a:p>
                    <a:p>
                      <a:r>
                        <a:rPr lang="en-US" sz="2000" baseline="0" dirty="0" smtClean="0"/>
                        <a:t>Now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Scrubbing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Restarted Physics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5338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luminosity 2011</a:t>
            </a:r>
            <a:endParaRPr lang="en-US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1403560" y="3178280"/>
            <a:ext cx="5746000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pic>
        <p:nvPicPr>
          <p:cNvPr id="7" name="Picture 6" descr="daytotal_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8458200" cy="5585192"/>
          </a:xfrm>
          <a:prstGeom prst="rect">
            <a:avLst/>
          </a:prstGeom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600200" y="4446762"/>
            <a:ext cx="7162800" cy="353838"/>
            <a:chOff x="0" y="194"/>
            <a:chExt cx="5616" cy="317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0" y="356"/>
              <a:ext cx="479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12" name="Rectangle 7"/>
            <p:cNvSpPr>
              <a:spLocks/>
            </p:cNvSpPr>
            <p:nvPr/>
          </p:nvSpPr>
          <p:spPr bwMode="auto">
            <a:xfrm>
              <a:off x="4866" y="194"/>
              <a:ext cx="750" cy="3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en-US" sz="2100" b="1" dirty="0" smtClean="0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2010</a:t>
              </a:r>
              <a:endParaRPr lang="en-US" sz="2100" b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521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integrated </a:t>
            </a:r>
            <a:r>
              <a:rPr lang="en-US" dirty="0" smtClean="0"/>
              <a:t>luminosity 2011</a:t>
            </a:r>
            <a:endParaRPr lang="en-US" dirty="0"/>
          </a:p>
        </p:txBody>
      </p:sp>
      <p:pic>
        <p:nvPicPr>
          <p:cNvPr id="9" name="Picture 8" descr="daytotal_il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880039" cy="5334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521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Impressively fast </a:t>
            </a:r>
            <a:r>
              <a:rPr lang="en-US" dirty="0"/>
              <a:t>re-</a:t>
            </a:r>
            <a:r>
              <a:rPr lang="en-US" dirty="0" smtClean="0"/>
              <a:t>commissioning with </a:t>
            </a:r>
            <a:r>
              <a:rPr lang="en-US" dirty="0"/>
              <a:t>improvements across the </a:t>
            </a:r>
            <a:r>
              <a:rPr lang="en-US" dirty="0" smtClean="0"/>
              <a:t>board</a:t>
            </a:r>
            <a:endParaRPr lang="en-US" dirty="0"/>
          </a:p>
          <a:p>
            <a:r>
              <a:rPr lang="en-US" dirty="0"/>
              <a:t>Operation cycle now well optimized: faster ramp &amp; </a:t>
            </a:r>
            <a:r>
              <a:rPr lang="en-US" dirty="0" smtClean="0"/>
              <a:t>squeeze, excellent operational efficiency</a:t>
            </a:r>
          </a:p>
          <a:p>
            <a:r>
              <a:rPr lang="en-US" dirty="0" smtClean="0"/>
              <a:t>Fast ramp back in intensity </a:t>
            </a:r>
          </a:p>
          <a:p>
            <a:pPr lvl="1"/>
            <a:r>
              <a:rPr lang="en-US" dirty="0" smtClean="0"/>
              <a:t>Up to 200 bunches with record luminosity </a:t>
            </a:r>
          </a:p>
          <a:p>
            <a:pPr lvl="1"/>
            <a:r>
              <a:rPr lang="en-US" dirty="0" smtClean="0"/>
              <a:t>Integrated 28 pb-1 already (over 50% of last year’s total)</a:t>
            </a:r>
          </a:p>
          <a:p>
            <a:pPr lvl="1"/>
            <a:r>
              <a:rPr lang="en-US" dirty="0" smtClean="0"/>
              <a:t>Looking very encouraging</a:t>
            </a:r>
          </a:p>
          <a:p>
            <a:pPr lvl="1"/>
            <a:endParaRPr lang="en-US" dirty="0"/>
          </a:p>
          <a:p>
            <a:r>
              <a:rPr lang="en-US" dirty="0" smtClean="0"/>
              <a:t>Hiatus for:</a:t>
            </a:r>
          </a:p>
          <a:p>
            <a:pPr lvl="1"/>
            <a:r>
              <a:rPr lang="en-US" dirty="0" smtClean="0"/>
              <a:t>1.38 TeV; technical stop; scrubbing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Back into physics</a:t>
            </a:r>
            <a:r>
              <a:rPr lang="en-US" dirty="0" smtClean="0"/>
              <a:t> </a:t>
            </a:r>
            <a:r>
              <a:rPr lang="en-US" dirty="0" smtClean="0"/>
              <a:t>last</a:t>
            </a:r>
            <a:r>
              <a:rPr lang="en-US" dirty="0" smtClean="0"/>
              <a:t> week, new records </a:t>
            </a:r>
            <a:r>
              <a:rPr lang="en-US" dirty="0" smtClean="0"/>
              <a:t>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summary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9123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458200" cy="762000"/>
          </a:xfrm>
        </p:spPr>
        <p:txBody>
          <a:bodyPr/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07" charset="-128"/>
                <a:cs typeface="ＭＳ Ｐゴシック" pitchFamily="-107" charset="-128"/>
              </a:rPr>
              <a:t>General considerations on experiments </a:t>
            </a:r>
            <a:endParaRPr lang="en-US" sz="2400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181600"/>
          </a:xfrm>
        </p:spPr>
        <p:txBody>
          <a:bodyPr/>
          <a:lstStyle/>
          <a:p>
            <a:r>
              <a:rPr lang="en-US" sz="2600" dirty="0" smtClean="0"/>
              <a:t>Technical stop efficiently used by the experiments to perform maintenance, install new equipment, make some fixes….</a:t>
            </a:r>
          </a:p>
          <a:p>
            <a:r>
              <a:rPr lang="en-US" sz="2600" dirty="0" smtClean="0"/>
              <a:t>….while not relaxing the effort on data analysis…</a:t>
            </a:r>
          </a:p>
          <a:p>
            <a:r>
              <a:rPr lang="en-US" sz="2600" dirty="0" smtClean="0"/>
              <a:t>…helped in that by WLCG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28806"/>
            <a:ext cx="8915400" cy="1323439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Prospects for the Higgs Boson </a:t>
            </a:r>
          </a:p>
          <a:p>
            <a:pPr algn="ctr">
              <a:defRPr/>
            </a:pPr>
            <a:r>
              <a:rPr lang="en-GB" sz="4000" dirty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i</a:t>
            </a:r>
            <a:r>
              <a:rPr lang="en-GB" sz="40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n 2011-2012 run</a:t>
            </a:r>
            <a:endParaRPr lang="en-GB" sz="40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94" y="503238"/>
            <a:ext cx="43529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6"/>
          <p:cNvSpPr>
            <a:spLocks noChangeArrowheads="1"/>
          </p:cNvSpPr>
          <p:nvPr/>
        </p:nvSpPr>
        <p:spPr bwMode="auto">
          <a:xfrm>
            <a:off x="357188" y="0"/>
            <a:ext cx="828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800" b="1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Search for the Higgs-Boson at the LHC</a:t>
            </a:r>
            <a:endParaRPr lang="en-GB" sz="2800" b="1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cxnSp>
        <p:nvCxnSpPr>
          <p:cNvPr id="176132" name="Straight Arrow Connector 11"/>
          <p:cNvCxnSpPr>
            <a:cxnSpLocks noChangeShapeType="1"/>
          </p:cNvCxnSpPr>
          <p:nvPr/>
        </p:nvCxnSpPr>
        <p:spPr bwMode="auto">
          <a:xfrm>
            <a:off x="2484443" y="1412887"/>
            <a:ext cx="4730750" cy="3230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6133" name="TextBox 6"/>
          <p:cNvSpPr txBox="1">
            <a:spLocks noChangeArrowheads="1"/>
          </p:cNvSpPr>
          <p:nvPr/>
        </p:nvSpPr>
        <p:spPr bwMode="auto">
          <a:xfrm>
            <a:off x="611190" y="1196975"/>
            <a:ext cx="23593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Production rate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of the Higgs-Bosons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depends on its mass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7194" y="3429012"/>
            <a:ext cx="3786187" cy="3273425"/>
            <a:chOff x="4066" y="335"/>
            <a:chExt cx="1694" cy="1657"/>
          </a:xfrm>
        </p:grpSpPr>
        <p:pic>
          <p:nvPicPr>
            <p:cNvPr id="1761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6" y="335"/>
              <a:ext cx="1694" cy="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139" name="Rectangle 10"/>
            <p:cNvSpPr>
              <a:spLocks noChangeArrowheads="1"/>
            </p:cNvSpPr>
            <p:nvPr/>
          </p:nvSpPr>
          <p:spPr bwMode="auto">
            <a:xfrm>
              <a:off x="4422" y="1926"/>
              <a:ext cx="12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176140" name="Rectangle 11"/>
            <p:cNvSpPr>
              <a:spLocks noChangeArrowheads="1"/>
            </p:cNvSpPr>
            <p:nvPr/>
          </p:nvSpPr>
          <p:spPr bwMode="auto">
            <a:xfrm>
              <a:off x="4530" y="1950"/>
              <a:ext cx="192" cy="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cxnSp>
        <p:nvCxnSpPr>
          <p:cNvPr id="176135" name="Straight Arrow Connector 13"/>
          <p:cNvCxnSpPr>
            <a:cxnSpLocks noChangeShapeType="1"/>
          </p:cNvCxnSpPr>
          <p:nvPr/>
        </p:nvCxnSpPr>
        <p:spPr bwMode="auto">
          <a:xfrm rot="5400000">
            <a:off x="214319" y="2643194"/>
            <a:ext cx="1000125" cy="4286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315" y="2349500"/>
            <a:ext cx="35822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as well as its decay possibilities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(“Signature (or picture)” 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as seen in the detector) 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>
            <a:off x="2542387" y="2866232"/>
            <a:ext cx="1296987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HiggsBr-1TeV.png"/>
          <p:cNvPicPr>
            <a:picLocks noChangeAspect="1"/>
          </p:cNvPicPr>
          <p:nvPr/>
        </p:nvPicPr>
        <p:blipFill>
          <a:blip r:embed="rId3" cstate="print"/>
          <a:srcRect t="3069" b="1930"/>
          <a:stretch>
            <a:fillRect/>
          </a:stretch>
        </p:blipFill>
        <p:spPr bwMode="auto">
          <a:xfrm>
            <a:off x="1371600" y="895350"/>
            <a:ext cx="65532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762000"/>
          </a:xfrm>
        </p:spPr>
        <p:txBody>
          <a:bodyPr/>
          <a:lstStyle/>
          <a:p>
            <a:r>
              <a:rPr lang="en-US" dirty="0" smtClean="0"/>
              <a:t>Higgs Decay Modes </a:t>
            </a:r>
            <a:r>
              <a:rPr lang="en-US" dirty="0" err="1" smtClean="0"/>
              <a:t>vs</a:t>
            </a:r>
            <a:r>
              <a:rPr lang="en-US" dirty="0" smtClean="0"/>
              <a:t> Its Mass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1336678" y="3581400"/>
            <a:ext cx="422275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rgbClr val="000080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63500" cap="flat" cmpd="sng" algn="ctr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3500">
              <a:solidFill>
                <a:srgbClr val="FF0000"/>
              </a:solidFill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65113" y="2984500"/>
            <a:ext cx="8758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61938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720850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179763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4640263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099175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7561263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9020175" y="2703519"/>
            <a:ext cx="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0665" name="Text Box 19"/>
          <p:cNvSpPr txBox="1">
            <a:spLocks noChangeArrowheads="1"/>
          </p:cNvSpPr>
          <p:nvPr/>
        </p:nvSpPr>
        <p:spPr bwMode="auto">
          <a:xfrm>
            <a:off x="1447803" y="3357564"/>
            <a:ext cx="54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100</a:t>
            </a:r>
          </a:p>
        </p:txBody>
      </p:sp>
      <p:sp>
        <p:nvSpPr>
          <p:cNvPr id="70666" name="Text Box 20"/>
          <p:cNvSpPr txBox="1">
            <a:spLocks noChangeArrowheads="1"/>
          </p:cNvSpPr>
          <p:nvPr/>
        </p:nvSpPr>
        <p:spPr bwMode="auto">
          <a:xfrm>
            <a:off x="2971803" y="3352800"/>
            <a:ext cx="54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200</a:t>
            </a:r>
          </a:p>
        </p:txBody>
      </p:sp>
      <p:sp>
        <p:nvSpPr>
          <p:cNvPr id="70667" name="Text Box 21"/>
          <p:cNvSpPr txBox="1">
            <a:spLocks noChangeArrowheads="1"/>
          </p:cNvSpPr>
          <p:nvPr/>
        </p:nvSpPr>
        <p:spPr bwMode="auto">
          <a:xfrm>
            <a:off x="4154489" y="3381375"/>
            <a:ext cx="757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300</a:t>
            </a:r>
          </a:p>
        </p:txBody>
      </p:sp>
      <p:sp>
        <p:nvSpPr>
          <p:cNvPr id="70668" name="Text Box 22"/>
          <p:cNvSpPr txBox="1">
            <a:spLocks noChangeArrowheads="1"/>
          </p:cNvSpPr>
          <p:nvPr/>
        </p:nvSpPr>
        <p:spPr bwMode="auto">
          <a:xfrm>
            <a:off x="5570536" y="3381375"/>
            <a:ext cx="809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 400</a:t>
            </a:r>
          </a:p>
        </p:txBody>
      </p:sp>
      <p:sp>
        <p:nvSpPr>
          <p:cNvPr id="70669" name="Text Box 23"/>
          <p:cNvSpPr txBox="1">
            <a:spLocks noChangeArrowheads="1"/>
          </p:cNvSpPr>
          <p:nvPr/>
        </p:nvSpPr>
        <p:spPr bwMode="auto">
          <a:xfrm>
            <a:off x="7051675" y="3381375"/>
            <a:ext cx="809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 500</a:t>
            </a:r>
          </a:p>
        </p:txBody>
      </p:sp>
      <p:sp>
        <p:nvSpPr>
          <p:cNvPr id="70670" name="Text Box 24"/>
          <p:cNvSpPr txBox="1">
            <a:spLocks noChangeArrowheads="1"/>
          </p:cNvSpPr>
          <p:nvPr/>
        </p:nvSpPr>
        <p:spPr bwMode="auto">
          <a:xfrm>
            <a:off x="8535989" y="3381375"/>
            <a:ext cx="757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    600</a:t>
            </a:r>
          </a:p>
        </p:txBody>
      </p:sp>
      <p:sp>
        <p:nvSpPr>
          <p:cNvPr id="70671" name="Text Box 30"/>
          <p:cNvSpPr txBox="1">
            <a:spLocks noChangeArrowheads="1"/>
          </p:cNvSpPr>
          <p:nvPr/>
        </p:nvSpPr>
        <p:spPr bwMode="auto">
          <a:xfrm>
            <a:off x="0" y="3381375"/>
            <a:ext cx="335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000000"/>
                </a:solidFill>
                <a:latin typeface="Arial Narrow" pitchFamily="34" charset="0"/>
                <a:ea typeface="ＭＳ Ｐゴシック"/>
                <a:cs typeface="Arial" charset="0"/>
              </a:rPr>
              <a:t>0</a:t>
            </a: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2111375" y="2703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>
            <a:off x="1898650" y="2895600"/>
            <a:ext cx="1588" cy="687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0674" name="Text Box 33"/>
          <p:cNvSpPr txBox="1">
            <a:spLocks noChangeArrowheads="1"/>
          </p:cNvSpPr>
          <p:nvPr/>
        </p:nvSpPr>
        <p:spPr bwMode="auto">
          <a:xfrm>
            <a:off x="1647827" y="3587750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pitchFamily="34" charset="0"/>
                <a:ea typeface="ＭＳ Ｐゴシック"/>
                <a:cs typeface="Arial" charset="0"/>
              </a:rPr>
              <a:t>114</a:t>
            </a: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2406653" y="2092331"/>
            <a:ext cx="23813" cy="134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2795591" y="2092331"/>
            <a:ext cx="25400" cy="134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0677" name="Rectangle 37"/>
          <p:cNvSpPr>
            <a:spLocks noChangeArrowheads="1"/>
          </p:cNvSpPr>
          <p:nvPr/>
        </p:nvSpPr>
        <p:spPr bwMode="auto">
          <a:xfrm>
            <a:off x="258763" y="2520950"/>
            <a:ext cx="1639887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70678" name="Rectangle 38"/>
          <p:cNvSpPr>
            <a:spLocks noChangeArrowheads="1"/>
          </p:cNvSpPr>
          <p:nvPr/>
        </p:nvSpPr>
        <p:spPr bwMode="auto">
          <a:xfrm>
            <a:off x="2430466" y="2554288"/>
            <a:ext cx="390525" cy="4238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70679" name="Text Box 40"/>
          <p:cNvSpPr txBox="1">
            <a:spLocks noChangeArrowheads="1"/>
          </p:cNvSpPr>
          <p:nvPr/>
        </p:nvSpPr>
        <p:spPr bwMode="auto">
          <a:xfrm>
            <a:off x="2105025" y="1660525"/>
            <a:ext cx="1019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pitchFamily="34" charset="0"/>
                <a:ea typeface="ＭＳ Ｐゴシック"/>
                <a:cs typeface="Arial" charset="0"/>
              </a:rPr>
              <a:t>158</a:t>
            </a:r>
          </a:p>
        </p:txBody>
      </p:sp>
      <p:sp>
        <p:nvSpPr>
          <p:cNvPr id="70680" name="Text Box 41"/>
          <p:cNvSpPr txBox="1">
            <a:spLocks noChangeArrowheads="1"/>
          </p:cNvSpPr>
          <p:nvPr/>
        </p:nvSpPr>
        <p:spPr bwMode="auto">
          <a:xfrm>
            <a:off x="2559053" y="1660525"/>
            <a:ext cx="500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rgbClr val="FF0000"/>
                </a:solidFill>
                <a:latin typeface="Arial Narrow" pitchFamily="34" charset="0"/>
                <a:ea typeface="ＭＳ Ｐゴシック"/>
                <a:cs typeface="Arial" charset="0"/>
              </a:rPr>
              <a:t>173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3" y="2520950"/>
            <a:ext cx="7115175" cy="476250"/>
            <a:chOff x="1905000" y="1752600"/>
            <a:chExt cx="7115175" cy="47625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05000" y="1752600"/>
              <a:ext cx="525463" cy="46355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38400" y="1752600"/>
              <a:ext cx="776288" cy="463550"/>
            </a:xfrm>
            <a:prstGeom prst="rect">
              <a:avLst/>
            </a:prstGeom>
            <a:solidFill>
              <a:srgbClr val="ADADEB">
                <a:alpha val="50195"/>
              </a:srgbClr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225800" y="1752600"/>
              <a:ext cx="5794375" cy="47625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2400" y="3962400"/>
            <a:ext cx="2743200" cy="2819400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Low Mass </a:t>
            </a:r>
          </a:p>
          <a:p>
            <a:pPr algn="ctr" eaLnBrk="1" hangingPunct="1"/>
            <a:r>
              <a:rPr lang="en-US" b="1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( M</a:t>
            </a:r>
            <a:r>
              <a:rPr lang="en-US" b="1" baseline="-25000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8000"/>
                </a:solidFill>
                <a:latin typeface="Arial" pitchFamily="34" charset="0"/>
                <a:ea typeface="ＭＳ Ｐゴシック"/>
                <a:cs typeface="Arial" charset="0"/>
              </a:rPr>
              <a:t>≈ 120 GeV )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Symbol" pitchFamily="18" charset="2"/>
                <a:ea typeface="ＭＳ Ｐゴシック"/>
                <a:cs typeface="Arial" charset="0"/>
              </a:rPr>
              <a:t>γγ</a:t>
            </a:r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 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 WW</a:t>
            </a:r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 qqH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Symbol" pitchFamily="18" charset="2"/>
                <a:ea typeface="ＭＳ Ｐゴシック"/>
                <a:cs typeface="Arial" charset="0"/>
              </a:rPr>
              <a:t>ττ</a:t>
            </a:r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V+ 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bb 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qqH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bb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V+ 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WW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200400" y="3962400"/>
            <a:ext cx="2667000" cy="2819400"/>
          </a:xfrm>
          <a:prstGeom prst="rect">
            <a:avLst/>
          </a:prstGeom>
          <a:solidFill>
            <a:srgbClr val="ADADEB">
              <a:alpha val="50195"/>
            </a:srgbClr>
          </a:soli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Mid Mass</a:t>
            </a:r>
          </a:p>
          <a:p>
            <a:pPr algn="ctr" eaLnBrk="1" hangingPunct="1"/>
            <a:r>
              <a:rPr lang="en-US" b="1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( M</a:t>
            </a:r>
            <a:r>
              <a:rPr lang="en-US" b="1" baseline="-25000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H </a:t>
            </a:r>
            <a:r>
              <a:rPr lang="en-US" b="1">
                <a:solidFill>
                  <a:srgbClr val="0000FF"/>
                </a:solidFill>
                <a:latin typeface="Arial" pitchFamily="34" charset="0"/>
                <a:ea typeface="ＭＳ Ｐゴシック"/>
                <a:cs typeface="Arial" charset="0"/>
              </a:rPr>
              <a:t>≈ 160 GeV )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WW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ZZ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096000" y="3962400"/>
            <a:ext cx="2971800" cy="2819400"/>
          </a:xfrm>
          <a:prstGeom prst="rect">
            <a:avLst/>
          </a:prstGeom>
          <a:solidFill>
            <a:srgbClr val="FFFD6C">
              <a:alpha val="50195"/>
            </a:srgbClr>
          </a:solidFill>
          <a:ln w="9525">
            <a:solidFill>
              <a:srgbClr val="0000FF">
                <a:alpha val="50195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b="1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High Mass</a:t>
            </a:r>
          </a:p>
          <a:p>
            <a:pPr algn="ctr" eaLnBrk="1" hangingPunct="1"/>
            <a:r>
              <a:rPr lang="en-US" b="1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( M</a:t>
            </a:r>
            <a:r>
              <a:rPr lang="en-US" b="1" baseline="-25000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DE00EA"/>
                </a:solidFill>
                <a:latin typeface="Arial" pitchFamily="34" charset="0"/>
                <a:ea typeface="ＭＳ Ｐゴシック"/>
                <a:cs typeface="Arial" charset="0"/>
              </a:rPr>
              <a:t>≈ 400 GeV )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ZZ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H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</a:t>
            </a:r>
            <a:r>
              <a:rPr lang="en-US" b="1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rPr>
              <a:t>WW</a:t>
            </a: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endParaRPr lang="en-US" b="1">
              <a:solidFill>
                <a:srgbClr val="000000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  <p:sp>
        <p:nvSpPr>
          <p:cNvPr id="70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The Higgs Search Landscape: LHC Joins The Fray !</a:t>
            </a:r>
          </a:p>
        </p:txBody>
      </p:sp>
      <p:sp>
        <p:nvSpPr>
          <p:cNvPr id="70686" name="TextBox 5"/>
          <p:cNvSpPr txBox="1">
            <a:spLocks noChangeArrowheads="1"/>
          </p:cNvSpPr>
          <p:nvPr/>
        </p:nvSpPr>
        <p:spPr bwMode="auto">
          <a:xfrm>
            <a:off x="2057400" y="1382714"/>
            <a:ext cx="1070012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Tevatron</a:t>
            </a:r>
          </a:p>
        </p:txBody>
      </p:sp>
      <p:sp>
        <p:nvSpPr>
          <p:cNvPr id="70687" name="TextBox 6"/>
          <p:cNvSpPr txBox="1">
            <a:spLocks noChangeArrowheads="1"/>
          </p:cNvSpPr>
          <p:nvPr/>
        </p:nvSpPr>
        <p:spPr bwMode="auto">
          <a:xfrm>
            <a:off x="761982" y="1382714"/>
            <a:ext cx="1070012" cy="92333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LEP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+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Tevatron</a:t>
            </a:r>
          </a:p>
        </p:txBody>
      </p:sp>
      <p:sp>
        <p:nvSpPr>
          <p:cNvPr id="70688" name="TextBox 9"/>
          <p:cNvSpPr txBox="1">
            <a:spLocks noChangeArrowheads="1"/>
          </p:cNvSpPr>
          <p:nvPr/>
        </p:nvSpPr>
        <p:spPr bwMode="auto">
          <a:xfrm>
            <a:off x="201616" y="911231"/>
            <a:ext cx="2593065" cy="30777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FFFF"/>
                </a:solidFill>
                <a:latin typeface="Arial" pitchFamily="34" charset="0"/>
                <a:ea typeface="ＭＳ Ｐゴシック"/>
                <a:cs typeface="Arial" charset="0"/>
              </a:rPr>
              <a:t>95% CL Excluded Mass range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ominal bunch intensity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1.15 x 10</a:t>
            </a:r>
            <a:r>
              <a:rPr lang="en-US" baseline="30000" dirty="0" smtClean="0">
                <a:solidFill>
                  <a:srgbClr val="FF0000"/>
                </a:solidFill>
              </a:rPr>
              <a:t>11</a:t>
            </a:r>
          </a:p>
          <a:p>
            <a:pPr lvl="1"/>
            <a:r>
              <a:rPr lang="en-US" dirty="0" smtClean="0"/>
              <a:t>Colliding this bunch intensity is surprisingly easy!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Nominal number of bunches: 2808</a:t>
            </a:r>
          </a:p>
          <a:p>
            <a:r>
              <a:rPr lang="en-US" dirty="0" smtClean="0"/>
              <a:t>Nominal bunch spacing: 25 ns (~7.5 m)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Worked in 2010 with trains of 150 ns</a:t>
            </a:r>
          </a:p>
          <a:p>
            <a:pPr lvl="1"/>
            <a:r>
              <a:rPr lang="en-US" dirty="0" smtClean="0"/>
              <a:t>up to 368 bunches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Aim for either 75 or 50 ns in 2011</a:t>
            </a:r>
          </a:p>
          <a:p>
            <a:pPr lvl="1"/>
            <a:r>
              <a:rPr lang="en-US" dirty="0" smtClean="0"/>
              <a:t>Maximum number of bunches 900 or 1400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intensity - bunch spacing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2743200" y="5181600"/>
            <a:ext cx="609600" cy="457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16"/>
          <p:cNvSpPr>
            <a:spLocks/>
          </p:cNvSpPr>
          <p:nvPr/>
        </p:nvSpPr>
        <p:spPr bwMode="auto">
          <a:xfrm rot="19500000">
            <a:off x="5211762" y="3704476"/>
            <a:ext cx="3800658" cy="772111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200" b="1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Decided  on April 13</a:t>
            </a:r>
            <a:endParaRPr lang="en-US" sz="2200" b="1" dirty="0">
              <a:solidFill>
                <a:srgbClr val="0000FF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2158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200" smtClean="0">
                <a:latin typeface="Arial" pitchFamily="34" charset="0"/>
              </a:rPr>
              <a:t>CMS &amp; ATLAS Projections Compared</a:t>
            </a:r>
          </a:p>
        </p:txBody>
      </p:sp>
      <p:pic>
        <p:nvPicPr>
          <p:cNvPr id="103427" name="Picture 5" descr="cms_and_atla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0" y="609600"/>
            <a:ext cx="869473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Experiments well prepared to exploit ALL decay channels accessible          </a:t>
            </a:r>
          </a:p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Experiments are cross-checking each other</a:t>
            </a:r>
          </a:p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Experiments are preparing to combine their results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Summary of Prospects</a:t>
            </a:r>
          </a:p>
        </p:txBody>
      </p:sp>
      <p:pic>
        <p:nvPicPr>
          <p:cNvPr id="114691" name="Picture 2" descr="C:\Christos\work\CMS\Talks\Aspen-Jan10\pics\oreach-2009-001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429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TextBox 4"/>
          <p:cNvSpPr txBox="1">
            <a:spLocks noChangeArrowheads="1"/>
          </p:cNvSpPr>
          <p:nvPr/>
        </p:nvSpPr>
        <p:spPr bwMode="auto">
          <a:xfrm>
            <a:off x="822325" y="3776663"/>
            <a:ext cx="104387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rgbClr val="FF0000"/>
                </a:solidFill>
                <a:latin typeface="Times New Roman" charset="0"/>
                <a:ea typeface="ＭＳ Ｐゴシック"/>
                <a:cs typeface="Arial" charset="0"/>
              </a:rPr>
              <a:t>Sergio </a:t>
            </a:r>
            <a:r>
              <a:rPr lang="en-US" sz="1050" b="1" dirty="0" err="1">
                <a:solidFill>
                  <a:srgbClr val="FF0000"/>
                </a:solidFill>
                <a:latin typeface="Times New Roman" charset="0"/>
                <a:ea typeface="ＭＳ Ｐゴシック"/>
                <a:cs typeface="Arial" charset="0"/>
              </a:rPr>
              <a:t>Cittolin</a:t>
            </a:r>
            <a:endParaRPr lang="en-US" sz="1050" b="1" dirty="0">
              <a:solidFill>
                <a:srgbClr val="FF0000"/>
              </a:solidFill>
              <a:latin typeface="Times New Roman" charset="0"/>
              <a:ea typeface="ＭＳ Ｐゴシック"/>
              <a:cs typeface="Arial" charset="0"/>
            </a:endParaRPr>
          </a:p>
        </p:txBody>
      </p:sp>
      <p:sp>
        <p:nvSpPr>
          <p:cNvPr id="114693" name="TextBox 8"/>
          <p:cNvSpPr txBox="1">
            <a:spLocks noChangeArrowheads="1"/>
          </p:cNvSpPr>
          <p:nvPr/>
        </p:nvSpPr>
        <p:spPr bwMode="auto">
          <a:xfrm>
            <a:off x="4355976" y="836714"/>
            <a:ext cx="4191000" cy="224676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Higgs Boson, if it exists between masses of (114 - 600 </a:t>
            </a:r>
            <a:r>
              <a:rPr lang="en-US" sz="2000" dirty="0" err="1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GeV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) will either be discovered or ruled out in</a:t>
            </a:r>
          </a:p>
          <a:p>
            <a:pPr algn="ctr" eaLnBrk="1" hangingPunct="1"/>
            <a:r>
              <a:rPr lang="en-US" sz="2000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 ≈ next two years </a:t>
            </a:r>
          </a:p>
          <a:p>
            <a:pPr algn="ctr" eaLnBrk="1" hangingPunct="1"/>
            <a:endParaRPr lang="en-US" sz="2000" dirty="0">
              <a:solidFill>
                <a:srgbClr val="FFFF00"/>
              </a:solidFill>
              <a:latin typeface="Arial" pitchFamily="34" charset="0"/>
              <a:ea typeface="ＭＳ Ｐゴシック"/>
              <a:cs typeface="Arial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  <a:sym typeface="Wingdings" pitchFamily="2" charset="2"/>
              </a:rPr>
              <a:t> Decided to run in 2011 and 2012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ＭＳ Ｐゴシック"/>
                <a:cs typeface="Arial" charset="0"/>
              </a:rPr>
              <a:t> 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914400" y="3981450"/>
          <a:ext cx="7467600" cy="2826308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1866900"/>
                <a:gridCol w="18669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SM Higgs Search Prospects (Mass in GeV)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ATLAS + CMS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≈ 2 x CMS 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95% CL exclusion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3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s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sensitivity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5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s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sensitivity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120 - 530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135 - 475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152 - 175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2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114 - 585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120 - 545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140 - 200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5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-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 600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114 - 600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128 - 482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10 fb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-1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114 - 600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114 - 600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117 - 535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…not only searches</a:t>
            </a:r>
            <a:endParaRPr lang="en-GB" dirty="0" smtClean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912816" y="2362200"/>
            <a:ext cx="7773987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2010 </a:t>
            </a:r>
            <a:r>
              <a:rPr lang="en-US" sz="32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LHCb</a:t>
            </a:r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results show exciting prospects for 2011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</a:rPr>
              <a:t>La Thuille 2011</a:t>
            </a: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E946D8-FF8F-0C48-A239-AFC7BB4EB795}" type="slidenum">
              <a:rPr lang="en-US">
                <a:solidFill>
                  <a:srgbClr val="898989"/>
                </a:solidFill>
              </a:rPr>
              <a:pPr/>
              <a:t>34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0"/>
            <a:ext cx="8921750" cy="63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</a:rPr>
              <a:t>La Thuille 2011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F94504-53DB-FE41-8CF4-FF6932C09698}" type="slidenum">
              <a:rPr lang="en-US">
                <a:solidFill>
                  <a:srgbClr val="898989"/>
                </a:solidFill>
              </a:rPr>
              <a:pPr/>
              <a:t>35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-6350"/>
            <a:ext cx="889635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149975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</a:rPr>
              <a:t>La Thuille 2011</a:t>
            </a:r>
          </a:p>
        </p:txBody>
      </p:sp>
      <p:sp>
        <p:nvSpPr>
          <p:cNvPr id="7373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1499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16FB69-8829-4A47-96A7-9A604B9956A5}" type="slidenum">
              <a:rPr lang="en-US">
                <a:solidFill>
                  <a:srgbClr val="898989"/>
                </a:solidFill>
              </a:rPr>
              <a:pPr/>
              <a:t>36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2667000" y="0"/>
            <a:ext cx="3094038" cy="523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Search for B</a:t>
            </a:r>
            <a:r>
              <a:rPr lang="en-US" sz="2800" b="1" i="1" baseline="-25000">
                <a:solidFill>
                  <a:srgbClr val="660066"/>
                </a:solidFill>
                <a:latin typeface="Calibri" charset="0"/>
              </a:rPr>
              <a:t>s</a:t>
            </a:r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2800" b="1" i="1">
                <a:solidFill>
                  <a:srgbClr val="660066"/>
                </a:solidFill>
                <a:latin typeface="Calibri" charset="0"/>
                <a:sym typeface="Wingdings" charset="2"/>
              </a:rPr>
              <a:t> </a:t>
            </a:r>
            <a:r>
              <a:rPr lang="en-US" sz="2800" b="1" i="1">
                <a:solidFill>
                  <a:srgbClr val="660066"/>
                </a:solidFill>
                <a:latin typeface="Symbol" charset="2"/>
                <a:ea typeface="Symbol" charset="2"/>
                <a:cs typeface="Symbol" charset="2"/>
                <a:sym typeface="Wingdings" charset="2"/>
              </a:rPr>
              <a:t>mm</a:t>
            </a:r>
            <a:endParaRPr lang="en-US" sz="2800" b="1" i="1">
              <a:solidFill>
                <a:srgbClr val="660066"/>
              </a:solidFill>
              <a:latin typeface="Calibri" charset="0"/>
            </a:endParaRPr>
          </a:p>
        </p:txBody>
      </p:sp>
      <p:pic>
        <p:nvPicPr>
          <p:cNvPr id="73733" name="Content Placeholder 3" descr="cls_Bs.pdf"/>
          <p:cNvPicPr>
            <a:picLocks noChangeAspect="1"/>
          </p:cNvPicPr>
          <p:nvPr/>
        </p:nvPicPr>
        <p:blipFill>
          <a:blip r:embed="rId2"/>
          <a:srcRect l="-11572" r="-11572"/>
          <a:stretch>
            <a:fillRect/>
          </a:stretch>
        </p:blipFill>
        <p:spPr bwMode="auto">
          <a:xfrm>
            <a:off x="1468438" y="990600"/>
            <a:ext cx="5889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8975" y="838200"/>
            <a:ext cx="7620000" cy="152400"/>
            <a:chOff x="745067" y="1168399"/>
            <a:chExt cx="7619997" cy="1524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45067" y="1168399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49867" y="1270000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5367338" y="1792288"/>
            <a:ext cx="21971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Expected upper limit</a:t>
            </a:r>
          </a:p>
        </p:txBody>
      </p:sp>
      <p:sp>
        <p:nvSpPr>
          <p:cNvPr id="73736" name="TextBox 11"/>
          <p:cNvSpPr txBox="1">
            <a:spLocks noChangeArrowheads="1"/>
          </p:cNvSpPr>
          <p:nvPr/>
        </p:nvSpPr>
        <p:spPr bwMode="auto">
          <a:xfrm>
            <a:off x="5367338" y="2162175"/>
            <a:ext cx="3086100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68% of possible experiments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compatible with expected limit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792538" y="1995488"/>
            <a:ext cx="1574800" cy="36988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859338" y="2365375"/>
            <a:ext cx="508000" cy="238125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39" name="TextBox 14"/>
          <p:cNvSpPr txBox="1">
            <a:spLocks noChangeArrowheads="1"/>
          </p:cNvSpPr>
          <p:nvPr/>
        </p:nvSpPr>
        <p:spPr bwMode="auto">
          <a:xfrm>
            <a:off x="1098550" y="2522538"/>
            <a:ext cx="21732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Observed upper limit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71838" y="2603500"/>
            <a:ext cx="301625" cy="52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41" name="TextBox 16"/>
          <p:cNvSpPr txBox="1">
            <a:spLocks noChangeArrowheads="1"/>
          </p:cNvSpPr>
          <p:nvPr/>
        </p:nvSpPr>
        <p:spPr bwMode="auto">
          <a:xfrm>
            <a:off x="277813" y="3097213"/>
            <a:ext cx="1773237" cy="7080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90% exclusion</a:t>
            </a:r>
          </a:p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95% exclusion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63750" y="3416300"/>
            <a:ext cx="3810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81213" y="3570288"/>
            <a:ext cx="381000" cy="158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450975" y="4314825"/>
          <a:ext cx="657013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21"/>
                <a:gridCol w="2314845"/>
                <a:gridCol w="1642533"/>
                <a:gridCol w="1642533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@ 90%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@ 95%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LHCb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Today, </a:t>
                      </a:r>
                      <a:r>
                        <a:rPr lang="en-US" sz="2200" b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pb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43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56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D0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best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6.1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PLB 693 539 (2010)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42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51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CDF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Preliminary,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3.7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b="1" baseline="30000" dirty="0" smtClean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Note 9892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36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43 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771" name="TextBox 20"/>
          <p:cNvSpPr txBox="1">
            <a:spLocks noChangeArrowheads="1"/>
          </p:cNvSpPr>
          <p:nvPr/>
        </p:nvSpPr>
        <p:spPr bwMode="auto">
          <a:xfrm>
            <a:off x="6662738" y="0"/>
            <a:ext cx="2176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i="1" smtClean="0">
                <a:solidFill>
                  <a:srgbClr val="000000"/>
                </a:solidFill>
                <a:ea typeface="Arial" charset="0"/>
                <a:cs typeface="Arial" charset="0"/>
              </a:rPr>
              <a:t>Paper submitted to </a:t>
            </a:r>
          </a:p>
          <a:p>
            <a:pPr eaLnBrk="1" hangingPunct="1"/>
            <a:r>
              <a:rPr lang="en-US" sz="1800" i="1" smtClean="0">
                <a:solidFill>
                  <a:srgbClr val="000000"/>
                </a:solidFill>
                <a:ea typeface="Arial" charset="0"/>
                <a:cs typeface="Arial" charset="0"/>
              </a:rPr>
              <a:t>Phys. Lett.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898989"/>
                </a:solidFill>
              </a:rPr>
              <a:t>La Thuille 2011</a:t>
            </a:r>
          </a:p>
        </p:txBody>
      </p:sp>
      <p:sp>
        <p:nvSpPr>
          <p:cNvPr id="747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1BFEC-CBFB-9B47-A85E-971AA6255329}" type="slidenum">
              <a:rPr lang="en-US">
                <a:solidFill>
                  <a:srgbClr val="898989"/>
                </a:solidFill>
              </a:rPr>
              <a:pPr/>
              <a:t>37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2667000" y="0"/>
            <a:ext cx="3125788" cy="523875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Search for B</a:t>
            </a:r>
            <a:r>
              <a:rPr lang="en-US" sz="2800" b="1" i="1" baseline="-25000">
                <a:solidFill>
                  <a:srgbClr val="660066"/>
                </a:solidFill>
                <a:latin typeface="Calibri" charset="0"/>
              </a:rPr>
              <a:t>d</a:t>
            </a:r>
            <a:r>
              <a:rPr lang="en-US" sz="2800" b="1" i="1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2800" b="1" i="1">
                <a:solidFill>
                  <a:srgbClr val="660066"/>
                </a:solidFill>
                <a:latin typeface="Calibri" charset="0"/>
                <a:sym typeface="Wingdings" charset="2"/>
              </a:rPr>
              <a:t> </a:t>
            </a:r>
            <a:r>
              <a:rPr lang="en-US" sz="2800" b="1" i="1">
                <a:solidFill>
                  <a:srgbClr val="660066"/>
                </a:solidFill>
                <a:latin typeface="Symbol" charset="2"/>
                <a:ea typeface="Symbol" charset="2"/>
                <a:cs typeface="Symbol" charset="2"/>
                <a:sym typeface="Wingdings" charset="2"/>
              </a:rPr>
              <a:t>mm</a:t>
            </a:r>
            <a:endParaRPr lang="en-US" sz="2800" b="1" i="1">
              <a:solidFill>
                <a:srgbClr val="660066"/>
              </a:solidFill>
              <a:latin typeface="Calibri" charset="0"/>
            </a:endParaRPr>
          </a:p>
        </p:txBody>
      </p:sp>
      <p:pic>
        <p:nvPicPr>
          <p:cNvPr id="74757" name="Picture 4" descr="cls_Bd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914400"/>
            <a:ext cx="48291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8975" y="762000"/>
            <a:ext cx="7620000" cy="152400"/>
            <a:chOff x="745067" y="1168399"/>
            <a:chExt cx="7619997" cy="15240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45067" y="1168399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9867" y="1270000"/>
              <a:ext cx="7315197" cy="50800"/>
            </a:xfrm>
            <a:prstGeom prst="line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59" name="TextBox 9"/>
          <p:cNvSpPr txBox="1">
            <a:spLocks noChangeArrowheads="1"/>
          </p:cNvSpPr>
          <p:nvPr/>
        </p:nvSpPr>
        <p:spPr bwMode="auto">
          <a:xfrm>
            <a:off x="5367338" y="1716088"/>
            <a:ext cx="21971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Expected upper limit</a:t>
            </a:r>
          </a:p>
        </p:txBody>
      </p:sp>
      <p:sp>
        <p:nvSpPr>
          <p:cNvPr id="74760" name="TextBox 10"/>
          <p:cNvSpPr txBox="1">
            <a:spLocks noChangeArrowheads="1"/>
          </p:cNvSpPr>
          <p:nvPr/>
        </p:nvSpPr>
        <p:spPr bwMode="auto">
          <a:xfrm>
            <a:off x="5367338" y="2085975"/>
            <a:ext cx="3113087" cy="646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68% of possible experiments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  <a:latin typeface="Times New Roman" charset="0"/>
              </a:rPr>
              <a:t>Compatible with expected limit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792538" y="1919288"/>
            <a:ext cx="1574800" cy="369887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859338" y="2289175"/>
            <a:ext cx="508000" cy="238125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3" name="TextBox 13"/>
          <p:cNvSpPr txBox="1">
            <a:spLocks noChangeArrowheads="1"/>
          </p:cNvSpPr>
          <p:nvPr/>
        </p:nvSpPr>
        <p:spPr bwMode="auto">
          <a:xfrm>
            <a:off x="1098550" y="2446338"/>
            <a:ext cx="21732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charset="0"/>
              </a:rPr>
              <a:t>Observed upper limit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71838" y="2527300"/>
            <a:ext cx="301625" cy="52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765" name="TextBox 15"/>
          <p:cNvSpPr txBox="1">
            <a:spLocks noChangeArrowheads="1"/>
          </p:cNvSpPr>
          <p:nvPr/>
        </p:nvSpPr>
        <p:spPr bwMode="auto">
          <a:xfrm>
            <a:off x="277813" y="3021013"/>
            <a:ext cx="1773237" cy="70802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90% exclusion</a:t>
            </a:r>
          </a:p>
          <a:p>
            <a:pPr eaLnBrk="1" hangingPunct="1"/>
            <a:r>
              <a:rPr lang="en-US" sz="20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95% exclusion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63750" y="3340100"/>
            <a:ext cx="3810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81213" y="3494088"/>
            <a:ext cx="381000" cy="158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098550" y="4238625"/>
          <a:ext cx="6922564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265"/>
                <a:gridCol w="2439017"/>
                <a:gridCol w="1730641"/>
                <a:gridCol w="1730641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@ 90%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@ 95% CL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LHCb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Today, </a:t>
                      </a:r>
                      <a:r>
                        <a:rPr lang="en-US" sz="2200" b="1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37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pb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12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&lt; 15 x10</a:t>
                      </a:r>
                      <a:r>
                        <a:rPr lang="en-US" sz="2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CDF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best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</a:p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PRL 100 101802 (2008)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15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18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/>
                          <a:cs typeface="Times New Roman"/>
                        </a:rPr>
                        <a:t>CDF</a:t>
                      </a:r>
                      <a:endParaRPr lang="en-US" sz="2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Preliminary,</a:t>
                      </a:r>
                      <a:r>
                        <a:rPr lang="en-US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3.7 fb</a:t>
                      </a:r>
                      <a:r>
                        <a:rPr lang="en-US" sz="20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-1</a:t>
                      </a:r>
                      <a:endParaRPr lang="en-US" b="1" baseline="30000" dirty="0" smtClean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Note 9892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7.6 x10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&lt; 9.1 </a:t>
                      </a:r>
                      <a:r>
                        <a:rPr lang="en-US" sz="2200" b="1" dirty="0" err="1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2200" b="1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 10</a:t>
                      </a:r>
                      <a:r>
                        <a:rPr lang="en-US" sz="2200" b="1" baseline="30000" dirty="0" smtClean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-9</a:t>
                      </a:r>
                      <a:endParaRPr lang="en-US" sz="2200" b="1" baseline="30000" dirty="0">
                        <a:solidFill>
                          <a:srgbClr val="0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7040" y="208823"/>
            <a:ext cx="8111520" cy="597662"/>
          </a:xfrm>
          <a:ln/>
        </p:spPr>
        <p:txBody>
          <a:bodyPr tIns="5485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GB" dirty="0" smtClean="0"/>
              <a:t>A possible LHC Time</a:t>
            </a:r>
            <a:r>
              <a:rPr lang="en-GB" dirty="0"/>
              <a:t>-line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12801" y="1261573"/>
            <a:ext cx="1440" cy="898654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1681" y="4817308"/>
            <a:ext cx="87120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</a:tabLst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~2021/22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4480" y="3485167"/>
            <a:ext cx="992160" cy="231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</a:tabLst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2017 or 18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63841" y="3920092"/>
            <a:ext cx="1440" cy="877053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5841" y="2197672"/>
            <a:ext cx="750240" cy="231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</a:tabLst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2013/14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9681" y="940420"/>
            <a:ext cx="462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2009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686880" y="2501543"/>
            <a:ext cx="4320" cy="892894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319040" y="884253"/>
            <a:ext cx="1480320" cy="38020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algn="ctr" defTabSz="407484" eaLnBrk="1">
              <a:lnSpc>
                <a:spcPct val="93000"/>
              </a:lnSpc>
              <a:spcBef>
                <a:spcPts val="771"/>
              </a:spcBef>
              <a:spcAft>
                <a:spcPts val="771"/>
              </a:spcAft>
              <a:buClr>
                <a:srgbClr val="000000"/>
              </a:buClr>
              <a:buSzPct val="100000"/>
              <a:tabLst>
                <a:tab pos="656582" algn="l"/>
                <a:tab pos="1313162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Start of LHC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37922" y="1324939"/>
            <a:ext cx="4664160" cy="63942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1: 7 </a:t>
            </a:r>
            <a:r>
              <a:rPr lang="en-GB" sz="1500" dirty="0" err="1">
                <a:solidFill>
                  <a:srgbClr val="000080"/>
                </a:solidFill>
                <a:ea typeface="msmincho" charset="0"/>
                <a:cs typeface="msmincho" charset="0"/>
              </a:rPr>
              <a:t>TeV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centre of mass energy,  luminosity  ramping up to few 10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33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cm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-2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s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, few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delivered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88320" y="5158622"/>
            <a:ext cx="1440" cy="898654"/>
          </a:xfrm>
          <a:prstGeom prst="line">
            <a:avLst/>
          </a:prstGeom>
          <a:noFill/>
          <a:ln w="9525">
            <a:solidFill>
              <a:srgbClr val="198A8A"/>
            </a:solidFill>
            <a:round/>
            <a:headEnd/>
            <a:tailEnd type="triangle" w="med" len="med"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000" dirty="0" smtClean="0">
              <a:solidFill>
                <a:srgbClr val="FFFFFF"/>
              </a:solidFill>
              <a:ea typeface="msmincho"/>
              <a:cs typeface="msmincho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56481" y="6123524"/>
            <a:ext cx="462240" cy="231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14399" rIns="0" bIns="0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rgbClr val="000080"/>
                </a:solidFill>
                <a:ea typeface="msmincho" charset="0"/>
                <a:cs typeface="msmincho" charset="0"/>
              </a:rPr>
              <a:t>2030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424162" y="6099041"/>
            <a:ext cx="2594880" cy="38020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ILC, High energy LHC, ... ? 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418400" y="4740979"/>
            <a:ext cx="5690880" cy="542937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Phase-II: High-luminosity LHC. New focussing magnets and CRAB cavities for very high luminosity with levelling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416960" y="3454923"/>
            <a:ext cx="5375520" cy="38020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Injector and LHC Phase-I upgrades to go to ultimate luminosity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342080" y="2016211"/>
            <a:ext cx="4060800" cy="748879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63500" dist="152735" dir="2700000" algn="ctr" rotWithShape="0">
              <a:srgbClr val="808080"/>
            </a:outerShdw>
          </a:effectLst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spcBef>
                <a:spcPts val="771"/>
              </a:spcBef>
              <a:spcAft>
                <a:spcPts val="771"/>
              </a:spcAft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LHC shut-down to prepare machine for design energy and nominal luminosity </a:t>
            </a:r>
            <a:r>
              <a:rPr lang="en-GB" sz="1500" dirty="0" smtClean="0">
                <a:solidFill>
                  <a:srgbClr val="000080"/>
                </a:solidFill>
                <a:ea typeface="msmincho" charset="0"/>
                <a:cs typeface="msmincho" charset="0"/>
              </a:rPr>
              <a:t> </a:t>
            </a:r>
            <a:endParaRPr lang="en-GB" sz="1500" dirty="0">
              <a:solidFill>
                <a:srgbClr val="000080"/>
              </a:solidFill>
              <a:ea typeface="msmincho" charset="0"/>
              <a:cs typeface="msmincho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79040" y="5462495"/>
            <a:ext cx="3133440" cy="561659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4: Collect data until &gt; 3000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624320" y="4006502"/>
            <a:ext cx="5866560" cy="63942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3: Ramp up luminosity to 2.2 </a:t>
            </a:r>
            <a:r>
              <a:rPr lang="en-GB" sz="1500" dirty="0" err="1">
                <a:solidFill>
                  <a:srgbClr val="000080"/>
                </a:solidFill>
                <a:ea typeface="msmincho" charset="0"/>
                <a:cs typeface="msmincho" charset="0"/>
              </a:rPr>
              <a:t>x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nominal, reaching ~100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/ year accumulate few hundred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584002" y="2949431"/>
            <a:ext cx="5810400" cy="482451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65304" tIns="78104" rIns="65304" bIns="65304">
            <a:prstTxWarp prst="textNoShape">
              <a:avLst/>
            </a:prstTxWarp>
          </a:bodyPr>
          <a:lstStyle/>
          <a:p>
            <a:pPr defTabSz="407484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Run 2: Ramp up luminosity to nominal (10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34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cm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-2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s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), ~50 to 100 fb</a:t>
            </a:r>
            <a:r>
              <a:rPr lang="en-GB" sz="1500" baseline="33000" dirty="0">
                <a:solidFill>
                  <a:srgbClr val="000080"/>
                </a:solidFill>
                <a:ea typeface="msmincho" charset="0"/>
                <a:cs typeface="msmincho" charset="0"/>
              </a:rPr>
              <a:t>-1</a:t>
            </a:r>
            <a:r>
              <a:rPr lang="en-GB" sz="1500" dirty="0">
                <a:solidFill>
                  <a:srgbClr val="000080"/>
                </a:solidFill>
                <a:ea typeface="msmincho" charset="0"/>
                <a:cs typeface="msmincho" charset="0"/>
              </a:rPr>
              <a:t> </a:t>
            </a:r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4560" y="809365"/>
            <a:ext cx="1818720" cy="20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 smtClean="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912816" y="1600200"/>
            <a:ext cx="7773987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 far so good</a:t>
            </a:r>
          </a:p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Keep pushing</a:t>
            </a:r>
          </a:p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Keep finger crossed</a:t>
            </a:r>
          </a:p>
          <a:p>
            <a:pPr eaLnBrk="1" hangingPunct="1"/>
            <a:r>
              <a:rPr 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Keep cool!</a:t>
            </a:r>
            <a:endParaRPr lang="en-US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Performances in 2010: LHC injectors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 l="970" r="107" b="13013"/>
          <a:stretch>
            <a:fillRect/>
          </a:stretch>
        </p:blipFill>
        <p:spPr bwMode="auto">
          <a:xfrm>
            <a:off x="473274" y="820416"/>
            <a:ext cx="8188523" cy="45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0614" y="1617390"/>
            <a:ext cx="3865439" cy="1967880"/>
            <a:chOff x="36" y="0"/>
            <a:chExt cx="3463" cy="1763"/>
          </a:xfrm>
        </p:grpSpPr>
        <p:sp>
          <p:nvSpPr>
            <p:cNvPr id="27652" name="AutoShape 4"/>
            <p:cNvSpPr>
              <a:spLocks/>
            </p:cNvSpPr>
            <p:nvPr/>
          </p:nvSpPr>
          <p:spPr bwMode="auto">
            <a:xfrm>
              <a:off x="495" y="0"/>
              <a:ext cx="3004" cy="1763"/>
            </a:xfrm>
            <a:custGeom>
              <a:avLst/>
              <a:gdLst/>
              <a:ahLst/>
              <a:cxnLst/>
              <a:rect l="0" t="0" r="r" b="b"/>
              <a:pathLst>
                <a:path w="21232" h="20665">
                  <a:moveTo>
                    <a:pt x="21232" y="18097"/>
                  </a:moveTo>
                  <a:lnTo>
                    <a:pt x="12956" y="18097"/>
                  </a:lnTo>
                  <a:cubicBezTo>
                    <a:pt x="12956" y="18097"/>
                    <a:pt x="12017" y="18681"/>
                    <a:pt x="8965" y="20141"/>
                  </a:cubicBezTo>
                  <a:cubicBezTo>
                    <a:pt x="5912" y="21600"/>
                    <a:pt x="3330" y="19751"/>
                    <a:pt x="2508" y="17805"/>
                  </a:cubicBezTo>
                  <a:cubicBezTo>
                    <a:pt x="1686" y="15859"/>
                    <a:pt x="454" y="11870"/>
                    <a:pt x="43" y="6714"/>
                  </a:cubicBezTo>
                  <a:cubicBezTo>
                    <a:pt x="-368" y="1557"/>
                    <a:pt x="2215" y="0"/>
                    <a:pt x="2215" y="0"/>
                  </a:cubicBezTo>
                </a:path>
              </a:pathLst>
            </a:custGeom>
            <a:noFill/>
            <a:ln w="114300">
              <a:solidFill>
                <a:srgbClr val="0000FF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7653" name="Rectangle 5"/>
            <p:cNvSpPr>
              <a:spLocks/>
            </p:cNvSpPr>
            <p:nvPr/>
          </p:nvSpPr>
          <p:spPr bwMode="auto">
            <a:xfrm>
              <a:off x="787" y="109"/>
              <a:ext cx="102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Beam 1</a:t>
              </a:r>
            </a:p>
          </p:txBody>
        </p:sp>
        <p:sp>
          <p:nvSpPr>
            <p:cNvPr id="27654" name="Rectangle 6"/>
            <p:cNvSpPr>
              <a:spLocks/>
            </p:cNvSpPr>
            <p:nvPr/>
          </p:nvSpPr>
          <p:spPr bwMode="auto">
            <a:xfrm>
              <a:off x="36" y="669"/>
              <a:ext cx="4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TI2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969496" y="1775892"/>
            <a:ext cx="2294930" cy="866180"/>
            <a:chOff x="0" y="31"/>
            <a:chExt cx="2056" cy="776"/>
          </a:xfrm>
        </p:grpSpPr>
        <p:sp>
          <p:nvSpPr>
            <p:cNvPr id="27656" name="AutoShape 8"/>
            <p:cNvSpPr>
              <a:spLocks/>
            </p:cNvSpPr>
            <p:nvPr/>
          </p:nvSpPr>
          <p:spPr bwMode="auto">
            <a:xfrm>
              <a:off x="0" y="304"/>
              <a:ext cx="1594" cy="503"/>
            </a:xfrm>
            <a:custGeom>
              <a:avLst/>
              <a:gdLst/>
              <a:ahLst/>
              <a:cxnLst/>
              <a:rect l="0" t="0" r="r" b="b"/>
              <a:pathLst>
                <a:path w="21377" h="20446">
                  <a:moveTo>
                    <a:pt x="0" y="12825"/>
                  </a:moveTo>
                  <a:lnTo>
                    <a:pt x="10577" y="20250"/>
                  </a:lnTo>
                  <a:cubicBezTo>
                    <a:pt x="10577" y="20250"/>
                    <a:pt x="14808" y="21600"/>
                    <a:pt x="17035" y="17213"/>
                  </a:cubicBezTo>
                  <a:cubicBezTo>
                    <a:pt x="19262" y="12825"/>
                    <a:pt x="21600" y="8100"/>
                    <a:pt x="21377" y="0"/>
                  </a:cubicBezTo>
                </a:path>
              </a:pathLst>
            </a:custGeom>
            <a:noFill/>
            <a:ln w="114300">
              <a:solidFill>
                <a:srgbClr val="FF0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7657" name="Rectangle 9"/>
            <p:cNvSpPr>
              <a:spLocks/>
            </p:cNvSpPr>
            <p:nvPr/>
          </p:nvSpPr>
          <p:spPr bwMode="auto">
            <a:xfrm>
              <a:off x="320" y="31"/>
              <a:ext cx="102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Beam 2</a:t>
              </a:r>
            </a:p>
          </p:txBody>
        </p:sp>
        <p:sp>
          <p:nvSpPr>
            <p:cNvPr id="27658" name="Rectangle 10"/>
            <p:cNvSpPr>
              <a:spLocks/>
            </p:cNvSpPr>
            <p:nvPr/>
          </p:nvSpPr>
          <p:spPr bwMode="auto">
            <a:xfrm>
              <a:off x="1640" y="431"/>
              <a:ext cx="4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5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TI8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87179" y="2312789"/>
            <a:ext cx="3811860" cy="3219152"/>
            <a:chOff x="0" y="0"/>
            <a:chExt cx="3414" cy="2884"/>
          </a:xfrm>
        </p:grpSpPr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rot="10800000" flipH="1">
              <a:off x="126" y="1740"/>
              <a:ext cx="492" cy="19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7661" name="Oval 13"/>
            <p:cNvSpPr>
              <a:spLocks/>
            </p:cNvSpPr>
            <p:nvPr/>
          </p:nvSpPr>
          <p:spPr bwMode="auto">
            <a:xfrm>
              <a:off x="358" y="1560"/>
              <a:ext cx="624" cy="184"/>
            </a:xfrm>
            <a:prstGeom prst="ellips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7662" name="Oval 14"/>
            <p:cNvSpPr>
              <a:spLocks/>
            </p:cNvSpPr>
            <p:nvPr/>
          </p:nvSpPr>
          <p:spPr bwMode="auto">
            <a:xfrm>
              <a:off x="430" y="1720"/>
              <a:ext cx="1608" cy="440"/>
            </a:xfrm>
            <a:prstGeom prst="ellips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7663" name="AutoShape 15"/>
            <p:cNvSpPr>
              <a:spLocks/>
            </p:cNvSpPr>
            <p:nvPr/>
          </p:nvSpPr>
          <p:spPr bwMode="auto">
            <a:xfrm>
              <a:off x="0" y="423"/>
              <a:ext cx="434" cy="1486"/>
            </a:xfrm>
            <a:custGeom>
              <a:avLst/>
              <a:gdLst/>
              <a:ahLst/>
              <a:cxnLst/>
              <a:rect l="0" t="0" r="r" b="b"/>
              <a:pathLst>
                <a:path w="18214" h="21600">
                  <a:moveTo>
                    <a:pt x="18214" y="21600"/>
                  </a:moveTo>
                  <a:cubicBezTo>
                    <a:pt x="18214" y="21600"/>
                    <a:pt x="7762" y="18342"/>
                    <a:pt x="2188" y="17256"/>
                  </a:cubicBezTo>
                  <a:cubicBezTo>
                    <a:pt x="-3386" y="16170"/>
                    <a:pt x="2537" y="1207"/>
                    <a:pt x="9504" y="0"/>
                  </a:cubicBezTo>
                </a:path>
              </a:pathLst>
            </a:custGeom>
            <a:noFill/>
            <a:ln w="1143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7664" name="Oval 16"/>
            <p:cNvSpPr>
              <a:spLocks/>
            </p:cNvSpPr>
            <p:nvPr/>
          </p:nvSpPr>
          <p:spPr bwMode="auto">
            <a:xfrm>
              <a:off x="214" y="0"/>
              <a:ext cx="3200" cy="928"/>
            </a:xfrm>
            <a:prstGeom prst="ellips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1537" y="2052"/>
              <a:ext cx="1112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 sz="1900" b="1">
                  <a:solidFill>
                    <a:srgbClr val="FF00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LHC proton path</a:t>
              </a:r>
            </a:p>
          </p:txBody>
        </p:sp>
      </p:grpSp>
      <p:sp>
        <p:nvSpPr>
          <p:cNvPr id="27666" name="Rectangle 18"/>
          <p:cNvSpPr>
            <a:spLocks/>
          </p:cNvSpPr>
          <p:nvPr/>
        </p:nvSpPr>
        <p:spPr bwMode="auto">
          <a:xfrm>
            <a:off x="179390" y="5661310"/>
            <a:ext cx="8785220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900" b="1" u="sng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Excellent performance</a:t>
            </a:r>
            <a:r>
              <a:rPr lang="en-US" sz="1900" u="sng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of the LHC injection chain:</a:t>
            </a:r>
            <a:r>
              <a:rPr lang="en-US" sz="19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/>
            </a:r>
            <a:br>
              <a:rPr lang="en-US" sz="19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</a:br>
            <a:r>
              <a:rPr lang="en-US" sz="1900" dirty="0">
                <a:solidFill>
                  <a:srgbClr val="000000"/>
                </a:solidFill>
                <a:latin typeface="Helvetica" charset="0"/>
                <a:ea typeface="+mn-ea"/>
                <a:cs typeface="+mn-cs"/>
                <a:sym typeface="Helvetica" charset="0"/>
              </a:rPr>
              <a:t>	- Provided the</a:t>
            </a:r>
            <a:r>
              <a:rPr lang="en-US" sz="19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variety of beams </a:t>
            </a:r>
            <a:r>
              <a:rPr lang="en-US" sz="19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needed for commissioning and physics; </a:t>
            </a:r>
            <a:br>
              <a:rPr lang="en-US" sz="19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9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	- Bunch intensities and beam sizes </a:t>
            </a:r>
            <a:r>
              <a:rPr lang="en-US" sz="19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better than nominal</a:t>
            </a:r>
            <a:r>
              <a:rPr lang="en-US" sz="19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1861665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75027"/>
            <a:ext cx="8915400" cy="830997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48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Thank you!</a:t>
            </a:r>
            <a:endParaRPr lang="en-GB" sz="4800" dirty="0">
              <a:solidFill>
                <a:srgbClr val="3366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Goals of 2010 LHC operation</a:t>
            </a:r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491133" y="1160859"/>
            <a:ext cx="7313414" cy="417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Lay foundations for the 2011 goal of 1 fb</a:t>
            </a:r>
            <a:r>
              <a:rPr lang="en-US" sz="2600" b="1" baseline="320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</a:t>
            </a:r>
            <a:b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2010 target: peak luminosity = 10</a:t>
            </a:r>
            <a:r>
              <a:rPr lang="en-US" sz="2600" b="1" baseline="320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32</a:t>
            </a: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cm</a:t>
            </a:r>
            <a:r>
              <a:rPr lang="en-US" sz="2600" b="1" baseline="320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-2</a:t>
            </a: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s</a:t>
            </a:r>
            <a:r>
              <a:rPr lang="en-US" sz="2600" b="1" baseline="320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-1</a:t>
            </a: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.</a:t>
            </a:r>
          </a:p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Steady run around 1-2 MJ for an extended period of time.</a:t>
            </a:r>
          </a:p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Safe, phased increase up to ~ 30 MJ.</a:t>
            </a:r>
          </a:p>
          <a:p>
            <a:pPr marL="312528" indent="-312528">
              <a:lnSpc>
                <a:spcPct val="120000"/>
              </a:lnSpc>
              <a:spcBef>
                <a:spcPts val="1266"/>
              </a:spcBef>
              <a:buSzPct val="108000"/>
              <a:buFontTx/>
              <a:buBlip>
                <a:blip r:embed="rId2"/>
              </a:buBlip>
              <a:tabLst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  <a:tab pos="884008" algn="l"/>
                <a:tab pos="2722342" algn="l"/>
              </a:tabLst>
            </a:pPr>
            <a:r>
              <a:rPr lang="en-US" sz="26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Gain a solid operational experience on the critical machine phases </a:t>
            </a:r>
            <a:r>
              <a:rPr lang="en-US" sz="26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(injection, energy ramp, squeeze, collisions, ...).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107970" y="1174254"/>
            <a:ext cx="474766" cy="3703588"/>
            <a:chOff x="-17" y="28"/>
            <a:chExt cx="424" cy="3318"/>
          </a:xfrm>
        </p:grpSpPr>
        <p:sp>
          <p:nvSpPr>
            <p:cNvPr id="24580" name="Rectangle 4"/>
            <p:cNvSpPr>
              <a:spLocks/>
            </p:cNvSpPr>
            <p:nvPr/>
          </p:nvSpPr>
          <p:spPr bwMode="auto">
            <a:xfrm>
              <a:off x="-17" y="28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24581" name="Rectangle 5"/>
            <p:cNvSpPr>
              <a:spLocks/>
            </p:cNvSpPr>
            <p:nvPr/>
          </p:nvSpPr>
          <p:spPr bwMode="auto">
            <a:xfrm>
              <a:off x="-17" y="1108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 dirty="0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24582" name="Rectangle 6"/>
            <p:cNvSpPr>
              <a:spLocks/>
            </p:cNvSpPr>
            <p:nvPr/>
          </p:nvSpPr>
          <p:spPr bwMode="auto">
            <a:xfrm>
              <a:off x="-17" y="1932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  <p:sp>
          <p:nvSpPr>
            <p:cNvPr id="24583" name="Rectangle 7"/>
            <p:cNvSpPr>
              <a:spLocks/>
            </p:cNvSpPr>
            <p:nvPr/>
          </p:nvSpPr>
          <p:spPr bwMode="auto">
            <a:xfrm>
              <a:off x="-17" y="2836"/>
              <a:ext cx="4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700" b="1">
                  <a:solidFill>
                    <a:srgbClr val="00FF00"/>
                  </a:solidFill>
                  <a:ea typeface="ＭＳ Ｐゴシック" charset="0"/>
                  <a:cs typeface="Lucida Grande" charset="0"/>
                </a:rPr>
                <a:t>✓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63860" y="5661310"/>
            <a:ext cx="5011787" cy="982266"/>
            <a:chOff x="0" y="0"/>
            <a:chExt cx="4489" cy="879"/>
          </a:xfrm>
        </p:grpSpPr>
        <p:sp>
          <p:nvSpPr>
            <p:cNvPr id="24585" name="Rectangle 9"/>
            <p:cNvSpPr>
              <a:spLocks/>
            </p:cNvSpPr>
            <p:nvPr/>
          </p:nvSpPr>
          <p:spPr bwMode="auto">
            <a:xfrm>
              <a:off x="0" y="0"/>
              <a:ext cx="2920" cy="744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30 MJ is equivalent to ~7 kg of TNT</a:t>
              </a:r>
            </a:p>
          </p:txBody>
        </p:sp>
        <p:pic>
          <p:nvPicPr>
            <p:cNvPr id="24586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45"/>
              <a:ext cx="144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1264072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7854777" y="1097236"/>
            <a:ext cx="1062633" cy="56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6788" tIns="26788" rIns="26788" bIns="26788"/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ea typeface="ＭＳ Ｐゴシック" charset="0"/>
                <a:cs typeface="Arial" charset="0"/>
                <a:sym typeface="Arial" charset="0"/>
              </a:rPr>
              <a:t>80 kg TNT</a:t>
            </a:r>
          </a:p>
        </p:txBody>
      </p:sp>
      <p:sp>
        <p:nvSpPr>
          <p:cNvPr id="25602" name="Line 2"/>
          <p:cNvSpPr>
            <a:spLocks noChangeShapeType="1"/>
          </p:cNvSpPr>
          <p:nvPr/>
        </p:nvSpPr>
        <p:spPr bwMode="auto">
          <a:xfrm rot="10800000">
            <a:off x="6288733" y="1769195"/>
            <a:ext cx="1668736" cy="28240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  <p:txBody>
          <a:bodyPr lIns="64291" tIns="32146" rIns="64291" bIns="32146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1089422" y="4632114"/>
            <a:ext cx="790525" cy="1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100" i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R. Assmann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107156" y="5505180"/>
            <a:ext cx="5184149" cy="118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In the</a:t>
            </a:r>
            <a:r>
              <a:rPr lang="en-US" sz="1800" u="sng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first year of operation</a:t>
            </a: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we needed to achieve:</a:t>
            </a:r>
            <a:endParaRPr lang="en-US" sz="1800" b="1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~10 above state-of-the-art.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Factor ~15 above the Tevatron.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00584" y="1020217"/>
            <a:ext cx="6465094" cy="4209232"/>
            <a:chOff x="0" y="0"/>
            <a:chExt cx="5792" cy="3771"/>
          </a:xfrm>
        </p:grpSpPr>
        <p:pic>
          <p:nvPicPr>
            <p:cNvPr id="2560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92" cy="3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Rectangle 7"/>
            <p:cNvSpPr>
              <a:spLocks/>
            </p:cNvSpPr>
            <p:nvPr/>
          </p:nvSpPr>
          <p:spPr bwMode="auto">
            <a:xfrm>
              <a:off x="3514" y="1215"/>
              <a:ext cx="1298" cy="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  <p:sp>
        <p:nvSpPr>
          <p:cNvPr id="25608" name="Rectangle 8"/>
          <p:cNvSpPr>
            <a:spLocks/>
          </p:cNvSpPr>
          <p:nvPr/>
        </p:nvSpPr>
        <p:spPr bwMode="auto">
          <a:xfrm>
            <a:off x="2196703" y="3545086"/>
            <a:ext cx="4804172" cy="821531"/>
          </a:xfrm>
          <a:prstGeom prst="rect">
            <a:avLst/>
          </a:prstGeom>
          <a:solidFill>
            <a:srgbClr val="00FF00">
              <a:alpha val="34901"/>
            </a:srgbClr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49603" y="2642072"/>
            <a:ext cx="2628676" cy="327049"/>
            <a:chOff x="0" y="0"/>
            <a:chExt cx="2355" cy="293"/>
          </a:xfrm>
        </p:grpSpPr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0" y="135"/>
              <a:ext cx="1786" cy="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1772" y="0"/>
              <a:ext cx="583" cy="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ea typeface="ＭＳ Ｐゴシック" charset="0"/>
                  <a:cs typeface="Arial" charset="0"/>
                  <a:sym typeface="Arial" charset="0"/>
                </a:rPr>
                <a:t>28 MJ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-5400000">
            <a:off x="6801632" y="3048931"/>
            <a:ext cx="771302" cy="267891"/>
            <a:chOff x="0" y="0"/>
            <a:chExt cx="690" cy="240"/>
          </a:xfrm>
        </p:grpSpPr>
        <p:sp>
          <p:nvSpPr>
            <p:cNvPr id="25613" name="AutoShape 13"/>
            <p:cNvSpPr>
              <a:spLocks/>
            </p:cNvSpPr>
            <p:nvPr/>
          </p:nvSpPr>
          <p:spPr bwMode="auto">
            <a:xfrm>
              <a:off x="0" y="0"/>
              <a:ext cx="690" cy="240"/>
            </a:xfrm>
            <a:custGeom>
              <a:avLst/>
              <a:gdLst/>
              <a:ahLst/>
              <a:cxnLst/>
              <a:rect l="0" t="0" r="r" b="b"/>
              <a:pathLst>
                <a:path w="21600" h="20698">
                  <a:moveTo>
                    <a:pt x="20027" y="0"/>
                  </a:moveTo>
                  <a:lnTo>
                    <a:pt x="21600" y="5174"/>
                  </a:lnTo>
                  <a:lnTo>
                    <a:pt x="20662" y="5174"/>
                  </a:lnTo>
                  <a:cubicBezTo>
                    <a:pt x="19486" y="15053"/>
                    <a:pt x="15165" y="21600"/>
                    <a:pt x="10483" y="20597"/>
                  </a:cubicBezTo>
                  <a:cubicBezTo>
                    <a:pt x="14469" y="19744"/>
                    <a:pt x="17785" y="13584"/>
                    <a:pt x="18787" y="5174"/>
                  </a:cubicBezTo>
                  <a:lnTo>
                    <a:pt x="17849" y="5174"/>
                  </a:lnTo>
                  <a:close/>
                  <a:moveTo>
                    <a:pt x="9545" y="20698"/>
                  </a:moveTo>
                  <a:cubicBezTo>
                    <a:pt x="4273" y="20698"/>
                    <a:pt x="0" y="11431"/>
                    <a:pt x="0" y="0"/>
                  </a:cubicBezTo>
                  <a:lnTo>
                    <a:pt x="1876" y="0"/>
                  </a:lnTo>
                  <a:cubicBezTo>
                    <a:pt x="1876" y="11431"/>
                    <a:pt x="6149" y="20698"/>
                    <a:pt x="11420" y="20698"/>
                  </a:cubicBezTo>
                  <a:close/>
                  <a:moveTo>
                    <a:pt x="9545" y="20698"/>
                  </a:moveTo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rgbClr val="00007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14" name="AutoShape 14"/>
            <p:cNvSpPr>
              <a:spLocks/>
            </p:cNvSpPr>
            <p:nvPr/>
          </p:nvSpPr>
          <p:spPr bwMode="auto">
            <a:xfrm>
              <a:off x="0" y="0"/>
              <a:ext cx="365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052" y="21600"/>
                  </a:moveTo>
                  <a:cubicBezTo>
                    <a:pt x="8082" y="21600"/>
                    <a:pt x="0" y="11929"/>
                    <a:pt x="0" y="0"/>
                  </a:cubicBezTo>
                  <a:lnTo>
                    <a:pt x="3548" y="0"/>
                  </a:lnTo>
                  <a:cubicBezTo>
                    <a:pt x="3548" y="11929"/>
                    <a:pt x="11630" y="21600"/>
                    <a:pt x="21600" y="21600"/>
                  </a:cubicBezTo>
                  <a:close/>
                  <a:moveTo>
                    <a:pt x="18052" y="21600"/>
                  </a:moveTo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rgbClr val="00007D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15" name="AutoShape 15"/>
            <p:cNvSpPr>
              <a:spLocks/>
            </p:cNvSpPr>
            <p:nvPr/>
          </p:nvSpPr>
          <p:spPr bwMode="auto">
            <a:xfrm>
              <a:off x="0" y="0"/>
              <a:ext cx="690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483" y="21495"/>
                  </a:moveTo>
                  <a:cubicBezTo>
                    <a:pt x="14469" y="20605"/>
                    <a:pt x="17785" y="14177"/>
                    <a:pt x="18787" y="5400"/>
                  </a:cubicBezTo>
                  <a:lnTo>
                    <a:pt x="17849" y="5400"/>
                  </a:lnTo>
                  <a:lnTo>
                    <a:pt x="20027" y="0"/>
                  </a:lnTo>
                  <a:lnTo>
                    <a:pt x="21600" y="5400"/>
                  </a:lnTo>
                  <a:lnTo>
                    <a:pt x="20662" y="5400"/>
                  </a:lnTo>
                  <a:cubicBezTo>
                    <a:pt x="19574" y="14937"/>
                    <a:pt x="15773" y="21600"/>
                    <a:pt x="11420" y="21600"/>
                  </a:cubicBezTo>
                  <a:lnTo>
                    <a:pt x="9545" y="21600"/>
                  </a:lnTo>
                  <a:cubicBezTo>
                    <a:pt x="4273" y="21600"/>
                    <a:pt x="0" y="11929"/>
                    <a:pt x="0" y="0"/>
                  </a:cubicBezTo>
                  <a:lnTo>
                    <a:pt x="1876" y="0"/>
                  </a:lnTo>
                  <a:cubicBezTo>
                    <a:pt x="1876" y="11929"/>
                    <a:pt x="6149" y="21600"/>
                    <a:pt x="11420" y="21600"/>
                  </a:cubicBezTo>
                </a:path>
              </a:pathLst>
            </a:custGeom>
            <a:noFill/>
            <a:ln w="12700">
              <a:solidFill>
                <a:srgbClr val="00007D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  <p:sp>
        <p:nvSpPr>
          <p:cNvPr id="25616" name="Rectangle 16"/>
          <p:cNvSpPr>
            <a:spLocks/>
          </p:cNvSpPr>
          <p:nvPr/>
        </p:nvSpPr>
        <p:spPr bwMode="auto">
          <a:xfrm rot="-2100000">
            <a:off x="5413714" y="4979627"/>
            <a:ext cx="3830836" cy="8572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Achieved </a:t>
            </a:r>
            <a:r>
              <a:rPr lang="en-US" sz="2200" b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28 MJ</a:t>
            </a:r>
            <a:r>
              <a:rPr lang="en-US" sz="2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/>
            </a:r>
            <a:b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2200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24 MJ with collisions)! 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892969" y="62508"/>
            <a:ext cx="7358063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3100" b="1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What does this means in practice?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563195" y="2571750"/>
            <a:ext cx="2866430" cy="1026914"/>
            <a:chOff x="0" y="0"/>
            <a:chExt cx="2568" cy="920"/>
          </a:xfrm>
        </p:grpSpPr>
        <p:sp>
          <p:nvSpPr>
            <p:cNvPr id="25619" name="Rectangle 19"/>
            <p:cNvSpPr>
              <a:spLocks/>
            </p:cNvSpPr>
            <p:nvPr/>
          </p:nvSpPr>
          <p:spPr bwMode="auto">
            <a:xfrm>
              <a:off x="0" y="152"/>
              <a:ext cx="124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1328" y="0"/>
              <a:ext cx="1240" cy="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8090297" y="1682130"/>
            <a:ext cx="767953" cy="809253"/>
            <a:chOff x="0" y="0"/>
            <a:chExt cx="688" cy="724"/>
          </a:xfrm>
        </p:grpSpPr>
        <p:pic>
          <p:nvPicPr>
            <p:cNvPr id="25622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" y="0"/>
              <a:ext cx="6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"/>
              <a:ext cx="63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4190271413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Overall LHC efficiency in 2010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63687" y="1007939"/>
          <a:ext cx="5442645" cy="5258469"/>
        </p:xfrm>
        <a:graphic>
          <a:graphicData uri="http://schemas.openxmlformats.org/presentationml/2006/ole">
            <p:oleObj spid="_x0000_s196610" name="Chart" r:id="rId3" imgW="0" imgH="0" progId="MSGraph.Chart.8">
              <p:embed/>
            </p:oleObj>
          </a:graphicData>
        </a:graphic>
      </p:graphicFrame>
      <p:sp>
        <p:nvSpPr>
          <p:cNvPr id="29699" name="Rectangle 3"/>
          <p:cNvSpPr>
            <a:spLocks/>
          </p:cNvSpPr>
          <p:nvPr/>
        </p:nvSpPr>
        <p:spPr bwMode="auto">
          <a:xfrm>
            <a:off x="312539" y="6141393"/>
            <a:ext cx="972220" cy="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W. Venturini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6192738" y="1147465"/>
            <a:ext cx="2875359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00"/>
                </a:solidFill>
                <a:ea typeface="ＭＳ Ｐゴシック" charset="0"/>
                <a:cs typeface="Gill Sans" charset="0"/>
              </a:rPr>
              <a:t>65%</a:t>
            </a:r>
            <a:br>
              <a:rPr lang="en-US" sz="4400">
                <a:solidFill>
                  <a:srgbClr val="000000"/>
                </a:solidFill>
                <a:ea typeface="ＭＳ Ｐゴシック" charset="0"/>
                <a:cs typeface="Gill Sans" charset="0"/>
              </a:rPr>
            </a:br>
            <a:r>
              <a:rPr lang="en-US" sz="4400">
                <a:solidFill>
                  <a:srgbClr val="000000"/>
                </a:solidFill>
                <a:ea typeface="ＭＳ Ｐゴシック" charset="0"/>
                <a:cs typeface="Gill Sans" charset="0"/>
              </a:rPr>
              <a:t>availability!</a:t>
            </a: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 rot="-2700000">
            <a:off x="4980533" y="4473774"/>
            <a:ext cx="4170164" cy="99119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Great achievement for the first year of operation!</a:t>
            </a:r>
          </a:p>
        </p:txBody>
      </p:sp>
      <p:sp>
        <p:nvSpPr>
          <p:cNvPr id="29702" name="AutoShape 6"/>
          <p:cNvSpPr>
            <a:spLocks/>
          </p:cNvSpPr>
          <p:nvPr/>
        </p:nvSpPr>
        <p:spPr bwMode="auto">
          <a:xfrm>
            <a:off x="1599530" y="1839516"/>
            <a:ext cx="3951387" cy="3798466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0709" y="10405"/>
                </a:moveTo>
                <a:lnTo>
                  <a:pt x="6719" y="0"/>
                </a:lnTo>
                <a:lnTo>
                  <a:pt x="5355" y="631"/>
                </a:lnTo>
                <a:lnTo>
                  <a:pt x="4294" y="1419"/>
                </a:lnTo>
                <a:lnTo>
                  <a:pt x="3166" y="2466"/>
                </a:lnTo>
                <a:lnTo>
                  <a:pt x="2021" y="3941"/>
                </a:lnTo>
                <a:lnTo>
                  <a:pt x="960" y="5781"/>
                </a:lnTo>
                <a:lnTo>
                  <a:pt x="354" y="7515"/>
                </a:lnTo>
                <a:lnTo>
                  <a:pt x="0" y="9722"/>
                </a:lnTo>
                <a:lnTo>
                  <a:pt x="51" y="11351"/>
                </a:lnTo>
                <a:lnTo>
                  <a:pt x="404" y="13558"/>
                </a:lnTo>
                <a:lnTo>
                  <a:pt x="1212" y="15502"/>
                </a:lnTo>
                <a:lnTo>
                  <a:pt x="2273" y="17289"/>
                </a:lnTo>
                <a:lnTo>
                  <a:pt x="3132" y="18393"/>
                </a:lnTo>
                <a:lnTo>
                  <a:pt x="4597" y="19601"/>
                </a:lnTo>
                <a:lnTo>
                  <a:pt x="6011" y="20442"/>
                </a:lnTo>
                <a:lnTo>
                  <a:pt x="8487" y="21335"/>
                </a:lnTo>
                <a:lnTo>
                  <a:pt x="11368" y="21600"/>
                </a:lnTo>
                <a:lnTo>
                  <a:pt x="13589" y="21178"/>
                </a:lnTo>
                <a:lnTo>
                  <a:pt x="15609" y="20337"/>
                </a:lnTo>
                <a:lnTo>
                  <a:pt x="17024" y="19391"/>
                </a:lnTo>
                <a:lnTo>
                  <a:pt x="18388" y="18288"/>
                </a:lnTo>
                <a:lnTo>
                  <a:pt x="19852" y="16651"/>
                </a:lnTo>
                <a:lnTo>
                  <a:pt x="20948" y="14924"/>
                </a:lnTo>
                <a:lnTo>
                  <a:pt x="21600" y="13341"/>
                </a:lnTo>
                <a:lnTo>
                  <a:pt x="10709" y="10405"/>
                </a:lnTo>
                <a:close/>
                <a:moveTo>
                  <a:pt x="10709" y="10405"/>
                </a:moveTo>
              </a:path>
            </a:pathLst>
          </a:cu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00007D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40704475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Best month: November </a:t>
            </a:r>
            <a:r>
              <a:rPr lang="en-US" b="0"/>
              <a:t>(with ions)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78656" y="1098352"/>
            <a:ext cx="7786688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312539" y="6141393"/>
            <a:ext cx="972220" cy="2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W. Venturini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5750719" y="5915918"/>
            <a:ext cx="3321844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900" b="1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Well-trained ion operation at the end of the proton run!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572237926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748978" y="776883"/>
            <a:ext cx="6975202" cy="55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Luminosity: 3 running periods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65887" y="1885281"/>
            <a:ext cx="1455539" cy="2095128"/>
            <a:chOff x="0" y="0"/>
            <a:chExt cx="1303" cy="1876"/>
          </a:xfrm>
        </p:grpSpPr>
        <p:sp>
          <p:nvSpPr>
            <p:cNvPr id="36868" name="AutoShape 4"/>
            <p:cNvSpPr>
              <a:spLocks/>
            </p:cNvSpPr>
            <p:nvPr/>
          </p:nvSpPr>
          <p:spPr bwMode="auto">
            <a:xfrm rot="3751534">
              <a:off x="-239" y="530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6869" name="Rectangle 5"/>
            <p:cNvSpPr>
              <a:spLocks/>
            </p:cNvSpPr>
            <p:nvPr/>
          </p:nvSpPr>
          <p:spPr bwMode="auto">
            <a:xfrm>
              <a:off x="533" y="1346"/>
              <a:ext cx="770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algn="ctr">
                <a:spcBef>
                  <a:spcPts val="844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Bunch trains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79230" y="3185666"/>
            <a:ext cx="2222376" cy="2069455"/>
            <a:chOff x="0" y="0"/>
            <a:chExt cx="1990" cy="1853"/>
          </a:xfrm>
        </p:grpSpPr>
        <p:sp>
          <p:nvSpPr>
            <p:cNvPr id="36871" name="Rectangle 7"/>
            <p:cNvSpPr>
              <a:spLocks/>
            </p:cNvSpPr>
            <p:nvPr/>
          </p:nvSpPr>
          <p:spPr bwMode="auto">
            <a:xfrm>
              <a:off x="726" y="1261"/>
              <a:ext cx="126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algn="ctr">
                <a:spcBef>
                  <a:spcPts val="844"/>
                </a:spcBef>
              </a:pPr>
              <a:r>
                <a:rPr lang="en-US" sz="1500">
                  <a:solidFill>
                    <a:srgbClr val="00007D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Nominal bunch commissioning</a:t>
              </a:r>
            </a:p>
          </p:txBody>
        </p:sp>
        <p:sp>
          <p:nvSpPr>
            <p:cNvPr id="36872" name="AutoShape 8"/>
            <p:cNvSpPr>
              <a:spLocks/>
            </p:cNvSpPr>
            <p:nvPr/>
          </p:nvSpPr>
          <p:spPr bwMode="auto">
            <a:xfrm rot="3211848">
              <a:off x="-160" y="493"/>
              <a:ext cx="1374" cy="296"/>
            </a:xfrm>
            <a:prstGeom prst="leftArrow">
              <a:avLst>
                <a:gd name="adj1" fmla="val 22398"/>
                <a:gd name="adj2" fmla="val 34298"/>
              </a:avLst>
            </a:prstGeom>
            <a:solidFill>
              <a:srgbClr val="9999FF"/>
            </a:solidFill>
            <a:ln w="12700">
              <a:solidFill>
                <a:srgbClr val="00007D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803797" y="3027164"/>
            <a:ext cx="1569393" cy="2259211"/>
            <a:chOff x="0" y="0"/>
            <a:chExt cx="1406" cy="2024"/>
          </a:xfrm>
        </p:grpSpPr>
        <p:sp>
          <p:nvSpPr>
            <p:cNvPr id="36874" name="Rectangle 10"/>
            <p:cNvSpPr>
              <a:spLocks/>
            </p:cNvSpPr>
            <p:nvPr/>
          </p:nvSpPr>
          <p:spPr bwMode="auto">
            <a:xfrm>
              <a:off x="0" y="0"/>
              <a:ext cx="1392" cy="2024"/>
            </a:xfrm>
            <a:prstGeom prst="rect">
              <a:avLst/>
            </a:prstGeom>
            <a:solidFill>
              <a:srgbClr val="FF00FF">
                <a:alpha val="18925"/>
              </a:srgb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>
                      <a:alpha val="37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6875" name="Rectangle 11"/>
            <p:cNvSpPr>
              <a:spLocks/>
            </p:cNvSpPr>
            <p:nvPr/>
          </p:nvSpPr>
          <p:spPr bwMode="auto">
            <a:xfrm>
              <a:off x="294" y="1236"/>
              <a:ext cx="1112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ts val="844"/>
                </a:spcBef>
              </a:pPr>
              <a:r>
                <a:rPr lang="en-US" sz="1700" b="1">
                  <a:solidFill>
                    <a:srgbClr val="FF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Initial luminosity run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054079" y="1745754"/>
            <a:ext cx="1663154" cy="1973461"/>
            <a:chOff x="0" y="0"/>
            <a:chExt cx="1490" cy="1768"/>
          </a:xfrm>
        </p:grpSpPr>
        <p:sp>
          <p:nvSpPr>
            <p:cNvPr id="36877" name="Rectangle 13"/>
            <p:cNvSpPr>
              <a:spLocks/>
            </p:cNvSpPr>
            <p:nvPr/>
          </p:nvSpPr>
          <p:spPr bwMode="auto">
            <a:xfrm>
              <a:off x="0" y="0"/>
              <a:ext cx="1464" cy="1768"/>
            </a:xfrm>
            <a:prstGeom prst="rect">
              <a:avLst/>
            </a:prstGeom>
            <a:solidFill>
              <a:srgbClr val="0000FF">
                <a:alpha val="18925"/>
              </a:srgb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>
                      <a:alpha val="37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6878" name="Rectangle 14"/>
            <p:cNvSpPr>
              <a:spLocks/>
            </p:cNvSpPr>
            <p:nvPr/>
          </p:nvSpPr>
          <p:spPr bwMode="auto">
            <a:xfrm>
              <a:off x="362" y="768"/>
              <a:ext cx="1128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ts val="844"/>
                </a:spcBef>
              </a:pPr>
              <a:r>
                <a:rPr lang="en-US" sz="17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Nominal bunch operation</a:t>
              </a:r>
              <a:br>
                <a:rPr lang="en-US" sz="17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700" b="1">
                  <a:solidFill>
                    <a:srgbClr val="0000FF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(up to 48)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322219" y="1098352"/>
            <a:ext cx="2725787" cy="1678781"/>
            <a:chOff x="0" y="0"/>
            <a:chExt cx="2442" cy="1504"/>
          </a:xfrm>
        </p:grpSpPr>
        <p:sp>
          <p:nvSpPr>
            <p:cNvPr id="36880" name="Rectangle 16"/>
            <p:cNvSpPr>
              <a:spLocks/>
            </p:cNvSpPr>
            <p:nvPr/>
          </p:nvSpPr>
          <p:spPr bwMode="auto">
            <a:xfrm>
              <a:off x="0" y="0"/>
              <a:ext cx="1088" cy="1504"/>
            </a:xfrm>
            <a:prstGeom prst="rect">
              <a:avLst/>
            </a:prstGeom>
            <a:solidFill>
              <a:srgbClr val="00FF00">
                <a:alpha val="18925"/>
              </a:srgb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25400">
                  <a:solidFill>
                    <a:schemeClr val="tx1">
                      <a:alpha val="37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lang="en-US" sz="2000">
                <a:solidFill>
                  <a:srgbClr val="00007D"/>
                </a:solidFill>
                <a:ea typeface="+mn-ea"/>
                <a:cs typeface="+mn-cs"/>
              </a:endParaRPr>
            </a:p>
          </p:txBody>
        </p:sp>
        <p:sp>
          <p:nvSpPr>
            <p:cNvPr id="36881" name="Rectangle 17"/>
            <p:cNvSpPr>
              <a:spLocks/>
            </p:cNvSpPr>
            <p:nvPr/>
          </p:nvSpPr>
          <p:spPr bwMode="auto">
            <a:xfrm>
              <a:off x="1162" y="164"/>
              <a:ext cx="1280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spcBef>
                  <a:spcPts val="844"/>
                </a:spcBef>
              </a:pPr>
              <a:r>
                <a:rPr lang="en-US" sz="1700" b="1">
                  <a:solidFill>
                    <a:srgbClr val="00FF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Performance ramp-up</a:t>
              </a:r>
              <a:br>
                <a:rPr lang="en-US" sz="1700" b="1">
                  <a:solidFill>
                    <a:srgbClr val="00FF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</a:br>
              <a:r>
                <a:rPr lang="en-US" sz="1500" b="1">
                  <a:solidFill>
                    <a:srgbClr val="00FF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(368 bunches)</a:t>
              </a:r>
            </a:p>
          </p:txBody>
        </p:sp>
      </p:grpSp>
      <p:sp>
        <p:nvSpPr>
          <p:cNvPr id="36882" name="Rectangle 18"/>
          <p:cNvSpPr>
            <a:spLocks/>
          </p:cNvSpPr>
          <p:nvPr/>
        </p:nvSpPr>
        <p:spPr bwMode="auto">
          <a:xfrm rot="-2700000">
            <a:off x="4871145" y="4221510"/>
            <a:ext cx="4429125" cy="115193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Performance ramp-up made possible by a safe, staged commissioning.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8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Meticulous preparation for unsafe beams!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802055201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nimBg="1" autoUpdateAnimBg="0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rgbClr val="000080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635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rgbClr val="000080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635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rgbClr val="000080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635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="http://schemas.openxmlformats.org/drawingml/2006/main" xmlns:a14="http://schemas.microsoft.com/office/drawing/2010/main" xmlns="">
              <a:solidFill>
                <a:srgbClr val="000080"/>
              </a:solidFill>
            </a14:hiddenFill>
          </a:ext>
          <a:ext uri="{91240B29-F687-4f45-9708-019B960494DF}">
            <a14:hiddenLine xmlns:a="http://schemas.openxmlformats.org/drawingml/2006/main" xmlns:a14="http://schemas.microsoft.com/office/drawing/2010/main" xmlns="" w="63500" cap="flat" cmpd="sng" algn="ctr">
              <a:solidFill>
                <a:srgbClr val="FFCC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="http://schemas.openxmlformats.org/drawingml/2006/main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635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80"/>
        </a:solidFill>
        <a:ln w="635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msmincho"/>
        <a:cs typeface="msmincho"/>
      </a:majorFont>
      <a:minorFont>
        <a:latin typeface="Bitstream Vera San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1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1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4850</TotalTime>
  <Words>2154</Words>
  <Application>Microsoft Macintosh PowerPoint</Application>
  <PresentationFormat>On-screen Show (4:3)</PresentationFormat>
  <Paragraphs>373</Paragraphs>
  <Slides>40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Bold Stripes</vt:lpstr>
      <vt:lpstr>15_Bold Stripes</vt:lpstr>
      <vt:lpstr>4_Default Design</vt:lpstr>
      <vt:lpstr>5_Default Design</vt:lpstr>
      <vt:lpstr>6_Default Design</vt:lpstr>
      <vt:lpstr>1_Bold Stripes</vt:lpstr>
      <vt:lpstr>Pixel</vt:lpstr>
      <vt:lpstr>Office Theme</vt:lpstr>
      <vt:lpstr>2_Office Theme</vt:lpstr>
      <vt:lpstr>Chart</vt:lpstr>
      <vt:lpstr>The CERN Physics Programme</vt:lpstr>
      <vt:lpstr>Just a reminder….</vt:lpstr>
      <vt:lpstr>Bunch intensity - bunch spacing</vt:lpstr>
      <vt:lpstr>Performances in 2010: LHC injectors</vt:lpstr>
      <vt:lpstr>Goals of 2010 LHC operation</vt:lpstr>
      <vt:lpstr>Slide 6</vt:lpstr>
      <vt:lpstr>Overall LHC efficiency in 2010</vt:lpstr>
      <vt:lpstr>Best month: November (with ions)</vt:lpstr>
      <vt:lpstr>Luminosity: 3 running periods</vt:lpstr>
      <vt:lpstr>Peak luminosity performance</vt:lpstr>
      <vt:lpstr>2010 Pb ion run - commissioning</vt:lpstr>
      <vt:lpstr>Ion luminosity performance</vt:lpstr>
      <vt:lpstr>LHC 2010 - summary</vt:lpstr>
      <vt:lpstr>Outstanding problems encountered</vt:lpstr>
      <vt:lpstr>2011: main goals</vt:lpstr>
      <vt:lpstr>2011 potential</vt:lpstr>
      <vt:lpstr>Estimated Peak and Integrated Luminosity</vt:lpstr>
      <vt:lpstr>2011 - baseline scenario </vt:lpstr>
      <vt:lpstr>Draft LHC schedule Q1 &amp; Q2</vt:lpstr>
      <vt:lpstr>Draft LHC schedule Q3 &amp; Q4</vt:lpstr>
      <vt:lpstr>2011 – progress so far</vt:lpstr>
      <vt:lpstr>Peak luminosity 2011</vt:lpstr>
      <vt:lpstr>…and integrated luminosity 2011</vt:lpstr>
      <vt:lpstr>2011 summary</vt:lpstr>
      <vt:lpstr>General considerations on experiments </vt:lpstr>
      <vt:lpstr>Slide 26</vt:lpstr>
      <vt:lpstr>Slide 27</vt:lpstr>
      <vt:lpstr>Higgs Decay Modes vs Its Mass</vt:lpstr>
      <vt:lpstr>The Higgs Search Landscape: LHC Joins The Fray !</vt:lpstr>
      <vt:lpstr>CMS &amp; ATLAS Projections Compared</vt:lpstr>
      <vt:lpstr>Slide 31</vt:lpstr>
      <vt:lpstr>Summary of Prospects</vt:lpstr>
      <vt:lpstr>…not only searches</vt:lpstr>
      <vt:lpstr>Slide 34</vt:lpstr>
      <vt:lpstr>Slide 35</vt:lpstr>
      <vt:lpstr>Slide 36</vt:lpstr>
      <vt:lpstr>Slide 37</vt:lpstr>
      <vt:lpstr>A possible LHC Time-line</vt:lpstr>
      <vt:lpstr>In summary</vt:lpstr>
      <vt:lpstr>Slide 40</vt:lpstr>
    </vt:vector>
  </TitlesOfParts>
  <Company>ETH Zürich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Felicitas Pauss</dc:creator>
  <cp:lastModifiedBy>Sergio Bertolucci</cp:lastModifiedBy>
  <cp:revision>231</cp:revision>
  <cp:lastPrinted>2009-03-16T13:13:40Z</cp:lastPrinted>
  <dcterms:created xsi:type="dcterms:W3CDTF">2011-04-27T04:34:54Z</dcterms:created>
  <dcterms:modified xsi:type="dcterms:W3CDTF">2011-04-27T05:51:28Z</dcterms:modified>
</cp:coreProperties>
</file>