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5" r:id="rId16"/>
    <p:sldId id="274" r:id="rId17"/>
    <p:sldId id="273" r:id="rId18"/>
    <p:sldId id="276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18FEF-59FB-448A-9EEE-3F8CEB2395DB}" type="datetimeFigureOut">
              <a:rPr lang="it-IT" smtClean="0"/>
              <a:pPr/>
              <a:t>26/04/2011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D92B8-09ED-4994-9680-E91BD99A6AB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D92B8-09ED-4994-9680-E91BD99A6AB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086C0C7-EFA0-4828-8422-13590E7941B4}" type="datetime1">
              <a:rPr lang="it-IT" smtClean="0"/>
              <a:pPr/>
              <a:t>26/04/2011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04F125-7436-42B1-98F7-1D11F1590C4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AA54-937E-489D-B225-1B3F39363E56}" type="datetime1">
              <a:rPr lang="it-IT" smtClean="0"/>
              <a:pPr/>
              <a:t>26/04/2011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4F3E-2F6C-4FEF-958D-7C402CBA8022}" type="datetime1">
              <a:rPr lang="it-IT" smtClean="0"/>
              <a:pPr/>
              <a:t>26/04/2011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AF3A33-FC60-4A8F-95BE-BE0DF57C47E1}" type="datetime1">
              <a:rPr lang="it-IT" smtClean="0"/>
              <a:pPr/>
              <a:t>26/04/2011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04F125-7436-42B1-98F7-1D11F1590C4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1EA5AD-E117-4A0A-B3BC-A645B0330257}" type="datetime1">
              <a:rPr lang="it-IT" smtClean="0"/>
              <a:pPr/>
              <a:t>26/04/2011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04F125-7436-42B1-98F7-1D11F1590C4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2B2F-DD5F-4CE0-808B-952B9DD1702E}" type="datetime1">
              <a:rPr lang="it-IT" smtClean="0"/>
              <a:pPr/>
              <a:t>26/04/2011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436D-28CB-463C-984E-82E5DA6AAAD6}" type="datetime1">
              <a:rPr lang="it-IT" smtClean="0"/>
              <a:pPr/>
              <a:t>26/04/2011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CF1163-728B-4459-9B40-58AECA2DB2F0}" type="datetime1">
              <a:rPr lang="it-IT" smtClean="0"/>
              <a:pPr/>
              <a:t>26/04/2011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04F125-7436-42B1-98F7-1D11F1590C4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03D9-BD5F-4AFA-8F95-370EF278878D}" type="datetime1">
              <a:rPr lang="it-IT" smtClean="0"/>
              <a:pPr/>
              <a:t>26/04/2011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F7B682-F13D-4822-8199-456905142DBD}" type="datetime1">
              <a:rPr lang="it-IT" smtClean="0"/>
              <a:pPr/>
              <a:t>26/04/2011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04F125-7436-42B1-98F7-1D11F1590C4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A5EA09-81AC-4AC3-A15A-F72021F10F6D}" type="datetime1">
              <a:rPr lang="it-IT" smtClean="0"/>
              <a:pPr/>
              <a:t>26/04/2011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04F125-7436-42B1-98F7-1D11F1590C4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6A93ED-4EB3-43C8-A871-CE18F10A5A23}" type="datetime1">
              <a:rPr lang="it-IT" smtClean="0"/>
              <a:pPr/>
              <a:t>26/04/2011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04F125-7436-42B1-98F7-1D11F1590C4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The RICH Detector </a:t>
            </a:r>
            <a:r>
              <a:rPr lang="it-IT" sz="3600" dirty="0" err="1" smtClean="0"/>
              <a:t>of</a:t>
            </a:r>
            <a:r>
              <a:rPr lang="it-IT" sz="3600" dirty="0" smtClean="0"/>
              <a:t> the NA62 </a:t>
            </a:r>
            <a:r>
              <a:rPr lang="it-IT" sz="3600" dirty="0" err="1" smtClean="0"/>
              <a:t>Experiment</a:t>
            </a:r>
            <a:r>
              <a:rPr lang="it-IT" sz="3600" dirty="0" smtClean="0"/>
              <a:t> at CERN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600" dirty="0" smtClean="0"/>
              <a:t>Antonio </a:t>
            </a:r>
            <a:r>
              <a:rPr lang="it-IT" sz="2600" dirty="0" err="1" smtClean="0"/>
              <a:t>Cassese</a:t>
            </a:r>
            <a:endParaRPr lang="it-IT" sz="2600" dirty="0" smtClean="0"/>
          </a:p>
          <a:p>
            <a:r>
              <a:rPr lang="it-IT" dirty="0" smtClean="0"/>
              <a:t>Università degli Studi di Firenze</a:t>
            </a:r>
          </a:p>
          <a:p>
            <a:r>
              <a:rPr lang="it-IT" dirty="0" smtClean="0"/>
              <a:t>INFN Sez. di Firenze</a:t>
            </a:r>
          </a:p>
          <a:p>
            <a:r>
              <a:rPr lang="it-IT" sz="1400" dirty="0" smtClean="0"/>
              <a:t>On </a:t>
            </a:r>
            <a:r>
              <a:rPr lang="it-IT" sz="1400" dirty="0" err="1" smtClean="0"/>
              <a:t>behalf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the NA62 RICH </a:t>
            </a:r>
            <a:r>
              <a:rPr lang="it-IT" sz="1400" dirty="0" err="1" smtClean="0"/>
              <a:t>Working</a:t>
            </a:r>
            <a:r>
              <a:rPr lang="it-IT" sz="1400" dirty="0" smtClean="0"/>
              <a:t> Group: CERN,INFN Firenze, INFN Perugia</a:t>
            </a:r>
            <a:endParaRPr lang="it-IT" sz="1400" dirty="0"/>
          </a:p>
        </p:txBody>
      </p:sp>
      <p:pic>
        <p:nvPicPr>
          <p:cNvPr id="35842" name="Picture 2" descr="http://cdsweb.cern.ch/record/1293104/files/NA62%20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764704"/>
            <a:ext cx="2420112" cy="896112"/>
          </a:xfrm>
          <a:prstGeom prst="rect">
            <a:avLst/>
          </a:prstGeom>
          <a:noFill/>
        </p:spPr>
      </p:pic>
      <p:pic>
        <p:nvPicPr>
          <p:cNvPr id="6" name="Immagine 5" descr="logo_hord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916832"/>
            <a:ext cx="2234565" cy="923925"/>
          </a:xfrm>
          <a:prstGeom prst="rect">
            <a:avLst/>
          </a:prstGeom>
        </p:spPr>
      </p:pic>
      <p:pic>
        <p:nvPicPr>
          <p:cNvPr id="7" name="Immagine 6" descr="Logo_unif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975108"/>
            <a:ext cx="1186180" cy="1165860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RICH-400 </a:t>
            </a:r>
            <a:r>
              <a:rPr lang="it-IT" dirty="0" err="1" smtClean="0"/>
              <a:t>prototype</a:t>
            </a:r>
            <a:endParaRPr lang="it-IT" dirty="0"/>
          </a:p>
        </p:txBody>
      </p:sp>
      <p:pic>
        <p:nvPicPr>
          <p:cNvPr id="4" name="Picture 262" descr="flangiaferna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60232" y="188640"/>
            <a:ext cx="2098675" cy="2341562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92696"/>
            <a:ext cx="13716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23528" y="1628800"/>
            <a:ext cx="439248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it-IT" dirty="0" smtClean="0">
                <a:cs typeface="Arial Unicode MS"/>
              </a:rPr>
              <a:t> PM </a:t>
            </a:r>
            <a:r>
              <a:rPr lang="it-IT" dirty="0" err="1" smtClean="0">
                <a:cs typeface="Arial Unicode MS"/>
              </a:rPr>
              <a:t>endcap</a:t>
            </a:r>
            <a:r>
              <a:rPr lang="it-IT" dirty="0" smtClean="0">
                <a:cs typeface="Arial Unicode MS"/>
              </a:rPr>
              <a:t> </a:t>
            </a:r>
            <a:r>
              <a:rPr lang="it-IT" dirty="0" err="1" smtClean="0">
                <a:cs typeface="Arial Unicode MS"/>
              </a:rPr>
              <a:t>with</a:t>
            </a:r>
            <a:r>
              <a:rPr lang="it-IT" dirty="0" smtClean="0">
                <a:cs typeface="Arial Unicode MS"/>
              </a:rPr>
              <a:t> </a:t>
            </a:r>
            <a:r>
              <a:rPr lang="it-IT" dirty="0" smtClean="0">
                <a:solidFill>
                  <a:srgbClr val="FF0000"/>
                </a:solidFill>
                <a:cs typeface="Arial Unicode MS"/>
              </a:rPr>
              <a:t>414 PM</a:t>
            </a:r>
            <a:r>
              <a:rPr lang="it-IT" dirty="0" smtClean="0">
                <a:cs typeface="Arial Unicode MS"/>
              </a:rPr>
              <a:t> (~20% </a:t>
            </a:r>
            <a:r>
              <a:rPr lang="it-IT" dirty="0" err="1" smtClean="0">
                <a:cs typeface="Arial Unicode MS"/>
              </a:rPr>
              <a:t>of</a:t>
            </a:r>
            <a:r>
              <a:rPr lang="it-IT" dirty="0" smtClean="0">
                <a:cs typeface="Arial Unicode MS"/>
              </a:rPr>
              <a:t> </a:t>
            </a:r>
            <a:r>
              <a:rPr lang="it-IT" dirty="0" err="1" smtClean="0">
                <a:cs typeface="Arial Unicode MS"/>
              </a:rPr>
              <a:t>final</a:t>
            </a:r>
            <a:r>
              <a:rPr lang="it-IT" dirty="0" smtClean="0">
                <a:cs typeface="Arial Unicode MS"/>
              </a:rPr>
              <a:t> detector)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cs typeface="Arial Unicode MS"/>
              </a:rPr>
              <a:t> Test Beam in2009, a</a:t>
            </a:r>
            <a:r>
              <a:rPr lang="it-IT" dirty="0" err="1" smtClean="0">
                <a:cs typeface="Arial Unicode MS"/>
              </a:rPr>
              <a:t>iming</a:t>
            </a:r>
            <a:r>
              <a:rPr lang="it-IT" dirty="0" smtClean="0">
                <a:cs typeface="Arial Unicode MS"/>
              </a:rPr>
              <a:t> at: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it-IT" dirty="0" smtClean="0">
                <a:cs typeface="Arial Unicode MS"/>
              </a:rPr>
              <a:t>Validate </a:t>
            </a:r>
            <a:r>
              <a:rPr lang="el-GR" dirty="0" smtClean="0">
                <a:cs typeface="Arial Unicode MS"/>
              </a:rPr>
              <a:t>π</a:t>
            </a:r>
            <a:r>
              <a:rPr lang="it-IT" dirty="0" smtClean="0">
                <a:cs typeface="Arial Unicode MS"/>
              </a:rPr>
              <a:t>-</a:t>
            </a:r>
            <a:r>
              <a:rPr lang="el-GR" dirty="0" smtClean="0">
                <a:cs typeface="Arial Unicode MS"/>
              </a:rPr>
              <a:t>μ</a:t>
            </a:r>
            <a:r>
              <a:rPr lang="it-IT" dirty="0" smtClean="0">
                <a:cs typeface="Arial Unicode MS"/>
              </a:rPr>
              <a:t> </a:t>
            </a:r>
            <a:r>
              <a:rPr lang="it-IT" dirty="0" err="1" smtClean="0">
                <a:cs typeface="Arial Unicode MS"/>
              </a:rPr>
              <a:t>separation</a:t>
            </a:r>
            <a:r>
              <a:rPr lang="it-IT" dirty="0" smtClean="0">
                <a:cs typeface="Arial Unicode MS"/>
              </a:rPr>
              <a:t> @ 15&lt;p&lt;35 </a:t>
            </a:r>
            <a:r>
              <a:rPr lang="it-IT" dirty="0" err="1" smtClean="0">
                <a:cs typeface="Arial Unicode MS"/>
              </a:rPr>
              <a:t>GeV</a:t>
            </a:r>
            <a:r>
              <a:rPr lang="it-IT" dirty="0" smtClean="0">
                <a:cs typeface="Arial Unicode MS"/>
              </a:rPr>
              <a:t>/c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it-IT" dirty="0" smtClean="0">
                <a:cs typeface="Arial Unicode MS"/>
              </a:rPr>
              <a:t>Test PM </a:t>
            </a:r>
            <a:r>
              <a:rPr lang="it-IT" dirty="0" err="1" smtClean="0">
                <a:cs typeface="Arial Unicode MS"/>
              </a:rPr>
              <a:t>cooling</a:t>
            </a:r>
            <a:r>
              <a:rPr lang="it-IT" dirty="0" smtClean="0">
                <a:cs typeface="Arial Unicode MS"/>
              </a:rPr>
              <a:t> system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it-IT" dirty="0" smtClean="0">
                <a:cs typeface="Arial Unicode MS"/>
              </a:rPr>
              <a:t>Test </a:t>
            </a:r>
            <a:r>
              <a:rPr lang="it-IT" dirty="0" err="1" smtClean="0">
                <a:cs typeface="Arial Unicode MS"/>
              </a:rPr>
              <a:t>new</a:t>
            </a:r>
            <a:r>
              <a:rPr lang="it-IT" dirty="0" smtClean="0">
                <a:cs typeface="Arial Unicode MS"/>
              </a:rPr>
              <a:t> </a:t>
            </a:r>
            <a:r>
              <a:rPr lang="it-IT" dirty="0" err="1" smtClean="0">
                <a:cs typeface="Arial Unicode MS"/>
              </a:rPr>
              <a:t>mirror</a:t>
            </a:r>
            <a:r>
              <a:rPr lang="it-IT" dirty="0" smtClean="0">
                <a:cs typeface="Arial Unicode MS"/>
              </a:rPr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it-IT" dirty="0" smtClean="0">
                <a:cs typeface="Arial Unicode MS"/>
              </a:rPr>
              <a:t>Test </a:t>
            </a:r>
            <a:r>
              <a:rPr lang="it-IT" dirty="0" err="1" smtClean="0">
                <a:cs typeface="Arial Unicode MS"/>
              </a:rPr>
              <a:t>new</a:t>
            </a:r>
            <a:r>
              <a:rPr lang="it-IT" dirty="0" smtClean="0">
                <a:cs typeface="Arial Unicode MS"/>
              </a:rPr>
              <a:t> </a:t>
            </a:r>
            <a:r>
              <a:rPr lang="it-IT" dirty="0" err="1" smtClean="0">
                <a:cs typeface="Arial Unicode MS"/>
              </a:rPr>
              <a:t>readout</a:t>
            </a:r>
            <a:r>
              <a:rPr lang="it-IT" dirty="0" smtClean="0">
                <a:cs typeface="Arial Unicode MS"/>
              </a:rPr>
              <a:t> (Tell1 </a:t>
            </a:r>
            <a:r>
              <a:rPr lang="it-IT" dirty="0" err="1" smtClean="0">
                <a:cs typeface="Arial Unicode MS"/>
              </a:rPr>
              <a:t>based</a:t>
            </a:r>
            <a:r>
              <a:rPr lang="it-IT" dirty="0" smtClean="0">
                <a:cs typeface="Arial Unicode MS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it-IT" dirty="0" smtClean="0">
                <a:cs typeface="Arial Unicode MS"/>
              </a:rPr>
              <a:t>NIM A 621 (2010)</a:t>
            </a:r>
            <a:endParaRPr lang="it-IT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Segnaposto contenuto 6" descr="DSCF007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8" y="4221088"/>
            <a:ext cx="2640012" cy="1979613"/>
          </a:xfrm>
          <a:prstGeom prst="rect">
            <a:avLst/>
          </a:prstGeom>
        </p:spPr>
      </p:pic>
      <p:pic>
        <p:nvPicPr>
          <p:cNvPr id="8" name="Segnaposto contenuto 6" descr="DSCF007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475533"/>
            <a:ext cx="271145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Operat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3769543"/>
            <a:ext cx="2012845" cy="2683793"/>
          </a:xfrm>
          <a:prstGeom prst="rect">
            <a:avLst/>
          </a:prstGeom>
        </p:spPr>
      </p:pic>
      <p:pic>
        <p:nvPicPr>
          <p:cNvPr id="10" name="Immagine 7" descr="DSCF009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756422"/>
            <a:ext cx="2551113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r>
              <a:rPr lang="it-IT" dirty="0" smtClean="0"/>
              <a:t> (1)</a:t>
            </a:r>
            <a:endParaRPr lang="it-IT" dirty="0"/>
          </a:p>
        </p:txBody>
      </p:sp>
      <p:pic>
        <p:nvPicPr>
          <p:cNvPr id="3" name="Immagine 9" descr="Figur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134563" cy="285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6" descr="Figura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429" y="1412776"/>
            <a:ext cx="3448019" cy="27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9"/>
          <p:cNvSpPr txBox="1">
            <a:spLocks noChangeArrowheads="1"/>
          </p:cNvSpPr>
          <p:nvPr/>
        </p:nvSpPr>
        <p:spPr bwMode="auto">
          <a:xfrm>
            <a:off x="3792662" y="1484784"/>
            <a:ext cx="995362" cy="523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 err="1" smtClean="0">
                <a:solidFill>
                  <a:schemeClr val="accent2"/>
                </a:solidFill>
                <a:cs typeface="Arial Unicode MS" pitchFamily="-108" charset="0"/>
              </a:rPr>
              <a:t>Positrons</a:t>
            </a:r>
            <a:r>
              <a:rPr lang="it-IT" sz="1400" b="1" dirty="0" smtClean="0">
                <a:solidFill>
                  <a:schemeClr val="accent2"/>
                </a:solidFill>
                <a:cs typeface="Arial Unicode MS" pitchFamily="-108" charset="0"/>
              </a:rPr>
              <a:t> at </a:t>
            </a:r>
            <a:r>
              <a:rPr lang="it-IT" sz="1400" b="1" dirty="0">
                <a:solidFill>
                  <a:schemeClr val="accent2"/>
                </a:solidFill>
                <a:cs typeface="Arial Unicode MS" pitchFamily="-108" charset="0"/>
              </a:rPr>
              <a:t>β=1</a:t>
            </a:r>
          </a:p>
        </p:txBody>
      </p:sp>
      <p:sp>
        <p:nvSpPr>
          <p:cNvPr id="7" name="CasellaDiTesto 10"/>
          <p:cNvSpPr txBox="1">
            <a:spLocks noChangeArrowheads="1"/>
          </p:cNvSpPr>
          <p:nvPr/>
        </p:nvSpPr>
        <p:spPr bwMode="auto">
          <a:xfrm>
            <a:off x="3797424" y="2348880"/>
            <a:ext cx="990600" cy="5238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sz="1400" b="1" dirty="0" err="1">
                <a:solidFill>
                  <a:srgbClr val="008000"/>
                </a:solidFill>
                <a:cs typeface="Arial Unicode MS" pitchFamily="-108" charset="0"/>
              </a:rPr>
              <a:t>Pions</a:t>
            </a:r>
            <a:r>
              <a:rPr lang="it-IT" sz="1400" b="1" dirty="0">
                <a:solidFill>
                  <a:srgbClr val="008000"/>
                </a:solidFill>
                <a:cs typeface="Arial Unicode MS" pitchFamily="-108" charset="0"/>
              </a:rPr>
              <a:t> at 35 </a:t>
            </a:r>
            <a:r>
              <a:rPr lang="it-IT" sz="1400" b="1" dirty="0" err="1">
                <a:solidFill>
                  <a:srgbClr val="008000"/>
                </a:solidFill>
                <a:cs typeface="Arial Unicode MS" pitchFamily="-108" charset="0"/>
              </a:rPr>
              <a:t>GeV</a:t>
            </a:r>
            <a:r>
              <a:rPr lang="it-IT" sz="1400" b="1" dirty="0">
                <a:solidFill>
                  <a:srgbClr val="008000"/>
                </a:solidFill>
                <a:cs typeface="Arial Unicode MS" pitchFamily="-108" charset="0"/>
              </a:rPr>
              <a:t>/c</a:t>
            </a:r>
          </a:p>
        </p:txBody>
      </p:sp>
      <p:sp>
        <p:nvSpPr>
          <p:cNvPr id="8" name="CasellaDiTesto 10"/>
          <p:cNvSpPr txBox="1">
            <a:spLocks noChangeArrowheads="1"/>
          </p:cNvSpPr>
          <p:nvPr/>
        </p:nvSpPr>
        <p:spPr bwMode="auto">
          <a:xfrm>
            <a:off x="3797424" y="3284984"/>
            <a:ext cx="990600" cy="523875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sz="1400" b="1" dirty="0" err="1">
                <a:solidFill>
                  <a:srgbClr val="660066"/>
                </a:solidFill>
                <a:cs typeface="Arial Unicode MS" pitchFamily="-108" charset="0"/>
              </a:rPr>
              <a:t>Pions</a:t>
            </a:r>
            <a:r>
              <a:rPr lang="it-IT" sz="1400" b="1" dirty="0">
                <a:solidFill>
                  <a:srgbClr val="660066"/>
                </a:solidFill>
                <a:cs typeface="Arial Unicode MS" pitchFamily="-108" charset="0"/>
              </a:rPr>
              <a:t> at 15 </a:t>
            </a:r>
            <a:r>
              <a:rPr lang="it-IT" sz="1400" b="1" dirty="0" err="1">
                <a:solidFill>
                  <a:srgbClr val="660066"/>
                </a:solidFill>
                <a:cs typeface="Arial Unicode MS" pitchFamily="-108" charset="0"/>
              </a:rPr>
              <a:t>GeV</a:t>
            </a:r>
            <a:r>
              <a:rPr lang="it-IT" sz="1400" b="1" dirty="0">
                <a:solidFill>
                  <a:srgbClr val="660066"/>
                </a:solidFill>
                <a:cs typeface="Arial Unicode MS" pitchFamily="-108" charset="0"/>
              </a:rPr>
              <a:t>/c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95536" y="414908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cs typeface="Arial Unicode MS" pitchFamily="-108" charset="0"/>
              </a:rPr>
              <a:t>Typical</a:t>
            </a:r>
            <a:r>
              <a:rPr lang="it-IT" sz="1400" dirty="0" smtClean="0">
                <a:cs typeface="Arial Unicode MS" pitchFamily="-108" charset="0"/>
              </a:rPr>
              <a:t> data </a:t>
            </a:r>
            <a:r>
              <a:rPr lang="it-IT" sz="1400" dirty="0" err="1" smtClean="0">
                <a:cs typeface="Arial Unicode MS" pitchFamily="-108" charset="0"/>
              </a:rPr>
              <a:t>events</a:t>
            </a:r>
            <a:r>
              <a:rPr lang="it-IT" sz="1400" dirty="0" smtClean="0">
                <a:cs typeface="Arial Unicode MS" pitchFamily="-108" charset="0"/>
              </a:rPr>
              <a:t> </a:t>
            </a:r>
            <a:r>
              <a:rPr lang="it-IT" sz="1400" dirty="0" err="1" smtClean="0">
                <a:cs typeface="Arial Unicode MS" pitchFamily="-108" charset="0"/>
              </a:rPr>
              <a:t>with</a:t>
            </a:r>
            <a:r>
              <a:rPr lang="it-IT" sz="1400" dirty="0" smtClean="0">
                <a:cs typeface="Arial Unicode MS" pitchFamily="-108" charset="0"/>
              </a:rPr>
              <a:t> </a:t>
            </a:r>
            <a:r>
              <a:rPr lang="it-IT" sz="1400" dirty="0" err="1" smtClean="0">
                <a:cs typeface="Arial Unicode MS" pitchFamily="-108" charset="0"/>
              </a:rPr>
              <a:t>fitted</a:t>
            </a:r>
            <a:r>
              <a:rPr lang="it-IT" sz="1400" dirty="0" smtClean="0">
                <a:cs typeface="Arial Unicode MS" pitchFamily="-108" charset="0"/>
              </a:rPr>
              <a:t> </a:t>
            </a:r>
            <a:r>
              <a:rPr lang="it-IT" sz="1400" dirty="0" err="1" smtClean="0">
                <a:cs typeface="Arial Unicode MS" pitchFamily="-108" charset="0"/>
              </a:rPr>
              <a:t>rings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92080" y="405790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000000"/>
                </a:solidFill>
                <a:cs typeface="Arial Unicode MS" pitchFamily="-108" charset="0"/>
              </a:rPr>
              <a:t>Number</a:t>
            </a:r>
            <a:r>
              <a:rPr lang="it-IT" sz="1400" dirty="0" smtClean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cs typeface="Arial Unicode MS" pitchFamily="-108" charset="0"/>
              </a:rPr>
              <a:t>of</a:t>
            </a:r>
            <a:r>
              <a:rPr lang="it-IT" sz="1400" dirty="0" smtClean="0">
                <a:solidFill>
                  <a:srgbClr val="000000"/>
                </a:solidFill>
                <a:cs typeface="Arial Unicode MS" pitchFamily="-108" charset="0"/>
              </a:rPr>
              <a:t> hit </a:t>
            </a:r>
            <a:r>
              <a:rPr lang="it-IT" sz="1400" dirty="0" err="1" smtClean="0">
                <a:solidFill>
                  <a:srgbClr val="000000"/>
                </a:solidFill>
                <a:cs typeface="Arial Unicode MS" pitchFamily="-108" charset="0"/>
              </a:rPr>
              <a:t>PMs</a:t>
            </a:r>
            <a:r>
              <a:rPr lang="it-IT" sz="1400" dirty="0" smtClean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cs typeface="Arial Unicode MS" pitchFamily="-108" charset="0"/>
              </a:rPr>
              <a:t>for</a:t>
            </a:r>
            <a:r>
              <a:rPr lang="it-IT" sz="1400" dirty="0" smtClean="0">
                <a:solidFill>
                  <a:srgbClr val="000000"/>
                </a:solidFill>
                <a:cs typeface="Arial Unicode MS" pitchFamily="-108" charset="0"/>
              </a:rPr>
              <a:t> a single ring (cut at 4 due </a:t>
            </a:r>
            <a:r>
              <a:rPr lang="it-IT" sz="1400" dirty="0" err="1" smtClean="0">
                <a:solidFill>
                  <a:srgbClr val="000000"/>
                </a:solidFill>
                <a:cs typeface="Arial Unicode MS" pitchFamily="-108" charset="0"/>
              </a:rPr>
              <a:t>to</a:t>
            </a:r>
            <a:r>
              <a:rPr lang="it-IT" sz="1400" dirty="0" smtClean="0">
                <a:solidFill>
                  <a:srgbClr val="000000"/>
                </a:solidFill>
                <a:cs typeface="Arial Unicode MS" pitchFamily="-108" charset="0"/>
              </a:rPr>
              <a:t> the software trigger </a:t>
            </a:r>
            <a:r>
              <a:rPr lang="it-IT" sz="1400" dirty="0" err="1" smtClean="0">
                <a:solidFill>
                  <a:srgbClr val="000000"/>
                </a:solidFill>
                <a:cs typeface="Arial Unicode MS" pitchFamily="-108" charset="0"/>
              </a:rPr>
              <a:t>algorithm</a:t>
            </a:r>
            <a:r>
              <a:rPr lang="it-IT" sz="1400" dirty="0" smtClean="0">
                <a:solidFill>
                  <a:srgbClr val="000000"/>
                </a:solidFill>
                <a:cs typeface="Arial Unicode MS" pitchFamily="-108" charset="0"/>
              </a:rPr>
              <a:t>) </a:t>
            </a:r>
            <a:endParaRPr lang="it-IT" dirty="0"/>
          </a:p>
        </p:txBody>
      </p:sp>
      <p:pic>
        <p:nvPicPr>
          <p:cNvPr id="11" name="Immagine 3" descr="Figura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09120"/>
            <a:ext cx="3123590" cy="230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0"/>
          <p:cNvSpPr txBox="1">
            <a:spLocks noChangeArrowheads="1"/>
          </p:cNvSpPr>
          <p:nvPr/>
        </p:nvSpPr>
        <p:spPr bwMode="auto">
          <a:xfrm>
            <a:off x="4716016" y="4581128"/>
            <a:ext cx="396044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400" b="1" dirty="0" err="1">
                <a:solidFill>
                  <a:srgbClr val="660066"/>
                </a:solidFill>
                <a:cs typeface="Arial Unicode MS" pitchFamily="-108" charset="0"/>
              </a:rPr>
              <a:t>Pions</a:t>
            </a:r>
            <a:r>
              <a:rPr lang="it-IT" sz="1400" b="1" dirty="0">
                <a:solidFill>
                  <a:srgbClr val="660066"/>
                </a:solidFill>
                <a:cs typeface="Arial Unicode MS" pitchFamily="-108" charset="0"/>
              </a:rPr>
              <a:t> at 15 </a:t>
            </a:r>
            <a:r>
              <a:rPr lang="it-IT" sz="1400" b="1" dirty="0" err="1">
                <a:solidFill>
                  <a:srgbClr val="660066"/>
                </a:solidFill>
                <a:cs typeface="Arial Unicode MS" pitchFamily="-108" charset="0"/>
              </a:rPr>
              <a:t>GeV</a:t>
            </a:r>
            <a:r>
              <a:rPr lang="it-IT" sz="1400" b="1" dirty="0">
                <a:solidFill>
                  <a:srgbClr val="660066"/>
                </a:solidFill>
                <a:cs typeface="Arial Unicode MS" pitchFamily="-108" charset="0"/>
              </a:rPr>
              <a:t>/c:  </a:t>
            </a:r>
            <a:r>
              <a:rPr lang="it-IT" sz="1400" b="1" dirty="0" err="1">
                <a:solidFill>
                  <a:srgbClr val="FF0000"/>
                </a:solidFill>
                <a:cs typeface="Arial Unicode MS" pitchFamily="-108" charset="0"/>
              </a:rPr>
              <a:t>N</a:t>
            </a:r>
            <a:r>
              <a:rPr lang="it-IT" sz="1400" b="1" baseline="-25000" dirty="0" err="1">
                <a:solidFill>
                  <a:srgbClr val="FF0000"/>
                </a:solidFill>
                <a:cs typeface="Arial Unicode MS" pitchFamily="-108" charset="0"/>
              </a:rPr>
              <a:t>Hit</a:t>
            </a:r>
            <a:r>
              <a:rPr lang="it-IT" sz="1400" b="1" baseline="-25000" dirty="0">
                <a:solidFill>
                  <a:srgbClr val="FF0000"/>
                </a:solidFill>
                <a:cs typeface="Arial Unicode MS" pitchFamily="-108" charset="0"/>
              </a:rPr>
              <a:t> PM</a:t>
            </a:r>
            <a:r>
              <a:rPr lang="it-IT" sz="1400" b="1" dirty="0">
                <a:solidFill>
                  <a:srgbClr val="FF0000"/>
                </a:solidFill>
                <a:cs typeface="Arial Unicode MS" pitchFamily="-108" charset="0"/>
              </a:rPr>
              <a:t> </a:t>
            </a:r>
            <a:r>
              <a:rPr lang="it-IT" sz="1400" b="1" baseline="-25000" dirty="0">
                <a:solidFill>
                  <a:srgbClr val="FF0000"/>
                </a:solidFill>
                <a:cs typeface="Arial Unicode MS" pitchFamily="-108" charset="0"/>
              </a:rPr>
              <a:t> </a:t>
            </a:r>
            <a:r>
              <a:rPr lang="it-IT" sz="1400" b="1" dirty="0">
                <a:solidFill>
                  <a:srgbClr val="FF0000"/>
                </a:solidFill>
                <a:cs typeface="Times New Roman" pitchFamily="-108" charset="0"/>
              </a:rPr>
              <a:t>≈ </a:t>
            </a:r>
            <a:r>
              <a:rPr lang="it-IT" sz="1400" b="1" dirty="0" smtClean="0">
                <a:solidFill>
                  <a:srgbClr val="FF0000"/>
                </a:solidFill>
                <a:cs typeface="Times New Roman" pitchFamily="-108" charset="0"/>
              </a:rPr>
              <a:t>8</a:t>
            </a:r>
            <a:endParaRPr lang="it-IT" sz="1400" b="1" dirty="0">
              <a:solidFill>
                <a:srgbClr val="660066"/>
              </a:solidFill>
              <a:cs typeface="Times New Roman" pitchFamily="-108" charset="0"/>
            </a:endParaRPr>
          </a:p>
          <a:p>
            <a:pPr algn="l"/>
            <a:r>
              <a:rPr lang="it-IT" sz="1400" b="1" dirty="0" err="1">
                <a:solidFill>
                  <a:srgbClr val="008000"/>
                </a:solidFill>
                <a:cs typeface="Arial Unicode MS" pitchFamily="-108" charset="0"/>
              </a:rPr>
              <a:t>Pions</a:t>
            </a:r>
            <a:r>
              <a:rPr lang="it-IT" sz="1400" b="1" dirty="0">
                <a:solidFill>
                  <a:srgbClr val="008000"/>
                </a:solidFill>
                <a:cs typeface="Arial Unicode MS" pitchFamily="-108" charset="0"/>
              </a:rPr>
              <a:t> at 35 </a:t>
            </a:r>
            <a:r>
              <a:rPr lang="it-IT" sz="1400" b="1" dirty="0" err="1">
                <a:solidFill>
                  <a:srgbClr val="008000"/>
                </a:solidFill>
                <a:cs typeface="Arial Unicode MS" pitchFamily="-108" charset="0"/>
              </a:rPr>
              <a:t>GeV</a:t>
            </a:r>
            <a:r>
              <a:rPr lang="it-IT" sz="1400" b="1" dirty="0">
                <a:solidFill>
                  <a:srgbClr val="008000"/>
                </a:solidFill>
                <a:cs typeface="Arial Unicode MS" pitchFamily="-108" charset="0"/>
              </a:rPr>
              <a:t>/c:  </a:t>
            </a:r>
            <a:r>
              <a:rPr lang="it-IT" sz="1400" b="1" dirty="0" err="1">
                <a:solidFill>
                  <a:srgbClr val="FF0000"/>
                </a:solidFill>
                <a:cs typeface="Arial Unicode MS" pitchFamily="-108" charset="0"/>
              </a:rPr>
              <a:t>N</a:t>
            </a:r>
            <a:r>
              <a:rPr lang="it-IT" sz="1400" b="1" baseline="-25000" dirty="0" err="1">
                <a:solidFill>
                  <a:srgbClr val="FF0000"/>
                </a:solidFill>
                <a:cs typeface="Arial Unicode MS" pitchFamily="-108" charset="0"/>
              </a:rPr>
              <a:t>Hit</a:t>
            </a:r>
            <a:r>
              <a:rPr lang="it-IT" sz="1400" b="1" baseline="-25000" dirty="0">
                <a:solidFill>
                  <a:srgbClr val="FF0000"/>
                </a:solidFill>
                <a:cs typeface="Arial Unicode MS" pitchFamily="-108" charset="0"/>
              </a:rPr>
              <a:t> PM</a:t>
            </a:r>
            <a:r>
              <a:rPr lang="it-IT" sz="1400" b="1" dirty="0">
                <a:solidFill>
                  <a:srgbClr val="FF0000"/>
                </a:solidFill>
                <a:cs typeface="Arial Unicode MS" pitchFamily="-108" charset="0"/>
              </a:rPr>
              <a:t> </a:t>
            </a:r>
            <a:r>
              <a:rPr lang="it-IT" sz="1400" b="1" baseline="-25000" dirty="0">
                <a:solidFill>
                  <a:srgbClr val="FF0000"/>
                </a:solidFill>
                <a:cs typeface="Arial Unicode MS" pitchFamily="-108" charset="0"/>
              </a:rPr>
              <a:t> </a:t>
            </a:r>
            <a:r>
              <a:rPr lang="it-IT" sz="1400" b="1" dirty="0">
                <a:solidFill>
                  <a:srgbClr val="FF0000"/>
                </a:solidFill>
                <a:cs typeface="Times New Roman" pitchFamily="-108" charset="0"/>
              </a:rPr>
              <a:t>≈ </a:t>
            </a:r>
            <a:r>
              <a:rPr lang="it-IT" sz="1400" b="1" dirty="0" smtClean="0">
                <a:solidFill>
                  <a:srgbClr val="FF0000"/>
                </a:solidFill>
                <a:cs typeface="Times New Roman" pitchFamily="-108" charset="0"/>
              </a:rPr>
              <a:t>17</a:t>
            </a:r>
            <a:endParaRPr lang="it-IT" sz="1400" b="1" dirty="0">
              <a:solidFill>
                <a:srgbClr val="008000"/>
              </a:solidFill>
              <a:cs typeface="Times New Roman" pitchFamily="-108" charset="0"/>
            </a:endParaRPr>
          </a:p>
          <a:p>
            <a:pPr algn="l"/>
            <a:r>
              <a:rPr lang="it-IT" sz="1400" b="1" dirty="0" err="1">
                <a:solidFill>
                  <a:schemeClr val="accent2"/>
                </a:solidFill>
                <a:cs typeface="Arial Unicode MS" pitchFamily="-108" charset="0"/>
              </a:rPr>
              <a:t>Positrons</a:t>
            </a:r>
            <a:r>
              <a:rPr lang="it-IT" sz="1400" b="1" dirty="0">
                <a:solidFill>
                  <a:schemeClr val="accent2"/>
                </a:solidFill>
                <a:cs typeface="Arial Unicode MS" pitchFamily="-108" charset="0"/>
              </a:rPr>
              <a:t> at β</a:t>
            </a:r>
            <a:r>
              <a:rPr lang="it-IT" sz="1400" b="1" dirty="0">
                <a:solidFill>
                  <a:srgbClr val="53609F"/>
                </a:solidFill>
                <a:cs typeface="Arial Unicode MS" pitchFamily="-108" charset="0"/>
              </a:rPr>
              <a:t>=1:     </a:t>
            </a:r>
            <a:r>
              <a:rPr lang="it-IT" sz="1400" b="1" dirty="0" err="1">
                <a:solidFill>
                  <a:srgbClr val="FF0000"/>
                </a:solidFill>
                <a:cs typeface="Arial Unicode MS" pitchFamily="-108" charset="0"/>
              </a:rPr>
              <a:t>N</a:t>
            </a:r>
            <a:r>
              <a:rPr lang="it-IT" sz="1400" b="1" baseline="-25000" dirty="0" err="1">
                <a:solidFill>
                  <a:srgbClr val="FF0000"/>
                </a:solidFill>
                <a:cs typeface="Arial Unicode MS" pitchFamily="-108" charset="0"/>
              </a:rPr>
              <a:t>Hit</a:t>
            </a:r>
            <a:r>
              <a:rPr lang="it-IT" sz="1400" b="1" baseline="-25000" dirty="0">
                <a:solidFill>
                  <a:srgbClr val="FF0000"/>
                </a:solidFill>
                <a:cs typeface="Arial Unicode MS" pitchFamily="-108" charset="0"/>
              </a:rPr>
              <a:t> PM</a:t>
            </a:r>
            <a:r>
              <a:rPr lang="it-IT" sz="1400" b="1" dirty="0">
                <a:solidFill>
                  <a:srgbClr val="FF0000"/>
                </a:solidFill>
                <a:cs typeface="Arial Unicode MS" pitchFamily="-108" charset="0"/>
              </a:rPr>
              <a:t> </a:t>
            </a:r>
            <a:r>
              <a:rPr lang="it-IT" sz="1400" b="1" baseline="-25000" dirty="0">
                <a:solidFill>
                  <a:srgbClr val="FF0000"/>
                </a:solidFill>
                <a:cs typeface="Arial Unicode MS" pitchFamily="-108" charset="0"/>
              </a:rPr>
              <a:t> </a:t>
            </a:r>
            <a:r>
              <a:rPr lang="it-IT" sz="1400" b="1" dirty="0">
                <a:solidFill>
                  <a:srgbClr val="FF0000"/>
                </a:solidFill>
                <a:cs typeface="Times New Roman" pitchFamily="-108" charset="0"/>
              </a:rPr>
              <a:t>≈ </a:t>
            </a:r>
            <a:r>
              <a:rPr lang="it-IT" sz="1400" b="1" dirty="0" smtClean="0">
                <a:solidFill>
                  <a:srgbClr val="FF0000"/>
                </a:solidFill>
                <a:cs typeface="Times New Roman" pitchFamily="-108" charset="0"/>
              </a:rPr>
              <a:t>20</a:t>
            </a:r>
            <a:endParaRPr lang="it-IT" sz="1400" b="1" dirty="0">
              <a:solidFill>
                <a:srgbClr val="53609F"/>
              </a:solidFill>
              <a:cs typeface="Times New Roman" pitchFamily="-108" charset="0"/>
            </a:endParaRPr>
          </a:p>
          <a:p>
            <a:pPr algn="l"/>
            <a:r>
              <a:rPr lang="it-IT" sz="1400" b="1" dirty="0" err="1">
                <a:solidFill>
                  <a:schemeClr val="tx1"/>
                </a:solidFill>
                <a:cs typeface="Times New Roman" pitchFamily="-108" charset="0"/>
              </a:rPr>
              <a:t>Results</a:t>
            </a:r>
            <a:r>
              <a:rPr lang="it-IT" sz="1400" b="1" dirty="0">
                <a:solidFill>
                  <a:schemeClr val="tx1"/>
                </a:solidFill>
                <a:cs typeface="Times New Roman" pitchFamily="-108" charset="0"/>
              </a:rPr>
              <a:t> in agreement </a:t>
            </a:r>
            <a:r>
              <a:rPr lang="it-IT" sz="1400" b="1" dirty="0" err="1">
                <a:solidFill>
                  <a:schemeClr val="tx1"/>
                </a:solidFill>
                <a:cs typeface="Times New Roman" pitchFamily="-108" charset="0"/>
              </a:rPr>
              <a:t>with</a:t>
            </a:r>
            <a:r>
              <a:rPr lang="it-IT" sz="1400" b="1" dirty="0">
                <a:solidFill>
                  <a:schemeClr val="tx1"/>
                </a:solidFill>
                <a:cs typeface="Times New Roman" pitchFamily="-108" charset="0"/>
              </a:rPr>
              <a:t> MC </a:t>
            </a:r>
            <a:r>
              <a:rPr lang="it-IT" sz="1400" b="1" dirty="0" err="1">
                <a:solidFill>
                  <a:schemeClr val="tx1"/>
                </a:solidFill>
                <a:cs typeface="Times New Roman" pitchFamily="-108" charset="0"/>
              </a:rPr>
              <a:t>expectations</a:t>
            </a:r>
            <a:r>
              <a:rPr lang="it-IT" sz="1400" b="1" dirty="0">
                <a:solidFill>
                  <a:schemeClr val="tx1"/>
                </a:solidFill>
                <a:cs typeface="Times New Roman" pitchFamily="-108" charset="0"/>
              </a:rPr>
              <a:t> </a:t>
            </a:r>
            <a:endParaRPr lang="it-IT" sz="1400" b="1" dirty="0">
              <a:solidFill>
                <a:schemeClr val="tx1"/>
              </a:solidFill>
              <a:cs typeface="Arial Unicode MS" pitchFamily="-108" charset="0"/>
            </a:endParaRPr>
          </a:p>
        </p:txBody>
      </p:sp>
      <p:sp>
        <p:nvSpPr>
          <p:cNvPr id="13" name="Rettangolo 10"/>
          <p:cNvSpPr>
            <a:spLocks noChangeArrowheads="1"/>
          </p:cNvSpPr>
          <p:nvPr/>
        </p:nvSpPr>
        <p:spPr bwMode="auto">
          <a:xfrm>
            <a:off x="3635896" y="594928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Average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number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of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hit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PMs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for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a single ring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as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a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function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of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momentum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in the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range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15-35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GeV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/c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r>
              <a:rPr lang="it-IT" dirty="0" smtClean="0"/>
              <a:t> (2)</a:t>
            </a:r>
            <a:endParaRPr lang="it-IT" dirty="0"/>
          </a:p>
        </p:txBody>
      </p:sp>
      <p:pic>
        <p:nvPicPr>
          <p:cNvPr id="3" name="Immagine 3" descr="Figura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28" y="1408075"/>
            <a:ext cx="3748308" cy="274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4" descr="Figura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116" y="1419048"/>
            <a:ext cx="3748308" cy="273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6"/>
          <p:cNvSpPr>
            <a:spLocks noChangeArrowheads="1"/>
          </p:cNvSpPr>
          <p:nvPr/>
        </p:nvSpPr>
        <p:spPr bwMode="auto">
          <a:xfrm>
            <a:off x="179512" y="4149080"/>
            <a:ext cx="439668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Time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resolution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as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a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function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of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the π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momentum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: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average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cs typeface="Arial Unicode MS" pitchFamily="-108" charset="0"/>
              </a:rPr>
              <a:t>r.m.s.</a:t>
            </a:r>
            <a:r>
              <a:rPr lang="it-IT" sz="1400" dirty="0" smtClean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of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the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selected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hit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time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with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respect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to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the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average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hit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time</a:t>
            </a:r>
            <a:endParaRPr lang="it-IT" sz="1400" dirty="0">
              <a:solidFill>
                <a:srgbClr val="000000"/>
              </a:solidFill>
              <a:cs typeface="Arial Unicode MS" pitchFamily="-108" charset="0"/>
            </a:endParaRPr>
          </a:p>
        </p:txBody>
      </p:sp>
      <p:sp>
        <p:nvSpPr>
          <p:cNvPr id="6" name="Rettangolo 7"/>
          <p:cNvSpPr>
            <a:spLocks noChangeArrowheads="1"/>
          </p:cNvSpPr>
          <p:nvPr/>
        </p:nvSpPr>
        <p:spPr bwMode="auto">
          <a:xfrm>
            <a:off x="4644008" y="4149080"/>
            <a:ext cx="4114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Cherenkov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angle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resolution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as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a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function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of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the π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momentum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: the standard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deviation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σ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is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estimated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by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a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Gaussian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fit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to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the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radius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Arial Unicode MS" pitchFamily="-108" charset="0"/>
              </a:rPr>
              <a:t>distribution</a:t>
            </a:r>
            <a:r>
              <a:rPr lang="it-IT" sz="1400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251520" y="4941168"/>
            <a:ext cx="7848600" cy="124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l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Tx/>
              <a:buBlip>
                <a:blip r:embed="rId4"/>
              </a:buBlip>
            </a:pPr>
            <a:endParaRPr lang="it-IT" sz="1000" dirty="0">
              <a:latin typeface="Arial Unicode MS" pitchFamily="-108" charset="0"/>
              <a:cs typeface="Arial Unicode MS" pitchFamily="-10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The </a:t>
            </a:r>
            <a:r>
              <a:rPr lang="it-IT" dirty="0" err="1">
                <a:solidFill>
                  <a:schemeClr val="tx1"/>
                </a:solidFill>
                <a:cs typeface="Arial Unicode MS" pitchFamily="-108" charset="0"/>
              </a:rPr>
              <a:t>results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dirty="0" err="1">
                <a:solidFill>
                  <a:schemeClr val="tx1"/>
                </a:solidFill>
                <a:cs typeface="Arial Unicode MS" pitchFamily="-108" charset="0"/>
              </a:rPr>
              <a:t>fulfill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 the </a:t>
            </a:r>
            <a:r>
              <a:rPr lang="it-IT" dirty="0" err="1">
                <a:solidFill>
                  <a:schemeClr val="tx1"/>
                </a:solidFill>
                <a:cs typeface="Arial Unicode MS" pitchFamily="-108" charset="0"/>
              </a:rPr>
              <a:t>requirement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dirty="0" err="1">
                <a:solidFill>
                  <a:schemeClr val="tx1"/>
                </a:solidFill>
                <a:cs typeface="Arial Unicode MS" pitchFamily="-108" charset="0"/>
              </a:rPr>
              <a:t>for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 the NA62 RICH detector and are </a:t>
            </a:r>
            <a:r>
              <a:rPr lang="it-IT" dirty="0" err="1">
                <a:solidFill>
                  <a:schemeClr val="tx1"/>
                </a:solidFill>
                <a:cs typeface="Arial Unicode MS" pitchFamily="-108" charset="0"/>
              </a:rPr>
              <a:t>compatible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dirty="0" err="1">
                <a:solidFill>
                  <a:schemeClr val="tx1"/>
                </a:solidFill>
                <a:cs typeface="Arial Unicode MS" pitchFamily="-108" charset="0"/>
              </a:rPr>
              <a:t>with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dirty="0" err="1">
                <a:solidFill>
                  <a:schemeClr val="tx1"/>
                </a:solidFill>
                <a:cs typeface="Arial Unicode MS" pitchFamily="-108" charset="0"/>
              </a:rPr>
              <a:t>those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dirty="0" err="1">
                <a:solidFill>
                  <a:schemeClr val="tx1"/>
                </a:solidFill>
                <a:cs typeface="Arial Unicode MS" pitchFamily="-108" charset="0"/>
              </a:rPr>
              <a:t>of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 the 2007 </a:t>
            </a:r>
            <a:r>
              <a:rPr lang="it-IT" dirty="0" err="1">
                <a:solidFill>
                  <a:schemeClr val="tx1"/>
                </a:solidFill>
                <a:cs typeface="Arial Unicode MS" pitchFamily="-108" charset="0"/>
              </a:rPr>
              <a:t>beam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 test </a:t>
            </a:r>
            <a:r>
              <a:rPr lang="it-IT" dirty="0" err="1">
                <a:solidFill>
                  <a:schemeClr val="tx1"/>
                </a:solidFill>
                <a:cs typeface="Arial Unicode MS" pitchFamily="-108" charset="0"/>
              </a:rPr>
              <a:t>held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 at </a:t>
            </a:r>
            <a:r>
              <a:rPr lang="it-IT" dirty="0" smtClean="0">
                <a:solidFill>
                  <a:schemeClr val="tx1"/>
                </a:solidFill>
                <a:cs typeface="Arial Unicode MS" pitchFamily="-108" charset="0"/>
              </a:rPr>
              <a:t>CERN, </a:t>
            </a:r>
            <a:r>
              <a:rPr lang="it-IT" dirty="0" err="1" smtClean="0">
                <a:solidFill>
                  <a:schemeClr val="tx1"/>
                </a:solidFill>
                <a:cs typeface="Arial Unicode MS" pitchFamily="-108" charset="0"/>
              </a:rPr>
              <a:t>both</a:t>
            </a:r>
            <a:r>
              <a:rPr lang="it-IT" dirty="0" smtClean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cs typeface="Arial Unicode MS" pitchFamily="-108" charset="0"/>
              </a:rPr>
              <a:t>for</a:t>
            </a:r>
            <a:r>
              <a:rPr lang="it-IT" dirty="0" smtClean="0">
                <a:solidFill>
                  <a:schemeClr val="tx1"/>
                </a:solidFill>
                <a:cs typeface="Arial Unicode MS" pitchFamily="-108" charset="0"/>
              </a:rPr>
              <a:t> the 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standard </a:t>
            </a:r>
            <a:r>
              <a:rPr lang="it-IT" dirty="0" err="1">
                <a:solidFill>
                  <a:schemeClr val="tx1"/>
                </a:solidFill>
                <a:cs typeface="Arial Unicode MS" pitchFamily="-108" charset="0"/>
              </a:rPr>
              <a:t>readout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 system </a:t>
            </a:r>
            <a:r>
              <a:rPr lang="it-IT" dirty="0" smtClean="0">
                <a:solidFill>
                  <a:schemeClr val="tx1"/>
                </a:solidFill>
                <a:cs typeface="Arial Unicode MS" pitchFamily="-108" charset="0"/>
              </a:rPr>
              <a:t>and </a:t>
            </a:r>
            <a:r>
              <a:rPr lang="it-IT" dirty="0" err="1" smtClean="0">
                <a:solidFill>
                  <a:schemeClr val="tx1"/>
                </a:solidFill>
                <a:cs typeface="Arial Unicode MS" pitchFamily="-108" charset="0"/>
              </a:rPr>
              <a:t>for</a:t>
            </a:r>
            <a:r>
              <a:rPr lang="it-IT" dirty="0" smtClean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the </a:t>
            </a:r>
            <a:r>
              <a:rPr lang="it-IT" dirty="0" err="1">
                <a:solidFill>
                  <a:schemeClr val="tx1"/>
                </a:solidFill>
                <a:cs typeface="Arial Unicode MS" pitchFamily="-108" charset="0"/>
              </a:rPr>
              <a:t>new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dirty="0" err="1">
                <a:solidFill>
                  <a:schemeClr val="tx1"/>
                </a:solidFill>
                <a:cs typeface="Arial Unicode MS" pitchFamily="-108" charset="0"/>
              </a:rPr>
              <a:t>readout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dirty="0" err="1">
                <a:solidFill>
                  <a:schemeClr val="tx1"/>
                </a:solidFill>
                <a:cs typeface="Arial Unicode MS" pitchFamily="-108" charset="0"/>
              </a:rPr>
              <a:t>prototype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 </a:t>
            </a:r>
          </a:p>
          <a:p>
            <a:pPr marL="342900" indent="-342900" algn="l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Data are in agreement </a:t>
            </a:r>
            <a:r>
              <a:rPr lang="it-IT" dirty="0" err="1">
                <a:solidFill>
                  <a:schemeClr val="tx1"/>
                </a:solidFill>
                <a:cs typeface="Arial Unicode MS" pitchFamily="-108" charset="0"/>
              </a:rPr>
              <a:t>with</a:t>
            </a:r>
            <a:r>
              <a:rPr lang="it-IT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cs typeface="Arial Unicode MS" pitchFamily="-108" charset="0"/>
              </a:rPr>
              <a:t>Montecarlo </a:t>
            </a:r>
            <a:r>
              <a:rPr lang="it-IT" dirty="0" err="1">
                <a:solidFill>
                  <a:schemeClr val="tx1"/>
                </a:solidFill>
                <a:cs typeface="Arial Unicode MS" pitchFamily="-108" charset="0"/>
              </a:rPr>
              <a:t>simulation</a:t>
            </a:r>
            <a:endParaRPr lang="it-IT" sz="1600" dirty="0">
              <a:solidFill>
                <a:schemeClr val="tx1"/>
              </a:solidFill>
              <a:cs typeface="Arial Unicode MS" pitchFamily="-108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RICH400 </a:t>
            </a:r>
            <a:r>
              <a:rPr lang="it-IT" dirty="0" err="1" smtClean="0"/>
              <a:t>pion-muon</a:t>
            </a:r>
            <a:r>
              <a:rPr lang="it-IT" dirty="0" smtClean="0"/>
              <a:t> </a:t>
            </a:r>
            <a:r>
              <a:rPr lang="it-IT" dirty="0" err="1" smtClean="0"/>
              <a:t>separation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2827" y="1583605"/>
            <a:ext cx="3987165" cy="2853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864513" cy="28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1187624" y="2668850"/>
            <a:ext cx="11028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15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GeV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/c</a:t>
            </a:r>
          </a:p>
        </p:txBody>
      </p:sp>
      <p:sp>
        <p:nvSpPr>
          <p:cNvPr id="6" name="CasellaDiTesto 8"/>
          <p:cNvSpPr txBox="1">
            <a:spLocks noChangeArrowheads="1"/>
          </p:cNvSpPr>
          <p:nvPr/>
        </p:nvSpPr>
        <p:spPr bwMode="auto">
          <a:xfrm>
            <a:off x="5292080" y="2852936"/>
            <a:ext cx="1104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</a:rPr>
              <a:t>35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GeV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/c</a:t>
            </a:r>
          </a:p>
        </p:txBody>
      </p:sp>
      <p:sp>
        <p:nvSpPr>
          <p:cNvPr id="7" name="CasellaDiTesto 10"/>
          <p:cNvSpPr txBox="1">
            <a:spLocks noChangeArrowheads="1"/>
          </p:cNvSpPr>
          <p:nvPr/>
        </p:nvSpPr>
        <p:spPr bwMode="auto">
          <a:xfrm>
            <a:off x="1149926" y="3676962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000" dirty="0">
                <a:solidFill>
                  <a:srgbClr val="FF0000"/>
                </a:solidFill>
                <a:latin typeface="Symbol" pitchFamily="-108" charset="2"/>
              </a:rPr>
              <a:t>p</a:t>
            </a:r>
          </a:p>
        </p:txBody>
      </p:sp>
      <p:sp>
        <p:nvSpPr>
          <p:cNvPr id="8" name="CasellaDiTesto 10"/>
          <p:cNvSpPr txBox="1">
            <a:spLocks noChangeArrowheads="1"/>
          </p:cNvSpPr>
          <p:nvPr/>
        </p:nvSpPr>
        <p:spPr bwMode="auto">
          <a:xfrm>
            <a:off x="7452320" y="2060848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000" dirty="0">
                <a:solidFill>
                  <a:srgbClr val="FF0000"/>
                </a:solidFill>
                <a:latin typeface="Symbol" pitchFamily="-108" charset="2"/>
              </a:rPr>
              <a:t>p</a:t>
            </a:r>
          </a:p>
        </p:txBody>
      </p:sp>
      <p:sp>
        <p:nvSpPr>
          <p:cNvPr id="9" name="CasellaDiTesto 12"/>
          <p:cNvSpPr txBox="1">
            <a:spLocks noChangeArrowheads="1"/>
          </p:cNvSpPr>
          <p:nvPr/>
        </p:nvSpPr>
        <p:spPr bwMode="auto">
          <a:xfrm>
            <a:off x="2339975" y="3259832"/>
            <a:ext cx="546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 smtClean="0">
                <a:latin typeface="Calibri" pitchFamily="-108" charset="0"/>
              </a:rPr>
              <a:t>“</a:t>
            </a:r>
            <a:r>
              <a:rPr lang="it-IT" sz="2000" dirty="0" smtClean="0">
                <a:solidFill>
                  <a:schemeClr val="tx1"/>
                </a:solidFill>
                <a:latin typeface="Symbol" pitchFamily="-108" charset="2"/>
              </a:rPr>
              <a:t>m</a:t>
            </a:r>
            <a:r>
              <a:rPr lang="it-IT" sz="2000" dirty="0" smtClean="0">
                <a:solidFill>
                  <a:schemeClr val="tx1"/>
                </a:solidFill>
                <a:latin typeface="Calibri" pitchFamily="-108" charset="0"/>
              </a:rPr>
              <a:t>”</a:t>
            </a:r>
            <a:endParaRPr lang="it-IT" sz="2000" dirty="0">
              <a:solidFill>
                <a:schemeClr val="tx1"/>
              </a:solidFill>
              <a:latin typeface="Symbol" pitchFamily="-108" charset="2"/>
            </a:endParaRPr>
          </a:p>
        </p:txBody>
      </p:sp>
      <p:sp>
        <p:nvSpPr>
          <p:cNvPr id="10" name="CasellaDiTesto 12"/>
          <p:cNvSpPr txBox="1">
            <a:spLocks noChangeArrowheads="1"/>
          </p:cNvSpPr>
          <p:nvPr/>
        </p:nvSpPr>
        <p:spPr bwMode="auto">
          <a:xfrm>
            <a:off x="7596336" y="2204864"/>
            <a:ext cx="546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 smtClean="0">
                <a:latin typeface="Calibri" pitchFamily="-108" charset="0"/>
              </a:rPr>
              <a:t>“</a:t>
            </a:r>
            <a:r>
              <a:rPr lang="it-IT" sz="2000" dirty="0" smtClean="0">
                <a:solidFill>
                  <a:schemeClr val="tx1"/>
                </a:solidFill>
                <a:latin typeface="Symbol" pitchFamily="-108" charset="2"/>
              </a:rPr>
              <a:t>m</a:t>
            </a:r>
            <a:r>
              <a:rPr lang="it-IT" sz="2000" dirty="0" smtClean="0">
                <a:solidFill>
                  <a:schemeClr val="tx1"/>
                </a:solidFill>
                <a:latin typeface="Calibri" pitchFamily="-108" charset="0"/>
              </a:rPr>
              <a:t>”</a:t>
            </a:r>
            <a:endParaRPr lang="it-IT" sz="2000" dirty="0">
              <a:solidFill>
                <a:schemeClr val="tx1"/>
              </a:solidFill>
              <a:latin typeface="Symbol" pitchFamily="-108" charset="2"/>
            </a:endParaRP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3707904" y="180475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000" dirty="0" smtClean="0">
                <a:solidFill>
                  <a:srgbClr val="FF0000"/>
                </a:solidFill>
              </a:rPr>
              <a:t>e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7884368" y="184482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000" dirty="0" smtClean="0">
                <a:solidFill>
                  <a:srgbClr val="FF0000"/>
                </a:solidFill>
              </a:rPr>
              <a:t>e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347002" y="4499828"/>
            <a:ext cx="2305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tx1"/>
                </a:solidFill>
              </a:rPr>
              <a:t>Fitted</a:t>
            </a:r>
            <a:r>
              <a:rPr lang="it-IT" dirty="0">
                <a:solidFill>
                  <a:schemeClr val="tx1"/>
                </a:solidFill>
              </a:rPr>
              <a:t> ring </a:t>
            </a:r>
            <a:r>
              <a:rPr lang="it-IT" dirty="0" err="1">
                <a:solidFill>
                  <a:schemeClr val="tx1"/>
                </a:solidFill>
              </a:rPr>
              <a:t>radius</a:t>
            </a:r>
            <a:r>
              <a:rPr lang="it-IT" dirty="0">
                <a:solidFill>
                  <a:schemeClr val="tx1"/>
                </a:solidFill>
              </a:rPr>
              <a:t> R(m)</a:t>
            </a:r>
          </a:p>
        </p:txBody>
      </p:sp>
      <p:sp>
        <p:nvSpPr>
          <p:cNvPr id="15" name="Segnaposto contenuto 2"/>
          <p:cNvSpPr>
            <a:spLocks/>
          </p:cNvSpPr>
          <p:nvPr/>
        </p:nvSpPr>
        <p:spPr bwMode="auto">
          <a:xfrm>
            <a:off x="381000" y="4941168"/>
            <a:ext cx="77193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	</a:t>
            </a:r>
            <a:r>
              <a:rPr lang="it-IT" sz="2000" dirty="0">
                <a:solidFill>
                  <a:srgbClr val="FF0000"/>
                </a:solidFill>
              </a:rPr>
              <a:t>RICH REQUIREMENT</a:t>
            </a:r>
            <a:r>
              <a:rPr lang="it-IT" sz="2000" dirty="0" smtClean="0">
                <a:solidFill>
                  <a:srgbClr val="FF0000"/>
                </a:solidFill>
              </a:rPr>
              <a:t>: </a:t>
            </a:r>
            <a:r>
              <a:rPr lang="it-IT" sz="2000" dirty="0" err="1" smtClean="0">
                <a:solidFill>
                  <a:srgbClr val="FF0000"/>
                </a:solidFill>
              </a:rPr>
              <a:t>muon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suppression</a:t>
            </a:r>
            <a:r>
              <a:rPr lang="it-IT" sz="2000" dirty="0">
                <a:solidFill>
                  <a:srgbClr val="FF0000"/>
                </a:solidFill>
              </a:rPr>
              <a:t> ≤</a:t>
            </a:r>
            <a:r>
              <a:rPr lang="en-US" sz="2000" dirty="0">
                <a:solidFill>
                  <a:srgbClr val="FF0000"/>
                </a:solidFill>
                <a:cs typeface="Arial Unicode MS" pitchFamily="-108" charset="0"/>
              </a:rPr>
              <a:t>10</a:t>
            </a:r>
            <a:r>
              <a:rPr lang="en-US" sz="2000" baseline="30000" dirty="0">
                <a:solidFill>
                  <a:srgbClr val="FF0000"/>
                </a:solidFill>
                <a:cs typeface="Arial Unicode MS" pitchFamily="-108" charset="0"/>
              </a:rPr>
              <a:t>-2</a:t>
            </a:r>
            <a:r>
              <a:rPr lang="en-US" sz="2000" dirty="0">
                <a:solidFill>
                  <a:schemeClr val="accent2"/>
                </a:solidFill>
                <a:latin typeface="Arial Unicode MS" pitchFamily="-108" charset="0"/>
                <a:cs typeface="Arial Unicode MS" pitchFamily="-108" charset="0"/>
              </a:rPr>
              <a:t> 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 Unicode MS" pitchFamily="-108" charset="0"/>
            </a:endParaRPr>
          </a:p>
          <a:p>
            <a:pPr marL="742950" lvl="1" indent="-285750" algn="l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1600" dirty="0" err="1"/>
              <a:t>Measure</a:t>
            </a:r>
            <a:r>
              <a:rPr lang="it-IT" sz="1600" dirty="0"/>
              <a:t> the </a:t>
            </a:r>
            <a:r>
              <a:rPr lang="it-IT" sz="1600" dirty="0" err="1"/>
              <a:t>probability</a:t>
            </a:r>
            <a:r>
              <a:rPr lang="it-IT" sz="1600" dirty="0"/>
              <a:t> </a:t>
            </a:r>
            <a:r>
              <a:rPr lang="it-IT" sz="1600" dirty="0" err="1"/>
              <a:t>to</a:t>
            </a:r>
            <a:r>
              <a:rPr lang="it-IT" sz="1600" dirty="0"/>
              <a:t> </a:t>
            </a:r>
            <a:r>
              <a:rPr lang="it-IT" sz="1600" dirty="0" err="1"/>
              <a:t>misidentify</a:t>
            </a:r>
            <a:r>
              <a:rPr lang="it-IT" sz="1600" dirty="0"/>
              <a:t> a μ </a:t>
            </a:r>
            <a:r>
              <a:rPr lang="it-IT" sz="1600" dirty="0" err="1"/>
              <a:t>as</a:t>
            </a:r>
            <a:r>
              <a:rPr lang="it-IT" sz="1600" dirty="0"/>
              <a:t> a π </a:t>
            </a:r>
            <a:r>
              <a:rPr lang="it-IT" sz="1600" dirty="0" err="1"/>
              <a:t>integrated</a:t>
            </a:r>
            <a:r>
              <a:rPr lang="it-IT" sz="1600" dirty="0"/>
              <a:t> </a:t>
            </a:r>
            <a:r>
              <a:rPr lang="it-IT" sz="1600" dirty="0" err="1" smtClean="0"/>
              <a:t>between</a:t>
            </a:r>
            <a:r>
              <a:rPr lang="it-IT" sz="1600" dirty="0" smtClean="0"/>
              <a:t> 15 </a:t>
            </a:r>
            <a:r>
              <a:rPr lang="it-IT" sz="1600" dirty="0"/>
              <a:t>and 35 </a:t>
            </a:r>
            <a:r>
              <a:rPr lang="it-IT" sz="1600" dirty="0" err="1"/>
              <a:t>GeV</a:t>
            </a:r>
            <a:r>
              <a:rPr lang="it-IT" sz="1600" dirty="0"/>
              <a:t>/c (</a:t>
            </a:r>
            <a:r>
              <a:rPr lang="it-IT" sz="1600" dirty="0" err="1"/>
              <a:t>assuming</a:t>
            </a:r>
            <a:r>
              <a:rPr lang="it-IT" sz="1600" dirty="0"/>
              <a:t> the </a:t>
            </a:r>
            <a:r>
              <a:rPr lang="it-IT" sz="1600" dirty="0" err="1"/>
              <a:t>expected</a:t>
            </a:r>
            <a:r>
              <a:rPr lang="it-IT" sz="1600" dirty="0"/>
              <a:t> </a:t>
            </a:r>
            <a:r>
              <a:rPr lang="it-IT" sz="1600" dirty="0" err="1"/>
              <a:t>spectrum</a:t>
            </a:r>
            <a:r>
              <a:rPr lang="it-IT" sz="1600" dirty="0"/>
              <a:t> </a:t>
            </a:r>
            <a:r>
              <a:rPr lang="it-IT" sz="1600" dirty="0" err="1"/>
              <a:t>of</a:t>
            </a:r>
            <a:r>
              <a:rPr lang="it-IT" sz="1600" dirty="0"/>
              <a:t> µ </a:t>
            </a:r>
            <a:r>
              <a:rPr lang="it-IT" sz="1600" dirty="0" err="1"/>
              <a:t>from</a:t>
            </a:r>
            <a:r>
              <a:rPr lang="it-IT" sz="1600" dirty="0"/>
              <a:t> K</a:t>
            </a:r>
            <a:r>
              <a:rPr lang="it-IT" sz="1600" baseline="-25000" dirty="0"/>
              <a:t>µ2</a:t>
            </a:r>
            <a:r>
              <a:rPr lang="it-IT" sz="1600" dirty="0"/>
              <a:t>)</a:t>
            </a:r>
          </a:p>
          <a:p>
            <a:pPr marL="742950" lvl="1" indent="-285750" algn="l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1600" dirty="0" err="1"/>
              <a:t>Repeat</a:t>
            </a:r>
            <a:r>
              <a:rPr lang="it-IT" sz="1600" dirty="0"/>
              <a:t> the </a:t>
            </a:r>
            <a:r>
              <a:rPr lang="it-IT" sz="1600" dirty="0" err="1"/>
              <a:t>measurement</a:t>
            </a:r>
            <a:r>
              <a:rPr lang="it-IT" sz="1600" dirty="0"/>
              <a:t> </a:t>
            </a:r>
            <a:r>
              <a:rPr lang="it-IT" sz="1600" dirty="0" err="1"/>
              <a:t>changing</a:t>
            </a:r>
            <a:r>
              <a:rPr lang="it-IT" sz="1600" dirty="0"/>
              <a:t> </a:t>
            </a:r>
            <a:r>
              <a:rPr lang="it-IT" sz="1600" dirty="0" err="1"/>
              <a:t>mirror</a:t>
            </a:r>
            <a:r>
              <a:rPr lang="it-IT" sz="1600" dirty="0"/>
              <a:t> </a:t>
            </a:r>
            <a:r>
              <a:rPr lang="it-IT" sz="1600" dirty="0" err="1"/>
              <a:t>orientation</a:t>
            </a:r>
            <a:r>
              <a:rPr lang="it-IT" sz="1600" dirty="0"/>
              <a:t> and </a:t>
            </a:r>
            <a:r>
              <a:rPr lang="it-IT" sz="1600" dirty="0" err="1"/>
              <a:t>analysis</a:t>
            </a:r>
            <a:r>
              <a:rPr lang="it-IT" sz="1600" dirty="0"/>
              <a:t> </a:t>
            </a:r>
            <a:r>
              <a:rPr lang="it-IT" sz="1600" dirty="0" err="1" smtClean="0"/>
              <a:t>cuts</a:t>
            </a:r>
            <a:endParaRPr lang="it-IT" sz="1600" dirty="0" smtClean="0"/>
          </a:p>
          <a:p>
            <a:pPr marL="742950" lvl="1" indent="-285750" algn="l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1400" dirty="0" err="1" smtClean="0">
                <a:sym typeface="Symbol" pitchFamily="-108" charset="2"/>
              </a:rPr>
              <a:t>Calculate</a:t>
            </a:r>
            <a:r>
              <a:rPr lang="it-IT" sz="1400" dirty="0" smtClean="0">
                <a:sym typeface="Symbol" pitchFamily="-108" charset="2"/>
              </a:rPr>
              <a:t>:  </a:t>
            </a:r>
            <a:r>
              <a:rPr lang="it-IT" sz="1400" dirty="0" err="1" smtClean="0">
                <a:sym typeface="Symbol" pitchFamily="-108" charset="2"/>
              </a:rPr>
              <a:t>contamination</a:t>
            </a:r>
            <a:r>
              <a:rPr lang="it-IT" sz="1400" dirty="0" smtClean="0">
                <a:sym typeface="Symbol" pitchFamily="-108" charset="2"/>
              </a:rPr>
              <a:t> and  loss (under </a:t>
            </a:r>
            <a:r>
              <a:rPr lang="it-IT" sz="1400" dirty="0" err="1" smtClean="0">
                <a:sym typeface="Symbol" pitchFamily="-108" charset="2"/>
              </a:rPr>
              <a:t>different</a:t>
            </a:r>
            <a:r>
              <a:rPr lang="it-IT" sz="1400" dirty="0" smtClean="0">
                <a:sym typeface="Symbol" pitchFamily="-108" charset="2"/>
              </a:rPr>
              <a:t> </a:t>
            </a:r>
            <a:r>
              <a:rPr lang="it-IT" sz="1400" dirty="0" err="1" smtClean="0">
                <a:sym typeface="Symbol" pitchFamily="-108" charset="2"/>
              </a:rPr>
              <a:t>conditions</a:t>
            </a:r>
            <a:r>
              <a:rPr lang="it-IT" sz="1400" dirty="0" smtClean="0">
                <a:sym typeface="Symbol" pitchFamily="-108" charset="2"/>
              </a:rPr>
              <a:t>) in </a:t>
            </a:r>
            <a:r>
              <a:rPr lang="it-IT" sz="1400" dirty="0" err="1" smtClean="0">
                <a:sym typeface="Symbol" pitchFamily="-108" charset="2"/>
              </a:rPr>
              <a:t>momentum</a:t>
            </a:r>
            <a:r>
              <a:rPr lang="it-IT" sz="1400" dirty="0" smtClean="0">
                <a:sym typeface="Symbol" pitchFamily="-108" charset="2"/>
              </a:rPr>
              <a:t> </a:t>
            </a:r>
            <a:r>
              <a:rPr lang="it-IT" sz="1400" dirty="0" err="1" smtClean="0">
                <a:sym typeface="Symbol" pitchFamily="-108" charset="2"/>
              </a:rPr>
              <a:t>bins</a:t>
            </a:r>
            <a:endParaRPr lang="it-IT" sz="1400" dirty="0" smtClean="0">
              <a:sym typeface="Symbol" pitchFamily="-108" charset="2"/>
            </a:endParaRPr>
          </a:p>
          <a:p>
            <a:pPr marL="742950" lvl="1" indent="-285750" algn="l"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1400" dirty="0" err="1" smtClean="0">
                <a:sym typeface="Symbol" pitchFamily="-108" charset="2"/>
              </a:rPr>
              <a:t>Use</a:t>
            </a:r>
            <a:r>
              <a:rPr lang="it-IT" sz="1400" dirty="0" smtClean="0">
                <a:sym typeface="Symbol" pitchFamily="-108" charset="2"/>
              </a:rPr>
              <a:t>: ring </a:t>
            </a:r>
            <a:r>
              <a:rPr lang="it-IT" sz="1400" dirty="0" err="1" smtClean="0">
                <a:sym typeface="Symbol" pitchFamily="-108" charset="2"/>
              </a:rPr>
              <a:t>radius</a:t>
            </a:r>
            <a:r>
              <a:rPr lang="it-IT" sz="1400" dirty="0" smtClean="0">
                <a:sym typeface="Symbol" pitchFamily="-108" charset="2"/>
              </a:rPr>
              <a:t> </a:t>
            </a:r>
            <a:r>
              <a:rPr lang="it-IT" sz="1400" dirty="0" err="1" smtClean="0">
                <a:sym typeface="Symbol" pitchFamily="-108" charset="2"/>
              </a:rPr>
              <a:t>distribution</a:t>
            </a:r>
            <a:r>
              <a:rPr lang="it-IT" sz="1400" dirty="0" smtClean="0">
                <a:sym typeface="Symbol" pitchFamily="-108" charset="2"/>
              </a:rPr>
              <a:t> and the </a:t>
            </a:r>
            <a:r>
              <a:rPr lang="it-IT" sz="1400" dirty="0" err="1" smtClean="0">
                <a:sym typeface="Symbol" pitchFamily="-108" charset="2"/>
              </a:rPr>
              <a:t>reconstructed</a:t>
            </a:r>
            <a:r>
              <a:rPr lang="it-IT" sz="1400" dirty="0" smtClean="0">
                <a:sym typeface="Symbol" pitchFamily="-108" charset="2"/>
              </a:rPr>
              <a:t> </a:t>
            </a:r>
            <a:r>
              <a:rPr lang="it-IT" sz="1400" dirty="0" err="1" smtClean="0">
                <a:sym typeface="Symbol" pitchFamily="-108" charset="2"/>
              </a:rPr>
              <a:t>squared</a:t>
            </a:r>
            <a:r>
              <a:rPr lang="it-IT" sz="1400" dirty="0" smtClean="0">
                <a:sym typeface="Symbol" pitchFamily="-108" charset="2"/>
              </a:rPr>
              <a:t> mass </a:t>
            </a:r>
            <a:r>
              <a:rPr lang="it-IT" sz="1400" dirty="0" err="1" smtClean="0">
                <a:sym typeface="Symbol" pitchFamily="-108" charset="2"/>
              </a:rPr>
              <a:t>of</a:t>
            </a:r>
            <a:r>
              <a:rPr lang="it-IT" sz="1400" dirty="0" smtClean="0">
                <a:sym typeface="Symbol" pitchFamily="-108" charset="2"/>
              </a:rPr>
              <a:t> the </a:t>
            </a:r>
            <a:r>
              <a:rPr lang="it-IT" sz="1400" dirty="0" err="1" smtClean="0">
                <a:sym typeface="Symbol" pitchFamily="-108" charset="2"/>
              </a:rPr>
              <a:t>particle</a:t>
            </a:r>
            <a:endParaRPr lang="it-IT" sz="14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 Unicode MS" pitchFamily="-108" charset="0"/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53530"/>
            <a:ext cx="82809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 very demanding RICH is needed for NA62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cs typeface="Arial Unicode MS" pitchFamily="-108" charset="0"/>
              </a:rPr>
              <a:t> The results of the prototype test beams </a:t>
            </a:r>
            <a:r>
              <a:rPr lang="en-GB" dirty="0" err="1" smtClean="0">
                <a:solidFill>
                  <a:srgbClr val="000000"/>
                </a:solidFill>
                <a:cs typeface="Arial Unicode MS" pitchFamily="-108" charset="0"/>
              </a:rPr>
              <a:t>fulfill</a:t>
            </a:r>
            <a:r>
              <a:rPr lang="en-GB" dirty="0" smtClean="0">
                <a:solidFill>
                  <a:srgbClr val="000000"/>
                </a:solidFill>
                <a:cs typeface="Arial Unicode MS" pitchFamily="-108" charset="0"/>
              </a:rPr>
              <a:t> the design requirements: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>
                <a:solidFill>
                  <a:srgbClr val="000000"/>
                </a:solidFill>
                <a:cs typeface="Arial Unicode MS" pitchFamily="-108" charset="0"/>
              </a:rPr>
              <a:t> Time and Cherenkov angle resolution    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>
                <a:solidFill>
                  <a:srgbClr val="000000"/>
                </a:solidFill>
                <a:cs typeface="Arial Unicode MS" pitchFamily="-108" charset="0"/>
              </a:rPr>
              <a:t> Hit PM’s per ring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>
                <a:solidFill>
                  <a:srgbClr val="000000"/>
                </a:solidFill>
                <a:cs typeface="Arial Unicode MS" pitchFamily="-108" charset="0"/>
              </a:rPr>
              <a:t> π-μ separation and μ suppression factor</a:t>
            </a:r>
          </a:p>
          <a:p>
            <a:pPr>
              <a:buClr>
                <a:srgbClr val="FF0066"/>
              </a:buClr>
            </a:pPr>
            <a:endParaRPr lang="en-GB" sz="2400" dirty="0" smtClean="0">
              <a:solidFill>
                <a:srgbClr val="FF0000"/>
              </a:solidFill>
              <a:latin typeface="Arial Unicode MS" pitchFamily="-108" charset="0"/>
              <a:cs typeface="Arial Unicode MS" pitchFamily="-108" charset="0"/>
            </a:endParaRPr>
          </a:p>
          <a:p>
            <a:pPr>
              <a:buClr>
                <a:srgbClr val="FF0066"/>
              </a:buClr>
            </a:pPr>
            <a:endParaRPr lang="en-GB" sz="2400" dirty="0" smtClean="0">
              <a:solidFill>
                <a:srgbClr val="FF0000"/>
              </a:solidFill>
              <a:latin typeface="Arial Unicode MS" pitchFamily="-108" charset="0"/>
              <a:cs typeface="Arial Unicode MS" pitchFamily="-108" charset="0"/>
            </a:endParaRPr>
          </a:p>
          <a:p>
            <a:pPr algn="ctr">
              <a:buClr>
                <a:srgbClr val="FF0066"/>
              </a:buClr>
            </a:pPr>
            <a:r>
              <a:rPr lang="en-GB" sz="2400" dirty="0" smtClean="0">
                <a:solidFill>
                  <a:srgbClr val="FF0000"/>
                </a:solidFill>
                <a:cs typeface="Arial Unicode MS" pitchFamily="-108" charset="0"/>
              </a:rPr>
              <a:t>The construction of the NA62 detector has already started:</a:t>
            </a:r>
          </a:p>
          <a:p>
            <a:pPr algn="ctr">
              <a:buClr>
                <a:srgbClr val="FF0066"/>
              </a:buClr>
            </a:pPr>
            <a:r>
              <a:rPr lang="en-GB" sz="2400" dirty="0" smtClean="0">
                <a:solidFill>
                  <a:srgbClr val="FF0000"/>
                </a:solidFill>
                <a:cs typeface="Arial Unicode MS" pitchFamily="-108" charset="0"/>
              </a:rPr>
              <a:t> the first data taking will take place at the end of 2012</a:t>
            </a:r>
          </a:p>
          <a:p>
            <a:pPr lvl="1">
              <a:buFont typeface="Wingdings" pitchFamily="2" charset="2"/>
              <a:buChar char="ü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Backup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 400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it-IT" sz="1900" dirty="0" err="1" smtClean="0">
                <a:solidFill>
                  <a:srgbClr val="FF0000"/>
                </a:solidFill>
                <a:cs typeface="Arial Unicode MS" pitchFamily="-108" charset="0"/>
              </a:rPr>
              <a:t>Beam</a:t>
            </a:r>
            <a:r>
              <a:rPr lang="it-IT" sz="1900" dirty="0" smtClean="0">
                <a:solidFill>
                  <a:srgbClr val="FF0000"/>
                </a:solidFill>
                <a:cs typeface="Arial Unicode MS" pitchFamily="-108" charset="0"/>
              </a:rPr>
              <a:t>: </a:t>
            </a:r>
            <a:r>
              <a:rPr lang="it-IT" sz="1900" dirty="0" err="1" smtClean="0">
                <a:solidFill>
                  <a:srgbClr val="FF0000"/>
                </a:solidFill>
                <a:cs typeface="Arial Unicode MS" pitchFamily="-108" charset="0"/>
              </a:rPr>
              <a:t>mainly</a:t>
            </a:r>
            <a:r>
              <a:rPr lang="it-IT" sz="1900" dirty="0" smtClean="0">
                <a:solidFill>
                  <a:srgbClr val="FF0000"/>
                </a:solidFill>
                <a:cs typeface="Arial Unicode MS" pitchFamily="-108" charset="0"/>
              </a:rPr>
              <a:t> </a:t>
            </a:r>
            <a:r>
              <a:rPr lang="el-GR" sz="1900" dirty="0" smtClean="0">
                <a:solidFill>
                  <a:srgbClr val="FF0000"/>
                </a:solidFill>
                <a:cs typeface="Arial Unicode MS" pitchFamily="-108" charset="0"/>
                <a:sym typeface="Symbol" pitchFamily="-108" charset="2"/>
              </a:rPr>
              <a:t></a:t>
            </a:r>
            <a:r>
              <a:rPr lang="it-IT" sz="1900" baseline="30000" dirty="0" smtClean="0">
                <a:solidFill>
                  <a:srgbClr val="FF0000"/>
                </a:solidFill>
                <a:cs typeface="Arial Unicode MS" pitchFamily="-108" charset="0"/>
              </a:rPr>
              <a:t>+</a:t>
            </a:r>
            <a:r>
              <a:rPr lang="it-IT" sz="1900" dirty="0" smtClean="0">
                <a:solidFill>
                  <a:srgbClr val="FF0000"/>
                </a:solidFill>
                <a:cs typeface="Arial Unicode MS" pitchFamily="-108" charset="0"/>
              </a:rPr>
              <a:t>, 15% p, </a:t>
            </a:r>
            <a:r>
              <a:rPr lang="it-IT" sz="1900" dirty="0" err="1" smtClean="0">
                <a:solidFill>
                  <a:srgbClr val="FF0000"/>
                </a:solidFill>
                <a:cs typeface="Arial Unicode MS" pitchFamily="-108" charset="0"/>
              </a:rPr>
              <a:t>few</a:t>
            </a:r>
            <a:r>
              <a:rPr lang="it-IT" sz="1900" dirty="0" smtClean="0">
                <a:solidFill>
                  <a:srgbClr val="FF0000"/>
                </a:solidFill>
                <a:cs typeface="Arial Unicode MS" pitchFamily="-108" charset="0"/>
              </a:rPr>
              <a:t> % </a:t>
            </a:r>
            <a:r>
              <a:rPr lang="it-IT" sz="1900" dirty="0" err="1" smtClean="0">
                <a:solidFill>
                  <a:srgbClr val="FF0000"/>
                </a:solidFill>
                <a:cs typeface="Arial Unicode MS" pitchFamily="-108" charset="0"/>
              </a:rPr>
              <a:t>K</a:t>
            </a:r>
            <a:r>
              <a:rPr lang="it-IT" sz="1900" baseline="30000" dirty="0" err="1" smtClean="0">
                <a:solidFill>
                  <a:srgbClr val="FF0000"/>
                </a:solidFill>
                <a:cs typeface="Arial Unicode MS" pitchFamily="-108" charset="0"/>
              </a:rPr>
              <a:t>+</a:t>
            </a:r>
            <a:r>
              <a:rPr lang="it-IT" sz="1900" dirty="0" smtClean="0">
                <a:solidFill>
                  <a:srgbClr val="FF0000"/>
                </a:solidFill>
                <a:cs typeface="Arial Unicode MS" pitchFamily="-108" charset="0"/>
              </a:rPr>
              <a:t>, </a:t>
            </a:r>
            <a:r>
              <a:rPr lang="it-IT" sz="1900" dirty="0" err="1" smtClean="0">
                <a:solidFill>
                  <a:srgbClr val="FF0000"/>
                </a:solidFill>
                <a:cs typeface="Arial Unicode MS" pitchFamily="-108" charset="0"/>
              </a:rPr>
              <a:t>variable</a:t>
            </a:r>
            <a:r>
              <a:rPr lang="it-IT" sz="1900" dirty="0" smtClean="0">
                <a:solidFill>
                  <a:srgbClr val="FF0000"/>
                </a:solidFill>
                <a:cs typeface="Arial Unicode MS" pitchFamily="-108" charset="0"/>
              </a:rPr>
              <a:t> % </a:t>
            </a:r>
            <a:r>
              <a:rPr lang="it-IT" sz="1900" dirty="0" err="1" smtClean="0">
                <a:solidFill>
                  <a:srgbClr val="FF0000"/>
                </a:solidFill>
                <a:cs typeface="Arial Unicode MS" pitchFamily="-108" charset="0"/>
              </a:rPr>
              <a:t>of</a:t>
            </a:r>
            <a:r>
              <a:rPr lang="it-IT" sz="1900" dirty="0" smtClean="0">
                <a:solidFill>
                  <a:srgbClr val="FF0000"/>
                </a:solidFill>
                <a:cs typeface="Arial Unicode MS" pitchFamily="-108" charset="0"/>
              </a:rPr>
              <a:t> </a:t>
            </a:r>
            <a:r>
              <a:rPr lang="it-IT" sz="1900" dirty="0" err="1" smtClean="0">
                <a:solidFill>
                  <a:srgbClr val="FF0000"/>
                </a:solidFill>
                <a:cs typeface="Arial Unicode MS" pitchFamily="-108" charset="0"/>
              </a:rPr>
              <a:t>e</a:t>
            </a:r>
            <a:r>
              <a:rPr lang="it-IT" sz="1900" baseline="30000" dirty="0" err="1" smtClean="0">
                <a:solidFill>
                  <a:srgbClr val="FF0000"/>
                </a:solidFill>
                <a:cs typeface="Arial Unicode MS" pitchFamily="-108" charset="0"/>
              </a:rPr>
              <a:t>+</a:t>
            </a:r>
            <a:r>
              <a:rPr lang="it-IT" sz="1900" b="1" baseline="30000" dirty="0" smtClean="0">
                <a:solidFill>
                  <a:srgbClr val="FF0000"/>
                </a:solidFill>
                <a:cs typeface="Arial Unicode MS" pitchFamily="-108" charset="0"/>
              </a:rPr>
              <a:t> 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Wingdings 2" pitchFamily="18" charset="2"/>
              <a:buChar char="P"/>
            </a:pPr>
            <a:r>
              <a:rPr lang="it-IT" sz="1900" dirty="0" smtClean="0">
                <a:cs typeface="Arial Unicode MS" pitchFamily="-108" charset="0"/>
              </a:rPr>
              <a:t>1.5% </a:t>
            </a:r>
            <a:r>
              <a:rPr lang="el-GR" sz="1900" dirty="0" smtClean="0">
                <a:cs typeface="Arial Unicode MS" pitchFamily="-108" charset="0"/>
              </a:rPr>
              <a:t>Δ</a:t>
            </a:r>
            <a:r>
              <a:rPr lang="it-IT" sz="1900" dirty="0" smtClean="0">
                <a:cs typeface="Arial Unicode MS" pitchFamily="-108" charset="0"/>
              </a:rPr>
              <a:t>p/</a:t>
            </a:r>
            <a:r>
              <a:rPr lang="it-IT" sz="1900" dirty="0" err="1" smtClean="0">
                <a:cs typeface="Arial Unicode MS" pitchFamily="-108" charset="0"/>
              </a:rPr>
              <a:t>p</a:t>
            </a:r>
            <a:r>
              <a:rPr lang="it-IT" sz="1900" dirty="0" smtClean="0">
                <a:cs typeface="Arial Unicode MS" pitchFamily="-108" charset="0"/>
              </a:rPr>
              <a:t>, </a:t>
            </a:r>
            <a:r>
              <a:rPr lang="it-IT" sz="1900" dirty="0" err="1" smtClean="0">
                <a:cs typeface="Arial Unicode MS" pitchFamily="-108" charset="0"/>
              </a:rPr>
              <a:t>negligible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angular</a:t>
            </a:r>
            <a:r>
              <a:rPr lang="it-IT" sz="1900" dirty="0" smtClean="0">
                <a:cs typeface="Arial Unicode MS" pitchFamily="-108" charset="0"/>
              </a:rPr>
              <a:t> spread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it-IT" sz="1900" dirty="0" err="1" smtClean="0">
                <a:cs typeface="Arial Unicode MS" pitchFamily="-108" charset="0"/>
              </a:rPr>
              <a:t>Momentum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range</a:t>
            </a:r>
            <a:r>
              <a:rPr lang="it-IT" sz="1900" dirty="0" smtClean="0">
                <a:cs typeface="Arial Unicode MS" pitchFamily="-108" charset="0"/>
              </a:rPr>
              <a:t>: 10 </a:t>
            </a:r>
            <a:r>
              <a:rPr lang="it-IT" sz="1900" dirty="0" err="1" smtClean="0">
                <a:cs typeface="Arial Unicode MS" pitchFamily="-108" charset="0"/>
              </a:rPr>
              <a:t>to</a:t>
            </a:r>
            <a:r>
              <a:rPr lang="it-IT" sz="1900" dirty="0" smtClean="0">
                <a:cs typeface="Arial Unicode MS" pitchFamily="-108" charset="0"/>
              </a:rPr>
              <a:t> 75 </a:t>
            </a:r>
            <a:r>
              <a:rPr lang="it-IT" sz="1900" dirty="0" err="1" smtClean="0">
                <a:cs typeface="Arial Unicode MS" pitchFamily="-108" charset="0"/>
              </a:rPr>
              <a:t>GeV</a:t>
            </a:r>
            <a:r>
              <a:rPr lang="it-IT" sz="1900" dirty="0" smtClean="0">
                <a:cs typeface="Arial Unicode MS" pitchFamily="-108" charset="0"/>
              </a:rPr>
              <a:t>/c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it-IT" sz="1900" dirty="0" err="1" smtClean="0">
                <a:cs typeface="Arial Unicode MS" pitchFamily="-108" charset="0"/>
              </a:rPr>
              <a:t>Many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momentum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points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to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measure</a:t>
            </a:r>
            <a:r>
              <a:rPr lang="it-IT" sz="1900" dirty="0" smtClean="0">
                <a:cs typeface="Arial Unicode MS" pitchFamily="-108" charset="0"/>
              </a:rPr>
              <a:t> μ-π </a:t>
            </a:r>
            <a:r>
              <a:rPr lang="it-IT" sz="1900" dirty="0" err="1" smtClean="0">
                <a:cs typeface="Arial Unicode MS" pitchFamily="-108" charset="0"/>
              </a:rPr>
              <a:t>separation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using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only</a:t>
            </a:r>
            <a:r>
              <a:rPr lang="it-IT" sz="1900" dirty="0" smtClean="0">
                <a:cs typeface="Arial Unicode MS" pitchFamily="-108" charset="0"/>
              </a:rPr>
              <a:t> π: </a:t>
            </a:r>
            <a:r>
              <a:rPr lang="it-IT" sz="1900" dirty="0" err="1" smtClean="0">
                <a:cs typeface="Arial Unicode MS" pitchFamily="-108" charset="0"/>
              </a:rPr>
              <a:t>each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next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point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is</a:t>
            </a:r>
            <a:r>
              <a:rPr lang="it-IT" sz="1900" dirty="0" smtClean="0">
                <a:cs typeface="Arial Unicode MS" pitchFamily="-108" charset="0"/>
              </a:rPr>
              <a:t> a π </a:t>
            </a:r>
            <a:r>
              <a:rPr lang="it-IT" sz="1900" dirty="0" err="1" smtClean="0">
                <a:cs typeface="Arial Unicode MS" pitchFamily="-108" charset="0"/>
              </a:rPr>
              <a:t>with</a:t>
            </a:r>
            <a:r>
              <a:rPr lang="it-IT" sz="1900" dirty="0" smtClean="0">
                <a:cs typeface="Arial Unicode MS" pitchFamily="-108" charset="0"/>
              </a:rPr>
              <a:t> the </a:t>
            </a:r>
            <a:r>
              <a:rPr lang="it-IT" sz="1900" dirty="0" err="1" smtClean="0">
                <a:cs typeface="Arial Unicode MS" pitchFamily="-108" charset="0"/>
              </a:rPr>
              <a:t>same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el-GR" sz="1900" dirty="0" smtClean="0">
                <a:cs typeface="Arial Unicode MS" pitchFamily="-108" charset="0"/>
              </a:rPr>
              <a:t>β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of</a:t>
            </a:r>
            <a:r>
              <a:rPr lang="it-IT" sz="1900" dirty="0" smtClean="0">
                <a:cs typeface="Arial Unicode MS" pitchFamily="-108" charset="0"/>
              </a:rPr>
              <a:t> the μ </a:t>
            </a:r>
            <a:r>
              <a:rPr lang="it-IT" sz="1900" dirty="0" err="1" smtClean="0">
                <a:cs typeface="Arial Unicode MS" pitchFamily="-108" charset="0"/>
              </a:rPr>
              <a:t>of</a:t>
            </a:r>
            <a:r>
              <a:rPr lang="it-IT" sz="1900" dirty="0" smtClean="0">
                <a:cs typeface="Arial Unicode MS" pitchFamily="-108" charset="0"/>
              </a:rPr>
              <a:t> the </a:t>
            </a:r>
            <a:r>
              <a:rPr lang="it-IT" sz="1900" dirty="0" err="1" smtClean="0">
                <a:cs typeface="Arial Unicode MS" pitchFamily="-108" charset="0"/>
              </a:rPr>
              <a:t>actual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point</a:t>
            </a:r>
            <a:r>
              <a:rPr lang="it-IT" sz="1900" dirty="0" smtClean="0">
                <a:cs typeface="Arial Unicode MS" pitchFamily="-108" charset="0"/>
              </a:rPr>
              <a:t> (μ-π </a:t>
            </a:r>
            <a:r>
              <a:rPr lang="it-IT" sz="1900" dirty="0" err="1" smtClean="0">
                <a:cs typeface="Arial Unicode MS" pitchFamily="-108" charset="0"/>
              </a:rPr>
              <a:t>equivalent</a:t>
            </a:r>
            <a:r>
              <a:rPr lang="it-IT" sz="1900" dirty="0" smtClean="0">
                <a:cs typeface="Arial Unicode MS" pitchFamily="-108" charset="0"/>
              </a:rPr>
              <a:t>)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Wingdings 2" pitchFamily="18" charset="2"/>
              <a:buChar char="P"/>
            </a:pPr>
            <a:r>
              <a:rPr lang="it-IT" sz="1900" dirty="0" smtClean="0">
                <a:cs typeface="Arial Unicode MS" pitchFamily="-108" charset="0"/>
              </a:rPr>
              <a:t>1° </a:t>
            </a:r>
            <a:r>
              <a:rPr lang="it-IT" sz="1900" dirty="0" err="1" smtClean="0">
                <a:cs typeface="Arial Unicode MS" pitchFamily="-108" charset="0"/>
              </a:rPr>
              <a:t>scan</a:t>
            </a:r>
            <a:r>
              <a:rPr lang="it-IT" sz="1900" dirty="0" smtClean="0">
                <a:cs typeface="Arial Unicode MS" pitchFamily="-108" charset="0"/>
              </a:rPr>
              <a:t>: 15.2, 20.1, 26.5, 35.0, 46.2, 61.2 </a:t>
            </a:r>
            <a:r>
              <a:rPr lang="it-IT" sz="1900" dirty="0" err="1" smtClean="0">
                <a:cs typeface="Arial Unicode MS" pitchFamily="-108" charset="0"/>
              </a:rPr>
              <a:t>GeV</a:t>
            </a:r>
            <a:r>
              <a:rPr lang="it-IT" sz="1900" dirty="0" smtClean="0">
                <a:cs typeface="Arial Unicode MS" pitchFamily="-108" charset="0"/>
              </a:rPr>
              <a:t>/c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Wingdings 2" pitchFamily="18" charset="2"/>
              <a:buChar char="P"/>
            </a:pPr>
            <a:r>
              <a:rPr lang="it-IT" sz="1900" dirty="0" smtClean="0">
                <a:cs typeface="Arial Unicode MS" pitchFamily="-108" charset="0"/>
              </a:rPr>
              <a:t>2° </a:t>
            </a:r>
            <a:r>
              <a:rPr lang="it-IT" sz="1900" dirty="0" err="1" smtClean="0">
                <a:cs typeface="Arial Unicode MS" pitchFamily="-108" charset="0"/>
              </a:rPr>
              <a:t>scan</a:t>
            </a:r>
            <a:r>
              <a:rPr lang="it-IT" sz="1900" dirty="0" smtClean="0">
                <a:cs typeface="Arial Unicode MS" pitchFamily="-108" charset="0"/>
              </a:rPr>
              <a:t>: 17.7, 23.4, 31.0, 41.0, 54.2 </a:t>
            </a:r>
            <a:r>
              <a:rPr lang="it-IT" sz="1900" dirty="0" err="1" smtClean="0">
                <a:cs typeface="Arial Unicode MS" pitchFamily="-108" charset="0"/>
              </a:rPr>
              <a:t>GeV</a:t>
            </a:r>
            <a:r>
              <a:rPr lang="it-IT" sz="1900" dirty="0" smtClean="0">
                <a:cs typeface="Arial Unicode MS" pitchFamily="-108" charset="0"/>
              </a:rPr>
              <a:t>/c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Wingdings 2" pitchFamily="18" charset="2"/>
              <a:buChar char="P"/>
            </a:pPr>
            <a:r>
              <a:rPr lang="it-IT" sz="1900" dirty="0" smtClean="0">
                <a:cs typeface="Arial Unicode MS" pitchFamily="-108" charset="0"/>
              </a:rPr>
              <a:t>3° </a:t>
            </a:r>
            <a:r>
              <a:rPr lang="it-IT" sz="1900" dirty="0" err="1" smtClean="0">
                <a:cs typeface="Arial Unicode MS" pitchFamily="-108" charset="0"/>
              </a:rPr>
              <a:t>scan</a:t>
            </a:r>
            <a:r>
              <a:rPr lang="it-IT" sz="1900" dirty="0" smtClean="0">
                <a:cs typeface="Arial Unicode MS" pitchFamily="-108" charset="0"/>
              </a:rPr>
              <a:t>: 28.7, 38.0, 50.3 </a:t>
            </a:r>
            <a:r>
              <a:rPr lang="it-IT" sz="1900" dirty="0" err="1" smtClean="0">
                <a:cs typeface="Arial Unicode MS" pitchFamily="-108" charset="0"/>
              </a:rPr>
              <a:t>GeV</a:t>
            </a:r>
            <a:r>
              <a:rPr lang="it-IT" sz="1900" dirty="0" smtClean="0">
                <a:cs typeface="Arial Unicode MS" pitchFamily="-108" charset="0"/>
              </a:rPr>
              <a:t>/c</a:t>
            </a:r>
            <a:endParaRPr lang="it-IT" sz="1900" dirty="0" smtClean="0">
              <a:solidFill>
                <a:srgbClr val="0000FF"/>
              </a:solidFill>
              <a:cs typeface="Arial Unicode MS" pitchFamily="-108" charset="0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it-IT" sz="1900" dirty="0" smtClean="0">
                <a:cs typeface="Arial Unicode MS" pitchFamily="-108" charset="0"/>
              </a:rPr>
              <a:t>Test </a:t>
            </a:r>
            <a:r>
              <a:rPr lang="it-IT" sz="1900" dirty="0" err="1" smtClean="0">
                <a:cs typeface="Arial Unicode MS" pitchFamily="-108" charset="0"/>
              </a:rPr>
              <a:t>prototype</a:t>
            </a:r>
            <a:r>
              <a:rPr lang="it-IT" sz="1900" dirty="0" smtClean="0">
                <a:cs typeface="Arial Unicode MS" pitchFamily="-108" charset="0"/>
              </a:rPr>
              <a:t> performance under </a:t>
            </a:r>
            <a:r>
              <a:rPr lang="it-IT" sz="1900" dirty="0" err="1" smtClean="0">
                <a:cs typeface="Arial Unicode MS" pitchFamily="-108" charset="0"/>
              </a:rPr>
              <a:t>different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conditions</a:t>
            </a:r>
            <a:r>
              <a:rPr lang="it-IT" sz="1900" dirty="0" smtClean="0">
                <a:cs typeface="Arial Unicode MS" pitchFamily="-108" charset="0"/>
              </a:rPr>
              <a:t>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Wingdings 2" pitchFamily="18" charset="2"/>
              <a:buChar char="P"/>
            </a:pPr>
            <a:r>
              <a:rPr lang="it-IT" sz="1900" dirty="0" err="1" smtClean="0">
                <a:cs typeface="Arial Unicode MS" pitchFamily="-108" charset="0"/>
              </a:rPr>
              <a:t>Moving</a:t>
            </a:r>
            <a:r>
              <a:rPr lang="it-IT" sz="1900" dirty="0" smtClean="0">
                <a:cs typeface="Arial Unicode MS" pitchFamily="-108" charset="0"/>
              </a:rPr>
              <a:t> the </a:t>
            </a:r>
            <a:r>
              <a:rPr lang="it-IT" sz="1900" dirty="0" err="1" smtClean="0">
                <a:cs typeface="Arial Unicode MS" pitchFamily="-108" charset="0"/>
              </a:rPr>
              <a:t>mirror</a:t>
            </a:r>
            <a:r>
              <a:rPr lang="it-IT" sz="1900" dirty="0" smtClean="0">
                <a:cs typeface="Arial Unicode MS" pitchFamily="-108" charset="0"/>
              </a:rPr>
              <a:t>, </a:t>
            </a:r>
            <a:r>
              <a:rPr lang="it-IT" sz="1900" dirty="0" err="1" smtClean="0">
                <a:cs typeface="Arial Unicode MS" pitchFamily="-108" charset="0"/>
              </a:rPr>
              <a:t>different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rates</a:t>
            </a:r>
            <a:r>
              <a:rPr lang="it-IT" sz="1900" dirty="0" smtClean="0">
                <a:cs typeface="Arial Unicode MS" pitchFamily="-108" charset="0"/>
              </a:rPr>
              <a:t>, </a:t>
            </a:r>
            <a:r>
              <a:rPr lang="it-IT" sz="1900" dirty="0" err="1" smtClean="0">
                <a:cs typeface="Arial Unicode MS" pitchFamily="-108" charset="0"/>
              </a:rPr>
              <a:t>different</a:t>
            </a:r>
            <a:r>
              <a:rPr lang="it-IT" sz="1900" dirty="0" smtClean="0">
                <a:cs typeface="Arial Unicode MS" pitchFamily="-108" charset="0"/>
              </a:rPr>
              <a:t> Tell1 </a:t>
            </a:r>
            <a:r>
              <a:rPr lang="it-IT" sz="1900" dirty="0" err="1" smtClean="0">
                <a:cs typeface="Arial Unicode MS" pitchFamily="-108" charset="0"/>
              </a:rPr>
              <a:t>firmware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versions</a:t>
            </a:r>
            <a:r>
              <a:rPr lang="it-IT" sz="1900" dirty="0" smtClean="0">
                <a:cs typeface="Arial Unicode MS" pitchFamily="-108" charset="0"/>
              </a:rPr>
              <a:t>, </a:t>
            </a:r>
            <a:r>
              <a:rPr lang="it-IT" sz="1900" dirty="0" err="1" smtClean="0">
                <a:cs typeface="Arial Unicode MS" pitchFamily="-108" charset="0"/>
              </a:rPr>
              <a:t>polluting</a:t>
            </a:r>
            <a:r>
              <a:rPr lang="it-IT" sz="1900" dirty="0" smtClean="0">
                <a:cs typeface="Arial Unicode MS" pitchFamily="-108" charset="0"/>
              </a:rPr>
              <a:t> the gas (air and CO</a:t>
            </a:r>
            <a:r>
              <a:rPr lang="it-IT" sz="1900" baseline="-25000" dirty="0" smtClean="0">
                <a:cs typeface="Arial Unicode MS" pitchFamily="-108" charset="0"/>
              </a:rPr>
              <a:t>2</a:t>
            </a:r>
            <a:r>
              <a:rPr lang="it-IT" sz="1900" dirty="0" smtClean="0">
                <a:cs typeface="Arial Unicode MS" pitchFamily="-108" charset="0"/>
              </a:rPr>
              <a:t>), </a:t>
            </a:r>
            <a:r>
              <a:rPr lang="it-IT" sz="1900" dirty="0" err="1" smtClean="0">
                <a:cs typeface="Arial Unicode MS" pitchFamily="-108" charset="0"/>
              </a:rPr>
              <a:t>etc…</a:t>
            </a:r>
            <a:endParaRPr lang="it-IT" sz="1900" dirty="0" smtClean="0">
              <a:cs typeface="Arial Unicode MS" pitchFamily="-108" charset="0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it-IT" sz="1900" dirty="0" err="1" smtClean="0">
                <a:cs typeface="Arial Unicode MS" pitchFamily="-108" charset="0"/>
              </a:rPr>
              <a:t>Repeat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measurements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with</a:t>
            </a:r>
            <a:r>
              <a:rPr lang="it-IT" sz="1900" dirty="0" smtClean="0">
                <a:cs typeface="Arial Unicode MS" pitchFamily="-108" charset="0"/>
              </a:rPr>
              <a:t> the </a:t>
            </a:r>
            <a:r>
              <a:rPr lang="it-IT" sz="1900" dirty="0" err="1" smtClean="0">
                <a:cs typeface="Arial Unicode MS" pitchFamily="-108" charset="0"/>
              </a:rPr>
              <a:t>new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mirror</a:t>
            </a:r>
            <a:r>
              <a:rPr lang="it-IT" sz="1900" dirty="0" smtClean="0">
                <a:cs typeface="Arial Unicode MS" pitchFamily="-108" charset="0"/>
              </a:rPr>
              <a:t> (</a:t>
            </a:r>
            <a:r>
              <a:rPr lang="en-US" sz="1900" dirty="0" smtClean="0">
                <a:cs typeface="Arial Unicode MS" pitchFamily="-108" charset="0"/>
              </a:rPr>
              <a:t>final device, made by </a:t>
            </a:r>
            <a:r>
              <a:rPr lang="en-US" sz="1900" dirty="0" err="1" smtClean="0">
                <a:cs typeface="Arial Unicode MS" pitchFamily="-108" charset="0"/>
              </a:rPr>
              <a:t>Marcon</a:t>
            </a:r>
            <a:r>
              <a:rPr lang="en-US" sz="1900" dirty="0" smtClean="0">
                <a:cs typeface="Arial Unicode MS" pitchFamily="-108" charset="0"/>
              </a:rPr>
              <a:t>, aluminized and coated at CERN):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it-IT" sz="1900" dirty="0" err="1" smtClean="0">
                <a:cs typeface="Arial Unicode MS" pitchFamily="-108" charset="0"/>
              </a:rPr>
              <a:t>Special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runs</a:t>
            </a:r>
            <a:r>
              <a:rPr lang="it-IT" sz="1900" dirty="0" smtClean="0">
                <a:cs typeface="Arial Unicode MS" pitchFamily="-108" charset="0"/>
              </a:rPr>
              <a:t>:</a:t>
            </a:r>
            <a:r>
              <a:rPr lang="it-IT" sz="1900" dirty="0" smtClean="0">
                <a:solidFill>
                  <a:srgbClr val="0000FF"/>
                </a:solidFill>
                <a:cs typeface="Arial Unicode MS" pitchFamily="-108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Wingdings 2" pitchFamily="18" charset="2"/>
              <a:buChar char="P"/>
            </a:pPr>
            <a:r>
              <a:rPr lang="it-IT" sz="1900" dirty="0" err="1" smtClean="0">
                <a:cs typeface="Arial Unicode MS" pitchFamily="-108" charset="0"/>
              </a:rPr>
              <a:t>check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en-US" sz="1900" dirty="0" smtClean="0">
                <a:cs typeface="Arial Unicode MS" pitchFamily="-108" charset="0"/>
              </a:rPr>
              <a:t>trigger algorithms and accidentals </a:t>
            </a:r>
            <a:r>
              <a:rPr lang="it-IT" sz="1900" dirty="0" smtClean="0">
                <a:cs typeface="Arial Unicode MS" pitchFamily="-108" charset="0"/>
              </a:rPr>
              <a:t>at </a:t>
            </a:r>
            <a:r>
              <a:rPr lang="it-IT" sz="1900" dirty="0" err="1" smtClean="0">
                <a:cs typeface="Arial Unicode MS" pitchFamily="-108" charset="0"/>
              </a:rPr>
              <a:t>higher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intensities</a:t>
            </a:r>
            <a:endParaRPr lang="it-IT" sz="1900" dirty="0" smtClean="0">
              <a:cs typeface="Arial Unicode MS" pitchFamily="-108" charset="0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Wingdings 2" pitchFamily="18" charset="2"/>
              <a:buChar char="P"/>
            </a:pPr>
            <a:r>
              <a:rPr lang="en-US" sz="1900" dirty="0" smtClean="0">
                <a:cs typeface="Arial Unicode MS" pitchFamily="-108" charset="0"/>
              </a:rPr>
              <a:t>measure efficiency for ring fitting</a:t>
            </a:r>
            <a:r>
              <a:rPr lang="it-IT" sz="1900" dirty="0" smtClean="0">
                <a:cs typeface="Arial Unicode MS" pitchFamily="-108" charset="0"/>
              </a:rPr>
              <a:t> </a:t>
            </a:r>
            <a:r>
              <a:rPr lang="it-IT" sz="1900" dirty="0" err="1" smtClean="0">
                <a:cs typeface="Arial Unicode MS" pitchFamily="-108" charset="0"/>
              </a:rPr>
              <a:t>methods</a:t>
            </a:r>
            <a:endParaRPr lang="it-IT" sz="1900" dirty="0" smtClean="0">
              <a:cs typeface="Arial Unicode MS" pitchFamily="-10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MC/Data </a:t>
            </a:r>
            <a:r>
              <a:rPr lang="it-IT" dirty="0" err="1" smtClean="0"/>
              <a:t>comparison</a:t>
            </a:r>
            <a:endParaRPr lang="it-IT" dirty="0"/>
          </a:p>
        </p:txBody>
      </p:sp>
      <p:pic>
        <p:nvPicPr>
          <p:cNvPr id="3" name="Immagin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88756"/>
            <a:ext cx="5069206" cy="361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5436096" y="3032953"/>
            <a:ext cx="324036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dirty="0">
                <a:solidFill>
                  <a:srgbClr val="000000"/>
                </a:solidFill>
                <a:cs typeface="Arial Unicode MS" pitchFamily="-108" charset="0"/>
              </a:rPr>
              <a:t>NA62 Detector </a:t>
            </a:r>
            <a:r>
              <a:rPr lang="it-IT" dirty="0" err="1">
                <a:solidFill>
                  <a:srgbClr val="000000"/>
                </a:solidFill>
                <a:cs typeface="Arial Unicode MS" pitchFamily="-108" charset="0"/>
              </a:rPr>
              <a:t>Simulation</a:t>
            </a:r>
            <a:r>
              <a:rPr lang="it-IT" dirty="0">
                <a:solidFill>
                  <a:srgbClr val="000000"/>
                </a:solidFill>
                <a:cs typeface="Arial Unicode MS" pitchFamily="-108" charset="0"/>
              </a:rPr>
              <a:t>: GEANT4 </a:t>
            </a:r>
            <a:r>
              <a:rPr lang="it-IT" dirty="0" err="1">
                <a:solidFill>
                  <a:srgbClr val="000000"/>
                </a:solidFill>
                <a:cs typeface="Arial Unicode MS" pitchFamily="-108" charset="0"/>
              </a:rPr>
              <a:t>based</a:t>
            </a:r>
            <a:r>
              <a:rPr lang="it-IT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</a:p>
          <a:p>
            <a:pPr algn="l"/>
            <a:endParaRPr lang="it-IT" sz="1000" dirty="0" smtClean="0">
              <a:solidFill>
                <a:srgbClr val="000000"/>
              </a:solidFill>
              <a:cs typeface="Arial Unicode MS" pitchFamily="-10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it-IT" dirty="0" smtClean="0">
                <a:solidFill>
                  <a:srgbClr val="000000"/>
                </a:solidFill>
                <a:cs typeface="Arial Unicode MS" pitchFamily="-108" charset="0"/>
              </a:rPr>
              <a:t>RICH </a:t>
            </a:r>
            <a:r>
              <a:rPr lang="it-IT" dirty="0" err="1">
                <a:solidFill>
                  <a:srgbClr val="000000"/>
                </a:solidFill>
                <a:cs typeface="Arial Unicode MS" pitchFamily="-108" charset="0"/>
              </a:rPr>
              <a:t>beam</a:t>
            </a:r>
            <a:r>
              <a:rPr lang="it-IT" dirty="0">
                <a:solidFill>
                  <a:srgbClr val="000000"/>
                </a:solidFill>
                <a:cs typeface="Arial Unicode MS" pitchFamily="-108" charset="0"/>
              </a:rPr>
              <a:t> test </a:t>
            </a:r>
            <a:r>
              <a:rPr lang="it-IT" dirty="0" err="1">
                <a:solidFill>
                  <a:srgbClr val="000000"/>
                </a:solidFill>
                <a:cs typeface="Arial Unicode MS" pitchFamily="-108" charset="0"/>
              </a:rPr>
              <a:t>results</a:t>
            </a:r>
            <a:r>
              <a:rPr lang="it-IT" dirty="0">
                <a:solidFill>
                  <a:srgbClr val="000000"/>
                </a:solidFill>
                <a:cs typeface="Arial Unicode MS" pitchFamily="-108" charset="0"/>
              </a:rPr>
              <a:t> in </a:t>
            </a:r>
            <a:r>
              <a:rPr lang="it-IT" dirty="0" err="1">
                <a:solidFill>
                  <a:srgbClr val="000000"/>
                </a:solidFill>
                <a:cs typeface="Arial Unicode MS" pitchFamily="-108" charset="0"/>
              </a:rPr>
              <a:t>good</a:t>
            </a:r>
            <a:r>
              <a:rPr lang="it-IT" dirty="0">
                <a:solidFill>
                  <a:srgbClr val="000000"/>
                </a:solidFill>
                <a:cs typeface="Arial Unicode MS" pitchFamily="-108" charset="0"/>
              </a:rPr>
              <a:t> agreement </a:t>
            </a:r>
            <a:r>
              <a:rPr lang="it-IT" dirty="0" err="1">
                <a:solidFill>
                  <a:srgbClr val="000000"/>
                </a:solidFill>
                <a:cs typeface="Arial Unicode MS" pitchFamily="-108" charset="0"/>
              </a:rPr>
              <a:t>with</a:t>
            </a:r>
            <a:r>
              <a:rPr lang="it-IT" dirty="0">
                <a:solidFill>
                  <a:srgbClr val="000000"/>
                </a:solidFill>
                <a:cs typeface="Arial Unicode MS" pitchFamily="-108" charset="0"/>
              </a:rPr>
              <a:t>              Monte Carlo </a:t>
            </a:r>
            <a:r>
              <a:rPr lang="it-IT" dirty="0" err="1">
                <a:solidFill>
                  <a:srgbClr val="000000"/>
                </a:solidFill>
                <a:cs typeface="Arial Unicode MS" pitchFamily="-108" charset="0"/>
              </a:rPr>
              <a:t>simulation</a:t>
            </a:r>
            <a:r>
              <a:rPr lang="it-IT" dirty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cs typeface="Arial Unicode MS" pitchFamily="-108" charset="0"/>
              </a:rPr>
              <a:t>expectations</a:t>
            </a:r>
            <a:r>
              <a:rPr lang="it-IT" dirty="0">
                <a:solidFill>
                  <a:srgbClr val="000000"/>
                </a:solidFill>
                <a:cs typeface="Arial Unicode MS" pitchFamily="-108" charset="0"/>
              </a:rPr>
              <a:t> in 15-35 </a:t>
            </a:r>
            <a:r>
              <a:rPr lang="it-IT" dirty="0" err="1">
                <a:solidFill>
                  <a:srgbClr val="000000"/>
                </a:solidFill>
                <a:cs typeface="Arial Unicode MS" pitchFamily="-108" charset="0"/>
              </a:rPr>
              <a:t>GeV</a:t>
            </a:r>
            <a:r>
              <a:rPr lang="it-IT" dirty="0">
                <a:solidFill>
                  <a:srgbClr val="000000"/>
                </a:solidFill>
                <a:cs typeface="Arial Unicode MS" pitchFamily="-108" charset="0"/>
              </a:rPr>
              <a:t>/c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NA62 </a:t>
            </a:r>
            <a:r>
              <a:rPr lang="it-IT" dirty="0" err="1" smtClean="0"/>
              <a:t>Experiment</a:t>
            </a:r>
            <a:r>
              <a:rPr lang="it-IT" dirty="0" smtClean="0"/>
              <a:t> at CERN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3034680" cy="498916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New generation </a:t>
            </a:r>
            <a:r>
              <a:rPr lang="it-IT" dirty="0" err="1" smtClean="0"/>
              <a:t>experiment</a:t>
            </a:r>
            <a:r>
              <a:rPr lang="it-IT" dirty="0" smtClean="0"/>
              <a:t> at CERN</a:t>
            </a:r>
          </a:p>
          <a:p>
            <a:r>
              <a:rPr lang="it-IT" dirty="0" smtClean="0"/>
              <a:t> K </a:t>
            </a:r>
            <a:r>
              <a:rPr lang="it-IT" dirty="0" err="1" smtClean="0"/>
              <a:t>physics</a:t>
            </a:r>
            <a:endParaRPr lang="it-IT" dirty="0" smtClean="0"/>
          </a:p>
          <a:p>
            <a:r>
              <a:rPr lang="it-IT" dirty="0" smtClean="0"/>
              <a:t>Will </a:t>
            </a:r>
            <a:r>
              <a:rPr lang="it-IT" dirty="0" err="1" smtClean="0"/>
              <a:t>collect</a:t>
            </a:r>
            <a:r>
              <a:rPr lang="it-IT" dirty="0" smtClean="0"/>
              <a:t> data </a:t>
            </a:r>
            <a:r>
              <a:rPr lang="it-IT" dirty="0" err="1" smtClean="0"/>
              <a:t>from</a:t>
            </a:r>
            <a:r>
              <a:rPr lang="it-IT" dirty="0" smtClean="0"/>
              <a:t> 2012</a:t>
            </a:r>
          </a:p>
          <a:p>
            <a:r>
              <a:rPr lang="it-IT" dirty="0" err="1" smtClean="0"/>
              <a:t>Now</a:t>
            </a:r>
            <a:r>
              <a:rPr lang="it-IT" dirty="0" smtClean="0"/>
              <a:t> under </a:t>
            </a:r>
            <a:r>
              <a:rPr lang="it-IT" dirty="0" err="1" smtClean="0"/>
              <a:t>construction</a:t>
            </a:r>
            <a:endParaRPr lang="it-IT" dirty="0" smtClean="0"/>
          </a:p>
          <a:p>
            <a:r>
              <a:rPr lang="it-IT" dirty="0" err="1" smtClean="0"/>
              <a:t>Measurement</a:t>
            </a:r>
            <a:r>
              <a:rPr lang="it-IT" dirty="0" smtClean="0"/>
              <a:t> at 10%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                 BR (</a:t>
            </a:r>
            <a:r>
              <a:rPr lang="it-IT" dirty="0" err="1" smtClean="0"/>
              <a:t>K</a:t>
            </a:r>
            <a:r>
              <a:rPr lang="it-IT" baseline="30000" dirty="0" err="1" smtClean="0"/>
              <a:t>+</a:t>
            </a:r>
            <a:r>
              <a:rPr lang="it-IT" dirty="0" smtClean="0">
                <a:cs typeface="Arial"/>
              </a:rPr>
              <a:t>→</a:t>
            </a:r>
            <a:r>
              <a:rPr lang="el-GR" dirty="0" smtClean="0">
                <a:cs typeface="Arial"/>
              </a:rPr>
              <a:t>π</a:t>
            </a:r>
            <a:r>
              <a:rPr lang="it-IT" baseline="30000" dirty="0" smtClean="0"/>
              <a:t> + </a:t>
            </a:r>
            <a:r>
              <a:rPr lang="el-GR" dirty="0" smtClean="0">
                <a:cs typeface="Arial"/>
              </a:rPr>
              <a:t>νν</a:t>
            </a:r>
            <a:r>
              <a:rPr lang="it-IT" dirty="0" smtClean="0"/>
              <a:t>)</a:t>
            </a:r>
            <a:r>
              <a:rPr lang="it-IT" dirty="0" smtClean="0">
                <a:latin typeface="Consolas"/>
              </a:rPr>
              <a:t>≈</a:t>
            </a:r>
            <a:r>
              <a:rPr lang="it-IT" dirty="0" smtClean="0"/>
              <a:t> 10</a:t>
            </a:r>
            <a:r>
              <a:rPr lang="it-IT" baseline="30000" dirty="0" smtClean="0"/>
              <a:t>-10</a:t>
            </a:r>
          </a:p>
          <a:p>
            <a:pPr lvl="1"/>
            <a:r>
              <a:rPr lang="it-IT" sz="2400" dirty="0" smtClean="0"/>
              <a:t>”Golden” </a:t>
            </a:r>
            <a:r>
              <a:rPr lang="it-IT" sz="2400" dirty="0" err="1" smtClean="0"/>
              <a:t>channel</a:t>
            </a:r>
            <a:r>
              <a:rPr lang="it-IT" sz="2400" dirty="0" smtClean="0"/>
              <a:t>, </a:t>
            </a:r>
            <a:r>
              <a:rPr lang="it-IT" sz="2400" dirty="0" err="1" smtClean="0"/>
              <a:t>theoretically</a:t>
            </a:r>
            <a:r>
              <a:rPr lang="it-IT" sz="2400" dirty="0" smtClean="0"/>
              <a:t> </a:t>
            </a:r>
            <a:r>
              <a:rPr lang="it-IT" sz="2400" dirty="0" err="1" smtClean="0"/>
              <a:t>very</a:t>
            </a:r>
            <a:r>
              <a:rPr lang="it-IT" sz="2400" dirty="0" smtClean="0"/>
              <a:t> </a:t>
            </a:r>
            <a:r>
              <a:rPr lang="it-IT" sz="2400" dirty="0" err="1" smtClean="0"/>
              <a:t>clean</a:t>
            </a:r>
            <a:endParaRPr lang="it-IT" sz="2400" dirty="0" smtClean="0"/>
          </a:p>
          <a:p>
            <a:pPr lvl="1"/>
            <a:r>
              <a:rPr lang="it-IT" sz="2400" dirty="0" smtClean="0">
                <a:cs typeface="Arial"/>
              </a:rPr>
              <a:t>Sensitive </a:t>
            </a:r>
            <a:r>
              <a:rPr lang="it-IT" sz="2400" dirty="0" err="1" smtClean="0">
                <a:cs typeface="Arial"/>
              </a:rPr>
              <a:t>to</a:t>
            </a:r>
            <a:r>
              <a:rPr lang="it-IT" sz="2400" dirty="0" smtClean="0">
                <a:cs typeface="Arial"/>
              </a:rPr>
              <a:t> </a:t>
            </a:r>
            <a:r>
              <a:rPr lang="it-IT" sz="2400" dirty="0" err="1" smtClean="0">
                <a:cs typeface="Arial"/>
              </a:rPr>
              <a:t>physics</a:t>
            </a:r>
            <a:r>
              <a:rPr lang="it-IT" sz="2400" dirty="0" smtClean="0">
                <a:cs typeface="Arial"/>
              </a:rPr>
              <a:t> </a:t>
            </a:r>
            <a:r>
              <a:rPr lang="it-IT" sz="2400" dirty="0" err="1" smtClean="0">
                <a:cs typeface="Arial"/>
              </a:rPr>
              <a:t>beyond</a:t>
            </a:r>
            <a:r>
              <a:rPr lang="it-IT" sz="2400" dirty="0" smtClean="0">
                <a:cs typeface="Arial"/>
              </a:rPr>
              <a:t> SM</a:t>
            </a:r>
          </a:p>
          <a:p>
            <a:pPr lvl="1"/>
            <a:endParaRPr lang="it-IT" sz="2400" dirty="0" smtClean="0">
              <a:cs typeface="Arial"/>
            </a:endParaRPr>
          </a:p>
          <a:p>
            <a:endParaRPr lang="it-IT" dirty="0"/>
          </a:p>
        </p:txBody>
      </p:sp>
      <p:pic>
        <p:nvPicPr>
          <p:cNvPr id="4" name="Segnaposto contenuto 4" descr="NA62bi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376" y="1490067"/>
            <a:ext cx="5085080" cy="366712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796136" y="22675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NA62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2267744" y="429309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4067944" y="1628801"/>
          <a:ext cx="4536504" cy="2988051"/>
        </p:xfrm>
        <a:graphic>
          <a:graphicData uri="http://schemas.openxmlformats.org/drawingml/2006/table">
            <a:tbl>
              <a:tblPr firstRow="1" lastRow="1" bandCol="1">
                <a:tableStyleId>{3B4B98B0-60AC-42C2-AFA5-B58CD77FA1E5}</a:tableStyleId>
              </a:tblPr>
              <a:tblGrid>
                <a:gridCol w="1134126"/>
                <a:gridCol w="1134126"/>
                <a:gridCol w="1134126"/>
                <a:gridCol w="1134126"/>
              </a:tblGrid>
              <a:tr h="330038">
                <a:tc>
                  <a:txBody>
                    <a:bodyPr/>
                    <a:lstStyle/>
                    <a:p>
                      <a:pPr algn="ctr"/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>
                          <a:cs typeface="Arial"/>
                        </a:rPr>
                        <a:t>π</a:t>
                      </a:r>
                      <a:r>
                        <a:rPr lang="it-IT" b="0" baseline="30000" dirty="0" smtClean="0"/>
                        <a:t> + </a:t>
                      </a:r>
                      <a:r>
                        <a:rPr lang="el-GR" b="0" dirty="0" smtClean="0">
                          <a:cs typeface="Arial"/>
                        </a:rPr>
                        <a:t>νν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>
                          <a:cs typeface="Arial"/>
                        </a:rPr>
                        <a:t>μ</a:t>
                      </a:r>
                      <a:r>
                        <a:rPr lang="it-IT" b="0" baseline="30000" dirty="0" smtClean="0"/>
                        <a:t> + </a:t>
                      </a:r>
                      <a:r>
                        <a:rPr lang="el-GR" b="0" dirty="0" smtClean="0">
                          <a:cs typeface="Arial"/>
                        </a:rPr>
                        <a:t>ν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>
                          <a:cs typeface="Arial"/>
                        </a:rPr>
                        <a:t>π</a:t>
                      </a:r>
                      <a:r>
                        <a:rPr lang="it-IT" b="0" baseline="30000" dirty="0" smtClean="0"/>
                        <a:t> + </a:t>
                      </a:r>
                      <a:r>
                        <a:rPr lang="el-GR" b="0" dirty="0" smtClean="0">
                          <a:cs typeface="Arial"/>
                        </a:rPr>
                        <a:t>π</a:t>
                      </a:r>
                      <a:r>
                        <a:rPr lang="it-IT" b="0" baseline="30000" dirty="0" smtClean="0"/>
                        <a:t> 0</a:t>
                      </a:r>
                      <a:endParaRPr lang="it-IT" b="0" dirty="0"/>
                    </a:p>
                  </a:txBody>
                  <a:tcPr/>
                </a:tc>
              </a:tr>
              <a:tr h="374613">
                <a:tc>
                  <a:txBody>
                    <a:bodyPr/>
                    <a:lstStyle/>
                    <a:p>
                      <a:r>
                        <a:rPr lang="it-IT" dirty="0" smtClean="0"/>
                        <a:t>BR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8*10</a:t>
                      </a:r>
                      <a:r>
                        <a:rPr lang="it-IT" baseline="30000" dirty="0" smtClean="0"/>
                        <a:t>-11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63%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21%</a:t>
                      </a:r>
                      <a:endParaRPr lang="it-IT" dirty="0"/>
                    </a:p>
                  </a:txBody>
                  <a:tcPr/>
                </a:tc>
              </a:tr>
              <a:tr h="374613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it-IT" b="1" baseline="-25000" dirty="0" err="1" smtClean="0">
                          <a:solidFill>
                            <a:schemeClr val="tx1"/>
                          </a:solidFill>
                        </a:rPr>
                        <a:t>miss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14.4%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8*10</a:t>
                      </a:r>
                      <a:r>
                        <a:rPr lang="it-IT" baseline="30000" dirty="0" smtClean="0"/>
                        <a:t>-6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1.2*10</a:t>
                      </a:r>
                      <a:r>
                        <a:rPr lang="it-IT" baseline="30000" dirty="0" smtClean="0"/>
                        <a:t>-4</a:t>
                      </a:r>
                      <a:endParaRPr lang="it-IT" dirty="0"/>
                    </a:p>
                  </a:txBody>
                  <a:tcPr/>
                </a:tc>
              </a:tr>
              <a:tr h="374613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mbria Math"/>
                          <a:ea typeface="Cambria Math"/>
                        </a:rPr>
                        <a:t>γ</a:t>
                      </a:r>
                      <a:r>
                        <a:rPr lang="it-IT" dirty="0" smtClean="0">
                          <a:latin typeface="Cambria Math"/>
                          <a:ea typeface="Cambria Math"/>
                        </a:rPr>
                        <a:t> </a:t>
                      </a:r>
                      <a:r>
                        <a:rPr lang="it-IT" dirty="0" smtClean="0">
                          <a:latin typeface="+mn-lt"/>
                          <a:ea typeface="Cambria Math"/>
                        </a:rPr>
                        <a:t>Veto</a:t>
                      </a:r>
                      <a:endParaRPr lang="it-I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3.5*10</a:t>
                      </a:r>
                      <a:r>
                        <a:rPr lang="it-IT" baseline="30000" dirty="0" smtClean="0"/>
                        <a:t>-8</a:t>
                      </a:r>
                      <a:endParaRPr lang="it-IT" dirty="0"/>
                    </a:p>
                  </a:txBody>
                  <a:tcPr/>
                </a:tc>
              </a:tr>
              <a:tr h="374613">
                <a:tc>
                  <a:txBody>
                    <a:bodyPr/>
                    <a:lstStyle/>
                    <a:p>
                      <a:r>
                        <a:rPr lang="el-GR" b="0" dirty="0" smtClean="0">
                          <a:cs typeface="Arial"/>
                        </a:rPr>
                        <a:t>μ</a:t>
                      </a:r>
                      <a:r>
                        <a:rPr lang="it-IT" b="0" dirty="0" smtClean="0">
                          <a:cs typeface="Arial"/>
                        </a:rPr>
                        <a:t> Veto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  <a:r>
                        <a:rPr lang="it-IT" baseline="30000" dirty="0" smtClean="0"/>
                        <a:t>-5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</a:tr>
              <a:tr h="374613">
                <a:tc>
                  <a:txBody>
                    <a:bodyPr/>
                    <a:lstStyle/>
                    <a:p>
                      <a:r>
                        <a:rPr lang="it-IT" dirty="0" smtClean="0"/>
                        <a:t>RICH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5*10</a:t>
                      </a:r>
                      <a:r>
                        <a:rPr lang="it-IT" baseline="30000" dirty="0" smtClean="0"/>
                        <a:t>-3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</a:tr>
              <a:tr h="374613">
                <a:tc>
                  <a:txBody>
                    <a:bodyPr/>
                    <a:lstStyle/>
                    <a:p>
                      <a:r>
                        <a:rPr lang="it-IT" dirty="0" smtClean="0"/>
                        <a:t>Total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1.15*10</a:t>
                      </a:r>
                      <a:r>
                        <a:rPr lang="it-IT" baseline="30000" dirty="0" smtClean="0"/>
                        <a:t>-11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2.5*10</a:t>
                      </a:r>
                      <a:r>
                        <a:rPr lang="it-IT" baseline="30000" dirty="0" smtClean="0"/>
                        <a:t>-13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8.8*10</a:t>
                      </a:r>
                      <a:r>
                        <a:rPr lang="it-IT" baseline="30000" dirty="0" smtClean="0"/>
                        <a:t>-13</a:t>
                      </a:r>
                      <a:endParaRPr lang="it-IT" dirty="0"/>
                    </a:p>
                  </a:txBody>
                  <a:tcPr/>
                </a:tc>
              </a:tr>
              <a:tr h="37461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Ratio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2.2%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7.5%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e 8"/>
          <p:cNvSpPr/>
          <p:nvPr/>
        </p:nvSpPr>
        <p:spPr>
          <a:xfrm>
            <a:off x="6300192" y="3826484"/>
            <a:ext cx="1224136" cy="466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Background </a:t>
            </a:r>
            <a:r>
              <a:rPr lang="it-IT" dirty="0" err="1" smtClean="0"/>
              <a:t>rejection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38736" cy="4873752"/>
          </a:xfrm>
        </p:spPr>
        <p:txBody>
          <a:bodyPr/>
          <a:lstStyle/>
          <a:p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backgrounds</a:t>
            </a:r>
            <a:r>
              <a:rPr lang="it-IT" dirty="0" smtClean="0"/>
              <a:t>:</a:t>
            </a:r>
          </a:p>
          <a:p>
            <a:pPr marL="822960" lvl="1" indent="-457200"/>
            <a:r>
              <a:rPr lang="it-IT" dirty="0" smtClean="0"/>
              <a:t> (</a:t>
            </a:r>
            <a:r>
              <a:rPr lang="it-IT" dirty="0" err="1" smtClean="0"/>
              <a:t>K</a:t>
            </a:r>
            <a:r>
              <a:rPr lang="it-IT" baseline="30000" dirty="0" err="1" smtClean="0"/>
              <a:t>+</a:t>
            </a:r>
            <a:r>
              <a:rPr lang="it-IT" dirty="0" smtClean="0">
                <a:cs typeface="Arial"/>
              </a:rPr>
              <a:t>→</a:t>
            </a:r>
            <a:r>
              <a:rPr lang="el-GR" dirty="0" smtClean="0">
                <a:cs typeface="Arial"/>
              </a:rPr>
              <a:t>μ</a:t>
            </a:r>
            <a:r>
              <a:rPr lang="it-IT" baseline="30000" dirty="0" smtClean="0"/>
              <a:t> + </a:t>
            </a:r>
            <a:r>
              <a:rPr lang="el-GR" dirty="0" smtClean="0">
                <a:cs typeface="Arial"/>
              </a:rPr>
              <a:t>ν</a:t>
            </a:r>
            <a:r>
              <a:rPr lang="it-IT" dirty="0" smtClean="0"/>
              <a:t>)=63.4%</a:t>
            </a:r>
          </a:p>
          <a:p>
            <a:pPr marL="822960" lvl="1" indent="-457200"/>
            <a:r>
              <a:rPr lang="it-IT" dirty="0" smtClean="0"/>
              <a:t>(</a:t>
            </a:r>
            <a:r>
              <a:rPr lang="it-IT" dirty="0" err="1" smtClean="0"/>
              <a:t>K</a:t>
            </a:r>
            <a:r>
              <a:rPr lang="it-IT" baseline="30000" dirty="0" err="1" smtClean="0"/>
              <a:t>+</a:t>
            </a:r>
            <a:r>
              <a:rPr lang="it-IT" dirty="0" smtClean="0">
                <a:cs typeface="Arial"/>
              </a:rPr>
              <a:t>→</a:t>
            </a:r>
            <a:r>
              <a:rPr lang="el-GR" dirty="0" smtClean="0">
                <a:cs typeface="Arial"/>
              </a:rPr>
              <a:t>π</a:t>
            </a:r>
            <a:r>
              <a:rPr lang="it-IT" baseline="30000" dirty="0" smtClean="0"/>
              <a:t> + </a:t>
            </a:r>
            <a:r>
              <a:rPr lang="el-GR" dirty="0" smtClean="0">
                <a:cs typeface="Arial"/>
              </a:rPr>
              <a:t>π</a:t>
            </a:r>
            <a:r>
              <a:rPr lang="it-IT" baseline="30000" dirty="0" smtClean="0"/>
              <a:t> 0</a:t>
            </a:r>
            <a:r>
              <a:rPr lang="it-IT" dirty="0" smtClean="0"/>
              <a:t>)=21%</a:t>
            </a:r>
          </a:p>
          <a:p>
            <a:endParaRPr lang="it-IT" dirty="0"/>
          </a:p>
        </p:txBody>
      </p:sp>
      <p:pic>
        <p:nvPicPr>
          <p:cNvPr id="4" name="Immagine 3" descr="MissM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221088"/>
            <a:ext cx="3602736" cy="2436876"/>
          </a:xfrm>
          <a:prstGeom prst="rect">
            <a:avLst/>
          </a:prstGeom>
        </p:spPr>
      </p:pic>
      <p:pic>
        <p:nvPicPr>
          <p:cNvPr id="6" name="Immagine 5" descr="Kdec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446" y="3036718"/>
            <a:ext cx="3039466" cy="68031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547664" y="37890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m</a:t>
            </a:r>
            <a:r>
              <a:rPr lang="it-IT" b="1" baseline="30000" dirty="0" smtClean="0">
                <a:solidFill>
                  <a:srgbClr val="C00000"/>
                </a:solidFill>
              </a:rPr>
              <a:t>2</a:t>
            </a:r>
            <a:r>
              <a:rPr lang="it-IT" b="1" baseline="-25000" dirty="0" smtClean="0">
                <a:solidFill>
                  <a:srgbClr val="C00000"/>
                </a:solidFill>
              </a:rPr>
              <a:t>miss</a:t>
            </a:r>
            <a:r>
              <a:rPr lang="it-IT" b="1" dirty="0" smtClean="0">
                <a:solidFill>
                  <a:srgbClr val="C00000"/>
                </a:solidFill>
              </a:rPr>
              <a:t>=(P</a:t>
            </a:r>
            <a:r>
              <a:rPr lang="it-IT" b="1" baseline="-25000" dirty="0" smtClean="0">
                <a:solidFill>
                  <a:srgbClr val="C00000"/>
                </a:solidFill>
              </a:rPr>
              <a:t>K</a:t>
            </a:r>
            <a:r>
              <a:rPr lang="it-IT" b="1" dirty="0" smtClean="0">
                <a:solidFill>
                  <a:srgbClr val="C00000"/>
                </a:solidFill>
              </a:rPr>
              <a:t>−P</a:t>
            </a:r>
            <a:r>
              <a:rPr lang="el-GR" b="1" baseline="-25000" dirty="0" smtClean="0">
                <a:solidFill>
                  <a:srgbClr val="C00000"/>
                </a:solidFill>
              </a:rPr>
              <a:t>π</a:t>
            </a:r>
            <a:r>
              <a:rPr lang="el-GR" b="1" dirty="0" smtClean="0">
                <a:solidFill>
                  <a:srgbClr val="C00000"/>
                </a:solidFill>
              </a:rPr>
              <a:t>)</a:t>
            </a:r>
            <a:r>
              <a:rPr lang="el-GR" b="1" baseline="30000" dirty="0" smtClean="0">
                <a:solidFill>
                  <a:srgbClr val="C00000"/>
                </a:solidFill>
              </a:rPr>
              <a:t>2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rot="5400000">
            <a:off x="6517010" y="4725144"/>
            <a:ext cx="863302" cy="79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004048" y="515719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RICH </a:t>
            </a:r>
            <a:r>
              <a:rPr lang="it-IT" dirty="0" err="1" smtClean="0">
                <a:solidFill>
                  <a:srgbClr val="FF0000"/>
                </a:solidFill>
              </a:rPr>
              <a:t>needed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suppress</a:t>
            </a:r>
            <a:r>
              <a:rPr lang="it-IT" dirty="0" smtClean="0">
                <a:solidFill>
                  <a:srgbClr val="FF0000"/>
                </a:solidFill>
              </a:rPr>
              <a:t> K</a:t>
            </a:r>
            <a:r>
              <a:rPr lang="el-GR" b="0" baseline="-25000" dirty="0" smtClean="0">
                <a:solidFill>
                  <a:srgbClr val="FF0000"/>
                </a:solidFill>
                <a:cs typeface="Arial"/>
              </a:rPr>
              <a:t>μ</a:t>
            </a:r>
            <a:r>
              <a:rPr lang="it-IT" b="0" baseline="-25000" dirty="0" smtClean="0">
                <a:solidFill>
                  <a:srgbClr val="FF0000"/>
                </a:solidFill>
                <a:cs typeface="Arial"/>
              </a:rPr>
              <a:t>2 </a:t>
            </a:r>
            <a:r>
              <a:rPr lang="it-IT" b="0" dirty="0" err="1" smtClean="0">
                <a:solidFill>
                  <a:srgbClr val="FF0000"/>
                </a:solidFill>
                <a:cs typeface="Arial"/>
              </a:rPr>
              <a:t>decays</a:t>
            </a:r>
            <a:endParaRPr lang="it-IT" b="0" dirty="0" smtClean="0">
              <a:solidFill>
                <a:srgbClr val="FF0000"/>
              </a:solidFill>
              <a:cs typeface="Arial"/>
            </a:endParaRPr>
          </a:p>
          <a:p>
            <a:r>
              <a:rPr lang="it-IT" dirty="0" smtClean="0">
                <a:solidFill>
                  <a:srgbClr val="FF0000"/>
                </a:solidFill>
                <a:cs typeface="Arial"/>
              </a:rPr>
              <a:t>Precise </a:t>
            </a:r>
            <a:r>
              <a:rPr lang="el-GR" dirty="0" smtClean="0">
                <a:solidFill>
                  <a:srgbClr val="FF0000"/>
                </a:solidFill>
                <a:cs typeface="Arial"/>
              </a:rPr>
              <a:t>π</a:t>
            </a:r>
            <a:r>
              <a:rPr lang="it-IT" dirty="0" smtClean="0">
                <a:solidFill>
                  <a:srgbClr val="FF0000"/>
                </a:solidFill>
                <a:cs typeface="Arial"/>
              </a:rPr>
              <a:t>-K </a:t>
            </a:r>
            <a:r>
              <a:rPr lang="it-IT" dirty="0" err="1" smtClean="0">
                <a:solidFill>
                  <a:srgbClr val="FF0000"/>
                </a:solidFill>
                <a:cs typeface="Arial"/>
              </a:rPr>
              <a:t>coincidence</a:t>
            </a:r>
            <a:r>
              <a:rPr lang="it-IT" dirty="0" smtClean="0">
                <a:solidFill>
                  <a:srgbClr val="FF0000"/>
                </a:solidFill>
                <a:cs typeface="Arial"/>
              </a:rPr>
              <a:t> timing:</a:t>
            </a:r>
          </a:p>
          <a:p>
            <a:pPr>
              <a:buFont typeface="Arial" pitchFamily="34" charset="0"/>
              <a:buChar char="•"/>
            </a:pPr>
            <a:r>
              <a:rPr lang="it-IT" b="0" dirty="0" err="1" smtClean="0">
                <a:solidFill>
                  <a:srgbClr val="FF0000"/>
                </a:solidFill>
                <a:cs typeface="Arial"/>
              </a:rPr>
              <a:t>Time</a:t>
            </a:r>
            <a:r>
              <a:rPr lang="it-IT" b="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it-IT" b="0" dirty="0" err="1" smtClean="0">
                <a:solidFill>
                  <a:srgbClr val="FF0000"/>
                </a:solidFill>
                <a:cs typeface="Arial"/>
              </a:rPr>
              <a:t>resolution</a:t>
            </a:r>
            <a:r>
              <a:rPr lang="it-IT" b="0" dirty="0" smtClean="0">
                <a:solidFill>
                  <a:srgbClr val="FF0000"/>
                </a:solidFill>
                <a:cs typeface="Arial"/>
              </a:rPr>
              <a:t>: ≤ 100 ps</a:t>
            </a:r>
          </a:p>
        </p:txBody>
      </p:sp>
      <p:sp>
        <p:nvSpPr>
          <p:cNvPr id="12" name="Ovale 11"/>
          <p:cNvSpPr/>
          <p:nvPr/>
        </p:nvSpPr>
        <p:spPr>
          <a:xfrm>
            <a:off x="1259632" y="3717032"/>
            <a:ext cx="2232248" cy="538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3276650" y="4149080"/>
            <a:ext cx="1727398" cy="151216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numero diapositiva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NA62Layou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32792" y="1196752"/>
            <a:ext cx="7467600" cy="4392706"/>
          </a:xfrm>
        </p:spPr>
      </p:pic>
      <p:sp>
        <p:nvSpPr>
          <p:cNvPr id="5" name="Ovale 4"/>
          <p:cNvSpPr/>
          <p:nvPr/>
        </p:nvSpPr>
        <p:spPr>
          <a:xfrm>
            <a:off x="5652120" y="2420888"/>
            <a:ext cx="1224136" cy="2448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Detector Layout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7504" y="5373216"/>
            <a:ext cx="8604448" cy="145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dirty="0" smtClean="0"/>
              <a:t>SPS 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proton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: 400 </a:t>
            </a:r>
            <a:r>
              <a:rPr lang="it-IT" dirty="0" err="1" smtClean="0"/>
              <a:t>GeV</a:t>
            </a:r>
            <a:r>
              <a:rPr lang="it-IT" dirty="0" smtClean="0"/>
              <a:t>, </a:t>
            </a:r>
            <a:r>
              <a:rPr lang="it-IT" dirty="0" smtClean="0">
                <a:cs typeface="Arial Unicode MS" pitchFamily="-108" charset="0"/>
              </a:rPr>
              <a:t>~5</a:t>
            </a:r>
            <a:r>
              <a:rPr lang="en-US" dirty="0" smtClean="0">
                <a:cs typeface="Arial Unicode MS" pitchFamily="-108" charset="0"/>
              </a:rPr>
              <a:t>*</a:t>
            </a:r>
            <a:r>
              <a:rPr lang="it-IT" dirty="0" smtClean="0">
                <a:cs typeface="Arial Unicode MS" pitchFamily="-108" charset="0"/>
              </a:rPr>
              <a:t>10</a:t>
            </a:r>
            <a:r>
              <a:rPr lang="it-IT" baseline="30000" dirty="0" smtClean="0">
                <a:cs typeface="Arial Unicode MS" pitchFamily="-108" charset="0"/>
              </a:rPr>
              <a:t>12 </a:t>
            </a:r>
            <a:r>
              <a:rPr lang="it-IT" dirty="0" err="1" smtClean="0">
                <a:cs typeface="Arial Unicode MS" pitchFamily="-108" charset="0"/>
              </a:rPr>
              <a:t>ppp</a:t>
            </a:r>
            <a:r>
              <a:rPr lang="it-IT" dirty="0" smtClean="0">
                <a:cs typeface="Arial Unicode MS" pitchFamily="-108" charset="0"/>
              </a:rPr>
              <a:t> → </a:t>
            </a:r>
            <a:r>
              <a:rPr lang="it-IT" dirty="0" err="1" smtClean="0">
                <a:solidFill>
                  <a:srgbClr val="FF0000"/>
                </a:solidFill>
                <a:cs typeface="Arial Unicode MS" pitchFamily="-108" charset="0"/>
              </a:rPr>
              <a:t>expected</a:t>
            </a:r>
            <a:r>
              <a:rPr lang="it-IT" dirty="0" smtClean="0">
                <a:solidFill>
                  <a:srgbClr val="FF0000"/>
                </a:solidFill>
                <a:cs typeface="Arial Unicode MS" pitchFamily="-10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cs typeface="Arial Unicode MS" pitchFamily="-108" charset="0"/>
              </a:rPr>
              <a:t>signal</a:t>
            </a:r>
            <a:r>
              <a:rPr lang="it-IT" dirty="0" smtClean="0">
                <a:solidFill>
                  <a:srgbClr val="FF0000"/>
                </a:solidFill>
                <a:cs typeface="Arial Unicode MS" pitchFamily="-10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cs typeface="Arial Unicode MS" pitchFamily="-108" charset="0"/>
              </a:rPr>
              <a:t>events</a:t>
            </a:r>
            <a:r>
              <a:rPr lang="it-IT" dirty="0" smtClean="0">
                <a:solidFill>
                  <a:srgbClr val="FF0000"/>
                </a:solidFill>
                <a:cs typeface="Arial Unicode MS" pitchFamily="-10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~50/year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cs typeface="Arial" charset="0"/>
              </a:rPr>
              <a:t>Decay in flight technique, </a:t>
            </a:r>
            <a:r>
              <a:rPr lang="en-US" dirty="0" err="1" smtClean="0">
                <a:cs typeface="Arial" charset="0"/>
              </a:rPr>
              <a:t>unseparated</a:t>
            </a:r>
            <a:r>
              <a:rPr lang="en-US" dirty="0" smtClean="0">
                <a:cs typeface="Arial" charset="0"/>
              </a:rPr>
              <a:t> beam</a:t>
            </a:r>
            <a:r>
              <a:rPr lang="it-IT" dirty="0" smtClean="0">
                <a:solidFill>
                  <a:schemeClr val="tx2"/>
                </a:solidFill>
                <a:latin typeface="Arial" charset="0"/>
                <a:cs typeface="Arial Unicode MS" pitchFamily="-108" charset="0"/>
              </a:rPr>
              <a:t> </a:t>
            </a:r>
            <a:r>
              <a:rPr lang="it-IT" dirty="0" smtClean="0">
                <a:cs typeface="Arial Unicode MS" pitchFamily="-108" charset="0"/>
                <a:sym typeface="Symbol" pitchFamily="-108" charset="2"/>
              </a:rPr>
              <a:t>/K/p (</a:t>
            </a:r>
            <a:r>
              <a:rPr lang="en-US" dirty="0" smtClean="0">
                <a:cs typeface="Arial Unicode MS" pitchFamily="-108" charset="0"/>
              </a:rPr>
              <a:t>~</a:t>
            </a:r>
            <a:r>
              <a:rPr lang="it-IT" dirty="0" smtClean="0">
                <a:cs typeface="Arial Unicode MS" pitchFamily="-108" charset="0"/>
              </a:rPr>
              <a:t>6% </a:t>
            </a:r>
            <a:r>
              <a:rPr lang="it-IT" dirty="0" err="1" smtClean="0">
                <a:cs typeface="Arial Unicode MS" pitchFamily="-108" charset="0"/>
              </a:rPr>
              <a:t>K</a:t>
            </a:r>
            <a:r>
              <a:rPr lang="it-IT" baseline="30000" dirty="0" err="1" smtClean="0">
                <a:cs typeface="Arial Unicode MS" pitchFamily="-108" charset="0"/>
              </a:rPr>
              <a:t>+</a:t>
            </a:r>
            <a:r>
              <a:rPr lang="it-IT" dirty="0" smtClean="0">
                <a:cs typeface="Arial Unicode MS" pitchFamily="-10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it-IT" dirty="0" err="1" smtClean="0">
                <a:cs typeface="Arial Unicode MS" pitchFamily="-108" charset="0"/>
              </a:rPr>
              <a:t>Kaon</a:t>
            </a:r>
            <a:r>
              <a:rPr lang="it-IT" dirty="0" smtClean="0">
                <a:cs typeface="Arial Unicode MS" pitchFamily="-108" charset="0"/>
              </a:rPr>
              <a:t> </a:t>
            </a:r>
            <a:r>
              <a:rPr lang="it-IT" dirty="0" err="1" smtClean="0">
                <a:cs typeface="Arial Unicode MS" pitchFamily="-108" charset="0"/>
              </a:rPr>
              <a:t>momentum</a:t>
            </a:r>
            <a:r>
              <a:rPr lang="it-IT" dirty="0" smtClean="0">
                <a:cs typeface="Arial Unicode MS" pitchFamily="-108" charset="0"/>
              </a:rPr>
              <a:t>: 75 </a:t>
            </a:r>
            <a:r>
              <a:rPr lang="it-IT" dirty="0" err="1" smtClean="0">
                <a:cs typeface="Arial Unicode MS" pitchFamily="-108" charset="0"/>
              </a:rPr>
              <a:t>GeV</a:t>
            </a:r>
            <a:r>
              <a:rPr lang="it-IT" dirty="0" smtClean="0">
                <a:cs typeface="Arial Unicode MS" pitchFamily="-108" charset="0"/>
              </a:rPr>
              <a:t>/c (Δp/p ~1%),</a:t>
            </a:r>
            <a:r>
              <a:rPr lang="it-IT" dirty="0" smtClean="0">
                <a:solidFill>
                  <a:schemeClr val="tx2"/>
                </a:solidFill>
                <a:cs typeface="Arial Unicode MS" pitchFamily="-10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cs typeface="Arial Unicode MS" pitchFamily="-108" charset="0"/>
              </a:rPr>
              <a:t>Kaon</a:t>
            </a:r>
            <a:r>
              <a:rPr lang="it-IT" dirty="0" smtClean="0">
                <a:solidFill>
                  <a:srgbClr val="FF0000"/>
                </a:solidFill>
                <a:cs typeface="Arial Unicode MS" pitchFamily="-10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cs typeface="Arial Unicode MS" pitchFamily="-108" charset="0"/>
              </a:rPr>
              <a:t>flux</a:t>
            </a:r>
            <a:r>
              <a:rPr lang="it-IT" dirty="0" smtClean="0">
                <a:solidFill>
                  <a:srgbClr val="FF0000"/>
                </a:solidFill>
                <a:cs typeface="Arial Unicode MS" pitchFamily="-108" charset="0"/>
              </a:rPr>
              <a:t> ~4.8 </a:t>
            </a:r>
            <a:r>
              <a:rPr lang="en-US" dirty="0" smtClean="0">
                <a:solidFill>
                  <a:srgbClr val="FF0000"/>
                </a:solidFill>
                <a:cs typeface="Arial Unicode MS" pitchFamily="-108" charset="0"/>
              </a:rPr>
              <a:t>× </a:t>
            </a:r>
            <a:r>
              <a:rPr lang="it-IT" dirty="0" smtClean="0">
                <a:solidFill>
                  <a:srgbClr val="FF0000"/>
                </a:solidFill>
                <a:cs typeface="Arial Unicode MS" pitchFamily="-108" charset="0"/>
              </a:rPr>
              <a:t>10</a:t>
            </a:r>
            <a:r>
              <a:rPr lang="it-IT" baseline="30000" dirty="0" smtClean="0">
                <a:solidFill>
                  <a:srgbClr val="FF0000"/>
                </a:solidFill>
                <a:cs typeface="Arial Unicode MS" pitchFamily="-108" charset="0"/>
              </a:rPr>
              <a:t>12</a:t>
            </a:r>
            <a:r>
              <a:rPr lang="it-IT" dirty="0" smtClean="0">
                <a:solidFill>
                  <a:srgbClr val="FF0000"/>
                </a:solidFill>
                <a:cs typeface="Arial Unicode MS" pitchFamily="-10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cs typeface="Arial Unicode MS" pitchFamily="-108" charset="0"/>
              </a:rPr>
              <a:t>decay</a:t>
            </a:r>
            <a:r>
              <a:rPr lang="it-IT" dirty="0" smtClean="0">
                <a:solidFill>
                  <a:srgbClr val="FF0000"/>
                </a:solidFill>
                <a:cs typeface="Arial Unicode MS" pitchFamily="-108" charset="0"/>
              </a:rPr>
              <a:t>/</a:t>
            </a:r>
            <a:r>
              <a:rPr lang="it-IT" dirty="0" err="1" smtClean="0">
                <a:solidFill>
                  <a:srgbClr val="FF0000"/>
                </a:solidFill>
                <a:cs typeface="Arial Unicode MS" pitchFamily="-108" charset="0"/>
              </a:rPr>
              <a:t>year</a:t>
            </a:r>
            <a:r>
              <a:rPr lang="it-IT" sz="1600" dirty="0" smtClean="0">
                <a:solidFill>
                  <a:srgbClr val="FF0000"/>
                </a:solidFill>
                <a:latin typeface="Arial" charset="0"/>
                <a:cs typeface="Arial Unicode MS" pitchFamily="-108" charset="0"/>
              </a:rPr>
              <a:t> </a:t>
            </a:r>
          </a:p>
          <a:p>
            <a:pPr>
              <a:lnSpc>
                <a:spcPct val="110000"/>
              </a:lnSpc>
            </a:pPr>
            <a:endParaRPr lang="it-IT" sz="1600" dirty="0" smtClean="0">
              <a:solidFill>
                <a:srgbClr val="FF0000"/>
              </a:solidFill>
              <a:latin typeface="Arial" charset="0"/>
              <a:cs typeface="Arial Unicode MS" pitchFamily="-108" charset="0"/>
            </a:endParaRPr>
          </a:p>
          <a:p>
            <a:pPr>
              <a:lnSpc>
                <a:spcPct val="110000"/>
              </a:lnSpc>
            </a:pPr>
            <a:r>
              <a:rPr lang="it-IT" sz="1050" dirty="0" smtClean="0">
                <a:solidFill>
                  <a:srgbClr val="000000"/>
                </a:solidFill>
                <a:cs typeface="Arial Unicode MS" pitchFamily="-108" charset="0"/>
              </a:rPr>
              <a:t>(1 “</a:t>
            </a:r>
            <a:r>
              <a:rPr lang="it-IT" sz="1050" dirty="0" err="1" smtClean="0">
                <a:solidFill>
                  <a:srgbClr val="000000"/>
                </a:solidFill>
                <a:cs typeface="Arial Unicode MS" pitchFamily="-108" charset="0"/>
              </a:rPr>
              <a:t>year</a:t>
            </a:r>
            <a:r>
              <a:rPr lang="it-IT" sz="1050" dirty="0" smtClean="0">
                <a:solidFill>
                  <a:srgbClr val="000000"/>
                </a:solidFill>
                <a:cs typeface="Arial Unicode MS" pitchFamily="-108" charset="0"/>
              </a:rPr>
              <a:t>”: 100 </a:t>
            </a:r>
            <a:r>
              <a:rPr lang="it-IT" sz="1050" dirty="0" err="1" smtClean="0">
                <a:solidFill>
                  <a:srgbClr val="000000"/>
                </a:solidFill>
                <a:cs typeface="Arial Unicode MS" pitchFamily="-108" charset="0"/>
              </a:rPr>
              <a:t>days</a:t>
            </a:r>
            <a:r>
              <a:rPr lang="it-IT" sz="1050" dirty="0" smtClean="0">
                <a:solidFill>
                  <a:srgbClr val="000000"/>
                </a:solidFill>
                <a:cs typeface="Arial Unicode MS" pitchFamily="-108" charset="0"/>
              </a:rPr>
              <a:t>/</a:t>
            </a:r>
            <a:r>
              <a:rPr lang="it-IT" sz="1050" dirty="0" err="1" smtClean="0">
                <a:solidFill>
                  <a:srgbClr val="000000"/>
                </a:solidFill>
                <a:cs typeface="Arial Unicode MS" pitchFamily="-108" charset="0"/>
              </a:rPr>
              <a:t>year</a:t>
            </a:r>
            <a:r>
              <a:rPr lang="it-IT" sz="1050" dirty="0" smtClean="0">
                <a:solidFill>
                  <a:srgbClr val="000000"/>
                </a:solidFill>
                <a:cs typeface="Arial Unicode MS" pitchFamily="-108" charset="0"/>
              </a:rPr>
              <a:t>, 60% </a:t>
            </a:r>
            <a:r>
              <a:rPr lang="it-IT" sz="1050" dirty="0" err="1" smtClean="0">
                <a:solidFill>
                  <a:srgbClr val="000000"/>
                </a:solidFill>
                <a:cs typeface="Arial Unicode MS" pitchFamily="-108" charset="0"/>
              </a:rPr>
              <a:t>overall</a:t>
            </a:r>
            <a:r>
              <a:rPr lang="it-IT" sz="1050" dirty="0" smtClean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sz="1050" dirty="0" err="1" smtClean="0">
                <a:solidFill>
                  <a:srgbClr val="000000"/>
                </a:solidFill>
                <a:cs typeface="Arial Unicode MS" pitchFamily="-108" charset="0"/>
              </a:rPr>
              <a:t>efficiency</a:t>
            </a:r>
            <a:r>
              <a:rPr lang="it-IT" sz="1050" dirty="0" smtClean="0">
                <a:solidFill>
                  <a:srgbClr val="000000"/>
                </a:solidFill>
                <a:cs typeface="Arial Unicode MS" pitchFamily="-108" charset="0"/>
              </a:rPr>
              <a:t>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NA62 RICH Detector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5157192"/>
            <a:ext cx="7467600" cy="131676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Separate </a:t>
            </a:r>
            <a:r>
              <a:rPr lang="el-GR" dirty="0" smtClean="0">
                <a:cs typeface="Arial"/>
              </a:rPr>
              <a:t>π</a:t>
            </a:r>
            <a:r>
              <a:rPr lang="it-IT" dirty="0" smtClean="0">
                <a:cs typeface="Arial"/>
              </a:rPr>
              <a:t>-</a:t>
            </a:r>
            <a:r>
              <a:rPr lang="el-GR" dirty="0" smtClean="0">
                <a:latin typeface="Consolas"/>
                <a:cs typeface="Arial"/>
              </a:rPr>
              <a:t>μ</a:t>
            </a:r>
            <a:r>
              <a:rPr lang="it-IT" dirty="0" smtClean="0"/>
              <a:t> at </a:t>
            </a:r>
            <a:r>
              <a:rPr lang="it-IT" dirty="0" smtClean="0">
                <a:solidFill>
                  <a:srgbClr val="FF0000"/>
                </a:solidFill>
              </a:rPr>
              <a:t>5*10</a:t>
            </a:r>
            <a:r>
              <a:rPr lang="it-IT" baseline="30000" dirty="0" smtClean="0">
                <a:solidFill>
                  <a:srgbClr val="FF0000"/>
                </a:solidFill>
              </a:rPr>
              <a:t>-3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15&lt;p&lt;35 </a:t>
            </a:r>
            <a:r>
              <a:rPr lang="it-IT" dirty="0" err="1" smtClean="0"/>
              <a:t>GeV</a:t>
            </a:r>
            <a:r>
              <a:rPr lang="it-IT" dirty="0" smtClean="0"/>
              <a:t>/c</a:t>
            </a:r>
          </a:p>
          <a:p>
            <a:r>
              <a:rPr lang="en-US" dirty="0" smtClean="0"/>
              <a:t>Measure </a:t>
            </a:r>
            <a:r>
              <a:rPr lang="en-US" dirty="0" err="1" smtClean="0"/>
              <a:t>pion</a:t>
            </a:r>
            <a:r>
              <a:rPr lang="en-US" dirty="0" smtClean="0"/>
              <a:t> crossing time with a resolution </a:t>
            </a:r>
            <a:r>
              <a:rPr lang="en-US" dirty="0" smtClean="0">
                <a:solidFill>
                  <a:srgbClr val="FF0000"/>
                </a:solidFill>
              </a:rPr>
              <a:t>≤100 </a:t>
            </a:r>
            <a:r>
              <a:rPr lang="en-US" dirty="0" err="1" smtClean="0">
                <a:solidFill>
                  <a:srgbClr val="FF0000"/>
                </a:solidFill>
              </a:rPr>
              <a:t>ps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cs typeface="Arial Unicode MS" pitchFamily="-108" charset="0"/>
              </a:rPr>
              <a:t>Provide the</a:t>
            </a:r>
            <a:r>
              <a:rPr lang="en-US" dirty="0" smtClean="0">
                <a:solidFill>
                  <a:schemeClr val="accent2"/>
                </a:solidFill>
                <a:cs typeface="Arial Unicode MS" pitchFamily="-10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Arial Unicode MS" pitchFamily="-108" charset="0"/>
              </a:rPr>
              <a:t>Level Ø trigger </a:t>
            </a:r>
            <a:r>
              <a:rPr lang="en-US" dirty="0" smtClean="0">
                <a:cs typeface="Arial Unicode MS" pitchFamily="-108" charset="0"/>
              </a:rPr>
              <a:t>for charged tracks</a:t>
            </a:r>
            <a:endParaRPr lang="it-IT" dirty="0"/>
          </a:p>
        </p:txBody>
      </p:sp>
      <p:grpSp>
        <p:nvGrpSpPr>
          <p:cNvPr id="32" name="Gruppo 26"/>
          <p:cNvGrpSpPr>
            <a:grpSpLocks noChangeAspect="1"/>
          </p:cNvGrpSpPr>
          <p:nvPr/>
        </p:nvGrpSpPr>
        <p:grpSpPr bwMode="auto">
          <a:xfrm>
            <a:off x="416434" y="1342509"/>
            <a:ext cx="8188014" cy="3670666"/>
            <a:chOff x="91878" y="2407504"/>
            <a:chExt cx="9695866" cy="4411996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9271"/>
            <a:stretch>
              <a:fillRect/>
            </a:stretch>
          </p:blipFill>
          <p:spPr bwMode="auto">
            <a:xfrm>
              <a:off x="91878" y="4913323"/>
              <a:ext cx="1560029" cy="1595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Immagine 6"/>
            <p:cNvPicPr>
              <a:picLocks noChangeAspect="1"/>
            </p:cNvPicPr>
            <p:nvPr/>
          </p:nvPicPr>
          <p:blipFill>
            <a:blip r:embed="rId3" cstate="print"/>
            <a:srcRect b="12730"/>
            <a:stretch>
              <a:fillRect/>
            </a:stretch>
          </p:blipFill>
          <p:spPr bwMode="auto">
            <a:xfrm>
              <a:off x="1549401" y="3190076"/>
              <a:ext cx="7137400" cy="3134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H="1">
              <a:off x="609600" y="4690533"/>
              <a:ext cx="1921932" cy="338667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H="1">
              <a:off x="1295400" y="4953000"/>
              <a:ext cx="1447800" cy="1295400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6817379" y="2407504"/>
              <a:ext cx="2970365" cy="7768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it-IT" b="1" dirty="0" err="1" smtClean="0">
                  <a:solidFill>
                    <a:srgbClr val="53609F"/>
                  </a:solidFill>
                  <a:latin typeface="Arial Unicode MS" pitchFamily="-108" charset="0"/>
                  <a:cs typeface="Arial Unicode MS" pitchFamily="-108" charset="0"/>
                </a:rPr>
                <a:t>Mirror</a:t>
              </a:r>
              <a:r>
                <a:rPr lang="it-IT" b="1" dirty="0" smtClean="0">
                  <a:solidFill>
                    <a:srgbClr val="53609F"/>
                  </a:solidFill>
                  <a:latin typeface="Arial Unicode MS" pitchFamily="-108" charset="0"/>
                  <a:cs typeface="Arial Unicode MS" pitchFamily="-108" charset="0"/>
                </a:rPr>
                <a:t> </a:t>
              </a:r>
              <a:r>
                <a:rPr lang="it-IT" b="1" dirty="0" err="1" smtClean="0">
                  <a:solidFill>
                    <a:srgbClr val="53609F"/>
                  </a:solidFill>
                  <a:latin typeface="Arial Unicode MS" pitchFamily="-108" charset="0"/>
                  <a:cs typeface="Arial Unicode MS" pitchFamily="-108" charset="0"/>
                </a:rPr>
                <a:t>Mosaic</a:t>
              </a:r>
              <a:r>
                <a:rPr lang="it-IT" b="1" dirty="0" smtClean="0">
                  <a:solidFill>
                    <a:srgbClr val="53609F"/>
                  </a:solidFill>
                  <a:latin typeface="Arial Unicode MS" pitchFamily="-108" charset="0"/>
                  <a:cs typeface="Arial Unicode MS" pitchFamily="-108" charset="0"/>
                </a:rPr>
                <a:t> (17 </a:t>
              </a:r>
              <a:r>
                <a:rPr lang="it-IT" b="1" dirty="0">
                  <a:solidFill>
                    <a:srgbClr val="53609F"/>
                  </a:solidFill>
                  <a:latin typeface="Arial Unicode MS" pitchFamily="-108" charset="0"/>
                  <a:cs typeface="Arial Unicode MS" pitchFamily="-108" charset="0"/>
                </a:rPr>
                <a:t>m </a:t>
              </a:r>
              <a:r>
                <a:rPr lang="it-IT" b="1" dirty="0" err="1">
                  <a:solidFill>
                    <a:srgbClr val="53609F"/>
                  </a:solidFill>
                  <a:latin typeface="Arial Unicode MS" pitchFamily="-108" charset="0"/>
                  <a:cs typeface="Arial Unicode MS" pitchFamily="-108" charset="0"/>
                </a:rPr>
                <a:t>focal</a:t>
              </a:r>
              <a:r>
                <a:rPr lang="it-IT" b="1" dirty="0">
                  <a:solidFill>
                    <a:srgbClr val="53609F"/>
                  </a:solidFill>
                  <a:latin typeface="Arial Unicode MS" pitchFamily="-108" charset="0"/>
                  <a:cs typeface="Arial Unicode MS" pitchFamily="-108" charset="0"/>
                </a:rPr>
                <a:t> </a:t>
              </a:r>
              <a:r>
                <a:rPr lang="it-IT" b="1" dirty="0" err="1">
                  <a:solidFill>
                    <a:srgbClr val="53609F"/>
                  </a:solidFill>
                  <a:latin typeface="Arial Unicode MS" pitchFamily="-108" charset="0"/>
                  <a:cs typeface="Arial Unicode MS" pitchFamily="-108" charset="0"/>
                </a:rPr>
                <a:t>length</a:t>
              </a:r>
              <a:r>
                <a:rPr lang="it-IT" b="1" dirty="0">
                  <a:solidFill>
                    <a:srgbClr val="53609F"/>
                  </a:solidFill>
                  <a:latin typeface="Arial Unicode MS" pitchFamily="-108" charset="0"/>
                  <a:cs typeface="Arial Unicode MS" pitchFamily="-108" charset="0"/>
                </a:rPr>
                <a:t>)</a:t>
              </a: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685800" y="6183868"/>
              <a:ext cx="541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t-IT" b="1">
                  <a:solidFill>
                    <a:schemeClr val="tx1"/>
                  </a:solidFill>
                  <a:latin typeface="Arial" charset="0"/>
                </a:rPr>
                <a:t>          </a:t>
              </a:r>
              <a:r>
                <a:rPr lang="it-IT" b="1">
                  <a:solidFill>
                    <a:srgbClr val="FF9900"/>
                  </a:solidFill>
                  <a:latin typeface="Arial" charset="0"/>
                </a:rPr>
                <a:t>2 </a:t>
              </a:r>
              <a:r>
                <a:rPr lang="en-US" b="1">
                  <a:solidFill>
                    <a:srgbClr val="FF9900"/>
                  </a:solidFill>
                  <a:latin typeface="Arial" charset="0"/>
                  <a:cs typeface="Arial" charset="0"/>
                </a:rPr>
                <a:t>× ~1000 PM</a:t>
              </a: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3309719" y="5715001"/>
              <a:ext cx="39292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t-IT" b="1">
                  <a:solidFill>
                    <a:srgbClr val="000090"/>
                  </a:solidFill>
                  <a:latin typeface="Arial" charset="0"/>
                </a:rPr>
                <a:t>Vessel diameter 4→3.4 m </a:t>
              </a:r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>
              <a:off x="762001" y="4800600"/>
              <a:ext cx="609600" cy="0"/>
            </a:xfrm>
            <a:prstGeom prst="line">
              <a:avLst/>
            </a:prstGeom>
            <a:noFill/>
            <a:ln w="50800">
              <a:solidFill>
                <a:srgbClr val="6F1E2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Line 21"/>
            <p:cNvSpPr>
              <a:spLocks noChangeShapeType="1"/>
            </p:cNvSpPr>
            <p:nvPr/>
          </p:nvSpPr>
          <p:spPr bwMode="auto">
            <a:xfrm>
              <a:off x="1371601" y="4800600"/>
              <a:ext cx="778933" cy="25401"/>
            </a:xfrm>
            <a:prstGeom prst="line">
              <a:avLst/>
            </a:prstGeom>
            <a:noFill/>
            <a:ln w="50800">
              <a:solidFill>
                <a:srgbClr val="6F1E2B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493474" y="4301646"/>
              <a:ext cx="1030527" cy="44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it-IT" b="1" dirty="0" err="1" smtClean="0">
                  <a:solidFill>
                    <a:srgbClr val="6F1E2B"/>
                  </a:solidFill>
                  <a:latin typeface="Arial" charset="0"/>
                </a:rPr>
                <a:t>Beam</a:t>
              </a:r>
              <a:endParaRPr lang="it-IT" b="1" dirty="0">
                <a:solidFill>
                  <a:srgbClr val="6F1E2B"/>
                </a:solidFill>
                <a:latin typeface="Arial" charset="0"/>
              </a:endParaRP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8060268" y="4834466"/>
              <a:ext cx="778933" cy="25401"/>
            </a:xfrm>
            <a:prstGeom prst="line">
              <a:avLst/>
            </a:prstGeom>
            <a:noFill/>
            <a:ln w="50800">
              <a:solidFill>
                <a:srgbClr val="6F1E2B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6458596" y="6375578"/>
              <a:ext cx="1623778" cy="4439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it-IT" b="1" dirty="0" err="1" smtClean="0">
                  <a:solidFill>
                    <a:srgbClr val="53609F"/>
                  </a:solidFill>
                  <a:latin typeface="Arial Unicode MS" pitchFamily="-108" charset="0"/>
                  <a:cs typeface="Arial Unicode MS" pitchFamily="-108" charset="0"/>
                </a:rPr>
                <a:t>Beam</a:t>
              </a:r>
              <a:r>
                <a:rPr lang="it-IT" b="1" dirty="0" smtClean="0">
                  <a:solidFill>
                    <a:srgbClr val="53609F"/>
                  </a:solidFill>
                  <a:latin typeface="Arial Unicode MS" pitchFamily="-108" charset="0"/>
                  <a:cs typeface="Arial Unicode MS" pitchFamily="-108" charset="0"/>
                </a:rPr>
                <a:t> Pipe</a:t>
              </a:r>
              <a:endParaRPr lang="it-IT" b="1" dirty="0">
                <a:solidFill>
                  <a:srgbClr val="53609F"/>
                </a:solidFill>
                <a:latin typeface="Arial Unicode MS" pitchFamily="-108" charset="0"/>
                <a:cs typeface="Arial Unicode MS" pitchFamily="-108" charset="0"/>
              </a:endParaRPr>
            </a:p>
          </p:txBody>
        </p:sp>
      </p:grpSp>
      <p:sp>
        <p:nvSpPr>
          <p:cNvPr id="46" name="CasellaDiTesto 45"/>
          <p:cNvSpPr txBox="1"/>
          <p:nvPr/>
        </p:nvSpPr>
        <p:spPr>
          <a:xfrm>
            <a:off x="1403648" y="176352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Neon Gas at atmospheric pressure</a:t>
            </a:r>
            <a:endParaRPr lang="it-IT" dirty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RICH </a:t>
            </a:r>
            <a:r>
              <a:rPr lang="it-IT" dirty="0" err="1" smtClean="0"/>
              <a:t>mirror</a:t>
            </a:r>
            <a:r>
              <a:rPr lang="it-IT" dirty="0" smtClean="0"/>
              <a:t> layout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279" t="3622" r="3607" b="4050"/>
          <a:stretch>
            <a:fillRect/>
          </a:stretch>
        </p:blipFill>
        <p:spPr bwMode="auto">
          <a:xfrm>
            <a:off x="5580112" y="3429000"/>
            <a:ext cx="2296996" cy="299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24384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14"/>
          <p:cNvSpPr txBox="1">
            <a:spLocks noChangeArrowheads="1"/>
          </p:cNvSpPr>
          <p:nvPr/>
        </p:nvSpPr>
        <p:spPr bwMode="auto">
          <a:xfrm>
            <a:off x="3635896" y="4861609"/>
            <a:ext cx="1440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dirty="0">
                <a:cs typeface="Arial Unicode MS" pitchFamily="-108" charset="0"/>
              </a:rPr>
              <a:t>MC </a:t>
            </a:r>
            <a:r>
              <a:rPr lang="it-IT" sz="1200" dirty="0" err="1">
                <a:cs typeface="Arial Unicode MS" pitchFamily="-108" charset="0"/>
              </a:rPr>
              <a:t>Simulation</a:t>
            </a:r>
            <a:r>
              <a:rPr lang="it-IT" sz="1200" dirty="0">
                <a:cs typeface="Arial Unicode MS" pitchFamily="-108" charset="0"/>
              </a:rPr>
              <a:t> (Geant4): </a:t>
            </a:r>
            <a:r>
              <a:rPr lang="it-IT" sz="1200" dirty="0" err="1">
                <a:cs typeface="Arial Unicode MS" pitchFamily="-108" charset="0"/>
              </a:rPr>
              <a:t>photon</a:t>
            </a:r>
            <a:r>
              <a:rPr lang="it-IT" sz="1200" dirty="0">
                <a:cs typeface="Arial Unicode MS" pitchFamily="-108" charset="0"/>
              </a:rPr>
              <a:t> </a:t>
            </a:r>
            <a:r>
              <a:rPr lang="it-IT" sz="1200" dirty="0" err="1">
                <a:cs typeface="Arial Unicode MS" pitchFamily="-108" charset="0"/>
              </a:rPr>
              <a:t>distribution</a:t>
            </a:r>
            <a:r>
              <a:rPr lang="it-IT" sz="1200" dirty="0">
                <a:cs typeface="Arial Unicode MS" pitchFamily="-108" charset="0"/>
              </a:rPr>
              <a:t> on the </a:t>
            </a:r>
            <a:r>
              <a:rPr lang="it-IT" sz="1200" dirty="0" err="1">
                <a:cs typeface="Arial Unicode MS" pitchFamily="-108" charset="0"/>
              </a:rPr>
              <a:t>mirrors</a:t>
            </a:r>
            <a:r>
              <a:rPr lang="it-IT" sz="1200" dirty="0">
                <a:cs typeface="Arial Unicode MS" pitchFamily="-108" charset="0"/>
              </a:rPr>
              <a:t> (15-35 </a:t>
            </a:r>
            <a:r>
              <a:rPr lang="it-IT" sz="1200" dirty="0" err="1">
                <a:cs typeface="Arial Unicode MS" pitchFamily="-108" charset="0"/>
              </a:rPr>
              <a:t>GeV</a:t>
            </a:r>
            <a:r>
              <a:rPr lang="it-IT" sz="1200" dirty="0">
                <a:cs typeface="Arial Unicode MS" pitchFamily="-108" charset="0"/>
              </a:rPr>
              <a:t>/c </a:t>
            </a:r>
            <a:r>
              <a:rPr lang="it-IT" sz="1200" dirty="0" err="1">
                <a:cs typeface="Arial Unicode MS" pitchFamily="-108" charset="0"/>
              </a:rPr>
              <a:t>momentum</a:t>
            </a:r>
            <a:r>
              <a:rPr lang="it-IT" sz="1200" dirty="0">
                <a:cs typeface="Arial Unicode MS" pitchFamily="-108" charset="0"/>
              </a:rPr>
              <a:t>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1340768"/>
            <a:ext cx="845204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it-IT" sz="2000" dirty="0" err="1">
                <a:solidFill>
                  <a:srgbClr val="FF0000"/>
                </a:solidFill>
                <a:cs typeface="Arial Unicode MS" pitchFamily="-108" charset="0"/>
              </a:rPr>
              <a:t>Mirrors</a:t>
            </a:r>
            <a:r>
              <a:rPr lang="it-IT" sz="2000" dirty="0">
                <a:solidFill>
                  <a:srgbClr val="FF0000"/>
                </a:solidFill>
                <a:cs typeface="Arial Unicode MS" pitchFamily="-108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cs typeface="Arial Unicode MS" pitchFamily="-108" charset="0"/>
              </a:rPr>
              <a:t>from</a:t>
            </a:r>
            <a:r>
              <a:rPr lang="it-IT" sz="2000" dirty="0">
                <a:solidFill>
                  <a:srgbClr val="FF0000"/>
                </a:solidFill>
                <a:cs typeface="Arial Unicode MS" pitchFamily="-108" charset="0"/>
              </a:rPr>
              <a:t> MARCON company</a:t>
            </a: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it-IT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Spherical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mirrors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,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nominal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radius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of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curvature 34 m (±20 cm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maximum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), 17 m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focal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length</a:t>
            </a:r>
            <a:endParaRPr lang="it-IT" sz="1400" dirty="0">
              <a:solidFill>
                <a:schemeClr val="tx1"/>
              </a:solidFill>
              <a:cs typeface="Arial Unicode MS" pitchFamily="-108" charset="0"/>
            </a:endParaRP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Glass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substrate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2.5 cm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thick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,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aluminum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coat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with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thin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dielectric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film (MgF</a:t>
            </a:r>
            <a:r>
              <a:rPr lang="it-IT" sz="1400" baseline="-25000" dirty="0">
                <a:solidFill>
                  <a:schemeClr val="tx1"/>
                </a:solidFill>
                <a:cs typeface="Arial Unicode MS" pitchFamily="-108" charset="0"/>
              </a:rPr>
              <a:t>2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)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deposit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Hexagonal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shape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(35 cm side): </a:t>
            </a:r>
            <a:r>
              <a:rPr lang="en-US" sz="1400" dirty="0">
                <a:solidFill>
                  <a:schemeClr val="tx1"/>
                </a:solidFill>
                <a:cs typeface="Arial Unicode MS" pitchFamily="-108" charset="0"/>
              </a:rPr>
              <a:t>18 hexagons + 2 half hexagons (beam pipe) </a:t>
            </a: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Average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reflectivity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better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than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90% in 195-650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nm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wavelenght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range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, D</a:t>
            </a:r>
            <a:r>
              <a:rPr lang="it-IT" sz="1400" baseline="-25000" dirty="0">
                <a:solidFill>
                  <a:schemeClr val="tx1"/>
                </a:solidFill>
                <a:cs typeface="Arial Unicode MS" pitchFamily="-108" charset="0"/>
              </a:rPr>
              <a:t>0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&lt; 4 mm</a:t>
            </a: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cs typeface="Arial Unicode MS" pitchFamily="-108" charset="0"/>
              </a:rPr>
              <a:t>Honeycomb</a:t>
            </a:r>
            <a:r>
              <a:rPr lang="it-IT" sz="1400" dirty="0" smtClean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structure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for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mirror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support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,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piezo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actuators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for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alignment</a:t>
            </a:r>
            <a:endParaRPr lang="it-IT" sz="1400" dirty="0">
              <a:solidFill>
                <a:schemeClr val="tx1"/>
              </a:solidFill>
              <a:cs typeface="Arial Unicode MS" pitchFamily="-108" charset="0"/>
            </a:endParaRP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Mirrors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pointing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toward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left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and right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of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the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beam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pipe (2 PM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regions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)</a:t>
            </a: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Initial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alignement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with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laser,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check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cs typeface="Arial Unicode MS" pitchFamily="-108" charset="0"/>
              </a:rPr>
              <a:t>with</a:t>
            </a:r>
            <a:r>
              <a:rPr lang="it-IT" sz="1400" dirty="0">
                <a:solidFill>
                  <a:schemeClr val="tx1"/>
                </a:solidFill>
                <a:cs typeface="Arial Unicode MS" pitchFamily="-108" charset="0"/>
              </a:rPr>
              <a:t> data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804248" y="2138660"/>
            <a:ext cx="201622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</a:t>
            </a:r>
            <a:r>
              <a:rPr lang="it-IT" baseline="-25000" dirty="0" smtClean="0">
                <a:solidFill>
                  <a:srgbClr val="FF0000"/>
                </a:solidFill>
              </a:rPr>
              <a:t>0</a:t>
            </a:r>
          </a:p>
          <a:p>
            <a:r>
              <a:rPr lang="it-IT" sz="1400" dirty="0" smtClean="0"/>
              <a:t>Il diametro della più piccola immagine ottenuta da una sorgente puntiforme posta nel centro di curvatura che contiene il 95% della luce</a:t>
            </a:r>
            <a:r>
              <a:rPr lang="it-IT" sz="1400" baseline="-25000" dirty="0" smtClean="0"/>
              <a:t> </a:t>
            </a:r>
            <a:endParaRPr lang="it-IT" sz="14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light detection</a:t>
            </a:r>
            <a:endParaRPr lang="it-IT" dirty="0"/>
          </a:p>
        </p:txBody>
      </p:sp>
      <p:pic>
        <p:nvPicPr>
          <p:cNvPr id="9" name="Segnaposto contenuto 8" descr="PM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1975104" cy="1481328"/>
          </a:xfrm>
        </p:spPr>
      </p:pic>
      <p:pic>
        <p:nvPicPr>
          <p:cNvPr id="11" name="Picture 5" descr="winston"/>
          <p:cNvPicPr>
            <a:picLocks noChangeAspect="1" noChangeArrowheads="1"/>
          </p:cNvPicPr>
          <p:nvPr/>
        </p:nvPicPr>
        <p:blipFill>
          <a:blip r:embed="rId3" cstate="print"/>
          <a:srcRect l="26567" t="9254" r="30566" b="14642"/>
          <a:stretch>
            <a:fillRect/>
          </a:stretch>
        </p:blipFill>
        <p:spPr bwMode="auto">
          <a:xfrm>
            <a:off x="354683" y="3773468"/>
            <a:ext cx="2057077" cy="289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2627784" y="1340768"/>
            <a:ext cx="61206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FF0000"/>
                </a:solidFill>
                <a:cs typeface="Arial Unicode MS" pitchFamily="-108" charset="0"/>
              </a:rPr>
              <a:t>Hamamatsu</a:t>
            </a:r>
            <a:r>
              <a:rPr lang="it-IT" sz="2000" dirty="0" smtClean="0">
                <a:solidFill>
                  <a:srgbClr val="FF0000"/>
                </a:solidFill>
                <a:cs typeface="Arial Unicode MS" pitchFamily="-108" charset="0"/>
              </a:rPr>
              <a:t> R7400 U03 </a:t>
            </a:r>
            <a:r>
              <a:rPr lang="it-IT" sz="2000" dirty="0" err="1" smtClean="0">
                <a:solidFill>
                  <a:srgbClr val="FF0000"/>
                </a:solidFill>
                <a:cs typeface="Arial Unicode MS" pitchFamily="-108" charset="0"/>
              </a:rPr>
              <a:t>Photomultiplier</a:t>
            </a:r>
            <a:endParaRPr lang="it-IT" sz="2000" dirty="0" smtClean="0">
              <a:solidFill>
                <a:srgbClr val="FF0000"/>
              </a:solidFill>
              <a:cs typeface="Arial Unicode MS" pitchFamily="-10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-108" charset="0"/>
              </a:rPr>
              <a:t>Fast single </a:t>
            </a:r>
            <a:r>
              <a:rPr lang="it-IT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-108" charset="0"/>
              </a:rPr>
              <a:t>anode</a:t>
            </a: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-108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-108" charset="0"/>
              </a:rPr>
              <a:t>photomultiplier</a:t>
            </a:r>
            <a:endParaRPr lang="it-IT" dirty="0" smtClean="0">
              <a:effectLst>
                <a:outerShdw blurRad="38100" dist="38100" dir="2700000" algn="tl">
                  <a:srgbClr val="C0C0C0"/>
                </a:outerShdw>
              </a:effectLst>
              <a:cs typeface="Arial Unicode MS" pitchFamily="-10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-108" charset="0"/>
              </a:rPr>
              <a:t>Metal package tube, </a:t>
            </a:r>
            <a:r>
              <a:rPr lang="it-IT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-108" charset="0"/>
              </a:rPr>
              <a:t>bialkali</a:t>
            </a: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-108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-108" charset="0"/>
              </a:rPr>
              <a:t>cathode</a:t>
            </a: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-108" charset="0"/>
              </a:rPr>
              <a:t>, 8 </a:t>
            </a:r>
            <a:r>
              <a:rPr lang="it-IT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-108" charset="0"/>
              </a:rPr>
              <a:t>dynodes</a:t>
            </a:r>
            <a:endParaRPr lang="it-IT" dirty="0" smtClean="0">
              <a:effectLst>
                <a:outerShdw blurRad="38100" dist="38100" dir="2700000" algn="tl">
                  <a:srgbClr val="C0C0C0"/>
                </a:outerShdw>
              </a:effectLst>
              <a:cs typeface="Arial Unicode MS" pitchFamily="-10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-108" charset="0"/>
              </a:rPr>
              <a:t>UV </a:t>
            </a:r>
            <a:r>
              <a:rPr lang="it-IT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-108" charset="0"/>
              </a:rPr>
              <a:t>glass</a:t>
            </a: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-108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-108" charset="0"/>
              </a:rPr>
              <a:t>window</a:t>
            </a: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-108" charset="0"/>
              </a:rPr>
              <a:t>,</a:t>
            </a:r>
            <a:r>
              <a:rPr lang="it-IT" dirty="0" smtClean="0">
                <a:cs typeface="Arial Unicode MS" pitchFamily="-108" charset="0"/>
              </a:rPr>
              <a:t> 16 mm ϕ (8 mm </a:t>
            </a:r>
            <a:r>
              <a:rPr lang="it-IT" dirty="0" err="1" smtClean="0">
                <a:cs typeface="Arial Unicode MS" pitchFamily="-108" charset="0"/>
              </a:rPr>
              <a:t>active</a:t>
            </a:r>
            <a:r>
              <a:rPr lang="it-IT" dirty="0" smtClean="0">
                <a:cs typeface="Arial Unicode MS" pitchFamily="-108" charset="0"/>
              </a:rPr>
              <a:t> ϕ)</a:t>
            </a:r>
          </a:p>
          <a:p>
            <a:pPr>
              <a:buFont typeface="Arial" pitchFamily="34" charset="0"/>
              <a:buChar char="•"/>
            </a:pPr>
            <a:r>
              <a:rPr lang="it-IT" dirty="0" err="1" smtClean="0">
                <a:cs typeface="Arial Unicode MS" pitchFamily="-108" charset="0"/>
              </a:rPr>
              <a:t>Sensitivity</a:t>
            </a:r>
            <a:r>
              <a:rPr lang="it-IT" dirty="0" smtClean="0">
                <a:cs typeface="Arial Unicode MS" pitchFamily="-108" charset="0"/>
              </a:rPr>
              <a:t> </a:t>
            </a:r>
            <a:r>
              <a:rPr lang="it-IT" dirty="0" err="1" smtClean="0">
                <a:cs typeface="Arial Unicode MS" pitchFamily="-108" charset="0"/>
              </a:rPr>
              <a:t>range</a:t>
            </a:r>
            <a:r>
              <a:rPr lang="it-IT" dirty="0" smtClean="0">
                <a:cs typeface="Arial Unicode MS" pitchFamily="-108" charset="0"/>
              </a:rPr>
              <a:t> 185–650 </a:t>
            </a:r>
            <a:r>
              <a:rPr lang="it-IT" dirty="0" err="1" smtClean="0">
                <a:cs typeface="Arial Unicode MS" pitchFamily="-108" charset="0"/>
              </a:rPr>
              <a:t>nm</a:t>
            </a:r>
            <a:r>
              <a:rPr lang="it-IT" dirty="0" smtClean="0">
                <a:cs typeface="Arial Unicode MS" pitchFamily="-108" charset="0"/>
              </a:rPr>
              <a:t>, </a:t>
            </a:r>
            <a:r>
              <a:rPr lang="it-IT" dirty="0" smtClean="0">
                <a:solidFill>
                  <a:srgbClr val="FF0000"/>
                </a:solidFill>
                <a:cs typeface="Arial Unicode MS" pitchFamily="-108" charset="0"/>
              </a:rPr>
              <a:t>420 </a:t>
            </a:r>
            <a:r>
              <a:rPr lang="it-IT" dirty="0" err="1" smtClean="0">
                <a:solidFill>
                  <a:srgbClr val="FF0000"/>
                </a:solidFill>
                <a:cs typeface="Arial Unicode MS" pitchFamily="-108" charset="0"/>
              </a:rPr>
              <a:t>nm</a:t>
            </a:r>
            <a:r>
              <a:rPr lang="it-IT" dirty="0" smtClean="0">
                <a:cs typeface="Arial Unicode MS" pitchFamily="-108" charset="0"/>
              </a:rPr>
              <a:t> </a:t>
            </a:r>
            <a:r>
              <a:rPr lang="it-IT" dirty="0" err="1" smtClean="0">
                <a:cs typeface="Arial Unicode MS" pitchFamily="-108" charset="0"/>
              </a:rPr>
              <a:t>peak</a:t>
            </a:r>
            <a:r>
              <a:rPr lang="it-IT" dirty="0" smtClean="0">
                <a:cs typeface="Arial Unicode MS" pitchFamily="-108" charset="0"/>
              </a:rPr>
              <a:t> </a:t>
            </a:r>
            <a:r>
              <a:rPr lang="it-IT" dirty="0" err="1" smtClean="0">
                <a:cs typeface="Arial Unicode MS" pitchFamily="-108" charset="0"/>
              </a:rPr>
              <a:t>sensitivity</a:t>
            </a:r>
            <a:endParaRPr lang="it-IT" dirty="0" smtClean="0">
              <a:cs typeface="Arial Unicode MS" pitchFamily="-10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err="1" smtClean="0">
                <a:cs typeface="Arial Unicode MS" pitchFamily="-108" charset="0"/>
              </a:rPr>
              <a:t>Gain</a:t>
            </a:r>
            <a:r>
              <a:rPr lang="it-IT" dirty="0" smtClean="0">
                <a:cs typeface="Arial Unicode MS" pitchFamily="-108" charset="0"/>
              </a:rPr>
              <a:t>: minimum</a:t>
            </a:r>
            <a:r>
              <a:rPr lang="it-IT" dirty="0" smtClean="0">
                <a:solidFill>
                  <a:srgbClr val="FF0000"/>
                </a:solidFill>
                <a:cs typeface="Arial Unicode MS" pitchFamily="-108" charset="0"/>
              </a:rPr>
              <a:t> 7x10</a:t>
            </a:r>
            <a:r>
              <a:rPr lang="it-IT" baseline="30000" dirty="0" smtClean="0">
                <a:solidFill>
                  <a:srgbClr val="FF0000"/>
                </a:solidFill>
                <a:cs typeface="Arial Unicode MS" pitchFamily="-108" charset="0"/>
              </a:rPr>
              <a:t>5</a:t>
            </a:r>
            <a:r>
              <a:rPr lang="it-IT" dirty="0" smtClean="0">
                <a:cs typeface="Arial Unicode MS" pitchFamily="-108" charset="0"/>
              </a:rPr>
              <a:t> @800 V (</a:t>
            </a:r>
            <a:r>
              <a:rPr lang="it-IT" dirty="0" smtClean="0">
                <a:solidFill>
                  <a:srgbClr val="FF0000"/>
                </a:solidFill>
                <a:cs typeface="Arial Unicode MS" pitchFamily="-108" charset="0"/>
              </a:rPr>
              <a:t>~1.5x10</a:t>
            </a:r>
            <a:r>
              <a:rPr lang="it-IT" baseline="30000" dirty="0" smtClean="0">
                <a:solidFill>
                  <a:srgbClr val="FF0000"/>
                </a:solidFill>
                <a:cs typeface="Arial Unicode MS" pitchFamily="-108" charset="0"/>
              </a:rPr>
              <a:t>6</a:t>
            </a:r>
            <a:r>
              <a:rPr lang="it-IT" dirty="0" smtClean="0">
                <a:cs typeface="Arial Unicode MS" pitchFamily="-108" charset="0"/>
              </a:rPr>
              <a:t> @900 V)</a:t>
            </a:r>
          </a:p>
          <a:p>
            <a:pPr>
              <a:buFont typeface="Arial" pitchFamily="34" charset="0"/>
              <a:buChar char="•"/>
            </a:pPr>
            <a:r>
              <a:rPr lang="it-IT" dirty="0" err="1" smtClean="0">
                <a:cs typeface="Arial Unicode MS" pitchFamily="-108" charset="0"/>
              </a:rPr>
              <a:t>Transit</a:t>
            </a:r>
            <a:r>
              <a:rPr lang="it-IT" dirty="0" smtClean="0">
                <a:cs typeface="Arial Unicode MS" pitchFamily="-108" charset="0"/>
              </a:rPr>
              <a:t> </a:t>
            </a:r>
            <a:r>
              <a:rPr lang="it-IT" dirty="0" err="1" smtClean="0">
                <a:cs typeface="Arial Unicode MS" pitchFamily="-108" charset="0"/>
              </a:rPr>
              <a:t>time</a:t>
            </a:r>
            <a:r>
              <a:rPr lang="it-IT" dirty="0" smtClean="0">
                <a:cs typeface="Arial Unicode MS" pitchFamily="-108" charset="0"/>
              </a:rPr>
              <a:t>: </a:t>
            </a:r>
            <a:r>
              <a:rPr lang="it-IT" dirty="0" smtClean="0">
                <a:solidFill>
                  <a:srgbClr val="FF0000"/>
                </a:solidFill>
                <a:cs typeface="Arial Unicode MS" pitchFamily="-108" charset="0"/>
              </a:rPr>
              <a:t>5.4 </a:t>
            </a:r>
            <a:r>
              <a:rPr lang="it-IT" dirty="0" err="1" smtClean="0">
                <a:solidFill>
                  <a:srgbClr val="FF0000"/>
                </a:solidFill>
                <a:cs typeface="Arial Unicode MS" pitchFamily="-108" charset="0"/>
              </a:rPr>
              <a:t>ns</a:t>
            </a:r>
            <a:r>
              <a:rPr lang="it-IT" dirty="0" smtClean="0">
                <a:solidFill>
                  <a:srgbClr val="FF0000"/>
                </a:solidFill>
                <a:cs typeface="Arial Unicode MS" pitchFamily="-108" charset="0"/>
              </a:rPr>
              <a:t>, </a:t>
            </a:r>
            <a:r>
              <a:rPr lang="it-IT" dirty="0" err="1" smtClean="0">
                <a:cs typeface="Arial Unicode MS" pitchFamily="-108" charset="0"/>
              </a:rPr>
              <a:t>transit</a:t>
            </a:r>
            <a:r>
              <a:rPr lang="it-IT" dirty="0" smtClean="0">
                <a:cs typeface="Arial Unicode MS" pitchFamily="-108" charset="0"/>
              </a:rPr>
              <a:t> </a:t>
            </a:r>
            <a:r>
              <a:rPr lang="it-IT" dirty="0" err="1" smtClean="0">
                <a:cs typeface="Arial Unicode MS" pitchFamily="-108" charset="0"/>
              </a:rPr>
              <a:t>time</a:t>
            </a:r>
            <a:r>
              <a:rPr lang="it-IT" dirty="0" smtClean="0">
                <a:cs typeface="Arial Unicode MS" pitchFamily="-108" charset="0"/>
              </a:rPr>
              <a:t> spread:</a:t>
            </a:r>
            <a:r>
              <a:rPr lang="it-IT" dirty="0" smtClean="0">
                <a:solidFill>
                  <a:srgbClr val="FF0000"/>
                </a:solidFill>
                <a:cs typeface="Arial Unicode MS" pitchFamily="-108" charset="0"/>
              </a:rPr>
              <a:t> 0.28 </a:t>
            </a:r>
            <a:r>
              <a:rPr lang="it-IT" dirty="0" err="1" smtClean="0">
                <a:solidFill>
                  <a:srgbClr val="FF0000"/>
                </a:solidFill>
                <a:cs typeface="Arial Unicode MS" pitchFamily="-108" charset="0"/>
              </a:rPr>
              <a:t>ns</a:t>
            </a:r>
            <a:endParaRPr lang="it-IT" dirty="0" smtClean="0">
              <a:solidFill>
                <a:srgbClr val="FF0000"/>
              </a:solidFill>
              <a:cs typeface="Arial Unicode MS" pitchFamily="-10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err="1" smtClean="0">
                <a:solidFill>
                  <a:srgbClr val="000000"/>
                </a:solidFill>
                <a:cs typeface="Arial Unicode MS" pitchFamily="-108" charset="0"/>
              </a:rPr>
              <a:t>Operating</a:t>
            </a:r>
            <a:r>
              <a:rPr lang="it-IT" dirty="0" smtClean="0">
                <a:solidFill>
                  <a:srgbClr val="000000"/>
                </a:solidFill>
                <a:cs typeface="Arial Unicode MS" pitchFamily="-108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cs typeface="Arial Unicode MS" pitchFamily="-108" charset="0"/>
              </a:rPr>
              <a:t>Voltage</a:t>
            </a:r>
            <a:r>
              <a:rPr lang="it-IT" dirty="0" smtClean="0">
                <a:solidFill>
                  <a:srgbClr val="000000"/>
                </a:solidFill>
                <a:cs typeface="Arial Unicode MS" pitchFamily="-108" charset="0"/>
              </a:rPr>
              <a:t>: </a:t>
            </a:r>
            <a:r>
              <a:rPr lang="it-IT" dirty="0" smtClean="0">
                <a:solidFill>
                  <a:srgbClr val="FF0000"/>
                </a:solidFill>
                <a:cs typeface="Arial Unicode MS" pitchFamily="-108" charset="0"/>
              </a:rPr>
              <a:t>900 V</a:t>
            </a:r>
            <a:r>
              <a:rPr lang="it-IT" dirty="0" smtClean="0">
                <a:solidFill>
                  <a:srgbClr val="000000"/>
                </a:solidFill>
                <a:cs typeface="Arial Unicode MS" pitchFamily="-108" charset="0"/>
              </a:rPr>
              <a:t> (1000 V </a:t>
            </a:r>
            <a:r>
              <a:rPr lang="it-IT" dirty="0" err="1" smtClean="0">
                <a:solidFill>
                  <a:srgbClr val="000000"/>
                </a:solidFill>
                <a:cs typeface="Arial Unicode MS" pitchFamily="-108" charset="0"/>
              </a:rPr>
              <a:t>maximum</a:t>
            </a:r>
            <a:r>
              <a:rPr lang="it-IT" dirty="0" smtClean="0">
                <a:solidFill>
                  <a:srgbClr val="000000"/>
                </a:solidFill>
                <a:cs typeface="Arial Unicode MS" pitchFamily="-108" charset="0"/>
              </a:rPr>
              <a:t>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699792" y="3861048"/>
            <a:ext cx="5976664" cy="231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it-IT" sz="2000" dirty="0" smtClean="0">
                <a:solidFill>
                  <a:srgbClr val="000090"/>
                </a:solidFill>
                <a:cs typeface="Arial Unicode MS" pitchFamily="-108" charset="0"/>
              </a:rPr>
              <a:t>Light </a:t>
            </a:r>
            <a:r>
              <a:rPr lang="it-IT" sz="2000" dirty="0" err="1" smtClean="0">
                <a:solidFill>
                  <a:srgbClr val="000090"/>
                </a:solidFill>
                <a:cs typeface="Arial Unicode MS" pitchFamily="-108" charset="0"/>
              </a:rPr>
              <a:t>Collection</a:t>
            </a:r>
            <a:endParaRPr lang="it-IT" sz="2000" dirty="0" smtClean="0">
              <a:solidFill>
                <a:srgbClr val="000090"/>
              </a:solidFill>
              <a:cs typeface="Arial Unicode MS" pitchFamily="-108" charset="0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it-IT" dirty="0" smtClean="0">
                <a:cs typeface="Arial Unicode MS" pitchFamily="-108" charset="0"/>
              </a:rPr>
              <a:t>Winston </a:t>
            </a:r>
            <a:r>
              <a:rPr lang="it-IT" dirty="0" err="1" smtClean="0">
                <a:cs typeface="Arial Unicode MS" pitchFamily="-108" charset="0"/>
              </a:rPr>
              <a:t>Cones</a:t>
            </a:r>
            <a:r>
              <a:rPr lang="it-IT" dirty="0" smtClean="0">
                <a:cs typeface="Arial Unicode MS" pitchFamily="-108" charset="0"/>
              </a:rPr>
              <a:t> </a:t>
            </a:r>
            <a:r>
              <a:rPr lang="it-IT" dirty="0" err="1" smtClean="0">
                <a:cs typeface="Arial Unicode MS" pitchFamily="-108" charset="0"/>
              </a:rPr>
              <a:t>covered</a:t>
            </a:r>
            <a:endParaRPr lang="it-IT" dirty="0" smtClean="0">
              <a:cs typeface="Arial Unicode MS" pitchFamily="-108" charset="0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it-IT" dirty="0" err="1" smtClean="0">
                <a:cs typeface="Arial Unicode MS" pitchFamily="-108" charset="0"/>
              </a:rPr>
              <a:t>with</a:t>
            </a:r>
            <a:r>
              <a:rPr lang="it-IT" dirty="0" smtClean="0">
                <a:cs typeface="Arial Unicode MS" pitchFamily="-108" charset="0"/>
              </a:rPr>
              <a:t> </a:t>
            </a:r>
            <a:r>
              <a:rPr lang="it-IT" dirty="0" err="1" smtClean="0">
                <a:cs typeface="Arial Unicode MS" pitchFamily="-108" charset="0"/>
              </a:rPr>
              <a:t>aluminized</a:t>
            </a:r>
            <a:r>
              <a:rPr lang="it-IT" dirty="0" smtClean="0">
                <a:cs typeface="Arial Unicode MS" pitchFamily="-108" charset="0"/>
              </a:rPr>
              <a:t> </a:t>
            </a:r>
            <a:r>
              <a:rPr lang="it-IT" dirty="0" err="1" smtClean="0">
                <a:cs typeface="Arial Unicode MS" pitchFamily="-108" charset="0"/>
              </a:rPr>
              <a:t>Mylar</a:t>
            </a:r>
            <a:r>
              <a:rPr lang="it-IT" dirty="0" smtClean="0">
                <a:cs typeface="Arial Unicode MS" pitchFamily="-108" charset="0"/>
              </a:rPr>
              <a:t> </a:t>
            </a:r>
            <a:r>
              <a:rPr lang="it-IT" dirty="0" err="1" smtClean="0">
                <a:cs typeface="Arial Unicode MS" pitchFamily="-108" charset="0"/>
              </a:rPr>
              <a:t>foils</a:t>
            </a:r>
            <a:endParaRPr lang="it-IT" dirty="0" smtClean="0">
              <a:cs typeface="Arial Unicode MS" pitchFamily="-108" charset="0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it-IT" dirty="0" smtClean="0">
                <a:cs typeface="Arial Unicode MS" pitchFamily="-108" charset="0"/>
              </a:rPr>
              <a:t>22 mm high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it-IT" dirty="0" smtClean="0">
                <a:cs typeface="Arial Unicode MS" pitchFamily="-108" charset="0"/>
              </a:rPr>
              <a:t>7.5 </a:t>
            </a:r>
            <a:r>
              <a:rPr lang="it-IT" dirty="0" err="1" smtClean="0">
                <a:cs typeface="Arial Unicode MS" pitchFamily="-108" charset="0"/>
              </a:rPr>
              <a:t>to</a:t>
            </a:r>
            <a:r>
              <a:rPr lang="it-IT" dirty="0" smtClean="0">
                <a:cs typeface="Arial Unicode MS" pitchFamily="-108" charset="0"/>
              </a:rPr>
              <a:t> 18 mm wide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it-IT" dirty="0" smtClean="0">
                <a:cs typeface="Arial Unicode MS" pitchFamily="-108" charset="0"/>
              </a:rPr>
              <a:t>1 mm </a:t>
            </a:r>
            <a:r>
              <a:rPr lang="it-IT" dirty="0" err="1" smtClean="0">
                <a:cs typeface="Arial Unicode MS" pitchFamily="-108" charset="0"/>
              </a:rPr>
              <a:t>thick</a:t>
            </a:r>
            <a:r>
              <a:rPr lang="it-IT" dirty="0" smtClean="0">
                <a:cs typeface="Arial Unicode MS" pitchFamily="-108" charset="0"/>
              </a:rPr>
              <a:t> </a:t>
            </a:r>
            <a:r>
              <a:rPr lang="it-IT" dirty="0" err="1" smtClean="0">
                <a:cs typeface="Arial Unicode MS" pitchFamily="-108" charset="0"/>
              </a:rPr>
              <a:t>quartz</a:t>
            </a:r>
            <a:r>
              <a:rPr lang="it-IT" dirty="0" smtClean="0">
                <a:cs typeface="Arial Unicode MS" pitchFamily="-108" charset="0"/>
              </a:rPr>
              <a:t> </a:t>
            </a:r>
            <a:r>
              <a:rPr lang="it-IT" dirty="0" err="1" smtClean="0">
                <a:cs typeface="Arial Unicode MS" pitchFamily="-108" charset="0"/>
              </a:rPr>
              <a:t>window</a:t>
            </a:r>
            <a:endParaRPr lang="it-IT" sz="14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-108" charset="0"/>
              <a:cs typeface="Arial Unicode MS" pitchFamily="-108" charset="0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it-IT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-108" charset="0"/>
                <a:cs typeface="Arial Unicode MS" pitchFamily="-108" charset="0"/>
              </a:rPr>
              <a:t> 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89040"/>
            <a:ext cx="2476500" cy="26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Front</a:t>
            </a:r>
            <a:r>
              <a:rPr lang="it-IT" dirty="0" smtClean="0"/>
              <a:t> End and </a:t>
            </a:r>
            <a:r>
              <a:rPr lang="it-IT" dirty="0" err="1" smtClean="0"/>
              <a:t>Readout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3140968"/>
            <a:ext cx="7467600" cy="37170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err="1" smtClean="0">
                <a:solidFill>
                  <a:srgbClr val="FF0000"/>
                </a:solidFill>
              </a:rPr>
              <a:t>Front</a:t>
            </a:r>
            <a:r>
              <a:rPr lang="it-IT" dirty="0" smtClean="0">
                <a:solidFill>
                  <a:srgbClr val="FF0000"/>
                </a:solidFill>
              </a:rPr>
              <a:t> End:</a:t>
            </a:r>
          </a:p>
          <a:p>
            <a:r>
              <a:rPr lang="it-IT" sz="2100" dirty="0" smtClean="0"/>
              <a:t>Custom </a:t>
            </a:r>
            <a:r>
              <a:rPr lang="it-IT" sz="2100" dirty="0" err="1" smtClean="0"/>
              <a:t>made</a:t>
            </a:r>
            <a:r>
              <a:rPr lang="it-IT" sz="2100" dirty="0" smtClean="0"/>
              <a:t> </a:t>
            </a:r>
            <a:r>
              <a:rPr lang="it-IT" sz="2100" dirty="0" err="1" smtClean="0"/>
              <a:t>current</a:t>
            </a:r>
            <a:r>
              <a:rPr lang="it-IT" sz="2100" dirty="0" smtClean="0"/>
              <a:t> </a:t>
            </a:r>
            <a:r>
              <a:rPr lang="it-IT" sz="2100" dirty="0" err="1" smtClean="0"/>
              <a:t>amplifier</a:t>
            </a:r>
            <a:endParaRPr lang="it-IT" sz="2100" dirty="0" smtClean="0"/>
          </a:p>
          <a:p>
            <a:r>
              <a:rPr lang="en-US" sz="2100" dirty="0" smtClean="0"/>
              <a:t>NINO ASIC as fast Time-over-Threshold discriminator:</a:t>
            </a:r>
            <a:r>
              <a:rPr lang="it-IT" sz="2100" dirty="0" smtClean="0">
                <a:cs typeface="Arial Unicode MS" pitchFamily="-108" charset="0"/>
              </a:rPr>
              <a:t> LVDS output, 50 ps </a:t>
            </a:r>
            <a:r>
              <a:rPr lang="it-IT" sz="2100" dirty="0" err="1" smtClean="0">
                <a:cs typeface="Arial Unicode MS" pitchFamily="-108" charset="0"/>
              </a:rPr>
              <a:t>intrinsic</a:t>
            </a:r>
            <a:r>
              <a:rPr lang="it-IT" sz="2100" dirty="0" smtClean="0">
                <a:cs typeface="Arial Unicode MS" pitchFamily="-108" charset="0"/>
              </a:rPr>
              <a:t> </a:t>
            </a:r>
            <a:r>
              <a:rPr lang="it-IT" sz="2100" dirty="0" err="1" smtClean="0">
                <a:cs typeface="Arial Unicode MS" pitchFamily="-108" charset="0"/>
              </a:rPr>
              <a:t>resolution</a:t>
            </a:r>
            <a:endParaRPr lang="it-IT" sz="2100" dirty="0" smtClean="0">
              <a:cs typeface="Arial Unicode MS" pitchFamily="-108" charset="0"/>
            </a:endParaRPr>
          </a:p>
          <a:p>
            <a:pPr>
              <a:buNone/>
            </a:pPr>
            <a:r>
              <a:rPr lang="it-IT" dirty="0" err="1" smtClean="0">
                <a:solidFill>
                  <a:srgbClr val="FF0000"/>
                </a:solidFill>
              </a:rPr>
              <a:t>Readout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it-IT" sz="2100" dirty="0" smtClean="0">
                <a:ea typeface="Arial Unicode MS" pitchFamily="-108" charset="0"/>
                <a:cs typeface="Arial Unicode MS"/>
              </a:rPr>
              <a:t>A </a:t>
            </a:r>
            <a:r>
              <a:rPr lang="it-IT" sz="2100" dirty="0" smtClean="0">
                <a:solidFill>
                  <a:srgbClr val="FF0000"/>
                </a:solidFill>
                <a:ea typeface="Arial Unicode MS" pitchFamily="-108" charset="0"/>
                <a:cs typeface="Arial Unicode MS"/>
              </a:rPr>
              <a:t>TDCB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equipped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with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128 ch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of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HPTDC (100 ps LSB)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has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been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developed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by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INFN Pisa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it-IT" sz="2100" dirty="0" smtClean="0">
                <a:ea typeface="Arial Unicode MS" pitchFamily="-108" charset="0"/>
                <a:cs typeface="Arial Unicode MS"/>
              </a:rPr>
              <a:t>A FPGA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based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 TEL62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mother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board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(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development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of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TELL1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boards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from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LHCb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)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houses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4 TDCB (512 ch.)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it-IT" sz="2100" dirty="0" smtClean="0">
                <a:ea typeface="Arial Unicode MS" pitchFamily="-108" charset="0"/>
                <a:cs typeface="Arial Unicode MS"/>
              </a:rPr>
              <a:t>The trigger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primitives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are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built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in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parallel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with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the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readout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on the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same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TEL62 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board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(1 MHz input 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to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L1,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implemented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in software)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it-IT" sz="2100" dirty="0" smtClean="0">
                <a:ea typeface="Arial Unicode MS" pitchFamily="-108" charset="0"/>
                <a:cs typeface="Arial Unicode MS"/>
              </a:rPr>
              <a:t>The TDC CAEN V1190 (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based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on HPTDC, 97.7 ps LSB, 128ch)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was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used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for</a:t>
            </a:r>
            <a:r>
              <a:rPr lang="it-IT" sz="2100" dirty="0" smtClean="0">
                <a:ea typeface="Arial Unicode MS" pitchFamily="-108" charset="0"/>
                <a:cs typeface="Arial Unicode MS"/>
              </a:rPr>
              <a:t> test </a:t>
            </a:r>
            <a:r>
              <a:rPr lang="it-IT" sz="2100" dirty="0" err="1" smtClean="0">
                <a:ea typeface="Arial Unicode MS" pitchFamily="-108" charset="0"/>
                <a:cs typeface="Arial Unicode MS"/>
              </a:rPr>
              <a:t>purposes</a:t>
            </a:r>
            <a:endParaRPr lang="it-IT" sz="2100" dirty="0" smtClean="0">
              <a:ea typeface="Arial Unicode MS" pitchFamily="-108" charset="0"/>
              <a:cs typeface="Arial Unicode MS"/>
            </a:endParaRPr>
          </a:p>
          <a:p>
            <a:endParaRPr lang="it-IT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sz="1800" dirty="0"/>
          </a:p>
        </p:txBody>
      </p:sp>
      <p:pic>
        <p:nvPicPr>
          <p:cNvPr id="4" name="Picture 6" descr="electronics"/>
          <p:cNvPicPr>
            <a:picLocks noChangeAspect="1" noChangeArrowheads="1"/>
          </p:cNvPicPr>
          <p:nvPr/>
        </p:nvPicPr>
        <p:blipFill>
          <a:blip r:embed="rId2" cstate="print"/>
          <a:srcRect t="31491" b="36490"/>
          <a:stretch>
            <a:fillRect/>
          </a:stretch>
        </p:blipFill>
        <p:spPr bwMode="auto">
          <a:xfrm>
            <a:off x="1637506" y="1392560"/>
            <a:ext cx="5238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RICH-100 </a:t>
            </a:r>
            <a:r>
              <a:rPr lang="it-IT" dirty="0" err="1" smtClean="0"/>
              <a:t>prototype</a:t>
            </a:r>
            <a:endParaRPr lang="it-IT" dirty="0"/>
          </a:p>
        </p:txBody>
      </p: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728" y="1556792"/>
            <a:ext cx="3898600" cy="8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30" y="1484784"/>
            <a:ext cx="1038270" cy="91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1 5"/>
          <p:cNvCxnSpPr>
            <a:stCxn id="4" idx="0"/>
          </p:cNvCxnSpPr>
          <p:nvPr/>
        </p:nvCxnSpPr>
        <p:spPr>
          <a:xfrm rot="16200000" flipH="1">
            <a:off x="2908276" y="829173"/>
            <a:ext cx="432048" cy="1743271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>
            <a:stCxn id="4" idx="2"/>
          </p:cNvCxnSpPr>
          <p:nvPr/>
        </p:nvCxnSpPr>
        <p:spPr>
          <a:xfrm rot="5400000" flipH="1" flipV="1">
            <a:off x="2991508" y="1394012"/>
            <a:ext cx="265583" cy="1743271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6" descr="DSCF0081.JPG"/>
          <p:cNvPicPr>
            <a:picLocks noChangeAspect="1"/>
          </p:cNvPicPr>
          <p:nvPr/>
        </p:nvPicPr>
        <p:blipFill>
          <a:blip r:embed="rId4" cstate="print"/>
          <a:srcRect t="12468" r="11285"/>
          <a:stretch>
            <a:fillRect/>
          </a:stretch>
        </p:blipFill>
        <p:spPr bwMode="auto">
          <a:xfrm>
            <a:off x="6156176" y="2564904"/>
            <a:ext cx="2384957" cy="176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ttore 1 14"/>
          <p:cNvCxnSpPr/>
          <p:nvPr/>
        </p:nvCxnSpPr>
        <p:spPr>
          <a:xfrm rot="5400000">
            <a:off x="6360976" y="2625688"/>
            <a:ext cx="1318592" cy="288032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5400000">
            <a:off x="6012160" y="2204864"/>
            <a:ext cx="1440160" cy="864096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cimg0017"/>
          <p:cNvPicPr>
            <a:picLocks noChangeAspect="1" noChangeArrowheads="1"/>
          </p:cNvPicPr>
          <p:nvPr/>
        </p:nvPicPr>
        <p:blipFill>
          <a:blip r:embed="rId5" cstate="print"/>
          <a:srcRect l="26146" t="14052" r="14630" b="11830"/>
          <a:stretch>
            <a:fillRect/>
          </a:stretch>
        </p:blipFill>
        <p:spPr>
          <a:xfrm>
            <a:off x="6156176" y="4548336"/>
            <a:ext cx="1971675" cy="1905000"/>
          </a:xfrm>
          <a:prstGeom prst="rect">
            <a:avLst/>
          </a:prstGeom>
          <a:noFill/>
        </p:spPr>
      </p:pic>
      <p:pic>
        <p:nvPicPr>
          <p:cNvPr id="20" name="Picture 20" descr="DSCN0702"/>
          <p:cNvPicPr>
            <a:picLocks noChangeAspect="1" noChangeArrowheads="1"/>
          </p:cNvPicPr>
          <p:nvPr/>
        </p:nvPicPr>
        <p:blipFill>
          <a:blip r:embed="rId6" cstate="print"/>
          <a:srcRect l="6580" r="11424"/>
          <a:stretch>
            <a:fillRect/>
          </a:stretch>
        </p:blipFill>
        <p:spPr bwMode="auto">
          <a:xfrm>
            <a:off x="484018" y="1454138"/>
            <a:ext cx="1135654" cy="103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sellaDiTesto 20"/>
          <p:cNvSpPr txBox="1"/>
          <p:nvPr/>
        </p:nvSpPr>
        <p:spPr>
          <a:xfrm>
            <a:off x="251520" y="270892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17 m long, 60 cm </a:t>
            </a:r>
            <a:r>
              <a:rPr lang="it-IT" dirty="0" smtClean="0"/>
              <a:t>wide vessel </a:t>
            </a:r>
            <a:r>
              <a:rPr lang="it-IT" dirty="0" err="1" smtClean="0"/>
              <a:t>filled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Neon at </a:t>
            </a:r>
            <a:r>
              <a:rPr lang="it-IT" dirty="0" err="1" smtClean="0"/>
              <a:t>atmospheric</a:t>
            </a:r>
            <a:r>
              <a:rPr lang="it-IT" dirty="0" smtClean="0"/>
              <a:t> </a:t>
            </a:r>
            <a:r>
              <a:rPr lang="it-IT" dirty="0" err="1" smtClean="0"/>
              <a:t>pressure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Mirror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MARCON: f = 17m, d = 50 cm, 2.5 cm </a:t>
            </a:r>
            <a:r>
              <a:rPr lang="it-IT" dirty="0" err="1" smtClean="0"/>
              <a:t>thick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51520" y="3789040"/>
            <a:ext cx="5544616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400" dirty="0" smtClean="0">
                <a:solidFill>
                  <a:srgbClr val="FF0000"/>
                </a:solidFill>
                <a:cs typeface="Arial Unicode MS" pitchFamily="-108" charset="0"/>
              </a:rPr>
              <a:t>Test </a:t>
            </a:r>
            <a:r>
              <a:rPr lang="it-IT" sz="2400" dirty="0" err="1" smtClean="0">
                <a:solidFill>
                  <a:srgbClr val="FF0000"/>
                </a:solidFill>
                <a:cs typeface="Arial Unicode MS" pitchFamily="-108" charset="0"/>
              </a:rPr>
              <a:t>beam</a:t>
            </a:r>
            <a:r>
              <a:rPr lang="it-IT" sz="2400" dirty="0" smtClean="0">
                <a:solidFill>
                  <a:srgbClr val="FF0000"/>
                </a:solidFill>
                <a:cs typeface="Arial Unicode MS" pitchFamily="-108" charset="0"/>
              </a:rPr>
              <a:t> 2007: RICH-100 </a:t>
            </a:r>
            <a:r>
              <a:rPr lang="it-IT" sz="2400" dirty="0" err="1" smtClean="0">
                <a:solidFill>
                  <a:srgbClr val="FF0000"/>
                </a:solidFill>
                <a:cs typeface="Arial Unicode MS" pitchFamily="-108" charset="0"/>
              </a:rPr>
              <a:t>prototype</a:t>
            </a:r>
            <a:endParaRPr lang="it-IT" sz="2400" dirty="0" smtClean="0">
              <a:solidFill>
                <a:srgbClr val="FF0000"/>
              </a:solidFill>
              <a:cs typeface="Arial Unicode MS" pitchFamily="-10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cs typeface="Arial Unicode MS" pitchFamily="-108" charset="0"/>
              </a:rPr>
              <a:t>96 PMT </a:t>
            </a:r>
            <a:r>
              <a:rPr lang="it-IT" dirty="0" err="1" smtClean="0">
                <a:cs typeface="Arial Unicode MS" pitchFamily="-108" charset="0"/>
              </a:rPr>
              <a:t>Hamamatsu</a:t>
            </a:r>
            <a:r>
              <a:rPr lang="it-IT" dirty="0" smtClean="0">
                <a:cs typeface="Arial Unicode MS" pitchFamily="-108" charset="0"/>
              </a:rPr>
              <a:t> R7400 U03/U06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cs typeface="Arial Unicode MS" pitchFamily="-108" charset="0"/>
              </a:rPr>
              <a:t>200 </a:t>
            </a:r>
            <a:r>
              <a:rPr lang="it-IT" dirty="0" err="1" smtClean="0">
                <a:cs typeface="Arial Unicode MS" pitchFamily="-108" charset="0"/>
              </a:rPr>
              <a:t>GeV</a:t>
            </a:r>
            <a:r>
              <a:rPr lang="it-IT" dirty="0" smtClean="0">
                <a:cs typeface="Arial Unicode MS" pitchFamily="-108" charset="0"/>
              </a:rPr>
              <a:t> </a:t>
            </a:r>
            <a:r>
              <a:rPr lang="it-IT" dirty="0" err="1" smtClean="0">
                <a:cs typeface="Arial Unicode MS" pitchFamily="-108" charset="0"/>
              </a:rPr>
              <a:t>hadron</a:t>
            </a:r>
            <a:r>
              <a:rPr lang="it-IT" dirty="0" smtClean="0">
                <a:cs typeface="Arial Unicode MS" pitchFamily="-108" charset="0"/>
              </a:rPr>
              <a:t> </a:t>
            </a:r>
            <a:r>
              <a:rPr lang="it-IT" dirty="0" err="1" smtClean="0">
                <a:cs typeface="Arial Unicode MS" pitchFamily="-108" charset="0"/>
              </a:rPr>
              <a:t>beam</a:t>
            </a:r>
            <a:endParaRPr lang="it-IT" dirty="0" smtClean="0">
              <a:cs typeface="Arial Unicode MS" pitchFamily="-10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cs typeface="Arial Unicode MS" pitchFamily="-108" charset="0"/>
              </a:rPr>
              <a:t>Test </a:t>
            </a:r>
            <a:r>
              <a:rPr lang="it-IT" dirty="0" err="1" smtClean="0">
                <a:cs typeface="Arial Unicode MS" pitchFamily="-108" charset="0"/>
              </a:rPr>
              <a:t>results</a:t>
            </a:r>
            <a:r>
              <a:rPr lang="it-IT" dirty="0" smtClean="0">
                <a:cs typeface="Arial Unicode MS" pitchFamily="-108" charset="0"/>
              </a:rPr>
              <a:t> in agreement </a:t>
            </a:r>
            <a:r>
              <a:rPr lang="it-IT" dirty="0" err="1" smtClean="0">
                <a:cs typeface="Arial Unicode MS" pitchFamily="-108" charset="0"/>
              </a:rPr>
              <a:t>with</a:t>
            </a:r>
            <a:r>
              <a:rPr lang="it-IT" dirty="0" smtClean="0">
                <a:cs typeface="Arial Unicode MS" pitchFamily="-108" charset="0"/>
              </a:rPr>
              <a:t> MC </a:t>
            </a:r>
            <a:r>
              <a:rPr lang="it-IT" dirty="0" err="1" smtClean="0">
                <a:cs typeface="Arial Unicode MS" pitchFamily="-108" charset="0"/>
              </a:rPr>
              <a:t>expectation</a:t>
            </a:r>
            <a:r>
              <a:rPr lang="it-IT" dirty="0" smtClean="0">
                <a:cs typeface="Arial Unicode MS" pitchFamily="-108" charset="0"/>
              </a:rPr>
              <a:t>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dirty="0" smtClean="0">
                <a:cs typeface="Arial Unicode MS" pitchFamily="-108" charset="0"/>
              </a:rPr>
              <a:t>Number of PM hit per event 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Hits</a:t>
            </a:r>
            <a:r>
              <a:rPr lang="it-IT" baseline="-25000" dirty="0" smtClean="0"/>
              <a:t> </a:t>
            </a:r>
            <a:r>
              <a:rPr lang="it-IT" dirty="0" smtClean="0">
                <a:cs typeface="Times New Roman" pitchFamily="-108" charset="0"/>
              </a:rPr>
              <a:t>≈ 17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dirty="0" smtClean="0">
                <a:cs typeface="Arial Unicode MS" pitchFamily="-108" charset="0"/>
              </a:rPr>
              <a:t>Time resolution </a:t>
            </a:r>
            <a:r>
              <a:rPr lang="it-IT" dirty="0" smtClean="0"/>
              <a:t>∆</a:t>
            </a:r>
            <a:r>
              <a:rPr lang="it-IT" dirty="0" err="1" smtClean="0"/>
              <a:t>t</a:t>
            </a:r>
            <a:r>
              <a:rPr lang="it-IT" baseline="-25000" dirty="0" err="1" smtClean="0"/>
              <a:t>Event</a:t>
            </a:r>
            <a:r>
              <a:rPr lang="it-IT" dirty="0" smtClean="0"/>
              <a:t> </a:t>
            </a:r>
            <a:r>
              <a:rPr lang="it-IT" dirty="0" smtClean="0">
                <a:cs typeface="Times New Roman" pitchFamily="-108" charset="0"/>
              </a:rPr>
              <a:t>≈ 70 ps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dirty="0" smtClean="0">
                <a:cs typeface="Arial Unicode MS" pitchFamily="-108" charset="0"/>
              </a:rPr>
              <a:t>Cherenkov angle resolution </a:t>
            </a:r>
            <a:r>
              <a:rPr lang="it-IT" dirty="0" smtClean="0"/>
              <a:t>∆</a:t>
            </a:r>
            <a:r>
              <a:rPr lang="it-IT" dirty="0" smtClean="0">
                <a:latin typeface="Consolas"/>
              </a:rPr>
              <a:t>θ</a:t>
            </a:r>
            <a:r>
              <a:rPr lang="it-IT" baseline="-25000" dirty="0" smtClean="0"/>
              <a:t>c </a:t>
            </a:r>
            <a:r>
              <a:rPr lang="it-IT" dirty="0" smtClean="0">
                <a:cs typeface="Times New Roman" pitchFamily="-108" charset="0"/>
              </a:rPr>
              <a:t>≈ 50  </a:t>
            </a:r>
            <a:r>
              <a:rPr lang="el-GR" dirty="0" smtClean="0">
                <a:latin typeface="Consolas"/>
                <a:cs typeface="Times New Roman" pitchFamily="-108" charset="0"/>
              </a:rPr>
              <a:t>μ</a:t>
            </a:r>
            <a:r>
              <a:rPr lang="it-IT" dirty="0" err="1" smtClean="0">
                <a:cs typeface="Times New Roman" pitchFamily="-108" charset="0"/>
              </a:rPr>
              <a:t>rad</a:t>
            </a:r>
            <a:endParaRPr lang="it-IT" dirty="0" smtClean="0">
              <a:cs typeface="Times New Roman" pitchFamily="-10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it-IT" dirty="0" smtClean="0">
                <a:cs typeface="Times New Roman" pitchFamily="-108" charset="0"/>
              </a:rPr>
              <a:t>NIM A 593 (2008) 314</a:t>
            </a:r>
            <a:endParaRPr lang="it-IT" dirty="0" smtClean="0">
              <a:cs typeface="Arial Unicode MS" pitchFamily="-108" charset="0"/>
            </a:endParaRPr>
          </a:p>
          <a:p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4F125-7436-42B1-98F7-1D11F1590C49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376</TotalTime>
  <Words>1312</Words>
  <Application>Microsoft Office PowerPoint</Application>
  <PresentationFormat>Presentazione su schermo (4:3)</PresentationFormat>
  <Paragraphs>205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Loggia</vt:lpstr>
      <vt:lpstr>The RICH Detector of the NA62 Experiment at CERN</vt:lpstr>
      <vt:lpstr>The NA62 Experiment at CERN</vt:lpstr>
      <vt:lpstr>Background rejection</vt:lpstr>
      <vt:lpstr>Detector Layout</vt:lpstr>
      <vt:lpstr>The NA62 RICH Detector</vt:lpstr>
      <vt:lpstr>The RICH mirror layout</vt:lpstr>
      <vt:lpstr>The light detection</vt:lpstr>
      <vt:lpstr>Front End and Readout</vt:lpstr>
      <vt:lpstr>The RICH-100 prototype</vt:lpstr>
      <vt:lpstr>The RICH-400 prototype</vt:lpstr>
      <vt:lpstr>Results (1)</vt:lpstr>
      <vt:lpstr>Results (2)</vt:lpstr>
      <vt:lpstr>RICH400 pion-muon separation</vt:lpstr>
      <vt:lpstr>Conclusions</vt:lpstr>
      <vt:lpstr>Diapositiva 15</vt:lpstr>
      <vt:lpstr>Backup</vt:lpstr>
      <vt:lpstr>RICH 400</vt:lpstr>
      <vt:lpstr>MC/Data comparison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RICH Detector of the NA62 Experiment at CERN</dc:title>
  <dc:creator>Antocchio</dc:creator>
  <cp:lastModifiedBy>Antocchio</cp:lastModifiedBy>
  <cp:revision>47</cp:revision>
  <dcterms:created xsi:type="dcterms:W3CDTF">2011-04-16T13:59:36Z</dcterms:created>
  <dcterms:modified xsi:type="dcterms:W3CDTF">2011-04-26T15:12:05Z</dcterms:modified>
</cp:coreProperties>
</file>