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pict" ContentType="image/pi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vml" ContentType="application/vnd.openxmlformats-officedocument.vmlDrawing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Default Extension="pdf" ContentType="application/pdf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321" r:id="rId4"/>
    <p:sldId id="259" r:id="rId5"/>
    <p:sldId id="322" r:id="rId6"/>
    <p:sldId id="309" r:id="rId7"/>
    <p:sldId id="310" r:id="rId8"/>
    <p:sldId id="311" r:id="rId9"/>
    <p:sldId id="312" r:id="rId10"/>
    <p:sldId id="313" r:id="rId11"/>
    <p:sldId id="332" r:id="rId12"/>
    <p:sldId id="262" r:id="rId13"/>
    <p:sldId id="284" r:id="rId14"/>
    <p:sldId id="286" r:id="rId15"/>
    <p:sldId id="287" r:id="rId16"/>
    <p:sldId id="289" r:id="rId17"/>
    <p:sldId id="288" r:id="rId18"/>
    <p:sldId id="337" r:id="rId19"/>
    <p:sldId id="293" r:id="rId20"/>
    <p:sldId id="340" r:id="rId21"/>
    <p:sldId id="334" r:id="rId22"/>
    <p:sldId id="326" r:id="rId23"/>
    <p:sldId id="328" r:id="rId24"/>
    <p:sldId id="327" r:id="rId25"/>
    <p:sldId id="282" r:id="rId26"/>
    <p:sldId id="275" r:id="rId27"/>
    <p:sldId id="336" r:id="rId28"/>
    <p:sldId id="26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34555" autoAdjust="0"/>
    <p:restoredTop sz="86471" autoAdjust="0"/>
  </p:normalViewPr>
  <p:slideViewPr>
    <p:cSldViewPr snapToGrid="0" snapToObjects="1">
      <p:cViewPr varScale="1">
        <p:scale>
          <a:sx n="107" d="100"/>
          <a:sy n="107" d="100"/>
        </p:scale>
        <p:origin x="-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12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theme" Target="theme/theme1.xml"/><Relationship Id="rId31" Type="http://schemas.openxmlformats.org/officeDocument/2006/relationships/handoutMaster" Target="handoutMasters/handout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3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printerSettings" Target="printerSettings/printerSettings1.bin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_rels/viewProps.xml.rels><?xml version="1.0" encoding="UTF-8" standalone="yes"?>
<Relationships xmlns="http://schemas.openxmlformats.org/package/2006/relationships"><Relationship Id="rId6" Type="http://schemas.openxmlformats.org/officeDocument/2006/relationships/slide" Target="slides/slide24.xml"/><Relationship Id="rId4" Type="http://schemas.openxmlformats.org/officeDocument/2006/relationships/slide" Target="slides/slide17.xml"/><Relationship Id="rId1" Type="http://schemas.openxmlformats.org/officeDocument/2006/relationships/slide" Target="slides/slide1.xml"/><Relationship Id="rId2" Type="http://schemas.openxmlformats.org/officeDocument/2006/relationships/slide" Target="slides/slide2.xml"/><Relationship Id="rId3" Type="http://schemas.openxmlformats.org/officeDocument/2006/relationships/slide" Target="slides/slide16.xml"/><Relationship Id="rId5" Type="http://schemas.openxmlformats.org/officeDocument/2006/relationships/slide" Target="slides/slide1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55C9F-837B-8B43-97F7-8EEA2D6192AE}" type="datetimeFigureOut">
              <a:rPr lang="en-US" smtClean="0"/>
              <a:pPr/>
              <a:t>4/27/11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C40B0-DC5F-B046-B6A5-6A60802E3A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F07CF-21FC-D244-BC16-0136ED9A0C89}" type="datetimeFigureOut">
              <a:rPr lang="en-US" smtClean="0"/>
              <a:pPr/>
              <a:t>4/27/11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86425-A934-4149-AB02-2D32EF776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86425-A934-4149-AB02-2D32EF77663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86425-A934-4149-AB02-2D32EF77663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Further comparison with simulation </a:t>
            </a:r>
          </a:p>
          <a:p>
            <a:r>
              <a:rPr lang="en-US" dirty="0" err="1" smtClean="0"/>
              <a:t>Redetermine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deflection efficiency and </a:t>
            </a:r>
            <a:br>
              <a:rPr lang="en-US" dirty="0" smtClean="0"/>
            </a:br>
            <a:r>
              <a:rPr lang="en-US" dirty="0" err="1" smtClean="0"/>
              <a:t>multipass</a:t>
            </a:r>
            <a:r>
              <a:rPr lang="en-US" dirty="0" smtClean="0"/>
              <a:t> efficiency</a:t>
            </a:r>
          </a:p>
          <a:p>
            <a:r>
              <a:rPr lang="en-US" dirty="0" smtClean="0"/>
              <a:t>Check extracted </a:t>
            </a:r>
            <a:br>
              <a:rPr lang="en-US" dirty="0" smtClean="0"/>
            </a:br>
            <a:r>
              <a:rPr lang="en-US" dirty="0" smtClean="0"/>
              <a:t>beam direction and shape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86425-A934-4149-AB02-2D32EF77663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Movie of appearance of two beam with </a:t>
            </a:r>
            <a:r>
              <a:rPr lang="en-US" dirty="0" err="1" smtClean="0"/>
              <a:t>Medipix</a:t>
            </a:r>
            <a:endParaRPr lang="en-US" dirty="0" smtClean="0"/>
          </a:p>
          <a:p>
            <a:r>
              <a:rPr lang="en-US" dirty="0" smtClean="0"/>
              <a:t>Summary of results on crystals</a:t>
            </a:r>
          </a:p>
          <a:p>
            <a:r>
              <a:rPr lang="en-US" dirty="0" smtClean="0"/>
              <a:t>A crystal as a giant dipole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86425-A934-4149-AB02-2D32EF776639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916" y="-122910"/>
            <a:ext cx="63999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3740"/>
            <a:ext cx="8229600" cy="4922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Apr 27th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B6CBC-854D-B24E-968B-055F0D41F6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rcRect b="8144"/>
          <a:stretch>
            <a:fillRect/>
          </a:stretch>
        </p:blipFill>
        <p:spPr bwMode="auto">
          <a:xfrm>
            <a:off x="0" y="80964"/>
            <a:ext cx="1451917" cy="830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174038" y="65088"/>
            <a:ext cx="9398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7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6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eg"/><Relationship Id="rId6" Type="http://schemas.openxmlformats.org/officeDocument/2006/relationships/image" Target="../media/image21.pd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3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1550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Crystal collimation of </a:t>
            </a:r>
            <a:r>
              <a:rPr lang="en-US" b="1" dirty="0" err="1" smtClean="0"/>
              <a:t>hadron</a:t>
            </a:r>
            <a:r>
              <a:rPr lang="en-US" b="1" dirty="0" smtClean="0"/>
              <a:t> beam at CERN, the UA9 experiment</a:t>
            </a:r>
            <a:r>
              <a:rPr lang="en-US" dirty="0" smtClean="0"/>
              <a:t> 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1951" y="3522298"/>
            <a:ext cx="6400800" cy="2971801"/>
          </a:xfrm>
        </p:spPr>
        <p:txBody>
          <a:bodyPr>
            <a:normAutofit/>
          </a:bodyPr>
          <a:lstStyle/>
          <a:p>
            <a:r>
              <a:rPr lang="en-US" sz="2581" dirty="0" smtClean="0"/>
              <a:t>Gianluca Cavoto</a:t>
            </a:r>
          </a:p>
          <a:p>
            <a:r>
              <a:rPr lang="en-US" sz="1882" dirty="0" smtClean="0"/>
              <a:t>INFN Roma</a:t>
            </a:r>
          </a:p>
          <a:p>
            <a:endParaRPr lang="en-US" sz="1882" dirty="0" smtClean="0"/>
          </a:p>
          <a:p>
            <a:endParaRPr lang="en-US" sz="1882" dirty="0" smtClean="0"/>
          </a:p>
          <a:p>
            <a:r>
              <a:rPr lang="en-US" sz="2400" dirty="0" smtClean="0"/>
              <a:t>IFAE 2011</a:t>
            </a:r>
          </a:p>
          <a:p>
            <a:r>
              <a:rPr lang="en-US" sz="2400" dirty="0" smtClean="0"/>
              <a:t> Perugia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446213" y="982663"/>
            <a:ext cx="4251325" cy="3749675"/>
            <a:chOff x="35" y="0"/>
            <a:chExt cx="3808" cy="336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43" y="0"/>
              <a:ext cx="3800" cy="3360"/>
              <a:chOff x="0" y="0"/>
              <a:chExt cx="3800" cy="3360"/>
            </a:xfrm>
          </p:grpSpPr>
          <p:pic>
            <p:nvPicPr>
              <p:cNvPr id="29777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0"/>
                <a:ext cx="3800" cy="336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29778" name="Rectangle 4"/>
              <p:cNvSpPr>
                <a:spLocks/>
              </p:cNvSpPr>
              <p:nvPr/>
            </p:nvSpPr>
            <p:spPr bwMode="auto">
              <a:xfrm>
                <a:off x="161" y="575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-200</a:t>
                </a:r>
              </a:p>
            </p:txBody>
          </p:sp>
          <p:sp>
            <p:nvSpPr>
              <p:cNvPr id="29779" name="Rectangle 5"/>
              <p:cNvSpPr>
                <a:spLocks/>
              </p:cNvSpPr>
              <p:nvPr/>
            </p:nvSpPr>
            <p:spPr bwMode="auto">
              <a:xfrm>
                <a:off x="161" y="967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-150</a:t>
                </a:r>
              </a:p>
            </p:txBody>
          </p:sp>
          <p:sp>
            <p:nvSpPr>
              <p:cNvPr id="29780" name="Rectangle 6"/>
              <p:cNvSpPr>
                <a:spLocks/>
              </p:cNvSpPr>
              <p:nvPr/>
            </p:nvSpPr>
            <p:spPr bwMode="auto">
              <a:xfrm>
                <a:off x="161" y="1359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-100</a:t>
                </a:r>
              </a:p>
            </p:txBody>
          </p:sp>
          <p:sp>
            <p:nvSpPr>
              <p:cNvPr id="29781" name="Rectangle 7"/>
              <p:cNvSpPr>
                <a:spLocks/>
              </p:cNvSpPr>
              <p:nvPr/>
            </p:nvSpPr>
            <p:spPr bwMode="auto">
              <a:xfrm>
                <a:off x="226" y="1751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-50</a:t>
                </a:r>
              </a:p>
            </p:txBody>
          </p:sp>
          <p:sp>
            <p:nvSpPr>
              <p:cNvPr id="29782" name="Rectangle 8"/>
              <p:cNvSpPr>
                <a:spLocks/>
              </p:cNvSpPr>
              <p:nvPr/>
            </p:nvSpPr>
            <p:spPr bwMode="auto">
              <a:xfrm>
                <a:off x="343" y="2151"/>
                <a:ext cx="7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0</a:t>
                </a:r>
              </a:p>
            </p:txBody>
          </p:sp>
          <p:sp>
            <p:nvSpPr>
              <p:cNvPr id="29783" name="Rectangle 9"/>
              <p:cNvSpPr>
                <a:spLocks/>
              </p:cNvSpPr>
              <p:nvPr/>
            </p:nvSpPr>
            <p:spPr bwMode="auto">
              <a:xfrm>
                <a:off x="278" y="2543"/>
                <a:ext cx="14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50</a:t>
                </a:r>
              </a:p>
            </p:txBody>
          </p:sp>
          <p:sp>
            <p:nvSpPr>
              <p:cNvPr id="29784" name="Rectangle 10"/>
              <p:cNvSpPr>
                <a:spLocks/>
              </p:cNvSpPr>
              <p:nvPr/>
            </p:nvSpPr>
            <p:spPr bwMode="auto">
              <a:xfrm>
                <a:off x="212" y="2927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100</a:t>
                </a:r>
              </a:p>
            </p:txBody>
          </p:sp>
          <p:sp>
            <p:nvSpPr>
              <p:cNvPr id="29785" name="Rectangle 11"/>
              <p:cNvSpPr>
                <a:spLocks/>
              </p:cNvSpPr>
              <p:nvPr/>
            </p:nvSpPr>
            <p:spPr bwMode="auto">
              <a:xfrm>
                <a:off x="447" y="223"/>
                <a:ext cx="7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0</a:t>
                </a:r>
              </a:p>
            </p:txBody>
          </p:sp>
          <p:sp>
            <p:nvSpPr>
              <p:cNvPr id="29786" name="Rectangle 12"/>
              <p:cNvSpPr>
                <a:spLocks/>
              </p:cNvSpPr>
              <p:nvPr/>
            </p:nvSpPr>
            <p:spPr bwMode="auto">
              <a:xfrm>
                <a:off x="966" y="223"/>
                <a:ext cx="14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50</a:t>
                </a:r>
              </a:p>
            </p:txBody>
          </p:sp>
          <p:sp>
            <p:nvSpPr>
              <p:cNvPr id="29787" name="Rectangle 13"/>
              <p:cNvSpPr>
                <a:spLocks/>
              </p:cNvSpPr>
              <p:nvPr/>
            </p:nvSpPr>
            <p:spPr bwMode="auto">
              <a:xfrm>
                <a:off x="1468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100</a:t>
                </a:r>
              </a:p>
            </p:txBody>
          </p:sp>
          <p:sp>
            <p:nvSpPr>
              <p:cNvPr id="29788" name="Rectangle 14"/>
              <p:cNvSpPr>
                <a:spLocks/>
              </p:cNvSpPr>
              <p:nvPr/>
            </p:nvSpPr>
            <p:spPr bwMode="auto">
              <a:xfrm>
                <a:off x="2004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150</a:t>
                </a:r>
              </a:p>
            </p:txBody>
          </p:sp>
          <p:sp>
            <p:nvSpPr>
              <p:cNvPr id="29789" name="Rectangle 15"/>
              <p:cNvSpPr>
                <a:spLocks/>
              </p:cNvSpPr>
              <p:nvPr/>
            </p:nvSpPr>
            <p:spPr bwMode="auto">
              <a:xfrm>
                <a:off x="2540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200</a:t>
                </a:r>
              </a:p>
            </p:txBody>
          </p:sp>
          <p:sp>
            <p:nvSpPr>
              <p:cNvPr id="29790" name="Rectangle 16"/>
              <p:cNvSpPr>
                <a:spLocks/>
              </p:cNvSpPr>
              <p:nvPr/>
            </p:nvSpPr>
            <p:spPr bwMode="auto">
              <a:xfrm>
                <a:off x="3084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250</a:t>
                </a:r>
              </a:p>
            </p:txBody>
          </p:sp>
        </p:grpSp>
        <p:sp>
          <p:nvSpPr>
            <p:cNvPr id="29775" name="Rectangle 17"/>
            <p:cNvSpPr>
              <a:spLocks/>
            </p:cNvSpPr>
            <p:nvPr/>
          </p:nvSpPr>
          <p:spPr bwMode="auto">
            <a:xfrm>
              <a:off x="2409" y="71"/>
              <a:ext cx="1172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Lucida Grande" pitchFamily="32" charset="0"/>
                  <a:cs typeface="Lucida Grande" pitchFamily="32" charset="0"/>
                </a:rPr>
                <a:t>Rotation angle [μrad]</a:t>
              </a:r>
            </a:p>
          </p:txBody>
        </p:sp>
        <p:sp>
          <p:nvSpPr>
            <p:cNvPr id="29776" name="Rectangle 18"/>
            <p:cNvSpPr>
              <a:spLocks/>
            </p:cNvSpPr>
            <p:nvPr/>
          </p:nvSpPr>
          <p:spPr bwMode="auto">
            <a:xfrm rot="-5400000">
              <a:off x="-502" y="919"/>
              <a:ext cx="1211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Lucida Grande" pitchFamily="32" charset="0"/>
                  <a:cs typeface="Lucida Grande" pitchFamily="32" charset="0"/>
                </a:rPr>
                <a:t>Angular profile [μrad]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205038" y="5241925"/>
            <a:ext cx="5599112" cy="595313"/>
            <a:chOff x="0" y="0"/>
            <a:chExt cx="5015" cy="534"/>
          </a:xfrm>
        </p:grpSpPr>
        <p:sp>
          <p:nvSpPr>
            <p:cNvPr id="38932" name="Rectangle 20"/>
            <p:cNvSpPr>
              <a:spLocks/>
            </p:cNvSpPr>
            <p:nvPr/>
          </p:nvSpPr>
          <p:spPr bwMode="auto">
            <a:xfrm>
              <a:off x="0" y="191"/>
              <a:ext cx="1728" cy="40"/>
            </a:xfrm>
            <a:prstGeom prst="rect">
              <a:avLst/>
            </a:prstGeom>
            <a:solidFill>
              <a:srgbClr val="003DCC"/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8933" name="Rectangle 21"/>
            <p:cNvSpPr>
              <a:spLocks/>
            </p:cNvSpPr>
            <p:nvPr/>
          </p:nvSpPr>
          <p:spPr bwMode="auto">
            <a:xfrm rot="798593">
              <a:off x="3202" y="275"/>
              <a:ext cx="1831" cy="48"/>
            </a:xfrm>
            <a:prstGeom prst="rect">
              <a:avLst/>
            </a:prstGeom>
            <a:solidFill>
              <a:srgbClr val="003DCC"/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8934" name="Rectangle 22"/>
            <p:cNvSpPr>
              <a:spLocks/>
            </p:cNvSpPr>
            <p:nvPr/>
          </p:nvSpPr>
          <p:spPr bwMode="auto">
            <a:xfrm rot="-600000">
              <a:off x="1932" y="108"/>
              <a:ext cx="337" cy="56"/>
            </a:xfrm>
            <a:prstGeom prst="rect">
              <a:avLst/>
            </a:prstGeom>
            <a:solidFill>
              <a:srgbClr val="003DCC">
                <a:alpha val="5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8935" name="Rectangle 23"/>
            <p:cNvSpPr>
              <a:spLocks/>
            </p:cNvSpPr>
            <p:nvPr/>
          </p:nvSpPr>
          <p:spPr bwMode="auto">
            <a:xfrm rot="331653">
              <a:off x="2613" y="28"/>
              <a:ext cx="624" cy="47"/>
            </a:xfrm>
            <a:prstGeom prst="rect">
              <a:avLst/>
            </a:prstGeom>
            <a:solidFill>
              <a:srgbClr val="003DCC">
                <a:alpha val="5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8936" name="Rectangle 24"/>
            <p:cNvSpPr>
              <a:spLocks/>
            </p:cNvSpPr>
            <p:nvPr/>
          </p:nvSpPr>
          <p:spPr bwMode="auto">
            <a:xfrm rot="-720000">
              <a:off x="2254" y="41"/>
              <a:ext cx="368" cy="48"/>
            </a:xfrm>
            <a:prstGeom prst="rect">
              <a:avLst/>
            </a:prstGeom>
            <a:solidFill>
              <a:srgbClr val="003DCC">
                <a:alpha val="5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8937" name="Rectangle 25"/>
            <p:cNvSpPr>
              <a:spLocks/>
            </p:cNvSpPr>
            <p:nvPr/>
          </p:nvSpPr>
          <p:spPr bwMode="auto">
            <a:xfrm rot="-660000">
              <a:off x="1726" y="159"/>
              <a:ext cx="216" cy="56"/>
            </a:xfrm>
            <a:prstGeom prst="rect">
              <a:avLst/>
            </a:prstGeom>
            <a:solidFill>
              <a:srgbClr val="003DCC">
                <a:alpha val="5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29700" name="Oval 26"/>
          <p:cNvSpPr>
            <a:spLocks/>
          </p:cNvSpPr>
          <p:nvPr/>
        </p:nvSpPr>
        <p:spPr bwMode="auto">
          <a:xfrm>
            <a:off x="4643438" y="5759450"/>
            <a:ext cx="669925" cy="187325"/>
          </a:xfrm>
          <a:prstGeom prst="ellipse">
            <a:avLst/>
          </a:prstGeom>
          <a:solidFill>
            <a:srgbClr val="000000">
              <a:alpha val="29803"/>
            </a:srgbClr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28"/>
          <p:cNvGrpSpPr>
            <a:grpSpLocks/>
          </p:cNvGrpSpPr>
          <p:nvPr/>
        </p:nvGrpSpPr>
        <p:grpSpPr bwMode="auto">
          <a:xfrm rot="-420000">
            <a:off x="4017963" y="4991100"/>
            <a:ext cx="1928812" cy="706438"/>
            <a:chOff x="0" y="0"/>
            <a:chExt cx="1728" cy="632"/>
          </a:xfrm>
        </p:grpSpPr>
        <p:sp>
          <p:nvSpPr>
            <p:cNvPr id="29756" name="Line 29"/>
            <p:cNvSpPr>
              <a:spLocks noChangeShapeType="1"/>
            </p:cNvSpPr>
            <p:nvPr/>
          </p:nvSpPr>
          <p:spPr bwMode="auto">
            <a:xfrm flipH="1">
              <a:off x="8" y="248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7" name="Line 30"/>
            <p:cNvSpPr>
              <a:spLocks noChangeShapeType="1"/>
            </p:cNvSpPr>
            <p:nvPr/>
          </p:nvSpPr>
          <p:spPr bwMode="auto">
            <a:xfrm flipH="1">
              <a:off x="144" y="344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8" name="Line 31"/>
            <p:cNvSpPr>
              <a:spLocks noChangeShapeType="1"/>
            </p:cNvSpPr>
            <p:nvPr/>
          </p:nvSpPr>
          <p:spPr bwMode="auto">
            <a:xfrm>
              <a:off x="8" y="256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9" name="Line 32"/>
            <p:cNvSpPr>
              <a:spLocks noChangeShapeType="1"/>
            </p:cNvSpPr>
            <p:nvPr/>
          </p:nvSpPr>
          <p:spPr bwMode="auto">
            <a:xfrm>
              <a:off x="8" y="528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0" name="Line 33"/>
            <p:cNvSpPr>
              <a:spLocks noChangeShapeType="1"/>
            </p:cNvSpPr>
            <p:nvPr/>
          </p:nvSpPr>
          <p:spPr bwMode="auto">
            <a:xfrm flipH="1">
              <a:off x="1720" y="88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1" name="Line 34"/>
            <p:cNvSpPr>
              <a:spLocks noChangeShapeType="1"/>
            </p:cNvSpPr>
            <p:nvPr/>
          </p:nvSpPr>
          <p:spPr bwMode="auto">
            <a:xfrm>
              <a:off x="1584" y="0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2" name="Line 35"/>
            <p:cNvSpPr>
              <a:spLocks noChangeShapeType="1"/>
            </p:cNvSpPr>
            <p:nvPr/>
          </p:nvSpPr>
          <p:spPr bwMode="auto">
            <a:xfrm flipH="1">
              <a:off x="1592" y="0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3" name="Line 36"/>
            <p:cNvSpPr>
              <a:spLocks noChangeShapeType="1"/>
            </p:cNvSpPr>
            <p:nvPr/>
          </p:nvSpPr>
          <p:spPr bwMode="auto">
            <a:xfrm>
              <a:off x="1592" y="280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4" name="Freeform 37"/>
            <p:cNvSpPr>
              <a:spLocks/>
            </p:cNvSpPr>
            <p:nvPr/>
          </p:nvSpPr>
          <p:spPr bwMode="auto">
            <a:xfrm>
              <a:off x="0" y="0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5" name="Freeform 38"/>
            <p:cNvSpPr>
              <a:spLocks/>
            </p:cNvSpPr>
            <p:nvPr/>
          </p:nvSpPr>
          <p:spPr bwMode="auto">
            <a:xfrm>
              <a:off x="136" y="96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6" name="Freeform 39"/>
            <p:cNvSpPr>
              <a:spLocks/>
            </p:cNvSpPr>
            <p:nvPr/>
          </p:nvSpPr>
          <p:spPr bwMode="auto">
            <a:xfrm>
              <a:off x="136" y="368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7" name="Freeform 40"/>
            <p:cNvSpPr>
              <a:spLocks/>
            </p:cNvSpPr>
            <p:nvPr/>
          </p:nvSpPr>
          <p:spPr bwMode="auto">
            <a:xfrm>
              <a:off x="16" y="272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703" name="Line 41"/>
          <p:cNvSpPr>
            <a:spLocks noChangeShapeType="1"/>
          </p:cNvSpPr>
          <p:nvPr/>
        </p:nvSpPr>
        <p:spPr bwMode="auto">
          <a:xfrm flipH="1">
            <a:off x="4973638" y="4697413"/>
            <a:ext cx="0" cy="1196975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4" name="Line 42"/>
          <p:cNvSpPr>
            <a:spLocks noChangeShapeType="1"/>
          </p:cNvSpPr>
          <p:nvPr/>
        </p:nvSpPr>
        <p:spPr bwMode="auto">
          <a:xfrm flipH="1">
            <a:off x="4845050" y="5556250"/>
            <a:ext cx="962025" cy="333375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5" name="Rectangle 43"/>
          <p:cNvSpPr>
            <a:spLocks/>
          </p:cNvSpPr>
          <p:nvPr/>
        </p:nvSpPr>
        <p:spPr bwMode="auto">
          <a:xfrm>
            <a:off x="1408113" y="5653088"/>
            <a:ext cx="1055687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Beam source</a:t>
            </a:r>
          </a:p>
          <a:p>
            <a:r>
              <a:rPr lang="en-US" sz="1300">
                <a:ea typeface="Gill Sans" pitchFamily="32" charset="0"/>
                <a:cs typeface="Gill Sans" pitchFamily="32" charset="0"/>
              </a:rPr>
              <a:t>(Accelerator)</a:t>
            </a:r>
          </a:p>
        </p:txBody>
      </p:sp>
      <p:sp>
        <p:nvSpPr>
          <p:cNvPr id="29706" name="Rectangle 44"/>
          <p:cNvSpPr>
            <a:spLocks/>
          </p:cNvSpPr>
          <p:nvPr/>
        </p:nvSpPr>
        <p:spPr bwMode="auto">
          <a:xfrm>
            <a:off x="3775075" y="4976813"/>
            <a:ext cx="1177925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Bended Crystal</a:t>
            </a:r>
          </a:p>
        </p:txBody>
      </p:sp>
      <p:sp>
        <p:nvSpPr>
          <p:cNvPr id="29707" name="Rectangle 45"/>
          <p:cNvSpPr>
            <a:spLocks/>
          </p:cNvSpPr>
          <p:nvPr/>
        </p:nvSpPr>
        <p:spPr bwMode="auto">
          <a:xfrm>
            <a:off x="2946400" y="5503863"/>
            <a:ext cx="411163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Beam</a:t>
            </a:r>
          </a:p>
        </p:txBody>
      </p:sp>
      <p:sp>
        <p:nvSpPr>
          <p:cNvPr id="29708" name="Rectangle 46"/>
          <p:cNvSpPr>
            <a:spLocks/>
          </p:cNvSpPr>
          <p:nvPr/>
        </p:nvSpPr>
        <p:spPr bwMode="auto">
          <a:xfrm>
            <a:off x="4570413" y="5932488"/>
            <a:ext cx="893762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Goniometer</a:t>
            </a:r>
          </a:p>
        </p:txBody>
      </p:sp>
      <p:sp>
        <p:nvSpPr>
          <p:cNvPr id="29709" name="Rectangle 47"/>
          <p:cNvSpPr>
            <a:spLocks/>
          </p:cNvSpPr>
          <p:nvPr/>
        </p:nvSpPr>
        <p:spPr bwMode="auto">
          <a:xfrm>
            <a:off x="7494588" y="3395663"/>
            <a:ext cx="712787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Detector</a:t>
            </a:r>
          </a:p>
        </p:txBody>
      </p:sp>
      <p:sp>
        <p:nvSpPr>
          <p:cNvPr id="38960" name="Rectangle 48"/>
          <p:cNvSpPr>
            <a:spLocks/>
          </p:cNvSpPr>
          <p:nvPr/>
        </p:nvSpPr>
        <p:spPr bwMode="auto">
          <a:xfrm>
            <a:off x="1366838" y="5303838"/>
            <a:ext cx="1052512" cy="349250"/>
          </a:xfrm>
          <a:prstGeom prst="rect">
            <a:avLst/>
          </a:prstGeom>
          <a:solidFill>
            <a:srgbClr val="343434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8961" name="Rectangle 49"/>
          <p:cNvSpPr>
            <a:spLocks/>
          </p:cNvSpPr>
          <p:nvPr/>
        </p:nvSpPr>
        <p:spPr bwMode="auto">
          <a:xfrm>
            <a:off x="3919538" y="1438275"/>
            <a:ext cx="152400" cy="2909888"/>
          </a:xfrm>
          <a:prstGeom prst="rect">
            <a:avLst/>
          </a:prstGeom>
          <a:solidFill>
            <a:srgbClr val="808080">
              <a:alpha val="79999"/>
            </a:srgbClr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62" name="Rectangle 50"/>
          <p:cNvSpPr>
            <a:spLocks/>
          </p:cNvSpPr>
          <p:nvPr/>
        </p:nvSpPr>
        <p:spPr bwMode="auto">
          <a:xfrm>
            <a:off x="6338888" y="1358900"/>
            <a:ext cx="1484312" cy="738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ea typeface="Gill Sans" pitchFamily="32" charset="0"/>
                <a:cs typeface="Gill Sans" pitchFamily="32" charset="0"/>
              </a:rPr>
              <a:t>Reflection</a:t>
            </a:r>
          </a:p>
          <a:p>
            <a:r>
              <a:rPr lang="en-US">
                <a:ea typeface="Gill Sans" pitchFamily="32" charset="0"/>
                <a:cs typeface="Gill Sans" pitchFamily="32" charset="0"/>
              </a:rPr>
              <a:t>behavior</a:t>
            </a:r>
          </a:p>
        </p:txBody>
      </p:sp>
      <p:sp>
        <p:nvSpPr>
          <p:cNvPr id="38963" name="AutoShape 51"/>
          <p:cNvSpPr>
            <a:spLocks/>
          </p:cNvSpPr>
          <p:nvPr/>
        </p:nvSpPr>
        <p:spPr bwMode="auto">
          <a:xfrm>
            <a:off x="7724775" y="3660775"/>
            <a:ext cx="231775" cy="2947988"/>
          </a:xfrm>
          <a:prstGeom prst="roundRect">
            <a:avLst>
              <a:gd name="adj" fmla="val 50000"/>
            </a:avLst>
          </a:prstGeom>
          <a:solidFill>
            <a:srgbClr val="1D300D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8045450" y="3614738"/>
            <a:ext cx="492125" cy="2974975"/>
            <a:chOff x="0" y="27"/>
            <a:chExt cx="441" cy="2665"/>
          </a:xfrm>
        </p:grpSpPr>
        <p:sp>
          <p:nvSpPr>
            <p:cNvPr id="29715" name="Rectangle 53"/>
            <p:cNvSpPr>
              <a:spLocks/>
            </p:cNvSpPr>
            <p:nvPr/>
          </p:nvSpPr>
          <p:spPr bwMode="auto">
            <a:xfrm>
              <a:off x="161" y="27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-200</a:t>
              </a:r>
            </a:p>
          </p:txBody>
        </p:sp>
        <p:sp>
          <p:nvSpPr>
            <p:cNvPr id="29716" name="Rectangle 54"/>
            <p:cNvSpPr>
              <a:spLocks/>
            </p:cNvSpPr>
            <p:nvPr/>
          </p:nvSpPr>
          <p:spPr bwMode="auto">
            <a:xfrm>
              <a:off x="161" y="443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-150</a:t>
              </a:r>
            </a:p>
          </p:txBody>
        </p:sp>
        <p:sp>
          <p:nvSpPr>
            <p:cNvPr id="29717" name="Rectangle 55"/>
            <p:cNvSpPr>
              <a:spLocks/>
            </p:cNvSpPr>
            <p:nvPr/>
          </p:nvSpPr>
          <p:spPr bwMode="auto">
            <a:xfrm>
              <a:off x="161" y="843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-100</a:t>
              </a:r>
            </a:p>
          </p:txBody>
        </p:sp>
        <p:sp>
          <p:nvSpPr>
            <p:cNvPr id="29718" name="Rectangle 56"/>
            <p:cNvSpPr>
              <a:spLocks/>
            </p:cNvSpPr>
            <p:nvPr/>
          </p:nvSpPr>
          <p:spPr bwMode="auto">
            <a:xfrm>
              <a:off x="162" y="1251"/>
              <a:ext cx="21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-50</a:t>
              </a:r>
            </a:p>
          </p:txBody>
        </p:sp>
        <p:sp>
          <p:nvSpPr>
            <p:cNvPr id="29719" name="Rectangle 57"/>
            <p:cNvSpPr>
              <a:spLocks/>
            </p:cNvSpPr>
            <p:nvPr/>
          </p:nvSpPr>
          <p:spPr bwMode="auto">
            <a:xfrm>
              <a:off x="167" y="1651"/>
              <a:ext cx="7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0</a:t>
              </a:r>
            </a:p>
          </p:txBody>
        </p:sp>
        <p:sp>
          <p:nvSpPr>
            <p:cNvPr id="29720" name="Rectangle 58"/>
            <p:cNvSpPr>
              <a:spLocks/>
            </p:cNvSpPr>
            <p:nvPr/>
          </p:nvSpPr>
          <p:spPr bwMode="auto">
            <a:xfrm>
              <a:off x="158" y="2051"/>
              <a:ext cx="14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50</a:t>
              </a:r>
            </a:p>
          </p:txBody>
        </p:sp>
        <p:sp>
          <p:nvSpPr>
            <p:cNvPr id="29721" name="Rectangle 59"/>
            <p:cNvSpPr>
              <a:spLocks/>
            </p:cNvSpPr>
            <p:nvPr/>
          </p:nvSpPr>
          <p:spPr bwMode="auto">
            <a:xfrm>
              <a:off x="164" y="2451"/>
              <a:ext cx="21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100</a:t>
              </a:r>
            </a:p>
          </p:txBody>
        </p:sp>
        <p:grpSp>
          <p:nvGrpSpPr>
            <p:cNvPr id="7" name="Group 60"/>
            <p:cNvGrpSpPr>
              <a:grpSpLocks/>
            </p:cNvGrpSpPr>
            <p:nvPr/>
          </p:nvGrpSpPr>
          <p:grpSpPr bwMode="auto">
            <a:xfrm>
              <a:off x="0" y="100"/>
              <a:ext cx="112" cy="2592"/>
              <a:chOff x="0" y="0"/>
              <a:chExt cx="112" cy="2592"/>
            </a:xfrm>
          </p:grpSpPr>
          <p:sp>
            <p:nvSpPr>
              <p:cNvPr id="29723" name="Line 61"/>
              <p:cNvSpPr>
                <a:spLocks noChangeShapeType="1"/>
              </p:cNvSpPr>
              <p:nvPr/>
            </p:nvSpPr>
            <p:spPr bwMode="auto">
              <a:xfrm>
                <a:off x="0" y="0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24" name="Line 62"/>
              <p:cNvSpPr>
                <a:spLocks noChangeShapeType="1"/>
              </p:cNvSpPr>
              <p:nvPr/>
            </p:nvSpPr>
            <p:spPr bwMode="auto">
              <a:xfrm>
                <a:off x="0" y="408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25" name="Line 63"/>
              <p:cNvSpPr>
                <a:spLocks noChangeShapeType="1"/>
              </p:cNvSpPr>
              <p:nvPr/>
            </p:nvSpPr>
            <p:spPr bwMode="auto">
              <a:xfrm>
                <a:off x="0" y="8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26" name="Line 64"/>
              <p:cNvSpPr>
                <a:spLocks noChangeShapeType="1"/>
              </p:cNvSpPr>
              <p:nvPr/>
            </p:nvSpPr>
            <p:spPr bwMode="auto">
              <a:xfrm>
                <a:off x="0" y="12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27" name="Line 65"/>
              <p:cNvSpPr>
                <a:spLocks noChangeShapeType="1"/>
              </p:cNvSpPr>
              <p:nvPr/>
            </p:nvSpPr>
            <p:spPr bwMode="auto">
              <a:xfrm>
                <a:off x="0" y="16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28" name="Line 66"/>
              <p:cNvSpPr>
                <a:spLocks noChangeShapeType="1"/>
              </p:cNvSpPr>
              <p:nvPr/>
            </p:nvSpPr>
            <p:spPr bwMode="auto">
              <a:xfrm>
                <a:off x="0" y="20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29" name="Line 67"/>
              <p:cNvSpPr>
                <a:spLocks noChangeShapeType="1"/>
              </p:cNvSpPr>
              <p:nvPr/>
            </p:nvSpPr>
            <p:spPr bwMode="auto">
              <a:xfrm>
                <a:off x="0" y="2424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30" name="Line 68"/>
              <p:cNvSpPr>
                <a:spLocks noChangeShapeType="1"/>
              </p:cNvSpPr>
              <p:nvPr/>
            </p:nvSpPr>
            <p:spPr bwMode="auto">
              <a:xfrm>
                <a:off x="0" y="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31" name="Line 69"/>
              <p:cNvSpPr>
                <a:spLocks noChangeShapeType="1"/>
              </p:cNvSpPr>
              <p:nvPr/>
            </p:nvSpPr>
            <p:spPr bwMode="auto">
              <a:xfrm>
                <a:off x="0" y="16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32" name="Line 70"/>
              <p:cNvSpPr>
                <a:spLocks noChangeShapeType="1"/>
              </p:cNvSpPr>
              <p:nvPr/>
            </p:nvSpPr>
            <p:spPr bwMode="auto">
              <a:xfrm>
                <a:off x="0" y="24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33" name="Line 71"/>
              <p:cNvSpPr>
                <a:spLocks noChangeShapeType="1"/>
              </p:cNvSpPr>
              <p:nvPr/>
            </p:nvSpPr>
            <p:spPr bwMode="auto">
              <a:xfrm>
                <a:off x="0" y="32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34" name="Line 72"/>
              <p:cNvSpPr>
                <a:spLocks noChangeShapeType="1"/>
              </p:cNvSpPr>
              <p:nvPr/>
            </p:nvSpPr>
            <p:spPr bwMode="auto">
              <a:xfrm>
                <a:off x="0" y="4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35" name="Line 73"/>
              <p:cNvSpPr>
                <a:spLocks noChangeShapeType="1"/>
              </p:cNvSpPr>
              <p:nvPr/>
            </p:nvSpPr>
            <p:spPr bwMode="auto">
              <a:xfrm>
                <a:off x="0" y="5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36" name="Line 74"/>
              <p:cNvSpPr>
                <a:spLocks noChangeShapeType="1"/>
              </p:cNvSpPr>
              <p:nvPr/>
            </p:nvSpPr>
            <p:spPr bwMode="auto">
              <a:xfrm>
                <a:off x="0" y="6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37" name="Line 75"/>
              <p:cNvSpPr>
                <a:spLocks noChangeShapeType="1"/>
              </p:cNvSpPr>
              <p:nvPr/>
            </p:nvSpPr>
            <p:spPr bwMode="auto">
              <a:xfrm>
                <a:off x="0" y="7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38" name="Line 76"/>
              <p:cNvSpPr>
                <a:spLocks noChangeShapeType="1"/>
              </p:cNvSpPr>
              <p:nvPr/>
            </p:nvSpPr>
            <p:spPr bwMode="auto">
              <a:xfrm>
                <a:off x="0" y="8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39" name="Line 77"/>
              <p:cNvSpPr>
                <a:spLocks noChangeShapeType="1"/>
              </p:cNvSpPr>
              <p:nvPr/>
            </p:nvSpPr>
            <p:spPr bwMode="auto">
              <a:xfrm>
                <a:off x="0" y="9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40" name="Line 78"/>
              <p:cNvSpPr>
                <a:spLocks noChangeShapeType="1"/>
              </p:cNvSpPr>
              <p:nvPr/>
            </p:nvSpPr>
            <p:spPr bwMode="auto">
              <a:xfrm>
                <a:off x="0" y="10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41" name="Line 79"/>
              <p:cNvSpPr>
                <a:spLocks noChangeShapeType="1"/>
              </p:cNvSpPr>
              <p:nvPr/>
            </p:nvSpPr>
            <p:spPr bwMode="auto">
              <a:xfrm>
                <a:off x="0" y="11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42" name="Line 80"/>
              <p:cNvSpPr>
                <a:spLocks noChangeShapeType="1"/>
              </p:cNvSpPr>
              <p:nvPr/>
            </p:nvSpPr>
            <p:spPr bwMode="auto">
              <a:xfrm>
                <a:off x="0" y="12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43" name="Line 81"/>
              <p:cNvSpPr>
                <a:spLocks noChangeShapeType="1"/>
              </p:cNvSpPr>
              <p:nvPr/>
            </p:nvSpPr>
            <p:spPr bwMode="auto">
              <a:xfrm>
                <a:off x="0" y="13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44" name="Line 82"/>
              <p:cNvSpPr>
                <a:spLocks noChangeShapeType="1"/>
              </p:cNvSpPr>
              <p:nvPr/>
            </p:nvSpPr>
            <p:spPr bwMode="auto">
              <a:xfrm>
                <a:off x="0" y="14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45" name="Line 83"/>
              <p:cNvSpPr>
                <a:spLocks noChangeShapeType="1"/>
              </p:cNvSpPr>
              <p:nvPr/>
            </p:nvSpPr>
            <p:spPr bwMode="auto">
              <a:xfrm>
                <a:off x="0" y="15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46" name="Line 84"/>
              <p:cNvSpPr>
                <a:spLocks noChangeShapeType="1"/>
              </p:cNvSpPr>
              <p:nvPr/>
            </p:nvSpPr>
            <p:spPr bwMode="auto">
              <a:xfrm>
                <a:off x="0" y="16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47" name="Line 85"/>
              <p:cNvSpPr>
                <a:spLocks noChangeShapeType="1"/>
              </p:cNvSpPr>
              <p:nvPr/>
            </p:nvSpPr>
            <p:spPr bwMode="auto">
              <a:xfrm>
                <a:off x="0" y="17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48" name="Line 86"/>
              <p:cNvSpPr>
                <a:spLocks noChangeShapeType="1"/>
              </p:cNvSpPr>
              <p:nvPr/>
            </p:nvSpPr>
            <p:spPr bwMode="auto">
              <a:xfrm>
                <a:off x="0" y="18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49" name="Line 87"/>
              <p:cNvSpPr>
                <a:spLocks noChangeShapeType="1"/>
              </p:cNvSpPr>
              <p:nvPr/>
            </p:nvSpPr>
            <p:spPr bwMode="auto">
              <a:xfrm>
                <a:off x="0" y="19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50" name="Line 88"/>
              <p:cNvSpPr>
                <a:spLocks noChangeShapeType="1"/>
              </p:cNvSpPr>
              <p:nvPr/>
            </p:nvSpPr>
            <p:spPr bwMode="auto">
              <a:xfrm>
                <a:off x="0" y="211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51" name="Line 89"/>
              <p:cNvSpPr>
                <a:spLocks noChangeShapeType="1"/>
              </p:cNvSpPr>
              <p:nvPr/>
            </p:nvSpPr>
            <p:spPr bwMode="auto">
              <a:xfrm>
                <a:off x="0" y="219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52" name="Line 90"/>
              <p:cNvSpPr>
                <a:spLocks noChangeShapeType="1"/>
              </p:cNvSpPr>
              <p:nvPr/>
            </p:nvSpPr>
            <p:spPr bwMode="auto">
              <a:xfrm>
                <a:off x="0" y="227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53" name="Line 91"/>
              <p:cNvSpPr>
                <a:spLocks noChangeShapeType="1"/>
              </p:cNvSpPr>
              <p:nvPr/>
            </p:nvSpPr>
            <p:spPr bwMode="auto">
              <a:xfrm>
                <a:off x="0" y="235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54" name="Line 92"/>
              <p:cNvSpPr>
                <a:spLocks noChangeShapeType="1"/>
              </p:cNvSpPr>
              <p:nvPr/>
            </p:nvSpPr>
            <p:spPr bwMode="auto">
              <a:xfrm>
                <a:off x="0" y="251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55" name="Line 93"/>
              <p:cNvSpPr>
                <a:spLocks noChangeShapeType="1"/>
              </p:cNvSpPr>
              <p:nvPr/>
            </p:nvSpPr>
            <p:spPr bwMode="auto">
              <a:xfrm>
                <a:off x="8" y="259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95" name="Title 1"/>
          <p:cNvSpPr>
            <a:spLocks noGrp="1"/>
          </p:cNvSpPr>
          <p:nvPr>
            <p:ph type="title"/>
          </p:nvPr>
        </p:nvSpPr>
        <p:spPr>
          <a:xfrm>
            <a:off x="1324778" y="-49635"/>
            <a:ext cx="6399997" cy="1143000"/>
          </a:xfrm>
        </p:spPr>
        <p:txBody>
          <a:bodyPr/>
          <a:lstStyle/>
          <a:p>
            <a:r>
              <a:rPr lang="en-US" dirty="0" smtClean="0"/>
              <a:t>Crystal </a:t>
            </a:r>
            <a:r>
              <a:rPr lang="en-US" dirty="0" err="1" smtClean="0"/>
              <a:t>behaviour</a:t>
            </a:r>
            <a:endParaRPr lang="en-US" dirty="0"/>
          </a:p>
        </p:txBody>
      </p:sp>
      <p:sp>
        <p:nvSpPr>
          <p:cNvPr id="96" name="Date Placeholder 9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97" name="Slide Number Placeholder 9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8" name="Footer Placeholder 9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99" name="TextBox 25"/>
          <p:cNvSpPr txBox="1">
            <a:spLocks noChangeArrowheads="1"/>
          </p:cNvSpPr>
          <p:nvPr/>
        </p:nvSpPr>
        <p:spPr bwMode="auto">
          <a:xfrm>
            <a:off x="5697538" y="2382697"/>
            <a:ext cx="3257550" cy="554038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W. </a:t>
            </a:r>
            <a:r>
              <a:rPr lang="en-US" sz="1200" i="1" dirty="0" err="1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Scandale</a:t>
            </a:r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et al. PRL 98, 154801 (2007)</a:t>
            </a:r>
            <a:endParaRPr lang="en-US" sz="600" i="1" dirty="0">
              <a:solidFill>
                <a:srgbClr val="FF0000"/>
              </a:solidFill>
              <a:ea typeface="Lucida Grande" pitchFamily="32" charset="0"/>
              <a:cs typeface="Lucida Grande" pitchFamily="32" charset="0"/>
            </a:endParaRPr>
          </a:p>
          <a:p>
            <a:r>
              <a:rPr lang="en-US" sz="6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</a:t>
            </a:r>
          </a:p>
          <a:p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W. </a:t>
            </a:r>
            <a:r>
              <a:rPr lang="en-US" sz="1200" i="1" dirty="0" err="1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Scandale</a:t>
            </a:r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et al. PRST 11, 063501 (2008)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61" grpId="0" animBg="1"/>
      <p:bldP spid="3896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Crystals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943038"/>
            <a:ext cx="17541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52400" y="6152838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177800" indent="-177800" eaLnBrk="0" hangingPunct="0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1600">
                <a:ea typeface="Comic Sans MS" pitchFamily="32" charset="0"/>
                <a:cs typeface="Comic Sans MS" pitchFamily="32" charset="0"/>
              </a:rPr>
              <a:t>Bending driven solely by anisotropy</a:t>
            </a: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352238"/>
            <a:ext cx="2895600" cy="2173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09600" y="3562038"/>
            <a:ext cx="2438400" cy="304800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15000"/>
              </a:spcBef>
              <a:buClr>
                <a:srgbClr val="000000"/>
              </a:buClr>
              <a:buSzPct val="100000"/>
              <a:buFont typeface="Times New Roman" pitchFamily="32" charset="0"/>
              <a:buNone/>
            </a:pPr>
            <a:r>
              <a:rPr lang="en-US" sz="1400">
                <a:solidFill>
                  <a:srgbClr val="800080"/>
                </a:solidFill>
              </a:rPr>
              <a:t>O.I.Sumbaev - PNPI (1957)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52400" y="4324038"/>
            <a:ext cx="1706563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74000"/>
              </a:lnSpc>
              <a:buClr>
                <a:srgbClr val="000000"/>
              </a:buClr>
              <a:buSzPct val="100000"/>
              <a:buFont typeface="Times New Roman" pitchFamily="32" charset="0"/>
              <a:buNone/>
            </a:pPr>
            <a:r>
              <a:rPr lang="en-US" sz="1200" b="1">
                <a:solidFill>
                  <a:srgbClr val="151C66"/>
                </a:solidFill>
              </a:rPr>
              <a:t>Quasimosaic bending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 rot="16200000">
            <a:off x="2309812" y="5138426"/>
            <a:ext cx="157321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74000"/>
              </a:lnSpc>
              <a:buClr>
                <a:srgbClr val="000000"/>
              </a:buClr>
              <a:buSzPct val="100000"/>
              <a:buFont typeface="Times New Roman" pitchFamily="32" charset="0"/>
              <a:buNone/>
            </a:pPr>
            <a:r>
              <a:rPr lang="en-US" sz="1200" b="1">
                <a:solidFill>
                  <a:srgbClr val="FF0000"/>
                </a:solidFill>
              </a:rPr>
              <a:t>Anticlastic bending</a:t>
            </a: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28600" y="4705038"/>
            <a:ext cx="1139825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74000"/>
              </a:lnSpc>
              <a:buClr>
                <a:srgbClr val="000000"/>
              </a:buClr>
              <a:buSzPct val="100000"/>
              <a:buFont typeface="Times New Roman" pitchFamily="32" charset="0"/>
              <a:buNone/>
            </a:pPr>
            <a:r>
              <a:rPr lang="en-US" sz="1200" b="1">
                <a:solidFill>
                  <a:srgbClr val="800080"/>
                </a:solidFill>
              </a:rPr>
              <a:t>Main bending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685800" y="4095438"/>
            <a:ext cx="18415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32" charset="0"/>
              <a:buNone/>
            </a:pPr>
            <a:r>
              <a:rPr lang="en-US" sz="1800" b="1">
                <a:solidFill>
                  <a:srgbClr val="800080"/>
                </a:solidFill>
              </a:rPr>
              <a:t>R</a:t>
            </a:r>
          </a:p>
        </p:txBody>
      </p:sp>
      <p:sp>
        <p:nvSpPr>
          <p:cNvPr id="15" name="Oval 19"/>
          <p:cNvSpPr>
            <a:spLocks noChangeArrowheads="1"/>
          </p:cNvSpPr>
          <p:nvPr/>
        </p:nvSpPr>
        <p:spPr bwMode="auto">
          <a:xfrm>
            <a:off x="1828800" y="4324038"/>
            <a:ext cx="457200" cy="304800"/>
          </a:xfrm>
          <a:prstGeom prst="ellipse">
            <a:avLst/>
          </a:prstGeom>
          <a:noFill/>
          <a:ln w="38100">
            <a:solidFill>
              <a:srgbClr val="151C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64"/>
          <p:cNvSpPr txBox="1">
            <a:spLocks noChangeArrowheads="1"/>
          </p:cNvSpPr>
          <p:nvPr/>
        </p:nvSpPr>
        <p:spPr bwMode="auto">
          <a:xfrm>
            <a:off x="304800" y="895038"/>
            <a:ext cx="335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ea typeface="Comic Sans MS" pitchFamily="32" charset="0"/>
                <a:cs typeface="Comic Sans MS" pitchFamily="32" charset="0"/>
              </a:rPr>
              <a:t>Quasimosaic crystals</a:t>
            </a:r>
            <a:endParaRPr lang="en-US"/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3943038"/>
            <a:ext cx="1847850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5486400" y="6152838"/>
            <a:ext cx="3810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177800" indent="-177800" eaLnBrk="0" hangingPunct="0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1600" dirty="0">
                <a:ea typeface="Comic Sans MS" pitchFamily="32" charset="0"/>
                <a:cs typeface="Comic Sans MS" pitchFamily="32" charset="0"/>
              </a:rPr>
              <a:t>Bending driven by 2-D elasticity law</a:t>
            </a:r>
          </a:p>
        </p:txBody>
      </p:sp>
      <p:pic>
        <p:nvPicPr>
          <p:cNvPr id="19" name="Picture 4" descr="IMG_137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96000" y="1352238"/>
            <a:ext cx="2844800" cy="2133600"/>
          </a:xfrm>
          <a:prstGeom prst="rect">
            <a:avLst/>
          </a:prstGeom>
        </p:spPr>
      </p:pic>
      <p:sp>
        <p:nvSpPr>
          <p:cNvPr id="20" name="TextBox 69"/>
          <p:cNvSpPr txBox="1">
            <a:spLocks noChangeArrowheads="1"/>
          </p:cNvSpPr>
          <p:nvPr/>
        </p:nvSpPr>
        <p:spPr bwMode="auto">
          <a:xfrm>
            <a:off x="6400800" y="895038"/>
            <a:ext cx="2286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ea typeface="Comic Sans MS" pitchFamily="32" charset="0"/>
                <a:cs typeface="Comic Sans MS" pitchFamily="32" charset="0"/>
              </a:rPr>
              <a:t>Strip crystals</a:t>
            </a:r>
            <a:endParaRPr lang="en-US"/>
          </a:p>
        </p:txBody>
      </p:sp>
      <p:pic>
        <p:nvPicPr>
          <p:cNvPr id="21" name="Picture 21" descr="HR-TEM1.jpg                                                    000E7634Macintosh HD                   BC94303A: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2683669" y="2402369"/>
            <a:ext cx="40322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71"/>
          <p:cNvSpPr txBox="1">
            <a:spLocks noChangeArrowheads="1"/>
          </p:cNvSpPr>
          <p:nvPr/>
        </p:nvSpPr>
        <p:spPr bwMode="auto">
          <a:xfrm>
            <a:off x="3810000" y="895038"/>
            <a:ext cx="17907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Chemical etching</a:t>
            </a:r>
          </a:p>
        </p:txBody>
      </p:sp>
      <p:sp>
        <p:nvSpPr>
          <p:cNvPr id="23" name="Rectangle 18"/>
          <p:cNvSpPr>
            <a:spLocks noChangeArrowheads="1"/>
          </p:cNvSpPr>
          <p:nvPr/>
        </p:nvSpPr>
        <p:spPr bwMode="auto">
          <a:xfrm>
            <a:off x="5715000" y="3562038"/>
            <a:ext cx="3429000" cy="276225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800080"/>
                </a:solidFill>
              </a:rPr>
              <a:t>A. G. Afonin </a:t>
            </a:r>
            <a:r>
              <a:rPr lang="en-US" sz="1200" i="1">
                <a:solidFill>
                  <a:srgbClr val="800080"/>
                </a:solidFill>
              </a:rPr>
              <a:t>et al</a:t>
            </a:r>
            <a:r>
              <a:rPr lang="en-US" sz="1200">
                <a:solidFill>
                  <a:srgbClr val="800080"/>
                </a:solidFill>
              </a:rPr>
              <a:t>., JETP Lett. 67, 781 (1998) </a:t>
            </a:r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3505200" y="5467038"/>
            <a:ext cx="2286000" cy="457200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200">
                <a:solidFill>
                  <a:srgbClr val="800080"/>
                </a:solidFill>
              </a:rPr>
              <a:t>S. Baricordi </a:t>
            </a:r>
            <a:r>
              <a:rPr lang="en-GB" sz="1200" i="1">
                <a:solidFill>
                  <a:srgbClr val="800080"/>
                </a:solidFill>
              </a:rPr>
              <a:t>et al</a:t>
            </a:r>
            <a:r>
              <a:rPr lang="en-GB" sz="1200">
                <a:solidFill>
                  <a:srgbClr val="800080"/>
                </a:solidFill>
              </a:rPr>
              <a:t>., Appl. Phys. Lett. 91, 061908 (2007)</a:t>
            </a:r>
            <a:r>
              <a:rPr lang="en-US" sz="1200">
                <a:solidFill>
                  <a:srgbClr val="80008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UA9 @ SPS</a:t>
            </a:r>
            <a:endParaRPr lang="en-US" dirty="0"/>
          </a:p>
        </p:txBody>
      </p:sp>
      <p:pic>
        <p:nvPicPr>
          <p:cNvPr id="4" name="Picture 3" descr="acceleratorssp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87838"/>
            <a:ext cx="3274318" cy="525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8876" y="2396440"/>
            <a:ext cx="2570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Circumference : 6.9 km</a:t>
            </a:r>
            <a:endParaRPr lang="en-US" dirty="0"/>
          </a:p>
        </p:txBody>
      </p:sp>
      <p:pic>
        <p:nvPicPr>
          <p:cNvPr id="6" name="Picture 5" descr="pscomplex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624" y="2035302"/>
            <a:ext cx="4131108" cy="31798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44944" y="3151099"/>
            <a:ext cx="1258172" cy="356106"/>
          </a:xfrm>
          <a:prstGeom prst="rect">
            <a:avLst/>
          </a:prstGeom>
          <a:noFill/>
          <a:ln w="762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14796" y="2504768"/>
            <a:ext cx="1983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UA9 collimation 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 region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67588"/>
            <a:ext cx="2133600" cy="365125"/>
          </a:xfrm>
        </p:spPr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67588"/>
            <a:ext cx="2133600" cy="365125"/>
          </a:xfrm>
        </p:spPr>
        <p:txBody>
          <a:bodyPr/>
          <a:lstStyle/>
          <a:p>
            <a:fld id="{AD9B6CBC-854D-B24E-968B-055F0D41F69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124200" y="6367588"/>
            <a:ext cx="2895600" cy="365125"/>
          </a:xfrm>
        </p:spPr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54396" y="765990"/>
            <a:ext cx="32371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 international collaboration</a:t>
            </a:r>
          </a:p>
          <a:p>
            <a:r>
              <a:rPr lang="en-US" dirty="0" smtClean="0"/>
              <a:t>60 people </a:t>
            </a:r>
          </a:p>
          <a:p>
            <a:r>
              <a:rPr lang="en-US" dirty="0" smtClean="0"/>
              <a:t>CERN, Italy, </a:t>
            </a:r>
            <a:r>
              <a:rPr lang="en-US" dirty="0" err="1" smtClean="0"/>
              <a:t>Russia,UK</a:t>
            </a:r>
            <a:r>
              <a:rPr lang="en-US" dirty="0" smtClean="0"/>
              <a:t>, US</a:t>
            </a:r>
          </a:p>
          <a:p>
            <a:r>
              <a:rPr lang="en-US" dirty="0" smtClean="0"/>
              <a:t>[INFN FE, LNF,LNL, NA, RM]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79255" y="5226713"/>
            <a:ext cx="60615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Data-taking during dedicated </a:t>
            </a:r>
            <a:r>
              <a:rPr lang="en-US" b="1" i="1" dirty="0" smtClean="0"/>
              <a:t>M</a:t>
            </a:r>
            <a:r>
              <a:rPr lang="en-US" dirty="0" smtClean="0"/>
              <a:t>achine </a:t>
            </a:r>
            <a:r>
              <a:rPr lang="en-US" b="1" i="1" dirty="0" smtClean="0"/>
              <a:t>D</a:t>
            </a:r>
            <a:r>
              <a:rPr lang="en-US" dirty="0" smtClean="0"/>
              <a:t>evelopment days</a:t>
            </a:r>
            <a:br>
              <a:rPr lang="en-US" dirty="0" smtClean="0"/>
            </a:br>
            <a:r>
              <a:rPr lang="en-US" dirty="0" smtClean="0"/>
              <a:t>with SPS beam  in coast mode (~5 in a year, in 2010 </a:t>
            </a:r>
          </a:p>
          <a:p>
            <a:r>
              <a:rPr lang="en-US" dirty="0" smtClean="0"/>
              <a:t>4 with </a:t>
            </a:r>
            <a:r>
              <a:rPr lang="en-US" dirty="0" smtClean="0">
                <a:solidFill>
                  <a:srgbClr val="FF0000"/>
                </a:solidFill>
              </a:rPr>
              <a:t>protons </a:t>
            </a:r>
            <a:r>
              <a:rPr lang="en-US" dirty="0" smtClean="0"/>
              <a:t>and 1 with </a:t>
            </a:r>
            <a:r>
              <a:rPr lang="en-US" dirty="0" err="1" smtClean="0">
                <a:solidFill>
                  <a:srgbClr val="FF0000"/>
                </a:solidFill>
              </a:rPr>
              <a:t>Pb</a:t>
            </a:r>
            <a:r>
              <a:rPr lang="en-US" dirty="0" smtClean="0">
                <a:solidFill>
                  <a:srgbClr val="FF0000"/>
                </a:solidFill>
              </a:rPr>
              <a:t> ions</a:t>
            </a:r>
          </a:p>
          <a:p>
            <a:r>
              <a:rPr lang="en-US" dirty="0" smtClean="0"/>
              <a:t>Extracted beam (</a:t>
            </a:r>
            <a:r>
              <a:rPr lang="en-US" dirty="0" err="1" smtClean="0"/>
              <a:t>microbeam</a:t>
            </a:r>
            <a:r>
              <a:rPr lang="en-US" dirty="0" smtClean="0"/>
              <a:t> at H8) tests.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Collimation region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768488" y="1359932"/>
            <a:ext cx="6375511" cy="2081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19AF-160A-854F-AAD1-FFEC898A3A5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825" y="958973"/>
            <a:ext cx="906303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0963" y="990600"/>
            <a:ext cx="1236599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Protons </a:t>
            </a:r>
          </a:p>
          <a:p>
            <a:r>
              <a:rPr lang="en-US" dirty="0" smtClean="0"/>
              <a:t>hitting </a:t>
            </a:r>
          </a:p>
          <a:p>
            <a:r>
              <a:rPr lang="en-US" dirty="0" smtClean="0"/>
              <a:t>the crystal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64551" y="208230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Zapf Dingbats"/>
                <a:ea typeface="Zapf Dingbats"/>
                <a:cs typeface="Zapf Dingbats"/>
              </a:rPr>
              <a:t>✖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6937" y="5158098"/>
            <a:ext cx="1370954" cy="1588"/>
          </a:xfrm>
          <a:prstGeom prst="straightConnector1">
            <a:avLst/>
          </a:prstGeom>
          <a:ln w="38100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921339" y="1512332"/>
            <a:ext cx="669461" cy="669624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97753" y="3718342"/>
            <a:ext cx="165219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Intercepted by LHC collimato</a:t>
            </a:r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2565" y="4893178"/>
            <a:ext cx="1840376" cy="5264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768489" y="5351791"/>
            <a:ext cx="126252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Imaged by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err="1" smtClean="0">
                <a:solidFill>
                  <a:srgbClr val="FF0000"/>
                </a:solidFill>
              </a:rPr>
              <a:t>Medipix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88268" y="3914148"/>
            <a:ext cx="268637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Absorbed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by secondary collimator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(TAL)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6878760" y="5016979"/>
            <a:ext cx="669461" cy="669624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596747" y="5295078"/>
            <a:ext cx="669461" cy="669624"/>
          </a:xfrm>
          <a:prstGeom prst="ellipse">
            <a:avLst/>
          </a:prstGeom>
          <a:noFill/>
          <a:ln w="28575" cmpd="sng">
            <a:solidFill>
              <a:srgbClr val="00009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188634" y="612616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BLM Cerenkov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59631" y="5245246"/>
            <a:ext cx="1236599" cy="369332"/>
          </a:xfrm>
          <a:prstGeom prst="rect">
            <a:avLst/>
          </a:prstGeom>
          <a:solidFill>
            <a:schemeClr val="bg1">
              <a:alpha val="9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BLM </a:t>
            </a:r>
            <a:r>
              <a:rPr lang="en-US" dirty="0" err="1" smtClean="0">
                <a:solidFill>
                  <a:srgbClr val="FF0000"/>
                </a:solidFill>
              </a:rPr>
              <a:t>Scint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72500" y="990600"/>
            <a:ext cx="12365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BLM </a:t>
            </a:r>
            <a:r>
              <a:rPr lang="en-US" dirty="0" err="1" smtClean="0">
                <a:solidFill>
                  <a:srgbClr val="FF0000"/>
                </a:solidFill>
              </a:rPr>
              <a:t>Scint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972753" y="5207062"/>
            <a:ext cx="1370954" cy="1588"/>
          </a:xfrm>
          <a:prstGeom prst="straightConnector1">
            <a:avLst/>
          </a:prstGeom>
          <a:ln w="38100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648846" y="5156510"/>
            <a:ext cx="1370954" cy="1588"/>
          </a:xfrm>
          <a:prstGeom prst="straightConnector1">
            <a:avLst/>
          </a:prstGeom>
          <a:ln w="38100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648846" y="2886100"/>
            <a:ext cx="69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65 </a:t>
            </a:r>
            <a:r>
              <a:rPr lang="en-US" dirty="0" err="1" smtClean="0"/>
              <a:t>m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864676" y="1332311"/>
            <a:ext cx="4683545" cy="2012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51802" y="1409819"/>
            <a:ext cx="474068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     Inelastic interaction of protons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     in the crystal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092780" y="2171099"/>
            <a:ext cx="8051219" cy="10857"/>
          </a:xfrm>
          <a:prstGeom prst="straightConnector1">
            <a:avLst/>
          </a:prstGeom>
          <a:ln w="38100" cap="rnd" cmpd="sng">
            <a:solidFill>
              <a:schemeClr val="tx1"/>
            </a:solidFill>
            <a:prstDash val="dash"/>
            <a:bevel/>
            <a:headEnd type="oval"/>
            <a:tailEnd type="stealth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50189" y="2516768"/>
            <a:ext cx="12492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BLM GEM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08730" y="2289381"/>
            <a:ext cx="2430122" cy="4770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500" dirty="0" smtClean="0"/>
              <a:t>Deflected beam</a:t>
            </a:r>
            <a:endParaRPr lang="en-US" sz="2500" dirty="0"/>
          </a:p>
        </p:txBody>
      </p:sp>
      <p:sp>
        <p:nvSpPr>
          <p:cNvPr id="38" name="Rectangle 37"/>
          <p:cNvSpPr/>
          <p:nvPr/>
        </p:nvSpPr>
        <p:spPr>
          <a:xfrm>
            <a:off x="4367283" y="3718342"/>
            <a:ext cx="1079672" cy="2246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433758" y="1847144"/>
            <a:ext cx="669461" cy="669624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  <p:bldP spid="15" grpId="0" animBg="1"/>
      <p:bldP spid="15" grpId="1" animBg="1"/>
      <p:bldP spid="18" grpId="0" animBg="1"/>
      <p:bldP spid="18" grpId="1" animBg="1"/>
      <p:bldP spid="20" grpId="0" animBg="1"/>
      <p:bldP spid="21" grpId="0" animBg="1"/>
      <p:bldP spid="29" grpId="0" animBg="1"/>
      <p:bldP spid="30" grpId="0" animBg="1"/>
      <p:bldP spid="31" grpId="0"/>
      <p:bldP spid="32" grpId="0" animBg="1"/>
      <p:bldP spid="22" grpId="0" animBg="1"/>
      <p:bldP spid="22" grpId="1" animBg="1"/>
      <p:bldP spid="36" grpId="0"/>
      <p:bldP spid="14" grpId="0" animBg="1"/>
      <p:bldP spid="14" grpId="1" animBg="1"/>
      <p:bldP spid="23" grpId="0" animBg="1"/>
      <p:bldP spid="23" grpId="1" animBg="1"/>
      <p:bldP spid="17" grpId="0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 of collimation region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56" y="773918"/>
            <a:ext cx="8246605" cy="377564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093682" y="1392202"/>
            <a:ext cx="690744" cy="2850580"/>
          </a:xfrm>
          <a:prstGeom prst="roundRect">
            <a:avLst/>
          </a:prstGeom>
          <a:noFill/>
          <a:ln w="381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14754" y="1382508"/>
            <a:ext cx="2052315" cy="299370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61596" y="1413914"/>
            <a:ext cx="206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TAL2  Al </a:t>
            </a:r>
            <a:r>
              <a:rPr lang="en-US" dirty="0" err="1" smtClean="0">
                <a:solidFill>
                  <a:srgbClr val="FF0000"/>
                </a:solidFill>
              </a:rPr>
              <a:t>scatterer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19AF-160A-854F-AAD1-FFEC898A3A5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64660" y="4428930"/>
            <a:ext cx="732220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</a:t>
            </a:r>
            <a:r>
              <a:rPr lang="en-US" dirty="0" err="1" smtClean="0"/>
              <a:t>scatterer</a:t>
            </a:r>
            <a:r>
              <a:rPr lang="en-US" dirty="0" smtClean="0"/>
              <a:t> + BLM (</a:t>
            </a:r>
            <a:r>
              <a:rPr lang="en-US" dirty="0" err="1" smtClean="0"/>
              <a:t>scint</a:t>
            </a:r>
            <a:r>
              <a:rPr lang="en-US" dirty="0" smtClean="0"/>
              <a:t>,  Cerenkov, ionization </a:t>
            </a:r>
            <a:r>
              <a:rPr lang="en-US" dirty="0" err="1" smtClean="0"/>
              <a:t>ch</a:t>
            </a:r>
            <a:r>
              <a:rPr lang="en-US" dirty="0" smtClean="0"/>
              <a:t>.)</a:t>
            </a:r>
            <a:br>
              <a:rPr lang="en-US" dirty="0" smtClean="0"/>
            </a:br>
            <a:r>
              <a:rPr lang="en-US" dirty="0" smtClean="0"/>
              <a:t> in highly </a:t>
            </a:r>
            <a:r>
              <a:rPr lang="en-US" b="1" i="1" dirty="0" smtClean="0">
                <a:solidFill>
                  <a:srgbClr val="FF0000"/>
                </a:solidFill>
              </a:rPr>
              <a:t>dispersive </a:t>
            </a:r>
            <a:r>
              <a:rPr lang="en-US" dirty="0" smtClean="0"/>
              <a:t>region to detect</a:t>
            </a:r>
          </a:p>
          <a:p>
            <a:r>
              <a:rPr lang="en-US" dirty="0" smtClean="0"/>
              <a:t>1) </a:t>
            </a:r>
            <a:r>
              <a:rPr lang="en-US" b="1" dirty="0" smtClean="0">
                <a:solidFill>
                  <a:srgbClr val="FF0000"/>
                </a:solidFill>
              </a:rPr>
              <a:t>off-momentum particles </a:t>
            </a:r>
            <a:r>
              <a:rPr lang="en-US" dirty="0" smtClean="0"/>
              <a:t>(produced in the crystals) </a:t>
            </a:r>
            <a:br>
              <a:rPr lang="en-US" dirty="0" smtClean="0"/>
            </a:br>
            <a:r>
              <a:rPr lang="en-US" dirty="0" smtClean="0"/>
              <a:t>    which are </a:t>
            </a:r>
            <a:r>
              <a:rPr lang="en-US" dirty="0" smtClean="0">
                <a:solidFill>
                  <a:srgbClr val="FF0000"/>
                </a:solidFill>
              </a:rPr>
              <a:t>displaced </a:t>
            </a:r>
            <a:r>
              <a:rPr lang="en-US" dirty="0" err="1" smtClean="0"/>
              <a:t>lateraly</a:t>
            </a:r>
            <a:endParaRPr lang="en-US" dirty="0" smtClean="0"/>
          </a:p>
          <a:p>
            <a:r>
              <a:rPr lang="en-US" dirty="0" smtClean="0"/>
              <a:t>2) any not absorbed secondary halo</a:t>
            </a:r>
          </a:p>
          <a:p>
            <a:endParaRPr lang="en-US" dirty="0" smtClean="0"/>
          </a:p>
          <a:p>
            <a:r>
              <a:rPr lang="en-US" b="1" i="1" dirty="0" smtClean="0"/>
              <a:t> Observe the spray rate as a function of </a:t>
            </a:r>
            <a:r>
              <a:rPr lang="en-US" b="1" i="1" dirty="0" err="1" smtClean="0"/>
              <a:t>scatterer</a:t>
            </a:r>
            <a:r>
              <a:rPr lang="en-US" b="1" i="1" dirty="0" smtClean="0"/>
              <a:t> lateral position</a:t>
            </a:r>
          </a:p>
          <a:p>
            <a:r>
              <a:rPr lang="en-US" dirty="0" smtClean="0"/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58519" y="2440759"/>
            <a:ext cx="690744" cy="1150690"/>
          </a:xfrm>
          <a:prstGeom prst="roundRect">
            <a:avLst/>
          </a:prstGeom>
          <a:noFill/>
          <a:ln w="381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SPS UA9 devices</a:t>
            </a:r>
            <a:endParaRPr lang="en-US" dirty="0"/>
          </a:p>
        </p:txBody>
      </p:sp>
      <p:pic>
        <p:nvPicPr>
          <p:cNvPr id="4" name="Picture 3" descr="IHEP goniometer, DSC_837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8310" y="1366765"/>
            <a:ext cx="3276600" cy="21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68869" y="699740"/>
            <a:ext cx="310059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IHEP tank with </a:t>
            </a:r>
            <a:r>
              <a:rPr lang="en-US" dirty="0" err="1" smtClean="0"/>
              <a:t>goniometers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Angular resolution ± 10 µ</a:t>
            </a:r>
            <a:r>
              <a:rPr lang="en-US" dirty="0" err="1" smtClean="0">
                <a:solidFill>
                  <a:srgbClr val="FF0000"/>
                </a:solidFill>
              </a:rPr>
              <a:t>rad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Strip crystal in IHEP tank, DSC_833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6200" y="1216746"/>
            <a:ext cx="28003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AL2, absorber, DSC_835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82485" y="3885877"/>
            <a:ext cx="307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5346200" y="754783"/>
            <a:ext cx="4022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Strip crystal in IHEP tank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605526" y="3636285"/>
            <a:ext cx="45468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TAL  absorber &amp; Quartz Cerenkov detector</a:t>
            </a:r>
            <a:endParaRPr lang="en-US" dirty="0"/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6008910" y="3475359"/>
            <a:ext cx="1941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TAL2 Al </a:t>
            </a:r>
            <a:r>
              <a:rPr lang="en-US" dirty="0" err="1" smtClean="0"/>
              <a:t>scatterer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19AF-160A-854F-AAD1-FFEC898A3A5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792672" y="6066070"/>
            <a:ext cx="6035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quality mechanical devices, accurate motion system</a:t>
            </a:r>
            <a:endParaRPr lang="en-US" dirty="0"/>
          </a:p>
        </p:txBody>
      </p:sp>
      <p:pic>
        <p:nvPicPr>
          <p:cNvPr id="18" name="Picture 17" descr="TALabsorber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015346" y="4029357"/>
            <a:ext cx="3365984" cy="1925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8514" y="1600200"/>
            <a:ext cx="4008285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   Crystal and all UA9 </a:t>
            </a:r>
            <a:br>
              <a:rPr lang="en-US" dirty="0" smtClean="0"/>
            </a:br>
            <a:r>
              <a:rPr lang="en-US" dirty="0" smtClean="0"/>
              <a:t>movable devices are aligned during each fill.</a:t>
            </a:r>
          </a:p>
          <a:p>
            <a:pPr>
              <a:buNone/>
            </a:pPr>
            <a:r>
              <a:rPr lang="en-US" dirty="0" smtClean="0"/>
              <a:t>   Standard and fast procedure to find </a:t>
            </a:r>
            <a:br>
              <a:rPr lang="en-US" dirty="0" smtClean="0"/>
            </a:br>
            <a:r>
              <a:rPr lang="en-US" dirty="0" smtClean="0"/>
              <a:t>channeling configuration and </a:t>
            </a:r>
            <a:br>
              <a:rPr lang="en-US" dirty="0" smtClean="0"/>
            </a:br>
            <a:r>
              <a:rPr lang="en-US" dirty="0" smtClean="0"/>
              <a:t>collimation!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G.Cavoto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19AF-160A-854F-AAD1-FFEC898A3A50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65536" y="1623290"/>
            <a:ext cx="4467857" cy="4132707"/>
            <a:chOff x="251521" y="615984"/>
            <a:chExt cx="8320654" cy="5909360"/>
          </a:xfrm>
        </p:grpSpPr>
        <p:pic>
          <p:nvPicPr>
            <p:cNvPr id="10" name="Picture 2" descr="G:\WS_roma\allineamento.gif"/>
            <p:cNvPicPr>
              <a:picLocks noChangeAspect="1" noChangeArrowheads="1"/>
            </p:cNvPicPr>
            <p:nvPr/>
          </p:nvPicPr>
          <p:blipFill>
            <a:blip r:embed="rId2" cstate="print"/>
            <a:srcRect l="1117" r="8651" b="2564"/>
            <a:stretch>
              <a:fillRect/>
            </a:stretch>
          </p:blipFill>
          <p:spPr bwMode="auto">
            <a:xfrm>
              <a:off x="251521" y="1772816"/>
              <a:ext cx="8280919" cy="4752528"/>
            </a:xfrm>
            <a:prstGeom prst="rect">
              <a:avLst/>
            </a:prstGeom>
            <a:noFill/>
          </p:spPr>
        </p:pic>
        <p:sp>
          <p:nvSpPr>
            <p:cNvPr id="11" name="CasellaDiTesto 7"/>
            <p:cNvSpPr txBox="1"/>
            <p:nvPr/>
          </p:nvSpPr>
          <p:spPr>
            <a:xfrm>
              <a:off x="1013759" y="615984"/>
              <a:ext cx="7558416" cy="836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u="sng" dirty="0" err="1" smtClean="0"/>
                <a:t>1</a:t>
              </a:r>
              <a:r>
                <a:rPr lang="it-IT" sz="1600" u="sng" dirty="0" smtClean="0"/>
                <a:t>) </a:t>
              </a:r>
              <a:r>
                <a:rPr lang="it-IT" sz="1600" u="sng" dirty="0" err="1" smtClean="0"/>
                <a:t>Search</a:t>
              </a:r>
              <a:r>
                <a:rPr lang="it-IT" sz="1600" u="sng" dirty="0" smtClean="0"/>
                <a:t> </a:t>
              </a:r>
              <a:r>
                <a:rPr lang="it-IT" sz="1600" u="sng" dirty="0" err="1" smtClean="0"/>
                <a:t>of</a:t>
              </a:r>
              <a:r>
                <a:rPr lang="it-IT" sz="1600" u="sng" dirty="0" smtClean="0"/>
                <a:t> the </a:t>
              </a:r>
              <a:r>
                <a:rPr lang="it-IT" sz="1600" u="sng" dirty="0" err="1" smtClean="0"/>
                <a:t>closed</a:t>
              </a:r>
              <a:r>
                <a:rPr lang="it-IT" sz="1600" u="sng" dirty="0" smtClean="0"/>
                <a:t> </a:t>
              </a:r>
              <a:r>
                <a:rPr lang="it-IT" sz="1600" u="sng" dirty="0" err="1" smtClean="0"/>
                <a:t>orbit</a:t>
              </a:r>
              <a:r>
                <a:rPr lang="it-IT" sz="1600" u="sng" dirty="0" smtClean="0"/>
                <a:t>, </a:t>
              </a:r>
              <a:r>
                <a:rPr lang="it-IT" sz="1600" u="sng" dirty="0" err="1" smtClean="0"/>
                <a:t>2</a:t>
              </a:r>
              <a:r>
                <a:rPr lang="it-IT" sz="1600" u="sng" dirty="0" smtClean="0"/>
                <a:t>) </a:t>
              </a:r>
              <a:r>
                <a:rPr lang="it-IT" sz="1600" u="sng" dirty="0" err="1" smtClean="0"/>
                <a:t>redefine</a:t>
              </a:r>
              <a:r>
                <a:rPr lang="it-IT" sz="1600" u="sng" dirty="0" smtClean="0"/>
                <a:t> the </a:t>
              </a:r>
              <a:r>
                <a:rPr lang="it-IT" sz="1600" u="sng" dirty="0" err="1" smtClean="0"/>
                <a:t>beam</a:t>
              </a:r>
              <a:r>
                <a:rPr lang="it-IT" sz="1600" u="sng" dirty="0" smtClean="0"/>
                <a:t> at </a:t>
              </a:r>
              <a:r>
                <a:rPr lang="it-IT" sz="1600" u="sng" dirty="0" err="1" smtClean="0"/>
                <a:t>how</a:t>
              </a:r>
              <a:r>
                <a:rPr lang="it-IT" sz="1600" u="sng" dirty="0" smtClean="0"/>
                <a:t> </a:t>
              </a:r>
              <a:r>
                <a:rPr lang="it-IT" sz="1600" u="sng" dirty="0" err="1" smtClean="0"/>
                <a:t>many</a:t>
              </a:r>
              <a:r>
                <a:rPr lang="it-IT" sz="1600" u="sng" dirty="0" smtClean="0"/>
                <a:t> sigma </a:t>
              </a:r>
              <a:r>
                <a:rPr lang="it-IT" sz="1600" u="sng" dirty="0" err="1" smtClean="0"/>
                <a:t>we</a:t>
              </a:r>
              <a:r>
                <a:rPr lang="it-IT" sz="1600" u="sng" dirty="0" smtClean="0"/>
                <a:t> </a:t>
              </a:r>
              <a:r>
                <a:rPr lang="it-IT" sz="1600" u="sng" dirty="0" err="1" smtClean="0"/>
                <a:t>want</a:t>
              </a:r>
              <a:r>
                <a:rPr lang="it-IT" sz="1600" u="sng" dirty="0" smtClean="0"/>
                <a:t>.</a:t>
              </a:r>
              <a:endParaRPr lang="it-IT" sz="1600" u="sng" dirty="0"/>
            </a:p>
          </p:txBody>
        </p:sp>
        <p:cxnSp>
          <p:nvCxnSpPr>
            <p:cNvPr id="12" name="Connettore 1 9"/>
            <p:cNvCxnSpPr/>
            <p:nvPr/>
          </p:nvCxnSpPr>
          <p:spPr>
            <a:xfrm>
              <a:off x="2771800" y="2780928"/>
              <a:ext cx="1584176" cy="0"/>
            </a:xfrm>
            <a:prstGeom prst="line">
              <a:avLst/>
            </a:prstGeom>
            <a:ln w="1905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0"/>
            <p:cNvCxnSpPr/>
            <p:nvPr/>
          </p:nvCxnSpPr>
          <p:spPr>
            <a:xfrm rot="5400000">
              <a:off x="2123727" y="3501008"/>
              <a:ext cx="1872208" cy="0"/>
            </a:xfrm>
            <a:prstGeom prst="line">
              <a:avLst/>
            </a:prstGeom>
            <a:ln w="1905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1"/>
            <p:cNvCxnSpPr/>
            <p:nvPr/>
          </p:nvCxnSpPr>
          <p:spPr>
            <a:xfrm rot="5400000">
              <a:off x="2483767" y="4149080"/>
              <a:ext cx="3168352" cy="0"/>
            </a:xfrm>
            <a:prstGeom prst="line">
              <a:avLst/>
            </a:prstGeom>
            <a:ln w="1905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12"/>
            <p:cNvSpPr txBox="1"/>
            <p:nvPr/>
          </p:nvSpPr>
          <p:spPr>
            <a:xfrm>
              <a:off x="5116006" y="3601472"/>
              <a:ext cx="3349377" cy="6601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 err="1" smtClean="0">
                  <a:solidFill>
                    <a:srgbClr val="7030A0"/>
                  </a:solidFill>
                </a:rPr>
                <a:t>Same</a:t>
              </a:r>
              <a:r>
                <a:rPr lang="it-IT" sz="1200" dirty="0" smtClean="0">
                  <a:solidFill>
                    <a:srgbClr val="7030A0"/>
                  </a:solidFill>
                </a:rPr>
                <a:t> </a:t>
              </a:r>
              <a:r>
                <a:rPr lang="it-IT" sz="1200" dirty="0" err="1" smtClean="0">
                  <a:solidFill>
                    <a:srgbClr val="7030A0"/>
                  </a:solidFill>
                </a:rPr>
                <a:t>distance</a:t>
              </a:r>
              <a:r>
                <a:rPr lang="it-IT" sz="1200" dirty="0" smtClean="0">
                  <a:solidFill>
                    <a:srgbClr val="7030A0"/>
                  </a:solidFill>
                </a:rPr>
                <a:t> </a:t>
              </a:r>
              <a:r>
                <a:rPr lang="it-IT" sz="1200" dirty="0" err="1" smtClean="0">
                  <a:solidFill>
                    <a:srgbClr val="7030A0"/>
                  </a:solidFill>
                </a:rPr>
                <a:t>from</a:t>
              </a:r>
              <a:r>
                <a:rPr lang="it-IT" sz="1200" dirty="0" smtClean="0">
                  <a:solidFill>
                    <a:srgbClr val="7030A0"/>
                  </a:solidFill>
                </a:rPr>
                <a:t> </a:t>
              </a:r>
              <a:r>
                <a:rPr lang="it-IT" sz="1200" dirty="0" err="1" smtClean="0">
                  <a:solidFill>
                    <a:srgbClr val="7030A0"/>
                  </a:solidFill>
                </a:rPr>
                <a:t>closed</a:t>
              </a:r>
              <a:r>
                <a:rPr lang="it-IT" sz="1200" dirty="0" smtClean="0">
                  <a:solidFill>
                    <a:srgbClr val="7030A0"/>
                  </a:solidFill>
                </a:rPr>
                <a:t> </a:t>
              </a:r>
              <a:r>
                <a:rPr lang="it-IT" sz="1200" dirty="0" err="1" smtClean="0">
                  <a:solidFill>
                    <a:srgbClr val="7030A0"/>
                  </a:solidFill>
                </a:rPr>
                <a:t>orbit</a:t>
              </a:r>
              <a:endParaRPr lang="it-IT" sz="1200" dirty="0">
                <a:solidFill>
                  <a:srgbClr val="7030A0"/>
                </a:solidFill>
              </a:endParaRPr>
            </a:p>
          </p:txBody>
        </p:sp>
        <p:cxnSp>
          <p:nvCxnSpPr>
            <p:cNvPr id="16" name="Connettore 2 13"/>
            <p:cNvCxnSpPr>
              <a:stCxn id="15" idx="1"/>
            </p:cNvCxnSpPr>
            <p:nvPr/>
          </p:nvCxnSpPr>
          <p:spPr>
            <a:xfrm rot="10800000" flipV="1">
              <a:off x="4499993" y="3931539"/>
              <a:ext cx="616013" cy="361555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4"/>
            <p:cNvCxnSpPr/>
            <p:nvPr/>
          </p:nvCxnSpPr>
          <p:spPr>
            <a:xfrm rot="5400000">
              <a:off x="4268226" y="4565384"/>
              <a:ext cx="1255626" cy="648071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15"/>
            <p:cNvSpPr txBox="1"/>
            <p:nvPr/>
          </p:nvSpPr>
          <p:spPr>
            <a:xfrm>
              <a:off x="6179503" y="5706217"/>
              <a:ext cx="2118466" cy="6601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 err="1" smtClean="0">
                  <a:solidFill>
                    <a:schemeClr val="bg1">
                      <a:lumMod val="50000"/>
                    </a:schemeClr>
                  </a:solidFill>
                </a:rPr>
                <a:t>Alignment</a:t>
              </a:r>
              <a:r>
                <a:rPr lang="it-IT" sz="1200" dirty="0" smtClean="0">
                  <a:solidFill>
                    <a:schemeClr val="bg1">
                      <a:lumMod val="50000"/>
                    </a:schemeClr>
                  </a:solidFill>
                </a:rPr>
                <a:t> position</a:t>
              </a:r>
              <a:endParaRPr lang="it-IT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19" name="Connettore 2 16"/>
            <p:cNvCxnSpPr>
              <a:stCxn id="18" idx="0"/>
            </p:cNvCxnSpPr>
            <p:nvPr/>
          </p:nvCxnSpPr>
          <p:spPr>
            <a:xfrm rot="16200000" flipV="1">
              <a:off x="6710981" y="5178459"/>
              <a:ext cx="405006" cy="650509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7"/>
            <p:cNvCxnSpPr/>
            <p:nvPr/>
          </p:nvCxnSpPr>
          <p:spPr>
            <a:xfrm rot="16200000" flipV="1">
              <a:off x="6385723" y="4711623"/>
              <a:ext cx="981072" cy="1008116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856689" y="2620880"/>
            <a:ext cx="112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BLM rate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-1177696" y="4349673"/>
            <a:ext cx="2724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Collimator jaws positions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920147" y="2794001"/>
            <a:ext cx="313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005846" y="4526494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Roman pots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66130" y="104641"/>
            <a:ext cx="8229600" cy="4525963"/>
          </a:xfrm>
        </p:spPr>
        <p:txBody>
          <a:bodyPr>
            <a:normAutofit/>
          </a:bodyPr>
          <a:lstStyle/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3"/>
            <a:r>
              <a:rPr lang="en-US" sz="1400" dirty="0" smtClean="0"/>
              <a:t>Movable device housing </a:t>
            </a:r>
            <a:br>
              <a:rPr lang="en-US" sz="1400" dirty="0" smtClean="0"/>
            </a:br>
            <a:r>
              <a:rPr lang="en-US" sz="1400" dirty="0" smtClean="0"/>
              <a:t>detectors in secondary </a:t>
            </a:r>
            <a:br>
              <a:rPr lang="en-US" sz="1400" dirty="0" smtClean="0"/>
            </a:br>
            <a:r>
              <a:rPr lang="en-US" sz="1400" dirty="0" smtClean="0"/>
              <a:t>vacuum </a:t>
            </a:r>
          </a:p>
          <a:p>
            <a:pPr lvl="4"/>
            <a:r>
              <a:rPr lang="en-US" sz="1400" dirty="0" smtClean="0"/>
              <a:t>Used to </a:t>
            </a:r>
            <a:r>
              <a:rPr lang="en-US" sz="1400" b="1" i="1" dirty="0" smtClean="0">
                <a:solidFill>
                  <a:srgbClr val="FF0000"/>
                </a:solidFill>
              </a:rPr>
              <a:t>acquire images</a:t>
            </a:r>
            <a:br>
              <a:rPr lang="en-US" sz="1400" b="1" i="1" dirty="0" smtClean="0">
                <a:solidFill>
                  <a:srgbClr val="FF0000"/>
                </a:solidFill>
              </a:rPr>
            </a:br>
            <a:r>
              <a:rPr lang="en-US" sz="1400" b="1" i="1" dirty="0" smtClean="0">
                <a:solidFill>
                  <a:srgbClr val="FF0000"/>
                </a:solidFill>
              </a:rPr>
              <a:t>of channeled beam</a:t>
            </a:r>
          </a:p>
          <a:p>
            <a:pPr lvl="4"/>
            <a:r>
              <a:rPr lang="en-US" sz="1400" dirty="0" smtClean="0"/>
              <a:t>Relevant to measure</a:t>
            </a:r>
            <a:br>
              <a:rPr lang="en-US" sz="1400" dirty="0" smtClean="0"/>
            </a:br>
            <a:r>
              <a:rPr lang="en-US" sz="1400" dirty="0" smtClean="0">
                <a:solidFill>
                  <a:srgbClr val="FF0000"/>
                </a:solidFill>
              </a:rPr>
              <a:t>channeled beam </a:t>
            </a:r>
            <a:br>
              <a:rPr lang="en-US" sz="1400" dirty="0" smtClean="0">
                <a:solidFill>
                  <a:srgbClr val="FF0000"/>
                </a:solidFill>
              </a:rPr>
            </a:br>
            <a:r>
              <a:rPr lang="en-US" sz="1400" dirty="0" smtClean="0">
                <a:solidFill>
                  <a:srgbClr val="FF0000"/>
                </a:solidFill>
              </a:rPr>
              <a:t>direction </a:t>
            </a:r>
            <a:r>
              <a:rPr lang="en-US" sz="1400" dirty="0" smtClean="0"/>
              <a:t>(from </a:t>
            </a:r>
            <a:r>
              <a:rPr lang="en-US" sz="1400" dirty="0" err="1" smtClean="0"/>
              <a:t>centroid</a:t>
            </a:r>
            <a:r>
              <a:rPr lang="en-US" sz="1400" dirty="0" smtClean="0"/>
              <a:t>)</a:t>
            </a:r>
            <a:br>
              <a:rPr lang="en-US" sz="1400" dirty="0" smtClean="0"/>
            </a:br>
            <a:r>
              <a:rPr lang="en-US" sz="1400" dirty="0" smtClean="0"/>
              <a:t>and  flux of proton of channeled</a:t>
            </a:r>
            <a:br>
              <a:rPr lang="en-US" sz="1400" dirty="0" smtClean="0"/>
            </a:br>
            <a:r>
              <a:rPr lang="en-US" sz="1400" dirty="0" smtClean="0"/>
              <a:t>beam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19AF-160A-854F-AAD1-FFEC898A3A5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pic>
        <p:nvPicPr>
          <p:cNvPr id="9" name="Picture 8" descr="Immag02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755" y="1479550"/>
            <a:ext cx="3657600" cy="4876800"/>
          </a:xfrm>
          <a:prstGeom prst="rect">
            <a:avLst/>
          </a:prstGeom>
        </p:spPr>
      </p:pic>
      <p:pic>
        <p:nvPicPr>
          <p:cNvPr id="10" name="Picture 9" descr="Crystal 1 Jul10 MD 201007221727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46" y="3554921"/>
            <a:ext cx="2570136" cy="25701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8918" y="6124204"/>
            <a:ext cx="4143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Online  picture with </a:t>
            </a:r>
            <a:r>
              <a:rPr lang="en-US" dirty="0" err="1" smtClean="0"/>
              <a:t>Medipix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119390" y="4685657"/>
            <a:ext cx="242765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194333" y="4574282"/>
            <a:ext cx="1826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Horizontal displacement</a:t>
            </a:r>
            <a:endParaRPr lang="en-US" sz="12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484822" y="3471037"/>
            <a:ext cx="175095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59500" y="3194038"/>
            <a:ext cx="1651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Vertical displacement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scans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7520"/>
            <a:ext cx="8229600" cy="1290078"/>
          </a:xfrm>
        </p:spPr>
        <p:txBody>
          <a:bodyPr>
            <a:normAutofit fontScale="85000" lnSpcReduction="10000"/>
          </a:bodyPr>
          <a:lstStyle/>
          <a:p>
            <a:pPr lvl="2"/>
            <a:r>
              <a:rPr lang="en-GB" u="sng" dirty="0" smtClean="0">
                <a:solidFill>
                  <a:srgbClr val="C00000"/>
                </a:solidFill>
              </a:rPr>
              <a:t>Reduction factor</a:t>
            </a:r>
            <a:r>
              <a:rPr lang="en-GB" dirty="0" smtClean="0"/>
              <a:t> of the inelastic losses due to inelastic interactions in </a:t>
            </a:r>
            <a:r>
              <a:rPr lang="en-GB" dirty="0" err="1" smtClean="0"/>
              <a:t>channeling</a:t>
            </a:r>
            <a:r>
              <a:rPr lang="en-GB" dirty="0" smtClean="0"/>
              <a:t> versus amorphous orientations. </a:t>
            </a:r>
          </a:p>
          <a:p>
            <a:pPr lvl="3"/>
            <a:r>
              <a:rPr lang="en-GB" dirty="0" smtClean="0"/>
              <a:t>Measured with LHC-BLM and GEM detectors</a:t>
            </a:r>
          </a:p>
          <a:p>
            <a:pPr lvl="3"/>
            <a:r>
              <a:rPr lang="en-GB" dirty="0" smtClean="0"/>
              <a:t>Very reproducible in several scans and fills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-101106" y="2225146"/>
            <a:ext cx="9342438" cy="3000414"/>
            <a:chOff x="-17463" y="2423566"/>
            <a:chExt cx="9342438" cy="3000414"/>
          </a:xfrm>
        </p:grpSpPr>
        <p:pic>
          <p:nvPicPr>
            <p:cNvPr id="7" name="Picture 4" descr="G:\WS_roma\p_sett\scan_cr4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08513" y="2522030"/>
              <a:ext cx="4716462" cy="290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 descr="G:\WS_roma\p_sett\scan_cr3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7463" y="2544255"/>
              <a:ext cx="4733926" cy="287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Parentesi graffa aperta 17"/>
            <p:cNvSpPr/>
            <p:nvPr/>
          </p:nvSpPr>
          <p:spPr>
            <a:xfrm rot="5400000">
              <a:off x="3131344" y="2616487"/>
              <a:ext cx="215900" cy="792162"/>
            </a:xfrm>
            <a:prstGeom prst="leftBrac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it-IT"/>
            </a:p>
          </p:txBody>
        </p:sp>
        <p:sp>
          <p:nvSpPr>
            <p:cNvPr id="10" name="Parentesi graffa aperta 18"/>
            <p:cNvSpPr/>
            <p:nvPr/>
          </p:nvSpPr>
          <p:spPr>
            <a:xfrm rot="5400000">
              <a:off x="7523957" y="2400586"/>
              <a:ext cx="215900" cy="1223963"/>
            </a:xfrm>
            <a:prstGeom prst="leftBrac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it-IT"/>
            </a:p>
          </p:txBody>
        </p:sp>
        <p:cxnSp>
          <p:nvCxnSpPr>
            <p:cNvPr id="11" name="Connettore 4 36"/>
            <p:cNvCxnSpPr/>
            <p:nvPr/>
          </p:nvCxnSpPr>
          <p:spPr>
            <a:xfrm rot="16200000" flipH="1">
              <a:off x="5436394" y="708312"/>
              <a:ext cx="0" cy="4392612"/>
            </a:xfrm>
            <a:prstGeom prst="bentConnector3">
              <a:avLst>
                <a:gd name="adj1" fmla="val -2147483647"/>
              </a:avLst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4"/>
            <p:cNvSpPr txBox="1">
              <a:spLocks noChangeArrowheads="1"/>
            </p:cNvSpPr>
            <p:nvPr/>
          </p:nvSpPr>
          <p:spPr bwMode="auto">
            <a:xfrm>
              <a:off x="3879322" y="2423566"/>
              <a:ext cx="2819400" cy="338138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 sz="1600"/>
                <a:t>Losses in amorphous regime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715829" y="3458656"/>
              <a:ext cx="9290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channeling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5416758" y="3496751"/>
              <a:ext cx="9290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channeling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rot="5400000">
              <a:off x="657131" y="4512195"/>
              <a:ext cx="1055802" cy="1588"/>
            </a:xfrm>
            <a:prstGeom prst="straightConnector1">
              <a:avLst/>
            </a:prstGeom>
            <a:ln w="3175" cmpd="sng">
              <a:solidFill>
                <a:srgbClr val="FF0000"/>
              </a:solidFill>
              <a:prstDash val="sys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>
              <a:off x="5440397" y="4570341"/>
              <a:ext cx="941097" cy="1588"/>
            </a:xfrm>
            <a:prstGeom prst="straightConnector1">
              <a:avLst/>
            </a:prstGeom>
            <a:ln w="3175" cmpd="sng">
              <a:solidFill>
                <a:srgbClr val="FF0000"/>
              </a:solidFill>
              <a:prstDash val="sys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379346" y="4068428"/>
              <a:ext cx="8219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6600"/>
                  </a:solidFill>
                </a:rPr>
                <a:t>Volume </a:t>
              </a:r>
            </a:p>
            <a:p>
              <a:r>
                <a:rPr lang="en-US" sz="1200" dirty="0" smtClean="0">
                  <a:solidFill>
                    <a:srgbClr val="FF6600"/>
                  </a:solidFill>
                </a:rPr>
                <a:t>reflection</a:t>
              </a:r>
              <a:endParaRPr lang="en-US" sz="1200" dirty="0">
                <a:solidFill>
                  <a:srgbClr val="FF66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5321118" y="3649870"/>
              <a:ext cx="16743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6600"/>
                  </a:solidFill>
                </a:rPr>
                <a:t>Volume reflection</a:t>
              </a:r>
              <a:endParaRPr lang="en-US" sz="1200" dirty="0">
                <a:solidFill>
                  <a:srgbClr val="FF66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969914" y="5338473"/>
            <a:ext cx="6190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Depending on crystals </a:t>
            </a:r>
            <a:r>
              <a:rPr lang="en-US" b="1" i="1" dirty="0" smtClean="0">
                <a:solidFill>
                  <a:srgbClr val="FF0000"/>
                </a:solidFill>
              </a:rPr>
              <a:t>5 – 9 </a:t>
            </a:r>
            <a:r>
              <a:rPr lang="en-US" b="1" i="1" dirty="0" smtClean="0"/>
              <a:t>reduction factor (protons)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NEW: measurement also with </a:t>
            </a:r>
            <a:r>
              <a:rPr lang="en-US" b="1" i="1" dirty="0" err="1" smtClean="0">
                <a:solidFill>
                  <a:srgbClr val="FF0000"/>
                </a:solidFill>
              </a:rPr>
              <a:t>Pb</a:t>
            </a:r>
            <a:r>
              <a:rPr lang="en-US" b="1" i="1" dirty="0" smtClean="0">
                <a:solidFill>
                  <a:srgbClr val="FF0000"/>
                </a:solidFill>
              </a:rPr>
              <a:t> ions: 2-4 factor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80635" y="6062829"/>
            <a:ext cx="3528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Still off with respect to simulation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collimator scans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9191" y="4428844"/>
            <a:ext cx="8229600" cy="1636075"/>
          </a:xfrm>
        </p:spPr>
        <p:txBody>
          <a:bodyPr>
            <a:normAutofit fontScale="92500" lnSpcReduction="10000"/>
          </a:bodyPr>
          <a:lstStyle/>
          <a:p>
            <a:pPr lvl="3"/>
            <a:r>
              <a:rPr lang="en-US" dirty="0" smtClean="0"/>
              <a:t>Measurement of channeled beam position and width</a:t>
            </a:r>
          </a:p>
          <a:p>
            <a:pPr lvl="4"/>
            <a:r>
              <a:rPr lang="en-US" b="1" dirty="0" err="1" smtClean="0">
                <a:latin typeface="Symbol"/>
              </a:rPr>
              <a:t>s</a:t>
            </a:r>
            <a:r>
              <a:rPr lang="en-US" b="1" baseline="-25000" dirty="0" err="1" smtClean="0"/>
              <a:t>beam</a:t>
            </a:r>
            <a:r>
              <a:rPr lang="en-US" b="1" baseline="-25000" dirty="0" smtClean="0"/>
              <a:t> </a:t>
            </a:r>
            <a:r>
              <a:rPr lang="en-US" b="1" dirty="0" smtClean="0"/>
              <a:t>~0.6mm</a:t>
            </a:r>
          </a:p>
          <a:p>
            <a:pPr lvl="3"/>
            <a:r>
              <a:rPr lang="en-US" dirty="0" smtClean="0"/>
              <a:t>Comparison of plateau with core beam</a:t>
            </a:r>
          </a:p>
          <a:p>
            <a:pPr lvl="4"/>
            <a:r>
              <a:rPr lang="en-US" b="1" dirty="0" smtClean="0"/>
              <a:t>Deflection efficiency ~80%,</a:t>
            </a:r>
            <a:endParaRPr lang="en-US" dirty="0" smtClean="0"/>
          </a:p>
          <a:p>
            <a:pPr lvl="3"/>
            <a:r>
              <a:rPr lang="en-US" dirty="0" smtClean="0"/>
              <a:t>Close to expectation (92% and 0.33mm)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19AF-160A-854F-AAD1-FFEC898A3A5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67" y="727068"/>
            <a:ext cx="2552700" cy="34544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175567" y="2763481"/>
            <a:ext cx="2948633" cy="43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86852" y="2806903"/>
            <a:ext cx="2948633" cy="434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85825" y="2959723"/>
            <a:ext cx="2948633" cy="434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76427" y="2872455"/>
            <a:ext cx="2948633" cy="434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98137" y="2742183"/>
            <a:ext cx="2948633" cy="434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2809450" y="2663984"/>
            <a:ext cx="803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Protons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0360" y="2775587"/>
            <a:ext cx="2133600" cy="216010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81645" y="2927987"/>
            <a:ext cx="2133600" cy="216010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81645" y="3036547"/>
            <a:ext cx="2133600" cy="216010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03785" y="3199803"/>
            <a:ext cx="2133600" cy="216010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82505" y="3363059"/>
            <a:ext cx="2133600" cy="216010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57200" y="3697465"/>
            <a:ext cx="2271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Moving    jaw!</a:t>
            </a:r>
            <a:endParaRPr lang="en-US" b="1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4139666" y="3059713"/>
            <a:ext cx="140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particles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952559" y="3554754"/>
            <a:ext cx="1590519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5256783" y="1740367"/>
            <a:ext cx="194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Channeled beam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543078" y="3222969"/>
            <a:ext cx="1531171" cy="158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993165" y="789918"/>
            <a:ext cx="762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Core </a:t>
            </a:r>
          </a:p>
          <a:p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6733400" y="1132281"/>
            <a:ext cx="15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dechanneled</a:t>
            </a:r>
            <a:endParaRPr lang="en-US" dirty="0"/>
          </a:p>
        </p:txBody>
      </p:sp>
      <p:pic>
        <p:nvPicPr>
          <p:cNvPr id="29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521" y="4202416"/>
            <a:ext cx="3038606" cy="192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711" y="813658"/>
            <a:ext cx="5810698" cy="3470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Collimation at colliders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52535" y="1713534"/>
            <a:ext cx="8229600" cy="4525963"/>
          </a:xfrm>
        </p:spPr>
        <p:txBody>
          <a:bodyPr>
            <a:normAutofit lnSpcReduction="10000"/>
          </a:bodyPr>
          <a:lstStyle/>
          <a:p>
            <a:pPr lvl="3"/>
            <a:r>
              <a:rPr lang="en-US" dirty="0" smtClean="0"/>
              <a:t>Passive protection for </a:t>
            </a:r>
            <a:br>
              <a:rPr lang="en-US" dirty="0" smtClean="0"/>
            </a:br>
            <a:r>
              <a:rPr lang="en-US" dirty="0" smtClean="0"/>
              <a:t>fast losses</a:t>
            </a:r>
          </a:p>
          <a:p>
            <a:pPr lvl="3"/>
            <a:r>
              <a:rPr lang="en-US" dirty="0" smtClean="0"/>
              <a:t>Cleaning and absorption for</a:t>
            </a:r>
            <a:br>
              <a:rPr lang="en-US" dirty="0" smtClean="0"/>
            </a:br>
            <a:r>
              <a:rPr lang="en-US" dirty="0" smtClean="0"/>
              <a:t>slow losses</a:t>
            </a:r>
          </a:p>
          <a:p>
            <a:pPr lvl="3"/>
            <a:r>
              <a:rPr lang="en-US" dirty="0" smtClean="0"/>
              <a:t>Defense against radiation</a:t>
            </a:r>
          </a:p>
          <a:p>
            <a:pPr lvl="3"/>
            <a:r>
              <a:rPr lang="en-US" dirty="0" smtClean="0"/>
              <a:t>Reduction of physics </a:t>
            </a:r>
            <a:br>
              <a:rPr lang="en-US" dirty="0" smtClean="0"/>
            </a:br>
            <a:r>
              <a:rPr lang="en-US" dirty="0" smtClean="0"/>
              <a:t>background</a:t>
            </a:r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2"/>
            <a:endParaRPr lang="en-US" dirty="0" smtClean="0"/>
          </a:p>
          <a:p>
            <a:pPr lvl="2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292" y="1261333"/>
            <a:ext cx="4487500" cy="265595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06872" y="4289462"/>
            <a:ext cx="7984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200" b="1" i="1" dirty="0" smtClean="0"/>
              <a:t>High luminosity requires (eventually) high currents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27817" y="4997348"/>
            <a:ext cx="7547113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8675" hangingPunct="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32" charset="2"/>
              <a:buNone/>
            </a:pPr>
            <a:r>
              <a:rPr lang="en-US" dirty="0" smtClean="0">
                <a:solidFill>
                  <a:srgbClr val="000000"/>
                </a:solidFill>
              </a:rPr>
              <a:t>At 7 </a:t>
            </a:r>
            <a:r>
              <a:rPr lang="en-US" dirty="0" err="1" smtClean="0">
                <a:solidFill>
                  <a:srgbClr val="000000"/>
                </a:solidFill>
              </a:rPr>
              <a:t>TeV</a:t>
            </a:r>
            <a:r>
              <a:rPr lang="en-US" dirty="0" smtClean="0">
                <a:solidFill>
                  <a:srgbClr val="000000"/>
                </a:solidFill>
              </a:rPr>
              <a:t>  1/50.000   proton lost   makes a SC magnet quench! 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0" name="Group 19"/>
          <p:cNvGrpSpPr>
            <a:grpSpLocks/>
          </p:cNvGrpSpPr>
          <p:nvPr/>
        </p:nvGrpSpPr>
        <p:grpSpPr bwMode="auto">
          <a:xfrm>
            <a:off x="3564002" y="5570612"/>
            <a:ext cx="2073275" cy="619125"/>
            <a:chOff x="4464" y="3792"/>
            <a:chExt cx="1440" cy="430"/>
          </a:xfrm>
        </p:grpSpPr>
        <p:sp>
          <p:nvSpPr>
            <p:cNvPr id="11" name="Text Box 20"/>
            <p:cNvSpPr txBox="1">
              <a:spLocks noChangeArrowheads="1"/>
            </p:cNvSpPr>
            <p:nvPr/>
          </p:nvSpPr>
          <p:spPr bwMode="auto">
            <a:xfrm>
              <a:off x="4798" y="3792"/>
              <a:ext cx="1010" cy="430"/>
            </a:xfrm>
            <a:prstGeom prst="rect">
              <a:avLst/>
            </a:prstGeom>
            <a:noFill/>
            <a:ln w="36720">
              <a:noFill/>
              <a:round/>
              <a:headEnd/>
              <a:tailEnd type="triangle" w="med" len="med"/>
            </a:ln>
            <a:effectLst/>
          </p:spPr>
          <p:txBody>
            <a:bodyPr lIns="81606" tIns="40803" rIns="81606" bIns="40803" anchor="ctr">
              <a:prstTxWarp prst="textNoShape">
                <a:avLst/>
              </a:prstTxWarp>
            </a:bodyPr>
            <a:lstStyle/>
            <a:p>
              <a:pPr defTabSz="414338" hangingPunct="0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32" charset="2"/>
                <a:buNone/>
                <a:tabLst>
                  <a:tab pos="657225" algn="l"/>
                  <a:tab pos="1312863" algn="l"/>
                </a:tabLst>
              </a:pPr>
              <a:r>
                <a:rPr lang="en-GB" sz="1600" b="1" i="0" dirty="0">
                  <a:solidFill>
                    <a:srgbClr val="FF0000"/>
                  </a:solidFill>
                </a:rPr>
                <a:t>Cleaning Efficiency</a:t>
              </a:r>
            </a:p>
          </p:txBody>
        </p:sp>
        <p:sp>
          <p:nvSpPr>
            <p:cNvPr id="12" name="AutoShape 21"/>
            <p:cNvSpPr>
              <a:spLocks noChangeArrowheads="1"/>
            </p:cNvSpPr>
            <p:nvPr/>
          </p:nvSpPr>
          <p:spPr bwMode="auto">
            <a:xfrm rot="5400000" flipH="1">
              <a:off x="4980" y="3276"/>
              <a:ext cx="408" cy="1440"/>
            </a:xfrm>
            <a:prstGeom prst="rightArrow">
              <a:avLst>
                <a:gd name="adj1" fmla="val 64528"/>
                <a:gd name="adj2" fmla="val 28435"/>
              </a:avLst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Collimation leakage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3" descr="tal2_d.eps"/>
          <p:cNvPicPr>
            <a:picLocks noChangeAspect="1"/>
          </p:cNvPicPr>
          <p:nvPr/>
        </p:nvPicPr>
        <p:blipFill>
          <a:blip r:embed="rId2"/>
          <a:srcRect l="21684" t="30000" r="16966" b="28889"/>
          <a:stretch>
            <a:fillRect/>
          </a:stretch>
        </p:blipFill>
        <p:spPr bwMode="auto">
          <a:xfrm>
            <a:off x="524473" y="658982"/>
            <a:ext cx="3906674" cy="370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22"/>
          <p:cNvSpPr txBox="1">
            <a:spLocks noChangeArrowheads="1"/>
          </p:cNvSpPr>
          <p:nvPr/>
        </p:nvSpPr>
        <p:spPr bwMode="auto">
          <a:xfrm>
            <a:off x="1739704" y="932374"/>
            <a:ext cx="2049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AM=amorphous orientation</a:t>
            </a:r>
          </a:p>
          <a:p>
            <a:r>
              <a:rPr lang="en-US" sz="1200" dirty="0">
                <a:solidFill>
                  <a:srgbClr val="0000FF"/>
                </a:solidFill>
              </a:rPr>
              <a:t>CH=channeling orientation</a:t>
            </a:r>
          </a:p>
        </p:txBody>
      </p:sp>
      <p:sp>
        <p:nvSpPr>
          <p:cNvPr id="9" name="TextBox 24"/>
          <p:cNvSpPr txBox="1">
            <a:spLocks noChangeArrowheads="1"/>
          </p:cNvSpPr>
          <p:nvPr/>
        </p:nvSpPr>
        <p:spPr bwMode="auto">
          <a:xfrm rot="16200000">
            <a:off x="-1005838" y="2177039"/>
            <a:ext cx="26181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(</a:t>
            </a:r>
            <a:r>
              <a:rPr lang="en-US" sz="1200" dirty="0" err="1"/>
              <a:t>r.u</a:t>
            </a:r>
            <a:r>
              <a:rPr lang="en-US" sz="1200" dirty="0"/>
              <a:t>.)=count rate/circulating intensity</a:t>
            </a:r>
          </a:p>
        </p:txBody>
      </p:sp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4191000" y="178039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66700" indent="-266700">
              <a:buClr>
                <a:srgbClr val="008000"/>
              </a:buClr>
              <a:buSzPct val="80000"/>
            </a:pPr>
            <a:r>
              <a:rPr lang="en-US" sz="2000" dirty="0" smtClean="0">
                <a:solidFill>
                  <a:srgbClr val="FF0000"/>
                </a:solidFill>
              </a:rPr>
              <a:t>    A:  </a:t>
            </a:r>
            <a:r>
              <a:rPr lang="en-US" sz="2000" dirty="0">
                <a:solidFill>
                  <a:srgbClr val="FF0000"/>
                </a:solidFill>
              </a:rPr>
              <a:t>beam tails (</a:t>
            </a:r>
            <a:r>
              <a:rPr lang="en-US" sz="1400" dirty="0">
                <a:solidFill>
                  <a:srgbClr val="FF0000"/>
                </a:solidFill>
              </a:rPr>
              <a:t>off-momentum and </a:t>
            </a:r>
            <a:r>
              <a:rPr lang="en-US" sz="1400" dirty="0" err="1">
                <a:solidFill>
                  <a:srgbClr val="FF0000"/>
                </a:solidFill>
              </a:rPr>
              <a:t>betatronic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TextBox 22"/>
          <p:cNvSpPr txBox="1">
            <a:spLocks noChangeArrowheads="1"/>
          </p:cNvSpPr>
          <p:nvPr/>
        </p:nvSpPr>
        <p:spPr bwMode="auto">
          <a:xfrm>
            <a:off x="4191000" y="2286000"/>
            <a:ext cx="495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66700" indent="-266700">
              <a:buClr>
                <a:srgbClr val="800000"/>
              </a:buClr>
              <a:buSzPct val="80000"/>
            </a:pPr>
            <a:r>
              <a:rPr lang="en-US" sz="2000" dirty="0" smtClean="0">
                <a:solidFill>
                  <a:srgbClr val="0000FF"/>
                </a:solidFill>
              </a:rPr>
              <a:t>    B:  </a:t>
            </a:r>
            <a:r>
              <a:rPr lang="en-US" sz="2000" dirty="0">
                <a:solidFill>
                  <a:srgbClr val="0000FF"/>
                </a:solidFill>
              </a:rPr>
              <a:t>multiple Coulomb scattering </a:t>
            </a:r>
            <a:r>
              <a:rPr lang="en-US" sz="2000" dirty="0" smtClean="0">
                <a:solidFill>
                  <a:srgbClr val="0000FF"/>
                </a:solidFill>
              </a:rPr>
              <a:t>area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7" name="TextBox 26"/>
          <p:cNvSpPr txBox="1">
            <a:spLocks noChangeArrowheads="1"/>
          </p:cNvSpPr>
          <p:nvPr/>
        </p:nvSpPr>
        <p:spPr bwMode="auto">
          <a:xfrm>
            <a:off x="4178549" y="2764372"/>
            <a:ext cx="4953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66700" indent="-266700">
              <a:buSzPct val="80000"/>
            </a:pPr>
            <a:r>
              <a:rPr lang="en-US" sz="2000" dirty="0" smtClean="0"/>
              <a:t>    </a:t>
            </a:r>
            <a:r>
              <a:rPr lang="en-US" sz="2000" b="1" i="1" dirty="0" smtClean="0"/>
              <a:t>C:  </a:t>
            </a:r>
            <a:r>
              <a:rPr lang="en-US" sz="2000" b="1" i="1" dirty="0"/>
              <a:t>shadow of the</a:t>
            </a:r>
            <a:r>
              <a:rPr lang="en-US" sz="2000" b="1" i="1" dirty="0" smtClean="0"/>
              <a:t> TAL absorber</a:t>
            </a:r>
          </a:p>
          <a:p>
            <a:pPr marL="266700" indent="-266700">
              <a:buSzPct val="80000"/>
            </a:pPr>
            <a:r>
              <a:rPr lang="en-US" sz="2000" b="1" i="1" dirty="0" smtClean="0"/>
              <a:t>   Reduction of TERTIARY HALO       almost 5 times larger !</a:t>
            </a:r>
          </a:p>
          <a:p>
            <a:pPr marL="266700" indent="-266700">
              <a:buSzPct val="80000"/>
            </a:pPr>
            <a:r>
              <a:rPr lang="en-US" sz="2000" b="1" i="1" dirty="0" smtClean="0">
                <a:solidFill>
                  <a:srgbClr val="FF0000"/>
                </a:solidFill>
              </a:rPr>
              <a:t>          Better cleaning efficiency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18" name="Picture 3" descr="fig1_2.gif"/>
          <p:cNvPicPr>
            <a:picLocks noChangeAspect="1"/>
          </p:cNvPicPr>
          <p:nvPr/>
        </p:nvPicPr>
        <p:blipFill>
          <a:blip r:embed="rId3"/>
          <a:srcRect l="53995" t="16982"/>
          <a:stretch>
            <a:fillRect/>
          </a:stretch>
        </p:blipFill>
        <p:spPr bwMode="auto">
          <a:xfrm>
            <a:off x="457200" y="4343400"/>
            <a:ext cx="48974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5715000" y="6096000"/>
            <a:ext cx="3048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8000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876800" y="5562600"/>
            <a:ext cx="838200" cy="1066800"/>
          </a:xfrm>
          <a:prstGeom prst="rect">
            <a:avLst/>
          </a:prstGeom>
          <a:gradFill flip="none" rotWithShape="1">
            <a:gsLst>
              <a:gs pos="0">
                <a:srgbClr val="CCFFCC"/>
              </a:gs>
              <a:gs pos="100000">
                <a:schemeClr val="accent3">
                  <a:lumMod val="50000"/>
                </a:scheme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1" name="Rectangle 20"/>
          <p:cNvSpPr/>
          <p:nvPr/>
        </p:nvSpPr>
        <p:spPr bwMode="auto">
          <a:xfrm>
            <a:off x="5715000" y="5562600"/>
            <a:ext cx="838200" cy="533400"/>
          </a:xfrm>
          <a:prstGeom prst="rect">
            <a:avLst/>
          </a:prstGeom>
          <a:gradFill flip="none" rotWithShape="1">
            <a:gsLst>
              <a:gs pos="0">
                <a:srgbClr val="CCFFCC"/>
              </a:gs>
              <a:gs pos="100000">
                <a:schemeClr val="accent3">
                  <a:lumMod val="50000"/>
                </a:scheme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5105400" y="5638800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Halo leakage</a:t>
            </a:r>
          </a:p>
        </p:txBody>
      </p:sp>
      <p:sp>
        <p:nvSpPr>
          <p:cNvPr id="23" name="TextBox 23"/>
          <p:cNvSpPr txBox="1">
            <a:spLocks noChangeArrowheads="1"/>
          </p:cNvSpPr>
          <p:nvPr/>
        </p:nvSpPr>
        <p:spPr bwMode="auto">
          <a:xfrm rot="16200000">
            <a:off x="5511006" y="6284119"/>
            <a:ext cx="777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TAL2</a:t>
            </a:r>
          </a:p>
        </p:txBody>
      </p:sp>
      <p:sp>
        <p:nvSpPr>
          <p:cNvPr id="24" name="Rectangle 25"/>
          <p:cNvSpPr>
            <a:spLocks noChangeArrowheads="1"/>
          </p:cNvSpPr>
          <p:nvPr/>
        </p:nvSpPr>
        <p:spPr bwMode="auto">
          <a:xfrm rot="5400000">
            <a:off x="8458200" y="6140450"/>
            <a:ext cx="3810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8197850" y="6396038"/>
            <a:ext cx="8207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BLM</a:t>
            </a:r>
          </a:p>
        </p:txBody>
      </p:sp>
      <p:sp>
        <p:nvSpPr>
          <p:cNvPr id="26" name="Isosceles Triangle 28"/>
          <p:cNvSpPr>
            <a:spLocks noChangeArrowheads="1"/>
          </p:cNvSpPr>
          <p:nvPr/>
        </p:nvSpPr>
        <p:spPr bwMode="auto">
          <a:xfrm rot="16200000">
            <a:off x="6934200" y="4648200"/>
            <a:ext cx="762000" cy="2895600"/>
          </a:xfrm>
          <a:prstGeom prst="triangle">
            <a:avLst>
              <a:gd name="adj" fmla="val 50000"/>
            </a:avLst>
          </a:prstGeom>
          <a:solidFill>
            <a:srgbClr val="DFE3B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7" name="TextBox 29"/>
          <p:cNvSpPr txBox="1">
            <a:spLocks noChangeArrowheads="1"/>
          </p:cNvSpPr>
          <p:nvPr/>
        </p:nvSpPr>
        <p:spPr bwMode="auto">
          <a:xfrm>
            <a:off x="7086600" y="5943600"/>
            <a:ext cx="1431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Spray of TAL2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5400000" flipH="1" flipV="1">
            <a:off x="3822341" y="6174381"/>
            <a:ext cx="1219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4310201" y="5464870"/>
            <a:ext cx="246656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078941" y="5946428"/>
            <a:ext cx="332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 flipH="1">
            <a:off x="4080010" y="5292528"/>
            <a:ext cx="2525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</a:t>
            </a:r>
            <a:endParaRPr lang="en-US" sz="1600" dirty="0"/>
          </a:p>
        </p:txBody>
      </p:sp>
      <p:cxnSp>
        <p:nvCxnSpPr>
          <p:cNvPr id="37" name="Straight Arrow Connector 36"/>
          <p:cNvCxnSpPr/>
          <p:nvPr/>
        </p:nvCxnSpPr>
        <p:spPr>
          <a:xfrm rot="5400000">
            <a:off x="4264441" y="5186494"/>
            <a:ext cx="336588" cy="158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044576" y="5018994"/>
            <a:ext cx="3328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86641" y="990482"/>
            <a:ext cx="2276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Paper in preparation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Collimation leakage with 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2" descr="G:\WS_roma\ions_disp_sca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7113" y="2438400"/>
            <a:ext cx="7540625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6"/>
          <p:cNvSpPr txBox="1">
            <a:spLocks noChangeArrowheads="1"/>
          </p:cNvSpPr>
          <p:nvPr/>
        </p:nvSpPr>
        <p:spPr bwMode="auto">
          <a:xfrm>
            <a:off x="401775" y="1020090"/>
            <a:ext cx="891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000" dirty="0"/>
              <a:t>Only one set of scans made by Cherenkov detector mounted on TAL2.</a:t>
            </a:r>
          </a:p>
        </p:txBody>
      </p:sp>
      <p:grpSp>
        <p:nvGrpSpPr>
          <p:cNvPr id="9" name="Gruppo 19"/>
          <p:cNvGrpSpPr>
            <a:grpSpLocks/>
          </p:cNvGrpSpPr>
          <p:nvPr/>
        </p:nvGrpSpPr>
        <p:grpSpPr bwMode="auto">
          <a:xfrm>
            <a:off x="228600" y="1676400"/>
            <a:ext cx="8569325" cy="1079500"/>
            <a:chOff x="323528" y="1340768"/>
            <a:chExt cx="8568952" cy="1080119"/>
          </a:xfrm>
        </p:grpSpPr>
        <p:sp>
          <p:nvSpPr>
            <p:cNvPr id="10" name="AutoShape 116"/>
            <p:cNvSpPr>
              <a:spLocks noChangeArrowheads="1"/>
            </p:cNvSpPr>
            <p:nvPr/>
          </p:nvSpPr>
          <p:spPr bwMode="auto">
            <a:xfrm rot="16966311" flipH="1">
              <a:off x="2595269" y="883800"/>
              <a:ext cx="179860" cy="2138071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D99594"/>
                </a:gs>
                <a:gs pos="50000">
                  <a:srgbClr val="C0504D"/>
                </a:gs>
                <a:gs pos="100000">
                  <a:srgbClr val="D99594"/>
                </a:gs>
              </a:gsLst>
              <a:lin ang="18900000" scaled="1"/>
            </a:gradFill>
            <a:ln w="12700">
              <a:solidFill>
                <a:srgbClr val="C0504D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" name="AutoShape 118"/>
            <p:cNvSpPr>
              <a:spLocks noChangeArrowheads="1"/>
            </p:cNvSpPr>
            <p:nvPr/>
          </p:nvSpPr>
          <p:spPr bwMode="auto">
            <a:xfrm rot="-5139030">
              <a:off x="3026959" y="195093"/>
              <a:ext cx="588460" cy="3324650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FFFF00"/>
                </a:gs>
                <a:gs pos="100000">
                  <a:srgbClr val="FFFF65"/>
                </a:gs>
              </a:gsLst>
              <a:lin ang="5400000" scaled="1"/>
            </a:gradFill>
            <a:ln w="12700">
              <a:solidFill>
                <a:srgbClr val="FFFF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" name="AutoShape 122"/>
            <p:cNvSpPr>
              <a:spLocks noChangeArrowheads="1"/>
            </p:cNvSpPr>
            <p:nvPr/>
          </p:nvSpPr>
          <p:spPr bwMode="auto">
            <a:xfrm rot="5576194">
              <a:off x="5730277" y="546447"/>
              <a:ext cx="549772" cy="2581506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AutoShape 126"/>
            <p:cNvSpPr>
              <a:spLocks noChangeArrowheads="1"/>
            </p:cNvSpPr>
            <p:nvPr/>
          </p:nvSpPr>
          <p:spPr bwMode="auto">
            <a:xfrm>
              <a:off x="8158833" y="1831602"/>
              <a:ext cx="179199" cy="589285"/>
            </a:xfrm>
            <a:prstGeom prst="upDownArrow">
              <a:avLst>
                <a:gd name="adj1" fmla="val 50000"/>
                <a:gd name="adj2" fmla="val 77674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Rectangle 123"/>
            <p:cNvSpPr>
              <a:spLocks noChangeArrowheads="1"/>
            </p:cNvSpPr>
            <p:nvPr/>
          </p:nvSpPr>
          <p:spPr bwMode="auto">
            <a:xfrm>
              <a:off x="323528" y="1340768"/>
              <a:ext cx="8568952" cy="382394"/>
            </a:xfrm>
            <a:prstGeom prst="rect">
              <a:avLst/>
            </a:prstGeom>
            <a:gradFill rotWithShape="0">
              <a:gsLst>
                <a:gs pos="0">
                  <a:srgbClr val="92CDDC"/>
                </a:gs>
                <a:gs pos="50000">
                  <a:srgbClr val="4BACC6"/>
                </a:gs>
                <a:gs pos="100000">
                  <a:srgbClr val="92CDDC"/>
                </a:gs>
              </a:gsLst>
              <a:lin ang="5400000" scaled="1"/>
            </a:gradFill>
            <a:ln w="12700">
              <a:solidFill>
                <a:srgbClr val="4BACC6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GB" sz="1600">
                  <a:solidFill>
                    <a:schemeClr val="bg1"/>
                  </a:solidFill>
                </a:rPr>
                <a:t>                                      beam</a:t>
              </a:r>
            </a:p>
          </p:txBody>
        </p:sp>
        <p:sp>
          <p:nvSpPr>
            <p:cNvPr id="15" name="AutoShape 124"/>
            <p:cNvSpPr>
              <a:spLocks noChangeArrowheads="1"/>
            </p:cNvSpPr>
            <p:nvPr/>
          </p:nvSpPr>
          <p:spPr bwMode="auto">
            <a:xfrm rot="5744006">
              <a:off x="1438576" y="1347020"/>
              <a:ext cx="92745" cy="821280"/>
            </a:xfrm>
            <a:prstGeom prst="flowChartOnlineStorag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grpSp>
          <p:nvGrpSpPr>
            <p:cNvPr id="16" name="Gruppo 13"/>
            <p:cNvGrpSpPr>
              <a:grpSpLocks/>
            </p:cNvGrpSpPr>
            <p:nvPr/>
          </p:nvGrpSpPr>
          <p:grpSpPr bwMode="auto">
            <a:xfrm>
              <a:off x="3731907" y="1951461"/>
              <a:ext cx="1272141" cy="397419"/>
              <a:chOff x="3827917" y="3573016"/>
              <a:chExt cx="1200133" cy="469427"/>
            </a:xfrm>
          </p:grpSpPr>
          <p:sp>
            <p:nvSpPr>
              <p:cNvPr id="20" name="Rettangolo 14"/>
              <p:cNvSpPr/>
              <p:nvPr/>
            </p:nvSpPr>
            <p:spPr>
              <a:xfrm>
                <a:off x="3827917" y="3573016"/>
                <a:ext cx="1200133" cy="469427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Text Box 139"/>
              <p:cNvSpPr txBox="1">
                <a:spLocks noChangeArrowheads="1"/>
              </p:cNvSpPr>
              <p:nvPr/>
            </p:nvSpPr>
            <p:spPr bwMode="auto">
              <a:xfrm>
                <a:off x="4046512" y="3645024"/>
                <a:ext cx="741512" cy="309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spcAft>
                    <a:spcPts val="1000"/>
                  </a:spcAft>
                </a:pPr>
                <a:r>
                  <a:rPr lang="it-IT" sz="1400" b="1">
                    <a:solidFill>
                      <a:srgbClr val="FFFFFF"/>
                    </a:solidFill>
                    <a:latin typeface="Calibri" pitchFamily="-107" charset="0"/>
                    <a:ea typeface="Arial" pitchFamily="-105" charset="0"/>
                    <a:cs typeface="Arial" pitchFamily="-105" charset="0"/>
                  </a:rPr>
                  <a:t>TAL</a:t>
                </a:r>
                <a:endParaRPr lang="it-IT" sz="1800"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</p:grpSp>
        <p:grpSp>
          <p:nvGrpSpPr>
            <p:cNvPr id="17" name="Gruppo 16"/>
            <p:cNvGrpSpPr>
              <a:grpSpLocks/>
            </p:cNvGrpSpPr>
            <p:nvPr/>
          </p:nvGrpSpPr>
          <p:grpSpPr bwMode="auto">
            <a:xfrm>
              <a:off x="7308304" y="1988840"/>
              <a:ext cx="864096" cy="288030"/>
              <a:chOff x="3827918" y="3541720"/>
              <a:chExt cx="1200133" cy="500721"/>
            </a:xfrm>
          </p:grpSpPr>
          <p:sp>
            <p:nvSpPr>
              <p:cNvPr id="18" name="Rettangolo 17"/>
              <p:cNvSpPr/>
              <p:nvPr/>
            </p:nvSpPr>
            <p:spPr>
              <a:xfrm>
                <a:off x="3827918" y="3573014"/>
                <a:ext cx="1200133" cy="469427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Text Box 139"/>
              <p:cNvSpPr txBox="1">
                <a:spLocks noChangeArrowheads="1"/>
              </p:cNvSpPr>
              <p:nvPr/>
            </p:nvSpPr>
            <p:spPr bwMode="auto">
              <a:xfrm>
                <a:off x="4046512" y="3541720"/>
                <a:ext cx="741512" cy="309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spcAft>
                    <a:spcPts val="1000"/>
                  </a:spcAft>
                </a:pPr>
                <a:r>
                  <a:rPr lang="it-IT" sz="1400" b="1">
                    <a:solidFill>
                      <a:srgbClr val="FFFFFF"/>
                    </a:solidFill>
                    <a:latin typeface="Calibri" pitchFamily="-107" charset="0"/>
                    <a:ea typeface="Arial" pitchFamily="-105" charset="0"/>
                    <a:cs typeface="Arial" pitchFamily="-105" charset="0"/>
                  </a:rPr>
                  <a:t>TAL2</a:t>
                </a:r>
                <a:endParaRPr lang="it-IT" sz="1800"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</p:grpSp>
      </p:grpSp>
      <p:sp>
        <p:nvSpPr>
          <p:cNvPr id="22" name="CasellaDiTesto 21"/>
          <p:cNvSpPr txBox="1">
            <a:spLocks noChangeArrowheads="1"/>
          </p:cNvSpPr>
          <p:nvPr/>
        </p:nvSpPr>
        <p:spPr bwMode="auto">
          <a:xfrm>
            <a:off x="5334000" y="2971800"/>
            <a:ext cx="19224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200"/>
              <a:t>MD 16</a:t>
            </a:r>
            <a:r>
              <a:rPr lang="en-GB" sz="1200" baseline="30000"/>
              <a:t>th</a:t>
            </a:r>
            <a:r>
              <a:rPr lang="en-GB" sz="1200"/>
              <a:t> November 2010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09805" y="673848"/>
            <a:ext cx="2276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Paper in preparation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124200" y="4332618"/>
            <a:ext cx="2731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Tertiary halo reduction</a:t>
            </a:r>
          </a:p>
          <a:p>
            <a:r>
              <a:rPr lang="en-US" b="1" i="1" dirty="0" smtClean="0"/>
              <a:t>4-6 times better!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916" y="2999540"/>
            <a:ext cx="6399997" cy="1143000"/>
          </a:xfrm>
        </p:spPr>
        <p:txBody>
          <a:bodyPr/>
          <a:lstStyle/>
          <a:p>
            <a:r>
              <a:rPr lang="en-US" dirty="0" smtClean="0"/>
              <a:t>Summary &amp; Outlook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2010 SPS test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13397" y="1223340"/>
            <a:ext cx="6796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Crystal collimation works very well based on </a:t>
            </a:r>
            <a:r>
              <a:rPr lang="en-US" i="1" dirty="0" smtClean="0"/>
              <a:t>channeling process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24465" y="2463171"/>
            <a:ext cx="62274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Nuclear loss rate (including </a:t>
            </a:r>
            <a:r>
              <a:rPr lang="en-US" b="1" dirty="0" smtClean="0"/>
              <a:t>diffractive</a:t>
            </a:r>
            <a:r>
              <a:rPr lang="en-US" dirty="0" smtClean="0"/>
              <a:t>) strongly depressed</a:t>
            </a:r>
          </a:p>
          <a:p>
            <a:r>
              <a:rPr lang="en-US" dirty="0" smtClean="0"/>
              <a:t>  in channeling versus amorphous orientation.</a:t>
            </a:r>
          </a:p>
          <a:p>
            <a:r>
              <a:rPr lang="en-US" dirty="0" smtClean="0"/>
              <a:t> Observed </a:t>
            </a:r>
            <a:r>
              <a:rPr lang="en-US" b="1" i="1" dirty="0" smtClean="0">
                <a:solidFill>
                  <a:srgbClr val="FF0000"/>
                </a:solidFill>
              </a:rPr>
              <a:t>for both protons and ions</a:t>
            </a:r>
            <a:r>
              <a:rPr lang="en-US" dirty="0" smtClean="0"/>
              <a:t>!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19521" y="35842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934031" y="3584234"/>
            <a:ext cx="540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 of cleaning efficiency of collimation region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61643" y="4048526"/>
            <a:ext cx="80251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Leakage is a factor 5 better in aligned orientation versus   amorphous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04187" y="4967148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18390" y="4664983"/>
            <a:ext cx="57527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Next for 2001:</a:t>
            </a:r>
          </a:p>
          <a:p>
            <a:r>
              <a:rPr lang="en-US" dirty="0" smtClean="0"/>
              <a:t> Better </a:t>
            </a:r>
            <a:r>
              <a:rPr lang="en-US" dirty="0" err="1" smtClean="0"/>
              <a:t>goniometer</a:t>
            </a:r>
            <a:r>
              <a:rPr lang="en-US" dirty="0" smtClean="0"/>
              <a:t> accuracy</a:t>
            </a:r>
          </a:p>
          <a:p>
            <a:r>
              <a:rPr lang="en-US" dirty="0" smtClean="0"/>
              <a:t> Thinner Cerenkov detector to resolve proton pile-up</a:t>
            </a:r>
          </a:p>
          <a:p>
            <a:r>
              <a:rPr lang="en-US" dirty="0" smtClean="0"/>
              <a:t>  More accurate analysis of tertiary halo [new  </a:t>
            </a:r>
            <a:r>
              <a:rPr lang="en-US" dirty="0" err="1" smtClean="0"/>
              <a:t>Medipix</a:t>
            </a:r>
            <a:r>
              <a:rPr lang="en-US" dirty="0" smtClean="0"/>
              <a:t>]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disentagling</a:t>
            </a:r>
            <a:r>
              <a:rPr lang="en-US" dirty="0" smtClean="0"/>
              <a:t> </a:t>
            </a:r>
            <a:r>
              <a:rPr lang="en-US" dirty="0" err="1" smtClean="0"/>
              <a:t>betatron</a:t>
            </a:r>
            <a:r>
              <a:rPr lang="en-US" dirty="0" smtClean="0"/>
              <a:t> from synchrotron tertiary halo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709112" y="1700394"/>
            <a:ext cx="562743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lvl="2"/>
            <a:r>
              <a:rPr lang="en-US" sz="1600" b="1" i="1" dirty="0" smtClean="0">
                <a:solidFill>
                  <a:srgbClr val="FF0000"/>
                </a:solidFill>
              </a:rPr>
              <a:t>Optimal crystal alignment easily detected and achieved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Crystal test station at SPS H8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7364" y="1203740"/>
            <a:ext cx="4149436" cy="2231370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en-US" dirty="0" smtClean="0"/>
              <a:t>   Silicon strip telescope and gas chamber </a:t>
            </a:r>
            <a:br>
              <a:rPr lang="en-US" dirty="0" smtClean="0"/>
            </a:br>
            <a:r>
              <a:rPr lang="en-US" dirty="0" smtClean="0"/>
              <a:t>to characterize new crystals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 l="12500" t="18716" r="1344" b="11746"/>
          <a:stretch>
            <a:fillRect/>
          </a:stretch>
        </p:blipFill>
        <p:spPr bwMode="auto">
          <a:xfrm>
            <a:off x="720423" y="1020090"/>
            <a:ext cx="3740753" cy="2415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423" y="3571336"/>
            <a:ext cx="2875775" cy="25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323166" y="3762587"/>
            <a:ext cx="1265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Si crystal 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 for LHC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57091" y="3582881"/>
            <a:ext cx="3375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Study more exotic crystals</a:t>
            </a:r>
            <a:br>
              <a:rPr lang="en-US" dirty="0" smtClean="0"/>
            </a:br>
            <a:r>
              <a:rPr lang="en-US" dirty="0" smtClean="0"/>
              <a:t>for different collimation scheme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49459" y="5657211"/>
            <a:ext cx="3100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Study ion </a:t>
            </a:r>
            <a:r>
              <a:rPr lang="en-US" b="1" i="1" dirty="0" smtClean="0">
                <a:solidFill>
                  <a:srgbClr val="FF0000"/>
                </a:solidFill>
                <a:ea typeface="Calibri" pitchFamily="-109" charset="0"/>
                <a:cs typeface="Calibri" pitchFamily="-109" charset="0"/>
              </a:rPr>
              <a:t>Pb</a:t>
            </a:r>
            <a:r>
              <a:rPr lang="en-US" b="1" i="1" baseline="-25000" dirty="0" smtClean="0">
                <a:solidFill>
                  <a:srgbClr val="FF0000"/>
                </a:solidFill>
                <a:ea typeface="Calibri" pitchFamily="-109" charset="0"/>
                <a:cs typeface="Calibri" pitchFamily="-109" charset="0"/>
              </a:rPr>
              <a:t>82</a:t>
            </a:r>
            <a:r>
              <a:rPr lang="en-US" b="1" i="1" dirty="0" smtClean="0">
                <a:solidFill>
                  <a:srgbClr val="FF0000"/>
                </a:solidFill>
              </a:rPr>
              <a:t> channeling 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49459" y="4685917"/>
            <a:ext cx="3033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Study new particle coherent </a:t>
            </a:r>
            <a:br>
              <a:rPr lang="en-US" dirty="0" smtClean="0"/>
            </a:br>
            <a:r>
              <a:rPr lang="en-US" dirty="0" smtClean="0"/>
              <a:t>interaction effects</a:t>
            </a:r>
            <a:endParaRPr lang="en-US" dirty="0"/>
          </a:p>
        </p:txBody>
      </p:sp>
      <p:sp>
        <p:nvSpPr>
          <p:cNvPr id="13" name="CasellaDiTesto 2"/>
          <p:cNvSpPr txBox="1">
            <a:spLocks noChangeArrowheads="1"/>
          </p:cNvSpPr>
          <p:nvPr/>
        </p:nvSpPr>
        <p:spPr bwMode="auto">
          <a:xfrm>
            <a:off x="2590800" y="5186799"/>
            <a:ext cx="465137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400" dirty="0" smtClean="0"/>
              <a:t>Si, (110 </a:t>
            </a:r>
            <a:r>
              <a:rPr lang="it-IT" sz="1400" dirty="0" err="1" smtClean="0"/>
              <a:t>plane</a:t>
            </a:r>
            <a:r>
              <a:rPr lang="it-IT" sz="1400" dirty="0" smtClean="0"/>
              <a:t> )</a:t>
            </a:r>
            <a:r>
              <a:rPr lang="it-IT" sz="1400" dirty="0"/>
              <a:t>, </a:t>
            </a:r>
            <a:r>
              <a:rPr lang="it-IT" sz="1400" dirty="0" err="1"/>
              <a:t>miscut</a:t>
            </a:r>
            <a:r>
              <a:rPr lang="it-IT" sz="1400" dirty="0"/>
              <a:t>: 22 </a:t>
            </a:r>
            <a:r>
              <a:rPr lang="el-GR" sz="1400" dirty="0"/>
              <a:t>μ</a:t>
            </a:r>
            <a:r>
              <a:rPr lang="it-IT" sz="1400" dirty="0" err="1"/>
              <a:t>rad</a:t>
            </a:r>
            <a:endParaRPr lang="it-IT" sz="1400" dirty="0" smtClean="0"/>
          </a:p>
          <a:p>
            <a:r>
              <a:rPr lang="it-IT" sz="1400" dirty="0" err="1" smtClean="0"/>
              <a:t>Deflection</a:t>
            </a:r>
            <a:r>
              <a:rPr lang="it-IT" sz="1400" dirty="0" smtClean="0"/>
              <a:t> angle: </a:t>
            </a:r>
            <a:r>
              <a:rPr lang="it-IT" sz="1400" dirty="0"/>
              <a:t>100 </a:t>
            </a:r>
            <a:r>
              <a:rPr lang="el-GR" sz="1400" dirty="0"/>
              <a:t>μ</a:t>
            </a:r>
            <a:r>
              <a:rPr lang="it-IT" sz="1400" dirty="0" err="1"/>
              <a:t>rad</a:t>
            </a:r>
            <a:endParaRPr lang="it-IT" sz="1400" dirty="0" smtClean="0"/>
          </a:p>
          <a:p>
            <a:r>
              <a:rPr lang="it-IT" sz="1400" dirty="0" err="1" smtClean="0"/>
              <a:t>size</a:t>
            </a:r>
            <a:r>
              <a:rPr lang="it-IT" sz="1400" dirty="0" smtClean="0"/>
              <a:t>: </a:t>
            </a:r>
            <a:r>
              <a:rPr lang="it-IT" sz="1400" dirty="0"/>
              <a:t>55x5x2 mm</a:t>
            </a:r>
            <a:r>
              <a:rPr lang="it-IT" sz="1400" baseline="30000" dirty="0"/>
              <a:t>3</a:t>
            </a:r>
            <a:endParaRPr lang="it-IT" sz="1400" dirty="0" smtClean="0"/>
          </a:p>
          <a:p>
            <a:r>
              <a:rPr lang="it-IT" sz="1400" dirty="0" err="1" smtClean="0"/>
              <a:t>Torsion</a:t>
            </a:r>
            <a:r>
              <a:rPr lang="it-IT" sz="1400" dirty="0" smtClean="0"/>
              <a:t> : </a:t>
            </a:r>
            <a:r>
              <a:rPr lang="it-IT" sz="1400" dirty="0" err="1"/>
              <a:t>holder</a:t>
            </a:r>
            <a:r>
              <a:rPr lang="it-IT" sz="1400" dirty="0" smtClean="0"/>
              <a:t> can </a:t>
            </a:r>
            <a:r>
              <a:rPr lang="it-IT" sz="1400" dirty="0" err="1" smtClean="0"/>
              <a:t>regulate</a:t>
            </a:r>
            <a:r>
              <a:rPr lang="it-IT" sz="1400" dirty="0" smtClean="0"/>
              <a:t> </a:t>
            </a:r>
            <a:br>
              <a:rPr lang="it-IT" sz="1400" dirty="0" smtClean="0"/>
            </a:br>
            <a:r>
              <a:rPr lang="it-IT" sz="1400" dirty="0" err="1" smtClean="0"/>
              <a:t>torsion</a:t>
            </a:r>
            <a:r>
              <a:rPr lang="it-IT" sz="1400" dirty="0" smtClean="0"/>
              <a:t> </a:t>
            </a:r>
            <a:r>
              <a:rPr lang="it-IT" sz="1400" dirty="0" err="1" smtClean="0"/>
              <a:t>within</a:t>
            </a:r>
            <a:r>
              <a:rPr lang="it-IT" sz="1400" dirty="0" smtClean="0"/>
              <a:t> 0.2 </a:t>
            </a:r>
            <a:r>
              <a:rPr lang="el-GR" sz="1400" dirty="0"/>
              <a:t>μ</a:t>
            </a:r>
            <a:r>
              <a:rPr lang="it-IT" sz="1400" dirty="0" err="1"/>
              <a:t>rad</a:t>
            </a:r>
            <a:r>
              <a:rPr lang="it-IT" sz="1400" dirty="0"/>
              <a:t>/mm</a:t>
            </a:r>
          </a:p>
        </p:txBody>
      </p:sp>
      <p:sp>
        <p:nvSpPr>
          <p:cNvPr id="15" name="Action Button: Custom 14">
            <a:hlinkClick r:id="" action="ppaction://noaction" highlightClick="1"/>
          </p:cNvPr>
          <p:cNvSpPr/>
          <p:nvPr/>
        </p:nvSpPr>
        <p:spPr>
          <a:xfrm>
            <a:off x="7466604" y="5023411"/>
            <a:ext cx="846123" cy="308837"/>
          </a:xfrm>
          <a:prstGeom prst="actionButtonBlank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PXR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Action Button: Custom 15">
            <a:hlinkClick r:id="" action="ppaction://noaction" highlightClick="1"/>
          </p:cNvPr>
          <p:cNvSpPr/>
          <p:nvPr/>
        </p:nvSpPr>
        <p:spPr>
          <a:xfrm>
            <a:off x="6945396" y="4270418"/>
            <a:ext cx="2198604" cy="415499"/>
          </a:xfrm>
          <a:prstGeom prst="actionButtonBlank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Thin Crystals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Phase 2 collimation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/>
          <a:srcRect t="2451" b="2333"/>
          <a:stretch>
            <a:fillRect/>
          </a:stretch>
        </p:blipFill>
        <p:spPr bwMode="auto">
          <a:xfrm>
            <a:off x="0" y="898525"/>
            <a:ext cx="5040313" cy="4618038"/>
          </a:xfrm>
          <a:prstGeom prst="rect">
            <a:avLst/>
          </a:prstGeom>
          <a:noFill/>
          <a:ln w="36720">
            <a:noFill/>
            <a:round/>
            <a:headEnd/>
            <a:tailEnd type="triangle" w="med" len="med"/>
          </a:ln>
          <a:effectLst/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641253" y="1203740"/>
            <a:ext cx="3525837" cy="331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31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Overall ~150 collimator locations  in LHC and transfer lines</a:t>
            </a: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base" latinLnBrk="0" hangingPunct="1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31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31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Two warm insertions dedicated to collimation: </a:t>
            </a:r>
          </a:p>
          <a:p>
            <a:pPr marL="0" marR="0" lvl="0" indent="0" algn="l" defTabSz="457200" rtl="0" eaLnBrk="1" fontAlgn="base" latinLnBrk="0" hangingPunct="1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3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IR3 </a:t>
            </a:r>
            <a:r>
              <a:rPr kumimoji="0" lang="en-GB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momentum cleaning</a:t>
            </a:r>
          </a:p>
          <a:p>
            <a:pPr marL="0" marR="0" lvl="0" indent="0" algn="l" defTabSz="457200" rtl="0" eaLnBrk="1" fontAlgn="base" latinLnBrk="0" hangingPunct="1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3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IR7 </a:t>
            </a:r>
            <a:r>
              <a:rPr kumimoji="0" lang="en-GB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betatron cleaning</a:t>
            </a:r>
          </a:p>
          <a:p>
            <a:pPr marL="0" marR="0" lvl="0" indent="0" algn="l" defTabSz="457200" rtl="0" eaLnBrk="1" fontAlgn="base" latinLnBrk="0" hangingPunct="1">
              <a:lnSpc>
                <a:spcPct val="102000"/>
              </a:lnSpc>
              <a:spcBef>
                <a:spcPct val="0"/>
              </a:spcBef>
              <a:spcAft>
                <a:spcPts val="725"/>
              </a:spcAft>
              <a:buClr>
                <a:srgbClr val="000000"/>
              </a:buClr>
              <a:buSzPct val="45000"/>
              <a:buFont typeface="Wingdings" pitchFamily="31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2000"/>
              </a:lnSpc>
              <a:spcBef>
                <a:spcPct val="0"/>
              </a:spcBef>
              <a:spcAft>
                <a:spcPts val="725"/>
              </a:spcAft>
              <a:buClr>
                <a:srgbClr val="000000"/>
              </a:buClr>
              <a:buSzPct val="45000"/>
              <a:buFont typeface="Wingdings" pitchFamily="31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Layout has been optimized for phase 1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184775" y="5091620"/>
            <a:ext cx="35020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 b="1" dirty="0" err="1"/>
              <a:t>Assman</a:t>
            </a:r>
            <a:r>
              <a:rPr lang="it-IT" sz="1400" b="1" dirty="0"/>
              <a:t>. R. </a:t>
            </a:r>
            <a:r>
              <a:rPr lang="it-IT" sz="1400" b="1" dirty="0" err="1"/>
              <a:t>et</a:t>
            </a:r>
            <a:r>
              <a:rPr lang="it-IT" sz="1400" b="1" dirty="0"/>
              <a:t> al, “The </a:t>
            </a:r>
            <a:r>
              <a:rPr lang="it-IT" sz="1400" b="1" dirty="0" err="1"/>
              <a:t>final</a:t>
            </a:r>
            <a:r>
              <a:rPr lang="it-IT" sz="1400" b="1" dirty="0"/>
              <a:t> </a:t>
            </a:r>
            <a:r>
              <a:rPr lang="it-IT" sz="1400" b="1" dirty="0" err="1"/>
              <a:t>collimation</a:t>
            </a:r>
            <a:r>
              <a:rPr lang="it-IT" sz="1400" b="1" dirty="0"/>
              <a:t> </a:t>
            </a:r>
          </a:p>
          <a:p>
            <a:r>
              <a:rPr lang="it-IT" sz="1400" b="1" dirty="0"/>
              <a:t>system </a:t>
            </a:r>
            <a:r>
              <a:rPr lang="it-IT" sz="1400" b="1" dirty="0" err="1"/>
              <a:t>for</a:t>
            </a:r>
            <a:r>
              <a:rPr lang="it-IT" sz="1400" b="1" dirty="0"/>
              <a:t> the LHC”, EPAC 2006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802910" y="4402915"/>
            <a:ext cx="413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Phase 1 means </a:t>
            </a:r>
            <a:br>
              <a:rPr lang="en-US" b="1" i="1" dirty="0" smtClean="0">
                <a:solidFill>
                  <a:srgbClr val="FF0000"/>
                </a:solidFill>
              </a:rPr>
            </a:br>
            <a:r>
              <a:rPr lang="en-US" b="1" i="1" dirty="0" smtClean="0">
                <a:solidFill>
                  <a:srgbClr val="FF0000"/>
                </a:solidFill>
              </a:rPr>
              <a:t>30-40% of nominal beam intensity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480" y="5621007"/>
            <a:ext cx="8983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Letter of Intent for LHCC in preparation</a:t>
            </a: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Plan is to install a crystal collimation region on LHC in 2012 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Rotating </a:t>
            </a:r>
            <a:r>
              <a:rPr lang="en-US" baseline="0" dirty="0" smtClean="0"/>
              <a:t>crystal in the beam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rot="16200000" flipH="1">
            <a:off x="4098636" y="2008909"/>
            <a:ext cx="750454" cy="115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257639" y="1639456"/>
            <a:ext cx="1540161" cy="9028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507423" y="5697689"/>
            <a:ext cx="9951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Appearance of 120 </a:t>
            </a:r>
            <a:r>
              <a:rPr lang="en-US" sz="2400" b="1" i="1" dirty="0" err="1" smtClean="0"/>
              <a:t>GeV/c</a:t>
            </a:r>
            <a:r>
              <a:rPr lang="en-US" sz="2400" b="1" i="1" dirty="0" smtClean="0"/>
              <a:t> proton beam</a:t>
            </a:r>
            <a:br>
              <a:rPr lang="en-US" sz="2400" b="1" i="1" dirty="0" smtClean="0"/>
            </a:br>
            <a:r>
              <a:rPr lang="en-US" sz="2400" b="1" i="1" dirty="0" smtClean="0"/>
              <a:t> deflected by crystal channeling </a:t>
            </a:r>
            <a:endParaRPr lang="en-US" sz="2400" b="1" i="1" dirty="0"/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5152" y="853507"/>
            <a:ext cx="6587667" cy="48797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353336" y="3218176"/>
            <a:ext cx="3174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Periphery of circulating beam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05686" y="1639454"/>
            <a:ext cx="9130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BLM rate </a:t>
            </a:r>
            <a:br>
              <a:rPr lang="en-US" sz="1400" dirty="0" smtClean="0"/>
            </a:br>
            <a:r>
              <a:rPr lang="en-US" sz="1400" dirty="0" smtClean="0"/>
              <a:t>close to </a:t>
            </a:r>
            <a:br>
              <a:rPr lang="en-US" sz="1400" dirty="0" smtClean="0"/>
            </a:br>
            <a:r>
              <a:rPr lang="en-US" sz="1400" dirty="0" smtClean="0"/>
              <a:t>crystal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2590800" y="1020090"/>
            <a:ext cx="1741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Crystal angle</a:t>
            </a:r>
            <a:br>
              <a:rPr lang="en-US" sz="1200" dirty="0" smtClean="0"/>
            </a:br>
            <a:r>
              <a:rPr lang="en-US" sz="1200" dirty="0" smtClean="0"/>
              <a:t>(around a vertical axis)</a:t>
            </a:r>
            <a:endParaRPr lang="en-US" sz="1200" dirty="0"/>
          </a:p>
        </p:txBody>
      </p:sp>
      <p:sp>
        <p:nvSpPr>
          <p:cNvPr id="19" name="Down Arrow 18"/>
          <p:cNvSpPr/>
          <p:nvPr/>
        </p:nvSpPr>
        <p:spPr>
          <a:xfrm>
            <a:off x="2611287" y="3563768"/>
            <a:ext cx="484632" cy="15160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916" y="23090"/>
            <a:ext cx="6399997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Road</a:t>
            </a:r>
            <a:r>
              <a:rPr lang="en-GB" sz="4000" dirty="0" smtClean="0"/>
              <a:t>-map for a test in LHC</a:t>
            </a:r>
            <a:br>
              <a:rPr lang="en-GB" sz="40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69905" y="1411907"/>
          <a:ext cx="7617983" cy="4154171"/>
        </p:xfrm>
        <a:graphic>
          <a:graphicData uri="http://schemas.openxmlformats.org/drawingml/2006/table">
            <a:tbl>
              <a:tblPr/>
              <a:tblGrid>
                <a:gridCol w="1447728"/>
                <a:gridCol w="1131581"/>
                <a:gridCol w="1743601"/>
                <a:gridCol w="1731818"/>
                <a:gridCol w="1563255"/>
              </a:tblGrid>
              <a:tr h="48898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Parameters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Obtained in 2009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Obtained in 2010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Required for LHC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5" charset="0"/>
                        <a:ea typeface="Comic Sans MS" pitchFamily="-105" charset="0"/>
                        <a:cs typeface="Comic Sans MS" pitchFamily="-105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Channeling efficiency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90÷95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★★</a:t>
                      </a: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5" charset="0"/>
                        <a:ea typeface="Comic Sans MS" pitchFamily="-105" charset="0"/>
                        <a:cs typeface="Comic Sans MS" pitchFamily="-105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Nuclear loss reduction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5-10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20÷30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★★</a:t>
                      </a: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Goniometer: angular accuracy [µrad]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30÷40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1÷2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★</a:t>
                      </a: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Crystal bend [µrad]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140÷150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150÷170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50÷100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★★★</a:t>
                      </a: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Crystal torsion [µrad]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20÷30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0.1÷1 (*)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0.1÷1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★★★</a:t>
                      </a: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Amorphous layer on crystal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About zero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About zero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About zero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★★</a:t>
                      </a: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Collimation leakage reduction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Should be analyzed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★★</a:t>
                      </a: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57788" y="5906863"/>
            <a:ext cx="276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(*) On external beam test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7" name="Group 62"/>
          <p:cNvGrpSpPr>
            <a:grpSpLocks/>
          </p:cNvGrpSpPr>
          <p:nvPr/>
        </p:nvGrpSpPr>
        <p:grpSpPr bwMode="auto">
          <a:xfrm>
            <a:off x="0" y="1371600"/>
            <a:ext cx="6019800" cy="4975225"/>
            <a:chOff x="228600" y="1600200"/>
            <a:chExt cx="6019800" cy="4975225"/>
          </a:xfrm>
        </p:grpSpPr>
        <p:sp>
          <p:nvSpPr>
            <p:cNvPr id="8" name="Rectangle 2" descr="10%"/>
            <p:cNvSpPr>
              <a:spLocks noChangeArrowheads="1"/>
            </p:cNvSpPr>
            <p:nvPr/>
          </p:nvSpPr>
          <p:spPr bwMode="auto">
            <a:xfrm>
              <a:off x="1828800" y="4441825"/>
              <a:ext cx="762000" cy="2133600"/>
            </a:xfrm>
            <a:prstGeom prst="rect">
              <a:avLst/>
            </a:prstGeom>
            <a:pattFill prst="pct10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600" i="1">
                <a:latin typeface="Arial" pitchFamily="32" charset="0"/>
              </a:endParaRPr>
            </a:p>
          </p:txBody>
        </p:sp>
        <p:sp>
          <p:nvSpPr>
            <p:cNvPr id="9" name="Line 3"/>
            <p:cNvSpPr>
              <a:spLocks noChangeShapeType="1"/>
            </p:cNvSpPr>
            <p:nvPr/>
          </p:nvSpPr>
          <p:spPr bwMode="auto">
            <a:xfrm>
              <a:off x="381000" y="4452938"/>
              <a:ext cx="1524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4"/>
            <p:cNvSpPr>
              <a:spLocks noChangeShapeType="1"/>
            </p:cNvSpPr>
            <p:nvPr/>
          </p:nvSpPr>
          <p:spPr bwMode="auto">
            <a:xfrm flipV="1">
              <a:off x="2209800" y="4441825"/>
              <a:ext cx="1600200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5"/>
            <p:cNvSpPr>
              <a:spLocks noChangeShapeType="1"/>
            </p:cNvSpPr>
            <p:nvPr/>
          </p:nvSpPr>
          <p:spPr bwMode="auto">
            <a:xfrm flipV="1">
              <a:off x="2438400" y="4191000"/>
              <a:ext cx="685800" cy="41433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1905000" y="3657600"/>
              <a:ext cx="205263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00FF00"/>
                  </a:solidFill>
                </a:rPr>
                <a:t>Secondary halo</a:t>
              </a: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3505200" y="3908425"/>
              <a:ext cx="3206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00FF00"/>
                  </a:solidFill>
                </a:rPr>
                <a:t>p</a:t>
              </a: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3352800" y="5280025"/>
              <a:ext cx="3397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00FF00"/>
                  </a:solidFill>
                  <a:latin typeface="Arial" pitchFamily="32" charset="0"/>
                </a:rPr>
                <a:t>p</a:t>
              </a: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2951163" y="5118100"/>
              <a:ext cx="3238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chemeClr val="accent2"/>
                  </a:solidFill>
                </a:rPr>
                <a:t>e</a:t>
              </a:r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3108325" y="3946525"/>
              <a:ext cx="3238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chemeClr val="accent2"/>
                  </a:solidFill>
                  <a:latin typeface="Symbol" pitchFamily="32" charset="2"/>
                </a:rPr>
                <a:t>p</a:t>
              </a:r>
            </a:p>
          </p:txBody>
        </p:sp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 rot="-5400000">
              <a:off x="1186656" y="5230019"/>
              <a:ext cx="2011363" cy="5810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/>
                <a:t>Primary collimator</a:t>
              </a:r>
            </a:p>
            <a:p>
              <a:pPr algn="ctr"/>
              <a:r>
                <a:rPr lang="en-US" sz="1600"/>
                <a:t>(scatterer)</a:t>
              </a:r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>
              <a:off x="381000" y="4327525"/>
              <a:ext cx="1524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381000" y="3717925"/>
              <a:ext cx="1524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381000" y="3870325"/>
              <a:ext cx="1524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15"/>
            <p:cNvSpPr>
              <a:spLocks noChangeShapeType="1"/>
            </p:cNvSpPr>
            <p:nvPr/>
          </p:nvSpPr>
          <p:spPr bwMode="auto">
            <a:xfrm>
              <a:off x="381000" y="4022725"/>
              <a:ext cx="1524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16"/>
            <p:cNvSpPr>
              <a:spLocks noChangeShapeType="1"/>
            </p:cNvSpPr>
            <p:nvPr/>
          </p:nvSpPr>
          <p:spPr bwMode="auto">
            <a:xfrm>
              <a:off x="381000" y="4175125"/>
              <a:ext cx="1524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>
              <a:off x="381000" y="3592513"/>
              <a:ext cx="1524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>
              <a:off x="381000" y="3005138"/>
              <a:ext cx="152400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19"/>
            <p:cNvSpPr>
              <a:spLocks noChangeShapeType="1"/>
            </p:cNvSpPr>
            <p:nvPr/>
          </p:nvSpPr>
          <p:spPr bwMode="auto">
            <a:xfrm>
              <a:off x="381000" y="3157538"/>
              <a:ext cx="152400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0"/>
            <p:cNvSpPr>
              <a:spLocks noChangeShapeType="1"/>
            </p:cNvSpPr>
            <p:nvPr/>
          </p:nvSpPr>
          <p:spPr bwMode="auto">
            <a:xfrm>
              <a:off x="381000" y="3309938"/>
              <a:ext cx="1524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1"/>
            <p:cNvSpPr>
              <a:spLocks noChangeShapeType="1"/>
            </p:cNvSpPr>
            <p:nvPr/>
          </p:nvSpPr>
          <p:spPr bwMode="auto">
            <a:xfrm>
              <a:off x="381000" y="3462338"/>
              <a:ext cx="1524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22"/>
            <p:cNvSpPr>
              <a:spLocks noChangeShapeType="1"/>
            </p:cNvSpPr>
            <p:nvPr/>
          </p:nvSpPr>
          <p:spPr bwMode="auto">
            <a:xfrm>
              <a:off x="381000" y="2879725"/>
              <a:ext cx="1524000" cy="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3"/>
            <p:cNvSpPr>
              <a:spLocks noChangeShapeType="1"/>
            </p:cNvSpPr>
            <p:nvPr/>
          </p:nvSpPr>
          <p:spPr bwMode="auto">
            <a:xfrm>
              <a:off x="381000" y="2286000"/>
              <a:ext cx="1524000" cy="0"/>
            </a:xfrm>
            <a:prstGeom prst="line">
              <a:avLst/>
            </a:prstGeom>
            <a:noFill/>
            <a:ln w="1270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4"/>
            <p:cNvSpPr>
              <a:spLocks noChangeShapeType="1"/>
            </p:cNvSpPr>
            <p:nvPr/>
          </p:nvSpPr>
          <p:spPr bwMode="auto">
            <a:xfrm>
              <a:off x="381000" y="2438400"/>
              <a:ext cx="1524000" cy="0"/>
            </a:xfrm>
            <a:prstGeom prst="line">
              <a:avLst/>
            </a:prstGeom>
            <a:noFill/>
            <a:ln w="1524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25"/>
            <p:cNvSpPr>
              <a:spLocks noChangeShapeType="1"/>
            </p:cNvSpPr>
            <p:nvPr/>
          </p:nvSpPr>
          <p:spPr bwMode="auto">
            <a:xfrm>
              <a:off x="381000" y="2590800"/>
              <a:ext cx="1524000" cy="0"/>
            </a:xfrm>
            <a:prstGeom prst="line">
              <a:avLst/>
            </a:prstGeom>
            <a:noFill/>
            <a:ln w="1270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>
              <a:off x="381000" y="2727325"/>
              <a:ext cx="1524000" cy="0"/>
            </a:xfrm>
            <a:prstGeom prst="line">
              <a:avLst/>
            </a:prstGeom>
            <a:noFill/>
            <a:ln w="1016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27"/>
            <p:cNvSpPr>
              <a:spLocks noChangeShapeType="1"/>
            </p:cNvSpPr>
            <p:nvPr/>
          </p:nvSpPr>
          <p:spPr bwMode="auto">
            <a:xfrm>
              <a:off x="381000" y="2160588"/>
              <a:ext cx="1524000" cy="0"/>
            </a:xfrm>
            <a:prstGeom prst="line">
              <a:avLst/>
            </a:prstGeom>
            <a:noFill/>
            <a:ln w="1016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28"/>
            <p:cNvSpPr>
              <a:spLocks noChangeShapeType="1"/>
            </p:cNvSpPr>
            <p:nvPr/>
          </p:nvSpPr>
          <p:spPr bwMode="auto">
            <a:xfrm>
              <a:off x="381000" y="2030413"/>
              <a:ext cx="1524000" cy="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29"/>
            <p:cNvSpPr>
              <a:spLocks noChangeShapeType="1"/>
            </p:cNvSpPr>
            <p:nvPr/>
          </p:nvSpPr>
          <p:spPr bwMode="auto">
            <a:xfrm>
              <a:off x="381000" y="1905000"/>
              <a:ext cx="152400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30"/>
            <p:cNvSpPr>
              <a:spLocks noChangeShapeType="1"/>
            </p:cNvSpPr>
            <p:nvPr/>
          </p:nvSpPr>
          <p:spPr bwMode="auto">
            <a:xfrm>
              <a:off x="381000" y="1752600"/>
              <a:ext cx="152400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31"/>
            <p:cNvSpPr>
              <a:spLocks noChangeShapeType="1"/>
            </p:cNvSpPr>
            <p:nvPr/>
          </p:nvSpPr>
          <p:spPr bwMode="auto">
            <a:xfrm>
              <a:off x="381000" y="1600200"/>
              <a:ext cx="1524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32"/>
            <p:cNvSpPr>
              <a:spLocks noChangeArrowheads="1"/>
            </p:cNvSpPr>
            <p:nvPr/>
          </p:nvSpPr>
          <p:spPr bwMode="auto">
            <a:xfrm>
              <a:off x="1752600" y="1812925"/>
              <a:ext cx="152400" cy="1295400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39" name="Text Box 33"/>
            <p:cNvSpPr txBox="1">
              <a:spLocks noChangeArrowheads="1"/>
            </p:cNvSpPr>
            <p:nvPr/>
          </p:nvSpPr>
          <p:spPr bwMode="auto">
            <a:xfrm>
              <a:off x="304800" y="2155825"/>
              <a:ext cx="14351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200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pitchFamily="-112" charset="0"/>
                  <a:ea typeface="ＭＳ Ｐゴシック" pitchFamily="-112" charset="-128"/>
                  <a:cs typeface="ＭＳ Ｐゴシック" pitchFamily="-112" charset="-128"/>
                </a:rPr>
                <a:t>Beam Core</a:t>
              </a:r>
            </a:p>
          </p:txBody>
        </p:sp>
        <p:sp>
          <p:nvSpPr>
            <p:cNvPr id="40" name="Line 34"/>
            <p:cNvSpPr>
              <a:spLocks noChangeShapeType="1"/>
            </p:cNvSpPr>
            <p:nvPr/>
          </p:nvSpPr>
          <p:spPr bwMode="auto">
            <a:xfrm>
              <a:off x="2057400" y="2971800"/>
              <a:ext cx="0" cy="10668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Text Box 35"/>
            <p:cNvSpPr txBox="1">
              <a:spLocks noChangeArrowheads="1"/>
            </p:cNvSpPr>
            <p:nvPr/>
          </p:nvSpPr>
          <p:spPr bwMode="auto">
            <a:xfrm>
              <a:off x="2590800" y="5584825"/>
              <a:ext cx="107473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chemeClr val="accent2"/>
                  </a:solidFill>
                </a:rPr>
                <a:t>Shower</a:t>
              </a:r>
            </a:p>
          </p:txBody>
        </p:sp>
        <p:sp>
          <p:nvSpPr>
            <p:cNvPr id="42" name="Line 36"/>
            <p:cNvSpPr>
              <a:spLocks noChangeShapeType="1"/>
            </p:cNvSpPr>
            <p:nvPr/>
          </p:nvSpPr>
          <p:spPr bwMode="auto">
            <a:xfrm>
              <a:off x="1905000" y="2422525"/>
              <a:ext cx="152400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38"/>
            <p:cNvSpPr>
              <a:spLocks noChangeShapeType="1"/>
            </p:cNvSpPr>
            <p:nvPr/>
          </p:nvSpPr>
          <p:spPr bwMode="auto">
            <a:xfrm>
              <a:off x="228600" y="4327525"/>
              <a:ext cx="0" cy="2444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Text Box 42"/>
            <p:cNvSpPr txBox="1">
              <a:spLocks noChangeArrowheads="1"/>
            </p:cNvSpPr>
            <p:nvPr/>
          </p:nvSpPr>
          <p:spPr bwMode="auto">
            <a:xfrm>
              <a:off x="533400" y="3305175"/>
              <a:ext cx="1166813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200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pitchFamily="-112" charset="0"/>
                  <a:ea typeface="ＭＳ Ｐゴシック" pitchFamily="-112" charset="-128"/>
                  <a:cs typeface="ＭＳ Ｐゴシック" pitchFamily="-112" charset="-128"/>
                </a:rPr>
                <a:t>Primary </a:t>
              </a:r>
            </a:p>
            <a:p>
              <a:pPr>
                <a:defRPr/>
              </a:pPr>
              <a:r>
                <a:rPr lang="en-US" sz="200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pitchFamily="-112" charset="0"/>
                  <a:ea typeface="ＭＳ Ｐゴシック" pitchFamily="-112" charset="-128"/>
                  <a:cs typeface="ＭＳ Ｐゴシック" pitchFamily="-112" charset="-128"/>
                </a:rPr>
                <a:t>halo (p)</a:t>
              </a:r>
            </a:p>
          </p:txBody>
        </p:sp>
        <p:sp>
          <p:nvSpPr>
            <p:cNvPr id="45" name="Rectangle 43" descr="75%"/>
            <p:cNvSpPr>
              <a:spLocks noChangeArrowheads="1"/>
            </p:cNvSpPr>
            <p:nvPr/>
          </p:nvSpPr>
          <p:spPr bwMode="auto">
            <a:xfrm>
              <a:off x="3657600" y="4899025"/>
              <a:ext cx="2590800" cy="1654175"/>
            </a:xfrm>
            <a:prstGeom prst="rect">
              <a:avLst/>
            </a:prstGeom>
            <a:pattFill prst="pct75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600" i="1">
                <a:latin typeface="Arial" pitchFamily="32" charset="0"/>
              </a:endParaRPr>
            </a:p>
          </p:txBody>
        </p:sp>
        <p:sp>
          <p:nvSpPr>
            <p:cNvPr id="46" name="Line 51"/>
            <p:cNvSpPr>
              <a:spLocks noChangeShapeType="1"/>
            </p:cNvSpPr>
            <p:nvPr/>
          </p:nvSpPr>
          <p:spPr bwMode="auto">
            <a:xfrm>
              <a:off x="2438400" y="4605338"/>
              <a:ext cx="1371600" cy="6508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52"/>
            <p:cNvSpPr>
              <a:spLocks noChangeShapeType="1"/>
            </p:cNvSpPr>
            <p:nvPr/>
          </p:nvSpPr>
          <p:spPr bwMode="auto">
            <a:xfrm flipV="1">
              <a:off x="2286000" y="4746625"/>
              <a:ext cx="1524000" cy="15240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53"/>
            <p:cNvSpPr>
              <a:spLocks noChangeShapeType="1"/>
            </p:cNvSpPr>
            <p:nvPr/>
          </p:nvSpPr>
          <p:spPr bwMode="auto">
            <a:xfrm>
              <a:off x="2057400" y="4518025"/>
              <a:ext cx="1676400" cy="38100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Text Box 55"/>
            <p:cNvSpPr txBox="1">
              <a:spLocks noChangeArrowheads="1"/>
            </p:cNvSpPr>
            <p:nvPr/>
          </p:nvSpPr>
          <p:spPr bwMode="auto">
            <a:xfrm>
              <a:off x="3886200" y="5203825"/>
              <a:ext cx="2209800" cy="5810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Secondary collimator</a:t>
              </a:r>
            </a:p>
            <a:p>
              <a:pPr algn="ctr"/>
              <a:r>
                <a:rPr lang="en-US" sz="1600"/>
                <a:t>(massive absorber)</a:t>
              </a:r>
            </a:p>
          </p:txBody>
        </p:sp>
        <p:sp>
          <p:nvSpPr>
            <p:cNvPr id="50" name="Line 56"/>
            <p:cNvSpPr>
              <a:spLocks noChangeShapeType="1"/>
            </p:cNvSpPr>
            <p:nvPr/>
          </p:nvSpPr>
          <p:spPr bwMode="auto">
            <a:xfrm>
              <a:off x="2286000" y="4746625"/>
              <a:ext cx="1447800" cy="30480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58"/>
            <p:cNvSpPr>
              <a:spLocks noChangeShapeType="1"/>
            </p:cNvSpPr>
            <p:nvPr/>
          </p:nvSpPr>
          <p:spPr bwMode="auto">
            <a:xfrm>
              <a:off x="2286000" y="4594225"/>
              <a:ext cx="609600" cy="73977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59"/>
            <p:cNvSpPr>
              <a:spLocks noChangeShapeType="1"/>
            </p:cNvSpPr>
            <p:nvPr/>
          </p:nvSpPr>
          <p:spPr bwMode="auto">
            <a:xfrm>
              <a:off x="2438400" y="4910138"/>
              <a:ext cx="1295400" cy="29368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3" name="Text Box 39"/>
          <p:cNvSpPr txBox="1">
            <a:spLocks noChangeArrowheads="1"/>
          </p:cNvSpPr>
          <p:nvPr/>
        </p:nvSpPr>
        <p:spPr bwMode="auto">
          <a:xfrm>
            <a:off x="0" y="4874567"/>
            <a:ext cx="16081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 i="1" dirty="0"/>
              <a:t>&lt;</a:t>
            </a:r>
            <a:r>
              <a:rPr lang="en-GB" sz="2400" b="1" i="1" dirty="0">
                <a:latin typeface="Symbol" pitchFamily="32" charset="2"/>
                <a:sym typeface="Symbol" pitchFamily="32" charset="2"/>
              </a:rPr>
              <a:t></a:t>
            </a:r>
            <a:r>
              <a:rPr lang="en-GB" sz="2400" b="1" i="1" dirty="0"/>
              <a:t>x’</a:t>
            </a:r>
            <a:r>
              <a:rPr lang="en-GB" sz="2400" b="1" i="1" baseline="30000" dirty="0"/>
              <a:t>2</a:t>
            </a:r>
            <a:r>
              <a:rPr lang="en-GB" sz="2400" b="1" i="1" dirty="0"/>
              <a:t>&gt;~ L  </a:t>
            </a:r>
            <a:endParaRPr lang="en-US" sz="2400" b="1" i="1" dirty="0"/>
          </a:p>
        </p:txBody>
      </p:sp>
      <p:sp>
        <p:nvSpPr>
          <p:cNvPr id="54" name="TextBox 63"/>
          <p:cNvSpPr txBox="1">
            <a:spLocks noChangeArrowheads="1"/>
          </p:cNvSpPr>
          <p:nvPr/>
        </p:nvSpPr>
        <p:spPr bwMode="auto">
          <a:xfrm>
            <a:off x="4191000" y="1143000"/>
            <a:ext cx="4953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90500" indent="-190500" defTabSz="449263">
              <a:spcBef>
                <a:spcPct val="50000"/>
              </a:spcBef>
              <a:buClr>
                <a:srgbClr val="0000FF"/>
              </a:buClr>
              <a:buSzPct val="75000"/>
            </a:pPr>
            <a:r>
              <a:rPr lang="en-US" sz="2000" dirty="0">
                <a:ea typeface="Comic Sans MS" pitchFamily="32" charset="0"/>
                <a:cs typeface="Comic Sans MS" pitchFamily="32" charset="0"/>
              </a:rPr>
              <a:t>How it works ?</a:t>
            </a:r>
          </a:p>
          <a:p>
            <a:pPr marL="190500" indent="-190500" defTabSz="449263">
              <a:spcBef>
                <a:spcPct val="50000"/>
              </a:spcBef>
              <a:buClr>
                <a:srgbClr val="0000FF"/>
              </a:buClr>
              <a:buSzPct val="75000"/>
              <a:buFont typeface="Wingdings" charset="2"/>
              <a:buChar char="§"/>
            </a:pPr>
            <a:r>
              <a:rPr lang="en-US" sz="1600" dirty="0">
                <a:ea typeface="Comic Sans MS" pitchFamily="32" charset="0"/>
                <a:cs typeface="Comic Sans MS" pitchFamily="32" charset="0"/>
              </a:rPr>
              <a:t>A short </a:t>
            </a:r>
            <a:r>
              <a:rPr lang="en-US" sz="1600" dirty="0" err="1">
                <a:ea typeface="Comic Sans MS" pitchFamily="32" charset="0"/>
                <a:cs typeface="Comic Sans MS" pitchFamily="32" charset="0"/>
              </a:rPr>
              <a:t>scatterer</a:t>
            </a:r>
            <a:r>
              <a:rPr lang="en-US" sz="1600" dirty="0">
                <a:ea typeface="Comic Sans MS" pitchFamily="32" charset="0"/>
                <a:cs typeface="Comic Sans MS" pitchFamily="32" charset="0"/>
              </a:rPr>
              <a:t> deflects the primary halo</a:t>
            </a:r>
          </a:p>
          <a:p>
            <a:pPr marL="190500" indent="-190500" defTabSz="449263">
              <a:spcBef>
                <a:spcPct val="50000"/>
              </a:spcBef>
              <a:buClr>
                <a:srgbClr val="0000FF"/>
              </a:buClr>
              <a:buSzPct val="75000"/>
              <a:buFont typeface="Wingdings" charset="2"/>
              <a:buChar char="§"/>
            </a:pPr>
            <a:r>
              <a:rPr lang="en-US" sz="1600" dirty="0">
                <a:ea typeface="Comic Sans MS" pitchFamily="32" charset="0"/>
                <a:cs typeface="Comic Sans MS" pitchFamily="32" charset="0"/>
              </a:rPr>
              <a:t>A long collimator intercepts the secondary halo</a:t>
            </a:r>
          </a:p>
          <a:p>
            <a:pPr marL="190500" indent="-190500" defTabSz="449263">
              <a:spcBef>
                <a:spcPct val="50000"/>
              </a:spcBef>
              <a:buClr>
                <a:srgbClr val="0000FF"/>
              </a:buClr>
              <a:buSzPct val="75000"/>
              <a:buFont typeface="Wingdings" charset="2"/>
              <a:buChar char="§"/>
            </a:pPr>
            <a:r>
              <a:rPr lang="en-US" sz="1600" dirty="0">
                <a:ea typeface="Comic Sans MS" pitchFamily="32" charset="0"/>
                <a:cs typeface="Comic Sans MS" pitchFamily="32" charset="0"/>
              </a:rPr>
              <a:t>The amplitude of the halo particles increases via multiple scattering and multi-turn </a:t>
            </a:r>
            <a:r>
              <a:rPr lang="en-US" sz="1600" dirty="0" smtClean="0">
                <a:ea typeface="Comic Sans MS" pitchFamily="32" charset="0"/>
                <a:cs typeface="Comic Sans MS" pitchFamily="32" charset="0"/>
              </a:rPr>
              <a:t>effects. </a:t>
            </a:r>
            <a:endParaRPr lang="en-US" sz="1600" dirty="0"/>
          </a:p>
        </p:txBody>
      </p:sp>
      <p:cxnSp>
        <p:nvCxnSpPr>
          <p:cNvPr id="55" name="Straight Connector 53"/>
          <p:cNvCxnSpPr>
            <a:cxnSpLocks noChangeShapeType="1"/>
          </p:cNvCxnSpPr>
          <p:nvPr/>
        </p:nvCxnSpPr>
        <p:spPr bwMode="auto">
          <a:xfrm>
            <a:off x="1524000" y="2209800"/>
            <a:ext cx="2590800" cy="15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56" name="Straight Arrow Connector 56"/>
          <p:cNvCxnSpPr>
            <a:cxnSpLocks noChangeShapeType="1"/>
          </p:cNvCxnSpPr>
          <p:nvPr/>
        </p:nvCxnSpPr>
        <p:spPr bwMode="auto">
          <a:xfrm rot="5400000">
            <a:off x="724694" y="3237706"/>
            <a:ext cx="20574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sysDash"/>
            <a:round/>
            <a:headEnd type="arrow" w="med" len="med"/>
            <a:tailEnd type="arrow" w="med" len="med"/>
          </a:ln>
        </p:spPr>
      </p:cxnSp>
      <p:sp>
        <p:nvSpPr>
          <p:cNvPr id="57" name="TextBox 63"/>
          <p:cNvSpPr txBox="1">
            <a:spLocks noChangeArrowheads="1"/>
          </p:cNvSpPr>
          <p:nvPr/>
        </p:nvSpPr>
        <p:spPr bwMode="auto">
          <a:xfrm>
            <a:off x="1752600" y="3124200"/>
            <a:ext cx="38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/>
              <a:t>r</a:t>
            </a:r>
            <a:r>
              <a:rPr lang="en-US" sz="1800" baseline="-25000"/>
              <a:t>1</a:t>
            </a:r>
          </a:p>
        </p:txBody>
      </p:sp>
      <p:cxnSp>
        <p:nvCxnSpPr>
          <p:cNvPr id="58" name="Straight Arrow Connector 64"/>
          <p:cNvCxnSpPr>
            <a:cxnSpLocks noChangeShapeType="1"/>
          </p:cNvCxnSpPr>
          <p:nvPr/>
        </p:nvCxnSpPr>
        <p:spPr bwMode="auto">
          <a:xfrm rot="5400000">
            <a:off x="2553494" y="3466306"/>
            <a:ext cx="25146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sysDash"/>
            <a:round/>
            <a:headEnd type="arrow" w="med" len="med"/>
            <a:tailEnd type="arrow" w="med" len="med"/>
          </a:ln>
        </p:spPr>
      </p:cxnSp>
      <p:sp>
        <p:nvSpPr>
          <p:cNvPr id="59" name="TextBox 65"/>
          <p:cNvSpPr txBox="1">
            <a:spLocks noChangeArrowheads="1"/>
          </p:cNvSpPr>
          <p:nvPr/>
        </p:nvSpPr>
        <p:spPr bwMode="auto">
          <a:xfrm>
            <a:off x="3886200" y="3124200"/>
            <a:ext cx="414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/>
              <a:t>r</a:t>
            </a:r>
            <a:r>
              <a:rPr lang="en-US" sz="1800" baseline="-25000"/>
              <a:t>2</a:t>
            </a:r>
          </a:p>
        </p:txBody>
      </p:sp>
      <p:sp>
        <p:nvSpPr>
          <p:cNvPr id="60" name="TextBox 57"/>
          <p:cNvSpPr txBox="1">
            <a:spLocks noChangeArrowheads="1"/>
          </p:cNvSpPr>
          <p:nvPr/>
        </p:nvSpPr>
        <p:spPr bwMode="auto">
          <a:xfrm>
            <a:off x="6400800" y="3039288"/>
            <a:ext cx="2286000" cy="206210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Beware of the diffractive events in the </a:t>
            </a:r>
            <a:r>
              <a:rPr lang="en-US" sz="1600" b="1" i="1" dirty="0" smtClean="0">
                <a:solidFill>
                  <a:srgbClr val="FF0000"/>
                </a:solidFill>
              </a:rPr>
              <a:t>primary </a:t>
            </a:r>
          </a:p>
          <a:p>
            <a:endParaRPr lang="en-US" sz="1600" b="1" i="1" dirty="0" smtClean="0">
              <a:solidFill>
                <a:srgbClr val="FF0000"/>
              </a:solidFill>
            </a:endParaRPr>
          </a:p>
          <a:p>
            <a:r>
              <a:rPr lang="en-US" sz="1600" b="1" i="1" dirty="0" smtClean="0">
                <a:solidFill>
                  <a:srgbClr val="FF0000"/>
                </a:solidFill>
              </a:rPr>
              <a:t> They are a limiting factor for current LHC collimation</a:t>
            </a:r>
          </a:p>
          <a:p>
            <a:r>
              <a:rPr lang="en-US" sz="1600" b="1" i="1" dirty="0" smtClean="0">
                <a:solidFill>
                  <a:srgbClr val="FF0000"/>
                </a:solidFill>
              </a:rPr>
              <a:t>system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199940" y="5460950"/>
            <a:ext cx="161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Tertiary halo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6061395" y="5403800"/>
            <a:ext cx="1189182" cy="571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6061395" y="5911800"/>
            <a:ext cx="1189182" cy="571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6061395" y="5765750"/>
            <a:ext cx="1493982" cy="3730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idea!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47" name="Line 2"/>
          <p:cNvSpPr>
            <a:spLocks noChangeShapeType="1"/>
          </p:cNvSpPr>
          <p:nvPr/>
        </p:nvSpPr>
        <p:spPr bwMode="auto">
          <a:xfrm>
            <a:off x="533400" y="4128203"/>
            <a:ext cx="1524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3"/>
          <p:cNvSpPr>
            <a:spLocks noChangeShapeType="1"/>
          </p:cNvSpPr>
          <p:nvPr/>
        </p:nvSpPr>
        <p:spPr bwMode="auto">
          <a:xfrm>
            <a:off x="2514600" y="4142490"/>
            <a:ext cx="2743200" cy="3048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3511550" y="4218690"/>
            <a:ext cx="320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800080"/>
                </a:solidFill>
              </a:rPr>
              <a:t>p</a:t>
            </a:r>
          </a:p>
        </p:txBody>
      </p:sp>
      <p:sp>
        <p:nvSpPr>
          <p:cNvPr id="50" name="Line 5"/>
          <p:cNvSpPr>
            <a:spLocks noChangeShapeType="1"/>
          </p:cNvSpPr>
          <p:nvPr/>
        </p:nvSpPr>
        <p:spPr bwMode="auto">
          <a:xfrm>
            <a:off x="533400" y="4001203"/>
            <a:ext cx="1524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Line 6"/>
          <p:cNvSpPr>
            <a:spLocks noChangeShapeType="1"/>
          </p:cNvSpPr>
          <p:nvPr/>
        </p:nvSpPr>
        <p:spPr bwMode="auto">
          <a:xfrm>
            <a:off x="533400" y="3385253"/>
            <a:ext cx="1524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Line 7"/>
          <p:cNvSpPr>
            <a:spLocks noChangeShapeType="1"/>
          </p:cNvSpPr>
          <p:nvPr/>
        </p:nvSpPr>
        <p:spPr bwMode="auto">
          <a:xfrm>
            <a:off x="533400" y="3539240"/>
            <a:ext cx="1524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8"/>
          <p:cNvSpPr>
            <a:spLocks noChangeShapeType="1"/>
          </p:cNvSpPr>
          <p:nvPr/>
        </p:nvSpPr>
        <p:spPr bwMode="auto">
          <a:xfrm>
            <a:off x="533400" y="3693228"/>
            <a:ext cx="1524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Line 9"/>
          <p:cNvSpPr>
            <a:spLocks noChangeShapeType="1"/>
          </p:cNvSpPr>
          <p:nvPr/>
        </p:nvSpPr>
        <p:spPr bwMode="auto">
          <a:xfrm>
            <a:off x="533400" y="3847215"/>
            <a:ext cx="1524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Line 10"/>
          <p:cNvSpPr>
            <a:spLocks noChangeShapeType="1"/>
          </p:cNvSpPr>
          <p:nvPr/>
        </p:nvSpPr>
        <p:spPr bwMode="auto">
          <a:xfrm>
            <a:off x="533400" y="3258253"/>
            <a:ext cx="1524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>
            <a:off x="533400" y="2666115"/>
            <a:ext cx="15240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12"/>
          <p:cNvSpPr>
            <a:spLocks noChangeShapeType="1"/>
          </p:cNvSpPr>
          <p:nvPr/>
        </p:nvSpPr>
        <p:spPr bwMode="auto">
          <a:xfrm>
            <a:off x="533400" y="2820103"/>
            <a:ext cx="152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Line 13"/>
          <p:cNvSpPr>
            <a:spLocks noChangeShapeType="1"/>
          </p:cNvSpPr>
          <p:nvPr/>
        </p:nvSpPr>
        <p:spPr bwMode="auto">
          <a:xfrm>
            <a:off x="533400" y="2974090"/>
            <a:ext cx="1524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Line 14"/>
          <p:cNvSpPr>
            <a:spLocks noChangeShapeType="1"/>
          </p:cNvSpPr>
          <p:nvPr/>
        </p:nvSpPr>
        <p:spPr bwMode="auto">
          <a:xfrm>
            <a:off x="533400" y="3128078"/>
            <a:ext cx="1524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15"/>
          <p:cNvSpPr>
            <a:spLocks noChangeShapeType="1"/>
          </p:cNvSpPr>
          <p:nvPr/>
        </p:nvSpPr>
        <p:spPr bwMode="auto">
          <a:xfrm>
            <a:off x="533400" y="2539115"/>
            <a:ext cx="15240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Line 16"/>
          <p:cNvSpPr>
            <a:spLocks noChangeShapeType="1"/>
          </p:cNvSpPr>
          <p:nvPr/>
        </p:nvSpPr>
        <p:spPr bwMode="auto">
          <a:xfrm>
            <a:off x="533400" y="1939040"/>
            <a:ext cx="1524000" cy="0"/>
          </a:xfrm>
          <a:prstGeom prst="line">
            <a:avLst/>
          </a:prstGeom>
          <a:noFill/>
          <a:ln w="1270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Line 17"/>
          <p:cNvSpPr>
            <a:spLocks noChangeShapeType="1"/>
          </p:cNvSpPr>
          <p:nvPr/>
        </p:nvSpPr>
        <p:spPr bwMode="auto">
          <a:xfrm>
            <a:off x="533400" y="2093028"/>
            <a:ext cx="1524000" cy="0"/>
          </a:xfrm>
          <a:prstGeom prst="line">
            <a:avLst/>
          </a:prstGeom>
          <a:noFill/>
          <a:ln w="1524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Line 18"/>
          <p:cNvSpPr>
            <a:spLocks noChangeShapeType="1"/>
          </p:cNvSpPr>
          <p:nvPr/>
        </p:nvSpPr>
        <p:spPr bwMode="auto">
          <a:xfrm>
            <a:off x="533400" y="2247015"/>
            <a:ext cx="1524000" cy="0"/>
          </a:xfrm>
          <a:prstGeom prst="line">
            <a:avLst/>
          </a:prstGeom>
          <a:noFill/>
          <a:ln w="1270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Line 19"/>
          <p:cNvSpPr>
            <a:spLocks noChangeShapeType="1"/>
          </p:cNvSpPr>
          <p:nvPr/>
        </p:nvSpPr>
        <p:spPr bwMode="auto">
          <a:xfrm>
            <a:off x="533400" y="2385128"/>
            <a:ext cx="1524000" cy="0"/>
          </a:xfrm>
          <a:prstGeom prst="line">
            <a:avLst/>
          </a:prstGeom>
          <a:noFill/>
          <a:ln w="1016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Line 20"/>
          <p:cNvSpPr>
            <a:spLocks noChangeShapeType="1"/>
          </p:cNvSpPr>
          <p:nvPr/>
        </p:nvSpPr>
        <p:spPr bwMode="auto">
          <a:xfrm>
            <a:off x="533400" y="1812040"/>
            <a:ext cx="1524000" cy="0"/>
          </a:xfrm>
          <a:prstGeom prst="line">
            <a:avLst/>
          </a:prstGeom>
          <a:noFill/>
          <a:ln w="1016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Line 21"/>
          <p:cNvSpPr>
            <a:spLocks noChangeShapeType="1"/>
          </p:cNvSpPr>
          <p:nvPr/>
        </p:nvSpPr>
        <p:spPr bwMode="auto">
          <a:xfrm>
            <a:off x="533400" y="1681865"/>
            <a:ext cx="15240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Line 22"/>
          <p:cNvSpPr>
            <a:spLocks noChangeShapeType="1"/>
          </p:cNvSpPr>
          <p:nvPr/>
        </p:nvSpPr>
        <p:spPr bwMode="auto">
          <a:xfrm>
            <a:off x="533400" y="1554865"/>
            <a:ext cx="15240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Line 23"/>
          <p:cNvSpPr>
            <a:spLocks noChangeShapeType="1"/>
          </p:cNvSpPr>
          <p:nvPr/>
        </p:nvSpPr>
        <p:spPr bwMode="auto">
          <a:xfrm>
            <a:off x="533400" y="1400878"/>
            <a:ext cx="152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Line 24"/>
          <p:cNvSpPr>
            <a:spLocks noChangeShapeType="1"/>
          </p:cNvSpPr>
          <p:nvPr/>
        </p:nvSpPr>
        <p:spPr bwMode="auto">
          <a:xfrm>
            <a:off x="533400" y="1246890"/>
            <a:ext cx="1524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Rectangle 25"/>
          <p:cNvSpPr>
            <a:spLocks noChangeArrowheads="1"/>
          </p:cNvSpPr>
          <p:nvPr/>
        </p:nvSpPr>
        <p:spPr bwMode="auto">
          <a:xfrm>
            <a:off x="1905000" y="1461203"/>
            <a:ext cx="152400" cy="13081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71" name="Line 26"/>
          <p:cNvSpPr>
            <a:spLocks noChangeShapeType="1"/>
          </p:cNvSpPr>
          <p:nvPr/>
        </p:nvSpPr>
        <p:spPr bwMode="auto">
          <a:xfrm>
            <a:off x="2209800" y="2632778"/>
            <a:ext cx="0" cy="10763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Line 27"/>
          <p:cNvSpPr>
            <a:spLocks noChangeShapeType="1"/>
          </p:cNvSpPr>
          <p:nvPr/>
        </p:nvSpPr>
        <p:spPr bwMode="auto">
          <a:xfrm>
            <a:off x="2057400" y="2077153"/>
            <a:ext cx="152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Text Box 28"/>
          <p:cNvSpPr txBox="1">
            <a:spLocks noChangeArrowheads="1"/>
          </p:cNvSpPr>
          <p:nvPr/>
        </p:nvSpPr>
        <p:spPr bwMode="auto">
          <a:xfrm>
            <a:off x="2195513" y="1599315"/>
            <a:ext cx="1844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chemeClr val="bg1"/>
                </a:solidFill>
                <a:latin typeface="Arial" pitchFamily="31" charset="0"/>
              </a:rPr>
              <a:t>Beam propagation</a:t>
            </a:r>
          </a:p>
        </p:txBody>
      </p:sp>
      <p:sp>
        <p:nvSpPr>
          <p:cNvPr id="74" name="Line 29"/>
          <p:cNvSpPr>
            <a:spLocks noChangeShapeType="1"/>
          </p:cNvSpPr>
          <p:nvPr/>
        </p:nvSpPr>
        <p:spPr bwMode="auto">
          <a:xfrm>
            <a:off x="381000" y="4001203"/>
            <a:ext cx="0" cy="2460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Text Box 32"/>
          <p:cNvSpPr txBox="1">
            <a:spLocks noChangeArrowheads="1"/>
          </p:cNvSpPr>
          <p:nvPr/>
        </p:nvSpPr>
        <p:spPr bwMode="auto">
          <a:xfrm>
            <a:off x="685800" y="2969328"/>
            <a:ext cx="12239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rPr>
              <a:t>Primary </a:t>
            </a:r>
          </a:p>
          <a:p>
            <a:pPr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rPr>
              <a:t>halo (p)</a:t>
            </a:r>
          </a:p>
        </p:txBody>
      </p:sp>
      <p:sp>
        <p:nvSpPr>
          <p:cNvPr id="76" name="Rectangle 33" descr="Dark downward diagonal"/>
          <p:cNvSpPr>
            <a:spLocks noChangeArrowheads="1"/>
          </p:cNvSpPr>
          <p:nvPr/>
        </p:nvSpPr>
        <p:spPr bwMode="auto">
          <a:xfrm>
            <a:off x="5257800" y="4447290"/>
            <a:ext cx="1600200" cy="906463"/>
          </a:xfrm>
          <a:prstGeom prst="rect">
            <a:avLst/>
          </a:prstGeom>
          <a:pattFill prst="dkDn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 i="1">
              <a:latin typeface="Arial" pitchFamily="31" charset="0"/>
            </a:endParaRPr>
          </a:p>
        </p:txBody>
      </p:sp>
      <p:sp>
        <p:nvSpPr>
          <p:cNvPr id="77" name="Text Box 34"/>
          <p:cNvSpPr txBox="1">
            <a:spLocks noChangeArrowheads="1"/>
          </p:cNvSpPr>
          <p:nvPr/>
        </p:nvSpPr>
        <p:spPr bwMode="auto">
          <a:xfrm>
            <a:off x="5486400" y="4675890"/>
            <a:ext cx="1201738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 b="1"/>
              <a:t>Absorber</a:t>
            </a:r>
          </a:p>
        </p:txBody>
      </p:sp>
      <p:sp>
        <p:nvSpPr>
          <p:cNvPr id="78" name="Rectangle 35"/>
          <p:cNvSpPr>
            <a:spLocks noChangeArrowheads="1"/>
          </p:cNvSpPr>
          <p:nvPr/>
        </p:nvSpPr>
        <p:spPr bwMode="auto">
          <a:xfrm>
            <a:off x="2112963" y="4142490"/>
            <a:ext cx="396875" cy="1555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79" name="Text Box 36"/>
          <p:cNvSpPr txBox="1">
            <a:spLocks noChangeArrowheads="1"/>
          </p:cNvSpPr>
          <p:nvPr/>
        </p:nvSpPr>
        <p:spPr bwMode="auto">
          <a:xfrm>
            <a:off x="110312" y="5523138"/>
            <a:ext cx="7162800" cy="63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233363" indent="-233363" defTabSz="449263">
              <a:spcBef>
                <a:spcPts val="900"/>
              </a:spcBef>
              <a:buSzPct val="80000"/>
              <a:buFont typeface="Arial"/>
              <a:buChar char="•"/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Coherent deviation of the primary halo</a:t>
            </a:r>
          </a:p>
          <a:p>
            <a:pPr marL="233363" indent="-233363" defTabSz="449263">
              <a:spcBef>
                <a:spcPts val="900"/>
              </a:spcBef>
              <a:buSzPct val="80000"/>
              <a:buFont typeface="Arial"/>
              <a:buChar char="•"/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Very small probability of inelastic interaction in the crystal</a:t>
            </a:r>
            <a:r>
              <a:rPr lang="en-US" sz="1400" b="1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 </a:t>
            </a:r>
            <a:endParaRPr lang="en-US" sz="1400" b="1" dirty="0">
              <a:effectLst>
                <a:outerShdw blurRad="38100" dist="38100" dir="2700000" algn="tl">
                  <a:srgbClr val="DDDDDD"/>
                </a:outerShdw>
              </a:effectLst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" name="Text Box 42"/>
          <p:cNvSpPr txBox="1">
            <a:spLocks noChangeArrowheads="1"/>
          </p:cNvSpPr>
          <p:nvPr/>
        </p:nvSpPr>
        <p:spPr bwMode="auto">
          <a:xfrm>
            <a:off x="2549525" y="3791653"/>
            <a:ext cx="1057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Crystal</a:t>
            </a:r>
          </a:p>
        </p:txBody>
      </p:sp>
      <p:pic>
        <p:nvPicPr>
          <p:cNvPr id="81" name="Picture 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1780290"/>
            <a:ext cx="4787900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Arc 44"/>
          <p:cNvSpPr>
            <a:spLocks/>
          </p:cNvSpPr>
          <p:nvPr/>
        </p:nvSpPr>
        <p:spPr bwMode="auto">
          <a:xfrm flipH="1">
            <a:off x="2362200" y="2618490"/>
            <a:ext cx="2057400" cy="1447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sysDot"/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83" name="WordArt 45"/>
          <p:cNvSpPr>
            <a:spLocks noChangeArrowheads="1" noChangeShapeType="1" noTextEdit="1"/>
          </p:cNvSpPr>
          <p:nvPr/>
        </p:nvSpPr>
        <p:spPr bwMode="auto">
          <a:xfrm rot="19213166">
            <a:off x="2082800" y="2915353"/>
            <a:ext cx="1752600" cy="3333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1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Comic Sans MS"/>
                <a:ea typeface="Comic Sans MS"/>
                <a:cs typeface="Comic Sans MS"/>
              </a:rPr>
              <a:t>Crystal channeling</a:t>
            </a:r>
          </a:p>
        </p:txBody>
      </p:sp>
      <p:sp>
        <p:nvSpPr>
          <p:cNvPr id="84" name="Text Box 47"/>
          <p:cNvSpPr txBox="1">
            <a:spLocks noChangeArrowheads="1"/>
          </p:cNvSpPr>
          <p:nvPr/>
        </p:nvSpPr>
        <p:spPr bwMode="auto">
          <a:xfrm>
            <a:off x="457200" y="1856490"/>
            <a:ext cx="1435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rPr>
              <a:t>Beam Core</a:t>
            </a:r>
          </a:p>
        </p:txBody>
      </p:sp>
      <p:sp>
        <p:nvSpPr>
          <p:cNvPr id="85" name="Text Box 49"/>
          <p:cNvSpPr txBox="1">
            <a:spLocks noChangeArrowheads="1"/>
          </p:cNvSpPr>
          <p:nvPr/>
        </p:nvSpPr>
        <p:spPr bwMode="auto">
          <a:xfrm>
            <a:off x="3276600" y="1399290"/>
            <a:ext cx="2438400" cy="277813"/>
          </a:xfrm>
          <a:prstGeom prst="rect">
            <a:avLst/>
          </a:prstGeom>
          <a:noFill/>
          <a:ln w="3175">
            <a:solidFill>
              <a:srgbClr val="800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800080"/>
                </a:solidFill>
              </a:rPr>
              <a:t>E. Tsyganov &amp; A. Taratin (1991)</a:t>
            </a:r>
          </a:p>
        </p:txBody>
      </p:sp>
      <p:sp>
        <p:nvSpPr>
          <p:cNvPr id="86" name="Text Box 39"/>
          <p:cNvSpPr txBox="1">
            <a:spLocks noChangeArrowheads="1"/>
          </p:cNvSpPr>
          <p:nvPr/>
        </p:nvSpPr>
        <p:spPr bwMode="auto">
          <a:xfrm>
            <a:off x="1219200" y="4371090"/>
            <a:ext cx="2286000" cy="784225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800" dirty="0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rPr>
              <a:t>&lt;</a:t>
            </a:r>
            <a:r>
              <a:rPr lang="en-GB" sz="1800" dirty="0" err="1">
                <a:latin typeface="Symbol" pitchFamily="-112" charset="2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</a:t>
            </a:r>
            <a:r>
              <a:rPr lang="en-GB" sz="1800" dirty="0" err="1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rPr>
              <a:t>x</a:t>
            </a:r>
            <a:r>
              <a:rPr lang="en-GB" sz="1800" dirty="0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rPr>
              <a:t>’&gt; ≈ 10</a:t>
            </a:r>
            <a:r>
              <a:rPr lang="en-GB" sz="1800" baseline="30000" dirty="0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rPr>
              <a:t>2 </a:t>
            </a:r>
            <a:r>
              <a:rPr lang="en-GB" sz="1800" dirty="0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rPr>
              <a:t>µ</a:t>
            </a:r>
            <a:r>
              <a:rPr lang="en-GB" sz="1800" dirty="0" err="1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rPr>
              <a:t>rad</a:t>
            </a:r>
            <a:endParaRPr lang="en-GB" sz="1800" dirty="0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GB" sz="1800" dirty="0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rPr>
              <a:t>L ≈ a few mm </a:t>
            </a:r>
            <a:endParaRPr lang="en-US" sz="1800" dirty="0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655650" y="5388485"/>
            <a:ext cx="3570208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3363" indent="-233363" defTabSz="449263">
              <a:spcBef>
                <a:spcPts val="900"/>
              </a:spcBef>
              <a:buSzPct val="80000"/>
              <a:buFont typeface="Arial"/>
              <a:buChar char="•"/>
              <a:defRPr/>
            </a:pPr>
            <a:r>
              <a:rPr lang="en-US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Larger collimation efficiency</a:t>
            </a:r>
          </a:p>
          <a:p>
            <a:pPr marL="233363" indent="-233363" defTabSz="449263">
              <a:spcBef>
                <a:spcPts val="900"/>
              </a:spcBef>
              <a:buSzPct val="80000"/>
              <a:buFont typeface="Arial"/>
              <a:buChar char="•"/>
              <a:defRPr/>
            </a:pPr>
            <a:r>
              <a:rPr lang="en-US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Less impedance</a:t>
            </a:r>
          </a:p>
          <a:p>
            <a:pPr marL="233363" indent="-233363" defTabSz="449263">
              <a:spcBef>
                <a:spcPts val="900"/>
              </a:spcBef>
              <a:buSzPct val="80000"/>
              <a:buFont typeface="Arial"/>
              <a:buChar char="•"/>
              <a:defRPr/>
            </a:pPr>
            <a:r>
              <a:rPr lang="en-US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Reduced tertiary halo</a:t>
            </a:r>
          </a:p>
          <a:p>
            <a:endParaRPr lang="en-US" b="1" i="1" dirty="0"/>
          </a:p>
        </p:txBody>
      </p:sp>
      <p:sp>
        <p:nvSpPr>
          <p:cNvPr id="95" name="TextBox 94"/>
          <p:cNvSpPr txBox="1"/>
          <p:nvPr/>
        </p:nvSpPr>
        <p:spPr>
          <a:xfrm>
            <a:off x="6996545" y="4675890"/>
            <a:ext cx="161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Tertiary halo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96" name="Straight Arrow Connector 95"/>
          <p:cNvCxnSpPr/>
          <p:nvPr/>
        </p:nvCxnSpPr>
        <p:spPr>
          <a:xfrm flipV="1">
            <a:off x="6858000" y="4618740"/>
            <a:ext cx="1189182" cy="571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V="1">
            <a:off x="6858000" y="5126740"/>
            <a:ext cx="1189182" cy="571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6858000" y="4980690"/>
            <a:ext cx="1493982" cy="3730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Crystal channeling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/>
          <a:srcRect l="48434" t="6622" r="2686" b="-4187"/>
          <a:stretch>
            <a:fillRect/>
          </a:stretch>
        </p:blipFill>
        <p:spPr bwMode="auto">
          <a:xfrm>
            <a:off x="457200" y="1203740"/>
            <a:ext cx="3821113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861718" y="1203740"/>
            <a:ext cx="33829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>
            <a:prstTxWarp prst="textNoShape">
              <a:avLst/>
            </a:prstTxWarp>
            <a:spAutoFit/>
          </a:bodyPr>
          <a:lstStyle/>
          <a:p>
            <a:r>
              <a:rPr lang="it-IT" sz="1400" b="1" dirty="0" err="1"/>
              <a:t>J</a:t>
            </a:r>
            <a:r>
              <a:rPr lang="it-IT" sz="1400" b="1" dirty="0"/>
              <a:t>. </a:t>
            </a:r>
            <a:r>
              <a:rPr lang="it-IT" sz="1400" b="1" dirty="0" err="1"/>
              <a:t>Lindhard</a:t>
            </a:r>
            <a:r>
              <a:rPr lang="it-IT" sz="1400" b="1" dirty="0"/>
              <a:t>, </a:t>
            </a:r>
            <a:r>
              <a:rPr lang="it-IT" sz="1400" b="1" dirty="0" err="1"/>
              <a:t>Phys</a:t>
            </a:r>
            <a:r>
              <a:rPr lang="it-IT" sz="1400" b="1" dirty="0"/>
              <a:t>. Lett. 12, 126 (1964)</a:t>
            </a:r>
          </a:p>
          <a:p>
            <a:r>
              <a:rPr lang="it-IT" sz="1400" b="1" dirty="0"/>
              <a:t>E. </a:t>
            </a:r>
            <a:r>
              <a:rPr lang="it-IT" sz="1400" b="1" dirty="0" err="1"/>
              <a:t>Tsyganov</a:t>
            </a:r>
            <a:r>
              <a:rPr lang="it-IT" sz="1400" b="1" dirty="0"/>
              <a:t> , </a:t>
            </a:r>
            <a:r>
              <a:rPr lang="it-IT" sz="1400" b="1" dirty="0" err="1"/>
              <a:t>Fermilab</a:t>
            </a:r>
            <a:r>
              <a:rPr lang="it-IT" sz="1400" b="1" dirty="0"/>
              <a:t>, TM-682 (1976)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360654" y="1847386"/>
            <a:ext cx="42645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Charged particle entering crystal </a:t>
            </a:r>
          </a:p>
          <a:p>
            <a:r>
              <a:rPr lang="en-US" dirty="0" smtClean="0"/>
              <a:t> with angle </a:t>
            </a:r>
            <a:r>
              <a:rPr lang="en-US" dirty="0" err="1" smtClean="0"/>
              <a:t>wrt</a:t>
            </a:r>
            <a:r>
              <a:rPr lang="en-US" dirty="0" smtClean="0"/>
              <a:t> lattice place smaller than</a:t>
            </a:r>
          </a:p>
          <a:p>
            <a:r>
              <a:rPr lang="en-US" dirty="0" smtClean="0"/>
              <a:t> a critical angle  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ChangeAspect="1"/>
          </p:cNvGraphicFramePr>
          <p:nvPr>
            <p:ph idx="1"/>
          </p:nvPr>
        </p:nvGraphicFramePr>
        <p:xfrm>
          <a:off x="6499868" y="2496864"/>
          <a:ext cx="1352045" cy="547704"/>
        </p:xfrm>
        <a:graphic>
          <a:graphicData uri="http://schemas.openxmlformats.org/presentationml/2006/ole">
            <p:oleObj spid="_x0000_s27650" name="Equation" r:id="rId4" imgW="1003300" imgH="40640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73081" y="3117334"/>
            <a:ext cx="3764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Oscillation within the lattice planes!</a:t>
            </a:r>
            <a:br>
              <a:rPr lang="en-US" dirty="0" smtClean="0"/>
            </a:br>
            <a:r>
              <a:rPr lang="en-US" dirty="0" smtClean="0"/>
              <a:t> Particles trapped!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3081" y="4098636"/>
            <a:ext cx="38182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the crystal is BENT, additional </a:t>
            </a:r>
            <a:br>
              <a:rPr lang="en-US" dirty="0" smtClean="0"/>
            </a:br>
            <a:r>
              <a:rPr lang="en-US" dirty="0" smtClean="0"/>
              <a:t>centrifugal potential.</a:t>
            </a:r>
          </a:p>
          <a:p>
            <a:r>
              <a:rPr lang="en-US" b="1" i="1" dirty="0" smtClean="0"/>
              <a:t> Charged particles are deflected!</a:t>
            </a:r>
          </a:p>
          <a:p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4728815" y="5433020"/>
            <a:ext cx="3542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silicon (110)  400 </a:t>
            </a:r>
            <a:r>
              <a:rPr lang="en-US" dirty="0" err="1" smtClean="0"/>
              <a:t>GeV</a:t>
            </a:r>
            <a:r>
              <a:rPr lang="en-US" dirty="0" smtClean="0"/>
              <a:t> protons</a:t>
            </a:r>
          </a:p>
          <a:p>
            <a:r>
              <a:rPr lang="en-US" dirty="0" smtClean="0"/>
              <a:t> </a:t>
            </a:r>
            <a:r>
              <a:rPr lang="en-US" dirty="0" smtClean="0">
                <a:latin typeface="Symbol"/>
              </a:rPr>
              <a:t>q</a:t>
            </a:r>
            <a:r>
              <a:rPr lang="en-US" baseline="-25000" dirty="0" smtClean="0"/>
              <a:t>c</a:t>
            </a:r>
            <a:r>
              <a:rPr lang="en-US" dirty="0" smtClean="0"/>
              <a:t> ~ 10 </a:t>
            </a:r>
            <a:r>
              <a:rPr lang="en-US" dirty="0" err="1" smtClean="0">
                <a:latin typeface="Symbol"/>
              </a:rPr>
              <a:t>m</a:t>
            </a:r>
            <a:r>
              <a:rPr lang="en-US" dirty="0" err="1" smtClean="0"/>
              <a:t>rad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val 1"/>
          <p:cNvSpPr>
            <a:spLocks/>
          </p:cNvSpPr>
          <p:nvPr/>
        </p:nvSpPr>
        <p:spPr bwMode="auto">
          <a:xfrm>
            <a:off x="4643438" y="5759450"/>
            <a:ext cx="669925" cy="187325"/>
          </a:xfrm>
          <a:prstGeom prst="ellipse">
            <a:avLst/>
          </a:prstGeom>
          <a:solidFill>
            <a:srgbClr val="000000">
              <a:alpha val="29803"/>
            </a:srgbClr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46213" y="982663"/>
            <a:ext cx="4251325" cy="3749675"/>
            <a:chOff x="35" y="0"/>
            <a:chExt cx="3808" cy="3360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3" y="0"/>
              <a:ext cx="3800" cy="3360"/>
              <a:chOff x="0" y="0"/>
              <a:chExt cx="3800" cy="3360"/>
            </a:xfrm>
          </p:grpSpPr>
          <p:pic>
            <p:nvPicPr>
              <p:cNvPr id="25677" name="Picture 5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0"/>
                <a:ext cx="3800" cy="336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25678" name="Rectangle 6"/>
              <p:cNvSpPr>
                <a:spLocks/>
              </p:cNvSpPr>
              <p:nvPr/>
            </p:nvSpPr>
            <p:spPr bwMode="auto">
              <a:xfrm>
                <a:off x="161" y="575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-200</a:t>
                </a:r>
              </a:p>
            </p:txBody>
          </p:sp>
          <p:sp>
            <p:nvSpPr>
              <p:cNvPr id="25679" name="Rectangle 7"/>
              <p:cNvSpPr>
                <a:spLocks/>
              </p:cNvSpPr>
              <p:nvPr/>
            </p:nvSpPr>
            <p:spPr bwMode="auto">
              <a:xfrm>
                <a:off x="161" y="967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-150</a:t>
                </a:r>
              </a:p>
            </p:txBody>
          </p:sp>
          <p:sp>
            <p:nvSpPr>
              <p:cNvPr id="25680" name="Rectangle 8"/>
              <p:cNvSpPr>
                <a:spLocks/>
              </p:cNvSpPr>
              <p:nvPr/>
            </p:nvSpPr>
            <p:spPr bwMode="auto">
              <a:xfrm>
                <a:off x="161" y="1359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-100</a:t>
                </a:r>
              </a:p>
            </p:txBody>
          </p:sp>
          <p:sp>
            <p:nvSpPr>
              <p:cNvPr id="25681" name="Rectangle 9"/>
              <p:cNvSpPr>
                <a:spLocks/>
              </p:cNvSpPr>
              <p:nvPr/>
            </p:nvSpPr>
            <p:spPr bwMode="auto">
              <a:xfrm>
                <a:off x="226" y="1751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-50</a:t>
                </a:r>
              </a:p>
            </p:txBody>
          </p:sp>
          <p:sp>
            <p:nvSpPr>
              <p:cNvPr id="25682" name="Rectangle 10"/>
              <p:cNvSpPr>
                <a:spLocks/>
              </p:cNvSpPr>
              <p:nvPr/>
            </p:nvSpPr>
            <p:spPr bwMode="auto">
              <a:xfrm>
                <a:off x="343" y="2151"/>
                <a:ext cx="7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0</a:t>
                </a:r>
              </a:p>
            </p:txBody>
          </p:sp>
          <p:sp>
            <p:nvSpPr>
              <p:cNvPr id="25683" name="Rectangle 11"/>
              <p:cNvSpPr>
                <a:spLocks/>
              </p:cNvSpPr>
              <p:nvPr/>
            </p:nvSpPr>
            <p:spPr bwMode="auto">
              <a:xfrm>
                <a:off x="278" y="2543"/>
                <a:ext cx="14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50</a:t>
                </a:r>
              </a:p>
            </p:txBody>
          </p:sp>
          <p:sp>
            <p:nvSpPr>
              <p:cNvPr id="25684" name="Rectangle 12"/>
              <p:cNvSpPr>
                <a:spLocks/>
              </p:cNvSpPr>
              <p:nvPr/>
            </p:nvSpPr>
            <p:spPr bwMode="auto">
              <a:xfrm>
                <a:off x="212" y="2927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100</a:t>
                </a:r>
              </a:p>
            </p:txBody>
          </p:sp>
          <p:sp>
            <p:nvSpPr>
              <p:cNvPr id="25685" name="Rectangle 13"/>
              <p:cNvSpPr>
                <a:spLocks/>
              </p:cNvSpPr>
              <p:nvPr/>
            </p:nvSpPr>
            <p:spPr bwMode="auto">
              <a:xfrm>
                <a:off x="447" y="223"/>
                <a:ext cx="7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0</a:t>
                </a:r>
              </a:p>
            </p:txBody>
          </p:sp>
          <p:sp>
            <p:nvSpPr>
              <p:cNvPr id="25686" name="Rectangle 14"/>
              <p:cNvSpPr>
                <a:spLocks/>
              </p:cNvSpPr>
              <p:nvPr/>
            </p:nvSpPr>
            <p:spPr bwMode="auto">
              <a:xfrm>
                <a:off x="966" y="223"/>
                <a:ext cx="14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50</a:t>
                </a:r>
              </a:p>
            </p:txBody>
          </p:sp>
          <p:sp>
            <p:nvSpPr>
              <p:cNvPr id="25687" name="Rectangle 15"/>
              <p:cNvSpPr>
                <a:spLocks/>
              </p:cNvSpPr>
              <p:nvPr/>
            </p:nvSpPr>
            <p:spPr bwMode="auto">
              <a:xfrm>
                <a:off x="1468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100</a:t>
                </a:r>
              </a:p>
            </p:txBody>
          </p:sp>
          <p:sp>
            <p:nvSpPr>
              <p:cNvPr id="25688" name="Rectangle 16"/>
              <p:cNvSpPr>
                <a:spLocks/>
              </p:cNvSpPr>
              <p:nvPr/>
            </p:nvSpPr>
            <p:spPr bwMode="auto">
              <a:xfrm>
                <a:off x="2004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150</a:t>
                </a:r>
              </a:p>
            </p:txBody>
          </p:sp>
          <p:sp>
            <p:nvSpPr>
              <p:cNvPr id="25689" name="Rectangle 17"/>
              <p:cNvSpPr>
                <a:spLocks/>
              </p:cNvSpPr>
              <p:nvPr/>
            </p:nvSpPr>
            <p:spPr bwMode="auto">
              <a:xfrm>
                <a:off x="2540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200</a:t>
                </a:r>
              </a:p>
            </p:txBody>
          </p:sp>
          <p:sp>
            <p:nvSpPr>
              <p:cNvPr id="25690" name="Rectangle 18"/>
              <p:cNvSpPr>
                <a:spLocks/>
              </p:cNvSpPr>
              <p:nvPr/>
            </p:nvSpPr>
            <p:spPr bwMode="auto">
              <a:xfrm>
                <a:off x="3084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250</a:t>
                </a:r>
              </a:p>
            </p:txBody>
          </p:sp>
        </p:grpSp>
        <p:sp>
          <p:nvSpPr>
            <p:cNvPr id="25675" name="Rectangle 19"/>
            <p:cNvSpPr>
              <a:spLocks/>
            </p:cNvSpPr>
            <p:nvPr/>
          </p:nvSpPr>
          <p:spPr bwMode="auto">
            <a:xfrm>
              <a:off x="2409" y="71"/>
              <a:ext cx="1172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Lucida Grande" pitchFamily="32" charset="0"/>
                  <a:cs typeface="Lucida Grande" pitchFamily="32" charset="0"/>
                </a:rPr>
                <a:t>Rotation angle [μrad]</a:t>
              </a:r>
            </a:p>
          </p:txBody>
        </p:sp>
        <p:sp>
          <p:nvSpPr>
            <p:cNvPr id="25676" name="Rectangle 20"/>
            <p:cNvSpPr>
              <a:spLocks/>
            </p:cNvSpPr>
            <p:nvPr/>
          </p:nvSpPr>
          <p:spPr bwMode="auto">
            <a:xfrm rot="-5400000">
              <a:off x="-502" y="919"/>
              <a:ext cx="1211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Lucida Grande" pitchFamily="32" charset="0"/>
                  <a:cs typeface="Lucida Grande" pitchFamily="32" charset="0"/>
                </a:rPr>
                <a:t>Angular profile [μrad]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 rot="180000">
            <a:off x="4017963" y="4991100"/>
            <a:ext cx="1928812" cy="706438"/>
            <a:chOff x="0" y="0"/>
            <a:chExt cx="1728" cy="632"/>
          </a:xfrm>
        </p:grpSpPr>
        <p:sp>
          <p:nvSpPr>
            <p:cNvPr id="25662" name="Line 22"/>
            <p:cNvSpPr>
              <a:spLocks noChangeShapeType="1"/>
            </p:cNvSpPr>
            <p:nvPr/>
          </p:nvSpPr>
          <p:spPr bwMode="auto">
            <a:xfrm flipH="1">
              <a:off x="8" y="248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63" name="Line 23"/>
            <p:cNvSpPr>
              <a:spLocks noChangeShapeType="1"/>
            </p:cNvSpPr>
            <p:nvPr/>
          </p:nvSpPr>
          <p:spPr bwMode="auto">
            <a:xfrm flipH="1">
              <a:off x="144" y="344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64" name="Line 24"/>
            <p:cNvSpPr>
              <a:spLocks noChangeShapeType="1"/>
            </p:cNvSpPr>
            <p:nvPr/>
          </p:nvSpPr>
          <p:spPr bwMode="auto">
            <a:xfrm>
              <a:off x="8" y="256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65" name="Line 25"/>
            <p:cNvSpPr>
              <a:spLocks noChangeShapeType="1"/>
            </p:cNvSpPr>
            <p:nvPr/>
          </p:nvSpPr>
          <p:spPr bwMode="auto">
            <a:xfrm>
              <a:off x="8" y="528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66" name="Line 26"/>
            <p:cNvSpPr>
              <a:spLocks noChangeShapeType="1"/>
            </p:cNvSpPr>
            <p:nvPr/>
          </p:nvSpPr>
          <p:spPr bwMode="auto">
            <a:xfrm flipH="1">
              <a:off x="1720" y="88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67" name="Line 27"/>
            <p:cNvSpPr>
              <a:spLocks noChangeShapeType="1"/>
            </p:cNvSpPr>
            <p:nvPr/>
          </p:nvSpPr>
          <p:spPr bwMode="auto">
            <a:xfrm>
              <a:off x="1584" y="0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68" name="Line 28"/>
            <p:cNvSpPr>
              <a:spLocks noChangeShapeType="1"/>
            </p:cNvSpPr>
            <p:nvPr/>
          </p:nvSpPr>
          <p:spPr bwMode="auto">
            <a:xfrm flipH="1">
              <a:off x="1592" y="0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69" name="Line 29"/>
            <p:cNvSpPr>
              <a:spLocks noChangeShapeType="1"/>
            </p:cNvSpPr>
            <p:nvPr/>
          </p:nvSpPr>
          <p:spPr bwMode="auto">
            <a:xfrm>
              <a:off x="1592" y="280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70" name="Freeform 30"/>
            <p:cNvSpPr>
              <a:spLocks/>
            </p:cNvSpPr>
            <p:nvPr/>
          </p:nvSpPr>
          <p:spPr bwMode="auto">
            <a:xfrm>
              <a:off x="0" y="0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71" name="Freeform 31"/>
            <p:cNvSpPr>
              <a:spLocks/>
            </p:cNvSpPr>
            <p:nvPr/>
          </p:nvSpPr>
          <p:spPr bwMode="auto">
            <a:xfrm>
              <a:off x="136" y="96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72" name="Freeform 32"/>
            <p:cNvSpPr>
              <a:spLocks/>
            </p:cNvSpPr>
            <p:nvPr/>
          </p:nvSpPr>
          <p:spPr bwMode="auto">
            <a:xfrm>
              <a:off x="136" y="368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73" name="Freeform 33"/>
            <p:cNvSpPr>
              <a:spLocks/>
            </p:cNvSpPr>
            <p:nvPr/>
          </p:nvSpPr>
          <p:spPr bwMode="auto">
            <a:xfrm>
              <a:off x="16" y="272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606" name="Line 34"/>
          <p:cNvSpPr>
            <a:spLocks noChangeShapeType="1"/>
          </p:cNvSpPr>
          <p:nvPr/>
        </p:nvSpPr>
        <p:spPr bwMode="auto">
          <a:xfrm flipH="1">
            <a:off x="4973638" y="4697413"/>
            <a:ext cx="0" cy="1196975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7" name="Line 35"/>
          <p:cNvSpPr>
            <a:spLocks noChangeShapeType="1"/>
          </p:cNvSpPr>
          <p:nvPr/>
        </p:nvSpPr>
        <p:spPr bwMode="auto">
          <a:xfrm flipH="1">
            <a:off x="4822825" y="5641975"/>
            <a:ext cx="1006475" cy="161925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8" name="Rectangle 36"/>
          <p:cNvSpPr>
            <a:spLocks/>
          </p:cNvSpPr>
          <p:nvPr/>
        </p:nvSpPr>
        <p:spPr bwMode="auto">
          <a:xfrm>
            <a:off x="1408113" y="5653088"/>
            <a:ext cx="1055687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Beam source</a:t>
            </a:r>
          </a:p>
          <a:p>
            <a:r>
              <a:rPr lang="en-US" sz="1300">
                <a:ea typeface="Gill Sans" pitchFamily="32" charset="0"/>
                <a:cs typeface="Gill Sans" pitchFamily="32" charset="0"/>
              </a:rPr>
              <a:t>(Accelerator)</a:t>
            </a:r>
          </a:p>
        </p:txBody>
      </p:sp>
      <p:sp>
        <p:nvSpPr>
          <p:cNvPr id="25609" name="Rectangle 37"/>
          <p:cNvSpPr>
            <a:spLocks/>
          </p:cNvSpPr>
          <p:nvPr/>
        </p:nvSpPr>
        <p:spPr bwMode="auto">
          <a:xfrm>
            <a:off x="3775075" y="4976813"/>
            <a:ext cx="1177925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Bended Crystal</a:t>
            </a:r>
          </a:p>
        </p:txBody>
      </p:sp>
      <p:sp>
        <p:nvSpPr>
          <p:cNvPr id="25610" name="Rectangle 38"/>
          <p:cNvSpPr>
            <a:spLocks/>
          </p:cNvSpPr>
          <p:nvPr/>
        </p:nvSpPr>
        <p:spPr bwMode="auto">
          <a:xfrm>
            <a:off x="2946400" y="5503863"/>
            <a:ext cx="411163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Beam</a:t>
            </a:r>
          </a:p>
        </p:txBody>
      </p:sp>
      <p:sp>
        <p:nvSpPr>
          <p:cNvPr id="25611" name="Rectangle 39"/>
          <p:cNvSpPr>
            <a:spLocks/>
          </p:cNvSpPr>
          <p:nvPr/>
        </p:nvSpPr>
        <p:spPr bwMode="auto">
          <a:xfrm>
            <a:off x="4570413" y="5932488"/>
            <a:ext cx="893762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Goniometer</a:t>
            </a:r>
          </a:p>
        </p:txBody>
      </p:sp>
      <p:sp>
        <p:nvSpPr>
          <p:cNvPr id="25612" name="Rectangle 40"/>
          <p:cNvSpPr>
            <a:spLocks/>
          </p:cNvSpPr>
          <p:nvPr/>
        </p:nvSpPr>
        <p:spPr bwMode="auto">
          <a:xfrm>
            <a:off x="7494588" y="3395663"/>
            <a:ext cx="712787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Detector</a:t>
            </a:r>
          </a:p>
        </p:txBody>
      </p:sp>
      <p:sp>
        <p:nvSpPr>
          <p:cNvPr id="35881" name="Rectangle 41"/>
          <p:cNvSpPr>
            <a:spLocks/>
          </p:cNvSpPr>
          <p:nvPr/>
        </p:nvSpPr>
        <p:spPr bwMode="auto">
          <a:xfrm>
            <a:off x="2205038" y="5456238"/>
            <a:ext cx="1928812" cy="44450"/>
          </a:xfrm>
          <a:prstGeom prst="rect">
            <a:avLst/>
          </a:prstGeom>
          <a:solidFill>
            <a:srgbClr val="003DCC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5882" name="Rectangle 42"/>
          <p:cNvSpPr>
            <a:spLocks/>
          </p:cNvSpPr>
          <p:nvPr/>
        </p:nvSpPr>
        <p:spPr bwMode="auto">
          <a:xfrm>
            <a:off x="5929313" y="5456238"/>
            <a:ext cx="1928812" cy="44450"/>
          </a:xfrm>
          <a:prstGeom prst="rect">
            <a:avLst/>
          </a:prstGeom>
          <a:solidFill>
            <a:srgbClr val="003DCC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5883" name="AutoShape 43"/>
          <p:cNvSpPr>
            <a:spLocks/>
          </p:cNvSpPr>
          <p:nvPr/>
        </p:nvSpPr>
        <p:spPr bwMode="auto">
          <a:xfrm>
            <a:off x="7724775" y="3660775"/>
            <a:ext cx="231775" cy="2947988"/>
          </a:xfrm>
          <a:prstGeom prst="roundRect">
            <a:avLst>
              <a:gd name="adj" fmla="val 50000"/>
            </a:avLst>
          </a:prstGeom>
          <a:solidFill>
            <a:srgbClr val="1D300D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5884" name="Rectangle 44"/>
          <p:cNvSpPr>
            <a:spLocks/>
          </p:cNvSpPr>
          <p:nvPr/>
        </p:nvSpPr>
        <p:spPr bwMode="auto">
          <a:xfrm>
            <a:off x="4054475" y="5456238"/>
            <a:ext cx="1928813" cy="44450"/>
          </a:xfrm>
          <a:prstGeom prst="rect">
            <a:avLst/>
          </a:prstGeom>
          <a:solidFill>
            <a:srgbClr val="003DCC">
              <a:alpha val="5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5885" name="Rectangle 45"/>
          <p:cNvSpPr>
            <a:spLocks/>
          </p:cNvSpPr>
          <p:nvPr/>
        </p:nvSpPr>
        <p:spPr bwMode="auto">
          <a:xfrm>
            <a:off x="1366838" y="5303838"/>
            <a:ext cx="1052512" cy="349250"/>
          </a:xfrm>
          <a:prstGeom prst="rect">
            <a:avLst/>
          </a:prstGeom>
          <a:solidFill>
            <a:srgbClr val="343434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5886" name="Rectangle 46"/>
          <p:cNvSpPr>
            <a:spLocks/>
          </p:cNvSpPr>
          <p:nvPr/>
        </p:nvSpPr>
        <p:spPr bwMode="auto">
          <a:xfrm>
            <a:off x="6203950" y="1358900"/>
            <a:ext cx="1587500" cy="738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ea typeface="Gill Sans" pitchFamily="32" charset="0"/>
                <a:cs typeface="Gill Sans" pitchFamily="32" charset="0"/>
              </a:rPr>
              <a:t>Amorphous</a:t>
            </a:r>
          </a:p>
          <a:p>
            <a:r>
              <a:rPr lang="en-US">
                <a:ea typeface="Gill Sans" pitchFamily="32" charset="0"/>
                <a:cs typeface="Gill Sans" pitchFamily="32" charset="0"/>
              </a:rPr>
              <a:t>behavior</a:t>
            </a:r>
          </a:p>
        </p:txBody>
      </p:sp>
      <p:sp>
        <p:nvSpPr>
          <p:cNvPr id="35887" name="Rectangle 47"/>
          <p:cNvSpPr>
            <a:spLocks/>
          </p:cNvSpPr>
          <p:nvPr/>
        </p:nvSpPr>
        <p:spPr bwMode="auto">
          <a:xfrm>
            <a:off x="2044700" y="1438275"/>
            <a:ext cx="152400" cy="2909888"/>
          </a:xfrm>
          <a:prstGeom prst="rect">
            <a:avLst/>
          </a:prstGeom>
          <a:solidFill>
            <a:srgbClr val="808080">
              <a:alpha val="79999"/>
            </a:srgbClr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8045450" y="3614738"/>
            <a:ext cx="492125" cy="2974975"/>
            <a:chOff x="0" y="27"/>
            <a:chExt cx="441" cy="2665"/>
          </a:xfrm>
        </p:grpSpPr>
        <p:sp>
          <p:nvSpPr>
            <p:cNvPr id="25621" name="Rectangle 50"/>
            <p:cNvSpPr>
              <a:spLocks/>
            </p:cNvSpPr>
            <p:nvPr/>
          </p:nvSpPr>
          <p:spPr bwMode="auto">
            <a:xfrm>
              <a:off x="161" y="27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-200</a:t>
              </a:r>
            </a:p>
          </p:txBody>
        </p:sp>
        <p:sp>
          <p:nvSpPr>
            <p:cNvPr id="25622" name="Rectangle 51"/>
            <p:cNvSpPr>
              <a:spLocks/>
            </p:cNvSpPr>
            <p:nvPr/>
          </p:nvSpPr>
          <p:spPr bwMode="auto">
            <a:xfrm>
              <a:off x="161" y="443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-150</a:t>
              </a:r>
            </a:p>
          </p:txBody>
        </p:sp>
        <p:sp>
          <p:nvSpPr>
            <p:cNvPr id="25623" name="Rectangle 52"/>
            <p:cNvSpPr>
              <a:spLocks/>
            </p:cNvSpPr>
            <p:nvPr/>
          </p:nvSpPr>
          <p:spPr bwMode="auto">
            <a:xfrm>
              <a:off x="161" y="843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-100</a:t>
              </a:r>
            </a:p>
          </p:txBody>
        </p:sp>
        <p:sp>
          <p:nvSpPr>
            <p:cNvPr id="25624" name="Rectangle 53"/>
            <p:cNvSpPr>
              <a:spLocks/>
            </p:cNvSpPr>
            <p:nvPr/>
          </p:nvSpPr>
          <p:spPr bwMode="auto">
            <a:xfrm>
              <a:off x="162" y="1251"/>
              <a:ext cx="21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-50</a:t>
              </a:r>
            </a:p>
          </p:txBody>
        </p:sp>
        <p:sp>
          <p:nvSpPr>
            <p:cNvPr id="25625" name="Rectangle 54"/>
            <p:cNvSpPr>
              <a:spLocks/>
            </p:cNvSpPr>
            <p:nvPr/>
          </p:nvSpPr>
          <p:spPr bwMode="auto">
            <a:xfrm>
              <a:off x="167" y="1651"/>
              <a:ext cx="7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0</a:t>
              </a:r>
            </a:p>
          </p:txBody>
        </p:sp>
        <p:sp>
          <p:nvSpPr>
            <p:cNvPr id="25626" name="Rectangle 55"/>
            <p:cNvSpPr>
              <a:spLocks/>
            </p:cNvSpPr>
            <p:nvPr/>
          </p:nvSpPr>
          <p:spPr bwMode="auto">
            <a:xfrm>
              <a:off x="158" y="2051"/>
              <a:ext cx="14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50</a:t>
              </a:r>
            </a:p>
          </p:txBody>
        </p:sp>
        <p:sp>
          <p:nvSpPr>
            <p:cNvPr id="25627" name="Rectangle 56"/>
            <p:cNvSpPr>
              <a:spLocks/>
            </p:cNvSpPr>
            <p:nvPr/>
          </p:nvSpPr>
          <p:spPr bwMode="auto">
            <a:xfrm>
              <a:off x="164" y="2451"/>
              <a:ext cx="21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100</a:t>
              </a:r>
            </a:p>
          </p:txBody>
        </p:sp>
        <p:grpSp>
          <p:nvGrpSpPr>
            <p:cNvPr id="6" name="Group 57"/>
            <p:cNvGrpSpPr>
              <a:grpSpLocks/>
            </p:cNvGrpSpPr>
            <p:nvPr/>
          </p:nvGrpSpPr>
          <p:grpSpPr bwMode="auto">
            <a:xfrm>
              <a:off x="0" y="100"/>
              <a:ext cx="112" cy="2592"/>
              <a:chOff x="0" y="0"/>
              <a:chExt cx="112" cy="2592"/>
            </a:xfrm>
          </p:grpSpPr>
          <p:sp>
            <p:nvSpPr>
              <p:cNvPr id="25629" name="Line 58"/>
              <p:cNvSpPr>
                <a:spLocks noChangeShapeType="1"/>
              </p:cNvSpPr>
              <p:nvPr/>
            </p:nvSpPr>
            <p:spPr bwMode="auto">
              <a:xfrm>
                <a:off x="0" y="0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30" name="Line 59"/>
              <p:cNvSpPr>
                <a:spLocks noChangeShapeType="1"/>
              </p:cNvSpPr>
              <p:nvPr/>
            </p:nvSpPr>
            <p:spPr bwMode="auto">
              <a:xfrm>
                <a:off x="0" y="408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31" name="Line 60"/>
              <p:cNvSpPr>
                <a:spLocks noChangeShapeType="1"/>
              </p:cNvSpPr>
              <p:nvPr/>
            </p:nvSpPr>
            <p:spPr bwMode="auto">
              <a:xfrm>
                <a:off x="0" y="8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32" name="Line 61"/>
              <p:cNvSpPr>
                <a:spLocks noChangeShapeType="1"/>
              </p:cNvSpPr>
              <p:nvPr/>
            </p:nvSpPr>
            <p:spPr bwMode="auto">
              <a:xfrm>
                <a:off x="0" y="12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33" name="Line 62"/>
              <p:cNvSpPr>
                <a:spLocks noChangeShapeType="1"/>
              </p:cNvSpPr>
              <p:nvPr/>
            </p:nvSpPr>
            <p:spPr bwMode="auto">
              <a:xfrm>
                <a:off x="0" y="16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34" name="Line 63"/>
              <p:cNvSpPr>
                <a:spLocks noChangeShapeType="1"/>
              </p:cNvSpPr>
              <p:nvPr/>
            </p:nvSpPr>
            <p:spPr bwMode="auto">
              <a:xfrm>
                <a:off x="0" y="20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35" name="Line 64"/>
              <p:cNvSpPr>
                <a:spLocks noChangeShapeType="1"/>
              </p:cNvSpPr>
              <p:nvPr/>
            </p:nvSpPr>
            <p:spPr bwMode="auto">
              <a:xfrm>
                <a:off x="0" y="2424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36" name="Line 65"/>
              <p:cNvSpPr>
                <a:spLocks noChangeShapeType="1"/>
              </p:cNvSpPr>
              <p:nvPr/>
            </p:nvSpPr>
            <p:spPr bwMode="auto">
              <a:xfrm>
                <a:off x="0" y="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37" name="Line 66"/>
              <p:cNvSpPr>
                <a:spLocks noChangeShapeType="1"/>
              </p:cNvSpPr>
              <p:nvPr/>
            </p:nvSpPr>
            <p:spPr bwMode="auto">
              <a:xfrm>
                <a:off x="0" y="16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38" name="Line 67"/>
              <p:cNvSpPr>
                <a:spLocks noChangeShapeType="1"/>
              </p:cNvSpPr>
              <p:nvPr/>
            </p:nvSpPr>
            <p:spPr bwMode="auto">
              <a:xfrm>
                <a:off x="0" y="24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39" name="Line 68"/>
              <p:cNvSpPr>
                <a:spLocks noChangeShapeType="1"/>
              </p:cNvSpPr>
              <p:nvPr/>
            </p:nvSpPr>
            <p:spPr bwMode="auto">
              <a:xfrm>
                <a:off x="0" y="32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0" name="Line 69"/>
              <p:cNvSpPr>
                <a:spLocks noChangeShapeType="1"/>
              </p:cNvSpPr>
              <p:nvPr/>
            </p:nvSpPr>
            <p:spPr bwMode="auto">
              <a:xfrm>
                <a:off x="0" y="4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1" name="Line 70"/>
              <p:cNvSpPr>
                <a:spLocks noChangeShapeType="1"/>
              </p:cNvSpPr>
              <p:nvPr/>
            </p:nvSpPr>
            <p:spPr bwMode="auto">
              <a:xfrm>
                <a:off x="0" y="5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2" name="Line 71"/>
              <p:cNvSpPr>
                <a:spLocks noChangeShapeType="1"/>
              </p:cNvSpPr>
              <p:nvPr/>
            </p:nvSpPr>
            <p:spPr bwMode="auto">
              <a:xfrm>
                <a:off x="0" y="6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3" name="Line 72"/>
              <p:cNvSpPr>
                <a:spLocks noChangeShapeType="1"/>
              </p:cNvSpPr>
              <p:nvPr/>
            </p:nvSpPr>
            <p:spPr bwMode="auto">
              <a:xfrm>
                <a:off x="0" y="7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4" name="Line 73"/>
              <p:cNvSpPr>
                <a:spLocks noChangeShapeType="1"/>
              </p:cNvSpPr>
              <p:nvPr/>
            </p:nvSpPr>
            <p:spPr bwMode="auto">
              <a:xfrm>
                <a:off x="0" y="8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5" name="Line 74"/>
              <p:cNvSpPr>
                <a:spLocks noChangeShapeType="1"/>
              </p:cNvSpPr>
              <p:nvPr/>
            </p:nvSpPr>
            <p:spPr bwMode="auto">
              <a:xfrm>
                <a:off x="0" y="9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6" name="Line 75"/>
              <p:cNvSpPr>
                <a:spLocks noChangeShapeType="1"/>
              </p:cNvSpPr>
              <p:nvPr/>
            </p:nvSpPr>
            <p:spPr bwMode="auto">
              <a:xfrm>
                <a:off x="0" y="10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7" name="Line 76"/>
              <p:cNvSpPr>
                <a:spLocks noChangeShapeType="1"/>
              </p:cNvSpPr>
              <p:nvPr/>
            </p:nvSpPr>
            <p:spPr bwMode="auto">
              <a:xfrm>
                <a:off x="0" y="11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8" name="Line 77"/>
              <p:cNvSpPr>
                <a:spLocks noChangeShapeType="1"/>
              </p:cNvSpPr>
              <p:nvPr/>
            </p:nvSpPr>
            <p:spPr bwMode="auto">
              <a:xfrm>
                <a:off x="0" y="12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9" name="Line 78"/>
              <p:cNvSpPr>
                <a:spLocks noChangeShapeType="1"/>
              </p:cNvSpPr>
              <p:nvPr/>
            </p:nvSpPr>
            <p:spPr bwMode="auto">
              <a:xfrm>
                <a:off x="0" y="13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50" name="Line 79"/>
              <p:cNvSpPr>
                <a:spLocks noChangeShapeType="1"/>
              </p:cNvSpPr>
              <p:nvPr/>
            </p:nvSpPr>
            <p:spPr bwMode="auto">
              <a:xfrm>
                <a:off x="0" y="14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51" name="Line 80"/>
              <p:cNvSpPr>
                <a:spLocks noChangeShapeType="1"/>
              </p:cNvSpPr>
              <p:nvPr/>
            </p:nvSpPr>
            <p:spPr bwMode="auto">
              <a:xfrm>
                <a:off x="0" y="15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52" name="Line 81"/>
              <p:cNvSpPr>
                <a:spLocks noChangeShapeType="1"/>
              </p:cNvSpPr>
              <p:nvPr/>
            </p:nvSpPr>
            <p:spPr bwMode="auto">
              <a:xfrm>
                <a:off x="0" y="16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53" name="Line 82"/>
              <p:cNvSpPr>
                <a:spLocks noChangeShapeType="1"/>
              </p:cNvSpPr>
              <p:nvPr/>
            </p:nvSpPr>
            <p:spPr bwMode="auto">
              <a:xfrm>
                <a:off x="0" y="17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54" name="Line 83"/>
              <p:cNvSpPr>
                <a:spLocks noChangeShapeType="1"/>
              </p:cNvSpPr>
              <p:nvPr/>
            </p:nvSpPr>
            <p:spPr bwMode="auto">
              <a:xfrm>
                <a:off x="0" y="18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55" name="Line 84"/>
              <p:cNvSpPr>
                <a:spLocks noChangeShapeType="1"/>
              </p:cNvSpPr>
              <p:nvPr/>
            </p:nvSpPr>
            <p:spPr bwMode="auto">
              <a:xfrm>
                <a:off x="0" y="19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56" name="Line 85"/>
              <p:cNvSpPr>
                <a:spLocks noChangeShapeType="1"/>
              </p:cNvSpPr>
              <p:nvPr/>
            </p:nvSpPr>
            <p:spPr bwMode="auto">
              <a:xfrm>
                <a:off x="0" y="211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57" name="Line 86"/>
              <p:cNvSpPr>
                <a:spLocks noChangeShapeType="1"/>
              </p:cNvSpPr>
              <p:nvPr/>
            </p:nvSpPr>
            <p:spPr bwMode="auto">
              <a:xfrm>
                <a:off x="0" y="219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58" name="Line 87"/>
              <p:cNvSpPr>
                <a:spLocks noChangeShapeType="1"/>
              </p:cNvSpPr>
              <p:nvPr/>
            </p:nvSpPr>
            <p:spPr bwMode="auto">
              <a:xfrm>
                <a:off x="0" y="227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59" name="Line 88"/>
              <p:cNvSpPr>
                <a:spLocks noChangeShapeType="1"/>
              </p:cNvSpPr>
              <p:nvPr/>
            </p:nvSpPr>
            <p:spPr bwMode="auto">
              <a:xfrm>
                <a:off x="0" y="235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60" name="Line 89"/>
              <p:cNvSpPr>
                <a:spLocks noChangeShapeType="1"/>
              </p:cNvSpPr>
              <p:nvPr/>
            </p:nvSpPr>
            <p:spPr bwMode="auto">
              <a:xfrm>
                <a:off x="0" y="251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61" name="Line 90"/>
              <p:cNvSpPr>
                <a:spLocks noChangeShapeType="1"/>
              </p:cNvSpPr>
              <p:nvPr/>
            </p:nvSpPr>
            <p:spPr bwMode="auto">
              <a:xfrm>
                <a:off x="8" y="259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91" name="Title 1"/>
          <p:cNvSpPr>
            <a:spLocks noGrp="1"/>
          </p:cNvSpPr>
          <p:nvPr>
            <p:ph type="title"/>
          </p:nvPr>
        </p:nvSpPr>
        <p:spPr>
          <a:xfrm>
            <a:off x="1324778" y="-49635"/>
            <a:ext cx="6399997" cy="1143000"/>
          </a:xfrm>
        </p:spPr>
        <p:txBody>
          <a:bodyPr/>
          <a:lstStyle/>
          <a:p>
            <a:r>
              <a:rPr lang="en-US" dirty="0" smtClean="0"/>
              <a:t>Crystal </a:t>
            </a:r>
            <a:r>
              <a:rPr lang="en-US" dirty="0" err="1" smtClean="0"/>
              <a:t>behaviour</a:t>
            </a:r>
            <a:endParaRPr lang="en-US" dirty="0"/>
          </a:p>
        </p:txBody>
      </p:sp>
      <p:sp>
        <p:nvSpPr>
          <p:cNvPr id="92" name="Date Placeholder 9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93" name="Slide Number Placeholder 9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4" name="Footer Placeholder 9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95" name="TextBox 25"/>
          <p:cNvSpPr txBox="1">
            <a:spLocks noChangeArrowheads="1"/>
          </p:cNvSpPr>
          <p:nvPr/>
        </p:nvSpPr>
        <p:spPr bwMode="auto">
          <a:xfrm>
            <a:off x="5886450" y="2222254"/>
            <a:ext cx="3257550" cy="554038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W. </a:t>
            </a:r>
            <a:r>
              <a:rPr lang="en-US" sz="1200" i="1" dirty="0" err="1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Scandale</a:t>
            </a:r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et al. PRL 98, 154801 (2007)</a:t>
            </a:r>
            <a:endParaRPr lang="en-US" sz="600" i="1" dirty="0">
              <a:solidFill>
                <a:srgbClr val="FF0000"/>
              </a:solidFill>
              <a:ea typeface="Lucida Grande" pitchFamily="32" charset="0"/>
              <a:cs typeface="Lucida Grande" pitchFamily="32" charset="0"/>
            </a:endParaRPr>
          </a:p>
          <a:p>
            <a:r>
              <a:rPr lang="en-US" sz="6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</a:t>
            </a:r>
          </a:p>
          <a:p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W. </a:t>
            </a:r>
            <a:r>
              <a:rPr lang="en-US" sz="1200" i="1" dirty="0" err="1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Scandale</a:t>
            </a:r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et al. PRST 11, 063501 (2008)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5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5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5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81" grpId="0" animBg="1"/>
      <p:bldP spid="35882" grpId="0" animBg="1"/>
      <p:bldP spid="35884" grpId="0" animBg="1"/>
      <p:bldP spid="35886" grpId="0" autoUpdateAnimBg="0"/>
      <p:bldP spid="3588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val 1"/>
          <p:cNvSpPr>
            <a:spLocks/>
          </p:cNvSpPr>
          <p:nvPr/>
        </p:nvSpPr>
        <p:spPr bwMode="auto">
          <a:xfrm>
            <a:off x="4643438" y="5759450"/>
            <a:ext cx="669925" cy="187325"/>
          </a:xfrm>
          <a:prstGeom prst="ellipse">
            <a:avLst/>
          </a:prstGeom>
          <a:solidFill>
            <a:srgbClr val="000000">
              <a:alpha val="29803"/>
            </a:srgbClr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 rot="180000">
            <a:off x="4017963" y="4991100"/>
            <a:ext cx="1928812" cy="706438"/>
            <a:chOff x="0" y="0"/>
            <a:chExt cx="1728" cy="632"/>
          </a:xfrm>
        </p:grpSpPr>
        <p:sp>
          <p:nvSpPr>
            <p:cNvPr id="26703" name="Line 4"/>
            <p:cNvSpPr>
              <a:spLocks noChangeShapeType="1"/>
            </p:cNvSpPr>
            <p:nvPr/>
          </p:nvSpPr>
          <p:spPr bwMode="auto">
            <a:xfrm flipH="1">
              <a:off x="8" y="248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4" name="Line 5"/>
            <p:cNvSpPr>
              <a:spLocks noChangeShapeType="1"/>
            </p:cNvSpPr>
            <p:nvPr/>
          </p:nvSpPr>
          <p:spPr bwMode="auto">
            <a:xfrm flipH="1">
              <a:off x="144" y="344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5" name="Line 6"/>
            <p:cNvSpPr>
              <a:spLocks noChangeShapeType="1"/>
            </p:cNvSpPr>
            <p:nvPr/>
          </p:nvSpPr>
          <p:spPr bwMode="auto">
            <a:xfrm>
              <a:off x="8" y="256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6" name="Line 7"/>
            <p:cNvSpPr>
              <a:spLocks noChangeShapeType="1"/>
            </p:cNvSpPr>
            <p:nvPr/>
          </p:nvSpPr>
          <p:spPr bwMode="auto">
            <a:xfrm>
              <a:off x="8" y="528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7" name="Line 8"/>
            <p:cNvSpPr>
              <a:spLocks noChangeShapeType="1"/>
            </p:cNvSpPr>
            <p:nvPr/>
          </p:nvSpPr>
          <p:spPr bwMode="auto">
            <a:xfrm flipH="1">
              <a:off x="1720" y="88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8" name="Line 9"/>
            <p:cNvSpPr>
              <a:spLocks noChangeShapeType="1"/>
            </p:cNvSpPr>
            <p:nvPr/>
          </p:nvSpPr>
          <p:spPr bwMode="auto">
            <a:xfrm>
              <a:off x="1584" y="0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9" name="Line 10"/>
            <p:cNvSpPr>
              <a:spLocks noChangeShapeType="1"/>
            </p:cNvSpPr>
            <p:nvPr/>
          </p:nvSpPr>
          <p:spPr bwMode="auto">
            <a:xfrm flipH="1">
              <a:off x="1592" y="0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0" name="Line 11"/>
            <p:cNvSpPr>
              <a:spLocks noChangeShapeType="1"/>
            </p:cNvSpPr>
            <p:nvPr/>
          </p:nvSpPr>
          <p:spPr bwMode="auto">
            <a:xfrm>
              <a:off x="1592" y="280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1" name="Freeform 12"/>
            <p:cNvSpPr>
              <a:spLocks/>
            </p:cNvSpPr>
            <p:nvPr/>
          </p:nvSpPr>
          <p:spPr bwMode="auto">
            <a:xfrm>
              <a:off x="0" y="0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2" name="Freeform 13"/>
            <p:cNvSpPr>
              <a:spLocks/>
            </p:cNvSpPr>
            <p:nvPr/>
          </p:nvSpPr>
          <p:spPr bwMode="auto">
            <a:xfrm>
              <a:off x="136" y="96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3" name="Freeform 14"/>
            <p:cNvSpPr>
              <a:spLocks/>
            </p:cNvSpPr>
            <p:nvPr/>
          </p:nvSpPr>
          <p:spPr bwMode="auto">
            <a:xfrm>
              <a:off x="136" y="368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4" name="Freeform 15"/>
            <p:cNvSpPr>
              <a:spLocks/>
            </p:cNvSpPr>
            <p:nvPr/>
          </p:nvSpPr>
          <p:spPr bwMode="auto">
            <a:xfrm>
              <a:off x="16" y="272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629" name="Line 16"/>
          <p:cNvSpPr>
            <a:spLocks noChangeShapeType="1"/>
          </p:cNvSpPr>
          <p:nvPr/>
        </p:nvSpPr>
        <p:spPr bwMode="auto">
          <a:xfrm flipH="1">
            <a:off x="4973638" y="4697413"/>
            <a:ext cx="0" cy="1196975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0" name="Line 17"/>
          <p:cNvSpPr>
            <a:spLocks noChangeShapeType="1"/>
          </p:cNvSpPr>
          <p:nvPr/>
        </p:nvSpPr>
        <p:spPr bwMode="auto">
          <a:xfrm flipH="1">
            <a:off x="4822825" y="5641975"/>
            <a:ext cx="1006475" cy="161925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1" name="Rectangle 18"/>
          <p:cNvSpPr>
            <a:spLocks/>
          </p:cNvSpPr>
          <p:nvPr/>
        </p:nvSpPr>
        <p:spPr bwMode="auto">
          <a:xfrm>
            <a:off x="1408113" y="5653088"/>
            <a:ext cx="1055687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Beam source</a:t>
            </a:r>
          </a:p>
          <a:p>
            <a:r>
              <a:rPr lang="en-US" sz="1300">
                <a:ea typeface="Gill Sans" pitchFamily="32" charset="0"/>
                <a:cs typeface="Gill Sans" pitchFamily="32" charset="0"/>
              </a:rPr>
              <a:t>(Accelerator)</a:t>
            </a:r>
          </a:p>
        </p:txBody>
      </p:sp>
      <p:sp>
        <p:nvSpPr>
          <p:cNvPr id="26632" name="Rectangle 19"/>
          <p:cNvSpPr>
            <a:spLocks/>
          </p:cNvSpPr>
          <p:nvPr/>
        </p:nvSpPr>
        <p:spPr bwMode="auto">
          <a:xfrm>
            <a:off x="3775075" y="4976813"/>
            <a:ext cx="1177925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Bended Crystal</a:t>
            </a:r>
          </a:p>
        </p:txBody>
      </p:sp>
      <p:sp>
        <p:nvSpPr>
          <p:cNvPr id="26633" name="Rectangle 20"/>
          <p:cNvSpPr>
            <a:spLocks/>
          </p:cNvSpPr>
          <p:nvPr/>
        </p:nvSpPr>
        <p:spPr bwMode="auto">
          <a:xfrm>
            <a:off x="2946400" y="5503863"/>
            <a:ext cx="411163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Beam</a:t>
            </a:r>
          </a:p>
        </p:txBody>
      </p:sp>
      <p:sp>
        <p:nvSpPr>
          <p:cNvPr id="26634" name="Rectangle 21"/>
          <p:cNvSpPr>
            <a:spLocks/>
          </p:cNvSpPr>
          <p:nvPr/>
        </p:nvSpPr>
        <p:spPr bwMode="auto">
          <a:xfrm>
            <a:off x="4570413" y="5932488"/>
            <a:ext cx="893762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Goniometer</a:t>
            </a:r>
          </a:p>
        </p:txBody>
      </p:sp>
      <p:sp>
        <p:nvSpPr>
          <p:cNvPr id="26635" name="Rectangle 22"/>
          <p:cNvSpPr>
            <a:spLocks/>
          </p:cNvSpPr>
          <p:nvPr/>
        </p:nvSpPr>
        <p:spPr bwMode="auto">
          <a:xfrm>
            <a:off x="7494588" y="3395663"/>
            <a:ext cx="712787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Detector</a:t>
            </a:r>
          </a:p>
        </p:txBody>
      </p:sp>
      <p:sp>
        <p:nvSpPr>
          <p:cNvPr id="36887" name="Rectangle 23"/>
          <p:cNvSpPr>
            <a:spLocks/>
          </p:cNvSpPr>
          <p:nvPr/>
        </p:nvSpPr>
        <p:spPr bwMode="auto">
          <a:xfrm>
            <a:off x="2205038" y="5456238"/>
            <a:ext cx="1928812" cy="44450"/>
          </a:xfrm>
          <a:prstGeom prst="rect">
            <a:avLst/>
          </a:prstGeom>
          <a:solidFill>
            <a:srgbClr val="003DCC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6888" name="Rectangle 24"/>
          <p:cNvSpPr>
            <a:spLocks/>
          </p:cNvSpPr>
          <p:nvPr/>
        </p:nvSpPr>
        <p:spPr bwMode="auto">
          <a:xfrm>
            <a:off x="5929313" y="5456238"/>
            <a:ext cx="1928812" cy="44450"/>
          </a:xfrm>
          <a:prstGeom prst="rect">
            <a:avLst/>
          </a:prstGeom>
          <a:solidFill>
            <a:srgbClr val="003DCC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6889" name="AutoShape 25"/>
          <p:cNvSpPr>
            <a:spLocks/>
          </p:cNvSpPr>
          <p:nvPr/>
        </p:nvSpPr>
        <p:spPr bwMode="auto">
          <a:xfrm>
            <a:off x="7724775" y="3660775"/>
            <a:ext cx="231775" cy="2947988"/>
          </a:xfrm>
          <a:prstGeom prst="roundRect">
            <a:avLst>
              <a:gd name="adj" fmla="val 50000"/>
            </a:avLst>
          </a:prstGeom>
          <a:solidFill>
            <a:srgbClr val="1D300D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6890" name="Rectangle 26"/>
          <p:cNvSpPr>
            <a:spLocks/>
          </p:cNvSpPr>
          <p:nvPr/>
        </p:nvSpPr>
        <p:spPr bwMode="auto">
          <a:xfrm>
            <a:off x="4054475" y="5456238"/>
            <a:ext cx="1928813" cy="44450"/>
          </a:xfrm>
          <a:prstGeom prst="rect">
            <a:avLst/>
          </a:prstGeom>
          <a:solidFill>
            <a:srgbClr val="003DCC">
              <a:alpha val="5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6891" name="Rectangle 27"/>
          <p:cNvSpPr>
            <a:spLocks/>
          </p:cNvSpPr>
          <p:nvPr/>
        </p:nvSpPr>
        <p:spPr bwMode="auto">
          <a:xfrm>
            <a:off x="1366838" y="5303838"/>
            <a:ext cx="1052512" cy="349250"/>
          </a:xfrm>
          <a:prstGeom prst="rect">
            <a:avLst/>
          </a:prstGeom>
          <a:solidFill>
            <a:srgbClr val="343434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641" name="Rectangle 28"/>
          <p:cNvSpPr>
            <a:spLocks/>
          </p:cNvSpPr>
          <p:nvPr/>
        </p:nvSpPr>
        <p:spPr bwMode="auto">
          <a:xfrm>
            <a:off x="6203950" y="1358900"/>
            <a:ext cx="1587500" cy="738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ea typeface="Gill Sans" pitchFamily="32" charset="0"/>
                <a:cs typeface="Gill Sans" pitchFamily="32" charset="0"/>
              </a:rPr>
              <a:t>Amorphous</a:t>
            </a:r>
          </a:p>
          <a:p>
            <a:r>
              <a:rPr lang="en-US">
                <a:ea typeface="Gill Sans" pitchFamily="32" charset="0"/>
                <a:cs typeface="Gill Sans" pitchFamily="32" charset="0"/>
              </a:rPr>
              <a:t>behavior</a:t>
            </a:r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8045450" y="3614738"/>
            <a:ext cx="492125" cy="2974975"/>
            <a:chOff x="0" y="27"/>
            <a:chExt cx="441" cy="2665"/>
          </a:xfrm>
        </p:grpSpPr>
        <p:sp>
          <p:nvSpPr>
            <p:cNvPr id="26662" name="Rectangle 30"/>
            <p:cNvSpPr>
              <a:spLocks/>
            </p:cNvSpPr>
            <p:nvPr/>
          </p:nvSpPr>
          <p:spPr bwMode="auto">
            <a:xfrm>
              <a:off x="161" y="27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-200</a:t>
              </a:r>
            </a:p>
          </p:txBody>
        </p:sp>
        <p:sp>
          <p:nvSpPr>
            <p:cNvPr id="26663" name="Rectangle 31"/>
            <p:cNvSpPr>
              <a:spLocks/>
            </p:cNvSpPr>
            <p:nvPr/>
          </p:nvSpPr>
          <p:spPr bwMode="auto">
            <a:xfrm>
              <a:off x="161" y="443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-150</a:t>
              </a:r>
            </a:p>
          </p:txBody>
        </p:sp>
        <p:sp>
          <p:nvSpPr>
            <p:cNvPr id="26664" name="Rectangle 32"/>
            <p:cNvSpPr>
              <a:spLocks/>
            </p:cNvSpPr>
            <p:nvPr/>
          </p:nvSpPr>
          <p:spPr bwMode="auto">
            <a:xfrm>
              <a:off x="161" y="843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-100</a:t>
              </a:r>
            </a:p>
          </p:txBody>
        </p:sp>
        <p:sp>
          <p:nvSpPr>
            <p:cNvPr id="26665" name="Rectangle 33"/>
            <p:cNvSpPr>
              <a:spLocks/>
            </p:cNvSpPr>
            <p:nvPr/>
          </p:nvSpPr>
          <p:spPr bwMode="auto">
            <a:xfrm>
              <a:off x="162" y="1251"/>
              <a:ext cx="21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-50</a:t>
              </a:r>
            </a:p>
          </p:txBody>
        </p:sp>
        <p:sp>
          <p:nvSpPr>
            <p:cNvPr id="26666" name="Rectangle 34"/>
            <p:cNvSpPr>
              <a:spLocks/>
            </p:cNvSpPr>
            <p:nvPr/>
          </p:nvSpPr>
          <p:spPr bwMode="auto">
            <a:xfrm>
              <a:off x="167" y="1651"/>
              <a:ext cx="7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0</a:t>
              </a:r>
            </a:p>
          </p:txBody>
        </p:sp>
        <p:sp>
          <p:nvSpPr>
            <p:cNvPr id="26667" name="Rectangle 35"/>
            <p:cNvSpPr>
              <a:spLocks/>
            </p:cNvSpPr>
            <p:nvPr/>
          </p:nvSpPr>
          <p:spPr bwMode="auto">
            <a:xfrm>
              <a:off x="158" y="2051"/>
              <a:ext cx="14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50</a:t>
              </a:r>
            </a:p>
          </p:txBody>
        </p:sp>
        <p:sp>
          <p:nvSpPr>
            <p:cNvPr id="26668" name="Rectangle 36"/>
            <p:cNvSpPr>
              <a:spLocks/>
            </p:cNvSpPr>
            <p:nvPr/>
          </p:nvSpPr>
          <p:spPr bwMode="auto">
            <a:xfrm>
              <a:off x="164" y="2451"/>
              <a:ext cx="21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100</a:t>
              </a:r>
            </a:p>
          </p:txBody>
        </p:sp>
        <p:grpSp>
          <p:nvGrpSpPr>
            <p:cNvPr id="4" name="Group 37"/>
            <p:cNvGrpSpPr>
              <a:grpSpLocks/>
            </p:cNvGrpSpPr>
            <p:nvPr/>
          </p:nvGrpSpPr>
          <p:grpSpPr bwMode="auto">
            <a:xfrm>
              <a:off x="0" y="100"/>
              <a:ext cx="112" cy="2592"/>
              <a:chOff x="0" y="0"/>
              <a:chExt cx="112" cy="2592"/>
            </a:xfrm>
          </p:grpSpPr>
          <p:sp>
            <p:nvSpPr>
              <p:cNvPr id="26670" name="Line 38"/>
              <p:cNvSpPr>
                <a:spLocks noChangeShapeType="1"/>
              </p:cNvSpPr>
              <p:nvPr/>
            </p:nvSpPr>
            <p:spPr bwMode="auto">
              <a:xfrm>
                <a:off x="0" y="0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71" name="Line 39"/>
              <p:cNvSpPr>
                <a:spLocks noChangeShapeType="1"/>
              </p:cNvSpPr>
              <p:nvPr/>
            </p:nvSpPr>
            <p:spPr bwMode="auto">
              <a:xfrm>
                <a:off x="0" y="408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72" name="Line 40"/>
              <p:cNvSpPr>
                <a:spLocks noChangeShapeType="1"/>
              </p:cNvSpPr>
              <p:nvPr/>
            </p:nvSpPr>
            <p:spPr bwMode="auto">
              <a:xfrm>
                <a:off x="0" y="8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73" name="Line 41"/>
              <p:cNvSpPr>
                <a:spLocks noChangeShapeType="1"/>
              </p:cNvSpPr>
              <p:nvPr/>
            </p:nvSpPr>
            <p:spPr bwMode="auto">
              <a:xfrm>
                <a:off x="0" y="12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74" name="Line 42"/>
              <p:cNvSpPr>
                <a:spLocks noChangeShapeType="1"/>
              </p:cNvSpPr>
              <p:nvPr/>
            </p:nvSpPr>
            <p:spPr bwMode="auto">
              <a:xfrm>
                <a:off x="0" y="16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75" name="Line 43"/>
              <p:cNvSpPr>
                <a:spLocks noChangeShapeType="1"/>
              </p:cNvSpPr>
              <p:nvPr/>
            </p:nvSpPr>
            <p:spPr bwMode="auto">
              <a:xfrm>
                <a:off x="0" y="20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76" name="Line 44"/>
              <p:cNvSpPr>
                <a:spLocks noChangeShapeType="1"/>
              </p:cNvSpPr>
              <p:nvPr/>
            </p:nvSpPr>
            <p:spPr bwMode="auto">
              <a:xfrm>
                <a:off x="0" y="2424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77" name="Line 45"/>
              <p:cNvSpPr>
                <a:spLocks noChangeShapeType="1"/>
              </p:cNvSpPr>
              <p:nvPr/>
            </p:nvSpPr>
            <p:spPr bwMode="auto">
              <a:xfrm>
                <a:off x="0" y="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78" name="Line 46"/>
              <p:cNvSpPr>
                <a:spLocks noChangeShapeType="1"/>
              </p:cNvSpPr>
              <p:nvPr/>
            </p:nvSpPr>
            <p:spPr bwMode="auto">
              <a:xfrm>
                <a:off x="0" y="16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79" name="Line 47"/>
              <p:cNvSpPr>
                <a:spLocks noChangeShapeType="1"/>
              </p:cNvSpPr>
              <p:nvPr/>
            </p:nvSpPr>
            <p:spPr bwMode="auto">
              <a:xfrm>
                <a:off x="0" y="24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80" name="Line 48"/>
              <p:cNvSpPr>
                <a:spLocks noChangeShapeType="1"/>
              </p:cNvSpPr>
              <p:nvPr/>
            </p:nvSpPr>
            <p:spPr bwMode="auto">
              <a:xfrm>
                <a:off x="0" y="32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81" name="Line 49"/>
              <p:cNvSpPr>
                <a:spLocks noChangeShapeType="1"/>
              </p:cNvSpPr>
              <p:nvPr/>
            </p:nvSpPr>
            <p:spPr bwMode="auto">
              <a:xfrm>
                <a:off x="0" y="4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82" name="Line 50"/>
              <p:cNvSpPr>
                <a:spLocks noChangeShapeType="1"/>
              </p:cNvSpPr>
              <p:nvPr/>
            </p:nvSpPr>
            <p:spPr bwMode="auto">
              <a:xfrm>
                <a:off x="0" y="5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83" name="Line 51"/>
              <p:cNvSpPr>
                <a:spLocks noChangeShapeType="1"/>
              </p:cNvSpPr>
              <p:nvPr/>
            </p:nvSpPr>
            <p:spPr bwMode="auto">
              <a:xfrm>
                <a:off x="0" y="6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84" name="Line 52"/>
              <p:cNvSpPr>
                <a:spLocks noChangeShapeType="1"/>
              </p:cNvSpPr>
              <p:nvPr/>
            </p:nvSpPr>
            <p:spPr bwMode="auto">
              <a:xfrm>
                <a:off x="0" y="7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85" name="Line 53"/>
              <p:cNvSpPr>
                <a:spLocks noChangeShapeType="1"/>
              </p:cNvSpPr>
              <p:nvPr/>
            </p:nvSpPr>
            <p:spPr bwMode="auto">
              <a:xfrm>
                <a:off x="0" y="8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86" name="Line 54"/>
              <p:cNvSpPr>
                <a:spLocks noChangeShapeType="1"/>
              </p:cNvSpPr>
              <p:nvPr/>
            </p:nvSpPr>
            <p:spPr bwMode="auto">
              <a:xfrm>
                <a:off x="0" y="9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87" name="Line 55"/>
              <p:cNvSpPr>
                <a:spLocks noChangeShapeType="1"/>
              </p:cNvSpPr>
              <p:nvPr/>
            </p:nvSpPr>
            <p:spPr bwMode="auto">
              <a:xfrm>
                <a:off x="0" y="10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88" name="Line 56"/>
              <p:cNvSpPr>
                <a:spLocks noChangeShapeType="1"/>
              </p:cNvSpPr>
              <p:nvPr/>
            </p:nvSpPr>
            <p:spPr bwMode="auto">
              <a:xfrm>
                <a:off x="0" y="11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89" name="Line 57"/>
              <p:cNvSpPr>
                <a:spLocks noChangeShapeType="1"/>
              </p:cNvSpPr>
              <p:nvPr/>
            </p:nvSpPr>
            <p:spPr bwMode="auto">
              <a:xfrm>
                <a:off x="0" y="12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90" name="Line 58"/>
              <p:cNvSpPr>
                <a:spLocks noChangeShapeType="1"/>
              </p:cNvSpPr>
              <p:nvPr/>
            </p:nvSpPr>
            <p:spPr bwMode="auto">
              <a:xfrm>
                <a:off x="0" y="13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91" name="Line 59"/>
              <p:cNvSpPr>
                <a:spLocks noChangeShapeType="1"/>
              </p:cNvSpPr>
              <p:nvPr/>
            </p:nvSpPr>
            <p:spPr bwMode="auto">
              <a:xfrm>
                <a:off x="0" y="14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92" name="Line 60"/>
              <p:cNvSpPr>
                <a:spLocks noChangeShapeType="1"/>
              </p:cNvSpPr>
              <p:nvPr/>
            </p:nvSpPr>
            <p:spPr bwMode="auto">
              <a:xfrm>
                <a:off x="0" y="15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93" name="Line 61"/>
              <p:cNvSpPr>
                <a:spLocks noChangeShapeType="1"/>
              </p:cNvSpPr>
              <p:nvPr/>
            </p:nvSpPr>
            <p:spPr bwMode="auto">
              <a:xfrm>
                <a:off x="0" y="16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94" name="Line 62"/>
              <p:cNvSpPr>
                <a:spLocks noChangeShapeType="1"/>
              </p:cNvSpPr>
              <p:nvPr/>
            </p:nvSpPr>
            <p:spPr bwMode="auto">
              <a:xfrm>
                <a:off x="0" y="17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95" name="Line 63"/>
              <p:cNvSpPr>
                <a:spLocks noChangeShapeType="1"/>
              </p:cNvSpPr>
              <p:nvPr/>
            </p:nvSpPr>
            <p:spPr bwMode="auto">
              <a:xfrm>
                <a:off x="0" y="18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96" name="Line 64"/>
              <p:cNvSpPr>
                <a:spLocks noChangeShapeType="1"/>
              </p:cNvSpPr>
              <p:nvPr/>
            </p:nvSpPr>
            <p:spPr bwMode="auto">
              <a:xfrm>
                <a:off x="0" y="19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97" name="Line 65"/>
              <p:cNvSpPr>
                <a:spLocks noChangeShapeType="1"/>
              </p:cNvSpPr>
              <p:nvPr/>
            </p:nvSpPr>
            <p:spPr bwMode="auto">
              <a:xfrm>
                <a:off x="0" y="211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98" name="Line 66"/>
              <p:cNvSpPr>
                <a:spLocks noChangeShapeType="1"/>
              </p:cNvSpPr>
              <p:nvPr/>
            </p:nvSpPr>
            <p:spPr bwMode="auto">
              <a:xfrm>
                <a:off x="0" y="219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99" name="Line 67"/>
              <p:cNvSpPr>
                <a:spLocks noChangeShapeType="1"/>
              </p:cNvSpPr>
              <p:nvPr/>
            </p:nvSpPr>
            <p:spPr bwMode="auto">
              <a:xfrm>
                <a:off x="0" y="227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00" name="Line 68"/>
              <p:cNvSpPr>
                <a:spLocks noChangeShapeType="1"/>
              </p:cNvSpPr>
              <p:nvPr/>
            </p:nvSpPr>
            <p:spPr bwMode="auto">
              <a:xfrm>
                <a:off x="0" y="235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01" name="Line 69"/>
              <p:cNvSpPr>
                <a:spLocks noChangeShapeType="1"/>
              </p:cNvSpPr>
              <p:nvPr/>
            </p:nvSpPr>
            <p:spPr bwMode="auto">
              <a:xfrm>
                <a:off x="0" y="251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02" name="Line 70"/>
              <p:cNvSpPr>
                <a:spLocks noChangeShapeType="1"/>
              </p:cNvSpPr>
              <p:nvPr/>
            </p:nvSpPr>
            <p:spPr bwMode="auto">
              <a:xfrm>
                <a:off x="8" y="259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" name="Group 71"/>
          <p:cNvGrpSpPr>
            <a:grpSpLocks/>
          </p:cNvGrpSpPr>
          <p:nvPr/>
        </p:nvGrpSpPr>
        <p:grpSpPr bwMode="auto">
          <a:xfrm>
            <a:off x="1446213" y="982663"/>
            <a:ext cx="4251325" cy="3749675"/>
            <a:chOff x="35" y="0"/>
            <a:chExt cx="3808" cy="3360"/>
          </a:xfrm>
        </p:grpSpPr>
        <p:grpSp>
          <p:nvGrpSpPr>
            <p:cNvPr id="6" name="Group 72"/>
            <p:cNvGrpSpPr>
              <a:grpSpLocks/>
            </p:cNvGrpSpPr>
            <p:nvPr/>
          </p:nvGrpSpPr>
          <p:grpSpPr bwMode="auto">
            <a:xfrm>
              <a:off x="43" y="0"/>
              <a:ext cx="3800" cy="3360"/>
              <a:chOff x="0" y="0"/>
              <a:chExt cx="3800" cy="3360"/>
            </a:xfrm>
          </p:grpSpPr>
          <p:pic>
            <p:nvPicPr>
              <p:cNvPr id="26648" name="Picture 7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0"/>
                <a:ext cx="3800" cy="336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26649" name="Rectangle 74"/>
              <p:cNvSpPr>
                <a:spLocks/>
              </p:cNvSpPr>
              <p:nvPr/>
            </p:nvSpPr>
            <p:spPr bwMode="auto">
              <a:xfrm>
                <a:off x="161" y="575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-200</a:t>
                </a:r>
              </a:p>
            </p:txBody>
          </p:sp>
          <p:sp>
            <p:nvSpPr>
              <p:cNvPr id="26650" name="Rectangle 75"/>
              <p:cNvSpPr>
                <a:spLocks/>
              </p:cNvSpPr>
              <p:nvPr/>
            </p:nvSpPr>
            <p:spPr bwMode="auto">
              <a:xfrm>
                <a:off x="161" y="967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-150</a:t>
                </a:r>
              </a:p>
            </p:txBody>
          </p:sp>
          <p:sp>
            <p:nvSpPr>
              <p:cNvPr id="26651" name="Rectangle 76"/>
              <p:cNvSpPr>
                <a:spLocks/>
              </p:cNvSpPr>
              <p:nvPr/>
            </p:nvSpPr>
            <p:spPr bwMode="auto">
              <a:xfrm>
                <a:off x="161" y="1359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-100</a:t>
                </a:r>
              </a:p>
            </p:txBody>
          </p:sp>
          <p:sp>
            <p:nvSpPr>
              <p:cNvPr id="26652" name="Rectangle 77"/>
              <p:cNvSpPr>
                <a:spLocks/>
              </p:cNvSpPr>
              <p:nvPr/>
            </p:nvSpPr>
            <p:spPr bwMode="auto">
              <a:xfrm>
                <a:off x="226" y="1751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-50</a:t>
                </a:r>
              </a:p>
            </p:txBody>
          </p:sp>
          <p:sp>
            <p:nvSpPr>
              <p:cNvPr id="26653" name="Rectangle 78"/>
              <p:cNvSpPr>
                <a:spLocks/>
              </p:cNvSpPr>
              <p:nvPr/>
            </p:nvSpPr>
            <p:spPr bwMode="auto">
              <a:xfrm>
                <a:off x="343" y="2151"/>
                <a:ext cx="7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0</a:t>
                </a:r>
              </a:p>
            </p:txBody>
          </p:sp>
          <p:sp>
            <p:nvSpPr>
              <p:cNvPr id="26654" name="Rectangle 79"/>
              <p:cNvSpPr>
                <a:spLocks/>
              </p:cNvSpPr>
              <p:nvPr/>
            </p:nvSpPr>
            <p:spPr bwMode="auto">
              <a:xfrm>
                <a:off x="278" y="2543"/>
                <a:ext cx="14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50</a:t>
                </a:r>
              </a:p>
            </p:txBody>
          </p:sp>
          <p:sp>
            <p:nvSpPr>
              <p:cNvPr id="26655" name="Rectangle 80"/>
              <p:cNvSpPr>
                <a:spLocks/>
              </p:cNvSpPr>
              <p:nvPr/>
            </p:nvSpPr>
            <p:spPr bwMode="auto">
              <a:xfrm>
                <a:off x="212" y="2927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100</a:t>
                </a:r>
              </a:p>
            </p:txBody>
          </p:sp>
          <p:sp>
            <p:nvSpPr>
              <p:cNvPr id="26656" name="Rectangle 81"/>
              <p:cNvSpPr>
                <a:spLocks/>
              </p:cNvSpPr>
              <p:nvPr/>
            </p:nvSpPr>
            <p:spPr bwMode="auto">
              <a:xfrm>
                <a:off x="447" y="223"/>
                <a:ext cx="7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0</a:t>
                </a:r>
              </a:p>
            </p:txBody>
          </p:sp>
          <p:sp>
            <p:nvSpPr>
              <p:cNvPr id="26657" name="Rectangle 82"/>
              <p:cNvSpPr>
                <a:spLocks/>
              </p:cNvSpPr>
              <p:nvPr/>
            </p:nvSpPr>
            <p:spPr bwMode="auto">
              <a:xfrm>
                <a:off x="966" y="223"/>
                <a:ext cx="14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50</a:t>
                </a:r>
              </a:p>
            </p:txBody>
          </p:sp>
          <p:sp>
            <p:nvSpPr>
              <p:cNvPr id="26658" name="Rectangle 83"/>
              <p:cNvSpPr>
                <a:spLocks/>
              </p:cNvSpPr>
              <p:nvPr/>
            </p:nvSpPr>
            <p:spPr bwMode="auto">
              <a:xfrm>
                <a:off x="1468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100</a:t>
                </a:r>
              </a:p>
            </p:txBody>
          </p:sp>
          <p:sp>
            <p:nvSpPr>
              <p:cNvPr id="26659" name="Rectangle 84"/>
              <p:cNvSpPr>
                <a:spLocks/>
              </p:cNvSpPr>
              <p:nvPr/>
            </p:nvSpPr>
            <p:spPr bwMode="auto">
              <a:xfrm>
                <a:off x="2004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150</a:t>
                </a:r>
              </a:p>
            </p:txBody>
          </p:sp>
          <p:sp>
            <p:nvSpPr>
              <p:cNvPr id="26660" name="Rectangle 85"/>
              <p:cNvSpPr>
                <a:spLocks/>
              </p:cNvSpPr>
              <p:nvPr/>
            </p:nvSpPr>
            <p:spPr bwMode="auto">
              <a:xfrm>
                <a:off x="2540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200</a:t>
                </a:r>
              </a:p>
            </p:txBody>
          </p:sp>
          <p:sp>
            <p:nvSpPr>
              <p:cNvPr id="26661" name="Rectangle 86"/>
              <p:cNvSpPr>
                <a:spLocks/>
              </p:cNvSpPr>
              <p:nvPr/>
            </p:nvSpPr>
            <p:spPr bwMode="auto">
              <a:xfrm>
                <a:off x="3084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250</a:t>
                </a:r>
              </a:p>
            </p:txBody>
          </p:sp>
        </p:grpSp>
        <p:sp>
          <p:nvSpPr>
            <p:cNvPr id="26646" name="Rectangle 87"/>
            <p:cNvSpPr>
              <a:spLocks/>
            </p:cNvSpPr>
            <p:nvPr/>
          </p:nvSpPr>
          <p:spPr bwMode="auto">
            <a:xfrm>
              <a:off x="2409" y="71"/>
              <a:ext cx="1172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Lucida Grande" pitchFamily="32" charset="0"/>
                  <a:cs typeface="Lucida Grande" pitchFamily="32" charset="0"/>
                </a:rPr>
                <a:t>Rotation angle [μrad]</a:t>
              </a:r>
            </a:p>
          </p:txBody>
        </p:sp>
        <p:sp>
          <p:nvSpPr>
            <p:cNvPr id="26647" name="Rectangle 88"/>
            <p:cNvSpPr>
              <a:spLocks/>
            </p:cNvSpPr>
            <p:nvPr/>
          </p:nvSpPr>
          <p:spPr bwMode="auto">
            <a:xfrm rot="-5400000">
              <a:off x="-502" y="919"/>
              <a:ext cx="1211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Lucida Grande" pitchFamily="32" charset="0"/>
                  <a:cs typeface="Lucida Grande" pitchFamily="32" charset="0"/>
                </a:rPr>
                <a:t>Angular profile [μrad]</a:t>
              </a:r>
            </a:p>
          </p:txBody>
        </p:sp>
      </p:grpSp>
      <p:sp>
        <p:nvSpPr>
          <p:cNvPr id="36953" name="Rectangle 89"/>
          <p:cNvSpPr>
            <a:spLocks/>
          </p:cNvSpPr>
          <p:nvPr/>
        </p:nvSpPr>
        <p:spPr bwMode="auto">
          <a:xfrm>
            <a:off x="2044700" y="1438275"/>
            <a:ext cx="152400" cy="2909888"/>
          </a:xfrm>
          <a:prstGeom prst="rect">
            <a:avLst/>
          </a:prstGeom>
          <a:solidFill>
            <a:srgbClr val="808080">
              <a:alpha val="79999"/>
            </a:srgbClr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Title 1"/>
          <p:cNvSpPr>
            <a:spLocks noGrp="1"/>
          </p:cNvSpPr>
          <p:nvPr>
            <p:ph type="title"/>
          </p:nvPr>
        </p:nvSpPr>
        <p:spPr>
          <a:xfrm>
            <a:off x="1324778" y="-49635"/>
            <a:ext cx="6399997" cy="1143000"/>
          </a:xfrm>
        </p:spPr>
        <p:txBody>
          <a:bodyPr/>
          <a:lstStyle/>
          <a:p>
            <a:r>
              <a:rPr lang="en-US" dirty="0" smtClean="0"/>
              <a:t>Crystal </a:t>
            </a:r>
            <a:r>
              <a:rPr lang="en-US" dirty="0" err="1" smtClean="0"/>
              <a:t>behaviour</a:t>
            </a:r>
            <a:endParaRPr lang="en-US" dirty="0"/>
          </a:p>
        </p:txBody>
      </p:sp>
      <p:sp>
        <p:nvSpPr>
          <p:cNvPr id="91" name="Date Placeholder 9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93" name="Slide Number Placeholder 9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4" name="Footer Placeholder 9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95" name="TextBox 25"/>
          <p:cNvSpPr txBox="1">
            <a:spLocks noChangeArrowheads="1"/>
          </p:cNvSpPr>
          <p:nvPr/>
        </p:nvSpPr>
        <p:spPr bwMode="auto">
          <a:xfrm>
            <a:off x="5697538" y="2222254"/>
            <a:ext cx="3257550" cy="554038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W. </a:t>
            </a:r>
            <a:r>
              <a:rPr lang="en-US" sz="1200" i="1" dirty="0" err="1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Scandale</a:t>
            </a:r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et al. PRL 98, 154801 (2007)</a:t>
            </a:r>
            <a:endParaRPr lang="en-US" sz="600" i="1" dirty="0">
              <a:solidFill>
                <a:srgbClr val="FF0000"/>
              </a:solidFill>
              <a:ea typeface="Lucida Grande" pitchFamily="32" charset="0"/>
              <a:cs typeface="Lucida Grande" pitchFamily="32" charset="0"/>
            </a:endParaRPr>
          </a:p>
          <a:p>
            <a:r>
              <a:rPr lang="en-US" sz="6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</a:t>
            </a:r>
          </a:p>
          <a:p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W. </a:t>
            </a:r>
            <a:r>
              <a:rPr lang="en-US" sz="1200" i="1" dirty="0" err="1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Scandale</a:t>
            </a:r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et al. PRST 11, 063501 (2008)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68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68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69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7" grpId="0" animBg="1"/>
      <p:bldP spid="36888" grpId="0" animBg="1"/>
      <p:bldP spid="36890" grpId="0" animBg="1"/>
      <p:bldP spid="369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446213" y="982663"/>
            <a:ext cx="4251325" cy="3749675"/>
            <a:chOff x="35" y="0"/>
            <a:chExt cx="3808" cy="336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43" y="0"/>
              <a:ext cx="3800" cy="3360"/>
              <a:chOff x="0" y="0"/>
              <a:chExt cx="3800" cy="3360"/>
            </a:xfrm>
          </p:grpSpPr>
          <p:pic>
            <p:nvPicPr>
              <p:cNvPr id="27730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0"/>
                <a:ext cx="3800" cy="336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27731" name="Rectangle 4"/>
              <p:cNvSpPr>
                <a:spLocks/>
              </p:cNvSpPr>
              <p:nvPr/>
            </p:nvSpPr>
            <p:spPr bwMode="auto">
              <a:xfrm>
                <a:off x="161" y="575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-200</a:t>
                </a:r>
              </a:p>
            </p:txBody>
          </p:sp>
          <p:sp>
            <p:nvSpPr>
              <p:cNvPr id="27732" name="Rectangle 5"/>
              <p:cNvSpPr>
                <a:spLocks/>
              </p:cNvSpPr>
              <p:nvPr/>
            </p:nvSpPr>
            <p:spPr bwMode="auto">
              <a:xfrm>
                <a:off x="161" y="967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-150</a:t>
                </a:r>
              </a:p>
            </p:txBody>
          </p:sp>
          <p:sp>
            <p:nvSpPr>
              <p:cNvPr id="27733" name="Rectangle 6"/>
              <p:cNvSpPr>
                <a:spLocks/>
              </p:cNvSpPr>
              <p:nvPr/>
            </p:nvSpPr>
            <p:spPr bwMode="auto">
              <a:xfrm>
                <a:off x="161" y="1359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-100</a:t>
                </a:r>
              </a:p>
            </p:txBody>
          </p:sp>
          <p:sp>
            <p:nvSpPr>
              <p:cNvPr id="27734" name="Rectangle 7"/>
              <p:cNvSpPr>
                <a:spLocks/>
              </p:cNvSpPr>
              <p:nvPr/>
            </p:nvSpPr>
            <p:spPr bwMode="auto">
              <a:xfrm>
                <a:off x="226" y="1751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-50</a:t>
                </a:r>
              </a:p>
            </p:txBody>
          </p:sp>
          <p:sp>
            <p:nvSpPr>
              <p:cNvPr id="27735" name="Rectangle 8"/>
              <p:cNvSpPr>
                <a:spLocks/>
              </p:cNvSpPr>
              <p:nvPr/>
            </p:nvSpPr>
            <p:spPr bwMode="auto">
              <a:xfrm>
                <a:off x="343" y="2151"/>
                <a:ext cx="7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0</a:t>
                </a:r>
              </a:p>
            </p:txBody>
          </p:sp>
          <p:sp>
            <p:nvSpPr>
              <p:cNvPr id="27736" name="Rectangle 9"/>
              <p:cNvSpPr>
                <a:spLocks/>
              </p:cNvSpPr>
              <p:nvPr/>
            </p:nvSpPr>
            <p:spPr bwMode="auto">
              <a:xfrm>
                <a:off x="278" y="2543"/>
                <a:ext cx="14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50</a:t>
                </a:r>
              </a:p>
            </p:txBody>
          </p:sp>
          <p:sp>
            <p:nvSpPr>
              <p:cNvPr id="27737" name="Rectangle 10"/>
              <p:cNvSpPr>
                <a:spLocks/>
              </p:cNvSpPr>
              <p:nvPr/>
            </p:nvSpPr>
            <p:spPr bwMode="auto">
              <a:xfrm>
                <a:off x="212" y="2927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100</a:t>
                </a:r>
              </a:p>
            </p:txBody>
          </p:sp>
          <p:sp>
            <p:nvSpPr>
              <p:cNvPr id="27738" name="Rectangle 11"/>
              <p:cNvSpPr>
                <a:spLocks/>
              </p:cNvSpPr>
              <p:nvPr/>
            </p:nvSpPr>
            <p:spPr bwMode="auto">
              <a:xfrm>
                <a:off x="447" y="223"/>
                <a:ext cx="7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0</a:t>
                </a:r>
              </a:p>
            </p:txBody>
          </p:sp>
          <p:sp>
            <p:nvSpPr>
              <p:cNvPr id="27739" name="Rectangle 12"/>
              <p:cNvSpPr>
                <a:spLocks/>
              </p:cNvSpPr>
              <p:nvPr/>
            </p:nvSpPr>
            <p:spPr bwMode="auto">
              <a:xfrm>
                <a:off x="966" y="223"/>
                <a:ext cx="14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50</a:t>
                </a:r>
              </a:p>
            </p:txBody>
          </p:sp>
          <p:sp>
            <p:nvSpPr>
              <p:cNvPr id="27740" name="Rectangle 13"/>
              <p:cNvSpPr>
                <a:spLocks/>
              </p:cNvSpPr>
              <p:nvPr/>
            </p:nvSpPr>
            <p:spPr bwMode="auto">
              <a:xfrm>
                <a:off x="1468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100</a:t>
                </a:r>
              </a:p>
            </p:txBody>
          </p:sp>
          <p:sp>
            <p:nvSpPr>
              <p:cNvPr id="27741" name="Rectangle 14"/>
              <p:cNvSpPr>
                <a:spLocks/>
              </p:cNvSpPr>
              <p:nvPr/>
            </p:nvSpPr>
            <p:spPr bwMode="auto">
              <a:xfrm>
                <a:off x="2004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150</a:t>
                </a:r>
              </a:p>
            </p:txBody>
          </p:sp>
          <p:sp>
            <p:nvSpPr>
              <p:cNvPr id="27742" name="Rectangle 15"/>
              <p:cNvSpPr>
                <a:spLocks/>
              </p:cNvSpPr>
              <p:nvPr/>
            </p:nvSpPr>
            <p:spPr bwMode="auto">
              <a:xfrm>
                <a:off x="2540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200</a:t>
                </a:r>
              </a:p>
            </p:txBody>
          </p:sp>
          <p:sp>
            <p:nvSpPr>
              <p:cNvPr id="27743" name="Rectangle 16"/>
              <p:cNvSpPr>
                <a:spLocks/>
              </p:cNvSpPr>
              <p:nvPr/>
            </p:nvSpPr>
            <p:spPr bwMode="auto">
              <a:xfrm>
                <a:off x="3084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250</a:t>
                </a:r>
              </a:p>
            </p:txBody>
          </p:sp>
        </p:grpSp>
        <p:sp>
          <p:nvSpPr>
            <p:cNvPr id="27728" name="Rectangle 17"/>
            <p:cNvSpPr>
              <a:spLocks/>
            </p:cNvSpPr>
            <p:nvPr/>
          </p:nvSpPr>
          <p:spPr bwMode="auto">
            <a:xfrm>
              <a:off x="2409" y="71"/>
              <a:ext cx="1172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Lucida Grande" pitchFamily="32" charset="0"/>
                  <a:cs typeface="Lucida Grande" pitchFamily="32" charset="0"/>
                </a:rPr>
                <a:t>Rotation angle [μrad]</a:t>
              </a:r>
            </a:p>
          </p:txBody>
        </p:sp>
        <p:sp>
          <p:nvSpPr>
            <p:cNvPr id="27729" name="Rectangle 18"/>
            <p:cNvSpPr>
              <a:spLocks/>
            </p:cNvSpPr>
            <p:nvPr/>
          </p:nvSpPr>
          <p:spPr bwMode="auto">
            <a:xfrm rot="-5400000">
              <a:off x="-502" y="919"/>
              <a:ext cx="1211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Lucida Grande" pitchFamily="32" charset="0"/>
                  <a:cs typeface="Lucida Grande" pitchFamily="32" charset="0"/>
                </a:rPr>
                <a:t>Angular profile [μrad]</a:t>
              </a:r>
            </a:p>
          </p:txBody>
        </p:sp>
      </p:grpSp>
      <p:sp>
        <p:nvSpPr>
          <p:cNvPr id="27651" name="Oval 19"/>
          <p:cNvSpPr>
            <a:spLocks/>
          </p:cNvSpPr>
          <p:nvPr/>
        </p:nvSpPr>
        <p:spPr bwMode="auto">
          <a:xfrm>
            <a:off x="4643438" y="5759450"/>
            <a:ext cx="669925" cy="187325"/>
          </a:xfrm>
          <a:prstGeom prst="ellipse">
            <a:avLst/>
          </a:prstGeom>
          <a:solidFill>
            <a:srgbClr val="000000">
              <a:alpha val="29803"/>
            </a:srgbClr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3" name="Line 21"/>
          <p:cNvSpPr>
            <a:spLocks noChangeShapeType="1"/>
          </p:cNvSpPr>
          <p:nvPr/>
        </p:nvSpPr>
        <p:spPr bwMode="auto">
          <a:xfrm flipH="1">
            <a:off x="4973638" y="4697413"/>
            <a:ext cx="0" cy="1196975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Line 22"/>
          <p:cNvSpPr>
            <a:spLocks noChangeShapeType="1"/>
          </p:cNvSpPr>
          <p:nvPr/>
        </p:nvSpPr>
        <p:spPr bwMode="auto">
          <a:xfrm flipH="1">
            <a:off x="4832350" y="5599113"/>
            <a:ext cx="987425" cy="249237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5" name="Rectangle 23"/>
          <p:cNvSpPr>
            <a:spLocks/>
          </p:cNvSpPr>
          <p:nvPr/>
        </p:nvSpPr>
        <p:spPr bwMode="auto">
          <a:xfrm>
            <a:off x="1408113" y="5653088"/>
            <a:ext cx="1055687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Beam source</a:t>
            </a:r>
          </a:p>
          <a:p>
            <a:r>
              <a:rPr lang="en-US" sz="1300">
                <a:ea typeface="Gill Sans" pitchFamily="32" charset="0"/>
                <a:cs typeface="Gill Sans" pitchFamily="32" charset="0"/>
              </a:rPr>
              <a:t>(Accelerator)</a:t>
            </a:r>
          </a:p>
        </p:txBody>
      </p:sp>
      <p:sp>
        <p:nvSpPr>
          <p:cNvPr id="27656" name="Rectangle 24"/>
          <p:cNvSpPr>
            <a:spLocks/>
          </p:cNvSpPr>
          <p:nvPr/>
        </p:nvSpPr>
        <p:spPr bwMode="auto">
          <a:xfrm>
            <a:off x="3775075" y="4976813"/>
            <a:ext cx="1177925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Bended Crystal</a:t>
            </a:r>
          </a:p>
        </p:txBody>
      </p:sp>
      <p:sp>
        <p:nvSpPr>
          <p:cNvPr id="27657" name="Rectangle 25"/>
          <p:cNvSpPr>
            <a:spLocks/>
          </p:cNvSpPr>
          <p:nvPr/>
        </p:nvSpPr>
        <p:spPr bwMode="auto">
          <a:xfrm>
            <a:off x="2946400" y="5503863"/>
            <a:ext cx="411163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Beam</a:t>
            </a:r>
          </a:p>
        </p:txBody>
      </p:sp>
      <p:sp>
        <p:nvSpPr>
          <p:cNvPr id="27658" name="Rectangle 26"/>
          <p:cNvSpPr>
            <a:spLocks/>
          </p:cNvSpPr>
          <p:nvPr/>
        </p:nvSpPr>
        <p:spPr bwMode="auto">
          <a:xfrm>
            <a:off x="4570413" y="5932488"/>
            <a:ext cx="893762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Goniometer</a:t>
            </a:r>
          </a:p>
        </p:txBody>
      </p:sp>
      <p:sp>
        <p:nvSpPr>
          <p:cNvPr id="27659" name="Rectangle 27"/>
          <p:cNvSpPr>
            <a:spLocks/>
          </p:cNvSpPr>
          <p:nvPr/>
        </p:nvSpPr>
        <p:spPr bwMode="auto">
          <a:xfrm>
            <a:off x="7494588" y="3395663"/>
            <a:ext cx="712787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Detector</a:t>
            </a:r>
          </a:p>
        </p:txBody>
      </p:sp>
      <p:sp>
        <p:nvSpPr>
          <p:cNvPr id="37916" name="Rectangle 28"/>
          <p:cNvSpPr>
            <a:spLocks/>
          </p:cNvSpPr>
          <p:nvPr/>
        </p:nvSpPr>
        <p:spPr bwMode="auto">
          <a:xfrm>
            <a:off x="2714625" y="1438275"/>
            <a:ext cx="152400" cy="2909888"/>
          </a:xfrm>
          <a:prstGeom prst="rect">
            <a:avLst/>
          </a:prstGeom>
          <a:solidFill>
            <a:srgbClr val="808080">
              <a:alpha val="79999"/>
            </a:srgbClr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17" name="Rectangle 29"/>
          <p:cNvSpPr>
            <a:spLocks/>
          </p:cNvSpPr>
          <p:nvPr/>
        </p:nvSpPr>
        <p:spPr bwMode="auto">
          <a:xfrm>
            <a:off x="6269038" y="1358900"/>
            <a:ext cx="1506537" cy="738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ea typeface="Gill Sans" pitchFamily="32" charset="0"/>
                <a:cs typeface="Gill Sans" pitchFamily="32" charset="0"/>
              </a:rPr>
              <a:t>Channeling</a:t>
            </a:r>
          </a:p>
          <a:p>
            <a:r>
              <a:rPr lang="en-US">
                <a:ea typeface="Gill Sans" pitchFamily="32" charset="0"/>
                <a:cs typeface="Gill Sans" pitchFamily="32" charset="0"/>
              </a:rPr>
              <a:t>behavior</a:t>
            </a:r>
          </a:p>
        </p:txBody>
      </p: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8045450" y="3614738"/>
            <a:ext cx="492125" cy="2974975"/>
            <a:chOff x="0" y="27"/>
            <a:chExt cx="441" cy="2665"/>
          </a:xfrm>
        </p:grpSpPr>
        <p:sp>
          <p:nvSpPr>
            <p:cNvPr id="27686" name="Rectangle 31"/>
            <p:cNvSpPr>
              <a:spLocks/>
            </p:cNvSpPr>
            <p:nvPr/>
          </p:nvSpPr>
          <p:spPr bwMode="auto">
            <a:xfrm>
              <a:off x="161" y="27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-200</a:t>
              </a:r>
            </a:p>
          </p:txBody>
        </p:sp>
        <p:sp>
          <p:nvSpPr>
            <p:cNvPr id="27687" name="Rectangle 32"/>
            <p:cNvSpPr>
              <a:spLocks/>
            </p:cNvSpPr>
            <p:nvPr/>
          </p:nvSpPr>
          <p:spPr bwMode="auto">
            <a:xfrm>
              <a:off x="161" y="443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-150</a:t>
              </a:r>
            </a:p>
          </p:txBody>
        </p:sp>
        <p:sp>
          <p:nvSpPr>
            <p:cNvPr id="27688" name="Rectangle 33"/>
            <p:cNvSpPr>
              <a:spLocks/>
            </p:cNvSpPr>
            <p:nvPr/>
          </p:nvSpPr>
          <p:spPr bwMode="auto">
            <a:xfrm>
              <a:off x="161" y="843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-100</a:t>
              </a:r>
            </a:p>
          </p:txBody>
        </p:sp>
        <p:sp>
          <p:nvSpPr>
            <p:cNvPr id="27689" name="Rectangle 34"/>
            <p:cNvSpPr>
              <a:spLocks/>
            </p:cNvSpPr>
            <p:nvPr/>
          </p:nvSpPr>
          <p:spPr bwMode="auto">
            <a:xfrm>
              <a:off x="162" y="1251"/>
              <a:ext cx="21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-50</a:t>
              </a:r>
            </a:p>
          </p:txBody>
        </p:sp>
        <p:sp>
          <p:nvSpPr>
            <p:cNvPr id="27690" name="Rectangle 35"/>
            <p:cNvSpPr>
              <a:spLocks/>
            </p:cNvSpPr>
            <p:nvPr/>
          </p:nvSpPr>
          <p:spPr bwMode="auto">
            <a:xfrm>
              <a:off x="167" y="1651"/>
              <a:ext cx="7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0</a:t>
              </a:r>
            </a:p>
          </p:txBody>
        </p:sp>
        <p:sp>
          <p:nvSpPr>
            <p:cNvPr id="27691" name="Rectangle 36"/>
            <p:cNvSpPr>
              <a:spLocks/>
            </p:cNvSpPr>
            <p:nvPr/>
          </p:nvSpPr>
          <p:spPr bwMode="auto">
            <a:xfrm>
              <a:off x="158" y="2051"/>
              <a:ext cx="14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50</a:t>
              </a:r>
            </a:p>
          </p:txBody>
        </p:sp>
        <p:sp>
          <p:nvSpPr>
            <p:cNvPr id="27692" name="Rectangle 37"/>
            <p:cNvSpPr>
              <a:spLocks/>
            </p:cNvSpPr>
            <p:nvPr/>
          </p:nvSpPr>
          <p:spPr bwMode="auto">
            <a:xfrm>
              <a:off x="164" y="2451"/>
              <a:ext cx="21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100</a:t>
              </a:r>
            </a:p>
          </p:txBody>
        </p:sp>
        <p:grpSp>
          <p:nvGrpSpPr>
            <p:cNvPr id="5" name="Group 38"/>
            <p:cNvGrpSpPr>
              <a:grpSpLocks/>
            </p:cNvGrpSpPr>
            <p:nvPr/>
          </p:nvGrpSpPr>
          <p:grpSpPr bwMode="auto">
            <a:xfrm>
              <a:off x="0" y="100"/>
              <a:ext cx="112" cy="2592"/>
              <a:chOff x="0" y="0"/>
              <a:chExt cx="112" cy="2592"/>
            </a:xfrm>
          </p:grpSpPr>
          <p:sp>
            <p:nvSpPr>
              <p:cNvPr id="27694" name="Line 39"/>
              <p:cNvSpPr>
                <a:spLocks noChangeShapeType="1"/>
              </p:cNvSpPr>
              <p:nvPr/>
            </p:nvSpPr>
            <p:spPr bwMode="auto">
              <a:xfrm>
                <a:off x="0" y="0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95" name="Line 40"/>
              <p:cNvSpPr>
                <a:spLocks noChangeShapeType="1"/>
              </p:cNvSpPr>
              <p:nvPr/>
            </p:nvSpPr>
            <p:spPr bwMode="auto">
              <a:xfrm>
                <a:off x="0" y="408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96" name="Line 41"/>
              <p:cNvSpPr>
                <a:spLocks noChangeShapeType="1"/>
              </p:cNvSpPr>
              <p:nvPr/>
            </p:nvSpPr>
            <p:spPr bwMode="auto">
              <a:xfrm>
                <a:off x="0" y="8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97" name="Line 42"/>
              <p:cNvSpPr>
                <a:spLocks noChangeShapeType="1"/>
              </p:cNvSpPr>
              <p:nvPr/>
            </p:nvSpPr>
            <p:spPr bwMode="auto">
              <a:xfrm>
                <a:off x="0" y="12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98" name="Line 43"/>
              <p:cNvSpPr>
                <a:spLocks noChangeShapeType="1"/>
              </p:cNvSpPr>
              <p:nvPr/>
            </p:nvSpPr>
            <p:spPr bwMode="auto">
              <a:xfrm>
                <a:off x="0" y="16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99" name="Line 44"/>
              <p:cNvSpPr>
                <a:spLocks noChangeShapeType="1"/>
              </p:cNvSpPr>
              <p:nvPr/>
            </p:nvSpPr>
            <p:spPr bwMode="auto">
              <a:xfrm>
                <a:off x="0" y="20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00" name="Line 45"/>
              <p:cNvSpPr>
                <a:spLocks noChangeShapeType="1"/>
              </p:cNvSpPr>
              <p:nvPr/>
            </p:nvSpPr>
            <p:spPr bwMode="auto">
              <a:xfrm>
                <a:off x="0" y="2424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01" name="Line 46"/>
              <p:cNvSpPr>
                <a:spLocks noChangeShapeType="1"/>
              </p:cNvSpPr>
              <p:nvPr/>
            </p:nvSpPr>
            <p:spPr bwMode="auto">
              <a:xfrm>
                <a:off x="0" y="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02" name="Line 47"/>
              <p:cNvSpPr>
                <a:spLocks noChangeShapeType="1"/>
              </p:cNvSpPr>
              <p:nvPr/>
            </p:nvSpPr>
            <p:spPr bwMode="auto">
              <a:xfrm>
                <a:off x="0" y="16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03" name="Line 48"/>
              <p:cNvSpPr>
                <a:spLocks noChangeShapeType="1"/>
              </p:cNvSpPr>
              <p:nvPr/>
            </p:nvSpPr>
            <p:spPr bwMode="auto">
              <a:xfrm>
                <a:off x="0" y="24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04" name="Line 49"/>
              <p:cNvSpPr>
                <a:spLocks noChangeShapeType="1"/>
              </p:cNvSpPr>
              <p:nvPr/>
            </p:nvSpPr>
            <p:spPr bwMode="auto">
              <a:xfrm>
                <a:off x="0" y="32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05" name="Line 50"/>
              <p:cNvSpPr>
                <a:spLocks noChangeShapeType="1"/>
              </p:cNvSpPr>
              <p:nvPr/>
            </p:nvSpPr>
            <p:spPr bwMode="auto">
              <a:xfrm>
                <a:off x="0" y="4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06" name="Line 51"/>
              <p:cNvSpPr>
                <a:spLocks noChangeShapeType="1"/>
              </p:cNvSpPr>
              <p:nvPr/>
            </p:nvSpPr>
            <p:spPr bwMode="auto">
              <a:xfrm>
                <a:off x="0" y="5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07" name="Line 52"/>
              <p:cNvSpPr>
                <a:spLocks noChangeShapeType="1"/>
              </p:cNvSpPr>
              <p:nvPr/>
            </p:nvSpPr>
            <p:spPr bwMode="auto">
              <a:xfrm>
                <a:off x="0" y="6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08" name="Line 53"/>
              <p:cNvSpPr>
                <a:spLocks noChangeShapeType="1"/>
              </p:cNvSpPr>
              <p:nvPr/>
            </p:nvSpPr>
            <p:spPr bwMode="auto">
              <a:xfrm>
                <a:off x="0" y="7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09" name="Line 54"/>
              <p:cNvSpPr>
                <a:spLocks noChangeShapeType="1"/>
              </p:cNvSpPr>
              <p:nvPr/>
            </p:nvSpPr>
            <p:spPr bwMode="auto">
              <a:xfrm>
                <a:off x="0" y="8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10" name="Line 55"/>
              <p:cNvSpPr>
                <a:spLocks noChangeShapeType="1"/>
              </p:cNvSpPr>
              <p:nvPr/>
            </p:nvSpPr>
            <p:spPr bwMode="auto">
              <a:xfrm>
                <a:off x="0" y="9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11" name="Line 56"/>
              <p:cNvSpPr>
                <a:spLocks noChangeShapeType="1"/>
              </p:cNvSpPr>
              <p:nvPr/>
            </p:nvSpPr>
            <p:spPr bwMode="auto">
              <a:xfrm>
                <a:off x="0" y="10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12" name="Line 57"/>
              <p:cNvSpPr>
                <a:spLocks noChangeShapeType="1"/>
              </p:cNvSpPr>
              <p:nvPr/>
            </p:nvSpPr>
            <p:spPr bwMode="auto">
              <a:xfrm>
                <a:off x="0" y="11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13" name="Line 58"/>
              <p:cNvSpPr>
                <a:spLocks noChangeShapeType="1"/>
              </p:cNvSpPr>
              <p:nvPr/>
            </p:nvSpPr>
            <p:spPr bwMode="auto">
              <a:xfrm>
                <a:off x="0" y="12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14" name="Line 59"/>
              <p:cNvSpPr>
                <a:spLocks noChangeShapeType="1"/>
              </p:cNvSpPr>
              <p:nvPr/>
            </p:nvSpPr>
            <p:spPr bwMode="auto">
              <a:xfrm>
                <a:off x="0" y="13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15" name="Line 60"/>
              <p:cNvSpPr>
                <a:spLocks noChangeShapeType="1"/>
              </p:cNvSpPr>
              <p:nvPr/>
            </p:nvSpPr>
            <p:spPr bwMode="auto">
              <a:xfrm>
                <a:off x="0" y="14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16" name="Line 61"/>
              <p:cNvSpPr>
                <a:spLocks noChangeShapeType="1"/>
              </p:cNvSpPr>
              <p:nvPr/>
            </p:nvSpPr>
            <p:spPr bwMode="auto">
              <a:xfrm>
                <a:off x="0" y="15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17" name="Line 62"/>
              <p:cNvSpPr>
                <a:spLocks noChangeShapeType="1"/>
              </p:cNvSpPr>
              <p:nvPr/>
            </p:nvSpPr>
            <p:spPr bwMode="auto">
              <a:xfrm>
                <a:off x="0" y="16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18" name="Line 63"/>
              <p:cNvSpPr>
                <a:spLocks noChangeShapeType="1"/>
              </p:cNvSpPr>
              <p:nvPr/>
            </p:nvSpPr>
            <p:spPr bwMode="auto">
              <a:xfrm>
                <a:off x="0" y="17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19" name="Line 64"/>
              <p:cNvSpPr>
                <a:spLocks noChangeShapeType="1"/>
              </p:cNvSpPr>
              <p:nvPr/>
            </p:nvSpPr>
            <p:spPr bwMode="auto">
              <a:xfrm>
                <a:off x="0" y="18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20" name="Line 65"/>
              <p:cNvSpPr>
                <a:spLocks noChangeShapeType="1"/>
              </p:cNvSpPr>
              <p:nvPr/>
            </p:nvSpPr>
            <p:spPr bwMode="auto">
              <a:xfrm>
                <a:off x="0" y="19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21" name="Line 66"/>
              <p:cNvSpPr>
                <a:spLocks noChangeShapeType="1"/>
              </p:cNvSpPr>
              <p:nvPr/>
            </p:nvSpPr>
            <p:spPr bwMode="auto">
              <a:xfrm>
                <a:off x="0" y="211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22" name="Line 67"/>
              <p:cNvSpPr>
                <a:spLocks noChangeShapeType="1"/>
              </p:cNvSpPr>
              <p:nvPr/>
            </p:nvSpPr>
            <p:spPr bwMode="auto">
              <a:xfrm>
                <a:off x="0" y="219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23" name="Line 68"/>
              <p:cNvSpPr>
                <a:spLocks noChangeShapeType="1"/>
              </p:cNvSpPr>
              <p:nvPr/>
            </p:nvSpPr>
            <p:spPr bwMode="auto">
              <a:xfrm>
                <a:off x="0" y="227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24" name="Line 69"/>
              <p:cNvSpPr>
                <a:spLocks noChangeShapeType="1"/>
              </p:cNvSpPr>
              <p:nvPr/>
            </p:nvSpPr>
            <p:spPr bwMode="auto">
              <a:xfrm>
                <a:off x="0" y="235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25" name="Line 70"/>
              <p:cNvSpPr>
                <a:spLocks noChangeShapeType="1"/>
              </p:cNvSpPr>
              <p:nvPr/>
            </p:nvSpPr>
            <p:spPr bwMode="auto">
              <a:xfrm>
                <a:off x="0" y="251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26" name="Line 71"/>
              <p:cNvSpPr>
                <a:spLocks noChangeShapeType="1"/>
              </p:cNvSpPr>
              <p:nvPr/>
            </p:nvSpPr>
            <p:spPr bwMode="auto">
              <a:xfrm>
                <a:off x="8" y="259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" name="Group 72"/>
          <p:cNvGrpSpPr>
            <a:grpSpLocks/>
          </p:cNvGrpSpPr>
          <p:nvPr/>
        </p:nvGrpSpPr>
        <p:grpSpPr bwMode="auto">
          <a:xfrm>
            <a:off x="2205038" y="3981450"/>
            <a:ext cx="5651500" cy="1520825"/>
            <a:chOff x="0" y="0"/>
            <a:chExt cx="5062" cy="1362"/>
          </a:xfrm>
        </p:grpSpPr>
        <p:sp>
          <p:nvSpPr>
            <p:cNvPr id="37961" name="Rectangle 73"/>
            <p:cNvSpPr>
              <a:spLocks/>
            </p:cNvSpPr>
            <p:nvPr/>
          </p:nvSpPr>
          <p:spPr bwMode="auto">
            <a:xfrm>
              <a:off x="1657" y="1319"/>
              <a:ext cx="3400" cy="41"/>
            </a:xfrm>
            <a:prstGeom prst="rect">
              <a:avLst/>
            </a:prstGeom>
            <a:solidFill>
              <a:srgbClr val="003DCC">
                <a:alpha val="29999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962" name="Rectangle 74"/>
            <p:cNvSpPr>
              <a:spLocks/>
            </p:cNvSpPr>
            <p:nvPr/>
          </p:nvSpPr>
          <p:spPr bwMode="auto">
            <a:xfrm rot="-1875230">
              <a:off x="3189" y="518"/>
              <a:ext cx="2008" cy="40"/>
            </a:xfrm>
            <a:prstGeom prst="rect">
              <a:avLst/>
            </a:prstGeom>
            <a:solidFill>
              <a:srgbClr val="003DCC">
                <a:alpha val="7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963" name="Rectangle 75"/>
            <p:cNvSpPr>
              <a:spLocks/>
            </p:cNvSpPr>
            <p:nvPr/>
          </p:nvSpPr>
          <p:spPr bwMode="auto">
            <a:xfrm>
              <a:off x="0" y="1319"/>
              <a:ext cx="1728" cy="41"/>
            </a:xfrm>
            <a:prstGeom prst="rect">
              <a:avLst/>
            </a:prstGeom>
            <a:solidFill>
              <a:srgbClr val="003DCC"/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964" name="Rectangle 76"/>
            <p:cNvSpPr>
              <a:spLocks/>
            </p:cNvSpPr>
            <p:nvPr/>
          </p:nvSpPr>
          <p:spPr bwMode="auto">
            <a:xfrm rot="-260412">
              <a:off x="1961" y="1299"/>
              <a:ext cx="360" cy="40"/>
            </a:xfrm>
            <a:prstGeom prst="rect">
              <a:avLst/>
            </a:prstGeom>
            <a:solidFill>
              <a:srgbClr val="003DCC">
                <a:alpha val="5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965" name="Rectangle 77"/>
            <p:cNvSpPr>
              <a:spLocks/>
            </p:cNvSpPr>
            <p:nvPr/>
          </p:nvSpPr>
          <p:spPr bwMode="auto">
            <a:xfrm rot="-680412">
              <a:off x="2313" y="1223"/>
              <a:ext cx="694" cy="40"/>
            </a:xfrm>
            <a:prstGeom prst="rect">
              <a:avLst/>
            </a:prstGeom>
            <a:solidFill>
              <a:srgbClr val="003DCC">
                <a:alpha val="5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966" name="Rectangle 78"/>
            <p:cNvSpPr>
              <a:spLocks/>
            </p:cNvSpPr>
            <p:nvPr/>
          </p:nvSpPr>
          <p:spPr bwMode="auto">
            <a:xfrm rot="-1100412">
              <a:off x="2990" y="1100"/>
              <a:ext cx="344" cy="41"/>
            </a:xfrm>
            <a:prstGeom prst="rect">
              <a:avLst/>
            </a:prstGeom>
            <a:solidFill>
              <a:srgbClr val="003DCC">
                <a:alpha val="5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967" name="Rectangle 79"/>
            <p:cNvSpPr>
              <a:spLocks/>
            </p:cNvSpPr>
            <p:nvPr/>
          </p:nvSpPr>
          <p:spPr bwMode="auto">
            <a:xfrm rot="-140412">
              <a:off x="1705" y="1317"/>
              <a:ext cx="256" cy="40"/>
            </a:xfrm>
            <a:prstGeom prst="rect">
              <a:avLst/>
            </a:prstGeom>
            <a:solidFill>
              <a:srgbClr val="003DCC">
                <a:alpha val="5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37968" name="Rectangle 80"/>
          <p:cNvSpPr>
            <a:spLocks/>
          </p:cNvSpPr>
          <p:nvPr/>
        </p:nvSpPr>
        <p:spPr bwMode="auto">
          <a:xfrm>
            <a:off x="1366838" y="5303838"/>
            <a:ext cx="1052512" cy="349250"/>
          </a:xfrm>
          <a:prstGeom prst="rect">
            <a:avLst/>
          </a:prstGeom>
          <a:solidFill>
            <a:srgbClr val="343434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7969" name="AutoShape 81"/>
          <p:cNvSpPr>
            <a:spLocks/>
          </p:cNvSpPr>
          <p:nvPr/>
        </p:nvSpPr>
        <p:spPr bwMode="auto">
          <a:xfrm>
            <a:off x="7724775" y="3660775"/>
            <a:ext cx="231775" cy="2947988"/>
          </a:xfrm>
          <a:prstGeom prst="roundRect">
            <a:avLst>
              <a:gd name="adj" fmla="val 50000"/>
            </a:avLst>
          </a:prstGeom>
          <a:solidFill>
            <a:srgbClr val="1D300D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7" name="Group 82"/>
          <p:cNvGrpSpPr>
            <a:grpSpLocks/>
          </p:cNvGrpSpPr>
          <p:nvPr/>
        </p:nvGrpSpPr>
        <p:grpSpPr bwMode="auto">
          <a:xfrm rot="-119999">
            <a:off x="4017963" y="4991100"/>
            <a:ext cx="1928812" cy="706438"/>
            <a:chOff x="0" y="0"/>
            <a:chExt cx="1728" cy="632"/>
          </a:xfrm>
        </p:grpSpPr>
        <p:sp>
          <p:nvSpPr>
            <p:cNvPr id="27667" name="Line 83"/>
            <p:cNvSpPr>
              <a:spLocks noChangeShapeType="1"/>
            </p:cNvSpPr>
            <p:nvPr/>
          </p:nvSpPr>
          <p:spPr bwMode="auto">
            <a:xfrm flipH="1">
              <a:off x="8" y="248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8" name="Line 84"/>
            <p:cNvSpPr>
              <a:spLocks noChangeShapeType="1"/>
            </p:cNvSpPr>
            <p:nvPr/>
          </p:nvSpPr>
          <p:spPr bwMode="auto">
            <a:xfrm flipH="1">
              <a:off x="144" y="344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9" name="Line 85"/>
            <p:cNvSpPr>
              <a:spLocks noChangeShapeType="1"/>
            </p:cNvSpPr>
            <p:nvPr/>
          </p:nvSpPr>
          <p:spPr bwMode="auto">
            <a:xfrm>
              <a:off x="8" y="256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70" name="Line 86"/>
            <p:cNvSpPr>
              <a:spLocks noChangeShapeType="1"/>
            </p:cNvSpPr>
            <p:nvPr/>
          </p:nvSpPr>
          <p:spPr bwMode="auto">
            <a:xfrm>
              <a:off x="8" y="528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71" name="Line 87"/>
            <p:cNvSpPr>
              <a:spLocks noChangeShapeType="1"/>
            </p:cNvSpPr>
            <p:nvPr/>
          </p:nvSpPr>
          <p:spPr bwMode="auto">
            <a:xfrm flipH="1">
              <a:off x="1720" y="88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72" name="Line 88"/>
            <p:cNvSpPr>
              <a:spLocks noChangeShapeType="1"/>
            </p:cNvSpPr>
            <p:nvPr/>
          </p:nvSpPr>
          <p:spPr bwMode="auto">
            <a:xfrm>
              <a:off x="1584" y="0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73" name="Line 89"/>
            <p:cNvSpPr>
              <a:spLocks noChangeShapeType="1"/>
            </p:cNvSpPr>
            <p:nvPr/>
          </p:nvSpPr>
          <p:spPr bwMode="auto">
            <a:xfrm flipH="1">
              <a:off x="1592" y="0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74" name="Line 90"/>
            <p:cNvSpPr>
              <a:spLocks noChangeShapeType="1"/>
            </p:cNvSpPr>
            <p:nvPr/>
          </p:nvSpPr>
          <p:spPr bwMode="auto">
            <a:xfrm>
              <a:off x="1592" y="280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75" name="Freeform 91"/>
            <p:cNvSpPr>
              <a:spLocks/>
            </p:cNvSpPr>
            <p:nvPr/>
          </p:nvSpPr>
          <p:spPr bwMode="auto">
            <a:xfrm>
              <a:off x="0" y="0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76" name="Freeform 92"/>
            <p:cNvSpPr>
              <a:spLocks/>
            </p:cNvSpPr>
            <p:nvPr/>
          </p:nvSpPr>
          <p:spPr bwMode="auto">
            <a:xfrm>
              <a:off x="136" y="96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77" name="Freeform 93"/>
            <p:cNvSpPr>
              <a:spLocks/>
            </p:cNvSpPr>
            <p:nvPr/>
          </p:nvSpPr>
          <p:spPr bwMode="auto">
            <a:xfrm>
              <a:off x="136" y="368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78" name="Freeform 94"/>
            <p:cNvSpPr>
              <a:spLocks/>
            </p:cNvSpPr>
            <p:nvPr/>
          </p:nvSpPr>
          <p:spPr bwMode="auto">
            <a:xfrm>
              <a:off x="16" y="272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6" name="Title 1"/>
          <p:cNvSpPr>
            <a:spLocks noGrp="1"/>
          </p:cNvSpPr>
          <p:nvPr>
            <p:ph type="title"/>
          </p:nvPr>
        </p:nvSpPr>
        <p:spPr>
          <a:xfrm>
            <a:off x="1324778" y="-49635"/>
            <a:ext cx="6399997" cy="1143000"/>
          </a:xfrm>
        </p:spPr>
        <p:txBody>
          <a:bodyPr/>
          <a:lstStyle/>
          <a:p>
            <a:r>
              <a:rPr lang="en-US" dirty="0" smtClean="0"/>
              <a:t>Crystal </a:t>
            </a:r>
            <a:r>
              <a:rPr lang="en-US" dirty="0" err="1" smtClean="0"/>
              <a:t>behaviour</a:t>
            </a:r>
            <a:endParaRPr lang="en-US" dirty="0"/>
          </a:p>
        </p:txBody>
      </p:sp>
      <p:sp>
        <p:nvSpPr>
          <p:cNvPr id="97" name="Date Placeholder 9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98" name="Slide Number Placeholder 9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9" name="Footer Placeholder 9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100" name="TextBox 25"/>
          <p:cNvSpPr txBox="1">
            <a:spLocks noChangeArrowheads="1"/>
          </p:cNvSpPr>
          <p:nvPr/>
        </p:nvSpPr>
        <p:spPr bwMode="auto">
          <a:xfrm>
            <a:off x="5697538" y="2382697"/>
            <a:ext cx="3257550" cy="554038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W. </a:t>
            </a:r>
            <a:r>
              <a:rPr lang="en-US" sz="1200" i="1" dirty="0" err="1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Scandale</a:t>
            </a:r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et al. PRL 98, 154801 (2007)</a:t>
            </a:r>
            <a:endParaRPr lang="en-US" sz="600" i="1" dirty="0">
              <a:solidFill>
                <a:srgbClr val="FF0000"/>
              </a:solidFill>
              <a:ea typeface="Lucida Grande" pitchFamily="32" charset="0"/>
              <a:cs typeface="Lucida Grande" pitchFamily="32" charset="0"/>
            </a:endParaRPr>
          </a:p>
          <a:p>
            <a:r>
              <a:rPr lang="en-US" sz="6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</a:t>
            </a:r>
          </a:p>
          <a:p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W. </a:t>
            </a:r>
            <a:r>
              <a:rPr lang="en-US" sz="1200" i="1" dirty="0" err="1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Scandale</a:t>
            </a:r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et al. PRST 11, 063501 (2008)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6" grpId="0" animBg="1"/>
      <p:bldP spid="3791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446213" y="982663"/>
            <a:ext cx="4251325" cy="3749675"/>
            <a:chOff x="35" y="0"/>
            <a:chExt cx="3808" cy="336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43" y="0"/>
              <a:ext cx="3800" cy="3360"/>
              <a:chOff x="0" y="0"/>
              <a:chExt cx="3800" cy="3360"/>
            </a:xfrm>
          </p:grpSpPr>
          <p:pic>
            <p:nvPicPr>
              <p:cNvPr id="28754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0"/>
                <a:ext cx="3800" cy="336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28755" name="Rectangle 4"/>
              <p:cNvSpPr>
                <a:spLocks/>
              </p:cNvSpPr>
              <p:nvPr/>
            </p:nvSpPr>
            <p:spPr bwMode="auto">
              <a:xfrm>
                <a:off x="161" y="575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-200</a:t>
                </a:r>
              </a:p>
            </p:txBody>
          </p:sp>
          <p:sp>
            <p:nvSpPr>
              <p:cNvPr id="28756" name="Rectangle 5"/>
              <p:cNvSpPr>
                <a:spLocks/>
              </p:cNvSpPr>
              <p:nvPr/>
            </p:nvSpPr>
            <p:spPr bwMode="auto">
              <a:xfrm>
                <a:off x="161" y="967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-150</a:t>
                </a:r>
              </a:p>
            </p:txBody>
          </p:sp>
          <p:sp>
            <p:nvSpPr>
              <p:cNvPr id="28757" name="Rectangle 6"/>
              <p:cNvSpPr>
                <a:spLocks/>
              </p:cNvSpPr>
              <p:nvPr/>
            </p:nvSpPr>
            <p:spPr bwMode="auto">
              <a:xfrm>
                <a:off x="161" y="1359"/>
                <a:ext cx="28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-100</a:t>
                </a:r>
              </a:p>
            </p:txBody>
          </p:sp>
          <p:sp>
            <p:nvSpPr>
              <p:cNvPr id="28758" name="Rectangle 7"/>
              <p:cNvSpPr>
                <a:spLocks/>
              </p:cNvSpPr>
              <p:nvPr/>
            </p:nvSpPr>
            <p:spPr bwMode="auto">
              <a:xfrm>
                <a:off x="226" y="1751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-50</a:t>
                </a:r>
              </a:p>
            </p:txBody>
          </p:sp>
          <p:sp>
            <p:nvSpPr>
              <p:cNvPr id="28759" name="Rectangle 8"/>
              <p:cNvSpPr>
                <a:spLocks/>
              </p:cNvSpPr>
              <p:nvPr/>
            </p:nvSpPr>
            <p:spPr bwMode="auto">
              <a:xfrm>
                <a:off x="343" y="2151"/>
                <a:ext cx="7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0</a:t>
                </a:r>
              </a:p>
            </p:txBody>
          </p:sp>
          <p:sp>
            <p:nvSpPr>
              <p:cNvPr id="28760" name="Rectangle 9"/>
              <p:cNvSpPr>
                <a:spLocks/>
              </p:cNvSpPr>
              <p:nvPr/>
            </p:nvSpPr>
            <p:spPr bwMode="auto">
              <a:xfrm>
                <a:off x="278" y="2543"/>
                <a:ext cx="14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50</a:t>
                </a:r>
              </a:p>
            </p:txBody>
          </p:sp>
          <p:sp>
            <p:nvSpPr>
              <p:cNvPr id="28761" name="Rectangle 10"/>
              <p:cNvSpPr>
                <a:spLocks/>
              </p:cNvSpPr>
              <p:nvPr/>
            </p:nvSpPr>
            <p:spPr bwMode="auto">
              <a:xfrm>
                <a:off x="212" y="2927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100</a:t>
                </a:r>
              </a:p>
            </p:txBody>
          </p:sp>
          <p:sp>
            <p:nvSpPr>
              <p:cNvPr id="28762" name="Rectangle 11"/>
              <p:cNvSpPr>
                <a:spLocks/>
              </p:cNvSpPr>
              <p:nvPr/>
            </p:nvSpPr>
            <p:spPr bwMode="auto">
              <a:xfrm>
                <a:off x="447" y="223"/>
                <a:ext cx="7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0</a:t>
                </a:r>
              </a:p>
            </p:txBody>
          </p:sp>
          <p:sp>
            <p:nvSpPr>
              <p:cNvPr id="28763" name="Rectangle 12"/>
              <p:cNvSpPr>
                <a:spLocks/>
              </p:cNvSpPr>
              <p:nvPr/>
            </p:nvSpPr>
            <p:spPr bwMode="auto">
              <a:xfrm>
                <a:off x="966" y="223"/>
                <a:ext cx="14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50</a:t>
                </a:r>
              </a:p>
            </p:txBody>
          </p:sp>
          <p:sp>
            <p:nvSpPr>
              <p:cNvPr id="28764" name="Rectangle 13"/>
              <p:cNvSpPr>
                <a:spLocks/>
              </p:cNvSpPr>
              <p:nvPr/>
            </p:nvSpPr>
            <p:spPr bwMode="auto">
              <a:xfrm>
                <a:off x="1468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100</a:t>
                </a:r>
              </a:p>
            </p:txBody>
          </p:sp>
          <p:sp>
            <p:nvSpPr>
              <p:cNvPr id="28765" name="Rectangle 14"/>
              <p:cNvSpPr>
                <a:spLocks/>
              </p:cNvSpPr>
              <p:nvPr/>
            </p:nvSpPr>
            <p:spPr bwMode="auto">
              <a:xfrm>
                <a:off x="2004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150</a:t>
                </a:r>
              </a:p>
            </p:txBody>
          </p:sp>
          <p:sp>
            <p:nvSpPr>
              <p:cNvPr id="28766" name="Rectangle 15"/>
              <p:cNvSpPr>
                <a:spLocks/>
              </p:cNvSpPr>
              <p:nvPr/>
            </p:nvSpPr>
            <p:spPr bwMode="auto">
              <a:xfrm>
                <a:off x="2540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200</a:t>
                </a:r>
              </a:p>
            </p:txBody>
          </p:sp>
          <p:sp>
            <p:nvSpPr>
              <p:cNvPr id="28767" name="Rectangle 16"/>
              <p:cNvSpPr>
                <a:spLocks/>
              </p:cNvSpPr>
              <p:nvPr/>
            </p:nvSpPr>
            <p:spPr bwMode="auto">
              <a:xfrm>
                <a:off x="3084" y="223"/>
                <a:ext cx="210" cy="1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ea typeface="Gill Sans" pitchFamily="32" charset="0"/>
                    <a:cs typeface="Gill Sans" pitchFamily="32" charset="0"/>
                  </a:rPr>
                  <a:t>250</a:t>
                </a:r>
              </a:p>
            </p:txBody>
          </p:sp>
        </p:grpSp>
        <p:sp>
          <p:nvSpPr>
            <p:cNvPr id="28752" name="Rectangle 17"/>
            <p:cNvSpPr>
              <a:spLocks/>
            </p:cNvSpPr>
            <p:nvPr/>
          </p:nvSpPr>
          <p:spPr bwMode="auto">
            <a:xfrm>
              <a:off x="2409" y="71"/>
              <a:ext cx="1172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Lucida Grande" pitchFamily="32" charset="0"/>
                  <a:cs typeface="Lucida Grande" pitchFamily="32" charset="0"/>
                </a:rPr>
                <a:t>Rotation angle [μrad]</a:t>
              </a:r>
            </a:p>
          </p:txBody>
        </p:sp>
        <p:sp>
          <p:nvSpPr>
            <p:cNvPr id="28753" name="Rectangle 18"/>
            <p:cNvSpPr>
              <a:spLocks/>
            </p:cNvSpPr>
            <p:nvPr/>
          </p:nvSpPr>
          <p:spPr bwMode="auto">
            <a:xfrm rot="-5400000">
              <a:off x="-502" y="919"/>
              <a:ext cx="1211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Lucida Grande" pitchFamily="32" charset="0"/>
                  <a:cs typeface="Lucida Grande" pitchFamily="32" charset="0"/>
                </a:rPr>
                <a:t>Angular profile [μrad]</a:t>
              </a:r>
            </a:p>
          </p:txBody>
        </p:sp>
      </p:grpSp>
      <p:sp>
        <p:nvSpPr>
          <p:cNvPr id="28675" name="Oval 19"/>
          <p:cNvSpPr>
            <a:spLocks/>
          </p:cNvSpPr>
          <p:nvPr/>
        </p:nvSpPr>
        <p:spPr bwMode="auto">
          <a:xfrm>
            <a:off x="4643438" y="5759450"/>
            <a:ext cx="669925" cy="187325"/>
          </a:xfrm>
          <a:prstGeom prst="ellipse">
            <a:avLst/>
          </a:prstGeom>
          <a:solidFill>
            <a:srgbClr val="000000">
              <a:alpha val="29803"/>
            </a:srgbClr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7" name="Line 21"/>
          <p:cNvSpPr>
            <a:spLocks noChangeShapeType="1"/>
          </p:cNvSpPr>
          <p:nvPr/>
        </p:nvSpPr>
        <p:spPr bwMode="auto">
          <a:xfrm flipH="1">
            <a:off x="4973638" y="4697413"/>
            <a:ext cx="0" cy="1196975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8" name="Line 22"/>
          <p:cNvSpPr>
            <a:spLocks noChangeShapeType="1"/>
          </p:cNvSpPr>
          <p:nvPr/>
        </p:nvSpPr>
        <p:spPr bwMode="auto">
          <a:xfrm flipH="1">
            <a:off x="4832350" y="5599113"/>
            <a:ext cx="987425" cy="249237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9" name="Rectangle 23"/>
          <p:cNvSpPr>
            <a:spLocks/>
          </p:cNvSpPr>
          <p:nvPr/>
        </p:nvSpPr>
        <p:spPr bwMode="auto">
          <a:xfrm>
            <a:off x="1408113" y="5653088"/>
            <a:ext cx="1055687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Beam source</a:t>
            </a:r>
          </a:p>
          <a:p>
            <a:r>
              <a:rPr lang="en-US" sz="1300">
                <a:ea typeface="Gill Sans" pitchFamily="32" charset="0"/>
                <a:cs typeface="Gill Sans" pitchFamily="32" charset="0"/>
              </a:rPr>
              <a:t>(Accelerator)</a:t>
            </a:r>
          </a:p>
        </p:txBody>
      </p:sp>
      <p:sp>
        <p:nvSpPr>
          <p:cNvPr id="28680" name="Rectangle 24"/>
          <p:cNvSpPr>
            <a:spLocks/>
          </p:cNvSpPr>
          <p:nvPr/>
        </p:nvSpPr>
        <p:spPr bwMode="auto">
          <a:xfrm>
            <a:off x="3775075" y="4976813"/>
            <a:ext cx="1177925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Bended Crystal</a:t>
            </a:r>
          </a:p>
        </p:txBody>
      </p:sp>
      <p:sp>
        <p:nvSpPr>
          <p:cNvPr id="28681" name="Rectangle 25"/>
          <p:cNvSpPr>
            <a:spLocks/>
          </p:cNvSpPr>
          <p:nvPr/>
        </p:nvSpPr>
        <p:spPr bwMode="auto">
          <a:xfrm>
            <a:off x="2946400" y="5503863"/>
            <a:ext cx="411163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Beam</a:t>
            </a:r>
          </a:p>
        </p:txBody>
      </p:sp>
      <p:sp>
        <p:nvSpPr>
          <p:cNvPr id="28682" name="Rectangle 26"/>
          <p:cNvSpPr>
            <a:spLocks/>
          </p:cNvSpPr>
          <p:nvPr/>
        </p:nvSpPr>
        <p:spPr bwMode="auto">
          <a:xfrm>
            <a:off x="4570413" y="5932488"/>
            <a:ext cx="893762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Goniometer</a:t>
            </a:r>
          </a:p>
        </p:txBody>
      </p:sp>
      <p:sp>
        <p:nvSpPr>
          <p:cNvPr id="28683" name="Rectangle 27"/>
          <p:cNvSpPr>
            <a:spLocks/>
          </p:cNvSpPr>
          <p:nvPr/>
        </p:nvSpPr>
        <p:spPr bwMode="auto">
          <a:xfrm>
            <a:off x="7494588" y="3395663"/>
            <a:ext cx="712787" cy="200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>
                <a:ea typeface="Gill Sans" pitchFamily="32" charset="0"/>
                <a:cs typeface="Gill Sans" pitchFamily="32" charset="0"/>
              </a:rPr>
              <a:t>Detector</a:t>
            </a:r>
          </a:p>
        </p:txBody>
      </p:sp>
      <p:sp>
        <p:nvSpPr>
          <p:cNvPr id="37916" name="Rectangle 28"/>
          <p:cNvSpPr>
            <a:spLocks/>
          </p:cNvSpPr>
          <p:nvPr/>
        </p:nvSpPr>
        <p:spPr bwMode="auto">
          <a:xfrm>
            <a:off x="2714625" y="1438275"/>
            <a:ext cx="152400" cy="2909888"/>
          </a:xfrm>
          <a:prstGeom prst="rect">
            <a:avLst/>
          </a:prstGeom>
          <a:solidFill>
            <a:srgbClr val="808080">
              <a:alpha val="79999"/>
            </a:srgbClr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5" name="Rectangle 29"/>
          <p:cNvSpPr>
            <a:spLocks/>
          </p:cNvSpPr>
          <p:nvPr/>
        </p:nvSpPr>
        <p:spPr bwMode="auto">
          <a:xfrm>
            <a:off x="6269038" y="1358900"/>
            <a:ext cx="1506537" cy="738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ea typeface="Gill Sans" pitchFamily="32" charset="0"/>
                <a:cs typeface="Gill Sans" pitchFamily="32" charset="0"/>
              </a:rPr>
              <a:t>Channeling</a:t>
            </a:r>
          </a:p>
          <a:p>
            <a:r>
              <a:rPr lang="en-US">
                <a:ea typeface="Gill Sans" pitchFamily="32" charset="0"/>
                <a:cs typeface="Gill Sans" pitchFamily="32" charset="0"/>
              </a:rPr>
              <a:t>behavior</a:t>
            </a:r>
          </a:p>
        </p:txBody>
      </p: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8045450" y="3614738"/>
            <a:ext cx="492125" cy="2974975"/>
            <a:chOff x="0" y="27"/>
            <a:chExt cx="441" cy="2665"/>
          </a:xfrm>
        </p:grpSpPr>
        <p:sp>
          <p:nvSpPr>
            <p:cNvPr id="28710" name="Rectangle 31"/>
            <p:cNvSpPr>
              <a:spLocks/>
            </p:cNvSpPr>
            <p:nvPr/>
          </p:nvSpPr>
          <p:spPr bwMode="auto">
            <a:xfrm>
              <a:off x="161" y="27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-200</a:t>
              </a:r>
            </a:p>
          </p:txBody>
        </p:sp>
        <p:sp>
          <p:nvSpPr>
            <p:cNvPr id="28711" name="Rectangle 32"/>
            <p:cNvSpPr>
              <a:spLocks/>
            </p:cNvSpPr>
            <p:nvPr/>
          </p:nvSpPr>
          <p:spPr bwMode="auto">
            <a:xfrm>
              <a:off x="161" y="443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-150</a:t>
              </a:r>
            </a:p>
          </p:txBody>
        </p:sp>
        <p:sp>
          <p:nvSpPr>
            <p:cNvPr id="28712" name="Rectangle 33"/>
            <p:cNvSpPr>
              <a:spLocks/>
            </p:cNvSpPr>
            <p:nvPr/>
          </p:nvSpPr>
          <p:spPr bwMode="auto">
            <a:xfrm>
              <a:off x="161" y="843"/>
              <a:ext cx="28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-100</a:t>
              </a:r>
            </a:p>
          </p:txBody>
        </p:sp>
        <p:sp>
          <p:nvSpPr>
            <p:cNvPr id="28713" name="Rectangle 34"/>
            <p:cNvSpPr>
              <a:spLocks/>
            </p:cNvSpPr>
            <p:nvPr/>
          </p:nvSpPr>
          <p:spPr bwMode="auto">
            <a:xfrm>
              <a:off x="162" y="1251"/>
              <a:ext cx="21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-50</a:t>
              </a:r>
            </a:p>
          </p:txBody>
        </p:sp>
        <p:sp>
          <p:nvSpPr>
            <p:cNvPr id="28714" name="Rectangle 35"/>
            <p:cNvSpPr>
              <a:spLocks/>
            </p:cNvSpPr>
            <p:nvPr/>
          </p:nvSpPr>
          <p:spPr bwMode="auto">
            <a:xfrm>
              <a:off x="167" y="1651"/>
              <a:ext cx="7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0</a:t>
              </a:r>
            </a:p>
          </p:txBody>
        </p:sp>
        <p:sp>
          <p:nvSpPr>
            <p:cNvPr id="28715" name="Rectangle 36"/>
            <p:cNvSpPr>
              <a:spLocks/>
            </p:cNvSpPr>
            <p:nvPr/>
          </p:nvSpPr>
          <p:spPr bwMode="auto">
            <a:xfrm>
              <a:off x="158" y="2051"/>
              <a:ext cx="14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50</a:t>
              </a:r>
            </a:p>
          </p:txBody>
        </p:sp>
        <p:sp>
          <p:nvSpPr>
            <p:cNvPr id="28716" name="Rectangle 37"/>
            <p:cNvSpPr>
              <a:spLocks/>
            </p:cNvSpPr>
            <p:nvPr/>
          </p:nvSpPr>
          <p:spPr bwMode="auto">
            <a:xfrm>
              <a:off x="164" y="2451"/>
              <a:ext cx="210" cy="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ea typeface="Gill Sans" pitchFamily="32" charset="0"/>
                  <a:cs typeface="Gill Sans" pitchFamily="32" charset="0"/>
                </a:rPr>
                <a:t>100</a:t>
              </a:r>
            </a:p>
          </p:txBody>
        </p:sp>
        <p:grpSp>
          <p:nvGrpSpPr>
            <p:cNvPr id="5" name="Group 38"/>
            <p:cNvGrpSpPr>
              <a:grpSpLocks/>
            </p:cNvGrpSpPr>
            <p:nvPr/>
          </p:nvGrpSpPr>
          <p:grpSpPr bwMode="auto">
            <a:xfrm>
              <a:off x="0" y="100"/>
              <a:ext cx="112" cy="2592"/>
              <a:chOff x="0" y="0"/>
              <a:chExt cx="112" cy="2592"/>
            </a:xfrm>
          </p:grpSpPr>
          <p:sp>
            <p:nvSpPr>
              <p:cNvPr id="28718" name="Line 39"/>
              <p:cNvSpPr>
                <a:spLocks noChangeShapeType="1"/>
              </p:cNvSpPr>
              <p:nvPr/>
            </p:nvSpPr>
            <p:spPr bwMode="auto">
              <a:xfrm>
                <a:off x="0" y="0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19" name="Line 40"/>
              <p:cNvSpPr>
                <a:spLocks noChangeShapeType="1"/>
              </p:cNvSpPr>
              <p:nvPr/>
            </p:nvSpPr>
            <p:spPr bwMode="auto">
              <a:xfrm>
                <a:off x="0" y="408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20" name="Line 41"/>
              <p:cNvSpPr>
                <a:spLocks noChangeShapeType="1"/>
              </p:cNvSpPr>
              <p:nvPr/>
            </p:nvSpPr>
            <p:spPr bwMode="auto">
              <a:xfrm>
                <a:off x="0" y="8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21" name="Line 42"/>
              <p:cNvSpPr>
                <a:spLocks noChangeShapeType="1"/>
              </p:cNvSpPr>
              <p:nvPr/>
            </p:nvSpPr>
            <p:spPr bwMode="auto">
              <a:xfrm>
                <a:off x="0" y="12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22" name="Line 43"/>
              <p:cNvSpPr>
                <a:spLocks noChangeShapeType="1"/>
              </p:cNvSpPr>
              <p:nvPr/>
            </p:nvSpPr>
            <p:spPr bwMode="auto">
              <a:xfrm>
                <a:off x="0" y="16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23" name="Line 44"/>
              <p:cNvSpPr>
                <a:spLocks noChangeShapeType="1"/>
              </p:cNvSpPr>
              <p:nvPr/>
            </p:nvSpPr>
            <p:spPr bwMode="auto">
              <a:xfrm>
                <a:off x="0" y="2016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24" name="Line 45"/>
              <p:cNvSpPr>
                <a:spLocks noChangeShapeType="1"/>
              </p:cNvSpPr>
              <p:nvPr/>
            </p:nvSpPr>
            <p:spPr bwMode="auto">
              <a:xfrm>
                <a:off x="0" y="2424"/>
                <a:ext cx="1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25" name="Line 46"/>
              <p:cNvSpPr>
                <a:spLocks noChangeShapeType="1"/>
              </p:cNvSpPr>
              <p:nvPr/>
            </p:nvSpPr>
            <p:spPr bwMode="auto">
              <a:xfrm>
                <a:off x="0" y="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26" name="Line 47"/>
              <p:cNvSpPr>
                <a:spLocks noChangeShapeType="1"/>
              </p:cNvSpPr>
              <p:nvPr/>
            </p:nvSpPr>
            <p:spPr bwMode="auto">
              <a:xfrm>
                <a:off x="0" y="16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27" name="Line 48"/>
              <p:cNvSpPr>
                <a:spLocks noChangeShapeType="1"/>
              </p:cNvSpPr>
              <p:nvPr/>
            </p:nvSpPr>
            <p:spPr bwMode="auto">
              <a:xfrm>
                <a:off x="0" y="24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28" name="Line 49"/>
              <p:cNvSpPr>
                <a:spLocks noChangeShapeType="1"/>
              </p:cNvSpPr>
              <p:nvPr/>
            </p:nvSpPr>
            <p:spPr bwMode="auto">
              <a:xfrm>
                <a:off x="0" y="320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29" name="Line 50"/>
              <p:cNvSpPr>
                <a:spLocks noChangeShapeType="1"/>
              </p:cNvSpPr>
              <p:nvPr/>
            </p:nvSpPr>
            <p:spPr bwMode="auto">
              <a:xfrm>
                <a:off x="0" y="4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30" name="Line 51"/>
              <p:cNvSpPr>
                <a:spLocks noChangeShapeType="1"/>
              </p:cNvSpPr>
              <p:nvPr/>
            </p:nvSpPr>
            <p:spPr bwMode="auto">
              <a:xfrm>
                <a:off x="0" y="5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31" name="Line 52"/>
              <p:cNvSpPr>
                <a:spLocks noChangeShapeType="1"/>
              </p:cNvSpPr>
              <p:nvPr/>
            </p:nvSpPr>
            <p:spPr bwMode="auto">
              <a:xfrm>
                <a:off x="0" y="6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32" name="Line 53"/>
              <p:cNvSpPr>
                <a:spLocks noChangeShapeType="1"/>
              </p:cNvSpPr>
              <p:nvPr/>
            </p:nvSpPr>
            <p:spPr bwMode="auto">
              <a:xfrm>
                <a:off x="0" y="7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33" name="Line 54"/>
              <p:cNvSpPr>
                <a:spLocks noChangeShapeType="1"/>
              </p:cNvSpPr>
              <p:nvPr/>
            </p:nvSpPr>
            <p:spPr bwMode="auto">
              <a:xfrm>
                <a:off x="0" y="8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34" name="Line 55"/>
              <p:cNvSpPr>
                <a:spLocks noChangeShapeType="1"/>
              </p:cNvSpPr>
              <p:nvPr/>
            </p:nvSpPr>
            <p:spPr bwMode="auto">
              <a:xfrm>
                <a:off x="0" y="9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35" name="Line 56"/>
              <p:cNvSpPr>
                <a:spLocks noChangeShapeType="1"/>
              </p:cNvSpPr>
              <p:nvPr/>
            </p:nvSpPr>
            <p:spPr bwMode="auto">
              <a:xfrm>
                <a:off x="0" y="10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36" name="Line 57"/>
              <p:cNvSpPr>
                <a:spLocks noChangeShapeType="1"/>
              </p:cNvSpPr>
              <p:nvPr/>
            </p:nvSpPr>
            <p:spPr bwMode="auto">
              <a:xfrm>
                <a:off x="0" y="11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37" name="Line 58"/>
              <p:cNvSpPr>
                <a:spLocks noChangeShapeType="1"/>
              </p:cNvSpPr>
              <p:nvPr/>
            </p:nvSpPr>
            <p:spPr bwMode="auto">
              <a:xfrm>
                <a:off x="0" y="12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38" name="Line 59"/>
              <p:cNvSpPr>
                <a:spLocks noChangeShapeType="1"/>
              </p:cNvSpPr>
              <p:nvPr/>
            </p:nvSpPr>
            <p:spPr bwMode="auto">
              <a:xfrm>
                <a:off x="0" y="13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39" name="Line 60"/>
              <p:cNvSpPr>
                <a:spLocks noChangeShapeType="1"/>
              </p:cNvSpPr>
              <p:nvPr/>
            </p:nvSpPr>
            <p:spPr bwMode="auto">
              <a:xfrm>
                <a:off x="0" y="14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40" name="Line 61"/>
              <p:cNvSpPr>
                <a:spLocks noChangeShapeType="1"/>
              </p:cNvSpPr>
              <p:nvPr/>
            </p:nvSpPr>
            <p:spPr bwMode="auto">
              <a:xfrm>
                <a:off x="0" y="15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41" name="Line 62"/>
              <p:cNvSpPr>
                <a:spLocks noChangeShapeType="1"/>
              </p:cNvSpPr>
              <p:nvPr/>
            </p:nvSpPr>
            <p:spPr bwMode="auto">
              <a:xfrm>
                <a:off x="0" y="168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42" name="Line 63"/>
              <p:cNvSpPr>
                <a:spLocks noChangeShapeType="1"/>
              </p:cNvSpPr>
              <p:nvPr/>
            </p:nvSpPr>
            <p:spPr bwMode="auto">
              <a:xfrm>
                <a:off x="0" y="176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43" name="Line 64"/>
              <p:cNvSpPr>
                <a:spLocks noChangeShapeType="1"/>
              </p:cNvSpPr>
              <p:nvPr/>
            </p:nvSpPr>
            <p:spPr bwMode="auto">
              <a:xfrm>
                <a:off x="0" y="184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44" name="Line 65"/>
              <p:cNvSpPr>
                <a:spLocks noChangeShapeType="1"/>
              </p:cNvSpPr>
              <p:nvPr/>
            </p:nvSpPr>
            <p:spPr bwMode="auto">
              <a:xfrm>
                <a:off x="0" y="1928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45" name="Line 66"/>
              <p:cNvSpPr>
                <a:spLocks noChangeShapeType="1"/>
              </p:cNvSpPr>
              <p:nvPr/>
            </p:nvSpPr>
            <p:spPr bwMode="auto">
              <a:xfrm>
                <a:off x="0" y="211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46" name="Line 67"/>
              <p:cNvSpPr>
                <a:spLocks noChangeShapeType="1"/>
              </p:cNvSpPr>
              <p:nvPr/>
            </p:nvSpPr>
            <p:spPr bwMode="auto">
              <a:xfrm>
                <a:off x="0" y="219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47" name="Line 68"/>
              <p:cNvSpPr>
                <a:spLocks noChangeShapeType="1"/>
              </p:cNvSpPr>
              <p:nvPr/>
            </p:nvSpPr>
            <p:spPr bwMode="auto">
              <a:xfrm>
                <a:off x="0" y="227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48" name="Line 69"/>
              <p:cNvSpPr>
                <a:spLocks noChangeShapeType="1"/>
              </p:cNvSpPr>
              <p:nvPr/>
            </p:nvSpPr>
            <p:spPr bwMode="auto">
              <a:xfrm>
                <a:off x="0" y="235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49" name="Line 70"/>
              <p:cNvSpPr>
                <a:spLocks noChangeShapeType="1"/>
              </p:cNvSpPr>
              <p:nvPr/>
            </p:nvSpPr>
            <p:spPr bwMode="auto">
              <a:xfrm>
                <a:off x="0" y="251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50" name="Line 71"/>
              <p:cNvSpPr>
                <a:spLocks noChangeShapeType="1"/>
              </p:cNvSpPr>
              <p:nvPr/>
            </p:nvSpPr>
            <p:spPr bwMode="auto">
              <a:xfrm>
                <a:off x="8" y="2592"/>
                <a:ext cx="5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" name="Group 72"/>
          <p:cNvGrpSpPr>
            <a:grpSpLocks/>
          </p:cNvGrpSpPr>
          <p:nvPr/>
        </p:nvGrpSpPr>
        <p:grpSpPr bwMode="auto">
          <a:xfrm>
            <a:off x="2205038" y="3981450"/>
            <a:ext cx="5651500" cy="1520825"/>
            <a:chOff x="0" y="0"/>
            <a:chExt cx="5062" cy="1362"/>
          </a:xfrm>
        </p:grpSpPr>
        <p:sp>
          <p:nvSpPr>
            <p:cNvPr id="37961" name="Rectangle 73"/>
            <p:cNvSpPr>
              <a:spLocks/>
            </p:cNvSpPr>
            <p:nvPr/>
          </p:nvSpPr>
          <p:spPr bwMode="auto">
            <a:xfrm>
              <a:off x="1657" y="1319"/>
              <a:ext cx="3400" cy="41"/>
            </a:xfrm>
            <a:prstGeom prst="rect">
              <a:avLst/>
            </a:prstGeom>
            <a:solidFill>
              <a:srgbClr val="003DCC">
                <a:alpha val="29999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962" name="Rectangle 74"/>
            <p:cNvSpPr>
              <a:spLocks/>
            </p:cNvSpPr>
            <p:nvPr/>
          </p:nvSpPr>
          <p:spPr bwMode="auto">
            <a:xfrm rot="-1875230">
              <a:off x="3189" y="518"/>
              <a:ext cx="2008" cy="40"/>
            </a:xfrm>
            <a:prstGeom prst="rect">
              <a:avLst/>
            </a:prstGeom>
            <a:solidFill>
              <a:srgbClr val="003DCC">
                <a:alpha val="7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963" name="Rectangle 75"/>
            <p:cNvSpPr>
              <a:spLocks/>
            </p:cNvSpPr>
            <p:nvPr/>
          </p:nvSpPr>
          <p:spPr bwMode="auto">
            <a:xfrm>
              <a:off x="0" y="1319"/>
              <a:ext cx="1728" cy="41"/>
            </a:xfrm>
            <a:prstGeom prst="rect">
              <a:avLst/>
            </a:prstGeom>
            <a:solidFill>
              <a:srgbClr val="003DCC"/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964" name="Rectangle 76"/>
            <p:cNvSpPr>
              <a:spLocks/>
            </p:cNvSpPr>
            <p:nvPr/>
          </p:nvSpPr>
          <p:spPr bwMode="auto">
            <a:xfrm rot="-260412">
              <a:off x="1961" y="1299"/>
              <a:ext cx="360" cy="40"/>
            </a:xfrm>
            <a:prstGeom prst="rect">
              <a:avLst/>
            </a:prstGeom>
            <a:solidFill>
              <a:srgbClr val="003DCC">
                <a:alpha val="5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965" name="Rectangle 77"/>
            <p:cNvSpPr>
              <a:spLocks/>
            </p:cNvSpPr>
            <p:nvPr/>
          </p:nvSpPr>
          <p:spPr bwMode="auto">
            <a:xfrm rot="-680412">
              <a:off x="2313" y="1223"/>
              <a:ext cx="694" cy="40"/>
            </a:xfrm>
            <a:prstGeom prst="rect">
              <a:avLst/>
            </a:prstGeom>
            <a:solidFill>
              <a:srgbClr val="003DCC">
                <a:alpha val="5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966" name="Rectangle 78"/>
            <p:cNvSpPr>
              <a:spLocks/>
            </p:cNvSpPr>
            <p:nvPr/>
          </p:nvSpPr>
          <p:spPr bwMode="auto">
            <a:xfrm rot="-1100412">
              <a:off x="2990" y="1100"/>
              <a:ext cx="344" cy="41"/>
            </a:xfrm>
            <a:prstGeom prst="rect">
              <a:avLst/>
            </a:prstGeom>
            <a:solidFill>
              <a:srgbClr val="003DCC">
                <a:alpha val="5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967" name="Rectangle 79"/>
            <p:cNvSpPr>
              <a:spLocks/>
            </p:cNvSpPr>
            <p:nvPr/>
          </p:nvSpPr>
          <p:spPr bwMode="auto">
            <a:xfrm rot="-140412">
              <a:off x="1705" y="1317"/>
              <a:ext cx="256" cy="40"/>
            </a:xfrm>
            <a:prstGeom prst="rect">
              <a:avLst/>
            </a:prstGeom>
            <a:solidFill>
              <a:srgbClr val="003DCC">
                <a:alpha val="50000"/>
              </a:srgbClr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37968" name="Rectangle 80"/>
          <p:cNvSpPr>
            <a:spLocks/>
          </p:cNvSpPr>
          <p:nvPr/>
        </p:nvSpPr>
        <p:spPr bwMode="auto">
          <a:xfrm>
            <a:off x="1366838" y="5303838"/>
            <a:ext cx="1052512" cy="349250"/>
          </a:xfrm>
          <a:prstGeom prst="rect">
            <a:avLst/>
          </a:prstGeom>
          <a:solidFill>
            <a:srgbClr val="343434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7969" name="AutoShape 81"/>
          <p:cNvSpPr>
            <a:spLocks/>
          </p:cNvSpPr>
          <p:nvPr/>
        </p:nvSpPr>
        <p:spPr bwMode="auto">
          <a:xfrm>
            <a:off x="7724775" y="3660775"/>
            <a:ext cx="231775" cy="2947988"/>
          </a:xfrm>
          <a:prstGeom prst="roundRect">
            <a:avLst>
              <a:gd name="adj" fmla="val 50000"/>
            </a:avLst>
          </a:prstGeom>
          <a:solidFill>
            <a:srgbClr val="1D300D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7" name="Group 82"/>
          <p:cNvGrpSpPr>
            <a:grpSpLocks/>
          </p:cNvGrpSpPr>
          <p:nvPr/>
        </p:nvGrpSpPr>
        <p:grpSpPr bwMode="auto">
          <a:xfrm rot="-119999">
            <a:off x="4017963" y="4991100"/>
            <a:ext cx="1928812" cy="706438"/>
            <a:chOff x="0" y="0"/>
            <a:chExt cx="1728" cy="632"/>
          </a:xfrm>
        </p:grpSpPr>
        <p:sp>
          <p:nvSpPr>
            <p:cNvPr id="28691" name="Line 83"/>
            <p:cNvSpPr>
              <a:spLocks noChangeShapeType="1"/>
            </p:cNvSpPr>
            <p:nvPr/>
          </p:nvSpPr>
          <p:spPr bwMode="auto">
            <a:xfrm flipH="1">
              <a:off x="8" y="248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2" name="Line 84"/>
            <p:cNvSpPr>
              <a:spLocks noChangeShapeType="1"/>
            </p:cNvSpPr>
            <p:nvPr/>
          </p:nvSpPr>
          <p:spPr bwMode="auto">
            <a:xfrm flipH="1">
              <a:off x="144" y="344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3" name="Line 85"/>
            <p:cNvSpPr>
              <a:spLocks noChangeShapeType="1"/>
            </p:cNvSpPr>
            <p:nvPr/>
          </p:nvSpPr>
          <p:spPr bwMode="auto">
            <a:xfrm>
              <a:off x="8" y="256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4" name="Line 86"/>
            <p:cNvSpPr>
              <a:spLocks noChangeShapeType="1"/>
            </p:cNvSpPr>
            <p:nvPr/>
          </p:nvSpPr>
          <p:spPr bwMode="auto">
            <a:xfrm>
              <a:off x="8" y="528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5" name="Line 87"/>
            <p:cNvSpPr>
              <a:spLocks noChangeShapeType="1"/>
            </p:cNvSpPr>
            <p:nvPr/>
          </p:nvSpPr>
          <p:spPr bwMode="auto">
            <a:xfrm flipH="1">
              <a:off x="1720" y="88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6" name="Line 88"/>
            <p:cNvSpPr>
              <a:spLocks noChangeShapeType="1"/>
            </p:cNvSpPr>
            <p:nvPr/>
          </p:nvSpPr>
          <p:spPr bwMode="auto">
            <a:xfrm>
              <a:off x="1584" y="0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7" name="Line 89"/>
            <p:cNvSpPr>
              <a:spLocks noChangeShapeType="1"/>
            </p:cNvSpPr>
            <p:nvPr/>
          </p:nvSpPr>
          <p:spPr bwMode="auto">
            <a:xfrm flipH="1">
              <a:off x="1592" y="0"/>
              <a:ext cx="0" cy="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8" name="Line 90"/>
            <p:cNvSpPr>
              <a:spLocks noChangeShapeType="1"/>
            </p:cNvSpPr>
            <p:nvPr/>
          </p:nvSpPr>
          <p:spPr bwMode="auto">
            <a:xfrm>
              <a:off x="1592" y="280"/>
              <a:ext cx="136" cy="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9" name="Freeform 91"/>
            <p:cNvSpPr>
              <a:spLocks/>
            </p:cNvSpPr>
            <p:nvPr/>
          </p:nvSpPr>
          <p:spPr bwMode="auto">
            <a:xfrm>
              <a:off x="0" y="0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00" name="Freeform 92"/>
            <p:cNvSpPr>
              <a:spLocks/>
            </p:cNvSpPr>
            <p:nvPr/>
          </p:nvSpPr>
          <p:spPr bwMode="auto">
            <a:xfrm>
              <a:off x="136" y="96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01" name="Freeform 93"/>
            <p:cNvSpPr>
              <a:spLocks/>
            </p:cNvSpPr>
            <p:nvPr/>
          </p:nvSpPr>
          <p:spPr bwMode="auto">
            <a:xfrm>
              <a:off x="136" y="368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02" name="Freeform 94"/>
            <p:cNvSpPr>
              <a:spLocks/>
            </p:cNvSpPr>
            <p:nvPr/>
          </p:nvSpPr>
          <p:spPr bwMode="auto">
            <a:xfrm>
              <a:off x="16" y="272"/>
              <a:ext cx="1592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0" y="21600"/>
                  </a:moveTo>
                  <a:lnTo>
                    <a:pt x="1520" y="21600"/>
                  </a:lnTo>
                  <a:lnTo>
                    <a:pt x="3148" y="20925"/>
                  </a:lnTo>
                  <a:lnTo>
                    <a:pt x="5319" y="20250"/>
                  </a:lnTo>
                  <a:lnTo>
                    <a:pt x="7489" y="18900"/>
                  </a:lnTo>
                  <a:lnTo>
                    <a:pt x="9986" y="16875"/>
                  </a:lnTo>
                  <a:lnTo>
                    <a:pt x="12591" y="14175"/>
                  </a:lnTo>
                  <a:lnTo>
                    <a:pt x="14870" y="11475"/>
                  </a:lnTo>
                  <a:lnTo>
                    <a:pt x="17150" y="8775"/>
                  </a:lnTo>
                  <a:lnTo>
                    <a:pt x="19321" y="4725"/>
                  </a:lnTo>
                  <a:lnTo>
                    <a:pt x="216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9432636" y="31172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7" name="Title 1"/>
          <p:cNvSpPr>
            <a:spLocks noGrp="1"/>
          </p:cNvSpPr>
          <p:nvPr>
            <p:ph type="title"/>
          </p:nvPr>
        </p:nvSpPr>
        <p:spPr>
          <a:xfrm>
            <a:off x="1324778" y="-49635"/>
            <a:ext cx="6399997" cy="1143000"/>
          </a:xfrm>
        </p:spPr>
        <p:txBody>
          <a:bodyPr/>
          <a:lstStyle/>
          <a:p>
            <a:r>
              <a:rPr lang="en-US" dirty="0" smtClean="0"/>
              <a:t>Crystal </a:t>
            </a:r>
            <a:r>
              <a:rPr lang="en-US" dirty="0" err="1" smtClean="0"/>
              <a:t>behaviour</a:t>
            </a:r>
            <a:endParaRPr lang="en-US" dirty="0"/>
          </a:p>
        </p:txBody>
      </p:sp>
      <p:sp>
        <p:nvSpPr>
          <p:cNvPr id="98" name="Date Placeholder 9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 27th 2011</a:t>
            </a:r>
            <a:endParaRPr lang="en-US"/>
          </a:p>
        </p:txBody>
      </p:sp>
      <p:sp>
        <p:nvSpPr>
          <p:cNvPr id="99" name="Slide Number Placeholder 9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0" name="Footer Placeholder 9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101" name="TextBox 25"/>
          <p:cNvSpPr txBox="1">
            <a:spLocks noChangeArrowheads="1"/>
          </p:cNvSpPr>
          <p:nvPr/>
        </p:nvSpPr>
        <p:spPr bwMode="auto">
          <a:xfrm>
            <a:off x="5697538" y="2382697"/>
            <a:ext cx="3257550" cy="554038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W. </a:t>
            </a:r>
            <a:r>
              <a:rPr lang="en-US" sz="1200" i="1" dirty="0" err="1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Scandale</a:t>
            </a:r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et al. PRL 98, 154801 (2007)</a:t>
            </a:r>
            <a:endParaRPr lang="en-US" sz="600" i="1" dirty="0">
              <a:solidFill>
                <a:srgbClr val="FF0000"/>
              </a:solidFill>
              <a:ea typeface="Lucida Grande" pitchFamily="32" charset="0"/>
              <a:cs typeface="Lucida Grande" pitchFamily="32" charset="0"/>
            </a:endParaRPr>
          </a:p>
          <a:p>
            <a:r>
              <a:rPr lang="en-US" sz="6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</a:t>
            </a:r>
          </a:p>
          <a:p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W. </a:t>
            </a:r>
            <a:r>
              <a:rPr lang="en-US" sz="1200" i="1" dirty="0" err="1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Scandale</a:t>
            </a:r>
            <a:r>
              <a:rPr lang="en-US" sz="1200" i="1" dirty="0">
                <a:solidFill>
                  <a:srgbClr val="FF0000"/>
                </a:solidFill>
                <a:ea typeface="Lucida Grande" pitchFamily="32" charset="0"/>
                <a:cs typeface="Lucida Grande" pitchFamily="32" charset="0"/>
              </a:rPr>
              <a:t> et al. PRST 11, 063501 (2008)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7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4857</TotalTime>
  <Words>2011</Words>
  <Application>Microsoft Macintosh PowerPoint</Application>
  <PresentationFormat>On-screen Show (4:3)</PresentationFormat>
  <Paragraphs>553</Paragraphs>
  <Slides>28</Slides>
  <Notes>4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Equation</vt:lpstr>
      <vt:lpstr>Crystal collimation of hadron beam at CERN, the UA9 experiment  </vt:lpstr>
      <vt:lpstr>Collimation at colliders</vt:lpstr>
      <vt:lpstr>Traditional concept</vt:lpstr>
      <vt:lpstr>A new idea!</vt:lpstr>
      <vt:lpstr>Crystal channeling</vt:lpstr>
      <vt:lpstr>Crystal behaviour</vt:lpstr>
      <vt:lpstr>Crystal behaviour</vt:lpstr>
      <vt:lpstr>Crystal behaviour</vt:lpstr>
      <vt:lpstr>Crystal behaviour</vt:lpstr>
      <vt:lpstr>Crystal behaviour</vt:lpstr>
      <vt:lpstr>Crystals</vt:lpstr>
      <vt:lpstr>UA9 @ SPS</vt:lpstr>
      <vt:lpstr>Collimation region</vt:lpstr>
      <vt:lpstr>Out of collimation region</vt:lpstr>
      <vt:lpstr>SPS UA9 devices</vt:lpstr>
      <vt:lpstr>Alignment procedure</vt:lpstr>
      <vt:lpstr>Roman pots</vt:lpstr>
      <vt:lpstr>Angular scans </vt:lpstr>
      <vt:lpstr>LHC collimator scans</vt:lpstr>
      <vt:lpstr>Collimation leakage </vt:lpstr>
      <vt:lpstr>Collimation leakage with ions</vt:lpstr>
      <vt:lpstr>Summary &amp; Outlook</vt:lpstr>
      <vt:lpstr>Summary of 2010 SPS test </vt:lpstr>
      <vt:lpstr>Crystal test station at SPS H8</vt:lpstr>
      <vt:lpstr>LHC Phase 2 collimation</vt:lpstr>
      <vt:lpstr>Rotating crystal in the beam</vt:lpstr>
      <vt:lpstr>Road-map for a test in LHC </vt:lpstr>
      <vt:lpstr>Backup</vt:lpstr>
    </vt:vector>
  </TitlesOfParts>
  <Company>INFN Roma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Cristalli piegati e collimazione di fasci. L’esperimento UA9 </dc:title>
  <dc:creator>Gianluca Cavoto</dc:creator>
  <cp:lastModifiedBy>Gianluca Cavoto</cp:lastModifiedBy>
  <cp:revision>69</cp:revision>
  <cp:lastPrinted>2011-04-26T21:42:19Z</cp:lastPrinted>
  <dcterms:created xsi:type="dcterms:W3CDTF">2011-04-27T11:40:34Z</dcterms:created>
  <dcterms:modified xsi:type="dcterms:W3CDTF">2011-04-27T11:41:34Z</dcterms:modified>
</cp:coreProperties>
</file>