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153"/>
  </p:notesMasterIdLst>
  <p:handoutMasterIdLst>
    <p:handoutMasterId r:id="rId154"/>
  </p:handoutMasterIdLst>
  <p:sldIdLst>
    <p:sldId id="639" r:id="rId2"/>
    <p:sldId id="2844" r:id="rId3"/>
    <p:sldId id="1205" r:id="rId4"/>
    <p:sldId id="668" r:id="rId5"/>
    <p:sldId id="958" r:id="rId6"/>
    <p:sldId id="754" r:id="rId7"/>
    <p:sldId id="878" r:id="rId8"/>
    <p:sldId id="2796" r:id="rId9"/>
    <p:sldId id="2763" r:id="rId10"/>
    <p:sldId id="2769" r:id="rId11"/>
    <p:sldId id="2749" r:id="rId12"/>
    <p:sldId id="2625" r:id="rId13"/>
    <p:sldId id="2760" r:id="rId14"/>
    <p:sldId id="2592" r:id="rId15"/>
    <p:sldId id="2841" r:id="rId16"/>
    <p:sldId id="2845" r:id="rId17"/>
    <p:sldId id="2835" r:id="rId18"/>
    <p:sldId id="2840" r:id="rId19"/>
    <p:sldId id="2822" r:id="rId20"/>
    <p:sldId id="2824" r:id="rId21"/>
    <p:sldId id="1315" r:id="rId22"/>
    <p:sldId id="2627" r:id="rId23"/>
    <p:sldId id="2846" r:id="rId24"/>
    <p:sldId id="524" r:id="rId25"/>
    <p:sldId id="2842" r:id="rId26"/>
    <p:sldId id="2852" r:id="rId27"/>
    <p:sldId id="2853" r:id="rId28"/>
    <p:sldId id="2848" r:id="rId29"/>
    <p:sldId id="2838" r:id="rId30"/>
    <p:sldId id="2850" r:id="rId31"/>
    <p:sldId id="2851" r:id="rId32"/>
    <p:sldId id="2843" r:id="rId33"/>
    <p:sldId id="2807" r:id="rId34"/>
    <p:sldId id="2808" r:id="rId35"/>
    <p:sldId id="2849" r:id="rId36"/>
    <p:sldId id="2810" r:id="rId37"/>
    <p:sldId id="2775" r:id="rId38"/>
    <p:sldId id="2831" r:id="rId39"/>
    <p:sldId id="2832" r:id="rId40"/>
    <p:sldId id="2803" r:id="rId41"/>
    <p:sldId id="2854" r:id="rId42"/>
    <p:sldId id="2836" r:id="rId43"/>
    <p:sldId id="2805" r:id="rId44"/>
    <p:sldId id="2829" r:id="rId45"/>
    <p:sldId id="2744" r:id="rId46"/>
    <p:sldId id="885" r:id="rId47"/>
    <p:sldId id="1057" r:id="rId48"/>
    <p:sldId id="2837" r:id="rId49"/>
    <p:sldId id="2654" r:id="rId50"/>
    <p:sldId id="257" r:id="rId51"/>
    <p:sldId id="2833" r:id="rId52"/>
    <p:sldId id="2827" r:id="rId53"/>
    <p:sldId id="2818" r:id="rId54"/>
    <p:sldId id="2817" r:id="rId55"/>
    <p:sldId id="2571" r:id="rId56"/>
    <p:sldId id="1071" r:id="rId57"/>
    <p:sldId id="2828" r:id="rId58"/>
    <p:sldId id="2773" r:id="rId59"/>
    <p:sldId id="2675" r:id="rId60"/>
    <p:sldId id="2677" r:id="rId61"/>
    <p:sldId id="2804" r:id="rId62"/>
    <p:sldId id="2780" r:id="rId63"/>
    <p:sldId id="809" r:id="rId64"/>
    <p:sldId id="2819" r:id="rId65"/>
    <p:sldId id="2820" r:id="rId66"/>
    <p:sldId id="2777" r:id="rId67"/>
    <p:sldId id="2778" r:id="rId68"/>
    <p:sldId id="2779" r:id="rId69"/>
    <p:sldId id="2791" r:id="rId70"/>
    <p:sldId id="2792" r:id="rId71"/>
    <p:sldId id="2816" r:id="rId72"/>
    <p:sldId id="2815" r:id="rId73"/>
    <p:sldId id="2747" r:id="rId74"/>
    <p:sldId id="2790" r:id="rId75"/>
    <p:sldId id="2750" r:id="rId76"/>
    <p:sldId id="2604" r:id="rId77"/>
    <p:sldId id="2798" r:id="rId78"/>
    <p:sldId id="2772" r:id="rId79"/>
    <p:sldId id="2674" r:id="rId80"/>
    <p:sldId id="2814" r:id="rId81"/>
    <p:sldId id="2802" r:id="rId82"/>
    <p:sldId id="2806" r:id="rId83"/>
    <p:sldId id="873" r:id="rId84"/>
    <p:sldId id="2788" r:id="rId85"/>
    <p:sldId id="2787" r:id="rId86"/>
    <p:sldId id="2782" r:id="rId87"/>
    <p:sldId id="2727" r:id="rId88"/>
    <p:sldId id="669" r:id="rId89"/>
    <p:sldId id="2799" r:id="rId90"/>
    <p:sldId id="2765" r:id="rId91"/>
    <p:sldId id="2638" r:id="rId92"/>
    <p:sldId id="2784" r:id="rId93"/>
    <p:sldId id="2789" r:id="rId94"/>
    <p:sldId id="2793" r:id="rId95"/>
    <p:sldId id="2794" r:id="rId96"/>
    <p:sldId id="2795" r:id="rId97"/>
    <p:sldId id="2797" r:id="rId98"/>
    <p:sldId id="2679" r:id="rId99"/>
    <p:sldId id="2786" r:id="rId100"/>
    <p:sldId id="971" r:id="rId101"/>
    <p:sldId id="2774" r:id="rId102"/>
    <p:sldId id="2725" r:id="rId103"/>
    <p:sldId id="1185" r:id="rId104"/>
    <p:sldId id="2761" r:id="rId105"/>
    <p:sldId id="2713" r:id="rId106"/>
    <p:sldId id="1056" r:id="rId107"/>
    <p:sldId id="2758" r:id="rId108"/>
    <p:sldId id="2714" r:id="rId109"/>
    <p:sldId id="1213" r:id="rId110"/>
    <p:sldId id="2785" r:id="rId111"/>
    <p:sldId id="2748" r:id="rId112"/>
    <p:sldId id="2745" r:id="rId113"/>
    <p:sldId id="2597" r:id="rId114"/>
    <p:sldId id="2734" r:id="rId115"/>
    <p:sldId id="842" r:id="rId116"/>
    <p:sldId id="2603" r:id="rId117"/>
    <p:sldId id="2732" r:id="rId118"/>
    <p:sldId id="894" r:id="rId119"/>
    <p:sldId id="2755" r:id="rId120"/>
    <p:sldId id="2743" r:id="rId121"/>
    <p:sldId id="2751" r:id="rId122"/>
    <p:sldId id="1134" r:id="rId123"/>
    <p:sldId id="2697" r:id="rId124"/>
    <p:sldId id="2764" r:id="rId125"/>
    <p:sldId id="2746" r:id="rId126"/>
    <p:sldId id="2757" r:id="rId127"/>
    <p:sldId id="2699" r:id="rId128"/>
    <p:sldId id="2693" r:id="rId129"/>
    <p:sldId id="2723" r:id="rId130"/>
    <p:sldId id="2752" r:id="rId131"/>
    <p:sldId id="2707" r:id="rId132"/>
    <p:sldId id="776" r:id="rId133"/>
    <p:sldId id="2704" r:id="rId134"/>
    <p:sldId id="771" r:id="rId135"/>
    <p:sldId id="761" r:id="rId136"/>
    <p:sldId id="2694" r:id="rId137"/>
    <p:sldId id="2695" r:id="rId138"/>
    <p:sldId id="2720" r:id="rId139"/>
    <p:sldId id="2730" r:id="rId140"/>
    <p:sldId id="2726" r:id="rId141"/>
    <p:sldId id="2731" r:id="rId142"/>
    <p:sldId id="2698" r:id="rId143"/>
    <p:sldId id="2718" r:id="rId144"/>
    <p:sldId id="2721" r:id="rId145"/>
    <p:sldId id="2691" r:id="rId146"/>
    <p:sldId id="723" r:id="rId147"/>
    <p:sldId id="1020" r:id="rId148"/>
    <p:sldId id="1156" r:id="rId149"/>
    <p:sldId id="777" r:id="rId150"/>
    <p:sldId id="578" r:id="rId151"/>
    <p:sldId id="928" r:id="rId152"/>
  </p:sldIdLst>
  <p:sldSz cx="9144000" cy="6858000" type="screen4x3"/>
  <p:notesSz cx="7315200" cy="9601200"/>
  <p:custDataLst>
    <p:tags r:id="rId155"/>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9" autoAdjust="0"/>
    <p:restoredTop sz="95872"/>
  </p:normalViewPr>
  <p:slideViewPr>
    <p:cSldViewPr>
      <p:cViewPr varScale="1">
        <p:scale>
          <a:sx n="108" d="100"/>
          <a:sy n="108" d="100"/>
        </p:scale>
        <p:origin x="68" y="2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gs" Target="tags/tag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_rels/viewProps.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slide" Target="slides/slide58.xml"/><Relationship Id="rId1"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BF72B6F-A3D6-C948-8D99-059F7334BD01}"/>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39" name="Rectangle 3">
            <a:extLst>
              <a:ext uri="{FF2B5EF4-FFF2-40B4-BE49-F238E27FC236}">
                <a16:creationId xmlns:a16="http://schemas.microsoft.com/office/drawing/2014/main" id="{C3C23167-3EB7-5D41-B9B4-0A0668E26C04}"/>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2340" name="Rectangle 4">
            <a:extLst>
              <a:ext uri="{FF2B5EF4-FFF2-40B4-BE49-F238E27FC236}">
                <a16:creationId xmlns:a16="http://schemas.microsoft.com/office/drawing/2014/main" id="{A07224F2-C725-E24B-BD72-9964788FB6D8}"/>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41" name="Rectangle 5">
            <a:extLst>
              <a:ext uri="{FF2B5EF4-FFF2-40B4-BE49-F238E27FC236}">
                <a16:creationId xmlns:a16="http://schemas.microsoft.com/office/drawing/2014/main" id="{302A68BB-4FB6-F748-A222-0905E1995B3C}"/>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1539363F-6B81-8544-A29E-67C572B40C5A}" type="slidenum">
              <a:rPr lang="en-US" altLang="en-US"/>
              <a:pPr>
                <a:defRPr/>
              </a:pPr>
              <a:t>‹#›</a:t>
            </a:fld>
            <a:endParaRPr lang="en-US" altLang="en-US"/>
          </a:p>
        </p:txBody>
      </p:sp>
    </p:spTree>
    <p:extLst>
      <p:ext uri="{BB962C8B-B14F-4D97-AF65-F5344CB8AC3E}">
        <p14:creationId xmlns:p14="http://schemas.microsoft.com/office/powerpoint/2010/main" val="29136804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7193995-F5DA-714C-9779-8E199BB97605}"/>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47" name="Rectangle 3">
            <a:extLst>
              <a:ext uri="{FF2B5EF4-FFF2-40B4-BE49-F238E27FC236}">
                <a16:creationId xmlns:a16="http://schemas.microsoft.com/office/drawing/2014/main" id="{CB7AE1BE-F956-8B4A-805D-52753B4759C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50A1BFDC-57DC-2C40-BB64-573A27D9AD8D}"/>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C38D0B6-AA4E-454F-A11C-FE2B891A522B}"/>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470E23B2-8B98-204E-BCC7-E67208C86C4F}"/>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FB3BB127-A7A4-B449-86E2-4A12C59B6BB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BF46713E-173B-4D45-8278-8E77D8D774D5}" type="slidenum">
              <a:rPr lang="en-US" altLang="en-US"/>
              <a:pPr>
                <a:defRPr/>
              </a:pPr>
              <a:t>‹#›</a:t>
            </a:fld>
            <a:endParaRPr lang="en-US" altLang="en-US"/>
          </a:p>
        </p:txBody>
      </p:sp>
    </p:spTree>
    <p:extLst>
      <p:ext uri="{BB962C8B-B14F-4D97-AF65-F5344CB8AC3E}">
        <p14:creationId xmlns:p14="http://schemas.microsoft.com/office/powerpoint/2010/main" val="3940982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7B5C759A-008B-4E98-A986-7FA9B40B2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A83343-0278-48AB-ADEF-53D830E095DB}" type="slidenum">
              <a:rPr lang="en-US" altLang="en-US"/>
              <a:pPr/>
              <a:t>1</a:t>
            </a:fld>
            <a:endParaRPr lang="en-US" altLang="en-US"/>
          </a:p>
        </p:txBody>
      </p:sp>
      <p:sp>
        <p:nvSpPr>
          <p:cNvPr id="16386" name="Rectangle 2">
            <a:extLst>
              <a:ext uri="{FF2B5EF4-FFF2-40B4-BE49-F238E27FC236}">
                <a16:creationId xmlns:a16="http://schemas.microsoft.com/office/drawing/2014/main" id="{1FCD1357-92E4-4F97-96A6-8C82CA811EBF}"/>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9482D51-E667-4559-A79E-9732C6A9B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aseline="0" dirty="0">
                <a:latin typeface="Arial" panose="020B0604020202020204" pitchFamily="34" charset="0"/>
                <a:ea typeface="ＭＳ Ｐゴシック" panose="020B0600070205080204" pitchFamily="34" charset="-128"/>
              </a:rPr>
              <a:t>JLAB on Understanding the large transverse momenta of SIDIS Measurement. </a:t>
            </a:r>
          </a:p>
          <a:p>
            <a:pPr eaLnBrk="1" hangingPunct="1"/>
            <a:r>
              <a:rPr lang="en-US" altLang="en-US" sz="800" baseline="0" dirty="0">
                <a:latin typeface="Arial" panose="020B0604020202020204" pitchFamily="34" charset="0"/>
                <a:ea typeface="ＭＳ Ｐゴシック" panose="020B0600070205080204" pitchFamily="34" charset="-128"/>
              </a:rPr>
              <a:t>I will start with a broad introduction to the importance of Semi-Inclusive Deep Inelastic scattering and will present you data obtained by different collaborations with particular emphasis on results obtained at JLAB by the CLAS collaboration we are part of.  I will discuss studies on transverse momentum of Hadrons and their interpretation and challenges and finally provide you a summary of our work.</a:t>
            </a:r>
            <a:br>
              <a:rPr lang="en-US" altLang="en-US" sz="800" baseline="0" dirty="0">
                <a:latin typeface="Arial" panose="020B0604020202020204" pitchFamily="34" charset="0"/>
                <a:ea typeface="ＭＳ Ｐゴシック" panose="020B0600070205080204" pitchFamily="34" charset="-128"/>
              </a:rPr>
            </a:br>
            <a:endParaRPr lang="en-US" altLang="en-US" sz="800" baseline="0" dirty="0">
              <a:latin typeface="Arial" panose="020B0604020202020204" pitchFamily="34" charset="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54D0B065-DD45-D548-9ABB-AB41D19C2BFC}"/>
              </a:ext>
            </a:extLst>
          </p:cNvPr>
          <p:cNvSpPr>
            <a:spLocks noGrp="1"/>
          </p:cNvSpPr>
          <p:nvPr>
            <p:ph type="ftr" sz="quarter" idx="4"/>
          </p:nvPr>
        </p:nvSpPr>
        <p:spPr/>
        <p:txBody>
          <a:bodyPr/>
          <a:lstStyle/>
          <a:p>
            <a:pPr>
              <a:defRPr/>
            </a:pPr>
            <a:r>
              <a:rPr lang="en-US"/>
              <a:t>H. Avakian IWHSS-2020</a:t>
            </a:r>
          </a:p>
        </p:txBody>
      </p:sp>
    </p:spTree>
    <p:extLst>
      <p:ext uri="{BB962C8B-B14F-4D97-AF65-F5344CB8AC3E}">
        <p14:creationId xmlns:p14="http://schemas.microsoft.com/office/powerpoint/2010/main" val="204107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853D20-294C-40BF-89C1-4C91BC49D119}"/>
              </a:ext>
            </a:extLst>
          </p:cNvPr>
          <p:cNvSpPr>
            <a:spLocks noGrp="1" noChangeArrowheads="1"/>
          </p:cNvSpPr>
          <p:nvPr>
            <p:ph type="sldNum" sz="quarter" idx="5"/>
          </p:nvPr>
        </p:nvSpPr>
        <p:spPr>
          <a:ln/>
        </p:spPr>
        <p:txBody>
          <a:bodyPr/>
          <a:lstStyle/>
          <a:p>
            <a:fld id="{81DD3D8B-C5FA-4B4F-800B-D9B5F2CC3A81}" type="slidenum">
              <a:rPr lang="en-US" altLang="en-US"/>
              <a:pPr/>
              <a:t>13</a:t>
            </a:fld>
            <a:endParaRPr lang="en-US" altLang="en-US"/>
          </a:p>
        </p:txBody>
      </p:sp>
      <p:sp>
        <p:nvSpPr>
          <p:cNvPr id="577538" name="Rectangle 2">
            <a:extLst>
              <a:ext uri="{FF2B5EF4-FFF2-40B4-BE49-F238E27FC236}">
                <a16:creationId xmlns:a16="http://schemas.microsoft.com/office/drawing/2014/main" id="{74CC405C-CEC3-47B7-8784-E720C82EA38C}"/>
              </a:ext>
            </a:extLst>
          </p:cNvPr>
          <p:cNvSpPr>
            <a:spLocks noGrp="1" noRot="1" noChangeAspect="1" noChangeArrowheads="1" noTextEdit="1"/>
          </p:cNvSpPr>
          <p:nvPr>
            <p:ph type="sldImg"/>
          </p:nvPr>
        </p:nvSpPr>
        <p:spPr>
          <a:xfrm>
            <a:off x="1258888" y="720725"/>
            <a:ext cx="4799012" cy="3598863"/>
          </a:xfrm>
          <a:ln/>
        </p:spPr>
      </p:sp>
      <p:sp>
        <p:nvSpPr>
          <p:cNvPr id="577539" name="Rectangle 3">
            <a:extLst>
              <a:ext uri="{FF2B5EF4-FFF2-40B4-BE49-F238E27FC236}">
                <a16:creationId xmlns:a16="http://schemas.microsoft.com/office/drawing/2014/main" id="{0B6540F7-DBBE-4F04-89F7-7AF7081165CC}"/>
              </a:ext>
            </a:extLst>
          </p:cNvPr>
          <p:cNvSpPr>
            <a:spLocks noGrp="1" noChangeArrowheads="1"/>
          </p:cNvSpPr>
          <p:nvPr>
            <p:ph type="body" idx="1"/>
          </p:nvPr>
        </p:nvSpPr>
        <p:spPr>
          <a:xfrm>
            <a:off x="974725" y="4560888"/>
            <a:ext cx="5365750" cy="4321175"/>
          </a:xfrm>
        </p:spPr>
        <p:txBody>
          <a:bodyPr/>
          <a:lstStyle/>
          <a:p>
            <a:r>
              <a:rPr lang="en-US" altLang="en-US" dirty="0"/>
              <a:t>The lattice predictions of significant dependence of the </a:t>
            </a:r>
            <a:r>
              <a:rPr lang="en-US" altLang="en-US" dirty="0" err="1"/>
              <a:t>k_T</a:t>
            </a:r>
            <a:r>
              <a:rPr lang="en-US" altLang="en-US" dirty="0"/>
              <a:t>-distributions on the spin are also supported by a number of non-perturbative models, predicting significant spin and flavor dependence for </a:t>
            </a:r>
            <a:r>
              <a:rPr lang="en-US" altLang="en-US" dirty="0" err="1"/>
              <a:t>k_T</a:t>
            </a:r>
            <a:r>
              <a:rPr lang="en-US" altLang="en-US" dirty="0"/>
              <a:t>-distributions of </a:t>
            </a:r>
            <a:r>
              <a:rPr lang="en-US" altLang="en-US" dirty="0" err="1"/>
              <a:t>partons</a:t>
            </a:r>
            <a:r>
              <a:rPr lang="en-US" altLang="en-US" dirty="0"/>
              <a:t>.</a:t>
            </a:r>
          </a:p>
          <a:p>
            <a:r>
              <a:rPr lang="en-US" altLang="en-US" dirty="0"/>
              <a:t>u+/- are probability distribution, so  g_1  is a difference of those, and clearly is not supposed to be positive as shown in the top right plot, with \Delta u going to negative at large </a:t>
            </a:r>
            <a:r>
              <a:rPr lang="en-US" altLang="en-US" dirty="0" err="1"/>
              <a:t>k_T</a:t>
            </a:r>
            <a:r>
              <a:rPr lang="en-US" altLang="en-US" dirty="0"/>
              <a:t>. </a:t>
            </a:r>
          </a:p>
          <a:p>
            <a:r>
              <a:rPr lang="en-US" altLang="en-US" dirty="0"/>
              <a:t>----------</a:t>
            </a:r>
          </a:p>
          <a:p>
            <a:r>
              <a:rPr lang="en-US" altLang="en-US" dirty="0"/>
              <a:t>JMR is a simple diquark model. Top right is still diquark with dipole calculation using dipole form factor.  </a:t>
            </a:r>
          </a:p>
        </p:txBody>
      </p:sp>
    </p:spTree>
    <p:extLst>
      <p:ext uri="{BB962C8B-B14F-4D97-AF65-F5344CB8AC3E}">
        <p14:creationId xmlns:p14="http://schemas.microsoft.com/office/powerpoint/2010/main" val="4012952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such effects we decided to start by looking at MC simulations. We developed a single-hadron MC generator with the SIDIS cross section in which the transverse momentum follow the </a:t>
            </a:r>
            <a:r>
              <a:rPr lang="en-US" dirty="0" err="1"/>
              <a:t>Gaussain</a:t>
            </a:r>
            <a:r>
              <a:rPr lang="en-US" dirty="0"/>
              <a:t> Ansatz, the widths of the </a:t>
            </a:r>
            <a:r>
              <a:rPr lang="en-US" dirty="0" err="1"/>
              <a:t>kperp</a:t>
            </a:r>
            <a:r>
              <a:rPr lang="en-US" dirty="0"/>
              <a:t> distributions of </a:t>
            </a:r>
            <a:r>
              <a:rPr lang="en-US" dirty="0" err="1"/>
              <a:t>pions</a:t>
            </a:r>
            <a:r>
              <a:rPr lang="en-US" dirty="0"/>
              <a:t> are extracted from the data. However these MC aren’t capable to reproduce the data. Instead, the LUND fragmentation based MC are able to successfully reproduce the data from </a:t>
            </a:r>
            <a:r>
              <a:rPr lang="en-US" dirty="0" err="1"/>
              <a:t>Jlab</a:t>
            </a:r>
            <a:r>
              <a:rPr lang="en-US" dirty="0"/>
              <a:t> to LHC. So why the LUND MC are so successful? In our view the fact that the hadronization account for different hadrons especially for vector mesons (as will discuss in the next slides), the phase space is properly accounted and correlations between hadrons and target and current are accounted. Our idea is that if we want to understand what we measure and extract from measurement one should be able to simulate at least the basic feature we are trying to study. The incapability of reproduce the data by single hadron MC can be in the absence of the features with discuss. This is also suggested by  studies of correlated hadron pair in SIDIS.  This has been the first publication we produced with the CLAS 12.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14</a:t>
            </a:fld>
            <a:endParaRPr lang="en-US" altLang="en-US"/>
          </a:p>
        </p:txBody>
      </p:sp>
    </p:spTree>
    <p:extLst>
      <p:ext uri="{BB962C8B-B14F-4D97-AF65-F5344CB8AC3E}">
        <p14:creationId xmlns:p14="http://schemas.microsoft.com/office/powerpoint/2010/main" val="2680865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picture for dihedron production distributions over all relevant variables are perfectly described (black are the data and red MC)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15</a:t>
            </a:fld>
            <a:endParaRPr lang="en-US" altLang="en-US"/>
          </a:p>
        </p:txBody>
      </p:sp>
    </p:spTree>
    <p:extLst>
      <p:ext uri="{BB962C8B-B14F-4D97-AF65-F5344CB8AC3E}">
        <p14:creationId xmlns:p14="http://schemas.microsoft.com/office/powerpoint/2010/main" val="240851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slide showing perfect agreement between data and experiment for inclusive protons, which are predominantly produced in the target fragmentation region.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16</a:t>
            </a:fld>
            <a:endParaRPr lang="en-US" altLang="en-US"/>
          </a:p>
        </p:txBody>
      </p:sp>
    </p:spTree>
    <p:extLst>
      <p:ext uri="{BB962C8B-B14F-4D97-AF65-F5344CB8AC3E}">
        <p14:creationId xmlns:p14="http://schemas.microsoft.com/office/powerpoint/2010/main" val="153756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measurements from CLAS12 indicate the correlations of hadrons in the current fragmentation are very significant, with this particular modulation providing access to the collinear twist-3 PDF e, which was linked to the force on a transversely polarized quark struck by photon. The recent extraction of this PDF from Lattice indeed indicates a very large value&gt;60%.</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17</a:t>
            </a:fld>
            <a:endParaRPr lang="en-US" altLang="en-US"/>
          </a:p>
        </p:txBody>
      </p:sp>
    </p:spTree>
    <p:extLst>
      <p:ext uri="{BB962C8B-B14F-4D97-AF65-F5344CB8AC3E}">
        <p14:creationId xmlns:p14="http://schemas.microsoft.com/office/powerpoint/2010/main" val="82956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same picture you can see here for pi- and pi0 pairs, now dominated by the rho-</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18</a:t>
            </a:fld>
            <a:endParaRPr lang="en-US" altLang="en-US"/>
          </a:p>
        </p:txBody>
      </p:sp>
    </p:spTree>
    <p:extLst>
      <p:ext uri="{BB962C8B-B14F-4D97-AF65-F5344CB8AC3E}">
        <p14:creationId xmlns:p14="http://schemas.microsoft.com/office/powerpoint/2010/main" val="56193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single hadron paper from </a:t>
            </a:r>
            <a:r>
              <a:rPr lang="en-US" dirty="0" err="1"/>
              <a:t>JLab</a:t>
            </a:r>
            <a:r>
              <a:rPr lang="en-US" dirty="0"/>
              <a:t> on beam spin SSAs, where you can see the significant improvement in statistics compared to </a:t>
            </a:r>
            <a:r>
              <a:rPr lang="en-US" dirty="0" err="1"/>
              <a:t>JLab</a:t>
            </a:r>
            <a:r>
              <a:rPr lang="en-US" dirty="0"/>
              <a:t> at 6 GeV, but most importantly the first attempt to extract the Q^2-dependence, which is not obvious to interpret, as is the Q^2-dependence of COMPASS &lt;cos&gt; moments.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22</a:t>
            </a:fld>
            <a:endParaRPr lang="en-US" altLang="en-US"/>
          </a:p>
        </p:txBody>
      </p:sp>
    </p:spTree>
    <p:extLst>
      <p:ext uri="{BB962C8B-B14F-4D97-AF65-F5344CB8AC3E}">
        <p14:creationId xmlns:p14="http://schemas.microsoft.com/office/powerpoint/2010/main" val="248442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turn to cosine moments. First studies from COMPASS indeed indicate that the Q^2-dependence of what we call higher twist effects is not trivial (certainly doesn’t look like falling with Q^2), and will require some more effort and collaboration of experimentalist and theorists to sort it out.</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23</a:t>
            </a:fld>
            <a:endParaRPr lang="en-US" altLang="en-US"/>
          </a:p>
        </p:txBody>
      </p:sp>
    </p:spTree>
    <p:extLst>
      <p:ext uri="{BB962C8B-B14F-4D97-AF65-F5344CB8AC3E}">
        <p14:creationId xmlns:p14="http://schemas.microsoft.com/office/powerpoint/2010/main" val="299223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contribution to &lt;cos&gt; moment, which didn’t get much attention is the Berger-Brodsky higher twist. The main reason it didn’t get much attention, was the  expectation that it will be significant only at very large z. With our current understanding of hadronization going primarily through large z ( high energy ) VM production, the Berger-Brodsky contribution will deserve more attention.</a:t>
            </a:r>
          </a:p>
          <a:p>
            <a:r>
              <a:rPr lang="en-US" dirty="0"/>
              <a:t>Another important contribution may be the correction to the multiplicity at large P_T, eventually providing the missing strength at large P_T/</a:t>
            </a:r>
            <a:r>
              <a:rPr lang="en-US" dirty="0" err="1"/>
              <a:t>q_T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24</a:t>
            </a:fld>
            <a:endParaRPr lang="en-US" altLang="en-US"/>
          </a:p>
        </p:txBody>
      </p:sp>
    </p:spTree>
    <p:extLst>
      <p:ext uri="{BB962C8B-B14F-4D97-AF65-F5344CB8AC3E}">
        <p14:creationId xmlns:p14="http://schemas.microsoft.com/office/powerpoint/2010/main" val="382287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measurement we published is the measurement of she sin phi R in the di-hadron channel. </a:t>
            </a:r>
            <a:r>
              <a:rPr lang="en-US" dirty="0" err="1"/>
              <a:t>Phi_R</a:t>
            </a:r>
            <a:r>
              <a:rPr lang="en-US" dirty="0"/>
              <a:t> is azimuthal  angle defined by the plane given by the two pion momentum and virtual photon. It is related to the convolution of the PDF and FF shown in the equation where  e is  a high twist PDF linked to the the force on the transversely polarized quark after the scattering, H is  a leading twist FF, f1 is leading PDF and G is higher twist. </a:t>
            </a:r>
            <a:br>
              <a:rPr lang="en-US" dirty="0"/>
            </a:br>
            <a:r>
              <a:rPr lang="en-US" dirty="0"/>
              <a:t>The observed asymmetry is large, showing how the spin-azimuthal correlation in hadron pair production are very significant. This was observed also with the previous era of CLAS but as you can see with much less statistical power, now the data are very </a:t>
            </a:r>
            <a:r>
              <a:rPr lang="en-US" dirty="0" err="1"/>
              <a:t>clearl</a:t>
            </a:r>
            <a:r>
              <a:rPr lang="en-US" dirty="0"/>
              <a:t> In addition If we look at the invariant mass of the hadron pair, shown by the circle it is well described by our LUND based MC </a:t>
            </a:r>
            <a:r>
              <a:rPr lang="en-US" dirty="0" err="1"/>
              <a:t>solide</a:t>
            </a:r>
            <a:r>
              <a:rPr lang="en-US" dirty="0"/>
              <a:t> lines. You can see that the hadron pairs have a significant contributions from VM decays how can you see from the different colored histogram.  These data suggests that hadrons are correlated and mostly come from VM decays.  This is a relevant information in understanding the single hadron multiplicity transverse momentum distribution since the single hadron. Is important also to point how how the hadron pair produced directly from string are at higher transverse momentum while the one from decayed are at lower transverse momentum </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25</a:t>
            </a:fld>
            <a:endParaRPr lang="en-US" altLang="en-US"/>
          </a:p>
        </p:txBody>
      </p:sp>
    </p:spTree>
    <p:extLst>
      <p:ext uri="{BB962C8B-B14F-4D97-AF65-F5344CB8AC3E}">
        <p14:creationId xmlns:p14="http://schemas.microsoft.com/office/powerpoint/2010/main" val="353139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a:extLst>
              <a:ext uri="{FF2B5EF4-FFF2-40B4-BE49-F238E27FC236}">
                <a16:creationId xmlns:a16="http://schemas.microsoft.com/office/drawing/2014/main" id="{FCB02028-1358-4CE8-994E-729FA27A5FB2}"/>
              </a:ext>
            </a:extLst>
          </p:cNvPr>
          <p:cNvSpPr>
            <a:spLocks noGrp="1" noRot="1" noChangeAspect="1" noChangeArrowheads="1" noTextEdit="1"/>
          </p:cNvSpPr>
          <p:nvPr>
            <p:ph type="sldImg"/>
          </p:nvPr>
        </p:nvSpPr>
        <p:spPr>
          <a:ln/>
        </p:spPr>
      </p:sp>
      <p:sp>
        <p:nvSpPr>
          <p:cNvPr id="1175555" name="Rectangle 3">
            <a:extLst>
              <a:ext uri="{FF2B5EF4-FFF2-40B4-BE49-F238E27FC236}">
                <a16:creationId xmlns:a16="http://schemas.microsoft.com/office/drawing/2014/main" id="{83215FD4-7642-4DCB-B5CA-A5D248AA7A04}"/>
              </a:ext>
            </a:extLst>
          </p:cNvPr>
          <p:cNvSpPr>
            <a:spLocks noGrp="1" noChangeArrowheads="1"/>
          </p:cNvSpPr>
          <p:nvPr>
            <p:ph type="body" idx="1"/>
          </p:nvPr>
        </p:nvSpPr>
        <p:spPr/>
        <p:txBody>
          <a:bodyPr/>
          <a:lstStyle/>
          <a:p>
            <a:r>
              <a:rPr lang="en-US" altLang="en-US" dirty="0"/>
              <a:t>The real electroproduction is more complex, as we have to deal with hadrons produced both in the direction of the struck quark, and also target remnants involving different correlations which show up as we will see later in variety of observables. Here in addition to TMDs and GPDs you can see the fracture functions describing the target fragmentation and also so called semi-exclusive processes, which may be complicate analysis of exclusive and semi-inclusive processes, but may also be a key in understanding of higher twists (discussed in more details later).</a:t>
            </a:r>
          </a:p>
        </p:txBody>
      </p:sp>
    </p:spTree>
    <p:extLst>
      <p:ext uri="{BB962C8B-B14F-4D97-AF65-F5344CB8AC3E}">
        <p14:creationId xmlns:p14="http://schemas.microsoft.com/office/powerpoint/2010/main" val="20264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28</a:t>
            </a:fld>
            <a:endParaRPr lang="en-US" altLang="en-US"/>
          </a:p>
        </p:txBody>
      </p:sp>
    </p:spTree>
    <p:extLst>
      <p:ext uri="{BB962C8B-B14F-4D97-AF65-F5344CB8AC3E}">
        <p14:creationId xmlns:p14="http://schemas.microsoft.com/office/powerpoint/2010/main" val="211904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29</a:t>
            </a:fld>
            <a:endParaRPr lang="en-US" altLang="en-US"/>
          </a:p>
        </p:txBody>
      </p:sp>
    </p:spTree>
    <p:extLst>
      <p:ext uri="{BB962C8B-B14F-4D97-AF65-F5344CB8AC3E}">
        <p14:creationId xmlns:p14="http://schemas.microsoft.com/office/powerpoint/2010/main" val="4153212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however all those events</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31</a:t>
            </a:fld>
            <a:endParaRPr lang="en-US" altLang="en-US"/>
          </a:p>
        </p:txBody>
      </p:sp>
    </p:spTree>
    <p:extLst>
      <p:ext uri="{BB962C8B-B14F-4D97-AF65-F5344CB8AC3E}">
        <p14:creationId xmlns:p14="http://schemas.microsoft.com/office/powerpoint/2010/main" val="3491940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32</a:t>
            </a:fld>
            <a:endParaRPr lang="en-US" altLang="en-US"/>
          </a:p>
        </p:txBody>
      </p:sp>
    </p:spTree>
    <p:extLst>
      <p:ext uri="{BB962C8B-B14F-4D97-AF65-F5344CB8AC3E}">
        <p14:creationId xmlns:p14="http://schemas.microsoft.com/office/powerpoint/2010/main" val="298576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33</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t>To summarize the current status some observations and items that will be discussed are listed here</a:t>
            </a:r>
          </a:p>
          <a:p>
            <a:pPr eaLnBrk="1" hangingPunct="1"/>
            <a:r>
              <a:rPr lang="en-US" altLang="en-US" dirty="0"/>
              <a:t>It is important that theory, which is more flexible will move in the direction of kinematics accessible in current experiments, where large effects </a:t>
            </a:r>
            <a:r>
              <a:rPr lang="en-US" altLang="en-US"/>
              <a:t>were observed.</a:t>
            </a:r>
            <a:endParaRPr lang="en-US" altLang="en-US" dirty="0"/>
          </a:p>
        </p:txBody>
      </p:sp>
    </p:spTree>
    <p:extLst>
      <p:ext uri="{BB962C8B-B14F-4D97-AF65-F5344CB8AC3E}">
        <p14:creationId xmlns:p14="http://schemas.microsoft.com/office/powerpoint/2010/main" val="1864674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34</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t>To summarize the current status some observations and items that will be discussed are listed here</a:t>
            </a:r>
          </a:p>
          <a:p>
            <a:pPr eaLnBrk="1" hangingPunct="1"/>
            <a:r>
              <a:rPr lang="en-US" altLang="en-US" dirty="0"/>
              <a:t>It is important that theory, which is more flexible will move in the direction of kinematics accessible in current experiments, where large effects </a:t>
            </a:r>
            <a:r>
              <a:rPr lang="en-US" altLang="en-US"/>
              <a:t>were observed.</a:t>
            </a:r>
            <a:endParaRPr lang="en-US" altLang="en-US" dirty="0"/>
          </a:p>
        </p:txBody>
      </p:sp>
    </p:spTree>
    <p:extLst>
      <p:ext uri="{BB962C8B-B14F-4D97-AF65-F5344CB8AC3E}">
        <p14:creationId xmlns:p14="http://schemas.microsoft.com/office/powerpoint/2010/main" val="4066512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projections for precision measurements of different TMDs and PDFs at large x with EIC, should be revisited to provide more clear understanding of complementarity of </a:t>
            </a:r>
            <a:r>
              <a:rPr lang="en-US" dirty="0" err="1"/>
              <a:t>JLab</a:t>
            </a:r>
            <a:r>
              <a:rPr lang="en-US" dirty="0"/>
              <a:t> and EIC.</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35</a:t>
            </a:fld>
            <a:endParaRPr lang="en-US" altLang="en-US"/>
          </a:p>
        </p:txBody>
      </p:sp>
    </p:spTree>
    <p:extLst>
      <p:ext uri="{BB962C8B-B14F-4D97-AF65-F5344CB8AC3E}">
        <p14:creationId xmlns:p14="http://schemas.microsoft.com/office/powerpoint/2010/main" val="3264002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36</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en-US" dirty="0"/>
              <a:t>To summarize the current status some observations and items that will be discussed are listed here</a:t>
            </a:r>
          </a:p>
          <a:p>
            <a:pPr eaLnBrk="1" hangingPunct="1"/>
            <a:r>
              <a:rPr lang="en-US" altLang="en-US" dirty="0"/>
              <a:t>It is important that theory, which is more flexible will move in the direction of kinematics accessible in current experiments, where large effects </a:t>
            </a:r>
            <a:r>
              <a:rPr lang="en-US" altLang="en-US"/>
              <a:t>were observed.</a:t>
            </a:r>
            <a:endParaRPr lang="en-US" altLang="en-US" dirty="0"/>
          </a:p>
        </p:txBody>
      </p:sp>
    </p:spTree>
    <p:extLst>
      <p:ext uri="{BB962C8B-B14F-4D97-AF65-F5344CB8AC3E}">
        <p14:creationId xmlns:p14="http://schemas.microsoft.com/office/powerpoint/2010/main" val="2936443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slide on possibilities with </a:t>
            </a:r>
            <a:r>
              <a:rPr lang="en-US" dirty="0" err="1"/>
              <a:t>JLab</a:t>
            </a:r>
            <a:r>
              <a:rPr lang="en-US" dirty="0"/>
              <a:t> at 24 GeV, crucial for extending kinematics to the full region, where the</a:t>
            </a:r>
          </a:p>
          <a:p>
            <a:pPr marL="228600" indent="-228600">
              <a:buAutoNum type="arabicParenR"/>
            </a:pPr>
            <a:r>
              <a:rPr lang="en-US" dirty="0"/>
              <a:t>non-perturbative sea effect are relevant, </a:t>
            </a:r>
          </a:p>
          <a:p>
            <a:pPr marL="228600" indent="-228600">
              <a:buAutoNum type="arabicParenR"/>
            </a:pPr>
            <a:r>
              <a:rPr lang="en-US" dirty="0"/>
              <a:t>higher Q^2 accessible</a:t>
            </a:r>
          </a:p>
          <a:p>
            <a:pPr marL="228600" indent="-228600">
              <a:buAutoNum type="arabicParenR"/>
            </a:pPr>
            <a:r>
              <a:rPr lang="en-US" dirty="0"/>
              <a:t>and higher transverse momenta of hadrons .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37</a:t>
            </a:fld>
            <a:endParaRPr lang="en-US" altLang="en-US"/>
          </a:p>
        </p:txBody>
      </p:sp>
    </p:spTree>
    <p:extLst>
      <p:ext uri="{BB962C8B-B14F-4D97-AF65-F5344CB8AC3E}">
        <p14:creationId xmlns:p14="http://schemas.microsoft.com/office/powerpoint/2010/main" val="2620429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slide on possibilities with </a:t>
            </a:r>
            <a:r>
              <a:rPr lang="en-US" dirty="0" err="1"/>
              <a:t>JLab</a:t>
            </a:r>
            <a:r>
              <a:rPr lang="en-US" dirty="0"/>
              <a:t> at 24 GeV, crucial for extending kinematics to the full region, where the</a:t>
            </a:r>
          </a:p>
          <a:p>
            <a:pPr marL="228600" indent="-228600">
              <a:buAutoNum type="arabicParenR"/>
            </a:pPr>
            <a:r>
              <a:rPr lang="en-US" dirty="0"/>
              <a:t>non-perturbative sea effect are relevant, </a:t>
            </a:r>
          </a:p>
          <a:p>
            <a:pPr marL="228600" indent="-228600">
              <a:buAutoNum type="arabicParenR"/>
            </a:pPr>
            <a:r>
              <a:rPr lang="en-US" dirty="0"/>
              <a:t>higher Q^2 accessible</a:t>
            </a:r>
          </a:p>
          <a:p>
            <a:pPr marL="228600" indent="-228600">
              <a:buAutoNum type="arabicParenR"/>
            </a:pPr>
            <a:r>
              <a:rPr lang="en-US" dirty="0"/>
              <a:t>and higher transverse momenta of hadrons .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40</a:t>
            </a:fld>
            <a:endParaRPr lang="en-US" altLang="en-US"/>
          </a:p>
        </p:txBody>
      </p:sp>
    </p:spTree>
    <p:extLst>
      <p:ext uri="{BB962C8B-B14F-4D97-AF65-F5344CB8AC3E}">
        <p14:creationId xmlns:p14="http://schemas.microsoft.com/office/powerpoint/2010/main" val="202939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6A30542-C862-4A4C-A3E0-48EE6C352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1300"/>
          </a:p>
        </p:txBody>
      </p:sp>
      <p:sp>
        <p:nvSpPr>
          <p:cNvPr id="18434" name="Rectangle 2">
            <a:extLst>
              <a:ext uri="{FF2B5EF4-FFF2-40B4-BE49-F238E27FC236}">
                <a16:creationId xmlns:a16="http://schemas.microsoft.com/office/drawing/2014/main" id="{F404B1CB-0858-4453-A1FC-5A0DE296C133}"/>
              </a:ext>
            </a:extLst>
          </p:cNvPr>
          <p:cNvSpPr>
            <a:spLocks noGrp="1" noRot="1" noChangeAspect="1" noChangeArrowheads="1" noTextEdit="1"/>
          </p:cNvSpPr>
          <p:nvPr>
            <p:ph type="sldImg"/>
          </p:nvPr>
        </p:nvSpPr>
        <p:spPr>
          <a:xfrm>
            <a:off x="1268413" y="727075"/>
            <a:ext cx="4786312" cy="3589338"/>
          </a:xfrm>
          <a:ln/>
        </p:spPr>
      </p:sp>
      <p:sp>
        <p:nvSpPr>
          <p:cNvPr id="18435" name="Rectangle 3">
            <a:extLst>
              <a:ext uri="{FF2B5EF4-FFF2-40B4-BE49-F238E27FC236}">
                <a16:creationId xmlns:a16="http://schemas.microsoft.com/office/drawing/2014/main" id="{BA196F55-B976-41BF-8882-9A41DC462E41}"/>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ea typeface="ＭＳ Ｐゴシック" panose="020B0600070205080204" pitchFamily="34" charset="-128"/>
              </a:rPr>
              <a:t>Here is SIDS process with detection of a lepton and final state hadrons and all major </a:t>
            </a:r>
            <a:r>
              <a:rPr lang="en-US" altLang="en-US" sz="1600" dirty="0" err="1">
                <a:latin typeface="Arial" panose="020B0604020202020204" pitchFamily="34" charset="0"/>
                <a:ea typeface="ＭＳ Ｐゴシック" panose="020B0600070205080204" pitchFamily="34" charset="-128"/>
              </a:rPr>
              <a:t>facilityies</a:t>
            </a:r>
            <a:r>
              <a:rPr lang="en-US" altLang="en-US" sz="1600" dirty="0">
                <a:latin typeface="Arial" panose="020B0604020202020204" pitchFamily="34" charset="0"/>
                <a:ea typeface="ＭＳ Ｐゴシック" panose="020B0600070205080204" pitchFamily="34" charset="-128"/>
              </a:rPr>
              <a:t> in the game starting with lower beam energies of </a:t>
            </a:r>
            <a:r>
              <a:rPr lang="en-US" altLang="en-US" sz="1600" dirty="0" err="1">
                <a:latin typeface="Arial" panose="020B0604020202020204" pitchFamily="34" charset="0"/>
                <a:ea typeface="ＭＳ Ｐゴシック" panose="020B0600070205080204" pitchFamily="34" charset="-128"/>
              </a:rPr>
              <a:t>JLab</a:t>
            </a:r>
            <a:r>
              <a:rPr lang="en-US" altLang="en-US" sz="1600" dirty="0">
                <a:latin typeface="Arial" panose="020B0604020202020204" pitchFamily="34" charset="0"/>
                <a:ea typeface="ＭＳ Ｐゴシック" panose="020B0600070205080204" pitchFamily="34" charset="-128"/>
              </a:rPr>
              <a:t>, HERMES, COMPASS and finally the  EICs</a:t>
            </a:r>
          </a:p>
          <a:p>
            <a:pPr eaLnBrk="1" hangingPunct="1"/>
            <a:r>
              <a:rPr lang="en-US" altLang="en-US" sz="1600" dirty="0">
                <a:latin typeface="Arial" panose="020B0604020202020204" pitchFamily="34" charset="0"/>
                <a:ea typeface="ＭＳ Ｐゴシック" panose="020B0600070205080204" pitchFamily="34" charset="-128"/>
              </a:rPr>
              <a:t>Theory studies the variety of structure functions in the x-section describing all kind of spin observables accessible with polarized beams and targets, depending on fractions of momentum transfer from object to another the </a:t>
            </a:r>
            <a:r>
              <a:rPr lang="en-US" altLang="en-US" sz="1600" dirty="0" err="1">
                <a:latin typeface="Arial" panose="020B0604020202020204" pitchFamily="34" charset="0"/>
                <a:ea typeface="ＭＳ Ｐゴシック" panose="020B0600070205080204" pitchFamily="34" charset="-128"/>
              </a:rPr>
              <a:t>x,y,z</a:t>
            </a:r>
            <a:r>
              <a:rPr lang="en-US" altLang="en-US" sz="1600" dirty="0">
                <a:latin typeface="Arial" panose="020B0604020202020204" pitchFamily="34" charset="0"/>
                <a:ea typeface="ＭＳ Ｐゴシック" panose="020B0600070205080204" pitchFamily="34" charset="-128"/>
              </a:rPr>
              <a:t> and the transvers momentum PT and the azimuthal angle in the CM frame.</a:t>
            </a:r>
          </a:p>
          <a:p>
            <a:pPr eaLnBrk="1" hangingPunct="1"/>
            <a:r>
              <a:rPr lang="en-US" altLang="en-US" sz="1600" dirty="0">
                <a:latin typeface="Arial" panose="020B0604020202020204" pitchFamily="34" charset="0"/>
                <a:ea typeface="ＭＳ Ｐゴシック" panose="020B0600070205080204" pitchFamily="34" charset="-128"/>
              </a:rPr>
              <a:t>The variable that theorist like so much was also a source of confusion for last few years and certainly requires more attention.</a:t>
            </a:r>
          </a:p>
        </p:txBody>
      </p:sp>
    </p:spTree>
    <p:extLst>
      <p:ext uri="{BB962C8B-B14F-4D97-AF65-F5344CB8AC3E}">
        <p14:creationId xmlns:p14="http://schemas.microsoft.com/office/powerpoint/2010/main" val="311990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slide on possibilities with </a:t>
            </a:r>
            <a:r>
              <a:rPr lang="en-US" dirty="0" err="1"/>
              <a:t>JLab</a:t>
            </a:r>
            <a:r>
              <a:rPr lang="en-US" dirty="0"/>
              <a:t> at 24 GeV, crucial for extending kinematics to the full region, where the</a:t>
            </a:r>
          </a:p>
          <a:p>
            <a:pPr marL="228600" indent="-228600">
              <a:buAutoNum type="arabicParenR"/>
            </a:pPr>
            <a:r>
              <a:rPr lang="en-US" dirty="0"/>
              <a:t>non-perturbative sea effect are relevant, </a:t>
            </a:r>
          </a:p>
          <a:p>
            <a:pPr marL="228600" indent="-228600">
              <a:buAutoNum type="arabicParenR"/>
            </a:pPr>
            <a:r>
              <a:rPr lang="en-US" dirty="0"/>
              <a:t>higher Q^2 accessible</a:t>
            </a:r>
          </a:p>
          <a:p>
            <a:pPr marL="228600" indent="-228600">
              <a:buAutoNum type="arabicParenR"/>
            </a:pPr>
            <a:r>
              <a:rPr lang="en-US" dirty="0"/>
              <a:t>and higher transverse momenta of hadrons .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41</a:t>
            </a:fld>
            <a:endParaRPr lang="en-US" altLang="en-US"/>
          </a:p>
        </p:txBody>
      </p:sp>
    </p:spTree>
    <p:extLst>
      <p:ext uri="{BB962C8B-B14F-4D97-AF65-F5344CB8AC3E}">
        <p14:creationId xmlns:p14="http://schemas.microsoft.com/office/powerpoint/2010/main" val="243663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read few, or the one starting from Understanding contributions…</a:t>
            </a:r>
          </a:p>
          <a:p>
            <a:r>
              <a:rPr lang="en-US" dirty="0"/>
              <a:t>Series of workshops are planned in 2021 and 2022 to come up with a strong physics program for </a:t>
            </a:r>
            <a:r>
              <a:rPr lang="en-US" dirty="0" err="1"/>
              <a:t>JLab</a:t>
            </a:r>
            <a:r>
              <a:rPr lang="en-US" dirty="0"/>
              <a:t> upgrade and everybody is very welcome to contribute.</a:t>
            </a:r>
          </a:p>
          <a:p>
            <a:r>
              <a:rPr lang="en-US" dirty="0"/>
              <a:t>Thanks for attention.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42</a:t>
            </a:fld>
            <a:endParaRPr lang="en-US" altLang="en-US"/>
          </a:p>
        </p:txBody>
      </p:sp>
    </p:spTree>
    <p:extLst>
      <p:ext uri="{BB962C8B-B14F-4D97-AF65-F5344CB8AC3E}">
        <p14:creationId xmlns:p14="http://schemas.microsoft.com/office/powerpoint/2010/main" val="1572278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45</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t>To summarize the current status some observations and items that will be discussed are listed here</a:t>
            </a:r>
          </a:p>
          <a:p>
            <a:pPr eaLnBrk="1" hangingPunct="1"/>
            <a:r>
              <a:rPr lang="en-US" altLang="en-US" dirty="0"/>
              <a:t>It is important that theory, which is more flexible will move in the direction of kinematics accessible in current experiments, where large effects </a:t>
            </a:r>
            <a:r>
              <a:rPr lang="en-US" altLang="en-US"/>
              <a:t>were observed.</a:t>
            </a:r>
            <a:endParaRPr lang="en-US" altLang="en-US" dirty="0"/>
          </a:p>
        </p:txBody>
      </p:sp>
    </p:spTree>
    <p:extLst>
      <p:ext uri="{BB962C8B-B14F-4D97-AF65-F5344CB8AC3E}">
        <p14:creationId xmlns:p14="http://schemas.microsoft.com/office/powerpoint/2010/main" val="1592521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4D488D6-3AE6-4B40-ADC1-DA57541BD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A53C6E-25AB-C442-A5F2-E2898F742995}" type="slidenum">
              <a:rPr lang="en-US" altLang="en-US" sz="1300"/>
              <a:pPr/>
              <a:t>46</a:t>
            </a:fld>
            <a:endParaRPr lang="en-US" altLang="en-US" sz="1300"/>
          </a:p>
        </p:txBody>
      </p:sp>
      <p:sp>
        <p:nvSpPr>
          <p:cNvPr id="33795" name="Rectangle 2">
            <a:extLst>
              <a:ext uri="{FF2B5EF4-FFF2-40B4-BE49-F238E27FC236}">
                <a16:creationId xmlns:a16="http://schemas.microsoft.com/office/drawing/2014/main" id="{37DF3C7B-2B4C-1C4B-AA9D-58DCFACBD0B2}"/>
              </a:ext>
            </a:extLst>
          </p:cNvPr>
          <p:cNvSpPr>
            <a:spLocks noGrp="1" noRot="1" noChangeAspect="1" noChangeArrowheads="1" noTextEdit="1"/>
          </p:cNvSpPr>
          <p:nvPr>
            <p:ph type="sldImg"/>
          </p:nvPr>
        </p:nvSpPr>
        <p:spPr>
          <a:xfrm>
            <a:off x="1258888" y="720725"/>
            <a:ext cx="4800600" cy="3600450"/>
          </a:xfrm>
          <a:ln/>
        </p:spPr>
      </p:sp>
      <p:sp>
        <p:nvSpPr>
          <p:cNvPr id="33796" name="Rectangle 3">
            <a:extLst>
              <a:ext uri="{FF2B5EF4-FFF2-40B4-BE49-F238E27FC236}">
                <a16:creationId xmlns:a16="http://schemas.microsoft.com/office/drawing/2014/main" id="{24B60E45-E95C-C447-9C2B-116C7FE1E6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sz="800" b="0" i="0" baseline="0" dirty="0" err="1">
                <a:latin typeface="Arial" panose="020B0604020202020204" pitchFamily="34" charset="0"/>
                <a:ea typeface="ＭＳ Ｐゴシック" panose="020B0600070205080204" pitchFamily="34" charset="-128"/>
              </a:rPr>
              <a:t>While</a:t>
            </a:r>
            <a:r>
              <a:rPr lang="it-IT" altLang="en-US" sz="800" b="0" i="0" baseline="0" dirty="0">
                <a:latin typeface="Arial" panose="020B0604020202020204" pitchFamily="34" charset="0"/>
                <a:ea typeface="ＭＳ Ｐゴシック" panose="020B0600070205080204" pitchFamily="34" charset="-128"/>
              </a:rPr>
              <a:t> the QCD </a:t>
            </a:r>
            <a:r>
              <a:rPr lang="it-IT" altLang="en-US" sz="800" b="0" i="0" baseline="0" dirty="0" err="1">
                <a:latin typeface="Arial" panose="020B0604020202020204" pitchFamily="34" charset="0"/>
                <a:ea typeface="ＭＳ Ｐゴシック" panose="020B0600070205080204" pitchFamily="34" charset="-128"/>
              </a:rPr>
              <a:t>dynamics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is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pretty</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complex</a:t>
            </a:r>
            <a:r>
              <a:rPr lang="it-IT" altLang="en-US" sz="800" b="0" i="0" baseline="0" dirty="0">
                <a:latin typeface="Arial" panose="020B0604020202020204" pitchFamily="34" charset="0"/>
                <a:ea typeface="ＭＳ Ｐゴシック" panose="020B0600070205080204" pitchFamily="34" charset="-128"/>
              </a:rPr>
              <a:t>, the first </a:t>
            </a:r>
            <a:r>
              <a:rPr lang="it-IT" altLang="en-US" sz="800" b="0" i="0" baseline="0" dirty="0" err="1">
                <a:latin typeface="Arial" panose="020B0604020202020204" pitchFamily="34" charset="0"/>
                <a:ea typeface="ＭＳ Ｐゴシック" panose="020B0600070205080204" pitchFamily="34" charset="-128"/>
              </a:rPr>
              <a:t>step</a:t>
            </a:r>
            <a:r>
              <a:rPr lang="it-IT" altLang="en-US" sz="800" b="0" i="0" baseline="0" dirty="0">
                <a:latin typeface="Arial" panose="020B0604020202020204" pitchFamily="34" charset="0"/>
                <a:ea typeface="ＭＳ Ｐゴシック" panose="020B0600070205080204" pitchFamily="34" charset="-128"/>
              </a:rPr>
              <a:t> to </a:t>
            </a:r>
            <a:r>
              <a:rPr lang="it-IT" altLang="en-US" sz="800" b="0" i="0" baseline="0" dirty="0" err="1">
                <a:latin typeface="Arial" panose="020B0604020202020204" pitchFamily="34" charset="0"/>
                <a:ea typeface="ＭＳ Ｐゴシック" panose="020B0600070205080204" pitchFamily="34" charset="-128"/>
              </a:rPr>
              <a:t>multidimenional</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distributions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partons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was</a:t>
            </a:r>
            <a:r>
              <a:rPr lang="it-IT" altLang="en-US" sz="800" b="0" i="0" baseline="0" dirty="0">
                <a:latin typeface="Arial" panose="020B0604020202020204" pitchFamily="34" charset="0"/>
                <a:ea typeface="ＭＳ Ｐゴシック" panose="020B0600070205080204" pitchFamily="34" charset="-128"/>
              </a:rPr>
              <a:t> the </a:t>
            </a:r>
            <a:r>
              <a:rPr lang="it-IT" altLang="en-US" sz="800" b="0" i="0" baseline="0" dirty="0" err="1">
                <a:latin typeface="Arial" panose="020B0604020202020204" pitchFamily="34" charset="0"/>
                <a:ea typeface="ＭＳ Ｐゴシック" panose="020B0600070205080204" pitchFamily="34" charset="-128"/>
              </a:rPr>
              <a:t>extension</a:t>
            </a:r>
            <a:r>
              <a:rPr lang="it-IT" altLang="en-US" sz="800" b="0" i="0" baseline="0" dirty="0">
                <a:latin typeface="Arial" panose="020B0604020202020204" pitchFamily="34" charset="0"/>
                <a:ea typeface="ＭＳ Ｐゴシック" panose="020B0600070205080204" pitchFamily="34" charset="-128"/>
              </a:rPr>
              <a:t> of 1D </a:t>
            </a:r>
            <a:r>
              <a:rPr lang="it-IT" altLang="en-US" sz="800" b="0" i="0" baseline="0" dirty="0" err="1">
                <a:latin typeface="Arial" panose="020B0604020202020204" pitchFamily="34" charset="0"/>
                <a:ea typeface="ＭＳ Ｐゴシック" panose="020B0600070205080204" pitchFamily="34" charset="-128"/>
              </a:rPr>
              <a:t>distributions</a:t>
            </a:r>
            <a:r>
              <a:rPr lang="it-IT" altLang="en-US" sz="800" b="0" i="0" baseline="0" dirty="0">
                <a:latin typeface="Arial" panose="020B0604020202020204" pitchFamily="34" charset="0"/>
                <a:ea typeface="ＭＳ Ｐゴシック" panose="020B0600070205080204" pitchFamily="34" charset="-128"/>
              </a:rPr>
              <a:t> versus the </a:t>
            </a:r>
            <a:r>
              <a:rPr lang="it-IT" altLang="en-US" sz="800" b="0" i="0" baseline="0" dirty="0" err="1">
                <a:latin typeface="Arial" panose="020B0604020202020204" pitchFamily="34" charset="0"/>
                <a:ea typeface="ＭＳ Ｐゴシック" panose="020B0600070205080204" pitchFamily="34" charset="-128"/>
              </a:rPr>
              <a:t>longitudinal</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momentum</a:t>
            </a:r>
            <a:r>
              <a:rPr lang="it-IT" altLang="en-US" sz="800" b="0" i="0" baseline="0" dirty="0">
                <a:latin typeface="Arial" panose="020B0604020202020204" pitchFamily="34" charset="0"/>
                <a:ea typeface="ＭＳ Ｐゴシック" panose="020B0600070205080204" pitchFamily="34" charset="-128"/>
              </a:rPr>
              <a:t> to </a:t>
            </a:r>
            <a:r>
              <a:rPr lang="it-IT" altLang="en-US" sz="800" b="0" i="0" baseline="0" dirty="0" err="1">
                <a:latin typeface="Arial" panose="020B0604020202020204" pitchFamily="34" charset="0"/>
                <a:ea typeface="ＭＳ Ｐゴシック" panose="020B0600070205080204" pitchFamily="34" charset="-128"/>
              </a:rPr>
              <a:t>transverse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degrees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freedom</a:t>
            </a:r>
            <a:r>
              <a:rPr lang="it-IT" altLang="en-US" sz="800" b="0" i="0" baseline="0" dirty="0">
                <a:latin typeface="Arial" panose="020B0604020202020204" pitchFamily="34" charset="0"/>
                <a:ea typeface="ＭＳ Ｐゴシック" panose="020B0600070205080204" pitchFamily="34" charset="-128"/>
              </a:rPr>
              <a:t>. At </a:t>
            </a:r>
            <a:r>
              <a:rPr lang="it-IT" altLang="en-US" sz="800" b="0" i="0" baseline="0" dirty="0" err="1">
                <a:latin typeface="Arial" panose="020B0604020202020204" pitchFamily="34" charset="0"/>
                <a:ea typeface="ＭＳ Ｐゴシック" panose="020B0600070205080204" pitchFamily="34" charset="-128"/>
              </a:rPr>
              <a:t>leading</a:t>
            </a:r>
            <a:r>
              <a:rPr lang="it-IT" altLang="en-US" sz="800" b="0" i="0" baseline="0" dirty="0">
                <a:latin typeface="Arial" panose="020B0604020202020204" pitchFamily="34" charset="0"/>
                <a:ea typeface="ＭＳ Ｐゴシック" panose="020B0600070205080204" pitchFamily="34" charset="-128"/>
              </a:rPr>
              <a:t> twist </a:t>
            </a:r>
            <a:r>
              <a:rPr lang="it-IT" altLang="en-US" sz="800" b="0" i="0" baseline="0" dirty="0" err="1">
                <a:latin typeface="Arial" panose="020B0604020202020204" pitchFamily="34" charset="0"/>
                <a:ea typeface="ＭＳ Ｐゴシック" panose="020B0600070205080204" pitchFamily="34" charset="-128"/>
              </a:rPr>
              <a:t>those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distributions</a:t>
            </a:r>
            <a:r>
              <a:rPr lang="it-IT" altLang="en-US" sz="800" b="0" i="0" baseline="0" dirty="0">
                <a:latin typeface="Arial" panose="020B0604020202020204" pitchFamily="34" charset="0"/>
                <a:ea typeface="ＭＳ Ｐゴシック" panose="020B0600070205080204" pitchFamily="34" charset="-128"/>
              </a:rPr>
              <a:t>  are  </a:t>
            </a:r>
            <a:r>
              <a:rPr lang="it-IT" altLang="en-US" sz="800" b="0" i="0" baseline="0" dirty="0" err="1">
                <a:latin typeface="Arial" panose="020B0604020202020204" pitchFamily="34" charset="0"/>
                <a:ea typeface="ＭＳ Ｐゴシック" panose="020B0600070205080204" pitchFamily="34" charset="-128"/>
              </a:rPr>
              <a:t>encoded</a:t>
            </a:r>
            <a:r>
              <a:rPr lang="it-IT" altLang="en-US" sz="800" b="0" i="0" baseline="0" dirty="0">
                <a:latin typeface="Arial" panose="020B0604020202020204" pitchFamily="34" charset="0"/>
                <a:ea typeface="ＭＳ Ｐゴシック" panose="020B0600070205080204" pitchFamily="34" charset="-128"/>
              </a:rPr>
              <a:t> in </a:t>
            </a:r>
            <a:r>
              <a:rPr lang="it-IT" altLang="en-US" sz="800" b="0" i="0" baseline="0" dirty="0" err="1">
                <a:latin typeface="Arial" panose="020B0604020202020204" pitchFamily="34" charset="0"/>
                <a:ea typeface="ＭＳ Ｐゴシック" panose="020B0600070205080204" pitchFamily="34" charset="-128"/>
              </a:rPr>
              <a:t>this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two</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tables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functions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describing</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transverse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momentum</a:t>
            </a:r>
            <a:r>
              <a:rPr lang="it-IT" altLang="en-US" sz="800" b="0" i="0" baseline="0" dirty="0">
                <a:latin typeface="Arial" panose="020B0604020202020204" pitchFamily="34" charset="0"/>
                <a:ea typeface="ＭＳ Ｐゴシック" panose="020B0600070205080204" pitchFamily="34" charset="-128"/>
              </a:rPr>
              <a:t> and </a:t>
            </a:r>
            <a:r>
              <a:rPr lang="it-IT" altLang="en-US" sz="800" b="0" i="0" baseline="0" dirty="0" err="1">
                <a:latin typeface="Arial" panose="020B0604020202020204" pitchFamily="34" charset="0"/>
                <a:ea typeface="ＭＳ Ｐゴシック" panose="020B0600070205080204" pitchFamily="34" charset="-128"/>
              </a:rPr>
              <a:t>space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distributions</a:t>
            </a:r>
            <a:r>
              <a:rPr lang="it-IT" altLang="en-US" sz="800" b="0" i="0" baseline="0" dirty="0">
                <a:latin typeface="Arial" panose="020B0604020202020204" pitchFamily="34" charset="0"/>
                <a:ea typeface="ＭＳ Ｐゴシック" panose="020B0600070205080204" pitchFamily="34" charset="-128"/>
              </a:rPr>
              <a:t> of quark with </a:t>
            </a:r>
            <a:r>
              <a:rPr lang="it-IT" altLang="en-US" sz="800" b="0" i="0" baseline="0" dirty="0" err="1">
                <a:latin typeface="Arial" panose="020B0604020202020204" pitchFamily="34" charset="0"/>
                <a:ea typeface="ＭＳ Ｐゴシック" panose="020B0600070205080204" pitchFamily="34" charset="-128"/>
              </a:rPr>
              <a:t>different</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polarizations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nucleon</a:t>
            </a:r>
            <a:r>
              <a:rPr lang="it-IT" altLang="en-US" sz="800" b="0" i="0" baseline="0" dirty="0">
                <a:latin typeface="Arial" panose="020B0604020202020204" pitchFamily="34" charset="0"/>
                <a:ea typeface="ＭＳ Ｐゴシック" panose="020B0600070205080204" pitchFamily="34" charset="-128"/>
              </a:rPr>
              <a:t> and </a:t>
            </a:r>
            <a:r>
              <a:rPr lang="it-IT" altLang="en-US" sz="800" b="0" i="0" baseline="0" dirty="0" err="1">
                <a:latin typeface="Arial" panose="020B0604020202020204" pitchFamily="34" charset="0"/>
                <a:ea typeface="ＭＳ Ｐゴシック" panose="020B0600070205080204" pitchFamily="34" charset="-128"/>
              </a:rPr>
              <a:t>quarks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Calculations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density</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distributions</a:t>
            </a:r>
            <a:r>
              <a:rPr lang="it-IT" altLang="en-US" sz="800" b="0" i="0" baseline="0" dirty="0">
                <a:latin typeface="Arial" panose="020B0604020202020204" pitchFamily="34" charset="0"/>
                <a:ea typeface="ＭＳ Ｐゴシック" panose="020B0600070205080204" pitchFamily="34" charset="-128"/>
              </a:rPr>
              <a:t> for </a:t>
            </a:r>
            <a:r>
              <a:rPr lang="it-IT" altLang="en-US" sz="800" b="0" i="0" baseline="0" dirty="0" err="1">
                <a:latin typeface="Arial" panose="020B0604020202020204" pitchFamily="34" charset="0"/>
                <a:ea typeface="ＭＳ Ｐゴシック" panose="020B0600070205080204" pitchFamily="34" charset="-128"/>
              </a:rPr>
              <a:t>transversely</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polarized</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quarks</a:t>
            </a:r>
            <a:r>
              <a:rPr lang="it-IT" altLang="en-US" sz="800" b="0" i="0" baseline="0" dirty="0">
                <a:latin typeface="Arial" panose="020B0604020202020204" pitchFamily="34" charset="0"/>
                <a:ea typeface="ＭＳ Ｐゴシック" panose="020B0600070205080204" pitchFamily="34" charset="-128"/>
              </a:rPr>
              <a:t> in an </a:t>
            </a:r>
            <a:r>
              <a:rPr lang="it-IT" altLang="en-US" sz="800" b="0" i="0" baseline="0" dirty="0" err="1">
                <a:latin typeface="Arial" panose="020B0604020202020204" pitchFamily="34" charset="0"/>
                <a:ea typeface="ＭＳ Ｐゴシック" panose="020B0600070205080204" pitchFamily="34" charset="-128"/>
              </a:rPr>
              <a:t>umpolarized</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proton</a:t>
            </a:r>
            <a:r>
              <a:rPr lang="it-IT" altLang="en-US" sz="800" b="0" i="0" baseline="0" dirty="0">
                <a:latin typeface="Arial" panose="020B0604020202020204" pitchFamily="34" charset="0"/>
                <a:ea typeface="ＭＳ Ｐゴシック" panose="020B0600070205080204" pitchFamily="34" charset="-128"/>
              </a:rPr>
              <a:t> are </a:t>
            </a:r>
            <a:r>
              <a:rPr lang="it-IT" altLang="en-US" sz="800" b="0" i="0" baseline="0" dirty="0" err="1">
                <a:latin typeface="Arial" panose="020B0604020202020204" pitchFamily="34" charset="0"/>
                <a:ea typeface="ＭＳ Ｐゴシック" panose="020B0600070205080204" pitchFamily="34" charset="-128"/>
              </a:rPr>
              <a:t>shown</a:t>
            </a:r>
            <a:r>
              <a:rPr lang="it-IT" altLang="en-US" sz="800" b="0" i="0" baseline="0" dirty="0">
                <a:latin typeface="Arial" panose="020B0604020202020204" pitchFamily="34" charset="0"/>
                <a:ea typeface="ＭＳ Ｐゴシック" panose="020B0600070205080204" pitchFamily="34" charset="-128"/>
              </a:rPr>
              <a:t> on the right </a:t>
            </a:r>
            <a:r>
              <a:rPr lang="it-IT" altLang="en-US" sz="800" b="0" i="0" baseline="0" dirty="0" err="1">
                <a:latin typeface="Arial" panose="020B0604020202020204" pitchFamily="34" charset="0"/>
                <a:ea typeface="ＭＳ Ｐゴシック" panose="020B0600070205080204" pitchFamily="34" charset="-128"/>
              </a:rPr>
              <a:t>column</a:t>
            </a:r>
            <a:r>
              <a:rPr lang="it-IT" altLang="en-US" sz="800" b="0" i="0" baseline="0" dirty="0">
                <a:latin typeface="Arial" panose="020B0604020202020204" pitchFamily="34" charset="0"/>
                <a:ea typeface="ＭＳ Ｐゴシック" panose="020B0600070205080204" pitchFamily="34" charset="-128"/>
              </a:rPr>
              <a:t> for </a:t>
            </a:r>
            <a:r>
              <a:rPr lang="it-IT" altLang="en-US" sz="800" b="0" i="0" baseline="0" dirty="0" err="1">
                <a:latin typeface="Arial" panose="020B0604020202020204" pitchFamily="34" charset="0"/>
                <a:ea typeface="ＭＳ Ｐゴシック" panose="020B0600070205080204" pitchFamily="34" charset="-128"/>
              </a:rPr>
              <a:t>TMDs</a:t>
            </a:r>
            <a:r>
              <a:rPr lang="it-IT" altLang="en-US" sz="800" b="0" i="0" baseline="0" dirty="0">
                <a:latin typeface="Arial" panose="020B0604020202020204" pitchFamily="34" charset="0"/>
                <a:ea typeface="ＭＳ Ｐゴシック" panose="020B0600070205080204" pitchFamily="34" charset="-128"/>
              </a:rPr>
              <a:t> and </a:t>
            </a:r>
            <a:r>
              <a:rPr lang="it-IT" altLang="en-US" sz="800" b="0" i="0" baseline="0" dirty="0" err="1">
                <a:latin typeface="Arial" panose="020B0604020202020204" pitchFamily="34" charset="0"/>
                <a:ea typeface="ＭＳ Ｐゴシック" panose="020B0600070205080204" pitchFamily="34" charset="-128"/>
              </a:rPr>
              <a:t>GPDs</a:t>
            </a:r>
            <a:r>
              <a:rPr lang="it-IT" altLang="en-US" sz="800" b="0" i="0" baseline="0" dirty="0">
                <a:latin typeface="Arial" panose="020B0604020202020204" pitchFamily="34" charset="0"/>
                <a:ea typeface="ＭＳ Ｐゴシック" panose="020B0600070205080204" pitchFamily="34" charset="-128"/>
              </a:rPr>
              <a:t> (bottom). </a:t>
            </a:r>
            <a:r>
              <a:rPr lang="it-IT" altLang="en-US" sz="800" b="0" i="0" baseline="0" dirty="0" err="1">
                <a:latin typeface="Arial" panose="020B0604020202020204" pitchFamily="34" charset="0"/>
                <a:ea typeface="ＭＳ Ｐゴシック" panose="020B0600070205080204" pitchFamily="34" charset="-128"/>
              </a:rPr>
              <a:t>You</a:t>
            </a:r>
            <a:r>
              <a:rPr lang="it-IT" altLang="en-US" sz="800" b="0" i="0" baseline="0" dirty="0">
                <a:latin typeface="Arial" panose="020B0604020202020204" pitchFamily="34" charset="0"/>
                <a:ea typeface="ＭＳ Ｐゴシック" panose="020B0600070205080204" pitchFamily="34" charset="-128"/>
              </a:rPr>
              <a:t> can </a:t>
            </a:r>
            <a:r>
              <a:rPr lang="it-IT" altLang="en-US" sz="800" b="0" i="0" baseline="0" dirty="0" err="1">
                <a:latin typeface="Arial" panose="020B0604020202020204" pitchFamily="34" charset="0"/>
                <a:ea typeface="ＭＳ Ｐゴシック" panose="020B0600070205080204" pitchFamily="34" charset="-128"/>
              </a:rPr>
              <a:t>see</a:t>
            </a:r>
            <a:r>
              <a:rPr lang="it-IT" altLang="en-US" sz="800" b="0" i="0" baseline="0" dirty="0">
                <a:latin typeface="Arial" panose="020B0604020202020204" pitchFamily="34" charset="0"/>
                <a:ea typeface="ＭＳ Ｐゴシック" panose="020B0600070205080204" pitchFamily="34" charset="-128"/>
              </a:rPr>
              <a:t> the </a:t>
            </a:r>
            <a:r>
              <a:rPr lang="it-IT" altLang="en-US" sz="800" b="0" i="0" baseline="0" dirty="0" err="1">
                <a:latin typeface="Arial" panose="020B0604020202020204" pitchFamily="34" charset="0"/>
                <a:ea typeface="ＭＳ Ｐゴシック" panose="020B0600070205080204" pitchFamily="34" charset="-128"/>
              </a:rPr>
              <a:t>polarizations</a:t>
            </a:r>
            <a:r>
              <a:rPr lang="it-IT" altLang="en-US" sz="800" b="0" i="0" baseline="0" dirty="0">
                <a:latin typeface="Arial" panose="020B0604020202020204" pitchFamily="34" charset="0"/>
                <a:ea typeface="ＭＳ Ｐゴシック" panose="020B0600070205080204" pitchFamily="34" charset="-128"/>
              </a:rPr>
              <a:t> of </a:t>
            </a:r>
            <a:r>
              <a:rPr lang="it-IT" altLang="en-US" sz="800" b="0" i="0" baseline="0" dirty="0" err="1">
                <a:latin typeface="Arial" panose="020B0604020202020204" pitchFamily="34" charset="0"/>
                <a:ea typeface="ＭＳ Ｐゴシック" panose="020B0600070205080204" pitchFamily="34" charset="-128"/>
              </a:rPr>
              <a:t>quarks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pointing</a:t>
            </a:r>
            <a:r>
              <a:rPr lang="it-IT" altLang="en-US" sz="800" b="0" i="0" baseline="0" dirty="0">
                <a:latin typeface="Arial" panose="020B0604020202020204" pitchFamily="34" charset="0"/>
                <a:ea typeface="ＭＳ Ｐゴシック" panose="020B0600070205080204" pitchFamily="34" charset="-128"/>
              </a:rPr>
              <a:t> in the x-</a:t>
            </a:r>
            <a:r>
              <a:rPr lang="it-IT" altLang="en-US" sz="800" b="0" i="0" baseline="0" dirty="0" err="1">
                <a:latin typeface="Arial" panose="020B0604020202020204" pitchFamily="34" charset="0"/>
                <a:ea typeface="ＭＳ Ｐゴシック" panose="020B0600070205080204" pitchFamily="34" charset="-128"/>
              </a:rPr>
              <a:t>direction</a:t>
            </a:r>
            <a:r>
              <a:rPr lang="it-IT" altLang="en-US" sz="800" b="0" i="0" baseline="0" dirty="0">
                <a:latin typeface="Arial" panose="020B0604020202020204" pitchFamily="34" charset="0"/>
                <a:ea typeface="ＭＳ Ｐゴシック" panose="020B0600070205080204" pitchFamily="34" charset="-128"/>
              </a:rPr>
              <a:t> and </a:t>
            </a:r>
            <a:r>
              <a:rPr lang="it-IT" altLang="en-US" sz="800" b="0" i="0" baseline="0" dirty="0" err="1">
                <a:latin typeface="Arial" panose="020B0604020202020204" pitchFamily="34" charset="0"/>
                <a:ea typeface="ＭＳ Ｐゴシック" panose="020B0600070205080204" pitchFamily="34" charset="-128"/>
              </a:rPr>
              <a:t>shifts</a:t>
            </a:r>
            <a:r>
              <a:rPr lang="it-IT" altLang="en-US" sz="800" b="0" i="0" baseline="0" dirty="0">
                <a:latin typeface="Arial" panose="020B0604020202020204" pitchFamily="34" charset="0"/>
                <a:ea typeface="ＭＳ Ｐゴシック" panose="020B0600070205080204" pitchFamily="34" charset="-128"/>
              </a:rPr>
              <a:t> to up (positive y) for </a:t>
            </a:r>
            <a:r>
              <a:rPr lang="it-IT" altLang="en-US" sz="800" b="0" i="0" baseline="0" dirty="0" err="1">
                <a:latin typeface="Arial" panose="020B0604020202020204" pitchFamily="34" charset="0"/>
                <a:ea typeface="ＭＳ Ｐゴシック" panose="020B0600070205080204" pitchFamily="34" charset="-128"/>
              </a:rPr>
              <a:t>b_T</a:t>
            </a:r>
            <a:r>
              <a:rPr lang="it-IT" altLang="en-US" sz="800" b="0" i="0" baseline="0" dirty="0">
                <a:latin typeface="Arial" panose="020B0604020202020204" pitchFamily="34" charset="0"/>
                <a:ea typeface="ＭＳ Ｐゴシック" panose="020B0600070205080204" pitchFamily="34" charset="-128"/>
              </a:rPr>
              <a:t> and down for </a:t>
            </a:r>
            <a:r>
              <a:rPr lang="it-IT" altLang="en-US" sz="800" b="0" i="0" baseline="0" dirty="0" err="1">
                <a:latin typeface="Arial" panose="020B0604020202020204" pitchFamily="34" charset="0"/>
                <a:ea typeface="ＭＳ Ｐゴシック" panose="020B0600070205080204" pitchFamily="34" charset="-128"/>
              </a:rPr>
              <a:t>k_T</a:t>
            </a:r>
            <a:r>
              <a:rPr lang="it-IT" altLang="en-US" sz="800" b="0" i="0" baseline="0" dirty="0">
                <a:latin typeface="Arial" panose="020B0604020202020204" pitchFamily="34" charset="0"/>
                <a:ea typeface="ＭＳ Ｐゴシック" panose="020B0600070205080204" pitchFamily="34" charset="-128"/>
              </a:rPr>
              <a:t>(negative y). In </a:t>
            </a:r>
            <a:r>
              <a:rPr lang="it-IT" altLang="en-US" sz="800" b="0" i="0" baseline="0" dirty="0" err="1">
                <a:latin typeface="Arial" panose="020B0604020202020204" pitchFamily="34" charset="0"/>
                <a:ea typeface="ＭＳ Ｐゴシック" panose="020B0600070205080204" pitchFamily="34" charset="-128"/>
              </a:rPr>
              <a:t>both</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cases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we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have</a:t>
            </a:r>
            <a:r>
              <a:rPr lang="it-IT" altLang="en-US" sz="800" b="0" i="0" baseline="0" dirty="0">
                <a:latin typeface="Arial" panose="020B0604020202020204" pitchFamily="34" charset="0"/>
                <a:ea typeface="ＭＳ Ｐゴシック" panose="020B0600070205080204" pitchFamily="34" charset="-128"/>
              </a:rPr>
              <a:t> non perturbative </a:t>
            </a:r>
            <a:r>
              <a:rPr lang="it-IT" altLang="en-US" sz="800" b="0" i="0" baseline="0" dirty="0" err="1">
                <a:latin typeface="Arial" panose="020B0604020202020204" pitchFamily="34" charset="0"/>
                <a:ea typeface="ＭＳ Ｐゴシック" panose="020B0600070205080204" pitchFamily="34" charset="-128"/>
              </a:rPr>
              <a:t>pieces</a:t>
            </a:r>
            <a:r>
              <a:rPr lang="it-IT" altLang="en-US" sz="800" b="0" i="0" baseline="0" dirty="0">
                <a:latin typeface="Arial" panose="020B0604020202020204" pitchFamily="34" charset="0"/>
                <a:ea typeface="ＭＳ Ｐゴシック" panose="020B0600070205080204" pitchFamily="34" charset="-128"/>
              </a:rPr>
              <a:t> and hard </a:t>
            </a:r>
            <a:r>
              <a:rPr lang="it-IT" altLang="en-US" sz="800" b="0" i="0" baseline="0" dirty="0" err="1">
                <a:latin typeface="Arial" panose="020B0604020202020204" pitchFamily="34" charset="0"/>
                <a:ea typeface="ＭＳ Ｐゴシック" panose="020B0600070205080204" pitchFamily="34" charset="-128"/>
              </a:rPr>
              <a:t>scattering</a:t>
            </a:r>
            <a:r>
              <a:rPr lang="it-IT" altLang="en-US" sz="800" b="0" i="0" baseline="0" dirty="0">
                <a:latin typeface="Arial" panose="020B0604020202020204" pitchFamily="34" charset="0"/>
                <a:ea typeface="ＭＳ Ｐゴシック" panose="020B0600070205080204" pitchFamily="34" charset="-128"/>
              </a:rPr>
              <a:t>, with </a:t>
            </a:r>
            <a:r>
              <a:rPr lang="it-IT" altLang="en-US" sz="800" b="0" i="0" baseline="0" dirty="0" err="1">
                <a:latin typeface="Arial" panose="020B0604020202020204" pitchFamily="34" charset="0"/>
                <a:ea typeface="ＭＳ Ｐゴシック" panose="020B0600070205080204" pitchFamily="34" charset="-128"/>
              </a:rPr>
              <a:t>GPDs</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accesible</a:t>
            </a:r>
            <a:r>
              <a:rPr lang="it-IT" altLang="en-US" sz="800" b="0" i="0" baseline="0" dirty="0">
                <a:latin typeface="Arial" panose="020B0604020202020204" pitchFamily="34" charset="0"/>
                <a:ea typeface="ＭＳ Ｐゴシック" panose="020B0600070205080204" pitchFamily="34" charset="-128"/>
              </a:rPr>
              <a:t> in </a:t>
            </a:r>
            <a:r>
              <a:rPr lang="it-IT" altLang="en-US" sz="800" b="0" i="0" baseline="0" dirty="0" err="1">
                <a:latin typeface="Arial" panose="020B0604020202020204" pitchFamily="34" charset="0"/>
                <a:ea typeface="ＭＳ Ｐゴシック" panose="020B0600070205080204" pitchFamily="34" charset="-128"/>
              </a:rPr>
              <a:t>exclusive</a:t>
            </a:r>
            <a:r>
              <a:rPr lang="it-IT" altLang="en-US" sz="800" b="0" i="0" baseline="0" dirty="0">
                <a:latin typeface="Arial" panose="020B0604020202020204" pitchFamily="34" charset="0"/>
                <a:ea typeface="ＭＳ Ｐゴシック" panose="020B0600070205080204" pitchFamily="34" charset="-128"/>
              </a:rPr>
              <a:t> </a:t>
            </a:r>
            <a:r>
              <a:rPr lang="it-IT" altLang="en-US" sz="800" b="0" i="0" baseline="0" dirty="0" err="1">
                <a:latin typeface="Arial" panose="020B0604020202020204" pitchFamily="34" charset="0"/>
                <a:ea typeface="ＭＳ Ｐゴシック" panose="020B0600070205080204" pitchFamily="34" charset="-128"/>
              </a:rPr>
              <a:t>processes</a:t>
            </a:r>
            <a:r>
              <a:rPr lang="it-IT" altLang="en-US" sz="800" b="0" i="0" baseline="0" dirty="0">
                <a:latin typeface="Arial" panose="020B0604020202020204" pitchFamily="34" charset="0"/>
                <a:ea typeface="ＭＳ Ｐゴシック" panose="020B0600070205080204" pitchFamily="34" charset="-128"/>
              </a:rPr>
              <a:t> and </a:t>
            </a:r>
            <a:r>
              <a:rPr lang="it-IT" altLang="en-US" sz="800" b="0" i="0" baseline="0" dirty="0" err="1">
                <a:latin typeface="Arial" panose="020B0604020202020204" pitchFamily="34" charset="0"/>
                <a:ea typeface="ＭＳ Ｐゴシック" panose="020B0600070205080204" pitchFamily="34" charset="-128"/>
              </a:rPr>
              <a:t>TMDs</a:t>
            </a:r>
            <a:r>
              <a:rPr lang="it-IT" altLang="en-US" sz="800" b="0" i="0" baseline="0" dirty="0">
                <a:latin typeface="Arial" panose="020B0604020202020204" pitchFamily="34" charset="0"/>
                <a:ea typeface="ＭＳ Ｐゴシック" panose="020B0600070205080204" pitchFamily="34" charset="-128"/>
              </a:rPr>
              <a:t> in SIDIS. </a:t>
            </a:r>
          </a:p>
        </p:txBody>
      </p:sp>
    </p:spTree>
    <p:extLst>
      <p:ext uri="{BB962C8B-B14F-4D97-AF65-F5344CB8AC3E}">
        <p14:creationId xmlns:p14="http://schemas.microsoft.com/office/powerpoint/2010/main" val="468119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47</a:t>
            </a:fld>
            <a:endParaRPr lang="en-US" altLang="en-US"/>
          </a:p>
        </p:txBody>
      </p:sp>
    </p:spTree>
    <p:extLst>
      <p:ext uri="{BB962C8B-B14F-4D97-AF65-F5344CB8AC3E}">
        <p14:creationId xmlns:p14="http://schemas.microsoft.com/office/powerpoint/2010/main" val="2269592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measurement we published is the measurement of she sin phi R in the di-hadron channel. </a:t>
            </a:r>
            <a:r>
              <a:rPr lang="en-US" dirty="0" err="1"/>
              <a:t>Phi_R</a:t>
            </a:r>
            <a:r>
              <a:rPr lang="en-US" dirty="0"/>
              <a:t> is azimuthal  angle defined by the plane given by the two pion momentum and virtual photon. It is related to the convolution of the PDF and FF shown in the equation where  e is  a high twist PDF linked to the the force on the transversely polarized quark after the scattering, H is  a leading twist FF, f1 is leading PDF and G is higher twist. </a:t>
            </a:r>
            <a:br>
              <a:rPr lang="en-US" dirty="0"/>
            </a:br>
            <a:r>
              <a:rPr lang="en-US" dirty="0"/>
              <a:t>The observed asymmetry is large, showing how the spin-azimuthal correlation in hadron pair production are very significant. This was observed also with the previous era of CLAS but as you can see with much less statistical power, now the data are very </a:t>
            </a:r>
            <a:r>
              <a:rPr lang="en-US" dirty="0" err="1"/>
              <a:t>clearl</a:t>
            </a:r>
            <a:r>
              <a:rPr lang="en-US" dirty="0"/>
              <a:t> In addition If we look at the invariant mass of the hadron pair, shown by the circle it is well described by our LUND based MC </a:t>
            </a:r>
            <a:r>
              <a:rPr lang="en-US" dirty="0" err="1"/>
              <a:t>solide</a:t>
            </a:r>
            <a:r>
              <a:rPr lang="en-US" dirty="0"/>
              <a:t> lines. You can see that the hadron pairs have a significant contributions from VM decays how can you see from the different colored histogram.  These data suggests that hadrons are correlated and mostly come from VM decays.  This is a relevant information in understanding the single hadron multiplicity transverse momentum distribution since the single hadron. Is important also to point how how the hadron pair produced directly from string are at higher transverse momentum while the one from decayed are at lower transverse momentum </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48</a:t>
            </a:fld>
            <a:endParaRPr lang="en-US" altLang="en-US"/>
          </a:p>
        </p:txBody>
      </p:sp>
    </p:spTree>
    <p:extLst>
      <p:ext uri="{BB962C8B-B14F-4D97-AF65-F5344CB8AC3E}">
        <p14:creationId xmlns:p14="http://schemas.microsoft.com/office/powerpoint/2010/main" val="216740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latest measurements of DVCS on neutron published by Hall-A collaboration in Nature, provided by Carlos.</a:t>
            </a:r>
          </a:p>
          <a:p>
            <a:r>
              <a:rPr lang="en-US" dirty="0"/>
              <a:t>Extraction of DVCS on neutron requires proper normalization of deuteron and proton and separation of the coherent deuteron part.</a:t>
            </a:r>
          </a:p>
          <a:p>
            <a:r>
              <a:rPr lang="en-US" dirty="0"/>
              <a:t>Left plot shows the extracted neutron and deuteron x-sections compared to expected BH for the same kinematics and some GPD based calculations. The proper description requires introduction of some HT  contributions. The flavor separation of underlying Compton Form Factors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50</a:t>
            </a:fld>
            <a:endParaRPr lang="en-US" altLang="en-US"/>
          </a:p>
        </p:txBody>
      </p:sp>
    </p:spTree>
    <p:extLst>
      <p:ext uri="{BB962C8B-B14F-4D97-AF65-F5344CB8AC3E}">
        <p14:creationId xmlns:p14="http://schemas.microsoft.com/office/powerpoint/2010/main" val="2537286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slide showing perfect agreement between data and experiment for inclusive protons, which are predominantly produced in the target fragmentation region.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52</a:t>
            </a:fld>
            <a:endParaRPr lang="en-US" altLang="en-US"/>
          </a:p>
        </p:txBody>
      </p:sp>
    </p:spTree>
    <p:extLst>
      <p:ext uri="{BB962C8B-B14F-4D97-AF65-F5344CB8AC3E}">
        <p14:creationId xmlns:p14="http://schemas.microsoft.com/office/powerpoint/2010/main" val="1386516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53</a:t>
            </a:fld>
            <a:endParaRPr lang="en-US" altLang="en-US"/>
          </a:p>
        </p:txBody>
      </p:sp>
    </p:spTree>
    <p:extLst>
      <p:ext uri="{BB962C8B-B14F-4D97-AF65-F5344CB8AC3E}">
        <p14:creationId xmlns:p14="http://schemas.microsoft.com/office/powerpoint/2010/main" val="2857975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54</a:t>
            </a:fld>
            <a:endParaRPr lang="en-US" altLang="en-US"/>
          </a:p>
        </p:txBody>
      </p:sp>
    </p:spTree>
    <p:extLst>
      <p:ext uri="{BB962C8B-B14F-4D97-AF65-F5344CB8AC3E}">
        <p14:creationId xmlns:p14="http://schemas.microsoft.com/office/powerpoint/2010/main" val="327915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8F71AD6-9784-3640-ADFE-8551A1224850}"/>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4B0BC742-BBFE-1D4A-936C-44350E76D9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list of TMD related observables in 3 </a:t>
            </a:r>
            <a:r>
              <a:rPr lang="en-US" altLang="en-US" dirty="0" err="1">
                <a:latin typeface="Arial" panose="020B0604020202020204" pitchFamily="34" charset="0"/>
              </a:rPr>
              <a:t>JLab</a:t>
            </a:r>
            <a:r>
              <a:rPr lang="en-US" altLang="en-US" dirty="0">
                <a:latin typeface="Arial" panose="020B0604020202020204" pitchFamily="34" charset="0"/>
              </a:rPr>
              <a:t> Halls with different types of targets 4 detectors involved. Colors orange/green/blue correspondingly for unpolarized, longitudinally polarized and transversely polarized proposals.</a:t>
            </a:r>
          </a:p>
          <a:p>
            <a:r>
              <a:rPr lang="en-US" altLang="en-US" dirty="0">
                <a:latin typeface="Arial" panose="020B0604020202020204" pitchFamily="34" charset="0"/>
              </a:rPr>
              <a:t>The latest one is the proposals with H3 at CLAS12.</a:t>
            </a:r>
          </a:p>
          <a:p>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ltLang="en-US" dirty="0">
              <a:latin typeface="Arial" panose="020B0604020202020204" pitchFamily="34" charset="0"/>
            </a:endParaRPr>
          </a:p>
        </p:txBody>
      </p:sp>
      <p:sp>
        <p:nvSpPr>
          <p:cNvPr id="21507" name="Slide Number Placeholder 3">
            <a:extLst>
              <a:ext uri="{FF2B5EF4-FFF2-40B4-BE49-F238E27FC236}">
                <a16:creationId xmlns:a16="http://schemas.microsoft.com/office/drawing/2014/main" id="{0EA57E20-F826-C54C-A2BB-98D97161FC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64653BA-3724-694B-BFA6-9B1170BE5FE2}" type="slidenum">
              <a:rPr lang="en-US" altLang="en-US" sz="1300" smtClean="0"/>
              <a:pPr>
                <a:spcBef>
                  <a:spcPct val="0"/>
                </a:spcBef>
              </a:pPr>
              <a:t>4</a:t>
            </a:fld>
            <a:endParaRPr lang="en-US" altLang="en-US" sz="1300"/>
          </a:p>
        </p:txBody>
      </p:sp>
    </p:spTree>
    <p:extLst>
      <p:ext uri="{BB962C8B-B14F-4D97-AF65-F5344CB8AC3E}">
        <p14:creationId xmlns:p14="http://schemas.microsoft.com/office/powerpoint/2010/main" val="2851517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plots supporting the claim that LUND  fragmentation based MC indeed describes well the CLAS12 data (black points), without any tune of parameters defined to describe the higher energy experiments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55</a:t>
            </a:fld>
            <a:endParaRPr lang="en-US" altLang="en-US"/>
          </a:p>
        </p:txBody>
      </p:sp>
    </p:spTree>
    <p:extLst>
      <p:ext uri="{BB962C8B-B14F-4D97-AF65-F5344CB8AC3E}">
        <p14:creationId xmlns:p14="http://schemas.microsoft.com/office/powerpoint/2010/main" val="63560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checked using  the  simulation involving rho-0s, with cos modulation of Cahn and Berger types.  The input moments are the solid lines, and the dashed lines are for the corresponding decay </a:t>
            </a:r>
            <a:r>
              <a:rPr lang="en-US" dirty="0" err="1"/>
              <a:t>pions</a:t>
            </a:r>
            <a:r>
              <a:rPr lang="en-US" dirty="0"/>
              <a:t>. With that presence of VMs in the fragmentation, may significantly change the original cos modulations of hadrons.</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58</a:t>
            </a:fld>
            <a:endParaRPr lang="en-US" altLang="en-US"/>
          </a:p>
        </p:txBody>
      </p:sp>
    </p:spTree>
    <p:extLst>
      <p:ext uri="{BB962C8B-B14F-4D97-AF65-F5344CB8AC3E}">
        <p14:creationId xmlns:p14="http://schemas.microsoft.com/office/powerpoint/2010/main" val="1388727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slide on possibilities with </a:t>
            </a:r>
            <a:r>
              <a:rPr lang="en-US" dirty="0" err="1"/>
              <a:t>JLab</a:t>
            </a:r>
            <a:r>
              <a:rPr lang="en-US" dirty="0"/>
              <a:t> at 24 GeV, crucial for extending kinematics to the full region, where the</a:t>
            </a:r>
          </a:p>
          <a:p>
            <a:pPr marL="228600" indent="-228600">
              <a:buAutoNum type="arabicParenR"/>
            </a:pPr>
            <a:r>
              <a:rPr lang="en-US" dirty="0"/>
              <a:t>non-perturbative sea effect are relevant, </a:t>
            </a:r>
          </a:p>
          <a:p>
            <a:pPr marL="228600" indent="-228600">
              <a:buAutoNum type="arabicParenR"/>
            </a:pPr>
            <a:r>
              <a:rPr lang="en-US" dirty="0"/>
              <a:t>higher Q^2 accessible</a:t>
            </a:r>
          </a:p>
          <a:p>
            <a:pPr marL="228600" indent="-228600">
              <a:buAutoNum type="arabicParenR"/>
            </a:pPr>
            <a:r>
              <a:rPr lang="en-US" dirty="0"/>
              <a:t>and higher transverse momenta of hadrons .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61</a:t>
            </a:fld>
            <a:endParaRPr lang="en-US" altLang="en-US"/>
          </a:p>
        </p:txBody>
      </p:sp>
    </p:spTree>
    <p:extLst>
      <p:ext uri="{BB962C8B-B14F-4D97-AF65-F5344CB8AC3E}">
        <p14:creationId xmlns:p14="http://schemas.microsoft.com/office/powerpoint/2010/main" val="243663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projections for precision measurements of different TMDs and PDFs at large x with EIC, should be revisited to provide more clear understanding of complementarity of </a:t>
            </a:r>
            <a:r>
              <a:rPr lang="en-US" dirty="0" err="1"/>
              <a:t>JLab</a:t>
            </a:r>
            <a:r>
              <a:rPr lang="en-US" dirty="0"/>
              <a:t> and EIC.</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62</a:t>
            </a:fld>
            <a:endParaRPr lang="en-US" altLang="en-US"/>
          </a:p>
        </p:txBody>
      </p:sp>
    </p:spTree>
    <p:extLst>
      <p:ext uri="{BB962C8B-B14F-4D97-AF65-F5344CB8AC3E}">
        <p14:creationId xmlns:p14="http://schemas.microsoft.com/office/powerpoint/2010/main" val="3264002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EF6E60D-1A61-DA4A-86EC-049C7ABCC9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43666CD-9A4E-6A47-9F81-2479EBC83C25}" type="slidenum">
              <a:rPr lang="en-US" altLang="en-US" sz="1300" smtClean="0"/>
              <a:pPr>
                <a:spcBef>
                  <a:spcPct val="0"/>
                </a:spcBef>
              </a:pPr>
              <a:t>63</a:t>
            </a:fld>
            <a:endParaRPr lang="en-US" altLang="en-US" sz="1300"/>
          </a:p>
        </p:txBody>
      </p:sp>
      <p:sp>
        <p:nvSpPr>
          <p:cNvPr id="16386" name="Rectangle 2">
            <a:extLst>
              <a:ext uri="{FF2B5EF4-FFF2-40B4-BE49-F238E27FC236}">
                <a16:creationId xmlns:a16="http://schemas.microsoft.com/office/drawing/2014/main" id="{24BCF2B9-8EAA-0947-8AFC-74DA34ADAE68}"/>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EC2AED3-04EF-7446-828D-1D208BEA53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pointed out the impact of the VMs on the shapes of </a:t>
            </a:r>
            <a:r>
              <a:rPr lang="en-US" altLang="en-US" dirty="0" err="1">
                <a:latin typeface="Arial" panose="020B0604020202020204" pitchFamily="34" charset="0"/>
              </a:rPr>
              <a:t>mutilicity</a:t>
            </a:r>
            <a:r>
              <a:rPr lang="en-US" altLang="en-US" dirty="0">
                <a:latin typeface="Arial" panose="020B0604020202020204" pitchFamily="34" charset="0"/>
              </a:rPr>
              <a:t>, and as expected the VMs can have much more significant impact on the azimuthal moments.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17846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64</a:t>
            </a:fld>
            <a:endParaRPr lang="en-US" altLang="en-US"/>
          </a:p>
        </p:txBody>
      </p:sp>
    </p:spTree>
    <p:extLst>
      <p:ext uri="{BB962C8B-B14F-4D97-AF65-F5344CB8AC3E}">
        <p14:creationId xmlns:p14="http://schemas.microsoft.com/office/powerpoint/2010/main" val="213664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65</a:t>
            </a:fld>
            <a:endParaRPr lang="en-US" altLang="en-US"/>
          </a:p>
        </p:txBody>
      </p:sp>
    </p:spTree>
    <p:extLst>
      <p:ext uri="{BB962C8B-B14F-4D97-AF65-F5344CB8AC3E}">
        <p14:creationId xmlns:p14="http://schemas.microsoft.com/office/powerpoint/2010/main" val="2192441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same on the left, showing on the right the actual fractions of </a:t>
            </a:r>
            <a:r>
              <a:rPr lang="en-US" dirty="0" err="1"/>
              <a:t>pions</a:t>
            </a:r>
            <a:r>
              <a:rPr lang="en-US" dirty="0"/>
              <a:t> for different invariant mass regions, indicating that direct </a:t>
            </a:r>
            <a:r>
              <a:rPr lang="en-US" dirty="0" err="1"/>
              <a:t>pions</a:t>
            </a:r>
            <a:r>
              <a:rPr lang="en-US" dirty="0"/>
              <a:t> show up mainly at large invariant masses.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66</a:t>
            </a:fld>
            <a:endParaRPr lang="en-US" altLang="en-US"/>
          </a:p>
        </p:txBody>
      </p:sp>
    </p:spTree>
    <p:extLst>
      <p:ext uri="{BB962C8B-B14F-4D97-AF65-F5344CB8AC3E}">
        <p14:creationId xmlns:p14="http://schemas.microsoft.com/office/powerpoint/2010/main" val="2455380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acceptance of the CLAS12, and capability to measure all charged and neutral hadrons, allows for the first time to look at charged </a:t>
            </a:r>
            <a:r>
              <a:rPr lang="en-US" dirty="0" err="1"/>
              <a:t>rhos</a:t>
            </a:r>
            <a:r>
              <a:rPr lang="en-US" dirty="0"/>
              <a:t>.</a:t>
            </a:r>
          </a:p>
          <a:p>
            <a:r>
              <a:rPr lang="en-US" dirty="0"/>
              <a:t>The same picture you can see here for pi+ and pi0 pairs, now dominated by the rho+</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67</a:t>
            </a:fld>
            <a:endParaRPr lang="en-US" altLang="en-US"/>
          </a:p>
        </p:txBody>
      </p:sp>
    </p:spTree>
    <p:extLst>
      <p:ext uri="{BB962C8B-B14F-4D97-AF65-F5344CB8AC3E}">
        <p14:creationId xmlns:p14="http://schemas.microsoft.com/office/powerpoint/2010/main" val="398479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same picture you can see here for pi- and pi0 pairs, now dominated by the rho-</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68</a:t>
            </a:fld>
            <a:endParaRPr lang="en-US" altLang="en-US"/>
          </a:p>
        </p:txBody>
      </p:sp>
    </p:spTree>
    <p:extLst>
      <p:ext uri="{BB962C8B-B14F-4D97-AF65-F5344CB8AC3E}">
        <p14:creationId xmlns:p14="http://schemas.microsoft.com/office/powerpoint/2010/main" val="171035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dominant part of approved proposal, some of them already completed are dedicated to studies of partonic picture of the matter. As stated in the Science &amp; Technology review development of milestones for extraction of GPDs and TMDs is one of main goals.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5</a:t>
            </a:fld>
            <a:endParaRPr lang="en-US" altLang="en-US"/>
          </a:p>
        </p:txBody>
      </p:sp>
    </p:spTree>
    <p:extLst>
      <p:ext uri="{BB962C8B-B14F-4D97-AF65-F5344CB8AC3E}">
        <p14:creationId xmlns:p14="http://schemas.microsoft.com/office/powerpoint/2010/main" val="3980110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however all those events</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69</a:t>
            </a:fld>
            <a:endParaRPr lang="en-US" altLang="en-US"/>
          </a:p>
        </p:txBody>
      </p:sp>
    </p:spTree>
    <p:extLst>
      <p:ext uri="{BB962C8B-B14F-4D97-AF65-F5344CB8AC3E}">
        <p14:creationId xmlns:p14="http://schemas.microsoft.com/office/powerpoint/2010/main" val="3491940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however all those events</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70</a:t>
            </a:fld>
            <a:endParaRPr lang="en-US" altLang="en-US"/>
          </a:p>
        </p:txBody>
      </p:sp>
    </p:spTree>
    <p:extLst>
      <p:ext uri="{BB962C8B-B14F-4D97-AF65-F5344CB8AC3E}">
        <p14:creationId xmlns:p14="http://schemas.microsoft.com/office/powerpoint/2010/main" val="839497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71</a:t>
            </a:fld>
            <a:endParaRPr lang="en-US" altLang="en-US"/>
          </a:p>
        </p:txBody>
      </p:sp>
    </p:spTree>
    <p:extLst>
      <p:ext uri="{BB962C8B-B14F-4D97-AF65-F5344CB8AC3E}">
        <p14:creationId xmlns:p14="http://schemas.microsoft.com/office/powerpoint/2010/main" val="3004963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72</a:t>
            </a:fld>
            <a:endParaRPr lang="en-US" altLang="en-US"/>
          </a:p>
        </p:txBody>
      </p:sp>
    </p:spTree>
    <p:extLst>
      <p:ext uri="{BB962C8B-B14F-4D97-AF65-F5344CB8AC3E}">
        <p14:creationId xmlns:p14="http://schemas.microsoft.com/office/powerpoint/2010/main" val="132500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74</a:t>
            </a:fld>
            <a:endParaRPr lang="en-US" altLang="en-US"/>
          </a:p>
        </p:txBody>
      </p:sp>
    </p:spTree>
    <p:extLst>
      <p:ext uri="{BB962C8B-B14F-4D97-AF65-F5344CB8AC3E}">
        <p14:creationId xmlns:p14="http://schemas.microsoft.com/office/powerpoint/2010/main" val="2786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ratio of Decayed </a:t>
            </a:r>
            <a:r>
              <a:rPr lang="en-US" dirty="0" err="1"/>
              <a:t>pions</a:t>
            </a:r>
            <a:r>
              <a:rPr lang="en-US" dirty="0"/>
              <a:t> to direct </a:t>
            </a:r>
            <a:r>
              <a:rPr lang="en-US" dirty="0" err="1"/>
              <a:t>pions</a:t>
            </a:r>
            <a:r>
              <a:rPr lang="en-US" dirty="0"/>
              <a:t> obtained from the LEPTO MC that well represent the CLAS data, we see the </a:t>
            </a:r>
            <a:r>
              <a:rPr lang="en-US" dirty="0" err="1"/>
              <a:t>followng</a:t>
            </a:r>
            <a:r>
              <a:rPr lang="en-US" dirty="0"/>
              <a:t> distribution as function of the transverse momentum: at low PT we have more decayed pion while at higher transverse momentum the majority of the </a:t>
            </a:r>
            <a:r>
              <a:rPr lang="en-US" dirty="0" err="1"/>
              <a:t>pions</a:t>
            </a:r>
            <a:r>
              <a:rPr lang="en-US" dirty="0"/>
              <a:t> are directly produced. If we weight our MC properly we obtain the distribution on the right. From one single Gaussian at generator level, we produce a distribution that Is very different where a fit at lower PT is dominated by the PT distribution of </a:t>
            </a:r>
            <a:r>
              <a:rPr lang="en-US" dirty="0" err="1"/>
              <a:t>pions</a:t>
            </a:r>
            <a:r>
              <a:rPr lang="en-US" dirty="0"/>
              <a:t> decayed from VM and at higher momentum from </a:t>
            </a:r>
            <a:r>
              <a:rPr lang="en-US" dirty="0" err="1"/>
              <a:t>pions</a:t>
            </a:r>
            <a:r>
              <a:rPr lang="en-US" dirty="0"/>
              <a:t> that were directly produced from strings.</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75</a:t>
            </a:fld>
            <a:endParaRPr lang="en-US" altLang="en-US"/>
          </a:p>
        </p:txBody>
      </p:sp>
    </p:spTree>
    <p:extLst>
      <p:ext uri="{BB962C8B-B14F-4D97-AF65-F5344CB8AC3E}">
        <p14:creationId xmlns:p14="http://schemas.microsoft.com/office/powerpoint/2010/main" val="1093049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slide showing perfect agreement between data and experiment for inclusive protons, which are predominantly produced in the target fragmentation region.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76</a:t>
            </a:fld>
            <a:endParaRPr lang="en-US" altLang="en-US"/>
          </a:p>
        </p:txBody>
      </p:sp>
    </p:spTree>
    <p:extLst>
      <p:ext uri="{BB962C8B-B14F-4D97-AF65-F5344CB8AC3E}">
        <p14:creationId xmlns:p14="http://schemas.microsoft.com/office/powerpoint/2010/main" val="205462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2F914ED-754B-4810-A6BD-394E1469B0B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43827431-90F6-4A31-8E58-7A5968DB2A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latin typeface="Arial" panose="020B0604020202020204" pitchFamily="34" charset="0"/>
              </a:rPr>
              <a:t>{\cal{F}}_{LU}^{\sin(\phi_1-\phi_2)}=\frac{\mid\vec{P}_{1\perp}\vec{P}_{2\perp}\mid}{m_Nm_2} {\cal{C}}[w_5M_L^{\perp,h}D_1]</a:t>
            </a:r>
            <a:endParaRPr lang="en-US" altLang="en-US">
              <a:latin typeface="Arial" panose="020B0604020202020204" pitchFamily="34" charset="0"/>
            </a:endParaRPr>
          </a:p>
        </p:txBody>
      </p:sp>
      <p:sp>
        <p:nvSpPr>
          <p:cNvPr id="24579" name="Slide Number Placeholder 3">
            <a:extLst>
              <a:ext uri="{FF2B5EF4-FFF2-40B4-BE49-F238E27FC236}">
                <a16:creationId xmlns:a16="http://schemas.microsoft.com/office/drawing/2014/main" id="{EFDC7D72-DBB8-4BF3-823F-11C9809A7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3A6D3DA-0479-4523-B876-58C279B5E283}" type="slidenum">
              <a:rPr lang="en-US" altLang="en-US" sz="1300"/>
              <a:pPr>
                <a:spcBef>
                  <a:spcPct val="0"/>
                </a:spcBef>
              </a:pPr>
              <a:t>77</a:t>
            </a:fld>
            <a:endParaRPr lang="en-US" altLang="en-US" sz="1300"/>
          </a:p>
        </p:txBody>
      </p:sp>
      <p:sp>
        <p:nvSpPr>
          <p:cNvPr id="2" name="Footer Placeholder 1">
            <a:extLst>
              <a:ext uri="{FF2B5EF4-FFF2-40B4-BE49-F238E27FC236}">
                <a16:creationId xmlns:a16="http://schemas.microsoft.com/office/drawing/2014/main" id="{B0927AA6-088D-CC47-8A74-4257FDB4F17F}"/>
              </a:ext>
            </a:extLst>
          </p:cNvPr>
          <p:cNvSpPr>
            <a:spLocks noGrp="1"/>
          </p:cNvSpPr>
          <p:nvPr>
            <p:ph type="ftr" sz="quarter" idx="4"/>
          </p:nvPr>
        </p:nvSpPr>
        <p:spPr/>
        <p:txBody>
          <a:bodyPr/>
          <a:lstStyle/>
          <a:p>
            <a:pPr>
              <a:defRPr/>
            </a:pPr>
            <a:r>
              <a:rPr lang="en-US"/>
              <a:t>H. Avakian IWHSS-2020</a:t>
            </a:r>
          </a:p>
        </p:txBody>
      </p:sp>
    </p:spTree>
    <p:extLst>
      <p:ext uri="{BB962C8B-B14F-4D97-AF65-F5344CB8AC3E}">
        <p14:creationId xmlns:p14="http://schemas.microsoft.com/office/powerpoint/2010/main" val="1366096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predictions based on Berger-Brodsky HT, the contributions can be significant also at moderate z.</a:t>
            </a:r>
          </a:p>
          <a:p>
            <a:r>
              <a:rPr lang="en-US" dirty="0"/>
              <a:t>One important observation from </a:t>
            </a:r>
            <a:r>
              <a:rPr lang="en-US" dirty="0" err="1"/>
              <a:t>Afanasev</a:t>
            </a:r>
            <a:r>
              <a:rPr lang="en-US" dirty="0"/>
              <a:t> and </a:t>
            </a:r>
            <a:r>
              <a:rPr lang="en-US" dirty="0" err="1"/>
              <a:t>Carlso</a:t>
            </a:r>
            <a:r>
              <a:rPr lang="en-US" dirty="0"/>
              <a:t>, related to semi-exclusive production, was that applicability of this approach may require Q^2 much lower that the traditional GPD based formalism for hard exclusive hadron production.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78</a:t>
            </a:fld>
            <a:endParaRPr lang="en-US" altLang="en-US"/>
          </a:p>
        </p:txBody>
      </p:sp>
    </p:spTree>
    <p:extLst>
      <p:ext uri="{BB962C8B-B14F-4D97-AF65-F5344CB8AC3E}">
        <p14:creationId xmlns:p14="http://schemas.microsoft.com/office/powerpoint/2010/main" val="3927246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81</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t>To summarize the current status some observations and items that will be discussed are listed here</a:t>
            </a:r>
          </a:p>
          <a:p>
            <a:pPr eaLnBrk="1" hangingPunct="1"/>
            <a:r>
              <a:rPr lang="en-US" altLang="en-US" dirty="0"/>
              <a:t>It is important that theory, which is more flexible will move in the direction of kinematics accessible in current experiments, where large effects </a:t>
            </a:r>
            <a:r>
              <a:rPr lang="en-US" altLang="en-US"/>
              <a:t>were observed.</a:t>
            </a:r>
            <a:endParaRPr lang="en-US" altLang="en-US" dirty="0"/>
          </a:p>
        </p:txBody>
      </p:sp>
    </p:spTree>
    <p:extLst>
      <p:ext uri="{BB962C8B-B14F-4D97-AF65-F5344CB8AC3E}">
        <p14:creationId xmlns:p14="http://schemas.microsoft.com/office/powerpoint/2010/main" val="184178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simpler case of an unpolarized target. the cross section reads as the first formula. Where we have a part that doesn’t depend by any phi modulation ,a </a:t>
            </a:r>
            <a:r>
              <a:rPr lang="en-US" dirty="0" err="1"/>
              <a:t>cosphi</a:t>
            </a:r>
            <a:r>
              <a:rPr lang="en-US" dirty="0"/>
              <a:t>, cos2phi and </a:t>
            </a:r>
            <a:r>
              <a:rPr lang="en-US" dirty="0" err="1"/>
              <a:t>sinphi</a:t>
            </a:r>
            <a:r>
              <a:rPr lang="en-US" dirty="0"/>
              <a:t> modulation. Commonly experiments extract </a:t>
            </a:r>
            <a:r>
              <a:rPr lang="en-US" dirty="0" err="1"/>
              <a:t>Azimutahl</a:t>
            </a:r>
            <a:r>
              <a:rPr lang="en-US" dirty="0"/>
              <a:t> moments and multiplicity. The multiplicity is the ratio to the SIDIS cross section (</a:t>
            </a:r>
            <a:r>
              <a:rPr lang="en-US" dirty="0" err="1"/>
              <a:t>integrad</a:t>
            </a:r>
            <a:r>
              <a:rPr lang="en-US" dirty="0"/>
              <a:t> over phi) to the DIS cross section and is represented by the ratio of the </a:t>
            </a:r>
            <a:r>
              <a:rPr lang="en-US" dirty="0" err="1"/>
              <a:t>cros</a:t>
            </a:r>
            <a:r>
              <a:rPr lang="en-US" dirty="0"/>
              <a:t> section in the last equation. Experiments have shown that that quark-gluon correlations are significant in electro production experiment, since azimuthal moments related to H.T. are . As an example I am showing here a plot from EMC collaboration that highlight how the higher twist </a:t>
            </a:r>
            <a:r>
              <a:rPr lang="en-US" dirty="0" err="1"/>
              <a:t>cosphi</a:t>
            </a:r>
            <a:r>
              <a:rPr lang="en-US" dirty="0"/>
              <a:t> azimuthal moment is sizable also at high energy.. Understanding these modulation may be a key in understanding the QCD dynamic.</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6</a:t>
            </a:fld>
            <a:endParaRPr lang="en-US" altLang="en-US"/>
          </a:p>
        </p:txBody>
      </p:sp>
    </p:spTree>
    <p:extLst>
      <p:ext uri="{BB962C8B-B14F-4D97-AF65-F5344CB8AC3E}">
        <p14:creationId xmlns:p14="http://schemas.microsoft.com/office/powerpoint/2010/main" val="22731960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E1D0729-0759-A542-BA3D-349690464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1300"/>
          </a:p>
        </p:txBody>
      </p:sp>
      <p:sp>
        <p:nvSpPr>
          <p:cNvPr id="22530" name="Rectangle 2">
            <a:extLst>
              <a:ext uri="{FF2B5EF4-FFF2-40B4-BE49-F238E27FC236}">
                <a16:creationId xmlns:a16="http://schemas.microsoft.com/office/drawing/2014/main" id="{C81A9A3F-6CD5-194A-9D42-4BEF1CC716B6}"/>
              </a:ext>
            </a:extLst>
          </p:cNvPr>
          <p:cNvSpPr>
            <a:spLocks noGrp="1" noRot="1" noChangeAspect="1" noChangeArrowheads="1" noTextEdit="1"/>
          </p:cNvSpPr>
          <p:nvPr>
            <p:ph type="sldImg"/>
          </p:nvPr>
        </p:nvSpPr>
        <p:spPr>
          <a:xfrm>
            <a:off x="1268413" y="727075"/>
            <a:ext cx="4786312" cy="3589338"/>
          </a:xfrm>
          <a:ln/>
        </p:spPr>
      </p:sp>
      <p:sp>
        <p:nvSpPr>
          <p:cNvPr id="22531" name="Rectangle 3">
            <a:extLst>
              <a:ext uri="{FF2B5EF4-FFF2-40B4-BE49-F238E27FC236}">
                <a16:creationId xmlns:a16="http://schemas.microsoft.com/office/drawing/2014/main" id="{FBD72243-14A7-BE49-B5FE-84A9BF43F177}"/>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110627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84</a:t>
            </a:fld>
            <a:endParaRPr lang="en-US" altLang="en-US"/>
          </a:p>
        </p:txBody>
      </p:sp>
    </p:spTree>
    <p:extLst>
      <p:ext uri="{BB962C8B-B14F-4D97-AF65-F5344CB8AC3E}">
        <p14:creationId xmlns:p14="http://schemas.microsoft.com/office/powerpoint/2010/main" val="3283392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however all those events</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86</a:t>
            </a:fld>
            <a:endParaRPr lang="en-US" altLang="en-US"/>
          </a:p>
        </p:txBody>
      </p:sp>
    </p:spTree>
    <p:extLst>
      <p:ext uri="{BB962C8B-B14F-4D97-AF65-F5344CB8AC3E}">
        <p14:creationId xmlns:p14="http://schemas.microsoft.com/office/powerpoint/2010/main" val="5700744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lattice predictions for the transverse momentum widths. The latest developments in lattice  may provide more precise info on distributions and widths which can be eventually used as input in the phenomenology.</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88</a:t>
            </a:fld>
            <a:endParaRPr lang="en-US" altLang="en-US"/>
          </a:p>
        </p:txBody>
      </p:sp>
    </p:spTree>
    <p:extLst>
      <p:ext uri="{BB962C8B-B14F-4D97-AF65-F5344CB8AC3E}">
        <p14:creationId xmlns:p14="http://schemas.microsoft.com/office/powerpoint/2010/main" val="4115844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to future projects, where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90</a:t>
            </a:fld>
            <a:endParaRPr lang="en-US" altLang="en-US"/>
          </a:p>
        </p:txBody>
      </p:sp>
    </p:spTree>
    <p:extLst>
      <p:ext uri="{BB962C8B-B14F-4D97-AF65-F5344CB8AC3E}">
        <p14:creationId xmlns:p14="http://schemas.microsoft.com/office/powerpoint/2010/main" val="211904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92</a:t>
            </a:fld>
            <a:endParaRPr lang="en-US" altLang="en-US"/>
          </a:p>
        </p:txBody>
      </p:sp>
    </p:spTree>
    <p:extLst>
      <p:ext uri="{BB962C8B-B14F-4D97-AF65-F5344CB8AC3E}">
        <p14:creationId xmlns:p14="http://schemas.microsoft.com/office/powerpoint/2010/main" val="3093780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93</a:t>
            </a:fld>
            <a:endParaRPr lang="en-US" altLang="en-US"/>
          </a:p>
        </p:txBody>
      </p:sp>
    </p:spTree>
    <p:extLst>
      <p:ext uri="{BB962C8B-B14F-4D97-AF65-F5344CB8AC3E}">
        <p14:creationId xmlns:p14="http://schemas.microsoft.com/office/powerpoint/2010/main" val="1605232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3 slides are dedicated future projects, with measurements of Q^2-dependence of observables, and their P_T-dependence will be the main focus. </a:t>
            </a:r>
          </a:p>
          <a:p>
            <a:r>
              <a:rPr lang="en-US" dirty="0"/>
              <a:t>Main contributors of polarized SIDIS, in addition to very valuable data accumulated by COMPASS collaboration (currently running) will the the future Electron-Ion Collider and the </a:t>
            </a:r>
            <a:r>
              <a:rPr lang="en-US" dirty="0" err="1"/>
              <a:t>JLab</a:t>
            </a:r>
            <a:r>
              <a:rPr lang="en-US" dirty="0"/>
              <a:t> data at 12 GeV, and in future measurements at upgraded to 24 GeV </a:t>
            </a:r>
            <a:r>
              <a:rPr lang="en-US" dirty="0" err="1"/>
              <a:t>JLab</a:t>
            </a:r>
            <a:r>
              <a:rPr lang="en-US" dirty="0"/>
              <a:t>. </a:t>
            </a:r>
          </a:p>
          <a:p>
            <a:r>
              <a:rPr lang="en-US" dirty="0"/>
              <a:t>Cross sections for different configurations of </a:t>
            </a:r>
            <a:r>
              <a:rPr lang="en-US" dirty="0" err="1"/>
              <a:t>JLab</a:t>
            </a:r>
            <a:r>
              <a:rPr lang="en-US" dirty="0"/>
              <a:t> and EIC are shown in the left plot. </a:t>
            </a:r>
          </a:p>
          <a:p>
            <a:r>
              <a:rPr lang="en-US" dirty="0"/>
              <a:t>We note that that is just the x-section the real luminosities, which are higher at </a:t>
            </a:r>
            <a:r>
              <a:rPr lang="en-US" dirty="0" err="1"/>
              <a:t>jlab</a:t>
            </a:r>
            <a:r>
              <a:rPr lang="en-US" dirty="0"/>
              <a:t> by 1-2 orders of magnitude will change the relative contributions.</a:t>
            </a:r>
          </a:p>
          <a:p>
            <a:r>
              <a:rPr lang="en-US" dirty="0"/>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dirty="0"/>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a:t>
            </a:r>
            <a:r>
              <a:rPr lang="en-US" dirty="0" err="1"/>
              <a:t>Sivers</a:t>
            </a:r>
            <a:r>
              <a:rPr lang="en-US" dirty="0"/>
              <a:t> SSA vs Q^2.</a:t>
            </a:r>
          </a:p>
          <a:p>
            <a:endParaRPr lang="en-US" dirty="0"/>
          </a:p>
          <a:p>
            <a:r>
              <a:rPr lang="en-US" dirty="0"/>
              <a:t>Production of realistic projections will be crucial for optimization of efforts and defining the complementarity between two facilities.</a:t>
            </a:r>
          </a:p>
          <a:p>
            <a:r>
              <a:rPr lang="en-US" dirty="0"/>
              <a:t>While Major advantage of the JLab24 will obviously be the valence region, the EIC data can provide valuable information on gluon distributions.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94</a:t>
            </a:fld>
            <a:endParaRPr lang="en-US" altLang="en-US"/>
          </a:p>
        </p:txBody>
      </p:sp>
    </p:spTree>
    <p:extLst>
      <p:ext uri="{BB962C8B-B14F-4D97-AF65-F5344CB8AC3E}">
        <p14:creationId xmlns:p14="http://schemas.microsoft.com/office/powerpoint/2010/main" val="1697106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95</a:t>
            </a:fld>
            <a:endParaRPr lang="en-US" altLang="en-US"/>
          </a:p>
        </p:txBody>
      </p:sp>
    </p:spTree>
    <p:extLst>
      <p:ext uri="{BB962C8B-B14F-4D97-AF65-F5344CB8AC3E}">
        <p14:creationId xmlns:p14="http://schemas.microsoft.com/office/powerpoint/2010/main" val="4199126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96</a:t>
            </a:fld>
            <a:endParaRPr lang="en-US" altLang="en-US"/>
          </a:p>
        </p:txBody>
      </p:sp>
    </p:spTree>
    <p:extLst>
      <p:ext uri="{BB962C8B-B14F-4D97-AF65-F5344CB8AC3E}">
        <p14:creationId xmlns:p14="http://schemas.microsoft.com/office/powerpoint/2010/main" val="1699031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the multiplicity clearly show the  PT dependence of the SIDIS cross section. Here for example are shown the multiplicities extracted by Compass, Hermes and the JLAB on a </a:t>
            </a:r>
            <a:r>
              <a:rPr lang="en-US" dirty="0" err="1"/>
              <a:t>lograritmic</a:t>
            </a:r>
            <a:r>
              <a:rPr lang="en-US" dirty="0"/>
              <a:t> scale. In the convolution of the TMDs, it is convenient to assume a Gaussian Ansatz for the transverse momentum description.  The transverse momentum of quark is then extracted using a Fit with a Gaussian PT dependence on the data. But how can you see from the plot on the right, the distribution follow a Gaussian in PT for low PT (meaning below 0.8) and another for higher PT. High PT in the context of this presentation means above the 0.8 GeV^2 region.  In addition different experiment at different energies shows a different PT distribution as can be seen from the plots on the left side where the multiplicity of </a:t>
            </a:r>
            <a:r>
              <a:rPr lang="en-US" dirty="0" err="1"/>
              <a:t>Compas</a:t>
            </a:r>
            <a:r>
              <a:rPr lang="en-US" dirty="0"/>
              <a:t>. Hermes and JLAB are compared. However TMD are universal functions and therefore the extraction should be universal among all experiments. It is important to understand the origin of these discrepancies, The different slope can be due to TMD evolution that makes the distribution wider and to the lower phase space available for the hadron production. The origin of the high PT tale can be due to perturbative contributions or non perturbative contributions.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7</a:t>
            </a:fld>
            <a:endParaRPr lang="en-US" altLang="en-US"/>
          </a:p>
        </p:txBody>
      </p:sp>
    </p:spTree>
    <p:extLst>
      <p:ext uri="{BB962C8B-B14F-4D97-AF65-F5344CB8AC3E}">
        <p14:creationId xmlns:p14="http://schemas.microsoft.com/office/powerpoint/2010/main" val="1288041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E32F6856-869B-AD41-A0C3-60CD476AFEB4}"/>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22D8C8AC-5598-9643-B238-FE17C966F6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rPr>
              <a:t>Another important missing piece of mosaic is the flavor and spin dependence of the fragmentation functions.  FFs in principle should come from </a:t>
            </a:r>
            <a:r>
              <a:rPr lang="en-US" altLang="en-US" dirty="0" err="1">
                <a:latin typeface="Calibri" panose="020F0502020204030204" pitchFamily="34" charset="0"/>
              </a:rPr>
              <a:t>e+e</a:t>
            </a:r>
            <a:r>
              <a:rPr lang="en-US" altLang="en-US" dirty="0">
                <a:latin typeface="Calibri" panose="020F0502020204030204" pitchFamily="34" charset="0"/>
              </a:rPr>
              <a:t>- collisions, but given their need in multidimensional space the high precision SIDIS data could also be used to probe them.</a:t>
            </a:r>
          </a:p>
          <a:p>
            <a:r>
              <a:rPr lang="en-US" altLang="en-US" dirty="0">
                <a:latin typeface="Calibri" panose="020F0502020204030204" pitchFamily="34" charset="0"/>
              </a:rPr>
              <a:t>The plots show the data and model predictions of shapes in P_T and average transverse momentum from model predictions.</a:t>
            </a:r>
          </a:p>
          <a:p>
            <a:r>
              <a:rPr lang="en-US" altLang="en-US" dirty="0">
                <a:latin typeface="Calibri" panose="020F0502020204030204" pitchFamily="34" charset="0"/>
              </a:rPr>
              <a:t>----------------------------</a:t>
            </a:r>
          </a:p>
          <a:p>
            <a:r>
              <a:rPr lang="en-US" sz="1200" b="0" i="0" u="none" strike="noStrike" kern="1200" dirty="0">
                <a:solidFill>
                  <a:schemeClr val="tx1"/>
                </a:solidFill>
                <a:effectLst/>
                <a:latin typeface="Arial" charset="0"/>
                <a:ea typeface="ＭＳ Ｐゴシック" charset="-128"/>
                <a:cs typeface="ＭＳ Ｐゴシック" charset="-128"/>
              </a:rPr>
              <a:t>Using the model of </a:t>
            </a:r>
            <a:r>
              <a:rPr lang="en-US" sz="1200" b="0" i="0" u="none" strike="noStrike" kern="1200" dirty="0" err="1">
                <a:solidFill>
                  <a:schemeClr val="tx1"/>
                </a:solidFill>
                <a:effectLst/>
                <a:latin typeface="Arial" charset="0"/>
                <a:ea typeface="ＭＳ Ｐゴシック" charset="-128"/>
                <a:cs typeface="ＭＳ Ｐゴシック" charset="-128"/>
              </a:rPr>
              <a:t>Nambu</a:t>
            </a:r>
            <a:r>
              <a:rPr lang="en-US" sz="1200" b="0" i="0" u="none" strike="noStrike" kern="1200" dirty="0">
                <a:solidFill>
                  <a:schemeClr val="tx1"/>
                </a:solidFill>
                <a:effectLst/>
                <a:latin typeface="Arial" charset="0"/>
                <a:ea typeface="ＭＳ Ｐゴシック" charset="-128"/>
                <a:cs typeface="ＭＳ Ｐゴシック" charset="-128"/>
              </a:rPr>
              <a:t> and </a:t>
            </a:r>
            <a:r>
              <a:rPr lang="en-US" sz="1200" b="0" i="0" u="none" strike="noStrike" kern="1200" dirty="0" err="1">
                <a:solidFill>
                  <a:schemeClr val="tx1"/>
                </a:solidFill>
                <a:effectLst/>
                <a:latin typeface="Arial" charset="0"/>
                <a:ea typeface="ＭＳ Ｐゴシック" charset="-128"/>
                <a:cs typeface="ＭＳ Ｐゴシック" charset="-128"/>
              </a:rPr>
              <a:t>Jona-Lasinio</a:t>
            </a:r>
            <a:r>
              <a:rPr lang="en-US" sz="1200" b="0" i="0" u="none" strike="noStrike" kern="1200" dirty="0">
                <a:solidFill>
                  <a:schemeClr val="tx1"/>
                </a:solidFill>
                <a:effectLst/>
                <a:latin typeface="Arial" charset="0"/>
                <a:ea typeface="ＭＳ Ｐゴシック" charset="-128"/>
                <a:cs typeface="ＭＳ Ｐゴシック" charset="-128"/>
              </a:rPr>
              <a:t> to provide a microscopic description of both the structure of the nucleon and of the quark to hadron elementary fragmentation functions: also find that &lt;P2⊥&gt; has a sizable z dependence, in contrast with the naive Gaussian ansatz for the fragmentation functions from H. </a:t>
            </a:r>
            <a:r>
              <a:rPr lang="en-US" sz="1200" b="0" i="0" u="none" strike="noStrike" kern="1200" dirty="0" err="1">
                <a:solidFill>
                  <a:schemeClr val="tx1"/>
                </a:solidFill>
                <a:effectLst/>
                <a:latin typeface="Arial" charset="0"/>
                <a:ea typeface="ＭＳ Ｐゴシック" charset="-128"/>
                <a:cs typeface="ＭＳ Ｐゴシック" charset="-128"/>
              </a:rPr>
              <a:t>Matevosya</a:t>
            </a:r>
            <a:r>
              <a:rPr lang="en-US" sz="1200" b="0" i="0" u="none" strike="noStrike" kern="1200" dirty="0">
                <a:solidFill>
                  <a:schemeClr val="tx1"/>
                </a:solidFill>
                <a:effectLst/>
                <a:latin typeface="Arial" charset="0"/>
                <a:ea typeface="ＭＳ Ｐゴシック" charset="-128"/>
                <a:cs typeface="ＭＳ Ｐゴシック" charset="-128"/>
              </a:rPr>
              <a:t> et al: </a:t>
            </a:r>
            <a:r>
              <a:rPr lang="en-US" altLang="en-US" dirty="0">
                <a:latin typeface="Calibri" panose="020F0502020204030204" pitchFamily="34" charset="0"/>
              </a:rPr>
              <a:t>https://</a:t>
            </a:r>
            <a:r>
              <a:rPr lang="en-US" altLang="en-US" dirty="0" err="1">
                <a:latin typeface="Calibri" panose="020F0502020204030204" pitchFamily="34" charset="0"/>
              </a:rPr>
              <a:t>arxiv.org</a:t>
            </a:r>
            <a:r>
              <a:rPr lang="en-US" altLang="en-US" dirty="0">
                <a:latin typeface="Calibri" panose="020F0502020204030204" pitchFamily="34" charset="0"/>
              </a:rPr>
              <a:t>/abs/1111.1740</a:t>
            </a:r>
          </a:p>
          <a:p>
            <a:endParaRPr lang="en-US" altLang="en-US" dirty="0">
              <a:latin typeface="Calibri" panose="020F0502020204030204" pitchFamily="34" charset="0"/>
            </a:endParaRPr>
          </a:p>
          <a:p>
            <a:endParaRPr lang="en-US" altLang="en-US" dirty="0">
              <a:latin typeface="Calibri" panose="020F0502020204030204" pitchFamily="34" charset="0"/>
            </a:endParaRPr>
          </a:p>
          <a:p>
            <a:r>
              <a:rPr lang="en-US" sz="1200" kern="1200" dirty="0" err="1">
                <a:solidFill>
                  <a:schemeClr val="tx1"/>
                </a:solidFill>
                <a:effectLst/>
                <a:latin typeface="Arial" charset="0"/>
                <a:ea typeface="ＭＳ Ｐゴシック" charset="-128"/>
                <a:cs typeface="ＭＳ Ｐゴシック" charset="-128"/>
              </a:rPr>
              <a:t>dihadron</a:t>
            </a:r>
            <a:r>
              <a:rPr lang="en-US" sz="1200" kern="1200" dirty="0">
                <a:solidFill>
                  <a:schemeClr val="tx1"/>
                </a:solidFill>
                <a:effectLst/>
                <a:latin typeface="Arial" charset="0"/>
                <a:ea typeface="ＭＳ Ｐゴシック" charset="-128"/>
                <a:cs typeface="ＭＳ Ｐゴシック" charset="-128"/>
              </a:rPr>
              <a:t> fragmentation, fragmentation functions, NJL-jet model, </a:t>
            </a:r>
            <a:r>
              <a:rPr lang="en-US" sz="1200" kern="1200" dirty="0" err="1">
                <a:solidFill>
                  <a:schemeClr val="tx1"/>
                </a:solidFill>
                <a:effectLst/>
                <a:latin typeface="Arial" charset="0"/>
                <a:ea typeface="ＭＳ Ｐゴシック" charset="-128"/>
                <a:cs typeface="ＭＳ Ｐゴシック" charset="-128"/>
              </a:rPr>
              <a:t>dihadron</a:t>
            </a:r>
            <a:r>
              <a:rPr lang="en-US" sz="1200" kern="1200" dirty="0">
                <a:solidFill>
                  <a:schemeClr val="tx1"/>
                </a:solidFill>
                <a:effectLst/>
                <a:latin typeface="Arial" charset="0"/>
                <a:ea typeface="ＭＳ Ｐゴシック" charset="-128"/>
                <a:cs typeface="ＭＳ Ｐゴシック" charset="-128"/>
              </a:rPr>
              <a:t> evolution </a:t>
            </a:r>
            <a:endParaRPr lang="en-US" dirty="0"/>
          </a:p>
          <a:p>
            <a:r>
              <a:rPr lang="en-US" sz="1200" kern="1200" dirty="0">
                <a:solidFill>
                  <a:schemeClr val="tx1"/>
                </a:solidFill>
                <a:effectLst/>
                <a:latin typeface="Arial" charset="0"/>
                <a:ea typeface="ＭＳ Ｐゴシック" charset="-128"/>
                <a:cs typeface="ＭＳ Ｐゴシック" charset="-128"/>
              </a:rPr>
              <a:t>model scale to a typical experimental scale of 4 GeV </a:t>
            </a:r>
            <a:endParaRPr lang="en-US" dirty="0"/>
          </a:p>
          <a:p>
            <a:r>
              <a:rPr lang="en-US" altLang="en-US" dirty="0">
                <a:latin typeface="Calibri" panose="020F0502020204030204" pitchFamily="34" charset="0"/>
              </a:rPr>
              <a:t> https://</a:t>
            </a:r>
            <a:r>
              <a:rPr lang="en-US" altLang="en-US" dirty="0" err="1">
                <a:latin typeface="Calibri" panose="020F0502020204030204" pitchFamily="34" charset="0"/>
              </a:rPr>
              <a:t>arxiv.org</a:t>
            </a:r>
            <a:r>
              <a:rPr lang="en-US" altLang="en-US" dirty="0">
                <a:latin typeface="Calibri" panose="020F0502020204030204" pitchFamily="34" charset="0"/>
              </a:rPr>
              <a:t>/pdf/1207.4267.pdf</a:t>
            </a:r>
          </a:p>
          <a:p>
            <a:endParaRPr lang="en-US" altLang="en-US" dirty="0">
              <a:latin typeface="Calibri" panose="020F0502020204030204" pitchFamily="34" charset="0"/>
            </a:endParaRPr>
          </a:p>
          <a:p>
            <a:endParaRPr lang="en-US" altLang="en-US" dirty="0">
              <a:latin typeface="Calibri" panose="020F0502020204030204" pitchFamily="34" charset="0"/>
            </a:endParaRPr>
          </a:p>
          <a:p>
            <a:r>
              <a:rPr lang="en-US" altLang="en-US" dirty="0">
                <a:latin typeface="Calibri" panose="020F0502020204030204" pitchFamily="34" charset="0"/>
              </a:rPr>
              <a:t>F_{UU} \</a:t>
            </a:r>
            <a:r>
              <a:rPr lang="en-US" altLang="en-US" dirty="0" err="1">
                <a:latin typeface="Calibri" panose="020F0502020204030204" pitchFamily="34" charset="0"/>
              </a:rPr>
              <a:t>propto</a:t>
            </a:r>
            <a:r>
              <a:rPr lang="en-US" altLang="en-US" dirty="0">
                <a:latin typeface="Calibri" panose="020F0502020204030204" pitchFamily="34" charset="0"/>
              </a:rPr>
              <a:t> \sum_{q} f_{1,q}(</a:t>
            </a:r>
            <a:r>
              <a:rPr lang="en-US" altLang="en-US" dirty="0" err="1">
                <a:latin typeface="Calibri" panose="020F0502020204030204" pitchFamily="34" charset="0"/>
              </a:rPr>
              <a:t>x,k</a:t>
            </a:r>
            <a:r>
              <a:rPr lang="en-US" altLang="en-US" dirty="0">
                <a:latin typeface="Calibri" panose="020F0502020204030204" pitchFamily="34" charset="0"/>
              </a:rPr>
              <a:t>_{\perp}) \</a:t>
            </a:r>
            <a:r>
              <a:rPr lang="en-US" altLang="en-US" dirty="0" err="1">
                <a:latin typeface="Calibri" panose="020F0502020204030204" pitchFamily="34" charset="0"/>
              </a:rPr>
              <a:t>otimes</a:t>
            </a:r>
            <a:r>
              <a:rPr lang="en-US" altLang="en-US" dirty="0">
                <a:latin typeface="Calibri" panose="020F0502020204030204" pitchFamily="34" charset="0"/>
              </a:rPr>
              <a:t> D_{1}^{q\</a:t>
            </a:r>
            <a:r>
              <a:rPr lang="en-US" altLang="en-US" dirty="0" err="1">
                <a:latin typeface="Calibri" panose="020F0502020204030204" pitchFamily="34" charset="0"/>
              </a:rPr>
              <a:t>rightarrow</a:t>
            </a:r>
            <a:r>
              <a:rPr lang="en-US" altLang="en-US" dirty="0">
                <a:latin typeface="Calibri" panose="020F0502020204030204" pitchFamily="34" charset="0"/>
              </a:rPr>
              <a:t> h}(</a:t>
            </a:r>
            <a:r>
              <a:rPr lang="en-US" altLang="en-US" dirty="0" err="1">
                <a:latin typeface="Calibri" panose="020F0502020204030204" pitchFamily="34" charset="0"/>
              </a:rPr>
              <a:t>z,p</a:t>
            </a:r>
            <a:r>
              <a:rPr lang="en-US" altLang="en-US" dirty="0">
                <a:latin typeface="Calibri" panose="020F0502020204030204" pitchFamily="34" charset="0"/>
              </a:rPr>
              <a:t>_{\perp})</a:t>
            </a:r>
          </a:p>
          <a:p>
            <a:endParaRPr lang="en-US" altLang="en-US" dirty="0">
              <a:latin typeface="Calibri" panose="020F0502020204030204" pitchFamily="34" charset="0"/>
            </a:endParaRPr>
          </a:p>
          <a:p>
            <a:r>
              <a:rPr lang="en-US" altLang="en-US" dirty="0">
                <a:latin typeface="Calibri" panose="020F0502020204030204" pitchFamily="34" charset="0"/>
              </a:rPr>
              <a:t> f_{1,q}(</a:t>
            </a:r>
            <a:r>
              <a:rPr lang="en-US" altLang="en-US" dirty="0" err="1">
                <a:latin typeface="Calibri" panose="020F0502020204030204" pitchFamily="34" charset="0"/>
              </a:rPr>
              <a:t>x,k</a:t>
            </a:r>
            <a:r>
              <a:rPr lang="en-US" altLang="en-US" dirty="0">
                <a:latin typeface="Calibri" panose="020F0502020204030204" pitchFamily="34" charset="0"/>
              </a:rPr>
              <a:t>_{\perp}) = f_{1,q}(x)\times \</a:t>
            </a:r>
            <a:r>
              <a:rPr lang="en-US" altLang="en-US" dirty="0" err="1">
                <a:latin typeface="Calibri" panose="020F0502020204030204" pitchFamily="34" charset="0"/>
              </a:rPr>
              <a:t>frac</a:t>
            </a:r>
            <a:r>
              <a:rPr lang="en-US" altLang="en-US" dirty="0">
                <a:latin typeface="Calibri" panose="020F0502020204030204" pitchFamily="34" charset="0"/>
              </a:rPr>
              <a:t>{e^{-\</a:t>
            </a:r>
            <a:r>
              <a:rPr lang="en-US" altLang="en-US" dirty="0" err="1">
                <a:latin typeface="Calibri" panose="020F0502020204030204" pitchFamily="34" charset="0"/>
              </a:rPr>
              <a:t>frac</a:t>
            </a:r>
            <a:r>
              <a:rPr lang="en-US" altLang="en-US" dirty="0">
                <a:latin typeface="Calibri" panose="020F0502020204030204" pitchFamily="34" charset="0"/>
              </a:rPr>
              <a:t>{k_{\perp}^2}{\</a:t>
            </a:r>
            <a:r>
              <a:rPr lang="en-US" altLang="en-US" dirty="0" err="1">
                <a:latin typeface="Calibri" panose="020F0502020204030204" pitchFamily="34" charset="0"/>
              </a:rPr>
              <a:t>langle</a:t>
            </a:r>
            <a:r>
              <a:rPr lang="en-US" altLang="en-US" dirty="0">
                <a:latin typeface="Calibri" panose="020F0502020204030204" pitchFamily="34" charset="0"/>
              </a:rPr>
              <a:t> k_{\</a:t>
            </a:r>
            <a:r>
              <a:rPr lang="en-US" altLang="en-US" dirty="0" err="1">
                <a:latin typeface="Calibri" panose="020F0502020204030204" pitchFamily="34" charset="0"/>
              </a:rPr>
              <a:t>perp,q</a:t>
            </a:r>
            <a:r>
              <a:rPr lang="en-US" altLang="en-US" dirty="0">
                <a:latin typeface="Calibri" panose="020F0502020204030204" pitchFamily="34" charset="0"/>
              </a:rPr>
              <a:t>}^2(x) \</a:t>
            </a:r>
            <a:r>
              <a:rPr lang="en-US" altLang="en-US" dirty="0" err="1">
                <a:latin typeface="Calibri" panose="020F0502020204030204" pitchFamily="34" charset="0"/>
              </a:rPr>
              <a:t>rangle</a:t>
            </a:r>
            <a:r>
              <a:rPr lang="en-US" altLang="en-US" dirty="0">
                <a:latin typeface="Calibri" panose="020F0502020204030204" pitchFamily="34" charset="0"/>
              </a:rPr>
              <a:t> }}}{\pi \</a:t>
            </a:r>
            <a:r>
              <a:rPr lang="en-US" altLang="en-US" dirty="0" err="1">
                <a:latin typeface="Calibri" panose="020F0502020204030204" pitchFamily="34" charset="0"/>
              </a:rPr>
              <a:t>langle</a:t>
            </a:r>
            <a:r>
              <a:rPr lang="en-US" altLang="en-US" dirty="0">
                <a:latin typeface="Calibri" panose="020F0502020204030204" pitchFamily="34" charset="0"/>
              </a:rPr>
              <a:t> k_{\</a:t>
            </a:r>
            <a:r>
              <a:rPr lang="en-US" altLang="en-US" dirty="0" err="1">
                <a:latin typeface="Calibri" panose="020F0502020204030204" pitchFamily="34" charset="0"/>
              </a:rPr>
              <a:t>perp,q</a:t>
            </a:r>
            <a:r>
              <a:rPr lang="en-US" altLang="en-US" dirty="0">
                <a:latin typeface="Calibri" panose="020F0502020204030204" pitchFamily="34" charset="0"/>
              </a:rPr>
              <a:t>}^2(x)\</a:t>
            </a:r>
            <a:r>
              <a:rPr lang="en-US" altLang="en-US" dirty="0" err="1">
                <a:latin typeface="Calibri" panose="020F0502020204030204" pitchFamily="34" charset="0"/>
              </a:rPr>
              <a:t>rangle</a:t>
            </a:r>
            <a:r>
              <a:rPr lang="en-US" altLang="en-US" dirty="0">
                <a:latin typeface="Calibri" panose="020F0502020204030204" pitchFamily="34" charset="0"/>
              </a:rPr>
              <a:t> }</a:t>
            </a:r>
          </a:p>
          <a:p>
            <a:endParaRPr lang="en-US" altLang="en-US" dirty="0">
              <a:latin typeface="Calibri" panose="020F0502020204030204" pitchFamily="34" charset="0"/>
            </a:endParaRPr>
          </a:p>
          <a:p>
            <a:r>
              <a:rPr lang="en-US" altLang="en-US" dirty="0">
                <a:latin typeface="Calibri" panose="020F0502020204030204" pitchFamily="34" charset="0"/>
              </a:rPr>
              <a:t>D_{1}^{q\</a:t>
            </a:r>
            <a:r>
              <a:rPr lang="en-US" altLang="en-US" dirty="0" err="1">
                <a:latin typeface="Calibri" panose="020F0502020204030204" pitchFamily="34" charset="0"/>
              </a:rPr>
              <a:t>rightarrow</a:t>
            </a:r>
            <a:r>
              <a:rPr lang="en-US" altLang="en-US" dirty="0">
                <a:latin typeface="Calibri" panose="020F0502020204030204" pitchFamily="34" charset="0"/>
              </a:rPr>
              <a:t> h}(</a:t>
            </a:r>
            <a:r>
              <a:rPr lang="en-US" altLang="en-US" dirty="0" err="1">
                <a:latin typeface="Calibri" panose="020F0502020204030204" pitchFamily="34" charset="0"/>
              </a:rPr>
              <a:t>z,p</a:t>
            </a:r>
            <a:r>
              <a:rPr lang="en-US" altLang="en-US" dirty="0">
                <a:latin typeface="Calibri" panose="020F0502020204030204" pitchFamily="34" charset="0"/>
              </a:rPr>
              <a:t>_{\perp}) = D_{1}^{q\</a:t>
            </a:r>
            <a:r>
              <a:rPr lang="en-US" altLang="en-US" dirty="0" err="1">
                <a:latin typeface="Calibri" panose="020F0502020204030204" pitchFamily="34" charset="0"/>
              </a:rPr>
              <a:t>rightarrow</a:t>
            </a:r>
            <a:r>
              <a:rPr lang="en-US" altLang="en-US" dirty="0">
                <a:latin typeface="Calibri" panose="020F0502020204030204" pitchFamily="34" charset="0"/>
              </a:rPr>
              <a:t> h}(z)\times \</a:t>
            </a:r>
            <a:r>
              <a:rPr lang="en-US" altLang="en-US" dirty="0" err="1">
                <a:latin typeface="Calibri" panose="020F0502020204030204" pitchFamily="34" charset="0"/>
              </a:rPr>
              <a:t>frac</a:t>
            </a:r>
            <a:r>
              <a:rPr lang="en-US" altLang="en-US" dirty="0">
                <a:latin typeface="Calibri" panose="020F0502020204030204" pitchFamily="34" charset="0"/>
              </a:rPr>
              <a:t>{e^{-\</a:t>
            </a:r>
            <a:r>
              <a:rPr lang="en-US" altLang="en-US" dirty="0" err="1">
                <a:latin typeface="Calibri" panose="020F0502020204030204" pitchFamily="34" charset="0"/>
              </a:rPr>
              <a:t>frac</a:t>
            </a:r>
            <a:r>
              <a:rPr lang="en-US" altLang="en-US" dirty="0">
                <a:latin typeface="Calibri" panose="020F0502020204030204" pitchFamily="34" charset="0"/>
              </a:rPr>
              <a:t>{p_{\perp}^2}{\</a:t>
            </a:r>
            <a:r>
              <a:rPr lang="en-US" altLang="en-US" dirty="0" err="1">
                <a:latin typeface="Calibri" panose="020F0502020204030204" pitchFamily="34" charset="0"/>
              </a:rPr>
              <a:t>langle</a:t>
            </a:r>
            <a:r>
              <a:rPr lang="en-US" altLang="en-US" dirty="0">
                <a:latin typeface="Calibri" panose="020F0502020204030204" pitchFamily="34" charset="0"/>
              </a:rPr>
              <a:t> p_{\perp, fav }^2(z) \</a:t>
            </a:r>
            <a:r>
              <a:rPr lang="en-US" altLang="en-US" dirty="0" err="1">
                <a:latin typeface="Calibri" panose="020F0502020204030204" pitchFamily="34" charset="0"/>
              </a:rPr>
              <a:t>rangle</a:t>
            </a:r>
            <a:r>
              <a:rPr lang="en-US" altLang="en-US" dirty="0">
                <a:latin typeface="Calibri" panose="020F0502020204030204" pitchFamily="34" charset="0"/>
              </a:rPr>
              <a:t> }}}{\pi\</a:t>
            </a:r>
            <a:r>
              <a:rPr lang="en-US" altLang="en-US" dirty="0" err="1">
                <a:latin typeface="Calibri" panose="020F0502020204030204" pitchFamily="34" charset="0"/>
              </a:rPr>
              <a:t>langle</a:t>
            </a:r>
            <a:r>
              <a:rPr lang="en-US" altLang="en-US" dirty="0">
                <a:latin typeface="Calibri" panose="020F0502020204030204" pitchFamily="34" charset="0"/>
              </a:rPr>
              <a:t> p_{\</a:t>
            </a:r>
            <a:r>
              <a:rPr lang="en-US" altLang="en-US" dirty="0" err="1">
                <a:latin typeface="Calibri" panose="020F0502020204030204" pitchFamily="34" charset="0"/>
              </a:rPr>
              <a:t>perp,fav</a:t>
            </a:r>
            <a:r>
              <a:rPr lang="en-US" altLang="en-US" dirty="0">
                <a:latin typeface="Calibri" panose="020F0502020204030204" pitchFamily="34" charset="0"/>
              </a:rPr>
              <a:t>}^2(z) \</a:t>
            </a:r>
            <a:r>
              <a:rPr lang="en-US" altLang="en-US" dirty="0" err="1">
                <a:latin typeface="Calibri" panose="020F0502020204030204" pitchFamily="34" charset="0"/>
              </a:rPr>
              <a:t>rangle</a:t>
            </a:r>
            <a:r>
              <a:rPr lang="en-US" altLang="en-US" dirty="0">
                <a:latin typeface="Calibri" panose="020F0502020204030204" pitchFamily="34" charset="0"/>
              </a:rPr>
              <a:t> }</a:t>
            </a:r>
          </a:p>
          <a:p>
            <a:endParaRPr lang="en-US" altLang="en-US" dirty="0">
              <a:latin typeface="Calibri" panose="020F0502020204030204" pitchFamily="34" charset="0"/>
            </a:endParaRPr>
          </a:p>
          <a:p>
            <a:r>
              <a:rPr lang="en-US" altLang="en-US" dirty="0">
                <a:latin typeface="Calibri" panose="020F0502020204030204" pitchFamily="34" charset="0"/>
              </a:rPr>
              <a:t>D_{1}^{q\</a:t>
            </a:r>
            <a:r>
              <a:rPr lang="en-US" altLang="en-US" dirty="0" err="1">
                <a:latin typeface="Calibri" panose="020F0502020204030204" pitchFamily="34" charset="0"/>
              </a:rPr>
              <a:t>rightarrow</a:t>
            </a:r>
            <a:r>
              <a:rPr lang="en-US" altLang="en-US" dirty="0">
                <a:latin typeface="Calibri" panose="020F0502020204030204" pitchFamily="34" charset="0"/>
              </a:rPr>
              <a:t> h, </a:t>
            </a:r>
            <a:r>
              <a:rPr lang="en-US" altLang="en-US" dirty="0" err="1">
                <a:latin typeface="Calibri" panose="020F0502020204030204" pitchFamily="34" charset="0"/>
              </a:rPr>
              <a:t>unf</a:t>
            </a:r>
            <a:r>
              <a:rPr lang="en-US" altLang="en-US" dirty="0">
                <a:latin typeface="Calibri" panose="020F0502020204030204" pitchFamily="34" charset="0"/>
              </a:rPr>
              <a:t>}(</a:t>
            </a:r>
            <a:r>
              <a:rPr lang="en-US" altLang="en-US" dirty="0" err="1">
                <a:latin typeface="Calibri" panose="020F0502020204030204" pitchFamily="34" charset="0"/>
              </a:rPr>
              <a:t>z,p</a:t>
            </a:r>
            <a:r>
              <a:rPr lang="en-US" altLang="en-US" dirty="0">
                <a:latin typeface="Calibri" panose="020F0502020204030204" pitchFamily="34" charset="0"/>
              </a:rPr>
              <a:t>_{\perp}) = D_{1}^{q\</a:t>
            </a:r>
            <a:r>
              <a:rPr lang="en-US" altLang="en-US" dirty="0" err="1">
                <a:latin typeface="Calibri" panose="020F0502020204030204" pitchFamily="34" charset="0"/>
              </a:rPr>
              <a:t>rightarrow</a:t>
            </a:r>
            <a:r>
              <a:rPr lang="en-US" altLang="en-US" dirty="0">
                <a:latin typeface="Calibri" panose="020F0502020204030204" pitchFamily="34" charset="0"/>
              </a:rPr>
              <a:t> h}(z)\times \</a:t>
            </a:r>
            <a:r>
              <a:rPr lang="en-US" altLang="en-US" dirty="0" err="1">
                <a:latin typeface="Calibri" panose="020F0502020204030204" pitchFamily="34" charset="0"/>
              </a:rPr>
              <a:t>frac</a:t>
            </a:r>
            <a:r>
              <a:rPr lang="en-US" altLang="en-US" dirty="0">
                <a:latin typeface="Calibri" panose="020F0502020204030204" pitchFamily="34" charset="0"/>
              </a:rPr>
              <a:t>{e^{-\</a:t>
            </a:r>
            <a:r>
              <a:rPr lang="en-US" altLang="en-US" dirty="0" err="1">
                <a:latin typeface="Calibri" panose="020F0502020204030204" pitchFamily="34" charset="0"/>
              </a:rPr>
              <a:t>frac</a:t>
            </a:r>
            <a:r>
              <a:rPr lang="en-US" altLang="en-US" dirty="0">
                <a:latin typeface="Calibri" panose="020F0502020204030204" pitchFamily="34" charset="0"/>
              </a:rPr>
              <a:t>{p_{\perp}^2}{\</a:t>
            </a:r>
            <a:r>
              <a:rPr lang="en-US" altLang="en-US" dirty="0" err="1">
                <a:latin typeface="Calibri" panose="020F0502020204030204" pitchFamily="34" charset="0"/>
              </a:rPr>
              <a:t>langle</a:t>
            </a:r>
            <a:r>
              <a:rPr lang="en-US" altLang="en-US" dirty="0">
                <a:latin typeface="Calibri" panose="020F0502020204030204" pitchFamily="34" charset="0"/>
              </a:rPr>
              <a:t> p_{\perp, </a:t>
            </a:r>
            <a:r>
              <a:rPr lang="en-US" altLang="en-US" dirty="0" err="1">
                <a:latin typeface="Calibri" panose="020F0502020204030204" pitchFamily="34" charset="0"/>
              </a:rPr>
              <a:t>unf</a:t>
            </a:r>
            <a:r>
              <a:rPr lang="en-US" altLang="en-US" dirty="0">
                <a:latin typeface="Calibri" panose="020F0502020204030204" pitchFamily="34" charset="0"/>
              </a:rPr>
              <a:t> }^2(z) \</a:t>
            </a:r>
            <a:r>
              <a:rPr lang="en-US" altLang="en-US" dirty="0" err="1">
                <a:latin typeface="Calibri" panose="020F0502020204030204" pitchFamily="34" charset="0"/>
              </a:rPr>
              <a:t>rangle</a:t>
            </a:r>
            <a:r>
              <a:rPr lang="en-US" altLang="en-US" dirty="0">
                <a:latin typeface="Calibri" panose="020F0502020204030204" pitchFamily="34" charset="0"/>
              </a:rPr>
              <a:t> }}}{\pi\</a:t>
            </a:r>
            <a:r>
              <a:rPr lang="en-US" altLang="en-US" dirty="0" err="1">
                <a:latin typeface="Calibri" panose="020F0502020204030204" pitchFamily="34" charset="0"/>
              </a:rPr>
              <a:t>langle</a:t>
            </a:r>
            <a:r>
              <a:rPr lang="en-US" altLang="en-US" dirty="0">
                <a:latin typeface="Calibri" panose="020F0502020204030204" pitchFamily="34" charset="0"/>
              </a:rPr>
              <a:t> p_{\</a:t>
            </a:r>
            <a:r>
              <a:rPr lang="en-US" altLang="en-US" dirty="0" err="1">
                <a:latin typeface="Calibri" panose="020F0502020204030204" pitchFamily="34" charset="0"/>
              </a:rPr>
              <a:t>perp,unf</a:t>
            </a:r>
            <a:r>
              <a:rPr lang="en-US" altLang="en-US" dirty="0">
                <a:latin typeface="Calibri" panose="020F0502020204030204" pitchFamily="34" charset="0"/>
              </a:rPr>
              <a:t>}^2(z) \</a:t>
            </a:r>
            <a:r>
              <a:rPr lang="en-US" altLang="en-US" dirty="0" err="1">
                <a:latin typeface="Calibri" panose="020F0502020204030204" pitchFamily="34" charset="0"/>
              </a:rPr>
              <a:t>rangle</a:t>
            </a:r>
            <a:r>
              <a:rPr lang="en-US" altLang="en-US" dirty="0">
                <a:latin typeface="Calibri" panose="020F0502020204030204" pitchFamily="34" charset="0"/>
              </a:rPr>
              <a:t> }</a:t>
            </a:r>
          </a:p>
        </p:txBody>
      </p:sp>
      <p:sp>
        <p:nvSpPr>
          <p:cNvPr id="29699" name="Slide Number Placeholder 3">
            <a:extLst>
              <a:ext uri="{FF2B5EF4-FFF2-40B4-BE49-F238E27FC236}">
                <a16:creationId xmlns:a16="http://schemas.microsoft.com/office/drawing/2014/main" id="{BC16F254-18FB-D145-A235-C136E4A0E2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8E67D19-7E17-6C43-8D9F-D05C915BE18E}" type="slidenum">
              <a:rPr lang="en-US" altLang="en-US" sz="1300" smtClean="0">
                <a:latin typeface="Calibri" panose="020F0502020204030204" pitchFamily="34" charset="0"/>
              </a:rPr>
              <a:pPr>
                <a:spcBef>
                  <a:spcPct val="0"/>
                </a:spcBef>
              </a:pPr>
              <a:t>100</a:t>
            </a:fld>
            <a:endParaRPr lang="en-US" altLang="en-US" sz="1300">
              <a:latin typeface="Calibri" panose="020F0502020204030204" pitchFamily="34" charset="0"/>
            </a:endParaRPr>
          </a:p>
        </p:txBody>
      </p:sp>
    </p:spTree>
    <p:extLst>
      <p:ext uri="{BB962C8B-B14F-4D97-AF65-F5344CB8AC3E}">
        <p14:creationId xmlns:p14="http://schemas.microsoft.com/office/powerpoint/2010/main" val="4082410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correlations between the current fragmentation pi+ and a target fragment proton.</a:t>
            </a:r>
          </a:p>
          <a:p>
            <a:r>
              <a:rPr lang="en-US" dirty="0"/>
              <a:t>The asymmetry shows up as a sinusoidal modulation of differences of azimuthal angles, showing strong correlation, increasing with the product of transverse momenta of two particles as predicted by the theory based on fracture functions, which seem to the right framework  to study correlations.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101</a:t>
            </a:fld>
            <a:endParaRPr lang="en-US" altLang="en-US"/>
          </a:p>
        </p:txBody>
      </p:sp>
    </p:spTree>
    <p:extLst>
      <p:ext uri="{BB962C8B-B14F-4D97-AF65-F5344CB8AC3E}">
        <p14:creationId xmlns:p14="http://schemas.microsoft.com/office/powerpoint/2010/main" val="2855352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measurements from CLAS12 indicate the correlations of hadrons in the current fragmentation are very significant, with this particular modulation providing access to the collinear twist-3 PDF e, which was linked to the force on a transversely polarized quark struck by photon. The recent extraction of this PDF from Lattice indeed indicates a very large value&gt;60%.</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104</a:t>
            </a:fld>
            <a:endParaRPr lang="en-US" altLang="en-US"/>
          </a:p>
        </p:txBody>
      </p:sp>
    </p:spTree>
    <p:extLst>
      <p:ext uri="{BB962C8B-B14F-4D97-AF65-F5344CB8AC3E}">
        <p14:creationId xmlns:p14="http://schemas.microsoft.com/office/powerpoint/2010/main" val="3067294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leading twist modulation for 2 hadrons giving access to polarized TMD fragmentation function.</a:t>
            </a:r>
          </a:p>
          <a:p>
            <a:r>
              <a:rPr lang="en-US" dirty="0"/>
              <a:t>As you can see the asymmetry changes the sign as a function of the invariant mass of 2 hadrons. Dependence on the transverse momentum and z of hadrons clearly has different signs.</a:t>
            </a:r>
          </a:p>
          <a:p>
            <a:r>
              <a:rPr lang="en-US" dirty="0"/>
              <a:t>Closer look at the invariant mass of 2 hadrons reveals the simple fact that at relatively low transverse momenta of </a:t>
            </a:r>
            <a:r>
              <a:rPr lang="en-US" dirty="0" err="1"/>
              <a:t>pions</a:t>
            </a:r>
            <a:r>
              <a:rPr lang="en-US" dirty="0"/>
              <a:t> the counts are completely dominated by vector mesons. Rho0 is sticking out in </a:t>
            </a:r>
            <a:r>
              <a:rPr lang="en-US" dirty="0" err="1"/>
              <a:t>pi+pi</a:t>
            </a:r>
            <a:r>
              <a:rPr lang="en-US" dirty="0"/>
              <a:t>- invariant mass, but most of other  pi+ come either from rho+ or omega. Clear understanding of all consequences of that  will be absolutely crucial for interpretation of SIDIS at low transverse momenta.</a:t>
            </a:r>
          </a:p>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105</a:t>
            </a:fld>
            <a:endParaRPr lang="en-US" altLang="en-US"/>
          </a:p>
        </p:txBody>
      </p:sp>
    </p:spTree>
    <p:extLst>
      <p:ext uri="{BB962C8B-B14F-4D97-AF65-F5344CB8AC3E}">
        <p14:creationId xmlns:p14="http://schemas.microsoft.com/office/powerpoint/2010/main" val="226906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DC548FD-C5AD-944B-988F-F297149B3723}"/>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1D5BD6AE-8CDF-E74E-ADF6-AE9E803942E8}"/>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altLang="en-US" dirty="0" err="1">
                <a:latin typeface="Arial" panose="020B0604020202020204" pitchFamily="34" charset="0"/>
                <a:ea typeface="ＭＳ Ｐゴシック" panose="020B0600070205080204" pitchFamily="34" charset="-128"/>
              </a:rPr>
              <a:t>While</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dihadron</a:t>
            </a:r>
            <a:r>
              <a:rPr lang="fr-FR" altLang="en-US" dirty="0">
                <a:latin typeface="Arial" panose="020B0604020202020204" pitchFamily="34" charset="0"/>
                <a:ea typeface="ＭＳ Ｐゴシック" panose="020B0600070205080204" pitchFamily="34" charset="-128"/>
              </a:rPr>
              <a:t> production </a:t>
            </a:r>
            <a:r>
              <a:rPr lang="fr-FR" altLang="en-US" dirty="0" err="1">
                <a:latin typeface="Arial" panose="020B0604020202020204" pitchFamily="34" charset="0"/>
                <a:ea typeface="ＭＳ Ｐゴシック" panose="020B0600070205080204" pitchFamily="34" charset="-128"/>
              </a:rPr>
              <a:t>was</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originally</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proposed</a:t>
            </a:r>
            <a:r>
              <a:rPr lang="fr-FR" altLang="en-US" dirty="0">
                <a:latin typeface="Arial" panose="020B0604020202020204" pitchFamily="34" charset="0"/>
                <a:ea typeface="ＭＳ Ｐゴシック" panose="020B0600070205080204" pitchFamily="34" charset="-128"/>
              </a:rPr>
              <a:t> for </a:t>
            </a:r>
            <a:r>
              <a:rPr lang="fr-FR" altLang="en-US" dirty="0" err="1">
                <a:latin typeface="Arial" panose="020B0604020202020204" pitchFamily="34" charset="0"/>
                <a:ea typeface="ＭＳ Ｐゴシック" panose="020B0600070205080204" pitchFamily="34" charset="-128"/>
              </a:rPr>
              <a:t>transversity</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studies</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it</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appeared</a:t>
            </a:r>
            <a:r>
              <a:rPr lang="fr-FR" altLang="en-US" dirty="0">
                <a:latin typeface="Arial" panose="020B0604020202020204" pitchFamily="34" charset="0"/>
                <a:ea typeface="ＭＳ Ｐゴシック" panose="020B0600070205080204" pitchFamily="34" charset="-128"/>
              </a:rPr>
              <a:t> to </a:t>
            </a:r>
            <a:r>
              <a:rPr lang="fr-FR" altLang="en-US" dirty="0" err="1">
                <a:latin typeface="Arial" panose="020B0604020202020204" pitchFamily="34" charset="0"/>
                <a:ea typeface="ＭＳ Ｐゴシック" panose="020B0600070205080204" pitchFamily="34" charset="-128"/>
              </a:rPr>
              <a:t>be</a:t>
            </a:r>
            <a:r>
              <a:rPr lang="fr-FR" altLang="en-US" dirty="0">
                <a:latin typeface="Arial" panose="020B0604020202020204" pitchFamily="34" charset="0"/>
                <a:ea typeface="ＭＳ Ｐゴシック" panose="020B0600070205080204" pitchFamily="34" charset="-128"/>
              </a:rPr>
              <a:t> an important source of information on QCD </a:t>
            </a:r>
            <a:r>
              <a:rPr lang="fr-FR" altLang="en-US" dirty="0" err="1">
                <a:latin typeface="Arial" panose="020B0604020202020204" pitchFamily="34" charset="0"/>
                <a:ea typeface="ＭＳ Ｐゴシック" panose="020B0600070205080204" pitchFamily="34" charset="-128"/>
              </a:rPr>
              <a:t>dynamics</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showing</a:t>
            </a:r>
            <a:r>
              <a:rPr lang="fr-FR" altLang="en-US" dirty="0">
                <a:latin typeface="Arial" panose="020B0604020202020204" pitchFamily="34" charset="0"/>
                <a:ea typeface="ＭＳ Ｐゴシック" panose="020B0600070205080204" pitchFamily="34" charset="-128"/>
              </a:rPr>
              <a:t> up in </a:t>
            </a:r>
            <a:r>
              <a:rPr lang="fr-FR" altLang="en-US" dirty="0" err="1">
                <a:latin typeface="Arial" panose="020B0604020202020204" pitchFamily="34" charset="0"/>
                <a:ea typeface="ＭＳ Ｐゴシック" panose="020B0600070205080204" pitchFamily="34" charset="-128"/>
              </a:rPr>
              <a:t>various</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correlations</a:t>
            </a:r>
            <a:r>
              <a:rPr lang="fr-FR" altLang="en-US" dirty="0">
                <a:latin typeface="Arial" panose="020B0604020202020204" pitchFamily="34" charset="0"/>
                <a:ea typeface="ＭＳ Ｐゴシック" panose="020B0600070205080204" pitchFamily="34" charset="-128"/>
              </a:rPr>
              <a:t> of final state hadrons.</a:t>
            </a:r>
          </a:p>
          <a:p>
            <a:r>
              <a:rPr lang="fr-FR" altLang="en-US" dirty="0">
                <a:latin typeface="Arial" panose="020B0604020202020204" pitchFamily="34" charset="0"/>
                <a:ea typeface="ＭＳ Ｐゴシック" panose="020B0600070205080204" pitchFamily="34" charset="-128"/>
              </a:rPr>
              <a:t>More hadrons, more </a:t>
            </a:r>
            <a:r>
              <a:rPr lang="fr-FR" altLang="en-US" dirty="0" err="1">
                <a:latin typeface="Arial" panose="020B0604020202020204" pitchFamily="34" charset="0"/>
                <a:ea typeface="ＭＳ Ｐゴシック" panose="020B0600070205080204" pitchFamily="34" charset="-128"/>
              </a:rPr>
              <a:t>azimuthal</a:t>
            </a:r>
            <a:r>
              <a:rPr lang="fr-FR" altLang="en-US" dirty="0">
                <a:latin typeface="Arial" panose="020B0604020202020204" pitchFamily="34" charset="0"/>
                <a:ea typeface="ＭＳ Ｐゴシック" panose="020B0600070205080204" pitchFamily="34" charset="-128"/>
              </a:rPr>
              <a:t> angles, </a:t>
            </a:r>
            <a:r>
              <a:rPr lang="fr-FR" altLang="en-US" dirty="0" err="1">
                <a:latin typeface="Arial" panose="020B0604020202020204" pitchFamily="34" charset="0"/>
                <a:ea typeface="ＭＳ Ｐゴシック" panose="020B0600070205080204" pitchFamily="34" charset="-128"/>
              </a:rPr>
              <a:t>now</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we</a:t>
            </a:r>
            <a:r>
              <a:rPr lang="fr-FR" altLang="en-US" dirty="0">
                <a:latin typeface="Arial" panose="020B0604020202020204" pitchFamily="34" charset="0"/>
                <a:ea typeface="ＭＳ Ｐゴシック" panose="020B0600070205080204" pitchFamily="34" charset="-128"/>
              </a:rPr>
              <a:t> have 3 </a:t>
            </a:r>
            <a:r>
              <a:rPr lang="fr-FR" altLang="en-US" dirty="0" err="1">
                <a:latin typeface="Arial" panose="020B0604020202020204" pitchFamily="34" charset="0"/>
                <a:ea typeface="ＭＳ Ｐゴシック" panose="020B0600070205080204" pitchFamily="34" charset="-128"/>
              </a:rPr>
              <a:t>combinations</a:t>
            </a:r>
            <a:r>
              <a:rPr lang="fr-FR" altLang="en-US" dirty="0">
                <a:latin typeface="Arial" panose="020B0604020202020204" pitchFamily="34" charset="0"/>
                <a:ea typeface="ＭＳ Ｐゴシック" panose="020B0600070205080204" pitchFamily="34" charset="-128"/>
              </a:rPr>
              <a:t> of </a:t>
            </a:r>
            <a:r>
              <a:rPr lang="fr-FR" altLang="en-US" dirty="0" err="1">
                <a:latin typeface="Arial" panose="020B0604020202020204" pitchFamily="34" charset="0"/>
                <a:ea typeface="ＭＳ Ｐゴシック" panose="020B0600070205080204" pitchFamily="34" charset="-128"/>
              </a:rPr>
              <a:t>hadronic</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azimuthal</a:t>
            </a:r>
            <a:r>
              <a:rPr lang="fr-FR" altLang="en-US" dirty="0">
                <a:latin typeface="Arial" panose="020B0604020202020204" pitchFamily="34" charset="0"/>
                <a:ea typeface="ＭＳ Ｐゴシック" panose="020B0600070205080204" pitchFamily="34" charset="-128"/>
              </a:rPr>
              <a:t> angles </a:t>
            </a:r>
            <a:r>
              <a:rPr lang="fr-FR" altLang="en-US" dirty="0" err="1">
                <a:latin typeface="Arial" panose="020B0604020202020204" pitchFamily="34" charset="0"/>
                <a:ea typeface="ＭＳ Ｐゴシック" panose="020B0600070205080204" pitchFamily="34" charset="-128"/>
              </a:rPr>
              <a:t>with</a:t>
            </a:r>
            <a:r>
              <a:rPr lang="fr-FR" altLang="en-US" dirty="0">
                <a:latin typeface="Arial" panose="020B0604020202020204" pitchFamily="34" charset="0"/>
                <a:ea typeface="ＭＳ Ｐゴシック" panose="020B0600070205080204" pitchFamily="34" charset="-128"/>
              </a:rPr>
              <a:t> spin. In addition </a:t>
            </a:r>
            <a:r>
              <a:rPr lang="fr-FR" altLang="en-US" dirty="0" err="1">
                <a:latin typeface="Arial" panose="020B0604020202020204" pitchFamily="34" charset="0"/>
                <a:ea typeface="ＭＳ Ｐゴシック" panose="020B0600070205080204" pitchFamily="34" charset="-128"/>
              </a:rPr>
              <a:t>we</a:t>
            </a:r>
            <a:r>
              <a:rPr lang="fr-FR" altLang="en-US" dirty="0">
                <a:latin typeface="Arial" panose="020B0604020202020204" pitchFamily="34" charset="0"/>
                <a:ea typeface="ＭＳ Ｐゴシック" panose="020B0600070205080204" pitchFamily="34" charset="-128"/>
              </a:rPr>
              <a:t> </a:t>
            </a:r>
            <a:r>
              <a:rPr lang="fr-FR" altLang="en-US" dirty="0" err="1">
                <a:latin typeface="Arial" panose="020B0604020202020204" pitchFamily="34" charset="0"/>
                <a:ea typeface="ＭＳ Ｐゴシック" panose="020B0600070205080204" pitchFamily="34" charset="-128"/>
              </a:rPr>
              <a:t>can</a:t>
            </a:r>
            <a:endParaRPr lang="fr-FR" altLang="en-US" dirty="0">
              <a:latin typeface="Arial" panose="020B0604020202020204" pitchFamily="34" charset="0"/>
              <a:ea typeface="ＭＳ Ｐゴシック" panose="020B0600070205080204" pitchFamily="34" charset="-128"/>
            </a:endParaRPr>
          </a:p>
          <a:p>
            <a:r>
              <a:rPr lang="fr-FR" altLang="en-US" dirty="0">
                <a:latin typeface="Arial" panose="020B0604020202020204" pitchFamily="34" charset="0"/>
                <a:ea typeface="ＭＳ Ｐゴシック" panose="020B0600070205080204" pitchFamily="34" charset="-128"/>
              </a:rPr>
              <a:t>Can </a:t>
            </a:r>
            <a:r>
              <a:rPr lang="fr-FR" altLang="en-US" dirty="0" err="1">
                <a:latin typeface="Arial" panose="020B0604020202020204" pitchFamily="34" charset="0"/>
                <a:ea typeface="ＭＳ Ｐゴシック" panose="020B0600070205080204" pitchFamily="34" charset="-128"/>
              </a:rPr>
              <a:t>study</a:t>
            </a:r>
            <a:r>
              <a:rPr lang="fr-FR" altLang="en-US" dirty="0">
                <a:latin typeface="Arial" panose="020B0604020202020204" pitchFamily="34" charset="0"/>
                <a:ea typeface="ＭＳ Ｐゴシック" panose="020B0600070205080204" pitchFamily="34" charset="-128"/>
              </a:rPr>
              <a:t> the </a:t>
            </a:r>
            <a:r>
              <a:rPr lang="fr-FR" altLang="en-US" dirty="0" err="1">
                <a:latin typeface="Arial" panose="020B0604020202020204" pitchFamily="34" charset="0"/>
                <a:ea typeface="ＭＳ Ｐゴシック" panose="020B0600070205080204" pitchFamily="34" charset="-128"/>
              </a:rPr>
              <a:t>correlations</a:t>
            </a:r>
            <a:r>
              <a:rPr lang="fr-FR" altLang="en-US" dirty="0">
                <a:latin typeface="Arial" panose="020B0604020202020204" pitchFamily="34" charset="0"/>
                <a:ea typeface="ＭＳ Ｐゴシック" panose="020B0600070205080204" pitchFamily="34" charset="-128"/>
              </a:rPr>
              <a:t> of hadrons in the </a:t>
            </a:r>
            <a:r>
              <a:rPr lang="fr-FR" altLang="en-US" dirty="0" err="1">
                <a:latin typeface="Arial" panose="020B0604020202020204" pitchFamily="34" charset="0"/>
                <a:ea typeface="ＭＳ Ｐゴシック" panose="020B0600070205080204" pitchFamily="34" charset="-128"/>
              </a:rPr>
              <a:t>current</a:t>
            </a:r>
            <a:r>
              <a:rPr lang="fr-FR" altLang="en-US" dirty="0">
                <a:latin typeface="Arial" panose="020B0604020202020204" pitchFamily="34" charset="0"/>
                <a:ea typeface="ＭＳ Ｐゴシック" panose="020B0600070205080204" pitchFamily="34" charset="-128"/>
              </a:rPr>
              <a:t> fragmentation, and curent and </a:t>
            </a:r>
            <a:r>
              <a:rPr lang="fr-FR" altLang="en-US" dirty="0" err="1">
                <a:latin typeface="Arial" panose="020B0604020202020204" pitchFamily="34" charset="0"/>
                <a:ea typeface="ＭＳ Ｐゴシック" panose="020B0600070205080204" pitchFamily="34" charset="-128"/>
              </a:rPr>
              <a:t>target</a:t>
            </a:r>
            <a:r>
              <a:rPr lang="fr-FR" altLang="en-US" dirty="0">
                <a:latin typeface="Arial" panose="020B0604020202020204" pitchFamily="34" charset="0"/>
                <a:ea typeface="ＭＳ Ｐゴシック" panose="020B0600070205080204" pitchFamily="34" charset="-128"/>
              </a:rPr>
              <a:t> fragmentation </a:t>
            </a:r>
            <a:r>
              <a:rPr lang="fr-FR" altLang="en-US" dirty="0" err="1">
                <a:latin typeface="Arial" panose="020B0604020202020204" pitchFamily="34" charset="0"/>
                <a:ea typeface="ＭＳ Ｐゴシック" panose="020B0600070205080204" pitchFamily="34" charset="-128"/>
              </a:rPr>
              <a:t>correlations</a:t>
            </a:r>
            <a:r>
              <a:rPr lang="fr-FR" altLang="en-US" dirty="0">
                <a:latin typeface="Arial" panose="020B0604020202020204" pitchFamily="34" charset="0"/>
                <a:ea typeface="ＭＳ Ｐゴシック" panose="020B0600070205080204" pitchFamily="34" charset="-128"/>
              </a:rPr>
              <a:t> as </a:t>
            </a:r>
            <a:r>
              <a:rPr lang="fr-FR" altLang="en-US" dirty="0" err="1">
                <a:latin typeface="Arial" panose="020B0604020202020204" pitchFamily="34" charset="0"/>
                <a:ea typeface="ＭＳ Ｐゴシック" panose="020B0600070205080204" pitchFamily="34" charset="-128"/>
              </a:rPr>
              <a:t>well</a:t>
            </a:r>
            <a:r>
              <a:rPr lang="fr-FR" altLang="en-US" dirty="0">
                <a:latin typeface="Arial" panose="020B0604020202020204" pitchFamily="34" charset="0"/>
                <a:ea typeface="ＭＳ Ｐゴシック" panose="020B0600070205080204" pitchFamily="34" charset="-128"/>
              </a:rPr>
              <a:t>.</a:t>
            </a:r>
          </a:p>
          <a:p>
            <a:r>
              <a:rPr lang="fr-FR" altLang="en-US" dirty="0">
                <a:latin typeface="Arial" panose="020B0604020202020204" pitchFamily="34" charset="0"/>
                <a:ea typeface="ＭＳ Ｐゴシック" panose="020B0600070205080204" pitchFamily="34" charset="-128"/>
              </a:rPr>
              <a:t>{\cal{F}}_{LU}^{\sin(\phi_1-\phi_2)}=\frac{\</a:t>
            </a:r>
            <a:r>
              <a:rPr lang="fr-FR" altLang="en-US" dirty="0" err="1">
                <a:latin typeface="Arial" panose="020B0604020202020204" pitchFamily="34" charset="0"/>
                <a:ea typeface="ＭＳ Ｐゴシック" panose="020B0600070205080204" pitchFamily="34" charset="-128"/>
              </a:rPr>
              <a:t>mid</a:t>
            </a:r>
            <a:r>
              <a:rPr lang="fr-FR" altLang="en-US" dirty="0">
                <a:latin typeface="Arial" panose="020B0604020202020204" pitchFamily="34" charset="0"/>
                <a:ea typeface="ＭＳ Ｐゴシック" panose="020B0600070205080204" pitchFamily="34" charset="-128"/>
              </a:rPr>
              <a:t>\</a:t>
            </a:r>
            <a:r>
              <a:rPr lang="fr-FR" altLang="en-US" dirty="0" err="1">
                <a:latin typeface="Arial" panose="020B0604020202020204" pitchFamily="34" charset="0"/>
                <a:ea typeface="ＭＳ Ｐゴシック" panose="020B0600070205080204" pitchFamily="34" charset="-128"/>
              </a:rPr>
              <a:t>vec</a:t>
            </a:r>
            <a:r>
              <a:rPr lang="fr-FR" altLang="en-US" dirty="0">
                <a:latin typeface="Arial" panose="020B0604020202020204" pitchFamily="34" charset="0"/>
                <a:ea typeface="ＭＳ Ｐゴシック" panose="020B0600070205080204" pitchFamily="34" charset="-128"/>
              </a:rPr>
              <a:t>{P}_{1\</a:t>
            </a:r>
            <a:r>
              <a:rPr lang="fr-FR" altLang="en-US" dirty="0" err="1">
                <a:latin typeface="Arial" panose="020B0604020202020204" pitchFamily="34" charset="0"/>
                <a:ea typeface="ＭＳ Ｐゴシック" panose="020B0600070205080204" pitchFamily="34" charset="-128"/>
              </a:rPr>
              <a:t>perp</a:t>
            </a:r>
            <a:r>
              <a:rPr lang="fr-FR" altLang="en-US" dirty="0">
                <a:latin typeface="Arial" panose="020B0604020202020204" pitchFamily="34" charset="0"/>
                <a:ea typeface="ＭＳ Ｐゴシック" panose="020B0600070205080204" pitchFamily="34" charset="-128"/>
              </a:rPr>
              <a:t>}\</a:t>
            </a:r>
            <a:r>
              <a:rPr lang="fr-FR" altLang="en-US" dirty="0" err="1">
                <a:latin typeface="Arial" panose="020B0604020202020204" pitchFamily="34" charset="0"/>
                <a:ea typeface="ＭＳ Ｐゴシック" panose="020B0600070205080204" pitchFamily="34" charset="-128"/>
              </a:rPr>
              <a:t>vec</a:t>
            </a:r>
            <a:r>
              <a:rPr lang="fr-FR" altLang="en-US" dirty="0">
                <a:latin typeface="Arial" panose="020B0604020202020204" pitchFamily="34" charset="0"/>
                <a:ea typeface="ＭＳ Ｐゴシック" panose="020B0600070205080204" pitchFamily="34" charset="-128"/>
              </a:rPr>
              <a:t>{P}_{2\</a:t>
            </a:r>
            <a:r>
              <a:rPr lang="fr-FR" altLang="en-US" dirty="0" err="1">
                <a:latin typeface="Arial" panose="020B0604020202020204" pitchFamily="34" charset="0"/>
                <a:ea typeface="ＭＳ Ｐゴシック" panose="020B0600070205080204" pitchFamily="34" charset="-128"/>
              </a:rPr>
              <a:t>perp</a:t>
            </a:r>
            <a:r>
              <a:rPr lang="fr-FR" altLang="en-US" dirty="0">
                <a:latin typeface="Arial" panose="020B0604020202020204" pitchFamily="34" charset="0"/>
                <a:ea typeface="ＭＳ Ｐゴシック" panose="020B0600070205080204" pitchFamily="34" charset="-128"/>
              </a:rPr>
              <a:t>}\</a:t>
            </a:r>
            <a:r>
              <a:rPr lang="fr-FR" altLang="en-US" dirty="0" err="1">
                <a:latin typeface="Arial" panose="020B0604020202020204" pitchFamily="34" charset="0"/>
                <a:ea typeface="ＭＳ Ｐゴシック" panose="020B0600070205080204" pitchFamily="34" charset="-128"/>
              </a:rPr>
              <a:t>mid</a:t>
            </a:r>
            <a:r>
              <a:rPr lang="fr-FR" altLang="en-US" dirty="0">
                <a:latin typeface="Arial" panose="020B0604020202020204" pitchFamily="34" charset="0"/>
                <a:ea typeface="ＭＳ Ｐゴシック" panose="020B0600070205080204" pitchFamily="34" charset="-128"/>
              </a:rPr>
              <a:t>}{m_Nm_2} {\cal{C}}[w_5M_L^{\</a:t>
            </a:r>
            <a:r>
              <a:rPr lang="fr-FR" altLang="en-US" dirty="0" err="1">
                <a:latin typeface="Arial" panose="020B0604020202020204" pitchFamily="34" charset="0"/>
                <a:ea typeface="ＭＳ Ｐゴシック" panose="020B0600070205080204" pitchFamily="34" charset="-128"/>
              </a:rPr>
              <a:t>perp,h</a:t>
            </a:r>
            <a:r>
              <a:rPr lang="fr-FR" altLang="en-US" dirty="0">
                <a:latin typeface="Arial" panose="020B0604020202020204" pitchFamily="34" charset="0"/>
                <a:ea typeface="ＭＳ Ｐゴシック" panose="020B0600070205080204" pitchFamily="34" charset="-128"/>
              </a:rPr>
              <a:t>}D_1]</a:t>
            </a:r>
            <a:endParaRPr lang="en-US" altLang="en-US" dirty="0">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C71A8E1E-918E-474D-AC50-91F0279BB43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02">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883" indent="-285725" defTabSz="966702">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2898" indent="-228580" defTabSz="96670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057" indent="-228580" defTabSz="966702">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217" indent="-228580" defTabSz="96670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376" indent="-228580" defTabSz="96670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536" indent="-228580" defTabSz="96670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8694" indent="-228580" defTabSz="96670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5854" indent="-228580" defTabSz="96670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94295E-7739-1249-A91F-9FA448C3F566}" type="slidenum">
              <a:rPr lang="en-US" altLang="en-US" sz="1300"/>
              <a:pPr>
                <a:spcBef>
                  <a:spcPct val="0"/>
                </a:spcBef>
              </a:pPr>
              <a:t>106</a:t>
            </a:fld>
            <a:endParaRPr lang="en-US" altLang="en-US" sz="1300"/>
          </a:p>
        </p:txBody>
      </p:sp>
    </p:spTree>
    <p:extLst>
      <p:ext uri="{BB962C8B-B14F-4D97-AF65-F5344CB8AC3E}">
        <p14:creationId xmlns:p14="http://schemas.microsoft.com/office/powerpoint/2010/main" val="7492390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171B2602-093E-C043-B920-94B19D0CBC67}"/>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7320EF4F-748D-FE40-94FA-6491D68AB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cosine moments if understood can </a:t>
            </a:r>
            <a:r>
              <a:rPr lang="en-US" altLang="en-US" dirty="0" err="1">
                <a:latin typeface="Arial" panose="020B0604020202020204" pitchFamily="34" charset="0"/>
              </a:rPr>
              <a:t>infact</a:t>
            </a:r>
            <a:r>
              <a:rPr lang="en-US" altLang="en-US" dirty="0">
                <a:latin typeface="Arial" panose="020B0604020202020204" pitchFamily="34" charset="0"/>
              </a:rPr>
              <a:t> become a valuable source on the intrinsic </a:t>
            </a:r>
            <a:r>
              <a:rPr lang="en-US" altLang="en-US" dirty="0" err="1">
                <a:latin typeface="Arial" panose="020B0604020202020204" pitchFamily="34" charset="0"/>
              </a:rPr>
              <a:t>k_T</a:t>
            </a:r>
            <a:r>
              <a:rPr lang="en-US" altLang="en-US" dirty="0">
                <a:latin typeface="Arial" panose="020B0604020202020204" pitchFamily="34" charset="0"/>
              </a:rPr>
              <a:t>. as they are supposed to be more sensitive to it than multiplicities.</a:t>
            </a:r>
          </a:p>
          <a:p>
            <a:endParaRPr lang="en-US" altLang="en-US" dirty="0">
              <a:latin typeface="Arial" panose="020B0604020202020204" pitchFamily="34" charset="0"/>
            </a:endParaRPr>
          </a:p>
          <a:p>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a:t>
            </a:r>
            <a:r>
              <a:rPr lang="en-US" altLang="en-US" dirty="0" err="1">
                <a:latin typeface="Arial" panose="020B0604020202020204" pitchFamily="34" charset="0"/>
              </a:rPr>
              <a:t>frac</a:t>
            </a:r>
            <a:r>
              <a:rPr lang="en-US" altLang="en-US" dirty="0">
                <a:latin typeface="Arial" panose="020B0604020202020204" pitchFamily="34" charset="0"/>
              </a:rPr>
              <a:t>{d^5\sigma}{dxdQ^2dzd\</a:t>
            </a:r>
            <a:r>
              <a:rPr lang="en-US" altLang="en-US" dirty="0" err="1">
                <a:latin typeface="Arial" panose="020B0604020202020204" pitchFamily="34" charset="0"/>
              </a:rPr>
              <a:t>phi_h</a:t>
            </a:r>
            <a:r>
              <a:rPr lang="en-US" altLang="en-US" dirty="0">
                <a:latin typeface="Arial" panose="020B0604020202020204" pitchFamily="34" charset="0"/>
              </a:rPr>
              <a:t> dP_T^2}=\</a:t>
            </a:r>
            <a:r>
              <a:rPr lang="en-US" altLang="en-US" dirty="0" err="1">
                <a:latin typeface="Arial" panose="020B0604020202020204" pitchFamily="34" charset="0"/>
              </a:rPr>
              <a:t>frac</a:t>
            </a:r>
            <a:r>
              <a:rPr lang="en-US" altLang="en-US" dirty="0">
                <a:latin typeface="Arial" panose="020B0604020202020204" pitchFamily="34" charset="0"/>
              </a:rPr>
              <a:t>{2\pi \alpha^2}{xQ^4}\</a:t>
            </a:r>
            <a:r>
              <a:rPr lang="en-US" altLang="en-US" dirty="0" err="1">
                <a:latin typeface="Arial" panose="020B0604020202020204" pitchFamily="34" charset="0"/>
              </a:rPr>
              <a:t>frac</a:t>
            </a:r>
            <a:r>
              <a:rPr lang="en-US" altLang="en-US" dirty="0">
                <a:latin typeface="Arial" panose="020B0604020202020204" pitchFamily="34" charset="0"/>
              </a:rPr>
              <a:t>{y^2}{2(1-\epsilon)}(1+\gamma^2/2x)\{F_{UU,T}+\epsilon F_{UU,L}\}$</a:t>
            </a:r>
          </a:p>
          <a:p>
            <a:r>
              <a:rPr lang="en-US" altLang="en-US" dirty="0">
                <a:latin typeface="Arial" panose="020B0604020202020204" pitchFamily="34" charset="0"/>
              </a:rPr>
              <a:t>$F_{UU}^{\cos\phi}=-2&lt;k_\perp^2&gt;{</a:t>
            </a:r>
            <a:r>
              <a:rPr lang="en-US" altLang="en-US" dirty="0" err="1">
                <a:latin typeface="Arial" panose="020B0604020202020204" pitchFamily="34" charset="0"/>
              </a:rPr>
              <a:t>zP_T</a:t>
            </a:r>
            <a:r>
              <a:rPr lang="en-US" altLang="en-US" dirty="0">
                <a:latin typeface="Arial" panose="020B0604020202020204" pitchFamily="34" charset="0"/>
              </a:rPr>
              <a:t>\over Q}\</a:t>
            </a:r>
            <a:r>
              <a:rPr lang="en-US" altLang="en-US" dirty="0" err="1">
                <a:latin typeface="Arial" panose="020B0604020202020204" pitchFamily="34" charset="0"/>
              </a:rPr>
              <a:t>sum_q</a:t>
            </a:r>
            <a:r>
              <a:rPr lang="en-US" altLang="en-US" dirty="0">
                <a:latin typeface="Arial" panose="020B0604020202020204" pitchFamily="34" charset="0"/>
              </a:rPr>
              <a:t>{e_q^2xf_1D_1\</a:t>
            </a:r>
            <a:r>
              <a:rPr lang="en-US" altLang="en-US" dirty="0" err="1">
                <a:latin typeface="Arial" panose="020B0604020202020204" pitchFamily="34" charset="0"/>
              </a:rPr>
              <a:t>frac</a:t>
            </a:r>
            <a:r>
              <a:rPr lang="en-US" altLang="en-US" dirty="0">
                <a:latin typeface="Arial" panose="020B0604020202020204" pitchFamily="34" charset="0"/>
              </a:rPr>
              <a:t>{e^{-P_T^2/&lt; P_T^2&gt;}}{\pi&lt;P_T^2&gt;^2}} $</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128"/>
              </a:rPr>
              <a:t>$A_{UU}^{cos\phi}=-\</a:t>
            </a:r>
            <a:r>
              <a:rPr lang="en-US" sz="1200" kern="1200" dirty="0" err="1">
                <a:solidFill>
                  <a:schemeClr val="tx1"/>
                </a:solidFill>
                <a:effectLst/>
                <a:latin typeface="Arial" charset="0"/>
                <a:ea typeface="MS PGothic" panose="020B0600070205080204" pitchFamily="34" charset="-128"/>
                <a:cs typeface="ＭＳ Ｐゴシック" charset="-128"/>
              </a:rPr>
              <a:t>frac</a:t>
            </a:r>
            <a:r>
              <a:rPr lang="en-US" sz="1200" kern="1200" dirty="0">
                <a:solidFill>
                  <a:schemeClr val="tx1"/>
                </a:solidFill>
                <a:effectLst/>
                <a:latin typeface="Arial" charset="0"/>
                <a:ea typeface="MS PGothic" panose="020B0600070205080204" pitchFamily="34" charset="-128"/>
                <a:cs typeface="ＭＳ Ｐゴシック" charset="-128"/>
              </a:rPr>
              <a:t>{2zP_T&lt;k_T^2&gt;}{Q&lt;P_T^2&gt;}$</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5603" name="Slide Number Placeholder 3">
            <a:extLst>
              <a:ext uri="{FF2B5EF4-FFF2-40B4-BE49-F238E27FC236}">
                <a16:creationId xmlns:a16="http://schemas.microsoft.com/office/drawing/2014/main" id="{7DA041EA-CD96-C042-BA75-B96BB2CCCB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61B26F-84A6-3B48-850C-12F76486EE44}" type="slidenum">
              <a:rPr lang="en-US" altLang="en-US" sz="1300" smtClean="0"/>
              <a:pPr/>
              <a:t>110</a:t>
            </a:fld>
            <a:endParaRPr lang="en-US" altLang="en-US" sz="1300"/>
          </a:p>
        </p:txBody>
      </p:sp>
    </p:spTree>
    <p:extLst>
      <p:ext uri="{BB962C8B-B14F-4D97-AF65-F5344CB8AC3E}">
        <p14:creationId xmlns:p14="http://schemas.microsoft.com/office/powerpoint/2010/main" val="330568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CCE3E53-AFB6-8242-9798-39D30B7BE60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8DD5BF41-4ABA-8D4B-AB57-B71B4A8D8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Some impact of the limitation on the experimental data you can see from the two plots for </a:t>
            </a:r>
            <a:r>
              <a:rPr lang="en-US" altLang="en-US" dirty="0" err="1">
                <a:latin typeface="Arial" panose="020B0604020202020204" pitchFamily="34" charset="0"/>
              </a:rPr>
              <a:t>JLab</a:t>
            </a:r>
            <a:r>
              <a:rPr lang="en-US" altLang="en-US" dirty="0">
                <a:latin typeface="Arial" panose="020B0604020202020204" pitchFamily="34" charset="0"/>
              </a:rPr>
              <a:t> and COMPASS at lower and higher energy ranges. The cut excludes practically all PTs starting from ~1GeV the region, where the effects are large and measurable</a:t>
            </a:r>
          </a:p>
        </p:txBody>
      </p:sp>
      <p:sp>
        <p:nvSpPr>
          <p:cNvPr id="18435" name="Slide Number Placeholder 3">
            <a:extLst>
              <a:ext uri="{FF2B5EF4-FFF2-40B4-BE49-F238E27FC236}">
                <a16:creationId xmlns:a16="http://schemas.microsoft.com/office/drawing/2014/main" id="{60C1070B-69E8-4547-91ED-41F1190D2E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9B21F6-662E-F24A-9C1C-E6694DEE1E50}" type="slidenum">
              <a:rPr lang="en-US" altLang="en-US" smtClean="0"/>
              <a:pPr/>
              <a:t>112</a:t>
            </a:fld>
            <a:endParaRPr lang="en-US" altLang="en-US"/>
          </a:p>
        </p:txBody>
      </p:sp>
    </p:spTree>
    <p:extLst>
      <p:ext uri="{BB962C8B-B14F-4D97-AF65-F5344CB8AC3E}">
        <p14:creationId xmlns:p14="http://schemas.microsoft.com/office/powerpoint/2010/main" val="1758316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24B39F-2709-D646-AFDA-C26EA1CF9289}"/>
              </a:ext>
            </a:extLst>
          </p:cNvPr>
          <p:cNvSpPr>
            <a:spLocks noGrp="1" noRot="1" noChangeAspect="1"/>
          </p:cNvSpPr>
          <p:nvPr>
            <p:ph type="sldImg"/>
          </p:nvPr>
        </p:nvSpPr>
        <p:spPr>
          <a:ln/>
        </p:spPr>
      </p:sp>
      <p:sp>
        <p:nvSpPr>
          <p:cNvPr id="29699" name="Notes Placeholder 2">
            <a:extLst>
              <a:ext uri="{FF2B5EF4-FFF2-40B4-BE49-F238E27FC236}">
                <a16:creationId xmlns:a16="http://schemas.microsoft.com/office/drawing/2014/main" id="{664F5785-FA23-1345-A8E2-2CF15FAEE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latin typeface="Arial" panose="020B0604020202020204" pitchFamily="34" charset="0"/>
                <a:ea typeface="ＭＳ Ｐゴシック" panose="020B0600070205080204" pitchFamily="34" charset="-128"/>
              </a:rPr>
              <a:t>{\cal{F}}_{LU}^{\sin(\phi_1-\phi_2)}=\frac{\mid\vec{P}_{1\perp}\vec{P}_{2\perp}\mid}{m_Nm_2} {\cal{C}}[w_5M_L^{\perp,h}D_1]</a:t>
            </a:r>
            <a:endParaRPr lang="en-US" altLang="en-US">
              <a:latin typeface="Arial" panose="020B0604020202020204" pitchFamily="34" charset="0"/>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4F993944-6A2B-EC4D-B2FD-279DC05248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82C3FD-DA92-DC4E-83F5-11551E477723}" type="slidenum">
              <a:rPr lang="en-US" altLang="en-US" sz="1300"/>
              <a:pPr eaLnBrk="1" hangingPunct="1"/>
              <a:t>115</a:t>
            </a:fld>
            <a:endParaRPr lang="en-US" altLang="en-US" sz="1300"/>
          </a:p>
        </p:txBody>
      </p:sp>
      <p:sp>
        <p:nvSpPr>
          <p:cNvPr id="2" name="Footer Placeholder 1">
            <a:extLst>
              <a:ext uri="{FF2B5EF4-FFF2-40B4-BE49-F238E27FC236}">
                <a16:creationId xmlns:a16="http://schemas.microsoft.com/office/drawing/2014/main" id="{B0927AA6-088D-CC47-8A74-4257FDB4F17F}"/>
              </a:ext>
            </a:extLst>
          </p:cNvPr>
          <p:cNvSpPr>
            <a:spLocks noGrp="1"/>
          </p:cNvSpPr>
          <p:nvPr>
            <p:ph type="ftr" sz="quarter" idx="4"/>
          </p:nvPr>
        </p:nvSpPr>
        <p:spPr/>
        <p:txBody>
          <a:bodyPr/>
          <a:lstStyle/>
          <a:p>
            <a:pPr>
              <a:defRPr/>
            </a:pPr>
            <a:r>
              <a:rPr lang="en-US"/>
              <a:t>H. Avakian IWHSS-2020</a:t>
            </a:r>
          </a:p>
        </p:txBody>
      </p:sp>
    </p:spTree>
    <p:extLst>
      <p:ext uri="{BB962C8B-B14F-4D97-AF65-F5344CB8AC3E}">
        <p14:creationId xmlns:p14="http://schemas.microsoft.com/office/powerpoint/2010/main" val="31180727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t>
            </a:r>
            <a:r>
              <a:rPr lang="en-US" altLang="en-US" dirty="0" err="1"/>
              <a:t>frac</a:t>
            </a:r>
            <a:r>
              <a:rPr lang="en-US" altLang="en-US" dirty="0"/>
              <a:t>{d\sigma_{\lambda\Lambda}^{</a:t>
            </a:r>
            <a:r>
              <a:rPr lang="en-US" altLang="en-US" dirty="0" err="1"/>
              <a:t>eN</a:t>
            </a:r>
            <a:r>
              <a:rPr lang="en-US" altLang="en-US" dirty="0"/>
              <a:t> \</a:t>
            </a:r>
            <a:r>
              <a:rPr lang="en-US" altLang="en-US" dirty="0" err="1"/>
              <a:t>rightarrow</a:t>
            </a:r>
            <a:r>
              <a:rPr lang="en-US" altLang="en-US" dirty="0"/>
              <a:t> e^\prime h X}}{dxdQ^2 </a:t>
            </a:r>
            <a:r>
              <a:rPr lang="en-US" altLang="en-US" dirty="0" err="1"/>
              <a:t>dz</a:t>
            </a:r>
            <a:r>
              <a:rPr lang="en-US" altLang="en-US" dirty="0"/>
              <a:t> </a:t>
            </a:r>
            <a:r>
              <a:rPr lang="en-US" altLang="en-US" dirty="0" err="1"/>
              <a:t>dP</a:t>
            </a:r>
            <a:r>
              <a:rPr lang="en-US" altLang="en-US" dirty="0"/>
              <a:t>_{</a:t>
            </a:r>
            <a:r>
              <a:rPr lang="en-US" altLang="en-US" dirty="0" err="1"/>
              <a:t>hT</a:t>
            </a:r>
            <a:r>
              <a:rPr lang="en-US" altLang="en-US" dirty="0"/>
              <a:t>}^2 d\</a:t>
            </a:r>
            <a:r>
              <a:rPr lang="en-US" altLang="en-US" dirty="0" err="1"/>
              <a:t>phi_h</a:t>
            </a:r>
            <a:r>
              <a:rPr lang="en-US" altLang="en-US" dirty="0"/>
              <a:t> d\</a:t>
            </a:r>
            <a:r>
              <a:rPr lang="en-US" altLang="en-US" dirty="0" err="1"/>
              <a:t>phi_l</a:t>
            </a:r>
            <a:r>
              <a:rPr lang="en-US" altLang="en-US" dirty="0"/>
              <a:t> d\</a:t>
            </a:r>
            <a:r>
              <a:rPr lang="en-US" altLang="en-US" dirty="0" err="1"/>
              <a:t>phi_s</a:t>
            </a:r>
            <a:r>
              <a:rPr lang="en-US" altLang="en-US" dirty="0"/>
              <a:t>}$</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70F22C9-C7EF-3043-8F70-43CB6C015797}" type="slidenum">
              <a:rPr lang="en-US" altLang="en-US" sz="1300"/>
              <a:pPr>
                <a:spcBef>
                  <a:spcPct val="0"/>
                </a:spcBef>
              </a:pPr>
              <a:t>118</a:t>
            </a:fld>
            <a:endParaRPr lang="en-US" altLang="en-US" sz="1300"/>
          </a:p>
        </p:txBody>
      </p:sp>
    </p:spTree>
    <p:extLst>
      <p:ext uri="{BB962C8B-B14F-4D97-AF65-F5344CB8AC3E}">
        <p14:creationId xmlns:p14="http://schemas.microsoft.com/office/powerpoint/2010/main" val="4428239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2674ECA9-7A94-6C43-922B-28410B448C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D5F6EC-31D2-F046-BE57-2A4D7E898BC6}" type="slidenum">
              <a:rPr lang="en-US" altLang="en-US" smtClean="0"/>
              <a:pPr/>
              <a:t>122</a:t>
            </a:fld>
            <a:endParaRPr lang="en-US" altLang="en-US"/>
          </a:p>
        </p:txBody>
      </p:sp>
      <p:sp>
        <p:nvSpPr>
          <p:cNvPr id="22530" name="Rectangle 2">
            <a:extLst>
              <a:ext uri="{FF2B5EF4-FFF2-40B4-BE49-F238E27FC236}">
                <a16:creationId xmlns:a16="http://schemas.microsoft.com/office/drawing/2014/main" id="{9807A738-2AE8-6442-9E46-3C4499D222AB}"/>
              </a:ext>
            </a:extLst>
          </p:cNvPr>
          <p:cNvSpPr>
            <a:spLocks noGrp="1" noRot="1" noChangeAspect="1" noChangeArrowheads="1" noTextEdit="1"/>
          </p:cNvSpPr>
          <p:nvPr>
            <p:ph type="sldImg"/>
          </p:nvPr>
        </p:nvSpPr>
        <p:spPr>
          <a:xfrm>
            <a:off x="1268413" y="727075"/>
            <a:ext cx="4786312" cy="3589338"/>
          </a:xfrm>
          <a:ln/>
        </p:spPr>
      </p:sp>
      <p:sp>
        <p:nvSpPr>
          <p:cNvPr id="22531" name="Rectangle 3">
            <a:extLst>
              <a:ext uri="{FF2B5EF4-FFF2-40B4-BE49-F238E27FC236}">
                <a16:creationId xmlns:a16="http://schemas.microsoft.com/office/drawing/2014/main" id="{536C9879-B4F1-AE41-9B76-1C14C652F310}"/>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0424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measurement I want to point out is the multiplicity one. This is a preliminary analysis where we are able to provide a multidimensional </a:t>
            </a:r>
            <a:r>
              <a:rPr lang="en-US" dirty="0" err="1"/>
              <a:t>multipliciuty</a:t>
            </a:r>
            <a:r>
              <a:rPr lang="en-US" dirty="0"/>
              <a:t> analysis. You can see that Q^2 , x plane reach and the division in 14 bins, For one of those bin the multiplicity is shown as function of the transverse momenta. The red line is a fit done with a Gaussian and the dotted line is a continuation of that fit. You can see how at low z there is a suppression of momenta. While there is not at higher z. How to interpret these behavior for </a:t>
            </a:r>
            <a:r>
              <a:rPr lang="en-US" dirty="0" err="1"/>
              <a:t>larget</a:t>
            </a:r>
            <a:r>
              <a:rPr lang="en-US" dirty="0"/>
              <a:t> transverse momenta? We did in MC studies and once accounted the data follow Global Fit as shown in the two plots where for two bin of our phase space we follow the prediction of LO TMDs.</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9</a:t>
            </a:fld>
            <a:endParaRPr lang="en-US" altLang="en-US"/>
          </a:p>
        </p:txBody>
      </p:sp>
    </p:spTree>
    <p:extLst>
      <p:ext uri="{BB962C8B-B14F-4D97-AF65-F5344CB8AC3E}">
        <p14:creationId xmlns:p14="http://schemas.microsoft.com/office/powerpoint/2010/main" val="3873488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CCE3E53-AFB6-8242-9798-39D30B7BE602}"/>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8DD5BF41-4ABA-8D4B-AB57-B71B4A8D8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Some disconnect between theory and experimental communities was finally formulated by the </a:t>
            </a:r>
            <a:r>
              <a:rPr lang="en-US" altLang="en-US" dirty="0" err="1">
                <a:latin typeface="Arial" panose="020B0604020202020204" pitchFamily="34" charset="0"/>
              </a:rPr>
              <a:t>JLab</a:t>
            </a:r>
            <a:r>
              <a:rPr lang="en-US" altLang="en-US" dirty="0">
                <a:latin typeface="Arial" panose="020B0604020202020204" pitchFamily="34" charset="0"/>
              </a:rPr>
              <a:t> PAC requesting to re-evaluate the impact of experiments given the limitations in the current theory framework. The theory concern formulated here, triggered that request. So what are this </a:t>
            </a:r>
            <a:r>
              <a:rPr lang="en-US" altLang="en-US" dirty="0" err="1">
                <a:latin typeface="Arial" panose="020B0604020202020204" pitchFamily="34" charset="0"/>
              </a:rPr>
              <a:t>q_T</a:t>
            </a:r>
            <a:r>
              <a:rPr lang="en-US" altLang="en-US" dirty="0">
                <a:latin typeface="Arial" panose="020B0604020202020204" pitchFamily="34" charset="0"/>
              </a:rPr>
              <a:t> limitations, where they come from and how should we deal with them. </a:t>
            </a:r>
          </a:p>
        </p:txBody>
      </p:sp>
      <p:sp>
        <p:nvSpPr>
          <p:cNvPr id="18435" name="Slide Number Placeholder 3">
            <a:extLst>
              <a:ext uri="{FF2B5EF4-FFF2-40B4-BE49-F238E27FC236}">
                <a16:creationId xmlns:a16="http://schemas.microsoft.com/office/drawing/2014/main" id="{60C1070B-69E8-4547-91ED-41F1190D2E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9B21F6-662E-F24A-9C1C-E6694DEE1E50}" type="slidenum">
              <a:rPr lang="en-US" altLang="en-US" smtClean="0"/>
              <a:pPr/>
              <a:t>128</a:t>
            </a:fld>
            <a:endParaRPr lang="en-US" altLang="en-US"/>
          </a:p>
        </p:txBody>
      </p:sp>
    </p:spTree>
    <p:extLst>
      <p:ext uri="{BB962C8B-B14F-4D97-AF65-F5344CB8AC3E}">
        <p14:creationId xmlns:p14="http://schemas.microsoft.com/office/powerpoint/2010/main" val="1117199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131</a:t>
            </a:fld>
            <a:endParaRPr lang="en-US" altLang="en-US"/>
          </a:p>
        </p:txBody>
      </p:sp>
    </p:spTree>
    <p:extLst>
      <p:ext uri="{BB962C8B-B14F-4D97-AF65-F5344CB8AC3E}">
        <p14:creationId xmlns:p14="http://schemas.microsoft.com/office/powerpoint/2010/main" val="15231878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138</a:t>
            </a:fld>
            <a:endParaRPr lang="en-US" altLang="en-US"/>
          </a:p>
        </p:txBody>
      </p:sp>
    </p:spTree>
    <p:extLst>
      <p:ext uri="{BB962C8B-B14F-4D97-AF65-F5344CB8AC3E}">
        <p14:creationId xmlns:p14="http://schemas.microsoft.com/office/powerpoint/2010/main" val="38870004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139</a:t>
            </a:fld>
            <a:endParaRPr lang="en-US" altLang="en-US"/>
          </a:p>
        </p:txBody>
      </p:sp>
    </p:spTree>
    <p:extLst>
      <p:ext uri="{BB962C8B-B14F-4D97-AF65-F5344CB8AC3E}">
        <p14:creationId xmlns:p14="http://schemas.microsoft.com/office/powerpoint/2010/main" val="3471328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140</a:t>
            </a:fld>
            <a:endParaRPr lang="en-US" altLang="en-US"/>
          </a:p>
        </p:txBody>
      </p:sp>
    </p:spTree>
    <p:extLst>
      <p:ext uri="{BB962C8B-B14F-4D97-AF65-F5344CB8AC3E}">
        <p14:creationId xmlns:p14="http://schemas.microsoft.com/office/powerpoint/2010/main" val="28918653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theory unfortunately describes the low P_T fraction of the SIDIS data</a:t>
            </a:r>
          </a:p>
          <a:p>
            <a:r>
              <a:rPr lang="en-US" dirty="0"/>
              <a:t>The phase space limitations, which become even more important for fragmentation to heavier than </a:t>
            </a:r>
            <a:r>
              <a:rPr lang="en-US" dirty="0" err="1"/>
              <a:t>pions</a:t>
            </a:r>
            <a:r>
              <a:rPr lang="en-US" dirty="0"/>
              <a:t> VM, is important to understand and could be accounted in simulations. </a:t>
            </a:r>
          </a:p>
        </p:txBody>
      </p:sp>
      <p:sp>
        <p:nvSpPr>
          <p:cNvPr id="4" name="Footer Placeholder 3"/>
          <p:cNvSpPr>
            <a:spLocks noGrp="1"/>
          </p:cNvSpPr>
          <p:nvPr>
            <p:ph type="ftr" sz="quarter" idx="4"/>
          </p:nvPr>
        </p:nvSpPr>
        <p:spPr/>
        <p:txBody>
          <a:bodyPr/>
          <a:lstStyle/>
          <a:p>
            <a:pPr>
              <a:defRPr/>
            </a:pPr>
            <a:r>
              <a:rPr lang="en-US"/>
              <a:t>H. Avakian IWHSS-2020</a:t>
            </a:r>
          </a:p>
        </p:txBody>
      </p:sp>
      <p:sp>
        <p:nvSpPr>
          <p:cNvPr id="5" name="Slide Number Placeholder 4"/>
          <p:cNvSpPr>
            <a:spLocks noGrp="1"/>
          </p:cNvSpPr>
          <p:nvPr>
            <p:ph type="sldNum" sz="quarter" idx="5"/>
          </p:nvPr>
        </p:nvSpPr>
        <p:spPr/>
        <p:txBody>
          <a:bodyPr/>
          <a:lstStyle/>
          <a:p>
            <a:fld id="{1F802770-35AD-4627-B20C-DCA6B900EAFF}" type="slidenum">
              <a:rPr lang="en-US" altLang="en-US" smtClean="0"/>
              <a:pPr/>
              <a:t>143</a:t>
            </a:fld>
            <a:endParaRPr lang="en-US" altLang="en-US"/>
          </a:p>
        </p:txBody>
      </p:sp>
    </p:spTree>
    <p:extLst>
      <p:ext uri="{BB962C8B-B14F-4D97-AF65-F5344CB8AC3E}">
        <p14:creationId xmlns:p14="http://schemas.microsoft.com/office/powerpoint/2010/main" val="38312870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\sigma=\sigma_{UU}+\sigma_{UU}^{\cos\phi}cos\phi +S_T\sigma_{UT}^{\sin\phi_S}\sin\phi_S+....</a:t>
            </a:r>
          </a:p>
          <a:p>
            <a:r>
              <a:rPr lang="en-US" altLang="en-US"/>
              <a:t>F_{XY}^{h}(x,z,P_T) \rightarrow F_{XY}^{B,h}(x,z,P_T)\times R(x,z,P_T,\phi_h) +F_{XY}^{R,h}(\dots)</a:t>
            </a:r>
          </a:p>
          <a:p>
            <a:endParaRPr lang="en-US" altLang="en-US"/>
          </a:p>
          <a:p>
            <a:r>
              <a:rPr lang="en-US" altLang="en-US"/>
              <a:t>So far the analysis of the asymmetry or the ratio of the differences and the sums of yield for two spin orientation was perform assuming  no cross contributions from different structure functions to specific</a:t>
            </a:r>
          </a:p>
          <a:p>
            <a:r>
              <a:rPr lang="en-US" altLang="en-US"/>
              <a:t>observable. The yield indeed is more complicated and as you can see the azimuthal structure for transverse target in addition to Collins and Sivers, has several other contributions.</a:t>
            </a:r>
          </a:p>
          <a:p>
            <a:r>
              <a:rPr lang="en-US" altLang="en-US"/>
              <a:t>In case there are no radiative corrections or acceptance effects all moments are orthogonal and separation of moments could be done using standard procedures (ex. weighting with corresponding moments or fitting with corresponding functions).</a:t>
            </a:r>
          </a:p>
          <a:p>
            <a:r>
              <a:rPr lang="en-US" altLang="en-US"/>
              <a:t>However, radiative effects change the original simplicity, introducing addition azimuthal dependence.   One important consequence here is not as much the correction to extracted structure fiunction from itself, but the</a:t>
            </a:r>
          </a:p>
          <a:p>
            <a:r>
              <a:rPr lang="en-US" altLang="en-US"/>
              <a:t>contrubutions to observables from other structure functions which may be much bigger. An example of the contribution of sin\phi_S term to Collins and sivers asymmetries will be discussed later on.  </a:t>
            </a:r>
          </a:p>
          <a:p>
            <a:endParaRPr lang="en-US" altLang="en-US"/>
          </a:p>
        </p:txBody>
      </p:sp>
      <p:sp>
        <p:nvSpPr>
          <p:cNvPr id="727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2BD644-9CCD-5842-B6B7-3B57D52C70AB}" type="slidenum">
              <a:rPr lang="en-US" altLang="en-US" sz="1300"/>
              <a:pPr>
                <a:spcBef>
                  <a:spcPct val="0"/>
                </a:spcBef>
              </a:pPr>
              <a:t>145</a:t>
            </a:fld>
            <a:endParaRPr lang="en-US" altLang="en-US" sz="1300"/>
          </a:p>
        </p:txBody>
      </p:sp>
    </p:spTree>
    <p:extLst>
      <p:ext uri="{BB962C8B-B14F-4D97-AF65-F5344CB8AC3E}">
        <p14:creationId xmlns:p14="http://schemas.microsoft.com/office/powerpoint/2010/main" val="33157434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8A7F0FE-E99D-4FAF-9FE0-1A78115FB2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MS PGothic"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EC478DE-6FB7-43CB-AA0E-96DAA5673448}" type="slidenum">
              <a:rPr lang="en-US" altLang="en-US" sz="1300"/>
              <a:pPr eaLnBrk="1" hangingPunct="1"/>
              <a:t>150</a:t>
            </a:fld>
            <a:endParaRPr lang="en-US" altLang="en-US" sz="1300"/>
          </a:p>
        </p:txBody>
      </p:sp>
      <p:sp>
        <p:nvSpPr>
          <p:cNvPr id="45059" name="Rectangle 7">
            <a:extLst>
              <a:ext uri="{FF2B5EF4-FFF2-40B4-BE49-F238E27FC236}">
                <a16:creationId xmlns:a16="http://schemas.microsoft.com/office/drawing/2014/main" id="{5FB444B5-55B4-4746-8323-8B3090269CCE}"/>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anose="020B0604020202020204" pitchFamily="34" charset="0"/>
                <a:ea typeface="MS PGothic"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endParaRPr lang="en-US" altLang="en-US" sz="1300"/>
          </a:p>
        </p:txBody>
      </p:sp>
      <p:sp>
        <p:nvSpPr>
          <p:cNvPr id="45060" name="Rectangle 2">
            <a:extLst>
              <a:ext uri="{FF2B5EF4-FFF2-40B4-BE49-F238E27FC236}">
                <a16:creationId xmlns:a16="http://schemas.microsoft.com/office/drawing/2014/main" id="{F78ADB9D-31B2-41FC-AD26-77B59561D7BC}"/>
              </a:ext>
            </a:extLst>
          </p:cNvPr>
          <p:cNvSpPr>
            <a:spLocks noGrp="1" noRot="1" noChangeAspect="1" noChangeArrowheads="1" noTextEdit="1"/>
          </p:cNvSpPr>
          <p:nvPr>
            <p:ph type="sldImg"/>
          </p:nvPr>
        </p:nvSpPr>
        <p:spPr>
          <a:xfrm>
            <a:off x="1258888" y="720725"/>
            <a:ext cx="4799012" cy="3598863"/>
          </a:xfrm>
          <a:ln/>
        </p:spPr>
      </p:sp>
      <p:sp>
        <p:nvSpPr>
          <p:cNvPr id="45061" name="Rectangle 3">
            <a:extLst>
              <a:ext uri="{FF2B5EF4-FFF2-40B4-BE49-F238E27FC236}">
                <a16:creationId xmlns:a16="http://schemas.microsoft.com/office/drawing/2014/main" id="{13AE5DB0-6293-45FB-810B-7B1B2BF09582}"/>
              </a:ext>
            </a:extLst>
          </p:cNvPr>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we studied those effect with a single hadron MC. We produce </a:t>
            </a:r>
            <a:r>
              <a:rPr lang="en-US" dirty="0" err="1"/>
              <a:t>pions</a:t>
            </a:r>
            <a:r>
              <a:rPr lang="en-US" dirty="0"/>
              <a:t> directly from string (That are the red dots) and we produce VM and then we let them decay. The </a:t>
            </a:r>
            <a:r>
              <a:rPr lang="en-US" dirty="0" err="1"/>
              <a:t>pions</a:t>
            </a:r>
            <a:r>
              <a:rPr lang="en-US" dirty="0"/>
              <a:t> decayed are the triangle.  The cross section follows the SIDIS one and the transverse momentum the Gaussian fit with weights from the extracted </a:t>
            </a:r>
            <a:r>
              <a:rPr lang="en-US" dirty="0" err="1"/>
              <a:t>Kperp</a:t>
            </a:r>
            <a:r>
              <a:rPr lang="en-US" dirty="0"/>
              <a:t> from data. As you can see. while in some kinematic bin even the low z follow the input distribution (the dashed line) in other it is not the case. This is more significant at low W. Decayed </a:t>
            </a:r>
            <a:r>
              <a:rPr lang="en-US" dirty="0" err="1"/>
              <a:t>pions</a:t>
            </a:r>
            <a:r>
              <a:rPr lang="en-US" dirty="0"/>
              <a:t> across all the kinematic range have much steeper distribution at same z. In this plot I have renormalized the counts so to have them on the same scale. In reality at lower transverse momentum the majority of the pion comes from VM while at high </a:t>
            </a:r>
            <a:r>
              <a:rPr lang="en-US" dirty="0" err="1"/>
              <a:t>momemntum</a:t>
            </a:r>
            <a:r>
              <a:rPr lang="en-US" dirty="0"/>
              <a:t> they come from direct pion.</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10</a:t>
            </a:fld>
            <a:endParaRPr lang="en-US" altLang="en-US"/>
          </a:p>
        </p:txBody>
      </p:sp>
    </p:spTree>
    <p:extLst>
      <p:ext uri="{BB962C8B-B14F-4D97-AF65-F5344CB8AC3E}">
        <p14:creationId xmlns:p14="http://schemas.microsoft.com/office/powerpoint/2010/main" val="19565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46EAACD-47AF-5241-B448-94F125DCE68A}"/>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5" name="Rectangle 5">
            <a:extLst>
              <a:ext uri="{FF2B5EF4-FFF2-40B4-BE49-F238E27FC236}">
                <a16:creationId xmlns:a16="http://schemas.microsoft.com/office/drawing/2014/main" id="{188B8580-12D9-A34B-A0D1-4E626DCBFFD1}"/>
              </a:ext>
            </a:extLst>
          </p:cNvPr>
          <p:cNvSpPr>
            <a:spLocks noGrp="1" noChangeArrowheads="1"/>
          </p:cNvSpPr>
          <p:nvPr>
            <p:ph type="sldNum" sz="quarter" idx="11"/>
          </p:nvPr>
        </p:nvSpPr>
        <p:spPr>
          <a:ln/>
        </p:spPr>
        <p:txBody>
          <a:bodyPr/>
          <a:lstStyle>
            <a:lvl1pPr>
              <a:defRPr/>
            </a:lvl1pPr>
          </a:lstStyle>
          <a:p>
            <a:pPr>
              <a:defRPr/>
            </a:pPr>
            <a:fld id="{22D87A92-6ADF-2942-B7BB-965ACCF9A445}" type="slidenum">
              <a:rPr lang="en-US" altLang="en-US"/>
              <a:pPr>
                <a:defRPr/>
              </a:pPr>
              <a:t>‹#›</a:t>
            </a:fld>
            <a:endParaRPr lang="en-US" altLang="en-US"/>
          </a:p>
        </p:txBody>
      </p:sp>
    </p:spTree>
    <p:extLst>
      <p:ext uri="{BB962C8B-B14F-4D97-AF65-F5344CB8AC3E}">
        <p14:creationId xmlns:p14="http://schemas.microsoft.com/office/powerpoint/2010/main" val="3128500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A73770-D642-C742-BC1A-170C93227203}"/>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5" name="Rectangle 5">
            <a:extLst>
              <a:ext uri="{FF2B5EF4-FFF2-40B4-BE49-F238E27FC236}">
                <a16:creationId xmlns:a16="http://schemas.microsoft.com/office/drawing/2014/main" id="{0FF7EF2B-60AB-FA47-A47A-6901ABFA552B}"/>
              </a:ext>
            </a:extLst>
          </p:cNvPr>
          <p:cNvSpPr>
            <a:spLocks noGrp="1" noChangeArrowheads="1"/>
          </p:cNvSpPr>
          <p:nvPr>
            <p:ph type="sldNum" sz="quarter" idx="11"/>
          </p:nvPr>
        </p:nvSpPr>
        <p:spPr>
          <a:ln/>
        </p:spPr>
        <p:txBody>
          <a:bodyPr/>
          <a:lstStyle>
            <a:lvl1pPr>
              <a:defRPr/>
            </a:lvl1pPr>
          </a:lstStyle>
          <a:p>
            <a:pPr>
              <a:defRPr/>
            </a:pPr>
            <a:fld id="{808DCA2B-2E67-1444-8CF6-AAD611C39FD3}" type="slidenum">
              <a:rPr lang="en-US" altLang="en-US"/>
              <a:pPr>
                <a:defRPr/>
              </a:pPr>
              <a:t>‹#›</a:t>
            </a:fld>
            <a:endParaRPr lang="en-US" altLang="en-US"/>
          </a:p>
        </p:txBody>
      </p:sp>
    </p:spTree>
    <p:extLst>
      <p:ext uri="{BB962C8B-B14F-4D97-AF65-F5344CB8AC3E}">
        <p14:creationId xmlns:p14="http://schemas.microsoft.com/office/powerpoint/2010/main" val="203313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30CEC5-B562-7041-A952-5809FA5690C7}"/>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5" name="Rectangle 5">
            <a:extLst>
              <a:ext uri="{FF2B5EF4-FFF2-40B4-BE49-F238E27FC236}">
                <a16:creationId xmlns:a16="http://schemas.microsoft.com/office/drawing/2014/main" id="{4FF0C125-BC9A-DB47-BECF-CF63B6A60A34}"/>
              </a:ext>
            </a:extLst>
          </p:cNvPr>
          <p:cNvSpPr>
            <a:spLocks noGrp="1" noChangeArrowheads="1"/>
          </p:cNvSpPr>
          <p:nvPr>
            <p:ph type="sldNum" sz="quarter" idx="11"/>
          </p:nvPr>
        </p:nvSpPr>
        <p:spPr>
          <a:ln/>
        </p:spPr>
        <p:txBody>
          <a:bodyPr/>
          <a:lstStyle>
            <a:lvl1pPr>
              <a:defRPr/>
            </a:lvl1pPr>
          </a:lstStyle>
          <a:p>
            <a:pPr>
              <a:defRPr/>
            </a:pPr>
            <a:fld id="{66CD77ED-7354-D741-9E70-454F8DCAB2D7}" type="slidenum">
              <a:rPr lang="en-US" altLang="en-US"/>
              <a:pPr>
                <a:defRPr/>
              </a:pPr>
              <a:t>‹#›</a:t>
            </a:fld>
            <a:endParaRPr lang="en-US" altLang="en-US"/>
          </a:p>
        </p:txBody>
      </p:sp>
    </p:spTree>
    <p:extLst>
      <p:ext uri="{BB962C8B-B14F-4D97-AF65-F5344CB8AC3E}">
        <p14:creationId xmlns:p14="http://schemas.microsoft.com/office/powerpoint/2010/main" val="188602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4CDCAD-CD8D-E342-A823-899CC0855B10}"/>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5" name="Rectangle 5">
            <a:extLst>
              <a:ext uri="{FF2B5EF4-FFF2-40B4-BE49-F238E27FC236}">
                <a16:creationId xmlns:a16="http://schemas.microsoft.com/office/drawing/2014/main" id="{C56E203A-09A3-4D42-99AA-3808BD9169C3}"/>
              </a:ext>
            </a:extLst>
          </p:cNvPr>
          <p:cNvSpPr>
            <a:spLocks noGrp="1" noChangeArrowheads="1"/>
          </p:cNvSpPr>
          <p:nvPr>
            <p:ph type="sldNum" sz="quarter" idx="11"/>
          </p:nvPr>
        </p:nvSpPr>
        <p:spPr>
          <a:ln/>
        </p:spPr>
        <p:txBody>
          <a:bodyPr/>
          <a:lstStyle>
            <a:lvl1pPr>
              <a:defRPr/>
            </a:lvl1pPr>
          </a:lstStyle>
          <a:p>
            <a:pPr>
              <a:defRPr/>
            </a:pPr>
            <a:fld id="{90BCEC60-966E-5046-BDA9-C52971E7D1CA}" type="slidenum">
              <a:rPr lang="en-US" altLang="en-US"/>
              <a:pPr>
                <a:defRPr/>
              </a:pPr>
              <a:t>‹#›</a:t>
            </a:fld>
            <a:endParaRPr lang="en-US" altLang="en-US"/>
          </a:p>
        </p:txBody>
      </p:sp>
    </p:spTree>
    <p:extLst>
      <p:ext uri="{BB962C8B-B14F-4D97-AF65-F5344CB8AC3E}">
        <p14:creationId xmlns:p14="http://schemas.microsoft.com/office/powerpoint/2010/main" val="46251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2ABE7AA-E77E-E746-A49D-5D078114D5CD}"/>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5" name="Rectangle 5">
            <a:extLst>
              <a:ext uri="{FF2B5EF4-FFF2-40B4-BE49-F238E27FC236}">
                <a16:creationId xmlns:a16="http://schemas.microsoft.com/office/drawing/2014/main" id="{C2A5098B-9B5A-DB4C-A28B-092DDE68C940}"/>
              </a:ext>
            </a:extLst>
          </p:cNvPr>
          <p:cNvSpPr>
            <a:spLocks noGrp="1" noChangeArrowheads="1"/>
          </p:cNvSpPr>
          <p:nvPr>
            <p:ph type="sldNum" sz="quarter" idx="11"/>
          </p:nvPr>
        </p:nvSpPr>
        <p:spPr>
          <a:ln/>
        </p:spPr>
        <p:txBody>
          <a:bodyPr/>
          <a:lstStyle>
            <a:lvl1pPr>
              <a:defRPr/>
            </a:lvl1pPr>
          </a:lstStyle>
          <a:p>
            <a:pPr>
              <a:defRPr/>
            </a:pPr>
            <a:fld id="{9F90DC59-26DD-604C-ABDA-762636BF40B9}" type="slidenum">
              <a:rPr lang="en-US" altLang="en-US"/>
              <a:pPr>
                <a:defRPr/>
              </a:pPr>
              <a:t>‹#›</a:t>
            </a:fld>
            <a:endParaRPr lang="en-US" altLang="en-US"/>
          </a:p>
        </p:txBody>
      </p:sp>
    </p:spTree>
    <p:extLst>
      <p:ext uri="{BB962C8B-B14F-4D97-AF65-F5344CB8AC3E}">
        <p14:creationId xmlns:p14="http://schemas.microsoft.com/office/powerpoint/2010/main" val="422233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8887B9-D230-B14E-BC2A-ABA431EF3F9A}"/>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6" name="Rectangle 5">
            <a:extLst>
              <a:ext uri="{FF2B5EF4-FFF2-40B4-BE49-F238E27FC236}">
                <a16:creationId xmlns:a16="http://schemas.microsoft.com/office/drawing/2014/main" id="{C87D46B0-9464-9740-80C8-F0D20DF781AB}"/>
              </a:ext>
            </a:extLst>
          </p:cNvPr>
          <p:cNvSpPr>
            <a:spLocks noGrp="1" noChangeArrowheads="1"/>
          </p:cNvSpPr>
          <p:nvPr>
            <p:ph type="sldNum" sz="quarter" idx="11"/>
          </p:nvPr>
        </p:nvSpPr>
        <p:spPr>
          <a:ln/>
        </p:spPr>
        <p:txBody>
          <a:bodyPr/>
          <a:lstStyle>
            <a:lvl1pPr>
              <a:defRPr/>
            </a:lvl1pPr>
          </a:lstStyle>
          <a:p>
            <a:pPr>
              <a:defRPr/>
            </a:pPr>
            <a:fld id="{AA3F930C-AA9D-7540-83CC-E3B25BFE5E0D}" type="slidenum">
              <a:rPr lang="en-US" altLang="en-US"/>
              <a:pPr>
                <a:defRPr/>
              </a:pPr>
              <a:t>‹#›</a:t>
            </a:fld>
            <a:endParaRPr lang="en-US" altLang="en-US"/>
          </a:p>
        </p:txBody>
      </p:sp>
    </p:spTree>
    <p:extLst>
      <p:ext uri="{BB962C8B-B14F-4D97-AF65-F5344CB8AC3E}">
        <p14:creationId xmlns:p14="http://schemas.microsoft.com/office/powerpoint/2010/main" val="69799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0481C4-5501-974B-A50B-2D0B4BEC52D1}"/>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8" name="Rectangle 5">
            <a:extLst>
              <a:ext uri="{FF2B5EF4-FFF2-40B4-BE49-F238E27FC236}">
                <a16:creationId xmlns:a16="http://schemas.microsoft.com/office/drawing/2014/main" id="{935BFD5D-4084-6443-9F42-672443AFE5C6}"/>
              </a:ext>
            </a:extLst>
          </p:cNvPr>
          <p:cNvSpPr>
            <a:spLocks noGrp="1" noChangeArrowheads="1"/>
          </p:cNvSpPr>
          <p:nvPr>
            <p:ph type="sldNum" sz="quarter" idx="11"/>
          </p:nvPr>
        </p:nvSpPr>
        <p:spPr>
          <a:ln/>
        </p:spPr>
        <p:txBody>
          <a:bodyPr/>
          <a:lstStyle>
            <a:lvl1pPr>
              <a:defRPr/>
            </a:lvl1pPr>
          </a:lstStyle>
          <a:p>
            <a:pPr>
              <a:defRPr/>
            </a:pPr>
            <a:fld id="{67B4B546-C54F-2348-8E07-3F43B042F551}" type="slidenum">
              <a:rPr lang="en-US" altLang="en-US"/>
              <a:pPr>
                <a:defRPr/>
              </a:pPr>
              <a:t>‹#›</a:t>
            </a:fld>
            <a:endParaRPr lang="en-US" altLang="en-US"/>
          </a:p>
        </p:txBody>
      </p:sp>
    </p:spTree>
    <p:extLst>
      <p:ext uri="{BB962C8B-B14F-4D97-AF65-F5344CB8AC3E}">
        <p14:creationId xmlns:p14="http://schemas.microsoft.com/office/powerpoint/2010/main" val="216510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461F86-5EE8-EE4A-9165-C5BD855E4108}"/>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4" name="Rectangle 5">
            <a:extLst>
              <a:ext uri="{FF2B5EF4-FFF2-40B4-BE49-F238E27FC236}">
                <a16:creationId xmlns:a16="http://schemas.microsoft.com/office/drawing/2014/main" id="{1907299B-14ED-8A47-B961-E2A07BDD9BA3}"/>
              </a:ext>
            </a:extLst>
          </p:cNvPr>
          <p:cNvSpPr>
            <a:spLocks noGrp="1" noChangeArrowheads="1"/>
          </p:cNvSpPr>
          <p:nvPr>
            <p:ph type="sldNum" sz="quarter" idx="11"/>
          </p:nvPr>
        </p:nvSpPr>
        <p:spPr>
          <a:ln/>
        </p:spPr>
        <p:txBody>
          <a:bodyPr/>
          <a:lstStyle>
            <a:lvl1pPr>
              <a:defRPr/>
            </a:lvl1pPr>
          </a:lstStyle>
          <a:p>
            <a:pPr>
              <a:defRPr/>
            </a:pPr>
            <a:fld id="{9F8DEE4D-C421-E040-893A-889E42B43791}" type="slidenum">
              <a:rPr lang="en-US" altLang="en-US"/>
              <a:pPr>
                <a:defRPr/>
              </a:pPr>
              <a:t>‹#›</a:t>
            </a:fld>
            <a:endParaRPr lang="en-US" altLang="en-US"/>
          </a:p>
        </p:txBody>
      </p:sp>
    </p:spTree>
    <p:extLst>
      <p:ext uri="{BB962C8B-B14F-4D97-AF65-F5344CB8AC3E}">
        <p14:creationId xmlns:p14="http://schemas.microsoft.com/office/powerpoint/2010/main" val="413576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3506EC-E6E9-8546-991F-91AA28BB100C}"/>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3" name="Rectangle 5">
            <a:extLst>
              <a:ext uri="{FF2B5EF4-FFF2-40B4-BE49-F238E27FC236}">
                <a16:creationId xmlns:a16="http://schemas.microsoft.com/office/drawing/2014/main" id="{EEDB4C0C-3790-354E-B069-23868BE202C6}"/>
              </a:ext>
            </a:extLst>
          </p:cNvPr>
          <p:cNvSpPr>
            <a:spLocks noGrp="1" noChangeArrowheads="1"/>
          </p:cNvSpPr>
          <p:nvPr>
            <p:ph type="sldNum" sz="quarter" idx="11"/>
          </p:nvPr>
        </p:nvSpPr>
        <p:spPr>
          <a:ln/>
        </p:spPr>
        <p:txBody>
          <a:bodyPr/>
          <a:lstStyle>
            <a:lvl1pPr>
              <a:defRPr/>
            </a:lvl1pPr>
          </a:lstStyle>
          <a:p>
            <a:pPr>
              <a:defRPr/>
            </a:pPr>
            <a:fld id="{4BA5783D-3BB5-584C-9C96-3FCA05A560BB}" type="slidenum">
              <a:rPr lang="en-US" altLang="en-US"/>
              <a:pPr>
                <a:defRPr/>
              </a:pPr>
              <a:t>‹#›</a:t>
            </a:fld>
            <a:endParaRPr lang="en-US" altLang="en-US"/>
          </a:p>
        </p:txBody>
      </p:sp>
    </p:spTree>
    <p:extLst>
      <p:ext uri="{BB962C8B-B14F-4D97-AF65-F5344CB8AC3E}">
        <p14:creationId xmlns:p14="http://schemas.microsoft.com/office/powerpoint/2010/main" val="359279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4CE346-C205-674F-9D76-5F4AE2D43594}"/>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6" name="Rectangle 5">
            <a:extLst>
              <a:ext uri="{FF2B5EF4-FFF2-40B4-BE49-F238E27FC236}">
                <a16:creationId xmlns:a16="http://schemas.microsoft.com/office/drawing/2014/main" id="{D46F2C04-42FF-974C-9A0E-C231B3C7821E}"/>
              </a:ext>
            </a:extLst>
          </p:cNvPr>
          <p:cNvSpPr>
            <a:spLocks noGrp="1" noChangeArrowheads="1"/>
          </p:cNvSpPr>
          <p:nvPr>
            <p:ph type="sldNum" sz="quarter" idx="11"/>
          </p:nvPr>
        </p:nvSpPr>
        <p:spPr>
          <a:ln/>
        </p:spPr>
        <p:txBody>
          <a:bodyPr/>
          <a:lstStyle>
            <a:lvl1pPr>
              <a:defRPr/>
            </a:lvl1pPr>
          </a:lstStyle>
          <a:p>
            <a:pPr>
              <a:defRPr/>
            </a:pPr>
            <a:fld id="{67C5CC71-13BD-484E-8F20-A9309DB9F830}" type="slidenum">
              <a:rPr lang="en-US" altLang="en-US"/>
              <a:pPr>
                <a:defRPr/>
              </a:pPr>
              <a:t>‹#›</a:t>
            </a:fld>
            <a:endParaRPr lang="en-US" altLang="en-US"/>
          </a:p>
        </p:txBody>
      </p:sp>
    </p:spTree>
    <p:extLst>
      <p:ext uri="{BB962C8B-B14F-4D97-AF65-F5344CB8AC3E}">
        <p14:creationId xmlns:p14="http://schemas.microsoft.com/office/powerpoint/2010/main" val="127177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E4C6B5-88EB-414B-A3AD-F1092FD81C1B}"/>
              </a:ext>
            </a:extLst>
          </p:cNvPr>
          <p:cNvSpPr>
            <a:spLocks noGrp="1" noChangeArrowheads="1"/>
          </p:cNvSpPr>
          <p:nvPr>
            <p:ph type="ftr" sz="quarter" idx="10"/>
          </p:nvPr>
        </p:nvSpPr>
        <p:spPr>
          <a:ln/>
        </p:spPr>
        <p:txBody>
          <a:bodyPr/>
          <a:lstStyle>
            <a:lvl1pPr>
              <a:defRPr/>
            </a:lvl1pPr>
          </a:lstStyle>
          <a:p>
            <a:pPr>
              <a:defRPr/>
            </a:pPr>
            <a:r>
              <a:rPr lang="fi-FI"/>
              <a:t>H.Avakian, LNF-INFN, Dec 15</a:t>
            </a:r>
            <a:endParaRPr lang="en-US"/>
          </a:p>
        </p:txBody>
      </p:sp>
      <p:sp>
        <p:nvSpPr>
          <p:cNvPr id="6" name="Rectangle 5">
            <a:extLst>
              <a:ext uri="{FF2B5EF4-FFF2-40B4-BE49-F238E27FC236}">
                <a16:creationId xmlns:a16="http://schemas.microsoft.com/office/drawing/2014/main" id="{5F3CC26F-BDC4-654A-86E0-FCD2C90ACB7A}"/>
              </a:ext>
            </a:extLst>
          </p:cNvPr>
          <p:cNvSpPr>
            <a:spLocks noGrp="1" noChangeArrowheads="1"/>
          </p:cNvSpPr>
          <p:nvPr>
            <p:ph type="sldNum" sz="quarter" idx="11"/>
          </p:nvPr>
        </p:nvSpPr>
        <p:spPr>
          <a:ln/>
        </p:spPr>
        <p:txBody>
          <a:bodyPr/>
          <a:lstStyle>
            <a:lvl1pPr>
              <a:defRPr/>
            </a:lvl1pPr>
          </a:lstStyle>
          <a:p>
            <a:pPr>
              <a:defRPr/>
            </a:pPr>
            <a:fld id="{481950DC-CE50-384A-84F0-51CDE5704332}" type="slidenum">
              <a:rPr lang="en-US" altLang="en-US"/>
              <a:pPr>
                <a:defRPr/>
              </a:pPr>
              <a:t>‹#›</a:t>
            </a:fld>
            <a:endParaRPr lang="en-US" altLang="en-US"/>
          </a:p>
        </p:txBody>
      </p:sp>
    </p:spTree>
    <p:extLst>
      <p:ext uri="{BB962C8B-B14F-4D97-AF65-F5344CB8AC3E}">
        <p14:creationId xmlns:p14="http://schemas.microsoft.com/office/powerpoint/2010/main" val="162999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FA6FC8-016C-984F-960D-B5BB0ED53658}"/>
              </a:ext>
            </a:extLst>
          </p:cNvPr>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CD4D20-08F3-D146-8944-D7C145F98CF0}"/>
              </a:ext>
            </a:extLst>
          </p:cNvPr>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B4A62767-CF11-FB43-9BBD-A86D605A7F88}"/>
              </a:ext>
            </a:extLst>
          </p:cNvPr>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r>
              <a:rPr lang="fi-FI"/>
              <a:t>H.Avakian, LNF-INFN, Dec 15</a:t>
            </a:r>
            <a:endParaRPr lang="en-US"/>
          </a:p>
        </p:txBody>
      </p:sp>
      <p:sp>
        <p:nvSpPr>
          <p:cNvPr id="4101" name="Rectangle 5">
            <a:extLst>
              <a:ext uri="{FF2B5EF4-FFF2-40B4-BE49-F238E27FC236}">
                <a16:creationId xmlns:a16="http://schemas.microsoft.com/office/drawing/2014/main" id="{6F96DC37-BEC8-9A4E-970D-4A7BB0054C53}"/>
              </a:ext>
            </a:extLst>
          </p:cNvPr>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E485EB-2F23-DA49-89B1-44BD3E03AAAB}" type="slidenum">
              <a:rPr lang="en-US" altLang="en-US"/>
              <a:pPr>
                <a:defRPr/>
              </a:pPr>
              <a:t>‹#›</a:t>
            </a:fld>
            <a:endParaRPr lang="en-US" altLang="en-US"/>
          </a:p>
        </p:txBody>
      </p:sp>
      <p:pic>
        <p:nvPicPr>
          <p:cNvPr id="1030" name="Picture 6" descr="JLab_logo_white1">
            <a:extLst>
              <a:ext uri="{FF2B5EF4-FFF2-40B4-BE49-F238E27FC236}">
                <a16:creationId xmlns:a16="http://schemas.microsoft.com/office/drawing/2014/main" id="{5CEAAB78-650C-264D-AB0C-E8CB187F0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704EAD73-DFF2-4142-87D1-F3FAE6DA88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Line 8">
            <a:extLst>
              <a:ext uri="{FF2B5EF4-FFF2-40B4-BE49-F238E27FC236}">
                <a16:creationId xmlns:a16="http://schemas.microsoft.com/office/drawing/2014/main" id="{8E59DD59-5C30-3240-950A-3CA99E946FE9}"/>
              </a:ext>
            </a:extLst>
          </p:cNvPr>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3" name="Line 9">
            <a:extLst>
              <a:ext uri="{FF2B5EF4-FFF2-40B4-BE49-F238E27FC236}">
                <a16:creationId xmlns:a16="http://schemas.microsoft.com/office/drawing/2014/main" id="{4EF56AE1-8DEE-E84E-8457-D88E42F9356E}"/>
              </a:ext>
            </a:extLst>
          </p:cNvPr>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00.xml.rels><?xml version="1.0" encoding="UTF-8" standalone="yes"?>
<Relationships xmlns="http://schemas.openxmlformats.org/package/2006/relationships"><Relationship Id="rId8" Type="http://schemas.openxmlformats.org/officeDocument/2006/relationships/image" Target="../media/image260.emf"/><Relationship Id="rId3" Type="http://schemas.openxmlformats.org/officeDocument/2006/relationships/image" Target="../media/image255.png"/><Relationship Id="rId7" Type="http://schemas.openxmlformats.org/officeDocument/2006/relationships/image" Target="../media/image259.em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58.emf"/><Relationship Id="rId5" Type="http://schemas.openxmlformats.org/officeDocument/2006/relationships/image" Target="../media/image257.emf"/><Relationship Id="rId4" Type="http://schemas.openxmlformats.org/officeDocument/2006/relationships/image" Target="../media/image256.emf"/><Relationship Id="rId9" Type="http://schemas.openxmlformats.org/officeDocument/2006/relationships/image" Target="../media/image261.emf"/></Relationships>
</file>

<file path=ppt/slides/_rels/slide101.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image" Target="../media/image112.emf"/><Relationship Id="rId3" Type="http://schemas.openxmlformats.org/officeDocument/2006/relationships/image" Target="../media/image102.png"/><Relationship Id="rId7" Type="http://schemas.openxmlformats.org/officeDocument/2006/relationships/image" Target="../media/image106.emf"/><Relationship Id="rId12" Type="http://schemas.openxmlformats.org/officeDocument/2006/relationships/image" Target="../media/image111.emf"/><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05.emf"/><Relationship Id="rId11" Type="http://schemas.openxmlformats.org/officeDocument/2006/relationships/image" Target="../media/image110.emf"/><Relationship Id="rId5" Type="http://schemas.openxmlformats.org/officeDocument/2006/relationships/image" Target="../media/image104.emf"/><Relationship Id="rId10" Type="http://schemas.openxmlformats.org/officeDocument/2006/relationships/image" Target="../media/image109.emf"/><Relationship Id="rId4" Type="http://schemas.openxmlformats.org/officeDocument/2006/relationships/image" Target="../media/image262.png"/><Relationship Id="rId9" Type="http://schemas.openxmlformats.org/officeDocument/2006/relationships/image" Target="../media/image108.emf"/><Relationship Id="rId1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7.xml"/><Relationship Id="rId4" Type="http://schemas.openxmlformats.org/officeDocument/2006/relationships/image" Target="../media/image266.png"/></Relationships>
</file>

<file path=ppt/slides/_rels/slide10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7.png"/><Relationship Id="rId7"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105.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77.png"/><Relationship Id="rId7" Type="http://schemas.openxmlformats.org/officeDocument/2006/relationships/image" Target="../media/image270.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76.png"/><Relationship Id="rId9" Type="http://schemas.openxmlformats.org/officeDocument/2006/relationships/image" Target="../media/image200.png"/></Relationships>
</file>

<file path=ppt/slides/_rels/slide106.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emf"/><Relationship Id="rId3" Type="http://schemas.openxmlformats.org/officeDocument/2006/relationships/image" Target="../media/image272.png"/><Relationship Id="rId7" Type="http://schemas.openxmlformats.org/officeDocument/2006/relationships/image" Target="../media/image105.emf"/><Relationship Id="rId12" Type="http://schemas.openxmlformats.org/officeDocument/2006/relationships/image" Target="../media/image110.emf"/><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04.emf"/><Relationship Id="rId11" Type="http://schemas.openxmlformats.org/officeDocument/2006/relationships/image" Target="../media/image109.emf"/><Relationship Id="rId5" Type="http://schemas.openxmlformats.org/officeDocument/2006/relationships/image" Target="../media/image64.png"/><Relationship Id="rId15" Type="http://schemas.openxmlformats.org/officeDocument/2006/relationships/image" Target="../media/image273.png"/><Relationship Id="rId10" Type="http://schemas.openxmlformats.org/officeDocument/2006/relationships/image" Target="../media/image108.emf"/><Relationship Id="rId4" Type="http://schemas.openxmlformats.org/officeDocument/2006/relationships/image" Target="../media/image62.png"/><Relationship Id="rId9" Type="http://schemas.openxmlformats.org/officeDocument/2006/relationships/image" Target="../media/image107.emf"/><Relationship Id="rId14" Type="http://schemas.openxmlformats.org/officeDocument/2006/relationships/image" Target="../media/image112.emf"/></Relationships>
</file>

<file path=ppt/slides/_rels/slide107.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image" Target="../media/image274.png"/><Relationship Id="rId1" Type="http://schemas.openxmlformats.org/officeDocument/2006/relationships/slideLayout" Target="../slideLayouts/slideLayout7.xml"/><Relationship Id="rId6" Type="http://schemas.openxmlformats.org/officeDocument/2006/relationships/image" Target="../media/image278.emf"/><Relationship Id="rId5" Type="http://schemas.openxmlformats.org/officeDocument/2006/relationships/image" Target="../media/image277.emf"/><Relationship Id="rId4" Type="http://schemas.openxmlformats.org/officeDocument/2006/relationships/image" Target="../media/image276.png"/></Relationships>
</file>

<file path=ppt/slides/_rels/slide10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6.xml"/><Relationship Id="rId4" Type="http://schemas.openxmlformats.org/officeDocument/2006/relationships/image" Target="../media/image282.png"/></Relationships>
</file>

<file path=ppt/slides/_rels/slide109.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77.emf"/><Relationship Id="rId7" Type="http://schemas.openxmlformats.org/officeDocument/2006/relationships/image" Target="../media/image284.png"/><Relationship Id="rId2" Type="http://schemas.openxmlformats.org/officeDocument/2006/relationships/image" Target="../media/image274.png"/><Relationship Id="rId1" Type="http://schemas.openxmlformats.org/officeDocument/2006/relationships/slideLayout" Target="../slideLayouts/slideLayout7.xml"/><Relationship Id="rId6" Type="http://schemas.openxmlformats.org/officeDocument/2006/relationships/image" Target="../media/image283.png"/><Relationship Id="rId5" Type="http://schemas.openxmlformats.org/officeDocument/2006/relationships/image" Target="../media/image279.png"/><Relationship Id="rId4" Type="http://schemas.openxmlformats.org/officeDocument/2006/relationships/image" Target="../media/image278.emf"/><Relationship Id="rId9" Type="http://schemas.openxmlformats.org/officeDocument/2006/relationships/image" Target="../media/image28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289.emf"/><Relationship Id="rId4" Type="http://schemas.openxmlformats.org/officeDocument/2006/relationships/image" Target="../media/image288.emf"/></Relationships>
</file>

<file path=ppt/slides/_rels/slide111.xml.rels><?xml version="1.0" encoding="UTF-8" standalone="yes"?>
<Relationships xmlns="http://schemas.openxmlformats.org/package/2006/relationships"><Relationship Id="rId3" Type="http://schemas.openxmlformats.org/officeDocument/2006/relationships/image" Target="../media/image291.png"/><Relationship Id="rId7" Type="http://schemas.openxmlformats.org/officeDocument/2006/relationships/image" Target="../media/image293.pn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92.png"/></Relationships>
</file>

<file path=ppt/slides/_rels/slide112.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13.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2.png"/><Relationship Id="rId7" Type="http://schemas.openxmlformats.org/officeDocument/2006/relationships/image" Target="../media/image224.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26.png"/></Relationships>
</file>

<file path=ppt/slides/_rels/slide1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image" Target="../media/image303.png"/><Relationship Id="rId5" Type="http://schemas.openxmlformats.org/officeDocument/2006/relationships/image" Target="../media/image302.emf"/><Relationship Id="rId4" Type="http://schemas.openxmlformats.org/officeDocument/2006/relationships/image" Target="../media/image301.png"/></Relationships>
</file>

<file path=ppt/slides/_rels/slide115.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216.png"/><Relationship Id="rId3" Type="http://schemas.openxmlformats.org/officeDocument/2006/relationships/image" Target="../media/image304.png"/><Relationship Id="rId7" Type="http://schemas.openxmlformats.org/officeDocument/2006/relationships/image" Target="../media/image107.emf"/><Relationship Id="rId12" Type="http://schemas.openxmlformats.org/officeDocument/2006/relationships/image" Target="../media/image112.emf"/><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5" Type="http://schemas.openxmlformats.org/officeDocument/2006/relationships/image" Target="../media/image306.png"/><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 Id="rId14" Type="http://schemas.openxmlformats.org/officeDocument/2006/relationships/image" Target="../media/image305.png"/></Relationships>
</file>

<file path=ppt/slides/_rels/slide11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314.emf"/><Relationship Id="rId3" Type="http://schemas.openxmlformats.org/officeDocument/2006/relationships/image" Target="../media/image309.png"/><Relationship Id="rId7" Type="http://schemas.openxmlformats.org/officeDocument/2006/relationships/image" Target="../media/image313.emf"/><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12.emf"/><Relationship Id="rId5" Type="http://schemas.openxmlformats.org/officeDocument/2006/relationships/image" Target="../media/image311.emf"/><Relationship Id="rId4" Type="http://schemas.openxmlformats.org/officeDocument/2006/relationships/image" Target="../media/image310.emf"/><Relationship Id="rId9" Type="http://schemas.openxmlformats.org/officeDocument/2006/relationships/image" Target="../media/image315.emf"/></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321.png"/><Relationship Id="rId18" Type="http://schemas.openxmlformats.org/officeDocument/2006/relationships/hyperlink" Target="http://www.jlab.org/exp_prog/proposals/07/PR12-07-107.pdf" TargetMode="External"/><Relationship Id="rId3" Type="http://schemas.openxmlformats.org/officeDocument/2006/relationships/tags" Target="../tags/tag8.xml"/><Relationship Id="rId7" Type="http://schemas.openxmlformats.org/officeDocument/2006/relationships/slideLayout" Target="../slideLayouts/slideLayout2.xml"/><Relationship Id="rId12" Type="http://schemas.openxmlformats.org/officeDocument/2006/relationships/image" Target="../media/image320.png"/><Relationship Id="rId17" Type="http://schemas.openxmlformats.org/officeDocument/2006/relationships/image" Target="../media/image325.png"/><Relationship Id="rId2" Type="http://schemas.openxmlformats.org/officeDocument/2006/relationships/tags" Target="../tags/tag7.xml"/><Relationship Id="rId16" Type="http://schemas.openxmlformats.org/officeDocument/2006/relationships/image" Target="../media/image324.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319.emf"/><Relationship Id="rId5" Type="http://schemas.openxmlformats.org/officeDocument/2006/relationships/tags" Target="../tags/tag10.xml"/><Relationship Id="rId15" Type="http://schemas.openxmlformats.org/officeDocument/2006/relationships/image" Target="../media/image323.png"/><Relationship Id="rId10" Type="http://schemas.openxmlformats.org/officeDocument/2006/relationships/image" Target="../media/image318.emf"/><Relationship Id="rId4" Type="http://schemas.openxmlformats.org/officeDocument/2006/relationships/tags" Target="../tags/tag9.xml"/><Relationship Id="rId9" Type="http://schemas.openxmlformats.org/officeDocument/2006/relationships/image" Target="../media/image317.png"/><Relationship Id="rId14" Type="http://schemas.openxmlformats.org/officeDocument/2006/relationships/image" Target="../media/image322.png"/></Relationships>
</file>

<file path=ppt/slides/_rels/slide121.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7.png"/><Relationship Id="rId7" Type="http://schemas.openxmlformats.org/officeDocument/2006/relationships/image" Target="../media/image330.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328.png"/><Relationship Id="rId10" Type="http://schemas.openxmlformats.org/officeDocument/2006/relationships/hyperlink" Target="https://arxiv.org/abs/1204.4161" TargetMode="External"/><Relationship Id="rId4" Type="http://schemas.openxmlformats.org/officeDocument/2006/relationships/hyperlink" Target="https://arxiv.org/pdf/1212.5407.pdf" TargetMode="External"/><Relationship Id="rId9" Type="http://schemas.openxmlformats.org/officeDocument/2006/relationships/image" Target="../media/image332.png"/></Relationships>
</file>

<file path=ppt/slides/_rels/slide1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335.emf"/><Relationship Id="rId5" Type="http://schemas.openxmlformats.org/officeDocument/2006/relationships/image" Target="../media/image334.emf"/><Relationship Id="rId4" Type="http://schemas.openxmlformats.org/officeDocument/2006/relationships/image" Target="../media/image333.png"/></Relationships>
</file>

<file path=ppt/slides/_rels/slide123.xml.rels><?xml version="1.0" encoding="UTF-8" standalone="yes"?>
<Relationships xmlns="http://schemas.openxmlformats.org/package/2006/relationships"><Relationship Id="rId3" Type="http://schemas.openxmlformats.org/officeDocument/2006/relationships/image" Target="../media/image334.emf"/><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335.emf"/></Relationships>
</file>

<file path=ppt/slides/_rels/slide124.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239.png"/></Relationships>
</file>

<file path=ppt/slides/_rels/slide12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35.emf"/><Relationship Id="rId7" Type="http://schemas.openxmlformats.org/officeDocument/2006/relationships/image" Target="../media/image340.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6.png"/><Relationship Id="rId9" Type="http://schemas.openxmlformats.org/officeDocument/2006/relationships/image" Target="../media/image139.png"/></Relationships>
</file>

<file path=ppt/slides/_rels/slide12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 Id="rId4" Type="http://schemas.openxmlformats.org/officeDocument/2006/relationships/image" Target="../media/image343.png"/></Relationships>
</file>

<file path=ppt/slides/_rels/slide12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tags" Target="../tags/tag5.xml"/><Relationship Id="rId7" Type="http://schemas.openxmlformats.org/officeDocument/2006/relationships/image" Target="../media/image56.png"/><Relationship Id="rId12" Type="http://schemas.openxmlformats.org/officeDocument/2006/relationships/image" Target="../media/image10.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5.png"/><Relationship Id="rId11" Type="http://schemas.openxmlformats.org/officeDocument/2006/relationships/image" Target="../media/image60.wmf"/><Relationship Id="rId5" Type="http://schemas.openxmlformats.org/officeDocument/2006/relationships/notesSlide" Target="../notesSlides/notesSlide10.xml"/><Relationship Id="rId10" Type="http://schemas.openxmlformats.org/officeDocument/2006/relationships/image" Target="../media/image59.png"/><Relationship Id="rId4" Type="http://schemas.openxmlformats.org/officeDocument/2006/relationships/slideLayout" Target="../slideLayouts/slideLayout7.xml"/><Relationship Id="rId9" Type="http://schemas.openxmlformats.org/officeDocument/2006/relationships/image" Target="../media/image58.wmf"/></Relationships>
</file>

<file path=ppt/slides/_rels/slide130.xml.rels><?xml version="1.0" encoding="UTF-8" standalone="yes"?>
<Relationships xmlns="http://schemas.openxmlformats.org/package/2006/relationships"><Relationship Id="rId8" Type="http://schemas.openxmlformats.org/officeDocument/2006/relationships/hyperlink" Target="https://arxiv.org/abs/1508.07612" TargetMode="External"/><Relationship Id="rId3" Type="http://schemas.openxmlformats.org/officeDocument/2006/relationships/image" Target="../media/image326.png"/><Relationship Id="rId7" Type="http://schemas.openxmlformats.org/officeDocument/2006/relationships/hyperlink" Target="https://arxiv.org/abs/0907.2596" TargetMode="External"/><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1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3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51.png"/><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135.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 Id="rId4" Type="http://schemas.openxmlformats.org/officeDocument/2006/relationships/image" Target="../media/image356.png"/></Relationships>
</file>

<file path=ppt/slides/_rels/slide138.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58.png"/></Relationships>
</file>

<file path=ppt/slides/_rels/slide13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29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36.png"/></Relationships>
</file>

<file path=ppt/slides/_rels/slide144.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369.emf"/><Relationship Id="rId3" Type="http://schemas.openxmlformats.org/officeDocument/2006/relationships/image" Target="../media/image364.emf"/><Relationship Id="rId7" Type="http://schemas.openxmlformats.org/officeDocument/2006/relationships/image" Target="../media/image368.emf"/><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67.emf"/><Relationship Id="rId5" Type="http://schemas.openxmlformats.org/officeDocument/2006/relationships/image" Target="../media/image366.emf"/><Relationship Id="rId10" Type="http://schemas.openxmlformats.org/officeDocument/2006/relationships/image" Target="../media/image371.png"/><Relationship Id="rId4" Type="http://schemas.openxmlformats.org/officeDocument/2006/relationships/image" Target="../media/image365.emf"/><Relationship Id="rId9" Type="http://schemas.openxmlformats.org/officeDocument/2006/relationships/image" Target="../media/image37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76.emf"/><Relationship Id="rId5" Type="http://schemas.openxmlformats.org/officeDocument/2006/relationships/image" Target="../media/image375.png"/><Relationship Id="rId4" Type="http://schemas.openxmlformats.org/officeDocument/2006/relationships/image" Target="../media/image374.png"/></Relationships>
</file>

<file path=ppt/slides/_rels/slide1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49.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0.xml.rels><?xml version="1.0" encoding="UTF-8" standalone="yes"?>
<Relationships xmlns="http://schemas.openxmlformats.org/package/2006/relationships"><Relationship Id="rId8" Type="http://schemas.openxmlformats.org/officeDocument/2006/relationships/image" Target="../media/image379.png"/><Relationship Id="rId13" Type="http://schemas.openxmlformats.org/officeDocument/2006/relationships/image" Target="../media/image383.png"/><Relationship Id="rId3" Type="http://schemas.openxmlformats.org/officeDocument/2006/relationships/tags" Target="../tags/tag14.xml"/><Relationship Id="rId7" Type="http://schemas.openxmlformats.org/officeDocument/2006/relationships/image" Target="../media/image378.png"/><Relationship Id="rId12" Type="http://schemas.openxmlformats.org/officeDocument/2006/relationships/image" Target="../media/image382.w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87.xml"/><Relationship Id="rId11" Type="http://schemas.openxmlformats.org/officeDocument/2006/relationships/image" Target="../media/image56.png"/><Relationship Id="rId5" Type="http://schemas.openxmlformats.org/officeDocument/2006/relationships/slideLayout" Target="../slideLayouts/slideLayout7.xml"/><Relationship Id="rId10" Type="http://schemas.openxmlformats.org/officeDocument/2006/relationships/image" Target="../media/image381.png"/><Relationship Id="rId4" Type="http://schemas.openxmlformats.org/officeDocument/2006/relationships/tags" Target="../tags/tag15.xml"/><Relationship Id="rId9" Type="http://schemas.openxmlformats.org/officeDocument/2006/relationships/image" Target="../media/image380.wmf"/><Relationship Id="rId14" Type="http://schemas.openxmlformats.org/officeDocument/2006/relationships/image" Target="../media/image384.png"/></Relationships>
</file>

<file path=ppt/slides/_rels/slide151.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arxiv.org/abs/2101.03544" TargetMode="External"/><Relationship Id="rId5" Type="http://schemas.openxmlformats.org/officeDocument/2006/relationships/image" Target="../media/image92.png"/><Relationship Id="rId4" Type="http://schemas.openxmlformats.org/officeDocument/2006/relationships/image" Target="../media/image91.emf"/></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image" Target="../media/image112.emf"/><Relationship Id="rId3" Type="http://schemas.openxmlformats.org/officeDocument/2006/relationships/image" Target="../media/image102.png"/><Relationship Id="rId7" Type="http://schemas.openxmlformats.org/officeDocument/2006/relationships/image" Target="../media/image106.emf"/><Relationship Id="rId12" Type="http://schemas.openxmlformats.org/officeDocument/2006/relationships/image" Target="../media/image111.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5.emf"/><Relationship Id="rId11" Type="http://schemas.openxmlformats.org/officeDocument/2006/relationships/image" Target="../media/image110.emf"/><Relationship Id="rId5" Type="http://schemas.openxmlformats.org/officeDocument/2006/relationships/image" Target="../media/image104.emf"/><Relationship Id="rId15" Type="http://schemas.openxmlformats.org/officeDocument/2006/relationships/image" Target="../media/image114.png"/><Relationship Id="rId10" Type="http://schemas.openxmlformats.org/officeDocument/2006/relationships/image" Target="../media/image109.emf"/><Relationship Id="rId4" Type="http://schemas.openxmlformats.org/officeDocument/2006/relationships/image" Target="../media/image103.png"/><Relationship Id="rId9" Type="http://schemas.openxmlformats.org/officeDocument/2006/relationships/image" Target="../media/image108.emf"/><Relationship Id="rId1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34.png"/><Relationship Id="rId7" Type="http://schemas.openxmlformats.org/officeDocument/2006/relationships/image" Target="../media/image138.emf"/><Relationship Id="rId12"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7.emf"/><Relationship Id="rId11" Type="http://schemas.openxmlformats.org/officeDocument/2006/relationships/image" Target="../media/image141.pn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emf"/><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image" Target="../media/image148.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1.png"/><Relationship Id="rId11" Type="http://schemas.openxmlformats.org/officeDocument/2006/relationships/image" Target="../media/image152.png"/><Relationship Id="rId5" Type="http://schemas.openxmlformats.org/officeDocument/2006/relationships/image" Target="../media/image150.jpeg"/><Relationship Id="rId10" Type="http://schemas.openxmlformats.org/officeDocument/2006/relationships/image" Target="../media/image147.emf"/><Relationship Id="rId4" Type="http://schemas.openxmlformats.org/officeDocument/2006/relationships/image" Target="../media/image149.png"/><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6.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1.jpeg"/><Relationship Id="rId3" Type="http://schemas.openxmlformats.org/officeDocument/2006/relationships/image" Target="../media/image157.png"/><Relationship Id="rId7" Type="http://schemas.openxmlformats.org/officeDocument/2006/relationships/image" Target="../media/image159.jpeg"/><Relationship Id="rId12"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63.jpeg"/><Relationship Id="rId5" Type="http://schemas.openxmlformats.org/officeDocument/2006/relationships/image" Target="../media/image158.png"/><Relationship Id="rId10" Type="http://schemas.openxmlformats.org/officeDocument/2006/relationships/image" Target="../media/image162.jpeg"/><Relationship Id="rId4" Type="http://schemas.openxmlformats.org/officeDocument/2006/relationships/image" Target="../media/image7.jpeg"/><Relationship Id="rId9" Type="http://schemas.openxmlformats.org/officeDocument/2006/relationships/image" Target="../media/image161.jpeg"/></Relationships>
</file>

<file path=ppt/slides/_rels/slide47.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48.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image" Target="../media/image110.emf"/><Relationship Id="rId3" Type="http://schemas.openxmlformats.org/officeDocument/2006/relationships/image" Target="../media/image114.png"/><Relationship Id="rId7" Type="http://schemas.openxmlformats.org/officeDocument/2006/relationships/image" Target="../media/image104.emf"/><Relationship Id="rId12" Type="http://schemas.openxmlformats.org/officeDocument/2006/relationships/image" Target="../media/image109.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emf"/><Relationship Id="rId5" Type="http://schemas.openxmlformats.org/officeDocument/2006/relationships/image" Target="../media/image102.png"/><Relationship Id="rId15" Type="http://schemas.openxmlformats.org/officeDocument/2006/relationships/image" Target="../media/image112.emf"/><Relationship Id="rId10" Type="http://schemas.openxmlformats.org/officeDocument/2006/relationships/image" Target="../media/image107.emf"/><Relationship Id="rId4" Type="http://schemas.openxmlformats.org/officeDocument/2006/relationships/image" Target="../media/image172.png"/><Relationship Id="rId9" Type="http://schemas.openxmlformats.org/officeDocument/2006/relationships/image" Target="../media/image106.emf"/><Relationship Id="rId14" Type="http://schemas.openxmlformats.org/officeDocument/2006/relationships/image" Target="../media/image111.emf"/></Relationships>
</file>

<file path=ppt/slides/_rels/slide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5.tm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8.tmp"/><Relationship Id="rId5" Type="http://schemas.openxmlformats.org/officeDocument/2006/relationships/image" Target="../media/image177.tmp"/><Relationship Id="rId4" Type="http://schemas.openxmlformats.org/officeDocument/2006/relationships/image" Target="../media/image176.tmp"/></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181.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81.png"/><Relationship Id="rId7" Type="http://schemas.openxmlformats.org/officeDocument/2006/relationships/image" Target="../media/image20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0.emf"/><Relationship Id="rId5" Type="http://schemas.openxmlformats.org/officeDocument/2006/relationships/image" Target="../media/image206.emf"/><Relationship Id="rId4" Type="http://schemas.openxmlformats.org/officeDocument/2006/relationships/image" Target="../media/image205.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0.emf"/><Relationship Id="rId5" Type="http://schemas.openxmlformats.org/officeDocument/2006/relationships/image" Target="../media/image206.emf"/><Relationship Id="rId4" Type="http://schemas.openxmlformats.org/officeDocument/2006/relationships/image" Target="../media/image209.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211.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7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181.png"/></Relationships>
</file>

<file path=ppt/slides/_rels/slide77.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216.png"/><Relationship Id="rId3" Type="http://schemas.openxmlformats.org/officeDocument/2006/relationships/image" Target="../media/image12.png"/><Relationship Id="rId7" Type="http://schemas.openxmlformats.org/officeDocument/2006/relationships/image" Target="../media/image107.emf"/><Relationship Id="rId12" Type="http://schemas.openxmlformats.org/officeDocument/2006/relationships/image" Target="../media/image112.emf"/><Relationship Id="rId17" Type="http://schemas.openxmlformats.org/officeDocument/2006/relationships/image" Target="../media/image218.png"/><Relationship Id="rId2" Type="http://schemas.openxmlformats.org/officeDocument/2006/relationships/notesSlide" Target="../notesSlides/notesSlide57.xml"/><Relationship Id="rId16"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5" Type="http://schemas.openxmlformats.org/officeDocument/2006/relationships/image" Target="../media/image102.png"/><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 Id="rId1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7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arxiv.org/ct?url=https%3A%2F%2Fdx.doi.org%2F10.1007%2FJHEP01%25282021%2529126&amp;v=0faef22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8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2.png"/><Relationship Id="rId7" Type="http://schemas.openxmlformats.org/officeDocument/2006/relationships/image" Target="../media/image224.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26.png"/></Relationships>
</file>

<file path=ppt/slides/_rels/slide8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29.png"/><Relationship Id="rId1" Type="http://schemas.openxmlformats.org/officeDocument/2006/relationships/slideLayout" Target="../slideLayouts/slideLayout6.xml"/><Relationship Id="rId5" Type="http://schemas.openxmlformats.org/officeDocument/2006/relationships/image" Target="../media/image138.emf"/><Relationship Id="rId4" Type="http://schemas.openxmlformats.org/officeDocument/2006/relationships/image" Target="../media/image137.emf"/></Relationships>
</file>

<file path=ppt/slides/_rels/slide8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8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hyperlink" Target="https://arxiv.org/pdf/1108.1713.pdf" TargetMode="External"/><Relationship Id="rId4" Type="http://schemas.openxmlformats.org/officeDocument/2006/relationships/image" Target="../media/image233.png"/></Relationships>
</file>

<file path=ppt/slides/_rels/slide8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88.xml.rels><?xml version="1.0" encoding="UTF-8" standalone="yes"?>
<Relationships xmlns="http://schemas.openxmlformats.org/package/2006/relationships"><Relationship Id="rId8" Type="http://schemas.openxmlformats.org/officeDocument/2006/relationships/image" Target="../media/image245.emf"/><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6.png"/></Relationships>
</file>

<file path=ppt/slides/_rels/slide89.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2.png"/><Relationship Id="rId7" Type="http://schemas.openxmlformats.org/officeDocument/2006/relationships/image" Target="../media/image224.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9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a:extLst>
              <a:ext uri="{FF2B5EF4-FFF2-40B4-BE49-F238E27FC236}">
                <a16:creationId xmlns:a16="http://schemas.microsoft.com/office/drawing/2014/main" id="{F8E3DC32-B6D5-40FE-AC77-406E576800F7}"/>
              </a:ext>
            </a:extLst>
          </p:cNvPr>
          <p:cNvSpPr>
            <a:spLocks noGrp="1" noChangeArrowheads="1"/>
          </p:cNvSpPr>
          <p:nvPr>
            <p:ph type="title"/>
          </p:nvPr>
        </p:nvSpPr>
        <p:spPr>
          <a:xfrm>
            <a:off x="20249" y="6394"/>
            <a:ext cx="8991600" cy="738934"/>
          </a:xfrm>
        </p:spPr>
        <p:txBody>
          <a:bodyPr/>
          <a:lstStyle/>
          <a:p>
            <a:r>
              <a:rPr lang="en-US" sz="2800" dirty="0"/>
              <a:t>3D Structure of the Nucleon: from JLab12 to JLab24</a:t>
            </a:r>
            <a:endParaRPr lang="en-US" sz="1800" dirty="0">
              <a:solidFill>
                <a:schemeClr val="tx1"/>
              </a:solidFill>
            </a:endParaRPr>
          </a:p>
        </p:txBody>
      </p:sp>
      <p:sp>
        <p:nvSpPr>
          <p:cNvPr id="15363" name="Slide Number Placeholder 6">
            <a:extLst>
              <a:ext uri="{FF2B5EF4-FFF2-40B4-BE49-F238E27FC236}">
                <a16:creationId xmlns:a16="http://schemas.microsoft.com/office/drawing/2014/main" id="{3761204F-2144-4984-B236-760CA7761A8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66B3F89-BB66-4609-B97F-669EB48D1ABF}" type="slidenum">
              <a:rPr lang="en-US" altLang="en-US" sz="1400"/>
              <a:pPr>
                <a:spcBef>
                  <a:spcPct val="0"/>
                </a:spcBef>
                <a:buFontTx/>
                <a:buNone/>
              </a:pPr>
              <a:t>1</a:t>
            </a:fld>
            <a:endParaRPr lang="en-US" altLang="en-US" sz="1400"/>
          </a:p>
        </p:txBody>
      </p:sp>
      <p:sp>
        <p:nvSpPr>
          <p:cNvPr id="15364" name="Footer Placeholder 7">
            <a:extLst>
              <a:ext uri="{FF2B5EF4-FFF2-40B4-BE49-F238E27FC236}">
                <a16:creationId xmlns:a16="http://schemas.microsoft.com/office/drawing/2014/main" id="{5BAFDA04-8741-4A0D-B16C-79CB2B1FE694}"/>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5366" name="Rectangle 1">
            <a:extLst>
              <a:ext uri="{FF2B5EF4-FFF2-40B4-BE49-F238E27FC236}">
                <a16:creationId xmlns:a16="http://schemas.microsoft.com/office/drawing/2014/main" id="{94C57A3B-DD8D-4ACF-A531-42F348C50455}"/>
              </a:ext>
            </a:extLst>
          </p:cNvPr>
          <p:cNvSpPr>
            <a:spLocks noChangeArrowheads="1"/>
          </p:cNvSpPr>
          <p:nvPr/>
        </p:nvSpPr>
        <p:spPr bwMode="auto">
          <a:xfrm>
            <a:off x="0" y="3993451"/>
            <a:ext cx="9070128" cy="27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eaLnBrk="1" hangingPunct="1">
              <a:lnSpc>
                <a:spcPct val="80000"/>
              </a:lnSpc>
              <a:spcBef>
                <a:spcPct val="0"/>
              </a:spcBef>
              <a:buNone/>
            </a:pPr>
            <a:endParaRPr lang="en-US" altLang="en-US" sz="2400" dirty="0"/>
          </a:p>
          <a:p>
            <a:pPr eaLnBrk="1" hangingPunct="1">
              <a:lnSpc>
                <a:spcPct val="80000"/>
              </a:lnSpc>
              <a:spcBef>
                <a:spcPct val="0"/>
              </a:spcBef>
            </a:pPr>
            <a:r>
              <a:rPr lang="en-US" altLang="en-US" sz="2000" dirty="0"/>
              <a:t>Studies of 3D structure</a:t>
            </a:r>
          </a:p>
          <a:p>
            <a:pPr lvl="1" eaLnBrk="1" hangingPunct="1">
              <a:spcBef>
                <a:spcPct val="0"/>
              </a:spcBef>
            </a:pPr>
            <a:r>
              <a:rPr lang="en-US" altLang="en-US" sz="2000" dirty="0"/>
              <a:t>New understanding of the transverse momentum distributions in SIDIS and the role of Vector Mesons</a:t>
            </a:r>
          </a:p>
          <a:p>
            <a:pPr lvl="1" eaLnBrk="1" hangingPunct="1">
              <a:spcBef>
                <a:spcPct val="0"/>
              </a:spcBef>
            </a:pPr>
            <a:r>
              <a:rPr lang="en-US" altLang="en-US" sz="2000" dirty="0"/>
              <a:t>Possible new interpretation of some SSAs (correlations of hadrons)</a:t>
            </a:r>
          </a:p>
          <a:p>
            <a:pPr lvl="1" eaLnBrk="1" hangingPunct="1">
              <a:spcBef>
                <a:spcPct val="0"/>
              </a:spcBef>
            </a:pPr>
            <a:r>
              <a:rPr lang="en-US" altLang="en-US" sz="2000" dirty="0"/>
              <a:t>Critical role of JLab24 (evolution, large transverse momentum, non-perturbative sea)</a:t>
            </a:r>
          </a:p>
          <a:p>
            <a:pPr eaLnBrk="1" hangingPunct="1">
              <a:lnSpc>
                <a:spcPct val="80000"/>
              </a:lnSpc>
              <a:spcBef>
                <a:spcPct val="0"/>
              </a:spcBef>
            </a:pPr>
            <a:r>
              <a:rPr lang="en-US" altLang="en-US" sz="2000" dirty="0"/>
              <a:t>Summary</a:t>
            </a:r>
          </a:p>
          <a:p>
            <a:pPr marL="0" indent="0" eaLnBrk="1" hangingPunct="1">
              <a:lnSpc>
                <a:spcPct val="80000"/>
              </a:lnSpc>
              <a:spcBef>
                <a:spcPct val="0"/>
              </a:spcBef>
              <a:buNone/>
            </a:pPr>
            <a:endParaRPr lang="en-US" altLang="en-US" sz="2400" dirty="0"/>
          </a:p>
        </p:txBody>
      </p:sp>
      <p:sp>
        <p:nvSpPr>
          <p:cNvPr id="9" name="Text Box 8">
            <a:extLst>
              <a:ext uri="{FF2B5EF4-FFF2-40B4-BE49-F238E27FC236}">
                <a16:creationId xmlns:a16="http://schemas.microsoft.com/office/drawing/2014/main" id="{AF2536AF-E928-8744-850A-8C20640822AA}"/>
              </a:ext>
            </a:extLst>
          </p:cNvPr>
          <p:cNvSpPr txBox="1">
            <a:spLocks noChangeArrowheads="1"/>
          </p:cNvSpPr>
          <p:nvPr/>
        </p:nvSpPr>
        <p:spPr bwMode="auto">
          <a:xfrm>
            <a:off x="1371600" y="858381"/>
            <a:ext cx="5791200" cy="461665"/>
          </a:xfrm>
          <a:prstGeom prst="rect">
            <a:avLst/>
          </a:prstGeom>
          <a:solidFill>
            <a:schemeClr val="bg1"/>
          </a:solidFill>
          <a:ln w="12700">
            <a:noFill/>
            <a:miter lim="800000"/>
            <a:headEnd/>
            <a:tailEnd/>
          </a:ln>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b="1" dirty="0" err="1">
                <a:solidFill>
                  <a:srgbClr val="CC3399"/>
                </a:solidFill>
                <a:effectLst>
                  <a:outerShdw blurRad="38100" dist="38100" dir="2700000" algn="tl">
                    <a:srgbClr val="C0C0C0"/>
                  </a:outerShdw>
                </a:effectLst>
              </a:rPr>
              <a:t>Harut</a:t>
            </a:r>
            <a:r>
              <a:rPr lang="en-US" altLang="en-US" b="1" dirty="0">
                <a:solidFill>
                  <a:srgbClr val="CC3399"/>
                </a:solidFill>
                <a:effectLst>
                  <a:outerShdw blurRad="38100" dist="38100" dir="2700000" algn="tl">
                    <a:srgbClr val="C0C0C0"/>
                  </a:outerShdw>
                </a:effectLst>
              </a:rPr>
              <a:t> </a:t>
            </a:r>
            <a:r>
              <a:rPr lang="en-US" altLang="en-US" b="1" dirty="0" err="1">
                <a:solidFill>
                  <a:srgbClr val="CC3399"/>
                </a:solidFill>
                <a:effectLst>
                  <a:outerShdw blurRad="38100" dist="38100" dir="2700000" algn="tl">
                    <a:srgbClr val="C0C0C0"/>
                  </a:outerShdw>
                </a:effectLst>
              </a:rPr>
              <a:t>Avakian</a:t>
            </a:r>
            <a:r>
              <a:rPr lang="en-US" altLang="en-US" b="1" dirty="0">
                <a:solidFill>
                  <a:srgbClr val="CC3399"/>
                </a:solidFill>
                <a:effectLst>
                  <a:outerShdw blurRad="38100" dist="38100" dir="2700000" algn="tl">
                    <a:srgbClr val="C0C0C0"/>
                  </a:outerShdw>
                </a:effectLst>
              </a:rPr>
              <a:t> (</a:t>
            </a:r>
            <a:r>
              <a:rPr lang="en-US" altLang="en-US" b="1" dirty="0" err="1">
                <a:solidFill>
                  <a:srgbClr val="CC3399"/>
                </a:solidFill>
                <a:effectLst>
                  <a:outerShdw blurRad="38100" dist="38100" dir="2700000" algn="tl">
                    <a:srgbClr val="C0C0C0"/>
                  </a:outerShdw>
                </a:effectLst>
              </a:rPr>
              <a:t>JLab</a:t>
            </a:r>
            <a:r>
              <a:rPr lang="en-US" altLang="en-US" b="1" dirty="0">
                <a:solidFill>
                  <a:srgbClr val="CC3399"/>
                </a:solidFill>
                <a:effectLst>
                  <a:outerShdw blurRad="38100" dist="38100" dir="2700000" algn="tl">
                    <a:srgbClr val="C0C0C0"/>
                  </a:outerShdw>
                </a:effectLst>
              </a:rPr>
              <a:t>)</a:t>
            </a:r>
            <a:endParaRPr lang="en-US" altLang="en-US" b="1" baseline="30000" dirty="0">
              <a:solidFill>
                <a:srgbClr val="CC3399"/>
              </a:solidFill>
              <a:effectLst>
                <a:outerShdw blurRad="38100" dist="38100" dir="2700000" algn="tl">
                  <a:srgbClr val="C0C0C0"/>
                </a:outerShdw>
              </a:effectLst>
            </a:endParaRPr>
          </a:p>
        </p:txBody>
      </p:sp>
      <p:grpSp>
        <p:nvGrpSpPr>
          <p:cNvPr id="10" name="Group 9">
            <a:extLst>
              <a:ext uri="{FF2B5EF4-FFF2-40B4-BE49-F238E27FC236}">
                <a16:creationId xmlns:a16="http://schemas.microsoft.com/office/drawing/2014/main" id="{A506D95C-8AD3-46E9-9487-7CC5E8973565}"/>
              </a:ext>
            </a:extLst>
          </p:cNvPr>
          <p:cNvGrpSpPr>
            <a:grpSpLocks/>
          </p:cNvGrpSpPr>
          <p:nvPr/>
        </p:nvGrpSpPr>
        <p:grpSpPr bwMode="auto">
          <a:xfrm>
            <a:off x="-304800" y="1326620"/>
            <a:ext cx="9144000" cy="2547938"/>
            <a:chOff x="0" y="2946400"/>
            <a:chExt cx="9144000" cy="2547462"/>
          </a:xfrm>
        </p:grpSpPr>
        <p:pic>
          <p:nvPicPr>
            <p:cNvPr id="11" name="Picture 6" descr="20150317_083251.jpg">
              <a:extLst>
                <a:ext uri="{FF2B5EF4-FFF2-40B4-BE49-F238E27FC236}">
                  <a16:creationId xmlns:a16="http://schemas.microsoft.com/office/drawing/2014/main" id="{6571EB0C-F1B7-481D-A6AB-D0A5450C88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46400"/>
              <a:ext cx="914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Screen Shot 2015-03-17 at 5.46.17 PM.png">
              <a:extLst>
                <a:ext uri="{FF2B5EF4-FFF2-40B4-BE49-F238E27FC236}">
                  <a16:creationId xmlns:a16="http://schemas.microsoft.com/office/drawing/2014/main" id="{F724E585-AF7D-4B14-B898-727B215B03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24833"/>
              <a:ext cx="1905000" cy="106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E05C7EDD-FC0F-477B-88F7-77117899CF8B}"/>
              </a:ext>
            </a:extLst>
          </p:cNvPr>
          <p:cNvSpPr txBox="1"/>
          <p:nvPr/>
        </p:nvSpPr>
        <p:spPr>
          <a:xfrm>
            <a:off x="2514957" y="1396481"/>
            <a:ext cx="3504486" cy="461665"/>
          </a:xfrm>
          <a:prstGeom prst="rect">
            <a:avLst/>
          </a:prstGeom>
          <a:noFill/>
        </p:spPr>
        <p:txBody>
          <a:bodyPr wrap="none" rtlCol="0">
            <a:spAutoFit/>
          </a:bodyPr>
          <a:lstStyle/>
          <a:p>
            <a:r>
              <a:rPr lang="en-US" dirty="0"/>
              <a:t>LNF-INFN, 15 Dec 2020</a:t>
            </a:r>
          </a:p>
        </p:txBody>
      </p:sp>
    </p:spTree>
    <p:extLst>
      <p:ext uri="{BB962C8B-B14F-4D97-AF65-F5344CB8AC3E}">
        <p14:creationId xmlns:p14="http://schemas.microsoft.com/office/powerpoint/2010/main" val="40258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2">
            <a:extLst>
              <a:ext uri="{FF2B5EF4-FFF2-40B4-BE49-F238E27FC236}">
                <a16:creationId xmlns:a16="http://schemas.microsoft.com/office/drawing/2014/main" id="{74A711A5-E90E-4B43-A9A5-629B18AC3D6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2F1CFA9-E910-1547-BBCD-AA47407E9921}" type="slidenum">
              <a:rPr lang="en-US" altLang="en-US" sz="1400" smtClean="0"/>
              <a:pPr>
                <a:spcBef>
                  <a:spcPct val="0"/>
                </a:spcBef>
                <a:buFontTx/>
                <a:buNone/>
              </a:pPr>
              <a:t>10</a:t>
            </a:fld>
            <a:endParaRPr lang="en-US" altLang="en-US" sz="1400"/>
          </a:p>
        </p:txBody>
      </p:sp>
      <p:sp>
        <p:nvSpPr>
          <p:cNvPr id="59395" name="Rectangle 9">
            <a:extLst>
              <a:ext uri="{FF2B5EF4-FFF2-40B4-BE49-F238E27FC236}">
                <a16:creationId xmlns:a16="http://schemas.microsoft.com/office/drawing/2014/main" id="{616994CA-FA02-C342-87B0-42734B199132}"/>
              </a:ext>
            </a:extLst>
          </p:cNvPr>
          <p:cNvSpPr>
            <a:spLocks noChangeArrowheads="1"/>
          </p:cNvSpPr>
          <p:nvPr/>
        </p:nvSpPr>
        <p:spPr bwMode="auto">
          <a:xfrm>
            <a:off x="183515" y="39450"/>
            <a:ext cx="9057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dirty="0"/>
              <a:t>CLAS12 1h Multiplicities: high P</a:t>
            </a:r>
            <a:r>
              <a:rPr lang="en-US" altLang="en-US" baseline="-25000" dirty="0"/>
              <a:t>T </a:t>
            </a:r>
            <a:r>
              <a:rPr lang="en-US" altLang="en-US" dirty="0"/>
              <a:t>&amp; phase space </a:t>
            </a:r>
          </a:p>
        </p:txBody>
      </p:sp>
      <p:sp>
        <p:nvSpPr>
          <p:cNvPr id="59399" name="TextBox 7">
            <a:extLst>
              <a:ext uri="{FF2B5EF4-FFF2-40B4-BE49-F238E27FC236}">
                <a16:creationId xmlns:a16="http://schemas.microsoft.com/office/drawing/2014/main" id="{2ED7C654-C580-F445-80D0-6B1BBD4A9200}"/>
              </a:ext>
            </a:extLst>
          </p:cNvPr>
          <p:cNvSpPr txBox="1">
            <a:spLocks noChangeArrowheads="1"/>
          </p:cNvSpPr>
          <p:nvPr/>
        </p:nvSpPr>
        <p:spPr bwMode="auto">
          <a:xfrm>
            <a:off x="242054" y="5146934"/>
            <a:ext cx="8703948" cy="10772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1600" dirty="0"/>
              <a:t>Phase space limitations for direct pion production more significant at lower W, and lower z</a:t>
            </a:r>
          </a:p>
          <a:p>
            <a:pPr>
              <a:spcBef>
                <a:spcPct val="0"/>
              </a:spcBef>
            </a:pPr>
            <a:r>
              <a:rPr lang="en-US" altLang="en-US" sz="1600" dirty="0"/>
              <a:t>Decayed </a:t>
            </a:r>
            <a:r>
              <a:rPr lang="en-US" altLang="en-US" sz="1600" dirty="0" err="1"/>
              <a:t>pions</a:t>
            </a:r>
            <a:r>
              <a:rPr lang="en-US" altLang="en-US" sz="1600" dirty="0"/>
              <a:t> have a much steeper P</a:t>
            </a:r>
            <a:r>
              <a:rPr lang="en-US" altLang="en-US" sz="1600" baseline="-25000" dirty="0"/>
              <a:t>T</a:t>
            </a:r>
            <a:r>
              <a:rPr lang="en-US" altLang="en-US" sz="1600" dirty="0"/>
              <a:t> distribution at the same z (smaller average </a:t>
            </a:r>
            <a:r>
              <a:rPr lang="en-US" altLang="en-US" sz="1600" dirty="0" err="1"/>
              <a:t>k</a:t>
            </a:r>
            <a:r>
              <a:rPr lang="en-US" altLang="en-US" sz="1600" baseline="-25000" dirty="0" err="1"/>
              <a:t>T</a:t>
            </a:r>
            <a:r>
              <a:rPr lang="en-US" altLang="en-US" sz="1600" dirty="0"/>
              <a:t>!)</a:t>
            </a:r>
          </a:p>
          <a:p>
            <a:pPr>
              <a:spcBef>
                <a:spcPct val="0"/>
              </a:spcBef>
            </a:pPr>
            <a:r>
              <a:rPr lang="en-US" altLang="en-US" sz="1600" dirty="0"/>
              <a:t>JLab24 would allow to extend measurements to higher P</a:t>
            </a:r>
            <a:r>
              <a:rPr lang="en-US" altLang="en-US" sz="1600" baseline="-25000" dirty="0"/>
              <a:t>T</a:t>
            </a:r>
            <a:r>
              <a:rPr lang="en-US" altLang="en-US" sz="1600" dirty="0"/>
              <a:t>, to support the novel understanding of hadronization process suggested by the CLAS12 measurements</a:t>
            </a:r>
          </a:p>
        </p:txBody>
      </p:sp>
      <p:sp>
        <p:nvSpPr>
          <p:cNvPr id="10" name="Rectangle 6">
            <a:extLst>
              <a:ext uri="{FF2B5EF4-FFF2-40B4-BE49-F238E27FC236}">
                <a16:creationId xmlns:a16="http://schemas.microsoft.com/office/drawing/2014/main" id="{D7337864-FE39-7842-BEA2-B05049272102}"/>
              </a:ext>
            </a:extLst>
          </p:cNvPr>
          <p:cNvSpPr>
            <a:spLocks noChangeArrowheads="1"/>
          </p:cNvSpPr>
          <p:nvPr/>
        </p:nvSpPr>
        <p:spPr bwMode="auto">
          <a:xfrm>
            <a:off x="183514" y="917905"/>
            <a:ext cx="4921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The same  Gaussian Ansatz for transverse momentum used for </a:t>
            </a:r>
            <a:r>
              <a:rPr lang="en-US" altLang="en-US" sz="1400" dirty="0" err="1"/>
              <a:t>pions</a:t>
            </a:r>
            <a:r>
              <a:rPr lang="en-US" altLang="en-US" sz="1400" dirty="0"/>
              <a:t> and VMs to see the impact on P</a:t>
            </a:r>
            <a:r>
              <a:rPr lang="en-US" altLang="en-US" sz="1400" baseline="-25000" dirty="0"/>
              <a:t>T</a:t>
            </a:r>
            <a:r>
              <a:rPr lang="en-US" altLang="en-US" sz="1400" dirty="0"/>
              <a:t>  distribution.</a:t>
            </a:r>
          </a:p>
        </p:txBody>
      </p:sp>
      <p:sp>
        <p:nvSpPr>
          <p:cNvPr id="16" name="Footer Placeholder 7">
            <a:extLst>
              <a:ext uri="{FF2B5EF4-FFF2-40B4-BE49-F238E27FC236}">
                <a16:creationId xmlns:a16="http://schemas.microsoft.com/office/drawing/2014/main" id="{87E45772-DA3F-A94A-A6F7-5D64B66E650D}"/>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20" name="Picture 19">
            <a:extLst>
              <a:ext uri="{FF2B5EF4-FFF2-40B4-BE49-F238E27FC236}">
                <a16:creationId xmlns:a16="http://schemas.microsoft.com/office/drawing/2014/main" id="{2DE21641-FA33-6141-A7D1-D648041D3F65}"/>
              </a:ext>
            </a:extLst>
          </p:cNvPr>
          <p:cNvPicPr>
            <a:picLocks noChangeAspect="1"/>
          </p:cNvPicPr>
          <p:nvPr/>
        </p:nvPicPr>
        <p:blipFill>
          <a:blip r:embed="rId3"/>
          <a:stretch>
            <a:fillRect/>
          </a:stretch>
        </p:blipFill>
        <p:spPr>
          <a:xfrm>
            <a:off x="689544" y="1470881"/>
            <a:ext cx="3478307" cy="3647116"/>
          </a:xfrm>
          <a:prstGeom prst="rect">
            <a:avLst/>
          </a:prstGeom>
        </p:spPr>
      </p:pic>
      <p:sp>
        <p:nvSpPr>
          <p:cNvPr id="21" name="TextBox 20">
            <a:extLst>
              <a:ext uri="{FF2B5EF4-FFF2-40B4-BE49-F238E27FC236}">
                <a16:creationId xmlns:a16="http://schemas.microsoft.com/office/drawing/2014/main" id="{A702CE2E-B1AB-2D45-B6F2-D1D236CE4060}"/>
              </a:ext>
            </a:extLst>
          </p:cNvPr>
          <p:cNvSpPr txBox="1"/>
          <p:nvPr/>
        </p:nvSpPr>
        <p:spPr>
          <a:xfrm>
            <a:off x="1949321" y="3490438"/>
            <a:ext cx="1398756" cy="338554"/>
          </a:xfrm>
          <a:prstGeom prst="rect">
            <a:avLst/>
          </a:prstGeom>
          <a:noFill/>
        </p:spPr>
        <p:txBody>
          <a:bodyPr wrap="square" rtlCol="0">
            <a:spAutoFit/>
          </a:bodyPr>
          <a:lstStyle/>
          <a:p>
            <a:r>
              <a:rPr lang="en-US" sz="1600" dirty="0" err="1"/>
              <a:t>ep</a:t>
            </a:r>
            <a:r>
              <a:rPr lang="en-US" sz="1600" dirty="0" err="1">
                <a:sym typeface="Wingdings" pitchFamily="2" charset="2"/>
              </a:rPr>
              <a:t>e’</a:t>
            </a:r>
            <a:r>
              <a:rPr lang="en-US" sz="1600" dirty="0" err="1">
                <a:latin typeface="Symbol" pitchFamily="2" charset="2"/>
              </a:rPr>
              <a:t>p</a:t>
            </a:r>
            <a:r>
              <a:rPr lang="en-US" sz="1600" dirty="0" err="1">
                <a:sym typeface="Wingdings" pitchFamily="2" charset="2"/>
              </a:rPr>
              <a:t>+X</a:t>
            </a:r>
            <a:endParaRPr lang="en-US" sz="1600" dirty="0"/>
          </a:p>
        </p:txBody>
      </p:sp>
      <p:pic>
        <p:nvPicPr>
          <p:cNvPr id="24" name="Picture 23">
            <a:extLst>
              <a:ext uri="{FF2B5EF4-FFF2-40B4-BE49-F238E27FC236}">
                <a16:creationId xmlns:a16="http://schemas.microsoft.com/office/drawing/2014/main" id="{5DF0C02A-F487-B04E-BEE5-C994038CDD16}"/>
              </a:ext>
            </a:extLst>
          </p:cNvPr>
          <p:cNvPicPr>
            <a:picLocks noChangeAspect="1"/>
          </p:cNvPicPr>
          <p:nvPr/>
        </p:nvPicPr>
        <p:blipFill>
          <a:blip r:embed="rId4"/>
          <a:stretch>
            <a:fillRect/>
          </a:stretch>
        </p:blipFill>
        <p:spPr>
          <a:xfrm>
            <a:off x="3070842" y="1991927"/>
            <a:ext cx="934619" cy="811642"/>
          </a:xfrm>
          <a:prstGeom prst="rect">
            <a:avLst/>
          </a:prstGeom>
        </p:spPr>
      </p:pic>
      <p:pic>
        <p:nvPicPr>
          <p:cNvPr id="25" name="Picture 24">
            <a:extLst>
              <a:ext uri="{FF2B5EF4-FFF2-40B4-BE49-F238E27FC236}">
                <a16:creationId xmlns:a16="http://schemas.microsoft.com/office/drawing/2014/main" id="{1C57697E-0F29-454F-BE0C-27E7A02C7EFB}"/>
              </a:ext>
            </a:extLst>
          </p:cNvPr>
          <p:cNvPicPr>
            <a:picLocks noChangeAspect="1"/>
          </p:cNvPicPr>
          <p:nvPr/>
        </p:nvPicPr>
        <p:blipFill>
          <a:blip r:embed="rId5"/>
          <a:stretch>
            <a:fillRect/>
          </a:stretch>
        </p:blipFill>
        <p:spPr>
          <a:xfrm>
            <a:off x="4191000" y="1542294"/>
            <a:ext cx="3581400" cy="3474181"/>
          </a:xfrm>
          <a:prstGeom prst="rect">
            <a:avLst/>
          </a:prstGeom>
        </p:spPr>
      </p:pic>
      <p:sp>
        <p:nvSpPr>
          <p:cNvPr id="26" name="TextBox 25">
            <a:extLst>
              <a:ext uri="{FF2B5EF4-FFF2-40B4-BE49-F238E27FC236}">
                <a16:creationId xmlns:a16="http://schemas.microsoft.com/office/drawing/2014/main" id="{37C97F5D-1AC5-AA48-88DC-DD5018F4B208}"/>
              </a:ext>
            </a:extLst>
          </p:cNvPr>
          <p:cNvSpPr txBox="1"/>
          <p:nvPr/>
        </p:nvSpPr>
        <p:spPr>
          <a:xfrm>
            <a:off x="5477603" y="2118620"/>
            <a:ext cx="1740971" cy="338554"/>
          </a:xfrm>
          <a:prstGeom prst="rect">
            <a:avLst/>
          </a:prstGeom>
          <a:noFill/>
        </p:spPr>
        <p:txBody>
          <a:bodyPr wrap="square" rtlCol="0">
            <a:spAutoFit/>
          </a:bodyPr>
          <a:lstStyle/>
          <a:p>
            <a:r>
              <a:rPr lang="en-US" sz="1600" dirty="0" err="1"/>
              <a:t>ep</a:t>
            </a:r>
            <a:r>
              <a:rPr lang="en-US" sz="1600" dirty="0" err="1">
                <a:sym typeface="Wingdings" pitchFamily="2" charset="2"/>
              </a:rPr>
              <a:t>e’</a:t>
            </a:r>
            <a:r>
              <a:rPr lang="en-US" sz="1600" dirty="0" err="1">
                <a:latin typeface="Symbol" pitchFamily="2" charset="2"/>
              </a:rPr>
              <a:t>p</a:t>
            </a:r>
            <a:r>
              <a:rPr lang="en-US" sz="1600" dirty="0">
                <a:sym typeface="Wingdings" pitchFamily="2" charset="2"/>
              </a:rPr>
              <a:t>+(</a:t>
            </a:r>
            <a:r>
              <a:rPr lang="en-US" sz="1600" dirty="0">
                <a:latin typeface="Symbol" pitchFamily="2" charset="2"/>
              </a:rPr>
              <a:t>w)</a:t>
            </a:r>
            <a:r>
              <a:rPr lang="en-US" sz="1600" dirty="0">
                <a:sym typeface="Wingdings" pitchFamily="2" charset="2"/>
              </a:rPr>
              <a:t>X</a:t>
            </a:r>
            <a:endParaRPr lang="en-US" sz="1600" dirty="0"/>
          </a:p>
        </p:txBody>
      </p:sp>
    </p:spTree>
    <p:extLst>
      <p:ext uri="{BB962C8B-B14F-4D97-AF65-F5344CB8AC3E}">
        <p14:creationId xmlns:p14="http://schemas.microsoft.com/office/powerpoint/2010/main" val="17199735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Screen Shot 2015-08-13 at 6.30.58 PM.png">
            <a:extLst>
              <a:ext uri="{FF2B5EF4-FFF2-40B4-BE49-F238E27FC236}">
                <a16:creationId xmlns:a16="http://schemas.microsoft.com/office/drawing/2014/main" id="{5AAEDE08-1769-9548-9E67-6C5361494A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77598"/>
            <a:ext cx="3103563" cy="303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a:extLst>
              <a:ext uri="{FF2B5EF4-FFF2-40B4-BE49-F238E27FC236}">
                <a16:creationId xmlns:a16="http://schemas.microsoft.com/office/drawing/2014/main" id="{44454B4F-84DE-EF40-AC01-2F8FA1A9EEF8}"/>
              </a:ext>
            </a:extLst>
          </p:cNvPr>
          <p:cNvSpPr>
            <a:spLocks noGrp="1" noChangeArrowheads="1"/>
          </p:cNvSpPr>
          <p:nvPr>
            <p:ph type="title"/>
          </p:nvPr>
        </p:nvSpPr>
        <p:spPr>
          <a:xfrm>
            <a:off x="76200" y="152400"/>
            <a:ext cx="8991600" cy="563563"/>
          </a:xfrm>
        </p:spPr>
        <p:txBody>
          <a:bodyPr/>
          <a:lstStyle/>
          <a:p>
            <a:r>
              <a:rPr lang="en-US" altLang="en-US" sz="3200">
                <a:latin typeface="Calibri" panose="020F0502020204030204" pitchFamily="34" charset="0"/>
              </a:rPr>
              <a:t>Flavor dependent TMD Fragmentation functions</a:t>
            </a:r>
          </a:p>
        </p:txBody>
      </p:sp>
      <p:pic>
        <p:nvPicPr>
          <p:cNvPr id="28675" name="Picture 9" descr="latex-image-1.pdf">
            <a:extLst>
              <a:ext uri="{FF2B5EF4-FFF2-40B4-BE49-F238E27FC236}">
                <a16:creationId xmlns:a16="http://schemas.microsoft.com/office/drawing/2014/main" id="{DF45DBDC-0F80-9B45-A4FE-1BD55EE4E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4330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0" descr="latex-image-1.pdf">
            <a:extLst>
              <a:ext uri="{FF2B5EF4-FFF2-40B4-BE49-F238E27FC236}">
                <a16:creationId xmlns:a16="http://schemas.microsoft.com/office/drawing/2014/main" id="{B8FD9B40-F7F0-2044-9993-70E425375E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33800"/>
            <a:ext cx="436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latex-image-1.pdf">
            <a:extLst>
              <a:ext uri="{FF2B5EF4-FFF2-40B4-BE49-F238E27FC236}">
                <a16:creationId xmlns:a16="http://schemas.microsoft.com/office/drawing/2014/main" id="{1A022D5E-C1D5-B548-9E09-E7EBF6D8F9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7244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2" descr="latex-image-1.pdf">
            <a:extLst>
              <a:ext uri="{FF2B5EF4-FFF2-40B4-BE49-F238E27FC236}">
                <a16:creationId xmlns:a16="http://schemas.microsoft.com/office/drawing/2014/main" id="{20F1423C-3C85-474C-BF7F-15099AEA74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146175"/>
            <a:ext cx="850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descr="Hropt.pdf">
            <a:extLst>
              <a:ext uri="{FF2B5EF4-FFF2-40B4-BE49-F238E27FC236}">
                <a16:creationId xmlns:a16="http://schemas.microsoft.com/office/drawing/2014/main" id="{B797FD36-1B75-9842-BB15-E44F48D478E6}"/>
              </a:ext>
            </a:extLst>
          </p:cNvPr>
          <p:cNvPicPr>
            <a:picLocks noChangeAspect="1"/>
          </p:cNvPicPr>
          <p:nvPr/>
        </p:nvPicPr>
        <p:blipFill>
          <a:blip r:embed="rId8">
            <a:extLst>
              <a:ext uri="{28A0092B-C50C-407E-A947-70E740481C1C}">
                <a14:useLocalDpi xmlns:a14="http://schemas.microsoft.com/office/drawing/2010/main" val="0"/>
              </a:ext>
            </a:extLst>
          </a:blip>
          <a:srcRect b="17896"/>
          <a:stretch>
            <a:fillRect/>
          </a:stretch>
        </p:blipFill>
        <p:spPr bwMode="auto">
          <a:xfrm>
            <a:off x="5645944" y="3961393"/>
            <a:ext cx="319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7">
            <a:extLst>
              <a:ext uri="{FF2B5EF4-FFF2-40B4-BE49-F238E27FC236}">
                <a16:creationId xmlns:a16="http://schemas.microsoft.com/office/drawing/2014/main" id="{E0ACCE11-01CD-4945-ACB2-3413FCB66E7F}"/>
              </a:ext>
            </a:extLst>
          </p:cNvPr>
          <p:cNvSpPr txBox="1">
            <a:spLocks noChangeArrowheads="1"/>
          </p:cNvSpPr>
          <p:nvPr/>
        </p:nvSpPr>
        <p:spPr bwMode="auto">
          <a:xfrm>
            <a:off x="6248400" y="4233862"/>
            <a:ext cx="2451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50" b="1" i="1" dirty="0"/>
              <a:t>Matevosyan:PRD85,014021 (2012)</a:t>
            </a:r>
            <a:r>
              <a:rPr lang="en-US" altLang="en-US" sz="1050" i="1" dirty="0"/>
              <a:t> </a:t>
            </a:r>
          </a:p>
        </p:txBody>
      </p:sp>
      <p:sp>
        <p:nvSpPr>
          <p:cNvPr id="28681" name="Slide Number Placeholder 18">
            <a:extLst>
              <a:ext uri="{FF2B5EF4-FFF2-40B4-BE49-F238E27FC236}">
                <a16:creationId xmlns:a16="http://schemas.microsoft.com/office/drawing/2014/main" id="{4041027A-86D7-4143-96D4-AC7685ADBA07}"/>
              </a:ext>
            </a:extLst>
          </p:cNvPr>
          <p:cNvSpPr>
            <a:spLocks noGrp="1"/>
          </p:cNvSpPr>
          <p:nvPr>
            <p:ph type="sldNum" sz="quarter" idx="11"/>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A563C56E-B994-DE43-8A30-F6B5E291D2D1}" type="slidenum">
              <a:rPr lang="en-US" altLang="en-US" sz="1200" smtClean="0">
                <a:solidFill>
                  <a:srgbClr val="898989"/>
                </a:solidFill>
                <a:latin typeface="Calibri" panose="020F0502020204030204" pitchFamily="34" charset="0"/>
              </a:rPr>
              <a:pPr>
                <a:spcBef>
                  <a:spcPct val="0"/>
                </a:spcBef>
                <a:buFontTx/>
                <a:buNone/>
              </a:pPr>
              <a:t>100</a:t>
            </a:fld>
            <a:endParaRPr lang="en-US" altLang="en-US" sz="1200">
              <a:solidFill>
                <a:srgbClr val="898989"/>
              </a:solidFill>
              <a:latin typeface="Calibri" panose="020F0502020204030204" pitchFamily="34" charset="0"/>
            </a:endParaRPr>
          </a:p>
        </p:txBody>
      </p:sp>
      <p:sp>
        <p:nvSpPr>
          <p:cNvPr id="28682" name="TextBox 16">
            <a:extLst>
              <a:ext uri="{FF2B5EF4-FFF2-40B4-BE49-F238E27FC236}">
                <a16:creationId xmlns:a16="http://schemas.microsoft.com/office/drawing/2014/main" id="{BCC07406-4C0D-484D-B378-9A21F08294E0}"/>
              </a:ext>
            </a:extLst>
          </p:cNvPr>
          <p:cNvSpPr txBox="1">
            <a:spLocks noChangeArrowheads="1"/>
          </p:cNvSpPr>
          <p:nvPr/>
        </p:nvSpPr>
        <p:spPr bwMode="auto">
          <a:xfrm>
            <a:off x="76200" y="5334000"/>
            <a:ext cx="556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Measurements of flavor and spin dependence of transverse momentum dependent fragmentation functions will provide critical input to TMD extraction</a:t>
            </a:r>
          </a:p>
        </p:txBody>
      </p:sp>
      <p:sp>
        <p:nvSpPr>
          <p:cNvPr id="28683" name="Footer Placeholder 1">
            <a:extLst>
              <a:ext uri="{FF2B5EF4-FFF2-40B4-BE49-F238E27FC236}">
                <a16:creationId xmlns:a16="http://schemas.microsoft.com/office/drawing/2014/main" id="{37B32733-5E3B-F641-A20E-46BE3FBFC1F4}"/>
              </a:ext>
            </a:extLst>
          </p:cNvPr>
          <p:cNvSpPr>
            <a:spLocks noGrp="1"/>
          </p:cNvSpPr>
          <p:nvPr>
            <p:ph type="ftr" sz="quarter" idx="10"/>
          </p:nvPr>
        </p:nvSpPr>
        <p:spPr>
          <a:xfrm>
            <a:off x="3124200" y="6565900"/>
            <a:ext cx="3581400"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28684" name="Picture 1" descr="latex-image-1.pdf">
            <a:extLst>
              <a:ext uri="{FF2B5EF4-FFF2-40B4-BE49-F238E27FC236}">
                <a16:creationId xmlns:a16="http://schemas.microsoft.com/office/drawing/2014/main" id="{53F4E7D5-B84A-9E4A-B332-E1C5A42091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0350" y="1360487"/>
            <a:ext cx="44196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2">
            <a:extLst>
              <a:ext uri="{FF2B5EF4-FFF2-40B4-BE49-F238E27FC236}">
                <a16:creationId xmlns:a16="http://schemas.microsoft.com/office/drawing/2014/main" id="{0A784D72-9183-6649-8DF9-A67C95612308}"/>
              </a:ext>
            </a:extLst>
          </p:cNvPr>
          <p:cNvSpPr txBox="1">
            <a:spLocks noChangeArrowheads="1"/>
          </p:cNvSpPr>
          <p:nvPr/>
        </p:nvSpPr>
        <p:spPr bwMode="auto">
          <a:xfrm>
            <a:off x="16843" y="2101453"/>
            <a:ext cx="555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dirty="0"/>
              <a:t>Even simple approximations require an additional set of parameters</a:t>
            </a:r>
          </a:p>
        </p:txBody>
      </p:sp>
      <p:sp>
        <p:nvSpPr>
          <p:cNvPr id="28686" name="Rectangle 14">
            <a:extLst>
              <a:ext uri="{FF2B5EF4-FFF2-40B4-BE49-F238E27FC236}">
                <a16:creationId xmlns:a16="http://schemas.microsoft.com/office/drawing/2014/main" id="{661A4D8F-1548-C948-95DE-18CA49795A17}"/>
              </a:ext>
            </a:extLst>
          </p:cNvPr>
          <p:cNvSpPr>
            <a:spLocks noChangeArrowheads="1"/>
          </p:cNvSpPr>
          <p:nvPr/>
        </p:nvSpPr>
        <p:spPr bwMode="auto">
          <a:xfrm>
            <a:off x="0" y="778669"/>
            <a:ext cx="9601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i="1" dirty="0">
                <a:solidFill>
                  <a:srgbClr val="FF0000"/>
                </a:solidFill>
              </a:rPr>
              <a:t>https://</a:t>
            </a:r>
            <a:r>
              <a:rPr lang="en-US" altLang="en-US" sz="1400" i="1" dirty="0" err="1">
                <a:solidFill>
                  <a:srgbClr val="FF0000"/>
                </a:solidFill>
              </a:rPr>
              <a:t>www.phy.anl.gov</a:t>
            </a:r>
            <a:r>
              <a:rPr lang="en-US" altLang="en-US" sz="1400" i="1" dirty="0">
                <a:solidFill>
                  <a:srgbClr val="FF0000"/>
                </a:solidFill>
              </a:rPr>
              <a:t>/</a:t>
            </a:r>
            <a:r>
              <a:rPr lang="en-US" altLang="en-US" sz="1400" i="1" dirty="0" err="1">
                <a:solidFill>
                  <a:srgbClr val="FF0000"/>
                </a:solidFill>
              </a:rPr>
              <a:t>nsac-lrp</a:t>
            </a:r>
            <a:r>
              <a:rPr lang="en-US" altLang="en-US" sz="1400" i="1" dirty="0">
                <a:solidFill>
                  <a:srgbClr val="FF0000"/>
                </a:solidFill>
              </a:rPr>
              <a:t>/Whitepapers/</a:t>
            </a:r>
            <a:r>
              <a:rPr lang="en-US" altLang="en-US" sz="1400" i="1" dirty="0" err="1">
                <a:solidFill>
                  <a:srgbClr val="FF0000"/>
                </a:solidFill>
              </a:rPr>
              <a:t>StudyOfFragmentationFunctionsInElectronPositronAnnihilation.pdf</a:t>
            </a:r>
            <a:endParaRPr lang="en-US" altLang="en-US" sz="1400" i="1" dirty="0">
              <a:solidFill>
                <a:srgbClr val="FF0000"/>
              </a:solidFill>
            </a:endParaRPr>
          </a:p>
        </p:txBody>
      </p:sp>
    </p:spTree>
    <p:extLst>
      <p:ext uri="{BB962C8B-B14F-4D97-AF65-F5344CB8AC3E}">
        <p14:creationId xmlns:p14="http://schemas.microsoft.com/office/powerpoint/2010/main" val="11353403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C6FE1674-9D6D-4548-8F96-FD587BF1629E}"/>
              </a:ext>
            </a:extLst>
          </p:cNvPr>
          <p:cNvSpPr>
            <a:spLocks noGrp="1" noChangeArrowheads="1"/>
          </p:cNvSpPr>
          <p:nvPr>
            <p:ph type="title"/>
          </p:nvPr>
        </p:nvSpPr>
        <p:spPr/>
        <p:txBody>
          <a:bodyPr/>
          <a:lstStyle/>
          <a:p>
            <a:r>
              <a:rPr lang="en-US" altLang="en-US" dirty="0"/>
              <a:t> Back-to-back SSAs  </a:t>
            </a:r>
            <a:r>
              <a:rPr lang="en-US" altLang="en-US" dirty="0" err="1"/>
              <a:t>ep</a:t>
            </a:r>
            <a:r>
              <a:rPr lang="en-US" altLang="en-US" dirty="0" err="1">
                <a:sym typeface="Wingdings" pitchFamily="2" charset="2"/>
              </a:rPr>
              <a:t>p</a:t>
            </a:r>
            <a:r>
              <a:rPr lang="en-US" altLang="en-US" dirty="0" err="1">
                <a:latin typeface="Symbol" pitchFamily="2" charset="2"/>
              </a:rPr>
              <a:t>p</a:t>
            </a:r>
            <a:r>
              <a:rPr lang="en-US" altLang="en-US" baseline="30000" dirty="0" err="1">
                <a:latin typeface="Symbol" pitchFamily="2" charset="2"/>
              </a:rPr>
              <a:t>+</a:t>
            </a:r>
            <a:r>
              <a:rPr lang="en-US" altLang="en-US" dirty="0" err="1"/>
              <a:t>X</a:t>
            </a:r>
            <a:endParaRPr lang="en-US" altLang="en-US" dirty="0"/>
          </a:p>
        </p:txBody>
      </p:sp>
      <p:sp>
        <p:nvSpPr>
          <p:cNvPr id="41987" name="Footer Placeholder 2">
            <a:extLst>
              <a:ext uri="{FF2B5EF4-FFF2-40B4-BE49-F238E27FC236}">
                <a16:creationId xmlns:a16="http://schemas.microsoft.com/office/drawing/2014/main" id="{AD28CB57-1E43-7147-B833-9363E37639E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1988" name="Slide Number Placeholder 3">
            <a:extLst>
              <a:ext uri="{FF2B5EF4-FFF2-40B4-BE49-F238E27FC236}">
                <a16:creationId xmlns:a16="http://schemas.microsoft.com/office/drawing/2014/main" id="{F73AE2FD-0B76-444E-B284-C0C53487AD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A71CE3B5-E71A-E44D-A2F1-1460CE9948F4}" type="slidenum">
              <a:rPr lang="en-US" altLang="en-US" sz="1400" smtClean="0"/>
              <a:pPr>
                <a:spcBef>
                  <a:spcPct val="0"/>
                </a:spcBef>
                <a:buFontTx/>
                <a:buNone/>
              </a:pPr>
              <a:t>101</a:t>
            </a:fld>
            <a:endParaRPr lang="en-US" altLang="en-US" sz="1400"/>
          </a:p>
        </p:txBody>
      </p:sp>
      <p:sp>
        <p:nvSpPr>
          <p:cNvPr id="41989" name="TextBox 8">
            <a:extLst>
              <a:ext uri="{FF2B5EF4-FFF2-40B4-BE49-F238E27FC236}">
                <a16:creationId xmlns:a16="http://schemas.microsoft.com/office/drawing/2014/main" id="{DC3900E3-4C5A-D64F-B221-0804C33DB7B6}"/>
              </a:ext>
            </a:extLst>
          </p:cNvPr>
          <p:cNvSpPr txBox="1">
            <a:spLocks noChangeArrowheads="1"/>
          </p:cNvSpPr>
          <p:nvPr/>
        </p:nvSpPr>
        <p:spPr bwMode="auto">
          <a:xfrm>
            <a:off x="252413" y="5389676"/>
            <a:ext cx="8639175" cy="92333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Significant SSA observed consistent with linear behavior with P</a:t>
            </a:r>
            <a:r>
              <a:rPr lang="en-US" altLang="en-US" sz="1800" baseline="-25000" dirty="0"/>
              <a:t>T</a:t>
            </a:r>
            <a:r>
              <a:rPr lang="en-US" altLang="en-US" sz="1800" dirty="0"/>
              <a:t>-product</a:t>
            </a:r>
          </a:p>
          <a:p>
            <a:pPr marL="285750" indent="-285750">
              <a:spcBef>
                <a:spcPct val="0"/>
              </a:spcBef>
            </a:pPr>
            <a:r>
              <a:rPr lang="en-US" altLang="en-US" sz="1800" dirty="0">
                <a:latin typeface="Helvetica" pitchFamily="2" charset="0"/>
              </a:rPr>
              <a:t>Indicates significant correlations between hadrons in SIDIS in CFR and TFR</a:t>
            </a:r>
          </a:p>
          <a:p>
            <a:pPr marL="285750" indent="-285750">
              <a:spcBef>
                <a:spcPct val="0"/>
              </a:spcBef>
            </a:pPr>
            <a:r>
              <a:rPr lang="en-US" altLang="en-US" sz="1800" dirty="0">
                <a:latin typeface="Helvetica" pitchFamily="2" charset="0"/>
              </a:rPr>
              <a:t>Superior statistics of CLAS12 allows multidimensional binning (</a:t>
            </a:r>
            <a:r>
              <a:rPr lang="en-US" altLang="en-US" sz="1800" dirty="0" err="1">
                <a:latin typeface="Helvetica" pitchFamily="2" charset="0"/>
              </a:rPr>
              <a:t>x,z,P</a:t>
            </a:r>
            <a:r>
              <a:rPr lang="en-US" altLang="en-US" sz="1800" baseline="-25000" dirty="0" err="1">
                <a:latin typeface="Helvetica" pitchFamily="2" charset="0"/>
              </a:rPr>
              <a:t>T</a:t>
            </a:r>
            <a:r>
              <a:rPr lang="en-US" altLang="en-US" sz="1800" dirty="0">
                <a:latin typeface="Helvetica" pitchFamily="2" charset="0"/>
              </a:rPr>
              <a:t>,..)</a:t>
            </a:r>
          </a:p>
        </p:txBody>
      </p:sp>
      <p:pic>
        <p:nvPicPr>
          <p:cNvPr id="41992" name="Picture 12">
            <a:extLst>
              <a:ext uri="{FF2B5EF4-FFF2-40B4-BE49-F238E27FC236}">
                <a16:creationId xmlns:a16="http://schemas.microsoft.com/office/drawing/2014/main" id="{1DD1EB0A-E181-0C44-B6D5-EEA6AD617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04" y="3543469"/>
            <a:ext cx="2789237" cy="16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A03061B-5DDC-0D43-A9E0-ADE0F88163B5}"/>
              </a:ext>
            </a:extLst>
          </p:cNvPr>
          <p:cNvSpPr/>
          <p:nvPr/>
        </p:nvSpPr>
        <p:spPr>
          <a:xfrm rot="1428648">
            <a:off x="2308524" y="3541308"/>
            <a:ext cx="468895" cy="52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Arrow Connector 4">
            <a:extLst>
              <a:ext uri="{FF2B5EF4-FFF2-40B4-BE49-F238E27FC236}">
                <a16:creationId xmlns:a16="http://schemas.microsoft.com/office/drawing/2014/main" id="{09C5E129-8C19-3748-AA9F-510FFEE622FF}"/>
              </a:ext>
            </a:extLst>
          </p:cNvPr>
          <p:cNvCxnSpPr>
            <a:cxnSpLocks/>
            <a:endCxn id="64" idx="2"/>
          </p:cNvCxnSpPr>
          <p:nvPr/>
        </p:nvCxnSpPr>
        <p:spPr>
          <a:xfrm flipV="1">
            <a:off x="2862549" y="2294643"/>
            <a:ext cx="1490389" cy="13277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28EDEAE-5F70-2245-BCA7-B5A429683F11}"/>
              </a:ext>
            </a:extLst>
          </p:cNvPr>
          <p:cNvGrpSpPr/>
          <p:nvPr/>
        </p:nvGrpSpPr>
        <p:grpSpPr>
          <a:xfrm>
            <a:off x="4541517" y="2841933"/>
            <a:ext cx="3992884" cy="2547744"/>
            <a:chOff x="198927" y="1800339"/>
            <a:chExt cx="4750830" cy="3589337"/>
          </a:xfrm>
        </p:grpSpPr>
        <p:pic>
          <p:nvPicPr>
            <p:cNvPr id="4" name="Picture 3">
              <a:extLst>
                <a:ext uri="{FF2B5EF4-FFF2-40B4-BE49-F238E27FC236}">
                  <a16:creationId xmlns:a16="http://schemas.microsoft.com/office/drawing/2014/main" id="{9940B246-F2A1-D54E-9DA8-DC7102D71DC7}"/>
                </a:ext>
              </a:extLst>
            </p:cNvPr>
            <p:cNvPicPr>
              <a:picLocks noChangeAspect="1"/>
            </p:cNvPicPr>
            <p:nvPr/>
          </p:nvPicPr>
          <p:blipFill>
            <a:blip r:embed="rId4"/>
            <a:stretch>
              <a:fillRect/>
            </a:stretch>
          </p:blipFill>
          <p:spPr>
            <a:xfrm>
              <a:off x="198927" y="1800339"/>
              <a:ext cx="4750830" cy="3589337"/>
            </a:xfrm>
            <a:prstGeom prst="rect">
              <a:avLst/>
            </a:prstGeom>
          </p:spPr>
        </p:pic>
        <p:sp>
          <p:nvSpPr>
            <p:cNvPr id="41990" name="TextBox 5">
              <a:extLst>
                <a:ext uri="{FF2B5EF4-FFF2-40B4-BE49-F238E27FC236}">
                  <a16:creationId xmlns:a16="http://schemas.microsoft.com/office/drawing/2014/main" id="{E88566A4-EF03-174F-A010-1EC36F2755DA}"/>
                </a:ext>
              </a:extLst>
            </p:cNvPr>
            <p:cNvSpPr txBox="1">
              <a:spLocks noChangeArrowheads="1"/>
            </p:cNvSpPr>
            <p:nvPr/>
          </p:nvSpPr>
          <p:spPr bwMode="auto">
            <a:xfrm>
              <a:off x="956720" y="3245605"/>
              <a:ext cx="1706107" cy="82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100" dirty="0"/>
                <a:t>CLAS12 10.6 GeV</a:t>
              </a:r>
            </a:p>
            <a:p>
              <a:pPr>
                <a:spcBef>
                  <a:spcPct val="0"/>
                </a:spcBef>
                <a:buFontTx/>
                <a:buNone/>
              </a:pPr>
              <a:r>
                <a:rPr lang="en-US" altLang="en-US" sz="1100" dirty="0"/>
                <a:t> Projected </a:t>
              </a:r>
              <a:r>
                <a:rPr lang="en-US" altLang="en-US" sz="1400" dirty="0"/>
                <a:t>&lt;z&gt;</a:t>
              </a:r>
            </a:p>
          </p:txBody>
        </p:sp>
        <p:sp>
          <p:nvSpPr>
            <p:cNvPr id="6" name="TextBox 5">
              <a:extLst>
                <a:ext uri="{FF2B5EF4-FFF2-40B4-BE49-F238E27FC236}">
                  <a16:creationId xmlns:a16="http://schemas.microsoft.com/office/drawing/2014/main" id="{46EE6D0C-4574-5644-AFAA-A70BD1E23E33}"/>
                </a:ext>
              </a:extLst>
            </p:cNvPr>
            <p:cNvSpPr txBox="1"/>
            <p:nvPr/>
          </p:nvSpPr>
          <p:spPr>
            <a:xfrm>
              <a:off x="1580384" y="3925912"/>
              <a:ext cx="458780" cy="261610"/>
            </a:xfrm>
            <a:prstGeom prst="rect">
              <a:avLst/>
            </a:prstGeom>
            <a:noFill/>
          </p:spPr>
          <p:txBody>
            <a:bodyPr wrap="none" rtlCol="0">
              <a:spAutoFit/>
            </a:bodyPr>
            <a:lstStyle/>
            <a:p>
              <a:r>
                <a:rPr lang="en-US" sz="1100" dirty="0"/>
                <a:t>0.25</a:t>
              </a:r>
            </a:p>
          </p:txBody>
        </p:sp>
        <p:sp>
          <p:nvSpPr>
            <p:cNvPr id="17" name="TextBox 16">
              <a:extLst>
                <a:ext uri="{FF2B5EF4-FFF2-40B4-BE49-F238E27FC236}">
                  <a16:creationId xmlns:a16="http://schemas.microsoft.com/office/drawing/2014/main" id="{17F8EDD2-9D7F-8C46-821F-7EFAC4708642}"/>
                </a:ext>
              </a:extLst>
            </p:cNvPr>
            <p:cNvSpPr txBox="1"/>
            <p:nvPr/>
          </p:nvSpPr>
          <p:spPr>
            <a:xfrm>
              <a:off x="1615534" y="4056717"/>
              <a:ext cx="458780" cy="261610"/>
            </a:xfrm>
            <a:prstGeom prst="rect">
              <a:avLst/>
            </a:prstGeom>
            <a:noFill/>
          </p:spPr>
          <p:txBody>
            <a:bodyPr wrap="none" rtlCol="0">
              <a:spAutoFit/>
            </a:bodyPr>
            <a:lstStyle/>
            <a:p>
              <a:r>
                <a:rPr lang="en-US" sz="1100" dirty="0"/>
                <a:t>0.35</a:t>
              </a:r>
            </a:p>
          </p:txBody>
        </p:sp>
        <p:sp>
          <p:nvSpPr>
            <p:cNvPr id="18" name="TextBox 17">
              <a:extLst>
                <a:ext uri="{FF2B5EF4-FFF2-40B4-BE49-F238E27FC236}">
                  <a16:creationId xmlns:a16="http://schemas.microsoft.com/office/drawing/2014/main" id="{CD5B1651-40F4-7742-A710-699D02DD8E5C}"/>
                </a:ext>
              </a:extLst>
            </p:cNvPr>
            <p:cNvSpPr txBox="1"/>
            <p:nvPr/>
          </p:nvSpPr>
          <p:spPr>
            <a:xfrm>
              <a:off x="1712654" y="4215706"/>
              <a:ext cx="458780" cy="261610"/>
            </a:xfrm>
            <a:prstGeom prst="rect">
              <a:avLst/>
            </a:prstGeom>
            <a:noFill/>
          </p:spPr>
          <p:txBody>
            <a:bodyPr wrap="none" rtlCol="0">
              <a:spAutoFit/>
            </a:bodyPr>
            <a:lstStyle/>
            <a:p>
              <a:r>
                <a:rPr lang="en-US" sz="1100" dirty="0"/>
                <a:t>0.45</a:t>
              </a:r>
            </a:p>
          </p:txBody>
        </p:sp>
        <p:sp>
          <p:nvSpPr>
            <p:cNvPr id="19" name="TextBox 18">
              <a:extLst>
                <a:ext uri="{FF2B5EF4-FFF2-40B4-BE49-F238E27FC236}">
                  <a16:creationId xmlns:a16="http://schemas.microsoft.com/office/drawing/2014/main" id="{06CF80B6-1EF9-C848-9E91-CD02C34FA1C8}"/>
                </a:ext>
              </a:extLst>
            </p:cNvPr>
            <p:cNvSpPr txBox="1"/>
            <p:nvPr/>
          </p:nvSpPr>
          <p:spPr>
            <a:xfrm>
              <a:off x="1809774" y="4385090"/>
              <a:ext cx="458780" cy="261610"/>
            </a:xfrm>
            <a:prstGeom prst="rect">
              <a:avLst/>
            </a:prstGeom>
            <a:noFill/>
          </p:spPr>
          <p:txBody>
            <a:bodyPr wrap="none" rtlCol="0">
              <a:spAutoFit/>
            </a:bodyPr>
            <a:lstStyle/>
            <a:p>
              <a:r>
                <a:rPr lang="en-US" sz="1100" dirty="0"/>
                <a:t>0.55</a:t>
              </a:r>
            </a:p>
          </p:txBody>
        </p:sp>
        <p:sp>
          <p:nvSpPr>
            <p:cNvPr id="7" name="TextBox 6">
              <a:extLst>
                <a:ext uri="{FF2B5EF4-FFF2-40B4-BE49-F238E27FC236}">
                  <a16:creationId xmlns:a16="http://schemas.microsoft.com/office/drawing/2014/main" id="{72062AEC-CF99-B94D-B118-F7850DF7866C}"/>
                </a:ext>
              </a:extLst>
            </p:cNvPr>
            <p:cNvSpPr txBox="1"/>
            <p:nvPr/>
          </p:nvSpPr>
          <p:spPr>
            <a:xfrm>
              <a:off x="1005591" y="2044482"/>
              <a:ext cx="1678665" cy="307777"/>
            </a:xfrm>
            <a:prstGeom prst="rect">
              <a:avLst/>
            </a:prstGeom>
            <a:noFill/>
          </p:spPr>
          <p:txBody>
            <a:bodyPr wrap="none" rtlCol="0">
              <a:spAutoFit/>
            </a:bodyPr>
            <a:lstStyle/>
            <a:p>
              <a:r>
                <a:rPr lang="en-US" sz="1400" dirty="0"/>
                <a:t>CLAS6 preliminary</a:t>
              </a:r>
            </a:p>
          </p:txBody>
        </p:sp>
        <p:sp>
          <p:nvSpPr>
            <p:cNvPr id="22" name="TextBox 21">
              <a:extLst>
                <a:ext uri="{FF2B5EF4-FFF2-40B4-BE49-F238E27FC236}">
                  <a16:creationId xmlns:a16="http://schemas.microsoft.com/office/drawing/2014/main" id="{999858B6-EEB2-CF4B-848C-B7FCEE519712}"/>
                </a:ext>
              </a:extLst>
            </p:cNvPr>
            <p:cNvSpPr txBox="1"/>
            <p:nvPr/>
          </p:nvSpPr>
          <p:spPr>
            <a:xfrm>
              <a:off x="3584286" y="2064155"/>
              <a:ext cx="732782" cy="346883"/>
            </a:xfrm>
            <a:prstGeom prst="rect">
              <a:avLst/>
            </a:prstGeom>
            <a:noFill/>
          </p:spPr>
          <p:txBody>
            <a:bodyPr wrap="none" rtlCol="0">
              <a:spAutoFit/>
            </a:bodyPr>
            <a:lstStyle/>
            <a:p>
              <a:r>
                <a:rPr lang="en-US" sz="1000" dirty="0"/>
                <a:t>5.7GeV</a:t>
              </a:r>
            </a:p>
          </p:txBody>
        </p:sp>
      </p:grpSp>
      <p:sp>
        <p:nvSpPr>
          <p:cNvPr id="30" name="Rectangle 29">
            <a:extLst>
              <a:ext uri="{FF2B5EF4-FFF2-40B4-BE49-F238E27FC236}">
                <a16:creationId xmlns:a16="http://schemas.microsoft.com/office/drawing/2014/main" id="{B350104B-893B-D04F-A57A-2B1CE6D64DAD}"/>
              </a:ext>
            </a:extLst>
          </p:cNvPr>
          <p:cNvSpPr/>
          <p:nvPr/>
        </p:nvSpPr>
        <p:spPr>
          <a:xfrm>
            <a:off x="189148" y="3153184"/>
            <a:ext cx="2819401" cy="415925"/>
          </a:xfrm>
          <a:prstGeom prst="rect">
            <a:avLst/>
          </a:prstGeom>
        </p:spPr>
        <p:txBody>
          <a:bodyPr>
            <a:spAutoFit/>
          </a:bodyPr>
          <a:lstStyle/>
          <a:p>
            <a:pPr>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Barone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grpSp>
        <p:nvGrpSpPr>
          <p:cNvPr id="26" name="Group 17">
            <a:extLst>
              <a:ext uri="{FF2B5EF4-FFF2-40B4-BE49-F238E27FC236}">
                <a16:creationId xmlns:a16="http://schemas.microsoft.com/office/drawing/2014/main" id="{8A8EF7A9-5627-8541-B898-B76379A593AD}"/>
              </a:ext>
            </a:extLst>
          </p:cNvPr>
          <p:cNvGrpSpPr>
            <a:grpSpLocks/>
          </p:cNvGrpSpPr>
          <p:nvPr/>
        </p:nvGrpSpPr>
        <p:grpSpPr bwMode="auto">
          <a:xfrm>
            <a:off x="78682" y="797991"/>
            <a:ext cx="3089275" cy="3641725"/>
            <a:chOff x="1524000" y="1981200"/>
            <a:chExt cx="5325208" cy="5546176"/>
          </a:xfrm>
        </p:grpSpPr>
        <p:sp>
          <p:nvSpPr>
            <p:cNvPr id="27" name="Arc 18">
              <a:extLst>
                <a:ext uri="{FF2B5EF4-FFF2-40B4-BE49-F238E27FC236}">
                  <a16:creationId xmlns:a16="http://schemas.microsoft.com/office/drawing/2014/main" id="{FBECD6AE-603E-724F-BF34-C89412C7E7C7}"/>
                </a:ext>
              </a:extLst>
            </p:cNvPr>
            <p:cNvSpPr>
              <a:spLocks noChangeArrowheads="1"/>
            </p:cNvSpPr>
            <p:nvPr/>
          </p:nvSpPr>
          <p:spPr bwMode="auto">
            <a:xfrm rot="8231355" flipH="1">
              <a:off x="3477853" y="3593799"/>
              <a:ext cx="3371355" cy="3933577"/>
            </a:xfrm>
            <a:custGeom>
              <a:avLst/>
              <a:gdLst>
                <a:gd name="T0" fmla="*/ 2700300 w 3371667"/>
                <a:gd name="T1" fmla="*/ 3537618 h 3933577"/>
                <a:gd name="T2" fmla="*/ 1685834 w 3371667"/>
                <a:gd name="T3" fmla="*/ 1966789 h 3933577"/>
                <a:gd name="T4" fmla="*/ 1452441 w 3371667"/>
                <a:gd name="T5" fmla="*/ 3914638 h 3933577"/>
                <a:gd name="T6" fmla="*/ 4 60000 65536"/>
                <a:gd name="T7" fmla="*/ 1 60000 65536"/>
                <a:gd name="T8" fmla="*/ 2 60000 65536"/>
                <a:gd name="T9" fmla="*/ 1452441 w 3371667"/>
                <a:gd name="T10" fmla="*/ 3537618 h 3933577"/>
                <a:gd name="T11" fmla="*/ 2700300 w 3371667"/>
                <a:gd name="T12" fmla="*/ 3933577 h 3933577"/>
              </a:gdLst>
              <a:ahLst/>
              <a:cxnLst>
                <a:cxn ang="T6">
                  <a:pos x="T0" y="T1"/>
                </a:cxn>
                <a:cxn ang="T7">
                  <a:pos x="T2" y="T3"/>
                </a:cxn>
                <a:cxn ang="T8">
                  <a:pos x="T4" y="T5"/>
                </a:cxn>
              </a:cxnLst>
              <a:rect l="T9" t="T10" r="T11" b="T12"/>
              <a:pathLst>
                <a:path w="3371667" h="3933577" stroke="0">
                  <a:moveTo>
                    <a:pt x="2700300" y="3537618"/>
                  </a:moveTo>
                  <a:lnTo>
                    <a:pt x="2700300" y="3537618"/>
                  </a:lnTo>
                  <a:cubicBezTo>
                    <a:pt x="2407957" y="3794590"/>
                    <a:pt x="2051867" y="3933577"/>
                    <a:pt x="1685834" y="3933577"/>
                  </a:cubicBezTo>
                  <a:cubicBezTo>
                    <a:pt x="1607754" y="3933577"/>
                    <a:pt x="1529768" y="3927248"/>
                    <a:pt x="1452441" y="3914637"/>
                  </a:cubicBezTo>
                  <a:lnTo>
                    <a:pt x="1685834" y="1966789"/>
                  </a:lnTo>
                  <a:close/>
                </a:path>
                <a:path w="3371667" h="3933577" fill="none">
                  <a:moveTo>
                    <a:pt x="2700300" y="3537618"/>
                  </a:moveTo>
                  <a:lnTo>
                    <a:pt x="2700300" y="3537618"/>
                  </a:lnTo>
                  <a:cubicBezTo>
                    <a:pt x="2407957" y="3794590"/>
                    <a:pt x="2051867" y="3933577"/>
                    <a:pt x="1685834" y="3933577"/>
                  </a:cubicBezTo>
                  <a:cubicBezTo>
                    <a:pt x="1607754" y="3933577"/>
                    <a:pt x="1529768" y="3927248"/>
                    <a:pt x="1452441" y="39146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cxnSp>
          <p:nvCxnSpPr>
            <p:cNvPr id="28" name="Straight Connector 27">
              <a:extLst>
                <a:ext uri="{FF2B5EF4-FFF2-40B4-BE49-F238E27FC236}">
                  <a16:creationId xmlns:a16="http://schemas.microsoft.com/office/drawing/2014/main" id="{12D25A02-B7BD-1E42-9768-FFC2CE0E05F7}"/>
                </a:ext>
              </a:extLst>
            </p:cNvPr>
            <p:cNvCxnSpPr>
              <a:cxnSpLocks noChangeShapeType="1"/>
            </p:cNvCxnSpPr>
            <p:nvPr/>
          </p:nvCxnSpPr>
          <p:spPr bwMode="auto">
            <a:xfrm flipV="1">
              <a:off x="1677243" y="2058566"/>
              <a:ext cx="1141117"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4B07A710-3544-084E-8A1B-5FFD47983BCF}"/>
                </a:ext>
              </a:extLst>
            </p:cNvPr>
            <p:cNvCxnSpPr>
              <a:cxnSpLocks noChangeShapeType="1"/>
            </p:cNvCxnSpPr>
            <p:nvPr/>
          </p:nvCxnSpPr>
          <p:spPr bwMode="auto">
            <a:xfrm>
              <a:off x="2818360" y="2058566"/>
              <a:ext cx="2821320"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9421828C-8B86-224C-889F-96080F09AEC1}"/>
                </a:ext>
              </a:extLst>
            </p:cNvPr>
            <p:cNvCxnSpPr>
              <a:cxnSpLocks noChangeShapeType="1"/>
            </p:cNvCxnSpPr>
            <p:nvPr/>
          </p:nvCxnSpPr>
          <p:spPr bwMode="auto">
            <a:xfrm flipH="1" flipV="1">
              <a:off x="1677243" y="2972452"/>
              <a:ext cx="175135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AD77E9CE-2BCF-CE4F-869F-6F317369BC8A}"/>
                </a:ext>
              </a:extLst>
            </p:cNvPr>
            <p:cNvCxnSpPr>
              <a:cxnSpLocks noChangeShapeType="1"/>
            </p:cNvCxnSpPr>
            <p:nvPr/>
          </p:nvCxnSpPr>
          <p:spPr bwMode="auto">
            <a:xfrm flipV="1">
              <a:off x="3428596" y="3199715"/>
              <a:ext cx="2211083"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B84403B9-D8F3-764B-91E5-1C5B8BC997A1}"/>
                </a:ext>
              </a:extLst>
            </p:cNvPr>
            <p:cNvCxnSpPr>
              <a:cxnSpLocks noChangeShapeType="1"/>
            </p:cNvCxnSpPr>
            <p:nvPr/>
          </p:nvCxnSpPr>
          <p:spPr bwMode="auto">
            <a:xfrm>
              <a:off x="1860589" y="3003883"/>
              <a:ext cx="990609"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E404215F-044F-8445-9EF2-34CCC402D485}"/>
                </a:ext>
              </a:extLst>
            </p:cNvPr>
            <p:cNvCxnSpPr>
              <a:cxnSpLocks noChangeShapeType="1"/>
            </p:cNvCxnSpPr>
            <p:nvPr/>
          </p:nvCxnSpPr>
          <p:spPr bwMode="auto">
            <a:xfrm flipH="1" flipV="1">
              <a:off x="2785522" y="2382536"/>
              <a:ext cx="7388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0A361C2A-CD46-E848-8C74-5E464FC13C4C}"/>
                </a:ext>
              </a:extLst>
            </p:cNvPr>
            <p:cNvCxnSpPr>
              <a:cxnSpLocks noChangeShapeType="1"/>
            </p:cNvCxnSpPr>
            <p:nvPr/>
          </p:nvCxnSpPr>
          <p:spPr bwMode="auto">
            <a:xfrm>
              <a:off x="2851198" y="3071578"/>
              <a:ext cx="2588719"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69254EBE-1288-B644-8CD8-290064629C27}"/>
                </a:ext>
              </a:extLst>
            </p:cNvPr>
            <p:cNvCxnSpPr>
              <a:cxnSpLocks noChangeShapeType="1"/>
            </p:cNvCxnSpPr>
            <p:nvPr/>
          </p:nvCxnSpPr>
          <p:spPr bwMode="auto">
            <a:xfrm flipV="1">
              <a:off x="3811705" y="1981200"/>
              <a:ext cx="990609"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3EEE555B-257C-FE46-B0D8-C72D5AC52AE3}"/>
                </a:ext>
              </a:extLst>
            </p:cNvPr>
            <p:cNvCxnSpPr>
              <a:cxnSpLocks noChangeShapeType="1"/>
            </p:cNvCxnSpPr>
            <p:nvPr/>
          </p:nvCxnSpPr>
          <p:spPr bwMode="auto">
            <a:xfrm>
              <a:off x="4802314" y="1981200"/>
              <a:ext cx="837366"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9B75522B-A02D-A04F-BB1B-A28F41667DB8}"/>
                </a:ext>
              </a:extLst>
            </p:cNvPr>
            <p:cNvCxnSpPr>
              <a:cxnSpLocks noChangeShapeType="1"/>
            </p:cNvCxnSpPr>
            <p:nvPr/>
          </p:nvCxnSpPr>
          <p:spPr bwMode="auto">
            <a:xfrm flipV="1">
              <a:off x="4550557" y="2363195"/>
              <a:ext cx="1089123"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82FC83A0-3BF2-0743-9D7C-951522DB9F61}"/>
                </a:ext>
              </a:extLst>
            </p:cNvPr>
            <p:cNvCxnSpPr>
              <a:cxnSpLocks noChangeShapeType="1"/>
            </p:cNvCxnSpPr>
            <p:nvPr/>
          </p:nvCxnSpPr>
          <p:spPr bwMode="auto">
            <a:xfrm flipH="1" flipV="1">
              <a:off x="1524000" y="3352030"/>
              <a:ext cx="1827975"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id="{2757699C-9FBD-A345-9C38-11CDB93F048C}"/>
                </a:ext>
              </a:extLst>
            </p:cNvPr>
            <p:cNvCxnSpPr>
              <a:cxnSpLocks noChangeShapeType="1"/>
            </p:cNvCxnSpPr>
            <p:nvPr/>
          </p:nvCxnSpPr>
          <p:spPr bwMode="auto">
            <a:xfrm flipH="1" flipV="1">
              <a:off x="1827751" y="4190967"/>
              <a:ext cx="2714597"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27BD46DF-B263-D842-B289-7A489147E0A6}"/>
                </a:ext>
              </a:extLst>
            </p:cNvPr>
            <p:cNvCxnSpPr>
              <a:cxnSpLocks noChangeShapeType="1"/>
            </p:cNvCxnSpPr>
            <p:nvPr/>
          </p:nvCxnSpPr>
          <p:spPr bwMode="auto">
            <a:xfrm>
              <a:off x="1524000" y="3352030"/>
              <a:ext cx="303751"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43A21C4E-92DA-8D42-BA19-7F3DD64884E5}"/>
                </a:ext>
              </a:extLst>
            </p:cNvPr>
            <p:cNvCxnSpPr>
              <a:cxnSpLocks noChangeShapeType="1"/>
            </p:cNvCxnSpPr>
            <p:nvPr/>
          </p:nvCxnSpPr>
          <p:spPr bwMode="auto">
            <a:xfrm flipV="1">
              <a:off x="3811705" y="3277081"/>
              <a:ext cx="990609"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B30E9493-AB89-614C-BADA-1D5C76F9FE29}"/>
                </a:ext>
              </a:extLst>
            </p:cNvPr>
            <p:cNvCxnSpPr>
              <a:cxnSpLocks noChangeShapeType="1"/>
            </p:cNvCxnSpPr>
            <p:nvPr/>
          </p:nvCxnSpPr>
          <p:spPr bwMode="auto">
            <a:xfrm flipH="1" flipV="1">
              <a:off x="2437987" y="3429396"/>
              <a:ext cx="1373718"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44DC650F-13D1-954A-A12D-125B0E725CD5}"/>
                </a:ext>
              </a:extLst>
            </p:cNvPr>
            <p:cNvCxnSpPr>
              <a:cxnSpLocks noChangeShapeType="1"/>
            </p:cNvCxnSpPr>
            <p:nvPr/>
          </p:nvCxnSpPr>
          <p:spPr bwMode="auto">
            <a:xfrm flipV="1">
              <a:off x="5051335" y="2820138"/>
              <a:ext cx="990609"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44">
              <a:extLst>
                <a:ext uri="{FF2B5EF4-FFF2-40B4-BE49-F238E27FC236}">
                  <a16:creationId xmlns:a16="http://schemas.microsoft.com/office/drawing/2014/main" id="{B24EB03A-5CB4-CC42-A84A-91F7790C1C8E}"/>
                </a:ext>
              </a:extLst>
            </p:cNvPr>
            <p:cNvCxnSpPr/>
            <p:nvPr/>
          </p:nvCxnSpPr>
          <p:spPr>
            <a:xfrm>
              <a:off x="4419206" y="2699254"/>
              <a:ext cx="837366"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5F98BD8-102B-3D4E-8C20-74EBF788B067}"/>
                </a:ext>
              </a:extLst>
            </p:cNvPr>
            <p:cNvCxnSpPr/>
            <p:nvPr/>
          </p:nvCxnSpPr>
          <p:spPr>
            <a:xfrm>
              <a:off x="1980995" y="3429396"/>
              <a:ext cx="533615"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BE80BDE-3129-024B-91C0-138023CACA4B}"/>
                </a:ext>
              </a:extLst>
            </p:cNvPr>
            <p:cNvCxnSpPr>
              <a:cxnSpLocks noChangeShapeType="1"/>
            </p:cNvCxnSpPr>
            <p:nvPr/>
          </p:nvCxnSpPr>
          <p:spPr bwMode="auto">
            <a:xfrm>
              <a:off x="4419206" y="2708925"/>
              <a:ext cx="837366"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7FFCB850-235E-274A-AF77-49A9AB7861D9}"/>
                </a:ext>
              </a:extLst>
            </p:cNvPr>
            <p:cNvCxnSpPr>
              <a:cxnSpLocks noChangeShapeType="1"/>
            </p:cNvCxnSpPr>
            <p:nvPr/>
          </p:nvCxnSpPr>
          <p:spPr bwMode="auto">
            <a:xfrm>
              <a:off x="1950892" y="3352030"/>
              <a:ext cx="533616"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Straight Connector 48">
              <a:extLst>
                <a:ext uri="{FF2B5EF4-FFF2-40B4-BE49-F238E27FC236}">
                  <a16:creationId xmlns:a16="http://schemas.microsoft.com/office/drawing/2014/main" id="{2A78A56E-F3DC-7541-B0EB-3CEF3B267EFB}"/>
                </a:ext>
              </a:extLst>
            </p:cNvPr>
            <p:cNvCxnSpPr>
              <a:cxnSpLocks noChangeShapeType="1"/>
            </p:cNvCxnSpPr>
            <p:nvPr/>
          </p:nvCxnSpPr>
          <p:spPr bwMode="auto">
            <a:xfrm flipV="1">
              <a:off x="3811705" y="2972452"/>
              <a:ext cx="45425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Connector 49">
              <a:extLst>
                <a:ext uri="{FF2B5EF4-FFF2-40B4-BE49-F238E27FC236}">
                  <a16:creationId xmlns:a16="http://schemas.microsoft.com/office/drawing/2014/main" id="{C874CC86-4D3B-8F48-B4CE-071F1EEB8BA1}"/>
                </a:ext>
              </a:extLst>
            </p:cNvPr>
            <p:cNvCxnSpPr>
              <a:cxnSpLocks noChangeShapeType="1"/>
            </p:cNvCxnSpPr>
            <p:nvPr/>
          </p:nvCxnSpPr>
          <p:spPr bwMode="auto">
            <a:xfrm flipH="1" flipV="1">
              <a:off x="2437987" y="3388294"/>
              <a:ext cx="913987"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Connector 50">
              <a:extLst>
                <a:ext uri="{FF2B5EF4-FFF2-40B4-BE49-F238E27FC236}">
                  <a16:creationId xmlns:a16="http://schemas.microsoft.com/office/drawing/2014/main" id="{1CD0CF6F-CE82-B048-920C-3713C72A62A4}"/>
                </a:ext>
              </a:extLst>
            </p:cNvPr>
            <p:cNvCxnSpPr>
              <a:cxnSpLocks noChangeShapeType="1"/>
            </p:cNvCxnSpPr>
            <p:nvPr/>
          </p:nvCxnSpPr>
          <p:spPr bwMode="auto">
            <a:xfrm flipH="1" flipV="1">
              <a:off x="4265962" y="2972452"/>
              <a:ext cx="536352"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Freeform 51">
              <a:extLst>
                <a:ext uri="{FF2B5EF4-FFF2-40B4-BE49-F238E27FC236}">
                  <a16:creationId xmlns:a16="http://schemas.microsoft.com/office/drawing/2014/main" id="{C62745F0-FC82-D14B-85FE-30FD6CD07762}"/>
                </a:ext>
              </a:extLst>
            </p:cNvPr>
            <p:cNvSpPr>
              <a:spLocks noChangeArrowheads="1"/>
            </p:cNvSpPr>
            <p:nvPr/>
          </p:nvSpPr>
          <p:spPr bwMode="auto">
            <a:xfrm>
              <a:off x="2903191" y="3076413"/>
              <a:ext cx="922198"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0911"/>
                <a:gd name="T40" fmla="*/ 0 h 661644"/>
                <a:gd name="T41" fmla="*/ 920911 w 920911"/>
                <a:gd name="T42" fmla="*/ 661644 h 661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a:solidFill>
                <a:srgbClr val="CCBE7F"/>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53" name="Oval 52">
              <a:extLst>
                <a:ext uri="{FF2B5EF4-FFF2-40B4-BE49-F238E27FC236}">
                  <a16:creationId xmlns:a16="http://schemas.microsoft.com/office/drawing/2014/main" id="{E2E819BF-319A-CE45-BD24-EBC7CBB878E9}"/>
                </a:ext>
              </a:extLst>
            </p:cNvPr>
            <p:cNvSpPr>
              <a:spLocks noChangeArrowheads="1"/>
            </p:cNvSpPr>
            <p:nvPr/>
          </p:nvSpPr>
          <p:spPr bwMode="auto">
            <a:xfrm>
              <a:off x="3732348" y="3656658"/>
              <a:ext cx="1532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4" name="Arc 46">
              <a:extLst>
                <a:ext uri="{FF2B5EF4-FFF2-40B4-BE49-F238E27FC236}">
                  <a16:creationId xmlns:a16="http://schemas.microsoft.com/office/drawing/2014/main" id="{BB87DA23-3660-8F45-A01E-32FD9EDF60D4}"/>
                </a:ext>
              </a:extLst>
            </p:cNvPr>
            <p:cNvSpPr>
              <a:spLocks noChangeArrowheads="1"/>
            </p:cNvSpPr>
            <p:nvPr/>
          </p:nvSpPr>
          <p:spPr bwMode="auto">
            <a:xfrm rot="7685355" flipH="1">
              <a:off x="4165439" y="3401887"/>
              <a:ext cx="1235439" cy="1198582"/>
            </a:xfrm>
            <a:custGeom>
              <a:avLst/>
              <a:gdLst>
                <a:gd name="T0" fmla="*/ 1218307 w 1235439"/>
                <a:gd name="T1" fmla="*/ 459157 h 1198653"/>
                <a:gd name="T2" fmla="*/ 617720 w 1235439"/>
                <a:gd name="T3" fmla="*/ 599327 h 1198653"/>
                <a:gd name="T4" fmla="*/ 1223325 w 1235439"/>
                <a:gd name="T5" fmla="*/ 717438 h 1198653"/>
                <a:gd name="T6" fmla="*/ 3 60000 65536"/>
                <a:gd name="T7" fmla="*/ 2 60000 65536"/>
                <a:gd name="T8" fmla="*/ 1 60000 65536"/>
                <a:gd name="T9" fmla="*/ 1218307 w 1235439"/>
                <a:gd name="T10" fmla="*/ 459157 h 1198653"/>
                <a:gd name="T11" fmla="*/ 1235439 w 1235439"/>
                <a:gd name="T12" fmla="*/ 717438 h 1198653"/>
              </a:gdLst>
              <a:ahLst/>
              <a:cxnLst>
                <a:cxn ang="T6">
                  <a:pos x="T0" y="T1"/>
                </a:cxn>
                <a:cxn ang="T7">
                  <a:pos x="T2" y="T3"/>
                </a:cxn>
                <a:cxn ang="T8">
                  <a:pos x="T4" y="T5"/>
                </a:cxn>
              </a:cxnLst>
              <a:rect l="T9" t="T10" r="T11" b="T12"/>
              <a:pathLst>
                <a:path w="1235439" h="1198653" stroke="0">
                  <a:moveTo>
                    <a:pt x="1218307" y="459157"/>
                  </a:moveTo>
                  <a:lnTo>
                    <a:pt x="1218306" y="459157"/>
                  </a:lnTo>
                  <a:cubicBezTo>
                    <a:pt x="1229688" y="505062"/>
                    <a:pt x="1235439" y="552112"/>
                    <a:pt x="1235439" y="599327"/>
                  </a:cubicBezTo>
                  <a:cubicBezTo>
                    <a:pt x="1235439" y="638989"/>
                    <a:pt x="1231381" y="678553"/>
                    <a:pt x="1223324" y="717437"/>
                  </a:cubicBezTo>
                  <a:lnTo>
                    <a:pt x="617720" y="599327"/>
                  </a:lnTo>
                  <a:close/>
                </a:path>
                <a:path w="1235439" h="1198653" fill="none">
                  <a:moveTo>
                    <a:pt x="1218307" y="459157"/>
                  </a:moveTo>
                  <a:lnTo>
                    <a:pt x="1218306" y="459157"/>
                  </a:lnTo>
                  <a:cubicBezTo>
                    <a:pt x="1229688" y="505062"/>
                    <a:pt x="1235439" y="552112"/>
                    <a:pt x="1235439" y="599327"/>
                  </a:cubicBezTo>
                  <a:cubicBezTo>
                    <a:pt x="1235439" y="638989"/>
                    <a:pt x="1231381" y="678553"/>
                    <a:pt x="1223324" y="7174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55" name="Picture 47" descr="latex-image-1.pdf">
              <a:extLst>
                <a:ext uri="{FF2B5EF4-FFF2-40B4-BE49-F238E27FC236}">
                  <a16:creationId xmlns:a16="http://schemas.microsoft.com/office/drawing/2014/main" id="{B20462F0-B83F-C146-8B85-20B0AC7B8B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8" descr="latex-image-1.pdf">
              <a:extLst>
                <a:ext uri="{FF2B5EF4-FFF2-40B4-BE49-F238E27FC236}">
                  <a16:creationId xmlns:a16="http://schemas.microsoft.com/office/drawing/2014/main" id="{27878B90-30A1-2B48-B8C0-FB99B04A39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9" descr="latex-image-1.pdf">
              <a:extLst>
                <a:ext uri="{FF2B5EF4-FFF2-40B4-BE49-F238E27FC236}">
                  <a16:creationId xmlns:a16="http://schemas.microsoft.com/office/drawing/2014/main" id="{C24D2463-438B-894D-9230-33528E161B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0" descr="latex-image-1.pdf">
              <a:extLst>
                <a:ext uri="{FF2B5EF4-FFF2-40B4-BE49-F238E27FC236}">
                  <a16:creationId xmlns:a16="http://schemas.microsoft.com/office/drawing/2014/main" id="{A8FFBAAB-90C6-D049-849C-F85337ADE9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1" descr="latex-image-1.pdf">
              <a:extLst>
                <a:ext uri="{FF2B5EF4-FFF2-40B4-BE49-F238E27FC236}">
                  <a16:creationId xmlns:a16="http://schemas.microsoft.com/office/drawing/2014/main" id="{D7E000BD-7EAF-0B4A-874A-3C0ED38595F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2" descr="latex-image-1.pdf">
              <a:extLst>
                <a:ext uri="{FF2B5EF4-FFF2-40B4-BE49-F238E27FC236}">
                  <a16:creationId xmlns:a16="http://schemas.microsoft.com/office/drawing/2014/main" id="{B3059A78-317B-6E44-970F-819DC8B6F0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3" descr="latex-image-1.pdf">
              <a:extLst>
                <a:ext uri="{FF2B5EF4-FFF2-40B4-BE49-F238E27FC236}">
                  <a16:creationId xmlns:a16="http://schemas.microsoft.com/office/drawing/2014/main" id="{365CD25B-151B-574F-93B2-82F44443BF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4" descr="latex-image-1.pdf">
              <a:extLst>
                <a:ext uri="{FF2B5EF4-FFF2-40B4-BE49-F238E27FC236}">
                  <a16:creationId xmlns:a16="http://schemas.microsoft.com/office/drawing/2014/main" id="{6DA02AF2-1F05-834B-A5E3-F70EB5534A0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5" descr="latex-image-1.pdf">
              <a:extLst>
                <a:ext uri="{FF2B5EF4-FFF2-40B4-BE49-F238E27FC236}">
                  <a16:creationId xmlns:a16="http://schemas.microsoft.com/office/drawing/2014/main" id="{EC059A44-F7CE-F340-86C9-3E810EDE61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 name="Picture 2">
            <a:extLst>
              <a:ext uri="{FF2B5EF4-FFF2-40B4-BE49-F238E27FC236}">
                <a16:creationId xmlns:a16="http://schemas.microsoft.com/office/drawing/2014/main" id="{B1B2A470-6B58-A949-9F58-408980B655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6275" y="855265"/>
            <a:ext cx="2473325" cy="14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3">
            <a:extLst>
              <a:ext uri="{FF2B5EF4-FFF2-40B4-BE49-F238E27FC236}">
                <a16:creationId xmlns:a16="http://schemas.microsoft.com/office/drawing/2014/main" id="{8EC81DAF-7853-284B-90D3-97F097BCF4ED}"/>
              </a:ext>
            </a:extLst>
          </p:cNvPr>
          <p:cNvSpPr txBox="1">
            <a:spLocks noChangeArrowheads="1"/>
          </p:cNvSpPr>
          <p:nvPr/>
        </p:nvSpPr>
        <p:spPr bwMode="auto">
          <a:xfrm>
            <a:off x="5649584" y="1090200"/>
            <a:ext cx="3242004" cy="1600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dirty="0"/>
              <a:t>Fracture Functions define the probability for hadron production (P2) given the struck quark q. Combined with the fragmentation function (defining probability for quark q to produce a hadron (P1) defines the x-section for 2 hadron production.</a:t>
            </a:r>
          </a:p>
        </p:txBody>
      </p:sp>
    </p:spTree>
    <p:extLst>
      <p:ext uri="{BB962C8B-B14F-4D97-AF65-F5344CB8AC3E}">
        <p14:creationId xmlns:p14="http://schemas.microsoft.com/office/powerpoint/2010/main" val="585675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5DCF-AC2B-B241-9E87-AD61C5D5B31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CA2FA32-3E3A-DA44-901F-7952FB0DC348}"/>
              </a:ext>
            </a:extLst>
          </p:cNvPr>
          <p:cNvPicPr>
            <a:picLocks noGrp="1" noChangeAspect="1"/>
          </p:cNvPicPr>
          <p:nvPr>
            <p:ph idx="1"/>
          </p:nvPr>
        </p:nvPicPr>
        <p:blipFill>
          <a:blip r:embed="rId2"/>
          <a:stretch>
            <a:fillRect/>
          </a:stretch>
        </p:blipFill>
        <p:spPr>
          <a:xfrm>
            <a:off x="0" y="0"/>
            <a:ext cx="9058644" cy="5867400"/>
          </a:xfrm>
        </p:spPr>
      </p:pic>
      <p:sp>
        <p:nvSpPr>
          <p:cNvPr id="5" name="Slide Number Placeholder 4">
            <a:extLst>
              <a:ext uri="{FF2B5EF4-FFF2-40B4-BE49-F238E27FC236}">
                <a16:creationId xmlns:a16="http://schemas.microsoft.com/office/drawing/2014/main" id="{04307ACE-558B-4541-8F26-2D75E089BD39}"/>
              </a:ext>
            </a:extLst>
          </p:cNvPr>
          <p:cNvSpPr>
            <a:spLocks noGrp="1"/>
          </p:cNvSpPr>
          <p:nvPr>
            <p:ph type="sldNum" sz="quarter" idx="11"/>
          </p:nvPr>
        </p:nvSpPr>
        <p:spPr/>
        <p:txBody>
          <a:bodyPr/>
          <a:lstStyle/>
          <a:p>
            <a:pPr>
              <a:defRPr/>
            </a:pPr>
            <a:fld id="{90BCEC60-966E-5046-BDA9-C52971E7D1CA}" type="slidenum">
              <a:rPr lang="en-US" altLang="en-US" smtClean="0"/>
              <a:pPr>
                <a:defRPr/>
              </a:pPr>
              <a:t>102</a:t>
            </a:fld>
            <a:endParaRPr lang="en-US" altLang="en-US"/>
          </a:p>
        </p:txBody>
      </p:sp>
      <p:sp>
        <p:nvSpPr>
          <p:cNvPr id="8" name="TextBox 7">
            <a:extLst>
              <a:ext uri="{FF2B5EF4-FFF2-40B4-BE49-F238E27FC236}">
                <a16:creationId xmlns:a16="http://schemas.microsoft.com/office/drawing/2014/main" id="{C0898F94-3E7F-9E40-8326-3ED56DD2EA9A}"/>
              </a:ext>
            </a:extLst>
          </p:cNvPr>
          <p:cNvSpPr txBox="1"/>
          <p:nvPr/>
        </p:nvSpPr>
        <p:spPr>
          <a:xfrm>
            <a:off x="1295400" y="5867400"/>
            <a:ext cx="6609502" cy="461665"/>
          </a:xfrm>
          <a:prstGeom prst="rect">
            <a:avLst/>
          </a:prstGeom>
          <a:noFill/>
        </p:spPr>
        <p:txBody>
          <a:bodyPr wrap="none" rtlCol="0">
            <a:spAutoFit/>
          </a:bodyPr>
          <a:lstStyle/>
          <a:p>
            <a:r>
              <a:rPr lang="en-US" dirty="0"/>
              <a:t>Where this 4% </a:t>
            </a:r>
            <a:r>
              <a:rPr lang="en-US" dirty="0" err="1"/>
              <a:t>Sivers</a:t>
            </a:r>
            <a:r>
              <a:rPr lang="en-US" dirty="0"/>
              <a:t> at Q</a:t>
            </a:r>
            <a:r>
              <a:rPr lang="en-US" baseline="30000" dirty="0"/>
              <a:t>2</a:t>
            </a:r>
            <a:r>
              <a:rPr lang="en-US" dirty="0"/>
              <a:t>=450GeV</a:t>
            </a:r>
            <a:r>
              <a:rPr lang="en-US" baseline="30000" dirty="0"/>
              <a:t>2</a:t>
            </a:r>
            <a:r>
              <a:rPr lang="en-US" dirty="0"/>
              <a:t> comes?</a:t>
            </a:r>
          </a:p>
        </p:txBody>
      </p:sp>
      <p:sp>
        <p:nvSpPr>
          <p:cNvPr id="3" name="TextBox 2">
            <a:extLst>
              <a:ext uri="{FF2B5EF4-FFF2-40B4-BE49-F238E27FC236}">
                <a16:creationId xmlns:a16="http://schemas.microsoft.com/office/drawing/2014/main" id="{4FF89B12-AD4A-354B-B887-8B795FB6D6A0}"/>
              </a:ext>
            </a:extLst>
          </p:cNvPr>
          <p:cNvSpPr txBox="1"/>
          <p:nvPr/>
        </p:nvSpPr>
        <p:spPr>
          <a:xfrm>
            <a:off x="7519171" y="152400"/>
            <a:ext cx="1501373" cy="461665"/>
          </a:xfrm>
          <a:prstGeom prst="rect">
            <a:avLst/>
          </a:prstGeom>
          <a:noFill/>
        </p:spPr>
        <p:txBody>
          <a:bodyPr wrap="none" rtlCol="0">
            <a:spAutoFit/>
          </a:bodyPr>
          <a:lstStyle/>
          <a:p>
            <a:r>
              <a:rPr lang="en-US" dirty="0"/>
              <a:t>M. Arratia</a:t>
            </a:r>
          </a:p>
        </p:txBody>
      </p:sp>
      <p:sp>
        <p:nvSpPr>
          <p:cNvPr id="4" name="Footer Placeholder 3">
            <a:extLst>
              <a:ext uri="{FF2B5EF4-FFF2-40B4-BE49-F238E27FC236}">
                <a16:creationId xmlns:a16="http://schemas.microsoft.com/office/drawing/2014/main" id="{A26706D4-B8D5-7B4C-9C66-AFE8330C5276}"/>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19898601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1">
            <a:extLst>
              <a:ext uri="{FF2B5EF4-FFF2-40B4-BE49-F238E27FC236}">
                <a16:creationId xmlns:a16="http://schemas.microsoft.com/office/drawing/2014/main" id="{BC4D5ADF-A211-814F-9B48-E266B8736D3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9154" name="Slide Number Placeholder 2">
            <a:extLst>
              <a:ext uri="{FF2B5EF4-FFF2-40B4-BE49-F238E27FC236}">
                <a16:creationId xmlns:a16="http://schemas.microsoft.com/office/drawing/2014/main" id="{9BDBC0E9-236E-9245-BE8F-D683DFC29C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CA991FE-E8E3-9E43-9CCE-57614A607052}" type="slidenum">
              <a:rPr lang="en-US" altLang="en-US" sz="1400" smtClean="0"/>
              <a:pPr>
                <a:spcBef>
                  <a:spcPct val="0"/>
                </a:spcBef>
                <a:buFontTx/>
                <a:buNone/>
              </a:pPr>
              <a:t>103</a:t>
            </a:fld>
            <a:endParaRPr lang="en-US" altLang="en-US" sz="1400"/>
          </a:p>
        </p:txBody>
      </p:sp>
      <p:sp>
        <p:nvSpPr>
          <p:cNvPr id="49155" name="TextBox 6">
            <a:extLst>
              <a:ext uri="{FF2B5EF4-FFF2-40B4-BE49-F238E27FC236}">
                <a16:creationId xmlns:a16="http://schemas.microsoft.com/office/drawing/2014/main" id="{7CA98D05-F6BB-9D41-872A-1DF56A23626B}"/>
              </a:ext>
            </a:extLst>
          </p:cNvPr>
          <p:cNvSpPr txBox="1">
            <a:spLocks noChangeArrowheads="1"/>
          </p:cNvSpPr>
          <p:nvPr/>
        </p:nvSpPr>
        <p:spPr bwMode="auto">
          <a:xfrm>
            <a:off x="979488" y="25400"/>
            <a:ext cx="688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a:t>JLEIC (5x50) 2-hadron mass spectra</a:t>
            </a:r>
          </a:p>
        </p:txBody>
      </p:sp>
      <p:pic>
        <p:nvPicPr>
          <p:cNvPr id="49156" name="Picture 17" descr="Screen Shot 2019-09-10 at 12.09.58 PM.png">
            <a:extLst>
              <a:ext uri="{FF2B5EF4-FFF2-40B4-BE49-F238E27FC236}">
                <a16:creationId xmlns:a16="http://schemas.microsoft.com/office/drawing/2014/main" id="{4E535559-24FA-CC41-8BE6-FC03F97FD3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4196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9" descr="Screen Shot 2019-09-10 at 12.11.11 PM.png">
            <a:extLst>
              <a:ext uri="{FF2B5EF4-FFF2-40B4-BE49-F238E27FC236}">
                <a16:creationId xmlns:a16="http://schemas.microsoft.com/office/drawing/2014/main" id="{6D743BDD-89B6-664F-A751-3E8E4FEA9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1243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3">
            <a:extLst>
              <a:ext uri="{FF2B5EF4-FFF2-40B4-BE49-F238E27FC236}">
                <a16:creationId xmlns:a16="http://schemas.microsoft.com/office/drawing/2014/main" id="{F4E5527E-7576-5C41-B891-2DAAAF9F0CA7}"/>
              </a:ext>
            </a:extLst>
          </p:cNvPr>
          <p:cNvSpPr>
            <a:spLocks noChangeArrowheads="1"/>
          </p:cNvSpPr>
          <p:nvPr/>
        </p:nvSpPr>
        <p:spPr bwMode="auto">
          <a:xfrm>
            <a:off x="762000" y="914400"/>
            <a:ext cx="187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nb-NO" altLang="en-US" sz="1800"/>
              <a:t>Sin-1/spin-0=0.3</a:t>
            </a:r>
          </a:p>
        </p:txBody>
      </p:sp>
      <p:sp>
        <p:nvSpPr>
          <p:cNvPr id="49159" name="Rectangle 25">
            <a:extLst>
              <a:ext uri="{FF2B5EF4-FFF2-40B4-BE49-F238E27FC236}">
                <a16:creationId xmlns:a16="http://schemas.microsoft.com/office/drawing/2014/main" id="{9C4F4AC1-F8AE-634F-8DC3-51F5E5F024BB}"/>
              </a:ext>
            </a:extLst>
          </p:cNvPr>
          <p:cNvSpPr>
            <a:spLocks noChangeArrowheads="1"/>
          </p:cNvSpPr>
          <p:nvPr/>
        </p:nvSpPr>
        <p:spPr bwMode="auto">
          <a:xfrm>
            <a:off x="5486400" y="914400"/>
            <a:ext cx="199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nb-NO" altLang="en-US" sz="1800"/>
              <a:t>Spin-1/spin-0=0.7</a:t>
            </a:r>
          </a:p>
        </p:txBody>
      </p:sp>
      <p:sp>
        <p:nvSpPr>
          <p:cNvPr id="49160" name="TextBox 21">
            <a:extLst>
              <a:ext uri="{FF2B5EF4-FFF2-40B4-BE49-F238E27FC236}">
                <a16:creationId xmlns:a16="http://schemas.microsoft.com/office/drawing/2014/main" id="{98EB6819-719C-2F49-BBA8-D98D3D6268F4}"/>
              </a:ext>
            </a:extLst>
          </p:cNvPr>
          <p:cNvSpPr txBox="1">
            <a:spLocks noChangeArrowheads="1"/>
          </p:cNvSpPr>
          <p:nvPr/>
        </p:nvSpPr>
        <p:spPr bwMode="auto">
          <a:xfrm>
            <a:off x="1447800" y="16002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all</a:t>
            </a:r>
          </a:p>
        </p:txBody>
      </p:sp>
      <p:sp>
        <p:nvSpPr>
          <p:cNvPr id="49161" name="TextBox 26">
            <a:extLst>
              <a:ext uri="{FF2B5EF4-FFF2-40B4-BE49-F238E27FC236}">
                <a16:creationId xmlns:a16="http://schemas.microsoft.com/office/drawing/2014/main" id="{DF4784EC-2A91-BE4D-ACD8-FFB781E37806}"/>
              </a:ext>
            </a:extLst>
          </p:cNvPr>
          <p:cNvSpPr txBox="1">
            <a:spLocks noChangeArrowheads="1"/>
          </p:cNvSpPr>
          <p:nvPr/>
        </p:nvSpPr>
        <p:spPr bwMode="auto">
          <a:xfrm>
            <a:off x="3200400" y="129540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p:txBody>
      </p:sp>
      <p:sp>
        <p:nvSpPr>
          <p:cNvPr id="49162" name="TextBox 27">
            <a:extLst>
              <a:ext uri="{FF2B5EF4-FFF2-40B4-BE49-F238E27FC236}">
                <a16:creationId xmlns:a16="http://schemas.microsoft.com/office/drawing/2014/main" id="{AB91B64A-5921-6241-AF48-AB1B5EA32638}"/>
              </a:ext>
            </a:extLst>
          </p:cNvPr>
          <p:cNvSpPr txBox="1">
            <a:spLocks noChangeArrowheads="1"/>
          </p:cNvSpPr>
          <p:nvPr/>
        </p:nvSpPr>
        <p:spPr bwMode="auto">
          <a:xfrm>
            <a:off x="1143000" y="289560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&gt;0.35</a:t>
            </a:r>
          </a:p>
        </p:txBody>
      </p:sp>
      <p:sp>
        <p:nvSpPr>
          <p:cNvPr id="49163" name="TextBox 28">
            <a:extLst>
              <a:ext uri="{FF2B5EF4-FFF2-40B4-BE49-F238E27FC236}">
                <a16:creationId xmlns:a16="http://schemas.microsoft.com/office/drawing/2014/main" id="{B564CEB5-92A3-5D4B-B1E2-0FD0C23BB7E2}"/>
              </a:ext>
            </a:extLst>
          </p:cNvPr>
          <p:cNvSpPr txBox="1">
            <a:spLocks noChangeArrowheads="1"/>
          </p:cNvSpPr>
          <p:nvPr/>
        </p:nvSpPr>
        <p:spPr bwMode="auto">
          <a:xfrm>
            <a:off x="3276600" y="2971800"/>
            <a:ext cx="1058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p:txBody>
      </p:sp>
      <p:sp>
        <p:nvSpPr>
          <p:cNvPr id="49164" name="TextBox 29">
            <a:extLst>
              <a:ext uri="{FF2B5EF4-FFF2-40B4-BE49-F238E27FC236}">
                <a16:creationId xmlns:a16="http://schemas.microsoft.com/office/drawing/2014/main" id="{F2E68A02-6017-9E46-96E4-6D3293DDF7CF}"/>
              </a:ext>
            </a:extLst>
          </p:cNvPr>
          <p:cNvSpPr txBox="1">
            <a:spLocks noChangeArrowheads="1"/>
          </p:cNvSpPr>
          <p:nvPr/>
        </p:nvSpPr>
        <p:spPr bwMode="auto">
          <a:xfrm>
            <a:off x="7848600" y="2895600"/>
            <a:ext cx="1058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p:txBody>
      </p:sp>
      <p:pic>
        <p:nvPicPr>
          <p:cNvPr id="49165" name="Picture 30" descr="Screen Shot 2019-09-10 at 12.14.15 PM.png">
            <a:extLst>
              <a:ext uri="{FF2B5EF4-FFF2-40B4-BE49-F238E27FC236}">
                <a16:creationId xmlns:a16="http://schemas.microsoft.com/office/drawing/2014/main" id="{2F9D366B-6CD7-DC49-AA5B-D3EF125818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67200"/>
            <a:ext cx="291465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Box 31">
            <a:extLst>
              <a:ext uri="{FF2B5EF4-FFF2-40B4-BE49-F238E27FC236}">
                <a16:creationId xmlns:a16="http://schemas.microsoft.com/office/drawing/2014/main" id="{6155FEE8-A8FF-C84B-9BB3-472C73108527}"/>
              </a:ext>
            </a:extLst>
          </p:cNvPr>
          <p:cNvSpPr txBox="1">
            <a:spLocks noChangeArrowheads="1"/>
          </p:cNvSpPr>
          <p:nvPr/>
        </p:nvSpPr>
        <p:spPr bwMode="auto">
          <a:xfrm>
            <a:off x="182563" y="4522788"/>
            <a:ext cx="48561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a:t>The rho peak is not increasing visually with increase of the fraction of VMs, as most of the background comes from</a:t>
            </a:r>
          </a:p>
          <a:p>
            <a:pPr>
              <a:spcBef>
                <a:spcPct val="0"/>
              </a:spcBef>
              <a:buFontTx/>
              <a:buNone/>
            </a:pPr>
            <a:r>
              <a:rPr lang="en-US" altLang="en-US" sz="2000"/>
              <a:t>low momentum particles at large M</a:t>
            </a:r>
            <a:r>
              <a:rPr lang="en-US" altLang="en-US" sz="1800">
                <a:latin typeface="Symbol" pitchFamily="2" charset="2"/>
              </a:rPr>
              <a:t>pp</a:t>
            </a:r>
            <a:endParaRPr lang="en-US" altLang="en-US" sz="1800"/>
          </a:p>
        </p:txBody>
      </p:sp>
      <p:sp>
        <p:nvSpPr>
          <p:cNvPr id="49167" name="TextBox 32">
            <a:extLst>
              <a:ext uri="{FF2B5EF4-FFF2-40B4-BE49-F238E27FC236}">
                <a16:creationId xmlns:a16="http://schemas.microsoft.com/office/drawing/2014/main" id="{99C7F428-6263-DC46-B42B-E899E507C346}"/>
              </a:ext>
            </a:extLst>
          </p:cNvPr>
          <p:cNvSpPr txBox="1">
            <a:spLocks noChangeArrowheads="1"/>
          </p:cNvSpPr>
          <p:nvPr/>
        </p:nvSpPr>
        <p:spPr bwMode="auto">
          <a:xfrm>
            <a:off x="5791200" y="289560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&gt;0.35</a:t>
            </a:r>
          </a:p>
        </p:txBody>
      </p:sp>
      <p:sp>
        <p:nvSpPr>
          <p:cNvPr id="49168" name="TextBox 33">
            <a:extLst>
              <a:ext uri="{FF2B5EF4-FFF2-40B4-BE49-F238E27FC236}">
                <a16:creationId xmlns:a16="http://schemas.microsoft.com/office/drawing/2014/main" id="{C68D5EF4-19D5-E243-B33A-E6A05DA640A4}"/>
              </a:ext>
            </a:extLst>
          </p:cNvPr>
          <p:cNvSpPr txBox="1">
            <a:spLocks noChangeArrowheads="1"/>
          </p:cNvSpPr>
          <p:nvPr/>
        </p:nvSpPr>
        <p:spPr bwMode="auto">
          <a:xfrm>
            <a:off x="7696200" y="137160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z</a:t>
            </a:r>
            <a:r>
              <a:rPr lang="en-US" altLang="en-US" sz="1800" baseline="-25000">
                <a:latin typeface="Symbol" pitchFamily="2" charset="2"/>
              </a:rPr>
              <a:t>p</a:t>
            </a:r>
            <a:r>
              <a:rPr lang="en-US" altLang="en-US" sz="1800" baseline="-25000"/>
              <a:t>+</a:t>
            </a:r>
            <a:r>
              <a:rPr lang="en-US" altLang="en-US" sz="1800"/>
              <a:t>&gt;0.15</a:t>
            </a:r>
          </a:p>
        </p:txBody>
      </p:sp>
    </p:spTree>
    <p:extLst>
      <p:ext uri="{BB962C8B-B14F-4D97-AF65-F5344CB8AC3E}">
        <p14:creationId xmlns:p14="http://schemas.microsoft.com/office/powerpoint/2010/main" val="1626678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07B619-0FC3-1341-ACED-28A2B3C99DFC}"/>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8944D1FB-366E-6A43-BF21-0028DBD2104C}"/>
              </a:ext>
            </a:extLst>
          </p:cNvPr>
          <p:cNvSpPr>
            <a:spLocks noGrp="1"/>
          </p:cNvSpPr>
          <p:nvPr>
            <p:ph type="sldNum" sz="quarter" idx="11"/>
          </p:nvPr>
        </p:nvSpPr>
        <p:spPr/>
        <p:txBody>
          <a:bodyPr/>
          <a:lstStyle/>
          <a:p>
            <a:fld id="{656CFCE7-85A3-4772-AA05-7EC87A79CEFC}" type="slidenum">
              <a:rPr lang="en-US" altLang="en-US" smtClean="0"/>
              <a:pPr/>
              <a:t>104</a:t>
            </a:fld>
            <a:endParaRPr lang="en-US" altLang="en-US"/>
          </a:p>
        </p:txBody>
      </p:sp>
      <p:sp>
        <p:nvSpPr>
          <p:cNvPr id="4" name="Title 1">
            <a:extLst>
              <a:ext uri="{FF2B5EF4-FFF2-40B4-BE49-F238E27FC236}">
                <a16:creationId xmlns:a16="http://schemas.microsoft.com/office/drawing/2014/main" id="{341C5E2B-35CB-A144-A36C-4ACF1D9A89BB}"/>
              </a:ext>
            </a:extLst>
          </p:cNvPr>
          <p:cNvSpPr txBox="1">
            <a:spLocks noChangeArrowheads="1"/>
          </p:cNvSpPr>
          <p:nvPr/>
        </p:nvSpPr>
        <p:spPr>
          <a:xfrm>
            <a:off x="457200" y="152400"/>
            <a:ext cx="82296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altLang="en-US" kern="0" dirty="0"/>
              <a:t> Observation of  SSAs in  </a:t>
            </a:r>
            <a:r>
              <a:rPr lang="en-US" altLang="en-US" kern="0" dirty="0" err="1"/>
              <a:t>ep</a:t>
            </a:r>
            <a:r>
              <a:rPr lang="en-US" altLang="en-US" kern="0" dirty="0" err="1">
                <a:sym typeface="Wingdings" pitchFamily="2" charset="2"/>
              </a:rPr>
              <a:t>e’</a:t>
            </a:r>
            <a:r>
              <a:rPr lang="en-US" altLang="en-US" kern="0" dirty="0" err="1">
                <a:latin typeface="Symbol" pitchFamily="2" charset="2"/>
              </a:rPr>
              <a:t>p</a:t>
            </a:r>
            <a:r>
              <a:rPr lang="en-US" altLang="en-US" kern="0" baseline="30000" dirty="0" err="1">
                <a:latin typeface="Symbol" pitchFamily="2" charset="2"/>
              </a:rPr>
              <a:t>+</a:t>
            </a:r>
            <a:r>
              <a:rPr lang="en-US" altLang="en-US" kern="0" dirty="0" err="1">
                <a:latin typeface="Symbol" pitchFamily="2" charset="2"/>
              </a:rPr>
              <a:t>p</a:t>
            </a:r>
            <a:r>
              <a:rPr lang="en-US" altLang="en-US" kern="0" baseline="30000" dirty="0" err="1">
                <a:latin typeface="Symbol" pitchFamily="2" charset="2"/>
              </a:rPr>
              <a:t>-</a:t>
            </a:r>
            <a:r>
              <a:rPr lang="en-US" altLang="en-US" kern="0" dirty="0" err="1"/>
              <a:t>X</a:t>
            </a:r>
            <a:endParaRPr lang="en-US" altLang="en-US" kern="0" dirty="0"/>
          </a:p>
        </p:txBody>
      </p:sp>
      <p:pic>
        <p:nvPicPr>
          <p:cNvPr id="7" name="Picture 6">
            <a:extLst>
              <a:ext uri="{FF2B5EF4-FFF2-40B4-BE49-F238E27FC236}">
                <a16:creationId xmlns:a16="http://schemas.microsoft.com/office/drawing/2014/main" id="{ECC919CD-1414-3A42-80B5-2F32A21A4866}"/>
              </a:ext>
            </a:extLst>
          </p:cNvPr>
          <p:cNvPicPr>
            <a:picLocks noChangeAspect="1"/>
          </p:cNvPicPr>
          <p:nvPr/>
        </p:nvPicPr>
        <p:blipFill>
          <a:blip r:embed="rId3"/>
          <a:stretch>
            <a:fillRect/>
          </a:stretch>
        </p:blipFill>
        <p:spPr>
          <a:xfrm>
            <a:off x="1905000" y="820327"/>
            <a:ext cx="1320800" cy="571500"/>
          </a:xfrm>
          <a:prstGeom prst="rect">
            <a:avLst/>
          </a:prstGeom>
        </p:spPr>
      </p:pic>
      <p:pic>
        <p:nvPicPr>
          <p:cNvPr id="9" name="Picture 8">
            <a:extLst>
              <a:ext uri="{FF2B5EF4-FFF2-40B4-BE49-F238E27FC236}">
                <a16:creationId xmlns:a16="http://schemas.microsoft.com/office/drawing/2014/main" id="{5265FDA3-419D-2C46-A1E6-ECFAE3FFF7EB}"/>
              </a:ext>
            </a:extLst>
          </p:cNvPr>
          <p:cNvPicPr>
            <a:picLocks noChangeAspect="1"/>
          </p:cNvPicPr>
          <p:nvPr/>
        </p:nvPicPr>
        <p:blipFill>
          <a:blip r:embed="rId4"/>
          <a:stretch>
            <a:fillRect/>
          </a:stretch>
        </p:blipFill>
        <p:spPr>
          <a:xfrm>
            <a:off x="3124200" y="841259"/>
            <a:ext cx="5283200" cy="634150"/>
          </a:xfrm>
          <a:prstGeom prst="rect">
            <a:avLst/>
          </a:prstGeom>
        </p:spPr>
      </p:pic>
      <p:sp>
        <p:nvSpPr>
          <p:cNvPr id="12" name="Rectangle 11">
            <a:extLst>
              <a:ext uri="{FF2B5EF4-FFF2-40B4-BE49-F238E27FC236}">
                <a16:creationId xmlns:a16="http://schemas.microsoft.com/office/drawing/2014/main" id="{03EE39D9-5F43-2648-8325-DC1EDBE086CF}"/>
              </a:ext>
            </a:extLst>
          </p:cNvPr>
          <p:cNvSpPr/>
          <p:nvPr/>
        </p:nvSpPr>
        <p:spPr>
          <a:xfrm>
            <a:off x="0" y="736745"/>
            <a:ext cx="7239000" cy="276999"/>
          </a:xfrm>
          <a:prstGeom prst="rect">
            <a:avLst/>
          </a:prstGeom>
        </p:spPr>
        <p:txBody>
          <a:bodyPr wrap="square">
            <a:spAutoFit/>
          </a:bodyPr>
          <a:lstStyle/>
          <a:p>
            <a:r>
              <a:rPr lang="en-US" sz="1200" dirty="0">
                <a:latin typeface="CMR10"/>
              </a:rPr>
              <a:t>T. Hayward et al.</a:t>
            </a:r>
            <a:r>
              <a:rPr lang="en-US" sz="1200" dirty="0"/>
              <a:t> Phys. Rev. Lett. 126, 152501 (2021)</a:t>
            </a:r>
          </a:p>
        </p:txBody>
      </p:sp>
      <p:pic>
        <p:nvPicPr>
          <p:cNvPr id="13" name="Picture 12">
            <a:extLst>
              <a:ext uri="{FF2B5EF4-FFF2-40B4-BE49-F238E27FC236}">
                <a16:creationId xmlns:a16="http://schemas.microsoft.com/office/drawing/2014/main" id="{8E8F65D4-BF2B-5648-B8E7-51A12482FCA9}"/>
              </a:ext>
            </a:extLst>
          </p:cNvPr>
          <p:cNvPicPr>
            <a:picLocks noChangeAspect="1"/>
          </p:cNvPicPr>
          <p:nvPr/>
        </p:nvPicPr>
        <p:blipFill>
          <a:blip r:embed="rId5"/>
          <a:stretch>
            <a:fillRect/>
          </a:stretch>
        </p:blipFill>
        <p:spPr>
          <a:xfrm>
            <a:off x="5257800" y="1600705"/>
            <a:ext cx="3733800" cy="3283169"/>
          </a:xfrm>
          <a:prstGeom prst="rect">
            <a:avLst/>
          </a:prstGeom>
        </p:spPr>
      </p:pic>
      <p:pic>
        <p:nvPicPr>
          <p:cNvPr id="14" name="Picture 13">
            <a:extLst>
              <a:ext uri="{FF2B5EF4-FFF2-40B4-BE49-F238E27FC236}">
                <a16:creationId xmlns:a16="http://schemas.microsoft.com/office/drawing/2014/main" id="{18DCE6AA-CAFE-CD48-8FA0-93E87A7D53F0}"/>
              </a:ext>
            </a:extLst>
          </p:cNvPr>
          <p:cNvPicPr>
            <a:picLocks noChangeAspect="1"/>
          </p:cNvPicPr>
          <p:nvPr/>
        </p:nvPicPr>
        <p:blipFill>
          <a:blip r:embed="rId6"/>
          <a:stretch>
            <a:fillRect/>
          </a:stretch>
        </p:blipFill>
        <p:spPr>
          <a:xfrm>
            <a:off x="7620000" y="1752600"/>
            <a:ext cx="1164936" cy="241021"/>
          </a:xfrm>
          <a:prstGeom prst="rect">
            <a:avLst/>
          </a:prstGeom>
        </p:spPr>
      </p:pic>
      <p:sp>
        <p:nvSpPr>
          <p:cNvPr id="15" name="TextBox 14">
            <a:extLst>
              <a:ext uri="{FF2B5EF4-FFF2-40B4-BE49-F238E27FC236}">
                <a16:creationId xmlns:a16="http://schemas.microsoft.com/office/drawing/2014/main" id="{97ED7C79-7250-0C4D-A29B-F72535AA84DB}"/>
              </a:ext>
            </a:extLst>
          </p:cNvPr>
          <p:cNvSpPr txBox="1"/>
          <p:nvPr/>
        </p:nvSpPr>
        <p:spPr>
          <a:xfrm>
            <a:off x="5943600" y="1436465"/>
            <a:ext cx="2660152" cy="276999"/>
          </a:xfrm>
          <a:prstGeom prst="rect">
            <a:avLst/>
          </a:prstGeom>
          <a:noFill/>
        </p:spPr>
        <p:txBody>
          <a:bodyPr wrap="none" rtlCol="0">
            <a:spAutoFit/>
          </a:bodyPr>
          <a:lstStyle/>
          <a:p>
            <a:r>
              <a:rPr lang="en-US" sz="1200" dirty="0"/>
              <a:t>Engelhardt: TMDs from </a:t>
            </a:r>
            <a:r>
              <a:rPr lang="en-US" sz="1200" dirty="0" err="1"/>
              <a:t>JLab</a:t>
            </a:r>
            <a:r>
              <a:rPr lang="en-US" sz="1200" dirty="0"/>
              <a:t> to EIC </a:t>
            </a:r>
          </a:p>
        </p:txBody>
      </p:sp>
      <p:sp>
        <p:nvSpPr>
          <p:cNvPr id="16" name="TextBox 15">
            <a:extLst>
              <a:ext uri="{FF2B5EF4-FFF2-40B4-BE49-F238E27FC236}">
                <a16:creationId xmlns:a16="http://schemas.microsoft.com/office/drawing/2014/main" id="{550266A1-2394-4D43-9807-302C76089963}"/>
              </a:ext>
            </a:extLst>
          </p:cNvPr>
          <p:cNvSpPr txBox="1"/>
          <p:nvPr/>
        </p:nvSpPr>
        <p:spPr>
          <a:xfrm>
            <a:off x="260647" y="5248540"/>
            <a:ext cx="8807153"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Quark gluon correlations may be very significant</a:t>
            </a:r>
          </a:p>
          <a:p>
            <a:pPr marL="285750" indent="-285750">
              <a:buFont typeface="Arial" panose="020B0604020202020204" pitchFamily="34" charset="0"/>
              <a:buChar char="•"/>
            </a:pPr>
            <a:r>
              <a:rPr lang="en-US" sz="1800" dirty="0"/>
              <a:t>PDF e describes the force on the transversely polarized quark after scattering</a:t>
            </a:r>
          </a:p>
          <a:p>
            <a:pPr marL="285750" indent="-285750">
              <a:buFont typeface="Arial" panose="020B0604020202020204" pitchFamily="34" charset="0"/>
              <a:buChar char="•"/>
            </a:pPr>
            <a:r>
              <a:rPr lang="en-US" sz="1800" dirty="0"/>
              <a:t>Doubling the </a:t>
            </a:r>
            <a:r>
              <a:rPr lang="en-US" sz="1800" dirty="0" err="1"/>
              <a:t>JLab</a:t>
            </a:r>
            <a:r>
              <a:rPr lang="en-US" sz="1800" dirty="0"/>
              <a:t> beam energy, opens the phase space for SIDIS </a:t>
            </a:r>
            <a:r>
              <a:rPr lang="en-US" sz="1800" dirty="0" err="1"/>
              <a:t>dihadrons</a:t>
            </a:r>
            <a:endParaRPr lang="en-US" sz="1800" dirty="0"/>
          </a:p>
        </p:txBody>
      </p:sp>
      <p:pic>
        <p:nvPicPr>
          <p:cNvPr id="20" name="Picture 19">
            <a:extLst>
              <a:ext uri="{FF2B5EF4-FFF2-40B4-BE49-F238E27FC236}">
                <a16:creationId xmlns:a16="http://schemas.microsoft.com/office/drawing/2014/main" id="{AB646802-1B0B-5D43-93B3-E6BFE731615D}"/>
              </a:ext>
            </a:extLst>
          </p:cNvPr>
          <p:cNvPicPr>
            <a:picLocks noChangeAspect="1"/>
          </p:cNvPicPr>
          <p:nvPr/>
        </p:nvPicPr>
        <p:blipFill>
          <a:blip r:embed="rId7"/>
          <a:stretch>
            <a:fillRect/>
          </a:stretch>
        </p:blipFill>
        <p:spPr>
          <a:xfrm>
            <a:off x="136815" y="1081875"/>
            <a:ext cx="1762990" cy="398095"/>
          </a:xfrm>
          <a:prstGeom prst="rect">
            <a:avLst/>
          </a:prstGeom>
        </p:spPr>
      </p:pic>
      <p:pic>
        <p:nvPicPr>
          <p:cNvPr id="22" name="Picture 21">
            <a:extLst>
              <a:ext uri="{FF2B5EF4-FFF2-40B4-BE49-F238E27FC236}">
                <a16:creationId xmlns:a16="http://schemas.microsoft.com/office/drawing/2014/main" id="{E7B66BB5-0ABB-C540-8DC3-911A9C5A7C74}"/>
              </a:ext>
            </a:extLst>
          </p:cNvPr>
          <p:cNvPicPr>
            <a:picLocks noChangeAspect="1"/>
          </p:cNvPicPr>
          <p:nvPr/>
        </p:nvPicPr>
        <p:blipFill>
          <a:blip r:embed="rId8"/>
          <a:stretch>
            <a:fillRect/>
          </a:stretch>
        </p:blipFill>
        <p:spPr>
          <a:xfrm>
            <a:off x="139504" y="1713464"/>
            <a:ext cx="4953000" cy="3133148"/>
          </a:xfrm>
          <a:prstGeom prst="rect">
            <a:avLst/>
          </a:prstGeom>
        </p:spPr>
      </p:pic>
      <p:sp>
        <p:nvSpPr>
          <p:cNvPr id="23" name="TextBox 22">
            <a:extLst>
              <a:ext uri="{FF2B5EF4-FFF2-40B4-BE49-F238E27FC236}">
                <a16:creationId xmlns:a16="http://schemas.microsoft.com/office/drawing/2014/main" id="{390AAA27-D7D0-1A4E-A8CE-64B563857F9F}"/>
              </a:ext>
            </a:extLst>
          </p:cNvPr>
          <p:cNvSpPr txBox="1"/>
          <p:nvPr/>
        </p:nvSpPr>
        <p:spPr>
          <a:xfrm>
            <a:off x="2502525" y="1808955"/>
            <a:ext cx="723275" cy="369332"/>
          </a:xfrm>
          <a:prstGeom prst="rect">
            <a:avLst/>
          </a:prstGeom>
          <a:noFill/>
        </p:spPr>
        <p:txBody>
          <a:bodyPr wrap="none" rtlCol="0">
            <a:spAutoFit/>
          </a:bodyPr>
          <a:lstStyle/>
          <a:p>
            <a:r>
              <a:rPr lang="en-US" dirty="0">
                <a:solidFill>
                  <a:srgbClr val="FF0000"/>
                </a:solidFill>
              </a:rPr>
              <a:t>clas6</a:t>
            </a:r>
          </a:p>
        </p:txBody>
      </p:sp>
      <p:sp>
        <p:nvSpPr>
          <p:cNvPr id="24" name="TextBox 23">
            <a:extLst>
              <a:ext uri="{FF2B5EF4-FFF2-40B4-BE49-F238E27FC236}">
                <a16:creationId xmlns:a16="http://schemas.microsoft.com/office/drawing/2014/main" id="{27063656-F93D-6149-85B0-F450FC04813D}"/>
              </a:ext>
            </a:extLst>
          </p:cNvPr>
          <p:cNvSpPr txBox="1"/>
          <p:nvPr/>
        </p:nvSpPr>
        <p:spPr>
          <a:xfrm>
            <a:off x="1771240" y="3242289"/>
            <a:ext cx="851515" cy="369332"/>
          </a:xfrm>
          <a:prstGeom prst="rect">
            <a:avLst/>
          </a:prstGeom>
          <a:noFill/>
        </p:spPr>
        <p:txBody>
          <a:bodyPr wrap="none" rtlCol="0">
            <a:spAutoFit/>
          </a:bodyPr>
          <a:lstStyle/>
          <a:p>
            <a:r>
              <a:rPr lang="en-US" dirty="0"/>
              <a:t>clas12</a:t>
            </a:r>
          </a:p>
        </p:txBody>
      </p:sp>
      <p:sp>
        <p:nvSpPr>
          <p:cNvPr id="25" name="Rectangle 24">
            <a:extLst>
              <a:ext uri="{FF2B5EF4-FFF2-40B4-BE49-F238E27FC236}">
                <a16:creationId xmlns:a16="http://schemas.microsoft.com/office/drawing/2014/main" id="{15B6A70C-1164-BB48-8ECA-55219E8611DE}"/>
              </a:ext>
            </a:extLst>
          </p:cNvPr>
          <p:cNvSpPr/>
          <p:nvPr/>
        </p:nvSpPr>
        <p:spPr>
          <a:xfrm>
            <a:off x="15240" y="1423900"/>
            <a:ext cx="4572000" cy="276999"/>
          </a:xfrm>
          <a:prstGeom prst="rect">
            <a:avLst/>
          </a:prstGeom>
        </p:spPr>
        <p:txBody>
          <a:bodyPr>
            <a:spAutoFit/>
          </a:bodyPr>
          <a:lstStyle/>
          <a:p>
            <a:r>
              <a:rPr lang="en-US" sz="1200" dirty="0" err="1">
                <a:latin typeface="CMR9"/>
              </a:rPr>
              <a:t>Bacchetta&amp;Radici</a:t>
            </a:r>
            <a:r>
              <a:rPr lang="en-US" sz="1200" dirty="0">
                <a:latin typeface="CMR9"/>
              </a:rPr>
              <a:t>: </a:t>
            </a:r>
            <a:r>
              <a:rPr lang="en-US" sz="1200" dirty="0" err="1">
                <a:latin typeface="CMR9"/>
              </a:rPr>
              <a:t>arXiv:hep-ph</a:t>
            </a:r>
            <a:r>
              <a:rPr lang="en-US" sz="1200" dirty="0">
                <a:latin typeface="CMR9"/>
              </a:rPr>
              <a:t>/0311173</a:t>
            </a:r>
            <a:endParaRPr lang="en-US" sz="1200" dirty="0"/>
          </a:p>
        </p:txBody>
      </p:sp>
    </p:spTree>
    <p:extLst>
      <p:ext uri="{BB962C8B-B14F-4D97-AF65-F5344CB8AC3E}">
        <p14:creationId xmlns:p14="http://schemas.microsoft.com/office/powerpoint/2010/main" val="227134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C919CD-1414-3A42-80B5-2F32A21A4866}"/>
              </a:ext>
            </a:extLst>
          </p:cNvPr>
          <p:cNvPicPr>
            <a:picLocks noChangeAspect="1"/>
          </p:cNvPicPr>
          <p:nvPr/>
        </p:nvPicPr>
        <p:blipFill>
          <a:blip r:embed="rId3"/>
          <a:stretch>
            <a:fillRect/>
          </a:stretch>
        </p:blipFill>
        <p:spPr>
          <a:xfrm>
            <a:off x="274175" y="861333"/>
            <a:ext cx="1320800" cy="571500"/>
          </a:xfrm>
          <a:prstGeom prst="rect">
            <a:avLst/>
          </a:prstGeom>
        </p:spPr>
      </p:pic>
      <p:pic>
        <p:nvPicPr>
          <p:cNvPr id="12" name="Picture 11">
            <a:extLst>
              <a:ext uri="{FF2B5EF4-FFF2-40B4-BE49-F238E27FC236}">
                <a16:creationId xmlns:a16="http://schemas.microsoft.com/office/drawing/2014/main" id="{515C03A0-919D-6D4C-B76E-AEEF0CC49776}"/>
              </a:ext>
            </a:extLst>
          </p:cNvPr>
          <p:cNvPicPr>
            <a:picLocks noChangeAspect="1"/>
          </p:cNvPicPr>
          <p:nvPr/>
        </p:nvPicPr>
        <p:blipFill>
          <a:blip r:embed="rId4"/>
          <a:stretch>
            <a:fillRect/>
          </a:stretch>
        </p:blipFill>
        <p:spPr>
          <a:xfrm>
            <a:off x="1518775" y="861333"/>
            <a:ext cx="4191000" cy="558800"/>
          </a:xfrm>
          <a:prstGeom prst="rect">
            <a:avLst/>
          </a:prstGeom>
        </p:spPr>
      </p:pic>
      <p:sp>
        <p:nvSpPr>
          <p:cNvPr id="2" name="Footer Placeholder 1">
            <a:extLst>
              <a:ext uri="{FF2B5EF4-FFF2-40B4-BE49-F238E27FC236}">
                <a16:creationId xmlns:a16="http://schemas.microsoft.com/office/drawing/2014/main" id="{8907B619-0FC3-1341-ACED-28A2B3C99DFC}"/>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8944D1FB-366E-6A43-BF21-0028DBD2104C}"/>
              </a:ext>
            </a:extLst>
          </p:cNvPr>
          <p:cNvSpPr>
            <a:spLocks noGrp="1"/>
          </p:cNvSpPr>
          <p:nvPr>
            <p:ph type="sldNum" sz="quarter" idx="11"/>
          </p:nvPr>
        </p:nvSpPr>
        <p:spPr/>
        <p:txBody>
          <a:bodyPr/>
          <a:lstStyle/>
          <a:p>
            <a:fld id="{656CFCE7-85A3-4772-AA05-7EC87A79CEFC}" type="slidenum">
              <a:rPr lang="en-US" altLang="en-US" smtClean="0"/>
              <a:pPr/>
              <a:t>105</a:t>
            </a:fld>
            <a:endParaRPr lang="en-US" altLang="en-US"/>
          </a:p>
        </p:txBody>
      </p:sp>
      <p:sp>
        <p:nvSpPr>
          <p:cNvPr id="4" name="Title 1">
            <a:extLst>
              <a:ext uri="{FF2B5EF4-FFF2-40B4-BE49-F238E27FC236}">
                <a16:creationId xmlns:a16="http://schemas.microsoft.com/office/drawing/2014/main" id="{341C5E2B-35CB-A144-A36C-4ACF1D9A89BB}"/>
              </a:ext>
            </a:extLst>
          </p:cNvPr>
          <p:cNvSpPr txBox="1">
            <a:spLocks noChangeArrowheads="1"/>
          </p:cNvSpPr>
          <p:nvPr/>
        </p:nvSpPr>
        <p:spPr>
          <a:xfrm>
            <a:off x="457200" y="152400"/>
            <a:ext cx="82296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altLang="en-US" kern="0" dirty="0"/>
              <a:t> Observation </a:t>
            </a:r>
            <a:r>
              <a:rPr lang="en-US" altLang="en-US" kern="0"/>
              <a:t>of  SSAs </a:t>
            </a:r>
            <a:r>
              <a:rPr lang="en-US" altLang="en-US" kern="0" dirty="0"/>
              <a:t>in  </a:t>
            </a:r>
            <a:r>
              <a:rPr lang="en-US" altLang="en-US" kern="0" dirty="0" err="1"/>
              <a:t>ep</a:t>
            </a:r>
            <a:r>
              <a:rPr lang="en-US" altLang="en-US" kern="0" dirty="0" err="1">
                <a:sym typeface="Wingdings" pitchFamily="2" charset="2"/>
              </a:rPr>
              <a:t>e’</a:t>
            </a:r>
            <a:r>
              <a:rPr lang="en-US" altLang="en-US" kern="0" dirty="0" err="1">
                <a:latin typeface="Symbol" pitchFamily="2" charset="2"/>
              </a:rPr>
              <a:t>p</a:t>
            </a:r>
            <a:r>
              <a:rPr lang="en-US" altLang="en-US" kern="0" baseline="30000" dirty="0" err="1">
                <a:latin typeface="Symbol" pitchFamily="2" charset="2"/>
              </a:rPr>
              <a:t>+</a:t>
            </a:r>
            <a:r>
              <a:rPr lang="en-US" altLang="en-US" kern="0" dirty="0" err="1">
                <a:latin typeface="Symbol" pitchFamily="2" charset="2"/>
              </a:rPr>
              <a:t>p</a:t>
            </a:r>
            <a:r>
              <a:rPr lang="en-US" altLang="en-US" kern="0" baseline="30000" dirty="0" err="1">
                <a:latin typeface="Symbol" pitchFamily="2" charset="2"/>
              </a:rPr>
              <a:t>-</a:t>
            </a:r>
            <a:r>
              <a:rPr lang="en-US" altLang="en-US" kern="0" dirty="0" err="1"/>
              <a:t>X</a:t>
            </a:r>
            <a:endParaRPr lang="en-US" altLang="en-US" kern="0" dirty="0"/>
          </a:p>
        </p:txBody>
      </p:sp>
      <p:sp>
        <p:nvSpPr>
          <p:cNvPr id="5" name="Rectangle 4">
            <a:extLst>
              <a:ext uri="{FF2B5EF4-FFF2-40B4-BE49-F238E27FC236}">
                <a16:creationId xmlns:a16="http://schemas.microsoft.com/office/drawing/2014/main" id="{8AA76107-9CC4-A148-A631-365A6946B5FD}"/>
              </a:ext>
            </a:extLst>
          </p:cNvPr>
          <p:cNvSpPr/>
          <p:nvPr/>
        </p:nvSpPr>
        <p:spPr>
          <a:xfrm>
            <a:off x="0" y="736745"/>
            <a:ext cx="7239000" cy="276999"/>
          </a:xfrm>
          <a:prstGeom prst="rect">
            <a:avLst/>
          </a:prstGeom>
        </p:spPr>
        <p:txBody>
          <a:bodyPr wrap="square">
            <a:spAutoFit/>
          </a:bodyPr>
          <a:lstStyle/>
          <a:p>
            <a:r>
              <a:rPr lang="en-US" sz="1200" dirty="0">
                <a:latin typeface="CMR10"/>
              </a:rPr>
              <a:t>T. Hayward et al.</a:t>
            </a:r>
            <a:r>
              <a:rPr lang="en-US" sz="1200" dirty="0"/>
              <a:t> Phys. Rev. Lett. 126, 152501 (2021)</a:t>
            </a:r>
          </a:p>
        </p:txBody>
      </p:sp>
      <p:pic>
        <p:nvPicPr>
          <p:cNvPr id="8" name="Picture 7">
            <a:extLst>
              <a:ext uri="{FF2B5EF4-FFF2-40B4-BE49-F238E27FC236}">
                <a16:creationId xmlns:a16="http://schemas.microsoft.com/office/drawing/2014/main" id="{14D4A652-75D9-314B-98C8-6118622253CE}"/>
              </a:ext>
            </a:extLst>
          </p:cNvPr>
          <p:cNvPicPr>
            <a:picLocks noChangeAspect="1"/>
          </p:cNvPicPr>
          <p:nvPr/>
        </p:nvPicPr>
        <p:blipFill>
          <a:blip r:embed="rId5"/>
          <a:stretch>
            <a:fillRect/>
          </a:stretch>
        </p:blipFill>
        <p:spPr>
          <a:xfrm>
            <a:off x="334733" y="1391027"/>
            <a:ext cx="4311650" cy="1922687"/>
          </a:xfrm>
          <a:prstGeom prst="rect">
            <a:avLst/>
          </a:prstGeom>
        </p:spPr>
      </p:pic>
      <p:pic>
        <p:nvPicPr>
          <p:cNvPr id="14" name="Picture 13">
            <a:extLst>
              <a:ext uri="{FF2B5EF4-FFF2-40B4-BE49-F238E27FC236}">
                <a16:creationId xmlns:a16="http://schemas.microsoft.com/office/drawing/2014/main" id="{9A082998-80A2-A442-BC93-65A53265BC18}"/>
              </a:ext>
            </a:extLst>
          </p:cNvPr>
          <p:cNvPicPr>
            <a:picLocks noChangeAspect="1"/>
          </p:cNvPicPr>
          <p:nvPr/>
        </p:nvPicPr>
        <p:blipFill>
          <a:blip r:embed="rId6"/>
          <a:stretch>
            <a:fillRect/>
          </a:stretch>
        </p:blipFill>
        <p:spPr>
          <a:xfrm>
            <a:off x="7848600" y="820328"/>
            <a:ext cx="1231900" cy="217394"/>
          </a:xfrm>
          <a:prstGeom prst="rect">
            <a:avLst/>
          </a:prstGeom>
        </p:spPr>
      </p:pic>
      <p:pic>
        <p:nvPicPr>
          <p:cNvPr id="16" name="Picture 15">
            <a:extLst>
              <a:ext uri="{FF2B5EF4-FFF2-40B4-BE49-F238E27FC236}">
                <a16:creationId xmlns:a16="http://schemas.microsoft.com/office/drawing/2014/main" id="{5A28B209-8FCD-894B-94A3-5173F629204B}"/>
              </a:ext>
            </a:extLst>
          </p:cNvPr>
          <p:cNvPicPr>
            <a:picLocks noChangeAspect="1"/>
          </p:cNvPicPr>
          <p:nvPr/>
        </p:nvPicPr>
        <p:blipFill>
          <a:blip r:embed="rId7"/>
          <a:stretch>
            <a:fillRect/>
          </a:stretch>
        </p:blipFill>
        <p:spPr>
          <a:xfrm>
            <a:off x="427303" y="3367682"/>
            <a:ext cx="3873500" cy="1977065"/>
          </a:xfrm>
          <a:prstGeom prst="rect">
            <a:avLst/>
          </a:prstGeom>
        </p:spPr>
      </p:pic>
      <p:pic>
        <p:nvPicPr>
          <p:cNvPr id="18" name="Picture 17">
            <a:extLst>
              <a:ext uri="{FF2B5EF4-FFF2-40B4-BE49-F238E27FC236}">
                <a16:creationId xmlns:a16="http://schemas.microsoft.com/office/drawing/2014/main" id="{932B9211-905B-8743-85D0-AFDECE429C36}"/>
              </a:ext>
            </a:extLst>
          </p:cNvPr>
          <p:cNvPicPr>
            <a:picLocks noChangeAspect="1"/>
          </p:cNvPicPr>
          <p:nvPr/>
        </p:nvPicPr>
        <p:blipFill>
          <a:blip r:embed="rId8"/>
          <a:stretch>
            <a:fillRect/>
          </a:stretch>
        </p:blipFill>
        <p:spPr>
          <a:xfrm>
            <a:off x="4750349" y="3561743"/>
            <a:ext cx="3806964" cy="1964629"/>
          </a:xfrm>
          <a:prstGeom prst="rect">
            <a:avLst/>
          </a:prstGeom>
        </p:spPr>
      </p:pic>
      <p:pic>
        <p:nvPicPr>
          <p:cNvPr id="20" name="Picture 19">
            <a:extLst>
              <a:ext uri="{FF2B5EF4-FFF2-40B4-BE49-F238E27FC236}">
                <a16:creationId xmlns:a16="http://schemas.microsoft.com/office/drawing/2014/main" id="{7139EBE6-ADED-684C-B1A0-C60A7B2E4A2A}"/>
              </a:ext>
            </a:extLst>
          </p:cNvPr>
          <p:cNvPicPr>
            <a:picLocks noChangeAspect="1"/>
          </p:cNvPicPr>
          <p:nvPr/>
        </p:nvPicPr>
        <p:blipFill>
          <a:blip r:embed="rId9"/>
          <a:stretch>
            <a:fillRect/>
          </a:stretch>
        </p:blipFill>
        <p:spPr>
          <a:xfrm>
            <a:off x="5244349" y="1448551"/>
            <a:ext cx="3010447" cy="2168132"/>
          </a:xfrm>
          <a:prstGeom prst="rect">
            <a:avLst/>
          </a:prstGeom>
        </p:spPr>
      </p:pic>
      <p:sp>
        <p:nvSpPr>
          <p:cNvPr id="21" name="TextBox 20">
            <a:extLst>
              <a:ext uri="{FF2B5EF4-FFF2-40B4-BE49-F238E27FC236}">
                <a16:creationId xmlns:a16="http://schemas.microsoft.com/office/drawing/2014/main" id="{7F45DB6C-B81C-844D-896E-F8CA60F70E04}"/>
              </a:ext>
            </a:extLst>
          </p:cNvPr>
          <p:cNvSpPr txBox="1"/>
          <p:nvPr/>
        </p:nvSpPr>
        <p:spPr>
          <a:xfrm>
            <a:off x="137665" y="5436705"/>
            <a:ext cx="8549135"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The 2 hadron sample is dominated by correlated hadrons (VM-decays)</a:t>
            </a:r>
          </a:p>
          <a:p>
            <a:pPr marL="342900" indent="-342900">
              <a:buFont typeface="Arial" panose="020B0604020202020204" pitchFamily="34" charset="0"/>
              <a:buChar char="•"/>
            </a:pPr>
            <a:r>
              <a:rPr lang="en-US" sz="2000" dirty="0"/>
              <a:t>Spin-orbit correlations change with the source of the hadrons</a:t>
            </a:r>
          </a:p>
          <a:p>
            <a:pPr marL="342900" indent="-342900">
              <a:buFont typeface="Arial" panose="020B0604020202020204" pitchFamily="34" charset="0"/>
              <a:buChar char="•"/>
            </a:pPr>
            <a:r>
              <a:rPr lang="en-US" sz="2000" dirty="0"/>
              <a:t>TMD theory can’t handle currently  the P</a:t>
            </a:r>
            <a:r>
              <a:rPr lang="en-US" sz="2000" baseline="-25000" dirty="0"/>
              <a:t>T</a:t>
            </a:r>
            <a:r>
              <a:rPr lang="en-US" sz="2000" dirty="0"/>
              <a:t> of hadrons &gt;~0.5 GeV</a:t>
            </a:r>
          </a:p>
        </p:txBody>
      </p:sp>
      <p:sp>
        <p:nvSpPr>
          <p:cNvPr id="22" name="TextBox 21">
            <a:extLst>
              <a:ext uri="{FF2B5EF4-FFF2-40B4-BE49-F238E27FC236}">
                <a16:creationId xmlns:a16="http://schemas.microsoft.com/office/drawing/2014/main" id="{6D896316-A906-D64C-B058-85B7DFFE8FF4}"/>
              </a:ext>
            </a:extLst>
          </p:cNvPr>
          <p:cNvSpPr txBox="1"/>
          <p:nvPr/>
        </p:nvSpPr>
        <p:spPr>
          <a:xfrm>
            <a:off x="6257569" y="2069068"/>
            <a:ext cx="396262" cy="369332"/>
          </a:xfrm>
          <a:prstGeom prst="rect">
            <a:avLst/>
          </a:prstGeom>
          <a:noFill/>
        </p:spPr>
        <p:txBody>
          <a:bodyPr wrap="none" rtlCol="0">
            <a:spAutoFit/>
          </a:bodyPr>
          <a:lstStyle/>
          <a:p>
            <a:r>
              <a:rPr lang="en-US" sz="1800" dirty="0">
                <a:latin typeface="Symbol" pitchFamily="2" charset="2"/>
              </a:rPr>
              <a:t>r</a:t>
            </a:r>
            <a:r>
              <a:rPr lang="en-US" sz="1800" baseline="30000" dirty="0"/>
              <a:t>0</a:t>
            </a:r>
          </a:p>
        </p:txBody>
      </p:sp>
      <p:pic>
        <p:nvPicPr>
          <p:cNvPr id="25" name="Picture 24">
            <a:extLst>
              <a:ext uri="{FF2B5EF4-FFF2-40B4-BE49-F238E27FC236}">
                <a16:creationId xmlns:a16="http://schemas.microsoft.com/office/drawing/2014/main" id="{B9015E82-ADBE-F94A-A93C-CCEEFE8B315B}"/>
              </a:ext>
            </a:extLst>
          </p:cNvPr>
          <p:cNvPicPr>
            <a:picLocks noChangeAspect="1"/>
          </p:cNvPicPr>
          <p:nvPr/>
        </p:nvPicPr>
        <p:blipFill>
          <a:blip r:embed="rId10"/>
          <a:stretch>
            <a:fillRect/>
          </a:stretch>
        </p:blipFill>
        <p:spPr>
          <a:xfrm>
            <a:off x="6109970" y="820411"/>
            <a:ext cx="2178050" cy="461574"/>
          </a:xfrm>
          <a:prstGeom prst="rect">
            <a:avLst/>
          </a:prstGeom>
        </p:spPr>
      </p:pic>
      <p:sp>
        <p:nvSpPr>
          <p:cNvPr id="26" name="Rectangle 25">
            <a:extLst>
              <a:ext uri="{FF2B5EF4-FFF2-40B4-BE49-F238E27FC236}">
                <a16:creationId xmlns:a16="http://schemas.microsoft.com/office/drawing/2014/main" id="{54E55EA1-056A-CC4D-9958-6AD2CA091596}"/>
              </a:ext>
            </a:extLst>
          </p:cNvPr>
          <p:cNvSpPr/>
          <p:nvPr/>
        </p:nvSpPr>
        <p:spPr>
          <a:xfrm>
            <a:off x="6082360" y="1198972"/>
            <a:ext cx="2797304" cy="307777"/>
          </a:xfrm>
          <a:prstGeom prst="rect">
            <a:avLst/>
          </a:prstGeom>
        </p:spPr>
        <p:txBody>
          <a:bodyPr wrap="none">
            <a:spAutoFit/>
          </a:bodyPr>
          <a:lstStyle/>
          <a:p>
            <a:r>
              <a:rPr lang="en-US" sz="1400" dirty="0" err="1">
                <a:latin typeface="CMR9"/>
              </a:rPr>
              <a:t>Matevosyan</a:t>
            </a:r>
            <a:r>
              <a:rPr lang="en-US" sz="1400" dirty="0">
                <a:latin typeface="CMR9"/>
              </a:rPr>
              <a:t> et al, arXiv:1707.04999</a:t>
            </a:r>
            <a:endParaRPr lang="en-US" sz="1400" dirty="0"/>
          </a:p>
        </p:txBody>
      </p:sp>
      <p:sp>
        <p:nvSpPr>
          <p:cNvPr id="17" name="Rectangle 16">
            <a:extLst>
              <a:ext uri="{FF2B5EF4-FFF2-40B4-BE49-F238E27FC236}">
                <a16:creationId xmlns:a16="http://schemas.microsoft.com/office/drawing/2014/main" id="{27309837-92B9-2940-B2FA-10D264A2B1AC}"/>
              </a:ext>
            </a:extLst>
          </p:cNvPr>
          <p:cNvSpPr/>
          <p:nvPr/>
        </p:nvSpPr>
        <p:spPr>
          <a:xfrm>
            <a:off x="5848118" y="2678668"/>
            <a:ext cx="343364" cy="369332"/>
          </a:xfrm>
          <a:prstGeom prst="rect">
            <a:avLst/>
          </a:prstGeom>
        </p:spPr>
        <p:txBody>
          <a:bodyPr wrap="none">
            <a:spAutoFit/>
          </a:bodyPr>
          <a:lstStyle/>
          <a:p>
            <a:r>
              <a:rPr lang="en-US" sz="1800" dirty="0">
                <a:latin typeface="Symbol" pitchFamily="2" charset="2"/>
              </a:rPr>
              <a:t>w</a:t>
            </a:r>
            <a:endParaRPr lang="en-US" sz="1800" dirty="0"/>
          </a:p>
        </p:txBody>
      </p:sp>
      <p:sp>
        <p:nvSpPr>
          <p:cNvPr id="19" name="TextBox 18">
            <a:extLst>
              <a:ext uri="{FF2B5EF4-FFF2-40B4-BE49-F238E27FC236}">
                <a16:creationId xmlns:a16="http://schemas.microsoft.com/office/drawing/2014/main" id="{58D30884-B2FB-E44A-B3B1-807B8934D7FD}"/>
              </a:ext>
            </a:extLst>
          </p:cNvPr>
          <p:cNvSpPr txBox="1"/>
          <p:nvPr/>
        </p:nvSpPr>
        <p:spPr>
          <a:xfrm>
            <a:off x="6692410" y="2798282"/>
            <a:ext cx="559769" cy="276999"/>
          </a:xfrm>
          <a:prstGeom prst="rect">
            <a:avLst/>
          </a:prstGeom>
          <a:noFill/>
        </p:spPr>
        <p:txBody>
          <a:bodyPr wrap="none" rtlCol="0">
            <a:spAutoFit/>
          </a:bodyPr>
          <a:lstStyle/>
          <a:p>
            <a:r>
              <a:rPr lang="en-US" sz="1200" dirty="0"/>
              <a:t>string</a:t>
            </a:r>
          </a:p>
        </p:txBody>
      </p:sp>
      <p:sp>
        <p:nvSpPr>
          <p:cNvPr id="23" name="TextBox 22">
            <a:extLst>
              <a:ext uri="{FF2B5EF4-FFF2-40B4-BE49-F238E27FC236}">
                <a16:creationId xmlns:a16="http://schemas.microsoft.com/office/drawing/2014/main" id="{B6D0FA2D-C180-F147-B323-637F5C225D21}"/>
              </a:ext>
            </a:extLst>
          </p:cNvPr>
          <p:cNvSpPr txBox="1"/>
          <p:nvPr/>
        </p:nvSpPr>
        <p:spPr>
          <a:xfrm>
            <a:off x="6324600" y="2800290"/>
            <a:ext cx="437940" cy="369332"/>
          </a:xfrm>
          <a:prstGeom prst="rect">
            <a:avLst/>
          </a:prstGeom>
          <a:noFill/>
        </p:spPr>
        <p:txBody>
          <a:bodyPr wrap="none" rtlCol="0">
            <a:spAutoFit/>
          </a:bodyPr>
          <a:lstStyle/>
          <a:p>
            <a:r>
              <a:rPr lang="en-US" sz="1800" dirty="0">
                <a:latin typeface="Symbol" pitchFamily="2" charset="2"/>
              </a:rPr>
              <a:t>r+</a:t>
            </a:r>
            <a:endParaRPr lang="en-US" sz="1800" dirty="0"/>
          </a:p>
        </p:txBody>
      </p:sp>
      <p:sp>
        <p:nvSpPr>
          <p:cNvPr id="24" name="TextBox 23">
            <a:extLst>
              <a:ext uri="{FF2B5EF4-FFF2-40B4-BE49-F238E27FC236}">
                <a16:creationId xmlns:a16="http://schemas.microsoft.com/office/drawing/2014/main" id="{7083C0E5-DE72-364C-9FE0-063F4D47AD4A}"/>
              </a:ext>
            </a:extLst>
          </p:cNvPr>
          <p:cNvSpPr txBox="1"/>
          <p:nvPr/>
        </p:nvSpPr>
        <p:spPr>
          <a:xfrm>
            <a:off x="6858000" y="1917399"/>
            <a:ext cx="1396795" cy="430887"/>
          </a:xfrm>
          <a:prstGeom prst="rect">
            <a:avLst/>
          </a:prstGeom>
          <a:noFill/>
        </p:spPr>
        <p:txBody>
          <a:bodyPr wrap="square" rtlCol="0">
            <a:spAutoFit/>
          </a:bodyPr>
          <a:lstStyle/>
          <a:p>
            <a:r>
              <a:rPr lang="en-US" sz="1100" dirty="0"/>
              <a:t>Large </a:t>
            </a:r>
            <a:r>
              <a:rPr lang="en-US" sz="1100" dirty="0" err="1"/>
              <a:t>M</a:t>
            </a:r>
            <a:r>
              <a:rPr lang="en-US" sz="1100" dirty="0" err="1">
                <a:latin typeface="Symbol" pitchFamily="2" charset="2"/>
              </a:rPr>
              <a:t>pp</a:t>
            </a:r>
            <a:r>
              <a:rPr lang="en-US" sz="1100" dirty="0">
                <a:latin typeface="Symbol" pitchFamily="2" charset="2"/>
              </a:rPr>
              <a:t> </a:t>
            </a:r>
            <a:r>
              <a:rPr lang="en-US" sz="1100" dirty="0" err="1"/>
              <a:t>pions</a:t>
            </a:r>
            <a:r>
              <a:rPr lang="en-US" sz="1100" dirty="0"/>
              <a:t> with P</a:t>
            </a:r>
            <a:r>
              <a:rPr lang="en-US" sz="1100" baseline="-25000" dirty="0"/>
              <a:t>T</a:t>
            </a:r>
            <a:r>
              <a:rPr lang="en-US" sz="1100" dirty="0"/>
              <a:t> &gt;0.5 GeV </a:t>
            </a:r>
            <a:endParaRPr lang="en-US" sz="1100" dirty="0">
              <a:latin typeface="Symbol" pitchFamily="2" charset="2"/>
            </a:endParaRPr>
          </a:p>
        </p:txBody>
      </p:sp>
      <p:cxnSp>
        <p:nvCxnSpPr>
          <p:cNvPr id="27" name="Straight Arrow Connector 26">
            <a:extLst>
              <a:ext uri="{FF2B5EF4-FFF2-40B4-BE49-F238E27FC236}">
                <a16:creationId xmlns:a16="http://schemas.microsoft.com/office/drawing/2014/main" id="{67D1724E-3647-5943-B189-F7E8D14641E1}"/>
              </a:ext>
            </a:extLst>
          </p:cNvPr>
          <p:cNvCxnSpPr>
            <a:cxnSpLocks/>
          </p:cNvCxnSpPr>
          <p:nvPr/>
        </p:nvCxnSpPr>
        <p:spPr>
          <a:xfrm flipH="1">
            <a:off x="7154759" y="2363343"/>
            <a:ext cx="509332" cy="465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0752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D88CE-7E3E-5248-A2B4-3090957A54D2}"/>
              </a:ext>
            </a:extLst>
          </p:cNvPr>
          <p:cNvPicPr>
            <a:picLocks noChangeAspect="1"/>
          </p:cNvPicPr>
          <p:nvPr/>
        </p:nvPicPr>
        <p:blipFill>
          <a:blip r:embed="rId3"/>
          <a:stretch>
            <a:fillRect/>
          </a:stretch>
        </p:blipFill>
        <p:spPr>
          <a:xfrm>
            <a:off x="1647755" y="1490313"/>
            <a:ext cx="3166874" cy="1785830"/>
          </a:xfrm>
          <a:prstGeom prst="rect">
            <a:avLst/>
          </a:prstGeom>
        </p:spPr>
      </p:pic>
      <p:pic>
        <p:nvPicPr>
          <p:cNvPr id="3" name="Picture 2">
            <a:extLst>
              <a:ext uri="{FF2B5EF4-FFF2-40B4-BE49-F238E27FC236}">
                <a16:creationId xmlns:a16="http://schemas.microsoft.com/office/drawing/2014/main" id="{44F742E1-43A6-7F4C-BF12-4FB34A2B583E}"/>
              </a:ext>
            </a:extLst>
          </p:cNvPr>
          <p:cNvPicPr>
            <a:picLocks noChangeAspect="1"/>
          </p:cNvPicPr>
          <p:nvPr/>
        </p:nvPicPr>
        <p:blipFill>
          <a:blip r:embed="rId4"/>
          <a:stretch>
            <a:fillRect/>
          </a:stretch>
        </p:blipFill>
        <p:spPr>
          <a:xfrm>
            <a:off x="6659505" y="2861757"/>
            <a:ext cx="2196711" cy="1434732"/>
          </a:xfrm>
          <a:prstGeom prst="rect">
            <a:avLst/>
          </a:prstGeom>
        </p:spPr>
      </p:pic>
      <p:pic>
        <p:nvPicPr>
          <p:cNvPr id="5" name="Picture 4">
            <a:extLst>
              <a:ext uri="{FF2B5EF4-FFF2-40B4-BE49-F238E27FC236}">
                <a16:creationId xmlns:a16="http://schemas.microsoft.com/office/drawing/2014/main" id="{619CAD51-7DDF-D644-9462-2FCF7C320DC0}"/>
              </a:ext>
            </a:extLst>
          </p:cNvPr>
          <p:cNvPicPr>
            <a:picLocks noChangeAspect="1"/>
          </p:cNvPicPr>
          <p:nvPr/>
        </p:nvPicPr>
        <p:blipFill>
          <a:blip r:embed="rId5"/>
          <a:stretch>
            <a:fillRect/>
          </a:stretch>
        </p:blipFill>
        <p:spPr>
          <a:xfrm>
            <a:off x="163010" y="2861757"/>
            <a:ext cx="2643845" cy="1401125"/>
          </a:xfrm>
          <a:prstGeom prst="rect">
            <a:avLst/>
          </a:prstGeom>
        </p:spPr>
      </p:pic>
      <p:sp>
        <p:nvSpPr>
          <p:cNvPr id="49153" name="Footer Placeholder 1">
            <a:extLst>
              <a:ext uri="{FF2B5EF4-FFF2-40B4-BE49-F238E27FC236}">
                <a16:creationId xmlns:a16="http://schemas.microsoft.com/office/drawing/2014/main" id="{C692BB2D-3FB4-3B42-BCAE-2DBF69855B36}"/>
              </a:ext>
            </a:extLst>
          </p:cNvPr>
          <p:cNvSpPr>
            <a:spLocks noGrp="1"/>
          </p:cNvSpPr>
          <p:nvPr>
            <p:ph type="ftr" sz="quarter" idx="10"/>
          </p:nvPr>
        </p:nvSpPr>
        <p:spPr>
          <a:xfrm>
            <a:off x="3124200" y="6413500"/>
            <a:ext cx="2895600" cy="244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9154" name="Slide Number Placeholder 2">
            <a:extLst>
              <a:ext uri="{FF2B5EF4-FFF2-40B4-BE49-F238E27FC236}">
                <a16:creationId xmlns:a16="http://schemas.microsoft.com/office/drawing/2014/main" id="{98A2E02E-C869-544B-8676-6DE9F006124F}"/>
              </a:ext>
            </a:extLst>
          </p:cNvPr>
          <p:cNvSpPr>
            <a:spLocks noGrp="1"/>
          </p:cNvSpPr>
          <p:nvPr>
            <p:ph type="sldNum" sz="quarter" idx="11"/>
          </p:nvPr>
        </p:nvSpPr>
        <p:spPr>
          <a:xfrm>
            <a:off x="8458200" y="6311900"/>
            <a:ext cx="685800" cy="320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8C08C0D-848E-1C46-A5FA-902062EA3335}" type="slidenum">
              <a:rPr lang="en-US" altLang="en-US" sz="1400" smtClean="0"/>
              <a:pPr>
                <a:spcBef>
                  <a:spcPct val="0"/>
                </a:spcBef>
                <a:buFontTx/>
                <a:buNone/>
              </a:pPr>
              <a:t>106</a:t>
            </a:fld>
            <a:endParaRPr lang="en-US" altLang="en-US" sz="1400"/>
          </a:p>
        </p:txBody>
      </p:sp>
      <p:sp>
        <p:nvSpPr>
          <p:cNvPr id="49155" name="TextBox 4">
            <a:extLst>
              <a:ext uri="{FF2B5EF4-FFF2-40B4-BE49-F238E27FC236}">
                <a16:creationId xmlns:a16="http://schemas.microsoft.com/office/drawing/2014/main" id="{8BA53BD0-DD1C-F748-B2A8-DAE533F60B0A}"/>
              </a:ext>
            </a:extLst>
          </p:cNvPr>
          <p:cNvSpPr txBox="1">
            <a:spLocks noChangeArrowheads="1"/>
          </p:cNvSpPr>
          <p:nvPr/>
        </p:nvSpPr>
        <p:spPr bwMode="auto">
          <a:xfrm>
            <a:off x="588963" y="152400"/>
            <a:ext cx="78277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Correlated hadron production  in hard scattering</a:t>
            </a:r>
          </a:p>
        </p:txBody>
      </p:sp>
      <p:grpSp>
        <p:nvGrpSpPr>
          <p:cNvPr id="49157" name="Group 17">
            <a:extLst>
              <a:ext uri="{FF2B5EF4-FFF2-40B4-BE49-F238E27FC236}">
                <a16:creationId xmlns:a16="http://schemas.microsoft.com/office/drawing/2014/main" id="{2B56FF7C-876C-F149-87A2-D21670C77FA4}"/>
              </a:ext>
            </a:extLst>
          </p:cNvPr>
          <p:cNvGrpSpPr>
            <a:grpSpLocks/>
          </p:cNvGrpSpPr>
          <p:nvPr/>
        </p:nvGrpSpPr>
        <p:grpSpPr bwMode="auto">
          <a:xfrm>
            <a:off x="5447632" y="1555993"/>
            <a:ext cx="2279650" cy="2672017"/>
            <a:chOff x="1524000" y="1981200"/>
            <a:chExt cx="5325208" cy="5546176"/>
          </a:xfrm>
        </p:grpSpPr>
        <p:sp>
          <p:nvSpPr>
            <p:cNvPr id="19" name="Arc 18">
              <a:extLst>
                <a:ext uri="{FF2B5EF4-FFF2-40B4-BE49-F238E27FC236}">
                  <a16:creationId xmlns:a16="http://schemas.microsoft.com/office/drawing/2014/main" id="{064293C3-22E6-E946-8C40-FD1356AC8251}"/>
                </a:ext>
              </a:extLst>
            </p:cNvPr>
            <p:cNvSpPr>
              <a:spLocks/>
            </p:cNvSpPr>
            <p:nvPr/>
          </p:nvSpPr>
          <p:spPr bwMode="auto">
            <a:xfrm rot="8231355" flipH="1">
              <a:off x="3477541" y="3593811"/>
              <a:ext cx="3371667" cy="3933565"/>
            </a:xfrm>
            <a:custGeom>
              <a:avLst/>
              <a:gdLst>
                <a:gd name="T0" fmla="*/ 2700300 w 3371667"/>
                <a:gd name="T1" fmla="*/ 3537618 h 3933577"/>
                <a:gd name="T2" fmla="*/ 1452441 w 3371667"/>
                <a:gd name="T3" fmla="*/ 3914638 h 3933577"/>
                <a:gd name="T4" fmla="*/ 0 60000 65536"/>
                <a:gd name="T5" fmla="*/ 0 60000 65536"/>
              </a:gdLst>
              <a:ahLst/>
              <a:cxnLst>
                <a:cxn ang="T4">
                  <a:pos x="T0" y="T1"/>
                </a:cxn>
                <a:cxn ang="T5">
                  <a:pos x="T2" y="T3"/>
                </a:cxn>
              </a:cxnLst>
              <a:rect l="0" t="0" r="r" b="b"/>
              <a:pathLst>
                <a:path w="3371667" h="3933577" stroke="0">
                  <a:moveTo>
                    <a:pt x="2700300" y="3537618"/>
                  </a:moveTo>
                  <a:cubicBezTo>
                    <a:pt x="2343579" y="3851180"/>
                    <a:pt x="1894780" y="3986777"/>
                    <a:pt x="1452441" y="3914638"/>
                  </a:cubicBezTo>
                  <a:lnTo>
                    <a:pt x="1685834" y="1966789"/>
                  </a:lnTo>
                  <a:lnTo>
                    <a:pt x="2700300" y="3537618"/>
                  </a:lnTo>
                  <a:close/>
                </a:path>
                <a:path w="3371667" h="3933577" fill="none">
                  <a:moveTo>
                    <a:pt x="2700300" y="3537618"/>
                  </a:moveTo>
                  <a:cubicBezTo>
                    <a:pt x="2343579" y="3851180"/>
                    <a:pt x="1894780" y="3986777"/>
                    <a:pt x="1452441" y="39146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eaLnBrk="1" hangingPunct="1">
                <a:defRPr/>
              </a:pPr>
              <a:endParaRPr lang="en-US"/>
            </a:p>
          </p:txBody>
        </p:sp>
        <p:cxnSp>
          <p:nvCxnSpPr>
            <p:cNvPr id="21" name="Straight Connector 20">
              <a:extLst>
                <a:ext uri="{FF2B5EF4-FFF2-40B4-BE49-F238E27FC236}">
                  <a16:creationId xmlns:a16="http://schemas.microsoft.com/office/drawing/2014/main" id="{647BE0BB-E357-C24E-8343-1B520DF921D1}"/>
                </a:ext>
              </a:extLst>
            </p:cNvPr>
            <p:cNvCxnSpPr>
              <a:cxnSpLocks noChangeShapeType="1"/>
            </p:cNvCxnSpPr>
            <p:nvPr/>
          </p:nvCxnSpPr>
          <p:spPr bwMode="auto">
            <a:xfrm flipV="1">
              <a:off x="1675943" y="2059068"/>
              <a:ext cx="1143183" cy="91431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2" name="Straight Connector 21">
              <a:extLst>
                <a:ext uri="{FF2B5EF4-FFF2-40B4-BE49-F238E27FC236}">
                  <a16:creationId xmlns:a16="http://schemas.microsoft.com/office/drawing/2014/main" id="{455762EF-22BB-324F-85F5-C9CD707CE74A}"/>
                </a:ext>
              </a:extLst>
            </p:cNvPr>
            <p:cNvCxnSpPr>
              <a:cxnSpLocks noChangeShapeType="1"/>
            </p:cNvCxnSpPr>
            <p:nvPr/>
          </p:nvCxnSpPr>
          <p:spPr bwMode="auto">
            <a:xfrm>
              <a:off x="2819126" y="2059068"/>
              <a:ext cx="2819369" cy="114038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3" name="Straight Connector 22">
              <a:extLst>
                <a:ext uri="{FF2B5EF4-FFF2-40B4-BE49-F238E27FC236}">
                  <a16:creationId xmlns:a16="http://schemas.microsoft.com/office/drawing/2014/main" id="{BA238922-731B-6140-89D9-B876823230B8}"/>
                </a:ext>
              </a:extLst>
            </p:cNvPr>
            <p:cNvCxnSpPr>
              <a:cxnSpLocks noChangeShapeType="1"/>
            </p:cNvCxnSpPr>
            <p:nvPr/>
          </p:nvCxnSpPr>
          <p:spPr bwMode="auto">
            <a:xfrm flipH="1" flipV="1">
              <a:off x="1675943" y="2973384"/>
              <a:ext cx="1753363" cy="251436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5" name="Straight Connector 24">
              <a:extLst>
                <a:ext uri="{FF2B5EF4-FFF2-40B4-BE49-F238E27FC236}">
                  <a16:creationId xmlns:a16="http://schemas.microsoft.com/office/drawing/2014/main" id="{12E29148-565D-CF4A-A213-5B3325E037F7}"/>
                </a:ext>
              </a:extLst>
            </p:cNvPr>
            <p:cNvCxnSpPr>
              <a:cxnSpLocks noChangeShapeType="1"/>
            </p:cNvCxnSpPr>
            <p:nvPr/>
          </p:nvCxnSpPr>
          <p:spPr bwMode="auto">
            <a:xfrm flipV="1">
              <a:off x="3429305" y="3199451"/>
              <a:ext cx="2209190" cy="228829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6" name="Straight Connector 25">
              <a:extLst>
                <a:ext uri="{FF2B5EF4-FFF2-40B4-BE49-F238E27FC236}">
                  <a16:creationId xmlns:a16="http://schemas.microsoft.com/office/drawing/2014/main" id="{0662D9A4-F530-0A4F-893E-D9B8E6EEB1BC}"/>
                </a:ext>
              </a:extLst>
            </p:cNvPr>
            <p:cNvCxnSpPr>
              <a:cxnSpLocks noChangeShapeType="1"/>
            </p:cNvCxnSpPr>
            <p:nvPr/>
          </p:nvCxnSpPr>
          <p:spPr bwMode="auto">
            <a:xfrm>
              <a:off x="1859238" y="3003526"/>
              <a:ext cx="991240" cy="753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7" name="Straight Connector 26">
              <a:extLst>
                <a:ext uri="{FF2B5EF4-FFF2-40B4-BE49-F238E27FC236}">
                  <a16:creationId xmlns:a16="http://schemas.microsoft.com/office/drawing/2014/main" id="{F865AE45-895D-514A-8CB2-1015CD1A35B3}"/>
                </a:ext>
              </a:extLst>
            </p:cNvPr>
            <p:cNvCxnSpPr>
              <a:cxnSpLocks noChangeShapeType="1"/>
            </p:cNvCxnSpPr>
            <p:nvPr/>
          </p:nvCxnSpPr>
          <p:spPr bwMode="auto">
            <a:xfrm flipH="1" flipV="1">
              <a:off x="2785361" y="2383097"/>
              <a:ext cx="74764" cy="6857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8" name="Straight Connector 27">
              <a:extLst>
                <a:ext uri="{FF2B5EF4-FFF2-40B4-BE49-F238E27FC236}">
                  <a16:creationId xmlns:a16="http://schemas.microsoft.com/office/drawing/2014/main" id="{8C7AC417-C04E-6542-BD06-97D6E4175454}"/>
                </a:ext>
              </a:extLst>
            </p:cNvPr>
            <p:cNvCxnSpPr>
              <a:cxnSpLocks noChangeShapeType="1"/>
            </p:cNvCxnSpPr>
            <p:nvPr/>
          </p:nvCxnSpPr>
          <p:spPr bwMode="auto">
            <a:xfrm>
              <a:off x="2850478" y="3071345"/>
              <a:ext cx="2590251" cy="1906499"/>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F500CAF5-4B35-D440-9AA1-F8B310D5A648}"/>
                </a:ext>
              </a:extLst>
            </p:cNvPr>
            <p:cNvCxnSpPr>
              <a:cxnSpLocks noChangeShapeType="1"/>
            </p:cNvCxnSpPr>
            <p:nvPr/>
          </p:nvCxnSpPr>
          <p:spPr bwMode="auto">
            <a:xfrm flipV="1">
              <a:off x="3810366" y="1981200"/>
              <a:ext cx="991242" cy="175327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19A4FFA9-8ECC-4045-810F-BDE458E50405}"/>
                </a:ext>
              </a:extLst>
            </p:cNvPr>
            <p:cNvCxnSpPr>
              <a:cxnSpLocks noChangeShapeType="1"/>
            </p:cNvCxnSpPr>
            <p:nvPr/>
          </p:nvCxnSpPr>
          <p:spPr bwMode="auto">
            <a:xfrm>
              <a:off x="4801608" y="1981200"/>
              <a:ext cx="836887" cy="381802"/>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89A06A26-6559-9C47-AA0A-D166D2221C1F}"/>
                </a:ext>
              </a:extLst>
            </p:cNvPr>
            <p:cNvCxnSpPr>
              <a:cxnSpLocks noChangeShapeType="1"/>
            </p:cNvCxnSpPr>
            <p:nvPr/>
          </p:nvCxnSpPr>
          <p:spPr bwMode="auto">
            <a:xfrm flipV="1">
              <a:off x="4550783" y="2363002"/>
              <a:ext cx="1087712" cy="194920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04689945-14AC-B541-9649-16FD748D3EE6}"/>
                </a:ext>
              </a:extLst>
            </p:cNvPr>
            <p:cNvCxnSpPr>
              <a:cxnSpLocks noChangeShapeType="1"/>
            </p:cNvCxnSpPr>
            <p:nvPr/>
          </p:nvCxnSpPr>
          <p:spPr bwMode="auto">
            <a:xfrm flipH="1" flipV="1">
              <a:off x="1524000" y="3352673"/>
              <a:ext cx="1828128" cy="7786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3" name="Straight Connector 32">
              <a:extLst>
                <a:ext uri="{FF2B5EF4-FFF2-40B4-BE49-F238E27FC236}">
                  <a16:creationId xmlns:a16="http://schemas.microsoft.com/office/drawing/2014/main" id="{CE78C895-94C6-EC48-82B3-534FB546FD7A}"/>
                </a:ext>
              </a:extLst>
            </p:cNvPr>
            <p:cNvCxnSpPr>
              <a:cxnSpLocks noChangeShapeType="1"/>
            </p:cNvCxnSpPr>
            <p:nvPr/>
          </p:nvCxnSpPr>
          <p:spPr bwMode="auto">
            <a:xfrm flipH="1" flipV="1">
              <a:off x="1827884" y="4191632"/>
              <a:ext cx="2713252" cy="13061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4" name="Straight Connector 33">
              <a:extLst>
                <a:ext uri="{FF2B5EF4-FFF2-40B4-BE49-F238E27FC236}">
                  <a16:creationId xmlns:a16="http://schemas.microsoft.com/office/drawing/2014/main" id="{9B365ED9-A2DD-7F4D-A470-6A35A8EA9C9D}"/>
                </a:ext>
              </a:extLst>
            </p:cNvPr>
            <p:cNvCxnSpPr>
              <a:cxnSpLocks noChangeShapeType="1"/>
            </p:cNvCxnSpPr>
            <p:nvPr/>
          </p:nvCxnSpPr>
          <p:spPr bwMode="auto">
            <a:xfrm>
              <a:off x="1524000" y="3352673"/>
              <a:ext cx="303884" cy="83896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5" name="Straight Connector 34">
              <a:extLst>
                <a:ext uri="{FF2B5EF4-FFF2-40B4-BE49-F238E27FC236}">
                  <a16:creationId xmlns:a16="http://schemas.microsoft.com/office/drawing/2014/main" id="{E553D21E-96C4-0643-B5EF-89988F854DB2}"/>
                </a:ext>
              </a:extLst>
            </p:cNvPr>
            <p:cNvCxnSpPr>
              <a:cxnSpLocks noChangeShapeType="1"/>
            </p:cNvCxnSpPr>
            <p:nvPr/>
          </p:nvCxnSpPr>
          <p:spPr bwMode="auto">
            <a:xfrm flipV="1">
              <a:off x="3810366" y="3277317"/>
              <a:ext cx="991242" cy="457158"/>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6" name="Straight Connector 35">
              <a:extLst>
                <a:ext uri="{FF2B5EF4-FFF2-40B4-BE49-F238E27FC236}">
                  <a16:creationId xmlns:a16="http://schemas.microsoft.com/office/drawing/2014/main" id="{A0C5194C-D801-704A-B225-03362D61A189}"/>
                </a:ext>
              </a:extLst>
            </p:cNvPr>
            <p:cNvCxnSpPr>
              <a:cxnSpLocks noChangeShapeType="1"/>
            </p:cNvCxnSpPr>
            <p:nvPr/>
          </p:nvCxnSpPr>
          <p:spPr bwMode="auto">
            <a:xfrm flipH="1" flipV="1">
              <a:off x="2438065" y="3430541"/>
              <a:ext cx="1372301" cy="30393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7" name="Straight Connector 36">
              <a:extLst>
                <a:ext uri="{FF2B5EF4-FFF2-40B4-BE49-F238E27FC236}">
                  <a16:creationId xmlns:a16="http://schemas.microsoft.com/office/drawing/2014/main" id="{2F876327-C9D7-294D-94FC-A222F01E39A5}"/>
                </a:ext>
              </a:extLst>
            </p:cNvPr>
            <p:cNvCxnSpPr>
              <a:cxnSpLocks noChangeShapeType="1"/>
            </p:cNvCxnSpPr>
            <p:nvPr/>
          </p:nvCxnSpPr>
          <p:spPr bwMode="auto">
            <a:xfrm flipV="1">
              <a:off x="5050021" y="2820160"/>
              <a:ext cx="991242" cy="989671"/>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8" name="Straight Connector 37">
              <a:extLst>
                <a:ext uri="{FF2B5EF4-FFF2-40B4-BE49-F238E27FC236}">
                  <a16:creationId xmlns:a16="http://schemas.microsoft.com/office/drawing/2014/main" id="{5D004C59-4499-0448-B5F6-B764677B35F4}"/>
                </a:ext>
              </a:extLst>
            </p:cNvPr>
            <p:cNvCxnSpPr/>
            <p:nvPr/>
          </p:nvCxnSpPr>
          <p:spPr>
            <a:xfrm>
              <a:off x="4420547" y="2699591"/>
              <a:ext cx="836887" cy="336589"/>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423CE2-3FA8-9A47-85BA-CADBDA1C27DA}"/>
                </a:ext>
              </a:extLst>
            </p:cNvPr>
            <p:cNvCxnSpPr/>
            <p:nvPr/>
          </p:nvCxnSpPr>
          <p:spPr>
            <a:xfrm>
              <a:off x="1982238" y="3430541"/>
              <a:ext cx="533004" cy="76109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2F2FDF-DCCE-6342-9561-0EED733BB6FE}"/>
                </a:ext>
              </a:extLst>
            </p:cNvPr>
            <p:cNvCxnSpPr>
              <a:cxnSpLocks noChangeShapeType="1"/>
            </p:cNvCxnSpPr>
            <p:nvPr/>
          </p:nvCxnSpPr>
          <p:spPr bwMode="auto">
            <a:xfrm>
              <a:off x="4420547" y="2709638"/>
              <a:ext cx="836887" cy="336589"/>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1" name="Straight Connector 40">
              <a:extLst>
                <a:ext uri="{FF2B5EF4-FFF2-40B4-BE49-F238E27FC236}">
                  <a16:creationId xmlns:a16="http://schemas.microsoft.com/office/drawing/2014/main" id="{3FCF5BC2-A511-804A-AB4B-217AE9624DDB}"/>
                </a:ext>
              </a:extLst>
            </p:cNvPr>
            <p:cNvCxnSpPr>
              <a:cxnSpLocks noChangeShapeType="1"/>
            </p:cNvCxnSpPr>
            <p:nvPr/>
          </p:nvCxnSpPr>
          <p:spPr bwMode="auto">
            <a:xfrm>
              <a:off x="1950886" y="3352673"/>
              <a:ext cx="533002" cy="761093"/>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2" name="Straight Connector 41">
              <a:extLst>
                <a:ext uri="{FF2B5EF4-FFF2-40B4-BE49-F238E27FC236}">
                  <a16:creationId xmlns:a16="http://schemas.microsoft.com/office/drawing/2014/main" id="{AE9ACD44-1CC6-6746-A25B-3ED79FCB3E42}"/>
                </a:ext>
              </a:extLst>
            </p:cNvPr>
            <p:cNvCxnSpPr>
              <a:cxnSpLocks noChangeShapeType="1"/>
            </p:cNvCxnSpPr>
            <p:nvPr/>
          </p:nvCxnSpPr>
          <p:spPr bwMode="auto">
            <a:xfrm flipV="1">
              <a:off x="3810366" y="2973384"/>
              <a:ext cx="455827" cy="76109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3" name="Straight Connector 42">
              <a:extLst>
                <a:ext uri="{FF2B5EF4-FFF2-40B4-BE49-F238E27FC236}">
                  <a16:creationId xmlns:a16="http://schemas.microsoft.com/office/drawing/2014/main" id="{453AEB9D-14E3-4A40-A4E5-5C008A55E438}"/>
                </a:ext>
              </a:extLst>
            </p:cNvPr>
            <p:cNvCxnSpPr>
              <a:cxnSpLocks noChangeShapeType="1"/>
            </p:cNvCxnSpPr>
            <p:nvPr/>
          </p:nvCxnSpPr>
          <p:spPr bwMode="auto">
            <a:xfrm flipH="1" flipV="1">
              <a:off x="2438065" y="3387839"/>
              <a:ext cx="914063" cy="4270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4" name="Straight Connector 43">
              <a:extLst>
                <a:ext uri="{FF2B5EF4-FFF2-40B4-BE49-F238E27FC236}">
                  <a16:creationId xmlns:a16="http://schemas.microsoft.com/office/drawing/2014/main" id="{5772584E-63FB-9248-B719-24C587471990}"/>
                </a:ext>
              </a:extLst>
            </p:cNvPr>
            <p:cNvCxnSpPr>
              <a:cxnSpLocks noChangeShapeType="1"/>
            </p:cNvCxnSpPr>
            <p:nvPr/>
          </p:nvCxnSpPr>
          <p:spPr bwMode="auto">
            <a:xfrm flipH="1" flipV="1">
              <a:off x="4266193" y="2973384"/>
              <a:ext cx="535415" cy="303934"/>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5" name="Freeform 44">
              <a:extLst>
                <a:ext uri="{FF2B5EF4-FFF2-40B4-BE49-F238E27FC236}">
                  <a16:creationId xmlns:a16="http://schemas.microsoft.com/office/drawing/2014/main" id="{760A0748-1A92-FB47-B716-6CEDD252E3CB}"/>
                </a:ext>
              </a:extLst>
            </p:cNvPr>
            <p:cNvSpPr>
              <a:spLocks/>
            </p:cNvSpPr>
            <p:nvPr/>
          </p:nvSpPr>
          <p:spPr bwMode="auto">
            <a:xfrm>
              <a:off x="2903538" y="3076369"/>
              <a:ext cx="921300" cy="663130"/>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cap="flat" cmpd="sng">
              <a:solidFill>
                <a:srgbClr val="CCBE7F"/>
              </a:solidFill>
              <a:prstDash val="solid"/>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eaLnBrk="1" hangingPunct="1">
                <a:defRPr/>
              </a:pPr>
              <a:endParaRPr lang="en-US"/>
            </a:p>
          </p:txBody>
        </p:sp>
        <p:sp>
          <p:nvSpPr>
            <p:cNvPr id="46" name="Oval 45">
              <a:extLst>
                <a:ext uri="{FF2B5EF4-FFF2-40B4-BE49-F238E27FC236}">
                  <a16:creationId xmlns:a16="http://schemas.microsoft.com/office/drawing/2014/main" id="{B3568FA1-5FC8-1D44-B6DE-CD3F3D7B7CE9}"/>
                </a:ext>
              </a:extLst>
            </p:cNvPr>
            <p:cNvSpPr>
              <a:spLocks noChangeArrowheads="1"/>
            </p:cNvSpPr>
            <p:nvPr/>
          </p:nvSpPr>
          <p:spPr bwMode="auto">
            <a:xfrm>
              <a:off x="3733190" y="3656608"/>
              <a:ext cx="151943" cy="153222"/>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47" name="Arc 46">
              <a:extLst>
                <a:ext uri="{FF2B5EF4-FFF2-40B4-BE49-F238E27FC236}">
                  <a16:creationId xmlns:a16="http://schemas.microsoft.com/office/drawing/2014/main" id="{0FFDD2B4-7AC5-5D4C-9B1C-3F386DA8B4B5}"/>
                </a:ext>
              </a:extLst>
            </p:cNvPr>
            <p:cNvSpPr>
              <a:spLocks/>
            </p:cNvSpPr>
            <p:nvPr/>
          </p:nvSpPr>
          <p:spPr bwMode="auto">
            <a:xfrm rot="7685355" flipH="1">
              <a:off x="4165604" y="3401404"/>
              <a:ext cx="1235833" cy="1198653"/>
            </a:xfrm>
            <a:custGeom>
              <a:avLst/>
              <a:gdLst>
                <a:gd name="T0" fmla="*/ 1218307 w 1235439"/>
                <a:gd name="T1" fmla="*/ 459157 h 1198653"/>
                <a:gd name="T2" fmla="*/ 1223325 w 1235439"/>
                <a:gd name="T3" fmla="*/ 717438 h 1198653"/>
                <a:gd name="T4" fmla="*/ 0 60000 65536"/>
                <a:gd name="T5" fmla="*/ 0 60000 65536"/>
              </a:gdLst>
              <a:ahLst/>
              <a:cxnLst>
                <a:cxn ang="T4">
                  <a:pos x="T0" y="T1"/>
                </a:cxn>
                <a:cxn ang="T5">
                  <a:pos x="T2" y="T3"/>
                </a:cxn>
              </a:cxnLst>
              <a:rect l="0" t="0" r="r" b="b"/>
              <a:pathLst>
                <a:path w="1235439" h="1198653" stroke="0">
                  <a:moveTo>
                    <a:pt x="1218307" y="459157"/>
                  </a:moveTo>
                  <a:cubicBezTo>
                    <a:pt x="1239311" y="543873"/>
                    <a:pt x="1241023" y="632014"/>
                    <a:pt x="1223325" y="717438"/>
                  </a:cubicBezTo>
                  <a:lnTo>
                    <a:pt x="617720" y="599327"/>
                  </a:lnTo>
                  <a:lnTo>
                    <a:pt x="1218307" y="459157"/>
                  </a:lnTo>
                  <a:close/>
                </a:path>
                <a:path w="1235439" h="1198653" fill="none">
                  <a:moveTo>
                    <a:pt x="1218307" y="459157"/>
                  </a:moveTo>
                  <a:cubicBezTo>
                    <a:pt x="1239311" y="543873"/>
                    <a:pt x="1241023" y="632014"/>
                    <a:pt x="1223325" y="7174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eaLnBrk="1" hangingPunct="1">
                <a:defRPr/>
              </a:pPr>
              <a:endParaRPr lang="en-US"/>
            </a:p>
          </p:txBody>
        </p:sp>
        <p:pic>
          <p:nvPicPr>
            <p:cNvPr id="49190" name="Picture 47" descr="latex-image-1.pdf">
              <a:extLst>
                <a:ext uri="{FF2B5EF4-FFF2-40B4-BE49-F238E27FC236}">
                  <a16:creationId xmlns:a16="http://schemas.microsoft.com/office/drawing/2014/main" id="{E6A670B4-C5D2-DC4A-8F64-F14AC85699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1" name="Picture 48" descr="latex-image-1.pdf">
              <a:extLst>
                <a:ext uri="{FF2B5EF4-FFF2-40B4-BE49-F238E27FC236}">
                  <a16:creationId xmlns:a16="http://schemas.microsoft.com/office/drawing/2014/main" id="{6603687F-703D-D246-8F4B-3D5B609DE4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2" name="Picture 49" descr="latex-image-1.pdf">
              <a:extLst>
                <a:ext uri="{FF2B5EF4-FFF2-40B4-BE49-F238E27FC236}">
                  <a16:creationId xmlns:a16="http://schemas.microsoft.com/office/drawing/2014/main" id="{3940E1A4-023F-464E-9CFE-3310625F7A1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3" name="Picture 50" descr="latex-image-1.pdf">
              <a:extLst>
                <a:ext uri="{FF2B5EF4-FFF2-40B4-BE49-F238E27FC236}">
                  <a16:creationId xmlns:a16="http://schemas.microsoft.com/office/drawing/2014/main" id="{901E730F-41FE-0D4F-BB2B-BA4D5B8D4D7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4" name="Picture 51" descr="latex-image-1.pdf">
              <a:extLst>
                <a:ext uri="{FF2B5EF4-FFF2-40B4-BE49-F238E27FC236}">
                  <a16:creationId xmlns:a16="http://schemas.microsoft.com/office/drawing/2014/main" id="{2E770FAE-EDD1-154F-BE39-804346928B9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5" name="Picture 52" descr="latex-image-1.pdf">
              <a:extLst>
                <a:ext uri="{FF2B5EF4-FFF2-40B4-BE49-F238E27FC236}">
                  <a16:creationId xmlns:a16="http://schemas.microsoft.com/office/drawing/2014/main" id="{C9732A2D-99DF-144B-9B4F-469D46F976C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6" name="Picture 53" descr="latex-image-1.pdf">
              <a:extLst>
                <a:ext uri="{FF2B5EF4-FFF2-40B4-BE49-F238E27FC236}">
                  <a16:creationId xmlns:a16="http://schemas.microsoft.com/office/drawing/2014/main" id="{F7FA3A68-3B75-7844-8831-2CC1E93ADDA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7" name="Picture 54" descr="latex-image-1.pdf">
              <a:extLst>
                <a:ext uri="{FF2B5EF4-FFF2-40B4-BE49-F238E27FC236}">
                  <a16:creationId xmlns:a16="http://schemas.microsoft.com/office/drawing/2014/main" id="{8D88A7E3-7581-7940-9CF3-821C050B568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98" name="Picture 55" descr="latex-image-1.pdf">
              <a:extLst>
                <a:ext uri="{FF2B5EF4-FFF2-40B4-BE49-F238E27FC236}">
                  <a16:creationId xmlns:a16="http://schemas.microsoft.com/office/drawing/2014/main" id="{DF10F025-8A95-1448-B921-0DCCA714B65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9159" name="TextBox 1">
            <a:extLst>
              <a:ext uri="{FF2B5EF4-FFF2-40B4-BE49-F238E27FC236}">
                <a16:creationId xmlns:a16="http://schemas.microsoft.com/office/drawing/2014/main" id="{C86E36BC-02B1-544E-969D-9C89CFF9BB17}"/>
              </a:ext>
            </a:extLst>
          </p:cNvPr>
          <p:cNvSpPr txBox="1">
            <a:spLocks noChangeArrowheads="1"/>
          </p:cNvSpPr>
          <p:nvPr/>
        </p:nvSpPr>
        <p:spPr bwMode="auto">
          <a:xfrm>
            <a:off x="0" y="1181291"/>
            <a:ext cx="40989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t>2 hadrons in current fragmentation</a:t>
            </a:r>
          </a:p>
        </p:txBody>
      </p:sp>
      <p:sp>
        <p:nvSpPr>
          <p:cNvPr id="49160" name="TextBox 55">
            <a:extLst>
              <a:ext uri="{FF2B5EF4-FFF2-40B4-BE49-F238E27FC236}">
                <a16:creationId xmlns:a16="http://schemas.microsoft.com/office/drawing/2014/main" id="{28AD0CDC-E416-3B40-AA72-74D798837DA1}"/>
              </a:ext>
            </a:extLst>
          </p:cNvPr>
          <p:cNvSpPr txBox="1">
            <a:spLocks noChangeArrowheads="1"/>
          </p:cNvSpPr>
          <p:nvPr/>
        </p:nvSpPr>
        <p:spPr bwMode="auto">
          <a:xfrm>
            <a:off x="4395759" y="1114906"/>
            <a:ext cx="49228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t>hadrons in current &amp; target  fragmentation</a:t>
            </a:r>
          </a:p>
        </p:txBody>
      </p:sp>
      <p:sp>
        <p:nvSpPr>
          <p:cNvPr id="49161" name="TextBox 2">
            <a:extLst>
              <a:ext uri="{FF2B5EF4-FFF2-40B4-BE49-F238E27FC236}">
                <a16:creationId xmlns:a16="http://schemas.microsoft.com/office/drawing/2014/main" id="{523EA040-AEA9-3D4B-81DA-94E9B8316F63}"/>
              </a:ext>
            </a:extLst>
          </p:cNvPr>
          <p:cNvSpPr txBox="1">
            <a:spLocks noChangeArrowheads="1"/>
          </p:cNvSpPr>
          <p:nvPr/>
        </p:nvSpPr>
        <p:spPr bwMode="auto">
          <a:xfrm>
            <a:off x="1591616" y="4272217"/>
            <a:ext cx="54451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t>With </a:t>
            </a:r>
            <a:r>
              <a:rPr lang="en-US" altLang="en-US" sz="2000" dirty="0" err="1">
                <a:latin typeface="Symbol" pitchFamily="2" charset="2"/>
              </a:rPr>
              <a:t>f</a:t>
            </a:r>
            <a:r>
              <a:rPr lang="en-US" altLang="en-US" sz="2000" baseline="-25000" dirty="0" err="1"/>
              <a:t>S</a:t>
            </a:r>
            <a:r>
              <a:rPr lang="en-US" altLang="en-US" sz="2000" dirty="0">
                <a:latin typeface="Symbol" pitchFamily="2" charset="2"/>
              </a:rPr>
              <a:t>, f</a:t>
            </a:r>
            <a:r>
              <a:rPr lang="en-US" altLang="en-US" sz="2000" baseline="-25000" dirty="0">
                <a:latin typeface="Symbol" pitchFamily="2" charset="2"/>
              </a:rPr>
              <a:t>1</a:t>
            </a:r>
            <a:r>
              <a:rPr lang="en-US" altLang="en-US" sz="2000" dirty="0">
                <a:latin typeface="Symbol" pitchFamily="2" charset="2"/>
              </a:rPr>
              <a:t>, f</a:t>
            </a:r>
            <a:r>
              <a:rPr lang="en-US" altLang="en-US" sz="2000" baseline="-25000" dirty="0">
                <a:latin typeface="Symbol" pitchFamily="2" charset="2"/>
              </a:rPr>
              <a:t>2</a:t>
            </a:r>
            <a:r>
              <a:rPr lang="en-US" altLang="en-US" sz="2000" dirty="0">
                <a:latin typeface="Symbol" pitchFamily="2" charset="2"/>
              </a:rPr>
              <a:t>, </a:t>
            </a:r>
            <a:r>
              <a:rPr lang="en-US" altLang="en-US" sz="2000" dirty="0" err="1">
                <a:latin typeface="Symbol" pitchFamily="2" charset="2"/>
              </a:rPr>
              <a:t>f</a:t>
            </a:r>
            <a:r>
              <a:rPr lang="en-US" altLang="en-US" sz="2000" baseline="-25000" dirty="0" err="1"/>
              <a:t>R</a:t>
            </a:r>
            <a:r>
              <a:rPr lang="en-US" altLang="en-US" sz="2000" dirty="0">
                <a:latin typeface="Symbol" pitchFamily="2" charset="2"/>
              </a:rPr>
              <a:t>, </a:t>
            </a:r>
            <a:r>
              <a:rPr lang="en-US" altLang="en-US" sz="2000" dirty="0" err="1">
                <a:latin typeface="Symbol" pitchFamily="2" charset="2"/>
              </a:rPr>
              <a:t>f</a:t>
            </a:r>
            <a:r>
              <a:rPr lang="en-US" altLang="en-US" sz="2000" baseline="-25000" dirty="0" err="1"/>
              <a:t>h</a:t>
            </a:r>
            <a:r>
              <a:rPr lang="en-US" altLang="en-US" sz="2000" baseline="-25000" dirty="0"/>
              <a:t> </a:t>
            </a:r>
            <a:r>
              <a:rPr lang="en-US" altLang="en-US" sz="2000" dirty="0"/>
              <a:t>several observables have been identified to study correlations</a:t>
            </a:r>
            <a:endParaRPr lang="en-US" altLang="en-US" sz="2000" baseline="-25000" dirty="0"/>
          </a:p>
        </p:txBody>
      </p:sp>
      <p:sp>
        <p:nvSpPr>
          <p:cNvPr id="49162" name="TextBox 57">
            <a:extLst>
              <a:ext uri="{FF2B5EF4-FFF2-40B4-BE49-F238E27FC236}">
                <a16:creationId xmlns:a16="http://schemas.microsoft.com/office/drawing/2014/main" id="{1CA76524-FE29-054A-8995-79416559FA17}"/>
              </a:ext>
            </a:extLst>
          </p:cNvPr>
          <p:cNvSpPr txBox="1">
            <a:spLocks noChangeArrowheads="1"/>
          </p:cNvSpPr>
          <p:nvPr/>
        </p:nvSpPr>
        <p:spPr bwMode="auto">
          <a:xfrm>
            <a:off x="219075" y="4977913"/>
            <a:ext cx="8924925" cy="1190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err="1">
                <a:latin typeface="Symbol" pitchFamily="2" charset="2"/>
              </a:rPr>
              <a:t>f</a:t>
            </a:r>
            <a:r>
              <a:rPr lang="en-US" altLang="en-US" sz="2000" baseline="-25000" dirty="0" err="1"/>
              <a:t>R</a:t>
            </a:r>
            <a:r>
              <a:rPr lang="en-US" altLang="en-US" sz="2000" dirty="0" err="1">
                <a:latin typeface="Symbol" pitchFamily="2" charset="2"/>
              </a:rPr>
              <a:t>-f</a:t>
            </a:r>
            <a:r>
              <a:rPr lang="en-US" altLang="en-US" sz="2000" baseline="-25000" dirty="0" err="1"/>
              <a:t>S</a:t>
            </a:r>
            <a:r>
              <a:rPr lang="en-US" altLang="en-US" sz="2000" dirty="0">
                <a:latin typeface="Symbol" pitchFamily="2" charset="2"/>
              </a:rPr>
              <a:t>, </a:t>
            </a:r>
            <a:r>
              <a:rPr lang="en-US" altLang="en-US" sz="2000" dirty="0" err="1">
                <a:latin typeface="Symbol" pitchFamily="2" charset="2"/>
              </a:rPr>
              <a:t>f</a:t>
            </a:r>
            <a:r>
              <a:rPr lang="en-US" altLang="en-US" sz="2000" baseline="-25000" dirty="0" err="1"/>
              <a:t>R</a:t>
            </a:r>
            <a:r>
              <a:rPr lang="en-US" altLang="en-US" sz="2000" baseline="-25000" dirty="0"/>
              <a:t> </a:t>
            </a:r>
            <a:r>
              <a:rPr lang="en-US" altLang="en-US" sz="2000" dirty="0"/>
              <a:t>-</a:t>
            </a:r>
            <a:r>
              <a:rPr lang="en-US" altLang="en-US" sz="1800" dirty="0"/>
              <a:t>accessing </a:t>
            </a:r>
            <a:r>
              <a:rPr lang="en-US" altLang="en-US" sz="1800" dirty="0" err="1"/>
              <a:t>transversity</a:t>
            </a:r>
            <a:r>
              <a:rPr lang="en-US" altLang="en-US" sz="1800" dirty="0"/>
              <a:t> and quark-gluon correlations </a:t>
            </a:r>
            <a:r>
              <a:rPr lang="en-US" altLang="en-US" sz="1200" i="1" dirty="0" err="1"/>
              <a:t>Radici</a:t>
            </a:r>
            <a:r>
              <a:rPr lang="en-US" altLang="en-US" sz="1200" i="1" dirty="0"/>
              <a:t> &amp; </a:t>
            </a:r>
            <a:r>
              <a:rPr lang="en-US" altLang="en-US" sz="1200" i="1" dirty="0" err="1"/>
              <a:t>Bacchetta</a:t>
            </a:r>
            <a:endParaRPr lang="en-US" altLang="en-US" sz="2000" i="1" dirty="0"/>
          </a:p>
          <a:p>
            <a:r>
              <a:rPr lang="en-US" altLang="en-US" sz="1800" dirty="0" err="1">
                <a:latin typeface="Symbol" pitchFamily="2" charset="2"/>
              </a:rPr>
              <a:t>f</a:t>
            </a:r>
            <a:r>
              <a:rPr lang="en-US" altLang="en-US" sz="1800" baseline="-25000" dirty="0" err="1"/>
              <a:t>R</a:t>
            </a:r>
            <a:r>
              <a:rPr lang="en-US" altLang="en-US" sz="1800" dirty="0" err="1">
                <a:latin typeface="Symbol" pitchFamily="2" charset="2"/>
              </a:rPr>
              <a:t>-f</a:t>
            </a:r>
            <a:r>
              <a:rPr lang="en-US" altLang="en-US" sz="1800" baseline="-25000" dirty="0" err="1"/>
              <a:t>h</a:t>
            </a:r>
            <a:r>
              <a:rPr lang="en-US" altLang="en-US" sz="1800" baseline="-25000" dirty="0"/>
              <a:t>  </a:t>
            </a:r>
            <a:r>
              <a:rPr lang="en-US" altLang="en-US" sz="1800" dirty="0"/>
              <a:t>-accessing leading twist polarized fragmentation functions </a:t>
            </a:r>
            <a:r>
              <a:rPr lang="en-US" altLang="en-US" sz="1200" i="1" dirty="0" err="1"/>
              <a:t>Matevosyan,Kotzinian,Thomas</a:t>
            </a:r>
            <a:endParaRPr lang="en-US" altLang="en-US" sz="1800" i="1" dirty="0"/>
          </a:p>
          <a:p>
            <a:r>
              <a:rPr lang="en-US" altLang="en-US" sz="2000" dirty="0">
                <a:latin typeface="Symbol" pitchFamily="2" charset="2"/>
              </a:rPr>
              <a:t>f</a:t>
            </a:r>
            <a:r>
              <a:rPr lang="en-US" altLang="en-US" sz="2000" baseline="-25000" dirty="0">
                <a:latin typeface="Symbol" pitchFamily="2" charset="2"/>
              </a:rPr>
              <a:t>1</a:t>
            </a:r>
            <a:r>
              <a:rPr lang="en-US" altLang="en-US" sz="2000" dirty="0">
                <a:latin typeface="Symbol" pitchFamily="2" charset="2"/>
              </a:rPr>
              <a:t>-f</a:t>
            </a:r>
            <a:r>
              <a:rPr lang="en-US" altLang="en-US" sz="2000" baseline="-25000" dirty="0">
                <a:latin typeface="Symbol" pitchFamily="2" charset="2"/>
              </a:rPr>
              <a:t>2 </a:t>
            </a:r>
            <a:r>
              <a:rPr lang="en-US" altLang="en-US" sz="1800" dirty="0"/>
              <a:t>-accessing correlations in current and target regions    </a:t>
            </a:r>
            <a:r>
              <a:rPr lang="en-US" altLang="en-US" sz="1200" i="1" dirty="0" err="1"/>
              <a:t>Anselmino</a:t>
            </a:r>
            <a:r>
              <a:rPr lang="en-US" altLang="en-US" sz="1200" i="1" dirty="0"/>
              <a:t>, Barone, </a:t>
            </a:r>
            <a:r>
              <a:rPr lang="en-US" altLang="en-US" sz="1200" i="1" dirty="0" err="1"/>
              <a:t>Kotzinian</a:t>
            </a:r>
            <a:endParaRPr lang="en-US" altLang="en-US" sz="2000" i="1" dirty="0"/>
          </a:p>
          <a:p>
            <a:endParaRPr lang="en-US" altLang="en-US" sz="2000" baseline="-25000" dirty="0"/>
          </a:p>
        </p:txBody>
      </p:sp>
      <p:sp>
        <p:nvSpPr>
          <p:cNvPr id="52" name="Rectangle 10">
            <a:extLst>
              <a:ext uri="{FF2B5EF4-FFF2-40B4-BE49-F238E27FC236}">
                <a16:creationId xmlns:a16="http://schemas.microsoft.com/office/drawing/2014/main" id="{79F23A0C-0A2F-8740-8181-B70B8D4AC690}"/>
              </a:ext>
            </a:extLst>
          </p:cNvPr>
          <p:cNvSpPr>
            <a:spLocks noChangeArrowheads="1"/>
          </p:cNvSpPr>
          <p:nvPr/>
        </p:nvSpPr>
        <p:spPr bwMode="auto">
          <a:xfrm>
            <a:off x="40691" y="727879"/>
            <a:ext cx="610506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s-IS" altLang="en-US" sz="1800" dirty="0"/>
              <a:t>Dedicated CLAS12 proposals: E12-06-112B/E12-09-008B</a:t>
            </a:r>
            <a:endParaRPr lang="en-US" altLang="en-US" sz="1800" dirty="0"/>
          </a:p>
        </p:txBody>
      </p:sp>
      <p:pic>
        <p:nvPicPr>
          <p:cNvPr id="53" name="Picture 9" descr="Screen Shot 2018-06-19 at 6.36.48 PM.png">
            <a:extLst>
              <a:ext uri="{FF2B5EF4-FFF2-40B4-BE49-F238E27FC236}">
                <a16:creationId xmlns:a16="http://schemas.microsoft.com/office/drawing/2014/main" id="{3B4EB2AB-5742-EF48-9C73-776B0A8F86F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80148" y="3370254"/>
            <a:ext cx="1703200" cy="897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936552D-E77C-C948-B0A1-0B78B55E00D9}"/>
              </a:ext>
            </a:extLst>
          </p:cNvPr>
          <p:cNvSpPr/>
          <p:nvPr/>
        </p:nvSpPr>
        <p:spPr>
          <a:xfrm>
            <a:off x="-48363" y="6005127"/>
            <a:ext cx="9192363" cy="400110"/>
          </a:xfrm>
          <a:prstGeom prst="rect">
            <a:avLst/>
          </a:prstGeom>
          <a:solidFill>
            <a:srgbClr val="FFFF00"/>
          </a:solidFill>
          <a:ln>
            <a:solidFill>
              <a:schemeClr val="tx1"/>
            </a:solidFill>
          </a:ln>
        </p:spPr>
        <p:txBody>
          <a:bodyPr wrap="square">
            <a:spAutoFit/>
          </a:bodyPr>
          <a:lstStyle/>
          <a:p>
            <a:r>
              <a:rPr lang="en-US" altLang="en-US" sz="2000" dirty="0"/>
              <a:t>2h  </a:t>
            </a:r>
            <a:r>
              <a:rPr lang="en-US" altLang="en-US" sz="1800" dirty="0"/>
              <a:t>production in SIDIS provides access to correlations inaccessible in simple SIDIS</a:t>
            </a:r>
            <a:endParaRPr lang="en-US" sz="1800" dirty="0"/>
          </a:p>
        </p:txBody>
      </p:sp>
    </p:spTree>
    <p:extLst>
      <p:ext uri="{BB962C8B-B14F-4D97-AF65-F5344CB8AC3E}">
        <p14:creationId xmlns:p14="http://schemas.microsoft.com/office/powerpoint/2010/main" val="3116287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oter Placeholder 1">
            <a:extLst>
              <a:ext uri="{FF2B5EF4-FFF2-40B4-BE49-F238E27FC236}">
                <a16:creationId xmlns:a16="http://schemas.microsoft.com/office/drawing/2014/main" id="{1FB51070-4D9B-49B5-8764-2D5F0BB731CF}"/>
              </a:ext>
            </a:extLst>
          </p:cNvPr>
          <p:cNvSpPr>
            <a:spLocks noGrp="1"/>
          </p:cNvSpPr>
          <p:nvPr>
            <p:ph type="ftr" sz="quarter" idx="10"/>
          </p:nvPr>
        </p:nvSpPr>
        <p:spPr>
          <a:xfrm>
            <a:off x="3124200" y="6565900"/>
            <a:ext cx="3581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fi-FI" altLang="en-US" sz="1400"/>
              <a:t>H.Avakian, LNF-INFN, Dec 15</a:t>
            </a:r>
            <a:endParaRPr lang="en-US" altLang="en-US" sz="1400"/>
          </a:p>
        </p:txBody>
      </p:sp>
      <p:sp>
        <p:nvSpPr>
          <p:cNvPr id="26626" name="Slide Number Placeholder 2">
            <a:extLst>
              <a:ext uri="{FF2B5EF4-FFF2-40B4-BE49-F238E27FC236}">
                <a16:creationId xmlns:a16="http://schemas.microsoft.com/office/drawing/2014/main" id="{6D70A31D-9C67-4475-806A-F6FEA8DFFC7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64BE85-198A-4E6F-B052-F7245638AEA2}" type="slidenum">
              <a:rPr lang="en-US" altLang="en-US" sz="1400"/>
              <a:pPr/>
              <a:t>107</a:t>
            </a:fld>
            <a:endParaRPr lang="en-US" altLang="en-US" sz="1400"/>
          </a:p>
        </p:txBody>
      </p:sp>
      <p:pic>
        <p:nvPicPr>
          <p:cNvPr id="26627" name="Picture 6" descr="Screen Shot 2019-01-17 at 11.08.26 AM.png">
            <a:extLst>
              <a:ext uri="{FF2B5EF4-FFF2-40B4-BE49-F238E27FC236}">
                <a16:creationId xmlns:a16="http://schemas.microsoft.com/office/drawing/2014/main" id="{ED5F8558-9D62-49FD-9C55-86D6EB52F4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600200"/>
            <a:ext cx="5483226"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CB23EBB3-270A-4841-AC55-EAC11B9B6070}"/>
              </a:ext>
            </a:extLst>
          </p:cNvPr>
          <p:cNvSpPr>
            <a:spLocks noChangeArrowheads="1"/>
          </p:cNvSpPr>
          <p:nvPr/>
        </p:nvSpPr>
        <p:spPr bwMode="auto">
          <a:xfrm>
            <a:off x="14288" y="6096000"/>
            <a:ext cx="457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100"/>
              <a:t>Gonzalez-Hernandez et al, PRD 98, 114005 (2018)</a:t>
            </a:r>
          </a:p>
        </p:txBody>
      </p:sp>
      <p:sp>
        <p:nvSpPr>
          <p:cNvPr id="26629" name="Rectangle 9">
            <a:extLst>
              <a:ext uri="{FF2B5EF4-FFF2-40B4-BE49-F238E27FC236}">
                <a16:creationId xmlns:a16="http://schemas.microsoft.com/office/drawing/2014/main" id="{E78B4AA0-05F0-4564-9D38-F28CD6449648}"/>
              </a:ext>
            </a:extLst>
          </p:cNvPr>
          <p:cNvSpPr>
            <a:spLocks noChangeArrowheads="1"/>
          </p:cNvSpPr>
          <p:nvPr/>
        </p:nvSpPr>
        <p:spPr bwMode="auto">
          <a:xfrm>
            <a:off x="0" y="5334000"/>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The measurements disagree with leading order and next-to-leading order calculations most significantly at the more moderate values of </a:t>
            </a:r>
            <a:r>
              <a:rPr lang="en-US" altLang="en-US" sz="1400" b="1"/>
              <a:t>x </a:t>
            </a:r>
            <a:r>
              <a:rPr lang="en-US" altLang="en-US" sz="1400"/>
              <a:t>close to the valence region.</a:t>
            </a:r>
          </a:p>
        </p:txBody>
      </p:sp>
      <p:pic>
        <p:nvPicPr>
          <p:cNvPr id="26630" name="Picture 10" descr="Screen Shot 2019-01-17 at 11.13.33 AM.png">
            <a:extLst>
              <a:ext uri="{FF2B5EF4-FFF2-40B4-BE49-F238E27FC236}">
                <a16:creationId xmlns:a16="http://schemas.microsoft.com/office/drawing/2014/main" id="{37707810-5EE3-4C67-9FB8-974071EE3D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332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Screen Shot 2019-01-17 at 11.14.31 AM.png">
            <a:extLst>
              <a:ext uri="{FF2B5EF4-FFF2-40B4-BE49-F238E27FC236}">
                <a16:creationId xmlns:a16="http://schemas.microsoft.com/office/drawing/2014/main" id="{4139B3DF-335F-4821-87FF-E57158C10C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1266825"/>
            <a:ext cx="3581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2">
            <a:extLst>
              <a:ext uri="{FF2B5EF4-FFF2-40B4-BE49-F238E27FC236}">
                <a16:creationId xmlns:a16="http://schemas.microsoft.com/office/drawing/2014/main" id="{FCA79801-D165-48BB-A157-383D12D2E62E}"/>
              </a:ext>
            </a:extLst>
          </p:cNvPr>
          <p:cNvSpPr txBox="1">
            <a:spLocks noChangeArrowheads="1"/>
          </p:cNvSpPr>
          <p:nvPr/>
        </p:nvSpPr>
        <p:spPr bwMode="auto">
          <a:xfrm>
            <a:off x="5295900" y="5648325"/>
            <a:ext cx="3733800" cy="739775"/>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understanding the fraction of pions from “correlated dihadrons” will be important to make sense out of q</a:t>
            </a:r>
            <a:r>
              <a:rPr lang="en-US" altLang="en-US" sz="1400" baseline="-25000"/>
              <a:t>T </a:t>
            </a:r>
            <a:r>
              <a:rPr lang="en-US" altLang="en-US" sz="1400"/>
              <a:t>distributions</a:t>
            </a:r>
          </a:p>
        </p:txBody>
      </p:sp>
      <p:sp>
        <p:nvSpPr>
          <p:cNvPr id="26633" name="TextBox 13">
            <a:extLst>
              <a:ext uri="{FF2B5EF4-FFF2-40B4-BE49-F238E27FC236}">
                <a16:creationId xmlns:a16="http://schemas.microsoft.com/office/drawing/2014/main" id="{780391C4-1007-4381-8386-A5C2336C1746}"/>
              </a:ext>
            </a:extLst>
          </p:cNvPr>
          <p:cNvSpPr txBox="1">
            <a:spLocks noChangeArrowheads="1"/>
          </p:cNvSpPr>
          <p:nvPr/>
        </p:nvSpPr>
        <p:spPr bwMode="auto">
          <a:xfrm>
            <a:off x="6553200" y="3581400"/>
            <a:ext cx="1071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t>q</a:t>
            </a:r>
            <a:r>
              <a:rPr lang="en-US" altLang="en-US" sz="1600" baseline="-25000"/>
              <a:t>T</a:t>
            </a:r>
            <a:r>
              <a:rPr lang="en-US" altLang="en-US" sz="1600"/>
              <a:t> =P</a:t>
            </a:r>
            <a:r>
              <a:rPr lang="en-US" altLang="en-US" sz="1600" baseline="-25000"/>
              <a:t>T</a:t>
            </a:r>
            <a:r>
              <a:rPr lang="en-US" altLang="en-US" sz="1600"/>
              <a:t>/ z</a:t>
            </a:r>
            <a:r>
              <a:rPr lang="en-US" altLang="en-US" sz="1600" baseline="-25000">
                <a:latin typeface="Symbol" panose="05050102010706020507" pitchFamily="18" charset="2"/>
              </a:rPr>
              <a:t>r</a:t>
            </a:r>
          </a:p>
        </p:txBody>
      </p:sp>
      <p:sp>
        <p:nvSpPr>
          <p:cNvPr id="26634" name="TextBox 14">
            <a:extLst>
              <a:ext uri="{FF2B5EF4-FFF2-40B4-BE49-F238E27FC236}">
                <a16:creationId xmlns:a16="http://schemas.microsoft.com/office/drawing/2014/main" id="{E35CD44E-75C1-4B4F-8633-A1787A79117E}"/>
              </a:ext>
            </a:extLst>
          </p:cNvPr>
          <p:cNvSpPr txBox="1">
            <a:spLocks noChangeArrowheads="1"/>
          </p:cNvSpPr>
          <p:nvPr/>
        </p:nvSpPr>
        <p:spPr bwMode="auto">
          <a:xfrm>
            <a:off x="7162800" y="4572000"/>
            <a:ext cx="1017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t>q</a:t>
            </a:r>
            <a:r>
              <a:rPr lang="en-US" altLang="en-US" sz="1600" baseline="-25000"/>
              <a:t>T</a:t>
            </a:r>
            <a:r>
              <a:rPr lang="en-US" altLang="en-US" sz="1600"/>
              <a:t>=P</a:t>
            </a:r>
            <a:r>
              <a:rPr lang="en-US" altLang="en-US" sz="1600" baseline="-25000"/>
              <a:t>T</a:t>
            </a:r>
            <a:r>
              <a:rPr lang="en-US" altLang="en-US" sz="1600"/>
              <a:t>/ z</a:t>
            </a:r>
            <a:r>
              <a:rPr lang="en-US" altLang="en-US" sz="1600" baseline="-25000">
                <a:latin typeface="Symbol" panose="05050102010706020507" pitchFamily="18" charset="2"/>
              </a:rPr>
              <a:t>p</a:t>
            </a:r>
          </a:p>
        </p:txBody>
      </p:sp>
      <p:cxnSp>
        <p:nvCxnSpPr>
          <p:cNvPr id="16" name="Straight Arrow Connector 15">
            <a:extLst>
              <a:ext uri="{FF2B5EF4-FFF2-40B4-BE49-F238E27FC236}">
                <a16:creationId xmlns:a16="http://schemas.microsoft.com/office/drawing/2014/main" id="{7AE1FB9C-8977-4E02-ACCD-585AB3BC9A4F}"/>
              </a:ext>
            </a:extLst>
          </p:cNvPr>
          <p:cNvCxnSpPr>
            <a:cxnSpLocks noChangeShapeType="1"/>
          </p:cNvCxnSpPr>
          <p:nvPr/>
        </p:nvCxnSpPr>
        <p:spPr bwMode="auto">
          <a:xfrm flipH="1">
            <a:off x="8229600" y="4495800"/>
            <a:ext cx="228600" cy="5334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36" name="TextBox 5">
            <a:extLst>
              <a:ext uri="{FF2B5EF4-FFF2-40B4-BE49-F238E27FC236}">
                <a16:creationId xmlns:a16="http://schemas.microsoft.com/office/drawing/2014/main" id="{8EEDCC2A-6864-4512-A696-D5CCF9CC4D3D}"/>
              </a:ext>
            </a:extLst>
          </p:cNvPr>
          <p:cNvSpPr txBox="1">
            <a:spLocks noChangeArrowheads="1"/>
          </p:cNvSpPr>
          <p:nvPr/>
        </p:nvSpPr>
        <p:spPr bwMode="auto">
          <a:xfrm>
            <a:off x="7696200" y="3962400"/>
            <a:ext cx="1231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Q</a:t>
            </a:r>
            <a:r>
              <a:rPr lang="en-US" altLang="en-US" sz="1400" baseline="30000"/>
              <a:t>2</a:t>
            </a:r>
            <a:r>
              <a:rPr lang="en-US" altLang="en-US" sz="1400"/>
              <a:t>&gt;2</a:t>
            </a:r>
          </a:p>
          <a:p>
            <a:pPr eaLnBrk="1" hangingPunct="1"/>
            <a:r>
              <a:rPr lang="en-US" altLang="en-US" sz="1400"/>
              <a:t>perturbative?</a:t>
            </a:r>
          </a:p>
        </p:txBody>
      </p:sp>
      <p:pic>
        <p:nvPicPr>
          <p:cNvPr id="26637" name="Picture 10" descr="latex-image-1.pdf">
            <a:extLst>
              <a:ext uri="{FF2B5EF4-FFF2-40B4-BE49-F238E27FC236}">
                <a16:creationId xmlns:a16="http://schemas.microsoft.com/office/drawing/2014/main" id="{FC3B314A-51E0-418A-AA13-3EC3D45BD9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8" y="919163"/>
            <a:ext cx="61896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1" descr="latex-image-1.pdf">
            <a:extLst>
              <a:ext uri="{FF2B5EF4-FFF2-40B4-BE49-F238E27FC236}">
                <a16:creationId xmlns:a16="http://schemas.microsoft.com/office/drawing/2014/main" id="{10A654D1-60EB-4D98-AECC-662437324D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263" y="1292225"/>
            <a:ext cx="2463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4">
            <a:extLst>
              <a:ext uri="{FF2B5EF4-FFF2-40B4-BE49-F238E27FC236}">
                <a16:creationId xmlns:a16="http://schemas.microsoft.com/office/drawing/2014/main" id="{9C21505A-CD21-42D3-830E-F17C6C1CF0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2550" y="1995488"/>
            <a:ext cx="957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urved Connector 20">
            <a:extLst>
              <a:ext uri="{FF2B5EF4-FFF2-40B4-BE49-F238E27FC236}">
                <a16:creationId xmlns:a16="http://schemas.microsoft.com/office/drawing/2014/main" id="{A060FF26-E9D5-48D7-BA25-2AD48F3BDF36}"/>
              </a:ext>
            </a:extLst>
          </p:cNvPr>
          <p:cNvCxnSpPr>
            <a:cxnSpLocks noChangeShapeType="1"/>
          </p:cNvCxnSpPr>
          <p:nvPr/>
        </p:nvCxnSpPr>
        <p:spPr bwMode="auto">
          <a:xfrm rot="10800000" flipV="1">
            <a:off x="2514600" y="1182688"/>
            <a:ext cx="733425" cy="128587"/>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41" name="TextBox 22">
            <a:extLst>
              <a:ext uri="{FF2B5EF4-FFF2-40B4-BE49-F238E27FC236}">
                <a16:creationId xmlns:a16="http://schemas.microsoft.com/office/drawing/2014/main" id="{29E32D1A-10BC-4B56-9DA5-0E412AFBA8CE}"/>
              </a:ext>
            </a:extLst>
          </p:cNvPr>
          <p:cNvSpPr txBox="1">
            <a:spLocks noChangeArrowheads="1"/>
          </p:cNvSpPr>
          <p:nvPr/>
        </p:nvSpPr>
        <p:spPr bwMode="auto">
          <a:xfrm>
            <a:off x="3551238" y="1149350"/>
            <a:ext cx="1957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quark transverse momentum</a:t>
            </a:r>
          </a:p>
        </p:txBody>
      </p:sp>
      <p:cxnSp>
        <p:nvCxnSpPr>
          <p:cNvPr id="26" name="Straight Arrow Connector 25">
            <a:extLst>
              <a:ext uri="{FF2B5EF4-FFF2-40B4-BE49-F238E27FC236}">
                <a16:creationId xmlns:a16="http://schemas.microsoft.com/office/drawing/2014/main" id="{0252E163-82D1-4940-83CD-A46C1A107147}"/>
              </a:ext>
            </a:extLst>
          </p:cNvPr>
          <p:cNvCxnSpPr>
            <a:cxnSpLocks noChangeShapeType="1"/>
            <a:stCxn id="26641" idx="1"/>
          </p:cNvCxnSpPr>
          <p:nvPr/>
        </p:nvCxnSpPr>
        <p:spPr bwMode="auto">
          <a:xfrm flipH="1">
            <a:off x="2857500" y="1471613"/>
            <a:ext cx="693738" cy="58102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43" name="TextBox 1">
            <a:extLst>
              <a:ext uri="{FF2B5EF4-FFF2-40B4-BE49-F238E27FC236}">
                <a16:creationId xmlns:a16="http://schemas.microsoft.com/office/drawing/2014/main" id="{AEC5C643-D24E-4BA5-9CA5-1D2A7501DA5B}"/>
              </a:ext>
            </a:extLst>
          </p:cNvPr>
          <p:cNvSpPr txBox="1">
            <a:spLocks noChangeArrowheads="1"/>
          </p:cNvSpPr>
          <p:nvPr/>
        </p:nvSpPr>
        <p:spPr bwMode="auto">
          <a:xfrm>
            <a:off x="507553" y="60653"/>
            <a:ext cx="8533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dirty="0"/>
              <a:t>TMD formalism applicability and the impact of </a:t>
            </a:r>
            <a:r>
              <a:rPr lang="en-US" altLang="en-US" sz="2800" dirty="0" err="1"/>
              <a:t>q</a:t>
            </a:r>
            <a:r>
              <a:rPr lang="en-US" altLang="en-US" sz="2800" baseline="-25000" dirty="0" err="1"/>
              <a:t>T</a:t>
            </a:r>
            <a:r>
              <a:rPr lang="en-US" altLang="en-US" sz="2800" dirty="0"/>
              <a:t> cut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a:extLst>
              <a:ext uri="{FF2B5EF4-FFF2-40B4-BE49-F238E27FC236}">
                <a16:creationId xmlns:a16="http://schemas.microsoft.com/office/drawing/2014/main" id="{964E46F2-EC2A-B343-81DD-1A1AC2CDC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6585"/>
            <a:ext cx="2447925"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19D4C43B-D9E9-2548-961A-F7D5BE16FFA8}"/>
              </a:ext>
            </a:extLst>
          </p:cNvPr>
          <p:cNvSpPr>
            <a:spLocks noGrp="1" noChangeArrowheads="1"/>
          </p:cNvSpPr>
          <p:nvPr>
            <p:ph type="title"/>
          </p:nvPr>
        </p:nvSpPr>
        <p:spPr>
          <a:xfrm>
            <a:off x="76200" y="152400"/>
            <a:ext cx="8991600" cy="563563"/>
          </a:xfrm>
        </p:spPr>
        <p:txBody>
          <a:bodyPr/>
          <a:lstStyle/>
          <a:p>
            <a:r>
              <a:rPr lang="en-US" altLang="en-US" sz="3200" dirty="0" err="1"/>
              <a:t>Disecting</a:t>
            </a:r>
            <a:r>
              <a:rPr lang="en-US" altLang="en-US" sz="3200" dirty="0"/>
              <a:t> the  SSA in </a:t>
            </a:r>
            <a:r>
              <a:rPr lang="en-US" altLang="en-US" sz="3200" dirty="0" err="1"/>
              <a:t>ep</a:t>
            </a:r>
            <a:r>
              <a:rPr lang="en-US" altLang="en-US" sz="3200" dirty="0" err="1">
                <a:sym typeface="Wingdings" pitchFamily="2" charset="2"/>
              </a:rPr>
              <a:t>e’</a:t>
            </a:r>
            <a:r>
              <a:rPr lang="en-US" altLang="ja-JP" sz="3200" dirty="0" err="1">
                <a:latin typeface="Symbol" pitchFamily="2" charset="2"/>
                <a:sym typeface="Wingdings" pitchFamily="2" charset="2"/>
              </a:rPr>
              <a:t>p</a:t>
            </a:r>
            <a:r>
              <a:rPr lang="en-US" altLang="ja-JP" sz="3200" dirty="0" err="1">
                <a:sym typeface="Wingdings" pitchFamily="2" charset="2"/>
              </a:rPr>
              <a:t>X</a:t>
            </a:r>
            <a:endParaRPr lang="en-US" altLang="en-US" sz="3200" dirty="0"/>
          </a:p>
        </p:txBody>
      </p:sp>
      <p:sp>
        <p:nvSpPr>
          <p:cNvPr id="62467" name="Footer Placeholder 2">
            <a:extLst>
              <a:ext uri="{FF2B5EF4-FFF2-40B4-BE49-F238E27FC236}">
                <a16:creationId xmlns:a16="http://schemas.microsoft.com/office/drawing/2014/main" id="{FE44B3DE-A6B0-7345-9D10-9C9AED7ACA7E}"/>
              </a:ext>
            </a:extLst>
          </p:cNvPr>
          <p:cNvSpPr>
            <a:spLocks noGrp="1"/>
          </p:cNvSpPr>
          <p:nvPr>
            <p:ph type="ftr" sz="quarter" idx="10"/>
          </p:nvPr>
        </p:nvSpPr>
        <p:spPr>
          <a:xfrm>
            <a:off x="3124200" y="6565900"/>
            <a:ext cx="35052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62468" name="Slide Number Placeholder 3">
            <a:extLst>
              <a:ext uri="{FF2B5EF4-FFF2-40B4-BE49-F238E27FC236}">
                <a16:creationId xmlns:a16="http://schemas.microsoft.com/office/drawing/2014/main" id="{A787EAEE-A7DE-1448-989E-5331840C9EE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B10D557-2C5D-3C45-839F-9B2BFC585234}" type="slidenum">
              <a:rPr lang="en-US" altLang="en-US" sz="1400" smtClean="0"/>
              <a:pPr>
                <a:spcBef>
                  <a:spcPct val="0"/>
                </a:spcBef>
                <a:buFontTx/>
                <a:buNone/>
              </a:pPr>
              <a:t>108</a:t>
            </a:fld>
            <a:endParaRPr lang="en-US" altLang="en-US" sz="1400"/>
          </a:p>
        </p:txBody>
      </p:sp>
      <p:grpSp>
        <p:nvGrpSpPr>
          <p:cNvPr id="2" name="Group 1">
            <a:extLst>
              <a:ext uri="{FF2B5EF4-FFF2-40B4-BE49-F238E27FC236}">
                <a16:creationId xmlns:a16="http://schemas.microsoft.com/office/drawing/2014/main" id="{79039260-8200-CA4E-A1F6-4358E6F59BE7}"/>
              </a:ext>
            </a:extLst>
          </p:cNvPr>
          <p:cNvGrpSpPr/>
          <p:nvPr/>
        </p:nvGrpSpPr>
        <p:grpSpPr>
          <a:xfrm>
            <a:off x="3417887" y="887467"/>
            <a:ext cx="3338512" cy="4294188"/>
            <a:chOff x="76200" y="1066800"/>
            <a:chExt cx="3338512" cy="4294188"/>
          </a:xfrm>
        </p:grpSpPr>
        <p:pic>
          <p:nvPicPr>
            <p:cNvPr id="62469" name="Picture 7" descr="Screen Shot 2019-11-14 at 7.15.19 AM.png">
              <a:extLst>
                <a:ext uri="{FF2B5EF4-FFF2-40B4-BE49-F238E27FC236}">
                  <a16:creationId xmlns:a16="http://schemas.microsoft.com/office/drawing/2014/main" id="{DFA10F4D-7D48-574E-8A04-CA39E4A81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3338512"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9">
              <a:extLst>
                <a:ext uri="{FF2B5EF4-FFF2-40B4-BE49-F238E27FC236}">
                  <a16:creationId xmlns:a16="http://schemas.microsoft.com/office/drawing/2014/main" id="{9C7EBE56-0BED-7745-803C-98B20A2DABD7}"/>
                </a:ext>
              </a:extLst>
            </p:cNvPr>
            <p:cNvSpPr txBox="1">
              <a:spLocks noChangeArrowheads="1"/>
            </p:cNvSpPr>
            <p:nvPr/>
          </p:nvSpPr>
          <p:spPr bwMode="auto">
            <a:xfrm>
              <a:off x="808038" y="1316038"/>
              <a:ext cx="208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SSA from CLAS12</a:t>
              </a:r>
            </a:p>
          </p:txBody>
        </p:sp>
        <p:sp>
          <p:nvSpPr>
            <p:cNvPr id="62471" name="TextBox 11">
              <a:extLst>
                <a:ext uri="{FF2B5EF4-FFF2-40B4-BE49-F238E27FC236}">
                  <a16:creationId xmlns:a16="http://schemas.microsoft.com/office/drawing/2014/main" id="{636EAD79-5261-F841-9BCB-51D56F24787C}"/>
                </a:ext>
              </a:extLst>
            </p:cNvPr>
            <p:cNvSpPr txBox="1">
              <a:spLocks noChangeArrowheads="1"/>
            </p:cNvSpPr>
            <p:nvPr/>
          </p:nvSpPr>
          <p:spPr bwMode="auto">
            <a:xfrm>
              <a:off x="637381" y="4211945"/>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0.7&lt;</a:t>
              </a:r>
              <a:r>
                <a:rPr lang="en-US" altLang="en-US" sz="1400" dirty="0" err="1"/>
                <a:t>z</a:t>
              </a:r>
              <a:r>
                <a:rPr lang="en-US" altLang="en-US" sz="1100" dirty="0" err="1">
                  <a:latin typeface="Symbol" pitchFamily="2" charset="2"/>
                </a:rPr>
                <a:t>p</a:t>
              </a:r>
              <a:r>
                <a:rPr lang="en-US" altLang="en-US" sz="1100" dirty="0"/>
                <a:t>-</a:t>
              </a:r>
              <a:r>
                <a:rPr lang="en-US" altLang="en-US" sz="1400" dirty="0"/>
                <a:t>&lt;0.8</a:t>
              </a:r>
            </a:p>
          </p:txBody>
        </p:sp>
        <p:sp>
          <p:nvSpPr>
            <p:cNvPr id="62472" name="TextBox 12">
              <a:extLst>
                <a:ext uri="{FF2B5EF4-FFF2-40B4-BE49-F238E27FC236}">
                  <a16:creationId xmlns:a16="http://schemas.microsoft.com/office/drawing/2014/main" id="{EC4FE3FD-DD90-B940-93F0-A9F474859ECD}"/>
                </a:ext>
              </a:extLst>
            </p:cNvPr>
            <p:cNvSpPr txBox="1">
              <a:spLocks noChangeArrowheads="1"/>
            </p:cNvSpPr>
            <p:nvPr/>
          </p:nvSpPr>
          <p:spPr bwMode="auto">
            <a:xfrm>
              <a:off x="1447800" y="3728551"/>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0.6&lt;</a:t>
              </a:r>
              <a:r>
                <a:rPr lang="en-US" altLang="en-US" sz="1400" dirty="0" err="1"/>
                <a:t>z</a:t>
              </a:r>
              <a:r>
                <a:rPr lang="en-US" altLang="en-US" sz="1100" dirty="0" err="1">
                  <a:latin typeface="Symbol" pitchFamily="2" charset="2"/>
                </a:rPr>
                <a:t>p</a:t>
              </a:r>
              <a:r>
                <a:rPr lang="en-US" altLang="en-US" sz="1100" dirty="0"/>
                <a:t>-</a:t>
              </a:r>
              <a:r>
                <a:rPr lang="en-US" altLang="en-US" sz="1400" dirty="0"/>
                <a:t>&lt;0.7</a:t>
              </a:r>
            </a:p>
          </p:txBody>
        </p:sp>
        <p:sp>
          <p:nvSpPr>
            <p:cNvPr id="62473" name="TextBox 13">
              <a:extLst>
                <a:ext uri="{FF2B5EF4-FFF2-40B4-BE49-F238E27FC236}">
                  <a16:creationId xmlns:a16="http://schemas.microsoft.com/office/drawing/2014/main" id="{810E5026-5E62-A04C-B5A4-5D0265CB9761}"/>
                </a:ext>
              </a:extLst>
            </p:cNvPr>
            <p:cNvSpPr txBox="1">
              <a:spLocks noChangeArrowheads="1"/>
            </p:cNvSpPr>
            <p:nvPr/>
          </p:nvSpPr>
          <p:spPr bwMode="auto">
            <a:xfrm>
              <a:off x="1816893" y="3293794"/>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0.5&lt;</a:t>
              </a:r>
              <a:r>
                <a:rPr lang="en-US" altLang="en-US" sz="1400" dirty="0" err="1"/>
                <a:t>z</a:t>
              </a:r>
              <a:r>
                <a:rPr lang="en-US" altLang="en-US" sz="1100" dirty="0" err="1">
                  <a:latin typeface="Symbol" pitchFamily="2" charset="2"/>
                </a:rPr>
                <a:t>p</a:t>
              </a:r>
              <a:r>
                <a:rPr lang="en-US" altLang="en-US" sz="1100" dirty="0"/>
                <a:t>-</a:t>
              </a:r>
              <a:r>
                <a:rPr lang="en-US" altLang="en-US" sz="1400" dirty="0"/>
                <a:t>&lt;0.6</a:t>
              </a:r>
            </a:p>
          </p:txBody>
        </p:sp>
        <p:sp>
          <p:nvSpPr>
            <p:cNvPr id="62474" name="TextBox 14">
              <a:extLst>
                <a:ext uri="{FF2B5EF4-FFF2-40B4-BE49-F238E27FC236}">
                  <a16:creationId xmlns:a16="http://schemas.microsoft.com/office/drawing/2014/main" id="{C34A2FF0-0AA5-6B44-A4FD-256ABE557E6D}"/>
                </a:ext>
              </a:extLst>
            </p:cNvPr>
            <p:cNvSpPr txBox="1">
              <a:spLocks noChangeArrowheads="1"/>
            </p:cNvSpPr>
            <p:nvPr/>
          </p:nvSpPr>
          <p:spPr bwMode="auto">
            <a:xfrm>
              <a:off x="808038" y="2323832"/>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0.2&lt;</a:t>
              </a:r>
              <a:r>
                <a:rPr lang="en-US" altLang="en-US" sz="1400" dirty="0" err="1"/>
                <a:t>z</a:t>
              </a:r>
              <a:r>
                <a:rPr lang="en-US" altLang="en-US" sz="1100" dirty="0" err="1">
                  <a:latin typeface="Symbol" pitchFamily="2" charset="2"/>
                </a:rPr>
                <a:t>p</a:t>
              </a:r>
              <a:r>
                <a:rPr lang="en-US" altLang="en-US" sz="1100" dirty="0"/>
                <a:t>-</a:t>
              </a:r>
              <a:r>
                <a:rPr lang="en-US" altLang="en-US" sz="1400" dirty="0"/>
                <a:t>&lt;0.5</a:t>
              </a:r>
            </a:p>
          </p:txBody>
        </p:sp>
      </p:grpSp>
      <p:sp>
        <p:nvSpPr>
          <p:cNvPr id="62475" name="TextBox 15">
            <a:extLst>
              <a:ext uri="{FF2B5EF4-FFF2-40B4-BE49-F238E27FC236}">
                <a16:creationId xmlns:a16="http://schemas.microsoft.com/office/drawing/2014/main" id="{FD6B6122-22CE-9248-820B-5D623FE6E3A7}"/>
              </a:ext>
            </a:extLst>
          </p:cNvPr>
          <p:cNvSpPr txBox="1">
            <a:spLocks noChangeArrowheads="1"/>
          </p:cNvSpPr>
          <p:nvPr/>
        </p:nvSpPr>
        <p:spPr bwMode="auto">
          <a:xfrm>
            <a:off x="3665934" y="5153298"/>
            <a:ext cx="4944522" cy="1200329"/>
          </a:xfrm>
          <a:prstGeom prst="rect">
            <a:avLst/>
          </a:prstGeom>
          <a:solidFill>
            <a:srgbClr val="FFFF00"/>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Observed SSA for the inclusive </a:t>
            </a:r>
            <a:r>
              <a:rPr lang="en-US" altLang="en-US" sz="1800" dirty="0">
                <a:latin typeface="Symbol" pitchFamily="2" charset="2"/>
                <a:sym typeface="Wingdings" pitchFamily="2" charset="2"/>
              </a:rPr>
              <a:t>p</a:t>
            </a:r>
            <a:r>
              <a:rPr lang="en-US" altLang="en-US" sz="1800" dirty="0"/>
              <a:t>+ changes significantly with the </a:t>
            </a:r>
            <a:r>
              <a:rPr lang="en-US" altLang="en-US" sz="1800" dirty="0">
                <a:latin typeface="Symbol" pitchFamily="2" charset="2"/>
                <a:sym typeface="Wingdings" pitchFamily="2" charset="2"/>
              </a:rPr>
              <a:t>p</a:t>
            </a:r>
            <a:r>
              <a:rPr lang="en-US" altLang="en-US" sz="1800" dirty="0"/>
              <a:t>- z</a:t>
            </a:r>
          </a:p>
          <a:p>
            <a:pPr>
              <a:spcBef>
                <a:spcPct val="0"/>
              </a:spcBef>
              <a:buFontTx/>
              <a:buNone/>
            </a:pPr>
            <a:r>
              <a:rPr lang="en-US" altLang="en-US" sz="1800" dirty="0"/>
              <a:t>The polarization of the </a:t>
            </a:r>
            <a:r>
              <a:rPr lang="en-US" altLang="en-US" sz="1800" dirty="0">
                <a:latin typeface="Symbol" pitchFamily="2" charset="2"/>
                <a:sym typeface="Wingdings" pitchFamily="2" charset="2"/>
              </a:rPr>
              <a:t>r </a:t>
            </a:r>
            <a:r>
              <a:rPr lang="en-US" altLang="en-US" sz="1800" dirty="0"/>
              <a:t>itself may be relevant  (no SSA for symmetric case)</a:t>
            </a:r>
          </a:p>
        </p:txBody>
      </p:sp>
      <p:pic>
        <p:nvPicPr>
          <p:cNvPr id="4" name="Picture 3">
            <a:extLst>
              <a:ext uri="{FF2B5EF4-FFF2-40B4-BE49-F238E27FC236}">
                <a16:creationId xmlns:a16="http://schemas.microsoft.com/office/drawing/2014/main" id="{22DCFFE8-621D-2141-A673-4D1F2DFDAA3D}"/>
              </a:ext>
            </a:extLst>
          </p:cNvPr>
          <p:cNvPicPr>
            <a:picLocks noChangeAspect="1"/>
          </p:cNvPicPr>
          <p:nvPr/>
        </p:nvPicPr>
        <p:blipFill>
          <a:blip r:embed="rId4"/>
          <a:stretch>
            <a:fillRect/>
          </a:stretch>
        </p:blipFill>
        <p:spPr>
          <a:xfrm>
            <a:off x="0" y="952850"/>
            <a:ext cx="3384551" cy="4249582"/>
          </a:xfrm>
          <a:prstGeom prst="rect">
            <a:avLst/>
          </a:prstGeom>
        </p:spPr>
      </p:pic>
      <p:sp>
        <p:nvSpPr>
          <p:cNvPr id="5" name="TextBox 4">
            <a:extLst>
              <a:ext uri="{FF2B5EF4-FFF2-40B4-BE49-F238E27FC236}">
                <a16:creationId xmlns:a16="http://schemas.microsoft.com/office/drawing/2014/main" id="{499642D4-6E0C-DF45-B1C6-D262D551938C}"/>
              </a:ext>
            </a:extLst>
          </p:cNvPr>
          <p:cNvSpPr txBox="1"/>
          <p:nvPr/>
        </p:nvSpPr>
        <p:spPr>
          <a:xfrm>
            <a:off x="183312" y="5242470"/>
            <a:ext cx="3223817" cy="1323439"/>
          </a:xfrm>
          <a:prstGeom prst="rect">
            <a:avLst/>
          </a:prstGeom>
          <a:noFill/>
        </p:spPr>
        <p:txBody>
          <a:bodyPr wrap="square" rtlCol="0">
            <a:spAutoFit/>
          </a:bodyPr>
          <a:lstStyle/>
          <a:p>
            <a:r>
              <a:rPr lang="en-US" sz="1600" dirty="0"/>
              <a:t>VM contributions may change significantly the interpretation of Collins analyzing power</a:t>
            </a:r>
          </a:p>
          <a:p>
            <a:r>
              <a:rPr lang="en-US" sz="1600" dirty="0"/>
              <a:t>A. </a:t>
            </a:r>
            <a:r>
              <a:rPr lang="en-US" sz="1600" dirty="0" err="1"/>
              <a:t>Kerbizi</a:t>
            </a:r>
            <a:r>
              <a:rPr lang="en-US" sz="1600" dirty="0"/>
              <a:t>: </a:t>
            </a:r>
            <a:r>
              <a:rPr lang="en-US" sz="1100" dirty="0"/>
              <a:t>TMD Studies: from </a:t>
            </a:r>
            <a:r>
              <a:rPr lang="en-US" sz="1100" dirty="0" err="1"/>
              <a:t>JLab</a:t>
            </a:r>
            <a:r>
              <a:rPr lang="en-US" sz="1100" dirty="0"/>
              <a:t> to EIC</a:t>
            </a:r>
          </a:p>
          <a:p>
            <a:endParaRPr lang="en-US" sz="1600" dirty="0"/>
          </a:p>
        </p:txBody>
      </p:sp>
      <p:cxnSp>
        <p:nvCxnSpPr>
          <p:cNvPr id="7" name="Straight Arrow Connector 6">
            <a:extLst>
              <a:ext uri="{FF2B5EF4-FFF2-40B4-BE49-F238E27FC236}">
                <a16:creationId xmlns:a16="http://schemas.microsoft.com/office/drawing/2014/main" id="{DEFD62A3-8670-984E-8DF7-E62BEAAD5969}"/>
              </a:ext>
            </a:extLst>
          </p:cNvPr>
          <p:cNvCxnSpPr/>
          <p:nvPr/>
        </p:nvCxnSpPr>
        <p:spPr>
          <a:xfrm flipV="1">
            <a:off x="6629400" y="2144499"/>
            <a:ext cx="1223962" cy="41039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C693503-7320-7442-93DB-EAE8E572C950}"/>
              </a:ext>
            </a:extLst>
          </p:cNvPr>
          <p:cNvSpPr txBox="1"/>
          <p:nvPr/>
        </p:nvSpPr>
        <p:spPr>
          <a:xfrm>
            <a:off x="1897742" y="875824"/>
            <a:ext cx="1321708" cy="369332"/>
          </a:xfrm>
          <a:prstGeom prst="rect">
            <a:avLst/>
          </a:prstGeom>
          <a:noFill/>
        </p:spPr>
        <p:txBody>
          <a:bodyPr wrap="none" rtlCol="0">
            <a:spAutoFit/>
          </a:bodyPr>
          <a:lstStyle/>
          <a:p>
            <a:r>
              <a:rPr lang="en-US" sz="1800" dirty="0"/>
              <a:t>COMPASS</a:t>
            </a:r>
          </a:p>
        </p:txBody>
      </p:sp>
    </p:spTree>
    <p:extLst>
      <p:ext uri="{BB962C8B-B14F-4D97-AF65-F5344CB8AC3E}">
        <p14:creationId xmlns:p14="http://schemas.microsoft.com/office/powerpoint/2010/main" val="1134358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oter Placeholder 1">
            <a:extLst>
              <a:ext uri="{FF2B5EF4-FFF2-40B4-BE49-F238E27FC236}">
                <a16:creationId xmlns:a16="http://schemas.microsoft.com/office/drawing/2014/main" id="{D022429C-B514-46E5-9FB5-C648F837D1E2}"/>
              </a:ext>
            </a:extLst>
          </p:cNvPr>
          <p:cNvSpPr>
            <a:spLocks noGrp="1"/>
          </p:cNvSpPr>
          <p:nvPr>
            <p:ph type="ftr" sz="quarter" idx="10"/>
          </p:nvPr>
        </p:nvSpPr>
        <p:spPr>
          <a:xfrm>
            <a:off x="3124200" y="6565900"/>
            <a:ext cx="3581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fi-FI" altLang="en-US" sz="1400"/>
              <a:t>H.Avakian, LNF-INFN, Dec 15</a:t>
            </a:r>
            <a:endParaRPr lang="en-US" altLang="en-US" sz="1400"/>
          </a:p>
        </p:txBody>
      </p:sp>
      <p:sp>
        <p:nvSpPr>
          <p:cNvPr id="25602" name="Slide Number Placeholder 2">
            <a:extLst>
              <a:ext uri="{FF2B5EF4-FFF2-40B4-BE49-F238E27FC236}">
                <a16:creationId xmlns:a16="http://schemas.microsoft.com/office/drawing/2014/main" id="{64105A22-07D3-48ED-94D2-6D10079989B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9C5B1C-0592-4D3B-9FDA-F9A0665FD6CB}" type="slidenum">
              <a:rPr lang="en-US" altLang="en-US" sz="1400"/>
              <a:pPr/>
              <a:t>109</a:t>
            </a:fld>
            <a:endParaRPr lang="en-US" altLang="en-US" sz="1400"/>
          </a:p>
        </p:txBody>
      </p:sp>
      <p:pic>
        <p:nvPicPr>
          <p:cNvPr id="25603" name="Picture 6" descr="Screen Shot 2019-01-17 at 11.08.26 AM.png">
            <a:extLst>
              <a:ext uri="{FF2B5EF4-FFF2-40B4-BE49-F238E27FC236}">
                <a16:creationId xmlns:a16="http://schemas.microsoft.com/office/drawing/2014/main" id="{28B70652-CA99-4100-94C6-9E38288978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600200"/>
            <a:ext cx="4802188"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7">
            <a:extLst>
              <a:ext uri="{FF2B5EF4-FFF2-40B4-BE49-F238E27FC236}">
                <a16:creationId xmlns:a16="http://schemas.microsoft.com/office/drawing/2014/main" id="{21A1FBEE-14C7-4B44-B7E2-6E523473DEDF}"/>
              </a:ext>
            </a:extLst>
          </p:cNvPr>
          <p:cNvSpPr>
            <a:spLocks noChangeArrowheads="1"/>
          </p:cNvSpPr>
          <p:nvPr/>
        </p:nvSpPr>
        <p:spPr bwMode="auto">
          <a:xfrm>
            <a:off x="3386136" y="3397707"/>
            <a:ext cx="14144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900" dirty="0"/>
              <a:t>Gonzalez-Hernandez et al, PRD 98, 114005 (2018)</a:t>
            </a:r>
          </a:p>
        </p:txBody>
      </p:sp>
      <p:pic>
        <p:nvPicPr>
          <p:cNvPr id="25606" name="Picture 10" descr="latex-image-1.pdf">
            <a:extLst>
              <a:ext uri="{FF2B5EF4-FFF2-40B4-BE49-F238E27FC236}">
                <a16:creationId xmlns:a16="http://schemas.microsoft.com/office/drawing/2014/main" id="{85DEE3CD-20B6-452D-A4DF-5D5FE8D52C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919163"/>
            <a:ext cx="61896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descr="latex-image-1.pdf">
            <a:extLst>
              <a:ext uri="{FF2B5EF4-FFF2-40B4-BE49-F238E27FC236}">
                <a16:creationId xmlns:a16="http://schemas.microsoft.com/office/drawing/2014/main" id="{739EB1BA-29A0-4FE1-A0E6-3416CDDE56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1292225"/>
            <a:ext cx="2463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a:extLst>
              <a:ext uri="{FF2B5EF4-FFF2-40B4-BE49-F238E27FC236}">
                <a16:creationId xmlns:a16="http://schemas.microsoft.com/office/drawing/2014/main" id="{C810F432-DBA3-4D30-9012-EC0821D7DF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995488"/>
            <a:ext cx="957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urved Connector 20">
            <a:extLst>
              <a:ext uri="{FF2B5EF4-FFF2-40B4-BE49-F238E27FC236}">
                <a16:creationId xmlns:a16="http://schemas.microsoft.com/office/drawing/2014/main" id="{2D7E8E3E-B64C-4CD1-A537-B974FD556E1E}"/>
              </a:ext>
            </a:extLst>
          </p:cNvPr>
          <p:cNvCxnSpPr>
            <a:cxnSpLocks noChangeShapeType="1"/>
          </p:cNvCxnSpPr>
          <p:nvPr/>
        </p:nvCxnSpPr>
        <p:spPr bwMode="auto">
          <a:xfrm rot="10800000" flipV="1">
            <a:off x="2514600" y="1182688"/>
            <a:ext cx="733425" cy="128587"/>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10" name="TextBox 22">
            <a:extLst>
              <a:ext uri="{FF2B5EF4-FFF2-40B4-BE49-F238E27FC236}">
                <a16:creationId xmlns:a16="http://schemas.microsoft.com/office/drawing/2014/main" id="{1B9817DD-9026-40AD-89F5-1F0AC23BFB41}"/>
              </a:ext>
            </a:extLst>
          </p:cNvPr>
          <p:cNvSpPr txBox="1">
            <a:spLocks noChangeArrowheads="1"/>
          </p:cNvSpPr>
          <p:nvPr/>
        </p:nvSpPr>
        <p:spPr bwMode="auto">
          <a:xfrm>
            <a:off x="3551238" y="1149350"/>
            <a:ext cx="1957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quark transverse momentum</a:t>
            </a:r>
          </a:p>
        </p:txBody>
      </p:sp>
      <p:cxnSp>
        <p:nvCxnSpPr>
          <p:cNvPr id="26" name="Straight Arrow Connector 25">
            <a:extLst>
              <a:ext uri="{FF2B5EF4-FFF2-40B4-BE49-F238E27FC236}">
                <a16:creationId xmlns:a16="http://schemas.microsoft.com/office/drawing/2014/main" id="{71C5ECE9-A564-4DC2-AC7C-CCFC4AE4D4EA}"/>
              </a:ext>
            </a:extLst>
          </p:cNvPr>
          <p:cNvCxnSpPr>
            <a:cxnSpLocks noChangeShapeType="1"/>
            <a:stCxn id="25610" idx="1"/>
          </p:cNvCxnSpPr>
          <p:nvPr/>
        </p:nvCxnSpPr>
        <p:spPr bwMode="auto">
          <a:xfrm flipH="1">
            <a:off x="2857500" y="1471613"/>
            <a:ext cx="693738" cy="58102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12" name="TextBox 1">
            <a:extLst>
              <a:ext uri="{FF2B5EF4-FFF2-40B4-BE49-F238E27FC236}">
                <a16:creationId xmlns:a16="http://schemas.microsoft.com/office/drawing/2014/main" id="{DC34903E-BEC4-4BD6-9057-94463860F9AC}"/>
              </a:ext>
            </a:extLst>
          </p:cNvPr>
          <p:cNvSpPr txBox="1">
            <a:spLocks noChangeArrowheads="1"/>
          </p:cNvSpPr>
          <p:nvPr/>
        </p:nvSpPr>
        <p:spPr bwMode="auto">
          <a:xfrm>
            <a:off x="2081213" y="100013"/>
            <a:ext cx="463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t>FO vs data for q</a:t>
            </a:r>
            <a:r>
              <a:rPr lang="en-US" altLang="en-US" sz="3600" baseline="-25000"/>
              <a:t>T</a:t>
            </a:r>
            <a:r>
              <a:rPr lang="en-US" altLang="en-US" sz="3600"/>
              <a:t> ≳ Q</a:t>
            </a:r>
          </a:p>
        </p:txBody>
      </p:sp>
      <p:pic>
        <p:nvPicPr>
          <p:cNvPr id="25613" name="Picture 9">
            <a:extLst>
              <a:ext uri="{FF2B5EF4-FFF2-40B4-BE49-F238E27FC236}">
                <a16:creationId xmlns:a16="http://schemas.microsoft.com/office/drawing/2014/main" id="{D1B3D3AB-552E-45E8-A99C-909FF6325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838" y="1295400"/>
            <a:ext cx="31924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2">
            <a:extLst>
              <a:ext uri="{FF2B5EF4-FFF2-40B4-BE49-F238E27FC236}">
                <a16:creationId xmlns:a16="http://schemas.microsoft.com/office/drawing/2014/main" id="{68637CD5-DF1E-4508-B3F2-1D923ECF4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282" y="1516063"/>
            <a:ext cx="364550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
            <a:extLst>
              <a:ext uri="{FF2B5EF4-FFF2-40B4-BE49-F238E27FC236}">
                <a16:creationId xmlns:a16="http://schemas.microsoft.com/office/drawing/2014/main" id="{E73CE347-F6C0-45A6-A77A-655252D9C3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955" y="4034776"/>
            <a:ext cx="1027289"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6">
            <a:extLst>
              <a:ext uri="{FF2B5EF4-FFF2-40B4-BE49-F238E27FC236}">
                <a16:creationId xmlns:a16="http://schemas.microsoft.com/office/drawing/2014/main" id="{81792C63-C0D6-4D30-9CA2-F8319325B0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5649913"/>
            <a:ext cx="774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9">
            <a:extLst>
              <a:ext uri="{FF2B5EF4-FFF2-40B4-BE49-F238E27FC236}">
                <a16:creationId xmlns:a16="http://schemas.microsoft.com/office/drawing/2014/main" id="{74F157AD-3246-4F1C-A68E-A5BB8D511C0B}"/>
              </a:ext>
            </a:extLst>
          </p:cNvPr>
          <p:cNvSpPr>
            <a:spLocks noChangeArrowheads="1"/>
          </p:cNvSpPr>
          <p:nvPr/>
        </p:nvSpPr>
        <p:spPr bwMode="auto">
          <a:xfrm>
            <a:off x="195263" y="5410627"/>
            <a:ext cx="5900737" cy="830997"/>
          </a:xfrm>
          <a:prstGeom prst="rect">
            <a:avLst/>
          </a:prstGeom>
          <a:solidFill>
            <a:srgbClr val="FFFF00"/>
          </a:solidFill>
          <a:ln>
            <a:solidFill>
              <a:schemeClr val="tx1"/>
            </a:solid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dirty="0"/>
              <a:t>The measurements disagree with leading order and next-to-leading order calculations most significantly at the more moderate values of </a:t>
            </a:r>
            <a:r>
              <a:rPr lang="en-US" altLang="en-US" sz="1600" b="1" dirty="0"/>
              <a:t>x </a:t>
            </a:r>
            <a:r>
              <a:rPr lang="en-US" altLang="en-US" sz="1600" dirty="0"/>
              <a:t>close to the valence region.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oter Placeholder 1">
            <a:extLst>
              <a:ext uri="{FF2B5EF4-FFF2-40B4-BE49-F238E27FC236}">
                <a16:creationId xmlns:a16="http://schemas.microsoft.com/office/drawing/2014/main" id="{D0AEA36C-AEF4-1047-972C-F12199E0A7D7}"/>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59394" name="Slide Number Placeholder 2">
            <a:extLst>
              <a:ext uri="{FF2B5EF4-FFF2-40B4-BE49-F238E27FC236}">
                <a16:creationId xmlns:a16="http://schemas.microsoft.com/office/drawing/2014/main" id="{74A711A5-E90E-4B43-A9A5-629B18AC3D6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2F1CFA9-E910-1547-BBCD-AA47407E9921}" type="slidenum">
              <a:rPr lang="en-US" altLang="en-US" sz="1400" smtClean="0"/>
              <a:pPr>
                <a:spcBef>
                  <a:spcPct val="0"/>
                </a:spcBef>
                <a:buFontTx/>
                <a:buNone/>
              </a:pPr>
              <a:t>11</a:t>
            </a:fld>
            <a:endParaRPr lang="en-US" altLang="en-US" sz="1400"/>
          </a:p>
        </p:txBody>
      </p:sp>
      <p:sp>
        <p:nvSpPr>
          <p:cNvPr id="59395" name="Rectangle 9">
            <a:extLst>
              <a:ext uri="{FF2B5EF4-FFF2-40B4-BE49-F238E27FC236}">
                <a16:creationId xmlns:a16="http://schemas.microsoft.com/office/drawing/2014/main" id="{616994CA-FA02-C342-87B0-42734B199132}"/>
              </a:ext>
            </a:extLst>
          </p:cNvPr>
          <p:cNvSpPr>
            <a:spLocks noChangeArrowheads="1"/>
          </p:cNvSpPr>
          <p:nvPr/>
        </p:nvSpPr>
        <p:spPr bwMode="auto">
          <a:xfrm>
            <a:off x="685800" y="66675"/>
            <a:ext cx="7527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a:t>CLAS12 Multiplicities: the role of high P</a:t>
            </a:r>
            <a:r>
              <a:rPr lang="en-US" altLang="en-US" baseline="-25000"/>
              <a:t>T</a:t>
            </a:r>
            <a:endParaRPr lang="en-US" altLang="en-US"/>
          </a:p>
        </p:txBody>
      </p:sp>
      <p:sp>
        <p:nvSpPr>
          <p:cNvPr id="59396" name="TextBox 10">
            <a:extLst>
              <a:ext uri="{FF2B5EF4-FFF2-40B4-BE49-F238E27FC236}">
                <a16:creationId xmlns:a16="http://schemas.microsoft.com/office/drawing/2014/main" id="{CFB2F670-2217-EF48-BF74-1B4A94DE0D69}"/>
              </a:ext>
            </a:extLst>
          </p:cNvPr>
          <p:cNvSpPr txBox="1">
            <a:spLocks noChangeArrowheads="1"/>
          </p:cNvSpPr>
          <p:nvPr/>
        </p:nvSpPr>
        <p:spPr bwMode="auto">
          <a:xfrm>
            <a:off x="6797675" y="782638"/>
            <a:ext cx="197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G. Angelini (GW) </a:t>
            </a:r>
          </a:p>
        </p:txBody>
      </p:sp>
      <p:pic>
        <p:nvPicPr>
          <p:cNvPr id="59397" name="Picture 5">
            <a:extLst>
              <a:ext uri="{FF2B5EF4-FFF2-40B4-BE49-F238E27FC236}">
                <a16:creationId xmlns:a16="http://schemas.microsoft.com/office/drawing/2014/main" id="{378D8214-8F39-9C4B-8DC2-6FB3E61E6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9663"/>
            <a:ext cx="914400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6">
            <a:extLst>
              <a:ext uri="{FF2B5EF4-FFF2-40B4-BE49-F238E27FC236}">
                <a16:creationId xmlns:a16="http://schemas.microsoft.com/office/drawing/2014/main" id="{F9974545-2B88-2A4E-A7B4-3CAC3C8B3041}"/>
              </a:ext>
            </a:extLst>
          </p:cNvPr>
          <p:cNvSpPr>
            <a:spLocks noChangeArrowheads="1"/>
          </p:cNvSpPr>
          <p:nvPr/>
        </p:nvSpPr>
        <p:spPr bwMode="auto">
          <a:xfrm>
            <a:off x="6019800" y="4905375"/>
            <a:ext cx="281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At low z, only the high P</a:t>
            </a:r>
            <a:r>
              <a:rPr lang="en-US" altLang="en-US" sz="1800" baseline="-25000"/>
              <a:t>T</a:t>
            </a:r>
            <a:r>
              <a:rPr lang="en-US" altLang="en-US" sz="1800"/>
              <a:t> shows the  generated Gaussian transverse momentum distribution.</a:t>
            </a:r>
          </a:p>
          <a:p>
            <a:pPr>
              <a:spcBef>
                <a:spcPct val="0"/>
              </a:spcBef>
              <a:buFontTx/>
              <a:buNone/>
            </a:pPr>
            <a:endParaRPr lang="en-US" altLang="en-US" sz="1800"/>
          </a:p>
          <a:p>
            <a:pPr>
              <a:spcBef>
                <a:spcPct val="0"/>
              </a:spcBef>
              <a:buFontTx/>
              <a:buNone/>
            </a:pPr>
            <a:endParaRPr lang="en-US" altLang="en-US" sz="1800"/>
          </a:p>
        </p:txBody>
      </p:sp>
      <p:sp>
        <p:nvSpPr>
          <p:cNvPr id="59399" name="TextBox 7">
            <a:extLst>
              <a:ext uri="{FF2B5EF4-FFF2-40B4-BE49-F238E27FC236}">
                <a16:creationId xmlns:a16="http://schemas.microsoft.com/office/drawing/2014/main" id="{2ED7C654-C580-F445-80D0-6B1BBD4A9200}"/>
              </a:ext>
            </a:extLst>
          </p:cNvPr>
          <p:cNvSpPr txBox="1">
            <a:spLocks noChangeArrowheads="1"/>
          </p:cNvSpPr>
          <p:nvPr/>
        </p:nvSpPr>
        <p:spPr bwMode="auto">
          <a:xfrm>
            <a:off x="152400" y="4668838"/>
            <a:ext cx="5562600" cy="1754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1800" dirty="0"/>
              <a:t>Corrections  due to phase space (energy needed to produce a hadron with a given </a:t>
            </a:r>
            <a:r>
              <a:rPr lang="en-US" altLang="en-US" sz="1800" dirty="0" err="1"/>
              <a:t>z,P</a:t>
            </a:r>
            <a:r>
              <a:rPr lang="en-US" altLang="en-US" sz="1800" baseline="-25000" dirty="0" err="1"/>
              <a:t>T</a:t>
            </a:r>
            <a:r>
              <a:rPr lang="en-US" altLang="en-US" sz="1800" dirty="0"/>
              <a:t> at given x,Q</a:t>
            </a:r>
            <a:r>
              <a:rPr lang="en-US" altLang="en-US" sz="1800" baseline="30000" dirty="0"/>
              <a:t>2</a:t>
            </a:r>
            <a:r>
              <a:rPr lang="en-US" altLang="en-US" sz="1800" dirty="0"/>
              <a:t>) are detector and model independent</a:t>
            </a:r>
          </a:p>
          <a:p>
            <a:pPr>
              <a:spcBef>
                <a:spcPct val="0"/>
              </a:spcBef>
            </a:pPr>
            <a:r>
              <a:rPr lang="en-US" altLang="en-US" sz="1800" dirty="0"/>
              <a:t>Corrections due to fraction of fragmentation VMs and diffractive VMs are model dependent, but can be extracted from MC</a:t>
            </a:r>
          </a:p>
        </p:txBody>
      </p:sp>
      <p:sp>
        <p:nvSpPr>
          <p:cNvPr id="59400" name="TextBox 8">
            <a:extLst>
              <a:ext uri="{FF2B5EF4-FFF2-40B4-BE49-F238E27FC236}">
                <a16:creationId xmlns:a16="http://schemas.microsoft.com/office/drawing/2014/main" id="{E53045A5-0230-EE46-B224-3580A560E9D8}"/>
              </a:ext>
            </a:extLst>
          </p:cNvPr>
          <p:cNvSpPr txBox="1">
            <a:spLocks noChangeArrowheads="1"/>
          </p:cNvSpPr>
          <p:nvPr/>
        </p:nvSpPr>
        <p:spPr bwMode="auto">
          <a:xfrm>
            <a:off x="152400" y="760413"/>
            <a:ext cx="607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LUND MC at 12 GeV using a single Gauss for all hadrons</a:t>
            </a:r>
          </a:p>
        </p:txBody>
      </p:sp>
      <p:pic>
        <p:nvPicPr>
          <p:cNvPr id="59402" name="Picture 17">
            <a:extLst>
              <a:ext uri="{FF2B5EF4-FFF2-40B4-BE49-F238E27FC236}">
                <a16:creationId xmlns:a16="http://schemas.microsoft.com/office/drawing/2014/main" id="{C0B59D9F-452F-C14B-9026-CA239E63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75" y="1119188"/>
            <a:ext cx="17208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5932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1">
            <a:extLst>
              <a:ext uri="{FF2B5EF4-FFF2-40B4-BE49-F238E27FC236}">
                <a16:creationId xmlns:a16="http://schemas.microsoft.com/office/drawing/2014/main" id="{0B09AB8B-42C0-AE40-B331-A057DEC040A0}"/>
              </a:ext>
            </a:extLst>
          </p:cNvPr>
          <p:cNvSpPr txBox="1">
            <a:spLocks noChangeArrowheads="1"/>
          </p:cNvSpPr>
          <p:nvPr/>
        </p:nvSpPr>
        <p:spPr bwMode="auto">
          <a:xfrm>
            <a:off x="1497013" y="-6350"/>
            <a:ext cx="6343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3600"/>
              <a:t>Unpolarized x-section: F</a:t>
            </a:r>
            <a:r>
              <a:rPr lang="en-US" altLang="en-US" sz="3600" baseline="-25000"/>
              <a:t>UU</a:t>
            </a:r>
            <a:r>
              <a:rPr lang="en-US" altLang="en-US" sz="3600" baseline="30000"/>
              <a:t>Cahn</a:t>
            </a:r>
          </a:p>
        </p:txBody>
      </p:sp>
      <p:pic>
        <p:nvPicPr>
          <p:cNvPr id="24582" name="Picture 6">
            <a:extLst>
              <a:ext uri="{FF2B5EF4-FFF2-40B4-BE49-F238E27FC236}">
                <a16:creationId xmlns:a16="http://schemas.microsoft.com/office/drawing/2014/main" id="{C99E802C-51C3-8746-8E78-18ACD4D7E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930275"/>
            <a:ext cx="70612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Brace 7">
            <a:extLst>
              <a:ext uri="{FF2B5EF4-FFF2-40B4-BE49-F238E27FC236}">
                <a16:creationId xmlns:a16="http://schemas.microsoft.com/office/drawing/2014/main" id="{78D74E02-6870-1B45-B4C8-FF5A75B976DF}"/>
              </a:ext>
            </a:extLst>
          </p:cNvPr>
          <p:cNvSpPr/>
          <p:nvPr/>
        </p:nvSpPr>
        <p:spPr>
          <a:xfrm rot="5400000">
            <a:off x="5516563" y="103187"/>
            <a:ext cx="261938" cy="337026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584" name="TextBox 8">
            <a:extLst>
              <a:ext uri="{FF2B5EF4-FFF2-40B4-BE49-F238E27FC236}">
                <a16:creationId xmlns:a16="http://schemas.microsoft.com/office/drawing/2014/main" id="{465CA6D8-D591-FD49-8718-1DF8ADCCD951}"/>
              </a:ext>
            </a:extLst>
          </p:cNvPr>
          <p:cNvSpPr txBox="1">
            <a:spLocks noChangeArrowheads="1"/>
          </p:cNvSpPr>
          <p:nvPr/>
        </p:nvSpPr>
        <p:spPr bwMode="auto">
          <a:xfrm>
            <a:off x="5170488" y="2009775"/>
            <a:ext cx="849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F</a:t>
            </a:r>
            <a:r>
              <a:rPr lang="en-US" altLang="en-US" sz="2400" baseline="-25000"/>
              <a:t>UU,T</a:t>
            </a:r>
          </a:p>
        </p:txBody>
      </p:sp>
      <p:sp>
        <p:nvSpPr>
          <p:cNvPr id="24585" name="TextBox 10">
            <a:extLst>
              <a:ext uri="{FF2B5EF4-FFF2-40B4-BE49-F238E27FC236}">
                <a16:creationId xmlns:a16="http://schemas.microsoft.com/office/drawing/2014/main" id="{BC97140A-1496-A842-A8C3-E676E1B609DA}"/>
              </a:ext>
            </a:extLst>
          </p:cNvPr>
          <p:cNvSpPr txBox="1">
            <a:spLocks noChangeArrowheads="1"/>
          </p:cNvSpPr>
          <p:nvPr/>
        </p:nvSpPr>
        <p:spPr bwMode="auto">
          <a:xfrm>
            <a:off x="609600" y="4419600"/>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Cahn effect, if dominating the cosine moment in the x-section can be the most sensitive observable for intrinsic k</a:t>
            </a:r>
            <a:r>
              <a:rPr lang="en-US" altLang="en-US" sz="2400" baseline="-25000"/>
              <a:t>T</a:t>
            </a:r>
            <a:r>
              <a:rPr lang="en-US" altLang="en-US" sz="2400"/>
              <a:t> </a:t>
            </a:r>
          </a:p>
        </p:txBody>
      </p:sp>
      <p:sp>
        <p:nvSpPr>
          <p:cNvPr id="24586" name="TextBox 11">
            <a:extLst>
              <a:ext uri="{FF2B5EF4-FFF2-40B4-BE49-F238E27FC236}">
                <a16:creationId xmlns:a16="http://schemas.microsoft.com/office/drawing/2014/main" id="{D1D3A555-597E-524C-B485-06AC2EEB9596}"/>
              </a:ext>
            </a:extLst>
          </p:cNvPr>
          <p:cNvSpPr txBox="1">
            <a:spLocks noChangeArrowheads="1"/>
          </p:cNvSpPr>
          <p:nvPr/>
        </p:nvSpPr>
        <p:spPr bwMode="auto">
          <a:xfrm>
            <a:off x="63500" y="2379663"/>
            <a:ext cx="4775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Neglecting the flavor dependence</a:t>
            </a:r>
          </a:p>
        </p:txBody>
      </p:sp>
      <p:pic>
        <p:nvPicPr>
          <p:cNvPr id="2" name="Picture 1">
            <a:extLst>
              <a:ext uri="{FF2B5EF4-FFF2-40B4-BE49-F238E27FC236}">
                <a16:creationId xmlns:a16="http://schemas.microsoft.com/office/drawing/2014/main" id="{EDBC92C3-96E0-2B4E-BB32-7E4E98FADC24}"/>
              </a:ext>
            </a:extLst>
          </p:cNvPr>
          <p:cNvPicPr>
            <a:picLocks noChangeAspect="1"/>
          </p:cNvPicPr>
          <p:nvPr/>
        </p:nvPicPr>
        <p:blipFill>
          <a:blip r:embed="rId4"/>
          <a:stretch>
            <a:fillRect/>
          </a:stretch>
        </p:blipFill>
        <p:spPr>
          <a:xfrm>
            <a:off x="609600" y="3418362"/>
            <a:ext cx="2908300" cy="592775"/>
          </a:xfrm>
          <a:prstGeom prst="rect">
            <a:avLst/>
          </a:prstGeom>
        </p:spPr>
      </p:pic>
      <p:pic>
        <p:nvPicPr>
          <p:cNvPr id="3" name="Picture 2">
            <a:extLst>
              <a:ext uri="{FF2B5EF4-FFF2-40B4-BE49-F238E27FC236}">
                <a16:creationId xmlns:a16="http://schemas.microsoft.com/office/drawing/2014/main" id="{499A3E02-87A7-9C4B-B6B6-107191EC8D1B}"/>
              </a:ext>
            </a:extLst>
          </p:cNvPr>
          <p:cNvPicPr>
            <a:picLocks noChangeAspect="1"/>
          </p:cNvPicPr>
          <p:nvPr/>
        </p:nvPicPr>
        <p:blipFill>
          <a:blip r:embed="rId5"/>
          <a:stretch>
            <a:fillRect/>
          </a:stretch>
        </p:blipFill>
        <p:spPr>
          <a:xfrm>
            <a:off x="5311774" y="3369996"/>
            <a:ext cx="3141663" cy="576529"/>
          </a:xfrm>
          <a:prstGeom prst="rect">
            <a:avLst/>
          </a:prstGeom>
        </p:spPr>
      </p:pic>
      <p:sp>
        <p:nvSpPr>
          <p:cNvPr id="4" name="TextBox 3">
            <a:extLst>
              <a:ext uri="{FF2B5EF4-FFF2-40B4-BE49-F238E27FC236}">
                <a16:creationId xmlns:a16="http://schemas.microsoft.com/office/drawing/2014/main" id="{42AD05F0-8B26-9F47-A177-C6EC5BB41B4D}"/>
              </a:ext>
            </a:extLst>
          </p:cNvPr>
          <p:cNvSpPr txBox="1"/>
          <p:nvPr/>
        </p:nvSpPr>
        <p:spPr>
          <a:xfrm>
            <a:off x="4171822" y="3446936"/>
            <a:ext cx="486030" cy="461665"/>
          </a:xfrm>
          <a:prstGeom prst="rect">
            <a:avLst/>
          </a:prstGeom>
          <a:noFill/>
        </p:spPr>
        <p:txBody>
          <a:bodyPr wrap="none" rtlCol="0">
            <a:spAutoFit/>
          </a:bodyPr>
          <a:lstStyle/>
          <a:p>
            <a:r>
              <a:rPr lang="en-US" dirty="0">
                <a:sym typeface="Wingdings" pitchFamily="2" charset="2"/>
              </a:rPr>
              <a:t></a:t>
            </a:r>
            <a:endParaRPr lang="en-US" dirty="0"/>
          </a:p>
        </p:txBody>
      </p:sp>
    </p:spTree>
    <p:extLst>
      <p:ext uri="{BB962C8B-B14F-4D97-AF65-F5344CB8AC3E}">
        <p14:creationId xmlns:p14="http://schemas.microsoft.com/office/powerpoint/2010/main" val="34944088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oter Placeholder 1">
            <a:extLst>
              <a:ext uri="{FF2B5EF4-FFF2-40B4-BE49-F238E27FC236}">
                <a16:creationId xmlns:a16="http://schemas.microsoft.com/office/drawing/2014/main" id="{D0AEA36C-AEF4-1047-972C-F12199E0A7D7}"/>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59394" name="Slide Number Placeholder 2">
            <a:extLst>
              <a:ext uri="{FF2B5EF4-FFF2-40B4-BE49-F238E27FC236}">
                <a16:creationId xmlns:a16="http://schemas.microsoft.com/office/drawing/2014/main" id="{74A711A5-E90E-4B43-A9A5-629B18AC3D6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2F1CFA9-E910-1547-BBCD-AA47407E9921}" type="slidenum">
              <a:rPr lang="en-US" altLang="en-US" sz="1400" smtClean="0"/>
              <a:pPr>
                <a:spcBef>
                  <a:spcPct val="0"/>
                </a:spcBef>
                <a:buFontTx/>
                <a:buNone/>
              </a:pPr>
              <a:t>111</a:t>
            </a:fld>
            <a:endParaRPr lang="en-US" altLang="en-US" sz="1400"/>
          </a:p>
        </p:txBody>
      </p:sp>
      <p:sp>
        <p:nvSpPr>
          <p:cNvPr id="59395" name="Rectangle 9">
            <a:extLst>
              <a:ext uri="{FF2B5EF4-FFF2-40B4-BE49-F238E27FC236}">
                <a16:creationId xmlns:a16="http://schemas.microsoft.com/office/drawing/2014/main" id="{616994CA-FA02-C342-87B0-42734B199132}"/>
              </a:ext>
            </a:extLst>
          </p:cNvPr>
          <p:cNvSpPr>
            <a:spLocks noChangeArrowheads="1"/>
          </p:cNvSpPr>
          <p:nvPr/>
        </p:nvSpPr>
        <p:spPr bwMode="auto">
          <a:xfrm>
            <a:off x="183515" y="39450"/>
            <a:ext cx="8417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dirty="0"/>
              <a:t>CLAS12 Multiplicities: high P</a:t>
            </a:r>
            <a:r>
              <a:rPr lang="en-US" altLang="en-US" baseline="-25000" dirty="0"/>
              <a:t>T </a:t>
            </a:r>
            <a:r>
              <a:rPr lang="en-US" altLang="en-US" dirty="0"/>
              <a:t>&amp; phase space </a:t>
            </a:r>
          </a:p>
        </p:txBody>
      </p:sp>
      <p:sp>
        <p:nvSpPr>
          <p:cNvPr id="59396" name="TextBox 10">
            <a:extLst>
              <a:ext uri="{FF2B5EF4-FFF2-40B4-BE49-F238E27FC236}">
                <a16:creationId xmlns:a16="http://schemas.microsoft.com/office/drawing/2014/main" id="{CFB2F670-2217-EF48-BF74-1B4A94DE0D69}"/>
              </a:ext>
            </a:extLst>
          </p:cNvPr>
          <p:cNvSpPr txBox="1">
            <a:spLocks noChangeArrowheads="1"/>
          </p:cNvSpPr>
          <p:nvPr/>
        </p:nvSpPr>
        <p:spPr bwMode="auto">
          <a:xfrm>
            <a:off x="182619" y="862775"/>
            <a:ext cx="197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G. Angelini (GW) </a:t>
            </a:r>
          </a:p>
        </p:txBody>
      </p:sp>
      <p:sp>
        <p:nvSpPr>
          <p:cNvPr id="59398" name="Rectangle 6">
            <a:extLst>
              <a:ext uri="{FF2B5EF4-FFF2-40B4-BE49-F238E27FC236}">
                <a16:creationId xmlns:a16="http://schemas.microsoft.com/office/drawing/2014/main" id="{F9974545-2B88-2A4E-A7B4-3CAC3C8B3041}"/>
              </a:ext>
            </a:extLst>
          </p:cNvPr>
          <p:cNvSpPr>
            <a:spLocks noChangeArrowheads="1"/>
          </p:cNvSpPr>
          <p:nvPr/>
        </p:nvSpPr>
        <p:spPr bwMode="auto">
          <a:xfrm>
            <a:off x="3352800" y="5512469"/>
            <a:ext cx="57010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At low z,  and high P</a:t>
            </a:r>
            <a:r>
              <a:rPr lang="en-US" altLang="en-US" sz="1800" baseline="-25000" dirty="0"/>
              <a:t>T</a:t>
            </a:r>
            <a:r>
              <a:rPr lang="en-US" altLang="en-US" sz="1800" dirty="0"/>
              <a:t> there is no enough energy in the system even for reproducing the Gaussian fall of (problem for studies of high P</a:t>
            </a:r>
            <a:r>
              <a:rPr lang="en-US" altLang="en-US" sz="1800" baseline="-25000" dirty="0"/>
              <a:t>T</a:t>
            </a:r>
            <a:r>
              <a:rPr lang="en-US" altLang="en-US" sz="1800" dirty="0"/>
              <a:t> tails)</a:t>
            </a:r>
          </a:p>
        </p:txBody>
      </p:sp>
      <p:sp>
        <p:nvSpPr>
          <p:cNvPr id="59399" name="TextBox 7">
            <a:extLst>
              <a:ext uri="{FF2B5EF4-FFF2-40B4-BE49-F238E27FC236}">
                <a16:creationId xmlns:a16="http://schemas.microsoft.com/office/drawing/2014/main" id="{2ED7C654-C580-F445-80D0-6B1BBD4A9200}"/>
              </a:ext>
            </a:extLst>
          </p:cNvPr>
          <p:cNvSpPr txBox="1">
            <a:spLocks noChangeArrowheads="1"/>
          </p:cNvSpPr>
          <p:nvPr/>
        </p:nvSpPr>
        <p:spPr bwMode="auto">
          <a:xfrm>
            <a:off x="193058" y="4847376"/>
            <a:ext cx="2704913" cy="147732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1800" dirty="0"/>
              <a:t>Phase space limitations for direct pion production more significant at low W, and low z</a:t>
            </a:r>
          </a:p>
        </p:txBody>
      </p:sp>
      <p:pic>
        <p:nvPicPr>
          <p:cNvPr id="4" name="Picture 3">
            <a:extLst>
              <a:ext uri="{FF2B5EF4-FFF2-40B4-BE49-F238E27FC236}">
                <a16:creationId xmlns:a16="http://schemas.microsoft.com/office/drawing/2014/main" id="{540B8B5E-8596-CA46-823F-75643386D600}"/>
              </a:ext>
            </a:extLst>
          </p:cNvPr>
          <p:cNvPicPr>
            <a:picLocks noChangeAspect="1"/>
          </p:cNvPicPr>
          <p:nvPr/>
        </p:nvPicPr>
        <p:blipFill>
          <a:blip r:embed="rId2"/>
          <a:stretch>
            <a:fillRect/>
          </a:stretch>
        </p:blipFill>
        <p:spPr>
          <a:xfrm>
            <a:off x="135815" y="1471213"/>
            <a:ext cx="2819400" cy="3002390"/>
          </a:xfrm>
          <a:prstGeom prst="rect">
            <a:avLst/>
          </a:prstGeom>
        </p:spPr>
      </p:pic>
      <p:sp>
        <p:nvSpPr>
          <p:cNvPr id="5" name="TextBox 4">
            <a:extLst>
              <a:ext uri="{FF2B5EF4-FFF2-40B4-BE49-F238E27FC236}">
                <a16:creationId xmlns:a16="http://schemas.microsoft.com/office/drawing/2014/main" id="{1E1F8FE7-BD78-9846-8B3B-1266B5A497CD}"/>
              </a:ext>
            </a:extLst>
          </p:cNvPr>
          <p:cNvSpPr txBox="1"/>
          <p:nvPr/>
        </p:nvSpPr>
        <p:spPr>
          <a:xfrm>
            <a:off x="2267793" y="812868"/>
            <a:ext cx="3491661" cy="338554"/>
          </a:xfrm>
          <a:prstGeom prst="rect">
            <a:avLst/>
          </a:prstGeom>
          <a:noFill/>
        </p:spPr>
        <p:txBody>
          <a:bodyPr wrap="none" rtlCol="0">
            <a:spAutoFit/>
          </a:bodyPr>
          <a:lstStyle/>
          <a:p>
            <a:r>
              <a:rPr lang="en-US" sz="1600" dirty="0"/>
              <a:t>Generate direct </a:t>
            </a:r>
            <a:r>
              <a:rPr lang="en-US" sz="1600" dirty="0" err="1"/>
              <a:t>pions</a:t>
            </a:r>
            <a:r>
              <a:rPr lang="en-US" sz="1600" dirty="0"/>
              <a:t> with Gaussian</a:t>
            </a:r>
          </a:p>
        </p:txBody>
      </p:sp>
      <p:pic>
        <p:nvPicPr>
          <p:cNvPr id="7" name="Picture 6">
            <a:extLst>
              <a:ext uri="{FF2B5EF4-FFF2-40B4-BE49-F238E27FC236}">
                <a16:creationId xmlns:a16="http://schemas.microsoft.com/office/drawing/2014/main" id="{C18B025E-B4E7-8D42-A969-23ADCFEDFA37}"/>
              </a:ext>
            </a:extLst>
          </p:cNvPr>
          <p:cNvPicPr>
            <a:picLocks noChangeAspect="1"/>
          </p:cNvPicPr>
          <p:nvPr/>
        </p:nvPicPr>
        <p:blipFill>
          <a:blip r:embed="rId3"/>
          <a:stretch>
            <a:fillRect/>
          </a:stretch>
        </p:blipFill>
        <p:spPr>
          <a:xfrm>
            <a:off x="3139823" y="3617582"/>
            <a:ext cx="1926134" cy="1619704"/>
          </a:xfrm>
          <a:prstGeom prst="rect">
            <a:avLst/>
          </a:prstGeom>
        </p:spPr>
      </p:pic>
      <p:pic>
        <p:nvPicPr>
          <p:cNvPr id="9" name="Picture 8">
            <a:extLst>
              <a:ext uri="{FF2B5EF4-FFF2-40B4-BE49-F238E27FC236}">
                <a16:creationId xmlns:a16="http://schemas.microsoft.com/office/drawing/2014/main" id="{4C4983A2-037E-5E4A-9A27-F0D18BB364DA}"/>
              </a:ext>
            </a:extLst>
          </p:cNvPr>
          <p:cNvPicPr>
            <a:picLocks noChangeAspect="1"/>
          </p:cNvPicPr>
          <p:nvPr/>
        </p:nvPicPr>
        <p:blipFill>
          <a:blip r:embed="rId4"/>
          <a:stretch>
            <a:fillRect/>
          </a:stretch>
        </p:blipFill>
        <p:spPr>
          <a:xfrm>
            <a:off x="5880046" y="3220535"/>
            <a:ext cx="2960967" cy="2291934"/>
          </a:xfrm>
          <a:prstGeom prst="rect">
            <a:avLst/>
          </a:prstGeom>
        </p:spPr>
      </p:pic>
      <p:pic>
        <p:nvPicPr>
          <p:cNvPr id="11" name="Picture 10">
            <a:extLst>
              <a:ext uri="{FF2B5EF4-FFF2-40B4-BE49-F238E27FC236}">
                <a16:creationId xmlns:a16="http://schemas.microsoft.com/office/drawing/2014/main" id="{1729FC98-1BB4-F748-ADC9-E884E0D5FDA2}"/>
              </a:ext>
            </a:extLst>
          </p:cNvPr>
          <p:cNvPicPr>
            <a:picLocks noChangeAspect="1"/>
          </p:cNvPicPr>
          <p:nvPr/>
        </p:nvPicPr>
        <p:blipFill>
          <a:blip r:embed="rId5"/>
          <a:stretch>
            <a:fillRect/>
          </a:stretch>
        </p:blipFill>
        <p:spPr>
          <a:xfrm>
            <a:off x="5778435" y="829887"/>
            <a:ext cx="3062579" cy="2423537"/>
          </a:xfrm>
          <a:prstGeom prst="rect">
            <a:avLst/>
          </a:prstGeom>
        </p:spPr>
      </p:pic>
      <p:pic>
        <p:nvPicPr>
          <p:cNvPr id="13" name="Picture 12">
            <a:extLst>
              <a:ext uri="{FF2B5EF4-FFF2-40B4-BE49-F238E27FC236}">
                <a16:creationId xmlns:a16="http://schemas.microsoft.com/office/drawing/2014/main" id="{AB2E7561-6B88-7744-BD3D-43F790F1F337}"/>
              </a:ext>
            </a:extLst>
          </p:cNvPr>
          <p:cNvPicPr>
            <a:picLocks noChangeAspect="1"/>
          </p:cNvPicPr>
          <p:nvPr/>
        </p:nvPicPr>
        <p:blipFill>
          <a:blip r:embed="rId6"/>
          <a:stretch>
            <a:fillRect/>
          </a:stretch>
        </p:blipFill>
        <p:spPr>
          <a:xfrm>
            <a:off x="7766296" y="1088558"/>
            <a:ext cx="873506" cy="758571"/>
          </a:xfrm>
          <a:prstGeom prst="rect">
            <a:avLst/>
          </a:prstGeom>
        </p:spPr>
      </p:pic>
      <p:pic>
        <p:nvPicPr>
          <p:cNvPr id="15" name="Picture 14">
            <a:extLst>
              <a:ext uri="{FF2B5EF4-FFF2-40B4-BE49-F238E27FC236}">
                <a16:creationId xmlns:a16="http://schemas.microsoft.com/office/drawing/2014/main" id="{75C1E52C-E6E1-FC47-B945-322C49B15C16}"/>
              </a:ext>
            </a:extLst>
          </p:cNvPr>
          <p:cNvPicPr>
            <a:picLocks noChangeAspect="1"/>
          </p:cNvPicPr>
          <p:nvPr/>
        </p:nvPicPr>
        <p:blipFill>
          <a:blip r:embed="rId7"/>
          <a:stretch>
            <a:fillRect/>
          </a:stretch>
        </p:blipFill>
        <p:spPr>
          <a:xfrm>
            <a:off x="3190601" y="1640780"/>
            <a:ext cx="1739900" cy="1384300"/>
          </a:xfrm>
          <a:prstGeom prst="rect">
            <a:avLst/>
          </a:prstGeom>
        </p:spPr>
      </p:pic>
      <p:sp>
        <p:nvSpPr>
          <p:cNvPr id="16" name="TextBox 15">
            <a:extLst>
              <a:ext uri="{FF2B5EF4-FFF2-40B4-BE49-F238E27FC236}">
                <a16:creationId xmlns:a16="http://schemas.microsoft.com/office/drawing/2014/main" id="{398D8E96-4926-014B-BE83-6B3E2B90BE07}"/>
              </a:ext>
            </a:extLst>
          </p:cNvPr>
          <p:cNvSpPr txBox="1"/>
          <p:nvPr/>
        </p:nvSpPr>
        <p:spPr>
          <a:xfrm>
            <a:off x="3547680" y="1358537"/>
            <a:ext cx="1039067" cy="338554"/>
          </a:xfrm>
          <a:prstGeom prst="rect">
            <a:avLst/>
          </a:prstGeom>
          <a:noFill/>
        </p:spPr>
        <p:txBody>
          <a:bodyPr wrap="none" rtlCol="0">
            <a:spAutoFit/>
          </a:bodyPr>
          <a:lstStyle/>
          <a:p>
            <a:r>
              <a:rPr lang="en-US" sz="1600" dirty="0"/>
              <a:t>Higher W</a:t>
            </a:r>
          </a:p>
        </p:txBody>
      </p:sp>
      <p:sp>
        <p:nvSpPr>
          <p:cNvPr id="34" name="TextBox 33">
            <a:extLst>
              <a:ext uri="{FF2B5EF4-FFF2-40B4-BE49-F238E27FC236}">
                <a16:creationId xmlns:a16="http://schemas.microsoft.com/office/drawing/2014/main" id="{D1195B04-94CB-FB4C-BC60-6FF79E3FC65E}"/>
              </a:ext>
            </a:extLst>
          </p:cNvPr>
          <p:cNvSpPr txBox="1"/>
          <p:nvPr/>
        </p:nvSpPr>
        <p:spPr>
          <a:xfrm>
            <a:off x="3613321" y="3138046"/>
            <a:ext cx="994183" cy="338554"/>
          </a:xfrm>
          <a:prstGeom prst="rect">
            <a:avLst/>
          </a:prstGeom>
          <a:noFill/>
        </p:spPr>
        <p:txBody>
          <a:bodyPr wrap="none" rtlCol="0">
            <a:spAutoFit/>
          </a:bodyPr>
          <a:lstStyle/>
          <a:p>
            <a:r>
              <a:rPr lang="en-US" sz="1600" dirty="0"/>
              <a:t>Lower W</a:t>
            </a:r>
          </a:p>
        </p:txBody>
      </p:sp>
      <p:sp>
        <p:nvSpPr>
          <p:cNvPr id="35" name="TextBox 34">
            <a:extLst>
              <a:ext uri="{FF2B5EF4-FFF2-40B4-BE49-F238E27FC236}">
                <a16:creationId xmlns:a16="http://schemas.microsoft.com/office/drawing/2014/main" id="{3A5EEB11-4E42-C447-9E7A-EA4752D6EE5C}"/>
              </a:ext>
            </a:extLst>
          </p:cNvPr>
          <p:cNvSpPr txBox="1"/>
          <p:nvPr/>
        </p:nvSpPr>
        <p:spPr>
          <a:xfrm>
            <a:off x="6175284" y="2482965"/>
            <a:ext cx="1622560" cy="461665"/>
          </a:xfrm>
          <a:prstGeom prst="rect">
            <a:avLst/>
          </a:prstGeom>
          <a:noFill/>
        </p:spPr>
        <p:txBody>
          <a:bodyPr wrap="none" rtlCol="0">
            <a:spAutoFit/>
          </a:bodyPr>
          <a:lstStyle/>
          <a:p>
            <a:r>
              <a:rPr lang="en-US" dirty="0" err="1"/>
              <a:t>ep</a:t>
            </a:r>
            <a:r>
              <a:rPr lang="en-US" dirty="0" err="1">
                <a:sym typeface="Wingdings" pitchFamily="2" charset="2"/>
              </a:rPr>
              <a:t>e’</a:t>
            </a:r>
            <a:r>
              <a:rPr lang="en-US" dirty="0" err="1">
                <a:latin typeface="Symbol" pitchFamily="2" charset="2"/>
              </a:rPr>
              <a:t>p</a:t>
            </a:r>
            <a:r>
              <a:rPr lang="en-US" dirty="0" err="1">
                <a:sym typeface="Wingdings" pitchFamily="2" charset="2"/>
              </a:rPr>
              <a:t>+X</a:t>
            </a:r>
            <a:endParaRPr lang="en-US" dirty="0"/>
          </a:p>
        </p:txBody>
      </p:sp>
    </p:spTree>
    <p:extLst>
      <p:ext uri="{BB962C8B-B14F-4D97-AF65-F5344CB8AC3E}">
        <p14:creationId xmlns:p14="http://schemas.microsoft.com/office/powerpoint/2010/main" val="445736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854C0FE-83A5-5440-96DB-5624E44FB5BA}"/>
              </a:ext>
            </a:extLst>
          </p:cNvPr>
          <p:cNvPicPr>
            <a:picLocks noChangeAspect="1"/>
          </p:cNvPicPr>
          <p:nvPr/>
        </p:nvPicPr>
        <p:blipFill>
          <a:blip r:embed="rId3"/>
          <a:stretch>
            <a:fillRect/>
          </a:stretch>
        </p:blipFill>
        <p:spPr>
          <a:xfrm>
            <a:off x="60354" y="899420"/>
            <a:ext cx="5955278" cy="1104818"/>
          </a:xfrm>
          <a:prstGeom prst="rect">
            <a:avLst/>
          </a:prstGeom>
        </p:spPr>
      </p:pic>
      <p:sp>
        <p:nvSpPr>
          <p:cNvPr id="17409" name="Title 1">
            <a:extLst>
              <a:ext uri="{FF2B5EF4-FFF2-40B4-BE49-F238E27FC236}">
                <a16:creationId xmlns:a16="http://schemas.microsoft.com/office/drawing/2014/main" id="{CE2EFF09-3309-C049-B124-2F9E39BE57DB}"/>
              </a:ext>
            </a:extLst>
          </p:cNvPr>
          <p:cNvSpPr>
            <a:spLocks noGrp="1" noChangeArrowheads="1"/>
          </p:cNvSpPr>
          <p:nvPr>
            <p:ph type="title"/>
          </p:nvPr>
        </p:nvSpPr>
        <p:spPr/>
        <p:txBody>
          <a:bodyPr/>
          <a:lstStyle/>
          <a:p>
            <a:r>
              <a:rPr lang="en-US" altLang="en-US" dirty="0"/>
              <a:t>Current theory limitations (</a:t>
            </a:r>
            <a:r>
              <a:rPr lang="en-US" altLang="en-US" dirty="0" err="1"/>
              <a:t>q</a:t>
            </a:r>
            <a:r>
              <a:rPr lang="en-US" altLang="en-US" baseline="-25000" dirty="0" err="1"/>
              <a:t>T</a:t>
            </a:r>
            <a:r>
              <a:rPr lang="en-US" altLang="en-US" dirty="0"/>
              <a:t>/Q )</a:t>
            </a:r>
          </a:p>
        </p:txBody>
      </p:sp>
      <p:sp>
        <p:nvSpPr>
          <p:cNvPr id="17410" name="Footer Placeholder 2">
            <a:extLst>
              <a:ext uri="{FF2B5EF4-FFF2-40B4-BE49-F238E27FC236}">
                <a16:creationId xmlns:a16="http://schemas.microsoft.com/office/drawing/2014/main" id="{16FE8D07-2441-B84A-B198-AEAD3EF3C9C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17411" name="Slide Number Placeholder 3">
            <a:extLst>
              <a:ext uri="{FF2B5EF4-FFF2-40B4-BE49-F238E27FC236}">
                <a16:creationId xmlns:a16="http://schemas.microsoft.com/office/drawing/2014/main" id="{A696C8EF-2D93-DD41-BC78-3C7D5780996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969592-8437-4641-A2B3-944DCCFA0B54}" type="slidenum">
              <a:rPr lang="en-US" altLang="en-US" sz="1400" smtClean="0"/>
              <a:pPr>
                <a:spcBef>
                  <a:spcPct val="0"/>
                </a:spcBef>
                <a:buFontTx/>
                <a:buNone/>
              </a:pPr>
              <a:t>112</a:t>
            </a:fld>
            <a:endParaRPr lang="en-US" altLang="en-US" sz="1400"/>
          </a:p>
        </p:txBody>
      </p:sp>
      <p:cxnSp>
        <p:nvCxnSpPr>
          <p:cNvPr id="5" name="Straight Connector 4">
            <a:extLst>
              <a:ext uri="{FF2B5EF4-FFF2-40B4-BE49-F238E27FC236}">
                <a16:creationId xmlns:a16="http://schemas.microsoft.com/office/drawing/2014/main" id="{4A4DADDA-FC61-8A41-B5D4-E44B254CBD9C}"/>
              </a:ext>
            </a:extLst>
          </p:cNvPr>
          <p:cNvCxnSpPr>
            <a:cxnSpLocks/>
          </p:cNvCxnSpPr>
          <p:nvPr/>
        </p:nvCxnSpPr>
        <p:spPr>
          <a:xfrm flipV="1">
            <a:off x="60354" y="1793747"/>
            <a:ext cx="1589314" cy="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F301160-8BA4-674D-BAB3-773270CCFC03}"/>
              </a:ext>
            </a:extLst>
          </p:cNvPr>
          <p:cNvPicPr>
            <a:picLocks noChangeAspect="1"/>
          </p:cNvPicPr>
          <p:nvPr/>
        </p:nvPicPr>
        <p:blipFill>
          <a:blip r:embed="rId4"/>
          <a:stretch>
            <a:fillRect/>
          </a:stretch>
        </p:blipFill>
        <p:spPr>
          <a:xfrm>
            <a:off x="6015632" y="997235"/>
            <a:ext cx="2975968" cy="2965165"/>
          </a:xfrm>
          <a:prstGeom prst="rect">
            <a:avLst/>
          </a:prstGeom>
        </p:spPr>
      </p:pic>
      <p:sp>
        <p:nvSpPr>
          <p:cNvPr id="18" name="TextBox 12">
            <a:extLst>
              <a:ext uri="{FF2B5EF4-FFF2-40B4-BE49-F238E27FC236}">
                <a16:creationId xmlns:a16="http://schemas.microsoft.com/office/drawing/2014/main" id="{FF8E0C7A-0A10-224C-99BA-C053483DD92E}"/>
              </a:ext>
            </a:extLst>
          </p:cNvPr>
          <p:cNvSpPr txBox="1">
            <a:spLocks noChangeArrowheads="1"/>
          </p:cNvSpPr>
          <p:nvPr/>
        </p:nvSpPr>
        <p:spPr bwMode="auto">
          <a:xfrm>
            <a:off x="7891022" y="997235"/>
            <a:ext cx="1067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dirty="0"/>
              <a:t>P</a:t>
            </a:r>
            <a:r>
              <a:rPr lang="en-US" altLang="en-US" sz="1600" baseline="-25000" dirty="0"/>
              <a:t>T</a:t>
            </a:r>
            <a:r>
              <a:rPr lang="en-US" altLang="en-US" sz="1600" dirty="0"/>
              <a:t>/(</a:t>
            </a:r>
            <a:r>
              <a:rPr lang="en-US" altLang="en-US" sz="1600" dirty="0" err="1"/>
              <a:t>zQ</a:t>
            </a:r>
            <a:r>
              <a:rPr lang="en-US" altLang="en-US" sz="1600" dirty="0"/>
              <a:t>)&lt;</a:t>
            </a:r>
            <a:r>
              <a:rPr lang="en-US" altLang="en-US" sz="1200" dirty="0"/>
              <a:t>1</a:t>
            </a:r>
          </a:p>
        </p:txBody>
      </p:sp>
      <p:sp>
        <p:nvSpPr>
          <p:cNvPr id="19" name="Rectangle 13">
            <a:extLst>
              <a:ext uri="{FF2B5EF4-FFF2-40B4-BE49-F238E27FC236}">
                <a16:creationId xmlns:a16="http://schemas.microsoft.com/office/drawing/2014/main" id="{F6BDDF60-C85C-164C-99FD-952CAAE27817}"/>
              </a:ext>
            </a:extLst>
          </p:cNvPr>
          <p:cNvSpPr>
            <a:spLocks noChangeArrowheads="1"/>
          </p:cNvSpPr>
          <p:nvPr/>
        </p:nvSpPr>
        <p:spPr bwMode="auto">
          <a:xfrm>
            <a:off x="6746747" y="1485971"/>
            <a:ext cx="1128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P</a:t>
            </a:r>
            <a:r>
              <a:rPr lang="en-US" altLang="en-US" sz="1400" baseline="-25000" dirty="0"/>
              <a:t>T</a:t>
            </a:r>
            <a:r>
              <a:rPr lang="en-US" altLang="en-US" sz="1400" dirty="0"/>
              <a:t>/(</a:t>
            </a:r>
            <a:r>
              <a:rPr lang="en-US" altLang="en-US" sz="1400" dirty="0" err="1"/>
              <a:t>zQ</a:t>
            </a:r>
            <a:r>
              <a:rPr lang="en-US" altLang="en-US" sz="1400" dirty="0"/>
              <a:t>)&lt;0.5</a:t>
            </a:r>
          </a:p>
        </p:txBody>
      </p:sp>
      <p:sp>
        <p:nvSpPr>
          <p:cNvPr id="20" name="Rectangle 15">
            <a:extLst>
              <a:ext uri="{FF2B5EF4-FFF2-40B4-BE49-F238E27FC236}">
                <a16:creationId xmlns:a16="http://schemas.microsoft.com/office/drawing/2014/main" id="{DA2BA8AA-D58B-CE40-80CD-A44D8B4AD44F}"/>
              </a:ext>
            </a:extLst>
          </p:cNvPr>
          <p:cNvSpPr>
            <a:spLocks noChangeArrowheads="1"/>
          </p:cNvSpPr>
          <p:nvPr/>
        </p:nvSpPr>
        <p:spPr bwMode="auto">
          <a:xfrm>
            <a:off x="6504958" y="2983436"/>
            <a:ext cx="1228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P</a:t>
            </a:r>
            <a:r>
              <a:rPr lang="en-US" altLang="en-US" sz="1400" baseline="-25000" dirty="0"/>
              <a:t>T</a:t>
            </a:r>
            <a:r>
              <a:rPr lang="en-US" altLang="en-US" sz="1400" dirty="0"/>
              <a:t>/(</a:t>
            </a:r>
            <a:r>
              <a:rPr lang="en-US" altLang="en-US" sz="1400" dirty="0" err="1"/>
              <a:t>zQ</a:t>
            </a:r>
            <a:r>
              <a:rPr lang="en-US" altLang="en-US" sz="1400" dirty="0"/>
              <a:t>)&lt;0.25</a:t>
            </a:r>
          </a:p>
        </p:txBody>
      </p:sp>
      <p:sp>
        <p:nvSpPr>
          <p:cNvPr id="21" name="Rectangle 21">
            <a:extLst>
              <a:ext uri="{FF2B5EF4-FFF2-40B4-BE49-F238E27FC236}">
                <a16:creationId xmlns:a16="http://schemas.microsoft.com/office/drawing/2014/main" id="{0C8DBD20-74BE-3445-901D-53A2CAD91D75}"/>
              </a:ext>
            </a:extLst>
          </p:cNvPr>
          <p:cNvSpPr>
            <a:spLocks noChangeArrowheads="1"/>
          </p:cNvSpPr>
          <p:nvPr/>
        </p:nvSpPr>
        <p:spPr bwMode="auto">
          <a:xfrm>
            <a:off x="82125" y="2226271"/>
            <a:ext cx="5065618" cy="3652282"/>
          </a:xfrm>
          <a:prstGeom prst="rect">
            <a:avLst/>
          </a:prstGeom>
          <a:solidFill>
            <a:schemeClr val="bg1"/>
          </a:solidFill>
          <a:ln w="9525">
            <a:solidFill>
              <a:srgbClr val="FF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latin typeface="-webkit-standard"/>
              </a:rPr>
              <a:t>The </a:t>
            </a:r>
            <a:r>
              <a:rPr lang="en-US" altLang="en-US" sz="2000" dirty="0" err="1">
                <a:solidFill>
                  <a:srgbClr val="000000"/>
                </a:solidFill>
                <a:latin typeface="-webkit-standard"/>
              </a:rPr>
              <a:t>q</a:t>
            </a:r>
            <a:r>
              <a:rPr lang="en-US" altLang="en-US" sz="2000" baseline="-25000" dirty="0" err="1">
                <a:solidFill>
                  <a:srgbClr val="000000"/>
                </a:solidFill>
                <a:latin typeface="-webkit-standard"/>
              </a:rPr>
              <a:t>T</a:t>
            </a:r>
            <a:r>
              <a:rPr lang="en-US" altLang="en-US" sz="2000" dirty="0">
                <a:solidFill>
                  <a:srgbClr val="000000"/>
                </a:solidFill>
                <a:latin typeface="-webkit-standard"/>
              </a:rPr>
              <a:t>=P</a:t>
            </a:r>
            <a:r>
              <a:rPr lang="en-US" altLang="en-US" sz="2000" baseline="-25000" dirty="0">
                <a:solidFill>
                  <a:srgbClr val="000000"/>
                </a:solidFill>
                <a:latin typeface="-webkit-standard"/>
              </a:rPr>
              <a:t>T</a:t>
            </a:r>
            <a:r>
              <a:rPr lang="en-US" altLang="en-US" sz="2000" dirty="0">
                <a:solidFill>
                  <a:srgbClr val="000000"/>
                </a:solidFill>
                <a:latin typeface="-webkit-standard"/>
              </a:rPr>
              <a:t>/z theory “trustworthy” cut:  </a:t>
            </a:r>
          </a:p>
          <a:p>
            <a:pPr marL="457200" indent="-457200">
              <a:buFontTx/>
              <a:buAutoNum type="arabicParenR"/>
            </a:pPr>
            <a:r>
              <a:rPr lang="en-US" altLang="en-US" sz="2000" dirty="0">
                <a:solidFill>
                  <a:srgbClr val="000000"/>
                </a:solidFill>
                <a:latin typeface="-webkit-standard"/>
              </a:rPr>
              <a:t>Suppresses moderate Q</a:t>
            </a:r>
            <a:r>
              <a:rPr lang="en-US" altLang="en-US" sz="2000" baseline="30000" dirty="0">
                <a:solidFill>
                  <a:srgbClr val="000000"/>
                </a:solidFill>
                <a:latin typeface="-webkit-standard"/>
              </a:rPr>
              <a:t>2</a:t>
            </a:r>
            <a:r>
              <a:rPr lang="en-US" altLang="en-US" sz="2000" dirty="0">
                <a:solidFill>
                  <a:srgbClr val="000000"/>
                </a:solidFill>
                <a:latin typeface="-webkit-standard"/>
              </a:rPr>
              <a:t> and large P</a:t>
            </a:r>
            <a:r>
              <a:rPr lang="en-US" altLang="en-US" sz="2000" baseline="-25000" dirty="0">
                <a:solidFill>
                  <a:srgbClr val="000000"/>
                </a:solidFill>
                <a:latin typeface="-webkit-standard"/>
              </a:rPr>
              <a:t>T </a:t>
            </a:r>
            <a:r>
              <a:rPr lang="en-US" altLang="en-US" sz="2000" dirty="0">
                <a:solidFill>
                  <a:srgbClr val="000000"/>
                </a:solidFill>
                <a:latin typeface="-webkit-standard"/>
              </a:rPr>
              <a:t>(sensitive to </a:t>
            </a:r>
            <a:r>
              <a:rPr lang="en-US" altLang="en-US" sz="2000" dirty="0" err="1">
                <a:solidFill>
                  <a:srgbClr val="000000"/>
                </a:solidFill>
                <a:latin typeface="-webkit-standard"/>
              </a:rPr>
              <a:t>k</a:t>
            </a:r>
            <a:r>
              <a:rPr lang="en-US" altLang="en-US" sz="2000" baseline="-25000" dirty="0" err="1">
                <a:solidFill>
                  <a:srgbClr val="000000"/>
                </a:solidFill>
                <a:latin typeface="-webkit-standard"/>
              </a:rPr>
              <a:t>T</a:t>
            </a:r>
            <a:r>
              <a:rPr lang="en-US" altLang="en-US" sz="2000" dirty="0">
                <a:solidFill>
                  <a:srgbClr val="000000"/>
                </a:solidFill>
                <a:latin typeface="-webkit-standard"/>
              </a:rPr>
              <a:t>), where all kind of azimuthal modulations are most significant </a:t>
            </a:r>
          </a:p>
          <a:p>
            <a:pPr marL="457200" indent="-457200">
              <a:buAutoNum type="arabicParenR"/>
            </a:pPr>
            <a:r>
              <a:rPr lang="en-US" altLang="en-US" sz="2000" dirty="0">
                <a:solidFill>
                  <a:srgbClr val="000000"/>
                </a:solidFill>
                <a:latin typeface="-webkit-standard"/>
              </a:rPr>
              <a:t>Enhances large z region </a:t>
            </a:r>
            <a:r>
              <a:rPr lang="en-US" altLang="en-US" sz="1800" dirty="0">
                <a:solidFill>
                  <a:srgbClr val="000000"/>
                </a:solidFill>
                <a:latin typeface="-webkit-standard"/>
              </a:rPr>
              <a:t>(ex. Exclusive Events) in TMD and low z in FO calculations</a:t>
            </a:r>
            <a:endParaRPr lang="en-US" altLang="en-US" sz="2000" dirty="0">
              <a:solidFill>
                <a:srgbClr val="000000"/>
              </a:solidFill>
              <a:latin typeface="-webkit-standard"/>
            </a:endParaRPr>
          </a:p>
          <a:p>
            <a:pPr marL="457200" indent="-457200">
              <a:buAutoNum type="arabicParenR"/>
            </a:pPr>
            <a:endParaRPr lang="en-US" altLang="en-US" sz="2000" baseline="-25000" dirty="0">
              <a:solidFill>
                <a:srgbClr val="000000"/>
              </a:solidFill>
              <a:latin typeface="-webkit-standard"/>
            </a:endParaRPr>
          </a:p>
          <a:p>
            <a:r>
              <a:rPr lang="en-US" altLang="en-US" sz="2000" dirty="0">
                <a:solidFill>
                  <a:srgbClr val="000000"/>
                </a:solidFill>
                <a:latin typeface="-webkit-standard"/>
              </a:rPr>
              <a:t>3)  Cuts not only most of the </a:t>
            </a:r>
            <a:r>
              <a:rPr lang="en-US" altLang="en-US" sz="2000" dirty="0" err="1">
                <a:solidFill>
                  <a:srgbClr val="000000"/>
                </a:solidFill>
                <a:latin typeface="-webkit-standard"/>
              </a:rPr>
              <a:t>JLab</a:t>
            </a:r>
            <a:r>
              <a:rPr lang="en-US" altLang="en-US" sz="2000" dirty="0">
                <a:solidFill>
                  <a:srgbClr val="000000"/>
                </a:solidFill>
                <a:latin typeface="-webkit-standard"/>
              </a:rPr>
              <a:t> data, but practically all accessible in polarized SIDIS large P</a:t>
            </a:r>
            <a:r>
              <a:rPr lang="en-US" altLang="en-US" sz="2000" baseline="-25000" dirty="0">
                <a:solidFill>
                  <a:srgbClr val="000000"/>
                </a:solidFill>
                <a:latin typeface="-webkit-standard"/>
              </a:rPr>
              <a:t>T</a:t>
            </a:r>
            <a:r>
              <a:rPr lang="en-US" altLang="en-US" sz="2000" dirty="0">
                <a:solidFill>
                  <a:srgbClr val="000000"/>
                </a:solidFill>
                <a:latin typeface="-webkit-standard"/>
              </a:rPr>
              <a:t> samples , including ones from HERMES  COMPASS, and even EIC.</a:t>
            </a:r>
          </a:p>
        </p:txBody>
      </p:sp>
      <p:pic>
        <p:nvPicPr>
          <p:cNvPr id="14" name="Picture 13">
            <a:extLst>
              <a:ext uri="{FF2B5EF4-FFF2-40B4-BE49-F238E27FC236}">
                <a16:creationId xmlns:a16="http://schemas.microsoft.com/office/drawing/2014/main" id="{8A4024BC-71F9-4D45-B1EC-92582BEC0D04}"/>
              </a:ext>
            </a:extLst>
          </p:cNvPr>
          <p:cNvPicPr>
            <a:picLocks noChangeAspect="1"/>
          </p:cNvPicPr>
          <p:nvPr/>
        </p:nvPicPr>
        <p:blipFill>
          <a:blip r:embed="rId5"/>
          <a:stretch>
            <a:fillRect/>
          </a:stretch>
        </p:blipFill>
        <p:spPr>
          <a:xfrm>
            <a:off x="5357023" y="3971646"/>
            <a:ext cx="3634577" cy="2416994"/>
          </a:xfrm>
          <a:prstGeom prst="rect">
            <a:avLst/>
          </a:prstGeom>
        </p:spPr>
      </p:pic>
      <p:pic>
        <p:nvPicPr>
          <p:cNvPr id="16" name="Picture 15">
            <a:extLst>
              <a:ext uri="{FF2B5EF4-FFF2-40B4-BE49-F238E27FC236}">
                <a16:creationId xmlns:a16="http://schemas.microsoft.com/office/drawing/2014/main" id="{0B67E4BB-72BF-BA44-AE64-9A870492CB36}"/>
              </a:ext>
            </a:extLst>
          </p:cNvPr>
          <p:cNvPicPr>
            <a:picLocks noChangeAspect="1"/>
          </p:cNvPicPr>
          <p:nvPr/>
        </p:nvPicPr>
        <p:blipFill>
          <a:blip r:embed="rId6"/>
          <a:stretch>
            <a:fillRect/>
          </a:stretch>
        </p:blipFill>
        <p:spPr>
          <a:xfrm>
            <a:off x="5888357" y="6350042"/>
            <a:ext cx="3070586" cy="310715"/>
          </a:xfrm>
          <a:prstGeom prst="rect">
            <a:avLst/>
          </a:prstGeom>
        </p:spPr>
      </p:pic>
      <p:pic>
        <p:nvPicPr>
          <p:cNvPr id="28" name="Picture 27">
            <a:extLst>
              <a:ext uri="{FF2B5EF4-FFF2-40B4-BE49-F238E27FC236}">
                <a16:creationId xmlns:a16="http://schemas.microsoft.com/office/drawing/2014/main" id="{0E405FB1-B1C9-D040-99F7-FBCB65DD4EDF}"/>
              </a:ext>
            </a:extLst>
          </p:cNvPr>
          <p:cNvPicPr>
            <a:picLocks noChangeAspect="1"/>
          </p:cNvPicPr>
          <p:nvPr/>
        </p:nvPicPr>
        <p:blipFill>
          <a:blip r:embed="rId7"/>
          <a:stretch>
            <a:fillRect/>
          </a:stretch>
        </p:blipFill>
        <p:spPr>
          <a:xfrm>
            <a:off x="6560003" y="5955398"/>
            <a:ext cx="2241097" cy="366415"/>
          </a:xfrm>
          <a:prstGeom prst="rect">
            <a:avLst/>
          </a:prstGeom>
        </p:spPr>
      </p:pic>
      <p:pic>
        <p:nvPicPr>
          <p:cNvPr id="30" name="Picture 29">
            <a:extLst>
              <a:ext uri="{FF2B5EF4-FFF2-40B4-BE49-F238E27FC236}">
                <a16:creationId xmlns:a16="http://schemas.microsoft.com/office/drawing/2014/main" id="{5AD59BBE-144A-134C-86C8-2D169A8C8136}"/>
              </a:ext>
            </a:extLst>
          </p:cNvPr>
          <p:cNvPicPr>
            <a:picLocks noChangeAspect="1"/>
          </p:cNvPicPr>
          <p:nvPr/>
        </p:nvPicPr>
        <p:blipFill>
          <a:blip r:embed="rId8"/>
          <a:stretch>
            <a:fillRect/>
          </a:stretch>
        </p:blipFill>
        <p:spPr>
          <a:xfrm>
            <a:off x="7675108" y="4462851"/>
            <a:ext cx="1117600" cy="303349"/>
          </a:xfrm>
          <a:prstGeom prst="rect">
            <a:avLst/>
          </a:prstGeom>
        </p:spPr>
      </p:pic>
      <p:cxnSp>
        <p:nvCxnSpPr>
          <p:cNvPr id="32" name="Straight Connector 31">
            <a:extLst>
              <a:ext uri="{FF2B5EF4-FFF2-40B4-BE49-F238E27FC236}">
                <a16:creationId xmlns:a16="http://schemas.microsoft.com/office/drawing/2014/main" id="{6A7A919A-8742-654F-8656-96A9FA46DEB9}"/>
              </a:ext>
            </a:extLst>
          </p:cNvPr>
          <p:cNvCxnSpPr>
            <a:cxnSpLocks/>
          </p:cNvCxnSpPr>
          <p:nvPr/>
        </p:nvCxnSpPr>
        <p:spPr>
          <a:xfrm>
            <a:off x="6096000" y="4038600"/>
            <a:ext cx="1502908" cy="186482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2DB28DA-FA7E-5745-8595-C4FF03725590}"/>
              </a:ext>
            </a:extLst>
          </p:cNvPr>
          <p:cNvCxnSpPr>
            <a:cxnSpLocks/>
          </p:cNvCxnSpPr>
          <p:nvPr/>
        </p:nvCxnSpPr>
        <p:spPr>
          <a:xfrm>
            <a:off x="6560003" y="4614525"/>
            <a:ext cx="0" cy="170728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2506FC0-363E-DF43-9DAB-47F1EB2A7511}"/>
              </a:ext>
            </a:extLst>
          </p:cNvPr>
          <p:cNvCxnSpPr/>
          <p:nvPr/>
        </p:nvCxnSpPr>
        <p:spPr>
          <a:xfrm flipH="1">
            <a:off x="6096000" y="4614525"/>
            <a:ext cx="4089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CB434FF5-8905-024F-AD79-D77C09E7B986}"/>
              </a:ext>
            </a:extLst>
          </p:cNvPr>
          <p:cNvSpPr/>
          <p:nvPr/>
        </p:nvSpPr>
        <p:spPr>
          <a:xfrm>
            <a:off x="5589582" y="3762185"/>
            <a:ext cx="4572000" cy="307777"/>
          </a:xfrm>
          <a:prstGeom prst="rect">
            <a:avLst/>
          </a:prstGeom>
        </p:spPr>
        <p:txBody>
          <a:bodyPr>
            <a:spAutoFit/>
          </a:bodyPr>
          <a:lstStyle/>
          <a:p>
            <a:r>
              <a:rPr lang="en-US" sz="1400" dirty="0"/>
              <a:t>https://</a:t>
            </a:r>
            <a:r>
              <a:rPr lang="en-US" sz="1400" dirty="0" err="1"/>
              <a:t>arxiv.org</a:t>
            </a:r>
            <a:r>
              <a:rPr lang="en-US" sz="1400" dirty="0"/>
              <a:t>/pdf/1709.07374.pdf</a:t>
            </a:r>
          </a:p>
        </p:txBody>
      </p:sp>
      <p:sp>
        <p:nvSpPr>
          <p:cNvPr id="42" name="TextBox 41">
            <a:extLst>
              <a:ext uri="{FF2B5EF4-FFF2-40B4-BE49-F238E27FC236}">
                <a16:creationId xmlns:a16="http://schemas.microsoft.com/office/drawing/2014/main" id="{4ED394EB-3935-7E44-897D-36E55123BEAB}"/>
              </a:ext>
            </a:extLst>
          </p:cNvPr>
          <p:cNvSpPr txBox="1"/>
          <p:nvPr/>
        </p:nvSpPr>
        <p:spPr>
          <a:xfrm>
            <a:off x="21791" y="6082808"/>
            <a:ext cx="3924985" cy="369332"/>
          </a:xfrm>
          <a:prstGeom prst="rect">
            <a:avLst/>
          </a:prstGeom>
          <a:noFill/>
        </p:spPr>
        <p:txBody>
          <a:bodyPr wrap="none" rtlCol="0">
            <a:spAutoFit/>
          </a:bodyPr>
          <a:lstStyle/>
          <a:p>
            <a:r>
              <a:rPr lang="en-US" sz="1800" dirty="0" err="1"/>
              <a:t>JLab</a:t>
            </a:r>
            <a:r>
              <a:rPr lang="en-US" sz="1800" dirty="0"/>
              <a:t>/HERMES/COMPASS/EIC talks</a:t>
            </a:r>
          </a:p>
        </p:txBody>
      </p:sp>
      <p:sp>
        <p:nvSpPr>
          <p:cNvPr id="43" name="TextBox 42">
            <a:extLst>
              <a:ext uri="{FF2B5EF4-FFF2-40B4-BE49-F238E27FC236}">
                <a16:creationId xmlns:a16="http://schemas.microsoft.com/office/drawing/2014/main" id="{5522263D-825A-674E-B48A-6DAE653D4A27}"/>
              </a:ext>
            </a:extLst>
          </p:cNvPr>
          <p:cNvSpPr txBox="1"/>
          <p:nvPr/>
        </p:nvSpPr>
        <p:spPr>
          <a:xfrm>
            <a:off x="8058102" y="6373588"/>
            <a:ext cx="628698" cy="461665"/>
          </a:xfrm>
          <a:prstGeom prst="rect">
            <a:avLst/>
          </a:prstGeom>
          <a:solidFill>
            <a:schemeClr val="bg1"/>
          </a:solidFill>
        </p:spPr>
        <p:txBody>
          <a:bodyPr wrap="none" rtlCol="0">
            <a:spAutoFit/>
          </a:bodyPr>
          <a:lstStyle/>
          <a:p>
            <a:r>
              <a:rPr lang="en-US" dirty="0"/>
              <a:t>P</a:t>
            </a:r>
            <a:r>
              <a:rPr lang="en-US" baseline="-25000" dirty="0"/>
              <a:t>T</a:t>
            </a:r>
            <a:r>
              <a:rPr lang="en-US" baseline="30000" dirty="0"/>
              <a:t>2</a:t>
            </a:r>
          </a:p>
        </p:txBody>
      </p:sp>
      <p:sp>
        <p:nvSpPr>
          <p:cNvPr id="46" name="TextBox 45">
            <a:extLst>
              <a:ext uri="{FF2B5EF4-FFF2-40B4-BE49-F238E27FC236}">
                <a16:creationId xmlns:a16="http://schemas.microsoft.com/office/drawing/2014/main" id="{11C840F8-0029-9A44-B4C9-772C461FDE14}"/>
              </a:ext>
            </a:extLst>
          </p:cNvPr>
          <p:cNvSpPr txBox="1"/>
          <p:nvPr/>
        </p:nvSpPr>
        <p:spPr>
          <a:xfrm>
            <a:off x="7362657" y="741971"/>
            <a:ext cx="941283" cy="369332"/>
          </a:xfrm>
          <a:prstGeom prst="rect">
            <a:avLst/>
          </a:prstGeom>
          <a:noFill/>
        </p:spPr>
        <p:txBody>
          <a:bodyPr wrap="none" rtlCol="0">
            <a:spAutoFit/>
          </a:bodyPr>
          <a:lstStyle/>
          <a:p>
            <a:r>
              <a:rPr lang="en-US" sz="1800" dirty="0"/>
              <a:t>JLab12</a:t>
            </a:r>
          </a:p>
        </p:txBody>
      </p:sp>
      <p:sp>
        <p:nvSpPr>
          <p:cNvPr id="2" name="Rectangle 1">
            <a:extLst>
              <a:ext uri="{FF2B5EF4-FFF2-40B4-BE49-F238E27FC236}">
                <a16:creationId xmlns:a16="http://schemas.microsoft.com/office/drawing/2014/main" id="{D5D1E73A-EB86-3045-AF00-A58254136FEB}"/>
              </a:ext>
            </a:extLst>
          </p:cNvPr>
          <p:cNvSpPr/>
          <p:nvPr/>
        </p:nvSpPr>
        <p:spPr>
          <a:xfrm>
            <a:off x="25548" y="5875690"/>
            <a:ext cx="5099473" cy="338554"/>
          </a:xfrm>
          <a:prstGeom prst="rect">
            <a:avLst/>
          </a:prstGeom>
        </p:spPr>
        <p:txBody>
          <a:bodyPr wrap="none">
            <a:spAutoFit/>
          </a:bodyPr>
          <a:lstStyle/>
          <a:p>
            <a:r>
              <a:rPr lang="en-US" sz="1600" dirty="0"/>
              <a:t>Details available from https://</a:t>
            </a:r>
            <a:r>
              <a:rPr lang="en-US" sz="1600" dirty="0" err="1"/>
              <a:t>indico.jlab.org</a:t>
            </a:r>
            <a:r>
              <a:rPr lang="en-US" sz="1600" dirty="0"/>
              <a:t>/event/439/</a:t>
            </a:r>
          </a:p>
        </p:txBody>
      </p:sp>
    </p:spTree>
    <p:extLst>
      <p:ext uri="{BB962C8B-B14F-4D97-AF65-F5344CB8AC3E}">
        <p14:creationId xmlns:p14="http://schemas.microsoft.com/office/powerpoint/2010/main" val="15309021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A7ED62E-164A-B34D-BE30-BDD4273E2A90}"/>
              </a:ext>
            </a:extLst>
          </p:cNvPr>
          <p:cNvPicPr>
            <a:picLocks noChangeAspect="1"/>
          </p:cNvPicPr>
          <p:nvPr/>
        </p:nvPicPr>
        <p:blipFill>
          <a:blip r:embed="rId2"/>
          <a:stretch>
            <a:fillRect/>
          </a:stretch>
        </p:blipFill>
        <p:spPr>
          <a:xfrm>
            <a:off x="6877699" y="4421736"/>
            <a:ext cx="2232413" cy="1694307"/>
          </a:xfrm>
          <a:prstGeom prst="rect">
            <a:avLst/>
          </a:prstGeom>
        </p:spPr>
      </p:pic>
      <p:pic>
        <p:nvPicPr>
          <p:cNvPr id="19458" name="Picture 6" descr="Screen Shot 2016-08-16 at 5.05.48 PM.png">
            <a:extLst>
              <a:ext uri="{FF2B5EF4-FFF2-40B4-BE49-F238E27FC236}">
                <a16:creationId xmlns:a16="http://schemas.microsoft.com/office/drawing/2014/main" id="{07443CC0-EBB2-0D46-A1BF-7050D913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205" y="857694"/>
            <a:ext cx="2379595" cy="1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294E349E-9B7A-1241-89BB-2C045AD818C0}"/>
              </a:ext>
            </a:extLst>
          </p:cNvPr>
          <p:cNvSpPr>
            <a:spLocks noGrp="1" noChangeArrowheads="1"/>
          </p:cNvSpPr>
          <p:nvPr>
            <p:ph type="title"/>
          </p:nvPr>
        </p:nvSpPr>
        <p:spPr/>
        <p:txBody>
          <a:bodyPr/>
          <a:lstStyle/>
          <a:p>
            <a:r>
              <a:rPr lang="en-US" altLang="en-US" sz="2800" dirty="0"/>
              <a:t>Limitations of current TMD theory</a:t>
            </a:r>
          </a:p>
        </p:txBody>
      </p:sp>
      <p:sp>
        <p:nvSpPr>
          <p:cNvPr id="19460" name="Footer Placeholder 3">
            <a:extLst>
              <a:ext uri="{FF2B5EF4-FFF2-40B4-BE49-F238E27FC236}">
                <a16:creationId xmlns:a16="http://schemas.microsoft.com/office/drawing/2014/main" id="{94363773-A08C-BF41-99D1-B72CA9A7A48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pic>
        <p:nvPicPr>
          <p:cNvPr id="19461" name="Picture 4" descr="Screen Shot 2016-08-16 at 5.03.49 PM.png">
            <a:extLst>
              <a:ext uri="{FF2B5EF4-FFF2-40B4-BE49-F238E27FC236}">
                <a16:creationId xmlns:a16="http://schemas.microsoft.com/office/drawing/2014/main" id="{CA6EAC5D-EB18-DE4E-B2D9-65EA2E034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15975"/>
            <a:ext cx="58674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Screen Shot 2016-08-16 at 5.04.44 PM.png">
            <a:extLst>
              <a:ext uri="{FF2B5EF4-FFF2-40B4-BE49-F238E27FC236}">
                <a16:creationId xmlns:a16="http://schemas.microsoft.com/office/drawing/2014/main" id="{8E46032D-8315-BD4F-B1C4-D4C38F241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096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8">
            <a:extLst>
              <a:ext uri="{FF2B5EF4-FFF2-40B4-BE49-F238E27FC236}">
                <a16:creationId xmlns:a16="http://schemas.microsoft.com/office/drawing/2014/main" id="{6EB53DE9-C883-C14E-92C7-B21300105E64}"/>
              </a:ext>
            </a:extLst>
          </p:cNvPr>
          <p:cNvSpPr txBox="1">
            <a:spLocks noChangeArrowheads="1"/>
          </p:cNvSpPr>
          <p:nvPr/>
        </p:nvSpPr>
        <p:spPr bwMode="auto">
          <a:xfrm>
            <a:off x="3131297" y="5173535"/>
            <a:ext cx="4044106" cy="830997"/>
          </a:xfrm>
          <a:prstGeom prst="rect">
            <a:avLst/>
          </a:prstGeom>
          <a:solidFill>
            <a:schemeClr val="bg1"/>
          </a:solidFill>
          <a:ln>
            <a:solidFill>
              <a:srgbClr val="C00000"/>
            </a:solid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600" dirty="0"/>
              <a:t>Crucial to extend the theory to large </a:t>
            </a:r>
            <a:r>
              <a:rPr lang="en-US" altLang="en-US" sz="1600" dirty="0" err="1"/>
              <a:t>q</a:t>
            </a:r>
            <a:r>
              <a:rPr lang="en-US" altLang="en-US" sz="1600" baseline="-25000" dirty="0" err="1"/>
              <a:t>T</a:t>
            </a:r>
            <a:endParaRPr lang="en-US" altLang="en-US" sz="1600" baseline="-25000" dirty="0"/>
          </a:p>
          <a:p>
            <a:pPr eaLnBrk="1" hangingPunct="1">
              <a:spcBef>
                <a:spcPct val="0"/>
              </a:spcBef>
            </a:pPr>
            <a:r>
              <a:rPr lang="en-US" altLang="en-US" sz="1600" dirty="0"/>
              <a:t>Higher Twist account may help</a:t>
            </a:r>
          </a:p>
          <a:p>
            <a:pPr eaLnBrk="1" hangingPunct="1">
              <a:spcBef>
                <a:spcPct val="0"/>
              </a:spcBef>
            </a:pPr>
            <a:r>
              <a:rPr lang="en-US" altLang="en-US" sz="1600" dirty="0"/>
              <a:t>Linking SIDIS with exclusive</a:t>
            </a:r>
          </a:p>
        </p:txBody>
      </p:sp>
      <p:sp>
        <p:nvSpPr>
          <p:cNvPr id="19464" name="Slide Number Placeholder 12">
            <a:extLst>
              <a:ext uri="{FF2B5EF4-FFF2-40B4-BE49-F238E27FC236}">
                <a16:creationId xmlns:a16="http://schemas.microsoft.com/office/drawing/2014/main" id="{40542D91-50BA-2946-A542-2B59D55E0E4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D73ACF1-26A2-9A42-B7C3-CFB5D5DB674B}" type="slidenum">
              <a:rPr lang="en-US" altLang="en-US" sz="1400" smtClean="0"/>
              <a:pPr>
                <a:spcBef>
                  <a:spcPct val="0"/>
                </a:spcBef>
                <a:buFontTx/>
                <a:buNone/>
              </a:pPr>
              <a:t>113</a:t>
            </a:fld>
            <a:endParaRPr lang="en-US" altLang="en-US" sz="1400"/>
          </a:p>
        </p:txBody>
      </p:sp>
      <p:pic>
        <p:nvPicPr>
          <p:cNvPr id="19465" name="Picture 10" descr="Screen Shot 2017-09-15 at 9.45.49 AM.png">
            <a:extLst>
              <a:ext uri="{FF2B5EF4-FFF2-40B4-BE49-F238E27FC236}">
                <a16:creationId xmlns:a16="http://schemas.microsoft.com/office/drawing/2014/main" id="{C4A47819-CC41-7F43-86B7-C3D210F56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057400"/>
            <a:ext cx="3276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4280F2AF-A242-014E-8C58-2A6CAC4C31C8}"/>
              </a:ext>
            </a:extLst>
          </p:cNvPr>
          <p:cNvSpPr/>
          <p:nvPr/>
        </p:nvSpPr>
        <p:spPr>
          <a:xfrm>
            <a:off x="1804959" y="2286457"/>
            <a:ext cx="246030" cy="34925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470" name="TextBox 1">
            <a:extLst>
              <a:ext uri="{FF2B5EF4-FFF2-40B4-BE49-F238E27FC236}">
                <a16:creationId xmlns:a16="http://schemas.microsoft.com/office/drawing/2014/main" id="{2BAA8836-A900-0146-A2B6-39A49B635B39}"/>
              </a:ext>
            </a:extLst>
          </p:cNvPr>
          <p:cNvSpPr txBox="1">
            <a:spLocks noChangeArrowheads="1"/>
          </p:cNvSpPr>
          <p:nvPr/>
        </p:nvSpPr>
        <p:spPr bwMode="auto">
          <a:xfrm>
            <a:off x="19463" y="5379356"/>
            <a:ext cx="325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Sea is not divided to perturbative and non-perturbative</a:t>
            </a:r>
          </a:p>
        </p:txBody>
      </p:sp>
      <p:pic>
        <p:nvPicPr>
          <p:cNvPr id="19471" name="Picture 16">
            <a:extLst>
              <a:ext uri="{FF2B5EF4-FFF2-40B4-BE49-F238E27FC236}">
                <a16:creationId xmlns:a16="http://schemas.microsoft.com/office/drawing/2014/main" id="{E15B2E12-DAF4-9344-A377-6DBDF3021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7225" y="1627188"/>
            <a:ext cx="17160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Box 3">
            <a:extLst>
              <a:ext uri="{FF2B5EF4-FFF2-40B4-BE49-F238E27FC236}">
                <a16:creationId xmlns:a16="http://schemas.microsoft.com/office/drawing/2014/main" id="{6FDC3A44-EE44-4F47-B93B-8D580B9C292E}"/>
              </a:ext>
            </a:extLst>
          </p:cNvPr>
          <p:cNvSpPr txBox="1">
            <a:spLocks noChangeArrowheads="1"/>
          </p:cNvSpPr>
          <p:nvPr/>
        </p:nvSpPr>
        <p:spPr bwMode="auto">
          <a:xfrm>
            <a:off x="1019175" y="3790950"/>
            <a:ext cx="925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SIDIS only</a:t>
            </a:r>
          </a:p>
        </p:txBody>
      </p:sp>
      <p:sp>
        <p:nvSpPr>
          <p:cNvPr id="19473" name="TextBox 18">
            <a:extLst>
              <a:ext uri="{FF2B5EF4-FFF2-40B4-BE49-F238E27FC236}">
                <a16:creationId xmlns:a16="http://schemas.microsoft.com/office/drawing/2014/main" id="{CB167AF0-4D24-C54F-8BA8-D1BFA12FB1DF}"/>
              </a:ext>
            </a:extLst>
          </p:cNvPr>
          <p:cNvSpPr txBox="1">
            <a:spLocks noChangeArrowheads="1"/>
          </p:cNvSpPr>
          <p:nvPr/>
        </p:nvSpPr>
        <p:spPr bwMode="auto">
          <a:xfrm>
            <a:off x="825328" y="2113617"/>
            <a:ext cx="1079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SIDIS+DY</a:t>
            </a:r>
          </a:p>
        </p:txBody>
      </p:sp>
      <p:cxnSp>
        <p:nvCxnSpPr>
          <p:cNvPr id="6" name="Straight Arrow Connector 5">
            <a:extLst>
              <a:ext uri="{FF2B5EF4-FFF2-40B4-BE49-F238E27FC236}">
                <a16:creationId xmlns:a16="http://schemas.microsoft.com/office/drawing/2014/main" id="{404FD7D3-4D44-A04C-98CD-95DA8456780C}"/>
              </a:ext>
            </a:extLst>
          </p:cNvPr>
          <p:cNvCxnSpPr>
            <a:cxnSpLocks/>
          </p:cNvCxnSpPr>
          <p:nvPr/>
        </p:nvCxnSpPr>
        <p:spPr>
          <a:xfrm flipH="1">
            <a:off x="1380439" y="2377748"/>
            <a:ext cx="336550" cy="1809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27D7BFE-A8D6-2644-9550-B69110FA1DFD}"/>
              </a:ext>
            </a:extLst>
          </p:cNvPr>
          <p:cNvCxnSpPr>
            <a:cxnSpLocks/>
          </p:cNvCxnSpPr>
          <p:nvPr/>
        </p:nvCxnSpPr>
        <p:spPr>
          <a:xfrm flipV="1">
            <a:off x="1277938" y="3397251"/>
            <a:ext cx="330200" cy="3159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B5EDA90E-9D54-D546-89B2-DB362834CF6C}"/>
              </a:ext>
            </a:extLst>
          </p:cNvPr>
          <p:cNvSpPr/>
          <p:nvPr/>
        </p:nvSpPr>
        <p:spPr>
          <a:xfrm>
            <a:off x="1828800" y="2366963"/>
            <a:ext cx="135102" cy="1460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90104413-046E-5141-AADC-CC41008B47D1}"/>
              </a:ext>
            </a:extLst>
          </p:cNvPr>
          <p:cNvPicPr>
            <a:picLocks noChangeAspect="1"/>
          </p:cNvPicPr>
          <p:nvPr/>
        </p:nvPicPr>
        <p:blipFill>
          <a:blip r:embed="rId8"/>
          <a:stretch>
            <a:fillRect/>
          </a:stretch>
        </p:blipFill>
        <p:spPr>
          <a:xfrm>
            <a:off x="3857345" y="2155702"/>
            <a:ext cx="2107171" cy="2521916"/>
          </a:xfrm>
          <a:prstGeom prst="rect">
            <a:avLst/>
          </a:prstGeom>
        </p:spPr>
      </p:pic>
      <p:sp>
        <p:nvSpPr>
          <p:cNvPr id="9" name="TextBox 8">
            <a:extLst>
              <a:ext uri="{FF2B5EF4-FFF2-40B4-BE49-F238E27FC236}">
                <a16:creationId xmlns:a16="http://schemas.microsoft.com/office/drawing/2014/main" id="{E2C6BE70-1AF2-F94A-90C8-A011DE533542}"/>
              </a:ext>
            </a:extLst>
          </p:cNvPr>
          <p:cNvSpPr txBox="1"/>
          <p:nvPr/>
        </p:nvSpPr>
        <p:spPr>
          <a:xfrm>
            <a:off x="3296613" y="3649420"/>
            <a:ext cx="1143000" cy="430887"/>
          </a:xfrm>
          <a:prstGeom prst="rect">
            <a:avLst/>
          </a:prstGeom>
          <a:noFill/>
        </p:spPr>
        <p:txBody>
          <a:bodyPr wrap="square" rtlCol="0">
            <a:spAutoFit/>
          </a:bodyPr>
          <a:lstStyle/>
          <a:p>
            <a:r>
              <a:rPr lang="en-US" sz="1100" b="1" dirty="0"/>
              <a:t>Non perturbative</a:t>
            </a:r>
          </a:p>
        </p:txBody>
      </p:sp>
      <p:cxnSp>
        <p:nvCxnSpPr>
          <p:cNvPr id="13" name="Straight Connector 12">
            <a:extLst>
              <a:ext uri="{FF2B5EF4-FFF2-40B4-BE49-F238E27FC236}">
                <a16:creationId xmlns:a16="http://schemas.microsoft.com/office/drawing/2014/main" id="{BB2D79EB-D84A-AB45-A5CF-095AD585C84E}"/>
              </a:ext>
            </a:extLst>
          </p:cNvPr>
          <p:cNvCxnSpPr/>
          <p:nvPr/>
        </p:nvCxnSpPr>
        <p:spPr>
          <a:xfrm>
            <a:off x="4231929" y="2594397"/>
            <a:ext cx="797271" cy="1612478"/>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07F3BF5-8E5A-0E4B-A893-4276DF8FDB07}"/>
              </a:ext>
            </a:extLst>
          </p:cNvPr>
          <p:cNvCxnSpPr>
            <a:cxnSpLocks/>
          </p:cNvCxnSpPr>
          <p:nvPr/>
        </p:nvCxnSpPr>
        <p:spPr>
          <a:xfrm>
            <a:off x="2141509" y="2600041"/>
            <a:ext cx="2489055" cy="891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0A4AD44-C4F2-FA4A-9F30-20C952E55FBA}"/>
              </a:ext>
            </a:extLst>
          </p:cNvPr>
          <p:cNvPicPr>
            <a:picLocks noChangeAspect="1"/>
          </p:cNvPicPr>
          <p:nvPr/>
        </p:nvPicPr>
        <p:blipFill>
          <a:blip r:embed="rId9"/>
          <a:stretch>
            <a:fillRect/>
          </a:stretch>
        </p:blipFill>
        <p:spPr>
          <a:xfrm>
            <a:off x="5921550" y="2211515"/>
            <a:ext cx="2099950" cy="2434176"/>
          </a:xfrm>
          <a:prstGeom prst="rect">
            <a:avLst/>
          </a:prstGeom>
        </p:spPr>
      </p:pic>
      <p:sp>
        <p:nvSpPr>
          <p:cNvPr id="40" name="TextBox 39">
            <a:extLst>
              <a:ext uri="{FF2B5EF4-FFF2-40B4-BE49-F238E27FC236}">
                <a16:creationId xmlns:a16="http://schemas.microsoft.com/office/drawing/2014/main" id="{470C64AE-AA7D-8B4B-A022-67576029F7B6}"/>
              </a:ext>
            </a:extLst>
          </p:cNvPr>
          <p:cNvSpPr txBox="1"/>
          <p:nvPr/>
        </p:nvSpPr>
        <p:spPr>
          <a:xfrm>
            <a:off x="7739806" y="2952633"/>
            <a:ext cx="1143000" cy="261610"/>
          </a:xfrm>
          <a:prstGeom prst="rect">
            <a:avLst/>
          </a:prstGeom>
          <a:noFill/>
        </p:spPr>
        <p:txBody>
          <a:bodyPr wrap="square" rtlCol="0">
            <a:spAutoFit/>
          </a:bodyPr>
          <a:lstStyle/>
          <a:p>
            <a:r>
              <a:rPr lang="en-US" sz="1100" b="1" dirty="0"/>
              <a:t>Full</a:t>
            </a:r>
          </a:p>
        </p:txBody>
      </p:sp>
      <p:sp>
        <p:nvSpPr>
          <p:cNvPr id="41" name="TextBox 40">
            <a:extLst>
              <a:ext uri="{FF2B5EF4-FFF2-40B4-BE49-F238E27FC236}">
                <a16:creationId xmlns:a16="http://schemas.microsoft.com/office/drawing/2014/main" id="{3748F4C5-A374-524E-843E-3F7BFD34968C}"/>
              </a:ext>
            </a:extLst>
          </p:cNvPr>
          <p:cNvSpPr txBox="1"/>
          <p:nvPr/>
        </p:nvSpPr>
        <p:spPr>
          <a:xfrm>
            <a:off x="7168306" y="3412782"/>
            <a:ext cx="1143000" cy="261610"/>
          </a:xfrm>
          <a:prstGeom prst="rect">
            <a:avLst/>
          </a:prstGeom>
          <a:noFill/>
        </p:spPr>
        <p:txBody>
          <a:bodyPr wrap="square" rtlCol="0">
            <a:spAutoFit/>
          </a:bodyPr>
          <a:lstStyle/>
          <a:p>
            <a:r>
              <a:rPr lang="en-US" sz="1100" b="1" dirty="0"/>
              <a:t>Fixed order</a:t>
            </a:r>
          </a:p>
        </p:txBody>
      </p:sp>
      <p:sp>
        <p:nvSpPr>
          <p:cNvPr id="42" name="TextBox 41">
            <a:extLst>
              <a:ext uri="{FF2B5EF4-FFF2-40B4-BE49-F238E27FC236}">
                <a16:creationId xmlns:a16="http://schemas.microsoft.com/office/drawing/2014/main" id="{8B6F7378-8057-1A4B-9B19-2AD641AD47A9}"/>
              </a:ext>
            </a:extLst>
          </p:cNvPr>
          <p:cNvSpPr txBox="1"/>
          <p:nvPr/>
        </p:nvSpPr>
        <p:spPr>
          <a:xfrm>
            <a:off x="7268300" y="3955360"/>
            <a:ext cx="1143000" cy="261610"/>
          </a:xfrm>
          <a:prstGeom prst="rect">
            <a:avLst/>
          </a:prstGeom>
          <a:noFill/>
        </p:spPr>
        <p:txBody>
          <a:bodyPr wrap="square" rtlCol="0">
            <a:spAutoFit/>
          </a:bodyPr>
          <a:lstStyle/>
          <a:p>
            <a:r>
              <a:rPr lang="en-US" sz="1100" b="1" dirty="0"/>
              <a:t>Log divergent</a:t>
            </a:r>
          </a:p>
        </p:txBody>
      </p:sp>
      <p:sp>
        <p:nvSpPr>
          <p:cNvPr id="29" name="TextBox 28">
            <a:extLst>
              <a:ext uri="{FF2B5EF4-FFF2-40B4-BE49-F238E27FC236}">
                <a16:creationId xmlns:a16="http://schemas.microsoft.com/office/drawing/2014/main" id="{34225CF3-346E-3649-9242-597767868810}"/>
              </a:ext>
            </a:extLst>
          </p:cNvPr>
          <p:cNvSpPr txBox="1"/>
          <p:nvPr/>
        </p:nvSpPr>
        <p:spPr>
          <a:xfrm>
            <a:off x="6932553" y="6007321"/>
            <a:ext cx="1614506" cy="523220"/>
          </a:xfrm>
          <a:prstGeom prst="rect">
            <a:avLst/>
          </a:prstGeom>
          <a:noFill/>
        </p:spPr>
        <p:txBody>
          <a:bodyPr wrap="square" rtlCol="0">
            <a:spAutoFit/>
          </a:bodyPr>
          <a:lstStyle/>
          <a:p>
            <a:r>
              <a:rPr lang="en-US" sz="1400" dirty="0"/>
              <a:t>Semi-exclusive production</a:t>
            </a:r>
          </a:p>
        </p:txBody>
      </p:sp>
      <p:sp>
        <p:nvSpPr>
          <p:cNvPr id="48" name="TextBox 47">
            <a:extLst>
              <a:ext uri="{FF2B5EF4-FFF2-40B4-BE49-F238E27FC236}">
                <a16:creationId xmlns:a16="http://schemas.microsoft.com/office/drawing/2014/main" id="{0B44B1B2-118F-794E-AE23-31CD03EAF5F9}"/>
              </a:ext>
            </a:extLst>
          </p:cNvPr>
          <p:cNvSpPr txBox="1"/>
          <p:nvPr/>
        </p:nvSpPr>
        <p:spPr>
          <a:xfrm>
            <a:off x="8034718" y="3234553"/>
            <a:ext cx="1143000" cy="430887"/>
          </a:xfrm>
          <a:prstGeom prst="rect">
            <a:avLst/>
          </a:prstGeom>
          <a:noFill/>
        </p:spPr>
        <p:txBody>
          <a:bodyPr wrap="square" rtlCol="0">
            <a:spAutoFit/>
          </a:bodyPr>
          <a:lstStyle/>
          <a:p>
            <a:r>
              <a:rPr lang="en-US" sz="1100" b="1" dirty="0"/>
              <a:t>Non perturbative</a:t>
            </a:r>
          </a:p>
        </p:txBody>
      </p:sp>
    </p:spTree>
    <p:extLst>
      <p:ext uri="{BB962C8B-B14F-4D97-AF65-F5344CB8AC3E}">
        <p14:creationId xmlns:p14="http://schemas.microsoft.com/office/powerpoint/2010/main" val="40089078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a:xfrm>
            <a:off x="-152400" y="152400"/>
            <a:ext cx="9296400" cy="563563"/>
          </a:xfrm>
        </p:spPr>
        <p:txBody>
          <a:bodyPr/>
          <a:lstStyle/>
          <a:p>
            <a:r>
              <a:rPr lang="en-US" dirty="0"/>
              <a:t>From JLa12 to JLab24 Larger Q</a:t>
            </a:r>
            <a:r>
              <a:rPr lang="en-US" baseline="30000" dirty="0"/>
              <a:t>2</a:t>
            </a:r>
            <a:r>
              <a:rPr lang="en-US" dirty="0"/>
              <a:t> at large P</a:t>
            </a:r>
            <a:r>
              <a:rPr lang="en-US" baseline="-25000" dirty="0"/>
              <a:t>T</a:t>
            </a:r>
          </a:p>
        </p:txBody>
      </p:sp>
      <p:sp>
        <p:nvSpPr>
          <p:cNvPr id="4" name="Footer Placeholder 3">
            <a:extLst>
              <a:ext uri="{FF2B5EF4-FFF2-40B4-BE49-F238E27FC236}">
                <a16:creationId xmlns:a16="http://schemas.microsoft.com/office/drawing/2014/main" id="{C67E0981-F93D-334B-97B3-017378033160}"/>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114</a:t>
            </a:fld>
            <a:endParaRPr lang="en-US" altLang="en-US"/>
          </a:p>
        </p:txBody>
      </p:sp>
      <p:pic>
        <p:nvPicPr>
          <p:cNvPr id="6" name="Picture 5">
            <a:extLst>
              <a:ext uri="{FF2B5EF4-FFF2-40B4-BE49-F238E27FC236}">
                <a16:creationId xmlns:a16="http://schemas.microsoft.com/office/drawing/2014/main" id="{126A2E80-BCE3-6A48-90E3-86D847EE64AD}"/>
              </a:ext>
            </a:extLst>
          </p:cNvPr>
          <p:cNvPicPr>
            <a:picLocks noChangeAspect="1"/>
          </p:cNvPicPr>
          <p:nvPr/>
        </p:nvPicPr>
        <p:blipFill>
          <a:blip r:embed="rId2"/>
          <a:stretch>
            <a:fillRect/>
          </a:stretch>
        </p:blipFill>
        <p:spPr>
          <a:xfrm>
            <a:off x="131903" y="1143000"/>
            <a:ext cx="2975968" cy="2965165"/>
          </a:xfrm>
          <a:prstGeom prst="rect">
            <a:avLst/>
          </a:prstGeom>
        </p:spPr>
      </p:pic>
      <p:sp>
        <p:nvSpPr>
          <p:cNvPr id="7" name="TextBox 12">
            <a:extLst>
              <a:ext uri="{FF2B5EF4-FFF2-40B4-BE49-F238E27FC236}">
                <a16:creationId xmlns:a16="http://schemas.microsoft.com/office/drawing/2014/main" id="{F188DE53-8A59-1C42-94F8-44DA43ADC6E5}"/>
              </a:ext>
            </a:extLst>
          </p:cNvPr>
          <p:cNvSpPr txBox="1">
            <a:spLocks noChangeArrowheads="1"/>
          </p:cNvSpPr>
          <p:nvPr/>
        </p:nvSpPr>
        <p:spPr bwMode="auto">
          <a:xfrm>
            <a:off x="2007293" y="1143000"/>
            <a:ext cx="1067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dirty="0"/>
              <a:t>P</a:t>
            </a:r>
            <a:r>
              <a:rPr lang="en-US" altLang="en-US" sz="1600" baseline="-25000" dirty="0"/>
              <a:t>T</a:t>
            </a:r>
            <a:r>
              <a:rPr lang="en-US" altLang="en-US" sz="1600" dirty="0"/>
              <a:t>/(</a:t>
            </a:r>
            <a:r>
              <a:rPr lang="en-US" altLang="en-US" sz="1600" dirty="0" err="1"/>
              <a:t>zQ</a:t>
            </a:r>
            <a:r>
              <a:rPr lang="en-US" altLang="en-US" sz="1600" dirty="0"/>
              <a:t>)&lt;</a:t>
            </a:r>
            <a:r>
              <a:rPr lang="en-US" altLang="en-US" sz="1200" dirty="0"/>
              <a:t>1</a:t>
            </a:r>
          </a:p>
        </p:txBody>
      </p:sp>
      <p:sp>
        <p:nvSpPr>
          <p:cNvPr id="8" name="Rectangle 13">
            <a:extLst>
              <a:ext uri="{FF2B5EF4-FFF2-40B4-BE49-F238E27FC236}">
                <a16:creationId xmlns:a16="http://schemas.microsoft.com/office/drawing/2014/main" id="{F600E32B-FA91-E54C-9969-4789395607CA}"/>
              </a:ext>
            </a:extLst>
          </p:cNvPr>
          <p:cNvSpPr>
            <a:spLocks noChangeArrowheads="1"/>
          </p:cNvSpPr>
          <p:nvPr/>
        </p:nvSpPr>
        <p:spPr bwMode="auto">
          <a:xfrm>
            <a:off x="863018" y="1631736"/>
            <a:ext cx="1128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P</a:t>
            </a:r>
            <a:r>
              <a:rPr lang="en-US" altLang="en-US" sz="1400" baseline="-25000" dirty="0"/>
              <a:t>T</a:t>
            </a:r>
            <a:r>
              <a:rPr lang="en-US" altLang="en-US" sz="1400" dirty="0"/>
              <a:t>/(</a:t>
            </a:r>
            <a:r>
              <a:rPr lang="en-US" altLang="en-US" sz="1400" dirty="0" err="1"/>
              <a:t>zQ</a:t>
            </a:r>
            <a:r>
              <a:rPr lang="en-US" altLang="en-US" sz="1400" dirty="0"/>
              <a:t>)&lt;0.5</a:t>
            </a:r>
          </a:p>
        </p:txBody>
      </p:sp>
      <p:sp>
        <p:nvSpPr>
          <p:cNvPr id="9" name="Rectangle 15">
            <a:extLst>
              <a:ext uri="{FF2B5EF4-FFF2-40B4-BE49-F238E27FC236}">
                <a16:creationId xmlns:a16="http://schemas.microsoft.com/office/drawing/2014/main" id="{68CEC0D1-1C60-834E-BDB4-72375038595A}"/>
              </a:ext>
            </a:extLst>
          </p:cNvPr>
          <p:cNvSpPr>
            <a:spLocks noChangeArrowheads="1"/>
          </p:cNvSpPr>
          <p:nvPr/>
        </p:nvSpPr>
        <p:spPr bwMode="auto">
          <a:xfrm>
            <a:off x="621229" y="3129201"/>
            <a:ext cx="1228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P</a:t>
            </a:r>
            <a:r>
              <a:rPr lang="en-US" altLang="en-US" sz="1400" baseline="-25000" dirty="0"/>
              <a:t>T</a:t>
            </a:r>
            <a:r>
              <a:rPr lang="en-US" altLang="en-US" sz="1400" dirty="0"/>
              <a:t>/(</a:t>
            </a:r>
            <a:r>
              <a:rPr lang="en-US" altLang="en-US" sz="1400" dirty="0" err="1"/>
              <a:t>zQ</a:t>
            </a:r>
            <a:r>
              <a:rPr lang="en-US" altLang="en-US" sz="1400" dirty="0"/>
              <a:t>)&lt;0.25</a:t>
            </a:r>
          </a:p>
        </p:txBody>
      </p:sp>
      <p:sp>
        <p:nvSpPr>
          <p:cNvPr id="10" name="TextBox 9">
            <a:extLst>
              <a:ext uri="{FF2B5EF4-FFF2-40B4-BE49-F238E27FC236}">
                <a16:creationId xmlns:a16="http://schemas.microsoft.com/office/drawing/2014/main" id="{44204F64-0CB4-4045-A220-3BCB1B1733A7}"/>
              </a:ext>
            </a:extLst>
          </p:cNvPr>
          <p:cNvSpPr txBox="1"/>
          <p:nvPr/>
        </p:nvSpPr>
        <p:spPr>
          <a:xfrm>
            <a:off x="1478928" y="887736"/>
            <a:ext cx="941283" cy="369332"/>
          </a:xfrm>
          <a:prstGeom prst="rect">
            <a:avLst/>
          </a:prstGeom>
          <a:noFill/>
        </p:spPr>
        <p:txBody>
          <a:bodyPr wrap="none" rtlCol="0">
            <a:spAutoFit/>
          </a:bodyPr>
          <a:lstStyle/>
          <a:p>
            <a:r>
              <a:rPr lang="en-US" sz="1800" dirty="0"/>
              <a:t>JLab12</a:t>
            </a:r>
          </a:p>
        </p:txBody>
      </p:sp>
      <p:pic>
        <p:nvPicPr>
          <p:cNvPr id="11" name="Picture 1" descr="Screen Shot 2019-09-13 at 3.16.49 PM.png">
            <a:extLst>
              <a:ext uri="{FF2B5EF4-FFF2-40B4-BE49-F238E27FC236}">
                <a16:creationId xmlns:a16="http://schemas.microsoft.com/office/drawing/2014/main" id="{C8912F41-F671-7D42-86EE-04CD317CE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28" y="4113609"/>
            <a:ext cx="3200400" cy="235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A10B765-52C3-C34A-88FF-FC0F8F2F4FF8}"/>
              </a:ext>
            </a:extLst>
          </p:cNvPr>
          <p:cNvSpPr txBox="1"/>
          <p:nvPr/>
        </p:nvSpPr>
        <p:spPr>
          <a:xfrm>
            <a:off x="641140" y="4193049"/>
            <a:ext cx="2434074" cy="646331"/>
          </a:xfrm>
          <a:prstGeom prst="rect">
            <a:avLst/>
          </a:prstGeom>
          <a:noFill/>
        </p:spPr>
        <p:txBody>
          <a:bodyPr wrap="square" rtlCol="0">
            <a:spAutoFit/>
          </a:bodyPr>
          <a:lstStyle/>
          <a:p>
            <a:r>
              <a:rPr lang="en-US" sz="1800" dirty="0"/>
              <a:t>Cleaner pion sample at large P</a:t>
            </a:r>
            <a:r>
              <a:rPr lang="en-US" sz="1800" baseline="-25000" dirty="0"/>
              <a:t>T</a:t>
            </a:r>
          </a:p>
        </p:txBody>
      </p:sp>
      <p:pic>
        <p:nvPicPr>
          <p:cNvPr id="13" name="Picture 13" descr="Screen shot 2012-06-15 at 10.16.24 AM.png">
            <a:extLst>
              <a:ext uri="{FF2B5EF4-FFF2-40B4-BE49-F238E27FC236}">
                <a16:creationId xmlns:a16="http://schemas.microsoft.com/office/drawing/2014/main" id="{048A2C2D-2EC4-1345-956D-D9DFA792F5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3651" y="887581"/>
            <a:ext cx="2576648" cy="118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4" descr="latex-image-1.pdf">
            <a:extLst>
              <a:ext uri="{FF2B5EF4-FFF2-40B4-BE49-F238E27FC236}">
                <a16:creationId xmlns:a16="http://schemas.microsoft.com/office/drawing/2014/main" id="{B7296364-13A5-194A-8A32-19C6BB8E02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1155600"/>
            <a:ext cx="2971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DA3B6A4-C837-4346-9E9B-2DBE619695A9}"/>
              </a:ext>
            </a:extLst>
          </p:cNvPr>
          <p:cNvPicPr>
            <a:picLocks noChangeAspect="1"/>
          </p:cNvPicPr>
          <p:nvPr/>
        </p:nvPicPr>
        <p:blipFill>
          <a:blip r:embed="rId6"/>
          <a:stretch>
            <a:fillRect/>
          </a:stretch>
        </p:blipFill>
        <p:spPr>
          <a:xfrm>
            <a:off x="3597197" y="2098531"/>
            <a:ext cx="5101361" cy="3235469"/>
          </a:xfrm>
          <a:prstGeom prst="rect">
            <a:avLst/>
          </a:prstGeom>
        </p:spPr>
      </p:pic>
      <p:sp>
        <p:nvSpPr>
          <p:cNvPr id="17" name="TextBox 16">
            <a:extLst>
              <a:ext uri="{FF2B5EF4-FFF2-40B4-BE49-F238E27FC236}">
                <a16:creationId xmlns:a16="http://schemas.microsoft.com/office/drawing/2014/main" id="{B82BDEB6-9F8C-284E-8CD8-7139DF5C6F2C}"/>
              </a:ext>
            </a:extLst>
          </p:cNvPr>
          <p:cNvSpPr txBox="1"/>
          <p:nvPr/>
        </p:nvSpPr>
        <p:spPr>
          <a:xfrm>
            <a:off x="5903738" y="2239303"/>
            <a:ext cx="2775770" cy="1015663"/>
          </a:xfrm>
          <a:prstGeom prst="rect">
            <a:avLst/>
          </a:prstGeom>
          <a:noFill/>
        </p:spPr>
        <p:txBody>
          <a:bodyPr wrap="square" rtlCol="0">
            <a:spAutoFit/>
          </a:bodyPr>
          <a:lstStyle/>
          <a:p>
            <a:r>
              <a:rPr lang="en-US" sz="2000" dirty="0"/>
              <a:t>Events in the same time interval in CLAS12 acceptance</a:t>
            </a:r>
          </a:p>
        </p:txBody>
      </p:sp>
      <p:sp>
        <p:nvSpPr>
          <p:cNvPr id="18" name="TextBox 17">
            <a:extLst>
              <a:ext uri="{FF2B5EF4-FFF2-40B4-BE49-F238E27FC236}">
                <a16:creationId xmlns:a16="http://schemas.microsoft.com/office/drawing/2014/main" id="{F4D198F8-1EAD-BC4F-9925-E1ED72ABB0D2}"/>
              </a:ext>
            </a:extLst>
          </p:cNvPr>
          <p:cNvSpPr txBox="1"/>
          <p:nvPr/>
        </p:nvSpPr>
        <p:spPr>
          <a:xfrm>
            <a:off x="4572000" y="3478027"/>
            <a:ext cx="1196161" cy="461665"/>
          </a:xfrm>
          <a:prstGeom prst="rect">
            <a:avLst/>
          </a:prstGeom>
          <a:noFill/>
        </p:spPr>
        <p:txBody>
          <a:bodyPr wrap="none" rtlCol="0">
            <a:spAutoFit/>
          </a:bodyPr>
          <a:lstStyle/>
          <a:p>
            <a:r>
              <a:rPr lang="en-US" dirty="0"/>
              <a:t>JLab12</a:t>
            </a:r>
          </a:p>
        </p:txBody>
      </p:sp>
      <p:sp>
        <p:nvSpPr>
          <p:cNvPr id="19" name="TextBox 18">
            <a:extLst>
              <a:ext uri="{FF2B5EF4-FFF2-40B4-BE49-F238E27FC236}">
                <a16:creationId xmlns:a16="http://schemas.microsoft.com/office/drawing/2014/main" id="{5D0C4C2E-4AA6-2A47-A008-107AA39835F0}"/>
              </a:ext>
            </a:extLst>
          </p:cNvPr>
          <p:cNvSpPr txBox="1"/>
          <p:nvPr/>
        </p:nvSpPr>
        <p:spPr>
          <a:xfrm>
            <a:off x="7010400" y="3716265"/>
            <a:ext cx="1196161" cy="461665"/>
          </a:xfrm>
          <a:prstGeom prst="rect">
            <a:avLst/>
          </a:prstGeom>
          <a:noFill/>
        </p:spPr>
        <p:txBody>
          <a:bodyPr wrap="none" rtlCol="0">
            <a:spAutoFit/>
          </a:bodyPr>
          <a:lstStyle/>
          <a:p>
            <a:r>
              <a:rPr lang="en-US" dirty="0"/>
              <a:t>JLab24</a:t>
            </a:r>
          </a:p>
        </p:txBody>
      </p:sp>
      <p:sp>
        <p:nvSpPr>
          <p:cNvPr id="21" name="TextBox 20">
            <a:extLst>
              <a:ext uri="{FF2B5EF4-FFF2-40B4-BE49-F238E27FC236}">
                <a16:creationId xmlns:a16="http://schemas.microsoft.com/office/drawing/2014/main" id="{73E03452-4992-2F49-A066-ECED11C4E1E1}"/>
              </a:ext>
            </a:extLst>
          </p:cNvPr>
          <p:cNvSpPr txBox="1"/>
          <p:nvPr/>
        </p:nvSpPr>
        <p:spPr>
          <a:xfrm>
            <a:off x="3360841" y="5378619"/>
            <a:ext cx="5574072" cy="1015663"/>
          </a:xfrm>
          <a:prstGeom prst="rect">
            <a:avLst/>
          </a:prstGeom>
          <a:noFill/>
          <a:ln w="25400">
            <a:solidFill>
              <a:srgbClr val="FF0000"/>
            </a:solidFill>
          </a:ln>
        </p:spPr>
        <p:txBody>
          <a:bodyPr wrap="square" rtlCol="0">
            <a:spAutoFit/>
          </a:bodyPr>
          <a:lstStyle/>
          <a:p>
            <a:r>
              <a:rPr lang="en-US" sz="2000" dirty="0"/>
              <a:t>JLab24 will significantly increase the the Q</a:t>
            </a:r>
            <a:r>
              <a:rPr lang="en-US" sz="2000" baseline="30000" dirty="0"/>
              <a:t>2</a:t>
            </a:r>
            <a:r>
              <a:rPr lang="en-US" sz="2000" dirty="0"/>
              <a:t> range, allowing detailed separation of higher twist SFs, needed for understanding the QCD</a:t>
            </a:r>
          </a:p>
        </p:txBody>
      </p:sp>
      <p:sp>
        <p:nvSpPr>
          <p:cNvPr id="3" name="TextBox 2">
            <a:extLst>
              <a:ext uri="{FF2B5EF4-FFF2-40B4-BE49-F238E27FC236}">
                <a16:creationId xmlns:a16="http://schemas.microsoft.com/office/drawing/2014/main" id="{5740EA02-44F9-F149-B17E-8BB742C58BA3}"/>
              </a:ext>
            </a:extLst>
          </p:cNvPr>
          <p:cNvSpPr txBox="1"/>
          <p:nvPr/>
        </p:nvSpPr>
        <p:spPr>
          <a:xfrm>
            <a:off x="2159562" y="4827290"/>
            <a:ext cx="521297" cy="461665"/>
          </a:xfrm>
          <a:prstGeom prst="rect">
            <a:avLst/>
          </a:prstGeom>
          <a:noFill/>
        </p:spPr>
        <p:txBody>
          <a:bodyPr wrap="none" rtlCol="0">
            <a:spAutoFit/>
          </a:bodyPr>
          <a:lstStyle/>
          <a:p>
            <a:r>
              <a:rPr lang="en-US" dirty="0">
                <a:solidFill>
                  <a:srgbClr val="FF0000"/>
                </a:solidFill>
                <a:latin typeface="Symbol" pitchFamily="2" charset="2"/>
              </a:rPr>
              <a:t>p+</a:t>
            </a:r>
          </a:p>
        </p:txBody>
      </p:sp>
      <p:sp>
        <p:nvSpPr>
          <p:cNvPr id="20" name="TextBox 19">
            <a:extLst>
              <a:ext uri="{FF2B5EF4-FFF2-40B4-BE49-F238E27FC236}">
                <a16:creationId xmlns:a16="http://schemas.microsoft.com/office/drawing/2014/main" id="{FD0442CC-455C-7745-9BC2-9843FACD7482}"/>
              </a:ext>
            </a:extLst>
          </p:cNvPr>
          <p:cNvSpPr txBox="1"/>
          <p:nvPr/>
        </p:nvSpPr>
        <p:spPr>
          <a:xfrm>
            <a:off x="2420210" y="5473621"/>
            <a:ext cx="521297" cy="461665"/>
          </a:xfrm>
          <a:prstGeom prst="rect">
            <a:avLst/>
          </a:prstGeom>
          <a:noFill/>
        </p:spPr>
        <p:txBody>
          <a:bodyPr wrap="none" rtlCol="0">
            <a:spAutoFit/>
          </a:bodyPr>
          <a:lstStyle/>
          <a:p>
            <a:r>
              <a:rPr lang="en-US" dirty="0">
                <a:solidFill>
                  <a:srgbClr val="002060"/>
                </a:solidFill>
                <a:latin typeface="Symbol" pitchFamily="2" charset="2"/>
              </a:rPr>
              <a:t>p-</a:t>
            </a:r>
          </a:p>
        </p:txBody>
      </p:sp>
    </p:spTree>
    <p:extLst>
      <p:ext uri="{BB962C8B-B14F-4D97-AF65-F5344CB8AC3E}">
        <p14:creationId xmlns:p14="http://schemas.microsoft.com/office/powerpoint/2010/main" val="3189904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27" name="Picture 11" descr="Screen Shot 2014-06-19 at 8.59.37 PM.png">
            <a:extLst>
              <a:ext uri="{FF2B5EF4-FFF2-40B4-BE49-F238E27FC236}">
                <a16:creationId xmlns:a16="http://schemas.microsoft.com/office/drawing/2014/main" id="{7E6EA9EF-4FC1-2741-869B-CC5387F718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9094" y="1064643"/>
            <a:ext cx="3962400" cy="1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Slide Number Placeholder 2">
            <a:extLst>
              <a:ext uri="{FF2B5EF4-FFF2-40B4-BE49-F238E27FC236}">
                <a16:creationId xmlns:a16="http://schemas.microsoft.com/office/drawing/2014/main" id="{B907A62E-F9BD-A44E-A070-BDFA60810C07}"/>
              </a:ext>
            </a:extLst>
          </p:cNvPr>
          <p:cNvSpPr>
            <a:spLocks noGrp="1"/>
          </p:cNvSpPr>
          <p:nvPr>
            <p:ph type="sldNum" sz="quarter" idx="11"/>
          </p:nvPr>
        </p:nvSpPr>
        <p:spPr>
          <a:xfrm>
            <a:off x="8458200" y="63119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A6BC2DC-F452-584A-BAA2-659315CE082B}" type="slidenum">
              <a:rPr lang="en-US" altLang="en-US" sz="1400"/>
              <a:pPr eaLnBrk="1" hangingPunct="1"/>
              <a:t>115</a:t>
            </a:fld>
            <a:endParaRPr lang="en-US" altLang="en-US" sz="1400"/>
          </a:p>
        </p:txBody>
      </p:sp>
      <p:sp>
        <p:nvSpPr>
          <p:cNvPr id="28678" name="TextBox 4">
            <a:extLst>
              <a:ext uri="{FF2B5EF4-FFF2-40B4-BE49-F238E27FC236}">
                <a16:creationId xmlns:a16="http://schemas.microsoft.com/office/drawing/2014/main" id="{B4CDC2A3-5040-0F43-A089-55B565BD9B41}"/>
              </a:ext>
            </a:extLst>
          </p:cNvPr>
          <p:cNvSpPr txBox="1">
            <a:spLocks noChangeArrowheads="1"/>
          </p:cNvSpPr>
          <p:nvPr/>
        </p:nvSpPr>
        <p:spPr bwMode="auto">
          <a:xfrm>
            <a:off x="93851" y="117635"/>
            <a:ext cx="8956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B2B hadron production  in SIDIS: First measurements  </a:t>
            </a:r>
          </a:p>
        </p:txBody>
      </p:sp>
      <p:sp>
        <p:nvSpPr>
          <p:cNvPr id="7" name="Rectangle 6">
            <a:extLst>
              <a:ext uri="{FF2B5EF4-FFF2-40B4-BE49-F238E27FC236}">
                <a16:creationId xmlns:a16="http://schemas.microsoft.com/office/drawing/2014/main" id="{D51EFA89-AAE1-2E48-8293-FDA98FA8C6A3}"/>
              </a:ext>
            </a:extLst>
          </p:cNvPr>
          <p:cNvSpPr/>
          <p:nvPr/>
        </p:nvSpPr>
        <p:spPr>
          <a:xfrm>
            <a:off x="-36513" y="762000"/>
            <a:ext cx="2819401" cy="415925"/>
          </a:xfrm>
          <a:prstGeom prst="rect">
            <a:avLst/>
          </a:prstGeom>
        </p:spPr>
        <p:txBody>
          <a:bodyPr>
            <a:spAutoFit/>
          </a:bodyPr>
          <a:lstStyle/>
          <a:p>
            <a:pPr>
              <a:defRPr/>
            </a:pPr>
            <a:r>
              <a:rPr lang="en-US" sz="1050">
                <a:latin typeface="Arial" charset="0"/>
                <a:ea typeface="ＭＳ Ｐゴシック" charset="0"/>
                <a:cs typeface="ＭＳ Ｐゴシック" charset="0"/>
              </a:rPr>
              <a:t>M. </a:t>
            </a:r>
            <a:r>
              <a:rPr lang="en-US" sz="1050" err="1">
                <a:latin typeface="Arial" charset="0"/>
                <a:ea typeface="ＭＳ Ｐゴシック" charset="0"/>
                <a:cs typeface="ＭＳ Ｐゴシック" charset="0"/>
              </a:rPr>
              <a:t>Anselmino</a:t>
            </a:r>
            <a:r>
              <a:rPr lang="en-US" sz="1050">
                <a:latin typeface="Arial" charset="0"/>
                <a:ea typeface="ＭＳ Ｐゴシック" charset="0"/>
                <a:cs typeface="ＭＳ Ｐゴシック" charset="0"/>
              </a:rPr>
              <a:t>, V. </a:t>
            </a:r>
            <a:r>
              <a:rPr lang="en-US" sz="1050" err="1">
                <a:latin typeface="Arial" charset="0"/>
                <a:ea typeface="ＭＳ Ｐゴシック" charset="0"/>
                <a:cs typeface="ＭＳ Ｐゴシック" charset="0"/>
              </a:rPr>
              <a:t>Barone</a:t>
            </a:r>
            <a:r>
              <a:rPr lang="en-US" sz="1050">
                <a:latin typeface="Arial" charset="0"/>
                <a:ea typeface="ＭＳ Ｐゴシック" charset="0"/>
                <a:cs typeface="ＭＳ Ｐゴシック" charset="0"/>
              </a:rPr>
              <a:t> and A. </a:t>
            </a:r>
            <a:r>
              <a:rPr lang="en-US" sz="1050" err="1">
                <a:latin typeface="Arial" charset="0"/>
                <a:ea typeface="ＭＳ Ｐゴシック" charset="0"/>
                <a:cs typeface="ＭＳ Ｐゴシック" charset="0"/>
              </a:rPr>
              <a:t>Kotzinian</a:t>
            </a:r>
            <a:r>
              <a:rPr lang="en-US" sz="1050">
                <a:latin typeface="Arial" charset="0"/>
                <a:ea typeface="ＭＳ Ｐゴシック" charset="0"/>
                <a:cs typeface="ＭＳ Ｐゴシック" charset="0"/>
              </a:rPr>
              <a:t>, Physics Letters B 713 (2012)</a:t>
            </a:r>
          </a:p>
        </p:txBody>
      </p:sp>
      <p:cxnSp>
        <p:nvCxnSpPr>
          <p:cNvPr id="20" name="Straight Connector 19">
            <a:extLst>
              <a:ext uri="{FF2B5EF4-FFF2-40B4-BE49-F238E27FC236}">
                <a16:creationId xmlns:a16="http://schemas.microsoft.com/office/drawing/2014/main" id="{7552D6F0-CB26-954F-AE82-D73FAB6EE23A}"/>
              </a:ext>
            </a:extLst>
          </p:cNvPr>
          <p:cNvCxnSpPr>
            <a:cxnSpLocks noChangeShapeType="1"/>
          </p:cNvCxnSpPr>
          <p:nvPr/>
        </p:nvCxnSpPr>
        <p:spPr bwMode="auto">
          <a:xfrm flipV="1">
            <a:off x="2935585" y="4852343"/>
            <a:ext cx="1905000" cy="304800"/>
          </a:xfrm>
          <a:prstGeom prst="line">
            <a:avLst/>
          </a:prstGeom>
          <a:noFill/>
          <a:ln w="63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683" name="TextBox 13">
            <a:extLst>
              <a:ext uri="{FF2B5EF4-FFF2-40B4-BE49-F238E27FC236}">
                <a16:creationId xmlns:a16="http://schemas.microsoft.com/office/drawing/2014/main" id="{D4734973-B879-A647-8B47-1B07AE5AD6CD}"/>
              </a:ext>
            </a:extLst>
          </p:cNvPr>
          <p:cNvSpPr txBox="1">
            <a:spLocks noChangeArrowheads="1"/>
          </p:cNvSpPr>
          <p:nvPr/>
        </p:nvSpPr>
        <p:spPr bwMode="auto">
          <a:xfrm>
            <a:off x="892969" y="5758470"/>
            <a:ext cx="756523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t>Significant single-spin asymmetries observed by CLAS12 (talk by T. Hayward)  indicating strong correlations between hadrons</a:t>
            </a:r>
          </a:p>
        </p:txBody>
      </p:sp>
      <p:grpSp>
        <p:nvGrpSpPr>
          <p:cNvPr id="28684" name="Group 17">
            <a:extLst>
              <a:ext uri="{FF2B5EF4-FFF2-40B4-BE49-F238E27FC236}">
                <a16:creationId xmlns:a16="http://schemas.microsoft.com/office/drawing/2014/main" id="{1AFE29AE-B96B-864E-9C12-C273216FA8A1}"/>
              </a:ext>
            </a:extLst>
          </p:cNvPr>
          <p:cNvGrpSpPr>
            <a:grpSpLocks/>
          </p:cNvGrpSpPr>
          <p:nvPr/>
        </p:nvGrpSpPr>
        <p:grpSpPr bwMode="auto">
          <a:xfrm>
            <a:off x="0" y="1295401"/>
            <a:ext cx="4191000" cy="3200400"/>
            <a:chOff x="1524000" y="1981200"/>
            <a:chExt cx="5325208" cy="5546176"/>
          </a:xfrm>
        </p:grpSpPr>
        <p:sp>
          <p:nvSpPr>
            <p:cNvPr id="19" name="Arc 18">
              <a:extLst>
                <a:ext uri="{FF2B5EF4-FFF2-40B4-BE49-F238E27FC236}">
                  <a16:creationId xmlns:a16="http://schemas.microsoft.com/office/drawing/2014/main" id="{F80ABF79-CE8A-6D4F-B903-C36C613FB0E6}"/>
                </a:ext>
              </a:extLst>
            </p:cNvPr>
            <p:cNvSpPr>
              <a:spLocks noChangeArrowheads="1"/>
            </p:cNvSpPr>
            <p:nvPr/>
          </p:nvSpPr>
          <p:spPr bwMode="auto">
            <a:xfrm rot="8231355" flipH="1">
              <a:off x="3477541" y="3593799"/>
              <a:ext cx="3371667" cy="3933577"/>
            </a:xfrm>
            <a:custGeom>
              <a:avLst/>
              <a:gdLst>
                <a:gd name="T0" fmla="*/ 2700300 w 3371667"/>
                <a:gd name="T1" fmla="*/ 3537618 h 3933577"/>
                <a:gd name="T2" fmla="*/ 1685834 w 3371667"/>
                <a:gd name="T3" fmla="*/ 1966789 h 3933577"/>
                <a:gd name="T4" fmla="*/ 1452441 w 3371667"/>
                <a:gd name="T5" fmla="*/ 3914638 h 3933577"/>
                <a:gd name="T6" fmla="*/ 4 60000 65536"/>
                <a:gd name="T7" fmla="*/ 1 60000 65536"/>
                <a:gd name="T8" fmla="*/ 2 60000 65536"/>
                <a:gd name="T9" fmla="*/ 1452441 w 3371667"/>
                <a:gd name="T10" fmla="*/ 3537618 h 3933577"/>
                <a:gd name="T11" fmla="*/ 2700300 w 3371667"/>
                <a:gd name="T12" fmla="*/ 3933577 h 3933577"/>
              </a:gdLst>
              <a:ahLst/>
              <a:cxnLst>
                <a:cxn ang="T6">
                  <a:pos x="T0" y="T1"/>
                </a:cxn>
                <a:cxn ang="T7">
                  <a:pos x="T2" y="T3"/>
                </a:cxn>
                <a:cxn ang="T8">
                  <a:pos x="T4" y="T5"/>
                </a:cxn>
              </a:cxnLst>
              <a:rect l="T9" t="T10" r="T11" b="T12"/>
              <a:pathLst>
                <a:path w="3371667" h="3933577" stroke="0">
                  <a:moveTo>
                    <a:pt x="2700300" y="3537618"/>
                  </a:moveTo>
                  <a:lnTo>
                    <a:pt x="2700300" y="3537618"/>
                  </a:lnTo>
                  <a:cubicBezTo>
                    <a:pt x="2407957" y="3794590"/>
                    <a:pt x="2051867" y="3933577"/>
                    <a:pt x="1685834" y="3933577"/>
                  </a:cubicBezTo>
                  <a:cubicBezTo>
                    <a:pt x="1607754" y="3933577"/>
                    <a:pt x="1529768" y="3927248"/>
                    <a:pt x="1452441" y="3914637"/>
                  </a:cubicBezTo>
                  <a:lnTo>
                    <a:pt x="1685834" y="1966789"/>
                  </a:lnTo>
                  <a:close/>
                </a:path>
                <a:path w="3371667" h="3933577" fill="none">
                  <a:moveTo>
                    <a:pt x="2700300" y="3537618"/>
                  </a:moveTo>
                  <a:lnTo>
                    <a:pt x="2700300" y="3537618"/>
                  </a:lnTo>
                  <a:cubicBezTo>
                    <a:pt x="2407957" y="3794590"/>
                    <a:pt x="2051867" y="3933577"/>
                    <a:pt x="1685834" y="3933577"/>
                  </a:cubicBezTo>
                  <a:cubicBezTo>
                    <a:pt x="1607754" y="3933577"/>
                    <a:pt x="1529768" y="3927248"/>
                    <a:pt x="1452441" y="39146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cxnSp>
          <p:nvCxnSpPr>
            <p:cNvPr id="21" name="Straight Connector 20">
              <a:extLst>
                <a:ext uri="{FF2B5EF4-FFF2-40B4-BE49-F238E27FC236}">
                  <a16:creationId xmlns:a16="http://schemas.microsoft.com/office/drawing/2014/main" id="{CA573D51-695E-A841-9433-321744D2B999}"/>
                </a:ext>
              </a:extLst>
            </p:cNvPr>
            <p:cNvCxnSpPr>
              <a:cxnSpLocks noChangeShapeType="1"/>
            </p:cNvCxnSpPr>
            <p:nvPr/>
          </p:nvCxnSpPr>
          <p:spPr bwMode="auto">
            <a:xfrm flipV="1">
              <a:off x="1675943" y="2058566"/>
              <a:ext cx="1143183"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3FA1A39B-263C-3B47-8511-01AC88DE8A6B}"/>
                </a:ext>
              </a:extLst>
            </p:cNvPr>
            <p:cNvCxnSpPr>
              <a:cxnSpLocks noChangeShapeType="1"/>
            </p:cNvCxnSpPr>
            <p:nvPr/>
          </p:nvCxnSpPr>
          <p:spPr bwMode="auto">
            <a:xfrm>
              <a:off x="2819126" y="2058566"/>
              <a:ext cx="2819369"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3BB0C105-D09E-F24B-82DA-E9772B818456}"/>
                </a:ext>
              </a:extLst>
            </p:cNvPr>
            <p:cNvCxnSpPr>
              <a:cxnSpLocks noChangeShapeType="1"/>
            </p:cNvCxnSpPr>
            <p:nvPr/>
          </p:nvCxnSpPr>
          <p:spPr bwMode="auto">
            <a:xfrm flipH="1" flipV="1">
              <a:off x="1675943" y="2972452"/>
              <a:ext cx="175336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8E15B104-CD25-EB44-B624-62EEBD189A29}"/>
                </a:ext>
              </a:extLst>
            </p:cNvPr>
            <p:cNvCxnSpPr>
              <a:cxnSpLocks noChangeShapeType="1"/>
            </p:cNvCxnSpPr>
            <p:nvPr/>
          </p:nvCxnSpPr>
          <p:spPr bwMode="auto">
            <a:xfrm flipV="1">
              <a:off x="3429305" y="3199715"/>
              <a:ext cx="2209190"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58BF6415-7287-4041-BCC5-3F8BF9C2050F}"/>
                </a:ext>
              </a:extLst>
            </p:cNvPr>
            <p:cNvCxnSpPr>
              <a:cxnSpLocks noChangeShapeType="1"/>
            </p:cNvCxnSpPr>
            <p:nvPr/>
          </p:nvCxnSpPr>
          <p:spPr bwMode="auto">
            <a:xfrm>
              <a:off x="1859238" y="3003883"/>
              <a:ext cx="991240"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81DC74BA-7387-3347-B4DB-47889E4953D5}"/>
                </a:ext>
              </a:extLst>
            </p:cNvPr>
            <p:cNvCxnSpPr>
              <a:cxnSpLocks noChangeShapeType="1"/>
            </p:cNvCxnSpPr>
            <p:nvPr/>
          </p:nvCxnSpPr>
          <p:spPr bwMode="auto">
            <a:xfrm flipH="1" flipV="1">
              <a:off x="2785361" y="2382536"/>
              <a:ext cx="7476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BA59FB04-1081-AA4B-BCC7-BA60CBBFA562}"/>
                </a:ext>
              </a:extLst>
            </p:cNvPr>
            <p:cNvCxnSpPr>
              <a:cxnSpLocks noChangeShapeType="1"/>
            </p:cNvCxnSpPr>
            <p:nvPr/>
          </p:nvCxnSpPr>
          <p:spPr bwMode="auto">
            <a:xfrm>
              <a:off x="2850478" y="3071578"/>
              <a:ext cx="2590251"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4D74A435-B1A9-3C4B-8325-A1293FD0CFA3}"/>
                </a:ext>
              </a:extLst>
            </p:cNvPr>
            <p:cNvCxnSpPr>
              <a:cxnSpLocks noChangeShapeType="1"/>
            </p:cNvCxnSpPr>
            <p:nvPr/>
          </p:nvCxnSpPr>
          <p:spPr bwMode="auto">
            <a:xfrm flipV="1">
              <a:off x="3810366" y="1981200"/>
              <a:ext cx="991242"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A19C3EE0-6DEE-7E42-A309-A7828BB33D6D}"/>
                </a:ext>
              </a:extLst>
            </p:cNvPr>
            <p:cNvCxnSpPr>
              <a:cxnSpLocks noChangeShapeType="1"/>
            </p:cNvCxnSpPr>
            <p:nvPr/>
          </p:nvCxnSpPr>
          <p:spPr bwMode="auto">
            <a:xfrm>
              <a:off x="4801608" y="1981200"/>
              <a:ext cx="836887"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C668CAE6-B860-9646-BD38-80F6959DE4CF}"/>
                </a:ext>
              </a:extLst>
            </p:cNvPr>
            <p:cNvCxnSpPr>
              <a:cxnSpLocks noChangeShapeType="1"/>
            </p:cNvCxnSpPr>
            <p:nvPr/>
          </p:nvCxnSpPr>
          <p:spPr bwMode="auto">
            <a:xfrm flipV="1">
              <a:off x="4550783" y="2363195"/>
              <a:ext cx="1087712"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3EDF09E0-20A7-554F-9843-10E6F0EC5017}"/>
                </a:ext>
              </a:extLst>
            </p:cNvPr>
            <p:cNvCxnSpPr>
              <a:cxnSpLocks noChangeShapeType="1"/>
            </p:cNvCxnSpPr>
            <p:nvPr/>
          </p:nvCxnSpPr>
          <p:spPr bwMode="auto">
            <a:xfrm flipH="1" flipV="1">
              <a:off x="1524000" y="3352030"/>
              <a:ext cx="1828128"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8DF4F4BA-DC60-414D-9574-8DEAF0D8DB16}"/>
                </a:ext>
              </a:extLst>
            </p:cNvPr>
            <p:cNvCxnSpPr>
              <a:cxnSpLocks noChangeShapeType="1"/>
            </p:cNvCxnSpPr>
            <p:nvPr/>
          </p:nvCxnSpPr>
          <p:spPr bwMode="auto">
            <a:xfrm flipH="1" flipV="1">
              <a:off x="1827884" y="4190967"/>
              <a:ext cx="2713252"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35D9CC3C-BE0A-FC43-A8EC-BE5546C0039E}"/>
                </a:ext>
              </a:extLst>
            </p:cNvPr>
            <p:cNvCxnSpPr>
              <a:cxnSpLocks noChangeShapeType="1"/>
            </p:cNvCxnSpPr>
            <p:nvPr/>
          </p:nvCxnSpPr>
          <p:spPr bwMode="auto">
            <a:xfrm>
              <a:off x="1524000" y="3352030"/>
              <a:ext cx="303884"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28CE7771-8E9D-3843-AB27-0795AAA0D509}"/>
                </a:ext>
              </a:extLst>
            </p:cNvPr>
            <p:cNvCxnSpPr>
              <a:cxnSpLocks noChangeShapeType="1"/>
            </p:cNvCxnSpPr>
            <p:nvPr/>
          </p:nvCxnSpPr>
          <p:spPr bwMode="auto">
            <a:xfrm flipV="1">
              <a:off x="3810366" y="3277081"/>
              <a:ext cx="991242"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8D2E183C-0CE1-B141-A7C0-BFD01A057F03}"/>
                </a:ext>
              </a:extLst>
            </p:cNvPr>
            <p:cNvCxnSpPr>
              <a:cxnSpLocks noChangeShapeType="1"/>
            </p:cNvCxnSpPr>
            <p:nvPr/>
          </p:nvCxnSpPr>
          <p:spPr bwMode="auto">
            <a:xfrm flipH="1" flipV="1">
              <a:off x="2438065" y="3429396"/>
              <a:ext cx="1372301"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5C62CF44-F7A1-0E47-B4C3-C48FE76479CC}"/>
                </a:ext>
              </a:extLst>
            </p:cNvPr>
            <p:cNvCxnSpPr>
              <a:cxnSpLocks noChangeShapeType="1"/>
            </p:cNvCxnSpPr>
            <p:nvPr/>
          </p:nvCxnSpPr>
          <p:spPr bwMode="auto">
            <a:xfrm flipV="1">
              <a:off x="5050021" y="2820138"/>
              <a:ext cx="991242"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E1F49C35-B58C-0E48-9B5A-65D8798ECCF2}"/>
                </a:ext>
              </a:extLst>
            </p:cNvPr>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46A2885-994E-374A-A746-CECE39BD4D9D}"/>
                </a:ext>
              </a:extLst>
            </p:cNvPr>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09B8E35-2749-4741-BAB5-CD0222F80771}"/>
                </a:ext>
              </a:extLst>
            </p:cNvPr>
            <p:cNvCxnSpPr>
              <a:cxnSpLocks noChangeShapeType="1"/>
            </p:cNvCxnSpPr>
            <p:nvPr/>
          </p:nvCxnSpPr>
          <p:spPr bwMode="auto">
            <a:xfrm>
              <a:off x="4420547" y="2708925"/>
              <a:ext cx="836887"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8CB7B048-981C-954B-BEC2-AF60B95AA858}"/>
                </a:ext>
              </a:extLst>
            </p:cNvPr>
            <p:cNvCxnSpPr>
              <a:cxnSpLocks noChangeShapeType="1"/>
            </p:cNvCxnSpPr>
            <p:nvPr/>
          </p:nvCxnSpPr>
          <p:spPr bwMode="auto">
            <a:xfrm>
              <a:off x="1950886" y="3352030"/>
              <a:ext cx="533002"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534D7E5B-A99D-C84D-8094-8613463A0AAF}"/>
                </a:ext>
              </a:extLst>
            </p:cNvPr>
            <p:cNvCxnSpPr>
              <a:cxnSpLocks noChangeShapeType="1"/>
            </p:cNvCxnSpPr>
            <p:nvPr/>
          </p:nvCxnSpPr>
          <p:spPr bwMode="auto">
            <a:xfrm flipV="1">
              <a:off x="3810366" y="2972452"/>
              <a:ext cx="45582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9BEC46E8-1769-DE40-B6E8-D638D4A1F5D4}"/>
                </a:ext>
              </a:extLst>
            </p:cNvPr>
            <p:cNvCxnSpPr>
              <a:cxnSpLocks noChangeShapeType="1"/>
            </p:cNvCxnSpPr>
            <p:nvPr/>
          </p:nvCxnSpPr>
          <p:spPr bwMode="auto">
            <a:xfrm flipH="1" flipV="1">
              <a:off x="2438065" y="3388294"/>
              <a:ext cx="914063"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4C3E07F7-9ED7-804B-B85A-3451C473577E}"/>
                </a:ext>
              </a:extLst>
            </p:cNvPr>
            <p:cNvCxnSpPr>
              <a:cxnSpLocks noChangeShapeType="1"/>
            </p:cNvCxnSpPr>
            <p:nvPr/>
          </p:nvCxnSpPr>
          <p:spPr bwMode="auto">
            <a:xfrm flipH="1" flipV="1">
              <a:off x="4266193" y="2972452"/>
              <a:ext cx="535415"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 name="Freeform 44">
              <a:extLst>
                <a:ext uri="{FF2B5EF4-FFF2-40B4-BE49-F238E27FC236}">
                  <a16:creationId xmlns:a16="http://schemas.microsoft.com/office/drawing/2014/main" id="{82C03745-6D94-6447-B7C2-C7A9283EDCA0}"/>
                </a:ext>
              </a:extLst>
            </p:cNvPr>
            <p:cNvSpPr>
              <a:spLocks noChangeArrowheads="1"/>
            </p:cNvSpPr>
            <p:nvPr/>
          </p:nvSpPr>
          <p:spPr bwMode="auto">
            <a:xfrm>
              <a:off x="2903538" y="3076413"/>
              <a:ext cx="921300"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0911"/>
                <a:gd name="T40" fmla="*/ 0 h 661644"/>
                <a:gd name="T41" fmla="*/ 920911 w 920911"/>
                <a:gd name="T42" fmla="*/ 661644 h 661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a:solidFill>
                <a:srgbClr val="CCBE7F"/>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46" name="Oval 45">
              <a:extLst>
                <a:ext uri="{FF2B5EF4-FFF2-40B4-BE49-F238E27FC236}">
                  <a16:creationId xmlns:a16="http://schemas.microsoft.com/office/drawing/2014/main" id="{2FFBF866-C835-9C44-B8CD-E691F7776B0E}"/>
                </a:ext>
              </a:extLst>
            </p:cNvPr>
            <p:cNvSpPr>
              <a:spLocks noChangeArrowheads="1"/>
            </p:cNvSpPr>
            <p:nvPr/>
          </p:nvSpPr>
          <p:spPr bwMode="auto">
            <a:xfrm>
              <a:off x="3733190" y="3656658"/>
              <a:ext cx="1519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Arc 46">
              <a:extLst>
                <a:ext uri="{FF2B5EF4-FFF2-40B4-BE49-F238E27FC236}">
                  <a16:creationId xmlns:a16="http://schemas.microsoft.com/office/drawing/2014/main" id="{EAD5C3A9-232D-034E-B4AE-F99F54C4903C}"/>
                </a:ext>
              </a:extLst>
            </p:cNvPr>
            <p:cNvSpPr>
              <a:spLocks noChangeArrowheads="1"/>
            </p:cNvSpPr>
            <p:nvPr/>
          </p:nvSpPr>
          <p:spPr bwMode="auto">
            <a:xfrm rot="7685355" flipH="1">
              <a:off x="4165800" y="3401852"/>
              <a:ext cx="1235439" cy="1198653"/>
            </a:xfrm>
            <a:custGeom>
              <a:avLst/>
              <a:gdLst>
                <a:gd name="T0" fmla="*/ 1218307 w 1235439"/>
                <a:gd name="T1" fmla="*/ 459157 h 1198653"/>
                <a:gd name="T2" fmla="*/ 617720 w 1235439"/>
                <a:gd name="T3" fmla="*/ 599327 h 1198653"/>
                <a:gd name="T4" fmla="*/ 1223325 w 1235439"/>
                <a:gd name="T5" fmla="*/ 717438 h 1198653"/>
                <a:gd name="T6" fmla="*/ 3 60000 65536"/>
                <a:gd name="T7" fmla="*/ 2 60000 65536"/>
                <a:gd name="T8" fmla="*/ 1 60000 65536"/>
                <a:gd name="T9" fmla="*/ 1218307 w 1235439"/>
                <a:gd name="T10" fmla="*/ 459157 h 1198653"/>
                <a:gd name="T11" fmla="*/ 1235439 w 1235439"/>
                <a:gd name="T12" fmla="*/ 717438 h 1198653"/>
              </a:gdLst>
              <a:ahLst/>
              <a:cxnLst>
                <a:cxn ang="T6">
                  <a:pos x="T0" y="T1"/>
                </a:cxn>
                <a:cxn ang="T7">
                  <a:pos x="T2" y="T3"/>
                </a:cxn>
                <a:cxn ang="T8">
                  <a:pos x="T4" y="T5"/>
                </a:cxn>
              </a:cxnLst>
              <a:rect l="T9" t="T10" r="T11" b="T12"/>
              <a:pathLst>
                <a:path w="1235439" h="1198653" stroke="0">
                  <a:moveTo>
                    <a:pt x="1218307" y="459157"/>
                  </a:moveTo>
                  <a:lnTo>
                    <a:pt x="1218306" y="459157"/>
                  </a:lnTo>
                  <a:cubicBezTo>
                    <a:pt x="1229688" y="505062"/>
                    <a:pt x="1235439" y="552112"/>
                    <a:pt x="1235439" y="599327"/>
                  </a:cubicBezTo>
                  <a:cubicBezTo>
                    <a:pt x="1235439" y="638989"/>
                    <a:pt x="1231381" y="678553"/>
                    <a:pt x="1223324" y="717437"/>
                  </a:cubicBezTo>
                  <a:lnTo>
                    <a:pt x="617720" y="599327"/>
                  </a:lnTo>
                  <a:close/>
                </a:path>
                <a:path w="1235439" h="1198653" fill="none">
                  <a:moveTo>
                    <a:pt x="1218307" y="459157"/>
                  </a:moveTo>
                  <a:lnTo>
                    <a:pt x="1218306" y="459157"/>
                  </a:lnTo>
                  <a:cubicBezTo>
                    <a:pt x="1229688" y="505062"/>
                    <a:pt x="1235439" y="552112"/>
                    <a:pt x="1235439" y="599327"/>
                  </a:cubicBezTo>
                  <a:cubicBezTo>
                    <a:pt x="1235439" y="638989"/>
                    <a:pt x="1231381" y="678553"/>
                    <a:pt x="1223324" y="7174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28718" name="Picture 47" descr="latex-image-1.pdf">
              <a:extLst>
                <a:ext uri="{FF2B5EF4-FFF2-40B4-BE49-F238E27FC236}">
                  <a16:creationId xmlns:a16="http://schemas.microsoft.com/office/drawing/2014/main" id="{2FC32BEE-B968-DA4B-B889-47C357BEAE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9" name="Picture 48" descr="latex-image-1.pdf">
              <a:extLst>
                <a:ext uri="{FF2B5EF4-FFF2-40B4-BE49-F238E27FC236}">
                  <a16:creationId xmlns:a16="http://schemas.microsoft.com/office/drawing/2014/main" id="{340FFFA1-7AEC-A341-BF6C-3F76F12812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0" name="Picture 49" descr="latex-image-1.pdf">
              <a:extLst>
                <a:ext uri="{FF2B5EF4-FFF2-40B4-BE49-F238E27FC236}">
                  <a16:creationId xmlns:a16="http://schemas.microsoft.com/office/drawing/2014/main" id="{C835C724-F7BC-5B41-A49A-61910F68EB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1" name="Picture 50" descr="latex-image-1.pdf">
              <a:extLst>
                <a:ext uri="{FF2B5EF4-FFF2-40B4-BE49-F238E27FC236}">
                  <a16:creationId xmlns:a16="http://schemas.microsoft.com/office/drawing/2014/main" id="{5566D545-7AB7-324C-A7AC-1E5A938F80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2" name="Picture 51" descr="latex-image-1.pdf">
              <a:extLst>
                <a:ext uri="{FF2B5EF4-FFF2-40B4-BE49-F238E27FC236}">
                  <a16:creationId xmlns:a16="http://schemas.microsoft.com/office/drawing/2014/main" id="{3525BBCB-C7A6-944E-8C81-986D680DBC2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3" name="Picture 52" descr="latex-image-1.pdf">
              <a:extLst>
                <a:ext uri="{FF2B5EF4-FFF2-40B4-BE49-F238E27FC236}">
                  <a16:creationId xmlns:a16="http://schemas.microsoft.com/office/drawing/2014/main" id="{4A202977-FB15-A742-9676-0247BAF0024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4" name="Picture 53" descr="latex-image-1.pdf">
              <a:extLst>
                <a:ext uri="{FF2B5EF4-FFF2-40B4-BE49-F238E27FC236}">
                  <a16:creationId xmlns:a16="http://schemas.microsoft.com/office/drawing/2014/main" id="{00358EA5-509C-3744-B257-6387EBF57E7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5" name="Picture 54" descr="latex-image-1.pdf">
              <a:extLst>
                <a:ext uri="{FF2B5EF4-FFF2-40B4-BE49-F238E27FC236}">
                  <a16:creationId xmlns:a16="http://schemas.microsoft.com/office/drawing/2014/main" id="{C4BE44D1-8A67-D147-9338-ACFDB5C64B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6" name="Picture 55" descr="latex-image-1.pdf">
              <a:extLst>
                <a:ext uri="{FF2B5EF4-FFF2-40B4-BE49-F238E27FC236}">
                  <a16:creationId xmlns:a16="http://schemas.microsoft.com/office/drawing/2014/main" id="{CD2FC437-2783-5D44-BDEF-2D61658EF70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8" name="Picture 53" descr="latex-image-1.pdf">
            <a:extLst>
              <a:ext uri="{FF2B5EF4-FFF2-40B4-BE49-F238E27FC236}">
                <a16:creationId xmlns:a16="http://schemas.microsoft.com/office/drawing/2014/main" id="{E38DF4D9-2693-8C47-A93A-308C8CCC821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94252" y="822507"/>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317D290-507D-5542-8825-AC0212355293}"/>
              </a:ext>
            </a:extLst>
          </p:cNvPr>
          <p:cNvSpPr>
            <a:spLocks noGrp="1"/>
          </p:cNvSpPr>
          <p:nvPr>
            <p:ph type="ftr" sz="quarter" idx="10"/>
          </p:nvPr>
        </p:nvSpPr>
        <p:spPr/>
        <p:txBody>
          <a:bodyPr/>
          <a:lstStyle/>
          <a:p>
            <a:pPr>
              <a:defRPr/>
            </a:pPr>
            <a:r>
              <a:rPr lang="fi-FI"/>
              <a:t>H.Avakian, LNF-INFN, Dec 15</a:t>
            </a:r>
            <a:endParaRPr lang="en-US"/>
          </a:p>
        </p:txBody>
      </p:sp>
      <p:pic>
        <p:nvPicPr>
          <p:cNvPr id="8" name="Picture 7">
            <a:extLst>
              <a:ext uri="{FF2B5EF4-FFF2-40B4-BE49-F238E27FC236}">
                <a16:creationId xmlns:a16="http://schemas.microsoft.com/office/drawing/2014/main" id="{9E771BDC-42F0-5243-8230-948C3F501C2A}"/>
              </a:ext>
            </a:extLst>
          </p:cNvPr>
          <p:cNvPicPr>
            <a:picLocks noChangeAspect="1"/>
          </p:cNvPicPr>
          <p:nvPr/>
        </p:nvPicPr>
        <p:blipFill>
          <a:blip r:embed="rId14"/>
          <a:stretch>
            <a:fillRect/>
          </a:stretch>
        </p:blipFill>
        <p:spPr>
          <a:xfrm>
            <a:off x="227413" y="3428316"/>
            <a:ext cx="3734987" cy="2274629"/>
          </a:xfrm>
          <a:prstGeom prst="rect">
            <a:avLst/>
          </a:prstGeom>
        </p:spPr>
      </p:pic>
      <p:pic>
        <p:nvPicPr>
          <p:cNvPr id="12" name="Picture 11">
            <a:extLst>
              <a:ext uri="{FF2B5EF4-FFF2-40B4-BE49-F238E27FC236}">
                <a16:creationId xmlns:a16="http://schemas.microsoft.com/office/drawing/2014/main" id="{C6B4F1A2-7B9A-5D42-A95B-988873B061BC}"/>
              </a:ext>
            </a:extLst>
          </p:cNvPr>
          <p:cNvPicPr>
            <a:picLocks noChangeAspect="1"/>
          </p:cNvPicPr>
          <p:nvPr/>
        </p:nvPicPr>
        <p:blipFill>
          <a:blip r:embed="rId15"/>
          <a:stretch>
            <a:fillRect/>
          </a:stretch>
        </p:blipFill>
        <p:spPr>
          <a:xfrm>
            <a:off x="5257800" y="3075467"/>
            <a:ext cx="3587630" cy="2667920"/>
          </a:xfrm>
          <a:prstGeom prst="rect">
            <a:avLst/>
          </a:prstGeom>
        </p:spPr>
      </p:pic>
      <p:sp>
        <p:nvSpPr>
          <p:cNvPr id="13" name="Oval 12">
            <a:extLst>
              <a:ext uri="{FF2B5EF4-FFF2-40B4-BE49-F238E27FC236}">
                <a16:creationId xmlns:a16="http://schemas.microsoft.com/office/drawing/2014/main" id="{EDC3744F-3595-474C-A564-D5BB77015498}"/>
              </a:ext>
            </a:extLst>
          </p:cNvPr>
          <p:cNvSpPr/>
          <p:nvPr/>
        </p:nvSpPr>
        <p:spPr>
          <a:xfrm>
            <a:off x="4357734" y="1732247"/>
            <a:ext cx="1738266" cy="980811"/>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A501BDE-3A90-FB40-90FD-1755F0AFD569}"/>
              </a:ext>
            </a:extLst>
          </p:cNvPr>
          <p:cNvSpPr/>
          <p:nvPr/>
        </p:nvSpPr>
        <p:spPr>
          <a:xfrm>
            <a:off x="6059252" y="1683291"/>
            <a:ext cx="798748" cy="98081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FDF175-4CDF-B242-8752-BB4731618416}"/>
              </a:ext>
            </a:extLst>
          </p:cNvPr>
          <p:cNvSpPr txBox="1"/>
          <p:nvPr/>
        </p:nvSpPr>
        <p:spPr>
          <a:xfrm>
            <a:off x="3916884" y="2427251"/>
            <a:ext cx="1152880" cy="338554"/>
          </a:xfrm>
          <a:prstGeom prst="rect">
            <a:avLst/>
          </a:prstGeom>
          <a:noFill/>
        </p:spPr>
        <p:txBody>
          <a:bodyPr wrap="none" rtlCol="0">
            <a:spAutoFit/>
          </a:bodyPr>
          <a:lstStyle/>
          <a:p>
            <a:r>
              <a:rPr lang="en-US" sz="1600" dirty="0"/>
              <a:t>kinematics</a:t>
            </a:r>
          </a:p>
        </p:txBody>
      </p:sp>
      <p:sp>
        <p:nvSpPr>
          <p:cNvPr id="71" name="TextBox 70">
            <a:extLst>
              <a:ext uri="{FF2B5EF4-FFF2-40B4-BE49-F238E27FC236}">
                <a16:creationId xmlns:a16="http://schemas.microsoft.com/office/drawing/2014/main" id="{8DA5F258-1064-514D-A916-7B800A50AB92}"/>
              </a:ext>
            </a:extLst>
          </p:cNvPr>
          <p:cNvSpPr txBox="1"/>
          <p:nvPr/>
        </p:nvSpPr>
        <p:spPr>
          <a:xfrm>
            <a:off x="6019801" y="2513900"/>
            <a:ext cx="1195778" cy="338554"/>
          </a:xfrm>
          <a:prstGeom prst="rect">
            <a:avLst/>
          </a:prstGeom>
          <a:noFill/>
        </p:spPr>
        <p:txBody>
          <a:bodyPr wrap="square" rtlCol="0">
            <a:spAutoFit/>
          </a:bodyPr>
          <a:lstStyle/>
          <a:p>
            <a:r>
              <a:rPr lang="en-US" sz="1600" dirty="0">
                <a:solidFill>
                  <a:srgbClr val="C00000"/>
                </a:solidFill>
              </a:rPr>
              <a:t>Correlation</a:t>
            </a:r>
            <a:endParaRPr lang="en-US" sz="1600" dirty="0"/>
          </a:p>
        </p:txBody>
      </p:sp>
      <p:sp>
        <p:nvSpPr>
          <p:cNvPr id="72" name="TextBox 71">
            <a:extLst>
              <a:ext uri="{FF2B5EF4-FFF2-40B4-BE49-F238E27FC236}">
                <a16:creationId xmlns:a16="http://schemas.microsoft.com/office/drawing/2014/main" id="{00135024-B29C-0740-B86B-3C0EA7C7422C}"/>
              </a:ext>
            </a:extLst>
          </p:cNvPr>
          <p:cNvSpPr txBox="1"/>
          <p:nvPr/>
        </p:nvSpPr>
        <p:spPr>
          <a:xfrm>
            <a:off x="7207561" y="1750721"/>
            <a:ext cx="1195778" cy="338554"/>
          </a:xfrm>
          <a:prstGeom prst="rect">
            <a:avLst/>
          </a:prstGeom>
          <a:noFill/>
        </p:spPr>
        <p:txBody>
          <a:bodyPr wrap="square" rtlCol="0">
            <a:spAutoFit/>
          </a:bodyPr>
          <a:lstStyle/>
          <a:p>
            <a:r>
              <a:rPr lang="en-US" sz="1600" dirty="0">
                <a:solidFill>
                  <a:srgbClr val="C00000"/>
                </a:solidFill>
              </a:rPr>
              <a:t>modulation</a:t>
            </a:r>
            <a:endParaRPr lang="en-US" sz="1600" dirty="0"/>
          </a:p>
        </p:txBody>
      </p:sp>
      <p:sp>
        <p:nvSpPr>
          <p:cNvPr id="15" name="TextBox 14">
            <a:extLst>
              <a:ext uri="{FF2B5EF4-FFF2-40B4-BE49-F238E27FC236}">
                <a16:creationId xmlns:a16="http://schemas.microsoft.com/office/drawing/2014/main" id="{0851D70A-79DD-904E-B38B-7C0032BA936E}"/>
              </a:ext>
            </a:extLst>
          </p:cNvPr>
          <p:cNvSpPr txBox="1"/>
          <p:nvPr/>
        </p:nvSpPr>
        <p:spPr>
          <a:xfrm>
            <a:off x="6057593" y="4268735"/>
            <a:ext cx="482824" cy="307777"/>
          </a:xfrm>
          <a:prstGeom prst="rect">
            <a:avLst/>
          </a:prstGeom>
          <a:noFill/>
        </p:spPr>
        <p:txBody>
          <a:bodyPr wrap="none" rtlCol="0">
            <a:spAutoFit/>
          </a:bodyPr>
          <a:lstStyle/>
          <a:p>
            <a:r>
              <a:rPr lang="en-US" sz="1400" dirty="0"/>
              <a:t>e16</a:t>
            </a:r>
          </a:p>
        </p:txBody>
      </p:sp>
      <p:sp>
        <p:nvSpPr>
          <p:cNvPr id="74" name="TextBox 73">
            <a:extLst>
              <a:ext uri="{FF2B5EF4-FFF2-40B4-BE49-F238E27FC236}">
                <a16:creationId xmlns:a16="http://schemas.microsoft.com/office/drawing/2014/main" id="{F0FB8396-635F-3C4B-9DC8-23D97E0B6ED1}"/>
              </a:ext>
            </a:extLst>
          </p:cNvPr>
          <p:cNvSpPr txBox="1"/>
          <p:nvPr/>
        </p:nvSpPr>
        <p:spPr>
          <a:xfrm>
            <a:off x="6217214" y="3598718"/>
            <a:ext cx="433132" cy="307777"/>
          </a:xfrm>
          <a:prstGeom prst="rect">
            <a:avLst/>
          </a:prstGeom>
          <a:noFill/>
        </p:spPr>
        <p:txBody>
          <a:bodyPr wrap="none" rtlCol="0">
            <a:spAutoFit/>
          </a:bodyPr>
          <a:lstStyle/>
          <a:p>
            <a:r>
              <a:rPr lang="en-US" sz="1400" dirty="0"/>
              <a:t>e1f</a:t>
            </a:r>
          </a:p>
        </p:txBody>
      </p:sp>
      <p:sp>
        <p:nvSpPr>
          <p:cNvPr id="16" name="TextBox 15">
            <a:extLst>
              <a:ext uri="{FF2B5EF4-FFF2-40B4-BE49-F238E27FC236}">
                <a16:creationId xmlns:a16="http://schemas.microsoft.com/office/drawing/2014/main" id="{D0AAC4BE-F61E-374E-B891-1F6956456894}"/>
              </a:ext>
            </a:extLst>
          </p:cNvPr>
          <p:cNvSpPr txBox="1"/>
          <p:nvPr/>
        </p:nvSpPr>
        <p:spPr>
          <a:xfrm>
            <a:off x="7661494" y="4374738"/>
            <a:ext cx="853119" cy="307777"/>
          </a:xfrm>
          <a:prstGeom prst="rect">
            <a:avLst/>
          </a:prstGeom>
          <a:noFill/>
        </p:spPr>
        <p:txBody>
          <a:bodyPr wrap="none" rtlCol="0">
            <a:spAutoFit/>
          </a:bodyPr>
          <a:lstStyle/>
          <a:p>
            <a:r>
              <a:rPr lang="en-US" sz="1400" dirty="0">
                <a:solidFill>
                  <a:srgbClr val="C00000"/>
                </a:solidFill>
              </a:rPr>
              <a:t>CLAS12</a:t>
            </a:r>
          </a:p>
        </p:txBody>
      </p:sp>
    </p:spTree>
    <p:extLst>
      <p:ext uri="{BB962C8B-B14F-4D97-AF65-F5344CB8AC3E}">
        <p14:creationId xmlns:p14="http://schemas.microsoft.com/office/powerpoint/2010/main" val="2603405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4DA98E-0E67-DD43-8A28-D3CA38FCA14F}"/>
              </a:ext>
            </a:extLst>
          </p:cNvPr>
          <p:cNvPicPr>
            <a:picLocks noChangeAspect="1"/>
          </p:cNvPicPr>
          <p:nvPr/>
        </p:nvPicPr>
        <p:blipFill>
          <a:blip r:embed="rId2"/>
          <a:stretch>
            <a:fillRect/>
          </a:stretch>
        </p:blipFill>
        <p:spPr>
          <a:xfrm>
            <a:off x="1" y="1445458"/>
            <a:ext cx="4568042" cy="3881457"/>
          </a:xfrm>
          <a:prstGeom prst="rect">
            <a:avLst/>
          </a:prstGeom>
        </p:spPr>
      </p:pic>
      <p:sp>
        <p:nvSpPr>
          <p:cNvPr id="2" name="Title 1">
            <a:extLst>
              <a:ext uri="{FF2B5EF4-FFF2-40B4-BE49-F238E27FC236}">
                <a16:creationId xmlns:a16="http://schemas.microsoft.com/office/drawing/2014/main" id="{5461F5AA-A325-B341-9657-0806FA4CAF3F}"/>
              </a:ext>
            </a:extLst>
          </p:cNvPr>
          <p:cNvSpPr>
            <a:spLocks noGrp="1"/>
          </p:cNvSpPr>
          <p:nvPr>
            <p:ph type="title"/>
          </p:nvPr>
        </p:nvSpPr>
        <p:spPr/>
        <p:txBody>
          <a:bodyPr/>
          <a:lstStyle/>
          <a:p>
            <a:r>
              <a:rPr lang="en-US" dirty="0"/>
              <a:t>CLAS12 Studies: </a:t>
            </a:r>
            <a:r>
              <a:rPr lang="en-US" dirty="0" err="1"/>
              <a:t>pions</a:t>
            </a:r>
            <a:endParaRPr lang="en-US" dirty="0"/>
          </a:p>
        </p:txBody>
      </p:sp>
      <p:sp>
        <p:nvSpPr>
          <p:cNvPr id="3" name="Footer Placeholder 2">
            <a:extLst>
              <a:ext uri="{FF2B5EF4-FFF2-40B4-BE49-F238E27FC236}">
                <a16:creationId xmlns:a16="http://schemas.microsoft.com/office/drawing/2014/main" id="{FB30A35E-5B9D-F846-9D85-C94166095577}"/>
              </a:ext>
            </a:extLst>
          </p:cNvPr>
          <p:cNvSpPr>
            <a:spLocks noGrp="1"/>
          </p:cNvSpPr>
          <p:nvPr>
            <p:ph type="ftr" sz="quarter" idx="10"/>
          </p:nvPr>
        </p:nvSpPr>
        <p:spPr/>
        <p:txBody>
          <a:bodyPr/>
          <a:lstStyle/>
          <a:p>
            <a:pPr>
              <a:defRPr/>
            </a:pPr>
            <a:r>
              <a:rPr lang="fi-FI"/>
              <a:t>H.Avakian, LNF-INFN, Dec 15</a:t>
            </a:r>
            <a:endParaRPr lang="en-US"/>
          </a:p>
        </p:txBody>
      </p:sp>
      <p:sp>
        <p:nvSpPr>
          <p:cNvPr id="4" name="Slide Number Placeholder 3">
            <a:extLst>
              <a:ext uri="{FF2B5EF4-FFF2-40B4-BE49-F238E27FC236}">
                <a16:creationId xmlns:a16="http://schemas.microsoft.com/office/drawing/2014/main" id="{B99EFEF6-1113-3944-809A-E622B9F1D506}"/>
              </a:ext>
            </a:extLst>
          </p:cNvPr>
          <p:cNvSpPr>
            <a:spLocks noGrp="1"/>
          </p:cNvSpPr>
          <p:nvPr>
            <p:ph type="sldNum" sz="quarter" idx="11"/>
          </p:nvPr>
        </p:nvSpPr>
        <p:spPr/>
        <p:txBody>
          <a:bodyPr/>
          <a:lstStyle/>
          <a:p>
            <a:fld id="{7F0A90D4-9BF5-49F2-9BA0-30B9C0480A80}" type="slidenum">
              <a:rPr lang="en-US" altLang="en-US" smtClean="0"/>
              <a:pPr/>
              <a:t>116</a:t>
            </a:fld>
            <a:endParaRPr lang="en-US" altLang="en-US"/>
          </a:p>
        </p:txBody>
      </p:sp>
      <p:sp>
        <p:nvSpPr>
          <p:cNvPr id="5" name="TextBox 4">
            <a:extLst>
              <a:ext uri="{FF2B5EF4-FFF2-40B4-BE49-F238E27FC236}">
                <a16:creationId xmlns:a16="http://schemas.microsoft.com/office/drawing/2014/main" id="{02595A35-7215-4C45-AD7A-8041AC0B5F1D}"/>
              </a:ext>
            </a:extLst>
          </p:cNvPr>
          <p:cNvSpPr txBox="1"/>
          <p:nvPr/>
        </p:nvSpPr>
        <p:spPr>
          <a:xfrm>
            <a:off x="228600" y="990600"/>
            <a:ext cx="5660524" cy="369332"/>
          </a:xfrm>
          <a:prstGeom prst="rect">
            <a:avLst/>
          </a:prstGeom>
          <a:noFill/>
        </p:spPr>
        <p:txBody>
          <a:bodyPr wrap="none" rtlCol="0">
            <a:spAutoFit/>
          </a:bodyPr>
          <a:lstStyle/>
          <a:p>
            <a:r>
              <a:rPr lang="en-US" sz="1800" dirty="0"/>
              <a:t>Using PEPSI (LUND) generator rapidity in </a:t>
            </a:r>
            <a:r>
              <a:rPr lang="en-US" sz="1800" dirty="0" err="1"/>
              <a:t>Breit</a:t>
            </a:r>
            <a:r>
              <a:rPr lang="en-US" sz="1800" dirty="0"/>
              <a:t> frame</a:t>
            </a:r>
          </a:p>
        </p:txBody>
      </p:sp>
      <p:sp>
        <p:nvSpPr>
          <p:cNvPr id="14" name="TextBox 13">
            <a:extLst>
              <a:ext uri="{FF2B5EF4-FFF2-40B4-BE49-F238E27FC236}">
                <a16:creationId xmlns:a16="http://schemas.microsoft.com/office/drawing/2014/main" id="{CE0B456E-BF11-3549-9167-4ADA767576CE}"/>
              </a:ext>
            </a:extLst>
          </p:cNvPr>
          <p:cNvSpPr txBox="1"/>
          <p:nvPr/>
        </p:nvSpPr>
        <p:spPr>
          <a:xfrm>
            <a:off x="1143000" y="5615325"/>
            <a:ext cx="7315200" cy="707886"/>
          </a:xfrm>
          <a:prstGeom prst="rect">
            <a:avLst/>
          </a:prstGeom>
          <a:noFill/>
        </p:spPr>
        <p:txBody>
          <a:bodyPr wrap="square" rtlCol="0">
            <a:spAutoFit/>
          </a:bodyPr>
          <a:lstStyle/>
          <a:p>
            <a:r>
              <a:rPr lang="en-US" sz="2000" dirty="0"/>
              <a:t>Distributions  of </a:t>
            </a:r>
            <a:r>
              <a:rPr lang="en-US" sz="2000" dirty="0" err="1"/>
              <a:t>pions</a:t>
            </a:r>
            <a:r>
              <a:rPr lang="en-US" sz="2000" dirty="0"/>
              <a:t> vs rapidity  in good agreement with LUND-MC (LEPTO) in most of the kinematics</a:t>
            </a:r>
          </a:p>
        </p:txBody>
      </p:sp>
      <p:sp>
        <p:nvSpPr>
          <p:cNvPr id="6" name="Rectangle 5">
            <a:extLst>
              <a:ext uri="{FF2B5EF4-FFF2-40B4-BE49-F238E27FC236}">
                <a16:creationId xmlns:a16="http://schemas.microsoft.com/office/drawing/2014/main" id="{710ECE1B-525C-EB45-AB05-1EE62A94F4DD}"/>
              </a:ext>
            </a:extLst>
          </p:cNvPr>
          <p:cNvSpPr/>
          <p:nvPr/>
        </p:nvSpPr>
        <p:spPr>
          <a:xfrm>
            <a:off x="5889124" y="983752"/>
            <a:ext cx="2984600" cy="523220"/>
          </a:xfrm>
          <a:prstGeom prst="rect">
            <a:avLst/>
          </a:prstGeom>
        </p:spPr>
        <p:txBody>
          <a:bodyPr wrap="none">
            <a:spAutoFit/>
          </a:bodyPr>
          <a:lstStyle/>
          <a:p>
            <a:r>
              <a:rPr lang="en-US" sz="1400" dirty="0" err="1"/>
              <a:t>Boglione</a:t>
            </a:r>
            <a:r>
              <a:rPr lang="en-US" sz="1400" dirty="0"/>
              <a:t> et al</a:t>
            </a:r>
          </a:p>
          <a:p>
            <a:r>
              <a:rPr lang="en-US" sz="1400" dirty="0"/>
              <a:t>https://arxiv.org/pdf/1904.12882.pdf</a:t>
            </a:r>
          </a:p>
        </p:txBody>
      </p:sp>
      <p:sp>
        <p:nvSpPr>
          <p:cNvPr id="10" name="TextBox 9">
            <a:extLst>
              <a:ext uri="{FF2B5EF4-FFF2-40B4-BE49-F238E27FC236}">
                <a16:creationId xmlns:a16="http://schemas.microsoft.com/office/drawing/2014/main" id="{378ADC86-D60C-964F-B39A-BE9CBAD2401F}"/>
              </a:ext>
            </a:extLst>
          </p:cNvPr>
          <p:cNvSpPr txBox="1"/>
          <p:nvPr/>
        </p:nvSpPr>
        <p:spPr>
          <a:xfrm>
            <a:off x="905279" y="4191000"/>
            <a:ext cx="2757486" cy="584775"/>
          </a:xfrm>
          <a:prstGeom prst="rect">
            <a:avLst/>
          </a:prstGeom>
          <a:noFill/>
        </p:spPr>
        <p:txBody>
          <a:bodyPr wrap="none" rtlCol="0">
            <a:spAutoFit/>
          </a:bodyPr>
          <a:lstStyle/>
          <a:p>
            <a:r>
              <a:rPr lang="en-US" sz="1600" dirty="0"/>
              <a:t>Open symbols MC</a:t>
            </a:r>
          </a:p>
          <a:p>
            <a:r>
              <a:rPr lang="en-US" sz="1600" dirty="0"/>
              <a:t>Filled symbols CLAS12 data</a:t>
            </a:r>
          </a:p>
        </p:txBody>
      </p:sp>
      <p:pic>
        <p:nvPicPr>
          <p:cNvPr id="13" name="Picture 12">
            <a:extLst>
              <a:ext uri="{FF2B5EF4-FFF2-40B4-BE49-F238E27FC236}">
                <a16:creationId xmlns:a16="http://schemas.microsoft.com/office/drawing/2014/main" id="{79838F7C-1D1A-8747-8501-A707AF6AB856}"/>
              </a:ext>
            </a:extLst>
          </p:cNvPr>
          <p:cNvPicPr>
            <a:picLocks noChangeAspect="1"/>
          </p:cNvPicPr>
          <p:nvPr/>
        </p:nvPicPr>
        <p:blipFill>
          <a:blip r:embed="rId3"/>
          <a:stretch>
            <a:fillRect/>
          </a:stretch>
        </p:blipFill>
        <p:spPr>
          <a:xfrm>
            <a:off x="4543303" y="1464261"/>
            <a:ext cx="4549186" cy="3659942"/>
          </a:xfrm>
          <a:prstGeom prst="rect">
            <a:avLst/>
          </a:prstGeom>
        </p:spPr>
      </p:pic>
      <p:sp>
        <p:nvSpPr>
          <p:cNvPr id="15" name="Rectangle 14">
            <a:extLst>
              <a:ext uri="{FF2B5EF4-FFF2-40B4-BE49-F238E27FC236}">
                <a16:creationId xmlns:a16="http://schemas.microsoft.com/office/drawing/2014/main" id="{024043E0-A9E2-C549-9BBE-CF64E27FC53E}"/>
              </a:ext>
            </a:extLst>
          </p:cNvPr>
          <p:cNvSpPr/>
          <p:nvPr/>
        </p:nvSpPr>
        <p:spPr>
          <a:xfrm>
            <a:off x="5473321" y="3915500"/>
            <a:ext cx="1043876" cy="369332"/>
          </a:xfrm>
          <a:prstGeom prst="rect">
            <a:avLst/>
          </a:prstGeom>
        </p:spPr>
        <p:txBody>
          <a:bodyPr wrap="none">
            <a:spAutoFit/>
          </a:bodyPr>
          <a:lstStyle/>
          <a:p>
            <a:r>
              <a:rPr lang="en-US" dirty="0"/>
              <a:t>CLAS12</a:t>
            </a:r>
          </a:p>
        </p:txBody>
      </p:sp>
      <p:sp>
        <p:nvSpPr>
          <p:cNvPr id="16" name="Rectangle 15">
            <a:extLst>
              <a:ext uri="{FF2B5EF4-FFF2-40B4-BE49-F238E27FC236}">
                <a16:creationId xmlns:a16="http://schemas.microsoft.com/office/drawing/2014/main" id="{E9977FF6-5F2C-4745-9871-639BF713E775}"/>
              </a:ext>
            </a:extLst>
          </p:cNvPr>
          <p:cNvSpPr/>
          <p:nvPr/>
        </p:nvSpPr>
        <p:spPr>
          <a:xfrm>
            <a:off x="7422475" y="3915500"/>
            <a:ext cx="543739" cy="369332"/>
          </a:xfrm>
          <a:prstGeom prst="rect">
            <a:avLst/>
          </a:prstGeom>
        </p:spPr>
        <p:txBody>
          <a:bodyPr wrap="none">
            <a:spAutoFit/>
          </a:bodyPr>
          <a:lstStyle/>
          <a:p>
            <a:r>
              <a:rPr lang="en-US" dirty="0"/>
              <a:t>MC</a:t>
            </a:r>
          </a:p>
        </p:txBody>
      </p:sp>
    </p:spTree>
    <p:extLst>
      <p:ext uri="{BB962C8B-B14F-4D97-AF65-F5344CB8AC3E}">
        <p14:creationId xmlns:p14="http://schemas.microsoft.com/office/powerpoint/2010/main" val="27721312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62A0-CE4A-C14D-A4E6-3AF4C8412139}"/>
              </a:ext>
            </a:extLst>
          </p:cNvPr>
          <p:cNvSpPr>
            <a:spLocks noGrp="1"/>
          </p:cNvSpPr>
          <p:nvPr>
            <p:ph type="title"/>
          </p:nvPr>
        </p:nvSpPr>
        <p:spPr/>
        <p:txBody>
          <a:bodyPr/>
          <a:lstStyle/>
          <a:p>
            <a:r>
              <a:rPr lang="en-US" dirty="0"/>
              <a:t>Opportunities with 24 GeV</a:t>
            </a:r>
          </a:p>
        </p:txBody>
      </p:sp>
      <p:sp>
        <p:nvSpPr>
          <p:cNvPr id="3" name="Content Placeholder 2">
            <a:extLst>
              <a:ext uri="{FF2B5EF4-FFF2-40B4-BE49-F238E27FC236}">
                <a16:creationId xmlns:a16="http://schemas.microsoft.com/office/drawing/2014/main" id="{707ECB63-CB3F-FB4C-874B-6A5B816FDC93}"/>
              </a:ext>
            </a:extLst>
          </p:cNvPr>
          <p:cNvSpPr>
            <a:spLocks noGrp="1"/>
          </p:cNvSpPr>
          <p:nvPr>
            <p:ph idx="1"/>
          </p:nvPr>
        </p:nvSpPr>
        <p:spPr>
          <a:xfrm>
            <a:off x="-76200" y="1281526"/>
            <a:ext cx="9296400" cy="4240213"/>
          </a:xfrm>
        </p:spPr>
        <p:txBody>
          <a:bodyPr/>
          <a:lstStyle/>
          <a:p>
            <a:pPr lvl="1"/>
            <a:r>
              <a:rPr lang="en-US" dirty="0"/>
              <a:t>Enhance the range in transverse momentum P</a:t>
            </a:r>
            <a:r>
              <a:rPr lang="en-US" baseline="-25000" dirty="0"/>
              <a:t>T</a:t>
            </a:r>
            <a:r>
              <a:rPr lang="en-US" dirty="0"/>
              <a:t> of hadrons</a:t>
            </a:r>
          </a:p>
          <a:p>
            <a:pPr lvl="2"/>
            <a:r>
              <a:rPr lang="en-US" dirty="0"/>
              <a:t>Access to P</a:t>
            </a:r>
            <a:r>
              <a:rPr lang="en-US" baseline="-25000" dirty="0"/>
              <a:t>T</a:t>
            </a:r>
            <a:r>
              <a:rPr lang="en-US" dirty="0"/>
              <a:t>-region where the dependence of the </a:t>
            </a:r>
            <a:r>
              <a:rPr lang="en-US" dirty="0" err="1"/>
              <a:t>k</a:t>
            </a:r>
            <a:r>
              <a:rPr lang="en-US" baseline="-25000" dirty="0" err="1"/>
              <a:t>T</a:t>
            </a:r>
            <a:r>
              <a:rPr lang="en-US" dirty="0"/>
              <a:t>-dependences of different flavors (valence and sea) and polarization states is most significant</a:t>
            </a:r>
          </a:p>
          <a:p>
            <a:pPr lvl="1"/>
            <a:r>
              <a:rPr lang="en-US" dirty="0"/>
              <a:t>Enhance the Q</a:t>
            </a:r>
            <a:r>
              <a:rPr lang="en-US" baseline="30000" dirty="0"/>
              <a:t>2</a:t>
            </a:r>
            <a:r>
              <a:rPr lang="en-US" dirty="0"/>
              <a:t> range</a:t>
            </a:r>
          </a:p>
          <a:p>
            <a:pPr lvl="2"/>
            <a:r>
              <a:rPr lang="en-US" dirty="0"/>
              <a:t>Increase significant the range of high Q2, where the theory is supposed to work better, and allow studies of evolution properties</a:t>
            </a:r>
          </a:p>
          <a:p>
            <a:pPr lvl="1"/>
            <a:r>
              <a:rPr lang="en-US" dirty="0"/>
              <a:t>Enhance the x-range</a:t>
            </a:r>
          </a:p>
          <a:p>
            <a:pPr lvl="2"/>
            <a:r>
              <a:rPr lang="en-US" dirty="0"/>
              <a:t>Access the the full kinematical range (x&gt;0.03-0.04) where the non-perturbative sea is expected to be significant</a:t>
            </a:r>
          </a:p>
          <a:p>
            <a:pPr lvl="1"/>
            <a:endParaRPr lang="en-US" dirty="0"/>
          </a:p>
        </p:txBody>
      </p:sp>
      <p:sp>
        <p:nvSpPr>
          <p:cNvPr id="4" name="Footer Placeholder 3">
            <a:extLst>
              <a:ext uri="{FF2B5EF4-FFF2-40B4-BE49-F238E27FC236}">
                <a16:creationId xmlns:a16="http://schemas.microsoft.com/office/drawing/2014/main" id="{7F70BB6C-0235-914B-9EB6-957104977B0F}"/>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2D78C40C-E6A2-6B43-8663-FD8C74597E87}"/>
              </a:ext>
            </a:extLst>
          </p:cNvPr>
          <p:cNvSpPr>
            <a:spLocks noGrp="1"/>
          </p:cNvSpPr>
          <p:nvPr>
            <p:ph type="sldNum" sz="quarter" idx="11"/>
          </p:nvPr>
        </p:nvSpPr>
        <p:spPr/>
        <p:txBody>
          <a:bodyPr/>
          <a:lstStyle/>
          <a:p>
            <a:pPr>
              <a:defRPr/>
            </a:pPr>
            <a:fld id="{90BCEC60-966E-5046-BDA9-C52971E7D1CA}" type="slidenum">
              <a:rPr lang="en-US" altLang="en-US" smtClean="0"/>
              <a:pPr>
                <a:defRPr/>
              </a:pPr>
              <a:t>117</a:t>
            </a:fld>
            <a:endParaRPr lang="en-US" altLang="en-US"/>
          </a:p>
        </p:txBody>
      </p:sp>
      <p:sp>
        <p:nvSpPr>
          <p:cNvPr id="6" name="TextBox 5">
            <a:extLst>
              <a:ext uri="{FF2B5EF4-FFF2-40B4-BE49-F238E27FC236}">
                <a16:creationId xmlns:a16="http://schemas.microsoft.com/office/drawing/2014/main" id="{4C5FB536-7198-734B-9782-851B033BC3F4}"/>
              </a:ext>
            </a:extLst>
          </p:cNvPr>
          <p:cNvSpPr txBox="1"/>
          <p:nvPr/>
        </p:nvSpPr>
        <p:spPr>
          <a:xfrm>
            <a:off x="42266" y="732896"/>
            <a:ext cx="6163867" cy="461665"/>
          </a:xfrm>
          <a:prstGeom prst="rect">
            <a:avLst/>
          </a:prstGeom>
          <a:noFill/>
        </p:spPr>
        <p:txBody>
          <a:bodyPr wrap="none" rtlCol="0">
            <a:spAutoFit/>
          </a:bodyPr>
          <a:lstStyle/>
          <a:p>
            <a:r>
              <a:rPr lang="en-US" dirty="0"/>
              <a:t>Significantly wider phase space would allow</a:t>
            </a:r>
          </a:p>
        </p:txBody>
      </p:sp>
    </p:spTree>
    <p:extLst>
      <p:ext uri="{BB962C8B-B14F-4D97-AF65-F5344CB8AC3E}">
        <p14:creationId xmlns:p14="http://schemas.microsoft.com/office/powerpoint/2010/main" val="21229375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nvGrpSpPr>
        <p:grpSpPr bwMode="auto">
          <a:xfrm>
            <a:off x="6096000" y="304800"/>
            <a:ext cx="3200400" cy="1846263"/>
            <a:chOff x="3886200" y="1049338"/>
            <a:chExt cx="5257800" cy="3141662"/>
          </a:xfrm>
        </p:grpSpPr>
        <p:pic>
          <p:nvPicPr>
            <p:cNvPr id="67606" name="Picture 33"/>
            <p:cNvPicPr>
              <a:picLocks noChangeAspect="1" noChangeArrowheads="1"/>
            </p:cNvPicPr>
            <p:nvPr/>
          </p:nvPicPr>
          <p:blipFill>
            <a:blip r:embed="rId3">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7"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67608"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7585" name="Title 1"/>
          <p:cNvSpPr>
            <a:spLocks noGrp="1"/>
          </p:cNvSpPr>
          <p:nvPr>
            <p:ph type="title"/>
          </p:nvPr>
        </p:nvSpPr>
        <p:spPr>
          <a:xfrm>
            <a:off x="0" y="228600"/>
            <a:ext cx="7010400" cy="411163"/>
          </a:xfrm>
        </p:spPr>
        <p:txBody>
          <a:bodyPr/>
          <a:lstStyle/>
          <a:p>
            <a:r>
              <a:rPr lang="en-US" altLang="en-US" sz="2800" dirty="0"/>
              <a:t>MC Generator to simulate  SIDIS output</a:t>
            </a:r>
          </a:p>
        </p:txBody>
      </p:sp>
      <p:sp>
        <p:nvSpPr>
          <p:cNvPr id="67587" name="TextBox 10"/>
          <p:cNvSpPr txBox="1">
            <a:spLocks noChangeArrowheads="1"/>
          </p:cNvSpPr>
          <p:nvPr/>
        </p:nvSpPr>
        <p:spPr bwMode="auto">
          <a:xfrm>
            <a:off x="2438400" y="914400"/>
            <a:ext cx="32766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 (10D)</a:t>
            </a:r>
          </a:p>
        </p:txBody>
      </p:sp>
      <p:sp>
        <p:nvSpPr>
          <p:cNvPr id="67588" name="Slide Number Placeholder 1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A3520EC-4123-E940-997F-599C2D3D0F36}" type="slidenum">
              <a:rPr lang="en-US" altLang="en-US" sz="1400"/>
              <a:pPr>
                <a:spcBef>
                  <a:spcPct val="0"/>
                </a:spcBef>
                <a:buFontTx/>
                <a:buNone/>
              </a:pPr>
              <a:t>118</a:t>
            </a:fld>
            <a:endParaRPr lang="en-US" altLang="en-US" sz="1400"/>
          </a:p>
        </p:txBody>
      </p:sp>
      <p:sp>
        <p:nvSpPr>
          <p:cNvPr id="67589" name="Footer Placeholder 17"/>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i-FI" altLang="en-US" sz="1400"/>
              <a:t>H.Avakian, LNF-INFN, Dec 15</a:t>
            </a:r>
            <a:endParaRPr lang="en-US" altLang="en-US" sz="1400"/>
          </a:p>
        </p:txBody>
      </p:sp>
      <p:sp>
        <p:nvSpPr>
          <p:cNvPr id="67590" name="TextBox 2"/>
          <p:cNvSpPr txBox="1">
            <a:spLocks noChangeArrowheads="1"/>
          </p:cNvSpPr>
          <p:nvPr/>
        </p:nvSpPr>
        <p:spPr bwMode="auto">
          <a:xfrm>
            <a:off x="381000" y="3200400"/>
            <a:ext cx="825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step-1 </a:t>
            </a:r>
          </a:p>
        </p:txBody>
      </p:sp>
      <p:pic>
        <p:nvPicPr>
          <p:cNvPr id="67591"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36830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5"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038600"/>
            <a:ext cx="142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3" name="TextBox 23"/>
          <p:cNvSpPr txBox="1">
            <a:spLocks noChangeArrowheads="1"/>
          </p:cNvSpPr>
          <p:nvPr/>
        </p:nvSpPr>
        <p:spPr bwMode="auto">
          <a:xfrm>
            <a:off x="304800" y="4114800"/>
            <a:ext cx="3132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step-2 (for a given E</a:t>
            </a:r>
            <a:r>
              <a:rPr lang="en-US" altLang="en-US" sz="1800" baseline="-25000"/>
              <a:t>beam</a:t>
            </a:r>
            <a:r>
              <a:rPr lang="en-US" altLang="en-US" sz="1800"/>
              <a:t>,</a:t>
            </a:r>
            <a:r>
              <a:rPr lang="en-US" altLang="en-US" sz="1800">
                <a:latin typeface="Symbol" charset="2"/>
              </a:rPr>
              <a:t>l,L)</a:t>
            </a:r>
            <a:r>
              <a:rPr lang="en-US" altLang="en-US" sz="1800"/>
              <a:t> </a:t>
            </a:r>
          </a:p>
        </p:txBody>
      </p:sp>
      <p:sp>
        <p:nvSpPr>
          <p:cNvPr id="67594" name="TextBox 24"/>
          <p:cNvSpPr txBox="1">
            <a:spLocks noChangeArrowheads="1"/>
          </p:cNvSpPr>
          <p:nvPr/>
        </p:nvSpPr>
        <p:spPr bwMode="auto">
          <a:xfrm>
            <a:off x="0" y="4648200"/>
            <a:ext cx="53943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step-3 (detected for a given Detector configuration</a:t>
            </a:r>
            <a:r>
              <a:rPr lang="en-US" altLang="en-US" sz="1800">
                <a:latin typeface="Symbol" charset="2"/>
              </a:rPr>
              <a:t>)</a:t>
            </a:r>
            <a:r>
              <a:rPr lang="en-US" altLang="en-US" sz="1800"/>
              <a:t> </a:t>
            </a:r>
          </a:p>
        </p:txBody>
      </p:sp>
      <p:pic>
        <p:nvPicPr>
          <p:cNvPr id="67595" name="Picture 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953000"/>
            <a:ext cx="395287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6" name="TextBox 9"/>
          <p:cNvSpPr txBox="1">
            <a:spLocks noChangeArrowheads="1"/>
          </p:cNvSpPr>
          <p:nvPr/>
        </p:nvSpPr>
        <p:spPr bwMode="auto">
          <a:xfrm>
            <a:off x="6477000" y="2895600"/>
            <a:ext cx="218122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Provide a set of SF</a:t>
            </a:r>
            <a:r>
              <a:rPr lang="en-US" altLang="en-US" sz="1800" baseline="-25000"/>
              <a:t>l</a:t>
            </a:r>
          </a:p>
        </p:txBody>
      </p:sp>
      <p:cxnSp>
        <p:nvCxnSpPr>
          <p:cNvPr id="31" name="Straight Arrow Connector 30"/>
          <p:cNvCxnSpPr/>
          <p:nvPr/>
        </p:nvCxnSpPr>
        <p:spPr>
          <a:xfrm>
            <a:off x="5257800" y="3581400"/>
            <a:ext cx="228600" cy="2133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598" name="TextBox 32"/>
          <p:cNvSpPr txBox="1">
            <a:spLocks noChangeArrowheads="1"/>
          </p:cNvSpPr>
          <p:nvPr/>
        </p:nvSpPr>
        <p:spPr bwMode="auto">
          <a:xfrm>
            <a:off x="5943600" y="3733800"/>
            <a:ext cx="3048000" cy="10772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For a given model/theory based on underlying non-</a:t>
            </a:r>
            <a:r>
              <a:rPr lang="en-US" altLang="en-US" sz="1600" dirty="0" err="1"/>
              <a:t>perturbative</a:t>
            </a:r>
            <a:r>
              <a:rPr lang="en-US" altLang="en-US" sz="1600" dirty="0"/>
              <a:t>  input and assumptions calculate </a:t>
            </a:r>
            <a:r>
              <a:rPr lang="en-US" altLang="en-US" sz="1600" dirty="0" err="1"/>
              <a:t>SF</a:t>
            </a:r>
            <a:r>
              <a:rPr lang="en-US" altLang="en-US" sz="1600" baseline="-25000" dirty="0" err="1"/>
              <a:t>l</a:t>
            </a:r>
            <a:r>
              <a:rPr lang="en-US" altLang="en-US" sz="1600" baseline="-25000" dirty="0"/>
              <a:t> </a:t>
            </a:r>
          </a:p>
        </p:txBody>
      </p:sp>
      <p:cxnSp>
        <p:nvCxnSpPr>
          <p:cNvPr id="35" name="Straight Arrow Connector 34"/>
          <p:cNvCxnSpPr/>
          <p:nvPr/>
        </p:nvCxnSpPr>
        <p:spPr>
          <a:xfrm>
            <a:off x="4800600" y="5486400"/>
            <a:ext cx="152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892800" y="2590800"/>
            <a:ext cx="3251200" cy="25908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41" name="Straight Arrow Connector 40"/>
          <p:cNvCxnSpPr/>
          <p:nvPr/>
        </p:nvCxnSpPr>
        <p:spPr>
          <a:xfrm flipV="1">
            <a:off x="7467600" y="3276600"/>
            <a:ext cx="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7602" name="Picture 2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981200"/>
            <a:ext cx="57150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3" name="TextBox 5"/>
          <p:cNvSpPr txBox="1">
            <a:spLocks noChangeArrowheads="1"/>
          </p:cNvSpPr>
          <p:nvPr/>
        </p:nvSpPr>
        <p:spPr bwMode="auto">
          <a:xfrm>
            <a:off x="7239000" y="2209800"/>
            <a:ext cx="903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t>Theory</a:t>
            </a:r>
          </a:p>
        </p:txBody>
      </p:sp>
      <p:cxnSp>
        <p:nvCxnSpPr>
          <p:cNvPr id="32" name="Straight Arrow Connector 31"/>
          <p:cNvCxnSpPr/>
          <p:nvPr/>
        </p:nvCxnSpPr>
        <p:spPr>
          <a:xfrm flipH="1" flipV="1">
            <a:off x="5410200" y="2590800"/>
            <a:ext cx="457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605" name="TextBox 7"/>
          <p:cNvSpPr txBox="1">
            <a:spLocks noChangeArrowheads="1"/>
          </p:cNvSpPr>
          <p:nvPr/>
        </p:nvSpPr>
        <p:spPr bwMode="auto">
          <a:xfrm>
            <a:off x="5943600" y="5410200"/>
            <a:ext cx="3048000" cy="92333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t>Need criteria to compare the input and output parameter spaces (validate)</a:t>
            </a:r>
          </a:p>
        </p:txBody>
      </p:sp>
      <p:pic>
        <p:nvPicPr>
          <p:cNvPr id="2" name="Picture 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4876800"/>
            <a:ext cx="2895600" cy="257431"/>
          </a:xfrm>
          <a:prstGeom prst="rect">
            <a:avLst/>
          </a:prstGeom>
        </p:spPr>
      </p:pic>
      <p:pic>
        <p:nvPicPr>
          <p:cNvPr id="5" name="Picture 4"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5943600"/>
            <a:ext cx="4341062" cy="320311"/>
          </a:xfrm>
          <a:prstGeom prst="rect">
            <a:avLst/>
          </a:prstGeom>
        </p:spPr>
      </p:pic>
    </p:spTree>
    <p:extLst>
      <p:ext uri="{BB962C8B-B14F-4D97-AF65-F5344CB8AC3E}">
        <p14:creationId xmlns:p14="http://schemas.microsoft.com/office/powerpoint/2010/main" val="487400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6947F037-EB3F-1F4E-8FB5-6FD629900D54}"/>
              </a:ext>
            </a:extLst>
          </p:cNvPr>
          <p:cNvSpPr>
            <a:spLocks noGrp="1" noChangeArrowheads="1"/>
          </p:cNvSpPr>
          <p:nvPr>
            <p:ph type="title"/>
          </p:nvPr>
        </p:nvSpPr>
        <p:spPr/>
        <p:txBody>
          <a:bodyPr/>
          <a:lstStyle/>
          <a:p>
            <a:r>
              <a:rPr lang="en-US" altLang="en-US">
                <a:latin typeface="Symbol" pitchFamily="2" charset="2"/>
              </a:rPr>
              <a:t>p</a:t>
            </a:r>
            <a:r>
              <a:rPr lang="en-US" altLang="en-US"/>
              <a:t>+ parents in ep</a:t>
            </a:r>
            <a:r>
              <a:rPr lang="en-US" altLang="en-US">
                <a:sym typeface="Wingdings" pitchFamily="2" charset="2"/>
              </a:rPr>
              <a:t>e’p</a:t>
            </a:r>
            <a:r>
              <a:rPr lang="en-US" altLang="en-US">
                <a:latin typeface="Symbol" pitchFamily="2" charset="2"/>
              </a:rPr>
              <a:t>p</a:t>
            </a:r>
            <a:r>
              <a:rPr lang="en-US" altLang="en-US" baseline="30000">
                <a:latin typeface="Symbol" pitchFamily="2" charset="2"/>
              </a:rPr>
              <a:t>+</a:t>
            </a:r>
            <a:r>
              <a:rPr lang="en-US" altLang="en-US"/>
              <a:t>X events</a:t>
            </a:r>
          </a:p>
        </p:txBody>
      </p:sp>
      <p:sp>
        <p:nvSpPr>
          <p:cNvPr id="46082" name="Footer Placeholder 2">
            <a:extLst>
              <a:ext uri="{FF2B5EF4-FFF2-40B4-BE49-F238E27FC236}">
                <a16:creationId xmlns:a16="http://schemas.microsoft.com/office/drawing/2014/main" id="{5980CEB4-9751-9946-B97F-3E9192092B07}"/>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6083" name="Slide Number Placeholder 3">
            <a:extLst>
              <a:ext uri="{FF2B5EF4-FFF2-40B4-BE49-F238E27FC236}">
                <a16:creationId xmlns:a16="http://schemas.microsoft.com/office/drawing/2014/main" id="{0CA64EE4-5F8A-D944-85F3-709F35F4104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51ED724-726B-D04F-8684-BA0DAB14F00C}" type="slidenum">
              <a:rPr lang="en-US" altLang="en-US" sz="1400" smtClean="0"/>
              <a:pPr>
                <a:spcBef>
                  <a:spcPct val="0"/>
                </a:spcBef>
                <a:buFontTx/>
                <a:buNone/>
              </a:pPr>
              <a:t>119</a:t>
            </a:fld>
            <a:endParaRPr lang="en-US" altLang="en-US" sz="1400"/>
          </a:p>
        </p:txBody>
      </p:sp>
      <p:pic>
        <p:nvPicPr>
          <p:cNvPr id="46084" name="Picture 5">
            <a:extLst>
              <a:ext uri="{FF2B5EF4-FFF2-40B4-BE49-F238E27FC236}">
                <a16:creationId xmlns:a16="http://schemas.microsoft.com/office/drawing/2014/main" id="{1BE43304-18B8-5E40-BFAC-E7D59768D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214438"/>
            <a:ext cx="7207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6">
            <a:extLst>
              <a:ext uri="{FF2B5EF4-FFF2-40B4-BE49-F238E27FC236}">
                <a16:creationId xmlns:a16="http://schemas.microsoft.com/office/drawing/2014/main" id="{E8558CAF-5F05-8A41-B0C5-F99E52807EFA}"/>
              </a:ext>
            </a:extLst>
          </p:cNvPr>
          <p:cNvSpPr txBox="1">
            <a:spLocks noChangeArrowheads="1"/>
          </p:cNvSpPr>
          <p:nvPr/>
        </p:nvSpPr>
        <p:spPr bwMode="auto">
          <a:xfrm>
            <a:off x="3200400" y="220980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D</a:t>
            </a:r>
            <a:r>
              <a:rPr lang="en-US" altLang="en-US" sz="1800"/>
              <a:t>++</a:t>
            </a:r>
          </a:p>
        </p:txBody>
      </p:sp>
      <p:sp>
        <p:nvSpPr>
          <p:cNvPr id="46086" name="Rectangle 7">
            <a:extLst>
              <a:ext uri="{FF2B5EF4-FFF2-40B4-BE49-F238E27FC236}">
                <a16:creationId xmlns:a16="http://schemas.microsoft.com/office/drawing/2014/main" id="{91EDBAC7-D227-AE41-89E5-F3B429B843E3}"/>
              </a:ext>
            </a:extLst>
          </p:cNvPr>
          <p:cNvSpPr>
            <a:spLocks noChangeArrowheads="1"/>
          </p:cNvSpPr>
          <p:nvPr/>
        </p:nvSpPr>
        <p:spPr bwMode="auto">
          <a:xfrm>
            <a:off x="1828800" y="1447800"/>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latin typeface="Symbol" pitchFamily="2" charset="2"/>
              </a:rPr>
              <a:t>r0,r+,w</a:t>
            </a:r>
            <a:endParaRPr lang="en-US" altLang="en-US" sz="1800" dirty="0"/>
          </a:p>
        </p:txBody>
      </p:sp>
      <p:sp>
        <p:nvSpPr>
          <p:cNvPr id="46087" name="Rectangle 8">
            <a:extLst>
              <a:ext uri="{FF2B5EF4-FFF2-40B4-BE49-F238E27FC236}">
                <a16:creationId xmlns:a16="http://schemas.microsoft.com/office/drawing/2014/main" id="{86E62782-D4B2-3746-80AD-A9F9C239CB6F}"/>
              </a:ext>
            </a:extLst>
          </p:cNvPr>
          <p:cNvSpPr>
            <a:spLocks noChangeArrowheads="1"/>
          </p:cNvSpPr>
          <p:nvPr/>
        </p:nvSpPr>
        <p:spPr bwMode="auto">
          <a:xfrm>
            <a:off x="2133600" y="40386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 w</a:t>
            </a:r>
            <a:endParaRPr lang="en-US" altLang="en-US" sz="1800"/>
          </a:p>
        </p:txBody>
      </p:sp>
      <p:sp>
        <p:nvSpPr>
          <p:cNvPr id="46088" name="Rectangle 9">
            <a:extLst>
              <a:ext uri="{FF2B5EF4-FFF2-40B4-BE49-F238E27FC236}">
                <a16:creationId xmlns:a16="http://schemas.microsoft.com/office/drawing/2014/main" id="{C6DAE74A-899C-2E48-9E00-63283440708B}"/>
              </a:ext>
            </a:extLst>
          </p:cNvPr>
          <p:cNvSpPr>
            <a:spLocks noChangeArrowheads="1"/>
          </p:cNvSpPr>
          <p:nvPr/>
        </p:nvSpPr>
        <p:spPr bwMode="auto">
          <a:xfrm>
            <a:off x="5715000" y="4038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a:t>
            </a:r>
            <a:endParaRPr lang="en-US" altLang="en-US" sz="1800"/>
          </a:p>
        </p:txBody>
      </p:sp>
      <p:sp>
        <p:nvSpPr>
          <p:cNvPr id="46089" name="TextBox 10">
            <a:extLst>
              <a:ext uri="{FF2B5EF4-FFF2-40B4-BE49-F238E27FC236}">
                <a16:creationId xmlns:a16="http://schemas.microsoft.com/office/drawing/2014/main" id="{61B1C3C7-8366-5F41-9DA1-E0161112D79B}"/>
              </a:ext>
            </a:extLst>
          </p:cNvPr>
          <p:cNvSpPr txBox="1">
            <a:spLocks noChangeArrowheads="1"/>
          </p:cNvSpPr>
          <p:nvPr/>
        </p:nvSpPr>
        <p:spPr bwMode="auto">
          <a:xfrm>
            <a:off x="1447800" y="36576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46090" name="TextBox 11">
            <a:extLst>
              <a:ext uri="{FF2B5EF4-FFF2-40B4-BE49-F238E27FC236}">
                <a16:creationId xmlns:a16="http://schemas.microsoft.com/office/drawing/2014/main" id="{75BE3CE0-2DED-A046-B325-B5E3F4ACD3B4}"/>
              </a:ext>
            </a:extLst>
          </p:cNvPr>
          <p:cNvSpPr txBox="1">
            <a:spLocks noChangeArrowheads="1"/>
          </p:cNvSpPr>
          <p:nvPr/>
        </p:nvSpPr>
        <p:spPr bwMode="auto">
          <a:xfrm>
            <a:off x="4800600" y="352425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46091" name="TextBox 12">
            <a:extLst>
              <a:ext uri="{FF2B5EF4-FFF2-40B4-BE49-F238E27FC236}">
                <a16:creationId xmlns:a16="http://schemas.microsoft.com/office/drawing/2014/main" id="{3D032FA9-8001-C546-917C-D7A4F4AB254A}"/>
              </a:ext>
            </a:extLst>
          </p:cNvPr>
          <p:cNvSpPr txBox="1">
            <a:spLocks noChangeArrowheads="1"/>
          </p:cNvSpPr>
          <p:nvPr/>
        </p:nvSpPr>
        <p:spPr bwMode="auto">
          <a:xfrm>
            <a:off x="114300" y="5500688"/>
            <a:ext cx="8974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Tiny fraction of pions come from </a:t>
            </a:r>
            <a:r>
              <a:rPr lang="en-US" altLang="en-US" sz="2400">
                <a:latin typeface="Symbol" pitchFamily="2" charset="2"/>
              </a:rPr>
              <a:t>D</a:t>
            </a:r>
            <a:r>
              <a:rPr lang="en-US" altLang="en-US" sz="1800"/>
              <a:t>++ at z~0.2, and at large z mainly from string and </a:t>
            </a:r>
            <a:r>
              <a:rPr lang="en-US" altLang="en-US" sz="2400">
                <a:latin typeface="Symbol" pitchFamily="2" charset="2"/>
              </a:rPr>
              <a:t>r</a:t>
            </a:r>
            <a:endParaRPr lang="en-US" altLang="en-US" sz="1800"/>
          </a:p>
        </p:txBody>
      </p:sp>
      <p:pic>
        <p:nvPicPr>
          <p:cNvPr id="46092" name="Picture 14">
            <a:extLst>
              <a:ext uri="{FF2B5EF4-FFF2-40B4-BE49-F238E27FC236}">
                <a16:creationId xmlns:a16="http://schemas.microsoft.com/office/drawing/2014/main" id="{A9D89C2D-6648-5A4D-95EC-26BEED9F7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869950"/>
            <a:ext cx="1889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CA3A5A8-3CF5-F64F-B04D-4DC9F715E98E}"/>
              </a:ext>
            </a:extLst>
          </p:cNvPr>
          <p:cNvSpPr txBox="1"/>
          <p:nvPr/>
        </p:nvSpPr>
        <p:spPr>
          <a:xfrm>
            <a:off x="8686800" y="2209800"/>
            <a:ext cx="300082" cy="369332"/>
          </a:xfrm>
          <a:prstGeom prst="rect">
            <a:avLst/>
          </a:prstGeom>
          <a:noFill/>
        </p:spPr>
        <p:txBody>
          <a:bodyPr wrap="none" rtlCol="0">
            <a:spAutoFit/>
          </a:bodyPr>
          <a:lstStyle/>
          <a:p>
            <a:r>
              <a:rPr lang="en-US" dirty="0"/>
              <a:t>z</a:t>
            </a:r>
          </a:p>
        </p:txBody>
      </p:sp>
    </p:spTree>
    <p:extLst>
      <p:ext uri="{BB962C8B-B14F-4D97-AF65-F5344CB8AC3E}">
        <p14:creationId xmlns:p14="http://schemas.microsoft.com/office/powerpoint/2010/main" val="161859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2">
            <a:extLst>
              <a:ext uri="{FF2B5EF4-FFF2-40B4-BE49-F238E27FC236}">
                <a16:creationId xmlns:a16="http://schemas.microsoft.com/office/drawing/2014/main" id="{BE9B5796-4301-4361-83CF-5AAC32D9555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8C66D70-DADC-4EA2-8EE5-46052528C3CD}" type="slidenum">
              <a:rPr lang="en-US" altLang="en-US" sz="1400"/>
              <a:pPr>
                <a:spcBef>
                  <a:spcPct val="0"/>
                </a:spcBef>
                <a:buFontTx/>
                <a:buNone/>
              </a:pPr>
              <a:t>12</a:t>
            </a:fld>
            <a:endParaRPr lang="en-US" altLang="en-US" sz="1400"/>
          </a:p>
        </p:txBody>
      </p:sp>
      <p:sp>
        <p:nvSpPr>
          <p:cNvPr id="37890" name="TextBox 3">
            <a:extLst>
              <a:ext uri="{FF2B5EF4-FFF2-40B4-BE49-F238E27FC236}">
                <a16:creationId xmlns:a16="http://schemas.microsoft.com/office/drawing/2014/main" id="{731CB64A-621A-470E-A0DB-64F912B14407}"/>
              </a:ext>
            </a:extLst>
          </p:cNvPr>
          <p:cNvSpPr txBox="1">
            <a:spLocks noChangeArrowheads="1"/>
          </p:cNvSpPr>
          <p:nvPr/>
        </p:nvSpPr>
        <p:spPr bwMode="auto">
          <a:xfrm>
            <a:off x="1066800" y="60732"/>
            <a:ext cx="5240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a:t>Origin of non-Gaussian tails</a:t>
            </a:r>
          </a:p>
        </p:txBody>
      </p:sp>
      <p:sp>
        <p:nvSpPr>
          <p:cNvPr id="37892" name="TextBox 2">
            <a:extLst>
              <a:ext uri="{FF2B5EF4-FFF2-40B4-BE49-F238E27FC236}">
                <a16:creationId xmlns:a16="http://schemas.microsoft.com/office/drawing/2014/main" id="{4E58D4AD-A9D0-4394-AF9B-88B1D7BE77CA}"/>
              </a:ext>
            </a:extLst>
          </p:cNvPr>
          <p:cNvSpPr txBox="1">
            <a:spLocks noChangeArrowheads="1"/>
          </p:cNvSpPr>
          <p:nvPr/>
        </p:nvSpPr>
        <p:spPr bwMode="auto">
          <a:xfrm>
            <a:off x="3894138" y="1828800"/>
            <a:ext cx="5249862"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arenR"/>
            </a:pPr>
            <a:r>
              <a:rPr lang="en-US" altLang="en-US" sz="1800" dirty="0"/>
              <a:t>the “real” multiplicity may be lower with most hadrons produced from struck quark with large z, and low z fraction filled by VM decay </a:t>
            </a:r>
            <a:r>
              <a:rPr lang="en-US" altLang="en-US" sz="1800" dirty="0" err="1"/>
              <a:t>pions</a:t>
            </a:r>
            <a:endParaRPr lang="en-US" altLang="en-US" sz="1800" dirty="0"/>
          </a:p>
          <a:p>
            <a:pPr lvl="1">
              <a:spcBef>
                <a:spcPct val="0"/>
              </a:spcBef>
              <a:buFont typeface="Arial" panose="020B0604020202020204" pitchFamily="34" charset="0"/>
              <a:buChar char="•"/>
            </a:pPr>
            <a:r>
              <a:rPr lang="en-US" altLang="en-US" sz="1600" dirty="0">
                <a:solidFill>
                  <a:srgbClr val="FF0000"/>
                </a:solidFill>
              </a:rPr>
              <a:t>intrinsic </a:t>
            </a:r>
            <a:r>
              <a:rPr lang="en-US" altLang="en-US" sz="1600" dirty="0" err="1">
                <a:solidFill>
                  <a:srgbClr val="FF0000"/>
                </a:solidFill>
              </a:rPr>
              <a:t>k</a:t>
            </a:r>
            <a:r>
              <a:rPr lang="en-US" altLang="en-US" sz="1600" baseline="-25000" dirty="0" err="1">
                <a:solidFill>
                  <a:srgbClr val="FF0000"/>
                </a:solidFill>
              </a:rPr>
              <a:t>T</a:t>
            </a:r>
            <a:r>
              <a:rPr lang="en-US" altLang="en-US" sz="1600" dirty="0">
                <a:solidFill>
                  <a:srgbClr val="FF0000"/>
                </a:solidFill>
              </a:rPr>
              <a:t> may be higher </a:t>
            </a:r>
          </a:p>
          <a:p>
            <a:pPr lvl="1">
              <a:spcBef>
                <a:spcPct val="0"/>
              </a:spcBef>
              <a:buFont typeface="Arial" panose="020B0604020202020204" pitchFamily="34" charset="0"/>
              <a:buChar char="•"/>
            </a:pPr>
            <a:r>
              <a:rPr lang="en-US" altLang="en-US" sz="1600" dirty="0"/>
              <a:t>the z-dependence enhanced at large z (may be tuned better to  describe single and di-hadron distributions)</a:t>
            </a:r>
          </a:p>
          <a:p>
            <a:pPr lvl="1">
              <a:spcBef>
                <a:spcPct val="0"/>
              </a:spcBef>
              <a:buFont typeface="Arial" panose="020B0604020202020204" pitchFamily="34" charset="0"/>
              <a:buChar char="•"/>
            </a:pPr>
            <a:r>
              <a:rPr lang="en-US" altLang="en-US" sz="1600" dirty="0"/>
              <a:t>contributions to </a:t>
            </a:r>
            <a:r>
              <a:rPr lang="en-US" altLang="en-US" sz="1600" dirty="0" err="1"/>
              <a:t>pions</a:t>
            </a:r>
            <a:r>
              <a:rPr lang="en-US" altLang="en-US" sz="1600" dirty="0"/>
              <a:t> from target fragmentation may be less relevant</a:t>
            </a:r>
          </a:p>
          <a:p>
            <a:pPr>
              <a:spcBef>
                <a:spcPct val="0"/>
              </a:spcBef>
              <a:buFontTx/>
              <a:buNone/>
            </a:pPr>
            <a:endParaRPr lang="en-US" altLang="en-US" sz="1800" dirty="0"/>
          </a:p>
          <a:p>
            <a:pPr>
              <a:spcBef>
                <a:spcPct val="0"/>
              </a:spcBef>
              <a:buFontTx/>
              <a:buNone/>
            </a:pPr>
            <a:r>
              <a:rPr lang="en-US" altLang="en-US" sz="1800" dirty="0"/>
              <a:t>2) Combined increase of average transverse momentum and fraction  of VMs allows description of  non Gaussian tails at large P</a:t>
            </a:r>
            <a:r>
              <a:rPr lang="en-US" altLang="en-US" sz="1800" baseline="-25000" dirty="0"/>
              <a:t>T </a:t>
            </a:r>
            <a:r>
              <a:rPr lang="en-US" altLang="en-US" sz="1800" dirty="0"/>
              <a:t>indicating most hadrons come from TMD region</a:t>
            </a:r>
            <a:endParaRPr lang="en-US" altLang="en-US" sz="1800" baseline="-25000" dirty="0"/>
          </a:p>
        </p:txBody>
      </p:sp>
      <p:grpSp>
        <p:nvGrpSpPr>
          <p:cNvPr id="37893" name="Group 7">
            <a:extLst>
              <a:ext uri="{FF2B5EF4-FFF2-40B4-BE49-F238E27FC236}">
                <a16:creationId xmlns:a16="http://schemas.microsoft.com/office/drawing/2014/main" id="{F1055798-2B7E-45BB-9824-1FEDAC28ED14}"/>
              </a:ext>
            </a:extLst>
          </p:cNvPr>
          <p:cNvGrpSpPr>
            <a:grpSpLocks/>
          </p:cNvGrpSpPr>
          <p:nvPr/>
        </p:nvGrpSpPr>
        <p:grpSpPr bwMode="auto">
          <a:xfrm>
            <a:off x="0" y="1143000"/>
            <a:ext cx="3886200" cy="2362200"/>
            <a:chOff x="0" y="4800600"/>
            <a:chExt cx="2819400" cy="1600200"/>
          </a:xfrm>
        </p:grpSpPr>
        <p:pic>
          <p:nvPicPr>
            <p:cNvPr id="37896" name="Picture 9" descr="Screen Shot 2017-12-06 at 11.39.34 AM.png">
              <a:extLst>
                <a:ext uri="{FF2B5EF4-FFF2-40B4-BE49-F238E27FC236}">
                  <a16:creationId xmlns:a16="http://schemas.microsoft.com/office/drawing/2014/main" id="{2D72D2BF-2232-4C69-A7EB-0C2C328637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800600"/>
              <a:ext cx="2819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4">
              <a:extLst>
                <a:ext uri="{FF2B5EF4-FFF2-40B4-BE49-F238E27FC236}">
                  <a16:creationId xmlns:a16="http://schemas.microsoft.com/office/drawing/2014/main" id="{2289E770-16D0-4249-86F9-047233311262}"/>
                </a:ext>
              </a:extLst>
            </p:cNvPr>
            <p:cNvSpPr txBox="1">
              <a:spLocks noChangeArrowheads="1"/>
            </p:cNvSpPr>
            <p:nvPr/>
          </p:nvSpPr>
          <p:spPr bwMode="auto">
            <a:xfrm>
              <a:off x="1600200" y="5410200"/>
              <a:ext cx="984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a:t>direct pions?</a:t>
              </a:r>
            </a:p>
          </p:txBody>
        </p:sp>
        <p:sp>
          <p:nvSpPr>
            <p:cNvPr id="37898" name="TextBox 8">
              <a:extLst>
                <a:ext uri="{FF2B5EF4-FFF2-40B4-BE49-F238E27FC236}">
                  <a16:creationId xmlns:a16="http://schemas.microsoft.com/office/drawing/2014/main" id="{1DA55894-5406-4F36-8F3A-8A9E94A7402D}"/>
                </a:ext>
              </a:extLst>
            </p:cNvPr>
            <p:cNvSpPr txBox="1">
              <a:spLocks noChangeArrowheads="1"/>
            </p:cNvSpPr>
            <p:nvPr/>
          </p:nvSpPr>
          <p:spPr bwMode="auto">
            <a:xfrm>
              <a:off x="1466850" y="5819775"/>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t>COMPASS</a:t>
              </a:r>
            </a:p>
            <a:p>
              <a:pPr eaLnBrk="1" hangingPunct="1">
                <a:spcBef>
                  <a:spcPct val="0"/>
                </a:spcBef>
                <a:buFontTx/>
                <a:buNone/>
              </a:pPr>
              <a:r>
                <a:rPr lang="en-US" altLang="en-US" sz="1000"/>
                <a:t>1709.07374</a:t>
              </a:r>
            </a:p>
          </p:txBody>
        </p:sp>
      </p:grpSp>
      <p:pic>
        <p:nvPicPr>
          <p:cNvPr id="37894" name="Picture 1" descr="Screen Shot 2019-09-10 at 3.10.09 PM.png">
            <a:extLst>
              <a:ext uri="{FF2B5EF4-FFF2-40B4-BE49-F238E27FC236}">
                <a16:creationId xmlns:a16="http://schemas.microsoft.com/office/drawing/2014/main" id="{55071111-4FEA-4FBD-A4C9-AF5BFF6636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3352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Footer Placeholder 3">
            <a:extLst>
              <a:ext uri="{FF2B5EF4-FFF2-40B4-BE49-F238E27FC236}">
                <a16:creationId xmlns:a16="http://schemas.microsoft.com/office/drawing/2014/main" id="{1F475505-A931-4467-9D86-E9C1671A2C8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2" name="TextBox 1">
            <a:extLst>
              <a:ext uri="{FF2B5EF4-FFF2-40B4-BE49-F238E27FC236}">
                <a16:creationId xmlns:a16="http://schemas.microsoft.com/office/drawing/2014/main" id="{48885C18-BB60-40B1-8DAE-FBDB5068436A}"/>
              </a:ext>
            </a:extLst>
          </p:cNvPr>
          <p:cNvSpPr txBox="1"/>
          <p:nvPr/>
        </p:nvSpPr>
        <p:spPr>
          <a:xfrm flipH="1">
            <a:off x="3894137" y="901770"/>
            <a:ext cx="5249862" cy="400110"/>
          </a:xfrm>
          <a:prstGeom prst="rect">
            <a:avLst/>
          </a:prstGeom>
          <a:noFill/>
        </p:spPr>
        <p:txBody>
          <a:bodyPr wrap="square" rtlCol="0">
            <a:spAutoFit/>
          </a:bodyPr>
          <a:lstStyle/>
          <a:p>
            <a:r>
              <a:rPr lang="en-US" sz="2000">
                <a:solidFill>
                  <a:srgbClr val="FF0000"/>
                </a:solidFill>
              </a:rPr>
              <a:t>1 hadron 2 Gausses or 1 Gauss 2 hadrons?</a:t>
            </a:r>
          </a:p>
        </p:txBody>
      </p:sp>
      <p:sp>
        <p:nvSpPr>
          <p:cNvPr id="3" name="TextBox 2">
            <a:extLst>
              <a:ext uri="{FF2B5EF4-FFF2-40B4-BE49-F238E27FC236}">
                <a16:creationId xmlns:a16="http://schemas.microsoft.com/office/drawing/2014/main" id="{4AB00461-BE1F-D443-B130-CCB5DED4C41F}"/>
              </a:ext>
            </a:extLst>
          </p:cNvPr>
          <p:cNvSpPr txBox="1"/>
          <p:nvPr/>
        </p:nvSpPr>
        <p:spPr>
          <a:xfrm>
            <a:off x="4498041" y="5819525"/>
            <a:ext cx="4267200" cy="707886"/>
          </a:xfrm>
          <a:prstGeom prst="rect">
            <a:avLst/>
          </a:prstGeom>
          <a:solidFill>
            <a:srgbClr val="FFFF00"/>
          </a:solidFill>
          <a:ln>
            <a:solidFill>
              <a:schemeClr val="tx1"/>
            </a:solidFill>
          </a:ln>
        </p:spPr>
        <p:txBody>
          <a:bodyPr wrap="square" rtlCol="0">
            <a:spAutoFit/>
          </a:bodyPr>
          <a:lstStyle/>
          <a:p>
            <a:r>
              <a:rPr lang="en-US" sz="2000" dirty="0"/>
              <a:t>Extractions of </a:t>
            </a:r>
            <a:r>
              <a:rPr lang="en-US" sz="2000" dirty="0" err="1"/>
              <a:t>k</a:t>
            </a:r>
            <a:r>
              <a:rPr lang="en-US" sz="2000" baseline="-25000" dirty="0" err="1"/>
              <a:t>T</a:t>
            </a:r>
            <a:r>
              <a:rPr lang="en-US" sz="2000" dirty="0"/>
              <a:t>-widths ignoring VMs will underestimate the &lt;k</a:t>
            </a:r>
            <a:r>
              <a:rPr lang="en-US" sz="2000" baseline="-25000" dirty="0"/>
              <a:t>T</a:t>
            </a:r>
            <a:r>
              <a:rPr lang="en-US" sz="2000" baseline="30000" dirty="0"/>
              <a:t>2</a:t>
            </a:r>
            <a:r>
              <a:rPr lang="en-US" sz="2000" dirty="0"/>
              <a:t>&gt;</a:t>
            </a:r>
          </a:p>
        </p:txBody>
      </p:sp>
      <p:sp>
        <p:nvSpPr>
          <p:cNvPr id="4" name="TextBox 3">
            <a:extLst>
              <a:ext uri="{FF2B5EF4-FFF2-40B4-BE49-F238E27FC236}">
                <a16:creationId xmlns:a16="http://schemas.microsoft.com/office/drawing/2014/main" id="{4E0D53C6-38F0-F04E-A174-3EECB7367189}"/>
              </a:ext>
            </a:extLst>
          </p:cNvPr>
          <p:cNvSpPr txBox="1"/>
          <p:nvPr/>
        </p:nvSpPr>
        <p:spPr>
          <a:xfrm>
            <a:off x="604954" y="5195379"/>
            <a:ext cx="1833446" cy="646331"/>
          </a:xfrm>
          <a:prstGeom prst="rect">
            <a:avLst/>
          </a:prstGeom>
          <a:noFill/>
        </p:spPr>
        <p:txBody>
          <a:bodyPr wrap="square" rtlCol="0">
            <a:spAutoFit/>
          </a:bodyPr>
          <a:lstStyle/>
          <a:p>
            <a:r>
              <a:rPr lang="en-US" sz="1200"/>
              <a:t>The same width will be extracted for all cases for P</a:t>
            </a:r>
            <a:r>
              <a:rPr lang="en-US" sz="1200" baseline="-25000"/>
              <a:t>T</a:t>
            </a:r>
            <a:r>
              <a:rPr lang="en-US" sz="1200"/>
              <a:t>&lt;0.8 GeV</a:t>
            </a:r>
          </a:p>
        </p:txBody>
      </p:sp>
      <p:cxnSp>
        <p:nvCxnSpPr>
          <p:cNvPr id="6" name="Straight Arrow Connector 5">
            <a:extLst>
              <a:ext uri="{FF2B5EF4-FFF2-40B4-BE49-F238E27FC236}">
                <a16:creationId xmlns:a16="http://schemas.microsoft.com/office/drawing/2014/main" id="{567CE5FA-4AD7-AD4E-9F3B-000EBDDD9401}"/>
              </a:ext>
            </a:extLst>
          </p:cNvPr>
          <p:cNvCxnSpPr/>
          <p:nvPr/>
        </p:nvCxnSpPr>
        <p:spPr>
          <a:xfrm flipV="1">
            <a:off x="838200" y="4419600"/>
            <a:ext cx="0" cy="76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57615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3">
            <a:extLst>
              <a:ext uri="{FF2B5EF4-FFF2-40B4-BE49-F238E27FC236}">
                <a16:creationId xmlns:a16="http://schemas.microsoft.com/office/drawing/2014/main" id="{66D28B5F-2FF3-2547-AA1F-EE98D949222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39938" name="Slide Number Placeholder 4">
            <a:extLst>
              <a:ext uri="{FF2B5EF4-FFF2-40B4-BE49-F238E27FC236}">
                <a16:creationId xmlns:a16="http://schemas.microsoft.com/office/drawing/2014/main" id="{03E27177-CD1A-574E-8EA9-3471301CB68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26CDEA3-2675-4A4B-93C3-B9D63AE45604}" type="slidenum">
              <a:rPr lang="en-US" altLang="en-US" sz="1400" smtClean="0"/>
              <a:pPr>
                <a:spcBef>
                  <a:spcPct val="0"/>
                </a:spcBef>
                <a:buFontTx/>
                <a:buNone/>
              </a:pPr>
              <a:t>120</a:t>
            </a:fld>
            <a:endParaRPr lang="en-US" altLang="en-US" sz="1400"/>
          </a:p>
        </p:txBody>
      </p:sp>
      <p:sp>
        <p:nvSpPr>
          <p:cNvPr id="39939" name="Rectangle 1">
            <a:extLst>
              <a:ext uri="{FF2B5EF4-FFF2-40B4-BE49-F238E27FC236}">
                <a16:creationId xmlns:a16="http://schemas.microsoft.com/office/drawing/2014/main" id="{DF6AFC9A-52E1-CC4F-A724-A557D443A826}"/>
              </a:ext>
            </a:extLst>
          </p:cNvPr>
          <p:cNvSpPr>
            <a:spLocks noChangeArrowheads="1"/>
          </p:cNvSpPr>
          <p:nvPr/>
        </p:nvSpPr>
        <p:spPr bwMode="auto">
          <a:xfrm>
            <a:off x="5738813" y="111125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a:solidFill>
                  <a:srgbClr val="000000"/>
                </a:solidFill>
              </a:rPr>
              <a:t>Aybat, Prokudin &amp; Rogers </a:t>
            </a:r>
            <a:endParaRPr lang="en-US" altLang="en-US" sz="1000"/>
          </a:p>
        </p:txBody>
      </p:sp>
      <p:sp>
        <p:nvSpPr>
          <p:cNvPr id="39940" name="Rectangle 10">
            <a:extLst>
              <a:ext uri="{FF2B5EF4-FFF2-40B4-BE49-F238E27FC236}">
                <a16:creationId xmlns:a16="http://schemas.microsoft.com/office/drawing/2014/main" id="{987DB029-21F8-AB42-A9B1-90A0EA3946D9}"/>
              </a:ext>
            </a:extLst>
          </p:cNvPr>
          <p:cNvSpPr>
            <a:spLocks noChangeArrowheads="1"/>
          </p:cNvSpPr>
          <p:nvPr/>
        </p:nvSpPr>
        <p:spPr bwMode="auto">
          <a:xfrm>
            <a:off x="7872413" y="1125538"/>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a:t>C12-11-111 </a:t>
            </a:r>
          </a:p>
        </p:txBody>
      </p:sp>
      <p:sp>
        <p:nvSpPr>
          <p:cNvPr id="39941" name="TextBox 8">
            <a:extLst>
              <a:ext uri="{FF2B5EF4-FFF2-40B4-BE49-F238E27FC236}">
                <a16:creationId xmlns:a16="http://schemas.microsoft.com/office/drawing/2014/main" id="{8E65D238-E2ED-5941-9819-934006E8CC34}"/>
              </a:ext>
            </a:extLst>
          </p:cNvPr>
          <p:cNvSpPr txBox="1">
            <a:spLocks noChangeArrowheads="1"/>
          </p:cNvSpPr>
          <p:nvPr/>
        </p:nvSpPr>
        <p:spPr bwMode="auto">
          <a:xfrm>
            <a:off x="334963" y="4689475"/>
            <a:ext cx="8220075" cy="1476375"/>
          </a:xfrm>
          <a:prstGeom prst="rect">
            <a:avLst/>
          </a:prstGeom>
          <a:solidFill>
            <a:srgbClr val="FFFF00"/>
          </a:solidFill>
          <a:ln w="9525">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800"/>
              <a:t>Large acceptance of CLAS12 allows studies of P</a:t>
            </a:r>
            <a:r>
              <a:rPr lang="en-US" altLang="en-US" sz="1800" baseline="-25000"/>
              <a:t>T</a:t>
            </a:r>
            <a:r>
              <a:rPr lang="en-US" altLang="en-US" sz="1800"/>
              <a:t> and  Q</a:t>
            </a:r>
            <a:r>
              <a:rPr lang="en-US" altLang="en-US" sz="1800" baseline="30000"/>
              <a:t>2</a:t>
            </a:r>
            <a:r>
              <a:rPr lang="en-US" altLang="en-US" sz="1800"/>
              <a:t>-dependence of SSAs in a wide kinematic range </a:t>
            </a:r>
            <a:r>
              <a:rPr lang="en-US" altLang="en-US" sz="1800">
                <a:solidFill>
                  <a:srgbClr val="FF0000"/>
                </a:solidFill>
              </a:rPr>
              <a:t>(most critical for TMD studies)</a:t>
            </a:r>
          </a:p>
          <a:p>
            <a:pPr eaLnBrk="1" hangingPunct="1">
              <a:spcBef>
                <a:spcPct val="0"/>
              </a:spcBef>
            </a:pPr>
            <a:r>
              <a:rPr lang="en-US" altLang="en-US" sz="1800"/>
              <a:t>Comparison of JLab12 data with HERMES, COMPASS and EIC will pin down transverse momentum dependence and  the non-trivial Q</a:t>
            </a:r>
            <a:r>
              <a:rPr lang="en-US" altLang="en-US" sz="1800" baseline="30000"/>
              <a:t>2</a:t>
            </a:r>
            <a:r>
              <a:rPr lang="en-US" altLang="en-US" sz="1800"/>
              <a:t> evolution of TMD PDFs in general, and Sivers function in particular.</a:t>
            </a:r>
          </a:p>
        </p:txBody>
      </p:sp>
      <p:pic>
        <p:nvPicPr>
          <p:cNvPr id="39942" name="Picture 12" descr="Screen Shot 2015-08-19 at 11.08.35 AM.png">
            <a:extLst>
              <a:ext uri="{FF2B5EF4-FFF2-40B4-BE49-F238E27FC236}">
                <a16:creationId xmlns:a16="http://schemas.microsoft.com/office/drawing/2014/main" id="{464DFC9D-ACC6-BD40-8DB7-90FC7190DE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05046" y="838200"/>
            <a:ext cx="393895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1">
            <a:extLst>
              <a:ext uri="{FF2B5EF4-FFF2-40B4-BE49-F238E27FC236}">
                <a16:creationId xmlns:a16="http://schemas.microsoft.com/office/drawing/2014/main" id="{55E7873B-0013-BB4A-AF50-127EE3707AE6}"/>
              </a:ext>
            </a:extLst>
          </p:cNvPr>
          <p:cNvSpPr>
            <a:spLocks noChangeArrowheads="1"/>
          </p:cNvSpPr>
          <p:nvPr/>
        </p:nvSpPr>
        <p:spPr bwMode="auto">
          <a:xfrm>
            <a:off x="7386638" y="315595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dirty="0" err="1">
                <a:solidFill>
                  <a:srgbClr val="000000"/>
                </a:solidFill>
              </a:rPr>
              <a:t>Aybat</a:t>
            </a:r>
            <a:r>
              <a:rPr lang="en-US" altLang="en-US" sz="1000" dirty="0">
                <a:solidFill>
                  <a:srgbClr val="000000"/>
                </a:solidFill>
              </a:rPr>
              <a:t>, </a:t>
            </a:r>
            <a:r>
              <a:rPr lang="en-US" altLang="en-US" sz="1000" dirty="0" err="1">
                <a:solidFill>
                  <a:srgbClr val="000000"/>
                </a:solidFill>
              </a:rPr>
              <a:t>Prokudin</a:t>
            </a:r>
            <a:r>
              <a:rPr lang="en-US" altLang="en-US" sz="1000" dirty="0">
                <a:solidFill>
                  <a:srgbClr val="000000"/>
                </a:solidFill>
              </a:rPr>
              <a:t> &amp; Rogers </a:t>
            </a:r>
            <a:endParaRPr lang="en-US" altLang="en-US" sz="1000" dirty="0"/>
          </a:p>
        </p:txBody>
      </p:sp>
      <p:sp>
        <p:nvSpPr>
          <p:cNvPr id="39944" name="Rectangle 10">
            <a:extLst>
              <a:ext uri="{FF2B5EF4-FFF2-40B4-BE49-F238E27FC236}">
                <a16:creationId xmlns:a16="http://schemas.microsoft.com/office/drawing/2014/main" id="{DA33C111-9B79-624E-A1DF-A1A937D1A67A}"/>
              </a:ext>
            </a:extLst>
          </p:cNvPr>
          <p:cNvSpPr>
            <a:spLocks noChangeArrowheads="1"/>
          </p:cNvSpPr>
          <p:nvPr/>
        </p:nvSpPr>
        <p:spPr bwMode="auto">
          <a:xfrm>
            <a:off x="8153400" y="1219200"/>
            <a:ext cx="787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800"/>
              <a:t>C12-11-111 </a:t>
            </a:r>
          </a:p>
        </p:txBody>
      </p:sp>
      <p:sp>
        <p:nvSpPr>
          <p:cNvPr id="39945" name="TextBox 19">
            <a:extLst>
              <a:ext uri="{FF2B5EF4-FFF2-40B4-BE49-F238E27FC236}">
                <a16:creationId xmlns:a16="http://schemas.microsoft.com/office/drawing/2014/main" id="{FBF7E734-5B0B-924D-80C5-15143830EB33}"/>
              </a:ext>
            </a:extLst>
          </p:cNvPr>
          <p:cNvSpPr txBox="1">
            <a:spLocks noChangeArrowheads="1"/>
          </p:cNvSpPr>
          <p:nvPr/>
        </p:nvSpPr>
        <p:spPr bwMode="auto">
          <a:xfrm>
            <a:off x="76200" y="0"/>
            <a:ext cx="896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a:t>CLAS12: Evolution and k</a:t>
            </a:r>
            <a:r>
              <a:rPr lang="en-US" altLang="en-US" baseline="-25000"/>
              <a:t>T</a:t>
            </a:r>
            <a:r>
              <a:rPr lang="en-US" altLang="en-US"/>
              <a:t>-dependence of TMDs</a:t>
            </a:r>
          </a:p>
        </p:txBody>
      </p:sp>
      <p:pic>
        <p:nvPicPr>
          <p:cNvPr id="39946" name="Picture 1" descr="Screen Shot 2015-08-19 at 6.43.21 PM.png">
            <a:extLst>
              <a:ext uri="{FF2B5EF4-FFF2-40B4-BE49-F238E27FC236}">
                <a16:creationId xmlns:a16="http://schemas.microsoft.com/office/drawing/2014/main" id="{A361C34D-50E4-2340-AF34-A4C3ACE6F62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813" y="932656"/>
            <a:ext cx="33391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1">
            <a:extLst>
              <a:ext uri="{FF2B5EF4-FFF2-40B4-BE49-F238E27FC236}">
                <a16:creationId xmlns:a16="http://schemas.microsoft.com/office/drawing/2014/main" id="{58C202D1-CF7E-9E47-9C4C-82EA31FB6A2D}"/>
              </a:ext>
            </a:extLst>
          </p:cNvPr>
          <p:cNvSpPr txBox="1">
            <a:spLocks noChangeArrowheads="1"/>
          </p:cNvSpPr>
          <p:nvPr/>
        </p:nvSpPr>
        <p:spPr bwMode="auto">
          <a:xfrm>
            <a:off x="2971800" y="419100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600"/>
              <a:t>k</a:t>
            </a:r>
            <a:r>
              <a:rPr lang="en-US" altLang="en-US" sz="1600" baseline="-25000"/>
              <a:t>T</a:t>
            </a:r>
            <a:r>
              <a:rPr lang="en-US" altLang="en-US" sz="1600"/>
              <a:t>-dependence of </a:t>
            </a:r>
          </a:p>
        </p:txBody>
      </p:sp>
      <p:sp>
        <p:nvSpPr>
          <p:cNvPr id="39948" name="TextBox 18">
            <a:extLst>
              <a:ext uri="{FF2B5EF4-FFF2-40B4-BE49-F238E27FC236}">
                <a16:creationId xmlns:a16="http://schemas.microsoft.com/office/drawing/2014/main" id="{5AD2A9DE-C395-204A-9C32-0E10EB2A4256}"/>
              </a:ext>
            </a:extLst>
          </p:cNvPr>
          <p:cNvSpPr txBox="1">
            <a:spLocks noChangeArrowheads="1"/>
          </p:cNvSpPr>
          <p:nvPr/>
        </p:nvSpPr>
        <p:spPr bwMode="auto">
          <a:xfrm>
            <a:off x="5715000" y="4191000"/>
            <a:ext cx="253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600"/>
              <a:t>Q</a:t>
            </a:r>
            <a:r>
              <a:rPr lang="en-US" altLang="en-US" sz="1600" baseline="30000"/>
              <a:t>2</a:t>
            </a:r>
            <a:r>
              <a:rPr lang="en-US" altLang="en-US" sz="1600"/>
              <a:t>-dependence of Sivers, </a:t>
            </a:r>
          </a:p>
        </p:txBody>
      </p:sp>
      <p:sp>
        <p:nvSpPr>
          <p:cNvPr id="39949" name="TextBox 19">
            <a:extLst>
              <a:ext uri="{FF2B5EF4-FFF2-40B4-BE49-F238E27FC236}">
                <a16:creationId xmlns:a16="http://schemas.microsoft.com/office/drawing/2014/main" id="{AF8CE8D7-E31B-3746-A084-19A86D3A0B48}"/>
              </a:ext>
            </a:extLst>
          </p:cNvPr>
          <p:cNvSpPr txBox="1">
            <a:spLocks noChangeArrowheads="1"/>
          </p:cNvSpPr>
          <p:nvPr/>
        </p:nvSpPr>
        <p:spPr bwMode="auto">
          <a:xfrm>
            <a:off x="0" y="4191000"/>
            <a:ext cx="293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600"/>
              <a:t>CLAS12 kinematical coverage</a:t>
            </a:r>
          </a:p>
        </p:txBody>
      </p:sp>
      <p:pic>
        <p:nvPicPr>
          <p:cNvPr id="39950" name="Picture 2" descr="latex-image-1.pdf">
            <a:extLst>
              <a:ext uri="{FF2B5EF4-FFF2-40B4-BE49-F238E27FC236}">
                <a16:creationId xmlns:a16="http://schemas.microsoft.com/office/drawing/2014/main" id="{F1B20DCA-7BA2-BF4D-85C5-4387D5551C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191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3" descr="latex-image-1.pdf">
            <a:extLst>
              <a:ext uri="{FF2B5EF4-FFF2-40B4-BE49-F238E27FC236}">
                <a16:creationId xmlns:a16="http://schemas.microsoft.com/office/drawing/2014/main" id="{67103B82-2929-354F-A47E-D47EA3BD08B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191000"/>
            <a:ext cx="914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8">
            <a:extLst>
              <a:ext uri="{FF2B5EF4-FFF2-40B4-BE49-F238E27FC236}">
                <a16:creationId xmlns:a16="http://schemas.microsoft.com/office/drawing/2014/main" id="{2CA535FF-29E8-294B-8B07-223B3F7B81F1}"/>
              </a:ext>
            </a:extLst>
          </p:cNvPr>
          <p:cNvGrpSpPr>
            <a:grpSpLocks/>
          </p:cNvGrpSpPr>
          <p:nvPr/>
        </p:nvGrpSpPr>
        <p:grpSpPr bwMode="auto">
          <a:xfrm>
            <a:off x="3374560" y="1994024"/>
            <a:ext cx="2054225" cy="1079948"/>
            <a:chOff x="7065203" y="838200"/>
            <a:chExt cx="1905000" cy="909638"/>
          </a:xfrm>
        </p:grpSpPr>
        <p:pic>
          <p:nvPicPr>
            <p:cNvPr id="22" name="Picture 95" descr="txp_fig">
              <a:extLst>
                <a:ext uri="{FF2B5EF4-FFF2-40B4-BE49-F238E27FC236}">
                  <a16:creationId xmlns:a16="http://schemas.microsoft.com/office/drawing/2014/main" id="{FE95D1FE-1996-6F4F-8A1E-5042564118F3}"/>
                </a:ext>
              </a:extLst>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7065203" y="838200"/>
              <a:ext cx="1905000" cy="90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1" descr="txp_fig">
              <a:extLst>
                <a:ext uri="{FF2B5EF4-FFF2-40B4-BE49-F238E27FC236}">
                  <a16:creationId xmlns:a16="http://schemas.microsoft.com/office/drawing/2014/main" id="{05F2ECFA-B00B-354C-B48E-04692B12A966}"/>
                </a:ext>
              </a:extLst>
            </p:cNvPr>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7620000" y="1524000"/>
              <a:ext cx="282575" cy="20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2" descr="txp_fig">
              <a:extLst>
                <a:ext uri="{FF2B5EF4-FFF2-40B4-BE49-F238E27FC236}">
                  <a16:creationId xmlns:a16="http://schemas.microsoft.com/office/drawing/2014/main" id="{10978C94-03B2-6A4B-9F47-BE3BD670192D}"/>
                </a:ext>
              </a:extLst>
            </p:cNvPr>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8458200" y="1314450"/>
              <a:ext cx="304800"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3" descr="txp_fig">
              <a:extLst>
                <a:ext uri="{FF2B5EF4-FFF2-40B4-BE49-F238E27FC236}">
                  <a16:creationId xmlns:a16="http://schemas.microsoft.com/office/drawing/2014/main" id="{F4405E36-09BD-314E-8CEF-7759B2FB503D}"/>
                </a:ext>
              </a:extLst>
            </p:cNvPr>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8458200" y="1093788"/>
              <a:ext cx="228600" cy="17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4" descr="txp_fig">
              <a:extLst>
                <a:ext uri="{FF2B5EF4-FFF2-40B4-BE49-F238E27FC236}">
                  <a16:creationId xmlns:a16="http://schemas.microsoft.com/office/drawing/2014/main" id="{CDF5C660-C28D-AE42-AB33-F4F09EC944D3}"/>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8610600" y="1524000"/>
              <a:ext cx="350838"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 descr="txp_fig">
              <a:extLst>
                <a:ext uri="{FF2B5EF4-FFF2-40B4-BE49-F238E27FC236}">
                  <a16:creationId xmlns:a16="http://schemas.microsoft.com/office/drawing/2014/main" id="{0BACEA38-36F9-3343-A4E9-F978B82BFD95}"/>
                </a:ext>
              </a:extLst>
            </p:cNvPr>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8001000" y="1541463"/>
              <a:ext cx="304800"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3" name="Straight Arrow Connector 2">
            <a:extLst>
              <a:ext uri="{FF2B5EF4-FFF2-40B4-BE49-F238E27FC236}">
                <a16:creationId xmlns:a16="http://schemas.microsoft.com/office/drawing/2014/main" id="{F935342B-3F96-0B4F-BFEF-B428D51AD8E8}"/>
              </a:ext>
            </a:extLst>
          </p:cNvPr>
          <p:cNvCxnSpPr/>
          <p:nvPr/>
        </p:nvCxnSpPr>
        <p:spPr>
          <a:xfrm flipH="1">
            <a:off x="2745361" y="2667000"/>
            <a:ext cx="163830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F45DC4A-76D6-3242-B072-61276FE88A15}"/>
              </a:ext>
            </a:extLst>
          </p:cNvPr>
          <p:cNvCxnSpPr>
            <a:cxnSpLocks/>
          </p:cNvCxnSpPr>
          <p:nvPr/>
        </p:nvCxnSpPr>
        <p:spPr>
          <a:xfrm>
            <a:off x="4252856" y="2940705"/>
            <a:ext cx="212248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B578FA3-433A-C74B-B42A-65CB745533C8}"/>
              </a:ext>
            </a:extLst>
          </p:cNvPr>
          <p:cNvSpPr/>
          <p:nvPr/>
        </p:nvSpPr>
        <p:spPr>
          <a:xfrm>
            <a:off x="1430492" y="1256268"/>
            <a:ext cx="1257075" cy="369332"/>
          </a:xfrm>
          <a:prstGeom prst="rect">
            <a:avLst/>
          </a:prstGeom>
        </p:spPr>
        <p:txBody>
          <a:bodyPr wrap="none">
            <a:spAutoFit/>
          </a:bodyPr>
          <a:lstStyle/>
          <a:p>
            <a:r>
              <a:rPr lang="en-US" sz="1800" dirty="0">
                <a:latin typeface="-webkit-standard"/>
                <a:hlinkClick r:id="rId18"/>
              </a:rPr>
              <a:t>E12-07-107</a:t>
            </a:r>
            <a:endParaRPr lang="en-US" sz="1800" dirty="0"/>
          </a:p>
        </p:txBody>
      </p:sp>
      <p:sp>
        <p:nvSpPr>
          <p:cNvPr id="2" name="TextBox 1">
            <a:extLst>
              <a:ext uri="{FF2B5EF4-FFF2-40B4-BE49-F238E27FC236}">
                <a16:creationId xmlns:a16="http://schemas.microsoft.com/office/drawing/2014/main" id="{C3092B4A-06A0-E54A-813C-90AEFA22411A}"/>
              </a:ext>
            </a:extLst>
          </p:cNvPr>
          <p:cNvSpPr txBox="1"/>
          <p:nvPr/>
        </p:nvSpPr>
        <p:spPr>
          <a:xfrm>
            <a:off x="7995671" y="889794"/>
            <a:ext cx="1109599" cy="276999"/>
          </a:xfrm>
          <a:prstGeom prst="rect">
            <a:avLst/>
          </a:prstGeom>
          <a:noFill/>
        </p:spPr>
        <p:txBody>
          <a:bodyPr wrap="none" rtlCol="0">
            <a:spAutoFit/>
          </a:bodyPr>
          <a:lstStyle/>
          <a:p>
            <a:r>
              <a:rPr lang="en-US" sz="1200" dirty="0"/>
              <a:t>~10 years old</a:t>
            </a:r>
          </a:p>
        </p:txBody>
      </p:sp>
    </p:spTree>
    <p:extLst>
      <p:ext uri="{BB962C8B-B14F-4D97-AF65-F5344CB8AC3E}">
        <p14:creationId xmlns:p14="http://schemas.microsoft.com/office/powerpoint/2010/main" val="42075589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427B-B6A7-4C45-A987-B2FC6C706B1A}"/>
              </a:ext>
            </a:extLst>
          </p:cNvPr>
          <p:cNvSpPr>
            <a:spLocks noGrp="1"/>
          </p:cNvSpPr>
          <p:nvPr>
            <p:ph type="title"/>
          </p:nvPr>
        </p:nvSpPr>
        <p:spPr/>
        <p:txBody>
          <a:bodyPr/>
          <a:lstStyle/>
          <a:p>
            <a:r>
              <a:rPr lang="en-US" dirty="0"/>
              <a:t>CLAS24 as HERMES++</a:t>
            </a:r>
          </a:p>
        </p:txBody>
      </p:sp>
      <p:sp>
        <p:nvSpPr>
          <p:cNvPr id="4" name="Footer Placeholder 3">
            <a:extLst>
              <a:ext uri="{FF2B5EF4-FFF2-40B4-BE49-F238E27FC236}">
                <a16:creationId xmlns:a16="http://schemas.microsoft.com/office/drawing/2014/main" id="{A50B4C30-6A2B-7743-BA0C-9A1BE29EA959}"/>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3864881B-499A-394D-87D5-C266C393D963}"/>
              </a:ext>
            </a:extLst>
          </p:cNvPr>
          <p:cNvSpPr>
            <a:spLocks noGrp="1"/>
          </p:cNvSpPr>
          <p:nvPr>
            <p:ph type="sldNum" sz="quarter" idx="11"/>
          </p:nvPr>
        </p:nvSpPr>
        <p:spPr/>
        <p:txBody>
          <a:bodyPr/>
          <a:lstStyle/>
          <a:p>
            <a:pPr>
              <a:defRPr/>
            </a:pPr>
            <a:fld id="{90BCEC60-966E-5046-BDA9-C52971E7D1CA}" type="slidenum">
              <a:rPr lang="en-US" altLang="en-US" smtClean="0"/>
              <a:pPr>
                <a:defRPr/>
              </a:pPr>
              <a:t>121</a:t>
            </a:fld>
            <a:endParaRPr lang="en-US" altLang="en-US"/>
          </a:p>
        </p:txBody>
      </p:sp>
      <p:sp>
        <p:nvSpPr>
          <p:cNvPr id="6" name="TextBox 5">
            <a:extLst>
              <a:ext uri="{FF2B5EF4-FFF2-40B4-BE49-F238E27FC236}">
                <a16:creationId xmlns:a16="http://schemas.microsoft.com/office/drawing/2014/main" id="{5340FE93-25E2-A64C-99F0-D7371AC10707}"/>
              </a:ext>
            </a:extLst>
          </p:cNvPr>
          <p:cNvSpPr txBox="1"/>
          <p:nvPr/>
        </p:nvSpPr>
        <p:spPr>
          <a:xfrm>
            <a:off x="29584" y="836964"/>
            <a:ext cx="6353021" cy="369332"/>
          </a:xfrm>
          <a:prstGeom prst="rect">
            <a:avLst/>
          </a:prstGeom>
          <a:noFill/>
        </p:spPr>
        <p:txBody>
          <a:bodyPr wrap="none" rtlCol="0">
            <a:spAutoFit/>
          </a:bodyPr>
          <a:lstStyle/>
          <a:p>
            <a:r>
              <a:rPr lang="en-US" sz="1800" dirty="0"/>
              <a:t>HERMES, out for 10 years, still dominates the 3D landscape</a:t>
            </a:r>
          </a:p>
        </p:txBody>
      </p:sp>
      <p:pic>
        <p:nvPicPr>
          <p:cNvPr id="10" name="Picture 9">
            <a:extLst>
              <a:ext uri="{FF2B5EF4-FFF2-40B4-BE49-F238E27FC236}">
                <a16:creationId xmlns:a16="http://schemas.microsoft.com/office/drawing/2014/main" id="{0F06B0F4-DC7A-B841-A462-87B6478B055B}"/>
              </a:ext>
            </a:extLst>
          </p:cNvPr>
          <p:cNvPicPr>
            <a:picLocks noChangeAspect="1"/>
          </p:cNvPicPr>
          <p:nvPr/>
        </p:nvPicPr>
        <p:blipFill>
          <a:blip r:embed="rId2"/>
          <a:stretch>
            <a:fillRect/>
          </a:stretch>
        </p:blipFill>
        <p:spPr>
          <a:xfrm>
            <a:off x="7086599" y="1"/>
            <a:ext cx="1974569" cy="1469048"/>
          </a:xfrm>
          <a:prstGeom prst="rect">
            <a:avLst/>
          </a:prstGeom>
        </p:spPr>
      </p:pic>
      <p:pic>
        <p:nvPicPr>
          <p:cNvPr id="12" name="Picture 11">
            <a:extLst>
              <a:ext uri="{FF2B5EF4-FFF2-40B4-BE49-F238E27FC236}">
                <a16:creationId xmlns:a16="http://schemas.microsoft.com/office/drawing/2014/main" id="{01617FE8-1D7C-ED4F-B8DC-17442B9343D7}"/>
              </a:ext>
            </a:extLst>
          </p:cNvPr>
          <p:cNvPicPr>
            <a:picLocks noChangeAspect="1"/>
          </p:cNvPicPr>
          <p:nvPr/>
        </p:nvPicPr>
        <p:blipFill>
          <a:blip r:embed="rId3"/>
          <a:stretch>
            <a:fillRect/>
          </a:stretch>
        </p:blipFill>
        <p:spPr>
          <a:xfrm>
            <a:off x="-12551" y="1447800"/>
            <a:ext cx="4279751" cy="4127500"/>
          </a:xfrm>
          <a:prstGeom prst="rect">
            <a:avLst/>
          </a:prstGeom>
        </p:spPr>
      </p:pic>
      <p:sp>
        <p:nvSpPr>
          <p:cNvPr id="13" name="Rectangle 12">
            <a:extLst>
              <a:ext uri="{FF2B5EF4-FFF2-40B4-BE49-F238E27FC236}">
                <a16:creationId xmlns:a16="http://schemas.microsoft.com/office/drawing/2014/main" id="{2B652D96-9219-9345-A410-948CB22C8C3A}"/>
              </a:ext>
            </a:extLst>
          </p:cNvPr>
          <p:cNvSpPr/>
          <p:nvPr/>
        </p:nvSpPr>
        <p:spPr>
          <a:xfrm>
            <a:off x="304800" y="1193765"/>
            <a:ext cx="4572000" cy="338554"/>
          </a:xfrm>
          <a:prstGeom prst="rect">
            <a:avLst/>
          </a:prstGeom>
        </p:spPr>
        <p:txBody>
          <a:bodyPr>
            <a:spAutoFit/>
          </a:bodyPr>
          <a:lstStyle/>
          <a:p>
            <a:r>
              <a:rPr lang="en-US" sz="1600" dirty="0">
                <a:hlinkClick r:id="rId4"/>
              </a:rPr>
              <a:t>https://arxiv.org/pdf/1212.5407.pdf</a:t>
            </a:r>
            <a:r>
              <a:rPr lang="en-US" sz="1600" dirty="0"/>
              <a:t> (2013)</a:t>
            </a:r>
          </a:p>
        </p:txBody>
      </p:sp>
      <p:pic>
        <p:nvPicPr>
          <p:cNvPr id="19" name="Picture 18">
            <a:extLst>
              <a:ext uri="{FF2B5EF4-FFF2-40B4-BE49-F238E27FC236}">
                <a16:creationId xmlns:a16="http://schemas.microsoft.com/office/drawing/2014/main" id="{1F73E733-C65B-B445-970C-1F2FD8281988}"/>
              </a:ext>
            </a:extLst>
          </p:cNvPr>
          <p:cNvPicPr>
            <a:picLocks noChangeAspect="1"/>
          </p:cNvPicPr>
          <p:nvPr/>
        </p:nvPicPr>
        <p:blipFill>
          <a:blip r:embed="rId5"/>
          <a:stretch>
            <a:fillRect/>
          </a:stretch>
        </p:blipFill>
        <p:spPr>
          <a:xfrm>
            <a:off x="4761481" y="1563096"/>
            <a:ext cx="1907038" cy="3965587"/>
          </a:xfrm>
          <a:prstGeom prst="rect">
            <a:avLst/>
          </a:prstGeom>
        </p:spPr>
      </p:pic>
      <p:pic>
        <p:nvPicPr>
          <p:cNvPr id="21" name="Picture 20">
            <a:extLst>
              <a:ext uri="{FF2B5EF4-FFF2-40B4-BE49-F238E27FC236}">
                <a16:creationId xmlns:a16="http://schemas.microsoft.com/office/drawing/2014/main" id="{109E7A73-7E14-5545-87D4-664E01E1A95B}"/>
              </a:ext>
            </a:extLst>
          </p:cNvPr>
          <p:cNvPicPr>
            <a:picLocks noChangeAspect="1"/>
          </p:cNvPicPr>
          <p:nvPr/>
        </p:nvPicPr>
        <p:blipFill>
          <a:blip r:embed="rId6"/>
          <a:stretch>
            <a:fillRect/>
          </a:stretch>
        </p:blipFill>
        <p:spPr>
          <a:xfrm>
            <a:off x="4387112" y="1447800"/>
            <a:ext cx="376442" cy="3330690"/>
          </a:xfrm>
          <a:prstGeom prst="rect">
            <a:avLst/>
          </a:prstGeom>
        </p:spPr>
      </p:pic>
      <p:sp>
        <p:nvSpPr>
          <p:cNvPr id="22" name="TextBox 21">
            <a:extLst>
              <a:ext uri="{FF2B5EF4-FFF2-40B4-BE49-F238E27FC236}">
                <a16:creationId xmlns:a16="http://schemas.microsoft.com/office/drawing/2014/main" id="{3CBA9A60-78A4-CA4F-B7D9-F0FAF7F64B08}"/>
              </a:ext>
            </a:extLst>
          </p:cNvPr>
          <p:cNvSpPr txBox="1"/>
          <p:nvPr/>
        </p:nvSpPr>
        <p:spPr>
          <a:xfrm>
            <a:off x="4641666" y="1216859"/>
            <a:ext cx="1776448" cy="307777"/>
          </a:xfrm>
          <a:prstGeom prst="rect">
            <a:avLst/>
          </a:prstGeom>
          <a:noFill/>
        </p:spPr>
        <p:txBody>
          <a:bodyPr wrap="none" rtlCol="0">
            <a:spAutoFit/>
          </a:bodyPr>
          <a:lstStyle/>
          <a:p>
            <a:r>
              <a:rPr lang="en-US" sz="1400" dirty="0"/>
              <a:t>Max&lt;Q</a:t>
            </a:r>
            <a:r>
              <a:rPr lang="en-US" sz="1400" baseline="30000" dirty="0"/>
              <a:t>2</a:t>
            </a:r>
            <a:r>
              <a:rPr lang="en-US" sz="1400" dirty="0"/>
              <a:t>&gt;~3-4 GeV</a:t>
            </a:r>
            <a:r>
              <a:rPr lang="en-US" sz="1400" baseline="30000" dirty="0"/>
              <a:t>2</a:t>
            </a:r>
          </a:p>
        </p:txBody>
      </p:sp>
      <p:pic>
        <p:nvPicPr>
          <p:cNvPr id="24" name="Picture 23">
            <a:extLst>
              <a:ext uri="{FF2B5EF4-FFF2-40B4-BE49-F238E27FC236}">
                <a16:creationId xmlns:a16="http://schemas.microsoft.com/office/drawing/2014/main" id="{88EB73E2-AFFD-6640-B842-79BEAE1BDA46}"/>
              </a:ext>
            </a:extLst>
          </p:cNvPr>
          <p:cNvPicPr>
            <a:picLocks noChangeAspect="1"/>
          </p:cNvPicPr>
          <p:nvPr/>
        </p:nvPicPr>
        <p:blipFill>
          <a:blip r:embed="rId7"/>
          <a:stretch>
            <a:fillRect/>
          </a:stretch>
        </p:blipFill>
        <p:spPr>
          <a:xfrm>
            <a:off x="7501167" y="1524636"/>
            <a:ext cx="1599253" cy="3656964"/>
          </a:xfrm>
          <a:prstGeom prst="rect">
            <a:avLst/>
          </a:prstGeom>
        </p:spPr>
      </p:pic>
      <p:pic>
        <p:nvPicPr>
          <p:cNvPr id="26" name="Picture 25">
            <a:extLst>
              <a:ext uri="{FF2B5EF4-FFF2-40B4-BE49-F238E27FC236}">
                <a16:creationId xmlns:a16="http://schemas.microsoft.com/office/drawing/2014/main" id="{3514916C-1268-5546-9946-98CC7852B71B}"/>
              </a:ext>
            </a:extLst>
          </p:cNvPr>
          <p:cNvPicPr>
            <a:picLocks noChangeAspect="1"/>
          </p:cNvPicPr>
          <p:nvPr/>
        </p:nvPicPr>
        <p:blipFill>
          <a:blip r:embed="rId8"/>
          <a:stretch>
            <a:fillRect/>
          </a:stretch>
        </p:blipFill>
        <p:spPr>
          <a:xfrm>
            <a:off x="6841111" y="1532319"/>
            <a:ext cx="546810" cy="3649282"/>
          </a:xfrm>
          <a:prstGeom prst="rect">
            <a:avLst/>
          </a:prstGeom>
        </p:spPr>
      </p:pic>
      <p:pic>
        <p:nvPicPr>
          <p:cNvPr id="28" name="Picture 27">
            <a:extLst>
              <a:ext uri="{FF2B5EF4-FFF2-40B4-BE49-F238E27FC236}">
                <a16:creationId xmlns:a16="http://schemas.microsoft.com/office/drawing/2014/main" id="{30365E4B-16EF-1B41-8015-1213E80D6FA3}"/>
              </a:ext>
            </a:extLst>
          </p:cNvPr>
          <p:cNvPicPr>
            <a:picLocks noChangeAspect="1"/>
          </p:cNvPicPr>
          <p:nvPr/>
        </p:nvPicPr>
        <p:blipFill>
          <a:blip r:embed="rId9"/>
          <a:stretch>
            <a:fillRect/>
          </a:stretch>
        </p:blipFill>
        <p:spPr>
          <a:xfrm>
            <a:off x="7620001" y="5237187"/>
            <a:ext cx="1480420" cy="362100"/>
          </a:xfrm>
          <a:prstGeom prst="rect">
            <a:avLst/>
          </a:prstGeom>
        </p:spPr>
      </p:pic>
      <p:sp>
        <p:nvSpPr>
          <p:cNvPr id="29" name="Rectangle 28">
            <a:extLst>
              <a:ext uri="{FF2B5EF4-FFF2-40B4-BE49-F238E27FC236}">
                <a16:creationId xmlns:a16="http://schemas.microsoft.com/office/drawing/2014/main" id="{151FACC4-4917-584C-A6D6-18D598DD303C}"/>
              </a:ext>
            </a:extLst>
          </p:cNvPr>
          <p:cNvSpPr/>
          <p:nvPr/>
        </p:nvSpPr>
        <p:spPr>
          <a:xfrm>
            <a:off x="6961529" y="1303977"/>
            <a:ext cx="2281202" cy="276999"/>
          </a:xfrm>
          <a:prstGeom prst="rect">
            <a:avLst/>
          </a:prstGeom>
        </p:spPr>
        <p:txBody>
          <a:bodyPr wrap="none">
            <a:spAutoFit/>
          </a:bodyPr>
          <a:lstStyle/>
          <a:p>
            <a:r>
              <a:rPr lang="en-US" sz="1200" dirty="0"/>
              <a:t>https://</a:t>
            </a:r>
            <a:r>
              <a:rPr lang="en-US" sz="1200" dirty="0" err="1"/>
              <a:t>arxiv.org</a:t>
            </a:r>
            <a:r>
              <a:rPr lang="en-US" sz="1200" dirty="0"/>
              <a:t>/abs/1006.4221</a:t>
            </a:r>
          </a:p>
        </p:txBody>
      </p:sp>
      <p:sp>
        <p:nvSpPr>
          <p:cNvPr id="30" name="Rectangle 29">
            <a:extLst>
              <a:ext uri="{FF2B5EF4-FFF2-40B4-BE49-F238E27FC236}">
                <a16:creationId xmlns:a16="http://schemas.microsoft.com/office/drawing/2014/main" id="{16171872-4BFC-F843-B4AD-943A4543F721}"/>
              </a:ext>
            </a:extLst>
          </p:cNvPr>
          <p:cNvSpPr/>
          <p:nvPr/>
        </p:nvSpPr>
        <p:spPr>
          <a:xfrm>
            <a:off x="4777591" y="4547657"/>
            <a:ext cx="1806585" cy="338554"/>
          </a:xfrm>
          <a:prstGeom prst="rect">
            <a:avLst/>
          </a:prstGeom>
        </p:spPr>
        <p:txBody>
          <a:bodyPr wrap="none">
            <a:spAutoFit/>
          </a:bodyPr>
          <a:lstStyle/>
          <a:p>
            <a:pPr>
              <a:buFont typeface="Arial" panose="020B0604020202020204" pitchFamily="34" charset="0"/>
              <a:buChar char="•"/>
            </a:pPr>
            <a:r>
              <a:rPr lang="en-US" sz="1600" dirty="0">
                <a:latin typeface="-apple-system"/>
              </a:rPr>
              <a:t>e-Print: </a:t>
            </a:r>
            <a:r>
              <a:rPr lang="en-US" sz="1600" dirty="0">
                <a:solidFill>
                  <a:srgbClr val="0050B3"/>
                </a:solidFill>
                <a:latin typeface="-apple-system"/>
                <a:hlinkClick r:id="rId10"/>
              </a:rPr>
              <a:t>1204.4161</a:t>
            </a:r>
            <a:endParaRPr lang="en-US" sz="1600" b="0" i="0" u="none" strike="noStrike" dirty="0">
              <a:effectLst/>
              <a:latin typeface="-apple-system"/>
            </a:endParaRPr>
          </a:p>
        </p:txBody>
      </p:sp>
      <p:sp>
        <p:nvSpPr>
          <p:cNvPr id="31" name="TextBox 30">
            <a:extLst>
              <a:ext uri="{FF2B5EF4-FFF2-40B4-BE49-F238E27FC236}">
                <a16:creationId xmlns:a16="http://schemas.microsoft.com/office/drawing/2014/main" id="{8EB46140-7FEC-5548-9B71-F7E1B6012213}"/>
              </a:ext>
            </a:extLst>
          </p:cNvPr>
          <p:cNvSpPr txBox="1"/>
          <p:nvPr/>
        </p:nvSpPr>
        <p:spPr>
          <a:xfrm>
            <a:off x="76200" y="5564245"/>
            <a:ext cx="90678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Due to limited luminosity HERMES was not able to collect enough statistics in the region most relevant for understanding of non-perturbative structure of the nucleon (P</a:t>
            </a:r>
            <a:r>
              <a:rPr lang="en-US" sz="1600" baseline="-25000" dirty="0"/>
              <a:t>T</a:t>
            </a:r>
            <a:r>
              <a:rPr lang="en-US" sz="1600" dirty="0"/>
              <a:t>&gt;0.8 GeV)</a:t>
            </a:r>
          </a:p>
          <a:p>
            <a:pPr marL="285750" indent="-285750">
              <a:buFont typeface="Arial" panose="020B0604020202020204" pitchFamily="34" charset="0"/>
              <a:buChar char="•"/>
            </a:pPr>
            <a:r>
              <a:rPr lang="en-US" sz="1600" dirty="0"/>
              <a:t>CLAS24 could collect years of HERMES data in days, even without a major detector upgrade</a:t>
            </a:r>
          </a:p>
        </p:txBody>
      </p:sp>
    </p:spTree>
    <p:extLst>
      <p:ext uri="{BB962C8B-B14F-4D97-AF65-F5344CB8AC3E}">
        <p14:creationId xmlns:p14="http://schemas.microsoft.com/office/powerpoint/2010/main" val="740899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61">
            <a:extLst>
              <a:ext uri="{FF2B5EF4-FFF2-40B4-BE49-F238E27FC236}">
                <a16:creationId xmlns:a16="http://schemas.microsoft.com/office/drawing/2014/main" id="{4A9047B3-8204-5743-BD6F-A62A6C14089F}"/>
              </a:ext>
            </a:extLst>
          </p:cNvPr>
          <p:cNvGrpSpPr>
            <a:grpSpLocks/>
          </p:cNvGrpSpPr>
          <p:nvPr/>
        </p:nvGrpSpPr>
        <p:grpSpPr bwMode="auto">
          <a:xfrm>
            <a:off x="762000" y="1533525"/>
            <a:ext cx="5943600" cy="2733675"/>
            <a:chOff x="762000" y="1533525"/>
            <a:chExt cx="5943600" cy="2733675"/>
          </a:xfrm>
        </p:grpSpPr>
        <p:grpSp>
          <p:nvGrpSpPr>
            <p:cNvPr id="21545" name="Group 74">
              <a:extLst>
                <a:ext uri="{FF2B5EF4-FFF2-40B4-BE49-F238E27FC236}">
                  <a16:creationId xmlns:a16="http://schemas.microsoft.com/office/drawing/2014/main" id="{1CB7D4E1-D728-034A-AA6F-BA99DF863DFA}"/>
                </a:ext>
              </a:extLst>
            </p:cNvPr>
            <p:cNvGrpSpPr>
              <a:grpSpLocks/>
            </p:cNvGrpSpPr>
            <p:nvPr/>
          </p:nvGrpSpPr>
          <p:grpSpPr bwMode="auto">
            <a:xfrm>
              <a:off x="762000" y="1533525"/>
              <a:ext cx="5943600" cy="2733675"/>
              <a:chOff x="762000" y="1533144"/>
              <a:chExt cx="5943600" cy="2734056"/>
            </a:xfrm>
          </p:grpSpPr>
          <p:pic>
            <p:nvPicPr>
              <p:cNvPr id="21553" name="Picture 4" descr="targetfrag">
                <a:extLst>
                  <a:ext uri="{FF2B5EF4-FFF2-40B4-BE49-F238E27FC236}">
                    <a16:creationId xmlns:a16="http://schemas.microsoft.com/office/drawing/2014/main" id="{354B8190-B7F4-0445-82E7-EAE615E25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a:extLst>
                  <a:ext uri="{FF2B5EF4-FFF2-40B4-BE49-F238E27FC236}">
                    <a16:creationId xmlns:a16="http://schemas.microsoft.com/office/drawing/2014/main" id="{E0B03B52-9F64-4743-B047-A47B7F0899B8}"/>
                  </a:ext>
                </a:extLst>
              </p:cNvPr>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546" name="Group 79">
              <a:extLst>
                <a:ext uri="{FF2B5EF4-FFF2-40B4-BE49-F238E27FC236}">
                  <a16:creationId xmlns:a16="http://schemas.microsoft.com/office/drawing/2014/main" id="{2FEDC9E1-0FA1-AC4B-9B62-3B89231F4BCE}"/>
                </a:ext>
              </a:extLst>
            </p:cNvPr>
            <p:cNvGrpSpPr>
              <a:grpSpLocks/>
            </p:cNvGrpSpPr>
            <p:nvPr/>
          </p:nvGrpSpPr>
          <p:grpSpPr bwMode="auto">
            <a:xfrm>
              <a:off x="3810000" y="2209800"/>
              <a:ext cx="228600" cy="573088"/>
              <a:chOff x="4724400" y="2819400"/>
              <a:chExt cx="228600" cy="572612"/>
            </a:xfrm>
          </p:grpSpPr>
          <p:cxnSp>
            <p:nvCxnSpPr>
              <p:cNvPr id="50" name="Curved Connector 49">
                <a:extLst>
                  <a:ext uri="{FF2B5EF4-FFF2-40B4-BE49-F238E27FC236}">
                    <a16:creationId xmlns:a16="http://schemas.microsoft.com/office/drawing/2014/main" id="{FDDDEA22-21B5-3D43-AEDE-AF858A32333D}"/>
                  </a:ext>
                </a:extLst>
              </p:cNvPr>
              <p:cNvCxnSpPr>
                <a:cxnSpLocks noChangeShapeType="1"/>
              </p:cNvCxnSpPr>
              <p:nvPr/>
            </p:nvCxnSpPr>
            <p:spPr bwMode="auto">
              <a:xfrm rot="5400000">
                <a:off x="4800695" y="2895505"/>
                <a:ext cx="228410" cy="76200"/>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Curved Connector 50">
                <a:extLst>
                  <a:ext uri="{FF2B5EF4-FFF2-40B4-BE49-F238E27FC236}">
                    <a16:creationId xmlns:a16="http://schemas.microsoft.com/office/drawing/2014/main" id="{D1DCD63B-7D66-D041-A585-F1B28B499B02}"/>
                  </a:ext>
                </a:extLst>
              </p:cNvPr>
              <p:cNvCxnSpPr>
                <a:cxnSpLocks noChangeShapeType="1"/>
              </p:cNvCxnSpPr>
              <p:nvPr/>
            </p:nvCxnSpPr>
            <p:spPr bwMode="auto">
              <a:xfrm rot="5400000">
                <a:off x="4666536" y="3256361"/>
                <a:ext cx="193514"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1547" name="Group 79">
              <a:extLst>
                <a:ext uri="{FF2B5EF4-FFF2-40B4-BE49-F238E27FC236}">
                  <a16:creationId xmlns:a16="http://schemas.microsoft.com/office/drawing/2014/main" id="{27D1AF3D-40A5-8E43-A53F-F6D75E65B807}"/>
                </a:ext>
              </a:extLst>
            </p:cNvPr>
            <p:cNvGrpSpPr>
              <a:grpSpLocks/>
            </p:cNvGrpSpPr>
            <p:nvPr/>
          </p:nvGrpSpPr>
          <p:grpSpPr bwMode="auto">
            <a:xfrm>
              <a:off x="3581399" y="2782888"/>
              <a:ext cx="228601" cy="573087"/>
              <a:chOff x="4724399" y="2819875"/>
              <a:chExt cx="228601" cy="572611"/>
            </a:xfrm>
          </p:grpSpPr>
          <p:cxnSp>
            <p:nvCxnSpPr>
              <p:cNvPr id="59" name="Curved Connector 58">
                <a:extLst>
                  <a:ext uri="{FF2B5EF4-FFF2-40B4-BE49-F238E27FC236}">
                    <a16:creationId xmlns:a16="http://schemas.microsoft.com/office/drawing/2014/main" id="{1CA8CB86-0621-6142-8CCF-0838A6C6E34A}"/>
                  </a:ext>
                </a:extLst>
              </p:cNvPr>
              <p:cNvCxnSpPr>
                <a:cxnSpLocks noChangeShapeType="1"/>
              </p:cNvCxnSpPr>
              <p:nvPr/>
            </p:nvCxnSpPr>
            <p:spPr bwMode="auto">
              <a:xfrm rot="5400000">
                <a:off x="4800695" y="2895980"/>
                <a:ext cx="228410" cy="76200"/>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Curved Connector 59">
                <a:extLst>
                  <a:ext uri="{FF2B5EF4-FFF2-40B4-BE49-F238E27FC236}">
                    <a16:creationId xmlns:a16="http://schemas.microsoft.com/office/drawing/2014/main" id="{9FDA06F7-30C9-EC4E-B9A3-2ED2B720B82F}"/>
                  </a:ext>
                </a:extLst>
              </p:cNvPr>
              <p:cNvCxnSpPr>
                <a:cxnSpLocks noChangeShapeType="1"/>
              </p:cNvCxnSpPr>
              <p:nvPr/>
            </p:nvCxnSpPr>
            <p:spPr bwMode="auto">
              <a:xfrm rot="5400000">
                <a:off x="4666536" y="3256835"/>
                <a:ext cx="193514"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61" name="Curved Connector 60">
              <a:extLst>
                <a:ext uri="{FF2B5EF4-FFF2-40B4-BE49-F238E27FC236}">
                  <a16:creationId xmlns:a16="http://schemas.microsoft.com/office/drawing/2014/main" id="{E0BFE5EC-6AFE-5845-BCCF-BA47852A3E2E}"/>
                </a:ext>
              </a:extLst>
            </p:cNvPr>
            <p:cNvCxnSpPr>
              <a:cxnSpLocks noChangeShapeType="1"/>
            </p:cNvCxnSpPr>
            <p:nvPr/>
          </p:nvCxnSpPr>
          <p:spPr bwMode="auto">
            <a:xfrm rot="5400000">
              <a:off x="3437731" y="3420269"/>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1506" name="Rectangle 5">
            <a:extLst>
              <a:ext uri="{FF2B5EF4-FFF2-40B4-BE49-F238E27FC236}">
                <a16:creationId xmlns:a16="http://schemas.microsoft.com/office/drawing/2014/main" id="{827169EE-DA4C-6849-925A-6BBA5D5E614D}"/>
              </a:ext>
            </a:extLst>
          </p:cNvPr>
          <p:cNvSpPr>
            <a:spLocks noGrp="1" noChangeArrowheads="1"/>
          </p:cNvSpPr>
          <p:nvPr>
            <p:ph type="title"/>
          </p:nvPr>
        </p:nvSpPr>
        <p:spPr>
          <a:xfrm>
            <a:off x="990600" y="152400"/>
            <a:ext cx="7239000" cy="381000"/>
          </a:xfrm>
        </p:spPr>
        <p:txBody>
          <a:bodyPr/>
          <a:lstStyle/>
          <a:p>
            <a:pPr eaLnBrk="1" hangingPunct="1"/>
            <a:r>
              <a:rPr lang="en-US" altLang="en-US" sz="2800">
                <a:solidFill>
                  <a:schemeClr val="tx1"/>
                </a:solidFill>
              </a:rPr>
              <a:t>Hadronic long-range correlations</a:t>
            </a:r>
          </a:p>
        </p:txBody>
      </p:sp>
      <p:sp>
        <p:nvSpPr>
          <p:cNvPr id="21507" name="Rectangle 6">
            <a:extLst>
              <a:ext uri="{FF2B5EF4-FFF2-40B4-BE49-F238E27FC236}">
                <a16:creationId xmlns:a16="http://schemas.microsoft.com/office/drawing/2014/main" id="{95B1A4A4-6DDA-9741-8D69-F67A046C6166}"/>
              </a:ext>
            </a:extLst>
          </p:cNvPr>
          <p:cNvSpPr>
            <a:spLocks noChangeArrowheads="1"/>
          </p:cNvSpPr>
          <p:nvPr/>
        </p:nvSpPr>
        <p:spPr bwMode="auto">
          <a:xfrm>
            <a:off x="533400" y="3176588"/>
            <a:ext cx="762000" cy="381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p>
        </p:txBody>
      </p:sp>
      <p:sp>
        <p:nvSpPr>
          <p:cNvPr id="21508" name="Text Box 29">
            <a:extLst>
              <a:ext uri="{FF2B5EF4-FFF2-40B4-BE49-F238E27FC236}">
                <a16:creationId xmlns:a16="http://schemas.microsoft.com/office/drawing/2014/main" id="{5A4EBFC5-D612-E847-9DEB-9531F85673A9}"/>
              </a:ext>
            </a:extLst>
          </p:cNvPr>
          <p:cNvSpPr txBox="1">
            <a:spLocks noChangeArrowheads="1"/>
          </p:cNvSpPr>
          <p:nvPr/>
        </p:nvSpPr>
        <p:spPr bwMode="auto">
          <a:xfrm>
            <a:off x="182563" y="873125"/>
            <a:ext cx="1676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i="1"/>
              <a:t>x</a:t>
            </a:r>
            <a:r>
              <a:rPr lang="en-US" altLang="en-US" sz="2000" i="1" baseline="-25000"/>
              <a:t>F</a:t>
            </a:r>
            <a:r>
              <a:rPr lang="en-US" altLang="en-US" sz="2000" baseline="-25000"/>
              <a:t> </a:t>
            </a:r>
            <a:r>
              <a:rPr lang="en-US" altLang="en-US" sz="2000"/>
              <a:t>- </a:t>
            </a:r>
            <a:r>
              <a:rPr lang="en-US" altLang="en-US" sz="1600"/>
              <a:t>momentum in the CM frame</a:t>
            </a:r>
          </a:p>
        </p:txBody>
      </p:sp>
      <p:sp>
        <p:nvSpPr>
          <p:cNvPr id="21509" name="Text Box 30">
            <a:extLst>
              <a:ext uri="{FF2B5EF4-FFF2-40B4-BE49-F238E27FC236}">
                <a16:creationId xmlns:a16="http://schemas.microsoft.com/office/drawing/2014/main" id="{49CDAAA3-56D3-B04F-A322-376D4C50AF02}"/>
              </a:ext>
            </a:extLst>
          </p:cNvPr>
          <p:cNvSpPr txBox="1">
            <a:spLocks noChangeArrowheads="1"/>
          </p:cNvSpPr>
          <p:nvPr/>
        </p:nvSpPr>
        <p:spPr bwMode="auto">
          <a:xfrm>
            <a:off x="3151188" y="773113"/>
            <a:ext cx="251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a:t>x</a:t>
            </a:r>
            <a:r>
              <a:rPr lang="en-US" altLang="en-US" sz="2000" baseline="-25000"/>
              <a:t>F</a:t>
            </a:r>
            <a:r>
              <a:rPr lang="en-US" altLang="en-US" sz="2000"/>
              <a:t>=p</a:t>
            </a:r>
            <a:r>
              <a:rPr lang="en-US" altLang="en-US" sz="2000" baseline="-25000"/>
              <a:t>L(CM)</a:t>
            </a:r>
            <a:r>
              <a:rPr lang="en-US" altLang="en-US" sz="2000"/>
              <a:t>/p</a:t>
            </a:r>
            <a:r>
              <a:rPr lang="en-US" altLang="en-US" sz="2000" baseline="-25000"/>
              <a:t>Lmax</a:t>
            </a:r>
            <a:r>
              <a:rPr lang="en-US" altLang="en-US" sz="2000"/>
              <a:t>&gt;0 (current fragmentation)</a:t>
            </a:r>
          </a:p>
        </p:txBody>
      </p:sp>
      <p:sp>
        <p:nvSpPr>
          <p:cNvPr id="21510" name="Text Box 31">
            <a:extLst>
              <a:ext uri="{FF2B5EF4-FFF2-40B4-BE49-F238E27FC236}">
                <a16:creationId xmlns:a16="http://schemas.microsoft.com/office/drawing/2014/main" id="{07322826-E00B-854A-B0ED-9A94892FA2BD}"/>
              </a:ext>
            </a:extLst>
          </p:cNvPr>
          <p:cNvSpPr txBox="1">
            <a:spLocks noChangeArrowheads="1"/>
          </p:cNvSpPr>
          <p:nvPr/>
        </p:nvSpPr>
        <p:spPr bwMode="auto">
          <a:xfrm>
            <a:off x="0" y="312420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a:t>x</a:t>
            </a:r>
            <a:r>
              <a:rPr lang="en-US" altLang="en-US" sz="2000" baseline="-25000"/>
              <a:t>F</a:t>
            </a:r>
            <a:r>
              <a:rPr lang="en-US" altLang="en-US" sz="2000"/>
              <a:t>&lt;0 (target fragmentation)</a:t>
            </a:r>
          </a:p>
        </p:txBody>
      </p:sp>
      <p:sp>
        <p:nvSpPr>
          <p:cNvPr id="21511" name="Text Box 32">
            <a:extLst>
              <a:ext uri="{FF2B5EF4-FFF2-40B4-BE49-F238E27FC236}">
                <a16:creationId xmlns:a16="http://schemas.microsoft.com/office/drawing/2014/main" id="{3D185271-DC08-F84C-ACE7-E4F7BC875F4F}"/>
              </a:ext>
            </a:extLst>
          </p:cNvPr>
          <p:cNvSpPr txBox="1">
            <a:spLocks noChangeArrowheads="1"/>
          </p:cNvSpPr>
          <p:nvPr/>
        </p:nvSpPr>
        <p:spPr bwMode="auto">
          <a:xfrm>
            <a:off x="6705600" y="14478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a:t>h</a:t>
            </a:r>
          </a:p>
        </p:txBody>
      </p:sp>
      <p:pic>
        <p:nvPicPr>
          <p:cNvPr id="21512" name="Picture 5" descr="proton_quark_version_new.png">
            <a:extLst>
              <a:ext uri="{FF2B5EF4-FFF2-40B4-BE49-F238E27FC236}">
                <a16:creationId xmlns:a16="http://schemas.microsoft.com/office/drawing/2014/main" id="{DC126197-BB8C-9443-99C0-AECB832640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3" name="Group 40">
            <a:extLst>
              <a:ext uri="{FF2B5EF4-FFF2-40B4-BE49-F238E27FC236}">
                <a16:creationId xmlns:a16="http://schemas.microsoft.com/office/drawing/2014/main" id="{C3D18935-CA0C-E444-BDE6-2DC1ED868C3D}"/>
              </a:ext>
            </a:extLst>
          </p:cNvPr>
          <p:cNvGrpSpPr>
            <a:grpSpLocks/>
          </p:cNvGrpSpPr>
          <p:nvPr/>
        </p:nvGrpSpPr>
        <p:grpSpPr bwMode="auto">
          <a:xfrm>
            <a:off x="7239000" y="1828800"/>
            <a:ext cx="1066800" cy="1141413"/>
            <a:chOff x="6858000" y="3733810"/>
            <a:chExt cx="1295400" cy="1125466"/>
          </a:xfrm>
        </p:grpSpPr>
        <p:grpSp>
          <p:nvGrpSpPr>
            <p:cNvPr id="21536" name="Group 5">
              <a:extLst>
                <a:ext uri="{FF2B5EF4-FFF2-40B4-BE49-F238E27FC236}">
                  <a16:creationId xmlns:a16="http://schemas.microsoft.com/office/drawing/2014/main" id="{92B85429-135B-424E-95DF-7F73BC43BC7F}"/>
                </a:ext>
              </a:extLst>
            </p:cNvPr>
            <p:cNvGrpSpPr>
              <a:grpSpLocks/>
            </p:cNvGrpSpPr>
            <p:nvPr/>
          </p:nvGrpSpPr>
          <p:grpSpPr bwMode="auto">
            <a:xfrm>
              <a:off x="6858000" y="3733810"/>
              <a:ext cx="1295400" cy="1064333"/>
              <a:chOff x="5459413" y="4267200"/>
              <a:chExt cx="1614487" cy="1295568"/>
            </a:xfrm>
          </p:grpSpPr>
          <p:sp>
            <p:nvSpPr>
              <p:cNvPr id="44" name="Oval 43">
                <a:extLst>
                  <a:ext uri="{FF2B5EF4-FFF2-40B4-BE49-F238E27FC236}">
                    <a16:creationId xmlns:a16="http://schemas.microsoft.com/office/drawing/2014/main" id="{5FECDC2D-0C08-DC44-93D6-9C5151B33654}"/>
                  </a:ext>
                </a:extLst>
              </p:cNvPr>
              <p:cNvSpPr>
                <a:spLocks noChangeArrowheads="1"/>
              </p:cNvSpPr>
              <p:nvPr/>
            </p:nvSpPr>
            <p:spPr bwMode="auto">
              <a:xfrm>
                <a:off x="5714079" y="4800712"/>
                <a:ext cx="1143595"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45" name="Straight Connector 44">
                <a:extLst>
                  <a:ext uri="{FF2B5EF4-FFF2-40B4-BE49-F238E27FC236}">
                    <a16:creationId xmlns:a16="http://schemas.microsoft.com/office/drawing/2014/main" id="{5F4C3016-1C32-A245-B2A4-D7B10F1E673E}"/>
                  </a:ext>
                </a:extLst>
              </p:cNvPr>
              <p:cNvCxnSpPr>
                <a:cxnSpLocks noChangeShapeType="1"/>
              </p:cNvCxnSpPr>
              <p:nvPr/>
            </p:nvCxnSpPr>
            <p:spPr bwMode="auto">
              <a:xfrm rot="10800000">
                <a:off x="5639602" y="5029360"/>
                <a:ext cx="530954" cy="1906"/>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67B76523-F84E-1645-99E0-9D0D65F621B5}"/>
                  </a:ext>
                </a:extLst>
              </p:cNvPr>
              <p:cNvCxnSpPr>
                <a:cxnSpLocks noChangeShapeType="1"/>
              </p:cNvCxnSpPr>
              <p:nvPr/>
            </p:nvCxnSpPr>
            <p:spPr bwMode="auto">
              <a:xfrm rot="5400000" flipH="1" flipV="1">
                <a:off x="6325774" y="4570862"/>
                <a:ext cx="609728"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46">
                <a:extLst>
                  <a:ext uri="{FF2B5EF4-FFF2-40B4-BE49-F238E27FC236}">
                    <a16:creationId xmlns:a16="http://schemas.microsoft.com/office/drawing/2014/main" id="{F4A52F0D-95B8-BE4D-94E6-F7F1713CAA1A}"/>
                  </a:ext>
                </a:extLst>
              </p:cNvPr>
              <p:cNvCxnSpPr>
                <a:cxnSpLocks noChangeShapeType="1"/>
              </p:cNvCxnSpPr>
              <p:nvPr/>
            </p:nvCxnSpPr>
            <p:spPr bwMode="auto">
              <a:xfrm rot="5400000" flipH="1" flipV="1">
                <a:off x="5562976" y="4572064"/>
                <a:ext cx="609728"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6014A26B-03D9-6848-B88C-049AEFF24A5F}"/>
                  </a:ext>
                </a:extLst>
              </p:cNvPr>
              <p:cNvCxnSpPr>
                <a:cxnSpLocks noChangeShapeType="1"/>
              </p:cNvCxnSpPr>
              <p:nvPr/>
            </p:nvCxnSpPr>
            <p:spPr bwMode="auto">
              <a:xfrm rot="5400000">
                <a:off x="5906868" y="5219899"/>
                <a:ext cx="685944"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43" name="Picture 12" descr="latex-image-1.pdf">
                <a:extLst>
                  <a:ext uri="{FF2B5EF4-FFF2-40B4-BE49-F238E27FC236}">
                    <a16:creationId xmlns:a16="http://schemas.microsoft.com/office/drawing/2014/main" id="{DFB4E988-8722-8B4F-A9AD-6BCC062029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4" name="Picture 13" descr="latex-image-1.pdf">
                <a:extLst>
                  <a:ext uri="{FF2B5EF4-FFF2-40B4-BE49-F238E27FC236}">
                    <a16:creationId xmlns:a16="http://schemas.microsoft.com/office/drawing/2014/main" id="{C6B3CFFA-45A5-5847-B704-05AE33E307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37" name="TextBox 42">
              <a:extLst>
                <a:ext uri="{FF2B5EF4-FFF2-40B4-BE49-F238E27FC236}">
                  <a16:creationId xmlns:a16="http://schemas.microsoft.com/office/drawing/2014/main" id="{98D44512-FC0A-5C44-A59F-76CD08D4ADCF}"/>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grpSp>
        <p:nvGrpSpPr>
          <p:cNvPr id="21514" name="Group 50">
            <a:extLst>
              <a:ext uri="{FF2B5EF4-FFF2-40B4-BE49-F238E27FC236}">
                <a16:creationId xmlns:a16="http://schemas.microsoft.com/office/drawing/2014/main" id="{8FF5E833-AB76-514C-9DAC-6B003584F1A3}"/>
              </a:ext>
            </a:extLst>
          </p:cNvPr>
          <p:cNvGrpSpPr>
            <a:grpSpLocks/>
          </p:cNvGrpSpPr>
          <p:nvPr/>
        </p:nvGrpSpPr>
        <p:grpSpPr bwMode="auto">
          <a:xfrm>
            <a:off x="3886200" y="4116388"/>
            <a:ext cx="1066800" cy="1141412"/>
            <a:chOff x="6858000" y="3733810"/>
            <a:chExt cx="1295400" cy="1125466"/>
          </a:xfrm>
        </p:grpSpPr>
        <p:grpSp>
          <p:nvGrpSpPr>
            <p:cNvPr id="21527" name="Group 5">
              <a:extLst>
                <a:ext uri="{FF2B5EF4-FFF2-40B4-BE49-F238E27FC236}">
                  <a16:creationId xmlns:a16="http://schemas.microsoft.com/office/drawing/2014/main" id="{3C44DFDE-1142-A14F-A211-53046AED404B}"/>
                </a:ext>
              </a:extLst>
            </p:cNvPr>
            <p:cNvGrpSpPr>
              <a:grpSpLocks/>
            </p:cNvGrpSpPr>
            <p:nvPr/>
          </p:nvGrpSpPr>
          <p:grpSpPr bwMode="auto">
            <a:xfrm>
              <a:off x="6858000" y="3733810"/>
              <a:ext cx="1295400" cy="1064333"/>
              <a:chOff x="5459413" y="4267200"/>
              <a:chExt cx="1614487" cy="1295568"/>
            </a:xfrm>
          </p:grpSpPr>
          <p:sp>
            <p:nvSpPr>
              <p:cNvPr id="54" name="Oval 53">
                <a:extLst>
                  <a:ext uri="{FF2B5EF4-FFF2-40B4-BE49-F238E27FC236}">
                    <a16:creationId xmlns:a16="http://schemas.microsoft.com/office/drawing/2014/main" id="{6DCC26E7-9389-3049-B3A9-CCDAF30DCE5C}"/>
                  </a:ext>
                </a:extLst>
              </p:cNvPr>
              <p:cNvSpPr>
                <a:spLocks noChangeArrowheads="1"/>
              </p:cNvSpPr>
              <p:nvPr/>
            </p:nvSpPr>
            <p:spPr bwMode="auto">
              <a:xfrm>
                <a:off x="5714079" y="4800712"/>
                <a:ext cx="1143595"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55" name="Straight Connector 54">
                <a:extLst>
                  <a:ext uri="{FF2B5EF4-FFF2-40B4-BE49-F238E27FC236}">
                    <a16:creationId xmlns:a16="http://schemas.microsoft.com/office/drawing/2014/main" id="{8A29A39A-F132-4341-B8E0-5EF16A2F37D8}"/>
                  </a:ext>
                </a:extLst>
              </p:cNvPr>
              <p:cNvCxnSpPr>
                <a:cxnSpLocks noChangeShapeType="1"/>
              </p:cNvCxnSpPr>
              <p:nvPr/>
            </p:nvCxnSpPr>
            <p:spPr bwMode="auto">
              <a:xfrm rot="10800000">
                <a:off x="5639602" y="5029360"/>
                <a:ext cx="530954" cy="1905"/>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a:extLst>
                  <a:ext uri="{FF2B5EF4-FFF2-40B4-BE49-F238E27FC236}">
                    <a16:creationId xmlns:a16="http://schemas.microsoft.com/office/drawing/2014/main" id="{B261718D-A779-9647-BDF1-0302A27CF5B2}"/>
                  </a:ext>
                </a:extLst>
              </p:cNvPr>
              <p:cNvCxnSpPr>
                <a:cxnSpLocks noChangeShapeType="1"/>
              </p:cNvCxnSpPr>
              <p:nvPr/>
            </p:nvCxnSpPr>
            <p:spPr bwMode="auto">
              <a:xfrm rot="5400000" flipH="1" flipV="1">
                <a:off x="6325774" y="4570863"/>
                <a:ext cx="609728"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Straight Connector 56">
                <a:extLst>
                  <a:ext uri="{FF2B5EF4-FFF2-40B4-BE49-F238E27FC236}">
                    <a16:creationId xmlns:a16="http://schemas.microsoft.com/office/drawing/2014/main" id="{5B80A28F-D5E3-694C-97F1-D0555728E5EF}"/>
                  </a:ext>
                </a:extLst>
              </p:cNvPr>
              <p:cNvCxnSpPr>
                <a:cxnSpLocks noChangeShapeType="1"/>
              </p:cNvCxnSpPr>
              <p:nvPr/>
            </p:nvCxnSpPr>
            <p:spPr bwMode="auto">
              <a:xfrm rot="5400000" flipH="1" flipV="1">
                <a:off x="5562976" y="4572064"/>
                <a:ext cx="609728"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57">
                <a:extLst>
                  <a:ext uri="{FF2B5EF4-FFF2-40B4-BE49-F238E27FC236}">
                    <a16:creationId xmlns:a16="http://schemas.microsoft.com/office/drawing/2014/main" id="{DDB72600-03A9-E545-94A8-DC48FDF62B7A}"/>
                  </a:ext>
                </a:extLst>
              </p:cNvPr>
              <p:cNvCxnSpPr>
                <a:cxnSpLocks noChangeShapeType="1"/>
              </p:cNvCxnSpPr>
              <p:nvPr/>
            </p:nvCxnSpPr>
            <p:spPr bwMode="auto">
              <a:xfrm rot="5400000">
                <a:off x="5906868" y="5219900"/>
                <a:ext cx="685944"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34" name="Picture 12" descr="latex-image-1.pdf">
                <a:extLst>
                  <a:ext uri="{FF2B5EF4-FFF2-40B4-BE49-F238E27FC236}">
                    <a16:creationId xmlns:a16="http://schemas.microsoft.com/office/drawing/2014/main" id="{34D087E8-48E5-074C-B735-0425B53B25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13" descr="latex-image-1.pdf">
                <a:extLst>
                  <a:ext uri="{FF2B5EF4-FFF2-40B4-BE49-F238E27FC236}">
                    <a16:creationId xmlns:a16="http://schemas.microsoft.com/office/drawing/2014/main" id="{2298A6F2-6CE4-7A4C-BEDA-B54C5FFA88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8" name="TextBox 52">
              <a:extLst>
                <a:ext uri="{FF2B5EF4-FFF2-40B4-BE49-F238E27FC236}">
                  <a16:creationId xmlns:a16="http://schemas.microsoft.com/office/drawing/2014/main" id="{419C56DA-9F0E-1943-9D09-81B88A20275C}"/>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sp>
        <p:nvSpPr>
          <p:cNvPr id="21515" name="TextBox 14">
            <a:extLst>
              <a:ext uri="{FF2B5EF4-FFF2-40B4-BE49-F238E27FC236}">
                <a16:creationId xmlns:a16="http://schemas.microsoft.com/office/drawing/2014/main" id="{902CB9BA-D7E5-CF46-9860-723B32B9905B}"/>
              </a:ext>
            </a:extLst>
          </p:cNvPr>
          <p:cNvSpPr txBox="1">
            <a:spLocks noChangeArrowheads="1"/>
          </p:cNvSpPr>
          <p:nvPr/>
        </p:nvSpPr>
        <p:spPr bwMode="auto">
          <a:xfrm>
            <a:off x="304800" y="4419600"/>
            <a:ext cx="3200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a:t>Karliner, Kharzeev , Ellis &amp; Kotzinian</a:t>
            </a:r>
          </a:p>
          <a:p>
            <a:pPr eaLnBrk="1" hangingPunct="1">
              <a:spcBef>
                <a:spcPct val="0"/>
              </a:spcBef>
              <a:buFontTx/>
              <a:buNone/>
            </a:pPr>
            <a:r>
              <a:rPr lang="en-US" altLang="en-US" sz="1400"/>
              <a:t>Strikman,Weiss &amp; Schweitzer</a:t>
            </a:r>
          </a:p>
          <a:p>
            <a:pPr eaLnBrk="1" hangingPunct="1">
              <a:spcBef>
                <a:spcPct val="0"/>
              </a:spcBef>
              <a:buFontTx/>
              <a:buNone/>
            </a:pPr>
            <a:r>
              <a:rPr lang="en-US" altLang="en-US" sz="1400"/>
              <a:t>Anselmino, Barone, Kotzinian</a:t>
            </a:r>
          </a:p>
        </p:txBody>
      </p:sp>
      <p:sp>
        <p:nvSpPr>
          <p:cNvPr id="21516" name="Rectangle 61">
            <a:extLst>
              <a:ext uri="{FF2B5EF4-FFF2-40B4-BE49-F238E27FC236}">
                <a16:creationId xmlns:a16="http://schemas.microsoft.com/office/drawing/2014/main" id="{00FBED00-E2F6-4244-A22C-CC38CE266169}"/>
              </a:ext>
            </a:extLst>
          </p:cNvPr>
          <p:cNvSpPr>
            <a:spLocks noChangeArrowheads="1"/>
          </p:cNvSpPr>
          <p:nvPr/>
        </p:nvSpPr>
        <p:spPr bwMode="auto">
          <a:xfrm>
            <a:off x="6883400" y="1143000"/>
            <a:ext cx="226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t>X. Artru &amp; Z. Belghobsi</a:t>
            </a:r>
          </a:p>
        </p:txBody>
      </p:sp>
      <p:sp>
        <p:nvSpPr>
          <p:cNvPr id="21517" name="TextBox 69">
            <a:extLst>
              <a:ext uri="{FF2B5EF4-FFF2-40B4-BE49-F238E27FC236}">
                <a16:creationId xmlns:a16="http://schemas.microsoft.com/office/drawing/2014/main" id="{26AD4C6F-7A09-9E49-9F61-3E22D90F9DEF}"/>
              </a:ext>
            </a:extLst>
          </p:cNvPr>
          <p:cNvSpPr txBox="1">
            <a:spLocks noChangeArrowheads="1"/>
          </p:cNvSpPr>
          <p:nvPr/>
        </p:nvSpPr>
        <p:spPr bwMode="auto">
          <a:xfrm>
            <a:off x="4038600" y="28956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FSI</a:t>
            </a:r>
          </a:p>
        </p:txBody>
      </p:sp>
      <p:sp>
        <p:nvSpPr>
          <p:cNvPr id="21518" name="Slide Number Placeholder 70">
            <a:extLst>
              <a:ext uri="{FF2B5EF4-FFF2-40B4-BE49-F238E27FC236}">
                <a16:creationId xmlns:a16="http://schemas.microsoft.com/office/drawing/2014/main" id="{9BBCA52F-E23A-2949-8D19-2184AADB293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33EB0CF-5E28-124A-893C-4AAD455C07F4}" type="slidenum">
              <a:rPr lang="en-US" altLang="en-US" sz="1400" smtClean="0"/>
              <a:pPr>
                <a:spcBef>
                  <a:spcPct val="0"/>
                </a:spcBef>
                <a:buFontTx/>
                <a:buNone/>
              </a:pPr>
              <a:t>122</a:t>
            </a:fld>
            <a:endParaRPr lang="en-US" altLang="en-US" sz="1400"/>
          </a:p>
        </p:txBody>
      </p:sp>
      <p:sp>
        <p:nvSpPr>
          <p:cNvPr id="21519" name="Footer Placeholder 71">
            <a:extLst>
              <a:ext uri="{FF2B5EF4-FFF2-40B4-BE49-F238E27FC236}">
                <a16:creationId xmlns:a16="http://schemas.microsoft.com/office/drawing/2014/main" id="{0102F51D-5839-3A49-B448-D36EC59BA8B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81" name="Rounded Rectangle 80">
            <a:extLst>
              <a:ext uri="{FF2B5EF4-FFF2-40B4-BE49-F238E27FC236}">
                <a16:creationId xmlns:a16="http://schemas.microsoft.com/office/drawing/2014/main" id="{274B66F0-C3E6-D74F-A12E-5F09ACBF3C92}"/>
              </a:ext>
            </a:extLst>
          </p:cNvPr>
          <p:cNvSpPr/>
          <p:nvPr/>
        </p:nvSpPr>
        <p:spPr>
          <a:xfrm>
            <a:off x="5334000" y="1600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3" name="Curved Connector 42">
            <a:extLst>
              <a:ext uri="{FF2B5EF4-FFF2-40B4-BE49-F238E27FC236}">
                <a16:creationId xmlns:a16="http://schemas.microsoft.com/office/drawing/2014/main" id="{15CD492A-6F22-1849-A580-1D6253188E75}"/>
              </a:ext>
            </a:extLst>
          </p:cNvPr>
          <p:cNvCxnSpPr>
            <a:cxnSpLocks noChangeShapeType="1"/>
          </p:cNvCxnSpPr>
          <p:nvPr/>
        </p:nvCxnSpPr>
        <p:spPr bwMode="auto">
          <a:xfrm rot="5400000">
            <a:off x="3828256" y="2482057"/>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urved Connector 51">
            <a:extLst>
              <a:ext uri="{FF2B5EF4-FFF2-40B4-BE49-F238E27FC236}">
                <a16:creationId xmlns:a16="http://schemas.microsoft.com/office/drawing/2014/main" id="{C9066BCF-8315-DA47-92EA-D4F9FF3AED57}"/>
              </a:ext>
            </a:extLst>
          </p:cNvPr>
          <p:cNvCxnSpPr>
            <a:cxnSpLocks noChangeShapeType="1"/>
          </p:cNvCxnSpPr>
          <p:nvPr/>
        </p:nvCxnSpPr>
        <p:spPr bwMode="auto">
          <a:xfrm rot="5400000">
            <a:off x="3599656" y="3055144"/>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25" name="TextBox 1">
            <a:extLst>
              <a:ext uri="{FF2B5EF4-FFF2-40B4-BE49-F238E27FC236}">
                <a16:creationId xmlns:a16="http://schemas.microsoft.com/office/drawing/2014/main" id="{EE158AD5-CE80-C646-A844-5F80ADD130D8}"/>
              </a:ext>
            </a:extLst>
          </p:cNvPr>
          <p:cNvSpPr txBox="1">
            <a:spLocks noChangeArrowheads="1"/>
          </p:cNvSpPr>
          <p:nvPr/>
        </p:nvSpPr>
        <p:spPr bwMode="auto">
          <a:xfrm>
            <a:off x="6880225" y="38862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600"/>
              <a:t>2-hadron correlations in CFR studied in EMC(1986) and COMPASS(2015)</a:t>
            </a:r>
          </a:p>
          <a:p>
            <a:pPr eaLnBrk="1" hangingPunct="1">
              <a:spcBef>
                <a:spcPct val="0"/>
              </a:spcBef>
              <a:buFontTx/>
              <a:buNone/>
            </a:pPr>
            <a:r>
              <a:rPr lang="en-US" altLang="en-US" sz="1600"/>
              <a:t>CLAS6&amp;CLAS12</a:t>
            </a:r>
          </a:p>
        </p:txBody>
      </p:sp>
      <p:sp>
        <p:nvSpPr>
          <p:cNvPr id="21526" name="Rectangle 15">
            <a:extLst>
              <a:ext uri="{FF2B5EF4-FFF2-40B4-BE49-F238E27FC236}">
                <a16:creationId xmlns:a16="http://schemas.microsoft.com/office/drawing/2014/main" id="{FFCD61B6-96D2-624F-82EE-D3A509386B55}"/>
              </a:ext>
            </a:extLst>
          </p:cNvPr>
          <p:cNvSpPr>
            <a:spLocks noChangeArrowheads="1"/>
          </p:cNvSpPr>
          <p:nvPr/>
        </p:nvSpPr>
        <p:spPr bwMode="auto">
          <a:xfrm>
            <a:off x="456972" y="5317055"/>
            <a:ext cx="8370887" cy="1015663"/>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dirty="0"/>
              <a:t>What is a “pion tornado”?</a:t>
            </a:r>
          </a:p>
          <a:p>
            <a:pPr>
              <a:spcBef>
                <a:spcPct val="0"/>
              </a:spcBef>
              <a:buFontTx/>
              <a:buNone/>
            </a:pPr>
            <a:r>
              <a:rPr lang="en-US" altLang="en-US" sz="2000" dirty="0"/>
              <a:t>Modeling of q-q-bar correlations with spins and momenta in the process (not in PYTHIA) will be important for understanding of the dynamics</a:t>
            </a:r>
          </a:p>
        </p:txBody>
      </p:sp>
    </p:spTree>
    <p:extLst>
      <p:ext uri="{BB962C8B-B14F-4D97-AF65-F5344CB8AC3E}">
        <p14:creationId xmlns:p14="http://schemas.microsoft.com/office/powerpoint/2010/main" val="8783278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64FBCDC-EEF9-B341-97D3-AE2DE9556474}"/>
              </a:ext>
            </a:extLst>
          </p:cNvPr>
          <p:cNvSpPr>
            <a:spLocks noGrp="1" noChangeArrowheads="1"/>
          </p:cNvSpPr>
          <p:nvPr>
            <p:ph type="title"/>
          </p:nvPr>
        </p:nvSpPr>
        <p:spPr/>
        <p:txBody>
          <a:bodyPr/>
          <a:lstStyle/>
          <a:p>
            <a:r>
              <a:rPr lang="en-US" altLang="en-US"/>
              <a:t>Measuring Spin-Orbit correlations</a:t>
            </a:r>
          </a:p>
        </p:txBody>
      </p:sp>
      <p:sp>
        <p:nvSpPr>
          <p:cNvPr id="23554" name="Content Placeholder 2">
            <a:extLst>
              <a:ext uri="{FF2B5EF4-FFF2-40B4-BE49-F238E27FC236}">
                <a16:creationId xmlns:a16="http://schemas.microsoft.com/office/drawing/2014/main" id="{CE8CE93A-9616-A14C-904B-DEC864C9CBA8}"/>
              </a:ext>
            </a:extLst>
          </p:cNvPr>
          <p:cNvSpPr>
            <a:spLocks noGrp="1" noChangeArrowheads="1"/>
          </p:cNvSpPr>
          <p:nvPr>
            <p:ph idx="1"/>
          </p:nvPr>
        </p:nvSpPr>
        <p:spPr>
          <a:xfrm>
            <a:off x="1600200" y="884238"/>
            <a:ext cx="7581900" cy="5410200"/>
          </a:xfrm>
        </p:spPr>
        <p:txBody>
          <a:bodyPr/>
          <a:lstStyle/>
          <a:p>
            <a:r>
              <a:rPr lang="en-US" altLang="en-US" dirty="0"/>
              <a:t>Spin-Orbit correlations  so far were shown (measurements and model calculations) to be significant in the region where non-perturbative effects dominate</a:t>
            </a:r>
          </a:p>
          <a:p>
            <a:pPr lvl="1"/>
            <a:r>
              <a:rPr lang="en-US" altLang="en-US" dirty="0"/>
              <a:t>Relatively large x (x&gt;0.02)</a:t>
            </a:r>
          </a:p>
          <a:p>
            <a:pPr lvl="1"/>
            <a:r>
              <a:rPr lang="en-US" altLang="en-US" dirty="0"/>
              <a:t>Relatively low Q</a:t>
            </a:r>
            <a:r>
              <a:rPr lang="en-US" altLang="en-US" baseline="30000" dirty="0"/>
              <a:t>2  </a:t>
            </a:r>
            <a:r>
              <a:rPr lang="en-US" altLang="en-US" dirty="0"/>
              <a:t>(Q</a:t>
            </a:r>
            <a:r>
              <a:rPr lang="en-US" altLang="en-US" baseline="30000" dirty="0"/>
              <a:t>2</a:t>
            </a:r>
            <a:r>
              <a:rPr lang="en-US" altLang="en-US" dirty="0"/>
              <a:t>&lt;40-50 GeV</a:t>
            </a:r>
            <a:r>
              <a:rPr lang="en-US" altLang="en-US" baseline="30000" dirty="0"/>
              <a:t>2</a:t>
            </a:r>
            <a:r>
              <a:rPr lang="en-US" altLang="en-US" dirty="0"/>
              <a:t> )</a:t>
            </a:r>
            <a:endParaRPr lang="en-US" altLang="en-US" baseline="30000" dirty="0"/>
          </a:p>
          <a:p>
            <a:pPr lvl="1"/>
            <a:r>
              <a:rPr lang="en-US" altLang="en-US" dirty="0"/>
              <a:t>Relatively large z of hadrons (z&gt;0.2-0.3)</a:t>
            </a:r>
          </a:p>
          <a:p>
            <a:pPr lvl="1"/>
            <a:r>
              <a:rPr lang="en-US" altLang="en-US" dirty="0"/>
              <a:t>Medium P</a:t>
            </a:r>
            <a:r>
              <a:rPr lang="en-US" altLang="en-US" baseline="-25000" dirty="0"/>
              <a:t>T</a:t>
            </a:r>
            <a:r>
              <a:rPr lang="en-US" altLang="en-US" dirty="0"/>
              <a:t> of hadrons  (0.3&lt;P</a:t>
            </a:r>
            <a:r>
              <a:rPr lang="en-US" altLang="en-US" baseline="-25000" dirty="0"/>
              <a:t>T</a:t>
            </a:r>
            <a:r>
              <a:rPr lang="en-US" altLang="en-US" dirty="0"/>
              <a:t>&lt;1.5)</a:t>
            </a:r>
          </a:p>
        </p:txBody>
      </p:sp>
      <p:sp>
        <p:nvSpPr>
          <p:cNvPr id="23555" name="Footer Placeholder 3">
            <a:extLst>
              <a:ext uri="{FF2B5EF4-FFF2-40B4-BE49-F238E27FC236}">
                <a16:creationId xmlns:a16="http://schemas.microsoft.com/office/drawing/2014/main" id="{128BB601-B7CF-B84F-8AF7-3D155D1D243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23556" name="Slide Number Placeholder 4">
            <a:extLst>
              <a:ext uri="{FF2B5EF4-FFF2-40B4-BE49-F238E27FC236}">
                <a16:creationId xmlns:a16="http://schemas.microsoft.com/office/drawing/2014/main" id="{6447E3A0-A215-8A49-927D-E566885DA54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236BAA5-4A9A-1249-80EA-872D04315500}" type="slidenum">
              <a:rPr lang="en-US" altLang="en-US" sz="1400" smtClean="0"/>
              <a:pPr>
                <a:spcBef>
                  <a:spcPct val="0"/>
                </a:spcBef>
                <a:buFontTx/>
                <a:buNone/>
              </a:pPr>
              <a:t>123</a:t>
            </a:fld>
            <a:endParaRPr lang="en-US" altLang="en-US" sz="1400"/>
          </a:p>
        </p:txBody>
      </p:sp>
      <p:pic>
        <p:nvPicPr>
          <p:cNvPr id="23557" name="Picture 27" descr="proton_quark_version_new006.gif">
            <a:extLst>
              <a:ext uri="{FF2B5EF4-FFF2-40B4-BE49-F238E27FC236}">
                <a16:creationId xmlns:a16="http://schemas.microsoft.com/office/drawing/2014/main" id="{C21B6EAC-B56F-B442-B4E9-7DAC2171A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1688"/>
            <a:ext cx="19050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B6B460C9-9EF1-C748-88AD-A28563FE7D78}"/>
              </a:ext>
            </a:extLst>
          </p:cNvPr>
          <p:cNvCxnSpPr/>
          <p:nvPr/>
        </p:nvCxnSpPr>
        <p:spPr>
          <a:xfrm>
            <a:off x="457200" y="2209800"/>
            <a:ext cx="304800" cy="1524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3559" name="Group 50">
            <a:extLst>
              <a:ext uri="{FF2B5EF4-FFF2-40B4-BE49-F238E27FC236}">
                <a16:creationId xmlns:a16="http://schemas.microsoft.com/office/drawing/2014/main" id="{A5C67979-F195-B444-A5B5-F6D72394A244}"/>
              </a:ext>
            </a:extLst>
          </p:cNvPr>
          <p:cNvGrpSpPr>
            <a:grpSpLocks/>
          </p:cNvGrpSpPr>
          <p:nvPr/>
        </p:nvGrpSpPr>
        <p:grpSpPr bwMode="auto">
          <a:xfrm>
            <a:off x="228600" y="3916363"/>
            <a:ext cx="1066800" cy="1141412"/>
            <a:chOff x="6858000" y="3733810"/>
            <a:chExt cx="1295400" cy="1125466"/>
          </a:xfrm>
        </p:grpSpPr>
        <p:grpSp>
          <p:nvGrpSpPr>
            <p:cNvPr id="23561" name="Group 5">
              <a:extLst>
                <a:ext uri="{FF2B5EF4-FFF2-40B4-BE49-F238E27FC236}">
                  <a16:creationId xmlns:a16="http://schemas.microsoft.com/office/drawing/2014/main" id="{C4A359E3-FC03-D143-A5A0-033A928DD0C1}"/>
                </a:ext>
              </a:extLst>
            </p:cNvPr>
            <p:cNvGrpSpPr>
              <a:grpSpLocks/>
            </p:cNvGrpSpPr>
            <p:nvPr/>
          </p:nvGrpSpPr>
          <p:grpSpPr bwMode="auto">
            <a:xfrm>
              <a:off x="6858000" y="3733810"/>
              <a:ext cx="1295400" cy="1064333"/>
              <a:chOff x="5459413" y="4267200"/>
              <a:chExt cx="1614487" cy="1295568"/>
            </a:xfrm>
          </p:grpSpPr>
          <p:sp>
            <p:nvSpPr>
              <p:cNvPr id="12" name="Oval 11">
                <a:extLst>
                  <a:ext uri="{FF2B5EF4-FFF2-40B4-BE49-F238E27FC236}">
                    <a16:creationId xmlns:a16="http://schemas.microsoft.com/office/drawing/2014/main" id="{B15BA2EE-D224-CF48-BDB8-B162A4D3DAF0}"/>
                  </a:ext>
                </a:extLst>
              </p:cNvPr>
              <p:cNvSpPr>
                <a:spLocks noChangeArrowheads="1"/>
              </p:cNvSpPr>
              <p:nvPr/>
            </p:nvSpPr>
            <p:spPr bwMode="auto">
              <a:xfrm>
                <a:off x="5714079" y="4800712"/>
                <a:ext cx="1143595"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13" name="Straight Connector 12">
                <a:extLst>
                  <a:ext uri="{FF2B5EF4-FFF2-40B4-BE49-F238E27FC236}">
                    <a16:creationId xmlns:a16="http://schemas.microsoft.com/office/drawing/2014/main" id="{943BC494-EBE2-C044-86B0-51B359DAC239}"/>
                  </a:ext>
                </a:extLst>
              </p:cNvPr>
              <p:cNvCxnSpPr>
                <a:cxnSpLocks noChangeShapeType="1"/>
              </p:cNvCxnSpPr>
              <p:nvPr/>
            </p:nvCxnSpPr>
            <p:spPr bwMode="auto">
              <a:xfrm rot="10800000">
                <a:off x="5639602" y="5029360"/>
                <a:ext cx="530954" cy="1905"/>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CB586C42-9B22-D748-A2EA-42BE3FAE75C1}"/>
                  </a:ext>
                </a:extLst>
              </p:cNvPr>
              <p:cNvCxnSpPr>
                <a:cxnSpLocks noChangeShapeType="1"/>
              </p:cNvCxnSpPr>
              <p:nvPr/>
            </p:nvCxnSpPr>
            <p:spPr bwMode="auto">
              <a:xfrm rot="5400000" flipH="1" flipV="1">
                <a:off x="6325774" y="4570863"/>
                <a:ext cx="609728"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CF5EDE9A-3146-9043-9EAE-5415234A5052}"/>
                  </a:ext>
                </a:extLst>
              </p:cNvPr>
              <p:cNvCxnSpPr>
                <a:cxnSpLocks noChangeShapeType="1"/>
              </p:cNvCxnSpPr>
              <p:nvPr/>
            </p:nvCxnSpPr>
            <p:spPr bwMode="auto">
              <a:xfrm rot="5400000" flipH="1" flipV="1">
                <a:off x="5562976" y="4572064"/>
                <a:ext cx="609728"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C3B7D366-ABFA-CF43-95E0-5C75DE156B66}"/>
                  </a:ext>
                </a:extLst>
              </p:cNvPr>
              <p:cNvCxnSpPr>
                <a:cxnSpLocks noChangeShapeType="1"/>
              </p:cNvCxnSpPr>
              <p:nvPr/>
            </p:nvCxnSpPr>
            <p:spPr bwMode="auto">
              <a:xfrm rot="5400000">
                <a:off x="5906868" y="5219900"/>
                <a:ext cx="685944"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3568" name="Picture 12" descr="latex-image-1.pdf">
                <a:extLst>
                  <a:ext uri="{FF2B5EF4-FFF2-40B4-BE49-F238E27FC236}">
                    <a16:creationId xmlns:a16="http://schemas.microsoft.com/office/drawing/2014/main" id="{15FFDEB7-5B29-5941-BAA1-051D8999DB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3" descr="latex-image-1.pdf">
                <a:extLst>
                  <a:ext uri="{FF2B5EF4-FFF2-40B4-BE49-F238E27FC236}">
                    <a16:creationId xmlns:a16="http://schemas.microsoft.com/office/drawing/2014/main" id="{2D72144A-1D43-F547-B6BD-0D6FAFF22B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2" name="TextBox 52">
              <a:extLst>
                <a:ext uri="{FF2B5EF4-FFF2-40B4-BE49-F238E27FC236}">
                  <a16:creationId xmlns:a16="http://schemas.microsoft.com/office/drawing/2014/main" id="{11A06600-CAA2-6A4E-A3F8-0526CC9CCA46}"/>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sp>
        <p:nvSpPr>
          <p:cNvPr id="23560" name="TextBox 3">
            <a:extLst>
              <a:ext uri="{FF2B5EF4-FFF2-40B4-BE49-F238E27FC236}">
                <a16:creationId xmlns:a16="http://schemas.microsoft.com/office/drawing/2014/main" id="{7F92EA46-6487-0146-8C9A-478A59F8F8E8}"/>
              </a:ext>
            </a:extLst>
          </p:cNvPr>
          <p:cNvSpPr txBox="1">
            <a:spLocks noChangeArrowheads="1"/>
          </p:cNvSpPr>
          <p:nvPr/>
        </p:nvSpPr>
        <p:spPr bwMode="auto">
          <a:xfrm>
            <a:off x="4763" y="5029200"/>
            <a:ext cx="162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“pion tornado”</a:t>
            </a:r>
          </a:p>
        </p:txBody>
      </p:sp>
    </p:spTree>
    <p:extLst>
      <p:ext uri="{BB962C8B-B14F-4D97-AF65-F5344CB8AC3E}">
        <p14:creationId xmlns:p14="http://schemas.microsoft.com/office/powerpoint/2010/main" val="38679746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1">
            <a:extLst>
              <a:ext uri="{FF2B5EF4-FFF2-40B4-BE49-F238E27FC236}">
                <a16:creationId xmlns:a16="http://schemas.microsoft.com/office/drawing/2014/main" id="{CE57443A-80DC-0944-8F0D-2B8F1B40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336675"/>
            <a:ext cx="416401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3">
            <a:extLst>
              <a:ext uri="{FF2B5EF4-FFF2-40B4-BE49-F238E27FC236}">
                <a16:creationId xmlns:a16="http://schemas.microsoft.com/office/drawing/2014/main" id="{F8D40013-C201-5B4B-9C7D-1BF9C04D5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2286000"/>
            <a:ext cx="504983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a:t> Low Q2 events for evolution studies</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124</a:t>
            </a:fld>
            <a:endParaRPr lang="en-US" altLang="en-US" sz="1400"/>
          </a:p>
        </p:txBody>
      </p:sp>
      <p:sp>
        <p:nvSpPr>
          <p:cNvPr id="75782" name="TextBox 5">
            <a:extLst>
              <a:ext uri="{FF2B5EF4-FFF2-40B4-BE49-F238E27FC236}">
                <a16:creationId xmlns:a16="http://schemas.microsoft.com/office/drawing/2014/main" id="{D1F117AA-2DDD-E349-8ECA-DBE8B1862AD5}"/>
              </a:ext>
            </a:extLst>
          </p:cNvPr>
          <p:cNvSpPr txBox="1">
            <a:spLocks noChangeArrowheads="1"/>
          </p:cNvSpPr>
          <p:nvPr/>
        </p:nvSpPr>
        <p:spPr bwMode="auto">
          <a:xfrm>
            <a:off x="5421312" y="2669381"/>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EIC 5x41 </a:t>
            </a:r>
          </a:p>
        </p:txBody>
      </p:sp>
      <p:sp>
        <p:nvSpPr>
          <p:cNvPr id="75783" name="TextBox 6">
            <a:extLst>
              <a:ext uri="{FF2B5EF4-FFF2-40B4-BE49-F238E27FC236}">
                <a16:creationId xmlns:a16="http://schemas.microsoft.com/office/drawing/2014/main" id="{48A5116B-526B-544A-861B-3A32DE1C70C1}"/>
              </a:ext>
            </a:extLst>
          </p:cNvPr>
          <p:cNvSpPr txBox="1">
            <a:spLocks noChangeArrowheads="1"/>
          </p:cNvSpPr>
          <p:nvPr/>
        </p:nvSpPr>
        <p:spPr bwMode="auto">
          <a:xfrm>
            <a:off x="4572000" y="1014413"/>
            <a:ext cx="3633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Large x events all in region of small y=1.0-E’/</a:t>
            </a:r>
            <a:r>
              <a:rPr lang="en-US" altLang="en-US" sz="1800" dirty="0" err="1"/>
              <a:t>Ebeam</a:t>
            </a:r>
            <a:r>
              <a:rPr lang="en-US" altLang="en-US" sz="1800" dirty="0"/>
              <a:t>*cos</a:t>
            </a:r>
            <a:r>
              <a:rPr lang="en-US" altLang="en-US" sz="1800" baseline="30000" dirty="0"/>
              <a:t>2</a:t>
            </a:r>
            <a:r>
              <a:rPr lang="en-US" altLang="en-US" sz="1800" dirty="0"/>
              <a:t>(</a:t>
            </a:r>
            <a:r>
              <a:rPr lang="en-US" altLang="en-US" sz="1800" dirty="0" err="1">
                <a:latin typeface="Symbol" pitchFamily="2" charset="2"/>
              </a:rPr>
              <a:t>q</a:t>
            </a:r>
            <a:r>
              <a:rPr lang="en-US" altLang="en-US" sz="1800" baseline="-25000" dirty="0" err="1"/>
              <a:t>e</a:t>
            </a:r>
            <a:r>
              <a:rPr lang="en-US" altLang="en-US" sz="1800" dirty="0"/>
              <a:t>/2)</a:t>
            </a:r>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61913" y="5032375"/>
            <a:ext cx="368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 Large x are washed out with y cut</a:t>
            </a:r>
          </a:p>
        </p:txBody>
      </p:sp>
      <p:sp>
        <p:nvSpPr>
          <p:cNvPr id="75785" name="Rectangle 8">
            <a:extLst>
              <a:ext uri="{FF2B5EF4-FFF2-40B4-BE49-F238E27FC236}">
                <a16:creationId xmlns:a16="http://schemas.microsoft.com/office/drawing/2014/main" id="{7061A106-4ECA-5443-9539-F2EF5F674A3B}"/>
              </a:ext>
            </a:extLst>
          </p:cNvPr>
          <p:cNvSpPr>
            <a:spLocks noChangeArrowheads="1"/>
          </p:cNvSpPr>
          <p:nvPr/>
        </p:nvSpPr>
        <p:spPr bwMode="auto">
          <a:xfrm>
            <a:off x="7597386" y="4817824"/>
            <a:ext cx="883575" cy="369332"/>
          </a:xfrm>
          <a:prstGeom prst="rect">
            <a:avLst/>
          </a:prstGeom>
          <a:gradFill flip="none" rotWithShape="1">
            <a:gsLst>
              <a:gs pos="0">
                <a:schemeClr val="accent1">
                  <a:lumMod val="5000"/>
                  <a:lumOff val="95000"/>
                </a:schemeClr>
              </a:gs>
              <a:gs pos="61000">
                <a:schemeClr val="accent1">
                  <a:lumMod val="45000"/>
                  <a:lumOff val="55000"/>
                </a:schemeClr>
              </a:gs>
              <a:gs pos="68000">
                <a:schemeClr val="accent1">
                  <a:lumMod val="45000"/>
                  <a:lumOff val="55000"/>
                  <a:alpha val="57000"/>
                </a:schemeClr>
              </a:gs>
              <a:gs pos="100000">
                <a:schemeClr val="accent1">
                  <a:lumMod val="30000"/>
                  <a:lumOff val="70000"/>
                </a:schemeClr>
              </a:gs>
            </a:gsLst>
            <a:path path="shape">
              <a:fillToRect l="50000" t="50000" r="50000" b="50000"/>
            </a:path>
            <a:tileRect/>
          </a:gradFill>
          <a:ln>
            <a:noFill/>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0070C0"/>
                </a:solidFill>
              </a:rPr>
              <a:t>y&gt;0.01</a:t>
            </a:r>
          </a:p>
        </p:txBody>
      </p:sp>
      <p:sp>
        <p:nvSpPr>
          <p:cNvPr id="75786" name="Rectangle 9">
            <a:extLst>
              <a:ext uri="{FF2B5EF4-FFF2-40B4-BE49-F238E27FC236}">
                <a16:creationId xmlns:a16="http://schemas.microsoft.com/office/drawing/2014/main" id="{A835E80E-00EF-B846-957A-A02FE630C8B5}"/>
              </a:ext>
            </a:extLst>
          </p:cNvPr>
          <p:cNvSpPr>
            <a:spLocks noChangeArrowheads="1"/>
          </p:cNvSpPr>
          <p:nvPr/>
        </p:nvSpPr>
        <p:spPr bwMode="auto">
          <a:xfrm>
            <a:off x="7416264" y="3733800"/>
            <a:ext cx="883575" cy="369332"/>
          </a:xfrm>
          <a:prstGeom prst="rect">
            <a:avLst/>
          </a:prstGeom>
          <a:gradFill>
            <a:gsLst>
              <a:gs pos="0">
                <a:schemeClr val="accent1">
                  <a:lumMod val="5000"/>
                  <a:lumOff val="95000"/>
                  <a:alpha val="36000"/>
                </a:schemeClr>
              </a:gs>
              <a:gs pos="61000">
                <a:schemeClr val="accent1">
                  <a:lumMod val="45000"/>
                  <a:lumOff val="55000"/>
                </a:schemeClr>
              </a:gs>
              <a:gs pos="68000">
                <a:schemeClr val="accent1">
                  <a:lumMod val="45000"/>
                  <a:lumOff val="55000"/>
                  <a:alpha val="57000"/>
                </a:schemeClr>
              </a:gs>
              <a:gs pos="100000">
                <a:schemeClr val="accent1">
                  <a:lumMod val="30000"/>
                  <a:lumOff val="70000"/>
                </a:schemeClr>
              </a:gs>
            </a:gsLst>
            <a:path path="shape">
              <a:fillToRect l="50000" t="50000" r="50000" b="50000"/>
            </a:path>
          </a:gradFill>
          <a:ln>
            <a:noFill/>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0000"/>
                </a:solidFill>
              </a:rPr>
              <a:t>y&gt;0.05</a:t>
            </a:r>
          </a:p>
        </p:txBody>
      </p:sp>
    </p:spTree>
    <p:extLst>
      <p:ext uri="{BB962C8B-B14F-4D97-AF65-F5344CB8AC3E}">
        <p14:creationId xmlns:p14="http://schemas.microsoft.com/office/powerpoint/2010/main" val="6528897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F6AD-C42A-2F43-A1AF-EA6478A44B70}"/>
              </a:ext>
            </a:extLst>
          </p:cNvPr>
          <p:cNvSpPr>
            <a:spLocks noGrp="1"/>
          </p:cNvSpPr>
          <p:nvPr>
            <p:ph type="title"/>
          </p:nvPr>
        </p:nvSpPr>
        <p:spPr>
          <a:xfrm>
            <a:off x="928006" y="157619"/>
            <a:ext cx="8098196" cy="471104"/>
          </a:xfrm>
        </p:spPr>
        <p:txBody>
          <a:bodyPr/>
          <a:lstStyle/>
          <a:p>
            <a:r>
              <a:rPr lang="en-US" dirty="0"/>
              <a:t>EIC: Major challenges at large x </a:t>
            </a:r>
          </a:p>
        </p:txBody>
      </p:sp>
      <p:sp>
        <p:nvSpPr>
          <p:cNvPr id="4" name="Footer Placeholder 3">
            <a:extLst>
              <a:ext uri="{FF2B5EF4-FFF2-40B4-BE49-F238E27FC236}">
                <a16:creationId xmlns:a16="http://schemas.microsoft.com/office/drawing/2014/main" id="{84F24190-692E-0D4A-84BA-4345F74E6346}"/>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FB7EB3E2-8528-764C-8C45-FD514328D087}"/>
              </a:ext>
            </a:extLst>
          </p:cNvPr>
          <p:cNvSpPr>
            <a:spLocks noGrp="1"/>
          </p:cNvSpPr>
          <p:nvPr>
            <p:ph type="sldNum" sz="quarter" idx="11"/>
          </p:nvPr>
        </p:nvSpPr>
        <p:spPr/>
        <p:txBody>
          <a:bodyPr/>
          <a:lstStyle/>
          <a:p>
            <a:pPr>
              <a:defRPr/>
            </a:pPr>
            <a:fld id="{90BCEC60-966E-5046-BDA9-C52971E7D1CA}" type="slidenum">
              <a:rPr lang="en-US" altLang="en-US" smtClean="0"/>
              <a:pPr>
                <a:defRPr/>
              </a:pPr>
              <a:t>125</a:t>
            </a:fld>
            <a:endParaRPr lang="en-US" altLang="en-US"/>
          </a:p>
        </p:txBody>
      </p:sp>
      <p:pic>
        <p:nvPicPr>
          <p:cNvPr id="11" name="Content Placeholder 10">
            <a:extLst>
              <a:ext uri="{FF2B5EF4-FFF2-40B4-BE49-F238E27FC236}">
                <a16:creationId xmlns:a16="http://schemas.microsoft.com/office/drawing/2014/main" id="{818F00FF-9C3B-8144-9865-37A62C12195B}"/>
              </a:ext>
            </a:extLst>
          </p:cNvPr>
          <p:cNvPicPr>
            <a:picLocks noGrp="1" noChangeAspect="1"/>
          </p:cNvPicPr>
          <p:nvPr>
            <p:ph idx="1"/>
          </p:nvPr>
        </p:nvPicPr>
        <p:blipFill>
          <a:blip r:embed="rId2"/>
          <a:stretch>
            <a:fillRect/>
          </a:stretch>
        </p:blipFill>
        <p:spPr>
          <a:xfrm>
            <a:off x="117798" y="2770855"/>
            <a:ext cx="5960900" cy="4070815"/>
          </a:xfrm>
        </p:spPr>
      </p:pic>
      <p:pic>
        <p:nvPicPr>
          <p:cNvPr id="13" name="Picture 12">
            <a:extLst>
              <a:ext uri="{FF2B5EF4-FFF2-40B4-BE49-F238E27FC236}">
                <a16:creationId xmlns:a16="http://schemas.microsoft.com/office/drawing/2014/main" id="{EC243B84-4B39-1E4D-8C8A-9884F276B7F1}"/>
              </a:ext>
            </a:extLst>
          </p:cNvPr>
          <p:cNvPicPr>
            <a:picLocks noChangeAspect="1"/>
          </p:cNvPicPr>
          <p:nvPr/>
        </p:nvPicPr>
        <p:blipFill>
          <a:blip r:embed="rId3"/>
          <a:stretch>
            <a:fillRect/>
          </a:stretch>
        </p:blipFill>
        <p:spPr>
          <a:xfrm>
            <a:off x="33311" y="905476"/>
            <a:ext cx="3798460" cy="1865380"/>
          </a:xfrm>
          <a:prstGeom prst="rect">
            <a:avLst/>
          </a:prstGeom>
        </p:spPr>
      </p:pic>
      <p:sp>
        <p:nvSpPr>
          <p:cNvPr id="14" name="Rectangle 13">
            <a:extLst>
              <a:ext uri="{FF2B5EF4-FFF2-40B4-BE49-F238E27FC236}">
                <a16:creationId xmlns:a16="http://schemas.microsoft.com/office/drawing/2014/main" id="{A20F9F97-601F-AE49-AC32-AD4386504CCA}"/>
              </a:ext>
            </a:extLst>
          </p:cNvPr>
          <p:cNvSpPr/>
          <p:nvPr/>
        </p:nvSpPr>
        <p:spPr>
          <a:xfrm>
            <a:off x="685800" y="811252"/>
            <a:ext cx="2679451" cy="338554"/>
          </a:xfrm>
          <a:prstGeom prst="rect">
            <a:avLst/>
          </a:prstGeom>
          <a:solidFill>
            <a:schemeClr val="bg1"/>
          </a:solidFill>
        </p:spPr>
        <p:txBody>
          <a:bodyPr wrap="none">
            <a:spAutoFit/>
          </a:bodyPr>
          <a:lstStyle/>
          <a:p>
            <a:r>
              <a:rPr lang="en-US" sz="1600" b="1" dirty="0">
                <a:latin typeface="LiberationSans"/>
              </a:rPr>
              <a:t>Mean relative deviation in </a:t>
            </a:r>
            <a:r>
              <a:rPr lang="en-US" sz="1600" b="1" dirty="0" err="1">
                <a:latin typeface="LiberationSans"/>
              </a:rPr>
              <a:t>p</a:t>
            </a:r>
            <a:r>
              <a:rPr lang="en-US" sz="1050" b="1" dirty="0" err="1">
                <a:latin typeface="LiberationSans"/>
              </a:rPr>
              <a:t>T</a:t>
            </a:r>
            <a:r>
              <a:rPr lang="en-US" sz="1050" b="1" dirty="0">
                <a:latin typeface="LiberationSans"/>
              </a:rPr>
              <a:t> </a:t>
            </a:r>
            <a:endParaRPr lang="en-US" sz="1600" dirty="0">
              <a:effectLst/>
            </a:endParaRPr>
          </a:p>
        </p:txBody>
      </p:sp>
      <p:pic>
        <p:nvPicPr>
          <p:cNvPr id="16" name="Picture 15">
            <a:extLst>
              <a:ext uri="{FF2B5EF4-FFF2-40B4-BE49-F238E27FC236}">
                <a16:creationId xmlns:a16="http://schemas.microsoft.com/office/drawing/2014/main" id="{2A96A0CE-3F14-E848-8E45-D51ADB1805CC}"/>
              </a:ext>
            </a:extLst>
          </p:cNvPr>
          <p:cNvPicPr>
            <a:picLocks noChangeAspect="1"/>
          </p:cNvPicPr>
          <p:nvPr/>
        </p:nvPicPr>
        <p:blipFill>
          <a:blip r:embed="rId4"/>
          <a:stretch>
            <a:fillRect/>
          </a:stretch>
        </p:blipFill>
        <p:spPr>
          <a:xfrm>
            <a:off x="4600702" y="905476"/>
            <a:ext cx="4320975" cy="2018664"/>
          </a:xfrm>
          <a:prstGeom prst="rect">
            <a:avLst/>
          </a:prstGeom>
        </p:spPr>
      </p:pic>
      <p:sp>
        <p:nvSpPr>
          <p:cNvPr id="3" name="TextBox 2">
            <a:extLst>
              <a:ext uri="{FF2B5EF4-FFF2-40B4-BE49-F238E27FC236}">
                <a16:creationId xmlns:a16="http://schemas.microsoft.com/office/drawing/2014/main" id="{57C156AB-E3B0-1E42-8EC6-D5754725CE10}"/>
              </a:ext>
            </a:extLst>
          </p:cNvPr>
          <p:cNvSpPr txBox="1"/>
          <p:nvPr/>
        </p:nvSpPr>
        <p:spPr>
          <a:xfrm>
            <a:off x="49640" y="4439011"/>
            <a:ext cx="1626760" cy="1077218"/>
          </a:xfrm>
          <a:prstGeom prst="rect">
            <a:avLst/>
          </a:prstGeom>
          <a:noFill/>
          <a:ln>
            <a:solidFill>
              <a:srgbClr val="FF0000"/>
            </a:solidFill>
          </a:ln>
        </p:spPr>
        <p:txBody>
          <a:bodyPr wrap="square" rtlCol="0">
            <a:spAutoFit/>
          </a:bodyPr>
          <a:lstStyle/>
          <a:p>
            <a:r>
              <a:rPr lang="en-US" sz="1600" dirty="0"/>
              <a:t>Significant loss of events in relevant P</a:t>
            </a:r>
            <a:r>
              <a:rPr lang="en-US" sz="1600" baseline="-25000" dirty="0"/>
              <a:t>T</a:t>
            </a:r>
            <a:r>
              <a:rPr lang="en-US" sz="1600" dirty="0"/>
              <a:t> range at large x</a:t>
            </a:r>
          </a:p>
        </p:txBody>
      </p:sp>
      <p:sp>
        <p:nvSpPr>
          <p:cNvPr id="6" name="Rectangle 5">
            <a:extLst>
              <a:ext uri="{FF2B5EF4-FFF2-40B4-BE49-F238E27FC236}">
                <a16:creationId xmlns:a16="http://schemas.microsoft.com/office/drawing/2014/main" id="{74347990-2190-2444-B062-45F54FBCE591}"/>
              </a:ext>
            </a:extLst>
          </p:cNvPr>
          <p:cNvSpPr/>
          <p:nvPr/>
        </p:nvSpPr>
        <p:spPr>
          <a:xfrm>
            <a:off x="5679680" y="811252"/>
            <a:ext cx="2634996" cy="307777"/>
          </a:xfrm>
          <a:prstGeom prst="rect">
            <a:avLst/>
          </a:prstGeom>
        </p:spPr>
        <p:txBody>
          <a:bodyPr wrap="square">
            <a:spAutoFit/>
          </a:bodyPr>
          <a:lstStyle/>
          <a:p>
            <a:r>
              <a:rPr lang="en-US" sz="1400" b="1" dirty="0"/>
              <a:t>Mean relative deviation in z </a:t>
            </a:r>
            <a:endParaRPr lang="en-US" sz="1400" dirty="0"/>
          </a:p>
        </p:txBody>
      </p:sp>
      <p:pic>
        <p:nvPicPr>
          <p:cNvPr id="12" name="Picture 11">
            <a:extLst>
              <a:ext uri="{FF2B5EF4-FFF2-40B4-BE49-F238E27FC236}">
                <a16:creationId xmlns:a16="http://schemas.microsoft.com/office/drawing/2014/main" id="{80966E95-FAED-4748-8107-D3DB9A666E01}"/>
              </a:ext>
            </a:extLst>
          </p:cNvPr>
          <p:cNvPicPr>
            <a:picLocks noChangeAspect="1"/>
          </p:cNvPicPr>
          <p:nvPr/>
        </p:nvPicPr>
        <p:blipFill>
          <a:blip r:embed="rId5"/>
          <a:stretch>
            <a:fillRect/>
          </a:stretch>
        </p:blipFill>
        <p:spPr>
          <a:xfrm>
            <a:off x="5911485" y="2826009"/>
            <a:ext cx="3034021" cy="2762332"/>
          </a:xfrm>
          <a:prstGeom prst="rect">
            <a:avLst/>
          </a:prstGeom>
        </p:spPr>
      </p:pic>
      <p:sp>
        <p:nvSpPr>
          <p:cNvPr id="15" name="TextBox 14">
            <a:extLst>
              <a:ext uri="{FF2B5EF4-FFF2-40B4-BE49-F238E27FC236}">
                <a16:creationId xmlns:a16="http://schemas.microsoft.com/office/drawing/2014/main" id="{EB3059C6-4F0C-8245-9253-C3D2AD2B1C5F}"/>
              </a:ext>
            </a:extLst>
          </p:cNvPr>
          <p:cNvSpPr txBox="1"/>
          <p:nvPr/>
        </p:nvSpPr>
        <p:spPr>
          <a:xfrm>
            <a:off x="4848116" y="5528395"/>
            <a:ext cx="3148388" cy="830997"/>
          </a:xfrm>
          <a:prstGeom prst="rect">
            <a:avLst/>
          </a:prstGeom>
          <a:noFill/>
          <a:ln>
            <a:solidFill>
              <a:srgbClr val="FF0000"/>
            </a:solidFill>
          </a:ln>
        </p:spPr>
        <p:txBody>
          <a:bodyPr wrap="square" rtlCol="0">
            <a:spAutoFit/>
          </a:bodyPr>
          <a:lstStyle/>
          <a:p>
            <a:r>
              <a:rPr lang="en-US" sz="1600" dirty="0"/>
              <a:t>Resolutions out of control for large x, and relatively low Q</a:t>
            </a:r>
            <a:r>
              <a:rPr lang="en-US" sz="1600" baseline="30000" dirty="0"/>
              <a:t>2</a:t>
            </a:r>
            <a:r>
              <a:rPr lang="en-US" sz="1600" dirty="0"/>
              <a:t> dominated by small y</a:t>
            </a:r>
          </a:p>
        </p:txBody>
      </p:sp>
      <p:sp>
        <p:nvSpPr>
          <p:cNvPr id="7" name="TextBox 6">
            <a:extLst>
              <a:ext uri="{FF2B5EF4-FFF2-40B4-BE49-F238E27FC236}">
                <a16:creationId xmlns:a16="http://schemas.microsoft.com/office/drawing/2014/main" id="{74BB55E4-A01D-4A4E-A19B-CF7CA8E77AD8}"/>
              </a:ext>
            </a:extLst>
          </p:cNvPr>
          <p:cNvSpPr txBox="1"/>
          <p:nvPr/>
        </p:nvSpPr>
        <p:spPr>
          <a:xfrm>
            <a:off x="6524235" y="2985486"/>
            <a:ext cx="2501967" cy="307777"/>
          </a:xfrm>
          <a:prstGeom prst="rect">
            <a:avLst/>
          </a:prstGeom>
          <a:noFill/>
        </p:spPr>
        <p:txBody>
          <a:bodyPr wrap="none" rtlCol="0">
            <a:spAutoFit/>
          </a:bodyPr>
          <a:lstStyle/>
          <a:p>
            <a:r>
              <a:rPr lang="en-US" sz="1400" dirty="0"/>
              <a:t>T. Liu et al,arXiv:2008.02895 </a:t>
            </a:r>
          </a:p>
        </p:txBody>
      </p:sp>
      <p:pic>
        <p:nvPicPr>
          <p:cNvPr id="17" name="Picture 53">
            <a:extLst>
              <a:ext uri="{FF2B5EF4-FFF2-40B4-BE49-F238E27FC236}">
                <a16:creationId xmlns:a16="http://schemas.microsoft.com/office/drawing/2014/main" id="{22519F41-3F52-874D-A32E-D5B9EF58C8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588341"/>
            <a:ext cx="1048482" cy="119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4024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p:txBody>
          <a:bodyPr/>
          <a:lstStyle/>
          <a:p>
            <a:r>
              <a:rPr lang="en-US" dirty="0"/>
              <a:t>Extending to small x and large P</a:t>
            </a:r>
            <a:r>
              <a:rPr lang="en-US" baseline="-25000" dirty="0"/>
              <a:t>T</a:t>
            </a:r>
          </a:p>
        </p:txBody>
      </p:sp>
      <p:sp>
        <p:nvSpPr>
          <p:cNvPr id="4" name="Footer Placeholder 3">
            <a:extLst>
              <a:ext uri="{FF2B5EF4-FFF2-40B4-BE49-F238E27FC236}">
                <a16:creationId xmlns:a16="http://schemas.microsoft.com/office/drawing/2014/main" id="{C67E0981-F93D-334B-97B3-017378033160}"/>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126</a:t>
            </a:fld>
            <a:endParaRPr lang="en-US" altLang="en-US"/>
          </a:p>
        </p:txBody>
      </p:sp>
      <p:pic>
        <p:nvPicPr>
          <p:cNvPr id="6" name="Picture 1">
            <a:extLst>
              <a:ext uri="{FF2B5EF4-FFF2-40B4-BE49-F238E27FC236}">
                <a16:creationId xmlns:a16="http://schemas.microsoft.com/office/drawing/2014/main" id="{B61B405D-2F11-EB47-998A-8CC923EC3F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949481"/>
            <a:ext cx="2716213" cy="137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AA2E4C4E-0E49-514D-B872-542F02255E6A}"/>
              </a:ext>
            </a:extLst>
          </p:cNvPr>
          <p:cNvSpPr txBox="1">
            <a:spLocks/>
          </p:cNvSpPr>
          <p:nvPr/>
        </p:nvSpPr>
        <p:spPr bwMode="auto">
          <a:xfrm>
            <a:off x="8458200" y="6464300"/>
            <a:ext cx="685800" cy="3206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8A4E9AAB-F2E5-E644-83FC-E8A808983024}" type="slidenum">
              <a:rPr lang="en-US" altLang="en-US" sz="1400" smtClean="0"/>
              <a:pPr>
                <a:spcBef>
                  <a:spcPct val="0"/>
                </a:spcBef>
                <a:buFontTx/>
                <a:buNone/>
              </a:pPr>
              <a:t>126</a:t>
            </a:fld>
            <a:endParaRPr lang="en-US" altLang="en-US" sz="1400"/>
          </a:p>
        </p:txBody>
      </p:sp>
      <p:pic>
        <p:nvPicPr>
          <p:cNvPr id="9" name="Picture 31" descr="latex-image-1.pdf">
            <a:extLst>
              <a:ext uri="{FF2B5EF4-FFF2-40B4-BE49-F238E27FC236}">
                <a16:creationId xmlns:a16="http://schemas.microsoft.com/office/drawing/2014/main" id="{9E20F39A-5204-CE46-9354-7DC9425CB1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3899" y="1319593"/>
            <a:ext cx="6175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6">
            <a:extLst>
              <a:ext uri="{FF2B5EF4-FFF2-40B4-BE49-F238E27FC236}">
                <a16:creationId xmlns:a16="http://schemas.microsoft.com/office/drawing/2014/main" id="{0B0397C6-28E8-7344-BBE5-41EB006068BA}"/>
              </a:ext>
            </a:extLst>
          </p:cNvPr>
          <p:cNvGrpSpPr>
            <a:grpSpLocks/>
          </p:cNvGrpSpPr>
          <p:nvPr/>
        </p:nvGrpSpPr>
        <p:grpSpPr bwMode="auto">
          <a:xfrm>
            <a:off x="6205084" y="2667794"/>
            <a:ext cx="2739120" cy="2174907"/>
            <a:chOff x="5943602" y="838199"/>
            <a:chExt cx="3195638" cy="2303027"/>
          </a:xfrm>
        </p:grpSpPr>
        <p:grpSp>
          <p:nvGrpSpPr>
            <p:cNvPr id="12" name="Group 22">
              <a:extLst>
                <a:ext uri="{FF2B5EF4-FFF2-40B4-BE49-F238E27FC236}">
                  <a16:creationId xmlns:a16="http://schemas.microsoft.com/office/drawing/2014/main" id="{58E67766-35B7-9441-B6E7-28B748D79CC2}"/>
                </a:ext>
              </a:extLst>
            </p:cNvPr>
            <p:cNvGrpSpPr>
              <a:grpSpLocks/>
            </p:cNvGrpSpPr>
            <p:nvPr/>
          </p:nvGrpSpPr>
          <p:grpSpPr bwMode="auto">
            <a:xfrm>
              <a:off x="5943602" y="838199"/>
              <a:ext cx="3195638" cy="2150269"/>
              <a:chOff x="4585901" y="609600"/>
              <a:chExt cx="3567499" cy="2479703"/>
            </a:xfrm>
          </p:grpSpPr>
          <p:sp>
            <p:nvSpPr>
              <p:cNvPr id="16" name="Rectangle 2">
                <a:extLst>
                  <a:ext uri="{FF2B5EF4-FFF2-40B4-BE49-F238E27FC236}">
                    <a16:creationId xmlns:a16="http://schemas.microsoft.com/office/drawing/2014/main" id="{BBCC3FD5-D06D-D54A-81FB-FFE24729E396}"/>
                  </a:ext>
                </a:extLst>
              </p:cNvPr>
              <p:cNvSpPr>
                <a:spLocks noChangeArrowheads="1"/>
              </p:cNvSpPr>
              <p:nvPr/>
            </p:nvSpPr>
            <p:spPr bwMode="auto">
              <a:xfrm>
                <a:off x="5300464" y="2769841"/>
                <a:ext cx="2852936" cy="31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solidFill>
                      <a:srgbClr val="000000"/>
                    </a:solidFill>
                  </a:rPr>
                  <a:t>0               0.5              1.0              </a:t>
                </a:r>
                <a:endParaRPr lang="en-US" altLang="en-US" sz="1100" dirty="0"/>
              </a:p>
            </p:txBody>
          </p:sp>
          <p:pic>
            <p:nvPicPr>
              <p:cNvPr id="17" name="Picture 22" descr="sea-quarks-width.png">
                <a:extLst>
                  <a:ext uri="{FF2B5EF4-FFF2-40B4-BE49-F238E27FC236}">
                    <a16:creationId xmlns:a16="http://schemas.microsoft.com/office/drawing/2014/main" id="{A8CDF5C6-8DD5-8043-88B8-0075C8902615}"/>
                  </a:ext>
                </a:extLst>
              </p:cNvPr>
              <p:cNvPicPr>
                <a:picLocks noChangeAspect="1"/>
              </p:cNvPicPr>
              <p:nvPr/>
            </p:nvPicPr>
            <p:blipFill>
              <a:blip r:embed="rId4">
                <a:extLst>
                  <a:ext uri="{28A0092B-C50C-407E-A947-70E740481C1C}">
                    <a14:useLocalDpi xmlns:a14="http://schemas.microsoft.com/office/drawing/2010/main"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latex-image-1.pdf">
                <a:extLst>
                  <a:ext uri="{FF2B5EF4-FFF2-40B4-BE49-F238E27FC236}">
                    <a16:creationId xmlns:a16="http://schemas.microsoft.com/office/drawing/2014/main" id="{3047BACD-8085-4949-899F-2764DB8B6C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37">
                <a:extLst>
                  <a:ext uri="{FF2B5EF4-FFF2-40B4-BE49-F238E27FC236}">
                    <a16:creationId xmlns:a16="http://schemas.microsoft.com/office/drawing/2014/main" id="{A9B49911-9AA5-5F4D-A5AC-870BE64FAE59}"/>
                  </a:ext>
                </a:extLst>
              </p:cNvPr>
              <p:cNvSpPr>
                <a:spLocks noChangeArrowheads="1"/>
              </p:cNvSpPr>
              <p:nvPr/>
            </p:nvSpPr>
            <p:spPr bwMode="auto">
              <a:xfrm>
                <a:off x="5410200" y="2489101"/>
                <a:ext cx="2743200" cy="2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8000"/>
                    </a:solidFill>
                  </a:rPr>
                  <a:t>P.Schweitzer et al. arXiv:1210.1267</a:t>
                </a:r>
              </a:p>
            </p:txBody>
          </p:sp>
        </p:grpSp>
        <p:pic>
          <p:nvPicPr>
            <p:cNvPr id="13" name="Picture 4" descr="latex-image-1.pdf">
              <a:extLst>
                <a:ext uri="{FF2B5EF4-FFF2-40B4-BE49-F238E27FC236}">
                  <a16:creationId xmlns:a16="http://schemas.microsoft.com/office/drawing/2014/main" id="{C187C58C-7E7C-2246-A05C-C5B22AC678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7240" y="2934851"/>
              <a:ext cx="762000" cy="20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F5729CD-5C5E-1A40-BE82-32EE10867644}"/>
                </a:ext>
              </a:extLst>
            </p:cNvPr>
            <p:cNvSpPr/>
            <p:nvPr/>
          </p:nvSpPr>
          <p:spPr>
            <a:xfrm>
              <a:off x="6095559" y="838199"/>
              <a:ext cx="533400" cy="1524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20" name="Rectangle 1">
            <a:extLst>
              <a:ext uri="{FF2B5EF4-FFF2-40B4-BE49-F238E27FC236}">
                <a16:creationId xmlns:a16="http://schemas.microsoft.com/office/drawing/2014/main" id="{2E259566-E1F0-5348-A6D8-46305ED2DD0C}"/>
              </a:ext>
            </a:extLst>
          </p:cNvPr>
          <p:cNvSpPr>
            <a:spLocks noChangeArrowheads="1"/>
          </p:cNvSpPr>
          <p:nvPr/>
        </p:nvSpPr>
        <p:spPr bwMode="auto">
          <a:xfrm>
            <a:off x="1219200" y="847037"/>
            <a:ext cx="434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Non-perturbative sea in nucleon is a key to understand  the nucleon structure </a:t>
            </a:r>
          </a:p>
        </p:txBody>
      </p:sp>
      <p:sp>
        <p:nvSpPr>
          <p:cNvPr id="21" name="Rectangle 12">
            <a:extLst>
              <a:ext uri="{FF2B5EF4-FFF2-40B4-BE49-F238E27FC236}">
                <a16:creationId xmlns:a16="http://schemas.microsoft.com/office/drawing/2014/main" id="{1F32E706-B764-8945-B7B1-6B870EA6BE1C}"/>
              </a:ext>
            </a:extLst>
          </p:cNvPr>
          <p:cNvSpPr>
            <a:spLocks noChangeArrowheads="1"/>
          </p:cNvSpPr>
          <p:nvPr/>
        </p:nvSpPr>
        <p:spPr bwMode="auto">
          <a:xfrm>
            <a:off x="45470" y="1800545"/>
            <a:ext cx="6550481"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000000"/>
                </a:solidFill>
              </a:rPr>
              <a:t>Spin and momentum of struck quarks are correlated with remnant</a:t>
            </a:r>
          </a:p>
          <a:p>
            <a:r>
              <a:rPr lang="en-US" altLang="en-US" sz="1600" dirty="0">
                <a:solidFill>
                  <a:srgbClr val="000000"/>
                </a:solidFill>
              </a:rPr>
              <a:t>Correlations of spins of q-q-bar with valence quark spin and transverse momentum will lead to observable effects </a:t>
            </a:r>
          </a:p>
          <a:p>
            <a:r>
              <a:rPr lang="en-US" altLang="en-US" sz="1600" dirty="0"/>
              <a:t>Spin-Orbit correlations  so far were shown (measurements and model calculations) to be significant in the region where non-perturbative effects dominate</a:t>
            </a:r>
          </a:p>
        </p:txBody>
      </p:sp>
      <p:pic>
        <p:nvPicPr>
          <p:cNvPr id="22" name="Picture 2">
            <a:extLst>
              <a:ext uri="{FF2B5EF4-FFF2-40B4-BE49-F238E27FC236}">
                <a16:creationId xmlns:a16="http://schemas.microsoft.com/office/drawing/2014/main" id="{CA3890A1-5B52-0A49-AB11-AE8632BA3B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7140" y="809507"/>
            <a:ext cx="2595381" cy="182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proton_quark_version_new006.gif">
            <a:extLst>
              <a:ext uri="{FF2B5EF4-FFF2-40B4-BE49-F238E27FC236}">
                <a16:creationId xmlns:a16="http://schemas.microsoft.com/office/drawing/2014/main" id="{FFB35D46-AA22-7242-90A0-32E4F0A501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98202"/>
            <a:ext cx="1092248" cy="110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2FE479-5CC9-3046-A2F5-8B2991A392B0}"/>
              </a:ext>
            </a:extLst>
          </p:cNvPr>
          <p:cNvSpPr/>
          <p:nvPr/>
        </p:nvSpPr>
        <p:spPr>
          <a:xfrm>
            <a:off x="2356058" y="3300161"/>
            <a:ext cx="4163641" cy="1569660"/>
          </a:xfrm>
          <a:prstGeom prst="rect">
            <a:avLst/>
          </a:prstGeom>
        </p:spPr>
        <p:txBody>
          <a:bodyPr wrap="square">
            <a:spAutoFit/>
          </a:bodyPr>
          <a:lstStyle/>
          <a:p>
            <a:pPr lvl="1"/>
            <a:r>
              <a:rPr lang="en-US" altLang="en-US" sz="1600" dirty="0"/>
              <a:t>	Relatively large x (x&gt;0.02)</a:t>
            </a:r>
          </a:p>
          <a:p>
            <a:pPr lvl="1"/>
            <a:r>
              <a:rPr lang="en-US" altLang="en-US" sz="1600" dirty="0"/>
              <a:t>	Relatively low Q</a:t>
            </a:r>
            <a:r>
              <a:rPr lang="en-US" altLang="en-US" sz="1600" baseline="30000" dirty="0"/>
              <a:t>2  </a:t>
            </a:r>
            <a:r>
              <a:rPr lang="en-US" altLang="en-US" sz="1600" dirty="0"/>
              <a:t>(Q&lt;5-7 GeV</a:t>
            </a:r>
            <a:r>
              <a:rPr lang="en-US" altLang="en-US" sz="1600" baseline="30000" dirty="0"/>
              <a:t>2</a:t>
            </a:r>
            <a:r>
              <a:rPr lang="en-US" altLang="en-US" sz="1600" dirty="0"/>
              <a:t> )</a:t>
            </a:r>
            <a:endParaRPr lang="en-US" altLang="en-US" sz="1600" baseline="30000" dirty="0"/>
          </a:p>
          <a:p>
            <a:pPr lvl="1"/>
            <a:r>
              <a:rPr lang="en-US" altLang="en-US" sz="1600" dirty="0"/>
              <a:t>	Relatively large z of hadrons 	(z&gt;0.2-0.3)</a:t>
            </a:r>
          </a:p>
          <a:p>
            <a:pPr lvl="1"/>
            <a:r>
              <a:rPr lang="en-US" altLang="en-US" sz="1600" dirty="0"/>
              <a:t>	Medium P</a:t>
            </a:r>
            <a:r>
              <a:rPr lang="en-US" altLang="en-US" sz="1600" baseline="-25000" dirty="0"/>
              <a:t>T</a:t>
            </a:r>
            <a:r>
              <a:rPr lang="en-US" altLang="en-US" sz="1600" dirty="0"/>
              <a:t> of hadrons  	(0.3&lt;P</a:t>
            </a:r>
            <a:r>
              <a:rPr lang="en-US" altLang="en-US" sz="1600" baseline="-25000" dirty="0"/>
              <a:t>T</a:t>
            </a:r>
            <a:r>
              <a:rPr lang="en-US" altLang="en-US" sz="1600" dirty="0"/>
              <a:t>&lt;1.5)</a:t>
            </a:r>
          </a:p>
        </p:txBody>
      </p:sp>
      <p:pic>
        <p:nvPicPr>
          <p:cNvPr id="27" name="Picture 26">
            <a:extLst>
              <a:ext uri="{FF2B5EF4-FFF2-40B4-BE49-F238E27FC236}">
                <a16:creationId xmlns:a16="http://schemas.microsoft.com/office/drawing/2014/main" id="{0A2F6691-11C5-534B-AA33-7277FDE59D06}"/>
              </a:ext>
            </a:extLst>
          </p:cNvPr>
          <p:cNvPicPr>
            <a:picLocks noChangeAspect="1"/>
          </p:cNvPicPr>
          <p:nvPr/>
        </p:nvPicPr>
        <p:blipFill>
          <a:blip r:embed="rId9"/>
          <a:stretch>
            <a:fillRect/>
          </a:stretch>
        </p:blipFill>
        <p:spPr>
          <a:xfrm>
            <a:off x="45470" y="3455619"/>
            <a:ext cx="3290779" cy="2913817"/>
          </a:xfrm>
          <a:prstGeom prst="rect">
            <a:avLst/>
          </a:prstGeom>
        </p:spPr>
      </p:pic>
      <p:sp>
        <p:nvSpPr>
          <p:cNvPr id="28" name="TextBox 27">
            <a:extLst>
              <a:ext uri="{FF2B5EF4-FFF2-40B4-BE49-F238E27FC236}">
                <a16:creationId xmlns:a16="http://schemas.microsoft.com/office/drawing/2014/main" id="{2F5EBAB6-8BB6-7E42-9BAF-ECBB7F377D19}"/>
              </a:ext>
            </a:extLst>
          </p:cNvPr>
          <p:cNvSpPr txBox="1"/>
          <p:nvPr/>
        </p:nvSpPr>
        <p:spPr>
          <a:xfrm>
            <a:off x="3346172" y="4869821"/>
            <a:ext cx="2902228" cy="1631216"/>
          </a:xfrm>
          <a:prstGeom prst="rect">
            <a:avLst/>
          </a:prstGeom>
          <a:noFill/>
          <a:ln w="28575">
            <a:solidFill>
              <a:srgbClr val="FF0000"/>
            </a:solidFill>
          </a:ln>
        </p:spPr>
        <p:txBody>
          <a:bodyPr wrap="square" rtlCol="0">
            <a:spAutoFit/>
          </a:bodyPr>
          <a:lstStyle/>
          <a:p>
            <a:r>
              <a:rPr lang="en-US" sz="2000" dirty="0"/>
              <a:t>JLab24 will fully cover the kinematical range where the non-perturbative sea  is relevant</a:t>
            </a:r>
          </a:p>
        </p:txBody>
      </p:sp>
    </p:spTree>
    <p:extLst>
      <p:ext uri="{BB962C8B-B14F-4D97-AF65-F5344CB8AC3E}">
        <p14:creationId xmlns:p14="http://schemas.microsoft.com/office/powerpoint/2010/main" val="37245553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86D7-4A0C-4F43-8F68-5ACF01D30C36}"/>
              </a:ext>
            </a:extLst>
          </p:cNvPr>
          <p:cNvSpPr>
            <a:spLocks noGrp="1"/>
          </p:cNvSpPr>
          <p:nvPr>
            <p:ph type="title"/>
          </p:nvPr>
        </p:nvSpPr>
        <p:spPr>
          <a:xfrm>
            <a:off x="457200" y="457200"/>
            <a:ext cx="8229600" cy="563563"/>
          </a:xfrm>
        </p:spPr>
        <p:txBody>
          <a:bodyPr/>
          <a:lstStyle/>
          <a:p>
            <a:r>
              <a:rPr lang="en-US" sz="2400" b="1" dirty="0"/>
              <a:t>COMPARISON WITH DRELL-YAN DATA </a:t>
            </a:r>
            <a:br>
              <a:rPr lang="en-US" dirty="0"/>
            </a:br>
            <a:endParaRPr lang="en-US" dirty="0"/>
          </a:p>
        </p:txBody>
      </p:sp>
      <p:sp>
        <p:nvSpPr>
          <p:cNvPr id="4" name="Footer Placeholder 3">
            <a:extLst>
              <a:ext uri="{FF2B5EF4-FFF2-40B4-BE49-F238E27FC236}">
                <a16:creationId xmlns:a16="http://schemas.microsoft.com/office/drawing/2014/main" id="{10BC45EC-0958-AE4B-8554-BE3F7B8BF90A}"/>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4B92D3C6-B1FF-7B46-B97E-0E63431C66DA}"/>
              </a:ext>
            </a:extLst>
          </p:cNvPr>
          <p:cNvSpPr>
            <a:spLocks noGrp="1"/>
          </p:cNvSpPr>
          <p:nvPr>
            <p:ph type="sldNum" sz="quarter" idx="11"/>
          </p:nvPr>
        </p:nvSpPr>
        <p:spPr/>
        <p:txBody>
          <a:bodyPr/>
          <a:lstStyle/>
          <a:p>
            <a:pPr>
              <a:defRPr/>
            </a:pPr>
            <a:fld id="{90BCEC60-966E-5046-BDA9-C52971E7D1CA}" type="slidenum">
              <a:rPr lang="en-US" altLang="en-US" smtClean="0"/>
              <a:pPr>
                <a:defRPr/>
              </a:pPr>
              <a:t>127</a:t>
            </a:fld>
            <a:endParaRPr lang="en-US" altLang="en-US"/>
          </a:p>
        </p:txBody>
      </p:sp>
      <p:pic>
        <p:nvPicPr>
          <p:cNvPr id="6" name="Picture 5">
            <a:extLst>
              <a:ext uri="{FF2B5EF4-FFF2-40B4-BE49-F238E27FC236}">
                <a16:creationId xmlns:a16="http://schemas.microsoft.com/office/drawing/2014/main" id="{F036BD46-DED1-7F49-A15F-AD84D1FBBF02}"/>
              </a:ext>
            </a:extLst>
          </p:cNvPr>
          <p:cNvPicPr>
            <a:picLocks noChangeAspect="1"/>
          </p:cNvPicPr>
          <p:nvPr/>
        </p:nvPicPr>
        <p:blipFill>
          <a:blip r:embed="rId2"/>
          <a:stretch>
            <a:fillRect/>
          </a:stretch>
        </p:blipFill>
        <p:spPr>
          <a:xfrm>
            <a:off x="4537074" y="1295400"/>
            <a:ext cx="3887788" cy="3061018"/>
          </a:xfrm>
          <a:prstGeom prst="rect">
            <a:avLst/>
          </a:prstGeom>
        </p:spPr>
      </p:pic>
      <p:pic>
        <p:nvPicPr>
          <p:cNvPr id="8" name="Picture 7">
            <a:extLst>
              <a:ext uri="{FF2B5EF4-FFF2-40B4-BE49-F238E27FC236}">
                <a16:creationId xmlns:a16="http://schemas.microsoft.com/office/drawing/2014/main" id="{52B4DB22-1149-5049-BB1D-BD2B3D506F00}"/>
              </a:ext>
            </a:extLst>
          </p:cNvPr>
          <p:cNvPicPr>
            <a:picLocks noChangeAspect="1"/>
          </p:cNvPicPr>
          <p:nvPr/>
        </p:nvPicPr>
        <p:blipFill>
          <a:blip r:embed="rId3"/>
          <a:stretch>
            <a:fillRect/>
          </a:stretch>
        </p:blipFill>
        <p:spPr>
          <a:xfrm>
            <a:off x="304800" y="1237158"/>
            <a:ext cx="2260600" cy="2207617"/>
          </a:xfrm>
          <a:prstGeom prst="rect">
            <a:avLst/>
          </a:prstGeom>
        </p:spPr>
      </p:pic>
      <p:sp>
        <p:nvSpPr>
          <p:cNvPr id="11" name="TextBox 10">
            <a:extLst>
              <a:ext uri="{FF2B5EF4-FFF2-40B4-BE49-F238E27FC236}">
                <a16:creationId xmlns:a16="http://schemas.microsoft.com/office/drawing/2014/main" id="{6F32543D-963C-FD49-B8EB-86FCB3CD438F}"/>
              </a:ext>
            </a:extLst>
          </p:cNvPr>
          <p:cNvSpPr txBox="1"/>
          <p:nvPr/>
        </p:nvSpPr>
        <p:spPr>
          <a:xfrm>
            <a:off x="457200" y="914400"/>
            <a:ext cx="1553630" cy="461665"/>
          </a:xfrm>
          <a:prstGeom prst="rect">
            <a:avLst/>
          </a:prstGeom>
          <a:noFill/>
        </p:spPr>
        <p:txBody>
          <a:bodyPr wrap="none" rtlCol="0">
            <a:spAutoFit/>
          </a:bodyPr>
          <a:lstStyle/>
          <a:p>
            <a:r>
              <a:rPr lang="en-US" dirty="0" err="1"/>
              <a:t>Bacchetta</a:t>
            </a:r>
            <a:endParaRPr lang="en-US" dirty="0"/>
          </a:p>
        </p:txBody>
      </p:sp>
      <p:pic>
        <p:nvPicPr>
          <p:cNvPr id="13" name="Picture 12">
            <a:extLst>
              <a:ext uri="{FF2B5EF4-FFF2-40B4-BE49-F238E27FC236}">
                <a16:creationId xmlns:a16="http://schemas.microsoft.com/office/drawing/2014/main" id="{6ABB3D3D-1D7E-F246-A078-4476C9926FA0}"/>
              </a:ext>
            </a:extLst>
          </p:cNvPr>
          <p:cNvPicPr>
            <a:picLocks noChangeAspect="1"/>
          </p:cNvPicPr>
          <p:nvPr/>
        </p:nvPicPr>
        <p:blipFill>
          <a:blip r:embed="rId4"/>
          <a:stretch>
            <a:fillRect/>
          </a:stretch>
        </p:blipFill>
        <p:spPr>
          <a:xfrm>
            <a:off x="214312" y="3729433"/>
            <a:ext cx="3886200" cy="2060046"/>
          </a:xfrm>
          <a:prstGeom prst="rect">
            <a:avLst/>
          </a:prstGeom>
        </p:spPr>
      </p:pic>
      <p:sp>
        <p:nvSpPr>
          <p:cNvPr id="14" name="TextBox 13">
            <a:extLst>
              <a:ext uri="{FF2B5EF4-FFF2-40B4-BE49-F238E27FC236}">
                <a16:creationId xmlns:a16="http://schemas.microsoft.com/office/drawing/2014/main" id="{913800A3-647E-0441-A313-72ED62FC8837}"/>
              </a:ext>
            </a:extLst>
          </p:cNvPr>
          <p:cNvSpPr txBox="1"/>
          <p:nvPr/>
        </p:nvSpPr>
        <p:spPr>
          <a:xfrm>
            <a:off x="6019800" y="914400"/>
            <a:ext cx="1624163" cy="461665"/>
          </a:xfrm>
          <a:prstGeom prst="rect">
            <a:avLst/>
          </a:prstGeom>
          <a:noFill/>
        </p:spPr>
        <p:txBody>
          <a:bodyPr wrap="none" rtlCol="0">
            <a:spAutoFit/>
          </a:bodyPr>
          <a:lstStyle/>
          <a:p>
            <a:r>
              <a:rPr lang="en-US" dirty="0" err="1"/>
              <a:t>Vladimirov</a:t>
            </a:r>
            <a:endParaRPr lang="en-US" dirty="0"/>
          </a:p>
        </p:txBody>
      </p:sp>
      <p:sp>
        <p:nvSpPr>
          <p:cNvPr id="15" name="TextBox 14">
            <a:extLst>
              <a:ext uri="{FF2B5EF4-FFF2-40B4-BE49-F238E27FC236}">
                <a16:creationId xmlns:a16="http://schemas.microsoft.com/office/drawing/2014/main" id="{0E3F0DC1-3180-1F41-9758-3408C6FC0B4F}"/>
              </a:ext>
            </a:extLst>
          </p:cNvPr>
          <p:cNvSpPr txBox="1"/>
          <p:nvPr/>
        </p:nvSpPr>
        <p:spPr>
          <a:xfrm>
            <a:off x="4876800" y="4566377"/>
            <a:ext cx="3810000" cy="1015663"/>
          </a:xfrm>
          <a:prstGeom prst="rect">
            <a:avLst/>
          </a:prstGeom>
          <a:noFill/>
        </p:spPr>
        <p:txBody>
          <a:bodyPr wrap="square" rtlCol="0">
            <a:spAutoFit/>
          </a:bodyPr>
          <a:lstStyle/>
          <a:p>
            <a:r>
              <a:rPr lang="en-US" sz="2000" dirty="0"/>
              <a:t>Fitting STAR data seem to require leaving out all high P</a:t>
            </a:r>
            <a:r>
              <a:rPr lang="en-US" sz="2000" baseline="-25000" dirty="0"/>
              <a:t>T</a:t>
            </a:r>
            <a:r>
              <a:rPr lang="en-US" sz="2000" dirty="0"/>
              <a:t> SIDIS data with </a:t>
            </a:r>
            <a:r>
              <a:rPr lang="en-US" sz="2000" dirty="0" err="1"/>
              <a:t>q</a:t>
            </a:r>
            <a:r>
              <a:rPr lang="en-US" sz="2000" baseline="-25000" dirty="0" err="1"/>
              <a:t>T</a:t>
            </a:r>
            <a:r>
              <a:rPr lang="en-US" sz="2000" dirty="0"/>
              <a:t>/Q&lt;0.25!!</a:t>
            </a:r>
          </a:p>
        </p:txBody>
      </p:sp>
    </p:spTree>
    <p:extLst>
      <p:ext uri="{BB962C8B-B14F-4D97-AF65-F5344CB8AC3E}">
        <p14:creationId xmlns:p14="http://schemas.microsoft.com/office/powerpoint/2010/main" val="20035243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E2EFF09-3309-C049-B124-2F9E39BE57DB}"/>
              </a:ext>
            </a:extLst>
          </p:cNvPr>
          <p:cNvSpPr>
            <a:spLocks noGrp="1" noChangeArrowheads="1"/>
          </p:cNvSpPr>
          <p:nvPr>
            <p:ph type="title"/>
          </p:nvPr>
        </p:nvSpPr>
        <p:spPr/>
        <p:txBody>
          <a:bodyPr/>
          <a:lstStyle/>
          <a:p>
            <a:r>
              <a:rPr lang="en-US" altLang="en-US"/>
              <a:t>PAC request for reevaluation</a:t>
            </a:r>
          </a:p>
        </p:txBody>
      </p:sp>
      <p:sp>
        <p:nvSpPr>
          <p:cNvPr id="17410" name="Footer Placeholder 2">
            <a:extLst>
              <a:ext uri="{FF2B5EF4-FFF2-40B4-BE49-F238E27FC236}">
                <a16:creationId xmlns:a16="http://schemas.microsoft.com/office/drawing/2014/main" id="{16FE8D07-2441-B84A-B198-AEAD3EF3C9CC}"/>
              </a:ext>
            </a:extLst>
          </p:cNvPr>
          <p:cNvSpPr>
            <a:spLocks noGrp="1" noChangeArrowheads="1"/>
          </p:cNvSpPr>
          <p:nvPr>
            <p:ph type="ftr" sz="quarter" idx="10"/>
          </p:nvPr>
        </p:nvSpPr>
        <p:spPr>
          <a:xfrm>
            <a:off x="3007192" y="6496049"/>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7411" name="Slide Number Placeholder 3">
            <a:extLst>
              <a:ext uri="{FF2B5EF4-FFF2-40B4-BE49-F238E27FC236}">
                <a16:creationId xmlns:a16="http://schemas.microsoft.com/office/drawing/2014/main" id="{A696C8EF-2D93-DD41-BC78-3C7D5780996A}"/>
              </a:ext>
            </a:extLst>
          </p:cNvPr>
          <p:cNvSpPr>
            <a:spLocks noGrp="1" noChangeArrowheads="1"/>
          </p:cNvSpPr>
          <p:nvPr>
            <p:ph type="sldNum" sz="quarter" idx="11"/>
          </p:nvPr>
        </p:nvSpPr>
        <p:spPr>
          <a:xfrm>
            <a:off x="8491819" y="6054838"/>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969592-8437-4641-A2B3-944DCCFA0B54}" type="slidenum">
              <a:rPr lang="en-US" altLang="en-US" sz="1400" smtClean="0"/>
              <a:pPr>
                <a:spcBef>
                  <a:spcPct val="0"/>
                </a:spcBef>
                <a:buFontTx/>
                <a:buNone/>
              </a:pPr>
              <a:t>128</a:t>
            </a:fld>
            <a:endParaRPr lang="en-US" altLang="en-US" sz="1400"/>
          </a:p>
        </p:txBody>
      </p:sp>
      <p:sp>
        <p:nvSpPr>
          <p:cNvPr id="17412" name="Rectangle 4">
            <a:extLst>
              <a:ext uri="{FF2B5EF4-FFF2-40B4-BE49-F238E27FC236}">
                <a16:creationId xmlns:a16="http://schemas.microsoft.com/office/drawing/2014/main" id="{169E17A6-88E2-4F4B-B046-36F70FF552F0}"/>
              </a:ext>
            </a:extLst>
          </p:cNvPr>
          <p:cNvSpPr>
            <a:spLocks noChangeArrowheads="1"/>
          </p:cNvSpPr>
          <p:nvPr/>
        </p:nvSpPr>
        <p:spPr bwMode="auto">
          <a:xfrm>
            <a:off x="188560" y="1324133"/>
            <a:ext cx="8077200" cy="1015663"/>
          </a:xfrm>
          <a:prstGeom prst="rect">
            <a:avLst/>
          </a:prstGeom>
          <a:solidFill>
            <a:srgbClr val="FFFF00"/>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solidFill>
                  <a:srgbClr val="222222"/>
                </a:solidFill>
              </a:rPr>
              <a:t>…the [DIS/SIDIS] proponents should come back to the PAC after the significance of the different experiments addressing PDFs, </a:t>
            </a:r>
            <a:r>
              <a:rPr lang="en-US" altLang="en-US" sz="2000" u="sng" dirty="0">
                <a:solidFill>
                  <a:srgbClr val="222222"/>
                </a:solidFill>
              </a:rPr>
              <a:t>helicity PDFs and TMDs has been reevaluated.  </a:t>
            </a:r>
            <a:endParaRPr lang="en-US" altLang="en-US" sz="1800" u="sng" dirty="0"/>
          </a:p>
        </p:txBody>
      </p:sp>
      <p:sp>
        <p:nvSpPr>
          <p:cNvPr id="17413" name="Rectangle 5">
            <a:extLst>
              <a:ext uri="{FF2B5EF4-FFF2-40B4-BE49-F238E27FC236}">
                <a16:creationId xmlns:a16="http://schemas.microsoft.com/office/drawing/2014/main" id="{F56CA72E-0F71-0D49-A617-77E8D7951F62}"/>
              </a:ext>
            </a:extLst>
          </p:cNvPr>
          <p:cNvSpPr>
            <a:spLocks noChangeArrowheads="1"/>
          </p:cNvSpPr>
          <p:nvPr/>
        </p:nvSpPr>
        <p:spPr bwMode="auto">
          <a:xfrm>
            <a:off x="211138" y="896938"/>
            <a:ext cx="5592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rgbClr val="222222"/>
                </a:solidFill>
              </a:rPr>
              <a:t>From PAC  review of CLAS12 </a:t>
            </a:r>
            <a:r>
              <a:rPr lang="en-US" altLang="en-US" sz="1800" dirty="0" err="1">
                <a:solidFill>
                  <a:srgbClr val="222222"/>
                </a:solidFill>
              </a:rPr>
              <a:t>Long.Pol</a:t>
            </a:r>
            <a:r>
              <a:rPr lang="en-US" altLang="en-US" sz="1800" dirty="0">
                <a:solidFill>
                  <a:srgbClr val="222222"/>
                </a:solidFill>
              </a:rPr>
              <a:t>. experiment: </a:t>
            </a:r>
          </a:p>
        </p:txBody>
      </p:sp>
      <p:pic>
        <p:nvPicPr>
          <p:cNvPr id="10" name="Picture 5">
            <a:extLst>
              <a:ext uri="{FF2B5EF4-FFF2-40B4-BE49-F238E27FC236}">
                <a16:creationId xmlns:a16="http://schemas.microsoft.com/office/drawing/2014/main" id="{45B79402-38EE-2245-86B8-DF57932C2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9" y="2519059"/>
            <a:ext cx="9214080" cy="17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0A71117-A13D-4A44-BB46-7FA9AB4FB565}"/>
              </a:ext>
            </a:extLst>
          </p:cNvPr>
          <p:cNvSpPr/>
          <p:nvPr/>
        </p:nvSpPr>
        <p:spPr>
          <a:xfrm>
            <a:off x="111240" y="2931328"/>
            <a:ext cx="8991600" cy="106538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2EEA742C-F8B1-984A-8C61-2C277091095E}"/>
              </a:ext>
            </a:extLst>
          </p:cNvPr>
          <p:cNvSpPr txBox="1"/>
          <p:nvPr/>
        </p:nvSpPr>
        <p:spPr>
          <a:xfrm>
            <a:off x="144859" y="4856107"/>
            <a:ext cx="7518533" cy="400110"/>
          </a:xfrm>
          <a:prstGeom prst="rect">
            <a:avLst/>
          </a:prstGeom>
          <a:noFill/>
        </p:spPr>
        <p:txBody>
          <a:bodyPr wrap="none" rtlCol="0">
            <a:spAutoFit/>
          </a:bodyPr>
          <a:lstStyle/>
          <a:p>
            <a:r>
              <a:rPr lang="en-US" sz="2000" dirty="0"/>
              <a:t>Understand the source, and evaluate the impact of </a:t>
            </a:r>
            <a:r>
              <a:rPr lang="en-US" sz="2000" dirty="0" err="1"/>
              <a:t>q</a:t>
            </a:r>
            <a:r>
              <a:rPr lang="en-US" sz="2000" baseline="-25000" dirty="0" err="1"/>
              <a:t>T</a:t>
            </a:r>
            <a:r>
              <a:rPr lang="en-US" sz="2000" dirty="0"/>
              <a:t> limitations!</a:t>
            </a:r>
          </a:p>
        </p:txBody>
      </p:sp>
      <p:sp>
        <p:nvSpPr>
          <p:cNvPr id="3" name="TextBox 2">
            <a:extLst>
              <a:ext uri="{FF2B5EF4-FFF2-40B4-BE49-F238E27FC236}">
                <a16:creationId xmlns:a16="http://schemas.microsoft.com/office/drawing/2014/main" id="{248BC115-0845-474F-87E4-CEB5252EB970}"/>
              </a:ext>
            </a:extLst>
          </p:cNvPr>
          <p:cNvSpPr txBox="1"/>
          <p:nvPr/>
        </p:nvSpPr>
        <p:spPr>
          <a:xfrm>
            <a:off x="111240" y="4485014"/>
            <a:ext cx="6080511" cy="400110"/>
          </a:xfrm>
          <a:prstGeom prst="rect">
            <a:avLst/>
          </a:prstGeom>
          <a:noFill/>
        </p:spPr>
        <p:txBody>
          <a:bodyPr wrap="none" rtlCol="0">
            <a:spAutoFit/>
          </a:bodyPr>
          <a:lstStyle/>
          <a:p>
            <a:r>
              <a:rPr lang="en-US" sz="2000" dirty="0"/>
              <a:t>Indication of a gap between theory and experiment?</a:t>
            </a:r>
          </a:p>
        </p:txBody>
      </p:sp>
      <p:sp>
        <p:nvSpPr>
          <p:cNvPr id="4" name="Rectangle 3">
            <a:extLst>
              <a:ext uri="{FF2B5EF4-FFF2-40B4-BE49-F238E27FC236}">
                <a16:creationId xmlns:a16="http://schemas.microsoft.com/office/drawing/2014/main" id="{0EE4D657-88CB-E942-932A-9183767A6296}"/>
              </a:ext>
            </a:extLst>
          </p:cNvPr>
          <p:cNvSpPr/>
          <p:nvPr/>
        </p:nvSpPr>
        <p:spPr>
          <a:xfrm>
            <a:off x="144859" y="5283674"/>
            <a:ext cx="8237141" cy="707886"/>
          </a:xfrm>
          <a:prstGeom prst="rect">
            <a:avLst/>
          </a:prstGeom>
        </p:spPr>
        <p:txBody>
          <a:bodyPr wrap="square">
            <a:spAutoFit/>
          </a:bodyPr>
          <a:lstStyle/>
          <a:p>
            <a:r>
              <a:rPr lang="en-US" sz="2000" dirty="0">
                <a:latin typeface="Roboto" panose="02000000000000000000" pitchFamily="2" charset="0"/>
              </a:rPr>
              <a:t>Discussed in the workshop TMD Studies: from </a:t>
            </a:r>
            <a:r>
              <a:rPr lang="en-US" sz="2000" dirty="0" err="1">
                <a:latin typeface="Roboto" panose="02000000000000000000" pitchFamily="2" charset="0"/>
              </a:rPr>
              <a:t>JLab</a:t>
            </a:r>
            <a:r>
              <a:rPr lang="en-US" sz="2000" dirty="0">
                <a:latin typeface="Roboto" panose="02000000000000000000" pitchFamily="2" charset="0"/>
              </a:rPr>
              <a:t> to EIC--&gt; need a development of theory and more realistic projections</a:t>
            </a:r>
          </a:p>
        </p:txBody>
      </p:sp>
      <p:sp>
        <p:nvSpPr>
          <p:cNvPr id="5" name="Rectangle 4">
            <a:extLst>
              <a:ext uri="{FF2B5EF4-FFF2-40B4-BE49-F238E27FC236}">
                <a16:creationId xmlns:a16="http://schemas.microsoft.com/office/drawing/2014/main" id="{374C5B41-FD91-AC40-A9CD-BE200FB21A79}"/>
              </a:ext>
            </a:extLst>
          </p:cNvPr>
          <p:cNvSpPr/>
          <p:nvPr/>
        </p:nvSpPr>
        <p:spPr>
          <a:xfrm>
            <a:off x="103084" y="6026816"/>
            <a:ext cx="3801041" cy="400110"/>
          </a:xfrm>
          <a:prstGeom prst="rect">
            <a:avLst/>
          </a:prstGeom>
        </p:spPr>
        <p:txBody>
          <a:bodyPr wrap="none">
            <a:spAutoFit/>
          </a:bodyPr>
          <a:lstStyle/>
          <a:p>
            <a:r>
              <a:rPr lang="en-US" sz="2000" dirty="0"/>
              <a:t>https://</a:t>
            </a:r>
            <a:r>
              <a:rPr lang="en-US" sz="2000" dirty="0" err="1"/>
              <a:t>indico.jlab.org</a:t>
            </a:r>
            <a:r>
              <a:rPr lang="en-US" sz="2000" dirty="0"/>
              <a:t>/event/439/</a:t>
            </a:r>
          </a:p>
        </p:txBody>
      </p:sp>
    </p:spTree>
    <p:extLst>
      <p:ext uri="{BB962C8B-B14F-4D97-AF65-F5344CB8AC3E}">
        <p14:creationId xmlns:p14="http://schemas.microsoft.com/office/powerpoint/2010/main" val="18659972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DA791-A4D0-8747-90EB-4B4BAF2BF18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83C3F779-200A-FA47-AFD6-542A20E5B1ED}"/>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3F4444FF-A4AF-0742-8CA0-8CB7606D282D}"/>
              </a:ext>
            </a:extLst>
          </p:cNvPr>
          <p:cNvSpPr>
            <a:spLocks noGrp="1"/>
          </p:cNvSpPr>
          <p:nvPr>
            <p:ph type="sldNum" sz="quarter" idx="11"/>
          </p:nvPr>
        </p:nvSpPr>
        <p:spPr/>
        <p:txBody>
          <a:bodyPr/>
          <a:lstStyle/>
          <a:p>
            <a:pPr>
              <a:defRPr/>
            </a:pPr>
            <a:fld id="{90BCEC60-966E-5046-BDA9-C52971E7D1CA}" type="slidenum">
              <a:rPr lang="en-US" altLang="en-US" smtClean="0"/>
              <a:pPr>
                <a:defRPr/>
              </a:pPr>
              <a:t>129</a:t>
            </a:fld>
            <a:endParaRPr lang="en-US" altLang="en-US"/>
          </a:p>
        </p:txBody>
      </p:sp>
      <p:pic>
        <p:nvPicPr>
          <p:cNvPr id="7" name="Picture 6">
            <a:extLst>
              <a:ext uri="{FF2B5EF4-FFF2-40B4-BE49-F238E27FC236}">
                <a16:creationId xmlns:a16="http://schemas.microsoft.com/office/drawing/2014/main" id="{FEBE46F3-D806-954F-883B-2C00B695C27A}"/>
              </a:ext>
            </a:extLst>
          </p:cNvPr>
          <p:cNvPicPr>
            <a:picLocks noChangeAspect="1"/>
          </p:cNvPicPr>
          <p:nvPr/>
        </p:nvPicPr>
        <p:blipFill>
          <a:blip r:embed="rId2"/>
          <a:stretch>
            <a:fillRect/>
          </a:stretch>
        </p:blipFill>
        <p:spPr>
          <a:xfrm>
            <a:off x="0" y="0"/>
            <a:ext cx="9144000" cy="6464300"/>
          </a:xfrm>
          <a:prstGeom prst="rect">
            <a:avLst/>
          </a:prstGeom>
        </p:spPr>
      </p:pic>
    </p:spTree>
    <p:extLst>
      <p:ext uri="{BB962C8B-B14F-4D97-AF65-F5344CB8AC3E}">
        <p14:creationId xmlns:p14="http://schemas.microsoft.com/office/powerpoint/2010/main" val="33297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2">
            <a:extLst>
              <a:ext uri="{FF2B5EF4-FFF2-40B4-BE49-F238E27FC236}">
                <a16:creationId xmlns:a16="http://schemas.microsoft.com/office/drawing/2014/main" id="{5BCD5C38-AC23-490A-9B9A-9A036774D74A}"/>
              </a:ext>
            </a:extLst>
          </p:cNvPr>
          <p:cNvSpPr>
            <a:spLocks noGrp="1"/>
          </p:cNvSpPr>
          <p:nvPr>
            <p:ph type="sldNum" sz="quarter" idx="11"/>
          </p:nvPr>
        </p:nvSpPr>
        <p:spPr/>
        <p:txBody>
          <a:bodyPr/>
          <a:lstStyle/>
          <a:p>
            <a:fld id="{F6AE8AA0-DABA-4AC9-9A10-6DB6E816206F}" type="slidenum">
              <a:rPr lang="en-US" altLang="en-US"/>
              <a:pPr/>
              <a:t>13</a:t>
            </a:fld>
            <a:endParaRPr lang="en-US" altLang="en-US"/>
          </a:p>
        </p:txBody>
      </p:sp>
      <p:sp>
        <p:nvSpPr>
          <p:cNvPr id="576522" name="Rectangle 10">
            <a:extLst>
              <a:ext uri="{FF2B5EF4-FFF2-40B4-BE49-F238E27FC236}">
                <a16:creationId xmlns:a16="http://schemas.microsoft.com/office/drawing/2014/main" id="{3D2AA824-FE79-47C8-B30A-17834611AC11}"/>
              </a:ext>
            </a:extLst>
          </p:cNvPr>
          <p:cNvSpPr>
            <a:spLocks noGrp="1" noChangeArrowheads="1"/>
          </p:cNvSpPr>
          <p:nvPr>
            <p:ph type="title" idx="4294967295"/>
          </p:nvPr>
        </p:nvSpPr>
        <p:spPr>
          <a:xfrm>
            <a:off x="0" y="115888"/>
            <a:ext cx="9020175" cy="474662"/>
          </a:xfrm>
        </p:spPr>
        <p:txBody>
          <a:bodyPr/>
          <a:lstStyle/>
          <a:p>
            <a:r>
              <a:rPr lang="en-US" altLang="en-US" sz="3200" dirty="0"/>
              <a:t>Unknown “known” f</a:t>
            </a:r>
            <a:r>
              <a:rPr lang="en-US" altLang="en-US" sz="3200" baseline="-25000" dirty="0"/>
              <a:t>1</a:t>
            </a:r>
            <a:r>
              <a:rPr lang="en-US" altLang="en-US" sz="3200" dirty="0"/>
              <a:t>,g</a:t>
            </a:r>
            <a:r>
              <a:rPr lang="en-US" altLang="en-US" sz="3200" baseline="-25000" dirty="0"/>
              <a:t>1</a:t>
            </a:r>
            <a:r>
              <a:rPr lang="en-US" altLang="en-US" sz="3200" dirty="0"/>
              <a:t>  TMDs</a:t>
            </a:r>
          </a:p>
        </p:txBody>
      </p:sp>
      <p:grpSp>
        <p:nvGrpSpPr>
          <p:cNvPr id="576523" name="Group 11">
            <a:extLst>
              <a:ext uri="{FF2B5EF4-FFF2-40B4-BE49-F238E27FC236}">
                <a16:creationId xmlns:a16="http://schemas.microsoft.com/office/drawing/2014/main" id="{F7C5775A-3731-4CDC-872B-4F90288A59E4}"/>
              </a:ext>
            </a:extLst>
          </p:cNvPr>
          <p:cNvGrpSpPr>
            <a:grpSpLocks/>
          </p:cNvGrpSpPr>
          <p:nvPr/>
        </p:nvGrpSpPr>
        <p:grpSpPr bwMode="auto">
          <a:xfrm>
            <a:off x="-248288" y="2590800"/>
            <a:ext cx="4330700" cy="2630488"/>
            <a:chOff x="-96" y="1920"/>
            <a:chExt cx="2728" cy="1657"/>
          </a:xfrm>
        </p:grpSpPr>
        <p:sp>
          <p:nvSpPr>
            <p:cNvPr id="576524" name="Text Box 12">
              <a:extLst>
                <a:ext uri="{FF2B5EF4-FFF2-40B4-BE49-F238E27FC236}">
                  <a16:creationId xmlns:a16="http://schemas.microsoft.com/office/drawing/2014/main" id="{F724EBA0-C6E5-4AC5-B636-FAB681E8EF62}"/>
                </a:ext>
              </a:extLst>
            </p:cNvPr>
            <p:cNvSpPr txBox="1">
              <a:spLocks noChangeArrowheads="1"/>
            </p:cNvSpPr>
            <p:nvPr/>
          </p:nvSpPr>
          <p:spPr bwMode="auto">
            <a:xfrm>
              <a:off x="-96" y="2448"/>
              <a:ext cx="1728" cy="232"/>
            </a:xfrm>
            <a:prstGeom prst="rect">
              <a:avLst/>
            </a:prstGeom>
            <a:noFill/>
            <a:ln>
              <a:noFill/>
            </a:ln>
            <a:effectLst/>
            <a:extLst>
              <a:ext uri="{909E8E84-426E-40DD-AFC4-6F175D3DCCD1}">
                <a14:hiddenFill xmlns:a14="http://schemas.microsoft.com/office/drawing/2010/main">
                  <a:solidFill>
                    <a:schemeClr val="accent2">
                      <a:alpha val="0"/>
                    </a:schemeClr>
                  </a:solidFill>
                </a14:hiddenFill>
              </a:ex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en-US" altLang="en-US" sz="1400">
                  <a:solidFill>
                    <a:srgbClr val="CC3300"/>
                  </a:solidFill>
                  <a:latin typeface="Times New Roman" panose="02020603050405020304" pitchFamily="18" charset="0"/>
                </a:rPr>
                <a:t>JMR model</a:t>
              </a:r>
              <a:endParaRPr lang="fr-FR" altLang="en-US" sz="1400">
                <a:solidFill>
                  <a:srgbClr val="CC3300"/>
                </a:solidFill>
                <a:latin typeface="Times New Roman" panose="02020603050405020304" pitchFamily="18" charset="0"/>
              </a:endParaRPr>
            </a:p>
          </p:txBody>
        </p:sp>
        <p:grpSp>
          <p:nvGrpSpPr>
            <p:cNvPr id="576525" name="Group 13">
              <a:extLst>
                <a:ext uri="{FF2B5EF4-FFF2-40B4-BE49-F238E27FC236}">
                  <a16:creationId xmlns:a16="http://schemas.microsoft.com/office/drawing/2014/main" id="{F409CCBB-68D3-438F-B6E2-B5B9ABF3B53D}"/>
                </a:ext>
              </a:extLst>
            </p:cNvPr>
            <p:cNvGrpSpPr>
              <a:grpSpLocks/>
            </p:cNvGrpSpPr>
            <p:nvPr/>
          </p:nvGrpSpPr>
          <p:grpSpPr bwMode="auto">
            <a:xfrm>
              <a:off x="336" y="1920"/>
              <a:ext cx="2296" cy="814"/>
              <a:chOff x="152" y="698"/>
              <a:chExt cx="2296" cy="814"/>
            </a:xfrm>
          </p:grpSpPr>
          <p:sp>
            <p:nvSpPr>
              <p:cNvPr id="576526" name="Line 14">
                <a:extLst>
                  <a:ext uri="{FF2B5EF4-FFF2-40B4-BE49-F238E27FC236}">
                    <a16:creationId xmlns:a16="http://schemas.microsoft.com/office/drawing/2014/main" id="{BA1E5E7D-05B2-4F9B-9E95-C3F4277CA4DC}"/>
                  </a:ext>
                </a:extLst>
              </p:cNvPr>
              <p:cNvSpPr>
                <a:spLocks noChangeShapeType="1"/>
              </p:cNvSpPr>
              <p:nvPr/>
            </p:nvSpPr>
            <p:spPr bwMode="auto">
              <a:xfrm>
                <a:off x="152" y="1102"/>
                <a:ext cx="1023" cy="7"/>
              </a:xfrm>
              <a:prstGeom prst="line">
                <a:avLst/>
              </a:prstGeom>
              <a:noFill/>
              <a:ln w="762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6527" name="Oval 15">
                <a:extLst>
                  <a:ext uri="{FF2B5EF4-FFF2-40B4-BE49-F238E27FC236}">
                    <a16:creationId xmlns:a16="http://schemas.microsoft.com/office/drawing/2014/main" id="{0D19A5A5-0646-4DDF-93FC-7C553B8986A8}"/>
                  </a:ext>
                </a:extLst>
              </p:cNvPr>
              <p:cNvSpPr>
                <a:spLocks noChangeArrowheads="1"/>
              </p:cNvSpPr>
              <p:nvPr/>
            </p:nvSpPr>
            <p:spPr bwMode="auto">
              <a:xfrm>
                <a:off x="1176" y="979"/>
                <a:ext cx="296" cy="252"/>
              </a:xfrm>
              <a:prstGeom prst="ellipse">
                <a:avLst/>
              </a:prstGeom>
              <a:gradFill rotWithShape="1">
                <a:gsLst>
                  <a:gs pos="0">
                    <a:srgbClr val="993366">
                      <a:gamma/>
                      <a:shade val="46275"/>
                      <a:invGamma/>
                    </a:srgbClr>
                  </a:gs>
                  <a:gs pos="50000">
                    <a:srgbClr val="993366"/>
                  </a:gs>
                  <a:gs pos="100000">
                    <a:srgbClr val="993366">
                      <a:gamma/>
                      <a:shade val="46275"/>
                      <a:invGamma/>
                    </a:srgbClr>
                  </a:gs>
                </a:gsLst>
                <a:lin ang="5400000" scaled="1"/>
              </a:gradFill>
              <a:ln>
                <a:noFill/>
              </a:ln>
              <a:effectLst/>
              <a:extLst>
                <a:ext uri="{91240B29-F687-4F45-9708-019B960494DF}">
                  <a14:hiddenLine xmlns:a14="http://schemas.microsoft.com/office/drawing/2010/main" w="952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6528" name="Line 16">
                <a:extLst>
                  <a:ext uri="{FF2B5EF4-FFF2-40B4-BE49-F238E27FC236}">
                    <a16:creationId xmlns:a16="http://schemas.microsoft.com/office/drawing/2014/main" id="{B4A4250A-493F-4D4B-AF64-6ED4103A9F69}"/>
                  </a:ext>
                </a:extLst>
              </p:cNvPr>
              <p:cNvSpPr>
                <a:spLocks noChangeShapeType="1"/>
              </p:cNvSpPr>
              <p:nvPr/>
            </p:nvSpPr>
            <p:spPr bwMode="auto">
              <a:xfrm flipV="1">
                <a:off x="1434" y="883"/>
                <a:ext cx="453" cy="14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576529" name="Line 17">
                <a:extLst>
                  <a:ext uri="{FF2B5EF4-FFF2-40B4-BE49-F238E27FC236}">
                    <a16:creationId xmlns:a16="http://schemas.microsoft.com/office/drawing/2014/main" id="{EEE6B212-B5E9-4E75-B3F3-A69AA5AF32DE}"/>
                  </a:ext>
                </a:extLst>
              </p:cNvPr>
              <p:cNvSpPr>
                <a:spLocks noChangeShapeType="1"/>
              </p:cNvSpPr>
              <p:nvPr/>
            </p:nvSpPr>
            <p:spPr bwMode="auto">
              <a:xfrm>
                <a:off x="1445" y="1171"/>
                <a:ext cx="699" cy="221"/>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6530" name="Text Box 18">
                <a:extLst>
                  <a:ext uri="{FF2B5EF4-FFF2-40B4-BE49-F238E27FC236}">
                    <a16:creationId xmlns:a16="http://schemas.microsoft.com/office/drawing/2014/main" id="{7319088B-F1F5-4D5D-8A30-0E4ACF5F7E1A}"/>
                  </a:ext>
                </a:extLst>
              </p:cNvPr>
              <p:cNvSpPr txBox="1">
                <a:spLocks noChangeArrowheads="1"/>
              </p:cNvSpPr>
              <p:nvPr/>
            </p:nvSpPr>
            <p:spPr bwMode="auto">
              <a:xfrm>
                <a:off x="1883" y="698"/>
                <a:ext cx="188" cy="283"/>
              </a:xfrm>
              <a:prstGeom prst="rect">
                <a:avLst/>
              </a:prstGeom>
              <a:noFill/>
              <a:ln>
                <a:noFill/>
              </a:ln>
              <a:effectLst/>
              <a:extLst>
                <a:ext uri="{909E8E84-426E-40DD-AFC4-6F175D3DCCD1}">
                  <a14:hiddenFill xmlns:a14="http://schemas.microsoft.com/office/drawing/2010/main">
                    <a:gradFill rotWithShape="1">
                      <a:gsLst>
                        <a:gs pos="0">
                          <a:schemeClr val="accent2">
                            <a:alpha val="0"/>
                          </a:schemeClr>
                        </a:gs>
                        <a:gs pos="50000">
                          <a:schemeClr val="hlink"/>
                        </a:gs>
                        <a:gs pos="100000">
                          <a:schemeClr val="accent2">
                            <a:alpha val="0"/>
                          </a:schemeClr>
                        </a:gs>
                      </a:gsLst>
                      <a:lin ang="5400000" scaled="1"/>
                    </a:gra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en-US" altLang="en-US">
                    <a:solidFill>
                      <a:srgbClr val="3333FF"/>
                    </a:solidFill>
                    <a:latin typeface="Times New Roman" panose="02020603050405020304" pitchFamily="18" charset="0"/>
                  </a:rPr>
                  <a:t>q</a:t>
                </a:r>
              </a:p>
            </p:txBody>
          </p:sp>
          <p:sp>
            <p:nvSpPr>
              <p:cNvPr id="576531" name="Text Box 19">
                <a:extLst>
                  <a:ext uri="{FF2B5EF4-FFF2-40B4-BE49-F238E27FC236}">
                    <a16:creationId xmlns:a16="http://schemas.microsoft.com/office/drawing/2014/main" id="{5D520912-2A33-4F1B-ACC1-E04EDE5EA66A}"/>
                  </a:ext>
                </a:extLst>
              </p:cNvPr>
              <p:cNvSpPr txBox="1">
                <a:spLocks noChangeArrowheads="1"/>
              </p:cNvSpPr>
              <p:nvPr/>
            </p:nvSpPr>
            <p:spPr bwMode="auto">
              <a:xfrm>
                <a:off x="2156" y="1229"/>
                <a:ext cx="292" cy="283"/>
              </a:xfrm>
              <a:prstGeom prst="rect">
                <a:avLst/>
              </a:prstGeom>
              <a:noFill/>
              <a:ln>
                <a:noFill/>
              </a:ln>
              <a:effectLst/>
              <a:extLst>
                <a:ext uri="{909E8E84-426E-40DD-AFC4-6F175D3DCCD1}">
                  <a14:hiddenFill xmlns:a14="http://schemas.microsoft.com/office/drawing/2010/main">
                    <a:gradFill rotWithShape="1">
                      <a:gsLst>
                        <a:gs pos="0">
                          <a:schemeClr val="accent2">
                            <a:alpha val="0"/>
                          </a:schemeClr>
                        </a:gs>
                        <a:gs pos="50000">
                          <a:schemeClr val="hlink"/>
                        </a:gs>
                        <a:gs pos="100000">
                          <a:schemeClr val="accent2">
                            <a:alpha val="0"/>
                          </a:schemeClr>
                        </a:gs>
                      </a:gsLst>
                      <a:lin ang="5400000" scaled="1"/>
                    </a:gra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en-US" altLang="en-US" dirty="0" err="1">
                    <a:solidFill>
                      <a:srgbClr val="008000"/>
                    </a:solidFill>
                    <a:latin typeface="Times New Roman" panose="02020603050405020304" pitchFamily="18" charset="0"/>
                  </a:rPr>
                  <a:t>Dq</a:t>
                </a:r>
                <a:endParaRPr lang="en-US" altLang="en-US" dirty="0">
                  <a:solidFill>
                    <a:srgbClr val="008000"/>
                  </a:solidFill>
                  <a:latin typeface="Times New Roman" panose="02020603050405020304" pitchFamily="18" charset="0"/>
                </a:endParaRPr>
              </a:p>
            </p:txBody>
          </p:sp>
        </p:grpSp>
        <p:sp>
          <p:nvSpPr>
            <p:cNvPr id="576532" name="Text Box 20">
              <a:extLst>
                <a:ext uri="{FF2B5EF4-FFF2-40B4-BE49-F238E27FC236}">
                  <a16:creationId xmlns:a16="http://schemas.microsoft.com/office/drawing/2014/main" id="{402C36FB-87F4-4946-B9D1-D88BAD389791}"/>
                </a:ext>
              </a:extLst>
            </p:cNvPr>
            <p:cNvSpPr txBox="1">
              <a:spLocks noChangeArrowheads="1"/>
            </p:cNvSpPr>
            <p:nvPr/>
          </p:nvSpPr>
          <p:spPr bwMode="auto">
            <a:xfrm rot="1030800">
              <a:off x="1632" y="2496"/>
              <a:ext cx="713" cy="283"/>
            </a:xfrm>
            <a:prstGeom prst="rect">
              <a:avLst/>
            </a:prstGeom>
            <a:noFill/>
            <a:ln>
              <a:noFill/>
            </a:ln>
            <a:effectLst/>
            <a:extLst>
              <a:ext uri="{909E8E84-426E-40DD-AFC4-6F175D3DCCD1}">
                <a14:hiddenFill xmlns:a14="http://schemas.microsoft.com/office/drawing/2010/main">
                  <a:gradFill rotWithShape="1">
                    <a:gsLst>
                      <a:gs pos="0">
                        <a:schemeClr val="accent2">
                          <a:alpha val="0"/>
                        </a:schemeClr>
                      </a:gs>
                      <a:gs pos="50000">
                        <a:schemeClr val="hlink"/>
                      </a:gs>
                      <a:gs pos="100000">
                        <a:schemeClr val="accent2">
                          <a:alpha val="0"/>
                        </a:schemeClr>
                      </a:gs>
                    </a:gsLst>
                    <a:lin ang="5400000" scaled="1"/>
                  </a:gra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en-US" altLang="en-US">
                  <a:solidFill>
                    <a:srgbClr val="008000"/>
                  </a:solidFill>
                  <a:latin typeface="Times New Roman" panose="02020603050405020304" pitchFamily="18" charset="0"/>
                </a:rPr>
                <a:t>M</a:t>
              </a:r>
              <a:r>
                <a:rPr lang="en-US" altLang="en-US" baseline="-25000">
                  <a:solidFill>
                    <a:srgbClr val="008000"/>
                  </a:solidFill>
                  <a:latin typeface="Times New Roman" panose="02020603050405020304" pitchFamily="18" charset="0"/>
                </a:rPr>
                <a:t>R</a:t>
              </a:r>
              <a:r>
                <a:rPr lang="en-US" altLang="en-US">
                  <a:solidFill>
                    <a:srgbClr val="008000"/>
                  </a:solidFill>
                  <a:latin typeface="Times New Roman" panose="02020603050405020304" pitchFamily="18" charset="0"/>
                </a:rPr>
                <a:t>, R=s,a</a:t>
              </a:r>
            </a:p>
          </p:txBody>
        </p:sp>
        <p:pic>
          <p:nvPicPr>
            <p:cNvPr id="576533" name="Picture 21">
              <a:extLst>
                <a:ext uri="{FF2B5EF4-FFF2-40B4-BE49-F238E27FC236}">
                  <a16:creationId xmlns:a16="http://schemas.microsoft.com/office/drawing/2014/main" id="{9EE9E06B-2D57-408E-81DA-3EA8471BE118}"/>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40" y="2880"/>
              <a:ext cx="2304" cy="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76535" name="Group 23">
            <a:extLst>
              <a:ext uri="{FF2B5EF4-FFF2-40B4-BE49-F238E27FC236}">
                <a16:creationId xmlns:a16="http://schemas.microsoft.com/office/drawing/2014/main" id="{9D5DDECD-A4CD-42B4-92BE-95B07368E464}"/>
              </a:ext>
            </a:extLst>
          </p:cNvPr>
          <p:cNvGrpSpPr>
            <a:grpSpLocks/>
          </p:cNvGrpSpPr>
          <p:nvPr/>
        </p:nvGrpSpPr>
        <p:grpSpPr bwMode="auto">
          <a:xfrm>
            <a:off x="281849" y="855014"/>
            <a:ext cx="1778000" cy="1344612"/>
            <a:chOff x="144" y="1488"/>
            <a:chExt cx="2711" cy="912"/>
          </a:xfrm>
        </p:grpSpPr>
        <p:pic>
          <p:nvPicPr>
            <p:cNvPr id="576536" name="Picture 24">
              <a:extLst>
                <a:ext uri="{FF2B5EF4-FFF2-40B4-BE49-F238E27FC236}">
                  <a16:creationId xmlns:a16="http://schemas.microsoft.com/office/drawing/2014/main" id="{E8B4217C-AC6E-48B9-8A0B-824B56B3F2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1488"/>
              <a:ext cx="32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6537" name="Picture 25">
              <a:extLst>
                <a:ext uri="{FF2B5EF4-FFF2-40B4-BE49-F238E27FC236}">
                  <a16:creationId xmlns:a16="http://schemas.microsoft.com/office/drawing/2014/main" id="{A575126E-3CA3-49B9-81C8-35A11D3C248B}"/>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28" y="1584"/>
              <a:ext cx="2256"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6538" name="Picture 26">
              <a:extLst>
                <a:ext uri="{FF2B5EF4-FFF2-40B4-BE49-F238E27FC236}">
                  <a16:creationId xmlns:a16="http://schemas.microsoft.com/office/drawing/2014/main" id="{B9E09E14-2AE0-4BEF-BD48-3B57DEF808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5" y="2001"/>
              <a:ext cx="528"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6539" name="Picture 27">
              <a:extLst>
                <a:ext uri="{FF2B5EF4-FFF2-40B4-BE49-F238E27FC236}">
                  <a16:creationId xmlns:a16="http://schemas.microsoft.com/office/drawing/2014/main" id="{D4B6ABF0-4730-45B8-A509-D82F88C0A3F1}"/>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528" y="2064"/>
              <a:ext cx="2327"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6540" name="Text Box 28">
            <a:extLst>
              <a:ext uri="{FF2B5EF4-FFF2-40B4-BE49-F238E27FC236}">
                <a16:creationId xmlns:a16="http://schemas.microsoft.com/office/drawing/2014/main" id="{4C12A3CE-38B8-41D8-8467-FFC8B9E9080A}"/>
              </a:ext>
            </a:extLst>
          </p:cNvPr>
          <p:cNvSpPr txBox="1">
            <a:spLocks noChangeArrowheads="1"/>
          </p:cNvSpPr>
          <p:nvPr/>
        </p:nvSpPr>
        <p:spPr bwMode="auto">
          <a:xfrm>
            <a:off x="228600" y="2386550"/>
            <a:ext cx="38417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400" b="1" dirty="0">
                <a:latin typeface="Times" panose="02020603050405020304" pitchFamily="18" charset="0"/>
              </a:rPr>
              <a:t>Effect of the orbital motion on the </a:t>
            </a:r>
            <a:r>
              <a:rPr lang="en-US" altLang="en-US" sz="1600" b="1" dirty="0">
                <a:latin typeface="Times" panose="02020603050405020304" pitchFamily="18" charset="0"/>
              </a:rPr>
              <a:t>q-</a:t>
            </a:r>
            <a:r>
              <a:rPr lang="en-US" altLang="en-US" sz="1400" b="1" dirty="0">
                <a:latin typeface="Times" panose="02020603050405020304" pitchFamily="18" charset="0"/>
              </a:rPr>
              <a:t> may be significant  </a:t>
            </a:r>
            <a:r>
              <a:rPr lang="en-US" altLang="en-US" sz="1200" b="1" dirty="0">
                <a:latin typeface="Times" panose="02020603050405020304" pitchFamily="18" charset="0"/>
              </a:rPr>
              <a:t>(H.A.,</a:t>
            </a:r>
            <a:r>
              <a:rPr lang="en-US" altLang="en-US" sz="1200" b="1" dirty="0" err="1">
                <a:latin typeface="Times" panose="02020603050405020304" pitchFamily="18" charset="0"/>
              </a:rPr>
              <a:t>S.Brodsky</a:t>
            </a:r>
            <a:r>
              <a:rPr lang="en-US" altLang="en-US" sz="1200" b="1" dirty="0">
                <a:latin typeface="Times" panose="02020603050405020304" pitchFamily="18" charset="0"/>
              </a:rPr>
              <a:t>, </a:t>
            </a:r>
            <a:r>
              <a:rPr lang="en-US" altLang="en-US" sz="1200" b="1" dirty="0" err="1">
                <a:latin typeface="Times" panose="02020603050405020304" pitchFamily="18" charset="0"/>
              </a:rPr>
              <a:t>A.Deur</a:t>
            </a:r>
            <a:r>
              <a:rPr lang="en-US" altLang="en-US" sz="1200" b="1" dirty="0">
                <a:latin typeface="Times" panose="02020603050405020304" pitchFamily="18" charset="0"/>
              </a:rPr>
              <a:t>, </a:t>
            </a:r>
            <a:r>
              <a:rPr lang="en-US" altLang="en-US" sz="1200" b="1" dirty="0" err="1">
                <a:latin typeface="Times" panose="02020603050405020304" pitchFamily="18" charset="0"/>
              </a:rPr>
              <a:t>F.Yuan</a:t>
            </a:r>
            <a:r>
              <a:rPr lang="en-US" altLang="en-US" sz="1200" b="1" dirty="0">
                <a:latin typeface="Times" panose="02020603050405020304" pitchFamily="18" charset="0"/>
              </a:rPr>
              <a:t> 2007)</a:t>
            </a:r>
          </a:p>
        </p:txBody>
      </p:sp>
      <p:grpSp>
        <p:nvGrpSpPr>
          <p:cNvPr id="576541" name="Group 29">
            <a:extLst>
              <a:ext uri="{FF2B5EF4-FFF2-40B4-BE49-F238E27FC236}">
                <a16:creationId xmlns:a16="http://schemas.microsoft.com/office/drawing/2014/main" id="{68883BE0-1646-4A76-B2FE-91AF6D46EAD3}"/>
              </a:ext>
            </a:extLst>
          </p:cNvPr>
          <p:cNvGrpSpPr>
            <a:grpSpLocks/>
          </p:cNvGrpSpPr>
          <p:nvPr/>
        </p:nvGrpSpPr>
        <p:grpSpPr bwMode="auto">
          <a:xfrm>
            <a:off x="4105992" y="780093"/>
            <a:ext cx="4794620" cy="2407288"/>
            <a:chOff x="2536" y="1802"/>
            <a:chExt cx="3168" cy="1796"/>
          </a:xfrm>
        </p:grpSpPr>
        <p:pic>
          <p:nvPicPr>
            <p:cNvPr id="576542" name="Picture 30">
              <a:extLst>
                <a:ext uri="{FF2B5EF4-FFF2-40B4-BE49-F238E27FC236}">
                  <a16:creationId xmlns:a16="http://schemas.microsoft.com/office/drawing/2014/main" id="{F45770AC-F034-4964-A086-2F6A7A3926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36" y="2014"/>
              <a:ext cx="3168" cy="1584"/>
            </a:xfrm>
            <a:prstGeom prst="rect">
              <a:avLst/>
            </a:prstGeom>
            <a:noFill/>
            <a:ln>
              <a:noFill/>
            </a:ln>
            <a:effectLst/>
            <a:extLst>
              <a:ext uri="{909E8E84-426E-40DD-AFC4-6F175D3DCCD1}">
                <a14:hiddenFill xmlns:a14="http://schemas.microsoft.com/office/drawing/2010/main">
                  <a:solidFill>
                    <a:schemeClr val="accent2">
                      <a:alpha val="0"/>
                    </a:schemeClr>
                  </a:solidFill>
                </a14:hiddenFill>
              </a:ex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6543" name="Text Box 31">
              <a:extLst>
                <a:ext uri="{FF2B5EF4-FFF2-40B4-BE49-F238E27FC236}">
                  <a16:creationId xmlns:a16="http://schemas.microsoft.com/office/drawing/2014/main" id="{E5695DA6-3561-40D2-8103-07A65BE1ACB5}"/>
                </a:ext>
              </a:extLst>
            </p:cNvPr>
            <p:cNvSpPr txBox="1">
              <a:spLocks noChangeArrowheads="1"/>
            </p:cNvSpPr>
            <p:nvPr/>
          </p:nvSpPr>
          <p:spPr bwMode="auto">
            <a:xfrm>
              <a:off x="3260" y="2123"/>
              <a:ext cx="535" cy="2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solidFill>
                    <a:srgbClr val="FFFF66"/>
                  </a:solidFill>
                  <a:latin typeface="Symbol" panose="05050102010706020507" pitchFamily="18" charset="2"/>
                </a:rPr>
                <a:t>D</a:t>
              </a:r>
              <a:r>
                <a:rPr lang="en-US" altLang="en-US" sz="2400" dirty="0">
                  <a:solidFill>
                    <a:srgbClr val="FFFF66"/>
                  </a:solidFill>
                </a:rPr>
                <a:t>u/u</a:t>
              </a:r>
            </a:p>
          </p:txBody>
        </p:sp>
        <p:sp>
          <p:nvSpPr>
            <p:cNvPr id="576544" name="Rectangle 32">
              <a:extLst>
                <a:ext uri="{FF2B5EF4-FFF2-40B4-BE49-F238E27FC236}">
                  <a16:creationId xmlns:a16="http://schemas.microsoft.com/office/drawing/2014/main" id="{E947766C-43C1-4216-824A-C40E789A3D5D}"/>
                </a:ext>
              </a:extLst>
            </p:cNvPr>
            <p:cNvSpPr>
              <a:spLocks noChangeArrowheads="1"/>
            </p:cNvSpPr>
            <p:nvPr/>
          </p:nvSpPr>
          <p:spPr bwMode="auto">
            <a:xfrm>
              <a:off x="2871" y="1802"/>
              <a:ext cx="250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pPr>
              <a:r>
                <a:rPr lang="en-US" altLang="en-US" sz="1400" dirty="0">
                  <a:solidFill>
                    <a:srgbClr val="CC3300"/>
                  </a:solidFill>
                  <a:latin typeface="Times New Roman" panose="02020603050405020304" pitchFamily="18" charset="0"/>
                </a:rPr>
                <a:t>(dipole formfactor), </a:t>
              </a:r>
              <a:r>
                <a:rPr lang="en-US" altLang="en-US" sz="1400" dirty="0" err="1">
                  <a:solidFill>
                    <a:srgbClr val="CC3300"/>
                  </a:solidFill>
                  <a:latin typeface="Times New Roman" panose="02020603050405020304" pitchFamily="18" charset="0"/>
                </a:rPr>
                <a:t>J.Ellis</a:t>
              </a:r>
              <a:r>
                <a:rPr lang="en-US" altLang="en-US" sz="1400" dirty="0">
                  <a:solidFill>
                    <a:srgbClr val="CC3300"/>
                  </a:solidFill>
                  <a:latin typeface="Times New Roman" panose="02020603050405020304" pitchFamily="18" charset="0"/>
                </a:rPr>
                <a:t>, D-</a:t>
              </a:r>
              <a:r>
                <a:rPr lang="en-US" altLang="en-US" sz="1400" dirty="0" err="1">
                  <a:solidFill>
                    <a:srgbClr val="CC3300"/>
                  </a:solidFill>
                  <a:latin typeface="Times New Roman" panose="02020603050405020304" pitchFamily="18" charset="0"/>
                </a:rPr>
                <a:t>S.Hwang</a:t>
              </a:r>
              <a:r>
                <a:rPr lang="en-US" altLang="en-US" sz="1400" dirty="0">
                  <a:solidFill>
                    <a:srgbClr val="CC3300"/>
                  </a:solidFill>
                  <a:latin typeface="Times New Roman" panose="02020603050405020304" pitchFamily="18" charset="0"/>
                </a:rPr>
                <a:t>, </a:t>
              </a:r>
              <a:r>
                <a:rPr lang="en-US" altLang="en-US" sz="1400" dirty="0" err="1">
                  <a:solidFill>
                    <a:srgbClr val="CC3300"/>
                  </a:solidFill>
                  <a:latin typeface="Times New Roman" panose="02020603050405020304" pitchFamily="18" charset="0"/>
                </a:rPr>
                <a:t>A.Kotzinian</a:t>
              </a:r>
              <a:endParaRPr lang="fr-FR" altLang="en-US" sz="1400" dirty="0">
                <a:solidFill>
                  <a:srgbClr val="CC3300"/>
                </a:solidFill>
                <a:latin typeface="Times New Roman" panose="02020603050405020304" pitchFamily="18" charset="0"/>
              </a:endParaRPr>
            </a:p>
          </p:txBody>
        </p:sp>
        <p:sp>
          <p:nvSpPr>
            <p:cNvPr id="576545" name="Rectangle 33">
              <a:extLst>
                <a:ext uri="{FF2B5EF4-FFF2-40B4-BE49-F238E27FC236}">
                  <a16:creationId xmlns:a16="http://schemas.microsoft.com/office/drawing/2014/main" id="{14E36593-1D0A-4289-9880-F7EE7CF19B3D}"/>
                </a:ext>
              </a:extLst>
            </p:cNvPr>
            <p:cNvSpPr>
              <a:spLocks noChangeArrowheads="1"/>
            </p:cNvSpPr>
            <p:nvPr/>
          </p:nvSpPr>
          <p:spPr bwMode="auto">
            <a:xfrm>
              <a:off x="3800" y="2136"/>
              <a:ext cx="403" cy="144"/>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6546" name="Group 34">
            <a:extLst>
              <a:ext uri="{FF2B5EF4-FFF2-40B4-BE49-F238E27FC236}">
                <a16:creationId xmlns:a16="http://schemas.microsoft.com/office/drawing/2014/main" id="{8FB64C19-BDED-4A65-B3FD-1D8035A48F50}"/>
              </a:ext>
            </a:extLst>
          </p:cNvPr>
          <p:cNvGrpSpPr>
            <a:grpSpLocks/>
          </p:cNvGrpSpPr>
          <p:nvPr/>
        </p:nvGrpSpPr>
        <p:grpSpPr bwMode="auto">
          <a:xfrm>
            <a:off x="3213101" y="4010026"/>
            <a:ext cx="729611" cy="1007983"/>
            <a:chOff x="2064" y="2832"/>
            <a:chExt cx="528" cy="624"/>
          </a:xfrm>
        </p:grpSpPr>
        <p:sp>
          <p:nvSpPr>
            <p:cNvPr id="576547" name="Oval 35">
              <a:extLst>
                <a:ext uri="{FF2B5EF4-FFF2-40B4-BE49-F238E27FC236}">
                  <a16:creationId xmlns:a16="http://schemas.microsoft.com/office/drawing/2014/main" id="{2CD481B5-E9ED-4C65-B619-F3F970B4BA8A}"/>
                </a:ext>
              </a:extLst>
            </p:cNvPr>
            <p:cNvSpPr>
              <a:spLocks noChangeArrowheads="1"/>
            </p:cNvSpPr>
            <p:nvPr/>
          </p:nvSpPr>
          <p:spPr bwMode="auto">
            <a:xfrm>
              <a:off x="2112" y="2832"/>
              <a:ext cx="480"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48" name="Oval 36">
              <a:extLst>
                <a:ext uri="{FF2B5EF4-FFF2-40B4-BE49-F238E27FC236}">
                  <a16:creationId xmlns:a16="http://schemas.microsoft.com/office/drawing/2014/main" id="{1FB22520-020B-4201-88CA-8693E4368A3B}"/>
                </a:ext>
              </a:extLst>
            </p:cNvPr>
            <p:cNvSpPr>
              <a:spLocks noChangeArrowheads="1"/>
            </p:cNvSpPr>
            <p:nvPr/>
          </p:nvSpPr>
          <p:spPr bwMode="auto">
            <a:xfrm>
              <a:off x="2064" y="3168"/>
              <a:ext cx="480"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2" name="Picture 32" descr="screenshot_06.jpg">
            <a:extLst>
              <a:ext uri="{FF2B5EF4-FFF2-40B4-BE49-F238E27FC236}">
                <a16:creationId xmlns:a16="http://schemas.microsoft.com/office/drawing/2014/main" id="{C417D92A-AAB6-4C88-B663-18183E2F54F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24063" y="812653"/>
            <a:ext cx="1635801" cy="141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E22393-BAE4-4FB3-A345-9034D0FE0621}"/>
              </a:ext>
            </a:extLst>
          </p:cNvPr>
          <p:cNvSpPr/>
          <p:nvPr/>
        </p:nvSpPr>
        <p:spPr>
          <a:xfrm>
            <a:off x="2628900" y="1143000"/>
            <a:ext cx="703766" cy="68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877043-F6E0-4B47-8642-C3BF9D660B4D}"/>
              </a:ext>
            </a:extLst>
          </p:cNvPr>
          <p:cNvSpPr txBox="1"/>
          <p:nvPr/>
        </p:nvSpPr>
        <p:spPr>
          <a:xfrm>
            <a:off x="-278296" y="3151989"/>
            <a:ext cx="184731" cy="461665"/>
          </a:xfrm>
          <a:prstGeom prst="rect">
            <a:avLst/>
          </a:prstGeom>
          <a:noFill/>
        </p:spPr>
        <p:txBody>
          <a:bodyPr wrap="none" rtlCol="0">
            <a:spAutoFit/>
          </a:bodyPr>
          <a:lstStyle/>
          <a:p>
            <a:endParaRPr lang="en-US"/>
          </a:p>
        </p:txBody>
      </p:sp>
      <p:sp>
        <p:nvSpPr>
          <p:cNvPr id="48" name="Footer Placeholder 7">
            <a:extLst>
              <a:ext uri="{FF2B5EF4-FFF2-40B4-BE49-F238E27FC236}">
                <a16:creationId xmlns:a16="http://schemas.microsoft.com/office/drawing/2014/main" id="{9AA65987-6D16-444B-8F89-430DD369CB4B}"/>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51" name="Picture 50">
            <a:extLst>
              <a:ext uri="{FF2B5EF4-FFF2-40B4-BE49-F238E27FC236}">
                <a16:creationId xmlns:a16="http://schemas.microsoft.com/office/drawing/2014/main" id="{7ED78E36-F8BC-1949-8F63-0E8D08624E4E}"/>
              </a:ext>
            </a:extLst>
          </p:cNvPr>
          <p:cNvPicPr>
            <a:picLocks noChangeAspect="1"/>
          </p:cNvPicPr>
          <p:nvPr/>
        </p:nvPicPr>
        <p:blipFill>
          <a:blip r:embed="rId13"/>
          <a:stretch>
            <a:fillRect/>
          </a:stretch>
        </p:blipFill>
        <p:spPr>
          <a:xfrm>
            <a:off x="4586008" y="3215110"/>
            <a:ext cx="4287837" cy="2440454"/>
          </a:xfrm>
          <a:prstGeom prst="rect">
            <a:avLst/>
          </a:prstGeom>
        </p:spPr>
      </p:pic>
      <p:sp>
        <p:nvSpPr>
          <p:cNvPr id="52" name="TextBox 51">
            <a:extLst>
              <a:ext uri="{FF2B5EF4-FFF2-40B4-BE49-F238E27FC236}">
                <a16:creationId xmlns:a16="http://schemas.microsoft.com/office/drawing/2014/main" id="{0AB6D941-7C54-3C47-8F44-841D8F1C8BCE}"/>
              </a:ext>
            </a:extLst>
          </p:cNvPr>
          <p:cNvSpPr txBox="1"/>
          <p:nvPr/>
        </p:nvSpPr>
        <p:spPr>
          <a:xfrm>
            <a:off x="7380326" y="3303960"/>
            <a:ext cx="1493519" cy="461665"/>
          </a:xfrm>
          <a:prstGeom prst="rect">
            <a:avLst/>
          </a:prstGeom>
          <a:noFill/>
        </p:spPr>
        <p:txBody>
          <a:bodyPr wrap="square" rtlCol="0">
            <a:spAutoFit/>
          </a:bodyPr>
          <a:lstStyle/>
          <a:p>
            <a:r>
              <a:rPr lang="en-US" sz="1200" b="1" dirty="0">
                <a:solidFill>
                  <a:srgbClr val="FF0000"/>
                </a:solidFill>
              </a:rPr>
              <a:t>CLAS-C12-20-002</a:t>
            </a:r>
          </a:p>
          <a:p>
            <a:r>
              <a:rPr lang="en-US" sz="1200" b="1" dirty="0">
                <a:solidFill>
                  <a:srgbClr val="FF0000"/>
                </a:solidFill>
              </a:rPr>
              <a:t>He3 target</a:t>
            </a:r>
          </a:p>
        </p:txBody>
      </p:sp>
      <p:sp>
        <p:nvSpPr>
          <p:cNvPr id="37" name="Rectangle 22">
            <a:extLst>
              <a:ext uri="{FF2B5EF4-FFF2-40B4-BE49-F238E27FC236}">
                <a16:creationId xmlns:a16="http://schemas.microsoft.com/office/drawing/2014/main" id="{C342B02F-5EED-2041-8FC5-014C179E197C}"/>
              </a:ext>
            </a:extLst>
          </p:cNvPr>
          <p:cNvSpPr>
            <a:spLocks noChangeArrowheads="1"/>
          </p:cNvSpPr>
          <p:nvPr/>
        </p:nvSpPr>
        <p:spPr bwMode="auto">
          <a:xfrm>
            <a:off x="250258" y="5586507"/>
            <a:ext cx="8766502" cy="10156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accent2"/>
                </a:solidFill>
                <a:latin typeface="Times New Roman" panose="02020603050405020304" pitchFamily="18" charset="0"/>
              </a:rPr>
              <a:t>Models and lattice predict very significant spin and flavor dependence for TMDs </a:t>
            </a:r>
          </a:p>
          <a:p>
            <a:r>
              <a:rPr lang="en-US" altLang="en-US" sz="2000" dirty="0">
                <a:solidFill>
                  <a:schemeClr val="accent2"/>
                </a:solidFill>
                <a:latin typeface="Times New Roman" panose="02020603050405020304" pitchFamily="18" charset="0"/>
              </a:rPr>
              <a:t>Large transverse momenta are crucial to access  the large </a:t>
            </a:r>
            <a:r>
              <a:rPr lang="en-US" altLang="en-US" sz="2000" dirty="0" err="1">
                <a:solidFill>
                  <a:srgbClr val="CC3300"/>
                </a:solidFill>
                <a:latin typeface="Times New Roman" panose="02020603050405020304" pitchFamily="18" charset="0"/>
              </a:rPr>
              <a:t>k</a:t>
            </a:r>
            <a:r>
              <a:rPr lang="en-US" altLang="en-US" sz="2000" baseline="-25000" dirty="0" err="1">
                <a:solidFill>
                  <a:srgbClr val="CC3300"/>
                </a:solidFill>
                <a:latin typeface="Times New Roman" panose="02020603050405020304" pitchFamily="18" charset="0"/>
              </a:rPr>
              <a:t>T</a:t>
            </a:r>
            <a:r>
              <a:rPr lang="en-US" altLang="en-US" sz="2000" baseline="-25000" dirty="0">
                <a:solidFill>
                  <a:srgbClr val="CC3300"/>
                </a:solidFill>
                <a:latin typeface="Times New Roman" panose="02020603050405020304" pitchFamily="18" charset="0"/>
              </a:rPr>
              <a:t> </a:t>
            </a:r>
            <a:r>
              <a:rPr lang="en-US" altLang="en-US" sz="2000" dirty="0">
                <a:solidFill>
                  <a:schemeClr val="accent2"/>
                </a:solidFill>
                <a:latin typeface="Times New Roman" panose="02020603050405020304" pitchFamily="18" charset="0"/>
              </a:rPr>
              <a:t>of quarks</a:t>
            </a:r>
          </a:p>
          <a:p>
            <a:r>
              <a:rPr lang="en-US" altLang="en-US" sz="2000" dirty="0">
                <a:solidFill>
                  <a:schemeClr val="accent2"/>
                </a:solidFill>
                <a:latin typeface="Times New Roman" panose="02020603050405020304" pitchFamily="18" charset="0"/>
              </a:rPr>
              <a:t>A dedicated to g1(</a:t>
            </a:r>
            <a:r>
              <a:rPr lang="en-US" altLang="en-US" sz="2000" dirty="0" err="1">
                <a:solidFill>
                  <a:schemeClr val="accent2"/>
                </a:solidFill>
                <a:latin typeface="Times New Roman" panose="02020603050405020304" pitchFamily="18" charset="0"/>
              </a:rPr>
              <a:t>x,k</a:t>
            </a:r>
            <a:r>
              <a:rPr lang="en-US" altLang="en-US" sz="2000" baseline="-25000" dirty="0" err="1">
                <a:solidFill>
                  <a:schemeClr val="accent2"/>
                </a:solidFill>
                <a:latin typeface="Times New Roman" panose="02020603050405020304" pitchFamily="18" charset="0"/>
              </a:rPr>
              <a:t>T</a:t>
            </a:r>
            <a:r>
              <a:rPr lang="en-US" altLang="en-US" sz="2000" dirty="0">
                <a:solidFill>
                  <a:schemeClr val="accent2"/>
                </a:solidFill>
                <a:latin typeface="Times New Roman" panose="02020603050405020304" pitchFamily="18" charset="0"/>
              </a:rPr>
              <a:t>)-studies CLAS12 proposal with He3 target approved by PAC</a:t>
            </a:r>
          </a:p>
        </p:txBody>
      </p:sp>
    </p:spTree>
    <p:extLst>
      <p:ext uri="{BB962C8B-B14F-4D97-AF65-F5344CB8AC3E}">
        <p14:creationId xmlns:p14="http://schemas.microsoft.com/office/powerpoint/2010/main" val="41342090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427B-B6A7-4C45-A987-B2FC6C706B1A}"/>
              </a:ext>
            </a:extLst>
          </p:cNvPr>
          <p:cNvSpPr>
            <a:spLocks noGrp="1"/>
          </p:cNvSpPr>
          <p:nvPr>
            <p:ph type="title"/>
          </p:nvPr>
        </p:nvSpPr>
        <p:spPr>
          <a:xfrm>
            <a:off x="457200" y="152400"/>
            <a:ext cx="6019800" cy="563563"/>
          </a:xfrm>
        </p:spPr>
        <p:txBody>
          <a:bodyPr/>
          <a:lstStyle/>
          <a:p>
            <a:r>
              <a:rPr lang="en-US" dirty="0"/>
              <a:t>CLAS24 as HERMES++</a:t>
            </a:r>
          </a:p>
        </p:txBody>
      </p:sp>
      <p:sp>
        <p:nvSpPr>
          <p:cNvPr id="4" name="Footer Placeholder 3">
            <a:extLst>
              <a:ext uri="{FF2B5EF4-FFF2-40B4-BE49-F238E27FC236}">
                <a16:creationId xmlns:a16="http://schemas.microsoft.com/office/drawing/2014/main" id="{A50B4C30-6A2B-7743-BA0C-9A1BE29EA959}"/>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3864881B-499A-394D-87D5-C266C393D963}"/>
              </a:ext>
            </a:extLst>
          </p:cNvPr>
          <p:cNvSpPr>
            <a:spLocks noGrp="1"/>
          </p:cNvSpPr>
          <p:nvPr>
            <p:ph type="sldNum" sz="quarter" idx="11"/>
          </p:nvPr>
        </p:nvSpPr>
        <p:spPr/>
        <p:txBody>
          <a:bodyPr/>
          <a:lstStyle/>
          <a:p>
            <a:pPr>
              <a:defRPr/>
            </a:pPr>
            <a:fld id="{90BCEC60-966E-5046-BDA9-C52971E7D1CA}" type="slidenum">
              <a:rPr lang="en-US" altLang="en-US" smtClean="0"/>
              <a:pPr>
                <a:defRPr/>
              </a:pPr>
              <a:t>130</a:t>
            </a:fld>
            <a:endParaRPr lang="en-US" altLang="en-US"/>
          </a:p>
        </p:txBody>
      </p:sp>
      <p:sp>
        <p:nvSpPr>
          <p:cNvPr id="6" name="TextBox 5">
            <a:extLst>
              <a:ext uri="{FF2B5EF4-FFF2-40B4-BE49-F238E27FC236}">
                <a16:creationId xmlns:a16="http://schemas.microsoft.com/office/drawing/2014/main" id="{5340FE93-25E2-A64C-99F0-D7371AC10707}"/>
              </a:ext>
            </a:extLst>
          </p:cNvPr>
          <p:cNvSpPr txBox="1"/>
          <p:nvPr/>
        </p:nvSpPr>
        <p:spPr>
          <a:xfrm>
            <a:off x="29584" y="836964"/>
            <a:ext cx="6288901" cy="369332"/>
          </a:xfrm>
          <a:prstGeom prst="rect">
            <a:avLst/>
          </a:prstGeom>
          <a:noFill/>
        </p:spPr>
        <p:txBody>
          <a:bodyPr wrap="none" rtlCol="0">
            <a:spAutoFit/>
          </a:bodyPr>
          <a:lstStyle/>
          <a:p>
            <a:r>
              <a:rPr lang="en-US" sz="1800" dirty="0"/>
              <a:t>HERMES out for 10 years, still dominates the 3D landscape</a:t>
            </a:r>
          </a:p>
        </p:txBody>
      </p:sp>
      <p:pic>
        <p:nvPicPr>
          <p:cNvPr id="8" name="Picture 7">
            <a:extLst>
              <a:ext uri="{FF2B5EF4-FFF2-40B4-BE49-F238E27FC236}">
                <a16:creationId xmlns:a16="http://schemas.microsoft.com/office/drawing/2014/main" id="{13B21055-81F8-A946-A6B6-2FF41DEF815C}"/>
              </a:ext>
            </a:extLst>
          </p:cNvPr>
          <p:cNvPicPr>
            <a:picLocks noChangeAspect="1"/>
          </p:cNvPicPr>
          <p:nvPr/>
        </p:nvPicPr>
        <p:blipFill>
          <a:blip r:embed="rId2"/>
          <a:stretch>
            <a:fillRect/>
          </a:stretch>
        </p:blipFill>
        <p:spPr>
          <a:xfrm>
            <a:off x="685800" y="4848480"/>
            <a:ext cx="1819991" cy="1509923"/>
          </a:xfrm>
          <a:prstGeom prst="rect">
            <a:avLst/>
          </a:prstGeom>
        </p:spPr>
      </p:pic>
      <p:pic>
        <p:nvPicPr>
          <p:cNvPr id="10" name="Picture 9">
            <a:extLst>
              <a:ext uri="{FF2B5EF4-FFF2-40B4-BE49-F238E27FC236}">
                <a16:creationId xmlns:a16="http://schemas.microsoft.com/office/drawing/2014/main" id="{0F06B0F4-DC7A-B841-A462-87B6478B055B}"/>
              </a:ext>
            </a:extLst>
          </p:cNvPr>
          <p:cNvPicPr>
            <a:picLocks noChangeAspect="1"/>
          </p:cNvPicPr>
          <p:nvPr/>
        </p:nvPicPr>
        <p:blipFill>
          <a:blip r:embed="rId3"/>
          <a:stretch>
            <a:fillRect/>
          </a:stretch>
        </p:blipFill>
        <p:spPr>
          <a:xfrm>
            <a:off x="6643089" y="0"/>
            <a:ext cx="2418080" cy="1799013"/>
          </a:xfrm>
          <a:prstGeom prst="rect">
            <a:avLst/>
          </a:prstGeom>
        </p:spPr>
      </p:pic>
      <p:pic>
        <p:nvPicPr>
          <p:cNvPr id="17" name="Picture 16">
            <a:extLst>
              <a:ext uri="{FF2B5EF4-FFF2-40B4-BE49-F238E27FC236}">
                <a16:creationId xmlns:a16="http://schemas.microsoft.com/office/drawing/2014/main" id="{29E11AF3-9FC4-8B43-B6D1-C8312911448D}"/>
              </a:ext>
            </a:extLst>
          </p:cNvPr>
          <p:cNvPicPr>
            <a:picLocks noChangeAspect="1"/>
          </p:cNvPicPr>
          <p:nvPr/>
        </p:nvPicPr>
        <p:blipFill>
          <a:blip r:embed="rId4"/>
          <a:stretch>
            <a:fillRect/>
          </a:stretch>
        </p:blipFill>
        <p:spPr>
          <a:xfrm>
            <a:off x="228600" y="1635177"/>
            <a:ext cx="3799418" cy="2784423"/>
          </a:xfrm>
          <a:prstGeom prst="rect">
            <a:avLst/>
          </a:prstGeom>
        </p:spPr>
      </p:pic>
      <p:pic>
        <p:nvPicPr>
          <p:cNvPr id="7" name="Picture 6">
            <a:extLst>
              <a:ext uri="{FF2B5EF4-FFF2-40B4-BE49-F238E27FC236}">
                <a16:creationId xmlns:a16="http://schemas.microsoft.com/office/drawing/2014/main" id="{85DBE647-229C-E94A-B087-FD221B863C7D}"/>
              </a:ext>
            </a:extLst>
          </p:cNvPr>
          <p:cNvPicPr>
            <a:picLocks noChangeAspect="1"/>
          </p:cNvPicPr>
          <p:nvPr/>
        </p:nvPicPr>
        <p:blipFill>
          <a:blip r:embed="rId5"/>
          <a:stretch>
            <a:fillRect/>
          </a:stretch>
        </p:blipFill>
        <p:spPr>
          <a:xfrm>
            <a:off x="4287708" y="1884046"/>
            <a:ext cx="4415228" cy="3195637"/>
          </a:xfrm>
          <a:prstGeom prst="rect">
            <a:avLst/>
          </a:prstGeom>
        </p:spPr>
      </p:pic>
      <p:pic>
        <p:nvPicPr>
          <p:cNvPr id="11" name="Picture 10">
            <a:extLst>
              <a:ext uri="{FF2B5EF4-FFF2-40B4-BE49-F238E27FC236}">
                <a16:creationId xmlns:a16="http://schemas.microsoft.com/office/drawing/2014/main" id="{835EB5F1-C6F2-3E4A-8DD6-BB3432F95C0B}"/>
              </a:ext>
            </a:extLst>
          </p:cNvPr>
          <p:cNvPicPr>
            <a:picLocks noChangeAspect="1"/>
          </p:cNvPicPr>
          <p:nvPr/>
        </p:nvPicPr>
        <p:blipFill>
          <a:blip r:embed="rId6"/>
          <a:stretch>
            <a:fillRect/>
          </a:stretch>
        </p:blipFill>
        <p:spPr>
          <a:xfrm>
            <a:off x="4857985" y="5121736"/>
            <a:ext cx="3844951" cy="371014"/>
          </a:xfrm>
          <a:prstGeom prst="rect">
            <a:avLst/>
          </a:prstGeom>
        </p:spPr>
      </p:pic>
      <p:sp>
        <p:nvSpPr>
          <p:cNvPr id="14" name="Rectangle 13">
            <a:extLst>
              <a:ext uri="{FF2B5EF4-FFF2-40B4-BE49-F238E27FC236}">
                <a16:creationId xmlns:a16="http://schemas.microsoft.com/office/drawing/2014/main" id="{BD8C6B07-1B20-E342-8E40-1FFB27BA349C}"/>
              </a:ext>
            </a:extLst>
          </p:cNvPr>
          <p:cNvSpPr/>
          <p:nvPr/>
        </p:nvSpPr>
        <p:spPr>
          <a:xfrm>
            <a:off x="4812055" y="1628995"/>
            <a:ext cx="2476960" cy="338554"/>
          </a:xfrm>
          <a:prstGeom prst="rect">
            <a:avLst/>
          </a:prstGeom>
        </p:spPr>
        <p:txBody>
          <a:bodyPr wrap="none">
            <a:spAutoFit/>
          </a:bodyPr>
          <a:lstStyle/>
          <a:p>
            <a:pPr>
              <a:buFont typeface="Arial" panose="020B0604020202020204" pitchFamily="34" charset="0"/>
              <a:buChar char="•"/>
            </a:pPr>
            <a:r>
              <a:rPr lang="en-US" sz="1600" dirty="0"/>
              <a:t> e-Print: </a:t>
            </a:r>
            <a:r>
              <a:rPr lang="en-US" sz="1600" dirty="0">
                <a:solidFill>
                  <a:srgbClr val="0050B3"/>
                </a:solidFill>
                <a:hlinkClick r:id="rId7"/>
              </a:rPr>
              <a:t>0907.2596</a:t>
            </a:r>
            <a:r>
              <a:rPr lang="en-US" sz="1600" dirty="0">
                <a:solidFill>
                  <a:srgbClr val="0050B3"/>
                </a:solidFill>
              </a:rPr>
              <a:t> (pi+)</a:t>
            </a:r>
            <a:endParaRPr lang="en-US" sz="1600" dirty="0">
              <a:effectLst/>
            </a:endParaRPr>
          </a:p>
        </p:txBody>
      </p:sp>
      <p:sp>
        <p:nvSpPr>
          <p:cNvPr id="15" name="Rectangle 14">
            <a:extLst>
              <a:ext uri="{FF2B5EF4-FFF2-40B4-BE49-F238E27FC236}">
                <a16:creationId xmlns:a16="http://schemas.microsoft.com/office/drawing/2014/main" id="{31144EA2-C777-034E-8B87-16B85A877324}"/>
              </a:ext>
            </a:extLst>
          </p:cNvPr>
          <p:cNvSpPr/>
          <p:nvPr/>
        </p:nvSpPr>
        <p:spPr>
          <a:xfrm>
            <a:off x="844759" y="4495800"/>
            <a:ext cx="2763000" cy="461665"/>
          </a:xfrm>
          <a:prstGeom prst="rect">
            <a:avLst/>
          </a:prstGeom>
        </p:spPr>
        <p:txBody>
          <a:bodyPr wrap="none">
            <a:spAutoFit/>
          </a:bodyPr>
          <a:lstStyle/>
          <a:p>
            <a:r>
              <a:rPr lang="en-US" dirty="0">
                <a:solidFill>
                  <a:srgbClr val="0050B3"/>
                </a:solidFill>
                <a:latin typeface="-apple-system"/>
                <a:hlinkClick r:id="rId8"/>
              </a:rPr>
              <a:t>1508.07612</a:t>
            </a:r>
            <a:r>
              <a:rPr lang="en-US" dirty="0">
                <a:solidFill>
                  <a:srgbClr val="0050B3"/>
                </a:solidFill>
                <a:latin typeface="-apple-system"/>
              </a:rPr>
              <a:t> (omega)</a:t>
            </a:r>
            <a:endParaRPr lang="en-US" dirty="0"/>
          </a:p>
        </p:txBody>
      </p:sp>
      <p:sp>
        <p:nvSpPr>
          <p:cNvPr id="16" name="TextBox 15">
            <a:extLst>
              <a:ext uri="{FF2B5EF4-FFF2-40B4-BE49-F238E27FC236}">
                <a16:creationId xmlns:a16="http://schemas.microsoft.com/office/drawing/2014/main" id="{306D862B-E5F4-3147-B961-DF98FECD6614}"/>
              </a:ext>
            </a:extLst>
          </p:cNvPr>
          <p:cNvSpPr txBox="1"/>
          <p:nvPr/>
        </p:nvSpPr>
        <p:spPr>
          <a:xfrm>
            <a:off x="3352800" y="5809248"/>
            <a:ext cx="5205271" cy="461665"/>
          </a:xfrm>
          <a:prstGeom prst="rect">
            <a:avLst/>
          </a:prstGeom>
          <a:noFill/>
        </p:spPr>
        <p:txBody>
          <a:bodyPr wrap="none" rtlCol="0">
            <a:spAutoFit/>
          </a:bodyPr>
          <a:lstStyle/>
          <a:p>
            <a:r>
              <a:rPr lang="en-US" dirty="0"/>
              <a:t>Huge asymmetry </a:t>
            </a:r>
            <a:r>
              <a:rPr lang="en-US" dirty="0" err="1"/>
              <a:t>sin</a:t>
            </a:r>
            <a:r>
              <a:rPr lang="en-US" dirty="0" err="1">
                <a:latin typeface="Symbol" pitchFamily="2" charset="2"/>
              </a:rPr>
              <a:t>f</a:t>
            </a:r>
            <a:r>
              <a:rPr lang="en-US" baseline="-25000" dirty="0" err="1"/>
              <a:t>S</a:t>
            </a:r>
            <a:r>
              <a:rPr lang="en-US" dirty="0"/>
              <a:t> (higher twist)</a:t>
            </a:r>
          </a:p>
        </p:txBody>
      </p:sp>
    </p:spTree>
    <p:extLst>
      <p:ext uri="{BB962C8B-B14F-4D97-AF65-F5344CB8AC3E}">
        <p14:creationId xmlns:p14="http://schemas.microsoft.com/office/powerpoint/2010/main" val="7418159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CA12-F5FD-204C-B82A-2D9BC784C9B4}"/>
              </a:ext>
            </a:extLst>
          </p:cNvPr>
          <p:cNvSpPr>
            <a:spLocks noGrp="1"/>
          </p:cNvSpPr>
          <p:nvPr>
            <p:ph type="title"/>
          </p:nvPr>
        </p:nvSpPr>
        <p:spPr/>
        <p:txBody>
          <a:bodyPr/>
          <a:lstStyle/>
          <a:p>
            <a:r>
              <a:rPr lang="en-US" dirty="0"/>
              <a:t>Projections from 1D to 4D</a:t>
            </a:r>
          </a:p>
        </p:txBody>
      </p:sp>
      <p:sp>
        <p:nvSpPr>
          <p:cNvPr id="5" name="Slide Number Placeholder 4">
            <a:extLst>
              <a:ext uri="{FF2B5EF4-FFF2-40B4-BE49-F238E27FC236}">
                <a16:creationId xmlns:a16="http://schemas.microsoft.com/office/drawing/2014/main" id="{4DBEC24E-6789-AF43-B081-85BD303D58E8}"/>
              </a:ext>
            </a:extLst>
          </p:cNvPr>
          <p:cNvSpPr>
            <a:spLocks noGrp="1"/>
          </p:cNvSpPr>
          <p:nvPr>
            <p:ph type="sldNum" sz="quarter" idx="11"/>
          </p:nvPr>
        </p:nvSpPr>
        <p:spPr/>
        <p:txBody>
          <a:bodyPr/>
          <a:lstStyle/>
          <a:p>
            <a:fld id="{BC787F85-DA9C-4CAD-B842-F418B23C1C31}" type="slidenum">
              <a:rPr lang="en-US" altLang="en-US" smtClean="0"/>
              <a:pPr/>
              <a:t>131</a:t>
            </a:fld>
            <a:endParaRPr lang="en-US" altLang="en-US"/>
          </a:p>
        </p:txBody>
      </p:sp>
      <p:pic>
        <p:nvPicPr>
          <p:cNvPr id="6" name="Picture 10">
            <a:extLst>
              <a:ext uri="{FF2B5EF4-FFF2-40B4-BE49-F238E27FC236}">
                <a16:creationId xmlns:a16="http://schemas.microsoft.com/office/drawing/2014/main" id="{556ED347-2CB9-EB4C-8590-699721B88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 y="1143000"/>
            <a:ext cx="2662084"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id="{CE5D15BB-D936-5C4C-BCF9-9CC776FC743B}"/>
              </a:ext>
            </a:extLst>
          </p:cNvPr>
          <p:cNvSpPr txBox="1">
            <a:spLocks noChangeArrowheads="1"/>
          </p:cNvSpPr>
          <p:nvPr/>
        </p:nvSpPr>
        <p:spPr bwMode="auto">
          <a:xfrm>
            <a:off x="1066800" y="1371600"/>
            <a:ext cx="1600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t>Projected error on </a:t>
            </a:r>
            <a:r>
              <a:rPr lang="en-US" altLang="en-US" sz="1600" dirty="0" err="1"/>
              <a:t>Sivers</a:t>
            </a:r>
            <a:r>
              <a:rPr lang="en-US" altLang="en-US" sz="1600" dirty="0"/>
              <a:t>?</a:t>
            </a:r>
          </a:p>
        </p:txBody>
      </p:sp>
      <p:cxnSp>
        <p:nvCxnSpPr>
          <p:cNvPr id="8" name="Straight Arrow Connector 7">
            <a:extLst>
              <a:ext uri="{FF2B5EF4-FFF2-40B4-BE49-F238E27FC236}">
                <a16:creationId xmlns:a16="http://schemas.microsoft.com/office/drawing/2014/main" id="{EEF7FE4A-0B2D-E948-99AD-C494AE17FEAE}"/>
              </a:ext>
            </a:extLst>
          </p:cNvPr>
          <p:cNvCxnSpPr>
            <a:cxnSpLocks/>
          </p:cNvCxnSpPr>
          <p:nvPr/>
        </p:nvCxnSpPr>
        <p:spPr>
          <a:xfrm>
            <a:off x="1752600" y="1896843"/>
            <a:ext cx="609600" cy="9177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DB3EED5-799B-604B-9979-8FE64CFA0A98}"/>
              </a:ext>
            </a:extLst>
          </p:cNvPr>
          <p:cNvPicPr>
            <a:picLocks noChangeAspect="1"/>
          </p:cNvPicPr>
          <p:nvPr/>
        </p:nvPicPr>
        <p:blipFill>
          <a:blip r:embed="rId4"/>
          <a:stretch>
            <a:fillRect/>
          </a:stretch>
        </p:blipFill>
        <p:spPr>
          <a:xfrm>
            <a:off x="2667000" y="820312"/>
            <a:ext cx="6400799" cy="5643988"/>
          </a:xfrm>
          <a:prstGeom prst="rect">
            <a:avLst/>
          </a:prstGeom>
        </p:spPr>
      </p:pic>
      <p:sp>
        <p:nvSpPr>
          <p:cNvPr id="12" name="TextBox 11">
            <a:extLst>
              <a:ext uri="{FF2B5EF4-FFF2-40B4-BE49-F238E27FC236}">
                <a16:creationId xmlns:a16="http://schemas.microsoft.com/office/drawing/2014/main" id="{5FD2CB9D-79E0-1541-80CD-8DB82DC612EC}"/>
              </a:ext>
            </a:extLst>
          </p:cNvPr>
          <p:cNvSpPr txBox="1"/>
          <p:nvPr/>
        </p:nvSpPr>
        <p:spPr>
          <a:xfrm>
            <a:off x="108857" y="4350367"/>
            <a:ext cx="2710543" cy="2031325"/>
          </a:xfrm>
          <a:prstGeom prst="rect">
            <a:avLst/>
          </a:prstGeom>
          <a:noFill/>
        </p:spPr>
        <p:txBody>
          <a:bodyPr wrap="square" rtlCol="0">
            <a:spAutoFit/>
          </a:bodyPr>
          <a:lstStyle/>
          <a:p>
            <a:r>
              <a:rPr lang="en-US" sz="1800" dirty="0"/>
              <a:t>Projections should contain the size of the effect and the counts for a given interval of time</a:t>
            </a:r>
          </a:p>
          <a:p>
            <a:r>
              <a:rPr lang="en-US" sz="1800" dirty="0"/>
              <a:t>For SIDIS the x-section is defined by F</a:t>
            </a:r>
            <a:r>
              <a:rPr lang="en-US" sz="1800" baseline="-25000" dirty="0"/>
              <a:t>UU</a:t>
            </a:r>
            <a:r>
              <a:rPr lang="en-US" sz="1800" dirty="0"/>
              <a:t>, for </a:t>
            </a:r>
            <a:r>
              <a:rPr lang="en-US" sz="1800" dirty="0" err="1"/>
              <a:t>Sivers</a:t>
            </a:r>
            <a:r>
              <a:rPr lang="en-US" sz="1800" dirty="0"/>
              <a:t> effect F</a:t>
            </a:r>
            <a:r>
              <a:rPr lang="en-US" sz="1800" baseline="-25000" dirty="0"/>
              <a:t>UT</a:t>
            </a:r>
            <a:r>
              <a:rPr lang="en-US" sz="1800" dirty="0"/>
              <a:t>/F</a:t>
            </a:r>
            <a:r>
              <a:rPr lang="en-US" sz="1800" baseline="-25000" dirty="0"/>
              <a:t>UU</a:t>
            </a:r>
          </a:p>
        </p:txBody>
      </p:sp>
      <p:sp>
        <p:nvSpPr>
          <p:cNvPr id="13" name="Footer Placeholder 12">
            <a:extLst>
              <a:ext uri="{FF2B5EF4-FFF2-40B4-BE49-F238E27FC236}">
                <a16:creationId xmlns:a16="http://schemas.microsoft.com/office/drawing/2014/main" id="{458AEF1B-0381-5E46-87D4-60AA0042764B}"/>
              </a:ext>
            </a:extLst>
          </p:cNvPr>
          <p:cNvSpPr>
            <a:spLocks noGrp="1"/>
          </p:cNvSpPr>
          <p:nvPr>
            <p:ph type="ftr" sz="quarter" idx="10"/>
          </p:nvPr>
        </p:nvSpPr>
        <p:spPr/>
        <p:txBody>
          <a:bodyPr/>
          <a:lstStyle/>
          <a:p>
            <a:pPr>
              <a:defRPr/>
            </a:pPr>
            <a:r>
              <a:rPr lang="fi-FI"/>
              <a:t>H.Avakian, LNF-INFN, Dec 15</a:t>
            </a:r>
            <a:endParaRPr lang="en-US"/>
          </a:p>
        </p:txBody>
      </p:sp>
      <p:sp>
        <p:nvSpPr>
          <p:cNvPr id="3" name="TextBox 2">
            <a:extLst>
              <a:ext uri="{FF2B5EF4-FFF2-40B4-BE49-F238E27FC236}">
                <a16:creationId xmlns:a16="http://schemas.microsoft.com/office/drawing/2014/main" id="{C3313B64-A058-0843-85AB-67EA4F38B84F}"/>
              </a:ext>
            </a:extLst>
          </p:cNvPr>
          <p:cNvSpPr txBox="1"/>
          <p:nvPr/>
        </p:nvSpPr>
        <p:spPr>
          <a:xfrm>
            <a:off x="4191000" y="773130"/>
            <a:ext cx="4673908" cy="461665"/>
          </a:xfrm>
          <a:prstGeom prst="rect">
            <a:avLst/>
          </a:prstGeom>
          <a:noFill/>
        </p:spPr>
        <p:txBody>
          <a:bodyPr wrap="none" rtlCol="0">
            <a:spAutoFit/>
          </a:bodyPr>
          <a:lstStyle/>
          <a:p>
            <a:r>
              <a:rPr lang="en-US" dirty="0"/>
              <a:t>“affinity”</a:t>
            </a:r>
            <a:r>
              <a:rPr lang="en-US" dirty="0">
                <a:sym typeface="Wingdings" pitchFamily="2" charset="2"/>
              </a:rPr>
              <a:t> how well theory works</a:t>
            </a:r>
            <a:endParaRPr lang="en-US" dirty="0"/>
          </a:p>
        </p:txBody>
      </p:sp>
    </p:spTree>
    <p:extLst>
      <p:ext uri="{BB962C8B-B14F-4D97-AF65-F5344CB8AC3E}">
        <p14:creationId xmlns:p14="http://schemas.microsoft.com/office/powerpoint/2010/main" val="41328951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57B7D90-5EB1-3245-AA57-88D14643012D}"/>
              </a:ext>
            </a:extLst>
          </p:cNvPr>
          <p:cNvSpPr>
            <a:spLocks noGrp="1" noChangeArrowheads="1"/>
          </p:cNvSpPr>
          <p:nvPr>
            <p:ph type="title"/>
          </p:nvPr>
        </p:nvSpPr>
        <p:spPr>
          <a:xfrm>
            <a:off x="0" y="152400"/>
            <a:ext cx="9144000" cy="563563"/>
          </a:xfrm>
        </p:spPr>
        <p:txBody>
          <a:bodyPr/>
          <a:lstStyle/>
          <a:p>
            <a:r>
              <a:rPr lang="en-US" altLang="en-US" sz="2800"/>
              <a:t>Low Q</a:t>
            </a:r>
            <a:r>
              <a:rPr lang="en-US" altLang="en-US" sz="2800" baseline="30000"/>
              <a:t>2</a:t>
            </a:r>
            <a:r>
              <a:rPr lang="en-US" altLang="en-US" sz="2800"/>
              <a:t> and large x kinematics in  EIC: P</a:t>
            </a:r>
            <a:r>
              <a:rPr lang="en-US" altLang="en-US" sz="2800" baseline="-25000"/>
              <a:t>T</a:t>
            </a:r>
            <a:r>
              <a:rPr lang="en-US" altLang="en-US" sz="2800"/>
              <a:t>-distributions</a:t>
            </a:r>
          </a:p>
        </p:txBody>
      </p:sp>
      <p:sp>
        <p:nvSpPr>
          <p:cNvPr id="40962" name="Footer Placeholder 3">
            <a:extLst>
              <a:ext uri="{FF2B5EF4-FFF2-40B4-BE49-F238E27FC236}">
                <a16:creationId xmlns:a16="http://schemas.microsoft.com/office/drawing/2014/main" id="{13D5E566-DEB6-B541-86AD-ECCE4F69FC1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0963" name="Slide Number Placeholder 4">
            <a:extLst>
              <a:ext uri="{FF2B5EF4-FFF2-40B4-BE49-F238E27FC236}">
                <a16:creationId xmlns:a16="http://schemas.microsoft.com/office/drawing/2014/main" id="{CA83A607-DA09-1348-9D4E-C2A8F4458FA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BD35896E-EA93-C949-9B0E-4F3E7762222A}" type="slidenum">
              <a:rPr lang="en-US" altLang="en-US" sz="1400" smtClean="0"/>
              <a:pPr>
                <a:spcBef>
                  <a:spcPct val="0"/>
                </a:spcBef>
                <a:buFontTx/>
                <a:buNone/>
              </a:pPr>
              <a:t>132</a:t>
            </a:fld>
            <a:endParaRPr lang="en-US" altLang="en-US" sz="1400"/>
          </a:p>
        </p:txBody>
      </p:sp>
      <p:sp>
        <p:nvSpPr>
          <p:cNvPr id="40964" name="TextBox 1">
            <a:extLst>
              <a:ext uri="{FF2B5EF4-FFF2-40B4-BE49-F238E27FC236}">
                <a16:creationId xmlns:a16="http://schemas.microsoft.com/office/drawing/2014/main" id="{F2C39D9E-62AF-DF43-AD17-347657DFCB7B}"/>
              </a:ext>
            </a:extLst>
          </p:cNvPr>
          <p:cNvSpPr txBox="1">
            <a:spLocks noChangeArrowheads="1"/>
          </p:cNvSpPr>
          <p:nvPr/>
        </p:nvSpPr>
        <p:spPr bwMode="auto">
          <a:xfrm>
            <a:off x="342900" y="5789613"/>
            <a:ext cx="830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For large x(x&gt;0.05) large y cuts can significantly change  P</a:t>
            </a:r>
            <a:r>
              <a:rPr lang="en-US" altLang="en-US" sz="1800" baseline="-25000"/>
              <a:t>T</a:t>
            </a:r>
            <a:r>
              <a:rPr lang="en-US" altLang="en-US" sz="1800"/>
              <a:t>-distributions</a:t>
            </a:r>
          </a:p>
        </p:txBody>
      </p:sp>
      <p:sp>
        <p:nvSpPr>
          <p:cNvPr id="40965" name="TextBox 5">
            <a:extLst>
              <a:ext uri="{FF2B5EF4-FFF2-40B4-BE49-F238E27FC236}">
                <a16:creationId xmlns:a16="http://schemas.microsoft.com/office/drawing/2014/main" id="{320ECFEE-1B0A-A847-AD63-ABD61267DB7C}"/>
              </a:ext>
            </a:extLst>
          </p:cNvPr>
          <p:cNvSpPr txBox="1">
            <a:spLocks noChangeArrowheads="1"/>
          </p:cNvSpPr>
          <p:nvPr/>
        </p:nvSpPr>
        <p:spPr bwMode="auto">
          <a:xfrm>
            <a:off x="7620000" y="1371600"/>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EIC 5x41</a:t>
            </a:r>
          </a:p>
          <a:p>
            <a:pPr>
              <a:spcBef>
                <a:spcPct val="0"/>
              </a:spcBef>
              <a:buFontTx/>
              <a:buNone/>
            </a:pPr>
            <a:r>
              <a:rPr lang="en-US" altLang="en-US" sz="1800"/>
              <a:t>x&gt;0.01</a:t>
            </a:r>
          </a:p>
        </p:txBody>
      </p:sp>
      <p:pic>
        <p:nvPicPr>
          <p:cNvPr id="40966" name="Picture 2">
            <a:extLst>
              <a:ext uri="{FF2B5EF4-FFF2-40B4-BE49-F238E27FC236}">
                <a16:creationId xmlns:a16="http://schemas.microsoft.com/office/drawing/2014/main" id="{AD87D124-EBDC-7840-9DB3-CB9121D08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871538"/>
            <a:ext cx="6621462"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901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D332C93-A949-0B47-B74C-DFB764C9A458}"/>
              </a:ext>
            </a:extLst>
          </p:cNvPr>
          <p:cNvSpPr>
            <a:spLocks noGrp="1" noChangeArrowheads="1"/>
          </p:cNvSpPr>
          <p:nvPr>
            <p:ph type="title"/>
          </p:nvPr>
        </p:nvSpPr>
        <p:spPr/>
        <p:txBody>
          <a:bodyPr/>
          <a:lstStyle/>
          <a:p>
            <a:r>
              <a:rPr lang="en-US" altLang="en-US"/>
              <a:t>Experimental data: Collins</a:t>
            </a:r>
          </a:p>
        </p:txBody>
      </p:sp>
      <p:sp>
        <p:nvSpPr>
          <p:cNvPr id="53250" name="Footer Placeholder 3">
            <a:extLst>
              <a:ext uri="{FF2B5EF4-FFF2-40B4-BE49-F238E27FC236}">
                <a16:creationId xmlns:a16="http://schemas.microsoft.com/office/drawing/2014/main" id="{E1AAD4D0-9968-B540-99A1-31765C0F4EF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53251" name="Slide Number Placeholder 4">
            <a:extLst>
              <a:ext uri="{FF2B5EF4-FFF2-40B4-BE49-F238E27FC236}">
                <a16:creationId xmlns:a16="http://schemas.microsoft.com/office/drawing/2014/main" id="{155CA899-B781-0542-9CCC-08F632DA33F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75728E7-2E83-AB41-B912-A21838756FFD}" type="slidenum">
              <a:rPr lang="en-US" altLang="en-US" sz="1400" smtClean="0"/>
              <a:pPr>
                <a:spcBef>
                  <a:spcPct val="0"/>
                </a:spcBef>
                <a:buFontTx/>
                <a:buNone/>
              </a:pPr>
              <a:t>133</a:t>
            </a:fld>
            <a:endParaRPr lang="en-US" altLang="en-US" sz="1400"/>
          </a:p>
        </p:txBody>
      </p:sp>
      <p:sp>
        <p:nvSpPr>
          <p:cNvPr id="53252" name="TextBox 14">
            <a:extLst>
              <a:ext uri="{FF2B5EF4-FFF2-40B4-BE49-F238E27FC236}">
                <a16:creationId xmlns:a16="http://schemas.microsoft.com/office/drawing/2014/main" id="{CD50CE42-E066-1041-A15C-9F51D21CFC6C}"/>
              </a:ext>
            </a:extLst>
          </p:cNvPr>
          <p:cNvSpPr txBox="1">
            <a:spLocks noChangeArrowheads="1"/>
          </p:cNvSpPr>
          <p:nvPr/>
        </p:nvSpPr>
        <p:spPr bwMode="auto">
          <a:xfrm>
            <a:off x="1462088" y="5788025"/>
            <a:ext cx="5319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No indication of  significant effects for x&lt;0.05</a:t>
            </a:r>
          </a:p>
        </p:txBody>
      </p:sp>
      <p:pic>
        <p:nvPicPr>
          <p:cNvPr id="53253" name="Picture 5">
            <a:extLst>
              <a:ext uri="{FF2B5EF4-FFF2-40B4-BE49-F238E27FC236}">
                <a16:creationId xmlns:a16="http://schemas.microsoft.com/office/drawing/2014/main" id="{A9BABA7D-C98E-BF4A-9003-41FFB7C4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71628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6">
            <a:extLst>
              <a:ext uri="{FF2B5EF4-FFF2-40B4-BE49-F238E27FC236}">
                <a16:creationId xmlns:a16="http://schemas.microsoft.com/office/drawing/2014/main" id="{77CA2FFC-15F6-8245-89D7-91960F2726D9}"/>
              </a:ext>
            </a:extLst>
          </p:cNvPr>
          <p:cNvSpPr>
            <a:spLocks noChangeArrowheads="1"/>
          </p:cNvSpPr>
          <p:nvPr/>
        </p:nvSpPr>
        <p:spPr bwMode="auto">
          <a:xfrm>
            <a:off x="5329238" y="687388"/>
            <a:ext cx="3667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https://arxiv.org/pdf/1005.5609.pdf</a:t>
            </a:r>
          </a:p>
        </p:txBody>
      </p:sp>
    </p:spTree>
    <p:extLst>
      <p:ext uri="{BB962C8B-B14F-4D97-AF65-F5344CB8AC3E}">
        <p14:creationId xmlns:p14="http://schemas.microsoft.com/office/powerpoint/2010/main" val="36654964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a:extLst>
              <a:ext uri="{FF2B5EF4-FFF2-40B4-BE49-F238E27FC236}">
                <a16:creationId xmlns:a16="http://schemas.microsoft.com/office/drawing/2014/main" id="{B5120AEC-757D-5443-A57E-0DF0A65AB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75" y="1973263"/>
            <a:ext cx="524192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le 1">
            <a:extLst>
              <a:ext uri="{FF2B5EF4-FFF2-40B4-BE49-F238E27FC236}">
                <a16:creationId xmlns:a16="http://schemas.microsoft.com/office/drawing/2014/main" id="{4F9D2E28-4133-AA42-B0DB-09D1A6E7CC18}"/>
              </a:ext>
            </a:extLst>
          </p:cNvPr>
          <p:cNvSpPr>
            <a:spLocks noGrp="1" noChangeArrowheads="1"/>
          </p:cNvSpPr>
          <p:nvPr>
            <p:ph type="title"/>
          </p:nvPr>
        </p:nvSpPr>
        <p:spPr>
          <a:xfrm>
            <a:off x="457200" y="152400"/>
            <a:ext cx="8686800" cy="563563"/>
          </a:xfrm>
        </p:spPr>
        <p:txBody>
          <a:bodyPr/>
          <a:lstStyle/>
          <a:p>
            <a:r>
              <a:rPr lang="en-US" altLang="en-US" sz="2800"/>
              <a:t>Low Q</a:t>
            </a:r>
            <a:r>
              <a:rPr lang="en-US" altLang="en-US" sz="2800" baseline="30000"/>
              <a:t>2</a:t>
            </a:r>
            <a:r>
              <a:rPr lang="en-US" altLang="en-US" sz="2800"/>
              <a:t> and large x kinematics in  EIC</a:t>
            </a:r>
          </a:p>
        </p:txBody>
      </p:sp>
      <p:sp>
        <p:nvSpPr>
          <p:cNvPr id="36867" name="Footer Placeholder 3">
            <a:extLst>
              <a:ext uri="{FF2B5EF4-FFF2-40B4-BE49-F238E27FC236}">
                <a16:creationId xmlns:a16="http://schemas.microsoft.com/office/drawing/2014/main" id="{A9D95184-AC57-B841-AB14-10F4FE7B09C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36868" name="Slide Number Placeholder 4">
            <a:extLst>
              <a:ext uri="{FF2B5EF4-FFF2-40B4-BE49-F238E27FC236}">
                <a16:creationId xmlns:a16="http://schemas.microsoft.com/office/drawing/2014/main" id="{3053A693-72F2-5F4D-BE69-DFB4A2FAD6A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3CC58FC-AE8C-5545-8384-F2B94C91BC00}" type="slidenum">
              <a:rPr lang="en-US" altLang="en-US" sz="1400" smtClean="0"/>
              <a:pPr>
                <a:spcBef>
                  <a:spcPct val="0"/>
                </a:spcBef>
                <a:buFontTx/>
                <a:buNone/>
              </a:pPr>
              <a:t>134</a:t>
            </a:fld>
            <a:endParaRPr lang="en-US" altLang="en-US" sz="1400"/>
          </a:p>
        </p:txBody>
      </p:sp>
      <p:sp>
        <p:nvSpPr>
          <p:cNvPr id="36869" name="TextBox 1">
            <a:extLst>
              <a:ext uri="{FF2B5EF4-FFF2-40B4-BE49-F238E27FC236}">
                <a16:creationId xmlns:a16="http://schemas.microsoft.com/office/drawing/2014/main" id="{46869A9A-8908-9540-9B0A-E0BE89A0D64A}"/>
              </a:ext>
            </a:extLst>
          </p:cNvPr>
          <p:cNvSpPr txBox="1">
            <a:spLocks noChangeArrowheads="1"/>
          </p:cNvSpPr>
          <p:nvPr/>
        </p:nvSpPr>
        <p:spPr bwMode="auto">
          <a:xfrm>
            <a:off x="384175" y="58435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Small y are critical to access wide range in Q2 for   large x, where the non-perturbative effects are relevant</a:t>
            </a:r>
          </a:p>
        </p:txBody>
      </p:sp>
      <p:sp>
        <p:nvSpPr>
          <p:cNvPr id="36870" name="TextBox 2">
            <a:extLst>
              <a:ext uri="{FF2B5EF4-FFF2-40B4-BE49-F238E27FC236}">
                <a16:creationId xmlns:a16="http://schemas.microsoft.com/office/drawing/2014/main" id="{FA0DE407-3F91-324E-809F-A59307C3BF1A}"/>
              </a:ext>
            </a:extLst>
          </p:cNvPr>
          <p:cNvSpPr txBox="1">
            <a:spLocks noChangeArrowheads="1"/>
          </p:cNvSpPr>
          <p:nvPr/>
        </p:nvSpPr>
        <p:spPr bwMode="auto">
          <a:xfrm>
            <a:off x="325438" y="715963"/>
            <a:ext cx="422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The same binning covers JLab and EIC</a:t>
            </a:r>
          </a:p>
        </p:txBody>
      </p:sp>
      <p:sp>
        <p:nvSpPr>
          <p:cNvPr id="36871" name="TextBox 5">
            <a:extLst>
              <a:ext uri="{FF2B5EF4-FFF2-40B4-BE49-F238E27FC236}">
                <a16:creationId xmlns:a16="http://schemas.microsoft.com/office/drawing/2014/main" id="{813C607A-A897-9D44-9C23-059EEBF9DC88}"/>
              </a:ext>
            </a:extLst>
          </p:cNvPr>
          <p:cNvSpPr txBox="1">
            <a:spLocks noChangeArrowheads="1"/>
          </p:cNvSpPr>
          <p:nvPr/>
        </p:nvSpPr>
        <p:spPr bwMode="auto">
          <a:xfrm>
            <a:off x="7620000" y="13716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EIC 5x41</a:t>
            </a:r>
          </a:p>
        </p:txBody>
      </p:sp>
      <p:pic>
        <p:nvPicPr>
          <p:cNvPr id="36872" name="Picture 2">
            <a:extLst>
              <a:ext uri="{FF2B5EF4-FFF2-40B4-BE49-F238E27FC236}">
                <a16:creationId xmlns:a16="http://schemas.microsoft.com/office/drawing/2014/main" id="{BBEACB53-5360-794B-8BD7-858C09B18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76338"/>
            <a:ext cx="26670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8">
            <a:extLst>
              <a:ext uri="{FF2B5EF4-FFF2-40B4-BE49-F238E27FC236}">
                <a16:creationId xmlns:a16="http://schemas.microsoft.com/office/drawing/2014/main" id="{34C5FA1C-1399-8B43-B748-E5339AA2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68538"/>
            <a:ext cx="36385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CFFF0671-14CC-1645-B6AE-A6B33E2E5010}"/>
              </a:ext>
            </a:extLst>
          </p:cNvPr>
          <p:cNvCxnSpPr/>
          <p:nvPr/>
        </p:nvCxnSpPr>
        <p:spPr>
          <a:xfrm>
            <a:off x="1143000" y="2397125"/>
            <a:ext cx="0" cy="23272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2088CFA-9021-714E-B250-0E802E98B2C2}"/>
              </a:ext>
            </a:extLst>
          </p:cNvPr>
          <p:cNvCxnSpPr/>
          <p:nvPr/>
        </p:nvCxnSpPr>
        <p:spPr>
          <a:xfrm>
            <a:off x="838200" y="2397125"/>
            <a:ext cx="0" cy="232727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C7B914-04F3-F646-B751-D52C554701DD}"/>
              </a:ext>
            </a:extLst>
          </p:cNvPr>
          <p:cNvCxnSpPr/>
          <p:nvPr/>
        </p:nvCxnSpPr>
        <p:spPr>
          <a:xfrm>
            <a:off x="990600" y="2397125"/>
            <a:ext cx="0" cy="23272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877" name="TextBox 11">
            <a:extLst>
              <a:ext uri="{FF2B5EF4-FFF2-40B4-BE49-F238E27FC236}">
                <a16:creationId xmlns:a16="http://schemas.microsoft.com/office/drawing/2014/main" id="{B8E2D1FB-94F1-B64B-AFE2-94D8721EC98A}"/>
              </a:ext>
            </a:extLst>
          </p:cNvPr>
          <p:cNvSpPr txBox="1">
            <a:spLocks noChangeArrowheads="1"/>
          </p:cNvSpPr>
          <p:nvPr/>
        </p:nvSpPr>
        <p:spPr bwMode="auto">
          <a:xfrm>
            <a:off x="7292975" y="4365625"/>
            <a:ext cx="806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solidFill>
                  <a:srgbClr val="FFFF00"/>
                </a:solidFill>
              </a:rPr>
              <a:t>y&gt;0.01</a:t>
            </a:r>
          </a:p>
        </p:txBody>
      </p:sp>
      <p:sp>
        <p:nvSpPr>
          <p:cNvPr id="36878" name="TextBox 19">
            <a:extLst>
              <a:ext uri="{FF2B5EF4-FFF2-40B4-BE49-F238E27FC236}">
                <a16:creationId xmlns:a16="http://schemas.microsoft.com/office/drawing/2014/main" id="{F7D95F8D-907F-6941-84B9-CA4648A03DC1}"/>
              </a:ext>
            </a:extLst>
          </p:cNvPr>
          <p:cNvSpPr txBox="1">
            <a:spLocks noChangeArrowheads="1"/>
          </p:cNvSpPr>
          <p:nvPr/>
        </p:nvSpPr>
        <p:spPr bwMode="auto">
          <a:xfrm>
            <a:off x="6889750" y="3817938"/>
            <a:ext cx="806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solidFill>
                  <a:srgbClr val="FFFF00"/>
                </a:solidFill>
              </a:rPr>
              <a:t>y&gt;0.03</a:t>
            </a:r>
          </a:p>
        </p:txBody>
      </p:sp>
      <p:sp>
        <p:nvSpPr>
          <p:cNvPr id="36879" name="TextBox 20">
            <a:extLst>
              <a:ext uri="{FF2B5EF4-FFF2-40B4-BE49-F238E27FC236}">
                <a16:creationId xmlns:a16="http://schemas.microsoft.com/office/drawing/2014/main" id="{0F935ECB-00F5-3D48-97A2-F753C10DEFB3}"/>
              </a:ext>
            </a:extLst>
          </p:cNvPr>
          <p:cNvSpPr txBox="1">
            <a:spLocks noChangeArrowheads="1"/>
          </p:cNvSpPr>
          <p:nvPr/>
        </p:nvSpPr>
        <p:spPr bwMode="auto">
          <a:xfrm>
            <a:off x="7791450" y="3843338"/>
            <a:ext cx="806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solidFill>
                  <a:srgbClr val="FFFF00"/>
                </a:solidFill>
              </a:rPr>
              <a:t>y&gt;0.02</a:t>
            </a:r>
          </a:p>
        </p:txBody>
      </p:sp>
    </p:spTree>
    <p:extLst>
      <p:ext uri="{BB962C8B-B14F-4D97-AF65-F5344CB8AC3E}">
        <p14:creationId xmlns:p14="http://schemas.microsoft.com/office/powerpoint/2010/main" val="2223751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1">
            <a:extLst>
              <a:ext uri="{FF2B5EF4-FFF2-40B4-BE49-F238E27FC236}">
                <a16:creationId xmlns:a16="http://schemas.microsoft.com/office/drawing/2014/main" id="{FD6285BC-9509-1147-8FE2-F3815BA22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336675"/>
            <a:ext cx="416401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a:extLst>
              <a:ext uri="{FF2B5EF4-FFF2-40B4-BE49-F238E27FC236}">
                <a16:creationId xmlns:a16="http://schemas.microsoft.com/office/drawing/2014/main" id="{BC2D142C-329C-8D48-AC26-D3A0657DA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2286000"/>
            <a:ext cx="504983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a:extLst>
              <a:ext uri="{FF2B5EF4-FFF2-40B4-BE49-F238E27FC236}">
                <a16:creationId xmlns:a16="http://schemas.microsoft.com/office/drawing/2014/main" id="{63FDF9F4-C14F-4E40-8434-49FCF89AEDDB}"/>
              </a:ext>
            </a:extLst>
          </p:cNvPr>
          <p:cNvSpPr>
            <a:spLocks noGrp="1" noChangeArrowheads="1"/>
          </p:cNvSpPr>
          <p:nvPr>
            <p:ph type="title"/>
          </p:nvPr>
        </p:nvSpPr>
        <p:spPr>
          <a:xfrm>
            <a:off x="457200" y="152400"/>
            <a:ext cx="8686800" cy="563563"/>
          </a:xfrm>
        </p:spPr>
        <p:txBody>
          <a:bodyPr/>
          <a:lstStyle/>
          <a:p>
            <a:r>
              <a:rPr lang="en-US" altLang="en-US" sz="2800"/>
              <a:t> Low Q2 events for evolution studies</a:t>
            </a:r>
          </a:p>
        </p:txBody>
      </p:sp>
      <p:sp>
        <p:nvSpPr>
          <p:cNvPr id="51204" name="Footer Placeholder 3">
            <a:extLst>
              <a:ext uri="{FF2B5EF4-FFF2-40B4-BE49-F238E27FC236}">
                <a16:creationId xmlns:a16="http://schemas.microsoft.com/office/drawing/2014/main" id="{95F5B7AD-D487-E845-A001-465B1354FA8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51205" name="Slide Number Placeholder 4">
            <a:extLst>
              <a:ext uri="{FF2B5EF4-FFF2-40B4-BE49-F238E27FC236}">
                <a16:creationId xmlns:a16="http://schemas.microsoft.com/office/drawing/2014/main" id="{E2D8EF90-63E1-DE45-BDD1-BAC7E93D26D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6FF7991-D607-854A-BDA7-1CE4A3592701}" type="slidenum">
              <a:rPr lang="en-US" altLang="en-US" sz="1400" smtClean="0"/>
              <a:pPr>
                <a:spcBef>
                  <a:spcPct val="0"/>
                </a:spcBef>
                <a:buFontTx/>
                <a:buNone/>
              </a:pPr>
              <a:t>135</a:t>
            </a:fld>
            <a:endParaRPr lang="en-US" altLang="en-US" sz="1400"/>
          </a:p>
        </p:txBody>
      </p:sp>
      <p:sp>
        <p:nvSpPr>
          <p:cNvPr id="51206" name="TextBox 5">
            <a:extLst>
              <a:ext uri="{FF2B5EF4-FFF2-40B4-BE49-F238E27FC236}">
                <a16:creationId xmlns:a16="http://schemas.microsoft.com/office/drawing/2014/main" id="{0F781B46-4C73-C942-922B-74AB57920A85}"/>
              </a:ext>
            </a:extLst>
          </p:cNvPr>
          <p:cNvSpPr txBox="1">
            <a:spLocks noChangeArrowheads="1"/>
          </p:cNvSpPr>
          <p:nvPr/>
        </p:nvSpPr>
        <p:spPr bwMode="auto">
          <a:xfrm>
            <a:off x="1600200" y="149066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EIC 5x41 </a:t>
            </a:r>
          </a:p>
        </p:txBody>
      </p:sp>
      <p:sp>
        <p:nvSpPr>
          <p:cNvPr id="51207" name="TextBox 6">
            <a:extLst>
              <a:ext uri="{FF2B5EF4-FFF2-40B4-BE49-F238E27FC236}">
                <a16:creationId xmlns:a16="http://schemas.microsoft.com/office/drawing/2014/main" id="{AF12E13B-1403-6844-BD66-D3F47548F940}"/>
              </a:ext>
            </a:extLst>
          </p:cNvPr>
          <p:cNvSpPr txBox="1">
            <a:spLocks noChangeArrowheads="1"/>
          </p:cNvSpPr>
          <p:nvPr/>
        </p:nvSpPr>
        <p:spPr bwMode="auto">
          <a:xfrm>
            <a:off x="4572000" y="1014413"/>
            <a:ext cx="3633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Large x events all in region of small y=1.0-E’/Ebeam*cos</a:t>
            </a:r>
            <a:r>
              <a:rPr lang="en-US" altLang="en-US" sz="1800" baseline="30000"/>
              <a:t>2</a:t>
            </a:r>
            <a:r>
              <a:rPr lang="en-US" altLang="en-US" sz="1800"/>
              <a:t>(</a:t>
            </a:r>
            <a:r>
              <a:rPr lang="en-US" altLang="en-US" sz="1800">
                <a:latin typeface="Symbol" pitchFamily="2" charset="2"/>
              </a:rPr>
              <a:t>q</a:t>
            </a:r>
            <a:r>
              <a:rPr lang="en-US" altLang="en-US" sz="1800" baseline="-25000"/>
              <a:t>e</a:t>
            </a:r>
            <a:r>
              <a:rPr lang="en-US" altLang="en-US" sz="1800"/>
              <a:t>/2)</a:t>
            </a:r>
          </a:p>
        </p:txBody>
      </p:sp>
      <p:sp>
        <p:nvSpPr>
          <p:cNvPr id="51208" name="TextBox 7">
            <a:extLst>
              <a:ext uri="{FF2B5EF4-FFF2-40B4-BE49-F238E27FC236}">
                <a16:creationId xmlns:a16="http://schemas.microsoft.com/office/drawing/2014/main" id="{7997C921-599F-384C-9DB1-DB4D753B48D5}"/>
              </a:ext>
            </a:extLst>
          </p:cNvPr>
          <p:cNvSpPr txBox="1">
            <a:spLocks noChangeArrowheads="1"/>
          </p:cNvSpPr>
          <p:nvPr/>
        </p:nvSpPr>
        <p:spPr bwMode="auto">
          <a:xfrm>
            <a:off x="682625" y="5002213"/>
            <a:ext cx="368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 Large x are washed out with y cut</a:t>
            </a:r>
          </a:p>
        </p:txBody>
      </p:sp>
      <p:sp>
        <p:nvSpPr>
          <p:cNvPr id="51209" name="Rectangle 8">
            <a:extLst>
              <a:ext uri="{FF2B5EF4-FFF2-40B4-BE49-F238E27FC236}">
                <a16:creationId xmlns:a16="http://schemas.microsoft.com/office/drawing/2014/main" id="{DD27A6FF-631B-2D4C-B73D-11DDA8D42D37}"/>
              </a:ext>
            </a:extLst>
          </p:cNvPr>
          <p:cNvSpPr>
            <a:spLocks noChangeArrowheads="1"/>
          </p:cNvSpPr>
          <p:nvPr/>
        </p:nvSpPr>
        <p:spPr bwMode="auto">
          <a:xfrm>
            <a:off x="5327650" y="2754313"/>
            <a:ext cx="138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blue y&gt;0.01</a:t>
            </a:r>
          </a:p>
        </p:txBody>
      </p:sp>
      <p:sp>
        <p:nvSpPr>
          <p:cNvPr id="51210" name="Rectangle 9">
            <a:extLst>
              <a:ext uri="{FF2B5EF4-FFF2-40B4-BE49-F238E27FC236}">
                <a16:creationId xmlns:a16="http://schemas.microsoft.com/office/drawing/2014/main" id="{25637E42-0B31-B54D-BA07-CC28F925F9C1}"/>
              </a:ext>
            </a:extLst>
          </p:cNvPr>
          <p:cNvSpPr>
            <a:spLocks noChangeArrowheads="1"/>
          </p:cNvSpPr>
          <p:nvPr/>
        </p:nvSpPr>
        <p:spPr bwMode="auto">
          <a:xfrm>
            <a:off x="5286375" y="3224213"/>
            <a:ext cx="1281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red y&gt;0.05</a:t>
            </a:r>
          </a:p>
        </p:txBody>
      </p:sp>
    </p:spTree>
    <p:extLst>
      <p:ext uri="{BB962C8B-B14F-4D97-AF65-F5344CB8AC3E}">
        <p14:creationId xmlns:p14="http://schemas.microsoft.com/office/powerpoint/2010/main" val="31329620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931FB2-DCD1-CF40-BB2C-6B2197C1D128}"/>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9B921D40-0FC4-6448-8342-AB42C2BBA1C0}"/>
              </a:ext>
            </a:extLst>
          </p:cNvPr>
          <p:cNvSpPr>
            <a:spLocks noGrp="1"/>
          </p:cNvSpPr>
          <p:nvPr>
            <p:ph type="sldNum" sz="quarter" idx="11"/>
          </p:nvPr>
        </p:nvSpPr>
        <p:spPr/>
        <p:txBody>
          <a:bodyPr/>
          <a:lstStyle/>
          <a:p>
            <a:pPr>
              <a:defRPr/>
            </a:pPr>
            <a:fld id="{90BCEC60-966E-5046-BDA9-C52971E7D1CA}" type="slidenum">
              <a:rPr lang="en-US" altLang="en-US" smtClean="0"/>
              <a:pPr>
                <a:defRPr/>
              </a:pPr>
              <a:t>136</a:t>
            </a:fld>
            <a:endParaRPr lang="en-US" altLang="en-US"/>
          </a:p>
        </p:txBody>
      </p:sp>
      <p:pic>
        <p:nvPicPr>
          <p:cNvPr id="7" name="Picture 6">
            <a:extLst>
              <a:ext uri="{FF2B5EF4-FFF2-40B4-BE49-F238E27FC236}">
                <a16:creationId xmlns:a16="http://schemas.microsoft.com/office/drawing/2014/main" id="{9FDF71DB-0356-3743-BC95-AE591BD348BE}"/>
              </a:ext>
            </a:extLst>
          </p:cNvPr>
          <p:cNvPicPr>
            <a:picLocks noChangeAspect="1"/>
          </p:cNvPicPr>
          <p:nvPr/>
        </p:nvPicPr>
        <p:blipFill>
          <a:blip r:embed="rId2"/>
          <a:stretch>
            <a:fillRect/>
          </a:stretch>
        </p:blipFill>
        <p:spPr>
          <a:xfrm>
            <a:off x="0" y="705517"/>
            <a:ext cx="9144000" cy="5446965"/>
          </a:xfrm>
          <a:prstGeom prst="rect">
            <a:avLst/>
          </a:prstGeom>
        </p:spPr>
      </p:pic>
      <p:sp>
        <p:nvSpPr>
          <p:cNvPr id="8" name="TextBox 7">
            <a:extLst>
              <a:ext uri="{FF2B5EF4-FFF2-40B4-BE49-F238E27FC236}">
                <a16:creationId xmlns:a16="http://schemas.microsoft.com/office/drawing/2014/main" id="{FD9389BB-70B3-CC4E-A743-5C12C0973EB7}"/>
              </a:ext>
            </a:extLst>
          </p:cNvPr>
          <p:cNvSpPr txBox="1"/>
          <p:nvPr/>
        </p:nvSpPr>
        <p:spPr>
          <a:xfrm>
            <a:off x="304800" y="162866"/>
            <a:ext cx="6771405" cy="461665"/>
          </a:xfrm>
          <a:prstGeom prst="rect">
            <a:avLst/>
          </a:prstGeom>
          <a:noFill/>
        </p:spPr>
        <p:txBody>
          <a:bodyPr wrap="none" rtlCol="0">
            <a:spAutoFit/>
          </a:bodyPr>
          <a:lstStyle/>
          <a:p>
            <a:r>
              <a:rPr lang="en-US" dirty="0"/>
              <a:t>The role of PDFs in the systematics (</a:t>
            </a:r>
            <a:r>
              <a:rPr lang="en-US" dirty="0" err="1"/>
              <a:t>Vladimirov</a:t>
            </a:r>
            <a:r>
              <a:rPr lang="en-US" dirty="0"/>
              <a:t>)</a:t>
            </a:r>
          </a:p>
        </p:txBody>
      </p:sp>
    </p:spTree>
    <p:extLst>
      <p:ext uri="{BB962C8B-B14F-4D97-AF65-F5344CB8AC3E}">
        <p14:creationId xmlns:p14="http://schemas.microsoft.com/office/powerpoint/2010/main" val="15470000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931FB2-DCD1-CF40-BB2C-6B2197C1D128}"/>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9B921D40-0FC4-6448-8342-AB42C2BBA1C0}"/>
              </a:ext>
            </a:extLst>
          </p:cNvPr>
          <p:cNvSpPr>
            <a:spLocks noGrp="1"/>
          </p:cNvSpPr>
          <p:nvPr>
            <p:ph type="sldNum" sz="quarter" idx="11"/>
          </p:nvPr>
        </p:nvSpPr>
        <p:spPr/>
        <p:txBody>
          <a:bodyPr/>
          <a:lstStyle/>
          <a:p>
            <a:pPr>
              <a:defRPr/>
            </a:pPr>
            <a:fld id="{90BCEC60-966E-5046-BDA9-C52971E7D1CA}" type="slidenum">
              <a:rPr lang="en-US" altLang="en-US" smtClean="0"/>
              <a:pPr>
                <a:defRPr/>
              </a:pPr>
              <a:t>137</a:t>
            </a:fld>
            <a:endParaRPr lang="en-US" altLang="en-US"/>
          </a:p>
        </p:txBody>
      </p:sp>
      <p:pic>
        <p:nvPicPr>
          <p:cNvPr id="3" name="Picture 2">
            <a:extLst>
              <a:ext uri="{FF2B5EF4-FFF2-40B4-BE49-F238E27FC236}">
                <a16:creationId xmlns:a16="http://schemas.microsoft.com/office/drawing/2014/main" id="{3E378448-9ACB-0541-A231-DB03230A3D04}"/>
              </a:ext>
            </a:extLst>
          </p:cNvPr>
          <p:cNvPicPr>
            <a:picLocks noChangeAspect="1"/>
          </p:cNvPicPr>
          <p:nvPr/>
        </p:nvPicPr>
        <p:blipFill>
          <a:blip r:embed="rId2"/>
          <a:stretch>
            <a:fillRect/>
          </a:stretch>
        </p:blipFill>
        <p:spPr>
          <a:xfrm>
            <a:off x="-5443" y="1585232"/>
            <a:ext cx="9144000" cy="5257800"/>
          </a:xfrm>
          <a:prstGeom prst="rect">
            <a:avLst/>
          </a:prstGeom>
        </p:spPr>
      </p:pic>
      <p:sp>
        <p:nvSpPr>
          <p:cNvPr id="6" name="Rectangle 5">
            <a:extLst>
              <a:ext uri="{FF2B5EF4-FFF2-40B4-BE49-F238E27FC236}">
                <a16:creationId xmlns:a16="http://schemas.microsoft.com/office/drawing/2014/main" id="{AC38B28D-7B94-8240-8F98-F2EF3F3C3651}"/>
              </a:ext>
            </a:extLst>
          </p:cNvPr>
          <p:cNvSpPr/>
          <p:nvPr/>
        </p:nvSpPr>
        <p:spPr>
          <a:xfrm>
            <a:off x="0" y="228600"/>
            <a:ext cx="1725152" cy="461665"/>
          </a:xfrm>
          <a:prstGeom prst="rect">
            <a:avLst/>
          </a:prstGeom>
        </p:spPr>
        <p:txBody>
          <a:bodyPr wrap="none">
            <a:spAutoFit/>
          </a:bodyPr>
          <a:lstStyle/>
          <a:p>
            <a:r>
              <a:rPr lang="en-US" dirty="0"/>
              <a:t>(</a:t>
            </a:r>
            <a:r>
              <a:rPr lang="en-US" dirty="0" err="1"/>
              <a:t>G.Schnell</a:t>
            </a:r>
            <a:r>
              <a:rPr lang="en-US" dirty="0"/>
              <a:t>)</a:t>
            </a:r>
          </a:p>
        </p:txBody>
      </p:sp>
      <p:pic>
        <p:nvPicPr>
          <p:cNvPr id="10" name="Picture 9">
            <a:extLst>
              <a:ext uri="{FF2B5EF4-FFF2-40B4-BE49-F238E27FC236}">
                <a16:creationId xmlns:a16="http://schemas.microsoft.com/office/drawing/2014/main" id="{D34EC1F5-3582-C24B-8FEF-1B0C8D9F1D12}"/>
              </a:ext>
            </a:extLst>
          </p:cNvPr>
          <p:cNvPicPr>
            <a:picLocks noChangeAspect="1"/>
          </p:cNvPicPr>
          <p:nvPr/>
        </p:nvPicPr>
        <p:blipFill>
          <a:blip r:embed="rId3"/>
          <a:stretch>
            <a:fillRect/>
          </a:stretch>
        </p:blipFill>
        <p:spPr>
          <a:xfrm>
            <a:off x="5105400" y="0"/>
            <a:ext cx="3790807" cy="2514600"/>
          </a:xfrm>
          <a:prstGeom prst="rect">
            <a:avLst/>
          </a:prstGeom>
        </p:spPr>
      </p:pic>
      <p:sp>
        <p:nvSpPr>
          <p:cNvPr id="11" name="TextBox 10">
            <a:extLst>
              <a:ext uri="{FF2B5EF4-FFF2-40B4-BE49-F238E27FC236}">
                <a16:creationId xmlns:a16="http://schemas.microsoft.com/office/drawing/2014/main" id="{338180E9-DEAE-1444-BF6C-D33557E40AC4}"/>
              </a:ext>
            </a:extLst>
          </p:cNvPr>
          <p:cNvSpPr txBox="1"/>
          <p:nvPr/>
        </p:nvSpPr>
        <p:spPr>
          <a:xfrm>
            <a:off x="583893" y="791357"/>
            <a:ext cx="4279157" cy="830997"/>
          </a:xfrm>
          <a:prstGeom prst="rect">
            <a:avLst/>
          </a:prstGeom>
          <a:noFill/>
        </p:spPr>
        <p:txBody>
          <a:bodyPr wrap="square" rtlCol="0">
            <a:spAutoFit/>
          </a:bodyPr>
          <a:lstStyle/>
          <a:p>
            <a:r>
              <a:rPr lang="en-US" dirty="0"/>
              <a:t>JLab25 will provide the same kinematics x100 more events</a:t>
            </a:r>
          </a:p>
        </p:txBody>
      </p:sp>
      <p:sp>
        <p:nvSpPr>
          <p:cNvPr id="12" name="Oval 11">
            <a:extLst>
              <a:ext uri="{FF2B5EF4-FFF2-40B4-BE49-F238E27FC236}">
                <a16:creationId xmlns:a16="http://schemas.microsoft.com/office/drawing/2014/main" id="{68C8ADDB-43C4-7549-A4AF-0696E92D0D53}"/>
              </a:ext>
            </a:extLst>
          </p:cNvPr>
          <p:cNvSpPr/>
          <p:nvPr/>
        </p:nvSpPr>
        <p:spPr>
          <a:xfrm>
            <a:off x="5638800" y="1257300"/>
            <a:ext cx="1239004" cy="125730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F4FBC60-D939-FF4B-8DC4-8E5D3EA0654B}"/>
              </a:ext>
            </a:extLst>
          </p:cNvPr>
          <p:cNvSpPr/>
          <p:nvPr/>
        </p:nvSpPr>
        <p:spPr>
          <a:xfrm>
            <a:off x="258536" y="-17085"/>
            <a:ext cx="4572000" cy="430887"/>
          </a:xfrm>
          <a:prstGeom prst="rect">
            <a:avLst/>
          </a:prstGeom>
        </p:spPr>
        <p:txBody>
          <a:bodyPr>
            <a:spAutoFit/>
          </a:bodyPr>
          <a:lstStyle/>
          <a:p>
            <a:r>
              <a:rPr lang="en-US" sz="1050" dirty="0"/>
              <a:t>https://</a:t>
            </a:r>
            <a:r>
              <a:rPr lang="en-US" sz="1050" dirty="0" err="1"/>
              <a:t>indico.jlab.org</a:t>
            </a:r>
            <a:r>
              <a:rPr lang="en-US" sz="1050" dirty="0"/>
              <a:t>/event/439/contributions/8353/attachments/6927/9459/JLab2EIC-2021_gunar.schnell.pdf</a:t>
            </a:r>
          </a:p>
        </p:txBody>
      </p:sp>
      <p:pic>
        <p:nvPicPr>
          <p:cNvPr id="8" name="Picture 7">
            <a:extLst>
              <a:ext uri="{FF2B5EF4-FFF2-40B4-BE49-F238E27FC236}">
                <a16:creationId xmlns:a16="http://schemas.microsoft.com/office/drawing/2014/main" id="{DB03A282-939B-5C4E-A3D7-8B713852DB08}"/>
              </a:ext>
            </a:extLst>
          </p:cNvPr>
          <p:cNvPicPr>
            <a:picLocks noChangeAspect="1"/>
          </p:cNvPicPr>
          <p:nvPr/>
        </p:nvPicPr>
        <p:blipFill>
          <a:blip r:embed="rId4"/>
          <a:stretch>
            <a:fillRect/>
          </a:stretch>
        </p:blipFill>
        <p:spPr>
          <a:xfrm>
            <a:off x="4963200" y="4191000"/>
            <a:ext cx="4298076" cy="2683329"/>
          </a:xfrm>
          <a:prstGeom prst="rect">
            <a:avLst/>
          </a:prstGeom>
        </p:spPr>
      </p:pic>
    </p:spTree>
    <p:extLst>
      <p:ext uri="{BB962C8B-B14F-4D97-AF65-F5344CB8AC3E}">
        <p14:creationId xmlns:p14="http://schemas.microsoft.com/office/powerpoint/2010/main" val="16505042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0A2CF4-157E-AD4A-A7AD-F8F371B1E256}"/>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A27315B7-6DB2-4B49-A249-470916BECB26}"/>
              </a:ext>
            </a:extLst>
          </p:cNvPr>
          <p:cNvSpPr>
            <a:spLocks noGrp="1"/>
          </p:cNvSpPr>
          <p:nvPr>
            <p:ph type="sldNum" sz="quarter" idx="11"/>
          </p:nvPr>
        </p:nvSpPr>
        <p:spPr/>
        <p:txBody>
          <a:bodyPr/>
          <a:lstStyle/>
          <a:p>
            <a:fld id="{656CFCE7-85A3-4772-AA05-7EC87A79CEFC}" type="slidenum">
              <a:rPr lang="en-US" altLang="en-US" smtClean="0"/>
              <a:pPr/>
              <a:t>138</a:t>
            </a:fld>
            <a:endParaRPr lang="en-US" altLang="en-US"/>
          </a:p>
        </p:txBody>
      </p:sp>
      <p:sp>
        <p:nvSpPr>
          <p:cNvPr id="4" name="TextBox 3">
            <a:extLst>
              <a:ext uri="{FF2B5EF4-FFF2-40B4-BE49-F238E27FC236}">
                <a16:creationId xmlns:a16="http://schemas.microsoft.com/office/drawing/2014/main" id="{0FA0B48B-A4D6-424F-9ACD-558595FA46BE}"/>
              </a:ext>
            </a:extLst>
          </p:cNvPr>
          <p:cNvSpPr txBox="1"/>
          <p:nvPr/>
        </p:nvSpPr>
        <p:spPr>
          <a:xfrm>
            <a:off x="2286000" y="12551"/>
            <a:ext cx="4416594" cy="584775"/>
          </a:xfrm>
          <a:prstGeom prst="rect">
            <a:avLst/>
          </a:prstGeom>
          <a:noFill/>
        </p:spPr>
        <p:txBody>
          <a:bodyPr wrap="none" rtlCol="0">
            <a:spAutoFit/>
          </a:bodyPr>
          <a:lstStyle/>
          <a:p>
            <a:r>
              <a:rPr lang="en-US" sz="3200" dirty="0"/>
              <a:t>COMPASS </a:t>
            </a:r>
            <a:r>
              <a:rPr lang="en-US" sz="3200" dirty="0" err="1"/>
              <a:t>transversity</a:t>
            </a:r>
            <a:endParaRPr lang="en-US" sz="3200" dirty="0"/>
          </a:p>
        </p:txBody>
      </p:sp>
      <p:pic>
        <p:nvPicPr>
          <p:cNvPr id="6" name="Picture 5">
            <a:extLst>
              <a:ext uri="{FF2B5EF4-FFF2-40B4-BE49-F238E27FC236}">
                <a16:creationId xmlns:a16="http://schemas.microsoft.com/office/drawing/2014/main" id="{B30D6AA5-A75E-8C41-83EB-E7B15A74DF9B}"/>
              </a:ext>
            </a:extLst>
          </p:cNvPr>
          <p:cNvPicPr>
            <a:picLocks noChangeAspect="1"/>
          </p:cNvPicPr>
          <p:nvPr/>
        </p:nvPicPr>
        <p:blipFill>
          <a:blip r:embed="rId3"/>
          <a:stretch>
            <a:fillRect/>
          </a:stretch>
        </p:blipFill>
        <p:spPr>
          <a:xfrm>
            <a:off x="0" y="1150833"/>
            <a:ext cx="4909241" cy="4800600"/>
          </a:xfrm>
          <a:prstGeom prst="rect">
            <a:avLst/>
          </a:prstGeom>
        </p:spPr>
      </p:pic>
      <p:sp>
        <p:nvSpPr>
          <p:cNvPr id="7" name="Rectangle 6">
            <a:extLst>
              <a:ext uri="{FF2B5EF4-FFF2-40B4-BE49-F238E27FC236}">
                <a16:creationId xmlns:a16="http://schemas.microsoft.com/office/drawing/2014/main" id="{6E8443D9-B652-9745-93CB-6DABED1B709C}"/>
              </a:ext>
            </a:extLst>
          </p:cNvPr>
          <p:cNvSpPr/>
          <p:nvPr/>
        </p:nvSpPr>
        <p:spPr>
          <a:xfrm>
            <a:off x="304800" y="781501"/>
            <a:ext cx="3668505" cy="369332"/>
          </a:xfrm>
          <a:prstGeom prst="rect">
            <a:avLst/>
          </a:prstGeom>
        </p:spPr>
        <p:txBody>
          <a:bodyPr wrap="none">
            <a:spAutoFit/>
          </a:bodyPr>
          <a:lstStyle/>
          <a:p>
            <a:r>
              <a:rPr lang="en-US" dirty="0"/>
              <a:t>https://</a:t>
            </a:r>
            <a:r>
              <a:rPr lang="en-US" dirty="0" err="1"/>
              <a:t>arxiv.org</a:t>
            </a:r>
            <a:r>
              <a:rPr lang="en-US" dirty="0"/>
              <a:t>/pdf/1408.4405.pdf</a:t>
            </a:r>
          </a:p>
        </p:txBody>
      </p:sp>
      <p:pic>
        <p:nvPicPr>
          <p:cNvPr id="9" name="Picture 8">
            <a:extLst>
              <a:ext uri="{FF2B5EF4-FFF2-40B4-BE49-F238E27FC236}">
                <a16:creationId xmlns:a16="http://schemas.microsoft.com/office/drawing/2014/main" id="{E26738CA-671B-8744-8669-AD3C4EB6213E}"/>
              </a:ext>
            </a:extLst>
          </p:cNvPr>
          <p:cNvPicPr>
            <a:picLocks noChangeAspect="1"/>
          </p:cNvPicPr>
          <p:nvPr/>
        </p:nvPicPr>
        <p:blipFill>
          <a:blip r:embed="rId4"/>
          <a:stretch>
            <a:fillRect/>
          </a:stretch>
        </p:blipFill>
        <p:spPr>
          <a:xfrm>
            <a:off x="4901024" y="1619463"/>
            <a:ext cx="4266284" cy="3721100"/>
          </a:xfrm>
          <a:prstGeom prst="rect">
            <a:avLst/>
          </a:prstGeom>
        </p:spPr>
      </p:pic>
      <p:sp>
        <p:nvSpPr>
          <p:cNvPr id="10" name="TextBox 9">
            <a:extLst>
              <a:ext uri="{FF2B5EF4-FFF2-40B4-BE49-F238E27FC236}">
                <a16:creationId xmlns:a16="http://schemas.microsoft.com/office/drawing/2014/main" id="{999E2452-D344-F943-B860-83CFD0856267}"/>
              </a:ext>
            </a:extLst>
          </p:cNvPr>
          <p:cNvSpPr txBox="1"/>
          <p:nvPr/>
        </p:nvSpPr>
        <p:spPr>
          <a:xfrm>
            <a:off x="7467600" y="1295400"/>
            <a:ext cx="883575" cy="369332"/>
          </a:xfrm>
          <a:prstGeom prst="rect">
            <a:avLst/>
          </a:prstGeom>
          <a:noFill/>
        </p:spPr>
        <p:txBody>
          <a:bodyPr wrap="none" rtlCol="0">
            <a:spAutoFit/>
          </a:bodyPr>
          <a:lstStyle/>
          <a:p>
            <a:r>
              <a:rPr lang="en-US" dirty="0"/>
              <a:t>x&gt;0.03</a:t>
            </a:r>
          </a:p>
        </p:txBody>
      </p:sp>
      <p:cxnSp>
        <p:nvCxnSpPr>
          <p:cNvPr id="12" name="Straight Connector 11">
            <a:extLst>
              <a:ext uri="{FF2B5EF4-FFF2-40B4-BE49-F238E27FC236}">
                <a16:creationId xmlns:a16="http://schemas.microsoft.com/office/drawing/2014/main" id="{309C4607-4451-DF44-A968-2B176413C0C7}"/>
              </a:ext>
            </a:extLst>
          </p:cNvPr>
          <p:cNvCxnSpPr/>
          <p:nvPr/>
        </p:nvCxnSpPr>
        <p:spPr>
          <a:xfrm flipV="1">
            <a:off x="3657600" y="1150833"/>
            <a:ext cx="0" cy="44383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08671F-A401-9943-A26F-1C9E4ADEE47D}"/>
              </a:ext>
            </a:extLst>
          </p:cNvPr>
          <p:cNvCxnSpPr/>
          <p:nvPr/>
        </p:nvCxnSpPr>
        <p:spPr>
          <a:xfrm flipV="1">
            <a:off x="1143000" y="1150833"/>
            <a:ext cx="0" cy="44383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22FE1A2-B178-EA47-82EF-8BB7BE5CD957}"/>
              </a:ext>
            </a:extLst>
          </p:cNvPr>
          <p:cNvSpPr txBox="1"/>
          <p:nvPr/>
        </p:nvSpPr>
        <p:spPr>
          <a:xfrm>
            <a:off x="1295400" y="5951433"/>
            <a:ext cx="6251263" cy="461665"/>
          </a:xfrm>
          <a:prstGeom prst="rect">
            <a:avLst/>
          </a:prstGeom>
          <a:noFill/>
        </p:spPr>
        <p:txBody>
          <a:bodyPr wrap="none" rtlCol="0">
            <a:spAutoFit/>
          </a:bodyPr>
          <a:lstStyle/>
          <a:p>
            <a:r>
              <a:rPr lang="en-US" dirty="0"/>
              <a:t>No significant effects for x&lt;0.05, and P</a:t>
            </a:r>
            <a:r>
              <a:rPr lang="en-US" baseline="-25000" dirty="0"/>
              <a:t>T</a:t>
            </a:r>
            <a:r>
              <a:rPr lang="en-US" dirty="0"/>
              <a:t>&lt;0.5</a:t>
            </a:r>
          </a:p>
        </p:txBody>
      </p:sp>
    </p:spTree>
    <p:extLst>
      <p:ext uri="{BB962C8B-B14F-4D97-AF65-F5344CB8AC3E}">
        <p14:creationId xmlns:p14="http://schemas.microsoft.com/office/powerpoint/2010/main" val="31250552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A0B48B-A4D6-424F-9ACD-558595FA46BE}"/>
              </a:ext>
            </a:extLst>
          </p:cNvPr>
          <p:cNvSpPr txBox="1"/>
          <p:nvPr/>
        </p:nvSpPr>
        <p:spPr>
          <a:xfrm>
            <a:off x="2286000" y="12551"/>
            <a:ext cx="5980483" cy="584775"/>
          </a:xfrm>
          <a:prstGeom prst="rect">
            <a:avLst/>
          </a:prstGeom>
          <a:noFill/>
        </p:spPr>
        <p:txBody>
          <a:bodyPr wrap="none" rtlCol="0">
            <a:spAutoFit/>
          </a:bodyPr>
          <a:lstStyle/>
          <a:p>
            <a:r>
              <a:rPr lang="en-US" sz="3200" dirty="0"/>
              <a:t>A. Martin COMPASS vs </a:t>
            </a:r>
            <a:r>
              <a:rPr lang="en-US" sz="3200" dirty="0" err="1"/>
              <a:t>q</a:t>
            </a:r>
            <a:r>
              <a:rPr lang="en-US" sz="3200" baseline="-25000" dirty="0" err="1"/>
              <a:t>T</a:t>
            </a:r>
            <a:r>
              <a:rPr lang="en-US" sz="3200" dirty="0"/>
              <a:t>-cuts</a:t>
            </a:r>
          </a:p>
        </p:txBody>
      </p:sp>
      <p:pic>
        <p:nvPicPr>
          <p:cNvPr id="15" name="Picture 14">
            <a:extLst>
              <a:ext uri="{FF2B5EF4-FFF2-40B4-BE49-F238E27FC236}">
                <a16:creationId xmlns:a16="http://schemas.microsoft.com/office/drawing/2014/main" id="{81002819-C0F5-0F4C-AB88-C15F94A87B80}"/>
              </a:ext>
            </a:extLst>
          </p:cNvPr>
          <p:cNvPicPr>
            <a:picLocks noChangeAspect="1"/>
          </p:cNvPicPr>
          <p:nvPr/>
        </p:nvPicPr>
        <p:blipFill>
          <a:blip r:embed="rId3"/>
          <a:stretch>
            <a:fillRect/>
          </a:stretch>
        </p:blipFill>
        <p:spPr>
          <a:xfrm>
            <a:off x="-77703" y="591882"/>
            <a:ext cx="9144000" cy="5732717"/>
          </a:xfrm>
          <a:prstGeom prst="rect">
            <a:avLst/>
          </a:prstGeom>
        </p:spPr>
      </p:pic>
      <p:cxnSp>
        <p:nvCxnSpPr>
          <p:cNvPr id="16" name="Straight Connector 15">
            <a:extLst>
              <a:ext uri="{FF2B5EF4-FFF2-40B4-BE49-F238E27FC236}">
                <a16:creationId xmlns:a16="http://schemas.microsoft.com/office/drawing/2014/main" id="{98B6D08B-D837-5348-9934-BA1BDE4FC40F}"/>
              </a:ext>
            </a:extLst>
          </p:cNvPr>
          <p:cNvCxnSpPr>
            <a:cxnSpLocks/>
          </p:cNvCxnSpPr>
          <p:nvPr/>
        </p:nvCxnSpPr>
        <p:spPr>
          <a:xfrm flipV="1">
            <a:off x="3124200" y="3276600"/>
            <a:ext cx="0" cy="19999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658B891-A297-F04A-B8C5-9B1188DDF8F2}"/>
              </a:ext>
            </a:extLst>
          </p:cNvPr>
          <p:cNvCxnSpPr>
            <a:cxnSpLocks/>
          </p:cNvCxnSpPr>
          <p:nvPr/>
        </p:nvCxnSpPr>
        <p:spPr>
          <a:xfrm flipV="1">
            <a:off x="6858000" y="1295400"/>
            <a:ext cx="0" cy="18475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22F492A-9ADE-2849-BA12-78D0EF17DB75}"/>
              </a:ext>
            </a:extLst>
          </p:cNvPr>
          <p:cNvSpPr txBox="1"/>
          <p:nvPr/>
        </p:nvSpPr>
        <p:spPr>
          <a:xfrm>
            <a:off x="7239000" y="4343400"/>
            <a:ext cx="1646605" cy="461665"/>
          </a:xfrm>
          <a:prstGeom prst="rect">
            <a:avLst/>
          </a:prstGeom>
          <a:noFill/>
        </p:spPr>
        <p:txBody>
          <a:bodyPr wrap="none" rtlCol="0">
            <a:spAutoFit/>
          </a:bodyPr>
          <a:lstStyle/>
          <a:p>
            <a:r>
              <a:rPr lang="en-US" dirty="0" err="1"/>
              <a:t>q</a:t>
            </a:r>
            <a:r>
              <a:rPr lang="en-US" baseline="-25000" dirty="0" err="1"/>
              <a:t>T</a:t>
            </a:r>
            <a:r>
              <a:rPr lang="en-US" dirty="0"/>
              <a:t>/Q&lt;0.25</a:t>
            </a:r>
          </a:p>
        </p:txBody>
      </p:sp>
      <p:sp>
        <p:nvSpPr>
          <p:cNvPr id="25" name="Footer Placeholder 24">
            <a:extLst>
              <a:ext uri="{FF2B5EF4-FFF2-40B4-BE49-F238E27FC236}">
                <a16:creationId xmlns:a16="http://schemas.microsoft.com/office/drawing/2014/main" id="{95265960-476B-DF4C-9CE9-AD72E1E97965}"/>
              </a:ext>
            </a:extLst>
          </p:cNvPr>
          <p:cNvSpPr>
            <a:spLocks noGrp="1"/>
          </p:cNvSpPr>
          <p:nvPr>
            <p:ph type="ftr" sz="quarter" idx="10"/>
          </p:nvPr>
        </p:nvSpPr>
        <p:spPr/>
        <p:txBody>
          <a:bodyPr/>
          <a:lstStyle/>
          <a:p>
            <a:pPr>
              <a:defRPr/>
            </a:pPr>
            <a:r>
              <a:rPr lang="fi-FI"/>
              <a:t>H.Avakian, LNF-INFN, Dec 15</a:t>
            </a:r>
            <a:endParaRPr lang="en-US"/>
          </a:p>
        </p:txBody>
      </p:sp>
      <p:sp>
        <p:nvSpPr>
          <p:cNvPr id="26" name="Slide Number Placeholder 25">
            <a:extLst>
              <a:ext uri="{FF2B5EF4-FFF2-40B4-BE49-F238E27FC236}">
                <a16:creationId xmlns:a16="http://schemas.microsoft.com/office/drawing/2014/main" id="{5CD732E6-DF6D-294F-8CF6-04C8D93CFCB9}"/>
              </a:ext>
            </a:extLst>
          </p:cNvPr>
          <p:cNvSpPr>
            <a:spLocks noGrp="1"/>
          </p:cNvSpPr>
          <p:nvPr>
            <p:ph type="sldNum" sz="quarter" idx="11"/>
          </p:nvPr>
        </p:nvSpPr>
        <p:spPr/>
        <p:txBody>
          <a:bodyPr/>
          <a:lstStyle/>
          <a:p>
            <a:pPr>
              <a:defRPr/>
            </a:pPr>
            <a:fld id="{4BA5783D-3BB5-584C-9C96-3FCA05A560BB}" type="slidenum">
              <a:rPr lang="en-US" altLang="en-US" smtClean="0"/>
              <a:pPr>
                <a:defRPr/>
              </a:pPr>
              <a:t>139</a:t>
            </a:fld>
            <a:endParaRPr lang="en-US" altLang="en-US"/>
          </a:p>
        </p:txBody>
      </p:sp>
    </p:spTree>
    <p:extLst>
      <p:ext uri="{BB962C8B-B14F-4D97-AF65-F5344CB8AC3E}">
        <p14:creationId xmlns:p14="http://schemas.microsoft.com/office/powerpoint/2010/main" val="295889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C6E0528F-8C3B-9249-91C4-757F434021D1}"/>
              </a:ext>
            </a:extLst>
          </p:cNvPr>
          <p:cNvSpPr>
            <a:spLocks noGrp="1" noChangeArrowheads="1"/>
          </p:cNvSpPr>
          <p:nvPr>
            <p:ph type="title"/>
          </p:nvPr>
        </p:nvSpPr>
        <p:spPr/>
        <p:txBody>
          <a:bodyPr/>
          <a:lstStyle/>
          <a:p>
            <a:r>
              <a:rPr lang="en-US" altLang="en-US" dirty="0"/>
              <a:t>MC simulations: Why LUND works?</a:t>
            </a:r>
          </a:p>
        </p:txBody>
      </p:sp>
      <p:sp>
        <p:nvSpPr>
          <p:cNvPr id="29699" name="Slide Number Placeholder 3">
            <a:extLst>
              <a:ext uri="{FF2B5EF4-FFF2-40B4-BE49-F238E27FC236}">
                <a16:creationId xmlns:a16="http://schemas.microsoft.com/office/drawing/2014/main" id="{01535B97-B382-D84E-AFEE-F0502E21E63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0EA0359-79BD-BF46-B3DB-2FDF806F5F60}" type="slidenum">
              <a:rPr lang="en-US" altLang="en-US" sz="1400" smtClean="0"/>
              <a:pPr>
                <a:spcBef>
                  <a:spcPct val="0"/>
                </a:spcBef>
                <a:buFontTx/>
                <a:buNone/>
              </a:pPr>
              <a:t>14</a:t>
            </a:fld>
            <a:endParaRPr lang="en-US" altLang="en-US" sz="1400"/>
          </a:p>
        </p:txBody>
      </p:sp>
      <p:sp>
        <p:nvSpPr>
          <p:cNvPr id="5" name="TextBox 4">
            <a:extLst>
              <a:ext uri="{FF2B5EF4-FFF2-40B4-BE49-F238E27FC236}">
                <a16:creationId xmlns:a16="http://schemas.microsoft.com/office/drawing/2014/main" id="{5E6CF7C1-6891-EA4E-9CB4-CA2C170C406F}"/>
              </a:ext>
            </a:extLst>
          </p:cNvPr>
          <p:cNvSpPr txBox="1"/>
          <p:nvPr/>
        </p:nvSpPr>
        <p:spPr>
          <a:xfrm>
            <a:off x="92623" y="2841708"/>
            <a:ext cx="6037520" cy="2369880"/>
          </a:xfrm>
          <a:prstGeom prst="rect">
            <a:avLst/>
          </a:prstGeom>
          <a:noFill/>
        </p:spPr>
        <p:txBody>
          <a:bodyPr wrap="square">
            <a:spAutoFit/>
          </a:bodyPr>
          <a:lstStyle/>
          <a:p>
            <a:pPr>
              <a:defRPr/>
            </a:pPr>
            <a:r>
              <a:rPr lang="en-US" sz="1800" dirty="0">
                <a:solidFill>
                  <a:srgbClr val="0070C0"/>
                </a:solidFill>
              </a:rPr>
              <a:t>So why the LUND-MCs are so successful in description of hard scattering processes, and SIDIS in the first place?</a:t>
            </a:r>
          </a:p>
          <a:p>
            <a:pPr>
              <a:defRPr/>
            </a:pPr>
            <a:endParaRPr lang="en-US" sz="1600" dirty="0"/>
          </a:p>
          <a:p>
            <a:pPr marL="457200" indent="-457200">
              <a:buFont typeface="Arial" panose="020B0604020202020204" pitchFamily="34" charset="0"/>
              <a:buChar char="•"/>
              <a:defRPr/>
            </a:pPr>
            <a:r>
              <a:rPr lang="en-US" sz="1600" dirty="0"/>
              <a:t>The hadronization into different hadrons, in particular Vector Mesons is accounted (full kinematics)</a:t>
            </a:r>
          </a:p>
          <a:p>
            <a:pPr marL="457200" indent="-457200">
              <a:buFont typeface="Arial" panose="020B0604020202020204" pitchFamily="34" charset="0"/>
              <a:buChar char="•"/>
              <a:defRPr/>
            </a:pPr>
            <a:r>
              <a:rPr lang="en-US" sz="1600" dirty="0"/>
              <a:t>Accessible phase space properly accounted </a:t>
            </a:r>
          </a:p>
          <a:p>
            <a:pPr marL="457200" indent="-457200">
              <a:buFont typeface="Arial" panose="020B0604020202020204" pitchFamily="34" charset="0"/>
              <a:buChar char="•"/>
              <a:defRPr/>
            </a:pPr>
            <a:r>
              <a:rPr lang="en-US" sz="1600" dirty="0"/>
              <a:t>The correlations between hadrons, as well a as target and current fragments accounted</a:t>
            </a:r>
          </a:p>
          <a:p>
            <a:pPr marL="457200" indent="-457200">
              <a:buFont typeface="Arial" panose="020B0604020202020204" pitchFamily="34" charset="0"/>
              <a:buChar char="•"/>
              <a:defRPr/>
            </a:pPr>
            <a:r>
              <a:rPr lang="en-US" sz="1600" dirty="0"/>
              <a:t>….</a:t>
            </a:r>
          </a:p>
        </p:txBody>
      </p:sp>
      <p:sp>
        <p:nvSpPr>
          <p:cNvPr id="29701" name="TextBox 5">
            <a:extLst>
              <a:ext uri="{FF2B5EF4-FFF2-40B4-BE49-F238E27FC236}">
                <a16:creationId xmlns:a16="http://schemas.microsoft.com/office/drawing/2014/main" id="{5C8546C6-D691-C64E-83BF-B4D81DCCC3A7}"/>
              </a:ext>
            </a:extLst>
          </p:cNvPr>
          <p:cNvSpPr txBox="1">
            <a:spLocks noChangeArrowheads="1"/>
          </p:cNvSpPr>
          <p:nvPr/>
        </p:nvSpPr>
        <p:spPr bwMode="auto">
          <a:xfrm>
            <a:off x="92090" y="942555"/>
            <a:ext cx="64770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A single-hadron MC with the SIDIS cross-section where widths of </a:t>
            </a:r>
            <a:r>
              <a:rPr lang="en-US" altLang="en-US" sz="1800" dirty="0" err="1"/>
              <a:t>k</a:t>
            </a:r>
            <a:r>
              <a:rPr lang="en-US" altLang="en-US" sz="1800" baseline="-25000" dirty="0" err="1"/>
              <a:t>T</a:t>
            </a:r>
            <a:r>
              <a:rPr lang="en-US" altLang="en-US" sz="1800" dirty="0"/>
              <a:t>-distributions of </a:t>
            </a:r>
            <a:r>
              <a:rPr lang="en-US" altLang="en-US" sz="1800" dirty="0" err="1"/>
              <a:t>pions</a:t>
            </a:r>
            <a:r>
              <a:rPr lang="en-US" altLang="en-US" sz="1800" dirty="0"/>
              <a:t> are extracted from the data is not reproducing well the data.</a:t>
            </a:r>
          </a:p>
          <a:p>
            <a:pPr marL="285750" indent="-285750">
              <a:spcBef>
                <a:spcPct val="0"/>
              </a:spcBef>
            </a:pPr>
            <a:r>
              <a:rPr lang="en-US" altLang="en-US" sz="1800" dirty="0"/>
              <a:t>LUND fragmentation based MCs were successfully used worldwide from </a:t>
            </a:r>
            <a:r>
              <a:rPr lang="en-US" altLang="en-US" sz="1800" dirty="0" err="1"/>
              <a:t>JLab</a:t>
            </a:r>
            <a:r>
              <a:rPr lang="en-US" altLang="en-US" sz="1800" dirty="0"/>
              <a:t> to LHC, showing good agreement with data.</a:t>
            </a:r>
          </a:p>
        </p:txBody>
      </p:sp>
      <p:pic>
        <p:nvPicPr>
          <p:cNvPr id="7" name="Picture 6">
            <a:extLst>
              <a:ext uri="{FF2B5EF4-FFF2-40B4-BE49-F238E27FC236}">
                <a16:creationId xmlns:a16="http://schemas.microsoft.com/office/drawing/2014/main" id="{1E6A50AB-A7F7-4E42-9755-AC63763EE49C}"/>
              </a:ext>
            </a:extLst>
          </p:cNvPr>
          <p:cNvPicPr>
            <a:picLocks noChangeAspect="1"/>
          </p:cNvPicPr>
          <p:nvPr/>
        </p:nvPicPr>
        <p:blipFill>
          <a:blip r:embed="rId3"/>
          <a:stretch>
            <a:fillRect/>
          </a:stretch>
        </p:blipFill>
        <p:spPr>
          <a:xfrm>
            <a:off x="6805819" y="857428"/>
            <a:ext cx="1732114" cy="1131291"/>
          </a:xfrm>
          <a:prstGeom prst="rect">
            <a:avLst/>
          </a:prstGeom>
        </p:spPr>
      </p:pic>
      <p:pic>
        <p:nvPicPr>
          <p:cNvPr id="8" name="Picture 7">
            <a:extLst>
              <a:ext uri="{FF2B5EF4-FFF2-40B4-BE49-F238E27FC236}">
                <a16:creationId xmlns:a16="http://schemas.microsoft.com/office/drawing/2014/main" id="{9677C5F3-98CE-E94E-A2AA-23D3C304BC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2135459"/>
            <a:ext cx="2033380" cy="157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8781B91-61F2-4B4D-AAC4-CCC3B11DD129}"/>
              </a:ext>
            </a:extLst>
          </p:cNvPr>
          <p:cNvPicPr>
            <a:picLocks noChangeAspect="1"/>
          </p:cNvPicPr>
          <p:nvPr/>
        </p:nvPicPr>
        <p:blipFill>
          <a:blip r:embed="rId5"/>
          <a:stretch>
            <a:fillRect/>
          </a:stretch>
        </p:blipFill>
        <p:spPr>
          <a:xfrm>
            <a:off x="6010495" y="4274642"/>
            <a:ext cx="1609505" cy="1143903"/>
          </a:xfrm>
          <a:prstGeom prst="rect">
            <a:avLst/>
          </a:prstGeom>
        </p:spPr>
      </p:pic>
      <p:sp>
        <p:nvSpPr>
          <p:cNvPr id="2" name="Rectangle 1">
            <a:extLst>
              <a:ext uri="{FF2B5EF4-FFF2-40B4-BE49-F238E27FC236}">
                <a16:creationId xmlns:a16="http://schemas.microsoft.com/office/drawing/2014/main" id="{E01BF828-8326-5D48-BCA5-389BE243C6A0}"/>
              </a:ext>
            </a:extLst>
          </p:cNvPr>
          <p:cNvSpPr/>
          <p:nvPr/>
        </p:nvSpPr>
        <p:spPr>
          <a:xfrm>
            <a:off x="-66261" y="5512179"/>
            <a:ext cx="9210261" cy="923330"/>
          </a:xfrm>
          <a:prstGeom prst="rect">
            <a:avLst/>
          </a:prstGeom>
        </p:spPr>
        <p:txBody>
          <a:bodyPr wrap="square">
            <a:spAutoFit/>
          </a:bodyPr>
          <a:lstStyle/>
          <a:p>
            <a:pPr marL="285750" indent="-285750"/>
            <a:r>
              <a:rPr lang="en-US" altLang="en-US" sz="1800" dirty="0"/>
              <a:t>To understand the measurements we should be able to simulate, at least </a:t>
            </a:r>
          </a:p>
          <a:p>
            <a:pPr marL="285750" indent="-285750"/>
            <a:r>
              <a:rPr lang="en-US" altLang="en-US" sz="1800" dirty="0"/>
              <a:t>the basic features we are trying to study (P</a:t>
            </a:r>
            <a:r>
              <a:rPr lang="en-US" altLang="en-US" sz="1800" baseline="-25000" dirty="0"/>
              <a:t>T</a:t>
            </a:r>
            <a:r>
              <a:rPr lang="en-US" altLang="en-US" sz="1800" dirty="0"/>
              <a:t> and Q</a:t>
            </a:r>
            <a:r>
              <a:rPr lang="en-US" altLang="en-US" sz="1800" baseline="30000" dirty="0"/>
              <a:t>2</a:t>
            </a:r>
            <a:r>
              <a:rPr lang="en-US" altLang="en-US" sz="1800" dirty="0"/>
              <a:t>,-dependences in particular)</a:t>
            </a:r>
          </a:p>
          <a:p>
            <a:pPr marL="285750" indent="-285750"/>
            <a:r>
              <a:rPr lang="en-US" altLang="en-US" sz="1800" dirty="0">
                <a:solidFill>
                  <a:srgbClr val="0070C0"/>
                </a:solidFill>
              </a:rPr>
              <a:t>The studies of correlated hadron pairs in SIDIS may be a key for proper interpretation !!!</a:t>
            </a:r>
          </a:p>
        </p:txBody>
      </p:sp>
      <p:cxnSp>
        <p:nvCxnSpPr>
          <p:cNvPr id="6" name="Straight Arrow Connector 5">
            <a:extLst>
              <a:ext uri="{FF2B5EF4-FFF2-40B4-BE49-F238E27FC236}">
                <a16:creationId xmlns:a16="http://schemas.microsoft.com/office/drawing/2014/main" id="{482C80FC-D923-A04A-96CD-96D71C2CF484}"/>
              </a:ext>
            </a:extLst>
          </p:cNvPr>
          <p:cNvCxnSpPr/>
          <p:nvPr/>
        </p:nvCxnSpPr>
        <p:spPr>
          <a:xfrm>
            <a:off x="7349680" y="3955935"/>
            <a:ext cx="0" cy="3673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D02FE24-F7E2-4B4E-9286-27982CBEDBA5}"/>
              </a:ext>
            </a:extLst>
          </p:cNvPr>
          <p:cNvSpPr txBox="1"/>
          <p:nvPr/>
        </p:nvSpPr>
        <p:spPr>
          <a:xfrm>
            <a:off x="7390897" y="3870720"/>
            <a:ext cx="1002197" cy="276999"/>
          </a:xfrm>
          <a:prstGeom prst="rect">
            <a:avLst/>
          </a:prstGeom>
          <a:noFill/>
        </p:spPr>
        <p:txBody>
          <a:bodyPr wrap="none" rtlCol="0">
            <a:spAutoFit/>
          </a:bodyPr>
          <a:lstStyle/>
          <a:p>
            <a:r>
              <a:rPr lang="en-US" sz="1200" dirty="0">
                <a:solidFill>
                  <a:srgbClr val="FF0000"/>
                </a:solidFill>
              </a:rPr>
              <a:t>subsamples</a:t>
            </a:r>
          </a:p>
        </p:txBody>
      </p:sp>
      <p:cxnSp>
        <p:nvCxnSpPr>
          <p:cNvPr id="12" name="Straight Arrow Connector 11">
            <a:extLst>
              <a:ext uri="{FF2B5EF4-FFF2-40B4-BE49-F238E27FC236}">
                <a16:creationId xmlns:a16="http://schemas.microsoft.com/office/drawing/2014/main" id="{1D894B59-1382-CA40-AA80-BC931E5BD6A4}"/>
              </a:ext>
            </a:extLst>
          </p:cNvPr>
          <p:cNvCxnSpPr/>
          <p:nvPr/>
        </p:nvCxnSpPr>
        <p:spPr>
          <a:xfrm flipH="1" flipV="1">
            <a:off x="8207894" y="5535370"/>
            <a:ext cx="10853" cy="55593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E722EEC5-8D37-C24F-955B-0B4C7DA1BA2C}"/>
              </a:ext>
            </a:extLst>
          </p:cNvPr>
          <p:cNvSpPr/>
          <p:nvPr/>
        </p:nvSpPr>
        <p:spPr>
          <a:xfrm>
            <a:off x="7620000" y="2198591"/>
            <a:ext cx="381000" cy="156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7">
            <a:extLst>
              <a:ext uri="{FF2B5EF4-FFF2-40B4-BE49-F238E27FC236}">
                <a16:creationId xmlns:a16="http://schemas.microsoft.com/office/drawing/2014/main" id="{925E8726-C0C0-E548-90D7-E56B3B567E13}"/>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16" name="Picture 15">
            <a:extLst>
              <a:ext uri="{FF2B5EF4-FFF2-40B4-BE49-F238E27FC236}">
                <a16:creationId xmlns:a16="http://schemas.microsoft.com/office/drawing/2014/main" id="{B09E2E51-7FD6-7C48-9828-FA95680C6EC7}"/>
              </a:ext>
            </a:extLst>
          </p:cNvPr>
          <p:cNvPicPr>
            <a:picLocks noChangeAspect="1"/>
          </p:cNvPicPr>
          <p:nvPr/>
        </p:nvPicPr>
        <p:blipFill>
          <a:blip r:embed="rId6"/>
          <a:stretch>
            <a:fillRect/>
          </a:stretch>
        </p:blipFill>
        <p:spPr>
          <a:xfrm>
            <a:off x="1498600" y="6463145"/>
            <a:ext cx="508000" cy="457200"/>
          </a:xfrm>
          <a:prstGeom prst="rect">
            <a:avLst/>
          </a:prstGeom>
        </p:spPr>
      </p:pic>
      <p:sp>
        <p:nvSpPr>
          <p:cNvPr id="17" name="Rectangle 16">
            <a:extLst>
              <a:ext uri="{FF2B5EF4-FFF2-40B4-BE49-F238E27FC236}">
                <a16:creationId xmlns:a16="http://schemas.microsoft.com/office/drawing/2014/main" id="{4E4C001C-61BD-0D44-B91E-0405793E3C0A}"/>
              </a:ext>
            </a:extLst>
          </p:cNvPr>
          <p:cNvSpPr/>
          <p:nvPr/>
        </p:nvSpPr>
        <p:spPr>
          <a:xfrm>
            <a:off x="7399139" y="2234919"/>
            <a:ext cx="381000" cy="156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41168E-3BE1-9B43-9B27-BBE6C382D85D}"/>
              </a:ext>
            </a:extLst>
          </p:cNvPr>
          <p:cNvSpPr/>
          <p:nvPr/>
        </p:nvSpPr>
        <p:spPr>
          <a:xfrm rot="900000">
            <a:off x="7365302" y="2323126"/>
            <a:ext cx="289368" cy="64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0F66FD-D492-C744-9F22-192C4707D987}"/>
              </a:ext>
            </a:extLst>
          </p:cNvPr>
          <p:cNvPicPr>
            <a:picLocks noChangeAspect="1"/>
          </p:cNvPicPr>
          <p:nvPr/>
        </p:nvPicPr>
        <p:blipFill>
          <a:blip r:embed="rId7"/>
          <a:stretch>
            <a:fillRect/>
          </a:stretch>
        </p:blipFill>
        <p:spPr>
          <a:xfrm>
            <a:off x="7707285" y="4374207"/>
            <a:ext cx="1444269" cy="1119682"/>
          </a:xfrm>
          <a:prstGeom prst="rect">
            <a:avLst/>
          </a:prstGeom>
        </p:spPr>
      </p:pic>
    </p:spTree>
    <p:extLst>
      <p:ext uri="{BB962C8B-B14F-4D97-AF65-F5344CB8AC3E}">
        <p14:creationId xmlns:p14="http://schemas.microsoft.com/office/powerpoint/2010/main" val="3323960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60628E4-02C7-9C40-9914-B0295E395957}"/>
              </a:ext>
            </a:extLst>
          </p:cNvPr>
          <p:cNvPicPr>
            <a:picLocks noGrp="1" noChangeAspect="1"/>
          </p:cNvPicPr>
          <p:nvPr>
            <p:ph idx="1"/>
          </p:nvPr>
        </p:nvPicPr>
        <p:blipFill>
          <a:blip r:embed="rId3"/>
          <a:stretch>
            <a:fillRect/>
          </a:stretch>
        </p:blipFill>
        <p:spPr>
          <a:xfrm>
            <a:off x="457200" y="1"/>
            <a:ext cx="8229600" cy="5951792"/>
          </a:xfrm>
        </p:spPr>
      </p:pic>
      <p:sp>
        <p:nvSpPr>
          <p:cNvPr id="5" name="Slide Number Placeholder 4">
            <a:extLst>
              <a:ext uri="{FF2B5EF4-FFF2-40B4-BE49-F238E27FC236}">
                <a16:creationId xmlns:a16="http://schemas.microsoft.com/office/drawing/2014/main" id="{86454767-9268-0546-AC01-FEFDEA5EBE97}"/>
              </a:ext>
            </a:extLst>
          </p:cNvPr>
          <p:cNvSpPr>
            <a:spLocks noGrp="1"/>
          </p:cNvSpPr>
          <p:nvPr>
            <p:ph type="sldNum" sz="quarter" idx="11"/>
          </p:nvPr>
        </p:nvSpPr>
        <p:spPr/>
        <p:txBody>
          <a:bodyPr/>
          <a:lstStyle/>
          <a:p>
            <a:pPr>
              <a:defRPr/>
            </a:pPr>
            <a:fld id="{90BCEC60-966E-5046-BDA9-C52971E7D1CA}" type="slidenum">
              <a:rPr lang="en-US" altLang="en-US" smtClean="0"/>
              <a:pPr>
                <a:defRPr/>
              </a:pPr>
              <a:t>140</a:t>
            </a:fld>
            <a:endParaRPr lang="en-US" altLang="en-US"/>
          </a:p>
        </p:txBody>
      </p:sp>
      <p:sp>
        <p:nvSpPr>
          <p:cNvPr id="12" name="TextBox 11">
            <a:extLst>
              <a:ext uri="{FF2B5EF4-FFF2-40B4-BE49-F238E27FC236}">
                <a16:creationId xmlns:a16="http://schemas.microsoft.com/office/drawing/2014/main" id="{19C974D9-2CB2-1B41-A766-10B486CBB4FC}"/>
              </a:ext>
            </a:extLst>
          </p:cNvPr>
          <p:cNvSpPr txBox="1"/>
          <p:nvPr/>
        </p:nvSpPr>
        <p:spPr>
          <a:xfrm>
            <a:off x="5810058" y="4191000"/>
            <a:ext cx="2871299" cy="830997"/>
          </a:xfrm>
          <a:prstGeom prst="rect">
            <a:avLst/>
          </a:prstGeom>
          <a:noFill/>
        </p:spPr>
        <p:txBody>
          <a:bodyPr wrap="none" rtlCol="0">
            <a:spAutoFit/>
          </a:bodyPr>
          <a:lstStyle/>
          <a:p>
            <a:r>
              <a:rPr lang="en-US" dirty="0"/>
              <a:t>PID at smaller P</a:t>
            </a:r>
            <a:r>
              <a:rPr lang="en-US" baseline="-25000" dirty="0"/>
              <a:t>T</a:t>
            </a:r>
          </a:p>
          <a:p>
            <a:r>
              <a:rPr lang="en-US" dirty="0"/>
              <a:t>Large x at smaller y</a:t>
            </a:r>
          </a:p>
        </p:txBody>
      </p:sp>
      <p:sp>
        <p:nvSpPr>
          <p:cNvPr id="2" name="TextBox 1">
            <a:extLst>
              <a:ext uri="{FF2B5EF4-FFF2-40B4-BE49-F238E27FC236}">
                <a16:creationId xmlns:a16="http://schemas.microsoft.com/office/drawing/2014/main" id="{57FD90E1-2294-BF4C-A76F-4BF188FD6351}"/>
              </a:ext>
            </a:extLst>
          </p:cNvPr>
          <p:cNvSpPr txBox="1"/>
          <p:nvPr/>
        </p:nvSpPr>
        <p:spPr>
          <a:xfrm>
            <a:off x="0" y="914400"/>
            <a:ext cx="1657826" cy="461665"/>
          </a:xfrm>
          <a:prstGeom prst="rect">
            <a:avLst/>
          </a:prstGeom>
          <a:noFill/>
        </p:spPr>
        <p:txBody>
          <a:bodyPr wrap="none" rtlCol="0">
            <a:spAutoFit/>
          </a:bodyPr>
          <a:lstStyle/>
          <a:p>
            <a:r>
              <a:rPr lang="en-US" dirty="0"/>
              <a:t>Chris </a:t>
            </a:r>
            <a:r>
              <a:rPr lang="en-US" dirty="0" err="1"/>
              <a:t>Dilks</a:t>
            </a:r>
            <a:endParaRPr lang="en-US" dirty="0"/>
          </a:p>
        </p:txBody>
      </p:sp>
      <p:sp>
        <p:nvSpPr>
          <p:cNvPr id="3" name="Footer Placeholder 2">
            <a:extLst>
              <a:ext uri="{FF2B5EF4-FFF2-40B4-BE49-F238E27FC236}">
                <a16:creationId xmlns:a16="http://schemas.microsoft.com/office/drawing/2014/main" id="{094E97C6-D2B7-764B-BB68-B540178830AA}"/>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19992804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F6C2-3E6B-3147-A5D2-E102DA6A7E4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B0D9E31-8A88-9049-BD91-686FE0994F70}"/>
              </a:ext>
            </a:extLst>
          </p:cNvPr>
          <p:cNvPicPr>
            <a:picLocks noGrp="1" noChangeAspect="1"/>
          </p:cNvPicPr>
          <p:nvPr>
            <p:ph idx="1"/>
          </p:nvPr>
        </p:nvPicPr>
        <p:blipFill>
          <a:blip r:embed="rId2"/>
          <a:stretch>
            <a:fillRect/>
          </a:stretch>
        </p:blipFill>
        <p:spPr>
          <a:xfrm>
            <a:off x="152400" y="0"/>
            <a:ext cx="8991600" cy="5638800"/>
          </a:xfrm>
        </p:spPr>
      </p:pic>
      <p:sp>
        <p:nvSpPr>
          <p:cNvPr id="4" name="Footer Placeholder 3">
            <a:extLst>
              <a:ext uri="{FF2B5EF4-FFF2-40B4-BE49-F238E27FC236}">
                <a16:creationId xmlns:a16="http://schemas.microsoft.com/office/drawing/2014/main" id="{E675C9AB-8EA9-2A42-B8A7-2A9998650C96}"/>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17130C0B-751E-0C43-AA9C-22F4D0DAC36A}"/>
              </a:ext>
            </a:extLst>
          </p:cNvPr>
          <p:cNvSpPr>
            <a:spLocks noGrp="1"/>
          </p:cNvSpPr>
          <p:nvPr>
            <p:ph type="sldNum" sz="quarter" idx="11"/>
          </p:nvPr>
        </p:nvSpPr>
        <p:spPr/>
        <p:txBody>
          <a:bodyPr/>
          <a:lstStyle/>
          <a:p>
            <a:pPr>
              <a:defRPr/>
            </a:pPr>
            <a:fld id="{90BCEC60-966E-5046-BDA9-C52971E7D1CA}" type="slidenum">
              <a:rPr lang="en-US" altLang="en-US" smtClean="0"/>
              <a:pPr>
                <a:defRPr/>
              </a:pPr>
              <a:t>141</a:t>
            </a:fld>
            <a:endParaRPr lang="en-US" altLang="en-US"/>
          </a:p>
        </p:txBody>
      </p:sp>
      <p:sp>
        <p:nvSpPr>
          <p:cNvPr id="8" name="TextBox 7">
            <a:extLst>
              <a:ext uri="{FF2B5EF4-FFF2-40B4-BE49-F238E27FC236}">
                <a16:creationId xmlns:a16="http://schemas.microsoft.com/office/drawing/2014/main" id="{D619AA61-6DED-694E-BD1D-E215FF9A20FF}"/>
              </a:ext>
            </a:extLst>
          </p:cNvPr>
          <p:cNvSpPr txBox="1"/>
          <p:nvPr/>
        </p:nvSpPr>
        <p:spPr>
          <a:xfrm>
            <a:off x="152400" y="637530"/>
            <a:ext cx="1535998" cy="461665"/>
          </a:xfrm>
          <a:prstGeom prst="rect">
            <a:avLst/>
          </a:prstGeom>
          <a:noFill/>
        </p:spPr>
        <p:txBody>
          <a:bodyPr wrap="none" rtlCol="0">
            <a:spAutoFit/>
          </a:bodyPr>
          <a:lstStyle/>
          <a:p>
            <a:r>
              <a:rPr lang="en-US" dirty="0"/>
              <a:t>J.C. Peng</a:t>
            </a:r>
          </a:p>
        </p:txBody>
      </p:sp>
      <p:sp>
        <p:nvSpPr>
          <p:cNvPr id="9" name="TextBox 8">
            <a:extLst>
              <a:ext uri="{FF2B5EF4-FFF2-40B4-BE49-F238E27FC236}">
                <a16:creationId xmlns:a16="http://schemas.microsoft.com/office/drawing/2014/main" id="{A1446371-094F-1841-A28B-C65A1CFD45BC}"/>
              </a:ext>
            </a:extLst>
          </p:cNvPr>
          <p:cNvSpPr txBox="1"/>
          <p:nvPr/>
        </p:nvSpPr>
        <p:spPr>
          <a:xfrm>
            <a:off x="457200" y="5871517"/>
            <a:ext cx="8524321" cy="461665"/>
          </a:xfrm>
          <a:prstGeom prst="rect">
            <a:avLst/>
          </a:prstGeom>
          <a:noFill/>
        </p:spPr>
        <p:txBody>
          <a:bodyPr wrap="none" rtlCol="0">
            <a:spAutoFit/>
          </a:bodyPr>
          <a:lstStyle/>
          <a:p>
            <a:r>
              <a:rPr lang="en-US" dirty="0"/>
              <a:t>No significant effects expected below x~0.03 (within JLab25 )</a:t>
            </a:r>
          </a:p>
        </p:txBody>
      </p:sp>
    </p:spTree>
    <p:extLst>
      <p:ext uri="{BB962C8B-B14F-4D97-AF65-F5344CB8AC3E}">
        <p14:creationId xmlns:p14="http://schemas.microsoft.com/office/powerpoint/2010/main" val="33972768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750A4-0F80-0E48-96B1-90CE0CBDA0C2}"/>
              </a:ext>
            </a:extLst>
          </p:cNvPr>
          <p:cNvSpPr/>
          <p:nvPr/>
        </p:nvSpPr>
        <p:spPr>
          <a:xfrm>
            <a:off x="0" y="838200"/>
            <a:ext cx="9144000" cy="5663089"/>
          </a:xfrm>
          <a:prstGeom prst="rect">
            <a:avLst/>
          </a:prstGeom>
        </p:spPr>
        <p:txBody>
          <a:bodyPr wrap="square">
            <a:spAutoFit/>
          </a:bodyPr>
          <a:lstStyle/>
          <a:p>
            <a:r>
              <a:rPr lang="en-US" sz="1600" dirty="0">
                <a:solidFill>
                  <a:srgbClr val="222222"/>
                </a:solidFill>
              </a:rPr>
              <a:t>1) </a:t>
            </a:r>
            <a:r>
              <a:rPr lang="en-US" sz="1800" dirty="0">
                <a:solidFill>
                  <a:srgbClr val="222222"/>
                </a:solidFill>
              </a:rPr>
              <a:t>Discussions on details of TMD extractions, and validation of parameterizations, in particular in the kinematics used for projections for the new measurements </a:t>
            </a:r>
          </a:p>
          <a:p>
            <a:r>
              <a:rPr lang="en-US" sz="1600" dirty="0">
                <a:solidFill>
                  <a:srgbClr val="222222"/>
                </a:solidFill>
              </a:rPr>
              <a:t>  a) The role of PDFs and TMD FFs in the systematics of TMD PDF extraction</a:t>
            </a:r>
          </a:p>
          <a:p>
            <a:r>
              <a:rPr lang="en-US" sz="1600" dirty="0">
                <a:solidFill>
                  <a:srgbClr val="222222"/>
                </a:solidFill>
              </a:rPr>
              <a:t>  b) assumptions and cuts (ex. </a:t>
            </a:r>
            <a:r>
              <a:rPr lang="en-US" sz="1600" dirty="0" err="1">
                <a:solidFill>
                  <a:srgbClr val="222222"/>
                </a:solidFill>
              </a:rPr>
              <a:t>q_T</a:t>
            </a:r>
            <a:r>
              <a:rPr lang="en-US" sz="1600" dirty="0">
                <a:solidFill>
                  <a:srgbClr val="222222"/>
                </a:solidFill>
              </a:rPr>
              <a:t>/Q&lt;0.25 leading to dominance of DY in the large </a:t>
            </a:r>
            <a:r>
              <a:rPr lang="en-US" sz="1600" dirty="0" err="1">
                <a:solidFill>
                  <a:srgbClr val="222222"/>
                </a:solidFill>
              </a:rPr>
              <a:t>x,P</a:t>
            </a:r>
            <a:r>
              <a:rPr lang="en-US" sz="1600" baseline="-25000" dirty="0" err="1">
                <a:solidFill>
                  <a:srgbClr val="222222"/>
                </a:solidFill>
              </a:rPr>
              <a:t>T</a:t>
            </a:r>
            <a:r>
              <a:rPr lang="en-US" sz="1600" dirty="0">
                <a:solidFill>
                  <a:srgbClr val="222222"/>
                </a:solidFill>
              </a:rPr>
              <a:t>-kinematics</a:t>
            </a:r>
          </a:p>
          <a:p>
            <a:r>
              <a:rPr lang="en-US" sz="1600" dirty="0">
                <a:solidFill>
                  <a:srgbClr val="222222"/>
                </a:solidFill>
              </a:rPr>
              <a:t>  c) the role MC can play in understanding different limitations and approximations</a:t>
            </a:r>
          </a:p>
          <a:p>
            <a:r>
              <a:rPr lang="en-US" sz="1600" dirty="0">
                <a:solidFill>
                  <a:srgbClr val="222222"/>
                </a:solidFill>
              </a:rPr>
              <a:t>  d) comparison  of parameterizations used for projections, and availability of grids in public access</a:t>
            </a:r>
          </a:p>
          <a:p>
            <a:r>
              <a:rPr lang="en-US" sz="1600" dirty="0">
                <a:solidFill>
                  <a:srgbClr val="222222"/>
                </a:solidFill>
              </a:rPr>
              <a:t>2</a:t>
            </a:r>
            <a:r>
              <a:rPr lang="en-US" sz="1800" dirty="0">
                <a:solidFill>
                  <a:srgbClr val="222222"/>
                </a:solidFill>
              </a:rPr>
              <a:t>) The Radiative Corrections in hard scattering</a:t>
            </a:r>
            <a:endParaRPr lang="en-US" sz="1600" dirty="0">
              <a:solidFill>
                <a:srgbClr val="222222"/>
              </a:solidFill>
            </a:endParaRPr>
          </a:p>
          <a:p>
            <a:r>
              <a:rPr lang="en-US" sz="1600" dirty="0">
                <a:solidFill>
                  <a:srgbClr val="222222"/>
                </a:solidFill>
              </a:rPr>
              <a:t>    a) advantages and disadvantages of "old RC"</a:t>
            </a:r>
          </a:p>
          <a:p>
            <a:r>
              <a:rPr lang="en-US" sz="1600" dirty="0">
                <a:solidFill>
                  <a:srgbClr val="222222"/>
                </a:solidFill>
              </a:rPr>
              <a:t>    b) advantages and disadvantages of new RC (</a:t>
            </a:r>
            <a:r>
              <a:rPr lang="en-US" sz="1600" dirty="0" err="1">
                <a:solidFill>
                  <a:srgbClr val="222222"/>
                </a:solidFill>
              </a:rPr>
              <a:t>JLab</a:t>
            </a:r>
            <a:r>
              <a:rPr lang="en-US" sz="1600" dirty="0">
                <a:solidFill>
                  <a:srgbClr val="222222"/>
                </a:solidFill>
              </a:rPr>
              <a:t>)</a:t>
            </a:r>
          </a:p>
          <a:p>
            <a:r>
              <a:rPr lang="en-US" sz="1600" dirty="0">
                <a:solidFill>
                  <a:srgbClr val="222222"/>
                </a:solidFill>
              </a:rPr>
              <a:t>    c) impact of RC on the SIDIS at small y of EIC (y&lt;0.05)</a:t>
            </a:r>
          </a:p>
          <a:p>
            <a:r>
              <a:rPr lang="en-US" sz="1600" dirty="0">
                <a:solidFill>
                  <a:srgbClr val="222222"/>
                </a:solidFill>
              </a:rPr>
              <a:t>    d) impact of RC on large y for EIC and </a:t>
            </a:r>
            <a:r>
              <a:rPr lang="en-US" sz="1600" dirty="0" err="1">
                <a:solidFill>
                  <a:srgbClr val="222222"/>
                </a:solidFill>
              </a:rPr>
              <a:t>JLab</a:t>
            </a:r>
            <a:endParaRPr lang="en-US" sz="1600" dirty="0">
              <a:solidFill>
                <a:srgbClr val="222222"/>
              </a:solidFill>
            </a:endParaRPr>
          </a:p>
          <a:p>
            <a:r>
              <a:rPr lang="en-US" sz="1600" dirty="0">
                <a:solidFill>
                  <a:srgbClr val="222222"/>
                </a:solidFill>
              </a:rPr>
              <a:t>    e) impact of RC on </a:t>
            </a:r>
            <a:r>
              <a:rPr lang="en-US" sz="1600" dirty="0" err="1">
                <a:solidFill>
                  <a:srgbClr val="222222"/>
                </a:solidFill>
              </a:rPr>
              <a:t>e+e</a:t>
            </a:r>
            <a:r>
              <a:rPr lang="en-US" sz="1600" dirty="0">
                <a:solidFill>
                  <a:srgbClr val="222222"/>
                </a:solidFill>
              </a:rPr>
              <a:t>- extractions at large P_T</a:t>
            </a:r>
          </a:p>
          <a:p>
            <a:r>
              <a:rPr lang="en-US" sz="1600" dirty="0">
                <a:solidFill>
                  <a:srgbClr val="222222"/>
                </a:solidFill>
              </a:rPr>
              <a:t>    d) impact of radiative photons on detector performances, which may require having the radiative photons properly accounted in MC, both for internal and external radiation</a:t>
            </a:r>
            <a:br>
              <a:rPr lang="en-US" sz="1600" dirty="0">
                <a:solidFill>
                  <a:srgbClr val="222222"/>
                </a:solidFill>
              </a:rPr>
            </a:br>
            <a:r>
              <a:rPr lang="en-US" sz="1600" dirty="0">
                <a:solidFill>
                  <a:srgbClr val="222222"/>
                </a:solidFill>
              </a:rPr>
              <a:t>3) </a:t>
            </a:r>
            <a:r>
              <a:rPr lang="en-US" sz="1800" dirty="0">
                <a:solidFill>
                  <a:srgbClr val="222222"/>
                </a:solidFill>
              </a:rPr>
              <a:t>The scope of events to be considered when studying x-sections, multiplicities, and asymmetries. </a:t>
            </a:r>
            <a:r>
              <a:rPr lang="en-US" sz="1600" dirty="0">
                <a:solidFill>
                  <a:srgbClr val="222222"/>
                </a:solidFill>
              </a:rPr>
              <a:t>The main items could be:</a:t>
            </a:r>
          </a:p>
          <a:p>
            <a:r>
              <a:rPr lang="en-US" sz="1600" dirty="0">
                <a:solidFill>
                  <a:srgbClr val="222222"/>
                </a:solidFill>
              </a:rPr>
              <a:t>     a) Diffractive exclusive vector mesons, may or may not be properly accounted for in the fragmentation functions</a:t>
            </a:r>
          </a:p>
          <a:p>
            <a:r>
              <a:rPr lang="en-US" sz="1600" dirty="0">
                <a:solidFill>
                  <a:srgbClr val="222222"/>
                </a:solidFill>
              </a:rPr>
              <a:t>     b) Does the current SIDIS framework allow to properly account for exclusive processes, and diffractive VMs, in particular, Nobuo and Ted are suggesting to keep in the data sample?</a:t>
            </a:r>
          </a:p>
          <a:p>
            <a:r>
              <a:rPr lang="en-US" sz="1600" dirty="0">
                <a:solidFill>
                  <a:srgbClr val="222222"/>
                </a:solidFill>
              </a:rPr>
              <a:t>     b) The role of VMs, and possibilities to study  experimentally VMs separately from </a:t>
            </a:r>
            <a:r>
              <a:rPr lang="en-US" sz="1600" dirty="0" err="1">
                <a:solidFill>
                  <a:srgbClr val="222222"/>
                </a:solidFill>
              </a:rPr>
              <a:t>pions</a:t>
            </a:r>
            <a:r>
              <a:rPr lang="en-US" sz="1600" dirty="0">
                <a:solidFill>
                  <a:srgbClr val="222222"/>
                </a:solidFill>
              </a:rPr>
              <a:t>, and using the VM multiplicity and SSA data in the interpretation of the pion data </a:t>
            </a:r>
          </a:p>
        </p:txBody>
      </p:sp>
      <p:sp>
        <p:nvSpPr>
          <p:cNvPr id="5" name="Rectangle 4">
            <a:extLst>
              <a:ext uri="{FF2B5EF4-FFF2-40B4-BE49-F238E27FC236}">
                <a16:creationId xmlns:a16="http://schemas.microsoft.com/office/drawing/2014/main" id="{E4F825BE-2C52-F84B-891F-B85EED065A6C}"/>
              </a:ext>
            </a:extLst>
          </p:cNvPr>
          <p:cNvSpPr/>
          <p:nvPr/>
        </p:nvSpPr>
        <p:spPr>
          <a:xfrm>
            <a:off x="3124200" y="-82626"/>
            <a:ext cx="2082621" cy="646331"/>
          </a:xfrm>
          <a:prstGeom prst="rect">
            <a:avLst/>
          </a:prstGeom>
        </p:spPr>
        <p:txBody>
          <a:bodyPr wrap="none">
            <a:spAutoFit/>
          </a:bodyPr>
          <a:lstStyle/>
          <a:p>
            <a:r>
              <a:rPr lang="en-US" sz="3600" dirty="0">
                <a:solidFill>
                  <a:srgbClr val="222222"/>
                </a:solidFill>
              </a:rPr>
              <a:t>summary</a:t>
            </a:r>
          </a:p>
        </p:txBody>
      </p:sp>
      <p:sp>
        <p:nvSpPr>
          <p:cNvPr id="6" name="TextBox 5">
            <a:extLst>
              <a:ext uri="{FF2B5EF4-FFF2-40B4-BE49-F238E27FC236}">
                <a16:creationId xmlns:a16="http://schemas.microsoft.com/office/drawing/2014/main" id="{CAA9CE9D-300D-5047-9E30-97889FBD0D24}"/>
              </a:ext>
            </a:extLst>
          </p:cNvPr>
          <p:cNvSpPr txBox="1"/>
          <p:nvPr/>
        </p:nvSpPr>
        <p:spPr>
          <a:xfrm>
            <a:off x="-23814" y="375803"/>
            <a:ext cx="9472614" cy="307777"/>
          </a:xfrm>
          <a:prstGeom prst="rect">
            <a:avLst/>
          </a:prstGeom>
          <a:noFill/>
        </p:spPr>
        <p:txBody>
          <a:bodyPr wrap="square" rtlCol="0">
            <a:spAutoFit/>
          </a:bodyPr>
          <a:lstStyle/>
          <a:p>
            <a:r>
              <a:rPr lang="en-US" sz="1400" b="1" dirty="0"/>
              <a:t>To address in details some </a:t>
            </a:r>
            <a:r>
              <a:rPr lang="en-US" sz="1400" b="1"/>
              <a:t>of the raised </a:t>
            </a:r>
            <a:r>
              <a:rPr lang="en-US" sz="1400" b="1" dirty="0"/>
              <a:t>question there was a proposal to </a:t>
            </a:r>
            <a:r>
              <a:rPr lang="en-US" sz="1400" b="1"/>
              <a:t>have 3 dedicated meetings</a:t>
            </a:r>
            <a:endParaRPr lang="en-US" sz="1400" b="1" dirty="0"/>
          </a:p>
        </p:txBody>
      </p:sp>
      <p:cxnSp>
        <p:nvCxnSpPr>
          <p:cNvPr id="3" name="Straight Connector 2">
            <a:extLst>
              <a:ext uri="{FF2B5EF4-FFF2-40B4-BE49-F238E27FC236}">
                <a16:creationId xmlns:a16="http://schemas.microsoft.com/office/drawing/2014/main" id="{8035409D-8B27-964A-836B-1E6882941118}"/>
              </a:ext>
            </a:extLst>
          </p:cNvPr>
          <p:cNvCxnSpPr/>
          <p:nvPr/>
        </p:nvCxnSpPr>
        <p:spPr>
          <a:xfrm>
            <a:off x="0" y="1447800"/>
            <a:ext cx="838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E60EDAA-B97E-3544-A080-949592975C50}"/>
              </a:ext>
            </a:extLst>
          </p:cNvPr>
          <p:cNvCxnSpPr/>
          <p:nvPr/>
        </p:nvCxnSpPr>
        <p:spPr>
          <a:xfrm>
            <a:off x="0" y="2667000"/>
            <a:ext cx="838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B451E18-01A7-F64B-987A-7EE323803829}"/>
              </a:ext>
            </a:extLst>
          </p:cNvPr>
          <p:cNvCxnSpPr/>
          <p:nvPr/>
        </p:nvCxnSpPr>
        <p:spPr>
          <a:xfrm>
            <a:off x="152400" y="4876800"/>
            <a:ext cx="838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Footer Placeholder 8">
            <a:extLst>
              <a:ext uri="{FF2B5EF4-FFF2-40B4-BE49-F238E27FC236}">
                <a16:creationId xmlns:a16="http://schemas.microsoft.com/office/drawing/2014/main" id="{990E724F-CD83-CE45-BD48-7AFD28138F2A}"/>
              </a:ext>
            </a:extLst>
          </p:cNvPr>
          <p:cNvSpPr>
            <a:spLocks noGrp="1"/>
          </p:cNvSpPr>
          <p:nvPr>
            <p:ph type="ftr" sz="quarter" idx="10"/>
          </p:nvPr>
        </p:nvSpPr>
        <p:spPr/>
        <p:txBody>
          <a:bodyPr/>
          <a:lstStyle/>
          <a:p>
            <a:pPr>
              <a:defRPr/>
            </a:pPr>
            <a:r>
              <a:rPr lang="fi-FI"/>
              <a:t>H.Avakian, LNF-INFN, Dec 15</a:t>
            </a:r>
            <a:endParaRPr lang="en-US"/>
          </a:p>
        </p:txBody>
      </p:sp>
      <p:sp>
        <p:nvSpPr>
          <p:cNvPr id="10" name="Slide Number Placeholder 9">
            <a:extLst>
              <a:ext uri="{FF2B5EF4-FFF2-40B4-BE49-F238E27FC236}">
                <a16:creationId xmlns:a16="http://schemas.microsoft.com/office/drawing/2014/main" id="{FB658408-C772-A445-814C-3C8C9ABD8AB2}"/>
              </a:ext>
            </a:extLst>
          </p:cNvPr>
          <p:cNvSpPr>
            <a:spLocks noGrp="1"/>
          </p:cNvSpPr>
          <p:nvPr>
            <p:ph type="sldNum" sz="quarter" idx="11"/>
          </p:nvPr>
        </p:nvSpPr>
        <p:spPr/>
        <p:txBody>
          <a:bodyPr/>
          <a:lstStyle/>
          <a:p>
            <a:pPr>
              <a:defRPr/>
            </a:pPr>
            <a:fld id="{4BA5783D-3BB5-584C-9C96-3FCA05A560BB}" type="slidenum">
              <a:rPr lang="en-US" altLang="en-US" smtClean="0"/>
              <a:pPr>
                <a:defRPr/>
              </a:pPr>
              <a:t>142</a:t>
            </a:fld>
            <a:endParaRPr lang="en-US" altLang="en-US"/>
          </a:p>
        </p:txBody>
      </p:sp>
    </p:spTree>
    <p:extLst>
      <p:ext uri="{BB962C8B-B14F-4D97-AF65-F5344CB8AC3E}">
        <p14:creationId xmlns:p14="http://schemas.microsoft.com/office/powerpoint/2010/main" val="21125330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8443E9-3D6B-E44E-8B4E-BB41F82CB77A}"/>
              </a:ext>
            </a:extLst>
          </p:cNvPr>
          <p:cNvPicPr>
            <a:picLocks noChangeAspect="1"/>
          </p:cNvPicPr>
          <p:nvPr/>
        </p:nvPicPr>
        <p:blipFill>
          <a:blip r:embed="rId3"/>
          <a:stretch>
            <a:fillRect/>
          </a:stretch>
        </p:blipFill>
        <p:spPr>
          <a:xfrm>
            <a:off x="5457428" y="1734002"/>
            <a:ext cx="3634577" cy="2416994"/>
          </a:xfrm>
          <a:prstGeom prst="rect">
            <a:avLst/>
          </a:prstGeom>
        </p:spPr>
      </p:pic>
      <p:sp>
        <p:nvSpPr>
          <p:cNvPr id="2" name="Title 1"/>
          <p:cNvSpPr>
            <a:spLocks noGrp="1"/>
          </p:cNvSpPr>
          <p:nvPr>
            <p:ph type="title"/>
          </p:nvPr>
        </p:nvSpPr>
        <p:spPr/>
        <p:txBody>
          <a:bodyPr/>
          <a:lstStyle/>
          <a:p>
            <a:r>
              <a:rPr lang="en-US" dirty="0"/>
              <a:t>Multiplicities in SIDIS </a:t>
            </a:r>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143</a:t>
            </a:fld>
            <a:endParaRPr lang="en-US" altLang="en-US"/>
          </a:p>
        </p:txBody>
      </p:sp>
      <p:pic>
        <p:nvPicPr>
          <p:cNvPr id="6" name="Picture 5" descr="Screen Shot 2017-12-06 at 11.35.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295401"/>
            <a:ext cx="3924013" cy="3886200"/>
          </a:xfrm>
          <a:prstGeom prst="rect">
            <a:avLst/>
          </a:prstGeom>
        </p:spPr>
      </p:pic>
      <p:sp>
        <p:nvSpPr>
          <p:cNvPr id="8" name="TextBox 7"/>
          <p:cNvSpPr txBox="1"/>
          <p:nvPr/>
        </p:nvSpPr>
        <p:spPr>
          <a:xfrm>
            <a:off x="304800" y="5105400"/>
            <a:ext cx="3886200" cy="1323439"/>
          </a:xfrm>
          <a:prstGeom prst="rect">
            <a:avLst/>
          </a:prstGeom>
          <a:noFill/>
        </p:spPr>
        <p:txBody>
          <a:bodyPr wrap="square" rtlCol="0">
            <a:spAutoFit/>
          </a:bodyPr>
          <a:lstStyle/>
          <a:p>
            <a:r>
              <a:rPr lang="en-US" sz="2000" dirty="0"/>
              <a:t>Lower the beam energy, less phase space for high P</a:t>
            </a:r>
            <a:r>
              <a:rPr lang="en-US" sz="2000" baseline="-25000" dirty="0"/>
              <a:t>T, </a:t>
            </a:r>
          </a:p>
          <a:p>
            <a:r>
              <a:rPr lang="en-US" sz="2000" dirty="0"/>
              <a:t>Impact can be simulated, more significant for heavier VMs</a:t>
            </a:r>
            <a:endParaRPr lang="en-US" sz="2000" baseline="-25000" dirty="0"/>
          </a:p>
        </p:txBody>
      </p:sp>
      <p:sp>
        <p:nvSpPr>
          <p:cNvPr id="9" name="TextBox 8"/>
          <p:cNvSpPr txBox="1"/>
          <p:nvPr/>
        </p:nvSpPr>
        <p:spPr>
          <a:xfrm>
            <a:off x="152400" y="914400"/>
            <a:ext cx="2605589" cy="369332"/>
          </a:xfrm>
          <a:prstGeom prst="rect">
            <a:avLst/>
          </a:prstGeom>
          <a:noFill/>
        </p:spPr>
        <p:txBody>
          <a:bodyPr wrap="none" rtlCol="0">
            <a:spAutoFit/>
          </a:bodyPr>
          <a:lstStyle/>
          <a:p>
            <a:r>
              <a:rPr lang="en-US"/>
              <a:t>COMPASS:1709.07374</a:t>
            </a:r>
          </a:p>
        </p:txBody>
      </p:sp>
      <p:sp>
        <p:nvSpPr>
          <p:cNvPr id="11" name="TextBox 10"/>
          <p:cNvSpPr txBox="1"/>
          <p:nvPr/>
        </p:nvSpPr>
        <p:spPr>
          <a:xfrm>
            <a:off x="5029200" y="5181601"/>
            <a:ext cx="3657601" cy="1200329"/>
          </a:xfrm>
          <a:prstGeom prst="rect">
            <a:avLst/>
          </a:prstGeom>
          <a:noFill/>
        </p:spPr>
        <p:txBody>
          <a:bodyPr wrap="square" rtlCol="0">
            <a:spAutoFit/>
          </a:bodyPr>
          <a:lstStyle/>
          <a:p>
            <a:r>
              <a:rPr lang="en-US" sz="2400" dirty="0"/>
              <a:t>Main question: What is the origin of the tail starting at P</a:t>
            </a:r>
            <a:r>
              <a:rPr lang="en-US" sz="2400" baseline="-25000" dirty="0"/>
              <a:t>T</a:t>
            </a:r>
            <a:r>
              <a:rPr lang="en-US" sz="2400" dirty="0"/>
              <a:t>~0.6-0.7?</a:t>
            </a:r>
          </a:p>
        </p:txBody>
      </p:sp>
      <p:sp>
        <p:nvSpPr>
          <p:cNvPr id="3" name="Oval 2">
            <a:extLst>
              <a:ext uri="{FF2B5EF4-FFF2-40B4-BE49-F238E27FC236}">
                <a16:creationId xmlns:a16="http://schemas.microsoft.com/office/drawing/2014/main" id="{371BAEE6-F302-134D-B2AA-909447AEDC8E}"/>
              </a:ext>
            </a:extLst>
          </p:cNvPr>
          <p:cNvSpPr/>
          <p:nvPr/>
        </p:nvSpPr>
        <p:spPr>
          <a:xfrm>
            <a:off x="6530060" y="2226098"/>
            <a:ext cx="533400" cy="60960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1C168B-73F1-014C-8D95-D48FF84C36F6}"/>
              </a:ext>
            </a:extLst>
          </p:cNvPr>
          <p:cNvPicPr>
            <a:picLocks noChangeAspect="1"/>
          </p:cNvPicPr>
          <p:nvPr/>
        </p:nvPicPr>
        <p:blipFill>
          <a:blip r:embed="rId5"/>
          <a:stretch>
            <a:fillRect/>
          </a:stretch>
        </p:blipFill>
        <p:spPr>
          <a:xfrm>
            <a:off x="5966447" y="4116931"/>
            <a:ext cx="3070586" cy="310715"/>
          </a:xfrm>
          <a:prstGeom prst="rect">
            <a:avLst/>
          </a:prstGeom>
        </p:spPr>
      </p:pic>
      <p:pic>
        <p:nvPicPr>
          <p:cNvPr id="14" name="Picture 13">
            <a:extLst>
              <a:ext uri="{FF2B5EF4-FFF2-40B4-BE49-F238E27FC236}">
                <a16:creationId xmlns:a16="http://schemas.microsoft.com/office/drawing/2014/main" id="{8C1B1CE2-A8ED-2547-A01F-355263B4376A}"/>
              </a:ext>
            </a:extLst>
          </p:cNvPr>
          <p:cNvPicPr>
            <a:picLocks noChangeAspect="1"/>
          </p:cNvPicPr>
          <p:nvPr/>
        </p:nvPicPr>
        <p:blipFill>
          <a:blip r:embed="rId6"/>
          <a:stretch>
            <a:fillRect/>
          </a:stretch>
        </p:blipFill>
        <p:spPr>
          <a:xfrm>
            <a:off x="6660408" y="3717754"/>
            <a:ext cx="2241097" cy="366415"/>
          </a:xfrm>
          <a:prstGeom prst="rect">
            <a:avLst/>
          </a:prstGeom>
        </p:spPr>
      </p:pic>
      <p:pic>
        <p:nvPicPr>
          <p:cNvPr id="15" name="Picture 14">
            <a:extLst>
              <a:ext uri="{FF2B5EF4-FFF2-40B4-BE49-F238E27FC236}">
                <a16:creationId xmlns:a16="http://schemas.microsoft.com/office/drawing/2014/main" id="{096B10E9-83AB-3C46-9C89-8F6DBA49F979}"/>
              </a:ext>
            </a:extLst>
          </p:cNvPr>
          <p:cNvPicPr>
            <a:picLocks noChangeAspect="1"/>
          </p:cNvPicPr>
          <p:nvPr/>
        </p:nvPicPr>
        <p:blipFill>
          <a:blip r:embed="rId7"/>
          <a:stretch>
            <a:fillRect/>
          </a:stretch>
        </p:blipFill>
        <p:spPr>
          <a:xfrm>
            <a:off x="7775513" y="2225207"/>
            <a:ext cx="1117600" cy="303349"/>
          </a:xfrm>
          <a:prstGeom prst="rect">
            <a:avLst/>
          </a:prstGeom>
        </p:spPr>
      </p:pic>
      <p:cxnSp>
        <p:nvCxnSpPr>
          <p:cNvPr id="16" name="Straight Connector 15">
            <a:extLst>
              <a:ext uri="{FF2B5EF4-FFF2-40B4-BE49-F238E27FC236}">
                <a16:creationId xmlns:a16="http://schemas.microsoft.com/office/drawing/2014/main" id="{6AB8DE4E-09E5-C644-B64F-62A1414AF640}"/>
              </a:ext>
            </a:extLst>
          </p:cNvPr>
          <p:cNvCxnSpPr>
            <a:cxnSpLocks/>
          </p:cNvCxnSpPr>
          <p:nvPr/>
        </p:nvCxnSpPr>
        <p:spPr>
          <a:xfrm>
            <a:off x="6196405" y="1800956"/>
            <a:ext cx="1502908" cy="186482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8EA8C9D-3F5B-3A40-8C1C-9993CC5C3326}"/>
              </a:ext>
            </a:extLst>
          </p:cNvPr>
          <p:cNvCxnSpPr>
            <a:cxnSpLocks/>
          </p:cNvCxnSpPr>
          <p:nvPr/>
        </p:nvCxnSpPr>
        <p:spPr>
          <a:xfrm>
            <a:off x="6660408" y="2376881"/>
            <a:ext cx="0" cy="170728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AAD6810-A6CA-954B-95C8-4C459A290EAD}"/>
              </a:ext>
            </a:extLst>
          </p:cNvPr>
          <p:cNvCxnSpPr/>
          <p:nvPr/>
        </p:nvCxnSpPr>
        <p:spPr>
          <a:xfrm flipH="1">
            <a:off x="6196405" y="2376881"/>
            <a:ext cx="4089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F90D66D-4BA3-AD4A-BDEF-AFAA8787F624}"/>
              </a:ext>
            </a:extLst>
          </p:cNvPr>
          <p:cNvSpPr txBox="1"/>
          <p:nvPr/>
        </p:nvSpPr>
        <p:spPr>
          <a:xfrm>
            <a:off x="5905949" y="1256397"/>
            <a:ext cx="3016624" cy="307777"/>
          </a:xfrm>
          <a:prstGeom prst="rect">
            <a:avLst/>
          </a:prstGeom>
          <a:noFill/>
        </p:spPr>
        <p:txBody>
          <a:bodyPr wrap="square" rtlCol="0">
            <a:spAutoFit/>
          </a:bodyPr>
          <a:lstStyle/>
          <a:p>
            <a:r>
              <a:rPr lang="en-US" sz="1400" dirty="0"/>
              <a:t>Theory only describing  low P</a:t>
            </a:r>
            <a:r>
              <a:rPr lang="en-US" sz="1400" baseline="-25000" dirty="0"/>
              <a:t>T</a:t>
            </a:r>
          </a:p>
        </p:txBody>
      </p:sp>
      <p:sp>
        <p:nvSpPr>
          <p:cNvPr id="20" name="Footer Placeholder 19">
            <a:extLst>
              <a:ext uri="{FF2B5EF4-FFF2-40B4-BE49-F238E27FC236}">
                <a16:creationId xmlns:a16="http://schemas.microsoft.com/office/drawing/2014/main" id="{F4762110-1F4F-4940-8103-87C29EC5D7DE}"/>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41353940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687AA-6DF1-9D49-91D5-B4EC3B5E1E09}"/>
              </a:ext>
            </a:extLst>
          </p:cNvPr>
          <p:cNvPicPr>
            <a:picLocks noChangeAspect="1"/>
          </p:cNvPicPr>
          <p:nvPr/>
        </p:nvPicPr>
        <p:blipFill>
          <a:blip r:embed="rId2"/>
          <a:stretch>
            <a:fillRect/>
          </a:stretch>
        </p:blipFill>
        <p:spPr>
          <a:xfrm>
            <a:off x="76200" y="1128421"/>
            <a:ext cx="4760635" cy="5193268"/>
          </a:xfrm>
          <a:prstGeom prst="rect">
            <a:avLst/>
          </a:prstGeom>
        </p:spPr>
      </p:pic>
      <p:sp>
        <p:nvSpPr>
          <p:cNvPr id="2" name="Footer Placeholder 1">
            <a:extLst>
              <a:ext uri="{FF2B5EF4-FFF2-40B4-BE49-F238E27FC236}">
                <a16:creationId xmlns:a16="http://schemas.microsoft.com/office/drawing/2014/main" id="{F70A2CF4-157E-AD4A-A7AD-F8F371B1E256}"/>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A27315B7-6DB2-4B49-A249-470916BECB26}"/>
              </a:ext>
            </a:extLst>
          </p:cNvPr>
          <p:cNvSpPr>
            <a:spLocks noGrp="1"/>
          </p:cNvSpPr>
          <p:nvPr>
            <p:ph type="sldNum" sz="quarter" idx="11"/>
          </p:nvPr>
        </p:nvSpPr>
        <p:spPr/>
        <p:txBody>
          <a:bodyPr/>
          <a:lstStyle/>
          <a:p>
            <a:fld id="{656CFCE7-85A3-4772-AA05-7EC87A79CEFC}" type="slidenum">
              <a:rPr lang="en-US" altLang="en-US" smtClean="0"/>
              <a:pPr/>
              <a:t>144</a:t>
            </a:fld>
            <a:endParaRPr lang="en-US" altLang="en-US"/>
          </a:p>
        </p:txBody>
      </p:sp>
      <p:sp>
        <p:nvSpPr>
          <p:cNvPr id="4" name="TextBox 3">
            <a:extLst>
              <a:ext uri="{FF2B5EF4-FFF2-40B4-BE49-F238E27FC236}">
                <a16:creationId xmlns:a16="http://schemas.microsoft.com/office/drawing/2014/main" id="{0FA0B48B-A4D6-424F-9ACD-558595FA46BE}"/>
              </a:ext>
            </a:extLst>
          </p:cNvPr>
          <p:cNvSpPr txBox="1"/>
          <p:nvPr/>
        </p:nvSpPr>
        <p:spPr>
          <a:xfrm>
            <a:off x="2286000" y="12551"/>
            <a:ext cx="3461204" cy="584775"/>
          </a:xfrm>
          <a:prstGeom prst="rect">
            <a:avLst/>
          </a:prstGeom>
          <a:noFill/>
        </p:spPr>
        <p:txBody>
          <a:bodyPr wrap="none" rtlCol="0">
            <a:spAutoFit/>
          </a:bodyPr>
          <a:lstStyle/>
          <a:p>
            <a:r>
              <a:rPr lang="en-US" sz="3200" dirty="0"/>
              <a:t>COMPASS </a:t>
            </a:r>
            <a:r>
              <a:rPr lang="en-US" sz="3200" dirty="0" err="1"/>
              <a:t>Sivers</a:t>
            </a:r>
            <a:endParaRPr lang="en-US" sz="3200" dirty="0"/>
          </a:p>
        </p:txBody>
      </p:sp>
      <p:sp>
        <p:nvSpPr>
          <p:cNvPr id="7" name="Rectangle 6">
            <a:extLst>
              <a:ext uri="{FF2B5EF4-FFF2-40B4-BE49-F238E27FC236}">
                <a16:creationId xmlns:a16="http://schemas.microsoft.com/office/drawing/2014/main" id="{6E8443D9-B652-9745-93CB-6DABED1B709C}"/>
              </a:ext>
            </a:extLst>
          </p:cNvPr>
          <p:cNvSpPr/>
          <p:nvPr/>
        </p:nvSpPr>
        <p:spPr>
          <a:xfrm>
            <a:off x="304800" y="781501"/>
            <a:ext cx="3668505" cy="369332"/>
          </a:xfrm>
          <a:prstGeom prst="rect">
            <a:avLst/>
          </a:prstGeom>
        </p:spPr>
        <p:txBody>
          <a:bodyPr wrap="none">
            <a:spAutoFit/>
          </a:bodyPr>
          <a:lstStyle/>
          <a:p>
            <a:r>
              <a:rPr lang="en-US" dirty="0"/>
              <a:t>https://</a:t>
            </a:r>
            <a:r>
              <a:rPr lang="en-US" dirty="0" err="1"/>
              <a:t>arxiv.org</a:t>
            </a:r>
            <a:r>
              <a:rPr lang="en-US" dirty="0"/>
              <a:t>/pdf/1408.4405.pdf</a:t>
            </a:r>
          </a:p>
        </p:txBody>
      </p:sp>
      <p:sp>
        <p:nvSpPr>
          <p:cNvPr id="10" name="TextBox 9">
            <a:extLst>
              <a:ext uri="{FF2B5EF4-FFF2-40B4-BE49-F238E27FC236}">
                <a16:creationId xmlns:a16="http://schemas.microsoft.com/office/drawing/2014/main" id="{999E2452-D344-F943-B860-83CFD0856267}"/>
              </a:ext>
            </a:extLst>
          </p:cNvPr>
          <p:cNvSpPr txBox="1"/>
          <p:nvPr/>
        </p:nvSpPr>
        <p:spPr>
          <a:xfrm>
            <a:off x="7467600" y="1295400"/>
            <a:ext cx="883575" cy="369332"/>
          </a:xfrm>
          <a:prstGeom prst="rect">
            <a:avLst/>
          </a:prstGeom>
          <a:noFill/>
        </p:spPr>
        <p:txBody>
          <a:bodyPr wrap="none" rtlCol="0">
            <a:spAutoFit/>
          </a:bodyPr>
          <a:lstStyle/>
          <a:p>
            <a:r>
              <a:rPr lang="en-US" dirty="0"/>
              <a:t>x&gt;0.03</a:t>
            </a:r>
          </a:p>
        </p:txBody>
      </p:sp>
      <p:cxnSp>
        <p:nvCxnSpPr>
          <p:cNvPr id="12" name="Straight Connector 11">
            <a:extLst>
              <a:ext uri="{FF2B5EF4-FFF2-40B4-BE49-F238E27FC236}">
                <a16:creationId xmlns:a16="http://schemas.microsoft.com/office/drawing/2014/main" id="{309C4607-4451-DF44-A968-2B176413C0C7}"/>
              </a:ext>
            </a:extLst>
          </p:cNvPr>
          <p:cNvCxnSpPr/>
          <p:nvPr/>
        </p:nvCxnSpPr>
        <p:spPr>
          <a:xfrm flipV="1">
            <a:off x="3581400" y="1447800"/>
            <a:ext cx="0" cy="44383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274E626B-5DFB-E84C-B5B8-05CA7306BBD0}"/>
              </a:ext>
            </a:extLst>
          </p:cNvPr>
          <p:cNvPicPr>
            <a:picLocks noChangeAspect="1"/>
          </p:cNvPicPr>
          <p:nvPr/>
        </p:nvPicPr>
        <p:blipFill>
          <a:blip r:embed="rId3"/>
          <a:stretch>
            <a:fillRect/>
          </a:stretch>
        </p:blipFill>
        <p:spPr>
          <a:xfrm>
            <a:off x="4836835" y="1944426"/>
            <a:ext cx="4347132" cy="2946189"/>
          </a:xfrm>
          <a:prstGeom prst="rect">
            <a:avLst/>
          </a:prstGeom>
        </p:spPr>
      </p:pic>
    </p:spTree>
    <p:extLst>
      <p:ext uri="{BB962C8B-B14F-4D97-AF65-F5344CB8AC3E}">
        <p14:creationId xmlns:p14="http://schemas.microsoft.com/office/powerpoint/2010/main" val="14703938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76200" y="152400"/>
            <a:ext cx="8991600" cy="563563"/>
          </a:xfrm>
        </p:spPr>
        <p:txBody>
          <a:bodyPr/>
          <a:lstStyle/>
          <a:p>
            <a:r>
              <a:rPr lang="en-US" altLang="en-US" sz="2400" dirty="0"/>
              <a:t> Experiment</a:t>
            </a:r>
            <a:r>
              <a:rPr lang="en-US" altLang="ja-JP" sz="2400" dirty="0"/>
              <a:t> measure the full x-section with RC</a:t>
            </a:r>
            <a:endParaRPr lang="en-US" altLang="en-US" sz="2400" dirty="0"/>
          </a:p>
        </p:txBody>
      </p:sp>
      <p:sp>
        <p:nvSpPr>
          <p:cNvPr id="71682" name="TextBox 20"/>
          <p:cNvSpPr txBox="1">
            <a:spLocks noChangeArrowheads="1"/>
          </p:cNvSpPr>
          <p:nvPr/>
        </p:nvSpPr>
        <p:spPr bwMode="auto">
          <a:xfrm>
            <a:off x="152400" y="2971800"/>
            <a:ext cx="8610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Due to radiative corrections,  </a:t>
            </a:r>
            <a:r>
              <a:rPr lang="en-US" altLang="en-US" sz="1600" dirty="0">
                <a:latin typeface="Symbol" charset="2"/>
              </a:rPr>
              <a:t>f</a:t>
            </a:r>
            <a:r>
              <a:rPr lang="en-US" altLang="en-US" sz="1600" dirty="0"/>
              <a:t>-dependence of x-section will get more contributions</a:t>
            </a:r>
          </a:p>
          <a:p>
            <a:pPr eaLnBrk="1" hangingPunct="1">
              <a:spcBef>
                <a:spcPct val="0"/>
              </a:spcBef>
            </a:pPr>
            <a:r>
              <a:rPr lang="en-US" altLang="en-US" sz="1600" dirty="0"/>
              <a:t>Some moments will modify</a:t>
            </a:r>
          </a:p>
          <a:p>
            <a:pPr eaLnBrk="1" hangingPunct="1">
              <a:spcBef>
                <a:spcPct val="0"/>
              </a:spcBef>
            </a:pPr>
            <a:r>
              <a:rPr lang="en-US" altLang="en-US" sz="1600" dirty="0"/>
              <a:t>New moments may appear, which were suppressed before in the x-section</a:t>
            </a:r>
          </a:p>
        </p:txBody>
      </p:sp>
      <p:pic>
        <p:nvPicPr>
          <p:cNvPr id="71683" name="Picture 1"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8674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14600"/>
            <a:ext cx="8839200"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fi-FI"/>
              <a:t>H.Avakian, LNF-INFN, Dec 15</a:t>
            </a:r>
            <a:endParaRPr lang="en-US"/>
          </a:p>
        </p:txBody>
      </p:sp>
      <p:sp>
        <p:nvSpPr>
          <p:cNvPr id="7168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4717A10-A595-7840-B321-F9D4504AA9A0}" type="slidenum">
              <a:rPr lang="en-US" altLang="en-US" sz="1400"/>
              <a:pPr>
                <a:spcBef>
                  <a:spcPct val="0"/>
                </a:spcBef>
                <a:buFontTx/>
                <a:buNone/>
              </a:pPr>
              <a:t>145</a:t>
            </a:fld>
            <a:endParaRPr lang="en-US" altLang="en-US" sz="1400"/>
          </a:p>
        </p:txBody>
      </p:sp>
      <p:pic>
        <p:nvPicPr>
          <p:cNvPr id="71687" name="Picture 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038600"/>
            <a:ext cx="21272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8" name="TextBox 18"/>
          <p:cNvSpPr txBox="1">
            <a:spLocks noChangeArrowheads="1"/>
          </p:cNvSpPr>
          <p:nvPr/>
        </p:nvSpPr>
        <p:spPr bwMode="auto">
          <a:xfrm>
            <a:off x="7010400" y="3733800"/>
            <a:ext cx="2070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Simplest rad. correction</a:t>
            </a:r>
          </a:p>
        </p:txBody>
      </p:sp>
      <p:sp>
        <p:nvSpPr>
          <p:cNvPr id="71689" name="TextBox 18"/>
          <p:cNvSpPr txBox="1">
            <a:spLocks noChangeArrowheads="1"/>
          </p:cNvSpPr>
          <p:nvPr/>
        </p:nvSpPr>
        <p:spPr bwMode="auto">
          <a:xfrm>
            <a:off x="381000" y="3913188"/>
            <a:ext cx="2528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normalization</a:t>
            </a:r>
          </a:p>
        </p:txBody>
      </p:sp>
      <p:sp>
        <p:nvSpPr>
          <p:cNvPr id="71690" name="TextBox 19"/>
          <p:cNvSpPr txBox="1">
            <a:spLocks noChangeArrowheads="1"/>
          </p:cNvSpPr>
          <p:nvPr/>
        </p:nvSpPr>
        <p:spPr bwMode="auto">
          <a:xfrm>
            <a:off x="381000" y="5105400"/>
            <a:ext cx="1733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DSA</a:t>
            </a:r>
          </a:p>
        </p:txBody>
      </p:sp>
      <p:sp>
        <p:nvSpPr>
          <p:cNvPr id="71691" name="TextBox 22"/>
          <p:cNvSpPr txBox="1">
            <a:spLocks noChangeArrowheads="1"/>
          </p:cNvSpPr>
          <p:nvPr/>
        </p:nvSpPr>
        <p:spPr bwMode="auto">
          <a:xfrm>
            <a:off x="381000" y="4495800"/>
            <a:ext cx="17240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SSA</a:t>
            </a:r>
          </a:p>
        </p:txBody>
      </p:sp>
      <p:pic>
        <p:nvPicPr>
          <p:cNvPr id="71692" name="Picture 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800600"/>
            <a:ext cx="8153400"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93" name="Picture 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410200"/>
            <a:ext cx="6629400" cy="22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94" name="Picture 4"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191000"/>
            <a:ext cx="5562600"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5" name="TextBox 19"/>
          <p:cNvSpPr txBox="1">
            <a:spLocks noChangeArrowheads="1"/>
          </p:cNvSpPr>
          <p:nvPr/>
        </p:nvSpPr>
        <p:spPr bwMode="auto">
          <a:xfrm>
            <a:off x="381000" y="6019800"/>
            <a:ext cx="86106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Simultaneous extraction of all moments is important also because of correlations!</a:t>
            </a:r>
          </a:p>
        </p:txBody>
      </p:sp>
      <p:sp>
        <p:nvSpPr>
          <p:cNvPr id="71696" name="TextBox 1"/>
          <p:cNvSpPr txBox="1">
            <a:spLocks noChangeArrowheads="1"/>
          </p:cNvSpPr>
          <p:nvPr/>
        </p:nvSpPr>
        <p:spPr bwMode="auto">
          <a:xfrm>
            <a:off x="0" y="762000"/>
            <a:ext cx="237712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dirty="0"/>
              <a:t>I. </a:t>
            </a:r>
            <a:r>
              <a:rPr lang="en-US" altLang="en-US" sz="1200" dirty="0" err="1"/>
              <a:t>Akushevich</a:t>
            </a:r>
            <a:r>
              <a:rPr lang="en-US" altLang="en-US" sz="1200" dirty="0"/>
              <a:t> et al (LDRD-2018)</a:t>
            </a:r>
          </a:p>
        </p:txBody>
      </p:sp>
      <p:pic>
        <p:nvPicPr>
          <p:cNvPr id="71697" name="Picture 14" descr="Screen Shot 2014-07-11 at 9.50.21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914400"/>
            <a:ext cx="2528888"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98" name="Picture 12" descr="Screen Shot 2015-03-25 at 6.47.50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838200"/>
            <a:ext cx="1443037"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9" name="Rectangle 2"/>
          <p:cNvSpPr>
            <a:spLocks noChangeArrowheads="1"/>
          </p:cNvSpPr>
          <p:nvPr/>
        </p:nvSpPr>
        <p:spPr bwMode="auto">
          <a:xfrm>
            <a:off x="0" y="1524000"/>
            <a:ext cx="6858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Due to radiative corrections,  </a:t>
            </a:r>
            <a:r>
              <a:rPr lang="en-US" altLang="en-US" sz="1600" dirty="0">
                <a:latin typeface="Symbol" charset="2"/>
              </a:rPr>
              <a:t>f</a:t>
            </a:r>
            <a:r>
              <a:rPr lang="en-US" altLang="en-US" sz="1600" dirty="0"/>
              <a:t>-dependence of x-section will get multiplicative R</a:t>
            </a:r>
            <a:r>
              <a:rPr lang="en-US" altLang="en-US" sz="1600" baseline="-25000" dirty="0"/>
              <a:t>M</a:t>
            </a:r>
            <a:r>
              <a:rPr lang="en-US" altLang="en-US" sz="1600" dirty="0"/>
              <a:t> and additive R</a:t>
            </a:r>
            <a:r>
              <a:rPr lang="en-US" altLang="en-US" sz="1600" baseline="-25000" dirty="0"/>
              <a:t>A </a:t>
            </a:r>
            <a:r>
              <a:rPr lang="en-US" altLang="en-US" sz="1600" dirty="0"/>
              <a:t>corrections, which could be calculated from the full Born (</a:t>
            </a:r>
            <a:r>
              <a:rPr lang="en-US" altLang="en-US" sz="1600" dirty="0">
                <a:latin typeface="Symbol" charset="2"/>
              </a:rPr>
              <a:t>s</a:t>
            </a:r>
            <a:r>
              <a:rPr lang="en-US" altLang="en-US" sz="1600" baseline="-25000" dirty="0"/>
              <a:t>0</a:t>
            </a:r>
            <a:r>
              <a:rPr lang="en-US" altLang="en-US" sz="1600" dirty="0"/>
              <a:t>) cross section for the process of interest</a:t>
            </a:r>
          </a:p>
        </p:txBody>
      </p:sp>
    </p:spTree>
    <p:extLst>
      <p:ext uri="{BB962C8B-B14F-4D97-AF65-F5344CB8AC3E}">
        <p14:creationId xmlns:p14="http://schemas.microsoft.com/office/powerpoint/2010/main" val="2207100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7411F36D-0389-46CF-ABB0-C27EBEC80485}"/>
              </a:ext>
            </a:extLst>
          </p:cNvPr>
          <p:cNvSpPr>
            <a:spLocks noGrp="1" noChangeArrowheads="1"/>
          </p:cNvSpPr>
          <p:nvPr>
            <p:ph type="title"/>
          </p:nvPr>
        </p:nvSpPr>
        <p:spPr>
          <a:xfrm>
            <a:off x="0" y="160338"/>
            <a:ext cx="8686800" cy="487362"/>
          </a:xfrm>
        </p:spPr>
        <p:txBody>
          <a:bodyPr/>
          <a:lstStyle/>
          <a:p>
            <a:r>
              <a:rPr lang="en-US" altLang="en-US" sz="2800">
                <a:ea typeface="ＭＳ Ｐゴシック" panose="020B0600070205080204" pitchFamily="34" charset="-128"/>
              </a:rPr>
              <a:t>3D PDF Extraction and VAlidation (EVA) framework</a:t>
            </a:r>
          </a:p>
        </p:txBody>
      </p:sp>
      <p:sp>
        <p:nvSpPr>
          <p:cNvPr id="72706" name="Rectangle 5">
            <a:extLst>
              <a:ext uri="{FF2B5EF4-FFF2-40B4-BE49-F238E27FC236}">
                <a16:creationId xmlns:a16="http://schemas.microsoft.com/office/drawing/2014/main" id="{A26C0D42-9E5C-445B-8B80-9494621743A8}"/>
              </a:ext>
            </a:extLst>
          </p:cNvPr>
          <p:cNvSpPr>
            <a:spLocks noChangeArrowheads="1"/>
          </p:cNvSpPr>
          <p:nvPr/>
        </p:nvSpPr>
        <p:spPr bwMode="auto">
          <a:xfrm>
            <a:off x="215900" y="5562600"/>
            <a:ext cx="8912225"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Development of a reliable techniques for the extraction of 3D PDFs and fragmentation functions from the </a:t>
            </a:r>
            <a:r>
              <a:rPr lang="en-US" altLang="en-US" sz="1800">
                <a:solidFill>
                  <a:srgbClr val="FF0000"/>
                </a:solidFill>
              </a:rPr>
              <a:t>multidimensional</a:t>
            </a:r>
            <a:r>
              <a:rPr lang="en-US" altLang="en-US" sz="1800"/>
              <a:t> experimental observables with controlled systematics requires close collaboration of experiment, theory and computing</a:t>
            </a:r>
          </a:p>
        </p:txBody>
      </p:sp>
      <p:sp>
        <p:nvSpPr>
          <p:cNvPr id="72707" name="TextBox 6">
            <a:extLst>
              <a:ext uri="{FF2B5EF4-FFF2-40B4-BE49-F238E27FC236}">
                <a16:creationId xmlns:a16="http://schemas.microsoft.com/office/drawing/2014/main" id="{3117C523-4362-4808-AA39-A8BC314CD52D}"/>
              </a:ext>
            </a:extLst>
          </p:cNvPr>
          <p:cNvSpPr txBox="1">
            <a:spLocks noChangeArrowheads="1"/>
          </p:cNvSpPr>
          <p:nvPr/>
        </p:nvSpPr>
        <p:spPr bwMode="auto">
          <a:xfrm>
            <a:off x="76200" y="2971800"/>
            <a:ext cx="20320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Data Counts</a:t>
            </a:r>
          </a:p>
          <a:p>
            <a:pPr eaLnBrk="1" hangingPunct="1">
              <a:spcBef>
                <a:spcPct val="0"/>
              </a:spcBef>
              <a:buFontTx/>
              <a:buNone/>
            </a:pPr>
            <a:r>
              <a:rPr lang="en-US" altLang="en-US" sz="1800"/>
              <a:t> (x-sections, multiplicities,….)</a:t>
            </a:r>
          </a:p>
        </p:txBody>
      </p:sp>
      <p:sp>
        <p:nvSpPr>
          <p:cNvPr id="72708" name="TextBox 8">
            <a:extLst>
              <a:ext uri="{FF2B5EF4-FFF2-40B4-BE49-F238E27FC236}">
                <a16:creationId xmlns:a16="http://schemas.microsoft.com/office/drawing/2014/main" id="{894E82A4-53B3-4805-B993-3DE96F83DC8A}"/>
              </a:ext>
            </a:extLst>
          </p:cNvPr>
          <p:cNvSpPr txBox="1">
            <a:spLocks noChangeArrowheads="1"/>
          </p:cNvSpPr>
          <p:nvPr/>
        </p:nvSpPr>
        <p:spPr bwMode="auto">
          <a:xfrm>
            <a:off x="5029200" y="20574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QCD fundamentals</a:t>
            </a:r>
          </a:p>
        </p:txBody>
      </p:sp>
      <p:sp>
        <p:nvSpPr>
          <p:cNvPr id="72709" name="TextBox 10">
            <a:extLst>
              <a:ext uri="{FF2B5EF4-FFF2-40B4-BE49-F238E27FC236}">
                <a16:creationId xmlns:a16="http://schemas.microsoft.com/office/drawing/2014/main" id="{7508B224-64DC-4277-AB76-95F0FCB82AA0}"/>
              </a:ext>
            </a:extLst>
          </p:cNvPr>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Library for Structure Function (SF) calculations</a:t>
            </a:r>
          </a:p>
          <a:p>
            <a:pPr eaLnBrk="1" hangingPunct="1">
              <a:spcBef>
                <a:spcPct val="0"/>
              </a:spcBef>
              <a:buFontTx/>
              <a:buNone/>
            </a:pPr>
            <a:endParaRPr lang="en-US" altLang="en-US" sz="1800"/>
          </a:p>
          <a:p>
            <a:pPr eaLnBrk="1" hangingPunct="1">
              <a:spcBef>
                <a:spcPct val="0"/>
              </a:spcBef>
              <a:buFontTx/>
              <a:buNone/>
            </a:pPr>
            <a:r>
              <a:rPr lang="en-US" altLang="en-US" sz="1800"/>
              <a:t>3D PDF and  FF </a:t>
            </a:r>
            <a:r>
              <a:rPr lang="en-US" altLang="en-US" sz="1400"/>
              <a:t>(models,</a:t>
            </a:r>
          </a:p>
          <a:p>
            <a:pPr eaLnBrk="1" hangingPunct="1">
              <a:spcBef>
                <a:spcPct val="0"/>
              </a:spcBef>
              <a:buFontTx/>
              <a:buNone/>
            </a:pPr>
            <a:r>
              <a:rPr lang="en-US" altLang="en-US" sz="1400"/>
              <a:t>parametrizations)</a:t>
            </a:r>
          </a:p>
        </p:txBody>
      </p:sp>
      <p:sp>
        <p:nvSpPr>
          <p:cNvPr id="72710" name="TextBox 12">
            <a:extLst>
              <a:ext uri="{FF2B5EF4-FFF2-40B4-BE49-F238E27FC236}">
                <a16:creationId xmlns:a16="http://schemas.microsoft.com/office/drawing/2014/main" id="{718A8AAC-7F3C-4E31-86FA-7D5339C8D658}"/>
              </a:ext>
            </a:extLst>
          </p:cNvPr>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Hard Scattering MC (GEANT, FASTMC,</a:t>
            </a:r>
            <a:r>
              <a:rPr lang="is-IS" altLang="en-US" sz="1800"/>
              <a:t>…)</a:t>
            </a:r>
            <a:endParaRPr lang="en-US" altLang="en-US" sz="1800"/>
          </a:p>
        </p:txBody>
      </p:sp>
      <p:sp>
        <p:nvSpPr>
          <p:cNvPr id="72711" name="TextBox 13">
            <a:extLst>
              <a:ext uri="{FF2B5EF4-FFF2-40B4-BE49-F238E27FC236}">
                <a16:creationId xmlns:a16="http://schemas.microsoft.com/office/drawing/2014/main" id="{58B20791-D9B3-47BC-9256-2E0B11E4E5B4}"/>
              </a:ext>
            </a:extLst>
          </p:cNvPr>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Extract 3D PDFs</a:t>
            </a:r>
          </a:p>
        </p:txBody>
      </p:sp>
      <p:cxnSp>
        <p:nvCxnSpPr>
          <p:cNvPr id="16" name="Straight Arrow Connector 15">
            <a:extLst>
              <a:ext uri="{FF2B5EF4-FFF2-40B4-BE49-F238E27FC236}">
                <a16:creationId xmlns:a16="http://schemas.microsoft.com/office/drawing/2014/main" id="{EC9879BE-5733-C642-A23F-DBE324F7A0FD}"/>
              </a:ext>
            </a:extLst>
          </p:cNvPr>
          <p:cNvCxnSpPr>
            <a:cxnSpLocks noChangeShapeType="1"/>
          </p:cNvCxnSpPr>
          <p:nvPr/>
        </p:nvCxnSpPr>
        <p:spPr bwMode="auto">
          <a:xfrm>
            <a:off x="1295400" y="3962400"/>
            <a:ext cx="914400" cy="609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1EB369F7-81B3-5A47-BE6F-23E579B94A33}"/>
              </a:ext>
            </a:extLst>
          </p:cNvPr>
          <p:cNvCxnSpPr>
            <a:cxnSpLocks noChangeShapeType="1"/>
          </p:cNvCxnSpPr>
          <p:nvPr/>
        </p:nvCxnSpPr>
        <p:spPr bwMode="auto">
          <a:xfrm flipH="1" flipV="1">
            <a:off x="2743200" y="1676400"/>
            <a:ext cx="15240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1EF8A579-45BF-D04F-ACDE-ACF0595694D6}"/>
              </a:ext>
            </a:extLst>
          </p:cNvPr>
          <p:cNvCxnSpPr>
            <a:cxnSpLocks noChangeShapeType="1"/>
          </p:cNvCxnSpPr>
          <p:nvPr/>
        </p:nvCxnSpPr>
        <p:spPr bwMode="auto">
          <a:xfrm flipH="1">
            <a:off x="1524000" y="1676400"/>
            <a:ext cx="533400" cy="457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Arrow Connector 29">
            <a:extLst>
              <a:ext uri="{FF2B5EF4-FFF2-40B4-BE49-F238E27FC236}">
                <a16:creationId xmlns:a16="http://schemas.microsoft.com/office/drawing/2014/main" id="{3F664F16-FEB5-444D-B552-DD98CFAD44EF}"/>
              </a:ext>
            </a:extLst>
          </p:cNvPr>
          <p:cNvCxnSpPr>
            <a:cxnSpLocks noChangeShapeType="1"/>
          </p:cNvCxnSpPr>
          <p:nvPr/>
        </p:nvCxnSpPr>
        <p:spPr bwMode="auto">
          <a:xfrm flipH="1">
            <a:off x="7924800" y="4343400"/>
            <a:ext cx="1588" cy="390525"/>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7F057EC5-3CC6-014D-A90C-C1AAA88A21E6}"/>
              </a:ext>
            </a:extLst>
          </p:cNvPr>
          <p:cNvCxnSpPr>
            <a:cxnSpLocks noChangeShapeType="1"/>
          </p:cNvCxnSpPr>
          <p:nvPr/>
        </p:nvCxnSpPr>
        <p:spPr bwMode="auto">
          <a:xfrm>
            <a:off x="6553200" y="2819400"/>
            <a:ext cx="557213" cy="0"/>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17" name="Rectangle 20">
            <a:extLst>
              <a:ext uri="{FF2B5EF4-FFF2-40B4-BE49-F238E27FC236}">
                <a16:creationId xmlns:a16="http://schemas.microsoft.com/office/drawing/2014/main" id="{64870783-4B3B-4412-9B21-8E33F7664373}"/>
              </a:ext>
            </a:extLst>
          </p:cNvPr>
          <p:cNvSpPr>
            <a:spLocks noChangeArrowheads="1"/>
          </p:cNvSpPr>
          <p:nvPr/>
        </p:nvSpPr>
        <p:spPr bwMode="auto">
          <a:xfrm>
            <a:off x="6216650" y="973138"/>
            <a:ext cx="2927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TED meetings at JLab to finalize goals and coordinate efforts</a:t>
            </a:r>
          </a:p>
          <a:p>
            <a:pPr eaLnBrk="1" hangingPunct="1">
              <a:spcBef>
                <a:spcPct val="0"/>
              </a:spcBef>
              <a:buFontTx/>
              <a:buNone/>
            </a:pPr>
            <a:endParaRPr lang="en-US" altLang="en-US" sz="1400"/>
          </a:p>
        </p:txBody>
      </p:sp>
      <p:sp>
        <p:nvSpPr>
          <p:cNvPr id="24" name="Rectangle 23">
            <a:extLst>
              <a:ext uri="{FF2B5EF4-FFF2-40B4-BE49-F238E27FC236}">
                <a16:creationId xmlns:a16="http://schemas.microsoft.com/office/drawing/2014/main" id="{B8C30074-6C31-6543-AD21-FEBE1028B423}"/>
              </a:ext>
            </a:extLst>
          </p:cNvPr>
          <p:cNvSpPr>
            <a:spLocks noChangeArrowheads="1"/>
          </p:cNvSpPr>
          <p:nvPr/>
        </p:nvSpPr>
        <p:spPr bwMode="auto">
          <a:xfrm>
            <a:off x="4953000" y="2057400"/>
            <a:ext cx="1752600" cy="2819400"/>
          </a:xfrm>
          <a:prstGeom prst="rect">
            <a:avLst/>
          </a:prstGeom>
          <a:noFill/>
          <a:ln w="9525">
            <a:solidFill>
              <a:schemeClr val="tx1"/>
            </a:solidFill>
            <a:prstDash val="dash"/>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72719" name="TextBox 13">
            <a:extLst>
              <a:ext uri="{FF2B5EF4-FFF2-40B4-BE49-F238E27FC236}">
                <a16:creationId xmlns:a16="http://schemas.microsoft.com/office/drawing/2014/main" id="{180C19AD-B081-42B5-8050-B9A535720991}"/>
              </a:ext>
            </a:extLst>
          </p:cNvPr>
          <p:cNvSpPr txBox="1">
            <a:spLocks noChangeArrowheads="1"/>
          </p:cNvSpPr>
          <p:nvPr/>
        </p:nvSpPr>
        <p:spPr bwMode="auto">
          <a:xfrm>
            <a:off x="2590800" y="2662238"/>
            <a:ext cx="838200" cy="461962"/>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Radiative </a:t>
            </a:r>
          </a:p>
          <a:p>
            <a:pPr eaLnBrk="1" hangingPunct="1">
              <a:spcBef>
                <a:spcPct val="0"/>
              </a:spcBef>
              <a:buFontTx/>
              <a:buNone/>
            </a:pPr>
            <a:r>
              <a:rPr lang="en-US" altLang="en-US" sz="1200"/>
              <a:t>x-section</a:t>
            </a:r>
          </a:p>
        </p:txBody>
      </p:sp>
      <p:cxnSp>
        <p:nvCxnSpPr>
          <p:cNvPr id="39" name="Straight Arrow Connector 38">
            <a:extLst>
              <a:ext uri="{FF2B5EF4-FFF2-40B4-BE49-F238E27FC236}">
                <a16:creationId xmlns:a16="http://schemas.microsoft.com/office/drawing/2014/main" id="{A341B119-B505-1841-B179-30E48328023C}"/>
              </a:ext>
            </a:extLst>
          </p:cNvPr>
          <p:cNvCxnSpPr>
            <a:cxnSpLocks noChangeShapeType="1"/>
          </p:cNvCxnSpPr>
          <p:nvPr/>
        </p:nvCxnSpPr>
        <p:spPr bwMode="auto">
          <a:xfrm flipV="1">
            <a:off x="6629400" y="4267200"/>
            <a:ext cx="557213" cy="228600"/>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21" name="TextBox 12">
            <a:extLst>
              <a:ext uri="{FF2B5EF4-FFF2-40B4-BE49-F238E27FC236}">
                <a16:creationId xmlns:a16="http://schemas.microsoft.com/office/drawing/2014/main" id="{539EB8AA-D070-4ECC-87A2-C70B72797FC4}"/>
              </a:ext>
            </a:extLst>
          </p:cNvPr>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SIDIS,DY,e+/e-)</a:t>
            </a:r>
          </a:p>
          <a:p>
            <a:pPr eaLnBrk="1" hangingPunct="1">
              <a:spcBef>
                <a:spcPct val="0"/>
              </a:spcBef>
              <a:buFontTx/>
              <a:buNone/>
            </a:pPr>
            <a:r>
              <a:rPr lang="en-US" altLang="en-US" sz="1800"/>
              <a:t>experiments</a:t>
            </a:r>
          </a:p>
        </p:txBody>
      </p:sp>
      <p:cxnSp>
        <p:nvCxnSpPr>
          <p:cNvPr id="43" name="Straight Arrow Connector 42">
            <a:extLst>
              <a:ext uri="{FF2B5EF4-FFF2-40B4-BE49-F238E27FC236}">
                <a16:creationId xmlns:a16="http://schemas.microsoft.com/office/drawing/2014/main" id="{36F9826D-A6B2-8B44-8045-64B0C6F4048B}"/>
              </a:ext>
            </a:extLst>
          </p:cNvPr>
          <p:cNvCxnSpPr>
            <a:cxnSpLocks noChangeShapeType="1"/>
          </p:cNvCxnSpPr>
          <p:nvPr/>
        </p:nvCxnSpPr>
        <p:spPr bwMode="auto">
          <a:xfrm>
            <a:off x="685800" y="1676400"/>
            <a:ext cx="304800" cy="457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23" name="TextBox 13">
            <a:extLst>
              <a:ext uri="{FF2B5EF4-FFF2-40B4-BE49-F238E27FC236}">
                <a16:creationId xmlns:a16="http://schemas.microsoft.com/office/drawing/2014/main" id="{2289FEE2-B074-4592-B38D-A9EE14879412}"/>
              </a:ext>
            </a:extLst>
          </p:cNvPr>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x-section  calculations</a:t>
            </a:r>
          </a:p>
        </p:txBody>
      </p:sp>
      <p:sp>
        <p:nvSpPr>
          <p:cNvPr id="72724" name="TextBox 13">
            <a:extLst>
              <a:ext uri="{FF2B5EF4-FFF2-40B4-BE49-F238E27FC236}">
                <a16:creationId xmlns:a16="http://schemas.microsoft.com/office/drawing/2014/main" id="{6A9B8F31-CB9B-44AC-BCCE-B61DE3968D1D}"/>
              </a:ext>
            </a:extLst>
          </p:cNvPr>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SF calculations</a:t>
            </a:r>
          </a:p>
        </p:txBody>
      </p:sp>
      <p:cxnSp>
        <p:nvCxnSpPr>
          <p:cNvPr id="28" name="Straight Arrow Connector 27">
            <a:extLst>
              <a:ext uri="{FF2B5EF4-FFF2-40B4-BE49-F238E27FC236}">
                <a16:creationId xmlns:a16="http://schemas.microsoft.com/office/drawing/2014/main" id="{237D97D4-C67A-2943-B3FA-938A57B90EAD}"/>
              </a:ext>
            </a:extLst>
          </p:cNvPr>
          <p:cNvCxnSpPr>
            <a:cxnSpLocks noChangeShapeType="1"/>
          </p:cNvCxnSpPr>
          <p:nvPr/>
        </p:nvCxnSpPr>
        <p:spPr bwMode="auto">
          <a:xfrm flipH="1">
            <a:off x="4724400" y="2895600"/>
            <a:ext cx="381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ED294D58-84F5-1445-ADB4-5E677EC3F36E}"/>
              </a:ext>
            </a:extLst>
          </p:cNvPr>
          <p:cNvCxnSpPr>
            <a:cxnSpLocks noChangeShapeType="1"/>
          </p:cNvCxnSpPr>
          <p:nvPr/>
        </p:nvCxnSpPr>
        <p:spPr bwMode="auto">
          <a:xfrm flipH="1">
            <a:off x="3429000" y="2895600"/>
            <a:ext cx="2286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27" name="TextBox 13">
            <a:extLst>
              <a:ext uri="{FF2B5EF4-FFF2-40B4-BE49-F238E27FC236}">
                <a16:creationId xmlns:a16="http://schemas.microsoft.com/office/drawing/2014/main" id="{414E8CCE-3903-45EF-980A-13D00149369B}"/>
              </a:ext>
            </a:extLst>
          </p:cNvPr>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Defined set of assumptions</a:t>
            </a:r>
          </a:p>
        </p:txBody>
      </p:sp>
      <p:cxnSp>
        <p:nvCxnSpPr>
          <p:cNvPr id="32" name="Straight Arrow Connector 31">
            <a:extLst>
              <a:ext uri="{FF2B5EF4-FFF2-40B4-BE49-F238E27FC236}">
                <a16:creationId xmlns:a16="http://schemas.microsoft.com/office/drawing/2014/main" id="{AC5BF588-356B-BA4C-B288-097518C02B73}"/>
              </a:ext>
            </a:extLst>
          </p:cNvPr>
          <p:cNvCxnSpPr>
            <a:cxnSpLocks noChangeShapeType="1"/>
          </p:cNvCxnSpPr>
          <p:nvPr/>
        </p:nvCxnSpPr>
        <p:spPr bwMode="auto">
          <a:xfrm flipV="1">
            <a:off x="5791200" y="3125788"/>
            <a:ext cx="0" cy="30321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Arrow Connector 33">
            <a:extLst>
              <a:ext uri="{FF2B5EF4-FFF2-40B4-BE49-F238E27FC236}">
                <a16:creationId xmlns:a16="http://schemas.microsoft.com/office/drawing/2014/main" id="{F0C7DE95-B307-ED49-909A-14B5EE8CE217}"/>
              </a:ext>
            </a:extLst>
          </p:cNvPr>
          <p:cNvCxnSpPr>
            <a:cxnSpLocks noChangeShapeType="1"/>
          </p:cNvCxnSpPr>
          <p:nvPr/>
        </p:nvCxnSpPr>
        <p:spPr bwMode="auto">
          <a:xfrm flipV="1">
            <a:off x="3886200" y="3124200"/>
            <a:ext cx="0" cy="3032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23B9DD33-837D-BA44-B855-AA70A8B67451}"/>
              </a:ext>
            </a:extLst>
          </p:cNvPr>
          <p:cNvCxnSpPr>
            <a:cxnSpLocks noChangeShapeType="1"/>
          </p:cNvCxnSpPr>
          <p:nvPr/>
        </p:nvCxnSpPr>
        <p:spPr bwMode="auto">
          <a:xfrm flipV="1">
            <a:off x="3124200" y="3124200"/>
            <a:ext cx="0" cy="3032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1" name="TextBox 13">
            <a:extLst>
              <a:ext uri="{FF2B5EF4-FFF2-40B4-BE49-F238E27FC236}">
                <a16:creationId xmlns:a16="http://schemas.microsoft.com/office/drawing/2014/main" id="{9FDA837B-F17E-4A0E-92C2-72C235B65E53}"/>
              </a:ext>
            </a:extLst>
          </p:cNvPr>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Extract SFs</a:t>
            </a:r>
          </a:p>
        </p:txBody>
      </p:sp>
      <p:cxnSp>
        <p:nvCxnSpPr>
          <p:cNvPr id="38" name="Straight Arrow Connector 37">
            <a:extLst>
              <a:ext uri="{FF2B5EF4-FFF2-40B4-BE49-F238E27FC236}">
                <a16:creationId xmlns:a16="http://schemas.microsoft.com/office/drawing/2014/main" id="{3543BEEA-4075-4344-83D2-21C594F711C7}"/>
              </a:ext>
            </a:extLst>
          </p:cNvPr>
          <p:cNvCxnSpPr>
            <a:cxnSpLocks noChangeShapeType="1"/>
          </p:cNvCxnSpPr>
          <p:nvPr/>
        </p:nvCxnSpPr>
        <p:spPr bwMode="auto">
          <a:xfrm>
            <a:off x="5867400" y="4038600"/>
            <a:ext cx="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3" name="TextBox 12">
            <a:extLst>
              <a:ext uri="{FF2B5EF4-FFF2-40B4-BE49-F238E27FC236}">
                <a16:creationId xmlns:a16="http://schemas.microsoft.com/office/drawing/2014/main" id="{D34FFF17-6E46-4BCE-9CB1-3DA81F58B134}"/>
              </a:ext>
            </a:extLst>
          </p:cNvPr>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Validation of extracted SFs or 3D PDFs (for a given set of assumptions)</a:t>
            </a:r>
          </a:p>
        </p:txBody>
      </p:sp>
      <p:cxnSp>
        <p:nvCxnSpPr>
          <p:cNvPr id="41" name="Straight Arrow Connector 40">
            <a:extLst>
              <a:ext uri="{FF2B5EF4-FFF2-40B4-BE49-F238E27FC236}">
                <a16:creationId xmlns:a16="http://schemas.microsoft.com/office/drawing/2014/main" id="{70095C1B-832C-C44B-814A-152D9C39D2B8}"/>
              </a:ext>
            </a:extLst>
          </p:cNvPr>
          <p:cNvCxnSpPr>
            <a:cxnSpLocks noChangeShapeType="1"/>
          </p:cNvCxnSpPr>
          <p:nvPr/>
        </p:nvCxnSpPr>
        <p:spPr bwMode="auto">
          <a:xfrm>
            <a:off x="4572000" y="4648200"/>
            <a:ext cx="381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5" name="Footer Placeholder 1">
            <a:extLst>
              <a:ext uri="{FF2B5EF4-FFF2-40B4-BE49-F238E27FC236}">
                <a16:creationId xmlns:a16="http://schemas.microsoft.com/office/drawing/2014/main" id="{706AE644-889E-4F5E-9218-390251FDF563}"/>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2736" name="Slide Number Placeholder 1">
            <a:extLst>
              <a:ext uri="{FF2B5EF4-FFF2-40B4-BE49-F238E27FC236}">
                <a16:creationId xmlns:a16="http://schemas.microsoft.com/office/drawing/2014/main" id="{06FC1747-F01D-4F9E-B118-9C310099D8F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34ED609-C45F-4686-9C06-39084D5AB53D}" type="slidenum">
              <a:rPr lang="en-US" altLang="en-US" sz="1400"/>
              <a:pPr>
                <a:spcBef>
                  <a:spcPct val="0"/>
                </a:spcBef>
                <a:buFontTx/>
                <a:buNone/>
              </a:pPr>
              <a:t>146</a:t>
            </a:fld>
            <a:endParaRPr lang="en-US" altLang="en-US" sz="1400"/>
          </a:p>
        </p:txBody>
      </p:sp>
      <p:sp>
        <p:nvSpPr>
          <p:cNvPr id="72737" name="TextBox 13">
            <a:extLst>
              <a:ext uri="{FF2B5EF4-FFF2-40B4-BE49-F238E27FC236}">
                <a16:creationId xmlns:a16="http://schemas.microsoft.com/office/drawing/2014/main" id="{2D608566-4CB2-473F-AA1B-7D38E05A7035}"/>
              </a:ext>
            </a:extLst>
          </p:cNvPr>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Defined set of assumptions</a:t>
            </a:r>
          </a:p>
        </p:txBody>
      </p:sp>
      <p:sp>
        <p:nvSpPr>
          <p:cNvPr id="54" name="Rectangle 53">
            <a:extLst>
              <a:ext uri="{FF2B5EF4-FFF2-40B4-BE49-F238E27FC236}">
                <a16:creationId xmlns:a16="http://schemas.microsoft.com/office/drawing/2014/main" id="{EB5D41B0-7672-7846-8D8E-DF8EB306317A}"/>
              </a:ext>
            </a:extLst>
          </p:cNvPr>
          <p:cNvSpPr>
            <a:spLocks noChangeArrowheads="1"/>
          </p:cNvSpPr>
          <p:nvPr/>
        </p:nvSpPr>
        <p:spPr bwMode="auto">
          <a:xfrm>
            <a:off x="2286000" y="2057400"/>
            <a:ext cx="2438400" cy="3124200"/>
          </a:xfrm>
          <a:prstGeom prst="rect">
            <a:avLst/>
          </a:prstGeom>
          <a:noFill/>
          <a:ln w="9525">
            <a:solidFill>
              <a:schemeClr val="tx1"/>
            </a:solidFill>
            <a:prstDash val="dash"/>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60" name="Straight Arrow Connector 59">
            <a:extLst>
              <a:ext uri="{FF2B5EF4-FFF2-40B4-BE49-F238E27FC236}">
                <a16:creationId xmlns:a16="http://schemas.microsoft.com/office/drawing/2014/main" id="{349B5EA4-EDC2-AF47-8FDD-854A07B2F060}"/>
              </a:ext>
            </a:extLst>
          </p:cNvPr>
          <p:cNvCxnSpPr>
            <a:cxnSpLocks noChangeShapeType="1"/>
          </p:cNvCxnSpPr>
          <p:nvPr/>
        </p:nvCxnSpPr>
        <p:spPr bwMode="auto">
          <a:xfrm>
            <a:off x="4038600" y="4114800"/>
            <a:ext cx="0" cy="381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3" name="Straight Arrow Connector 62">
            <a:extLst>
              <a:ext uri="{FF2B5EF4-FFF2-40B4-BE49-F238E27FC236}">
                <a16:creationId xmlns:a16="http://schemas.microsoft.com/office/drawing/2014/main" id="{22AE354E-CF17-C041-8031-C4EB0767371F}"/>
              </a:ext>
            </a:extLst>
          </p:cNvPr>
          <p:cNvCxnSpPr>
            <a:cxnSpLocks noChangeShapeType="1"/>
          </p:cNvCxnSpPr>
          <p:nvPr/>
        </p:nvCxnSpPr>
        <p:spPr bwMode="auto">
          <a:xfrm>
            <a:off x="3048000" y="4114800"/>
            <a:ext cx="0" cy="381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41" name="TextBox 13">
            <a:extLst>
              <a:ext uri="{FF2B5EF4-FFF2-40B4-BE49-F238E27FC236}">
                <a16:creationId xmlns:a16="http://schemas.microsoft.com/office/drawing/2014/main" id="{6B14BFF8-FF0F-4C7F-9BC2-9CCF0B729E7F}"/>
              </a:ext>
            </a:extLst>
          </p:cNvPr>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extract </a:t>
            </a:r>
          </a:p>
          <a:p>
            <a:pPr eaLnBrk="1" hangingPunct="1">
              <a:spcBef>
                <a:spcPct val="0"/>
              </a:spcBef>
              <a:buFontTx/>
              <a:buNone/>
            </a:pPr>
            <a:r>
              <a:rPr lang="en-US" altLang="en-US" sz="1200"/>
              <a:t>x-section</a:t>
            </a:r>
          </a:p>
        </p:txBody>
      </p:sp>
      <p:cxnSp>
        <p:nvCxnSpPr>
          <p:cNvPr id="65" name="Straight Arrow Connector 64">
            <a:extLst>
              <a:ext uri="{FF2B5EF4-FFF2-40B4-BE49-F238E27FC236}">
                <a16:creationId xmlns:a16="http://schemas.microsoft.com/office/drawing/2014/main" id="{1AA7AF3C-F28A-B845-AC29-26EC29AC1ECD}"/>
              </a:ext>
            </a:extLst>
          </p:cNvPr>
          <p:cNvCxnSpPr>
            <a:cxnSpLocks noChangeShapeType="1"/>
          </p:cNvCxnSpPr>
          <p:nvPr/>
        </p:nvCxnSpPr>
        <p:spPr bwMode="auto">
          <a:xfrm>
            <a:off x="3352800" y="4724400"/>
            <a:ext cx="3048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43" name="TextBox 19491">
            <a:extLst>
              <a:ext uri="{FF2B5EF4-FFF2-40B4-BE49-F238E27FC236}">
                <a16:creationId xmlns:a16="http://schemas.microsoft.com/office/drawing/2014/main" id="{3292A2CB-41BD-4BAF-9878-30E2652D3A7E}"/>
              </a:ext>
            </a:extLst>
          </p:cNvPr>
          <p:cNvSpPr txBox="1">
            <a:spLocks noChangeArrowheads="1"/>
          </p:cNvSpPr>
          <p:nvPr/>
        </p:nvSpPr>
        <p:spPr bwMode="auto">
          <a:xfrm>
            <a:off x="2667000" y="21336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Grid operations</a:t>
            </a:r>
          </a:p>
        </p:txBody>
      </p:sp>
      <p:sp>
        <p:nvSpPr>
          <p:cNvPr id="19498" name="Oval 19497">
            <a:extLst>
              <a:ext uri="{FF2B5EF4-FFF2-40B4-BE49-F238E27FC236}">
                <a16:creationId xmlns:a16="http://schemas.microsoft.com/office/drawing/2014/main" id="{9ED3F15A-B5DB-2F4F-894A-B4AED215A7B1}"/>
              </a:ext>
            </a:extLst>
          </p:cNvPr>
          <p:cNvSpPr>
            <a:spLocks noChangeArrowheads="1"/>
          </p:cNvSpPr>
          <p:nvPr/>
        </p:nvSpPr>
        <p:spPr bwMode="auto">
          <a:xfrm>
            <a:off x="228600" y="2133600"/>
            <a:ext cx="1676400" cy="533400"/>
          </a:xfrm>
          <a:prstGeom prst="ellipse">
            <a:avLst/>
          </a:prstGeom>
          <a:noFill/>
          <a:ln w="9525">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77" name="Straight Arrow Connector 76">
            <a:extLst>
              <a:ext uri="{FF2B5EF4-FFF2-40B4-BE49-F238E27FC236}">
                <a16:creationId xmlns:a16="http://schemas.microsoft.com/office/drawing/2014/main" id="{2373ABB3-E13E-1F46-AAD5-5A92E3A4E5A3}"/>
              </a:ext>
            </a:extLst>
          </p:cNvPr>
          <p:cNvCxnSpPr>
            <a:cxnSpLocks noChangeShapeType="1"/>
          </p:cNvCxnSpPr>
          <p:nvPr/>
        </p:nvCxnSpPr>
        <p:spPr bwMode="auto">
          <a:xfrm>
            <a:off x="1143000" y="2667000"/>
            <a:ext cx="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46" name="TextBox 19501">
            <a:extLst>
              <a:ext uri="{FF2B5EF4-FFF2-40B4-BE49-F238E27FC236}">
                <a16:creationId xmlns:a16="http://schemas.microsoft.com/office/drawing/2014/main" id="{A31B1DB7-FAD8-48B6-B525-C619ACC18B22}"/>
              </a:ext>
            </a:extLst>
          </p:cNvPr>
          <p:cNvSpPr txBox="1">
            <a:spLocks noChangeArrowheads="1"/>
          </p:cNvSpPr>
          <p:nvPr/>
        </p:nvSpPr>
        <p:spPr bwMode="auto">
          <a:xfrm>
            <a:off x="457200" y="2133600"/>
            <a:ext cx="138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event selection</a:t>
            </a:r>
          </a:p>
          <a:p>
            <a:pPr eaLnBrk="1" hangingPunct="1">
              <a:spcBef>
                <a:spcPct val="0"/>
              </a:spcBef>
              <a:buFontTx/>
              <a:buNone/>
            </a:pPr>
            <a:r>
              <a:rPr lang="en-US" altLang="en-US" sz="1400"/>
              <a:t>e</a:t>
            </a:r>
            <a:r>
              <a:rPr lang="ja-JP" altLang="en-US" sz="1400"/>
              <a:t>’</a:t>
            </a:r>
            <a:r>
              <a:rPr lang="en-US" altLang="ja-JP" sz="1400"/>
              <a:t>hX, e</a:t>
            </a:r>
            <a:r>
              <a:rPr lang="ja-JP" altLang="en-US" sz="1400"/>
              <a:t>’</a:t>
            </a:r>
            <a:r>
              <a:rPr lang="en-US" altLang="ja-JP" sz="1400"/>
              <a:t>hhX,..</a:t>
            </a:r>
            <a:endParaRPr lang="en-US" altLang="en-US" sz="1400"/>
          </a:p>
        </p:txBody>
      </p:sp>
      <p:cxnSp>
        <p:nvCxnSpPr>
          <p:cNvPr id="81" name="Straight Arrow Connector 80">
            <a:extLst>
              <a:ext uri="{FF2B5EF4-FFF2-40B4-BE49-F238E27FC236}">
                <a16:creationId xmlns:a16="http://schemas.microsoft.com/office/drawing/2014/main" id="{B774FD95-3C1E-FE49-8BC8-B90593E19F5C}"/>
              </a:ext>
            </a:extLst>
          </p:cNvPr>
          <p:cNvCxnSpPr>
            <a:cxnSpLocks noChangeShapeType="1"/>
          </p:cNvCxnSpPr>
          <p:nvPr/>
        </p:nvCxnSpPr>
        <p:spPr bwMode="auto">
          <a:xfrm>
            <a:off x="4572000" y="4911725"/>
            <a:ext cx="2286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48" name="TextBox 1">
            <a:extLst>
              <a:ext uri="{FF2B5EF4-FFF2-40B4-BE49-F238E27FC236}">
                <a16:creationId xmlns:a16="http://schemas.microsoft.com/office/drawing/2014/main" id="{AC51BD68-DCE4-4838-8C98-8324F4BE56D8}"/>
              </a:ext>
            </a:extLst>
          </p:cNvPr>
          <p:cNvSpPr txBox="1">
            <a:spLocks noChangeArrowheads="1"/>
          </p:cNvSpPr>
          <p:nvPr/>
        </p:nvSpPr>
        <p:spPr bwMode="auto">
          <a:xfrm>
            <a:off x="838200" y="434340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a:t>?</a:t>
            </a:r>
          </a:p>
        </p:txBody>
      </p:sp>
      <p:sp>
        <p:nvSpPr>
          <p:cNvPr id="46" name="Rectangle 45">
            <a:extLst>
              <a:ext uri="{FF2B5EF4-FFF2-40B4-BE49-F238E27FC236}">
                <a16:creationId xmlns:a16="http://schemas.microsoft.com/office/drawing/2014/main" id="{D26DB0AD-BCB3-A947-A3EF-C114D71BDF51}"/>
              </a:ext>
            </a:extLst>
          </p:cNvPr>
          <p:cNvSpPr>
            <a:spLocks noChangeArrowheads="1"/>
          </p:cNvSpPr>
          <p:nvPr/>
        </p:nvSpPr>
        <p:spPr bwMode="auto">
          <a:xfrm>
            <a:off x="2286000" y="2057400"/>
            <a:ext cx="6553200" cy="1447800"/>
          </a:xfrm>
          <a:prstGeom prst="rect">
            <a:avLst/>
          </a:prstGeom>
          <a:solidFill>
            <a:srgbClr val="008000">
              <a:alpha val="16078"/>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chemeClr val="lt1"/>
              </a:solidFill>
              <a:latin typeface="+mn-lt"/>
              <a:ea typeface="+mn-ea"/>
            </a:endParaRPr>
          </a:p>
        </p:txBody>
      </p:sp>
      <p:sp>
        <p:nvSpPr>
          <p:cNvPr id="47" name="Rectangle 46">
            <a:extLst>
              <a:ext uri="{FF2B5EF4-FFF2-40B4-BE49-F238E27FC236}">
                <a16:creationId xmlns:a16="http://schemas.microsoft.com/office/drawing/2014/main" id="{EB4F43BA-9821-4245-A045-3A3F86EFF0EC}"/>
              </a:ext>
            </a:extLst>
          </p:cNvPr>
          <p:cNvSpPr>
            <a:spLocks noChangeArrowheads="1"/>
          </p:cNvSpPr>
          <p:nvPr/>
        </p:nvSpPr>
        <p:spPr bwMode="auto">
          <a:xfrm>
            <a:off x="1981200" y="914400"/>
            <a:ext cx="2819400" cy="762000"/>
          </a:xfrm>
          <a:prstGeom prst="rect">
            <a:avLst/>
          </a:prstGeom>
          <a:solidFill>
            <a:srgbClr val="0000FF">
              <a:alpha val="16078"/>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chemeClr val="lt1"/>
              </a:solidFill>
              <a:latin typeface="+mn-lt"/>
              <a:ea typeface="+mn-ea"/>
            </a:endParaRPr>
          </a:p>
        </p:txBody>
      </p:sp>
      <p:sp>
        <p:nvSpPr>
          <p:cNvPr id="48" name="Rectangle 47">
            <a:extLst>
              <a:ext uri="{FF2B5EF4-FFF2-40B4-BE49-F238E27FC236}">
                <a16:creationId xmlns:a16="http://schemas.microsoft.com/office/drawing/2014/main" id="{484C93CE-07F6-A546-A167-45B7E5257918}"/>
              </a:ext>
            </a:extLst>
          </p:cNvPr>
          <p:cNvSpPr>
            <a:spLocks noChangeArrowheads="1"/>
          </p:cNvSpPr>
          <p:nvPr/>
        </p:nvSpPr>
        <p:spPr bwMode="auto">
          <a:xfrm>
            <a:off x="-76200" y="2057400"/>
            <a:ext cx="2286000" cy="1905000"/>
          </a:xfrm>
          <a:prstGeom prst="rect">
            <a:avLst/>
          </a:prstGeom>
          <a:solidFill>
            <a:srgbClr val="9C9CDF">
              <a:alpha val="16078"/>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chemeClr val="lt1"/>
              </a:solidFill>
              <a:latin typeface="+mn-lt"/>
              <a:ea typeface="+mn-ea"/>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Arial" charset="0"/>
                <a:ea typeface="ＭＳ Ｐゴシック" charset="0"/>
                <a:cs typeface="ＭＳ Ｐゴシック" charset="0"/>
              </a:rPr>
              <a:t>Studies of 1D PDFs</a:t>
            </a:r>
          </a:p>
        </p:txBody>
      </p:sp>
      <p:pic>
        <p:nvPicPr>
          <p:cNvPr id="17410" name="Picture 10" descr="Screen Shot 2014-06-11 at 10.36.5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8" y="1371600"/>
            <a:ext cx="8990012" cy="318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TextBox 11"/>
          <p:cNvSpPr txBox="1">
            <a:spLocks noChangeArrowheads="1"/>
          </p:cNvSpPr>
          <p:nvPr/>
        </p:nvSpPr>
        <p:spPr bwMode="auto">
          <a:xfrm>
            <a:off x="152400" y="5486400"/>
            <a:ext cx="8991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a:t>Strong model and </a:t>
            </a:r>
            <a:r>
              <a:rPr lang="en-US" sz="1800" dirty="0" err="1"/>
              <a:t>parametrization</a:t>
            </a:r>
            <a:r>
              <a:rPr lang="en-US" sz="1800" dirty="0"/>
              <a:t> dependence observed already for 1D PDFs</a:t>
            </a:r>
          </a:p>
          <a:p>
            <a:pPr eaLnBrk="1" hangingPunct="1">
              <a:buFont typeface="Arial" charset="0"/>
              <a:buChar char="•"/>
            </a:pPr>
            <a:r>
              <a:rPr lang="en-US" sz="1800" dirty="0"/>
              <a:t>Different assumptions (positivity requirement,</a:t>
            </a:r>
            <a:r>
              <a:rPr lang="is-IS" sz="1800" dirty="0"/>
              <a:t>…)</a:t>
            </a:r>
            <a:r>
              <a:rPr lang="en-US" sz="1800" dirty="0"/>
              <a:t> may change significantly the PDF (need self consistent fits of polarized and </a:t>
            </a:r>
            <a:r>
              <a:rPr lang="en-US" sz="1800" dirty="0" err="1"/>
              <a:t>unpolarized</a:t>
            </a:r>
            <a:r>
              <a:rPr lang="en-US" sz="1800" dirty="0"/>
              <a:t> target data!!!)</a:t>
            </a:r>
          </a:p>
        </p:txBody>
      </p:sp>
      <p:sp>
        <p:nvSpPr>
          <p:cNvPr id="17412"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4176DE-EB0E-BD43-AFA7-3B91C536ECA5}" type="slidenum">
              <a:rPr lang="en-US" sz="1400"/>
              <a:pPr eaLnBrk="1" hangingPunct="1"/>
              <a:t>147</a:t>
            </a:fld>
            <a:endParaRPr lang="en-US" sz="1400"/>
          </a:p>
        </p:txBody>
      </p:sp>
      <p:sp>
        <p:nvSpPr>
          <p:cNvPr id="17414" name="Rectangle 6"/>
          <p:cNvSpPr>
            <a:spLocks noChangeArrowheads="1"/>
          </p:cNvSpPr>
          <p:nvPr/>
        </p:nvSpPr>
        <p:spPr bwMode="auto">
          <a:xfrm>
            <a:off x="304800" y="1139825"/>
            <a:ext cx="457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F. Aaron et al., JHEP 1001 (2010)</a:t>
            </a:r>
          </a:p>
        </p:txBody>
      </p:sp>
      <p:sp>
        <p:nvSpPr>
          <p:cNvPr id="17415" name="Rectangle 7"/>
          <p:cNvSpPr>
            <a:spLocks noChangeArrowheads="1"/>
          </p:cNvSpPr>
          <p:nvPr/>
        </p:nvSpPr>
        <p:spPr bwMode="auto">
          <a:xfrm>
            <a:off x="4572000" y="1143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P. Jimenez-Delgado et al (2014), 1403.3355.</a:t>
            </a:r>
          </a:p>
        </p:txBody>
      </p:sp>
      <p:pic>
        <p:nvPicPr>
          <p:cNvPr id="17416" name="Picture 3" descr="d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701800"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Screen Shot 2018-12-12 at 10.09.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343400"/>
            <a:ext cx="3975100" cy="596900"/>
          </a:xfrm>
          <a:prstGeom prst="rect">
            <a:avLst/>
          </a:prstGeom>
        </p:spPr>
      </p:pic>
      <p:pic>
        <p:nvPicPr>
          <p:cNvPr id="3" name="Picture 2" descr="Screen Shot 2018-12-12 at 10.12.0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4800600"/>
            <a:ext cx="4470400" cy="508000"/>
          </a:xfrm>
          <a:prstGeom prst="rect">
            <a:avLst/>
          </a:prstGeom>
        </p:spPr>
      </p:pic>
      <p:sp>
        <p:nvSpPr>
          <p:cNvPr id="4" name="TextBox 3"/>
          <p:cNvSpPr txBox="1"/>
          <p:nvPr/>
        </p:nvSpPr>
        <p:spPr>
          <a:xfrm>
            <a:off x="3352800" y="4495800"/>
            <a:ext cx="1411877" cy="307777"/>
          </a:xfrm>
          <a:prstGeom prst="rect">
            <a:avLst/>
          </a:prstGeom>
          <a:noFill/>
        </p:spPr>
        <p:txBody>
          <a:bodyPr wrap="none" rtlCol="0">
            <a:spAutoFit/>
          </a:bodyPr>
          <a:lstStyle/>
          <a:p>
            <a:r>
              <a:rPr lang="en-US" sz="1400" dirty="0"/>
              <a:t>JAM (standard)</a:t>
            </a:r>
          </a:p>
        </p:txBody>
      </p:sp>
      <p:sp>
        <p:nvSpPr>
          <p:cNvPr id="5" name="Rectangle 4"/>
          <p:cNvSpPr/>
          <p:nvPr/>
        </p:nvSpPr>
        <p:spPr>
          <a:xfrm>
            <a:off x="2514600" y="4876800"/>
            <a:ext cx="1811188" cy="523220"/>
          </a:xfrm>
          <a:prstGeom prst="rect">
            <a:avLst/>
          </a:prstGeom>
        </p:spPr>
        <p:txBody>
          <a:bodyPr wrap="none">
            <a:spAutoFit/>
          </a:bodyPr>
          <a:lstStyle/>
          <a:p>
            <a:r>
              <a:rPr lang="en-US" sz="1400" dirty="0"/>
              <a:t>inspired by the OAM</a:t>
            </a:r>
          </a:p>
          <a:p>
            <a:r>
              <a:rPr lang="en-US" sz="1400" dirty="0" err="1"/>
              <a:t>Avakian</a:t>
            </a:r>
            <a:r>
              <a:rPr lang="en-US" sz="1400" dirty="0"/>
              <a:t> et al</a:t>
            </a:r>
          </a:p>
        </p:txBody>
      </p:sp>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3200400"/>
            <a:ext cx="615950" cy="231743"/>
          </a:xfrm>
          <a:prstGeom prst="rect">
            <a:avLst/>
          </a:prstGeom>
        </p:spPr>
      </p:pic>
      <p:sp>
        <p:nvSpPr>
          <p:cNvPr id="7" name="Footer Placeholder 6">
            <a:extLst>
              <a:ext uri="{FF2B5EF4-FFF2-40B4-BE49-F238E27FC236}">
                <a16:creationId xmlns:a16="http://schemas.microsoft.com/office/drawing/2014/main" id="{38885390-5219-1746-A48C-A8B7EB1A0B2C}"/>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25018198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oter Placeholder 1">
            <a:extLst>
              <a:ext uri="{FF2B5EF4-FFF2-40B4-BE49-F238E27FC236}">
                <a16:creationId xmlns:a16="http://schemas.microsoft.com/office/drawing/2014/main" id="{D47A38A3-9707-48C2-9857-970602BBD67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69634" name="Slide Number Placeholder 2">
            <a:extLst>
              <a:ext uri="{FF2B5EF4-FFF2-40B4-BE49-F238E27FC236}">
                <a16:creationId xmlns:a16="http://schemas.microsoft.com/office/drawing/2014/main" id="{618B995B-F037-4F34-9CFC-36A0E55DEEC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0837E6-7FC3-4859-AE0B-F124584952FE}" type="slidenum">
              <a:rPr lang="en-US" altLang="en-US" sz="1400"/>
              <a:pPr>
                <a:spcBef>
                  <a:spcPct val="0"/>
                </a:spcBef>
                <a:buFontTx/>
                <a:buNone/>
              </a:pPr>
              <a:t>148</a:t>
            </a:fld>
            <a:endParaRPr lang="en-US" altLang="en-US" sz="1400"/>
          </a:p>
        </p:txBody>
      </p:sp>
      <p:sp>
        <p:nvSpPr>
          <p:cNvPr id="69635" name="TextBox 3">
            <a:extLst>
              <a:ext uri="{FF2B5EF4-FFF2-40B4-BE49-F238E27FC236}">
                <a16:creationId xmlns:a16="http://schemas.microsoft.com/office/drawing/2014/main" id="{E9D58C92-36EE-4A20-AE76-2BCB431A5922}"/>
              </a:ext>
            </a:extLst>
          </p:cNvPr>
          <p:cNvSpPr txBox="1">
            <a:spLocks noChangeArrowheads="1"/>
          </p:cNvSpPr>
          <p:nvPr/>
        </p:nvSpPr>
        <p:spPr bwMode="auto">
          <a:xfrm>
            <a:off x="2590800" y="76200"/>
            <a:ext cx="3417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Dihadron production </a:t>
            </a:r>
          </a:p>
        </p:txBody>
      </p:sp>
      <p:sp>
        <p:nvSpPr>
          <p:cNvPr id="69636" name="TextBox 7">
            <a:extLst>
              <a:ext uri="{FF2B5EF4-FFF2-40B4-BE49-F238E27FC236}">
                <a16:creationId xmlns:a16="http://schemas.microsoft.com/office/drawing/2014/main" id="{335CE93D-3992-482A-998A-9F19A102B82A}"/>
              </a:ext>
            </a:extLst>
          </p:cNvPr>
          <p:cNvSpPr txBox="1">
            <a:spLocks noChangeArrowheads="1"/>
          </p:cNvSpPr>
          <p:nvPr/>
        </p:nvSpPr>
        <p:spPr bwMode="auto">
          <a:xfrm>
            <a:off x="3276600" y="10668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What is the origin of dihadrons?</a:t>
            </a:r>
          </a:p>
          <a:p>
            <a:pPr>
              <a:spcBef>
                <a:spcPct val="0"/>
              </a:spcBef>
              <a:buFontTx/>
              <a:buNone/>
            </a:pPr>
            <a:r>
              <a:rPr lang="en-US" altLang="en-US" sz="1800"/>
              <a:t>What is a single hadron?</a:t>
            </a:r>
          </a:p>
        </p:txBody>
      </p:sp>
      <p:pic>
        <p:nvPicPr>
          <p:cNvPr id="69637" name="Picture 9" descr="Screen Shot 2017-12-08 at 2.38.34 PM.png">
            <a:extLst>
              <a:ext uri="{FF2B5EF4-FFF2-40B4-BE49-F238E27FC236}">
                <a16:creationId xmlns:a16="http://schemas.microsoft.com/office/drawing/2014/main" id="{C623E8F6-CEAE-4BEE-A3EA-2B5EDBBE56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0"/>
            <a:ext cx="43434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1">
            <a:extLst>
              <a:ext uri="{FF2B5EF4-FFF2-40B4-BE49-F238E27FC236}">
                <a16:creationId xmlns:a16="http://schemas.microsoft.com/office/drawing/2014/main" id="{49C93F30-5D5C-4E4D-A1D2-C262FBD998BB}"/>
              </a:ext>
            </a:extLst>
          </p:cNvPr>
          <p:cNvSpPr>
            <a:spLocks noChangeArrowheads="1"/>
          </p:cNvSpPr>
          <p:nvPr/>
        </p:nvSpPr>
        <p:spPr bwMode="auto">
          <a:xfrm>
            <a:off x="1524000" y="5638800"/>
            <a:ext cx="2597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b-NO" altLang="en-US" sz="1200"/>
              <a:t>Matevosyan et al, arXiv:1312.4556</a:t>
            </a:r>
            <a:endParaRPr lang="en-US" altLang="en-US" sz="1200"/>
          </a:p>
        </p:txBody>
      </p:sp>
      <p:pic>
        <p:nvPicPr>
          <p:cNvPr id="69639" name="Picture 12" descr="Screen Shot 2017-12-08 at 3.03.10 PM.png">
            <a:extLst>
              <a:ext uri="{FF2B5EF4-FFF2-40B4-BE49-F238E27FC236}">
                <a16:creationId xmlns:a16="http://schemas.microsoft.com/office/drawing/2014/main" id="{3FB28BEB-21C7-4784-B4EB-6BD2E2A288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47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3" descr="Screen Shot 2017-12-08 at 3.03.30 PM.png">
            <a:extLst>
              <a:ext uri="{FF2B5EF4-FFF2-40B4-BE49-F238E27FC236}">
                <a16:creationId xmlns:a16="http://schemas.microsoft.com/office/drawing/2014/main" id="{385381BB-B3CB-4CF3-826B-76E2B1F2AC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5884863"/>
            <a:ext cx="3683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Rectangle 14">
            <a:extLst>
              <a:ext uri="{FF2B5EF4-FFF2-40B4-BE49-F238E27FC236}">
                <a16:creationId xmlns:a16="http://schemas.microsoft.com/office/drawing/2014/main" id="{5D0C510E-CEB6-4A79-B890-3D64D422737C}"/>
              </a:ext>
            </a:extLst>
          </p:cNvPr>
          <p:cNvSpPr>
            <a:spLocks noChangeArrowheads="1"/>
          </p:cNvSpPr>
          <p:nvPr/>
        </p:nvSpPr>
        <p:spPr bwMode="auto">
          <a:xfrm>
            <a:off x="5334000" y="3810000"/>
            <a:ext cx="2392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R. Seidl et al. arXiv:</a:t>
            </a:r>
            <a:r>
              <a:rPr lang="is-IS" altLang="en-US" sz="1200"/>
              <a:t> 1706.08348</a:t>
            </a:r>
            <a:endParaRPr lang="en-US" altLang="en-US" sz="1200"/>
          </a:p>
        </p:txBody>
      </p:sp>
      <p:sp>
        <p:nvSpPr>
          <p:cNvPr id="69642" name="Rectangle 8">
            <a:extLst>
              <a:ext uri="{FF2B5EF4-FFF2-40B4-BE49-F238E27FC236}">
                <a16:creationId xmlns:a16="http://schemas.microsoft.com/office/drawing/2014/main" id="{E420C222-8ACB-4ADF-BF3C-9D48E1AD3350}"/>
              </a:ext>
            </a:extLst>
          </p:cNvPr>
          <p:cNvSpPr>
            <a:spLocks noChangeArrowheads="1"/>
          </p:cNvSpPr>
          <p:nvPr/>
        </p:nvSpPr>
        <p:spPr bwMode="auto">
          <a:xfrm>
            <a:off x="304800" y="3429000"/>
            <a:ext cx="222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HERMES-note-96.059</a:t>
            </a:r>
          </a:p>
        </p:txBody>
      </p:sp>
      <p:pic>
        <p:nvPicPr>
          <p:cNvPr id="69643" name="Picture 10" descr="Screen Shot 2019-03-11 at 12.10.42 PM.png">
            <a:extLst>
              <a:ext uri="{FF2B5EF4-FFF2-40B4-BE49-F238E27FC236}">
                <a16:creationId xmlns:a16="http://schemas.microsoft.com/office/drawing/2014/main" id="{FE06844E-F402-41BF-814F-833CFE449A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838200"/>
            <a:ext cx="353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tangle 15">
            <a:extLst>
              <a:ext uri="{FF2B5EF4-FFF2-40B4-BE49-F238E27FC236}">
                <a16:creationId xmlns:a16="http://schemas.microsoft.com/office/drawing/2014/main" id="{6D15F6D1-7D6A-4066-ADAA-4385050BD494}"/>
              </a:ext>
            </a:extLst>
          </p:cNvPr>
          <p:cNvSpPr>
            <a:spLocks noChangeArrowheads="1"/>
          </p:cNvSpPr>
          <p:nvPr/>
        </p:nvSpPr>
        <p:spPr bwMode="auto">
          <a:xfrm>
            <a:off x="6019800" y="838200"/>
            <a:ext cx="3001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b-NO" altLang="en-US" sz="1200"/>
              <a:t>Matevosyan et al  </a:t>
            </a:r>
            <a:r>
              <a:rPr lang="nb-NO" altLang="en-US" sz="1100"/>
              <a:t>arXiv:1307.8125(NJL-jet) </a:t>
            </a:r>
            <a:endParaRPr lang="en-US" altLang="en-US" sz="1100"/>
          </a:p>
        </p:txBody>
      </p:sp>
      <p:pic>
        <p:nvPicPr>
          <p:cNvPr id="69645" name="Picture 2" descr="Screen Shot 2019-09-13 at 3.14.56 PM.png">
            <a:extLst>
              <a:ext uri="{FF2B5EF4-FFF2-40B4-BE49-F238E27FC236}">
                <a16:creationId xmlns:a16="http://schemas.microsoft.com/office/drawing/2014/main" id="{CC2A75FE-9F76-4C86-A45E-D350D76EBC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32178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9AC19962-F198-441B-AFF8-7B7E638C3C77}"/>
              </a:ext>
            </a:extLst>
          </p:cNvPr>
          <p:cNvSpPr>
            <a:spLocks noGrp="1" noChangeArrowheads="1"/>
          </p:cNvSpPr>
          <p:nvPr>
            <p:ph type="title"/>
          </p:nvPr>
        </p:nvSpPr>
        <p:spPr>
          <a:xfrm>
            <a:off x="0" y="152400"/>
            <a:ext cx="9144000" cy="563563"/>
          </a:xfrm>
        </p:spPr>
        <p:txBody>
          <a:bodyPr/>
          <a:lstStyle/>
          <a:p>
            <a:r>
              <a:rPr lang="en-US" altLang="en-US" sz="2800"/>
              <a:t>Low Q</a:t>
            </a:r>
            <a:r>
              <a:rPr lang="en-US" altLang="en-US" sz="2800" baseline="30000"/>
              <a:t>2</a:t>
            </a:r>
            <a:r>
              <a:rPr lang="en-US" altLang="en-US" sz="2800"/>
              <a:t> and large x kinematics in  EIC: P</a:t>
            </a:r>
            <a:r>
              <a:rPr lang="en-US" altLang="en-US" sz="2800" baseline="-25000"/>
              <a:t>T</a:t>
            </a:r>
            <a:r>
              <a:rPr lang="en-US" altLang="en-US" sz="2800"/>
              <a:t>-distributions</a:t>
            </a:r>
          </a:p>
        </p:txBody>
      </p:sp>
      <p:sp>
        <p:nvSpPr>
          <p:cNvPr id="41986" name="Footer Placeholder 3">
            <a:extLst>
              <a:ext uri="{FF2B5EF4-FFF2-40B4-BE49-F238E27FC236}">
                <a16:creationId xmlns:a16="http://schemas.microsoft.com/office/drawing/2014/main" id="{E650E9AE-2E2B-4F16-A354-A2041AC51960}"/>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1987" name="Slide Number Placeholder 4">
            <a:extLst>
              <a:ext uri="{FF2B5EF4-FFF2-40B4-BE49-F238E27FC236}">
                <a16:creationId xmlns:a16="http://schemas.microsoft.com/office/drawing/2014/main" id="{127F2E29-5A4A-4687-93E4-1F2C998EB74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2C1BA37-5EED-4922-B00B-56F8CBD46B86}" type="slidenum">
              <a:rPr lang="en-US" altLang="en-US" sz="1400"/>
              <a:pPr>
                <a:spcBef>
                  <a:spcPct val="0"/>
                </a:spcBef>
                <a:buFontTx/>
                <a:buNone/>
              </a:pPr>
              <a:t>149</a:t>
            </a:fld>
            <a:endParaRPr lang="en-US" altLang="en-US" sz="1400"/>
          </a:p>
        </p:txBody>
      </p:sp>
      <p:sp>
        <p:nvSpPr>
          <p:cNvPr id="41988" name="TextBox 1">
            <a:extLst>
              <a:ext uri="{FF2B5EF4-FFF2-40B4-BE49-F238E27FC236}">
                <a16:creationId xmlns:a16="http://schemas.microsoft.com/office/drawing/2014/main" id="{F6D08FB3-F187-4735-8DD7-E42D7C95C8FA}"/>
              </a:ext>
            </a:extLst>
          </p:cNvPr>
          <p:cNvSpPr txBox="1">
            <a:spLocks noChangeArrowheads="1"/>
          </p:cNvSpPr>
          <p:nvPr/>
        </p:nvSpPr>
        <p:spPr bwMode="auto">
          <a:xfrm>
            <a:off x="342900" y="5789613"/>
            <a:ext cx="830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For large x(x&gt;0.05) large y cuts can significantly change  P</a:t>
            </a:r>
            <a:r>
              <a:rPr lang="en-US" altLang="en-US" sz="1800" baseline="-25000"/>
              <a:t>T</a:t>
            </a:r>
            <a:r>
              <a:rPr lang="en-US" altLang="en-US" sz="1800"/>
              <a:t>-distributions</a:t>
            </a:r>
          </a:p>
        </p:txBody>
      </p:sp>
      <p:sp>
        <p:nvSpPr>
          <p:cNvPr id="41989" name="TextBox 5">
            <a:extLst>
              <a:ext uri="{FF2B5EF4-FFF2-40B4-BE49-F238E27FC236}">
                <a16:creationId xmlns:a16="http://schemas.microsoft.com/office/drawing/2014/main" id="{B3629E8C-F159-4DCE-A361-2968942472C9}"/>
              </a:ext>
            </a:extLst>
          </p:cNvPr>
          <p:cNvSpPr txBox="1">
            <a:spLocks noChangeArrowheads="1"/>
          </p:cNvSpPr>
          <p:nvPr/>
        </p:nvSpPr>
        <p:spPr bwMode="auto">
          <a:xfrm>
            <a:off x="0" y="54737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EIC 5x41</a:t>
            </a:r>
          </a:p>
        </p:txBody>
      </p:sp>
      <p:pic>
        <p:nvPicPr>
          <p:cNvPr id="41990" name="Picture 2">
            <a:extLst>
              <a:ext uri="{FF2B5EF4-FFF2-40B4-BE49-F238E27FC236}">
                <a16:creationId xmlns:a16="http://schemas.microsoft.com/office/drawing/2014/main" id="{79DF14E0-8800-4046-BF00-D836B3AA3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922338"/>
            <a:ext cx="4257675"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1">
            <a:extLst>
              <a:ext uri="{FF2B5EF4-FFF2-40B4-BE49-F238E27FC236}">
                <a16:creationId xmlns:a16="http://schemas.microsoft.com/office/drawing/2014/main" id="{2E0F965E-AEC1-4302-BD2C-53B37A5D7F05}"/>
              </a:ext>
            </a:extLst>
          </p:cNvPr>
          <p:cNvSpPr txBox="1">
            <a:spLocks noChangeArrowheads="1"/>
          </p:cNvSpPr>
          <p:nvPr/>
        </p:nvSpPr>
        <p:spPr bwMode="auto">
          <a:xfrm>
            <a:off x="3124200" y="11430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PEPSI</a:t>
            </a:r>
          </a:p>
        </p:txBody>
      </p:sp>
      <p:pic>
        <p:nvPicPr>
          <p:cNvPr id="41992" name="Picture 4">
            <a:extLst>
              <a:ext uri="{FF2B5EF4-FFF2-40B4-BE49-F238E27FC236}">
                <a16:creationId xmlns:a16="http://schemas.microsoft.com/office/drawing/2014/main" id="{C3342F68-7FBA-429E-8A1D-95625D8FD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073150"/>
            <a:ext cx="4551363"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Box 10">
            <a:extLst>
              <a:ext uri="{FF2B5EF4-FFF2-40B4-BE49-F238E27FC236}">
                <a16:creationId xmlns:a16="http://schemas.microsoft.com/office/drawing/2014/main" id="{731C40AA-8929-49C1-AFC6-3ED28CB23B6C}"/>
              </a:ext>
            </a:extLst>
          </p:cNvPr>
          <p:cNvSpPr txBox="1">
            <a:spLocks noChangeArrowheads="1"/>
          </p:cNvSpPr>
          <p:nvPr/>
        </p:nvSpPr>
        <p:spPr bwMode="auto">
          <a:xfrm>
            <a:off x="7239000" y="1214438"/>
            <a:ext cx="101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PYTHIA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E004C105-A1F1-9F4B-8E3D-C3B80D2A669E}"/>
              </a:ext>
            </a:extLst>
          </p:cNvPr>
          <p:cNvSpPr>
            <a:spLocks noGrp="1"/>
          </p:cNvSpPr>
          <p:nvPr>
            <p:ph type="title"/>
          </p:nvPr>
        </p:nvSpPr>
        <p:spPr>
          <a:xfrm>
            <a:off x="0" y="152400"/>
            <a:ext cx="9144000" cy="563563"/>
          </a:xfrm>
        </p:spPr>
        <p:txBody>
          <a:bodyPr/>
          <a:lstStyle/>
          <a:p>
            <a:r>
              <a:rPr lang="en-US" altLang="en-US" sz="4000" dirty="0">
                <a:ea typeface="ＭＳ Ｐゴシック" panose="020B0600070205080204" pitchFamily="34" charset="-128"/>
              </a:rPr>
              <a:t>SIDIS </a:t>
            </a:r>
            <a:r>
              <a:rPr lang="en-US" altLang="en-US" sz="4000" dirty="0" err="1">
                <a:ea typeface="ＭＳ Ｐゴシック" panose="020B0600070205080204" pitchFamily="34" charset="-128"/>
              </a:rPr>
              <a:t>ehhX</a:t>
            </a:r>
            <a:r>
              <a:rPr lang="en-US" altLang="en-US" sz="3200" dirty="0">
                <a:ea typeface="ＭＳ Ｐゴシック" panose="020B0600070205080204" pitchFamily="34" charset="-128"/>
              </a:rPr>
              <a:t>: </a:t>
            </a:r>
            <a:r>
              <a:rPr lang="en-US" altLang="en-US" sz="4000" dirty="0">
                <a:ea typeface="ＭＳ Ｐゴシック" panose="020B0600070205080204" pitchFamily="34" charset="-128"/>
              </a:rPr>
              <a:t>CLAS12 data vs MC</a:t>
            </a:r>
            <a:endParaRPr lang="en-US" altLang="en-US" sz="3200"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CA05A34-C865-6940-B813-963C73F31AC0}"/>
              </a:ext>
            </a:extLst>
          </p:cNvPr>
          <p:cNvSpPr>
            <a:spLocks noGrp="1"/>
          </p:cNvSpPr>
          <p:nvPr>
            <p:ph type="ftr" sz="quarter" idx="10"/>
          </p:nvPr>
        </p:nvSpPr>
        <p:spPr>
          <a:xfrm>
            <a:off x="3124200" y="6565900"/>
            <a:ext cx="3581400" cy="219075"/>
          </a:xfrm>
        </p:spPr>
        <p:txBody>
          <a:bodyPr/>
          <a:lstStyle/>
          <a:p>
            <a:pPr>
              <a:defRPr/>
            </a:pPr>
            <a:r>
              <a:rPr lang="fi-FI"/>
              <a:t>H.Avakian, LNF-INFN, Dec 15</a:t>
            </a:r>
            <a:endParaRPr lang="en-US" dirty="0"/>
          </a:p>
        </p:txBody>
      </p:sp>
      <p:sp>
        <p:nvSpPr>
          <p:cNvPr id="6" name="TextBox 5">
            <a:extLst>
              <a:ext uri="{FF2B5EF4-FFF2-40B4-BE49-F238E27FC236}">
                <a16:creationId xmlns:a16="http://schemas.microsoft.com/office/drawing/2014/main" id="{50BC6757-87D8-4D11-92F8-B8267F342EFE}"/>
              </a:ext>
            </a:extLst>
          </p:cNvPr>
          <p:cNvSpPr txBox="1"/>
          <p:nvPr/>
        </p:nvSpPr>
        <p:spPr>
          <a:xfrm>
            <a:off x="2936994" y="1117749"/>
            <a:ext cx="5864106" cy="461665"/>
          </a:xfrm>
          <a:prstGeom prst="rect">
            <a:avLst/>
          </a:prstGeom>
          <a:noFill/>
        </p:spPr>
        <p:txBody>
          <a:bodyPr wrap="none" rtlCol="0">
            <a:spAutoFit/>
          </a:bodyPr>
          <a:lstStyle/>
          <a:p>
            <a:r>
              <a:rPr lang="en-US" dirty="0"/>
              <a:t>CLAS12 </a:t>
            </a:r>
            <a:r>
              <a:rPr lang="en-US" dirty="0" err="1"/>
              <a:t>dihadron</a:t>
            </a:r>
            <a:r>
              <a:rPr lang="en-US" dirty="0"/>
              <a:t> production</a:t>
            </a:r>
            <a:r>
              <a:rPr lang="en-US" altLang="en-US" dirty="0"/>
              <a:t> </a:t>
            </a:r>
            <a:r>
              <a:rPr lang="en-US" altLang="en-US" dirty="0" err="1"/>
              <a:t>ep</a:t>
            </a:r>
            <a:r>
              <a:rPr lang="en-US" altLang="en-US" dirty="0" err="1">
                <a:sym typeface="Wingdings" pitchFamily="2" charset="2"/>
              </a:rPr>
              <a:t></a:t>
            </a:r>
            <a:r>
              <a:rPr lang="en-US" altLang="en-US" dirty="0" err="1"/>
              <a:t>ehhX</a:t>
            </a:r>
            <a:r>
              <a:rPr lang="en-US" altLang="en-US" dirty="0"/>
              <a:t>  </a:t>
            </a:r>
            <a:endParaRPr lang="en-US" dirty="0"/>
          </a:p>
        </p:txBody>
      </p:sp>
      <p:sp>
        <p:nvSpPr>
          <p:cNvPr id="2" name="Slide Number Placeholder 1">
            <a:extLst>
              <a:ext uri="{FF2B5EF4-FFF2-40B4-BE49-F238E27FC236}">
                <a16:creationId xmlns:a16="http://schemas.microsoft.com/office/drawing/2014/main" id="{487BD9D1-A864-4621-8CC1-C311ADF39985}"/>
              </a:ext>
            </a:extLst>
          </p:cNvPr>
          <p:cNvSpPr>
            <a:spLocks noGrp="1"/>
          </p:cNvSpPr>
          <p:nvPr>
            <p:ph type="sldNum" sz="quarter" idx="11"/>
          </p:nvPr>
        </p:nvSpPr>
        <p:spPr/>
        <p:txBody>
          <a:bodyPr/>
          <a:lstStyle/>
          <a:p>
            <a:fld id="{BC787F85-DA9C-4CAD-B842-F418B23C1C31}" type="slidenum">
              <a:rPr lang="en-US" altLang="en-US" smtClean="0"/>
              <a:pPr/>
              <a:t>15</a:t>
            </a:fld>
            <a:endParaRPr lang="en-US" altLang="en-US"/>
          </a:p>
        </p:txBody>
      </p:sp>
      <p:sp>
        <p:nvSpPr>
          <p:cNvPr id="5" name="TextBox 4">
            <a:extLst>
              <a:ext uri="{FF2B5EF4-FFF2-40B4-BE49-F238E27FC236}">
                <a16:creationId xmlns:a16="http://schemas.microsoft.com/office/drawing/2014/main" id="{5732E49B-3B51-734C-AD1B-EACD9CF90E19}"/>
              </a:ext>
            </a:extLst>
          </p:cNvPr>
          <p:cNvSpPr txBox="1"/>
          <p:nvPr/>
        </p:nvSpPr>
        <p:spPr>
          <a:xfrm>
            <a:off x="76200" y="5689451"/>
            <a:ext cx="8991600" cy="646331"/>
          </a:xfrm>
          <a:prstGeom prst="rect">
            <a:avLst/>
          </a:prstGeom>
          <a:solidFill>
            <a:schemeClr val="bg1"/>
          </a:solidFill>
        </p:spPr>
        <p:txBody>
          <a:bodyPr wrap="square" rtlCol="0">
            <a:spAutoFit/>
          </a:bodyPr>
          <a:lstStyle/>
          <a:p>
            <a:r>
              <a:rPr lang="en-US" sz="1800" dirty="0"/>
              <a:t>CLAS12 MC, based on the PEPSI(LEPTO) simulation with </a:t>
            </a:r>
            <a:r>
              <a:rPr lang="en-US" sz="1800" u="sng" dirty="0"/>
              <a:t>most parameters ”default” </a:t>
            </a:r>
            <a:r>
              <a:rPr lang="en-US" sz="1800" dirty="0"/>
              <a:t>is in a good agreement with CLAS12 measurements for all relevant distributions </a:t>
            </a:r>
          </a:p>
        </p:txBody>
      </p:sp>
      <p:pic>
        <p:nvPicPr>
          <p:cNvPr id="8" name="Picture 7">
            <a:extLst>
              <a:ext uri="{FF2B5EF4-FFF2-40B4-BE49-F238E27FC236}">
                <a16:creationId xmlns:a16="http://schemas.microsoft.com/office/drawing/2014/main" id="{1726E2FB-3ADB-5E47-A3EA-92F08AD49C6E}"/>
              </a:ext>
            </a:extLst>
          </p:cNvPr>
          <p:cNvPicPr>
            <a:picLocks noChangeAspect="1"/>
          </p:cNvPicPr>
          <p:nvPr/>
        </p:nvPicPr>
        <p:blipFill>
          <a:blip r:embed="rId3"/>
          <a:stretch>
            <a:fillRect/>
          </a:stretch>
        </p:blipFill>
        <p:spPr>
          <a:xfrm>
            <a:off x="609599" y="1981200"/>
            <a:ext cx="7889479" cy="3721645"/>
          </a:xfrm>
          <a:prstGeom prst="rect">
            <a:avLst/>
          </a:prstGeom>
        </p:spPr>
      </p:pic>
      <p:pic>
        <p:nvPicPr>
          <p:cNvPr id="9" name="Picture 8">
            <a:extLst>
              <a:ext uri="{FF2B5EF4-FFF2-40B4-BE49-F238E27FC236}">
                <a16:creationId xmlns:a16="http://schemas.microsoft.com/office/drawing/2014/main" id="{F6C8C406-C329-B341-92C5-FC711FD02381}"/>
              </a:ext>
            </a:extLst>
          </p:cNvPr>
          <p:cNvPicPr>
            <a:picLocks noChangeAspect="1"/>
          </p:cNvPicPr>
          <p:nvPr/>
        </p:nvPicPr>
        <p:blipFill>
          <a:blip r:embed="rId4"/>
          <a:stretch>
            <a:fillRect/>
          </a:stretch>
        </p:blipFill>
        <p:spPr>
          <a:xfrm>
            <a:off x="76200" y="838726"/>
            <a:ext cx="1433867" cy="1019074"/>
          </a:xfrm>
          <a:prstGeom prst="rect">
            <a:avLst/>
          </a:prstGeom>
        </p:spPr>
      </p:pic>
    </p:spTree>
    <p:extLst>
      <p:ext uri="{BB962C8B-B14F-4D97-AF65-F5344CB8AC3E}">
        <p14:creationId xmlns:p14="http://schemas.microsoft.com/office/powerpoint/2010/main" val="29493774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a:extLst>
              <a:ext uri="{FF2B5EF4-FFF2-40B4-BE49-F238E27FC236}">
                <a16:creationId xmlns:a16="http://schemas.microsoft.com/office/drawing/2014/main" id="{3F3E7C1E-BDB1-494C-838C-F71CFEBDE8A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fi-FI" altLang="en-US" sz="1400"/>
              <a:t>H.Avakian, LNF-INFN, Dec 15</a:t>
            </a:r>
            <a:endParaRPr lang="en-US" altLang="en-US" sz="1400"/>
          </a:p>
        </p:txBody>
      </p:sp>
      <p:sp>
        <p:nvSpPr>
          <p:cNvPr id="44035" name="Slide Number Placeholder 2">
            <a:extLst>
              <a:ext uri="{FF2B5EF4-FFF2-40B4-BE49-F238E27FC236}">
                <a16:creationId xmlns:a16="http://schemas.microsoft.com/office/drawing/2014/main" id="{A5ECDB9B-A383-4B8E-9AD3-78FE7FAF457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7A12DE1-5B67-4A08-9978-599F15EDFBA3}" type="slidenum">
              <a:rPr lang="en-US" altLang="en-US" sz="1400"/>
              <a:pPr eaLnBrk="1" hangingPunct="1"/>
              <a:t>150</a:t>
            </a:fld>
            <a:endParaRPr lang="en-US" altLang="en-US" sz="1400"/>
          </a:p>
        </p:txBody>
      </p:sp>
      <p:pic>
        <p:nvPicPr>
          <p:cNvPr id="44036" name="Picture 46">
            <a:extLst>
              <a:ext uri="{FF2B5EF4-FFF2-40B4-BE49-F238E27FC236}">
                <a16:creationId xmlns:a16="http://schemas.microsoft.com/office/drawing/2014/main" id="{C6940648-5E0E-4666-B60A-033387E5B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90600"/>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Slide Number Placeholder 2">
            <a:extLst>
              <a:ext uri="{FF2B5EF4-FFF2-40B4-BE49-F238E27FC236}">
                <a16:creationId xmlns:a16="http://schemas.microsoft.com/office/drawing/2014/main" id="{E72F5E54-2593-4144-A184-8FD2F64B9D43}"/>
              </a:ext>
            </a:extLst>
          </p:cNvPr>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1D7137CB-CCEF-4548-A79A-44300A91B809}" type="slidenum">
              <a:rPr lang="en-US" altLang="en-US" sz="1400"/>
              <a:pPr algn="r" eaLnBrk="1" hangingPunct="1"/>
              <a:t>150</a:t>
            </a:fld>
            <a:endParaRPr lang="en-US" altLang="en-US" sz="1400"/>
          </a:p>
        </p:txBody>
      </p:sp>
      <p:sp>
        <p:nvSpPr>
          <p:cNvPr id="452610" name="Rectangle 2">
            <a:extLst>
              <a:ext uri="{FF2B5EF4-FFF2-40B4-BE49-F238E27FC236}">
                <a16:creationId xmlns:a16="http://schemas.microsoft.com/office/drawing/2014/main" id="{C49797E7-9F72-4F71-BAC8-9B112038753E}"/>
              </a:ext>
            </a:extLst>
          </p:cNvPr>
          <p:cNvSpPr>
            <a:spLocks noGrp="1" noChangeArrowheads="1"/>
          </p:cNvSpPr>
          <p:nvPr>
            <p:ph type="title" idx="4294967295"/>
          </p:nvPr>
        </p:nvSpPr>
        <p:spPr>
          <a:xfrm>
            <a:off x="0" y="115888"/>
            <a:ext cx="9020175" cy="474662"/>
          </a:xfrm>
        </p:spPr>
        <p:txBody>
          <a:bodyPr/>
          <a:lstStyle/>
          <a:p>
            <a:pPr eaLnBrk="1" hangingPunct="1"/>
            <a:r>
              <a:rPr lang="en-US" altLang="en-US" sz="3200">
                <a:effectLst>
                  <a:outerShdw blurRad="38100" dist="38100" dir="2700000" algn="tl">
                    <a:srgbClr val="C0C0C0"/>
                  </a:outerShdw>
                </a:effectLst>
              </a:rPr>
              <a:t>Quark distributions at large k</a:t>
            </a:r>
            <a:r>
              <a:rPr lang="en-US" altLang="en-US" sz="3200" baseline="-25000">
                <a:effectLst>
                  <a:outerShdw blurRad="38100" dist="38100" dir="2700000" algn="tl">
                    <a:srgbClr val="C0C0C0"/>
                  </a:outerShdw>
                </a:effectLst>
              </a:rPr>
              <a:t>T</a:t>
            </a:r>
            <a:r>
              <a:rPr lang="en-US" altLang="en-US" sz="3200">
                <a:effectLst>
                  <a:outerShdw blurRad="38100" dist="38100" dir="2700000" algn="tl">
                    <a:srgbClr val="C0C0C0"/>
                  </a:outerShdw>
                </a:effectLst>
              </a:rPr>
              <a:t>:  lattice</a:t>
            </a:r>
          </a:p>
        </p:txBody>
      </p:sp>
      <p:pic>
        <p:nvPicPr>
          <p:cNvPr id="44039" name="Picture 12" descr="txp_fig">
            <a:extLst>
              <a:ext uri="{FF2B5EF4-FFF2-40B4-BE49-F238E27FC236}">
                <a16:creationId xmlns:a16="http://schemas.microsoft.com/office/drawing/2014/main" id="{61A2E9BF-0A94-4103-902A-F0F7F5F003BD}"/>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143000" y="838200"/>
            <a:ext cx="9906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13">
            <a:extLst>
              <a:ext uri="{FF2B5EF4-FFF2-40B4-BE49-F238E27FC236}">
                <a16:creationId xmlns:a16="http://schemas.microsoft.com/office/drawing/2014/main" id="{29040982-49FF-43DE-9B99-DB5DBFCDDD67}"/>
              </a:ext>
            </a:extLst>
          </p:cNvPr>
          <p:cNvSpPr>
            <a:spLocks noChangeArrowheads="1"/>
          </p:cNvSpPr>
          <p:nvPr/>
        </p:nvSpPr>
        <p:spPr bwMode="auto">
          <a:xfrm>
            <a:off x="1447800" y="1905000"/>
            <a:ext cx="2754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b="1"/>
              <a:t>B.Musch et al arXiv:1011.1213</a:t>
            </a:r>
            <a:r>
              <a:rPr lang="en-US" altLang="en-US" sz="1400"/>
              <a:t> </a:t>
            </a:r>
          </a:p>
        </p:txBody>
      </p:sp>
      <p:pic>
        <p:nvPicPr>
          <p:cNvPr id="44041" name="Picture 4">
            <a:extLst>
              <a:ext uri="{FF2B5EF4-FFF2-40B4-BE49-F238E27FC236}">
                <a16:creationId xmlns:a16="http://schemas.microsoft.com/office/drawing/2014/main" id="{5A3C3876-768C-47B2-8729-B05A619B5A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679825"/>
            <a:ext cx="4800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4042" name="Text Box 32">
            <a:extLst>
              <a:ext uri="{FF2B5EF4-FFF2-40B4-BE49-F238E27FC236}">
                <a16:creationId xmlns:a16="http://schemas.microsoft.com/office/drawing/2014/main" id="{A8F3412A-2A67-43EE-A63E-9A6F7D2843E9}"/>
              </a:ext>
            </a:extLst>
          </p:cNvPr>
          <p:cNvSpPr txBox="1">
            <a:spLocks noChangeArrowheads="1"/>
          </p:cNvSpPr>
          <p:nvPr/>
        </p:nvSpPr>
        <p:spPr bwMode="auto">
          <a:xfrm>
            <a:off x="1371600" y="3886200"/>
            <a:ext cx="10668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solidFill>
                  <a:srgbClr val="FFFF66"/>
                </a:solidFill>
                <a:latin typeface="Symbol" panose="05050102010706020507" pitchFamily="18" charset="2"/>
              </a:rPr>
              <a:t>D</a:t>
            </a:r>
            <a:r>
              <a:rPr lang="en-US" altLang="en-US">
                <a:solidFill>
                  <a:srgbClr val="FFFF66"/>
                </a:solidFill>
              </a:rPr>
              <a:t>u/u</a:t>
            </a:r>
          </a:p>
        </p:txBody>
      </p:sp>
      <p:sp>
        <p:nvSpPr>
          <p:cNvPr id="44043" name="Oval 22">
            <a:extLst>
              <a:ext uri="{FF2B5EF4-FFF2-40B4-BE49-F238E27FC236}">
                <a16:creationId xmlns:a16="http://schemas.microsoft.com/office/drawing/2014/main" id="{4F440541-E967-4358-9907-49364620B2F8}"/>
              </a:ext>
            </a:extLst>
          </p:cNvPr>
          <p:cNvSpPr>
            <a:spLocks noChangeArrowheads="1"/>
          </p:cNvSpPr>
          <p:nvPr/>
        </p:nvSpPr>
        <p:spPr bwMode="auto">
          <a:xfrm>
            <a:off x="1981200" y="2286000"/>
            <a:ext cx="787400" cy="6556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44044" name="Line 23">
            <a:extLst>
              <a:ext uri="{FF2B5EF4-FFF2-40B4-BE49-F238E27FC236}">
                <a16:creationId xmlns:a16="http://schemas.microsoft.com/office/drawing/2014/main" id="{7348E888-0489-4605-AC00-BA164F2B7271}"/>
              </a:ext>
            </a:extLst>
          </p:cNvPr>
          <p:cNvSpPr>
            <a:spLocks noChangeShapeType="1"/>
          </p:cNvSpPr>
          <p:nvPr/>
        </p:nvSpPr>
        <p:spPr bwMode="auto">
          <a:xfrm flipH="1">
            <a:off x="1981200" y="2971800"/>
            <a:ext cx="3810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4045" name="Group 54">
            <a:extLst>
              <a:ext uri="{FF2B5EF4-FFF2-40B4-BE49-F238E27FC236}">
                <a16:creationId xmlns:a16="http://schemas.microsoft.com/office/drawing/2014/main" id="{3B132B02-6F35-483F-A5E1-2BA2068E3304}"/>
              </a:ext>
            </a:extLst>
          </p:cNvPr>
          <p:cNvGrpSpPr>
            <a:grpSpLocks/>
          </p:cNvGrpSpPr>
          <p:nvPr/>
        </p:nvGrpSpPr>
        <p:grpSpPr bwMode="auto">
          <a:xfrm>
            <a:off x="4419600" y="1371600"/>
            <a:ext cx="4330700" cy="2743200"/>
            <a:chOff x="-96" y="1920"/>
            <a:chExt cx="2728" cy="1728"/>
          </a:xfrm>
        </p:grpSpPr>
        <p:pic>
          <p:nvPicPr>
            <p:cNvPr id="44049" name="Picture 53" descr="txp_fig">
              <a:extLst>
                <a:ext uri="{FF2B5EF4-FFF2-40B4-BE49-F238E27FC236}">
                  <a16:creationId xmlns:a16="http://schemas.microsoft.com/office/drawing/2014/main" id="{0AA6053E-D416-48E1-B54F-85C2F9DDB9FA}"/>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28" y="2784"/>
              <a:ext cx="203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 Box 5">
              <a:extLst>
                <a:ext uri="{FF2B5EF4-FFF2-40B4-BE49-F238E27FC236}">
                  <a16:creationId xmlns:a16="http://schemas.microsoft.com/office/drawing/2014/main" id="{E16523DC-C1CE-4608-A8B6-5E25E10E5FAE}"/>
                </a:ext>
              </a:extLst>
            </p:cNvPr>
            <p:cNvSpPr txBox="1">
              <a:spLocks noChangeArrowheads="1"/>
            </p:cNvSpPr>
            <p:nvPr/>
          </p:nvSpPr>
          <p:spPr bwMode="auto">
            <a:xfrm>
              <a:off x="-96" y="2448"/>
              <a:ext cx="1728"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30000"/>
                </a:lnSpc>
              </a:pPr>
              <a:r>
                <a:rPr lang="en-US" altLang="en-US" sz="1400">
                  <a:solidFill>
                    <a:srgbClr val="CC3300"/>
                  </a:solidFill>
                  <a:latin typeface="Times New Roman" panose="02020603050405020304" pitchFamily="18" charset="0"/>
                </a:rPr>
                <a:t>JMR model</a:t>
              </a:r>
              <a:endParaRPr lang="fr-FR" altLang="en-US" sz="1400">
                <a:solidFill>
                  <a:srgbClr val="CC3300"/>
                </a:solidFill>
                <a:latin typeface="Times New Roman" panose="02020603050405020304" pitchFamily="18" charset="0"/>
              </a:endParaRPr>
            </a:p>
          </p:txBody>
        </p:sp>
        <p:grpSp>
          <p:nvGrpSpPr>
            <p:cNvPr id="44051" name="Group 6">
              <a:extLst>
                <a:ext uri="{FF2B5EF4-FFF2-40B4-BE49-F238E27FC236}">
                  <a16:creationId xmlns:a16="http://schemas.microsoft.com/office/drawing/2014/main" id="{EFB09436-39E9-4435-BAFE-94BCC678E031}"/>
                </a:ext>
              </a:extLst>
            </p:cNvPr>
            <p:cNvGrpSpPr>
              <a:grpSpLocks/>
            </p:cNvGrpSpPr>
            <p:nvPr/>
          </p:nvGrpSpPr>
          <p:grpSpPr bwMode="auto">
            <a:xfrm>
              <a:off x="336" y="1920"/>
              <a:ext cx="2296" cy="814"/>
              <a:chOff x="152" y="698"/>
              <a:chExt cx="2296" cy="814"/>
            </a:xfrm>
          </p:grpSpPr>
          <p:sp>
            <p:nvSpPr>
              <p:cNvPr id="44056" name="Line 7">
                <a:extLst>
                  <a:ext uri="{FF2B5EF4-FFF2-40B4-BE49-F238E27FC236}">
                    <a16:creationId xmlns:a16="http://schemas.microsoft.com/office/drawing/2014/main" id="{B5EC44EE-9297-44C9-8A89-A7136EBD1485}"/>
                  </a:ext>
                </a:extLst>
              </p:cNvPr>
              <p:cNvSpPr>
                <a:spLocks noChangeShapeType="1"/>
              </p:cNvSpPr>
              <p:nvPr/>
            </p:nvSpPr>
            <p:spPr bwMode="auto">
              <a:xfrm>
                <a:off x="152" y="1102"/>
                <a:ext cx="1023" cy="7"/>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4057" name="Oval 8">
                <a:extLst>
                  <a:ext uri="{FF2B5EF4-FFF2-40B4-BE49-F238E27FC236}">
                    <a16:creationId xmlns:a16="http://schemas.microsoft.com/office/drawing/2014/main" id="{FC33D669-12D2-4711-A545-F7CB1F952BF9}"/>
                  </a:ext>
                </a:extLst>
              </p:cNvPr>
              <p:cNvSpPr>
                <a:spLocks noChangeArrowheads="1"/>
              </p:cNvSpPr>
              <p:nvPr/>
            </p:nvSpPr>
            <p:spPr bwMode="auto">
              <a:xfrm>
                <a:off x="1176" y="954"/>
                <a:ext cx="296" cy="303"/>
              </a:xfrm>
              <a:prstGeom prst="ellipse">
                <a:avLst/>
              </a:prstGeom>
              <a:gradFill rotWithShape="1">
                <a:gsLst>
                  <a:gs pos="0">
                    <a:srgbClr val="47182F"/>
                  </a:gs>
                  <a:gs pos="50000">
                    <a:srgbClr val="993366"/>
                  </a:gs>
                  <a:gs pos="100000">
                    <a:srgbClr val="47182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44058" name="Line 9">
                <a:extLst>
                  <a:ext uri="{FF2B5EF4-FFF2-40B4-BE49-F238E27FC236}">
                    <a16:creationId xmlns:a16="http://schemas.microsoft.com/office/drawing/2014/main" id="{D90F8508-93A4-4A9E-B56F-07ECCD7B104D}"/>
                  </a:ext>
                </a:extLst>
              </p:cNvPr>
              <p:cNvSpPr>
                <a:spLocks noChangeShapeType="1"/>
              </p:cNvSpPr>
              <p:nvPr/>
            </p:nvSpPr>
            <p:spPr bwMode="auto">
              <a:xfrm flipV="1">
                <a:off x="1434" y="883"/>
                <a:ext cx="453" cy="14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44059" name="Line 10">
                <a:extLst>
                  <a:ext uri="{FF2B5EF4-FFF2-40B4-BE49-F238E27FC236}">
                    <a16:creationId xmlns:a16="http://schemas.microsoft.com/office/drawing/2014/main" id="{0B21DA70-5AE2-48DA-8235-4F4E611E0F9B}"/>
                  </a:ext>
                </a:extLst>
              </p:cNvPr>
              <p:cNvSpPr>
                <a:spLocks noChangeShapeType="1"/>
              </p:cNvSpPr>
              <p:nvPr/>
            </p:nvSpPr>
            <p:spPr bwMode="auto">
              <a:xfrm>
                <a:off x="1445" y="1171"/>
                <a:ext cx="699" cy="22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4060" name="Text Box 11">
                <a:extLst>
                  <a:ext uri="{FF2B5EF4-FFF2-40B4-BE49-F238E27FC236}">
                    <a16:creationId xmlns:a16="http://schemas.microsoft.com/office/drawing/2014/main" id="{588232C6-4F99-4278-8506-FE7544D5898A}"/>
                  </a:ext>
                </a:extLst>
              </p:cNvPr>
              <p:cNvSpPr txBox="1">
                <a:spLocks noChangeArrowheads="1"/>
              </p:cNvSpPr>
              <p:nvPr/>
            </p:nvSpPr>
            <p:spPr bwMode="auto">
              <a:xfrm>
                <a:off x="1883" y="698"/>
                <a:ext cx="18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30000"/>
                  </a:lnSpc>
                </a:pPr>
                <a:r>
                  <a:rPr lang="en-US" altLang="en-US" sz="1800">
                    <a:solidFill>
                      <a:srgbClr val="3333FF"/>
                    </a:solidFill>
                    <a:latin typeface="Times New Roman" panose="02020603050405020304" pitchFamily="18" charset="0"/>
                  </a:rPr>
                  <a:t>q</a:t>
                </a:r>
              </a:p>
            </p:txBody>
          </p:sp>
          <p:sp>
            <p:nvSpPr>
              <p:cNvPr id="44061" name="Text Box 12">
                <a:extLst>
                  <a:ext uri="{FF2B5EF4-FFF2-40B4-BE49-F238E27FC236}">
                    <a16:creationId xmlns:a16="http://schemas.microsoft.com/office/drawing/2014/main" id="{05EEF315-F2DE-45B7-8614-988574772604}"/>
                  </a:ext>
                </a:extLst>
              </p:cNvPr>
              <p:cNvSpPr txBox="1">
                <a:spLocks noChangeArrowheads="1"/>
              </p:cNvSpPr>
              <p:nvPr/>
            </p:nvSpPr>
            <p:spPr bwMode="auto">
              <a:xfrm>
                <a:off x="2156" y="1229"/>
                <a:ext cx="29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30000"/>
                  </a:lnSpc>
                </a:pPr>
                <a:r>
                  <a:rPr lang="en-US" altLang="en-US" sz="1800">
                    <a:solidFill>
                      <a:srgbClr val="008000"/>
                    </a:solidFill>
                    <a:latin typeface="Times New Roman" panose="02020603050405020304" pitchFamily="18" charset="0"/>
                  </a:rPr>
                  <a:t>Dq</a:t>
                </a:r>
              </a:p>
            </p:txBody>
          </p:sp>
        </p:grpSp>
        <p:sp>
          <p:nvSpPr>
            <p:cNvPr id="44052" name="Text Box 13">
              <a:extLst>
                <a:ext uri="{FF2B5EF4-FFF2-40B4-BE49-F238E27FC236}">
                  <a16:creationId xmlns:a16="http://schemas.microsoft.com/office/drawing/2014/main" id="{365D33C7-5B3A-48DD-9459-E6481AA34561}"/>
                </a:ext>
              </a:extLst>
            </p:cNvPr>
            <p:cNvSpPr txBox="1">
              <a:spLocks noChangeArrowheads="1"/>
            </p:cNvSpPr>
            <p:nvPr/>
          </p:nvSpPr>
          <p:spPr bwMode="auto">
            <a:xfrm rot="1030800">
              <a:off x="1632" y="2496"/>
              <a:ext cx="71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30000"/>
                </a:lnSpc>
              </a:pPr>
              <a:r>
                <a:rPr lang="en-US" altLang="en-US" sz="1800">
                  <a:solidFill>
                    <a:srgbClr val="008000"/>
                  </a:solidFill>
                  <a:latin typeface="Times New Roman" panose="02020603050405020304" pitchFamily="18" charset="0"/>
                </a:rPr>
                <a:t>M</a:t>
              </a:r>
              <a:r>
                <a:rPr lang="en-US" altLang="en-US" sz="1800" baseline="-25000">
                  <a:solidFill>
                    <a:srgbClr val="008000"/>
                  </a:solidFill>
                  <a:latin typeface="Times New Roman" panose="02020603050405020304" pitchFamily="18" charset="0"/>
                </a:rPr>
                <a:t>R</a:t>
              </a:r>
              <a:r>
                <a:rPr lang="en-US" altLang="en-US" sz="1800">
                  <a:solidFill>
                    <a:srgbClr val="008000"/>
                  </a:solidFill>
                  <a:latin typeface="Times New Roman" panose="02020603050405020304" pitchFamily="18" charset="0"/>
                </a:rPr>
                <a:t>, R=s,a</a:t>
              </a:r>
            </a:p>
          </p:txBody>
        </p:sp>
        <p:sp>
          <p:nvSpPr>
            <p:cNvPr id="44053" name="Oval 45">
              <a:extLst>
                <a:ext uri="{FF2B5EF4-FFF2-40B4-BE49-F238E27FC236}">
                  <a16:creationId xmlns:a16="http://schemas.microsoft.com/office/drawing/2014/main" id="{5014F4F6-DFA3-4728-A64A-DB3A9B3C3BE9}"/>
                </a:ext>
              </a:extLst>
            </p:cNvPr>
            <p:cNvSpPr>
              <a:spLocks noChangeArrowheads="1"/>
            </p:cNvSpPr>
            <p:nvPr/>
          </p:nvSpPr>
          <p:spPr bwMode="auto">
            <a:xfrm>
              <a:off x="1824" y="3168"/>
              <a:ext cx="480"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pic>
          <p:nvPicPr>
            <p:cNvPr id="44054" name="Picture 51">
              <a:extLst>
                <a:ext uri="{FF2B5EF4-FFF2-40B4-BE49-F238E27FC236}">
                  <a16:creationId xmlns:a16="http://schemas.microsoft.com/office/drawing/2014/main" id="{3EDA6A92-EBA5-4F83-8B8A-A86FA391B4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 y="2736"/>
              <a:ext cx="32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52">
              <a:extLst>
                <a:ext uri="{FF2B5EF4-FFF2-40B4-BE49-F238E27FC236}">
                  <a16:creationId xmlns:a16="http://schemas.microsoft.com/office/drawing/2014/main" id="{546EFF93-520B-4812-9F38-2819549040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5" y="3249"/>
              <a:ext cx="52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6" name="Text Box 42">
            <a:extLst>
              <a:ext uri="{FF2B5EF4-FFF2-40B4-BE49-F238E27FC236}">
                <a16:creationId xmlns:a16="http://schemas.microsoft.com/office/drawing/2014/main" id="{99D1D0CD-1017-4DBE-9346-1ED7244305FC}"/>
              </a:ext>
            </a:extLst>
          </p:cNvPr>
          <p:cNvSpPr txBox="1">
            <a:spLocks noChangeArrowheads="1"/>
          </p:cNvSpPr>
          <p:nvPr/>
        </p:nvSpPr>
        <p:spPr bwMode="auto">
          <a:xfrm>
            <a:off x="5181600" y="4419600"/>
            <a:ext cx="3660775" cy="6508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Sign change of </a:t>
            </a:r>
            <a:r>
              <a:rPr lang="en-US" altLang="en-US" sz="1800">
                <a:latin typeface="Symbol" panose="05050102010706020507" pitchFamily="18" charset="2"/>
              </a:rPr>
              <a:t>D</a:t>
            </a:r>
            <a:r>
              <a:rPr lang="en-US" altLang="en-US" sz="1800"/>
              <a:t>u/u consistent between lattice and diquark model</a:t>
            </a:r>
          </a:p>
        </p:txBody>
      </p:sp>
      <p:pic>
        <p:nvPicPr>
          <p:cNvPr id="44047" name="Picture 47" descr="txp_fig">
            <a:extLst>
              <a:ext uri="{FF2B5EF4-FFF2-40B4-BE49-F238E27FC236}">
                <a16:creationId xmlns:a16="http://schemas.microsoft.com/office/drawing/2014/main" id="{9509D7DA-D74D-4ABF-99D4-A69EA967CE53}"/>
              </a:ext>
            </a:extLst>
          </p:cNvPr>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 y="1066800"/>
            <a:ext cx="3095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txp_fig">
            <a:extLst>
              <a:ext uri="{FF2B5EF4-FFF2-40B4-BE49-F238E27FC236}">
                <a16:creationId xmlns:a16="http://schemas.microsoft.com/office/drawing/2014/main" id="{4B9B36FA-5E2C-4143-93DB-E8A75AF70796}"/>
              </a:ext>
            </a:extLst>
          </p:cNvPr>
          <p:cNvPicPr>
            <a:picLocks noChangeAspect="1" noChangeArrowheads="1"/>
          </p:cNvPicPr>
          <p:nvPr>
            <p:custDataLst>
              <p:tags r:id="rId3"/>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5257800"/>
            <a:ext cx="3452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SIDIS dilution factor</a:t>
            </a:r>
          </a:p>
        </p:txBody>
      </p:sp>
      <p:pic>
        <p:nvPicPr>
          <p:cNvPr id="6" name="Content Placeholder 5" descr="Screen Shot 2018-10-18 at 5.49.11 PM.png"/>
          <p:cNvPicPr>
            <a:picLocks noGrp="1" noChangeAspect="1"/>
          </p:cNvPicPr>
          <p:nvPr>
            <p:ph idx="1"/>
          </p:nvPr>
        </p:nvPicPr>
        <p:blipFill>
          <a:blip r:embed="rId2">
            <a:extLst>
              <a:ext uri="{28A0092B-C50C-407E-A947-70E740481C1C}">
                <a14:useLocalDpi xmlns:a14="http://schemas.microsoft.com/office/drawing/2010/main" val="0"/>
              </a:ext>
            </a:extLst>
          </a:blip>
          <a:srcRect l="3124" r="3124"/>
          <a:stretch>
            <a:fillRect/>
          </a:stretch>
        </p:blipFill>
        <p:spPr>
          <a:xfrm>
            <a:off x="228600" y="762000"/>
            <a:ext cx="8686800" cy="5710767"/>
          </a:xfrm>
        </p:spPr>
      </p:pic>
      <p:sp>
        <p:nvSpPr>
          <p:cNvPr id="4" name="Footer Placeholder 3"/>
          <p:cNvSpPr>
            <a:spLocks noGrp="1"/>
          </p:cNvSpPr>
          <p:nvPr>
            <p:ph type="ftr" sz="quarter" idx="10"/>
          </p:nvPr>
        </p:nvSpPr>
        <p:spPr/>
        <p:txBody>
          <a:bodyPr/>
          <a:lstStyle/>
          <a:p>
            <a:pPr>
              <a:defRPr/>
            </a:pPr>
            <a:r>
              <a:rPr lang="fi-FI"/>
              <a:t>H.Avakian, LNF-INFN, Dec 15</a:t>
            </a:r>
            <a:endParaRPr lang="en-US"/>
          </a:p>
        </p:txBody>
      </p:sp>
      <p:sp>
        <p:nvSpPr>
          <p:cNvPr id="5" name="Slide Number Placeholder 4"/>
          <p:cNvSpPr>
            <a:spLocks noGrp="1"/>
          </p:cNvSpPr>
          <p:nvPr>
            <p:ph type="sldNum" sz="quarter" idx="11"/>
          </p:nvPr>
        </p:nvSpPr>
        <p:spPr/>
        <p:txBody>
          <a:bodyPr/>
          <a:lstStyle/>
          <a:p>
            <a:pPr>
              <a:defRPr/>
            </a:pPr>
            <a:fld id="{90BCEC60-966E-5046-BDA9-C52971E7D1CA}" type="slidenum">
              <a:rPr lang="en-US" altLang="en-US" smtClean="0"/>
              <a:pPr>
                <a:defRPr/>
              </a:pPr>
              <a:t>151</a:t>
            </a:fld>
            <a:endParaRPr lang="en-US" altLang="en-US"/>
          </a:p>
        </p:txBody>
      </p:sp>
    </p:spTree>
    <p:extLst>
      <p:ext uri="{BB962C8B-B14F-4D97-AF65-F5344CB8AC3E}">
        <p14:creationId xmlns:p14="http://schemas.microsoft.com/office/powerpoint/2010/main" val="216138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5E71C83F-62A5-884B-8C18-7A65E98E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8" y="2200400"/>
            <a:ext cx="4185740" cy="3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556AB6E-237A-2448-91CB-8130543B3308}"/>
              </a:ext>
            </a:extLst>
          </p:cNvPr>
          <p:cNvPicPr>
            <a:picLocks noChangeAspect="1"/>
          </p:cNvPicPr>
          <p:nvPr/>
        </p:nvPicPr>
        <p:blipFill>
          <a:blip r:embed="rId4"/>
          <a:stretch>
            <a:fillRect/>
          </a:stretch>
        </p:blipFill>
        <p:spPr>
          <a:xfrm>
            <a:off x="4315288" y="1143000"/>
            <a:ext cx="4685404" cy="4175894"/>
          </a:xfrm>
          <a:prstGeom prst="rect">
            <a:avLst/>
          </a:prstGeom>
        </p:spPr>
      </p:pic>
      <p:sp>
        <p:nvSpPr>
          <p:cNvPr id="2" name="Title 1">
            <a:extLst>
              <a:ext uri="{FF2B5EF4-FFF2-40B4-BE49-F238E27FC236}">
                <a16:creationId xmlns:a16="http://schemas.microsoft.com/office/drawing/2014/main" id="{5461F5AA-A325-B341-9657-0806FA4CAF3F}"/>
              </a:ext>
            </a:extLst>
          </p:cNvPr>
          <p:cNvSpPr>
            <a:spLocks noGrp="1"/>
          </p:cNvSpPr>
          <p:nvPr>
            <p:ph type="title"/>
          </p:nvPr>
        </p:nvSpPr>
        <p:spPr>
          <a:xfrm>
            <a:off x="457200" y="83862"/>
            <a:ext cx="8229600" cy="563563"/>
          </a:xfrm>
        </p:spPr>
        <p:txBody>
          <a:bodyPr/>
          <a:lstStyle/>
          <a:p>
            <a:r>
              <a:rPr lang="en-US" dirty="0"/>
              <a:t>CLAS12 Studies: Data vs MC</a:t>
            </a:r>
          </a:p>
        </p:txBody>
      </p:sp>
      <p:sp>
        <p:nvSpPr>
          <p:cNvPr id="3" name="Footer Placeholder 2">
            <a:extLst>
              <a:ext uri="{FF2B5EF4-FFF2-40B4-BE49-F238E27FC236}">
                <a16:creationId xmlns:a16="http://schemas.microsoft.com/office/drawing/2014/main" id="{FB30A35E-5B9D-F846-9D85-C94166095577}"/>
              </a:ext>
            </a:extLst>
          </p:cNvPr>
          <p:cNvSpPr>
            <a:spLocks noGrp="1"/>
          </p:cNvSpPr>
          <p:nvPr>
            <p:ph type="ftr" sz="quarter" idx="10"/>
          </p:nvPr>
        </p:nvSpPr>
        <p:spPr>
          <a:xfrm>
            <a:off x="3124200" y="6565900"/>
            <a:ext cx="3886200" cy="219075"/>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B99EFEF6-1113-3944-809A-E622B9F1D506}"/>
              </a:ext>
            </a:extLst>
          </p:cNvPr>
          <p:cNvSpPr>
            <a:spLocks noGrp="1"/>
          </p:cNvSpPr>
          <p:nvPr>
            <p:ph type="sldNum" sz="quarter" idx="11"/>
          </p:nvPr>
        </p:nvSpPr>
        <p:spPr/>
        <p:txBody>
          <a:bodyPr/>
          <a:lstStyle/>
          <a:p>
            <a:fld id="{7F0A90D4-9BF5-49F2-9BA0-30B9C0480A80}" type="slidenum">
              <a:rPr lang="en-US" altLang="en-US" smtClean="0"/>
              <a:pPr/>
              <a:t>16</a:t>
            </a:fld>
            <a:endParaRPr lang="en-US" altLang="en-US"/>
          </a:p>
        </p:txBody>
      </p:sp>
      <p:sp>
        <p:nvSpPr>
          <p:cNvPr id="5" name="TextBox 4">
            <a:extLst>
              <a:ext uri="{FF2B5EF4-FFF2-40B4-BE49-F238E27FC236}">
                <a16:creationId xmlns:a16="http://schemas.microsoft.com/office/drawing/2014/main" id="{02595A35-7215-4C45-AD7A-8041AC0B5F1D}"/>
              </a:ext>
            </a:extLst>
          </p:cNvPr>
          <p:cNvSpPr txBox="1"/>
          <p:nvPr/>
        </p:nvSpPr>
        <p:spPr>
          <a:xfrm>
            <a:off x="2743200" y="822295"/>
            <a:ext cx="3776996" cy="400110"/>
          </a:xfrm>
          <a:prstGeom prst="rect">
            <a:avLst/>
          </a:prstGeom>
          <a:noFill/>
        </p:spPr>
        <p:txBody>
          <a:bodyPr wrap="none" rtlCol="0">
            <a:spAutoFit/>
          </a:bodyPr>
          <a:lstStyle/>
          <a:p>
            <a:r>
              <a:rPr lang="en-US" sz="2000" dirty="0"/>
              <a:t>Using PEPSI (LUND) generator</a:t>
            </a:r>
          </a:p>
        </p:txBody>
      </p:sp>
      <p:sp>
        <p:nvSpPr>
          <p:cNvPr id="14" name="TextBox 13">
            <a:extLst>
              <a:ext uri="{FF2B5EF4-FFF2-40B4-BE49-F238E27FC236}">
                <a16:creationId xmlns:a16="http://schemas.microsoft.com/office/drawing/2014/main" id="{CE0B456E-BF11-3549-9167-4ADA767576CE}"/>
              </a:ext>
            </a:extLst>
          </p:cNvPr>
          <p:cNvSpPr txBox="1"/>
          <p:nvPr/>
        </p:nvSpPr>
        <p:spPr>
          <a:xfrm>
            <a:off x="1640303" y="5403788"/>
            <a:ext cx="6589297" cy="1077218"/>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t>Kinematic distributions, </a:t>
            </a:r>
            <a:r>
              <a:rPr lang="en-US" sz="1600" dirty="0" err="1"/>
              <a:t>z,x</a:t>
            </a:r>
            <a:r>
              <a:rPr lang="en-US" sz="1600" baseline="-25000" dirty="0" err="1"/>
              <a:t>F</a:t>
            </a:r>
            <a:r>
              <a:rPr lang="en-US" sz="1600" dirty="0" err="1"/>
              <a:t>,P</a:t>
            </a:r>
            <a:r>
              <a:rPr lang="en-US" sz="1600" baseline="-25000" dirty="0" err="1"/>
              <a:t>T</a:t>
            </a:r>
            <a:r>
              <a:rPr lang="en-US" sz="1600" dirty="0"/>
              <a:t>-distributions of protons, and widths are in good agreement with LEPTO</a:t>
            </a:r>
          </a:p>
          <a:p>
            <a:pPr marL="285750" indent="-285750">
              <a:buFont typeface="Arial" panose="020B0604020202020204" pitchFamily="34" charset="0"/>
              <a:buChar char="•"/>
            </a:pPr>
            <a:r>
              <a:rPr lang="en-US" sz="1600" dirty="0"/>
              <a:t>TFR may be a valuable source for studies of widths in hadronization</a:t>
            </a:r>
          </a:p>
          <a:p>
            <a:pPr marL="285750" indent="-285750">
              <a:buFont typeface="Arial" panose="020B0604020202020204" pitchFamily="34" charset="0"/>
              <a:buChar char="•"/>
            </a:pPr>
            <a:r>
              <a:rPr lang="en-US" sz="1600" dirty="0"/>
              <a:t>Expect significantly better separation of TFR and CFR at JLab24</a:t>
            </a:r>
          </a:p>
        </p:txBody>
      </p:sp>
      <p:sp>
        <p:nvSpPr>
          <p:cNvPr id="10" name="TextBox 9">
            <a:extLst>
              <a:ext uri="{FF2B5EF4-FFF2-40B4-BE49-F238E27FC236}">
                <a16:creationId xmlns:a16="http://schemas.microsoft.com/office/drawing/2014/main" id="{782908AF-CBB9-BC41-B607-4C3A2663F360}"/>
              </a:ext>
            </a:extLst>
          </p:cNvPr>
          <p:cNvSpPr txBox="1"/>
          <p:nvPr/>
        </p:nvSpPr>
        <p:spPr>
          <a:xfrm>
            <a:off x="2486707" y="2743200"/>
            <a:ext cx="1717137" cy="523220"/>
          </a:xfrm>
          <a:prstGeom prst="rect">
            <a:avLst/>
          </a:prstGeom>
          <a:noFill/>
        </p:spPr>
        <p:txBody>
          <a:bodyPr wrap="none" rtlCol="0">
            <a:spAutoFit/>
          </a:bodyPr>
          <a:lstStyle/>
          <a:p>
            <a:r>
              <a:rPr lang="en-US" sz="1400" dirty="0"/>
              <a:t>Filled symbols data</a:t>
            </a:r>
          </a:p>
          <a:p>
            <a:r>
              <a:rPr lang="en-US" sz="1400" dirty="0"/>
              <a:t>Open symbols MC</a:t>
            </a:r>
          </a:p>
        </p:txBody>
      </p:sp>
      <p:pic>
        <p:nvPicPr>
          <p:cNvPr id="11" name="Picture 10">
            <a:extLst>
              <a:ext uri="{FF2B5EF4-FFF2-40B4-BE49-F238E27FC236}">
                <a16:creationId xmlns:a16="http://schemas.microsoft.com/office/drawing/2014/main" id="{6D974298-D651-5C4A-B055-66D70FD0610E}"/>
              </a:ext>
            </a:extLst>
          </p:cNvPr>
          <p:cNvPicPr>
            <a:picLocks noChangeAspect="1"/>
          </p:cNvPicPr>
          <p:nvPr/>
        </p:nvPicPr>
        <p:blipFill>
          <a:blip r:embed="rId5"/>
          <a:stretch>
            <a:fillRect/>
          </a:stretch>
        </p:blipFill>
        <p:spPr>
          <a:xfrm>
            <a:off x="262704" y="886524"/>
            <a:ext cx="1718496" cy="1332279"/>
          </a:xfrm>
          <a:prstGeom prst="rect">
            <a:avLst/>
          </a:prstGeom>
        </p:spPr>
      </p:pic>
      <p:pic>
        <p:nvPicPr>
          <p:cNvPr id="13" name="Picture 15">
            <a:extLst>
              <a:ext uri="{FF2B5EF4-FFF2-40B4-BE49-F238E27FC236}">
                <a16:creationId xmlns:a16="http://schemas.microsoft.com/office/drawing/2014/main" id="{A5E29A21-6B2D-1243-A74E-6D33CF128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4513" y="3733799"/>
            <a:ext cx="1172188" cy="8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6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07B619-0FC3-1341-ACED-28A2B3C99DFC}"/>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8944D1FB-366E-6A43-BF21-0028DBD2104C}"/>
              </a:ext>
            </a:extLst>
          </p:cNvPr>
          <p:cNvSpPr>
            <a:spLocks noGrp="1"/>
          </p:cNvSpPr>
          <p:nvPr>
            <p:ph type="sldNum" sz="quarter" idx="11"/>
          </p:nvPr>
        </p:nvSpPr>
        <p:spPr/>
        <p:txBody>
          <a:bodyPr/>
          <a:lstStyle/>
          <a:p>
            <a:fld id="{656CFCE7-85A3-4772-AA05-7EC87A79CEFC}" type="slidenum">
              <a:rPr lang="en-US" altLang="en-US" smtClean="0"/>
              <a:pPr/>
              <a:t>17</a:t>
            </a:fld>
            <a:endParaRPr lang="en-US" altLang="en-US"/>
          </a:p>
        </p:txBody>
      </p:sp>
      <p:sp>
        <p:nvSpPr>
          <p:cNvPr id="4" name="Title 1">
            <a:extLst>
              <a:ext uri="{FF2B5EF4-FFF2-40B4-BE49-F238E27FC236}">
                <a16:creationId xmlns:a16="http://schemas.microsoft.com/office/drawing/2014/main" id="{341C5E2B-35CB-A144-A36C-4ACF1D9A89BB}"/>
              </a:ext>
            </a:extLst>
          </p:cNvPr>
          <p:cNvSpPr txBox="1">
            <a:spLocks noChangeArrowheads="1"/>
          </p:cNvSpPr>
          <p:nvPr/>
        </p:nvSpPr>
        <p:spPr>
          <a:xfrm>
            <a:off x="457200" y="152400"/>
            <a:ext cx="82296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altLang="en-US" kern="0" dirty="0"/>
              <a:t> Observation of  SSAs in  </a:t>
            </a:r>
            <a:r>
              <a:rPr lang="en-US" altLang="en-US" kern="0" dirty="0" err="1"/>
              <a:t>ep</a:t>
            </a:r>
            <a:r>
              <a:rPr lang="en-US" altLang="en-US" kern="0" dirty="0" err="1">
                <a:sym typeface="Wingdings" pitchFamily="2" charset="2"/>
              </a:rPr>
              <a:t>e’</a:t>
            </a:r>
            <a:r>
              <a:rPr lang="en-US" altLang="en-US" kern="0" dirty="0" err="1">
                <a:latin typeface="Symbol" pitchFamily="2" charset="2"/>
              </a:rPr>
              <a:t>p</a:t>
            </a:r>
            <a:r>
              <a:rPr lang="en-US" altLang="en-US" kern="0" baseline="30000" dirty="0" err="1">
                <a:latin typeface="Symbol" pitchFamily="2" charset="2"/>
              </a:rPr>
              <a:t>+</a:t>
            </a:r>
            <a:r>
              <a:rPr lang="en-US" altLang="en-US" kern="0" dirty="0" err="1">
                <a:latin typeface="Symbol" pitchFamily="2" charset="2"/>
              </a:rPr>
              <a:t>p</a:t>
            </a:r>
            <a:r>
              <a:rPr lang="en-US" altLang="en-US" kern="0" baseline="30000" dirty="0" err="1">
                <a:latin typeface="Symbol" pitchFamily="2" charset="2"/>
              </a:rPr>
              <a:t>-</a:t>
            </a:r>
            <a:r>
              <a:rPr lang="en-US" altLang="en-US" kern="0" dirty="0" err="1"/>
              <a:t>X</a:t>
            </a:r>
            <a:endParaRPr lang="en-US" altLang="en-US" kern="0" dirty="0"/>
          </a:p>
        </p:txBody>
      </p:sp>
      <p:sp>
        <p:nvSpPr>
          <p:cNvPr id="12" name="Rectangle 11">
            <a:extLst>
              <a:ext uri="{FF2B5EF4-FFF2-40B4-BE49-F238E27FC236}">
                <a16:creationId xmlns:a16="http://schemas.microsoft.com/office/drawing/2014/main" id="{03EE39D9-5F43-2648-8325-DC1EDBE086CF}"/>
              </a:ext>
            </a:extLst>
          </p:cNvPr>
          <p:cNvSpPr/>
          <p:nvPr/>
        </p:nvSpPr>
        <p:spPr>
          <a:xfrm>
            <a:off x="0" y="736745"/>
            <a:ext cx="7239000" cy="276999"/>
          </a:xfrm>
          <a:prstGeom prst="rect">
            <a:avLst/>
          </a:prstGeom>
        </p:spPr>
        <p:txBody>
          <a:bodyPr wrap="square">
            <a:spAutoFit/>
          </a:bodyPr>
          <a:lstStyle/>
          <a:p>
            <a:r>
              <a:rPr lang="en-US" sz="1200" dirty="0">
                <a:latin typeface="CMR10"/>
              </a:rPr>
              <a:t>T. Hayward et al.</a:t>
            </a:r>
            <a:r>
              <a:rPr lang="en-US" sz="1200" dirty="0"/>
              <a:t> Phys. Rev. Lett. 126, 152501 (2021)</a:t>
            </a:r>
          </a:p>
        </p:txBody>
      </p:sp>
      <p:sp>
        <p:nvSpPr>
          <p:cNvPr id="16" name="TextBox 15">
            <a:extLst>
              <a:ext uri="{FF2B5EF4-FFF2-40B4-BE49-F238E27FC236}">
                <a16:creationId xmlns:a16="http://schemas.microsoft.com/office/drawing/2014/main" id="{550266A1-2394-4D43-9807-302C76089963}"/>
              </a:ext>
            </a:extLst>
          </p:cNvPr>
          <p:cNvSpPr txBox="1"/>
          <p:nvPr/>
        </p:nvSpPr>
        <p:spPr>
          <a:xfrm>
            <a:off x="15240" y="4980445"/>
            <a:ext cx="9067800"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Doubling the </a:t>
            </a:r>
            <a:r>
              <a:rPr lang="en-US" sz="1800" dirty="0" err="1"/>
              <a:t>JLab</a:t>
            </a:r>
            <a:r>
              <a:rPr lang="en-US" sz="1800" dirty="0"/>
              <a:t> beam energy, opens the phase space for SIDIS </a:t>
            </a:r>
            <a:r>
              <a:rPr lang="en-US" sz="1800" dirty="0" err="1"/>
              <a:t>dihadrons</a:t>
            </a:r>
            <a:endParaRPr lang="en-US" sz="1800" dirty="0"/>
          </a:p>
          <a:p>
            <a:pPr marL="285750" indent="-285750">
              <a:buFont typeface="Arial" panose="020B0604020202020204" pitchFamily="34" charset="0"/>
              <a:buChar char="•"/>
            </a:pPr>
            <a:r>
              <a:rPr lang="en-US" sz="1800" dirty="0"/>
              <a:t>Quark gluon correlations may be very significant</a:t>
            </a:r>
          </a:p>
          <a:p>
            <a:pPr marL="285750" indent="-285750">
              <a:buFont typeface="Arial" panose="020B0604020202020204" pitchFamily="34" charset="0"/>
              <a:buChar char="•"/>
            </a:pPr>
            <a:r>
              <a:rPr lang="en-US" sz="1800" dirty="0"/>
              <a:t>PDF e describes the force on the transversely polarized quark after scattering</a:t>
            </a:r>
          </a:p>
          <a:p>
            <a:pPr marL="285750" indent="-285750">
              <a:buFont typeface="Arial" panose="020B0604020202020204" pitchFamily="34" charset="0"/>
              <a:buChar char="•"/>
            </a:pPr>
            <a:r>
              <a:rPr lang="en-US" sz="1800" dirty="0">
                <a:solidFill>
                  <a:srgbClr val="FF0000"/>
                </a:solidFill>
              </a:rPr>
              <a:t>Extended range in Q</a:t>
            </a:r>
            <a:r>
              <a:rPr lang="en-US" sz="1800" baseline="30000" dirty="0">
                <a:solidFill>
                  <a:srgbClr val="FF0000"/>
                </a:solidFill>
              </a:rPr>
              <a:t>2</a:t>
            </a:r>
            <a:r>
              <a:rPr lang="en-US" sz="1800" dirty="0">
                <a:solidFill>
                  <a:srgbClr val="FF0000"/>
                </a:solidFill>
              </a:rPr>
              <a:t> for JLab24 will be crucial in interpretation of higher twist effects</a:t>
            </a:r>
          </a:p>
        </p:txBody>
      </p:sp>
      <p:pic>
        <p:nvPicPr>
          <p:cNvPr id="20" name="Picture 19">
            <a:extLst>
              <a:ext uri="{FF2B5EF4-FFF2-40B4-BE49-F238E27FC236}">
                <a16:creationId xmlns:a16="http://schemas.microsoft.com/office/drawing/2014/main" id="{AB646802-1B0B-5D43-93B3-E6BFE731615D}"/>
              </a:ext>
            </a:extLst>
          </p:cNvPr>
          <p:cNvPicPr>
            <a:picLocks noChangeAspect="1"/>
          </p:cNvPicPr>
          <p:nvPr/>
        </p:nvPicPr>
        <p:blipFill>
          <a:blip r:embed="rId3"/>
          <a:stretch>
            <a:fillRect/>
          </a:stretch>
        </p:blipFill>
        <p:spPr>
          <a:xfrm>
            <a:off x="2223707" y="1025805"/>
            <a:ext cx="2365710" cy="398095"/>
          </a:xfrm>
          <a:prstGeom prst="rect">
            <a:avLst/>
          </a:prstGeom>
        </p:spPr>
      </p:pic>
      <p:pic>
        <p:nvPicPr>
          <p:cNvPr id="22" name="Picture 21">
            <a:extLst>
              <a:ext uri="{FF2B5EF4-FFF2-40B4-BE49-F238E27FC236}">
                <a16:creationId xmlns:a16="http://schemas.microsoft.com/office/drawing/2014/main" id="{E7B66BB5-0ABB-C540-8DC3-911A9C5A7C74}"/>
              </a:ext>
            </a:extLst>
          </p:cNvPr>
          <p:cNvPicPr>
            <a:picLocks noChangeAspect="1"/>
          </p:cNvPicPr>
          <p:nvPr/>
        </p:nvPicPr>
        <p:blipFill>
          <a:blip r:embed="rId4"/>
          <a:stretch>
            <a:fillRect/>
          </a:stretch>
        </p:blipFill>
        <p:spPr>
          <a:xfrm>
            <a:off x="139504" y="1713464"/>
            <a:ext cx="4953000" cy="3133148"/>
          </a:xfrm>
          <a:prstGeom prst="rect">
            <a:avLst/>
          </a:prstGeom>
        </p:spPr>
      </p:pic>
      <p:sp>
        <p:nvSpPr>
          <p:cNvPr id="23" name="TextBox 22">
            <a:extLst>
              <a:ext uri="{FF2B5EF4-FFF2-40B4-BE49-F238E27FC236}">
                <a16:creationId xmlns:a16="http://schemas.microsoft.com/office/drawing/2014/main" id="{390AAA27-D7D0-1A4E-A8CE-64B563857F9F}"/>
              </a:ext>
            </a:extLst>
          </p:cNvPr>
          <p:cNvSpPr txBox="1"/>
          <p:nvPr/>
        </p:nvSpPr>
        <p:spPr>
          <a:xfrm>
            <a:off x="2502525" y="1808955"/>
            <a:ext cx="723275" cy="369332"/>
          </a:xfrm>
          <a:prstGeom prst="rect">
            <a:avLst/>
          </a:prstGeom>
          <a:noFill/>
        </p:spPr>
        <p:txBody>
          <a:bodyPr wrap="none" rtlCol="0">
            <a:spAutoFit/>
          </a:bodyPr>
          <a:lstStyle/>
          <a:p>
            <a:r>
              <a:rPr lang="en-US" dirty="0">
                <a:solidFill>
                  <a:srgbClr val="FF0000"/>
                </a:solidFill>
              </a:rPr>
              <a:t>clas6</a:t>
            </a:r>
          </a:p>
        </p:txBody>
      </p:sp>
      <p:sp>
        <p:nvSpPr>
          <p:cNvPr id="24" name="TextBox 23">
            <a:extLst>
              <a:ext uri="{FF2B5EF4-FFF2-40B4-BE49-F238E27FC236}">
                <a16:creationId xmlns:a16="http://schemas.microsoft.com/office/drawing/2014/main" id="{27063656-F93D-6149-85B0-F450FC04813D}"/>
              </a:ext>
            </a:extLst>
          </p:cNvPr>
          <p:cNvSpPr txBox="1"/>
          <p:nvPr/>
        </p:nvSpPr>
        <p:spPr>
          <a:xfrm>
            <a:off x="1771240" y="3242289"/>
            <a:ext cx="851515" cy="369332"/>
          </a:xfrm>
          <a:prstGeom prst="rect">
            <a:avLst/>
          </a:prstGeom>
          <a:noFill/>
        </p:spPr>
        <p:txBody>
          <a:bodyPr wrap="none" rtlCol="0">
            <a:spAutoFit/>
          </a:bodyPr>
          <a:lstStyle/>
          <a:p>
            <a:r>
              <a:rPr lang="en-US" dirty="0"/>
              <a:t>clas12</a:t>
            </a:r>
          </a:p>
        </p:txBody>
      </p:sp>
      <p:sp>
        <p:nvSpPr>
          <p:cNvPr id="25" name="Rectangle 24">
            <a:extLst>
              <a:ext uri="{FF2B5EF4-FFF2-40B4-BE49-F238E27FC236}">
                <a16:creationId xmlns:a16="http://schemas.microsoft.com/office/drawing/2014/main" id="{15B6A70C-1164-BB48-8ECA-55219E8611DE}"/>
              </a:ext>
            </a:extLst>
          </p:cNvPr>
          <p:cNvSpPr/>
          <p:nvPr/>
        </p:nvSpPr>
        <p:spPr>
          <a:xfrm>
            <a:off x="15240" y="1423900"/>
            <a:ext cx="4572000" cy="276999"/>
          </a:xfrm>
          <a:prstGeom prst="rect">
            <a:avLst/>
          </a:prstGeom>
        </p:spPr>
        <p:txBody>
          <a:bodyPr>
            <a:spAutoFit/>
          </a:bodyPr>
          <a:lstStyle/>
          <a:p>
            <a:r>
              <a:rPr lang="en-US" sz="1200" dirty="0" err="1">
                <a:latin typeface="CMR9"/>
              </a:rPr>
              <a:t>Bacchetta&amp;Radici</a:t>
            </a:r>
            <a:r>
              <a:rPr lang="en-US" sz="1200" dirty="0">
                <a:latin typeface="CMR9"/>
              </a:rPr>
              <a:t>: </a:t>
            </a:r>
            <a:r>
              <a:rPr lang="en-US" sz="1200" dirty="0" err="1">
                <a:latin typeface="CMR9"/>
              </a:rPr>
              <a:t>arXiv:hep-ph</a:t>
            </a:r>
            <a:r>
              <a:rPr lang="en-US" sz="1200" dirty="0">
                <a:latin typeface="CMR9"/>
              </a:rPr>
              <a:t>/0311173</a:t>
            </a:r>
            <a:endParaRPr lang="en-US" sz="1200" dirty="0"/>
          </a:p>
        </p:txBody>
      </p:sp>
      <p:pic>
        <p:nvPicPr>
          <p:cNvPr id="17" name="Picture 16">
            <a:extLst>
              <a:ext uri="{FF2B5EF4-FFF2-40B4-BE49-F238E27FC236}">
                <a16:creationId xmlns:a16="http://schemas.microsoft.com/office/drawing/2014/main" id="{1913C466-D24E-7F4D-A4BA-B6E85326470F}"/>
              </a:ext>
            </a:extLst>
          </p:cNvPr>
          <p:cNvPicPr>
            <a:picLocks noChangeAspect="1"/>
          </p:cNvPicPr>
          <p:nvPr/>
        </p:nvPicPr>
        <p:blipFill>
          <a:blip r:embed="rId5"/>
          <a:stretch>
            <a:fillRect/>
          </a:stretch>
        </p:blipFill>
        <p:spPr>
          <a:xfrm>
            <a:off x="5181600" y="1808955"/>
            <a:ext cx="3733800" cy="2572334"/>
          </a:xfrm>
          <a:prstGeom prst="rect">
            <a:avLst/>
          </a:prstGeom>
        </p:spPr>
      </p:pic>
      <p:pic>
        <p:nvPicPr>
          <p:cNvPr id="18" name="Picture 17">
            <a:extLst>
              <a:ext uri="{FF2B5EF4-FFF2-40B4-BE49-F238E27FC236}">
                <a16:creationId xmlns:a16="http://schemas.microsoft.com/office/drawing/2014/main" id="{5367E920-7317-BD46-866F-1854B314186F}"/>
              </a:ext>
            </a:extLst>
          </p:cNvPr>
          <p:cNvPicPr>
            <a:picLocks noChangeAspect="1"/>
          </p:cNvPicPr>
          <p:nvPr/>
        </p:nvPicPr>
        <p:blipFill>
          <a:blip r:embed="rId6"/>
          <a:stretch>
            <a:fillRect/>
          </a:stretch>
        </p:blipFill>
        <p:spPr>
          <a:xfrm>
            <a:off x="7460544" y="1047387"/>
            <a:ext cx="1231900" cy="217394"/>
          </a:xfrm>
          <a:prstGeom prst="rect">
            <a:avLst/>
          </a:prstGeom>
        </p:spPr>
      </p:pic>
      <p:pic>
        <p:nvPicPr>
          <p:cNvPr id="19" name="Picture 18">
            <a:extLst>
              <a:ext uri="{FF2B5EF4-FFF2-40B4-BE49-F238E27FC236}">
                <a16:creationId xmlns:a16="http://schemas.microsoft.com/office/drawing/2014/main" id="{AC993BAF-E962-A14D-AEC4-62FA5B4D93B9}"/>
              </a:ext>
            </a:extLst>
          </p:cNvPr>
          <p:cNvPicPr>
            <a:picLocks noChangeAspect="1"/>
          </p:cNvPicPr>
          <p:nvPr/>
        </p:nvPicPr>
        <p:blipFill>
          <a:blip r:embed="rId7"/>
          <a:stretch>
            <a:fillRect/>
          </a:stretch>
        </p:blipFill>
        <p:spPr>
          <a:xfrm>
            <a:off x="5721914" y="1047470"/>
            <a:ext cx="2178050" cy="461574"/>
          </a:xfrm>
          <a:prstGeom prst="rect">
            <a:avLst/>
          </a:prstGeom>
        </p:spPr>
      </p:pic>
      <p:sp>
        <p:nvSpPr>
          <p:cNvPr id="21" name="Rectangle 20">
            <a:extLst>
              <a:ext uri="{FF2B5EF4-FFF2-40B4-BE49-F238E27FC236}">
                <a16:creationId xmlns:a16="http://schemas.microsoft.com/office/drawing/2014/main" id="{ED8FCBBB-D6FF-4343-B68C-629ADE57859E}"/>
              </a:ext>
            </a:extLst>
          </p:cNvPr>
          <p:cNvSpPr/>
          <p:nvPr/>
        </p:nvSpPr>
        <p:spPr>
          <a:xfrm>
            <a:off x="5694304" y="1426031"/>
            <a:ext cx="2797304" cy="307777"/>
          </a:xfrm>
          <a:prstGeom prst="rect">
            <a:avLst/>
          </a:prstGeom>
        </p:spPr>
        <p:txBody>
          <a:bodyPr wrap="none">
            <a:spAutoFit/>
          </a:bodyPr>
          <a:lstStyle/>
          <a:p>
            <a:r>
              <a:rPr lang="en-US" sz="1400" dirty="0" err="1">
                <a:latin typeface="CMR9"/>
              </a:rPr>
              <a:t>Matevosyan</a:t>
            </a:r>
            <a:r>
              <a:rPr lang="en-US" sz="1400" dirty="0">
                <a:latin typeface="CMR9"/>
              </a:rPr>
              <a:t> et al, arXiv:1707.04999</a:t>
            </a:r>
            <a:endParaRPr lang="en-US" sz="1400" dirty="0"/>
          </a:p>
        </p:txBody>
      </p:sp>
      <p:pic>
        <p:nvPicPr>
          <p:cNvPr id="26" name="Picture 25">
            <a:extLst>
              <a:ext uri="{FF2B5EF4-FFF2-40B4-BE49-F238E27FC236}">
                <a16:creationId xmlns:a16="http://schemas.microsoft.com/office/drawing/2014/main" id="{F51B8FE3-1DF9-A44F-AEA3-3576E55CCB78}"/>
              </a:ext>
            </a:extLst>
          </p:cNvPr>
          <p:cNvPicPr>
            <a:picLocks noChangeAspect="1"/>
          </p:cNvPicPr>
          <p:nvPr/>
        </p:nvPicPr>
        <p:blipFill>
          <a:blip r:embed="rId8"/>
          <a:stretch>
            <a:fillRect/>
          </a:stretch>
        </p:blipFill>
        <p:spPr>
          <a:xfrm>
            <a:off x="6066868" y="835428"/>
            <a:ext cx="2052175" cy="273623"/>
          </a:xfrm>
          <a:prstGeom prst="rect">
            <a:avLst/>
          </a:prstGeom>
        </p:spPr>
      </p:pic>
      <p:pic>
        <p:nvPicPr>
          <p:cNvPr id="27" name="Picture 26">
            <a:extLst>
              <a:ext uri="{FF2B5EF4-FFF2-40B4-BE49-F238E27FC236}">
                <a16:creationId xmlns:a16="http://schemas.microsoft.com/office/drawing/2014/main" id="{C1431CFC-8B8A-DC48-A5A8-5B582B7B06F7}"/>
              </a:ext>
            </a:extLst>
          </p:cNvPr>
          <p:cNvPicPr>
            <a:picLocks noChangeAspect="1"/>
          </p:cNvPicPr>
          <p:nvPr/>
        </p:nvPicPr>
        <p:blipFill>
          <a:blip r:embed="rId9"/>
          <a:stretch>
            <a:fillRect/>
          </a:stretch>
        </p:blipFill>
        <p:spPr>
          <a:xfrm>
            <a:off x="5628137" y="841222"/>
            <a:ext cx="591406" cy="255897"/>
          </a:xfrm>
          <a:prstGeom prst="rect">
            <a:avLst/>
          </a:prstGeom>
        </p:spPr>
      </p:pic>
      <p:pic>
        <p:nvPicPr>
          <p:cNvPr id="28" name="Picture 27">
            <a:extLst>
              <a:ext uri="{FF2B5EF4-FFF2-40B4-BE49-F238E27FC236}">
                <a16:creationId xmlns:a16="http://schemas.microsoft.com/office/drawing/2014/main" id="{DCEA1083-89C5-044D-8698-C501917798C5}"/>
              </a:ext>
            </a:extLst>
          </p:cNvPr>
          <p:cNvPicPr>
            <a:picLocks noChangeAspect="1"/>
          </p:cNvPicPr>
          <p:nvPr/>
        </p:nvPicPr>
        <p:blipFill>
          <a:blip r:embed="rId9"/>
          <a:stretch>
            <a:fillRect/>
          </a:stretch>
        </p:blipFill>
        <p:spPr>
          <a:xfrm>
            <a:off x="38100" y="1027574"/>
            <a:ext cx="838200" cy="362683"/>
          </a:xfrm>
          <a:prstGeom prst="rect">
            <a:avLst/>
          </a:prstGeom>
        </p:spPr>
      </p:pic>
      <p:pic>
        <p:nvPicPr>
          <p:cNvPr id="10" name="Picture 9">
            <a:extLst>
              <a:ext uri="{FF2B5EF4-FFF2-40B4-BE49-F238E27FC236}">
                <a16:creationId xmlns:a16="http://schemas.microsoft.com/office/drawing/2014/main" id="{71810702-9DE8-F54C-8E64-236F5D18DFDE}"/>
              </a:ext>
            </a:extLst>
          </p:cNvPr>
          <p:cNvPicPr>
            <a:picLocks noChangeAspect="1"/>
          </p:cNvPicPr>
          <p:nvPr/>
        </p:nvPicPr>
        <p:blipFill>
          <a:blip r:embed="rId10"/>
          <a:stretch>
            <a:fillRect/>
          </a:stretch>
        </p:blipFill>
        <p:spPr>
          <a:xfrm>
            <a:off x="805827" y="1071493"/>
            <a:ext cx="1273444" cy="274844"/>
          </a:xfrm>
          <a:prstGeom prst="rect">
            <a:avLst/>
          </a:prstGeom>
        </p:spPr>
      </p:pic>
    </p:spTree>
    <p:extLst>
      <p:ext uri="{BB962C8B-B14F-4D97-AF65-F5344CB8AC3E}">
        <p14:creationId xmlns:p14="http://schemas.microsoft.com/office/powerpoint/2010/main" val="26717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459F83-5B5D-994D-B619-2070482F847D}"/>
              </a:ext>
            </a:extLst>
          </p:cNvPr>
          <p:cNvGrpSpPr/>
          <p:nvPr/>
        </p:nvGrpSpPr>
        <p:grpSpPr>
          <a:xfrm>
            <a:off x="6074004" y="1200857"/>
            <a:ext cx="2852303" cy="3344722"/>
            <a:chOff x="4642501" y="1276776"/>
            <a:chExt cx="4220828" cy="3132253"/>
          </a:xfrm>
        </p:grpSpPr>
        <p:pic>
          <p:nvPicPr>
            <p:cNvPr id="33" name="Picture 32">
              <a:extLst>
                <a:ext uri="{FF2B5EF4-FFF2-40B4-BE49-F238E27FC236}">
                  <a16:creationId xmlns:a16="http://schemas.microsoft.com/office/drawing/2014/main" id="{5550026D-CC28-4F4A-9C14-96666C3BDDAA}"/>
                </a:ext>
              </a:extLst>
            </p:cNvPr>
            <p:cNvPicPr>
              <a:picLocks noChangeAspect="1"/>
            </p:cNvPicPr>
            <p:nvPr/>
          </p:nvPicPr>
          <p:blipFill>
            <a:blip r:embed="rId3"/>
            <a:stretch>
              <a:fillRect/>
            </a:stretch>
          </p:blipFill>
          <p:spPr>
            <a:xfrm>
              <a:off x="4642501" y="1276776"/>
              <a:ext cx="4220828" cy="3132253"/>
            </a:xfrm>
            <a:prstGeom prst="rect">
              <a:avLst/>
            </a:prstGeom>
          </p:spPr>
        </p:pic>
        <p:sp>
          <p:nvSpPr>
            <p:cNvPr id="28" name="TextBox 27">
              <a:extLst>
                <a:ext uri="{FF2B5EF4-FFF2-40B4-BE49-F238E27FC236}">
                  <a16:creationId xmlns:a16="http://schemas.microsoft.com/office/drawing/2014/main" id="{02BFDDDA-9E9B-4A32-A96B-CDA47C785F03}"/>
                </a:ext>
              </a:extLst>
            </p:cNvPr>
            <p:cNvSpPr txBox="1"/>
            <p:nvPr/>
          </p:nvSpPr>
          <p:spPr>
            <a:xfrm>
              <a:off x="6298134" y="2062280"/>
              <a:ext cx="771413" cy="461665"/>
            </a:xfrm>
            <a:prstGeom prst="rect">
              <a:avLst/>
            </a:prstGeom>
            <a:noFill/>
          </p:spPr>
          <p:txBody>
            <a:bodyPr wrap="none" rtlCol="0">
              <a:spAutoFit/>
            </a:bodyPr>
            <a:lstStyle/>
            <a:p>
              <a:r>
                <a:rPr lang="en-US" dirty="0">
                  <a:solidFill>
                    <a:srgbClr val="FF0000"/>
                  </a:solidFill>
                  <a:latin typeface="Symbol" pitchFamily="2" charset="2"/>
                </a:rPr>
                <a:t>r-</a:t>
              </a:r>
              <a:endParaRPr lang="en-US" dirty="0">
                <a:solidFill>
                  <a:srgbClr val="FF0000"/>
                </a:solidFill>
              </a:endParaRPr>
            </a:p>
          </p:txBody>
        </p:sp>
        <p:sp>
          <p:nvSpPr>
            <p:cNvPr id="29" name="Rectangle 28">
              <a:extLst>
                <a:ext uri="{FF2B5EF4-FFF2-40B4-BE49-F238E27FC236}">
                  <a16:creationId xmlns:a16="http://schemas.microsoft.com/office/drawing/2014/main" id="{3B82E300-22B9-4D2A-B48C-091DD320106C}"/>
                </a:ext>
              </a:extLst>
            </p:cNvPr>
            <p:cNvSpPr/>
            <p:nvPr/>
          </p:nvSpPr>
          <p:spPr>
            <a:xfrm>
              <a:off x="5348068" y="2358878"/>
              <a:ext cx="343364" cy="369332"/>
            </a:xfrm>
            <a:prstGeom prst="rect">
              <a:avLst/>
            </a:prstGeom>
          </p:spPr>
          <p:txBody>
            <a:bodyPr wrap="none">
              <a:spAutoFit/>
            </a:bodyPr>
            <a:lstStyle/>
            <a:p>
              <a:r>
                <a:rPr lang="en-US" dirty="0">
                  <a:latin typeface="Symbol" pitchFamily="2" charset="2"/>
                </a:rPr>
                <a:t>w</a:t>
              </a:r>
              <a:endParaRPr lang="en-US" dirty="0"/>
            </a:p>
          </p:txBody>
        </p:sp>
        <p:sp>
          <p:nvSpPr>
            <p:cNvPr id="30" name="Rectangle 29">
              <a:extLst>
                <a:ext uri="{FF2B5EF4-FFF2-40B4-BE49-F238E27FC236}">
                  <a16:creationId xmlns:a16="http://schemas.microsoft.com/office/drawing/2014/main" id="{AC098703-7C22-45D0-AD5A-BC934529F730}"/>
                </a:ext>
              </a:extLst>
            </p:cNvPr>
            <p:cNvSpPr/>
            <p:nvPr/>
          </p:nvSpPr>
          <p:spPr>
            <a:xfrm>
              <a:off x="6309354" y="2866322"/>
              <a:ext cx="674157" cy="461665"/>
            </a:xfrm>
            <a:prstGeom prst="rect">
              <a:avLst/>
            </a:prstGeom>
          </p:spPr>
          <p:txBody>
            <a:bodyPr wrap="none">
              <a:spAutoFit/>
            </a:bodyPr>
            <a:lstStyle/>
            <a:p>
              <a:r>
                <a:rPr lang="en-US" dirty="0">
                  <a:solidFill>
                    <a:srgbClr val="00B050"/>
                  </a:solidFill>
                  <a:latin typeface="Symbol" pitchFamily="2" charset="2"/>
                </a:rPr>
                <a:t>r</a:t>
              </a:r>
              <a:r>
                <a:rPr lang="en-US" baseline="30000" dirty="0">
                  <a:solidFill>
                    <a:srgbClr val="00B050"/>
                  </a:solidFill>
                  <a:latin typeface="Symbol" pitchFamily="2" charset="2"/>
                </a:rPr>
                <a:t>0</a:t>
              </a:r>
              <a:endParaRPr lang="en-US" baseline="30000" dirty="0">
                <a:solidFill>
                  <a:srgbClr val="00B050"/>
                </a:solidFill>
              </a:endParaRPr>
            </a:p>
          </p:txBody>
        </p:sp>
      </p:grpSp>
      <p:sp>
        <p:nvSpPr>
          <p:cNvPr id="2" name="Title 1">
            <a:extLst>
              <a:ext uri="{FF2B5EF4-FFF2-40B4-BE49-F238E27FC236}">
                <a16:creationId xmlns:a16="http://schemas.microsoft.com/office/drawing/2014/main" id="{1AA2A1F1-5F1F-6944-85D5-5EC10E70BF13}"/>
              </a:ext>
            </a:extLst>
          </p:cNvPr>
          <p:cNvSpPr>
            <a:spLocks noGrp="1"/>
          </p:cNvSpPr>
          <p:nvPr>
            <p:ph type="ctrTitle"/>
          </p:nvPr>
        </p:nvSpPr>
        <p:spPr>
          <a:xfrm>
            <a:off x="-228600" y="16617"/>
            <a:ext cx="9372600" cy="669183"/>
          </a:xfrm>
        </p:spPr>
        <p:txBody>
          <a:bodyPr/>
          <a:lstStyle/>
          <a:p>
            <a:r>
              <a:rPr lang="en-US" dirty="0"/>
              <a:t>Sources of inclusive </a:t>
            </a:r>
            <a:r>
              <a:rPr lang="en-US" dirty="0" err="1"/>
              <a:t>pions</a:t>
            </a:r>
            <a:r>
              <a:rPr lang="en-US" dirty="0"/>
              <a:t>: CLAS12  MC</a:t>
            </a:r>
          </a:p>
        </p:txBody>
      </p:sp>
      <p:cxnSp>
        <p:nvCxnSpPr>
          <p:cNvPr id="11" name="Straight Connector 10">
            <a:extLst>
              <a:ext uri="{FF2B5EF4-FFF2-40B4-BE49-F238E27FC236}">
                <a16:creationId xmlns:a16="http://schemas.microsoft.com/office/drawing/2014/main" id="{F119B066-D671-EF4C-9215-0A25A260186E}"/>
              </a:ext>
            </a:extLst>
          </p:cNvPr>
          <p:cNvCxnSpPr/>
          <p:nvPr/>
        </p:nvCxnSpPr>
        <p:spPr>
          <a:xfrm>
            <a:off x="324757" y="5044474"/>
            <a:ext cx="3612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D134528-3C88-DF44-A463-A81F34DA7BE5}"/>
              </a:ext>
            </a:extLst>
          </p:cNvPr>
          <p:cNvSpPr txBox="1"/>
          <p:nvPr/>
        </p:nvSpPr>
        <p:spPr>
          <a:xfrm>
            <a:off x="858157" y="4859808"/>
            <a:ext cx="352982" cy="461665"/>
          </a:xfrm>
          <a:prstGeom prst="rect">
            <a:avLst/>
          </a:prstGeom>
          <a:noFill/>
        </p:spPr>
        <p:txBody>
          <a:bodyPr wrap="none" rtlCol="0">
            <a:spAutoFit/>
          </a:bodyPr>
          <a:lstStyle/>
          <a:p>
            <a:r>
              <a:rPr lang="en-US" dirty="0">
                <a:latin typeface="Symbol" pitchFamily="2" charset="2"/>
              </a:rPr>
              <a:t>r</a:t>
            </a:r>
            <a:endParaRPr lang="en-US" dirty="0"/>
          </a:p>
        </p:txBody>
      </p:sp>
      <p:cxnSp>
        <p:nvCxnSpPr>
          <p:cNvPr id="13" name="Straight Connector 12">
            <a:extLst>
              <a:ext uri="{FF2B5EF4-FFF2-40B4-BE49-F238E27FC236}">
                <a16:creationId xmlns:a16="http://schemas.microsoft.com/office/drawing/2014/main" id="{98B53254-5C6F-4848-9008-03C21F75C203}"/>
              </a:ext>
            </a:extLst>
          </p:cNvPr>
          <p:cNvCxnSpPr/>
          <p:nvPr/>
        </p:nvCxnSpPr>
        <p:spPr>
          <a:xfrm>
            <a:off x="324757" y="5425474"/>
            <a:ext cx="3612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BA8006F-243F-1045-87F0-AD40AE3C8E57}"/>
              </a:ext>
            </a:extLst>
          </p:cNvPr>
          <p:cNvSpPr/>
          <p:nvPr/>
        </p:nvSpPr>
        <p:spPr>
          <a:xfrm>
            <a:off x="867775" y="5681490"/>
            <a:ext cx="343364" cy="369332"/>
          </a:xfrm>
          <a:prstGeom prst="rect">
            <a:avLst/>
          </a:prstGeom>
        </p:spPr>
        <p:txBody>
          <a:bodyPr wrap="none">
            <a:spAutoFit/>
          </a:bodyPr>
          <a:lstStyle/>
          <a:p>
            <a:r>
              <a:rPr lang="en-US" dirty="0">
                <a:latin typeface="Symbol" pitchFamily="2" charset="2"/>
              </a:rPr>
              <a:t>w</a:t>
            </a:r>
            <a:endParaRPr lang="en-US" dirty="0"/>
          </a:p>
        </p:txBody>
      </p:sp>
      <p:sp>
        <p:nvSpPr>
          <p:cNvPr id="18" name="TextBox 17">
            <a:extLst>
              <a:ext uri="{FF2B5EF4-FFF2-40B4-BE49-F238E27FC236}">
                <a16:creationId xmlns:a16="http://schemas.microsoft.com/office/drawing/2014/main" id="{6668A0CD-95B8-A740-B5CE-920F3768656C}"/>
              </a:ext>
            </a:extLst>
          </p:cNvPr>
          <p:cNvSpPr txBox="1"/>
          <p:nvPr/>
        </p:nvSpPr>
        <p:spPr>
          <a:xfrm>
            <a:off x="825455" y="5210082"/>
            <a:ext cx="748923" cy="369332"/>
          </a:xfrm>
          <a:prstGeom prst="rect">
            <a:avLst/>
          </a:prstGeom>
          <a:noFill/>
        </p:spPr>
        <p:txBody>
          <a:bodyPr wrap="none" rtlCol="0">
            <a:spAutoFit/>
          </a:bodyPr>
          <a:lstStyle/>
          <a:p>
            <a:r>
              <a:rPr lang="en-US" dirty="0"/>
              <a:t>string</a:t>
            </a:r>
          </a:p>
        </p:txBody>
      </p:sp>
      <p:cxnSp>
        <p:nvCxnSpPr>
          <p:cNvPr id="19" name="Straight Connector 18">
            <a:extLst>
              <a:ext uri="{FF2B5EF4-FFF2-40B4-BE49-F238E27FC236}">
                <a16:creationId xmlns:a16="http://schemas.microsoft.com/office/drawing/2014/main" id="{67BD9CCE-09CD-3F4C-9E5A-632AED6B8F12}"/>
              </a:ext>
            </a:extLst>
          </p:cNvPr>
          <p:cNvCxnSpPr/>
          <p:nvPr/>
        </p:nvCxnSpPr>
        <p:spPr>
          <a:xfrm>
            <a:off x="335979" y="5851408"/>
            <a:ext cx="36120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76B8E9A-3091-5247-96EE-6E894DB2E174}"/>
              </a:ext>
            </a:extLst>
          </p:cNvPr>
          <p:cNvSpPr txBox="1"/>
          <p:nvPr/>
        </p:nvSpPr>
        <p:spPr>
          <a:xfrm>
            <a:off x="674102" y="4435863"/>
            <a:ext cx="8088897" cy="369332"/>
          </a:xfrm>
          <a:prstGeom prst="rect">
            <a:avLst/>
          </a:prstGeom>
          <a:noFill/>
        </p:spPr>
        <p:txBody>
          <a:bodyPr wrap="square" rtlCol="0">
            <a:spAutoFit/>
          </a:bodyPr>
          <a:lstStyle/>
          <a:p>
            <a:r>
              <a:rPr lang="en-US" sz="1800" dirty="0"/>
              <a:t>Dominant fraction of </a:t>
            </a:r>
            <a:r>
              <a:rPr lang="en-US" sz="1800" dirty="0">
                <a:latin typeface="Symbol" pitchFamily="2" charset="2"/>
              </a:rPr>
              <a:t>2</a:t>
            </a:r>
            <a:r>
              <a:rPr lang="en-US" sz="1800" dirty="0"/>
              <a:t> pion combinations come from VM decays</a:t>
            </a:r>
          </a:p>
        </p:txBody>
      </p:sp>
      <p:sp>
        <p:nvSpPr>
          <p:cNvPr id="26" name="TextBox 25">
            <a:extLst>
              <a:ext uri="{FF2B5EF4-FFF2-40B4-BE49-F238E27FC236}">
                <a16:creationId xmlns:a16="http://schemas.microsoft.com/office/drawing/2014/main" id="{FBD63C90-71E8-B848-B86C-ECA10FA52E7F}"/>
              </a:ext>
            </a:extLst>
          </p:cNvPr>
          <p:cNvSpPr txBox="1"/>
          <p:nvPr/>
        </p:nvSpPr>
        <p:spPr>
          <a:xfrm>
            <a:off x="7750224" y="757175"/>
            <a:ext cx="1415952" cy="584775"/>
          </a:xfrm>
          <a:prstGeom prst="rect">
            <a:avLst/>
          </a:prstGeom>
          <a:noFill/>
        </p:spPr>
        <p:txBody>
          <a:bodyPr wrap="square" rtlCol="0">
            <a:spAutoFit/>
          </a:bodyPr>
          <a:lstStyle/>
          <a:p>
            <a:r>
              <a:rPr lang="en-US" sz="1600" dirty="0"/>
              <a:t>High P</a:t>
            </a:r>
            <a:r>
              <a:rPr lang="en-US" sz="1600" baseline="-25000" dirty="0"/>
              <a:t>T</a:t>
            </a:r>
            <a:r>
              <a:rPr lang="en-US" sz="1600" dirty="0"/>
              <a:t> </a:t>
            </a:r>
            <a:r>
              <a:rPr lang="en-US" sz="1600" dirty="0" err="1"/>
              <a:t>pions</a:t>
            </a:r>
            <a:r>
              <a:rPr lang="en-US" sz="1600" dirty="0"/>
              <a:t> at large </a:t>
            </a:r>
            <a:r>
              <a:rPr lang="en-US" sz="1600" dirty="0" err="1"/>
              <a:t>M</a:t>
            </a:r>
            <a:r>
              <a:rPr lang="en-US" sz="1600" dirty="0" err="1">
                <a:latin typeface="Symbol" pitchFamily="2" charset="2"/>
              </a:rPr>
              <a:t>pp</a:t>
            </a:r>
            <a:endParaRPr lang="en-US" sz="1600" dirty="0">
              <a:latin typeface="Symbol" pitchFamily="2" charset="2"/>
            </a:endParaRPr>
          </a:p>
        </p:txBody>
      </p:sp>
      <p:cxnSp>
        <p:nvCxnSpPr>
          <p:cNvPr id="27" name="Straight Arrow Connector 26">
            <a:extLst>
              <a:ext uri="{FF2B5EF4-FFF2-40B4-BE49-F238E27FC236}">
                <a16:creationId xmlns:a16="http://schemas.microsoft.com/office/drawing/2014/main" id="{40F0141A-F00B-9946-AB62-E600C0A0A5AB}"/>
              </a:ext>
            </a:extLst>
          </p:cNvPr>
          <p:cNvCxnSpPr>
            <a:cxnSpLocks/>
          </p:cNvCxnSpPr>
          <p:nvPr/>
        </p:nvCxnSpPr>
        <p:spPr>
          <a:xfrm>
            <a:off x="8411114" y="1293936"/>
            <a:ext cx="47086" cy="85569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F7C6795-81CB-C542-8288-DCD6D338E069}"/>
              </a:ext>
            </a:extLst>
          </p:cNvPr>
          <p:cNvSpPr txBox="1"/>
          <p:nvPr/>
        </p:nvSpPr>
        <p:spPr>
          <a:xfrm>
            <a:off x="2138838" y="831524"/>
            <a:ext cx="4179349" cy="369332"/>
          </a:xfrm>
          <a:prstGeom prst="rect">
            <a:avLst/>
          </a:prstGeom>
          <a:noFill/>
        </p:spPr>
        <p:txBody>
          <a:bodyPr wrap="none" rtlCol="0">
            <a:spAutoFit/>
          </a:bodyPr>
          <a:lstStyle/>
          <a:p>
            <a:r>
              <a:rPr lang="en-US" sz="1800" dirty="0"/>
              <a:t>Detection of </a:t>
            </a:r>
            <a:r>
              <a:rPr lang="en-US" sz="1800" dirty="0">
                <a:latin typeface="Symbol" pitchFamily="2" charset="2"/>
              </a:rPr>
              <a:t>p</a:t>
            </a:r>
            <a:r>
              <a:rPr lang="en-US" sz="1800" baseline="30000" dirty="0"/>
              <a:t>0</a:t>
            </a:r>
            <a:r>
              <a:rPr lang="en-US" sz="1800" dirty="0"/>
              <a:t>s allows also studies of  </a:t>
            </a:r>
          </a:p>
        </p:txBody>
      </p:sp>
      <p:pic>
        <p:nvPicPr>
          <p:cNvPr id="43" name="Picture 42">
            <a:extLst>
              <a:ext uri="{FF2B5EF4-FFF2-40B4-BE49-F238E27FC236}">
                <a16:creationId xmlns:a16="http://schemas.microsoft.com/office/drawing/2014/main" id="{1D5E1095-9413-FA4C-AD18-B8DCDF9AF283}"/>
              </a:ext>
            </a:extLst>
          </p:cNvPr>
          <p:cNvPicPr>
            <a:picLocks noChangeAspect="1"/>
          </p:cNvPicPr>
          <p:nvPr/>
        </p:nvPicPr>
        <p:blipFill>
          <a:blip r:embed="rId4"/>
          <a:stretch>
            <a:fillRect/>
          </a:stretch>
        </p:blipFill>
        <p:spPr>
          <a:xfrm>
            <a:off x="6517104" y="744961"/>
            <a:ext cx="495300" cy="495300"/>
          </a:xfrm>
          <a:prstGeom prst="rect">
            <a:avLst/>
          </a:prstGeom>
        </p:spPr>
      </p:pic>
      <p:sp>
        <p:nvSpPr>
          <p:cNvPr id="44" name="TextBox 43">
            <a:extLst>
              <a:ext uri="{FF2B5EF4-FFF2-40B4-BE49-F238E27FC236}">
                <a16:creationId xmlns:a16="http://schemas.microsoft.com/office/drawing/2014/main" id="{5828B441-6BBE-F74F-A919-091BD319B2C8}"/>
              </a:ext>
            </a:extLst>
          </p:cNvPr>
          <p:cNvSpPr txBox="1"/>
          <p:nvPr/>
        </p:nvSpPr>
        <p:spPr>
          <a:xfrm>
            <a:off x="2069979" y="4917642"/>
            <a:ext cx="6556177" cy="1015663"/>
          </a:xfrm>
          <a:prstGeom prst="rect">
            <a:avLst/>
          </a:prstGeom>
          <a:solidFill>
            <a:srgbClr val="FFFF00"/>
          </a:solidFill>
          <a:ln>
            <a:solidFill>
              <a:srgbClr val="FF0000"/>
            </a:solidFill>
          </a:ln>
        </p:spPr>
        <p:txBody>
          <a:bodyPr wrap="square" rtlCol="0">
            <a:spAutoFit/>
          </a:bodyPr>
          <a:lstStyle/>
          <a:p>
            <a:r>
              <a:rPr lang="en-US" sz="2000" dirty="0"/>
              <a:t>All measured 2 pion combinations are dominated by VM decays, indicate that all inclusive </a:t>
            </a:r>
            <a:r>
              <a:rPr lang="en-US" sz="2000" dirty="0" err="1"/>
              <a:t>pions</a:t>
            </a:r>
            <a:r>
              <a:rPr lang="en-US" sz="2000" dirty="0"/>
              <a:t> are dominated by VM decays at small P</a:t>
            </a:r>
            <a:r>
              <a:rPr lang="en-US" sz="2000" baseline="-25000" dirty="0"/>
              <a:t>T</a:t>
            </a:r>
            <a:r>
              <a:rPr lang="en-US" sz="2000" dirty="0"/>
              <a:t>s, and in particular at lower z!!!</a:t>
            </a:r>
          </a:p>
        </p:txBody>
      </p:sp>
      <p:grpSp>
        <p:nvGrpSpPr>
          <p:cNvPr id="31" name="Group 30">
            <a:extLst>
              <a:ext uri="{FF2B5EF4-FFF2-40B4-BE49-F238E27FC236}">
                <a16:creationId xmlns:a16="http://schemas.microsoft.com/office/drawing/2014/main" id="{0057FE2A-11FB-314E-A45E-56CBDEB50C84}"/>
              </a:ext>
            </a:extLst>
          </p:cNvPr>
          <p:cNvGrpSpPr/>
          <p:nvPr/>
        </p:nvGrpSpPr>
        <p:grpSpPr>
          <a:xfrm>
            <a:off x="2914352" y="1230853"/>
            <a:ext cx="3204918" cy="3240455"/>
            <a:chOff x="4572000" y="1276822"/>
            <a:chExt cx="4527372" cy="3408337"/>
          </a:xfrm>
        </p:grpSpPr>
        <p:pic>
          <p:nvPicPr>
            <p:cNvPr id="32" name="Picture 31">
              <a:extLst>
                <a:ext uri="{FF2B5EF4-FFF2-40B4-BE49-F238E27FC236}">
                  <a16:creationId xmlns:a16="http://schemas.microsoft.com/office/drawing/2014/main" id="{42C100B1-502B-534F-BF60-BC00BA17C065}"/>
                </a:ext>
              </a:extLst>
            </p:cNvPr>
            <p:cNvPicPr>
              <a:picLocks noChangeAspect="1"/>
            </p:cNvPicPr>
            <p:nvPr/>
          </p:nvPicPr>
          <p:blipFill>
            <a:blip r:embed="rId5"/>
            <a:stretch>
              <a:fillRect/>
            </a:stretch>
          </p:blipFill>
          <p:spPr>
            <a:xfrm>
              <a:off x="4572000" y="1276822"/>
              <a:ext cx="4527372" cy="3408337"/>
            </a:xfrm>
            <a:prstGeom prst="rect">
              <a:avLst/>
            </a:prstGeom>
          </p:spPr>
        </p:pic>
        <p:sp>
          <p:nvSpPr>
            <p:cNvPr id="34" name="TextBox 33">
              <a:extLst>
                <a:ext uri="{FF2B5EF4-FFF2-40B4-BE49-F238E27FC236}">
                  <a16:creationId xmlns:a16="http://schemas.microsoft.com/office/drawing/2014/main" id="{6FAB9492-675F-E040-B76C-15E436DAAFB2}"/>
                </a:ext>
              </a:extLst>
            </p:cNvPr>
            <p:cNvSpPr txBox="1"/>
            <p:nvPr/>
          </p:nvSpPr>
          <p:spPr>
            <a:xfrm>
              <a:off x="6966653" y="1629755"/>
              <a:ext cx="742544" cy="485583"/>
            </a:xfrm>
            <a:prstGeom prst="rect">
              <a:avLst/>
            </a:prstGeom>
            <a:noFill/>
          </p:spPr>
          <p:txBody>
            <a:bodyPr wrap="none" rtlCol="0">
              <a:spAutoFit/>
            </a:bodyPr>
            <a:lstStyle/>
            <a:p>
              <a:r>
                <a:rPr lang="en-US" dirty="0">
                  <a:solidFill>
                    <a:srgbClr val="FF0000"/>
                  </a:solidFill>
                  <a:latin typeface="Symbol" pitchFamily="2" charset="2"/>
                </a:rPr>
                <a:t>r+</a:t>
              </a:r>
              <a:endParaRPr lang="en-US" dirty="0">
                <a:solidFill>
                  <a:srgbClr val="FF0000"/>
                </a:solidFill>
              </a:endParaRPr>
            </a:p>
          </p:txBody>
        </p:sp>
        <p:sp>
          <p:nvSpPr>
            <p:cNvPr id="36" name="TextBox 35">
              <a:extLst>
                <a:ext uri="{FF2B5EF4-FFF2-40B4-BE49-F238E27FC236}">
                  <a16:creationId xmlns:a16="http://schemas.microsoft.com/office/drawing/2014/main" id="{52DD9473-B833-C64D-B073-AE85E425F692}"/>
                </a:ext>
              </a:extLst>
            </p:cNvPr>
            <p:cNvSpPr txBox="1"/>
            <p:nvPr/>
          </p:nvSpPr>
          <p:spPr>
            <a:xfrm>
              <a:off x="7973900" y="2229961"/>
              <a:ext cx="681598" cy="307777"/>
            </a:xfrm>
            <a:prstGeom prst="rect">
              <a:avLst/>
            </a:prstGeom>
            <a:noFill/>
          </p:spPr>
          <p:txBody>
            <a:bodyPr wrap="none" rtlCol="0">
              <a:spAutoFit/>
            </a:bodyPr>
            <a:lstStyle/>
            <a:p>
              <a:r>
                <a:rPr lang="en-US" sz="1400" b="1" dirty="0"/>
                <a:t>string</a:t>
              </a:r>
            </a:p>
          </p:txBody>
        </p:sp>
      </p:grpSp>
      <p:grpSp>
        <p:nvGrpSpPr>
          <p:cNvPr id="38" name="Group 37">
            <a:extLst>
              <a:ext uri="{FF2B5EF4-FFF2-40B4-BE49-F238E27FC236}">
                <a16:creationId xmlns:a16="http://schemas.microsoft.com/office/drawing/2014/main" id="{ED80C5C2-2D5D-9445-B8A3-C1760FF18379}"/>
              </a:ext>
            </a:extLst>
          </p:cNvPr>
          <p:cNvGrpSpPr/>
          <p:nvPr/>
        </p:nvGrpSpPr>
        <p:grpSpPr>
          <a:xfrm>
            <a:off x="82417" y="1255468"/>
            <a:ext cx="3096666" cy="3240331"/>
            <a:chOff x="4864926" y="881461"/>
            <a:chExt cx="4279074" cy="4155333"/>
          </a:xfrm>
        </p:grpSpPr>
        <p:pic>
          <p:nvPicPr>
            <p:cNvPr id="39" name="Picture 38">
              <a:extLst>
                <a:ext uri="{FF2B5EF4-FFF2-40B4-BE49-F238E27FC236}">
                  <a16:creationId xmlns:a16="http://schemas.microsoft.com/office/drawing/2014/main" id="{FCD244F4-C1F6-B34B-87C8-2B16072D7F5A}"/>
                </a:ext>
              </a:extLst>
            </p:cNvPr>
            <p:cNvPicPr>
              <a:picLocks noChangeAspect="1"/>
            </p:cNvPicPr>
            <p:nvPr/>
          </p:nvPicPr>
          <p:blipFill>
            <a:blip r:embed="rId6"/>
            <a:stretch>
              <a:fillRect/>
            </a:stretch>
          </p:blipFill>
          <p:spPr>
            <a:xfrm>
              <a:off x="4864926" y="881461"/>
              <a:ext cx="4279074" cy="4155333"/>
            </a:xfrm>
            <a:prstGeom prst="rect">
              <a:avLst/>
            </a:prstGeom>
          </p:spPr>
        </p:pic>
        <p:sp>
          <p:nvSpPr>
            <p:cNvPr id="41" name="TextBox 40">
              <a:extLst>
                <a:ext uri="{FF2B5EF4-FFF2-40B4-BE49-F238E27FC236}">
                  <a16:creationId xmlns:a16="http://schemas.microsoft.com/office/drawing/2014/main" id="{D8918F6B-EAFA-B241-81FF-D98A9658D035}"/>
                </a:ext>
              </a:extLst>
            </p:cNvPr>
            <p:cNvSpPr txBox="1"/>
            <p:nvPr/>
          </p:nvSpPr>
          <p:spPr>
            <a:xfrm>
              <a:off x="7228901" y="957560"/>
              <a:ext cx="1128835" cy="276999"/>
            </a:xfrm>
            <a:prstGeom prst="rect">
              <a:avLst/>
            </a:prstGeom>
            <a:noFill/>
          </p:spPr>
          <p:txBody>
            <a:bodyPr wrap="none" rtlCol="0">
              <a:spAutoFit/>
            </a:bodyPr>
            <a:lstStyle/>
            <a:p>
              <a:r>
                <a:rPr lang="en-US" sz="1200" dirty="0">
                  <a:latin typeface="Symbol" pitchFamily="2" charset="2"/>
                </a:rPr>
                <a:t>p</a:t>
              </a:r>
              <a:r>
                <a:rPr lang="en-US" sz="1200" b="1" dirty="0"/>
                <a:t>+ </a:t>
              </a:r>
              <a:r>
                <a:rPr lang="en-US" sz="1200" dirty="0"/>
                <a:t>from string</a:t>
              </a:r>
            </a:p>
          </p:txBody>
        </p:sp>
        <p:sp>
          <p:nvSpPr>
            <p:cNvPr id="46" name="TextBox 45">
              <a:extLst>
                <a:ext uri="{FF2B5EF4-FFF2-40B4-BE49-F238E27FC236}">
                  <a16:creationId xmlns:a16="http://schemas.microsoft.com/office/drawing/2014/main" id="{24403A52-A58C-B049-B25A-FA4C43EE207E}"/>
                </a:ext>
              </a:extLst>
            </p:cNvPr>
            <p:cNvSpPr txBox="1"/>
            <p:nvPr/>
          </p:nvSpPr>
          <p:spPr>
            <a:xfrm>
              <a:off x="7105517" y="2456272"/>
              <a:ext cx="1414170" cy="276999"/>
            </a:xfrm>
            <a:prstGeom prst="rect">
              <a:avLst/>
            </a:prstGeom>
            <a:noFill/>
          </p:spPr>
          <p:txBody>
            <a:bodyPr wrap="none" rtlCol="0">
              <a:spAutoFit/>
            </a:bodyPr>
            <a:lstStyle/>
            <a:p>
              <a:r>
                <a:rPr lang="en-US" sz="1200" dirty="0">
                  <a:latin typeface="Symbol" pitchFamily="2" charset="2"/>
                </a:rPr>
                <a:t>p+&amp;p-</a:t>
              </a:r>
              <a:r>
                <a:rPr lang="en-US" sz="1200" b="1" dirty="0"/>
                <a:t> </a:t>
              </a:r>
              <a:r>
                <a:rPr lang="en-US" sz="1200" dirty="0"/>
                <a:t>from string</a:t>
              </a:r>
            </a:p>
          </p:txBody>
        </p:sp>
        <p:sp>
          <p:nvSpPr>
            <p:cNvPr id="47" name="TextBox 46">
              <a:extLst>
                <a:ext uri="{FF2B5EF4-FFF2-40B4-BE49-F238E27FC236}">
                  <a16:creationId xmlns:a16="http://schemas.microsoft.com/office/drawing/2014/main" id="{91236145-C7D1-9949-9CAC-2F3A3C8F2DC2}"/>
                </a:ext>
              </a:extLst>
            </p:cNvPr>
            <p:cNvSpPr txBox="1"/>
            <p:nvPr/>
          </p:nvSpPr>
          <p:spPr>
            <a:xfrm>
              <a:off x="6382377" y="1743701"/>
              <a:ext cx="466794" cy="461664"/>
            </a:xfrm>
            <a:prstGeom prst="rect">
              <a:avLst/>
            </a:prstGeom>
            <a:noFill/>
          </p:spPr>
          <p:txBody>
            <a:bodyPr wrap="none" rtlCol="0">
              <a:spAutoFit/>
            </a:bodyPr>
            <a:lstStyle/>
            <a:p>
              <a:r>
                <a:rPr lang="en-US" dirty="0">
                  <a:solidFill>
                    <a:srgbClr val="FF0000"/>
                  </a:solidFill>
                  <a:latin typeface="Symbol" pitchFamily="2" charset="2"/>
                </a:rPr>
                <a:t>r</a:t>
              </a:r>
              <a:r>
                <a:rPr lang="en-US" baseline="30000" dirty="0">
                  <a:solidFill>
                    <a:srgbClr val="FF0000"/>
                  </a:solidFill>
                </a:rPr>
                <a:t>0</a:t>
              </a:r>
            </a:p>
          </p:txBody>
        </p:sp>
      </p:grpSp>
      <p:sp>
        <p:nvSpPr>
          <p:cNvPr id="48" name="Rectangle 47">
            <a:extLst>
              <a:ext uri="{FF2B5EF4-FFF2-40B4-BE49-F238E27FC236}">
                <a16:creationId xmlns:a16="http://schemas.microsoft.com/office/drawing/2014/main" id="{A5B8D519-5A2F-C34A-A3A8-129E898E37C4}"/>
              </a:ext>
            </a:extLst>
          </p:cNvPr>
          <p:cNvSpPr/>
          <p:nvPr/>
        </p:nvSpPr>
        <p:spPr>
          <a:xfrm>
            <a:off x="4650853" y="2942159"/>
            <a:ext cx="455574" cy="461665"/>
          </a:xfrm>
          <a:prstGeom prst="rect">
            <a:avLst/>
          </a:prstGeom>
        </p:spPr>
        <p:txBody>
          <a:bodyPr wrap="none">
            <a:spAutoFit/>
          </a:bodyPr>
          <a:lstStyle/>
          <a:p>
            <a:r>
              <a:rPr lang="en-US" dirty="0">
                <a:solidFill>
                  <a:srgbClr val="00B050"/>
                </a:solidFill>
                <a:latin typeface="Symbol" pitchFamily="2" charset="2"/>
              </a:rPr>
              <a:t>r</a:t>
            </a:r>
            <a:r>
              <a:rPr lang="en-US" baseline="30000" dirty="0">
                <a:solidFill>
                  <a:srgbClr val="00B050"/>
                </a:solidFill>
                <a:latin typeface="Symbol" pitchFamily="2" charset="2"/>
              </a:rPr>
              <a:t>0</a:t>
            </a:r>
            <a:endParaRPr lang="en-US" baseline="30000" dirty="0">
              <a:solidFill>
                <a:srgbClr val="00B050"/>
              </a:solidFill>
            </a:endParaRPr>
          </a:p>
        </p:txBody>
      </p:sp>
      <p:sp>
        <p:nvSpPr>
          <p:cNvPr id="49" name="TextBox 48">
            <a:extLst>
              <a:ext uri="{FF2B5EF4-FFF2-40B4-BE49-F238E27FC236}">
                <a16:creationId xmlns:a16="http://schemas.microsoft.com/office/drawing/2014/main" id="{52E5289B-18A8-7D45-8415-2658AE17E355}"/>
              </a:ext>
            </a:extLst>
          </p:cNvPr>
          <p:cNvSpPr txBox="1"/>
          <p:nvPr/>
        </p:nvSpPr>
        <p:spPr>
          <a:xfrm>
            <a:off x="8087093" y="2153368"/>
            <a:ext cx="478510" cy="292617"/>
          </a:xfrm>
          <a:prstGeom prst="rect">
            <a:avLst/>
          </a:prstGeom>
          <a:noFill/>
        </p:spPr>
        <p:txBody>
          <a:bodyPr wrap="none" rtlCol="0">
            <a:spAutoFit/>
          </a:bodyPr>
          <a:lstStyle/>
          <a:p>
            <a:r>
              <a:rPr lang="en-US" sz="1400" b="1" dirty="0"/>
              <a:t>string</a:t>
            </a:r>
          </a:p>
        </p:txBody>
      </p:sp>
      <p:sp>
        <p:nvSpPr>
          <p:cNvPr id="4" name="Rectangle 3">
            <a:extLst>
              <a:ext uri="{FF2B5EF4-FFF2-40B4-BE49-F238E27FC236}">
                <a16:creationId xmlns:a16="http://schemas.microsoft.com/office/drawing/2014/main" id="{EAAF9D31-E869-5E45-959C-22D8FB413445}"/>
              </a:ext>
            </a:extLst>
          </p:cNvPr>
          <p:cNvSpPr/>
          <p:nvPr/>
        </p:nvSpPr>
        <p:spPr>
          <a:xfrm>
            <a:off x="1024228" y="3194936"/>
            <a:ext cx="521297" cy="461665"/>
          </a:xfrm>
          <a:prstGeom prst="rect">
            <a:avLst/>
          </a:prstGeom>
        </p:spPr>
        <p:txBody>
          <a:bodyPr wrap="none">
            <a:spAutoFit/>
          </a:bodyPr>
          <a:lstStyle/>
          <a:p>
            <a:r>
              <a:rPr lang="en-US" dirty="0">
                <a:solidFill>
                  <a:srgbClr val="00B050"/>
                </a:solidFill>
                <a:latin typeface="Symbol" pitchFamily="2" charset="2"/>
              </a:rPr>
              <a:t>r+</a:t>
            </a:r>
            <a:endParaRPr lang="en-US" dirty="0">
              <a:solidFill>
                <a:srgbClr val="00B050"/>
              </a:solidFill>
            </a:endParaRPr>
          </a:p>
        </p:txBody>
      </p:sp>
    </p:spTree>
    <p:extLst>
      <p:ext uri="{BB962C8B-B14F-4D97-AF65-F5344CB8AC3E}">
        <p14:creationId xmlns:p14="http://schemas.microsoft.com/office/powerpoint/2010/main" val="218827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60DFB1A3-BC61-1C47-A91A-9CDAA97DABF0}"/>
              </a:ext>
            </a:extLst>
          </p:cNvPr>
          <p:cNvSpPr>
            <a:spLocks noGrp="1" noChangeArrowheads="1"/>
          </p:cNvSpPr>
          <p:nvPr>
            <p:ph type="title"/>
          </p:nvPr>
        </p:nvSpPr>
        <p:spPr>
          <a:xfrm>
            <a:off x="0" y="152400"/>
            <a:ext cx="9124950" cy="563563"/>
          </a:xfrm>
        </p:spPr>
        <p:txBody>
          <a:bodyPr/>
          <a:lstStyle/>
          <a:p>
            <a:r>
              <a:rPr lang="en-US" altLang="en-US" dirty="0"/>
              <a:t>Impact of  strange VM fraction</a:t>
            </a:r>
          </a:p>
        </p:txBody>
      </p:sp>
      <p:sp>
        <p:nvSpPr>
          <p:cNvPr id="105474" name="Footer Placeholder 2">
            <a:extLst>
              <a:ext uri="{FF2B5EF4-FFF2-40B4-BE49-F238E27FC236}">
                <a16:creationId xmlns:a16="http://schemas.microsoft.com/office/drawing/2014/main" id="{93694582-0D06-C849-99E9-4102C1DCB1C8}"/>
              </a:ext>
            </a:extLst>
          </p:cNvPr>
          <p:cNvSpPr>
            <a:spLocks noGrp="1" noChangeArrowheads="1"/>
          </p:cNvSpPr>
          <p:nvPr>
            <p:ph type="ftr" sz="quarter" idx="10"/>
          </p:nvPr>
        </p:nvSpPr>
        <p:spPr>
          <a:xfrm>
            <a:off x="3124200" y="6565900"/>
            <a:ext cx="3568700" cy="2822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H.Avakian, LNF-INFN, Dec 15</a:t>
            </a:r>
          </a:p>
        </p:txBody>
      </p:sp>
      <p:sp>
        <p:nvSpPr>
          <p:cNvPr id="105477" name="TextBox 7">
            <a:extLst>
              <a:ext uri="{FF2B5EF4-FFF2-40B4-BE49-F238E27FC236}">
                <a16:creationId xmlns:a16="http://schemas.microsoft.com/office/drawing/2014/main" id="{504EF890-4F0F-504A-91FE-527FD50B7EBD}"/>
              </a:ext>
            </a:extLst>
          </p:cNvPr>
          <p:cNvSpPr txBox="1">
            <a:spLocks noChangeArrowheads="1"/>
          </p:cNvSpPr>
          <p:nvPr/>
        </p:nvSpPr>
        <p:spPr bwMode="auto">
          <a:xfrm>
            <a:off x="762000" y="5095725"/>
            <a:ext cx="80834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t>Increased fraction of strange  VMs in JETSET reduces the effective Kaon fragmentation (more consistent with data)</a:t>
            </a:r>
          </a:p>
        </p:txBody>
      </p:sp>
      <p:sp>
        <p:nvSpPr>
          <p:cNvPr id="105479" name="TextBox 9">
            <a:extLst>
              <a:ext uri="{FF2B5EF4-FFF2-40B4-BE49-F238E27FC236}">
                <a16:creationId xmlns:a16="http://schemas.microsoft.com/office/drawing/2014/main" id="{245E1B51-75FA-974B-A630-3AC44DCE8042}"/>
              </a:ext>
            </a:extLst>
          </p:cNvPr>
          <p:cNvSpPr txBox="1">
            <a:spLocks noChangeArrowheads="1"/>
          </p:cNvSpPr>
          <p:nvPr/>
        </p:nvSpPr>
        <p:spPr bwMode="auto">
          <a:xfrm>
            <a:off x="6863846" y="1905000"/>
            <a:ext cx="19816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t>CLAS12 MC </a:t>
            </a:r>
          </a:p>
        </p:txBody>
      </p:sp>
      <p:pic>
        <p:nvPicPr>
          <p:cNvPr id="8" name="Picture 8">
            <a:extLst>
              <a:ext uri="{FF2B5EF4-FFF2-40B4-BE49-F238E27FC236}">
                <a16:creationId xmlns:a16="http://schemas.microsoft.com/office/drawing/2014/main" id="{086DC798-4457-D24B-A65F-C655F430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821381"/>
            <a:ext cx="3836988"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9CB44A14-3773-B542-BC47-E14BE2723E7E}"/>
              </a:ext>
            </a:extLst>
          </p:cNvPr>
          <p:cNvGrpSpPr/>
          <p:nvPr/>
        </p:nvGrpSpPr>
        <p:grpSpPr>
          <a:xfrm>
            <a:off x="4699000" y="1093637"/>
            <a:ext cx="4445000" cy="3625850"/>
            <a:chOff x="4559300" y="1098550"/>
            <a:chExt cx="4445000" cy="3625850"/>
          </a:xfrm>
        </p:grpSpPr>
        <p:pic>
          <p:nvPicPr>
            <p:cNvPr id="12" name="Picture 3">
              <a:extLst>
                <a:ext uri="{FF2B5EF4-FFF2-40B4-BE49-F238E27FC236}">
                  <a16:creationId xmlns:a16="http://schemas.microsoft.com/office/drawing/2014/main" id="{76752CE4-E940-9040-8EC0-E6CEAE78D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1098550"/>
              <a:ext cx="44450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D471F80C-97FB-8D46-83B3-81AA205DDE87}"/>
                </a:ext>
              </a:extLst>
            </p:cNvPr>
            <p:cNvSpPr txBox="1">
              <a:spLocks noChangeArrowheads="1"/>
            </p:cNvSpPr>
            <p:nvPr/>
          </p:nvSpPr>
          <p:spPr bwMode="auto">
            <a:xfrm>
              <a:off x="57785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p>
          </p:txBody>
        </p:sp>
        <p:sp>
          <p:nvSpPr>
            <p:cNvPr id="13" name="TextBox 12">
              <a:extLst>
                <a:ext uri="{FF2B5EF4-FFF2-40B4-BE49-F238E27FC236}">
                  <a16:creationId xmlns:a16="http://schemas.microsoft.com/office/drawing/2014/main" id="{014CDD90-E026-9F4E-86C1-6EDD93AE8C22}"/>
                </a:ext>
              </a:extLst>
            </p:cNvPr>
            <p:cNvSpPr txBox="1">
              <a:spLocks noChangeArrowheads="1"/>
            </p:cNvSpPr>
            <p:nvPr/>
          </p:nvSpPr>
          <p:spPr bwMode="auto">
            <a:xfrm>
              <a:off x="5257800" y="1474788"/>
              <a:ext cx="1951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40%, no s-quark suppression </a:t>
              </a:r>
            </a:p>
          </p:txBody>
        </p:sp>
        <p:sp>
          <p:nvSpPr>
            <p:cNvPr id="14" name="TextBox 13">
              <a:extLst>
                <a:ext uri="{FF2B5EF4-FFF2-40B4-BE49-F238E27FC236}">
                  <a16:creationId xmlns:a16="http://schemas.microsoft.com/office/drawing/2014/main" id="{BD3778E0-A285-AE42-AE27-BE2F350C82EC}"/>
                </a:ext>
              </a:extLst>
            </p:cNvPr>
            <p:cNvSpPr txBox="1">
              <a:spLocks noChangeArrowheads="1"/>
            </p:cNvSpPr>
            <p:nvPr/>
          </p:nvSpPr>
          <p:spPr bwMode="auto">
            <a:xfrm>
              <a:off x="5214938" y="2011363"/>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40%, with s-quark suppression x2 </a:t>
              </a:r>
            </a:p>
          </p:txBody>
        </p:sp>
        <p:sp>
          <p:nvSpPr>
            <p:cNvPr id="15" name="TextBox 16">
              <a:extLst>
                <a:ext uri="{FF2B5EF4-FFF2-40B4-BE49-F238E27FC236}">
                  <a16:creationId xmlns:a16="http://schemas.microsoft.com/office/drawing/2014/main" id="{17107615-E793-A64D-A1C6-EE5978701BDB}"/>
                </a:ext>
              </a:extLst>
            </p:cNvPr>
            <p:cNvSpPr txBox="1">
              <a:spLocks noChangeArrowheads="1"/>
            </p:cNvSpPr>
            <p:nvPr/>
          </p:nvSpPr>
          <p:spPr bwMode="auto">
            <a:xfrm>
              <a:off x="5192713" y="2657475"/>
              <a:ext cx="1360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75-80%, no  s-quark suppression</a:t>
              </a:r>
            </a:p>
          </p:txBody>
        </p:sp>
        <p:cxnSp>
          <p:nvCxnSpPr>
            <p:cNvPr id="16" name="Straight Arrow Connector 15">
              <a:extLst>
                <a:ext uri="{FF2B5EF4-FFF2-40B4-BE49-F238E27FC236}">
                  <a16:creationId xmlns:a16="http://schemas.microsoft.com/office/drawing/2014/main" id="{EEA23CFC-AC23-3640-9D86-D11F3DEAC438}"/>
                </a:ext>
              </a:extLst>
            </p:cNvPr>
            <p:cNvCxnSpPr>
              <a:cxnSpLocks/>
            </p:cNvCxnSpPr>
            <p:nvPr/>
          </p:nvCxnSpPr>
          <p:spPr>
            <a:xfrm>
              <a:off x="6840538" y="1827213"/>
              <a:ext cx="406400" cy="2936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5E9B748-8BE6-064A-851A-BA524B7E7A62}"/>
                </a:ext>
              </a:extLst>
            </p:cNvPr>
            <p:cNvCxnSpPr>
              <a:cxnSpLocks/>
            </p:cNvCxnSpPr>
            <p:nvPr/>
          </p:nvCxnSpPr>
          <p:spPr>
            <a:xfrm>
              <a:off x="6553200" y="2470150"/>
              <a:ext cx="782638" cy="6492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043EFA2-1094-B04B-9F77-3491DFD11C9F}"/>
                </a:ext>
              </a:extLst>
            </p:cNvPr>
            <p:cNvCxnSpPr>
              <a:cxnSpLocks/>
            </p:cNvCxnSpPr>
            <p:nvPr/>
          </p:nvCxnSpPr>
          <p:spPr>
            <a:xfrm>
              <a:off x="5638800" y="3303588"/>
              <a:ext cx="1447800" cy="3175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4275FAB1-574C-6840-9B42-C5E076FB7027}"/>
              </a:ext>
            </a:extLst>
          </p:cNvPr>
          <p:cNvSpPr txBox="1"/>
          <p:nvPr/>
        </p:nvSpPr>
        <p:spPr>
          <a:xfrm>
            <a:off x="1527895" y="995853"/>
            <a:ext cx="1838965" cy="369332"/>
          </a:xfrm>
          <a:prstGeom prst="rect">
            <a:avLst/>
          </a:prstGeom>
          <a:noFill/>
        </p:spPr>
        <p:txBody>
          <a:bodyPr wrap="none" rtlCol="0">
            <a:spAutoFit/>
          </a:bodyPr>
          <a:lstStyle/>
          <a:p>
            <a:r>
              <a:rPr lang="en-US" sz="1800" dirty="0"/>
              <a:t>Wiser fit (SLAC)</a:t>
            </a:r>
          </a:p>
        </p:txBody>
      </p:sp>
      <p:sp>
        <p:nvSpPr>
          <p:cNvPr id="21" name="Rectangle 20">
            <a:extLst>
              <a:ext uri="{FF2B5EF4-FFF2-40B4-BE49-F238E27FC236}">
                <a16:creationId xmlns:a16="http://schemas.microsoft.com/office/drawing/2014/main" id="{E25328BC-940E-C748-BD21-0CB61C8D2A4A}"/>
              </a:ext>
            </a:extLst>
          </p:cNvPr>
          <p:cNvSpPr/>
          <p:nvPr/>
        </p:nvSpPr>
        <p:spPr>
          <a:xfrm>
            <a:off x="4296828" y="783224"/>
            <a:ext cx="4977132" cy="338554"/>
          </a:xfrm>
          <a:prstGeom prst="rect">
            <a:avLst/>
          </a:prstGeom>
        </p:spPr>
        <p:txBody>
          <a:bodyPr wrap="none">
            <a:spAutoFit/>
          </a:bodyPr>
          <a:lstStyle/>
          <a:p>
            <a:r>
              <a:rPr lang="en-US" altLang="en-US" sz="1600" dirty="0"/>
              <a:t>Fraction of </a:t>
            </a:r>
            <a:r>
              <a:rPr lang="en-US" sz="1600" dirty="0"/>
              <a:t>spin 1 strange mesons JETSET </a:t>
            </a:r>
            <a:r>
              <a:rPr lang="en-US" sz="1600" dirty="0" err="1"/>
              <a:t>parj</a:t>
            </a:r>
            <a:r>
              <a:rPr lang="en-US" sz="1600" dirty="0"/>
              <a:t>(12)</a:t>
            </a:r>
          </a:p>
        </p:txBody>
      </p:sp>
      <p:sp>
        <p:nvSpPr>
          <p:cNvPr id="3" name="Slide Number Placeholder 2">
            <a:extLst>
              <a:ext uri="{FF2B5EF4-FFF2-40B4-BE49-F238E27FC236}">
                <a16:creationId xmlns:a16="http://schemas.microsoft.com/office/drawing/2014/main" id="{ACAB4A79-EED9-D74A-9E1C-2489C130AB62}"/>
              </a:ext>
            </a:extLst>
          </p:cNvPr>
          <p:cNvSpPr>
            <a:spLocks noGrp="1"/>
          </p:cNvSpPr>
          <p:nvPr>
            <p:ph type="sldNum" sz="quarter" idx="11"/>
          </p:nvPr>
        </p:nvSpPr>
        <p:spPr/>
        <p:txBody>
          <a:bodyPr/>
          <a:lstStyle/>
          <a:p>
            <a:pPr>
              <a:defRPr/>
            </a:pPr>
            <a:fld id="{9F8DEE4D-C421-E040-893A-889E42B43791}" type="slidenum">
              <a:rPr lang="en-US" altLang="en-US" smtClean="0"/>
              <a:pPr>
                <a:defRPr/>
              </a:pPr>
              <a:t>19</a:t>
            </a:fld>
            <a:endParaRPr lang="en-US" altLang="en-US"/>
          </a:p>
        </p:txBody>
      </p:sp>
    </p:spTree>
    <p:extLst>
      <p:ext uri="{BB962C8B-B14F-4D97-AF65-F5344CB8AC3E}">
        <p14:creationId xmlns:p14="http://schemas.microsoft.com/office/powerpoint/2010/main" val="273740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5">
            <a:extLst>
              <a:ext uri="{FF2B5EF4-FFF2-40B4-BE49-F238E27FC236}">
                <a16:creationId xmlns:a16="http://schemas.microsoft.com/office/drawing/2014/main" id="{71916B4C-032E-4B8D-8D3B-A2911229A3E1}"/>
              </a:ext>
            </a:extLst>
          </p:cNvPr>
          <p:cNvSpPr>
            <a:spLocks noGrp="1"/>
          </p:cNvSpPr>
          <p:nvPr>
            <p:ph type="sldNum" sz="quarter" idx="12"/>
          </p:nvPr>
        </p:nvSpPr>
        <p:spPr bwMode="auto">
          <a:xfrm>
            <a:off x="6988595" y="653733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chemeClr val="tx1"/>
                </a:solidFill>
                <a:latin typeface="+mn-lt"/>
                <a:ea typeface="+mn-ea"/>
                <a:cs typeface="+mn-cs"/>
              </a:defRPr>
            </a:lvl1pPr>
            <a:lvl2pPr marL="457200" algn="ctr" rtl="0" eaLnBrk="0" fontAlgn="base" hangingPunct="0">
              <a:spcBef>
                <a:spcPct val="0"/>
              </a:spcBef>
              <a:spcAft>
                <a:spcPct val="0"/>
              </a:spcAft>
              <a:defRPr sz="32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2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2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2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2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2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2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200" b="1" kern="1200">
                <a:solidFill>
                  <a:schemeClr val="tx1"/>
                </a:solidFill>
                <a:latin typeface="Times New Roman" panose="02020603050405020304" pitchFamily="18" charset="0"/>
                <a:ea typeface="+mn-ea"/>
                <a:cs typeface="+mn-cs"/>
              </a:defRPr>
            </a:lvl9pPr>
          </a:lstStyle>
          <a:p>
            <a:fld id="{BA1711AD-0951-42B8-A79F-B86656C5D01A}" type="slidenum">
              <a:rPr lang="en-US" altLang="en-US" smtClean="0"/>
              <a:pPr/>
              <a:t>2</a:t>
            </a:fld>
            <a:endParaRPr lang="en-US" altLang="en-US" dirty="0"/>
          </a:p>
        </p:txBody>
      </p:sp>
      <p:sp>
        <p:nvSpPr>
          <p:cNvPr id="1174530" name="Text Box 2">
            <a:extLst>
              <a:ext uri="{FF2B5EF4-FFF2-40B4-BE49-F238E27FC236}">
                <a16:creationId xmlns:a16="http://schemas.microsoft.com/office/drawing/2014/main" id="{28A6BA6E-93E0-4381-9199-97CF2D36D8DD}"/>
              </a:ext>
            </a:extLst>
          </p:cNvPr>
          <p:cNvSpPr txBox="1">
            <a:spLocks noChangeArrowheads="1"/>
          </p:cNvSpPr>
          <p:nvPr/>
        </p:nvSpPr>
        <p:spPr bwMode="auto">
          <a:xfrm>
            <a:off x="8405811" y="2369343"/>
            <a:ext cx="3238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latin typeface="Arial" panose="020B0604020202020204" pitchFamily="34" charset="0"/>
              </a:rPr>
              <a:t>h</a:t>
            </a:r>
          </a:p>
        </p:txBody>
      </p:sp>
      <p:pic>
        <p:nvPicPr>
          <p:cNvPr id="1174531" name="Picture 3">
            <a:extLst>
              <a:ext uri="{FF2B5EF4-FFF2-40B4-BE49-F238E27FC236}">
                <a16:creationId xmlns:a16="http://schemas.microsoft.com/office/drawing/2014/main" id="{44C27732-F1E7-4D7D-B7A3-D79B5C0C8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811" y="2607468"/>
            <a:ext cx="1828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74532" name="Picture 4">
            <a:extLst>
              <a:ext uri="{FF2B5EF4-FFF2-40B4-BE49-F238E27FC236}">
                <a16:creationId xmlns:a16="http://schemas.microsoft.com/office/drawing/2014/main" id="{4DD7E5B8-EBC0-4B45-AA97-0BE1EBFDB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78" y="886340"/>
            <a:ext cx="3257214" cy="1442780"/>
          </a:xfrm>
          <a:prstGeom prst="rect">
            <a:avLst/>
          </a:prstGeom>
          <a:noFill/>
          <a:extLst>
            <a:ext uri="{909E8E84-426E-40DD-AFC4-6F175D3DCCD1}">
              <a14:hiddenFill xmlns:a14="http://schemas.microsoft.com/office/drawing/2010/main">
                <a:solidFill>
                  <a:srgbClr val="FFFFFF"/>
                </a:solidFill>
              </a14:hiddenFill>
            </a:ext>
          </a:extLst>
        </p:spPr>
      </p:pic>
      <p:sp>
        <p:nvSpPr>
          <p:cNvPr id="1174533" name="Rectangle 5">
            <a:extLst>
              <a:ext uri="{FF2B5EF4-FFF2-40B4-BE49-F238E27FC236}">
                <a16:creationId xmlns:a16="http://schemas.microsoft.com/office/drawing/2014/main" id="{FE1B8CFD-67CD-4290-A9A0-D4671E8B4779}"/>
              </a:ext>
            </a:extLst>
          </p:cNvPr>
          <p:cNvSpPr>
            <a:spLocks noGrp="1" noChangeArrowheads="1"/>
          </p:cNvSpPr>
          <p:nvPr>
            <p:ph type="title"/>
          </p:nvPr>
        </p:nvSpPr>
        <p:spPr>
          <a:xfrm>
            <a:off x="152400" y="152400"/>
            <a:ext cx="8762999" cy="473075"/>
          </a:xfrm>
          <a:ln>
            <a:noFill/>
            <a:miter lim="800000"/>
            <a:headEnd/>
            <a:tailEnd/>
          </a:ln>
        </p:spPr>
        <p:txBody>
          <a:bodyPr/>
          <a:lstStyle/>
          <a:p>
            <a:r>
              <a:rPr lang="en-US" altLang="en-US" dirty="0">
                <a:solidFill>
                  <a:schemeClr val="tx1"/>
                </a:solidFill>
              </a:rPr>
              <a:t>Electroproduction: extending 1D PDFs</a:t>
            </a:r>
          </a:p>
        </p:txBody>
      </p:sp>
      <p:sp>
        <p:nvSpPr>
          <p:cNvPr id="1174534" name="Rectangle 6">
            <a:extLst>
              <a:ext uri="{FF2B5EF4-FFF2-40B4-BE49-F238E27FC236}">
                <a16:creationId xmlns:a16="http://schemas.microsoft.com/office/drawing/2014/main" id="{DEF65B23-7A70-4667-8BA7-21D2B3CE3AE8}"/>
              </a:ext>
            </a:extLst>
          </p:cNvPr>
          <p:cNvSpPr>
            <a:spLocks noChangeArrowheads="1"/>
          </p:cNvSpPr>
          <p:nvPr/>
        </p:nvSpPr>
        <p:spPr bwMode="auto">
          <a:xfrm>
            <a:off x="914400" y="1981200"/>
            <a:ext cx="762000" cy="3810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4537" name="Text Box 9">
            <a:extLst>
              <a:ext uri="{FF2B5EF4-FFF2-40B4-BE49-F238E27FC236}">
                <a16:creationId xmlns:a16="http://schemas.microsoft.com/office/drawing/2014/main" id="{3E66034A-1C50-4FCF-BF47-D0F5591690AB}"/>
              </a:ext>
            </a:extLst>
          </p:cNvPr>
          <p:cNvSpPr txBox="1">
            <a:spLocks noChangeArrowheads="1"/>
          </p:cNvSpPr>
          <p:nvPr/>
        </p:nvSpPr>
        <p:spPr bwMode="auto">
          <a:xfrm>
            <a:off x="505114" y="3344167"/>
            <a:ext cx="34435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0" dirty="0">
                <a:latin typeface="Arial" panose="020B0604020202020204" pitchFamily="34" charset="0"/>
              </a:rPr>
              <a:t>Fracture Functions (target fragmentation)</a:t>
            </a:r>
          </a:p>
        </p:txBody>
      </p:sp>
      <p:sp>
        <p:nvSpPr>
          <p:cNvPr id="1174538" name="Line 10">
            <a:extLst>
              <a:ext uri="{FF2B5EF4-FFF2-40B4-BE49-F238E27FC236}">
                <a16:creationId xmlns:a16="http://schemas.microsoft.com/office/drawing/2014/main" id="{D926D97B-2C74-4C55-9653-6BF6FA5A3E2C}"/>
              </a:ext>
            </a:extLst>
          </p:cNvPr>
          <p:cNvSpPr>
            <a:spLocks noChangeShapeType="1"/>
          </p:cNvSpPr>
          <p:nvPr/>
        </p:nvSpPr>
        <p:spPr bwMode="auto">
          <a:xfrm flipV="1">
            <a:off x="31748" y="3664743"/>
            <a:ext cx="868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539" name="Text Box 11">
            <a:extLst>
              <a:ext uri="{FF2B5EF4-FFF2-40B4-BE49-F238E27FC236}">
                <a16:creationId xmlns:a16="http://schemas.microsoft.com/office/drawing/2014/main" id="{DE8A16CF-CE86-45E7-8121-64D4A181F0CD}"/>
              </a:ext>
            </a:extLst>
          </p:cNvPr>
          <p:cNvSpPr txBox="1">
            <a:spLocks noChangeArrowheads="1"/>
          </p:cNvSpPr>
          <p:nvPr/>
        </p:nvSpPr>
        <p:spPr bwMode="auto">
          <a:xfrm>
            <a:off x="8701867" y="3533278"/>
            <a:ext cx="41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b="0" dirty="0" err="1">
                <a:latin typeface="Arial" panose="020B0604020202020204" pitchFamily="34" charset="0"/>
              </a:rPr>
              <a:t>x</a:t>
            </a:r>
            <a:r>
              <a:rPr lang="en-US" altLang="en-US" sz="2000" b="0" baseline="-25000" dirty="0" err="1">
                <a:latin typeface="Arial" panose="020B0604020202020204" pitchFamily="34" charset="0"/>
              </a:rPr>
              <a:t>F</a:t>
            </a:r>
            <a:endParaRPr lang="en-US" altLang="en-US" sz="2000" b="0" baseline="-25000" dirty="0">
              <a:latin typeface="Arial" panose="020B0604020202020204" pitchFamily="34" charset="0"/>
            </a:endParaRPr>
          </a:p>
        </p:txBody>
      </p:sp>
      <p:pic>
        <p:nvPicPr>
          <p:cNvPr id="1174540" name="Picture 12">
            <a:extLst>
              <a:ext uri="{FF2B5EF4-FFF2-40B4-BE49-F238E27FC236}">
                <a16:creationId xmlns:a16="http://schemas.microsoft.com/office/drawing/2014/main" id="{269A4BEA-B329-4514-A7BA-37F06D428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348" y="2540793"/>
            <a:ext cx="2133600" cy="881063"/>
          </a:xfrm>
          <a:prstGeom prst="rect">
            <a:avLst/>
          </a:prstGeom>
          <a:noFill/>
          <a:extLst>
            <a:ext uri="{909E8E84-426E-40DD-AFC4-6F175D3DCCD1}">
              <a14:hiddenFill xmlns:a14="http://schemas.microsoft.com/office/drawing/2010/main">
                <a:solidFill>
                  <a:srgbClr val="FFFFFF"/>
                </a:solidFill>
              </a14:hiddenFill>
            </a:ext>
          </a:extLst>
        </p:spPr>
      </p:pic>
      <p:pic>
        <p:nvPicPr>
          <p:cNvPr id="1174541" name="Picture 13">
            <a:extLst>
              <a:ext uri="{FF2B5EF4-FFF2-40B4-BE49-F238E27FC236}">
                <a16:creationId xmlns:a16="http://schemas.microsoft.com/office/drawing/2014/main" id="{2055309B-0BD8-4FBC-998C-3717B2227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8" y="2369343"/>
            <a:ext cx="2398713" cy="1052513"/>
          </a:xfrm>
          <a:prstGeom prst="rect">
            <a:avLst/>
          </a:prstGeom>
          <a:noFill/>
          <a:extLst>
            <a:ext uri="{909E8E84-426E-40DD-AFC4-6F175D3DCCD1}">
              <a14:hiddenFill xmlns:a14="http://schemas.microsoft.com/office/drawing/2010/main">
                <a:solidFill>
                  <a:srgbClr val="FFFFFF"/>
                </a:solidFill>
              </a14:hiddenFill>
            </a:ext>
          </a:extLst>
        </p:spPr>
      </p:pic>
      <p:sp>
        <p:nvSpPr>
          <p:cNvPr id="1174542" name="Text Box 14">
            <a:extLst>
              <a:ext uri="{FF2B5EF4-FFF2-40B4-BE49-F238E27FC236}">
                <a16:creationId xmlns:a16="http://schemas.microsoft.com/office/drawing/2014/main" id="{A75AE21C-AE33-43B9-A0D6-9BDB29D30C26}"/>
              </a:ext>
            </a:extLst>
          </p:cNvPr>
          <p:cNvSpPr txBox="1">
            <a:spLocks noChangeArrowheads="1"/>
          </p:cNvSpPr>
          <p:nvPr/>
        </p:nvSpPr>
        <p:spPr bwMode="auto">
          <a:xfrm>
            <a:off x="1098548" y="3055143"/>
            <a:ext cx="354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latin typeface="Arial" panose="020B0604020202020204" pitchFamily="34" charset="0"/>
              </a:rPr>
              <a:t>M</a:t>
            </a:r>
          </a:p>
        </p:txBody>
      </p:sp>
      <p:sp>
        <p:nvSpPr>
          <p:cNvPr id="1174543" name="Line 15">
            <a:extLst>
              <a:ext uri="{FF2B5EF4-FFF2-40B4-BE49-F238E27FC236}">
                <a16:creationId xmlns:a16="http://schemas.microsoft.com/office/drawing/2014/main" id="{71B7E662-0646-45D6-A46A-E951B4D15AA4}"/>
              </a:ext>
            </a:extLst>
          </p:cNvPr>
          <p:cNvSpPr>
            <a:spLocks noChangeShapeType="1"/>
          </p:cNvSpPr>
          <p:nvPr/>
        </p:nvSpPr>
        <p:spPr bwMode="auto">
          <a:xfrm>
            <a:off x="3841748" y="358854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544" name="Text Box 16">
            <a:extLst>
              <a:ext uri="{FF2B5EF4-FFF2-40B4-BE49-F238E27FC236}">
                <a16:creationId xmlns:a16="http://schemas.microsoft.com/office/drawing/2014/main" id="{F72A87DA-AA6B-4FFB-A8D0-AF10F72A4E73}"/>
              </a:ext>
            </a:extLst>
          </p:cNvPr>
          <p:cNvSpPr txBox="1">
            <a:spLocks noChangeArrowheads="1"/>
          </p:cNvSpPr>
          <p:nvPr/>
        </p:nvSpPr>
        <p:spPr bwMode="auto">
          <a:xfrm>
            <a:off x="3842655" y="334519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b="0" dirty="0">
                <a:latin typeface="Arial" panose="020B0604020202020204" pitchFamily="34" charset="0"/>
              </a:rPr>
              <a:t>0</a:t>
            </a:r>
          </a:p>
        </p:txBody>
      </p:sp>
      <p:sp>
        <p:nvSpPr>
          <p:cNvPr id="1174545" name="Line 17">
            <a:extLst>
              <a:ext uri="{FF2B5EF4-FFF2-40B4-BE49-F238E27FC236}">
                <a16:creationId xmlns:a16="http://schemas.microsoft.com/office/drawing/2014/main" id="{CDB31D98-E45A-41DE-9791-0059A0EAB7D3}"/>
              </a:ext>
            </a:extLst>
          </p:cNvPr>
          <p:cNvSpPr>
            <a:spLocks noChangeShapeType="1"/>
          </p:cNvSpPr>
          <p:nvPr/>
        </p:nvSpPr>
        <p:spPr bwMode="auto">
          <a:xfrm>
            <a:off x="107948" y="351234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546" name="Line 18">
            <a:extLst>
              <a:ext uri="{FF2B5EF4-FFF2-40B4-BE49-F238E27FC236}">
                <a16:creationId xmlns:a16="http://schemas.microsoft.com/office/drawing/2014/main" id="{C3225DDD-C7D4-4019-AAD3-7D9716BA665D}"/>
              </a:ext>
            </a:extLst>
          </p:cNvPr>
          <p:cNvSpPr>
            <a:spLocks noChangeShapeType="1"/>
          </p:cNvSpPr>
          <p:nvPr/>
        </p:nvSpPr>
        <p:spPr bwMode="auto">
          <a:xfrm>
            <a:off x="8185148" y="358854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547" name="Text Box 19">
            <a:extLst>
              <a:ext uri="{FF2B5EF4-FFF2-40B4-BE49-F238E27FC236}">
                <a16:creationId xmlns:a16="http://schemas.microsoft.com/office/drawing/2014/main" id="{33859011-68B6-4B05-BC04-AA7A4AF8D3B0}"/>
              </a:ext>
            </a:extLst>
          </p:cNvPr>
          <p:cNvSpPr txBox="1">
            <a:spLocks noChangeArrowheads="1"/>
          </p:cNvSpPr>
          <p:nvPr/>
        </p:nvSpPr>
        <p:spPr bwMode="auto">
          <a:xfrm>
            <a:off x="45242" y="3267868"/>
            <a:ext cx="409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b="0" dirty="0">
                <a:latin typeface="Arial" panose="020B0604020202020204" pitchFamily="34" charset="0"/>
              </a:rPr>
              <a:t>-1</a:t>
            </a:r>
          </a:p>
        </p:txBody>
      </p:sp>
      <p:sp>
        <p:nvSpPr>
          <p:cNvPr id="1174548" name="Text Box 20">
            <a:extLst>
              <a:ext uri="{FF2B5EF4-FFF2-40B4-BE49-F238E27FC236}">
                <a16:creationId xmlns:a16="http://schemas.microsoft.com/office/drawing/2014/main" id="{0C47156E-F6F1-4DAB-B3E1-EA876FA6AEDB}"/>
              </a:ext>
            </a:extLst>
          </p:cNvPr>
          <p:cNvSpPr txBox="1">
            <a:spLocks noChangeArrowheads="1"/>
          </p:cNvSpPr>
          <p:nvPr/>
        </p:nvSpPr>
        <p:spPr bwMode="auto">
          <a:xfrm>
            <a:off x="8211636" y="334406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b="0" dirty="0">
                <a:latin typeface="Arial" panose="020B0604020202020204" pitchFamily="34" charset="0"/>
              </a:rPr>
              <a:t>1</a:t>
            </a:r>
          </a:p>
        </p:txBody>
      </p:sp>
      <p:sp>
        <p:nvSpPr>
          <p:cNvPr id="1174549" name="Text Box 21">
            <a:extLst>
              <a:ext uri="{FF2B5EF4-FFF2-40B4-BE49-F238E27FC236}">
                <a16:creationId xmlns:a16="http://schemas.microsoft.com/office/drawing/2014/main" id="{673D18BD-7C41-4EFF-9B2C-551CDAE72E2B}"/>
              </a:ext>
            </a:extLst>
          </p:cNvPr>
          <p:cNvSpPr txBox="1">
            <a:spLocks noChangeArrowheads="1"/>
          </p:cNvSpPr>
          <p:nvPr/>
        </p:nvSpPr>
        <p:spPr bwMode="auto">
          <a:xfrm>
            <a:off x="1936748" y="2826543"/>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dirty="0">
                <a:latin typeface="Arial" panose="020B0604020202020204" pitchFamily="34" charset="0"/>
              </a:rPr>
              <a:t>h</a:t>
            </a:r>
          </a:p>
        </p:txBody>
      </p:sp>
      <p:sp>
        <p:nvSpPr>
          <p:cNvPr id="1174550" name="Text Box 22">
            <a:extLst>
              <a:ext uri="{FF2B5EF4-FFF2-40B4-BE49-F238E27FC236}">
                <a16:creationId xmlns:a16="http://schemas.microsoft.com/office/drawing/2014/main" id="{B3EE1C55-8AB4-4F9B-BAFB-562C77D168A7}"/>
              </a:ext>
            </a:extLst>
          </p:cNvPr>
          <p:cNvSpPr txBox="1">
            <a:spLocks noChangeArrowheads="1"/>
          </p:cNvSpPr>
          <p:nvPr/>
        </p:nvSpPr>
        <p:spPr bwMode="auto">
          <a:xfrm>
            <a:off x="5015204" y="2319337"/>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dirty="0">
                <a:latin typeface="Arial" panose="020B0604020202020204" pitchFamily="34" charset="0"/>
              </a:rPr>
              <a:t>h</a:t>
            </a:r>
          </a:p>
        </p:txBody>
      </p:sp>
      <p:sp>
        <p:nvSpPr>
          <p:cNvPr id="1174551" name="Text Box 23">
            <a:extLst>
              <a:ext uri="{FF2B5EF4-FFF2-40B4-BE49-F238E27FC236}">
                <a16:creationId xmlns:a16="http://schemas.microsoft.com/office/drawing/2014/main" id="{16A2FB0F-AABA-4EA5-AA95-31C89868F2F0}"/>
              </a:ext>
            </a:extLst>
          </p:cNvPr>
          <p:cNvSpPr txBox="1">
            <a:spLocks noChangeArrowheads="1"/>
          </p:cNvSpPr>
          <p:nvPr/>
        </p:nvSpPr>
        <p:spPr bwMode="auto">
          <a:xfrm>
            <a:off x="3994148" y="3098006"/>
            <a:ext cx="5725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dirty="0"/>
              <a:t>TMD</a:t>
            </a:r>
            <a:endParaRPr lang="en-US" altLang="en-US" sz="1400" dirty="0">
              <a:latin typeface="Arial" panose="020B0604020202020204" pitchFamily="34" charset="0"/>
            </a:endParaRPr>
          </a:p>
        </p:txBody>
      </p:sp>
      <p:sp>
        <p:nvSpPr>
          <p:cNvPr id="1174552" name="Text Box 24">
            <a:extLst>
              <a:ext uri="{FF2B5EF4-FFF2-40B4-BE49-F238E27FC236}">
                <a16:creationId xmlns:a16="http://schemas.microsoft.com/office/drawing/2014/main" id="{ECDAFE1D-F6EA-4462-B3E2-6898DB8D7E77}"/>
              </a:ext>
            </a:extLst>
          </p:cNvPr>
          <p:cNvSpPr txBox="1">
            <a:spLocks noChangeArrowheads="1"/>
          </p:cNvSpPr>
          <p:nvPr/>
        </p:nvSpPr>
        <p:spPr bwMode="auto">
          <a:xfrm>
            <a:off x="7872411" y="3131343"/>
            <a:ext cx="623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latin typeface="Arial" panose="020B0604020202020204" pitchFamily="34" charset="0"/>
              </a:rPr>
              <a:t>GPD</a:t>
            </a:r>
          </a:p>
        </p:txBody>
      </p:sp>
      <p:sp>
        <p:nvSpPr>
          <p:cNvPr id="1174555" name="Text Box 27">
            <a:extLst>
              <a:ext uri="{FF2B5EF4-FFF2-40B4-BE49-F238E27FC236}">
                <a16:creationId xmlns:a16="http://schemas.microsoft.com/office/drawing/2014/main" id="{66D36024-D7F1-4F1D-874F-DD24800B8129}"/>
              </a:ext>
            </a:extLst>
          </p:cNvPr>
          <p:cNvSpPr txBox="1">
            <a:spLocks noChangeArrowheads="1"/>
          </p:cNvSpPr>
          <p:nvPr/>
        </p:nvSpPr>
        <p:spPr bwMode="auto">
          <a:xfrm>
            <a:off x="505114" y="5611812"/>
            <a:ext cx="7959436" cy="7112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US" altLang="en-US" sz="2000" b="0" dirty="0">
                <a:latin typeface="Arial" panose="020B0604020202020204" pitchFamily="34" charset="0"/>
              </a:rPr>
              <a:t>Wide kinematic coverage of large acceptance detectors allows studies of semi-inclusive and exclusive processes simultaneously</a:t>
            </a:r>
          </a:p>
        </p:txBody>
      </p:sp>
      <p:sp>
        <p:nvSpPr>
          <p:cNvPr id="1174556" name="Text Box 28">
            <a:extLst>
              <a:ext uri="{FF2B5EF4-FFF2-40B4-BE49-F238E27FC236}">
                <a16:creationId xmlns:a16="http://schemas.microsoft.com/office/drawing/2014/main" id="{3C5ED486-1593-45DA-B3C5-151386FEE54D}"/>
              </a:ext>
            </a:extLst>
          </p:cNvPr>
          <p:cNvSpPr txBox="1">
            <a:spLocks noChangeArrowheads="1"/>
          </p:cNvSpPr>
          <p:nvPr/>
        </p:nvSpPr>
        <p:spPr bwMode="auto">
          <a:xfrm>
            <a:off x="152399" y="811629"/>
            <a:ext cx="2971801" cy="5847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600" b="0" i="1" dirty="0" err="1">
                <a:latin typeface="Arial" panose="020B0604020202020204" pitchFamily="34" charset="0"/>
              </a:rPr>
              <a:t>x</a:t>
            </a:r>
            <a:r>
              <a:rPr lang="en-US" altLang="en-US" sz="1600" b="0" i="1" baseline="-25000" dirty="0" err="1">
                <a:latin typeface="Arial" panose="020B0604020202020204" pitchFamily="34" charset="0"/>
              </a:rPr>
              <a:t>F</a:t>
            </a:r>
            <a:r>
              <a:rPr lang="en-US" altLang="en-US" sz="1600" b="0" baseline="-25000" dirty="0">
                <a:latin typeface="Arial" panose="020B0604020202020204" pitchFamily="34" charset="0"/>
              </a:rPr>
              <a:t> </a:t>
            </a:r>
            <a:r>
              <a:rPr lang="en-US" altLang="en-US" sz="1600" b="0" dirty="0">
                <a:latin typeface="Arial" panose="020B0604020202020204" pitchFamily="34" charset="0"/>
              </a:rPr>
              <a:t>– fractional momentum in the CM frame</a:t>
            </a:r>
          </a:p>
        </p:txBody>
      </p:sp>
      <p:sp>
        <p:nvSpPr>
          <p:cNvPr id="1174557" name="Text Box 29">
            <a:extLst>
              <a:ext uri="{FF2B5EF4-FFF2-40B4-BE49-F238E27FC236}">
                <a16:creationId xmlns:a16="http://schemas.microsoft.com/office/drawing/2014/main" id="{7CD84929-DC50-46A4-BF72-7EE08EB4E09A}"/>
              </a:ext>
            </a:extLst>
          </p:cNvPr>
          <p:cNvSpPr txBox="1">
            <a:spLocks noChangeArrowheads="1"/>
          </p:cNvSpPr>
          <p:nvPr/>
        </p:nvSpPr>
        <p:spPr bwMode="auto">
          <a:xfrm>
            <a:off x="6402401" y="1141592"/>
            <a:ext cx="27526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0" dirty="0" err="1">
                <a:latin typeface="Arial" panose="020B0604020202020204" pitchFamily="34" charset="0"/>
              </a:rPr>
              <a:t>x</a:t>
            </a:r>
            <a:r>
              <a:rPr lang="en-US" altLang="en-US" sz="1600" b="0" baseline="-25000" dirty="0" err="1">
                <a:latin typeface="Arial" panose="020B0604020202020204" pitchFamily="34" charset="0"/>
              </a:rPr>
              <a:t>F</a:t>
            </a:r>
            <a:r>
              <a:rPr lang="en-US" altLang="en-US" sz="1600" b="0" dirty="0">
                <a:latin typeface="Arial" panose="020B0604020202020204" pitchFamily="34" charset="0"/>
              </a:rPr>
              <a:t>&gt;0 (current fragmentation)</a:t>
            </a:r>
          </a:p>
        </p:txBody>
      </p:sp>
      <p:pic>
        <p:nvPicPr>
          <p:cNvPr id="1174558" name="Picture 30">
            <a:extLst>
              <a:ext uri="{FF2B5EF4-FFF2-40B4-BE49-F238E27FC236}">
                <a16:creationId xmlns:a16="http://schemas.microsoft.com/office/drawing/2014/main" id="{E19289DF-BEF6-474F-A70B-637E917A2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6411" y="2597943"/>
            <a:ext cx="1428750" cy="796925"/>
          </a:xfrm>
          <a:prstGeom prst="rect">
            <a:avLst/>
          </a:prstGeom>
          <a:noFill/>
          <a:extLst>
            <a:ext uri="{909E8E84-426E-40DD-AFC4-6F175D3DCCD1}">
              <a14:hiddenFill xmlns:a14="http://schemas.microsoft.com/office/drawing/2010/main">
                <a:solidFill>
                  <a:srgbClr val="FFFFFF"/>
                </a:solidFill>
              </a14:hiddenFill>
            </a:ext>
          </a:extLst>
        </p:spPr>
      </p:pic>
      <p:sp>
        <p:nvSpPr>
          <p:cNvPr id="1174559" name="Text Box 31">
            <a:extLst>
              <a:ext uri="{FF2B5EF4-FFF2-40B4-BE49-F238E27FC236}">
                <a16:creationId xmlns:a16="http://schemas.microsoft.com/office/drawing/2014/main" id="{F7ABD45E-EA6A-484F-A82D-1920C6089FD5}"/>
              </a:ext>
            </a:extLst>
          </p:cNvPr>
          <p:cNvSpPr txBox="1">
            <a:spLocks noChangeArrowheads="1"/>
          </p:cNvSpPr>
          <p:nvPr/>
        </p:nvSpPr>
        <p:spPr bwMode="auto">
          <a:xfrm>
            <a:off x="6043611" y="3121818"/>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latin typeface="Arial" panose="020B0604020202020204" pitchFamily="34" charset="0"/>
              </a:rPr>
              <a:t>PDF</a:t>
            </a:r>
          </a:p>
        </p:txBody>
      </p:sp>
      <p:sp>
        <p:nvSpPr>
          <p:cNvPr id="1174560" name="Text Box 32">
            <a:extLst>
              <a:ext uri="{FF2B5EF4-FFF2-40B4-BE49-F238E27FC236}">
                <a16:creationId xmlns:a16="http://schemas.microsoft.com/office/drawing/2014/main" id="{ABC0E56E-01EB-4AE7-BE2D-5267CFE2976A}"/>
              </a:ext>
            </a:extLst>
          </p:cNvPr>
          <p:cNvSpPr txBox="1">
            <a:spLocks noChangeArrowheads="1"/>
          </p:cNvSpPr>
          <p:nvPr/>
        </p:nvSpPr>
        <p:spPr bwMode="auto">
          <a:xfrm>
            <a:off x="6729411" y="2369343"/>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latin typeface="Arial" panose="020B0604020202020204" pitchFamily="34" charset="0"/>
              </a:rPr>
              <a:t>h</a:t>
            </a:r>
          </a:p>
        </p:txBody>
      </p:sp>
      <p:sp>
        <p:nvSpPr>
          <p:cNvPr id="1174561" name="Text Box 33">
            <a:extLst>
              <a:ext uri="{FF2B5EF4-FFF2-40B4-BE49-F238E27FC236}">
                <a16:creationId xmlns:a16="http://schemas.microsoft.com/office/drawing/2014/main" id="{372DE778-1C64-451D-BAA6-E5374C411207}"/>
              </a:ext>
            </a:extLst>
          </p:cNvPr>
          <p:cNvSpPr txBox="1">
            <a:spLocks noChangeArrowheads="1"/>
          </p:cNvSpPr>
          <p:nvPr/>
        </p:nvSpPr>
        <p:spPr bwMode="auto">
          <a:xfrm>
            <a:off x="1028680" y="1746925"/>
            <a:ext cx="26388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0" dirty="0" err="1">
                <a:latin typeface="Arial" panose="020B0604020202020204" pitchFamily="34" charset="0"/>
              </a:rPr>
              <a:t>x</a:t>
            </a:r>
            <a:r>
              <a:rPr lang="en-US" altLang="en-US" sz="1600" b="0" baseline="-25000" dirty="0" err="1">
                <a:latin typeface="Arial" panose="020B0604020202020204" pitchFamily="34" charset="0"/>
              </a:rPr>
              <a:t>F</a:t>
            </a:r>
            <a:r>
              <a:rPr lang="en-US" altLang="en-US" sz="1600" b="0" dirty="0">
                <a:latin typeface="Arial" panose="020B0604020202020204" pitchFamily="34" charset="0"/>
              </a:rPr>
              <a:t>&lt;0 (target fragmentation)</a:t>
            </a:r>
          </a:p>
        </p:txBody>
      </p:sp>
      <p:sp>
        <p:nvSpPr>
          <p:cNvPr id="1174562" name="Text Box 34">
            <a:extLst>
              <a:ext uri="{FF2B5EF4-FFF2-40B4-BE49-F238E27FC236}">
                <a16:creationId xmlns:a16="http://schemas.microsoft.com/office/drawing/2014/main" id="{E951CE92-19AA-4D4A-830E-D0CE873DD9FF}"/>
              </a:ext>
            </a:extLst>
          </p:cNvPr>
          <p:cNvSpPr txBox="1">
            <a:spLocks noChangeArrowheads="1"/>
          </p:cNvSpPr>
          <p:nvPr/>
        </p:nvSpPr>
        <p:spPr bwMode="auto">
          <a:xfrm>
            <a:off x="6229350" y="776287"/>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dirty="0">
                <a:latin typeface="Arial" panose="020B0604020202020204" pitchFamily="34" charset="0"/>
              </a:rPr>
              <a:t>h</a:t>
            </a:r>
          </a:p>
        </p:txBody>
      </p:sp>
      <p:sp>
        <p:nvSpPr>
          <p:cNvPr id="37" name="Text Box 26">
            <a:extLst>
              <a:ext uri="{FF2B5EF4-FFF2-40B4-BE49-F238E27FC236}">
                <a16:creationId xmlns:a16="http://schemas.microsoft.com/office/drawing/2014/main" id="{A1557954-32B1-4C7E-964A-2F80458930EF}"/>
              </a:ext>
            </a:extLst>
          </p:cNvPr>
          <p:cNvSpPr txBox="1">
            <a:spLocks noChangeArrowheads="1"/>
          </p:cNvSpPr>
          <p:nvPr/>
        </p:nvSpPr>
        <p:spPr bwMode="auto">
          <a:xfrm>
            <a:off x="5176341" y="3365665"/>
            <a:ext cx="23558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400" dirty="0"/>
              <a:t>Semi-exclusive production</a:t>
            </a:r>
            <a:r>
              <a:rPr lang="en-US" altLang="en-US" sz="1400" b="0" dirty="0">
                <a:latin typeface="Arial" panose="020B0604020202020204" pitchFamily="34" charset="0"/>
              </a:rPr>
              <a:t> </a:t>
            </a:r>
          </a:p>
        </p:txBody>
      </p:sp>
      <p:sp>
        <p:nvSpPr>
          <p:cNvPr id="2" name="Footer Placeholder 1">
            <a:extLst>
              <a:ext uri="{FF2B5EF4-FFF2-40B4-BE49-F238E27FC236}">
                <a16:creationId xmlns:a16="http://schemas.microsoft.com/office/drawing/2014/main" id="{DFD3E847-9D76-CB44-A231-067ED96C8C46}"/>
              </a:ext>
            </a:extLst>
          </p:cNvPr>
          <p:cNvSpPr>
            <a:spLocks noGrp="1"/>
          </p:cNvSpPr>
          <p:nvPr>
            <p:ph type="ftr" sz="quarter" idx="10"/>
          </p:nvPr>
        </p:nvSpPr>
        <p:spPr>
          <a:xfrm>
            <a:off x="3124200" y="6565900"/>
            <a:ext cx="3905250" cy="155575"/>
          </a:xfrm>
        </p:spPr>
        <p:txBody>
          <a:bodyPr/>
          <a:lstStyle/>
          <a:p>
            <a:pPr>
              <a:defRPr/>
            </a:pPr>
            <a:r>
              <a:rPr lang="fi-FI"/>
              <a:t>H.Avakian, LNF-INFN, Dec 15</a:t>
            </a:r>
            <a:endParaRPr lang="en-US" dirty="0"/>
          </a:p>
        </p:txBody>
      </p:sp>
      <p:sp>
        <p:nvSpPr>
          <p:cNvPr id="38" name="Text Box 26">
            <a:extLst>
              <a:ext uri="{FF2B5EF4-FFF2-40B4-BE49-F238E27FC236}">
                <a16:creationId xmlns:a16="http://schemas.microsoft.com/office/drawing/2014/main" id="{FD31BE30-E4DF-B14B-93D3-ABEB03EE3F3C}"/>
              </a:ext>
            </a:extLst>
          </p:cNvPr>
          <p:cNvSpPr txBox="1">
            <a:spLocks noChangeArrowheads="1"/>
          </p:cNvSpPr>
          <p:nvPr/>
        </p:nvSpPr>
        <p:spPr bwMode="auto">
          <a:xfrm>
            <a:off x="8028806" y="2307967"/>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b="0" dirty="0">
                <a:latin typeface="Arial" panose="020B0604020202020204" pitchFamily="34" charset="0"/>
              </a:rPr>
              <a:t>DA</a:t>
            </a:r>
            <a:r>
              <a:rPr lang="en-US" altLang="en-US" sz="1800" b="0" dirty="0">
                <a:latin typeface="Arial" panose="020B0604020202020204" pitchFamily="34" charset="0"/>
              </a:rPr>
              <a:t> </a:t>
            </a:r>
          </a:p>
        </p:txBody>
      </p:sp>
      <p:sp>
        <p:nvSpPr>
          <p:cNvPr id="39" name="Text Box 26">
            <a:extLst>
              <a:ext uri="{FF2B5EF4-FFF2-40B4-BE49-F238E27FC236}">
                <a16:creationId xmlns:a16="http://schemas.microsoft.com/office/drawing/2014/main" id="{8D286E06-7B0A-5D42-BCCB-5FFC77B3F0D9}"/>
              </a:ext>
            </a:extLst>
          </p:cNvPr>
          <p:cNvSpPr txBox="1">
            <a:spLocks noChangeArrowheads="1"/>
          </p:cNvSpPr>
          <p:nvPr/>
        </p:nvSpPr>
        <p:spPr bwMode="auto">
          <a:xfrm>
            <a:off x="4486301" y="2279928"/>
            <a:ext cx="437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b="0" dirty="0">
                <a:latin typeface="Arial" panose="020B0604020202020204" pitchFamily="34" charset="0"/>
              </a:rPr>
              <a:t>FF</a:t>
            </a:r>
            <a:r>
              <a:rPr lang="en-US" altLang="en-US" sz="1800" b="0" dirty="0">
                <a:latin typeface="Arial" panose="020B0604020202020204" pitchFamily="34" charset="0"/>
              </a:rPr>
              <a:t> </a:t>
            </a:r>
          </a:p>
        </p:txBody>
      </p:sp>
      <p:sp>
        <p:nvSpPr>
          <p:cNvPr id="40" name="Text Box 26">
            <a:extLst>
              <a:ext uri="{FF2B5EF4-FFF2-40B4-BE49-F238E27FC236}">
                <a16:creationId xmlns:a16="http://schemas.microsoft.com/office/drawing/2014/main" id="{5869F3BD-1CAA-614A-A0B1-A53A61351A14}"/>
              </a:ext>
            </a:extLst>
          </p:cNvPr>
          <p:cNvSpPr txBox="1">
            <a:spLocks noChangeArrowheads="1"/>
          </p:cNvSpPr>
          <p:nvPr/>
        </p:nvSpPr>
        <p:spPr bwMode="auto">
          <a:xfrm>
            <a:off x="6402401" y="2353814"/>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b="0" dirty="0">
                <a:latin typeface="Arial" panose="020B0604020202020204" pitchFamily="34" charset="0"/>
              </a:rPr>
              <a:t>DA</a:t>
            </a:r>
            <a:r>
              <a:rPr lang="en-US" altLang="en-US" sz="1800" b="0" dirty="0">
                <a:latin typeface="Arial" panose="020B0604020202020204" pitchFamily="34" charset="0"/>
              </a:rPr>
              <a:t> </a:t>
            </a:r>
          </a:p>
        </p:txBody>
      </p:sp>
      <p:sp>
        <p:nvSpPr>
          <p:cNvPr id="41" name="Text Box 26">
            <a:extLst>
              <a:ext uri="{FF2B5EF4-FFF2-40B4-BE49-F238E27FC236}">
                <a16:creationId xmlns:a16="http://schemas.microsoft.com/office/drawing/2014/main" id="{06E90B78-B44E-E04C-9D3A-09E168B0089C}"/>
              </a:ext>
            </a:extLst>
          </p:cNvPr>
          <p:cNvSpPr txBox="1">
            <a:spLocks noChangeArrowheads="1"/>
          </p:cNvSpPr>
          <p:nvPr/>
        </p:nvSpPr>
        <p:spPr bwMode="auto">
          <a:xfrm>
            <a:off x="1894652" y="2213944"/>
            <a:ext cx="437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dirty="0"/>
              <a:t>FF</a:t>
            </a:r>
            <a:r>
              <a:rPr lang="en-US" altLang="en-US" sz="1800" b="0" dirty="0">
                <a:latin typeface="Arial" panose="020B0604020202020204" pitchFamily="34" charset="0"/>
              </a:rPr>
              <a:t> </a:t>
            </a:r>
          </a:p>
        </p:txBody>
      </p:sp>
      <p:pic>
        <p:nvPicPr>
          <p:cNvPr id="42" name="Picture 32" descr="screenshot_06.jpg">
            <a:extLst>
              <a:ext uri="{FF2B5EF4-FFF2-40B4-BE49-F238E27FC236}">
                <a16:creationId xmlns:a16="http://schemas.microsoft.com/office/drawing/2014/main" id="{0B770716-5D32-4A48-BA45-90C0E414B0D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7991" y="3737898"/>
            <a:ext cx="2232938" cy="173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4" descr="screenshot_07.jpg">
            <a:extLst>
              <a:ext uri="{FF2B5EF4-FFF2-40B4-BE49-F238E27FC236}">
                <a16:creationId xmlns:a16="http://schemas.microsoft.com/office/drawing/2014/main" id="{A76A7EA5-34DA-9149-8610-E23BDE436A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18462" y="3817144"/>
            <a:ext cx="2083774" cy="176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30">
            <a:extLst>
              <a:ext uri="{FF2B5EF4-FFF2-40B4-BE49-F238E27FC236}">
                <a16:creationId xmlns:a16="http://schemas.microsoft.com/office/drawing/2014/main" id="{DF237A06-A47B-8F47-983D-C84764186AA2}"/>
              </a:ext>
            </a:extLst>
          </p:cNvPr>
          <p:cNvSpPr txBox="1">
            <a:spLocks noChangeArrowheads="1"/>
          </p:cNvSpPr>
          <p:nvPr/>
        </p:nvSpPr>
        <p:spPr bwMode="auto">
          <a:xfrm>
            <a:off x="3574661" y="3810000"/>
            <a:ext cx="4732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dirty="0"/>
              <a:t>N/q</a:t>
            </a:r>
          </a:p>
        </p:txBody>
      </p:sp>
      <p:sp>
        <p:nvSpPr>
          <p:cNvPr id="45" name="TextBox 30">
            <a:extLst>
              <a:ext uri="{FF2B5EF4-FFF2-40B4-BE49-F238E27FC236}">
                <a16:creationId xmlns:a16="http://schemas.microsoft.com/office/drawing/2014/main" id="{D6F1A73A-9E1C-0040-9C2D-EDD6C53EB17A}"/>
              </a:ext>
            </a:extLst>
          </p:cNvPr>
          <p:cNvSpPr txBox="1">
            <a:spLocks noChangeArrowheads="1"/>
          </p:cNvSpPr>
          <p:nvPr/>
        </p:nvSpPr>
        <p:spPr bwMode="auto">
          <a:xfrm>
            <a:off x="6687977" y="3814481"/>
            <a:ext cx="4732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dirty="0"/>
              <a:t>N/q</a:t>
            </a:r>
          </a:p>
        </p:txBody>
      </p:sp>
      <p:sp>
        <p:nvSpPr>
          <p:cNvPr id="46" name="TextBox 30">
            <a:extLst>
              <a:ext uri="{FF2B5EF4-FFF2-40B4-BE49-F238E27FC236}">
                <a16:creationId xmlns:a16="http://schemas.microsoft.com/office/drawing/2014/main" id="{03FE2059-060D-F846-A7DD-4FA3FFDCCD60}"/>
              </a:ext>
            </a:extLst>
          </p:cNvPr>
          <p:cNvSpPr txBox="1">
            <a:spLocks noChangeArrowheads="1"/>
          </p:cNvSpPr>
          <p:nvPr/>
        </p:nvSpPr>
        <p:spPr bwMode="auto">
          <a:xfrm>
            <a:off x="1001730" y="2743200"/>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dirty="0"/>
              <a:t>q</a:t>
            </a:r>
          </a:p>
        </p:txBody>
      </p:sp>
      <p:pic>
        <p:nvPicPr>
          <p:cNvPr id="47" name="Picture 15">
            <a:extLst>
              <a:ext uri="{FF2B5EF4-FFF2-40B4-BE49-F238E27FC236}">
                <a16:creationId xmlns:a16="http://schemas.microsoft.com/office/drawing/2014/main" id="{62F4865A-1D4C-3F40-A6D4-5887A37C9A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80" y="3754728"/>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Oval 47">
            <a:extLst>
              <a:ext uri="{FF2B5EF4-FFF2-40B4-BE49-F238E27FC236}">
                <a16:creationId xmlns:a16="http://schemas.microsoft.com/office/drawing/2014/main" id="{0D176AD6-C5EF-F148-97D3-48B5614E0AC7}"/>
              </a:ext>
            </a:extLst>
          </p:cNvPr>
          <p:cNvSpPr/>
          <p:nvPr/>
        </p:nvSpPr>
        <p:spPr>
          <a:xfrm>
            <a:off x="1232405" y="4309268"/>
            <a:ext cx="464400" cy="35445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TextBox 30">
            <a:extLst>
              <a:ext uri="{FF2B5EF4-FFF2-40B4-BE49-F238E27FC236}">
                <a16:creationId xmlns:a16="http://schemas.microsoft.com/office/drawing/2014/main" id="{461E98B7-2A6A-664B-B175-F7BF7695B474}"/>
              </a:ext>
            </a:extLst>
          </p:cNvPr>
          <p:cNvSpPr txBox="1">
            <a:spLocks noChangeArrowheads="1"/>
          </p:cNvSpPr>
          <p:nvPr/>
        </p:nvSpPr>
        <p:spPr bwMode="auto">
          <a:xfrm>
            <a:off x="201836" y="3804044"/>
            <a:ext cx="4732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dirty="0"/>
              <a:t>N/q</a:t>
            </a:r>
          </a:p>
        </p:txBody>
      </p:sp>
      <p:sp>
        <p:nvSpPr>
          <p:cNvPr id="50" name="Oval 49">
            <a:extLst>
              <a:ext uri="{FF2B5EF4-FFF2-40B4-BE49-F238E27FC236}">
                <a16:creationId xmlns:a16="http://schemas.microsoft.com/office/drawing/2014/main" id="{DE78EDC3-0976-4B4B-A1E7-34DDD491F285}"/>
              </a:ext>
            </a:extLst>
          </p:cNvPr>
          <p:cNvSpPr/>
          <p:nvPr/>
        </p:nvSpPr>
        <p:spPr>
          <a:xfrm>
            <a:off x="669227" y="4755280"/>
            <a:ext cx="464400" cy="35445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C017979A-40F8-E548-B380-0082BDD2BCE7}"/>
              </a:ext>
            </a:extLst>
          </p:cNvPr>
          <p:cNvSpPr txBox="1"/>
          <p:nvPr/>
        </p:nvSpPr>
        <p:spPr>
          <a:xfrm>
            <a:off x="4442498" y="4189518"/>
            <a:ext cx="389850" cy="461665"/>
          </a:xfrm>
          <a:prstGeom prst="rect">
            <a:avLst/>
          </a:prstGeom>
          <a:noFill/>
        </p:spPr>
        <p:txBody>
          <a:bodyPr wrap="none" rtlCol="0">
            <a:spAutoFit/>
          </a:bodyPr>
          <a:lstStyle/>
          <a:p>
            <a:r>
              <a:rPr lang="en-US" dirty="0">
                <a:solidFill>
                  <a:srgbClr val="C00000"/>
                </a:solidFill>
              </a:rPr>
              <a:t>X</a:t>
            </a:r>
          </a:p>
        </p:txBody>
      </p:sp>
      <p:sp>
        <p:nvSpPr>
          <p:cNvPr id="52" name="TextBox 51">
            <a:extLst>
              <a:ext uri="{FF2B5EF4-FFF2-40B4-BE49-F238E27FC236}">
                <a16:creationId xmlns:a16="http://schemas.microsoft.com/office/drawing/2014/main" id="{F79AA870-5D57-BD44-85B5-60A925B4F3AC}"/>
              </a:ext>
            </a:extLst>
          </p:cNvPr>
          <p:cNvSpPr txBox="1"/>
          <p:nvPr/>
        </p:nvSpPr>
        <p:spPr>
          <a:xfrm>
            <a:off x="4022616" y="4614531"/>
            <a:ext cx="389850" cy="461665"/>
          </a:xfrm>
          <a:prstGeom prst="rect">
            <a:avLst/>
          </a:prstGeom>
          <a:noFill/>
        </p:spPr>
        <p:txBody>
          <a:bodyPr wrap="none" rtlCol="0">
            <a:spAutoFit/>
          </a:bodyPr>
          <a:lstStyle/>
          <a:p>
            <a:r>
              <a:rPr lang="en-US" dirty="0">
                <a:solidFill>
                  <a:srgbClr val="C00000"/>
                </a:solidFill>
              </a:rPr>
              <a:t>X</a:t>
            </a:r>
          </a:p>
        </p:txBody>
      </p:sp>
      <p:sp>
        <p:nvSpPr>
          <p:cNvPr id="53" name="TextBox 52">
            <a:extLst>
              <a:ext uri="{FF2B5EF4-FFF2-40B4-BE49-F238E27FC236}">
                <a16:creationId xmlns:a16="http://schemas.microsoft.com/office/drawing/2014/main" id="{1F6BF745-1BA8-2A4D-A64D-0AEB4C33C18F}"/>
              </a:ext>
            </a:extLst>
          </p:cNvPr>
          <p:cNvSpPr txBox="1"/>
          <p:nvPr/>
        </p:nvSpPr>
        <p:spPr>
          <a:xfrm>
            <a:off x="7067886" y="4706505"/>
            <a:ext cx="389850" cy="461665"/>
          </a:xfrm>
          <a:prstGeom prst="rect">
            <a:avLst/>
          </a:prstGeom>
          <a:noFill/>
        </p:spPr>
        <p:txBody>
          <a:bodyPr wrap="none" rtlCol="0">
            <a:spAutoFit/>
          </a:bodyPr>
          <a:lstStyle/>
          <a:p>
            <a:r>
              <a:rPr lang="en-US" dirty="0">
                <a:solidFill>
                  <a:srgbClr val="C00000"/>
                </a:solidFill>
              </a:rPr>
              <a:t>X</a:t>
            </a:r>
          </a:p>
        </p:txBody>
      </p:sp>
      <p:sp>
        <p:nvSpPr>
          <p:cNvPr id="54" name="TextBox 53">
            <a:extLst>
              <a:ext uri="{FF2B5EF4-FFF2-40B4-BE49-F238E27FC236}">
                <a16:creationId xmlns:a16="http://schemas.microsoft.com/office/drawing/2014/main" id="{7BAE50A6-8202-1745-B766-27F970350FB7}"/>
              </a:ext>
            </a:extLst>
          </p:cNvPr>
          <p:cNvSpPr txBox="1"/>
          <p:nvPr/>
        </p:nvSpPr>
        <p:spPr>
          <a:xfrm>
            <a:off x="7508200" y="4243043"/>
            <a:ext cx="389850" cy="461665"/>
          </a:xfrm>
          <a:prstGeom prst="rect">
            <a:avLst/>
          </a:prstGeom>
          <a:noFill/>
        </p:spPr>
        <p:txBody>
          <a:bodyPr wrap="none" rtlCol="0">
            <a:spAutoFit/>
          </a:bodyPr>
          <a:lstStyle/>
          <a:p>
            <a:r>
              <a:rPr lang="en-US" dirty="0">
                <a:solidFill>
                  <a:srgbClr val="C00000"/>
                </a:solidFill>
              </a:rPr>
              <a:t>X</a:t>
            </a:r>
          </a:p>
        </p:txBody>
      </p:sp>
      <p:sp>
        <p:nvSpPr>
          <p:cNvPr id="55" name="Text Box 34">
            <a:extLst>
              <a:ext uri="{FF2B5EF4-FFF2-40B4-BE49-F238E27FC236}">
                <a16:creationId xmlns:a16="http://schemas.microsoft.com/office/drawing/2014/main" id="{57179E7D-EBB5-3D4C-8399-F2D07F6C819B}"/>
              </a:ext>
            </a:extLst>
          </p:cNvPr>
          <p:cNvSpPr txBox="1">
            <a:spLocks noChangeArrowheads="1"/>
          </p:cNvSpPr>
          <p:nvPr/>
        </p:nvSpPr>
        <p:spPr bwMode="auto">
          <a:xfrm>
            <a:off x="3581400" y="1970266"/>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dirty="0">
                <a:latin typeface="Arial" panose="020B0604020202020204" pitchFamily="34" charset="0"/>
              </a:rPr>
              <a:t>h</a:t>
            </a:r>
          </a:p>
        </p:txBody>
      </p:sp>
      <p:sp>
        <p:nvSpPr>
          <p:cNvPr id="56" name="Text Box 21">
            <a:extLst>
              <a:ext uri="{FF2B5EF4-FFF2-40B4-BE49-F238E27FC236}">
                <a16:creationId xmlns:a16="http://schemas.microsoft.com/office/drawing/2014/main" id="{0EBE9416-0401-F74D-97E9-5248E268FD21}"/>
              </a:ext>
            </a:extLst>
          </p:cNvPr>
          <p:cNvSpPr txBox="1">
            <a:spLocks noChangeArrowheads="1"/>
          </p:cNvSpPr>
          <p:nvPr/>
        </p:nvSpPr>
        <p:spPr bwMode="auto">
          <a:xfrm>
            <a:off x="1898206" y="2502693"/>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dirty="0">
                <a:latin typeface="Arial" panose="020B0604020202020204" pitchFamily="34" charset="0"/>
              </a:rPr>
              <a:t>h</a:t>
            </a:r>
          </a:p>
        </p:txBody>
      </p:sp>
    </p:spTree>
    <p:extLst>
      <p:ext uri="{BB962C8B-B14F-4D97-AF65-F5344CB8AC3E}">
        <p14:creationId xmlns:p14="http://schemas.microsoft.com/office/powerpoint/2010/main" val="417691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60DFB1A3-BC61-1C47-A91A-9CDAA97DABF0}"/>
              </a:ext>
            </a:extLst>
          </p:cNvPr>
          <p:cNvSpPr>
            <a:spLocks noGrp="1" noChangeArrowheads="1"/>
          </p:cNvSpPr>
          <p:nvPr>
            <p:ph type="title"/>
          </p:nvPr>
        </p:nvSpPr>
        <p:spPr>
          <a:xfrm>
            <a:off x="0" y="152400"/>
            <a:ext cx="9124950" cy="563563"/>
          </a:xfrm>
        </p:spPr>
        <p:txBody>
          <a:bodyPr/>
          <a:lstStyle/>
          <a:p>
            <a:r>
              <a:rPr lang="en-US" altLang="en-US" dirty="0"/>
              <a:t>Comparing data with strange VM</a:t>
            </a:r>
          </a:p>
        </p:txBody>
      </p:sp>
      <p:sp>
        <p:nvSpPr>
          <p:cNvPr id="105474" name="Footer Placeholder 2">
            <a:extLst>
              <a:ext uri="{FF2B5EF4-FFF2-40B4-BE49-F238E27FC236}">
                <a16:creationId xmlns:a16="http://schemas.microsoft.com/office/drawing/2014/main" id="{93694582-0D06-C849-99E9-4102C1DCB1C8}"/>
              </a:ext>
            </a:extLst>
          </p:cNvPr>
          <p:cNvSpPr>
            <a:spLocks noGrp="1" noChangeArrowheads="1"/>
          </p:cNvSpPr>
          <p:nvPr>
            <p:ph type="ftr" sz="quarter" idx="10"/>
          </p:nvPr>
        </p:nvSpPr>
        <p:spPr>
          <a:xfrm>
            <a:off x="3124200" y="6565901"/>
            <a:ext cx="3657600" cy="2151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H.Avakian, LNF-INFN, Dec 15</a:t>
            </a:r>
            <a:endParaRPr lang="en-US" altLang="en-US" dirty="0"/>
          </a:p>
        </p:txBody>
      </p:sp>
      <p:sp>
        <p:nvSpPr>
          <p:cNvPr id="105477" name="TextBox 7">
            <a:extLst>
              <a:ext uri="{FF2B5EF4-FFF2-40B4-BE49-F238E27FC236}">
                <a16:creationId xmlns:a16="http://schemas.microsoft.com/office/drawing/2014/main" id="{504EF890-4F0F-504A-91FE-527FD50B7EBD}"/>
              </a:ext>
            </a:extLst>
          </p:cNvPr>
          <p:cNvSpPr txBox="1">
            <a:spLocks noChangeArrowheads="1"/>
          </p:cNvSpPr>
          <p:nvPr/>
        </p:nvSpPr>
        <p:spPr bwMode="auto">
          <a:xfrm>
            <a:off x="708297" y="4795124"/>
            <a:ext cx="76829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t>Suppression of strangeness and increasing the strange VM fractions lead to similar suppression of K/</a:t>
            </a:r>
            <a:r>
              <a:rPr lang="en-US" altLang="en-US" dirty="0">
                <a:latin typeface="Symbol" pitchFamily="2" charset="2"/>
              </a:rPr>
              <a:t>p</a:t>
            </a:r>
            <a:r>
              <a:rPr lang="en-US" altLang="en-US" dirty="0"/>
              <a:t> ratio</a:t>
            </a:r>
          </a:p>
        </p:txBody>
      </p:sp>
      <p:pic>
        <p:nvPicPr>
          <p:cNvPr id="3" name="Picture 2">
            <a:extLst>
              <a:ext uri="{FF2B5EF4-FFF2-40B4-BE49-F238E27FC236}">
                <a16:creationId xmlns:a16="http://schemas.microsoft.com/office/drawing/2014/main" id="{852BDE85-4E17-0940-BBA9-191939C41AAC}"/>
              </a:ext>
            </a:extLst>
          </p:cNvPr>
          <p:cNvPicPr>
            <a:picLocks noChangeAspect="1"/>
          </p:cNvPicPr>
          <p:nvPr/>
        </p:nvPicPr>
        <p:blipFill>
          <a:blip r:embed="rId2"/>
          <a:stretch>
            <a:fillRect/>
          </a:stretch>
        </p:blipFill>
        <p:spPr>
          <a:xfrm>
            <a:off x="0" y="914400"/>
            <a:ext cx="3785868" cy="3657600"/>
          </a:xfrm>
          <a:prstGeom prst="rect">
            <a:avLst/>
          </a:prstGeom>
        </p:spPr>
      </p:pic>
      <p:grpSp>
        <p:nvGrpSpPr>
          <p:cNvPr id="9" name="Group 8">
            <a:extLst>
              <a:ext uri="{FF2B5EF4-FFF2-40B4-BE49-F238E27FC236}">
                <a16:creationId xmlns:a16="http://schemas.microsoft.com/office/drawing/2014/main" id="{83B24CB5-ED60-CE41-99E8-F17699557658}"/>
              </a:ext>
            </a:extLst>
          </p:cNvPr>
          <p:cNvGrpSpPr/>
          <p:nvPr/>
        </p:nvGrpSpPr>
        <p:grpSpPr>
          <a:xfrm>
            <a:off x="4549775" y="1003300"/>
            <a:ext cx="4365625" cy="3340100"/>
            <a:chOff x="4400550" y="1238250"/>
            <a:chExt cx="4518025" cy="3340100"/>
          </a:xfrm>
        </p:grpSpPr>
        <p:pic>
          <p:nvPicPr>
            <p:cNvPr id="10" name="Picture 6">
              <a:extLst>
                <a:ext uri="{FF2B5EF4-FFF2-40B4-BE49-F238E27FC236}">
                  <a16:creationId xmlns:a16="http://schemas.microsoft.com/office/drawing/2014/main" id="{9D286398-F58E-134C-AB74-25D5C2065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1238250"/>
              <a:ext cx="45180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a:extLst>
                <a:ext uri="{FF2B5EF4-FFF2-40B4-BE49-F238E27FC236}">
                  <a16:creationId xmlns:a16="http://schemas.microsoft.com/office/drawing/2014/main" id="{2564AF69-73BD-3D4C-9823-477CA12778B3}"/>
                </a:ext>
              </a:extLst>
            </p:cNvPr>
            <p:cNvSpPr txBox="1">
              <a:spLocks noChangeArrowheads="1"/>
            </p:cNvSpPr>
            <p:nvPr/>
          </p:nvSpPr>
          <p:spPr bwMode="auto">
            <a:xfrm>
              <a:off x="5257800" y="1474788"/>
              <a:ext cx="1951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40%, no s-quark suppression </a:t>
              </a:r>
            </a:p>
          </p:txBody>
        </p:sp>
        <p:sp>
          <p:nvSpPr>
            <p:cNvPr id="12" name="TextBox 16">
              <a:extLst>
                <a:ext uri="{FF2B5EF4-FFF2-40B4-BE49-F238E27FC236}">
                  <a16:creationId xmlns:a16="http://schemas.microsoft.com/office/drawing/2014/main" id="{67DE5809-70D3-5243-A2D6-E0D2856879B4}"/>
                </a:ext>
              </a:extLst>
            </p:cNvPr>
            <p:cNvSpPr txBox="1">
              <a:spLocks noChangeArrowheads="1"/>
            </p:cNvSpPr>
            <p:nvPr/>
          </p:nvSpPr>
          <p:spPr bwMode="auto">
            <a:xfrm>
              <a:off x="5214938" y="2011363"/>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40%, with s-quark suppression x2 </a:t>
              </a:r>
            </a:p>
          </p:txBody>
        </p:sp>
        <p:sp>
          <p:nvSpPr>
            <p:cNvPr id="13" name="TextBox 17">
              <a:extLst>
                <a:ext uri="{FF2B5EF4-FFF2-40B4-BE49-F238E27FC236}">
                  <a16:creationId xmlns:a16="http://schemas.microsoft.com/office/drawing/2014/main" id="{9C913B22-8850-4445-A2FE-196859C5E7BA}"/>
                </a:ext>
              </a:extLst>
            </p:cNvPr>
            <p:cNvSpPr txBox="1">
              <a:spLocks noChangeArrowheads="1"/>
            </p:cNvSpPr>
            <p:nvPr/>
          </p:nvSpPr>
          <p:spPr bwMode="auto">
            <a:xfrm>
              <a:off x="5192713" y="2657475"/>
              <a:ext cx="1360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frac VMs 75-80%, no  s-quark suppression</a:t>
              </a:r>
            </a:p>
          </p:txBody>
        </p:sp>
        <p:cxnSp>
          <p:nvCxnSpPr>
            <p:cNvPr id="14" name="Straight Arrow Connector 13">
              <a:extLst>
                <a:ext uri="{FF2B5EF4-FFF2-40B4-BE49-F238E27FC236}">
                  <a16:creationId xmlns:a16="http://schemas.microsoft.com/office/drawing/2014/main" id="{193DF953-9364-BE4B-A0CA-3163D2DC2BFA}"/>
                </a:ext>
              </a:extLst>
            </p:cNvPr>
            <p:cNvCxnSpPr/>
            <p:nvPr/>
          </p:nvCxnSpPr>
          <p:spPr>
            <a:xfrm>
              <a:off x="7086600" y="1593850"/>
              <a:ext cx="249238" cy="825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660FA2E-85F1-434C-9862-6DB9F1B05F94}"/>
                </a:ext>
              </a:extLst>
            </p:cNvPr>
            <p:cNvCxnSpPr>
              <a:cxnSpLocks/>
            </p:cNvCxnSpPr>
            <p:nvPr/>
          </p:nvCxnSpPr>
          <p:spPr>
            <a:xfrm>
              <a:off x="6572250" y="2547938"/>
              <a:ext cx="514350" cy="3889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D654279-46B1-F147-A751-F2D627AD3A3E}"/>
                </a:ext>
              </a:extLst>
            </p:cNvPr>
            <p:cNvCxnSpPr>
              <a:cxnSpLocks/>
            </p:cNvCxnSpPr>
            <p:nvPr/>
          </p:nvCxnSpPr>
          <p:spPr>
            <a:xfrm>
              <a:off x="5638800" y="3303588"/>
              <a:ext cx="1447800" cy="3175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5" name="Rectangle 4">
            <a:extLst>
              <a:ext uri="{FF2B5EF4-FFF2-40B4-BE49-F238E27FC236}">
                <a16:creationId xmlns:a16="http://schemas.microsoft.com/office/drawing/2014/main" id="{678E34D3-E757-9149-B8F9-6D5E26D1A5AF}"/>
              </a:ext>
            </a:extLst>
          </p:cNvPr>
          <p:cNvSpPr/>
          <p:nvPr/>
        </p:nvSpPr>
        <p:spPr>
          <a:xfrm>
            <a:off x="4296828" y="783224"/>
            <a:ext cx="4618572" cy="338554"/>
          </a:xfrm>
          <a:prstGeom prst="rect">
            <a:avLst/>
          </a:prstGeom>
        </p:spPr>
        <p:txBody>
          <a:bodyPr wrap="none">
            <a:spAutoFit/>
          </a:bodyPr>
          <a:lstStyle/>
          <a:p>
            <a:r>
              <a:rPr lang="en-US" altLang="en-US" sz="1600" dirty="0"/>
              <a:t>Fraction of </a:t>
            </a:r>
            <a:r>
              <a:rPr lang="en-US" sz="1600" dirty="0"/>
              <a:t>spin 1 strange mesons </a:t>
            </a:r>
            <a:r>
              <a:rPr lang="en-US" sz="1600" dirty="0" err="1"/>
              <a:t>parj</a:t>
            </a:r>
            <a:r>
              <a:rPr lang="en-US" sz="1600" dirty="0"/>
              <a:t>(12)= </a:t>
            </a:r>
            <a:r>
              <a:rPr lang="en-US" altLang="en-US" sz="1600" dirty="0"/>
              <a:t>0.75</a:t>
            </a:r>
            <a:endParaRPr lang="en-US" sz="1600" dirty="0"/>
          </a:p>
        </p:txBody>
      </p:sp>
      <p:sp>
        <p:nvSpPr>
          <p:cNvPr id="6" name="Slide Number Placeholder 5">
            <a:extLst>
              <a:ext uri="{FF2B5EF4-FFF2-40B4-BE49-F238E27FC236}">
                <a16:creationId xmlns:a16="http://schemas.microsoft.com/office/drawing/2014/main" id="{A62334AE-D326-DB4A-8FAA-0124218CCFF9}"/>
              </a:ext>
            </a:extLst>
          </p:cNvPr>
          <p:cNvSpPr>
            <a:spLocks noGrp="1"/>
          </p:cNvSpPr>
          <p:nvPr>
            <p:ph type="sldNum" sz="quarter" idx="11"/>
          </p:nvPr>
        </p:nvSpPr>
        <p:spPr/>
        <p:txBody>
          <a:bodyPr/>
          <a:lstStyle/>
          <a:p>
            <a:pPr>
              <a:defRPr/>
            </a:pPr>
            <a:fld id="{9F8DEE4D-C421-E040-893A-889E42B43791}" type="slidenum">
              <a:rPr lang="en-US" altLang="en-US" smtClean="0"/>
              <a:pPr>
                <a:defRPr/>
              </a:pPr>
              <a:t>20</a:t>
            </a:fld>
            <a:endParaRPr lang="en-US" altLang="en-US"/>
          </a:p>
        </p:txBody>
      </p:sp>
    </p:spTree>
    <p:extLst>
      <p:ext uri="{BB962C8B-B14F-4D97-AF65-F5344CB8AC3E}">
        <p14:creationId xmlns:p14="http://schemas.microsoft.com/office/powerpoint/2010/main" val="3470085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BF2CD4AB-CC12-8C49-83C9-094A9ACA150B}"/>
              </a:ext>
            </a:extLst>
          </p:cNvPr>
          <p:cNvSpPr>
            <a:spLocks noGrp="1" noChangeArrowheads="1"/>
          </p:cNvSpPr>
          <p:nvPr>
            <p:ph type="title"/>
          </p:nvPr>
        </p:nvSpPr>
        <p:spPr>
          <a:xfrm>
            <a:off x="0" y="152400"/>
            <a:ext cx="8686800" cy="563563"/>
          </a:xfrm>
        </p:spPr>
        <p:txBody>
          <a:bodyPr/>
          <a:lstStyle/>
          <a:p>
            <a:r>
              <a:rPr lang="en-US" altLang="en-US" dirty="0"/>
              <a:t>CLAS12 MC vs Data for Kaons</a:t>
            </a:r>
          </a:p>
        </p:txBody>
      </p:sp>
      <p:sp>
        <p:nvSpPr>
          <p:cNvPr id="38914" name="Footer Placeholder 3">
            <a:extLst>
              <a:ext uri="{FF2B5EF4-FFF2-40B4-BE49-F238E27FC236}">
                <a16:creationId xmlns:a16="http://schemas.microsoft.com/office/drawing/2014/main" id="{964395AB-DA3A-6149-AD08-9D58539EDEB2}"/>
              </a:ext>
            </a:extLst>
          </p:cNvPr>
          <p:cNvSpPr>
            <a:spLocks noGrp="1" noChangeArrowheads="1"/>
          </p:cNvSpPr>
          <p:nvPr>
            <p:ph type="ftr" sz="quarter" idx="10"/>
          </p:nvPr>
        </p:nvSpPr>
        <p:spPr>
          <a:xfrm>
            <a:off x="3124200" y="6565900"/>
            <a:ext cx="37338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H.Avakian, LNF-INFN, Dec 15</a:t>
            </a:r>
            <a:endParaRPr lang="en-US" altLang="en-US" sz="1400" dirty="0"/>
          </a:p>
        </p:txBody>
      </p:sp>
      <p:sp>
        <p:nvSpPr>
          <p:cNvPr id="38915" name="TextBox 12">
            <a:extLst>
              <a:ext uri="{FF2B5EF4-FFF2-40B4-BE49-F238E27FC236}">
                <a16:creationId xmlns:a16="http://schemas.microsoft.com/office/drawing/2014/main" id="{34E0B0EB-214A-794F-A35C-D9F6B2C1EBAF}"/>
              </a:ext>
            </a:extLst>
          </p:cNvPr>
          <p:cNvSpPr txBox="1">
            <a:spLocks noChangeArrowheads="1"/>
          </p:cNvSpPr>
          <p:nvPr/>
        </p:nvSpPr>
        <p:spPr bwMode="auto">
          <a:xfrm>
            <a:off x="1660524" y="5118100"/>
            <a:ext cx="5883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Overall agreement after increasing the fraction of spin 1 VMs within CLAS12 acceptance  OK, more high energy kaons in the MC at higher momenta (to be sorted out)</a:t>
            </a:r>
          </a:p>
        </p:txBody>
      </p:sp>
      <p:pic>
        <p:nvPicPr>
          <p:cNvPr id="38916" name="Picture 2">
            <a:extLst>
              <a:ext uri="{FF2B5EF4-FFF2-40B4-BE49-F238E27FC236}">
                <a16:creationId xmlns:a16="http://schemas.microsoft.com/office/drawing/2014/main" id="{3B46C1A9-9788-A34C-B282-556DE8F65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728" y="979145"/>
            <a:ext cx="2819401"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id="{2121FACF-2D7A-2044-BEC9-B8B2F0D5E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99" y="966788"/>
            <a:ext cx="2894014"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1">
            <a:extLst>
              <a:ext uri="{FF2B5EF4-FFF2-40B4-BE49-F238E27FC236}">
                <a16:creationId xmlns:a16="http://schemas.microsoft.com/office/drawing/2014/main" id="{1985F756-24B6-294B-89C9-CCB2EC10E82A}"/>
              </a:ext>
            </a:extLst>
          </p:cNvPr>
          <p:cNvSpPr txBox="1">
            <a:spLocks noChangeArrowheads="1"/>
          </p:cNvSpPr>
          <p:nvPr/>
        </p:nvSpPr>
        <p:spPr bwMode="auto">
          <a:xfrm>
            <a:off x="4118296" y="1516063"/>
            <a:ext cx="54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MC</a:t>
            </a:r>
          </a:p>
        </p:txBody>
      </p:sp>
      <p:sp>
        <p:nvSpPr>
          <p:cNvPr id="38919" name="TextBox 3">
            <a:extLst>
              <a:ext uri="{FF2B5EF4-FFF2-40B4-BE49-F238E27FC236}">
                <a16:creationId xmlns:a16="http://schemas.microsoft.com/office/drawing/2014/main" id="{B0D9BB5C-4499-1D49-A42A-BACB1E191F7A}"/>
              </a:ext>
            </a:extLst>
          </p:cNvPr>
          <p:cNvSpPr txBox="1">
            <a:spLocks noChangeArrowheads="1"/>
          </p:cNvSpPr>
          <p:nvPr/>
        </p:nvSpPr>
        <p:spPr bwMode="auto">
          <a:xfrm>
            <a:off x="4396730" y="2660650"/>
            <a:ext cx="63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data</a:t>
            </a:r>
          </a:p>
        </p:txBody>
      </p:sp>
      <p:pic>
        <p:nvPicPr>
          <p:cNvPr id="9" name="Picture 6">
            <a:extLst>
              <a:ext uri="{FF2B5EF4-FFF2-40B4-BE49-F238E27FC236}">
                <a16:creationId xmlns:a16="http://schemas.microsoft.com/office/drawing/2014/main" id="{54F0B1E0-225B-A843-AF20-6699AE189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7113"/>
            <a:ext cx="297180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D31C6E2-2120-EA4A-A423-17557D9342A5}"/>
              </a:ext>
            </a:extLst>
          </p:cNvPr>
          <p:cNvSpPr>
            <a:spLocks noGrp="1"/>
          </p:cNvSpPr>
          <p:nvPr>
            <p:ph type="sldNum" sz="quarter" idx="11"/>
          </p:nvPr>
        </p:nvSpPr>
        <p:spPr/>
        <p:txBody>
          <a:bodyPr/>
          <a:lstStyle/>
          <a:p>
            <a:pPr>
              <a:defRPr/>
            </a:pPr>
            <a:fld id="{90BCEC60-966E-5046-BDA9-C52971E7D1CA}" type="slidenum">
              <a:rPr lang="en-US" altLang="en-US" smtClean="0"/>
              <a:pPr>
                <a:defRPr/>
              </a:pPr>
              <a:t>21</a:t>
            </a:fld>
            <a:endParaRPr lang="en-US" altLang="en-US"/>
          </a:p>
        </p:txBody>
      </p:sp>
    </p:spTree>
    <p:extLst>
      <p:ext uri="{BB962C8B-B14F-4D97-AF65-F5344CB8AC3E}">
        <p14:creationId xmlns:p14="http://schemas.microsoft.com/office/powerpoint/2010/main" val="2810109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oter Placeholder 1">
            <a:extLst>
              <a:ext uri="{FF2B5EF4-FFF2-40B4-BE49-F238E27FC236}">
                <a16:creationId xmlns:a16="http://schemas.microsoft.com/office/drawing/2014/main" id="{ECA1610E-D9C8-464A-BCD4-C83EEBA4B427}"/>
              </a:ext>
            </a:extLst>
          </p:cNvPr>
          <p:cNvSpPr>
            <a:spLocks noGrp="1"/>
          </p:cNvSpPr>
          <p:nvPr>
            <p:ph type="ftr" sz="quarter" idx="10"/>
          </p:nvPr>
        </p:nvSpPr>
        <p:spPr>
          <a:xfrm>
            <a:off x="3124200" y="6565900"/>
            <a:ext cx="3505200" cy="3828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AANL, Oct 19 2021</a:t>
            </a:r>
            <a:endParaRPr lang="en-US" altLang="en-US" sz="1400" dirty="0"/>
          </a:p>
        </p:txBody>
      </p:sp>
      <p:sp>
        <p:nvSpPr>
          <p:cNvPr id="33794" name="Slide Number Placeholder 2">
            <a:extLst>
              <a:ext uri="{FF2B5EF4-FFF2-40B4-BE49-F238E27FC236}">
                <a16:creationId xmlns:a16="http://schemas.microsoft.com/office/drawing/2014/main" id="{8B8A0096-F22A-0E4F-8250-415B9C6F4AE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52707693-AD98-C14C-9850-A51C5E7AA120}" type="slidenum">
              <a:rPr lang="en-US" altLang="en-US" sz="1400" smtClean="0"/>
              <a:pPr>
                <a:spcBef>
                  <a:spcPct val="0"/>
                </a:spcBef>
                <a:buFontTx/>
                <a:buNone/>
              </a:pPr>
              <a:t>22</a:t>
            </a:fld>
            <a:endParaRPr lang="en-US" altLang="en-US" sz="1400"/>
          </a:p>
        </p:txBody>
      </p:sp>
      <p:sp>
        <p:nvSpPr>
          <p:cNvPr id="33795" name="TextBox 3">
            <a:extLst>
              <a:ext uri="{FF2B5EF4-FFF2-40B4-BE49-F238E27FC236}">
                <a16:creationId xmlns:a16="http://schemas.microsoft.com/office/drawing/2014/main" id="{AE47C90C-13D7-8543-81B3-252F39919425}"/>
              </a:ext>
            </a:extLst>
          </p:cNvPr>
          <p:cNvSpPr txBox="1">
            <a:spLocks noChangeArrowheads="1"/>
          </p:cNvSpPr>
          <p:nvPr/>
        </p:nvSpPr>
        <p:spPr bwMode="auto">
          <a:xfrm>
            <a:off x="2895600" y="0"/>
            <a:ext cx="4109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3600" dirty="0"/>
              <a:t>SSA from  CLAS12</a:t>
            </a:r>
          </a:p>
        </p:txBody>
      </p:sp>
      <p:pic>
        <p:nvPicPr>
          <p:cNvPr id="33796" name="Picture 4" descr="Screen Shot 2018-10-17 at 2.48.59 PM.png">
            <a:extLst>
              <a:ext uri="{FF2B5EF4-FFF2-40B4-BE49-F238E27FC236}">
                <a16:creationId xmlns:a16="http://schemas.microsoft.com/office/drawing/2014/main" id="{88E58FB9-1942-B24B-91F8-96F0B3E083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89721"/>
            <a:ext cx="2514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9">
            <a:extLst>
              <a:ext uri="{FF2B5EF4-FFF2-40B4-BE49-F238E27FC236}">
                <a16:creationId xmlns:a16="http://schemas.microsoft.com/office/drawing/2014/main" id="{98DE9BE1-B142-0542-9E44-F8BE8D22AC84}"/>
              </a:ext>
            </a:extLst>
          </p:cNvPr>
          <p:cNvSpPr txBox="1">
            <a:spLocks noChangeArrowheads="1"/>
          </p:cNvSpPr>
          <p:nvPr/>
        </p:nvSpPr>
        <p:spPr bwMode="auto">
          <a:xfrm>
            <a:off x="152400" y="5603753"/>
            <a:ext cx="8874919" cy="646331"/>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eaLnBrk="1" hangingPunct="1">
              <a:spcBef>
                <a:spcPct val="0"/>
              </a:spcBef>
            </a:pPr>
            <a:r>
              <a:rPr lang="en-US" altLang="en-US" sz="1800" dirty="0"/>
              <a:t>Superior statistics in large x-region most relevant for spin-orbit correlation studies</a:t>
            </a:r>
          </a:p>
          <a:p>
            <a:pPr marL="285750" indent="-285750" eaLnBrk="1" hangingPunct="1">
              <a:spcBef>
                <a:spcPct val="0"/>
              </a:spcBef>
            </a:pPr>
            <a:r>
              <a:rPr lang="en-US" altLang="en-US" sz="1800" dirty="0"/>
              <a:t>Unexpected Q</a:t>
            </a:r>
            <a:r>
              <a:rPr lang="en-US" altLang="en-US" sz="1800" baseline="30000" dirty="0"/>
              <a:t>2</a:t>
            </a:r>
            <a:r>
              <a:rPr lang="en-US" altLang="en-US" sz="1800" dirty="0"/>
              <a:t>-dependence is under study in  fine multidimensional bins </a:t>
            </a:r>
            <a:r>
              <a:rPr lang="en-US" altLang="en-US" sz="1800" dirty="0" err="1"/>
              <a:t>x,z,P</a:t>
            </a:r>
            <a:r>
              <a:rPr lang="en-US" altLang="en-US" sz="1800" baseline="-25000" dirty="0" err="1"/>
              <a:t>T</a:t>
            </a:r>
            <a:endParaRPr lang="en-US" altLang="en-US" sz="1800" dirty="0"/>
          </a:p>
        </p:txBody>
      </p:sp>
      <p:sp>
        <p:nvSpPr>
          <p:cNvPr id="33798" name="TextBox 7">
            <a:extLst>
              <a:ext uri="{FF2B5EF4-FFF2-40B4-BE49-F238E27FC236}">
                <a16:creationId xmlns:a16="http://schemas.microsoft.com/office/drawing/2014/main" id="{A438E47D-B21E-1342-8DE9-FE699C312A59}"/>
              </a:ext>
            </a:extLst>
          </p:cNvPr>
          <p:cNvSpPr txBox="1">
            <a:spLocks noChangeArrowheads="1"/>
          </p:cNvSpPr>
          <p:nvPr/>
        </p:nvSpPr>
        <p:spPr bwMode="auto">
          <a:xfrm>
            <a:off x="762000" y="4419600"/>
            <a:ext cx="200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CLAS Preliminary</a:t>
            </a:r>
          </a:p>
        </p:txBody>
      </p:sp>
      <p:pic>
        <p:nvPicPr>
          <p:cNvPr id="33799" name="Picture 1">
            <a:extLst>
              <a:ext uri="{FF2B5EF4-FFF2-40B4-BE49-F238E27FC236}">
                <a16:creationId xmlns:a16="http://schemas.microsoft.com/office/drawing/2014/main" id="{89C6F713-CBE9-1245-B906-BF31D4CD4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2" y="1315938"/>
            <a:ext cx="39782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3">
            <a:extLst>
              <a:ext uri="{FF2B5EF4-FFF2-40B4-BE49-F238E27FC236}">
                <a16:creationId xmlns:a16="http://schemas.microsoft.com/office/drawing/2014/main" id="{5E0CAB22-5972-AF44-BF6B-242D41B44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17065"/>
            <a:ext cx="5924550" cy="356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Box 4">
            <a:extLst>
              <a:ext uri="{FF2B5EF4-FFF2-40B4-BE49-F238E27FC236}">
                <a16:creationId xmlns:a16="http://schemas.microsoft.com/office/drawing/2014/main" id="{8B2B21F3-E12C-1041-976A-B9AA90814CAF}"/>
              </a:ext>
            </a:extLst>
          </p:cNvPr>
          <p:cNvSpPr txBox="1">
            <a:spLocks noChangeArrowheads="1"/>
          </p:cNvSpPr>
          <p:nvPr/>
        </p:nvSpPr>
        <p:spPr bwMode="auto">
          <a:xfrm>
            <a:off x="2628900" y="771987"/>
            <a:ext cx="4246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S. Diehl et al (in publication) </a:t>
            </a:r>
            <a:r>
              <a:rPr lang="en-US" sz="1400" dirty="0">
                <a:hlinkClick r:id="rId6"/>
              </a:rPr>
              <a:t>arXiv:2101.03544</a:t>
            </a:r>
            <a:r>
              <a:rPr lang="en-US" sz="1400" b="1" dirty="0"/>
              <a:t> </a:t>
            </a:r>
            <a:endParaRPr lang="en-US" altLang="en-US" sz="1600" b="1" dirty="0">
              <a:solidFill>
                <a:srgbClr val="FF0000"/>
              </a:solidFill>
            </a:endParaRPr>
          </a:p>
        </p:txBody>
      </p:sp>
      <p:pic>
        <p:nvPicPr>
          <p:cNvPr id="33802" name="Picture 6">
            <a:extLst>
              <a:ext uri="{FF2B5EF4-FFF2-40B4-BE49-F238E27FC236}">
                <a16:creationId xmlns:a16="http://schemas.microsoft.com/office/drawing/2014/main" id="{D04965C1-4F73-E64E-95EF-96DC04BA3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3843" y="1906898"/>
            <a:ext cx="2927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049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4F097A-BB59-9444-9D85-DF0AB5FEEE4A}"/>
              </a:ext>
            </a:extLst>
          </p:cNvPr>
          <p:cNvPicPr>
            <a:picLocks noChangeAspect="1"/>
          </p:cNvPicPr>
          <p:nvPr/>
        </p:nvPicPr>
        <p:blipFill>
          <a:blip r:embed="rId3"/>
          <a:stretch>
            <a:fillRect/>
          </a:stretch>
        </p:blipFill>
        <p:spPr>
          <a:xfrm>
            <a:off x="3352800" y="1198563"/>
            <a:ext cx="5686331" cy="4356100"/>
          </a:xfrm>
          <a:prstGeom prst="rect">
            <a:avLst/>
          </a:prstGeom>
        </p:spPr>
      </p:pic>
      <p:sp>
        <p:nvSpPr>
          <p:cNvPr id="18437" name="TextBox 1">
            <a:extLst>
              <a:ext uri="{FF2B5EF4-FFF2-40B4-BE49-F238E27FC236}">
                <a16:creationId xmlns:a16="http://schemas.microsoft.com/office/drawing/2014/main" id="{7EAB26D5-C521-6543-B2B9-5CE8BCFB15AC}"/>
              </a:ext>
            </a:extLst>
          </p:cNvPr>
          <p:cNvSpPr txBox="1">
            <a:spLocks noChangeArrowheads="1"/>
          </p:cNvSpPr>
          <p:nvPr/>
        </p:nvSpPr>
        <p:spPr bwMode="auto">
          <a:xfrm>
            <a:off x="1814513" y="160338"/>
            <a:ext cx="4364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t>HT at COMPASS and CLAS12</a:t>
            </a:r>
          </a:p>
        </p:txBody>
      </p:sp>
      <p:sp>
        <p:nvSpPr>
          <p:cNvPr id="18438" name="TextBox 4">
            <a:extLst>
              <a:ext uri="{FF2B5EF4-FFF2-40B4-BE49-F238E27FC236}">
                <a16:creationId xmlns:a16="http://schemas.microsoft.com/office/drawing/2014/main" id="{9B3B5222-1BC4-344D-88F9-82905B4A5DBC}"/>
              </a:ext>
            </a:extLst>
          </p:cNvPr>
          <p:cNvSpPr txBox="1">
            <a:spLocks noChangeArrowheads="1"/>
          </p:cNvSpPr>
          <p:nvPr/>
        </p:nvSpPr>
        <p:spPr bwMode="auto">
          <a:xfrm>
            <a:off x="119285" y="5554663"/>
            <a:ext cx="90617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The ratios of SFs (to F</a:t>
            </a:r>
            <a:r>
              <a:rPr lang="en-US" altLang="en-US" sz="1600" baseline="-25000" dirty="0"/>
              <a:t>UU</a:t>
            </a:r>
            <a:r>
              <a:rPr lang="en-US" altLang="en-US" sz="1600" dirty="0"/>
              <a:t>) are increasing with Q!!!</a:t>
            </a:r>
          </a:p>
          <a:p>
            <a:pPr>
              <a:spcBef>
                <a:spcPct val="0"/>
              </a:spcBef>
              <a:buFontTx/>
              <a:buNone/>
            </a:pPr>
            <a:r>
              <a:rPr lang="en-US" altLang="en-US" sz="1600" dirty="0"/>
              <a:t>The HT observables, don’t look much like HT observables, something missing in understanding </a:t>
            </a:r>
          </a:p>
          <a:p>
            <a:pPr>
              <a:spcBef>
                <a:spcPct val="0"/>
              </a:spcBef>
              <a:buFontTx/>
              <a:buNone/>
            </a:pPr>
            <a:r>
              <a:rPr lang="en-US" altLang="en-US" sz="1600" dirty="0"/>
              <a:t>Understanding of these behavior can be a key to understanding of other inconsistencies</a:t>
            </a:r>
          </a:p>
        </p:txBody>
      </p:sp>
      <p:pic>
        <p:nvPicPr>
          <p:cNvPr id="18439" name="Picture 6">
            <a:extLst>
              <a:ext uri="{FF2B5EF4-FFF2-40B4-BE49-F238E27FC236}">
                <a16:creationId xmlns:a16="http://schemas.microsoft.com/office/drawing/2014/main" id="{63433C14-3A08-5545-B059-762539DCC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58875"/>
            <a:ext cx="33528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7">
            <a:extLst>
              <a:ext uri="{FF2B5EF4-FFF2-40B4-BE49-F238E27FC236}">
                <a16:creationId xmlns:a16="http://schemas.microsoft.com/office/drawing/2014/main" id="{31F1DC00-081F-2843-96DF-9519FCE6252A}"/>
              </a:ext>
            </a:extLst>
          </p:cNvPr>
          <p:cNvSpPr>
            <a:spLocks noChangeArrowheads="1"/>
          </p:cNvSpPr>
          <p:nvPr/>
        </p:nvSpPr>
        <p:spPr bwMode="auto">
          <a:xfrm>
            <a:off x="152400" y="819150"/>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t>A. Moretti: https://arxiv.org/pdf/2107.10740.pdf</a:t>
            </a:r>
          </a:p>
        </p:txBody>
      </p:sp>
      <p:pic>
        <p:nvPicPr>
          <p:cNvPr id="3" name="Picture 2">
            <a:extLst>
              <a:ext uri="{FF2B5EF4-FFF2-40B4-BE49-F238E27FC236}">
                <a16:creationId xmlns:a16="http://schemas.microsoft.com/office/drawing/2014/main" id="{3CE81F0E-96DC-F942-92EE-033C17A78B4C}"/>
              </a:ext>
            </a:extLst>
          </p:cNvPr>
          <p:cNvPicPr>
            <a:picLocks noChangeAspect="1"/>
          </p:cNvPicPr>
          <p:nvPr/>
        </p:nvPicPr>
        <p:blipFill>
          <a:blip r:embed="rId5"/>
          <a:stretch>
            <a:fillRect/>
          </a:stretch>
        </p:blipFill>
        <p:spPr>
          <a:xfrm>
            <a:off x="6606659" y="0"/>
            <a:ext cx="2455126" cy="1324549"/>
          </a:xfrm>
          <a:prstGeom prst="rect">
            <a:avLst/>
          </a:prstGeom>
        </p:spPr>
      </p:pic>
    </p:spTree>
    <p:extLst>
      <p:ext uri="{BB962C8B-B14F-4D97-AF65-F5344CB8AC3E}">
        <p14:creationId xmlns:p14="http://schemas.microsoft.com/office/powerpoint/2010/main" val="202305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7751C71-9F94-3146-8A5F-E0CD63A44D8C}"/>
              </a:ext>
            </a:extLst>
          </p:cNvPr>
          <p:cNvSpPr>
            <a:spLocks noGrp="1" noChangeArrowheads="1"/>
          </p:cNvSpPr>
          <p:nvPr>
            <p:ph type="title"/>
          </p:nvPr>
        </p:nvSpPr>
        <p:spPr>
          <a:xfrm>
            <a:off x="380999" y="211138"/>
            <a:ext cx="8534400" cy="563562"/>
          </a:xfrm>
        </p:spPr>
        <p:txBody>
          <a:bodyPr/>
          <a:lstStyle/>
          <a:p>
            <a:pPr eaLnBrk="1" hangingPunct="1"/>
            <a:r>
              <a:rPr lang="en-US" altLang="en-US" sz="3200"/>
              <a:t>Azimuthal Asymmetries in semi-exclusive limit</a:t>
            </a:r>
          </a:p>
        </p:txBody>
      </p:sp>
      <p:sp>
        <p:nvSpPr>
          <p:cNvPr id="34819" name="Rectangle 3">
            <a:extLst>
              <a:ext uri="{FF2B5EF4-FFF2-40B4-BE49-F238E27FC236}">
                <a16:creationId xmlns:a16="http://schemas.microsoft.com/office/drawing/2014/main" id="{F4A81776-8587-6342-9218-28E912C436A7}"/>
              </a:ext>
            </a:extLst>
          </p:cNvPr>
          <p:cNvSpPr>
            <a:spLocks noGrp="1" noChangeArrowheads="1"/>
          </p:cNvSpPr>
          <p:nvPr>
            <p:ph type="body" idx="1"/>
          </p:nvPr>
        </p:nvSpPr>
        <p:spPr>
          <a:xfrm>
            <a:off x="152400" y="1143000"/>
            <a:ext cx="9029700" cy="4953000"/>
          </a:xfrm>
        </p:spPr>
        <p:txBody>
          <a:bodyPr/>
          <a:lstStyle/>
          <a:p>
            <a:pPr eaLnBrk="1" hangingPunct="1"/>
            <a:r>
              <a:rPr lang="en-US" altLang="en-US" sz="2400" dirty="0">
                <a:cs typeface="Arial" panose="020B0604020202020204" pitchFamily="34" charset="0"/>
              </a:rPr>
              <a:t>Higher twists (Berger 1980, Brandenburg et al 1995) </a:t>
            </a:r>
            <a:r>
              <a:rPr lang="en-US" altLang="en-US" sz="2400" dirty="0"/>
              <a:t>z</a:t>
            </a:r>
            <a:r>
              <a:rPr lang="en-US" altLang="en-US" sz="2400" dirty="0">
                <a:cs typeface="Arial" panose="020B0604020202020204" pitchFamily="34" charset="0"/>
              </a:rPr>
              <a:t>→1 dominant contribution </a:t>
            </a:r>
            <a:r>
              <a:rPr lang="en-US" altLang="en-US" sz="2400" dirty="0" err="1">
                <a:cs typeface="Arial" panose="020B0604020202020204" pitchFamily="34" charset="0"/>
              </a:rPr>
              <a:t>u+e</a:t>
            </a:r>
            <a:r>
              <a:rPr lang="en-US" altLang="en-US" sz="2400" dirty="0">
                <a:cs typeface="Arial" panose="020B0604020202020204" pitchFamily="34" charset="0"/>
              </a:rPr>
              <a:t>- →e- </a:t>
            </a:r>
            <a:r>
              <a:rPr lang="en-US" altLang="en-US" sz="2400" dirty="0">
                <a:latin typeface="Symbol" pitchFamily="2" charset="2"/>
                <a:cs typeface="Arial" panose="020B0604020202020204" pitchFamily="34" charset="0"/>
              </a:rPr>
              <a:t>p</a:t>
            </a:r>
            <a:r>
              <a:rPr lang="en-US" altLang="en-US" sz="2400" dirty="0">
                <a:cs typeface="Arial" panose="020B0604020202020204" pitchFamily="34" charset="0"/>
              </a:rPr>
              <a:t>+ d</a:t>
            </a:r>
          </a:p>
        </p:txBody>
      </p:sp>
      <p:pic>
        <p:nvPicPr>
          <p:cNvPr id="34820" name="Picture 4" descr="brand">
            <a:extLst>
              <a:ext uri="{FF2B5EF4-FFF2-40B4-BE49-F238E27FC236}">
                <a16:creationId xmlns:a16="http://schemas.microsoft.com/office/drawing/2014/main" id="{E194E889-BDBE-1045-A002-9552C5395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038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a:extLst>
              <a:ext uri="{FF2B5EF4-FFF2-40B4-BE49-F238E27FC236}">
                <a16:creationId xmlns:a16="http://schemas.microsoft.com/office/drawing/2014/main" id="{2B683610-7043-B74C-BAD2-9D4FBEC6D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329113"/>
            <a:ext cx="480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a:extLst>
              <a:ext uri="{FF2B5EF4-FFF2-40B4-BE49-F238E27FC236}">
                <a16:creationId xmlns:a16="http://schemas.microsoft.com/office/drawing/2014/main" id="{8167195F-1C55-394A-93D1-A3DE5E7D5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175" y="2217738"/>
            <a:ext cx="4686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6">
            <a:extLst>
              <a:ext uri="{FF2B5EF4-FFF2-40B4-BE49-F238E27FC236}">
                <a16:creationId xmlns:a16="http://schemas.microsoft.com/office/drawing/2014/main" id="{4835320E-2AFF-A449-A7C6-88057D22EDBC}"/>
              </a:ext>
            </a:extLst>
          </p:cNvPr>
          <p:cNvSpPr txBox="1">
            <a:spLocks noChangeArrowheads="1"/>
          </p:cNvSpPr>
          <p:nvPr/>
        </p:nvSpPr>
        <p:spPr bwMode="auto">
          <a:xfrm>
            <a:off x="5257800" y="4922113"/>
            <a:ext cx="3657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dirty="0"/>
              <a:t>Significant contributions at large z and P</a:t>
            </a:r>
            <a:r>
              <a:rPr lang="en-US" altLang="en-US" sz="2000" baseline="-25000" dirty="0"/>
              <a:t>T </a:t>
            </a:r>
            <a:r>
              <a:rPr lang="en-US" altLang="en-US" sz="2000" dirty="0"/>
              <a:t>also for H</a:t>
            </a:r>
            <a:r>
              <a:rPr lang="en-US" altLang="en-US" sz="2000" baseline="-25000" dirty="0"/>
              <a:t>1</a:t>
            </a:r>
            <a:r>
              <a:rPr lang="en-US" altLang="en-US" sz="2000" dirty="0"/>
              <a:t>/F</a:t>
            </a:r>
            <a:r>
              <a:rPr lang="en-US" altLang="en-US" sz="2000" baseline="-25000" dirty="0"/>
              <a:t>UU</a:t>
            </a:r>
          </a:p>
        </p:txBody>
      </p:sp>
      <p:pic>
        <p:nvPicPr>
          <p:cNvPr id="34824" name="Picture 9">
            <a:extLst>
              <a:ext uri="{FF2B5EF4-FFF2-40B4-BE49-F238E27FC236}">
                <a16:creationId xmlns:a16="http://schemas.microsoft.com/office/drawing/2014/main" id="{5F7CB5D3-4D6A-DD4A-84B3-CB2787E6A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2938" y="3544888"/>
            <a:ext cx="2689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10">
            <a:extLst>
              <a:ext uri="{FF2B5EF4-FFF2-40B4-BE49-F238E27FC236}">
                <a16:creationId xmlns:a16="http://schemas.microsoft.com/office/drawing/2014/main" id="{D7E7C395-0396-2A43-A3D5-759BFE1A894B}"/>
              </a:ext>
            </a:extLst>
          </p:cNvPr>
          <p:cNvSpPr>
            <a:spLocks noChangeArrowheads="1"/>
          </p:cNvSpPr>
          <p:nvPr/>
        </p:nvSpPr>
        <p:spPr bwMode="auto">
          <a:xfrm>
            <a:off x="5722938" y="830263"/>
            <a:ext cx="4648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1600" i="1" dirty="0" err="1">
                <a:latin typeface="-apple-system"/>
              </a:rPr>
              <a:t>Phys.Lett.B</a:t>
            </a:r>
            <a:r>
              <a:rPr lang="en-US" altLang="en-US" sz="1600" dirty="0">
                <a:latin typeface="-apple-system"/>
              </a:rPr>
              <a:t> 347 (1995) 413-418</a:t>
            </a:r>
          </a:p>
        </p:txBody>
      </p:sp>
      <p:pic>
        <p:nvPicPr>
          <p:cNvPr id="11" name="Picture 1">
            <a:extLst>
              <a:ext uri="{FF2B5EF4-FFF2-40B4-BE49-F238E27FC236}">
                <a16:creationId xmlns:a16="http://schemas.microsoft.com/office/drawing/2014/main" id="{001626CC-6579-1547-AE82-C935EB4E4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7887" y="5722938"/>
            <a:ext cx="1666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8FA586C-FBE8-1C42-B40B-1FAAC2D0B1D8}"/>
              </a:ext>
            </a:extLst>
          </p:cNvPr>
          <p:cNvCxnSpPr/>
          <p:nvPr/>
        </p:nvCxnSpPr>
        <p:spPr>
          <a:xfrm flipH="1" flipV="1">
            <a:off x="7772400" y="2667000"/>
            <a:ext cx="914400" cy="28194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AE437DB3-AC8B-C748-A118-C4F1ACC1F3A8}"/>
              </a:ext>
            </a:extLst>
          </p:cNvPr>
          <p:cNvSpPr>
            <a:spLocks noGrp="1"/>
          </p:cNvSpPr>
          <p:nvPr>
            <p:ph type="ftr" sz="quarter" idx="10"/>
          </p:nvPr>
        </p:nvSpPr>
        <p:spPr>
          <a:xfrm>
            <a:off x="3124200" y="6565900"/>
            <a:ext cx="3733800" cy="292100"/>
          </a:xfrm>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6550E3F9-875F-1F4D-8A86-6BB154ED9160}"/>
              </a:ext>
            </a:extLst>
          </p:cNvPr>
          <p:cNvSpPr>
            <a:spLocks noGrp="1"/>
          </p:cNvSpPr>
          <p:nvPr>
            <p:ph type="sldNum" sz="quarter" idx="11"/>
          </p:nvPr>
        </p:nvSpPr>
        <p:spPr/>
        <p:txBody>
          <a:bodyPr/>
          <a:lstStyle/>
          <a:p>
            <a:pPr>
              <a:defRPr/>
            </a:pPr>
            <a:fld id="{90BCEC60-966E-5046-BDA9-C52971E7D1CA}" type="slidenum">
              <a:rPr lang="en-US" altLang="en-US" smtClean="0"/>
              <a:pPr>
                <a:defRPr/>
              </a:pPr>
              <a:t>24</a:t>
            </a:fld>
            <a:endParaRPr lang="en-US" altLang="en-US"/>
          </a:p>
        </p:txBody>
      </p:sp>
    </p:spTree>
    <p:extLst>
      <p:ext uri="{BB962C8B-B14F-4D97-AF65-F5344CB8AC3E}">
        <p14:creationId xmlns:p14="http://schemas.microsoft.com/office/powerpoint/2010/main" val="2077845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44D1FB-366E-6A43-BF21-0028DBD2104C}"/>
              </a:ext>
            </a:extLst>
          </p:cNvPr>
          <p:cNvSpPr>
            <a:spLocks noGrp="1"/>
          </p:cNvSpPr>
          <p:nvPr>
            <p:ph type="sldNum" sz="quarter" idx="11"/>
          </p:nvPr>
        </p:nvSpPr>
        <p:spPr/>
        <p:txBody>
          <a:bodyPr/>
          <a:lstStyle/>
          <a:p>
            <a:fld id="{656CFCE7-85A3-4772-AA05-7EC87A79CEFC}" type="slidenum">
              <a:rPr lang="en-US" altLang="en-US" smtClean="0"/>
              <a:pPr/>
              <a:t>25</a:t>
            </a:fld>
            <a:endParaRPr lang="en-US" altLang="en-US"/>
          </a:p>
        </p:txBody>
      </p:sp>
      <p:sp>
        <p:nvSpPr>
          <p:cNvPr id="4" name="Title 1">
            <a:extLst>
              <a:ext uri="{FF2B5EF4-FFF2-40B4-BE49-F238E27FC236}">
                <a16:creationId xmlns:a16="http://schemas.microsoft.com/office/drawing/2014/main" id="{341C5E2B-35CB-A144-A36C-4ACF1D9A89BB}"/>
              </a:ext>
            </a:extLst>
          </p:cNvPr>
          <p:cNvSpPr txBox="1">
            <a:spLocks noChangeArrowheads="1"/>
          </p:cNvSpPr>
          <p:nvPr/>
        </p:nvSpPr>
        <p:spPr>
          <a:xfrm>
            <a:off x="457200" y="152400"/>
            <a:ext cx="82296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altLang="en-US" kern="0" dirty="0"/>
              <a:t> Correlations in 2 hadron production</a:t>
            </a:r>
          </a:p>
        </p:txBody>
      </p:sp>
      <p:sp>
        <p:nvSpPr>
          <p:cNvPr id="30" name="Footer Placeholder 7">
            <a:extLst>
              <a:ext uri="{FF2B5EF4-FFF2-40B4-BE49-F238E27FC236}">
                <a16:creationId xmlns:a16="http://schemas.microsoft.com/office/drawing/2014/main" id="{6D94C2E2-D872-014A-B01D-A0FE2E66A907}"/>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38" name="Rectangle 37">
            <a:extLst>
              <a:ext uri="{FF2B5EF4-FFF2-40B4-BE49-F238E27FC236}">
                <a16:creationId xmlns:a16="http://schemas.microsoft.com/office/drawing/2014/main" id="{3A538021-1699-F447-BFFD-C57744DA28FC}"/>
              </a:ext>
            </a:extLst>
          </p:cNvPr>
          <p:cNvSpPr/>
          <p:nvPr/>
        </p:nvSpPr>
        <p:spPr>
          <a:xfrm>
            <a:off x="0" y="783446"/>
            <a:ext cx="2819401" cy="415925"/>
          </a:xfrm>
          <a:prstGeom prst="rect">
            <a:avLst/>
          </a:prstGeom>
        </p:spPr>
        <p:txBody>
          <a:bodyPr>
            <a:spAutoFit/>
          </a:bodyPr>
          <a:lstStyle/>
          <a:p>
            <a:pPr>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Barone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sp>
        <p:nvSpPr>
          <p:cNvPr id="41" name="TextBox 40">
            <a:extLst>
              <a:ext uri="{FF2B5EF4-FFF2-40B4-BE49-F238E27FC236}">
                <a16:creationId xmlns:a16="http://schemas.microsoft.com/office/drawing/2014/main" id="{E240796D-0CBC-C740-967D-D3D9A5E5BE9B}"/>
              </a:ext>
            </a:extLst>
          </p:cNvPr>
          <p:cNvSpPr txBox="1"/>
          <p:nvPr/>
        </p:nvSpPr>
        <p:spPr>
          <a:xfrm>
            <a:off x="162916" y="5659867"/>
            <a:ext cx="8796579"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Spin-azimuthal correlations in hadron pair production in CFR and TFR  are very significant</a:t>
            </a:r>
          </a:p>
          <a:p>
            <a:pPr marL="285750" indent="-285750">
              <a:buFont typeface="Arial" panose="020B0604020202020204" pitchFamily="34" charset="0"/>
              <a:buChar char="•"/>
            </a:pPr>
            <a:r>
              <a:rPr lang="en-US" sz="1600" dirty="0"/>
              <a:t>Phase space accessible at JLab24 would allow  the coverage in high P</a:t>
            </a:r>
            <a:r>
              <a:rPr lang="en-US" sz="1600" baseline="-25000" dirty="0"/>
              <a:t>T</a:t>
            </a:r>
            <a:r>
              <a:rPr lang="en-US" sz="1600" dirty="0"/>
              <a:t>s</a:t>
            </a:r>
          </a:p>
          <a:p>
            <a:pPr marL="285750" indent="-285750">
              <a:buFont typeface="Arial" panose="020B0604020202020204" pitchFamily="34" charset="0"/>
              <a:buChar char="•"/>
            </a:pPr>
            <a:r>
              <a:rPr lang="en-US" sz="1600" dirty="0"/>
              <a:t>Phase space accessible at JLab24 would allow  the coverage in wider rapidity gaps</a:t>
            </a:r>
          </a:p>
          <a:p>
            <a:pPr marL="285750" indent="-285750">
              <a:buFont typeface="Arial" panose="020B0604020202020204" pitchFamily="34" charset="0"/>
              <a:buChar char="•"/>
            </a:pPr>
            <a:endParaRPr lang="en-US" sz="1600" dirty="0"/>
          </a:p>
        </p:txBody>
      </p:sp>
      <p:pic>
        <p:nvPicPr>
          <p:cNvPr id="14" name="Picture 12">
            <a:extLst>
              <a:ext uri="{FF2B5EF4-FFF2-40B4-BE49-F238E27FC236}">
                <a16:creationId xmlns:a16="http://schemas.microsoft.com/office/drawing/2014/main" id="{2D56A4D9-17AC-EB40-85D2-BAE579306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822" y="878281"/>
            <a:ext cx="339883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774B87A1-EEDA-FA47-97CD-865C68430EB0}"/>
              </a:ext>
            </a:extLst>
          </p:cNvPr>
          <p:cNvSpPr/>
          <p:nvPr/>
        </p:nvSpPr>
        <p:spPr>
          <a:xfrm>
            <a:off x="7298924" y="1604359"/>
            <a:ext cx="1404809"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Oval 17">
            <a:extLst>
              <a:ext uri="{FF2B5EF4-FFF2-40B4-BE49-F238E27FC236}">
                <a16:creationId xmlns:a16="http://schemas.microsoft.com/office/drawing/2014/main" id="{4F015728-2DED-F14A-BABD-1A091D742630}"/>
              </a:ext>
            </a:extLst>
          </p:cNvPr>
          <p:cNvSpPr/>
          <p:nvPr/>
        </p:nvSpPr>
        <p:spPr>
          <a:xfrm rot="5400000">
            <a:off x="7711341" y="2273964"/>
            <a:ext cx="381000" cy="690050"/>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Oval 18">
            <a:extLst>
              <a:ext uri="{FF2B5EF4-FFF2-40B4-BE49-F238E27FC236}">
                <a16:creationId xmlns:a16="http://schemas.microsoft.com/office/drawing/2014/main" id="{75A46BEE-FFA8-A243-BE8B-13DD5E0243A6}"/>
              </a:ext>
            </a:extLst>
          </p:cNvPr>
          <p:cNvSpPr/>
          <p:nvPr/>
        </p:nvSpPr>
        <p:spPr>
          <a:xfrm rot="5400000">
            <a:off x="6640496" y="1296687"/>
            <a:ext cx="605443" cy="1220788"/>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61AB6125-DAAA-C649-BD3E-F8BD6E8506CF}"/>
              </a:ext>
            </a:extLst>
          </p:cNvPr>
          <p:cNvSpPr txBox="1"/>
          <p:nvPr/>
        </p:nvSpPr>
        <p:spPr>
          <a:xfrm>
            <a:off x="5562600" y="2562556"/>
            <a:ext cx="914400" cy="261610"/>
          </a:xfrm>
          <a:prstGeom prst="rect">
            <a:avLst/>
          </a:prstGeom>
          <a:noFill/>
        </p:spPr>
        <p:txBody>
          <a:bodyPr wrap="square" rtlCol="0">
            <a:spAutoFit/>
          </a:bodyPr>
          <a:lstStyle/>
          <a:p>
            <a:r>
              <a:rPr lang="en-US" sz="1100" dirty="0">
                <a:solidFill>
                  <a:srgbClr val="0070C0"/>
                </a:solidFill>
              </a:rPr>
              <a:t>correlation</a:t>
            </a:r>
          </a:p>
        </p:txBody>
      </p:sp>
      <p:sp>
        <p:nvSpPr>
          <p:cNvPr id="21" name="TextBox 20">
            <a:extLst>
              <a:ext uri="{FF2B5EF4-FFF2-40B4-BE49-F238E27FC236}">
                <a16:creationId xmlns:a16="http://schemas.microsoft.com/office/drawing/2014/main" id="{6B09E5EC-8CD0-C043-8051-4C2B13409C79}"/>
              </a:ext>
            </a:extLst>
          </p:cNvPr>
          <p:cNvSpPr txBox="1"/>
          <p:nvPr/>
        </p:nvSpPr>
        <p:spPr>
          <a:xfrm>
            <a:off x="8204261" y="2602364"/>
            <a:ext cx="914400" cy="261610"/>
          </a:xfrm>
          <a:prstGeom prst="rect">
            <a:avLst/>
          </a:prstGeom>
          <a:noFill/>
        </p:spPr>
        <p:txBody>
          <a:bodyPr wrap="square" rtlCol="0">
            <a:spAutoFit/>
          </a:bodyPr>
          <a:lstStyle/>
          <a:p>
            <a:r>
              <a:rPr lang="en-US" sz="1100" dirty="0">
                <a:solidFill>
                  <a:srgbClr val="0070C0"/>
                </a:solidFill>
              </a:rPr>
              <a:t>modulation</a:t>
            </a:r>
          </a:p>
        </p:txBody>
      </p:sp>
      <p:pic>
        <p:nvPicPr>
          <p:cNvPr id="22" name="Picture 2">
            <a:extLst>
              <a:ext uri="{FF2B5EF4-FFF2-40B4-BE49-F238E27FC236}">
                <a16:creationId xmlns:a16="http://schemas.microsoft.com/office/drawing/2014/main" id="{68E710DA-F25B-814F-8186-A801BCC2A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1" y="1252538"/>
            <a:ext cx="2473325" cy="98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7">
            <a:extLst>
              <a:ext uri="{FF2B5EF4-FFF2-40B4-BE49-F238E27FC236}">
                <a16:creationId xmlns:a16="http://schemas.microsoft.com/office/drawing/2014/main" id="{20307DA9-69C1-1247-A07E-144D1727A5A3}"/>
              </a:ext>
            </a:extLst>
          </p:cNvPr>
          <p:cNvGrpSpPr>
            <a:grpSpLocks/>
          </p:cNvGrpSpPr>
          <p:nvPr/>
        </p:nvGrpSpPr>
        <p:grpSpPr bwMode="auto">
          <a:xfrm>
            <a:off x="3006725" y="887868"/>
            <a:ext cx="3089275" cy="3226932"/>
            <a:chOff x="1524000" y="1981200"/>
            <a:chExt cx="5325208" cy="5546176"/>
          </a:xfrm>
        </p:grpSpPr>
        <p:sp>
          <p:nvSpPr>
            <p:cNvPr id="24" name="Arc 18">
              <a:extLst>
                <a:ext uri="{FF2B5EF4-FFF2-40B4-BE49-F238E27FC236}">
                  <a16:creationId xmlns:a16="http://schemas.microsoft.com/office/drawing/2014/main" id="{1A465F3D-1B93-BF45-8F86-989814F8C2F0}"/>
                </a:ext>
              </a:extLst>
            </p:cNvPr>
            <p:cNvSpPr>
              <a:spLocks noChangeArrowheads="1"/>
            </p:cNvSpPr>
            <p:nvPr/>
          </p:nvSpPr>
          <p:spPr bwMode="auto">
            <a:xfrm rot="8231355" flipH="1">
              <a:off x="3477853" y="3593799"/>
              <a:ext cx="3371355" cy="3933577"/>
            </a:xfrm>
            <a:custGeom>
              <a:avLst/>
              <a:gdLst>
                <a:gd name="T0" fmla="*/ 2700300 w 3371667"/>
                <a:gd name="T1" fmla="*/ 3537618 h 3933577"/>
                <a:gd name="T2" fmla="*/ 1685834 w 3371667"/>
                <a:gd name="T3" fmla="*/ 1966789 h 3933577"/>
                <a:gd name="T4" fmla="*/ 1452441 w 3371667"/>
                <a:gd name="T5" fmla="*/ 3914638 h 3933577"/>
                <a:gd name="T6" fmla="*/ 4 60000 65536"/>
                <a:gd name="T7" fmla="*/ 1 60000 65536"/>
                <a:gd name="T8" fmla="*/ 2 60000 65536"/>
                <a:gd name="T9" fmla="*/ 1452441 w 3371667"/>
                <a:gd name="T10" fmla="*/ 3537618 h 3933577"/>
                <a:gd name="T11" fmla="*/ 2700300 w 3371667"/>
                <a:gd name="T12" fmla="*/ 3933577 h 3933577"/>
              </a:gdLst>
              <a:ahLst/>
              <a:cxnLst>
                <a:cxn ang="T6">
                  <a:pos x="T0" y="T1"/>
                </a:cxn>
                <a:cxn ang="T7">
                  <a:pos x="T2" y="T3"/>
                </a:cxn>
                <a:cxn ang="T8">
                  <a:pos x="T4" y="T5"/>
                </a:cxn>
              </a:cxnLst>
              <a:rect l="T9" t="T10" r="T11" b="T12"/>
              <a:pathLst>
                <a:path w="3371667" h="3933577" stroke="0">
                  <a:moveTo>
                    <a:pt x="2700300" y="3537618"/>
                  </a:moveTo>
                  <a:lnTo>
                    <a:pt x="2700300" y="3537618"/>
                  </a:lnTo>
                  <a:cubicBezTo>
                    <a:pt x="2407957" y="3794590"/>
                    <a:pt x="2051867" y="3933577"/>
                    <a:pt x="1685834" y="3933577"/>
                  </a:cubicBezTo>
                  <a:cubicBezTo>
                    <a:pt x="1607754" y="3933577"/>
                    <a:pt x="1529768" y="3927248"/>
                    <a:pt x="1452441" y="3914637"/>
                  </a:cubicBezTo>
                  <a:lnTo>
                    <a:pt x="1685834" y="1966789"/>
                  </a:lnTo>
                  <a:close/>
                </a:path>
                <a:path w="3371667" h="3933577" fill="none">
                  <a:moveTo>
                    <a:pt x="2700300" y="3537618"/>
                  </a:moveTo>
                  <a:lnTo>
                    <a:pt x="2700300" y="3537618"/>
                  </a:lnTo>
                  <a:cubicBezTo>
                    <a:pt x="2407957" y="3794590"/>
                    <a:pt x="2051867" y="3933577"/>
                    <a:pt x="1685834" y="3933577"/>
                  </a:cubicBezTo>
                  <a:cubicBezTo>
                    <a:pt x="1607754" y="3933577"/>
                    <a:pt x="1529768" y="3927248"/>
                    <a:pt x="1452441" y="39146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cxnSp>
          <p:nvCxnSpPr>
            <p:cNvPr id="25" name="Straight Connector 24">
              <a:extLst>
                <a:ext uri="{FF2B5EF4-FFF2-40B4-BE49-F238E27FC236}">
                  <a16:creationId xmlns:a16="http://schemas.microsoft.com/office/drawing/2014/main" id="{CCD7F331-F40B-7443-8149-EEDA7C3DE6A6}"/>
                </a:ext>
              </a:extLst>
            </p:cNvPr>
            <p:cNvCxnSpPr>
              <a:cxnSpLocks noChangeShapeType="1"/>
            </p:cNvCxnSpPr>
            <p:nvPr/>
          </p:nvCxnSpPr>
          <p:spPr bwMode="auto">
            <a:xfrm flipV="1">
              <a:off x="1677243" y="2058566"/>
              <a:ext cx="1141117"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1E38710F-94BA-EA4A-BAA6-6B2618EF8729}"/>
                </a:ext>
              </a:extLst>
            </p:cNvPr>
            <p:cNvCxnSpPr>
              <a:cxnSpLocks noChangeShapeType="1"/>
            </p:cNvCxnSpPr>
            <p:nvPr/>
          </p:nvCxnSpPr>
          <p:spPr bwMode="auto">
            <a:xfrm>
              <a:off x="2818360" y="2058566"/>
              <a:ext cx="2821320"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FA939CE4-3FC9-7049-B9C9-04149795DC8C}"/>
                </a:ext>
              </a:extLst>
            </p:cNvPr>
            <p:cNvCxnSpPr>
              <a:cxnSpLocks noChangeShapeType="1"/>
            </p:cNvCxnSpPr>
            <p:nvPr/>
          </p:nvCxnSpPr>
          <p:spPr bwMode="auto">
            <a:xfrm flipH="1" flipV="1">
              <a:off x="1677243" y="2972452"/>
              <a:ext cx="175135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20209A32-C4A3-E940-B775-A5D23BEFA397}"/>
                </a:ext>
              </a:extLst>
            </p:cNvPr>
            <p:cNvCxnSpPr>
              <a:cxnSpLocks noChangeShapeType="1"/>
            </p:cNvCxnSpPr>
            <p:nvPr/>
          </p:nvCxnSpPr>
          <p:spPr bwMode="auto">
            <a:xfrm flipV="1">
              <a:off x="3428596" y="3199715"/>
              <a:ext cx="2211083"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1C0CB863-D624-6B4E-9D44-32C0998F4A6B}"/>
                </a:ext>
              </a:extLst>
            </p:cNvPr>
            <p:cNvCxnSpPr>
              <a:cxnSpLocks noChangeShapeType="1"/>
            </p:cNvCxnSpPr>
            <p:nvPr/>
          </p:nvCxnSpPr>
          <p:spPr bwMode="auto">
            <a:xfrm>
              <a:off x="1860589" y="3003883"/>
              <a:ext cx="990609"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8D734348-2D8F-B942-8269-40C04EC10AA9}"/>
                </a:ext>
              </a:extLst>
            </p:cNvPr>
            <p:cNvCxnSpPr>
              <a:cxnSpLocks noChangeShapeType="1"/>
            </p:cNvCxnSpPr>
            <p:nvPr/>
          </p:nvCxnSpPr>
          <p:spPr bwMode="auto">
            <a:xfrm flipH="1" flipV="1">
              <a:off x="2785522" y="2382536"/>
              <a:ext cx="7388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81DF9632-8C9B-1B42-AE24-DEB26CA562DF}"/>
                </a:ext>
              </a:extLst>
            </p:cNvPr>
            <p:cNvCxnSpPr>
              <a:cxnSpLocks noChangeShapeType="1"/>
            </p:cNvCxnSpPr>
            <p:nvPr/>
          </p:nvCxnSpPr>
          <p:spPr bwMode="auto">
            <a:xfrm>
              <a:off x="2851198" y="3071578"/>
              <a:ext cx="2588719"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49641DBA-C441-FB47-B24C-0EAC8604E457}"/>
                </a:ext>
              </a:extLst>
            </p:cNvPr>
            <p:cNvCxnSpPr>
              <a:cxnSpLocks noChangeShapeType="1"/>
            </p:cNvCxnSpPr>
            <p:nvPr/>
          </p:nvCxnSpPr>
          <p:spPr bwMode="auto">
            <a:xfrm flipV="1">
              <a:off x="3811705" y="1981200"/>
              <a:ext cx="990609"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A83B5428-D73C-014F-83C4-24B0A7064594}"/>
                </a:ext>
              </a:extLst>
            </p:cNvPr>
            <p:cNvCxnSpPr>
              <a:cxnSpLocks noChangeShapeType="1"/>
            </p:cNvCxnSpPr>
            <p:nvPr/>
          </p:nvCxnSpPr>
          <p:spPr bwMode="auto">
            <a:xfrm>
              <a:off x="4802314" y="1981200"/>
              <a:ext cx="837366"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933C6415-CC40-2E4B-A2B5-14ED50D67E00}"/>
                </a:ext>
              </a:extLst>
            </p:cNvPr>
            <p:cNvCxnSpPr>
              <a:cxnSpLocks noChangeShapeType="1"/>
            </p:cNvCxnSpPr>
            <p:nvPr/>
          </p:nvCxnSpPr>
          <p:spPr bwMode="auto">
            <a:xfrm flipV="1">
              <a:off x="4550557" y="2363195"/>
              <a:ext cx="1089123"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id="{28460873-1CE4-894D-9299-C669BE83A699}"/>
                </a:ext>
              </a:extLst>
            </p:cNvPr>
            <p:cNvCxnSpPr>
              <a:cxnSpLocks noChangeShapeType="1"/>
            </p:cNvCxnSpPr>
            <p:nvPr/>
          </p:nvCxnSpPr>
          <p:spPr bwMode="auto">
            <a:xfrm flipH="1" flipV="1">
              <a:off x="1524000" y="3352030"/>
              <a:ext cx="1827975"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E1049A0F-168E-5946-BD84-EF3201E5D636}"/>
                </a:ext>
              </a:extLst>
            </p:cNvPr>
            <p:cNvCxnSpPr>
              <a:cxnSpLocks noChangeShapeType="1"/>
            </p:cNvCxnSpPr>
            <p:nvPr/>
          </p:nvCxnSpPr>
          <p:spPr bwMode="auto">
            <a:xfrm flipH="1" flipV="1">
              <a:off x="1827751" y="4190967"/>
              <a:ext cx="2714597"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F2C512D3-5394-204A-870E-965E09D9046F}"/>
                </a:ext>
              </a:extLst>
            </p:cNvPr>
            <p:cNvCxnSpPr>
              <a:cxnSpLocks noChangeShapeType="1"/>
            </p:cNvCxnSpPr>
            <p:nvPr/>
          </p:nvCxnSpPr>
          <p:spPr bwMode="auto">
            <a:xfrm>
              <a:off x="1524000" y="3352030"/>
              <a:ext cx="303751"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44">
              <a:extLst>
                <a:ext uri="{FF2B5EF4-FFF2-40B4-BE49-F238E27FC236}">
                  <a16:creationId xmlns:a16="http://schemas.microsoft.com/office/drawing/2014/main" id="{F2FFD078-5994-A149-88C1-9D28633DD224}"/>
                </a:ext>
              </a:extLst>
            </p:cNvPr>
            <p:cNvCxnSpPr>
              <a:cxnSpLocks noChangeShapeType="1"/>
            </p:cNvCxnSpPr>
            <p:nvPr/>
          </p:nvCxnSpPr>
          <p:spPr bwMode="auto">
            <a:xfrm flipV="1">
              <a:off x="3811705" y="3277081"/>
              <a:ext cx="990609"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70382964-701B-054A-B616-164E92C215FC}"/>
                </a:ext>
              </a:extLst>
            </p:cNvPr>
            <p:cNvCxnSpPr>
              <a:cxnSpLocks noChangeShapeType="1"/>
            </p:cNvCxnSpPr>
            <p:nvPr/>
          </p:nvCxnSpPr>
          <p:spPr bwMode="auto">
            <a:xfrm flipH="1" flipV="1">
              <a:off x="2437987" y="3429396"/>
              <a:ext cx="1373718"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46">
              <a:extLst>
                <a:ext uri="{FF2B5EF4-FFF2-40B4-BE49-F238E27FC236}">
                  <a16:creationId xmlns:a16="http://schemas.microsoft.com/office/drawing/2014/main" id="{4D023912-BFAC-C345-A32E-9F6A8BA2D6E9}"/>
                </a:ext>
              </a:extLst>
            </p:cNvPr>
            <p:cNvCxnSpPr>
              <a:cxnSpLocks noChangeShapeType="1"/>
            </p:cNvCxnSpPr>
            <p:nvPr/>
          </p:nvCxnSpPr>
          <p:spPr bwMode="auto">
            <a:xfrm flipV="1">
              <a:off x="5051335" y="2820138"/>
              <a:ext cx="990609"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0ACFE678-1D66-DA4A-9412-ECF30582A865}"/>
                </a:ext>
              </a:extLst>
            </p:cNvPr>
            <p:cNvCxnSpPr/>
            <p:nvPr/>
          </p:nvCxnSpPr>
          <p:spPr>
            <a:xfrm>
              <a:off x="4419206" y="2699254"/>
              <a:ext cx="837366"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9AD4550-36FF-2F46-BBFE-B588BB4F5EF8}"/>
                </a:ext>
              </a:extLst>
            </p:cNvPr>
            <p:cNvCxnSpPr/>
            <p:nvPr/>
          </p:nvCxnSpPr>
          <p:spPr>
            <a:xfrm>
              <a:off x="1980995" y="3429396"/>
              <a:ext cx="533615"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EC5506B-D99F-F74A-BD6F-8C41D24A71FD}"/>
                </a:ext>
              </a:extLst>
            </p:cNvPr>
            <p:cNvCxnSpPr>
              <a:cxnSpLocks noChangeShapeType="1"/>
            </p:cNvCxnSpPr>
            <p:nvPr/>
          </p:nvCxnSpPr>
          <p:spPr bwMode="auto">
            <a:xfrm>
              <a:off x="4419206" y="2708925"/>
              <a:ext cx="837366"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Connector 50">
              <a:extLst>
                <a:ext uri="{FF2B5EF4-FFF2-40B4-BE49-F238E27FC236}">
                  <a16:creationId xmlns:a16="http://schemas.microsoft.com/office/drawing/2014/main" id="{5B623578-DAE0-134E-B2F0-30350FD99807}"/>
                </a:ext>
              </a:extLst>
            </p:cNvPr>
            <p:cNvCxnSpPr>
              <a:cxnSpLocks noChangeShapeType="1"/>
            </p:cNvCxnSpPr>
            <p:nvPr/>
          </p:nvCxnSpPr>
          <p:spPr bwMode="auto">
            <a:xfrm>
              <a:off x="1950892" y="3352030"/>
              <a:ext cx="533616"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a:extLst>
                <a:ext uri="{FF2B5EF4-FFF2-40B4-BE49-F238E27FC236}">
                  <a16:creationId xmlns:a16="http://schemas.microsoft.com/office/drawing/2014/main" id="{F34B96CF-F3C6-8A46-B3A2-A966343163FE}"/>
                </a:ext>
              </a:extLst>
            </p:cNvPr>
            <p:cNvCxnSpPr>
              <a:cxnSpLocks noChangeShapeType="1"/>
            </p:cNvCxnSpPr>
            <p:nvPr/>
          </p:nvCxnSpPr>
          <p:spPr bwMode="auto">
            <a:xfrm flipV="1">
              <a:off x="3811705" y="2972452"/>
              <a:ext cx="45425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3" name="Straight Connector 52">
              <a:extLst>
                <a:ext uri="{FF2B5EF4-FFF2-40B4-BE49-F238E27FC236}">
                  <a16:creationId xmlns:a16="http://schemas.microsoft.com/office/drawing/2014/main" id="{197DA65F-DA5C-5F4C-967C-106F40901944}"/>
                </a:ext>
              </a:extLst>
            </p:cNvPr>
            <p:cNvCxnSpPr>
              <a:cxnSpLocks noChangeShapeType="1"/>
            </p:cNvCxnSpPr>
            <p:nvPr/>
          </p:nvCxnSpPr>
          <p:spPr bwMode="auto">
            <a:xfrm flipH="1" flipV="1">
              <a:off x="2437987" y="3388294"/>
              <a:ext cx="913987"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EB930ADE-C10A-E84B-B850-832948A2F79E}"/>
                </a:ext>
              </a:extLst>
            </p:cNvPr>
            <p:cNvCxnSpPr>
              <a:cxnSpLocks noChangeShapeType="1"/>
            </p:cNvCxnSpPr>
            <p:nvPr/>
          </p:nvCxnSpPr>
          <p:spPr bwMode="auto">
            <a:xfrm flipH="1" flipV="1">
              <a:off x="4265962" y="2972452"/>
              <a:ext cx="536352"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5" name="Freeform 54">
              <a:extLst>
                <a:ext uri="{FF2B5EF4-FFF2-40B4-BE49-F238E27FC236}">
                  <a16:creationId xmlns:a16="http://schemas.microsoft.com/office/drawing/2014/main" id="{160B3137-6DC8-784B-BCEB-8DD7462801A8}"/>
                </a:ext>
              </a:extLst>
            </p:cNvPr>
            <p:cNvSpPr>
              <a:spLocks noChangeArrowheads="1"/>
            </p:cNvSpPr>
            <p:nvPr/>
          </p:nvSpPr>
          <p:spPr bwMode="auto">
            <a:xfrm>
              <a:off x="2903191" y="3076413"/>
              <a:ext cx="922198"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0911"/>
                <a:gd name="T40" fmla="*/ 0 h 661644"/>
                <a:gd name="T41" fmla="*/ 920911 w 920911"/>
                <a:gd name="T42" fmla="*/ 661644 h 661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a:solidFill>
                <a:srgbClr val="CCBE7F"/>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56" name="Oval 55">
              <a:extLst>
                <a:ext uri="{FF2B5EF4-FFF2-40B4-BE49-F238E27FC236}">
                  <a16:creationId xmlns:a16="http://schemas.microsoft.com/office/drawing/2014/main" id="{8F9249DF-4FEE-4D45-AC04-F59A2514609B}"/>
                </a:ext>
              </a:extLst>
            </p:cNvPr>
            <p:cNvSpPr>
              <a:spLocks noChangeArrowheads="1"/>
            </p:cNvSpPr>
            <p:nvPr/>
          </p:nvSpPr>
          <p:spPr bwMode="auto">
            <a:xfrm>
              <a:off x="3732348" y="3656658"/>
              <a:ext cx="1532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7" name="Arc 46">
              <a:extLst>
                <a:ext uri="{FF2B5EF4-FFF2-40B4-BE49-F238E27FC236}">
                  <a16:creationId xmlns:a16="http://schemas.microsoft.com/office/drawing/2014/main" id="{90D6DD48-E0BB-D24E-91CE-1AFD1FB40406}"/>
                </a:ext>
              </a:extLst>
            </p:cNvPr>
            <p:cNvSpPr>
              <a:spLocks noChangeArrowheads="1"/>
            </p:cNvSpPr>
            <p:nvPr/>
          </p:nvSpPr>
          <p:spPr bwMode="auto">
            <a:xfrm rot="7685355" flipH="1">
              <a:off x="4165439" y="3401887"/>
              <a:ext cx="1235439" cy="1198582"/>
            </a:xfrm>
            <a:custGeom>
              <a:avLst/>
              <a:gdLst>
                <a:gd name="T0" fmla="*/ 1218307 w 1235439"/>
                <a:gd name="T1" fmla="*/ 459157 h 1198653"/>
                <a:gd name="T2" fmla="*/ 617720 w 1235439"/>
                <a:gd name="T3" fmla="*/ 599327 h 1198653"/>
                <a:gd name="T4" fmla="*/ 1223325 w 1235439"/>
                <a:gd name="T5" fmla="*/ 717438 h 1198653"/>
                <a:gd name="T6" fmla="*/ 3 60000 65536"/>
                <a:gd name="T7" fmla="*/ 2 60000 65536"/>
                <a:gd name="T8" fmla="*/ 1 60000 65536"/>
                <a:gd name="T9" fmla="*/ 1218307 w 1235439"/>
                <a:gd name="T10" fmla="*/ 459157 h 1198653"/>
                <a:gd name="T11" fmla="*/ 1235439 w 1235439"/>
                <a:gd name="T12" fmla="*/ 717438 h 1198653"/>
              </a:gdLst>
              <a:ahLst/>
              <a:cxnLst>
                <a:cxn ang="T6">
                  <a:pos x="T0" y="T1"/>
                </a:cxn>
                <a:cxn ang="T7">
                  <a:pos x="T2" y="T3"/>
                </a:cxn>
                <a:cxn ang="T8">
                  <a:pos x="T4" y="T5"/>
                </a:cxn>
              </a:cxnLst>
              <a:rect l="T9" t="T10" r="T11" b="T12"/>
              <a:pathLst>
                <a:path w="1235439" h="1198653" stroke="0">
                  <a:moveTo>
                    <a:pt x="1218307" y="459157"/>
                  </a:moveTo>
                  <a:lnTo>
                    <a:pt x="1218306" y="459157"/>
                  </a:lnTo>
                  <a:cubicBezTo>
                    <a:pt x="1229688" y="505062"/>
                    <a:pt x="1235439" y="552112"/>
                    <a:pt x="1235439" y="599327"/>
                  </a:cubicBezTo>
                  <a:cubicBezTo>
                    <a:pt x="1235439" y="638989"/>
                    <a:pt x="1231381" y="678553"/>
                    <a:pt x="1223324" y="717437"/>
                  </a:cubicBezTo>
                  <a:lnTo>
                    <a:pt x="617720" y="599327"/>
                  </a:lnTo>
                  <a:close/>
                </a:path>
                <a:path w="1235439" h="1198653" fill="none">
                  <a:moveTo>
                    <a:pt x="1218307" y="459157"/>
                  </a:moveTo>
                  <a:lnTo>
                    <a:pt x="1218306" y="459157"/>
                  </a:lnTo>
                  <a:cubicBezTo>
                    <a:pt x="1229688" y="505062"/>
                    <a:pt x="1235439" y="552112"/>
                    <a:pt x="1235439" y="599327"/>
                  </a:cubicBezTo>
                  <a:cubicBezTo>
                    <a:pt x="1235439" y="638989"/>
                    <a:pt x="1231381" y="678553"/>
                    <a:pt x="1223324" y="7174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58" name="Picture 47" descr="latex-image-1.pdf">
              <a:extLst>
                <a:ext uri="{FF2B5EF4-FFF2-40B4-BE49-F238E27FC236}">
                  <a16:creationId xmlns:a16="http://schemas.microsoft.com/office/drawing/2014/main" id="{0A278A2E-2D9E-D34F-88BB-E2913F75D0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8" descr="latex-image-1.pdf">
              <a:extLst>
                <a:ext uri="{FF2B5EF4-FFF2-40B4-BE49-F238E27FC236}">
                  <a16:creationId xmlns:a16="http://schemas.microsoft.com/office/drawing/2014/main" id="{A71ABD5C-5B13-D845-B615-5A44E70037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9" descr="latex-image-1.pdf">
              <a:extLst>
                <a:ext uri="{FF2B5EF4-FFF2-40B4-BE49-F238E27FC236}">
                  <a16:creationId xmlns:a16="http://schemas.microsoft.com/office/drawing/2014/main" id="{67D44F84-6933-0E4F-9233-ED9CA54C42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0" descr="latex-image-1.pdf">
              <a:extLst>
                <a:ext uri="{FF2B5EF4-FFF2-40B4-BE49-F238E27FC236}">
                  <a16:creationId xmlns:a16="http://schemas.microsoft.com/office/drawing/2014/main" id="{21D80F73-9644-D54C-8C93-3A7A800D98D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1" descr="latex-image-1.pdf">
              <a:extLst>
                <a:ext uri="{FF2B5EF4-FFF2-40B4-BE49-F238E27FC236}">
                  <a16:creationId xmlns:a16="http://schemas.microsoft.com/office/drawing/2014/main" id="{91C189E4-2763-9A4E-B8F8-A18D6B8E70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2" descr="latex-image-1.pdf">
              <a:extLst>
                <a:ext uri="{FF2B5EF4-FFF2-40B4-BE49-F238E27FC236}">
                  <a16:creationId xmlns:a16="http://schemas.microsoft.com/office/drawing/2014/main" id="{BA4C0A50-E4D0-374A-89B3-DE7978E07DA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3" descr="latex-image-1.pdf">
              <a:extLst>
                <a:ext uri="{FF2B5EF4-FFF2-40B4-BE49-F238E27FC236}">
                  <a16:creationId xmlns:a16="http://schemas.microsoft.com/office/drawing/2014/main" id="{F0945B67-B8BA-714F-B86E-682A57E6FBB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4" descr="latex-image-1.pdf">
              <a:extLst>
                <a:ext uri="{FF2B5EF4-FFF2-40B4-BE49-F238E27FC236}">
                  <a16:creationId xmlns:a16="http://schemas.microsoft.com/office/drawing/2014/main" id="{83AA661A-E07B-2640-ACD9-4E6F4240875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55" descr="latex-image-1.pdf">
              <a:extLst>
                <a:ext uri="{FF2B5EF4-FFF2-40B4-BE49-F238E27FC236}">
                  <a16:creationId xmlns:a16="http://schemas.microsoft.com/office/drawing/2014/main" id="{F341939F-02E8-8C4F-8034-41C071704CA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E903CC97-F8A7-1C44-A8E8-5FE2D51372E1}"/>
              </a:ext>
            </a:extLst>
          </p:cNvPr>
          <p:cNvGrpSpPr/>
          <p:nvPr/>
        </p:nvGrpSpPr>
        <p:grpSpPr>
          <a:xfrm>
            <a:off x="119577" y="3153323"/>
            <a:ext cx="8804132" cy="2583647"/>
            <a:chOff x="159567" y="2786486"/>
            <a:chExt cx="8804132" cy="2583647"/>
          </a:xfrm>
        </p:grpSpPr>
        <p:pic>
          <p:nvPicPr>
            <p:cNvPr id="7" name="Picture 6">
              <a:extLst>
                <a:ext uri="{FF2B5EF4-FFF2-40B4-BE49-F238E27FC236}">
                  <a16:creationId xmlns:a16="http://schemas.microsoft.com/office/drawing/2014/main" id="{40FC59E8-04A9-964F-B89C-5E461BB02127}"/>
                </a:ext>
              </a:extLst>
            </p:cNvPr>
            <p:cNvPicPr>
              <a:picLocks noChangeAspect="1"/>
            </p:cNvPicPr>
            <p:nvPr/>
          </p:nvPicPr>
          <p:blipFill>
            <a:blip r:embed="rId14"/>
            <a:stretch>
              <a:fillRect/>
            </a:stretch>
          </p:blipFill>
          <p:spPr>
            <a:xfrm>
              <a:off x="4839124" y="2983365"/>
              <a:ext cx="4124575" cy="2089202"/>
            </a:xfrm>
            <a:prstGeom prst="rect">
              <a:avLst/>
            </a:prstGeom>
          </p:spPr>
        </p:pic>
        <p:pic>
          <p:nvPicPr>
            <p:cNvPr id="43" name="Picture 42">
              <a:extLst>
                <a:ext uri="{FF2B5EF4-FFF2-40B4-BE49-F238E27FC236}">
                  <a16:creationId xmlns:a16="http://schemas.microsoft.com/office/drawing/2014/main" id="{0A7E1AAA-A1EA-4E4B-AD6F-F9AB1C72AAC3}"/>
                </a:ext>
              </a:extLst>
            </p:cNvPr>
            <p:cNvPicPr>
              <a:picLocks noChangeAspect="1"/>
            </p:cNvPicPr>
            <p:nvPr/>
          </p:nvPicPr>
          <p:blipFill>
            <a:blip r:embed="rId15"/>
            <a:stretch>
              <a:fillRect/>
            </a:stretch>
          </p:blipFill>
          <p:spPr>
            <a:xfrm>
              <a:off x="159567" y="2786486"/>
              <a:ext cx="4203700" cy="2583647"/>
            </a:xfrm>
            <a:prstGeom prst="rect">
              <a:avLst/>
            </a:prstGeom>
          </p:spPr>
        </p:pic>
        <p:sp>
          <p:nvSpPr>
            <p:cNvPr id="2" name="TextBox 1">
              <a:extLst>
                <a:ext uri="{FF2B5EF4-FFF2-40B4-BE49-F238E27FC236}">
                  <a16:creationId xmlns:a16="http://schemas.microsoft.com/office/drawing/2014/main" id="{5883314C-F827-AE41-BA8D-211447E74034}"/>
                </a:ext>
              </a:extLst>
            </p:cNvPr>
            <p:cNvSpPr txBox="1"/>
            <p:nvPr/>
          </p:nvSpPr>
          <p:spPr>
            <a:xfrm>
              <a:off x="5642763" y="3032093"/>
              <a:ext cx="950901" cy="276999"/>
            </a:xfrm>
            <a:prstGeom prst="rect">
              <a:avLst/>
            </a:prstGeom>
            <a:noFill/>
          </p:spPr>
          <p:txBody>
            <a:bodyPr wrap="none" rtlCol="0">
              <a:spAutoFit/>
            </a:bodyPr>
            <a:lstStyle/>
            <a:p>
              <a:r>
                <a:rPr lang="en-US" sz="1200" dirty="0"/>
                <a:t>Preliminary</a:t>
              </a:r>
            </a:p>
          </p:txBody>
        </p:sp>
        <p:sp>
          <p:nvSpPr>
            <p:cNvPr id="9" name="TextBox 8">
              <a:extLst>
                <a:ext uri="{FF2B5EF4-FFF2-40B4-BE49-F238E27FC236}">
                  <a16:creationId xmlns:a16="http://schemas.microsoft.com/office/drawing/2014/main" id="{66DD2B2C-3C32-8D43-9B15-8AAFC46B49CA}"/>
                </a:ext>
              </a:extLst>
            </p:cNvPr>
            <p:cNvSpPr txBox="1"/>
            <p:nvPr/>
          </p:nvSpPr>
          <p:spPr>
            <a:xfrm>
              <a:off x="5661163" y="4941496"/>
              <a:ext cx="2240678" cy="338554"/>
            </a:xfrm>
            <a:prstGeom prst="rect">
              <a:avLst/>
            </a:prstGeom>
            <a:noFill/>
          </p:spPr>
          <p:txBody>
            <a:bodyPr wrap="none" rtlCol="0">
              <a:spAutoFit/>
            </a:bodyPr>
            <a:lstStyle/>
            <a:p>
              <a:r>
                <a:rPr lang="en-US" sz="1600" dirty="0"/>
                <a:t>SSA increasing in TFR</a:t>
              </a:r>
            </a:p>
          </p:txBody>
        </p:sp>
      </p:grpSp>
      <p:sp>
        <p:nvSpPr>
          <p:cNvPr id="67" name="Oval 66">
            <a:extLst>
              <a:ext uri="{FF2B5EF4-FFF2-40B4-BE49-F238E27FC236}">
                <a16:creationId xmlns:a16="http://schemas.microsoft.com/office/drawing/2014/main" id="{76ED2340-8F1B-BF4F-B53A-D36B9FCCCABA}"/>
              </a:ext>
            </a:extLst>
          </p:cNvPr>
          <p:cNvSpPr/>
          <p:nvPr/>
        </p:nvSpPr>
        <p:spPr>
          <a:xfrm>
            <a:off x="4800600" y="3941174"/>
            <a:ext cx="365144" cy="2498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8" name="Oval 67">
            <a:extLst>
              <a:ext uri="{FF2B5EF4-FFF2-40B4-BE49-F238E27FC236}">
                <a16:creationId xmlns:a16="http://schemas.microsoft.com/office/drawing/2014/main" id="{4011CA9A-D743-684A-B536-2942D0D0F2B0}"/>
              </a:ext>
            </a:extLst>
          </p:cNvPr>
          <p:cNvSpPr/>
          <p:nvPr/>
        </p:nvSpPr>
        <p:spPr>
          <a:xfrm rot="5400000">
            <a:off x="4707637" y="3415304"/>
            <a:ext cx="563859" cy="530332"/>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2" name="Straight Arrow Connector 11">
            <a:extLst>
              <a:ext uri="{FF2B5EF4-FFF2-40B4-BE49-F238E27FC236}">
                <a16:creationId xmlns:a16="http://schemas.microsoft.com/office/drawing/2014/main" id="{5D25AA64-865C-CF49-9A43-EF3EF8682BE5}"/>
              </a:ext>
            </a:extLst>
          </p:cNvPr>
          <p:cNvCxnSpPr>
            <a:cxnSpLocks/>
          </p:cNvCxnSpPr>
          <p:nvPr/>
        </p:nvCxnSpPr>
        <p:spPr>
          <a:xfrm flipH="1" flipV="1">
            <a:off x="7118821" y="4398314"/>
            <a:ext cx="300378" cy="8553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 name="TextBox 13">
            <a:extLst>
              <a:ext uri="{FF2B5EF4-FFF2-40B4-BE49-F238E27FC236}">
                <a16:creationId xmlns:a16="http://schemas.microsoft.com/office/drawing/2014/main" id="{A74A1244-907A-4ECC-B247-40189A79392D}"/>
              </a:ext>
            </a:extLst>
          </p:cNvPr>
          <p:cNvSpPr txBox="1">
            <a:spLocks noChangeArrowheads="1"/>
          </p:cNvSpPr>
          <p:nvPr/>
        </p:nvSpPr>
        <p:spPr bwMode="auto">
          <a:xfrm>
            <a:off x="-54391" y="2231013"/>
            <a:ext cx="3337857" cy="9387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dirty="0"/>
              <a:t>Fracture Functions define the probability for hadron production (P2) given the struck quark q. Combined with the fragmentation function (defining probability for quark q to produce a hadron (P1) defines the x-section for 2 hadron production.</a:t>
            </a:r>
          </a:p>
        </p:txBody>
      </p:sp>
    </p:spTree>
    <p:extLst>
      <p:ext uri="{BB962C8B-B14F-4D97-AF65-F5344CB8AC3E}">
        <p14:creationId xmlns:p14="http://schemas.microsoft.com/office/powerpoint/2010/main" val="4193517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5F7F-50A0-ED4F-B7F3-3E8D36DDDA73}"/>
              </a:ext>
            </a:extLst>
          </p:cNvPr>
          <p:cNvSpPr>
            <a:spLocks noGrp="1"/>
          </p:cNvSpPr>
          <p:nvPr>
            <p:ph type="title"/>
          </p:nvPr>
        </p:nvSpPr>
        <p:spPr/>
        <p:txBody>
          <a:bodyPr/>
          <a:lstStyle/>
          <a:p>
            <a:r>
              <a:rPr lang="en-US" dirty="0"/>
              <a:t>Struck quark content </a:t>
            </a:r>
          </a:p>
        </p:txBody>
      </p:sp>
      <p:sp>
        <p:nvSpPr>
          <p:cNvPr id="3" name="Footer Placeholder 2">
            <a:extLst>
              <a:ext uri="{FF2B5EF4-FFF2-40B4-BE49-F238E27FC236}">
                <a16:creationId xmlns:a16="http://schemas.microsoft.com/office/drawing/2014/main" id="{774F65A8-CBA1-324F-B945-7A7BB1AD343A}"/>
              </a:ext>
            </a:extLst>
          </p:cNvPr>
          <p:cNvSpPr>
            <a:spLocks noGrp="1"/>
          </p:cNvSpPr>
          <p:nvPr>
            <p:ph type="ftr" sz="quarter" idx="10"/>
          </p:nvPr>
        </p:nvSpPr>
        <p:spPr>
          <a:xfrm>
            <a:off x="3124200" y="6565900"/>
            <a:ext cx="3810000" cy="244475"/>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430760BC-A75E-5042-A528-DDF1567CA956}"/>
              </a:ext>
            </a:extLst>
          </p:cNvPr>
          <p:cNvSpPr>
            <a:spLocks noGrp="1"/>
          </p:cNvSpPr>
          <p:nvPr>
            <p:ph type="sldNum" sz="quarter" idx="11"/>
          </p:nvPr>
        </p:nvSpPr>
        <p:spPr/>
        <p:txBody>
          <a:bodyPr/>
          <a:lstStyle/>
          <a:p>
            <a:pPr>
              <a:defRPr/>
            </a:pPr>
            <a:fld id="{9F8DEE4D-C421-E040-893A-889E42B43791}" type="slidenum">
              <a:rPr lang="en-US" altLang="en-US" smtClean="0"/>
              <a:pPr>
                <a:defRPr/>
              </a:pPr>
              <a:t>26</a:t>
            </a:fld>
            <a:endParaRPr lang="en-US" altLang="en-US"/>
          </a:p>
        </p:txBody>
      </p:sp>
      <p:pic>
        <p:nvPicPr>
          <p:cNvPr id="6" name="Picture 5">
            <a:extLst>
              <a:ext uri="{FF2B5EF4-FFF2-40B4-BE49-F238E27FC236}">
                <a16:creationId xmlns:a16="http://schemas.microsoft.com/office/drawing/2014/main" id="{A3E52226-DBFA-0846-AAEC-2D2DB0649920}"/>
              </a:ext>
            </a:extLst>
          </p:cNvPr>
          <p:cNvPicPr>
            <a:picLocks noChangeAspect="1"/>
          </p:cNvPicPr>
          <p:nvPr/>
        </p:nvPicPr>
        <p:blipFill>
          <a:blip r:embed="rId2"/>
          <a:stretch>
            <a:fillRect/>
          </a:stretch>
        </p:blipFill>
        <p:spPr>
          <a:xfrm>
            <a:off x="152400" y="1295400"/>
            <a:ext cx="4648200" cy="3381243"/>
          </a:xfrm>
          <a:prstGeom prst="rect">
            <a:avLst/>
          </a:prstGeom>
        </p:spPr>
      </p:pic>
      <p:pic>
        <p:nvPicPr>
          <p:cNvPr id="12" name="Picture 11">
            <a:extLst>
              <a:ext uri="{FF2B5EF4-FFF2-40B4-BE49-F238E27FC236}">
                <a16:creationId xmlns:a16="http://schemas.microsoft.com/office/drawing/2014/main" id="{0196FC07-1634-0049-80D6-B5985A308207}"/>
              </a:ext>
            </a:extLst>
          </p:cNvPr>
          <p:cNvPicPr>
            <a:picLocks noChangeAspect="1"/>
          </p:cNvPicPr>
          <p:nvPr/>
        </p:nvPicPr>
        <p:blipFill>
          <a:blip r:embed="rId3"/>
          <a:stretch>
            <a:fillRect/>
          </a:stretch>
        </p:blipFill>
        <p:spPr>
          <a:xfrm>
            <a:off x="4806244" y="1332476"/>
            <a:ext cx="4184650" cy="3358278"/>
          </a:xfrm>
          <a:prstGeom prst="rect">
            <a:avLst/>
          </a:prstGeom>
        </p:spPr>
      </p:pic>
      <p:sp>
        <p:nvSpPr>
          <p:cNvPr id="13" name="TextBox 12">
            <a:extLst>
              <a:ext uri="{FF2B5EF4-FFF2-40B4-BE49-F238E27FC236}">
                <a16:creationId xmlns:a16="http://schemas.microsoft.com/office/drawing/2014/main" id="{356E82AF-01A4-DC47-A6C6-295282A11BA1}"/>
              </a:ext>
            </a:extLst>
          </p:cNvPr>
          <p:cNvSpPr txBox="1"/>
          <p:nvPr/>
        </p:nvSpPr>
        <p:spPr>
          <a:xfrm>
            <a:off x="1219200" y="931405"/>
            <a:ext cx="2610010" cy="461665"/>
          </a:xfrm>
          <a:prstGeom prst="rect">
            <a:avLst/>
          </a:prstGeom>
          <a:noFill/>
        </p:spPr>
        <p:txBody>
          <a:bodyPr wrap="none" rtlCol="0">
            <a:spAutoFit/>
          </a:bodyPr>
          <a:lstStyle/>
          <a:p>
            <a:r>
              <a:rPr lang="en-US" dirty="0" err="1"/>
              <a:t>ep</a:t>
            </a:r>
            <a:r>
              <a:rPr lang="en-US" dirty="0" err="1">
                <a:sym typeface="Wingdings" pitchFamily="2" charset="2"/>
              </a:rPr>
              <a:t>e’qX</a:t>
            </a:r>
            <a:r>
              <a:rPr lang="en-US" dirty="0">
                <a:sym typeface="Wingdings" pitchFamily="2" charset="2"/>
              </a:rPr>
              <a:t> (proton)</a:t>
            </a:r>
            <a:endParaRPr lang="en-US" dirty="0"/>
          </a:p>
        </p:txBody>
      </p:sp>
      <p:sp>
        <p:nvSpPr>
          <p:cNvPr id="15" name="TextBox 14">
            <a:extLst>
              <a:ext uri="{FF2B5EF4-FFF2-40B4-BE49-F238E27FC236}">
                <a16:creationId xmlns:a16="http://schemas.microsoft.com/office/drawing/2014/main" id="{8335F627-1BBA-0F44-A526-ADCF29D944E6}"/>
              </a:ext>
            </a:extLst>
          </p:cNvPr>
          <p:cNvSpPr txBox="1"/>
          <p:nvPr/>
        </p:nvSpPr>
        <p:spPr>
          <a:xfrm>
            <a:off x="5507803" y="879519"/>
            <a:ext cx="2781531" cy="461665"/>
          </a:xfrm>
          <a:prstGeom prst="rect">
            <a:avLst/>
          </a:prstGeom>
          <a:noFill/>
        </p:spPr>
        <p:txBody>
          <a:bodyPr wrap="none" rtlCol="0">
            <a:spAutoFit/>
          </a:bodyPr>
          <a:lstStyle/>
          <a:p>
            <a:r>
              <a:rPr lang="en-US" dirty="0" err="1"/>
              <a:t>en</a:t>
            </a:r>
            <a:r>
              <a:rPr lang="en-US" dirty="0" err="1">
                <a:sym typeface="Wingdings" pitchFamily="2" charset="2"/>
              </a:rPr>
              <a:t>e’qX</a:t>
            </a:r>
            <a:r>
              <a:rPr lang="en-US" dirty="0">
                <a:sym typeface="Wingdings" pitchFamily="2" charset="2"/>
              </a:rPr>
              <a:t> (neutron)</a:t>
            </a:r>
            <a:endParaRPr lang="en-US" dirty="0"/>
          </a:p>
        </p:txBody>
      </p:sp>
      <p:sp>
        <p:nvSpPr>
          <p:cNvPr id="16" name="TextBox 15">
            <a:extLst>
              <a:ext uri="{FF2B5EF4-FFF2-40B4-BE49-F238E27FC236}">
                <a16:creationId xmlns:a16="http://schemas.microsoft.com/office/drawing/2014/main" id="{BAEE1A0D-BC5E-D84C-9667-CD030DE5B9F6}"/>
              </a:ext>
            </a:extLst>
          </p:cNvPr>
          <p:cNvSpPr txBox="1"/>
          <p:nvPr/>
        </p:nvSpPr>
        <p:spPr>
          <a:xfrm>
            <a:off x="344803" y="5101750"/>
            <a:ext cx="8605241" cy="461665"/>
          </a:xfrm>
          <a:prstGeom prst="rect">
            <a:avLst/>
          </a:prstGeom>
          <a:noFill/>
        </p:spPr>
        <p:txBody>
          <a:bodyPr wrap="none" rtlCol="0">
            <a:spAutoFit/>
          </a:bodyPr>
          <a:lstStyle/>
          <a:p>
            <a:r>
              <a:rPr lang="en-US" dirty="0"/>
              <a:t>u-dominance works for proton, and also neutron at 0.1&lt;x&lt;0.3 </a:t>
            </a:r>
          </a:p>
        </p:txBody>
      </p:sp>
    </p:spTree>
    <p:extLst>
      <p:ext uri="{BB962C8B-B14F-4D97-AF65-F5344CB8AC3E}">
        <p14:creationId xmlns:p14="http://schemas.microsoft.com/office/powerpoint/2010/main" val="2531238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5F7F-50A0-ED4F-B7F3-3E8D36DDDA73}"/>
              </a:ext>
            </a:extLst>
          </p:cNvPr>
          <p:cNvSpPr>
            <a:spLocks noGrp="1"/>
          </p:cNvSpPr>
          <p:nvPr>
            <p:ph type="title"/>
          </p:nvPr>
        </p:nvSpPr>
        <p:spPr/>
        <p:txBody>
          <a:bodyPr/>
          <a:lstStyle/>
          <a:p>
            <a:r>
              <a:rPr lang="en-US" dirty="0"/>
              <a:t>Struck quark content </a:t>
            </a:r>
          </a:p>
        </p:txBody>
      </p:sp>
      <p:sp>
        <p:nvSpPr>
          <p:cNvPr id="3" name="Footer Placeholder 2">
            <a:extLst>
              <a:ext uri="{FF2B5EF4-FFF2-40B4-BE49-F238E27FC236}">
                <a16:creationId xmlns:a16="http://schemas.microsoft.com/office/drawing/2014/main" id="{774F65A8-CBA1-324F-B945-7A7BB1AD343A}"/>
              </a:ext>
            </a:extLst>
          </p:cNvPr>
          <p:cNvSpPr>
            <a:spLocks noGrp="1"/>
          </p:cNvSpPr>
          <p:nvPr>
            <p:ph type="ftr" sz="quarter" idx="10"/>
          </p:nvPr>
        </p:nvSpPr>
        <p:spPr>
          <a:xfrm>
            <a:off x="3124200" y="6565900"/>
            <a:ext cx="3810000" cy="244475"/>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430760BC-A75E-5042-A528-DDF1567CA956}"/>
              </a:ext>
            </a:extLst>
          </p:cNvPr>
          <p:cNvSpPr>
            <a:spLocks noGrp="1"/>
          </p:cNvSpPr>
          <p:nvPr>
            <p:ph type="sldNum" sz="quarter" idx="11"/>
          </p:nvPr>
        </p:nvSpPr>
        <p:spPr/>
        <p:txBody>
          <a:bodyPr/>
          <a:lstStyle/>
          <a:p>
            <a:pPr>
              <a:defRPr/>
            </a:pPr>
            <a:fld id="{9F8DEE4D-C421-E040-893A-889E42B43791}" type="slidenum">
              <a:rPr lang="en-US" altLang="en-US" smtClean="0"/>
              <a:pPr>
                <a:defRPr/>
              </a:pPr>
              <a:t>27</a:t>
            </a:fld>
            <a:endParaRPr lang="en-US" altLang="en-US"/>
          </a:p>
        </p:txBody>
      </p:sp>
      <p:sp>
        <p:nvSpPr>
          <p:cNvPr id="13" name="TextBox 12">
            <a:extLst>
              <a:ext uri="{FF2B5EF4-FFF2-40B4-BE49-F238E27FC236}">
                <a16:creationId xmlns:a16="http://schemas.microsoft.com/office/drawing/2014/main" id="{356E82AF-01A4-DC47-A6C6-295282A11BA1}"/>
              </a:ext>
            </a:extLst>
          </p:cNvPr>
          <p:cNvSpPr txBox="1"/>
          <p:nvPr/>
        </p:nvSpPr>
        <p:spPr>
          <a:xfrm>
            <a:off x="1219200" y="931405"/>
            <a:ext cx="2097049" cy="461665"/>
          </a:xfrm>
          <a:prstGeom prst="rect">
            <a:avLst/>
          </a:prstGeom>
          <a:noFill/>
        </p:spPr>
        <p:txBody>
          <a:bodyPr wrap="none" rtlCol="0">
            <a:spAutoFit/>
          </a:bodyPr>
          <a:lstStyle/>
          <a:p>
            <a:r>
              <a:rPr lang="en-US" dirty="0" err="1"/>
              <a:t>eN</a:t>
            </a:r>
            <a:r>
              <a:rPr lang="en-US" dirty="0" err="1">
                <a:sym typeface="Wingdings" pitchFamily="2" charset="2"/>
              </a:rPr>
              <a:t>e’qX</a:t>
            </a:r>
            <a:r>
              <a:rPr lang="en-US" dirty="0">
                <a:sym typeface="Wingdings" pitchFamily="2" charset="2"/>
              </a:rPr>
              <a:t> (all)</a:t>
            </a:r>
            <a:endParaRPr lang="en-US" dirty="0"/>
          </a:p>
        </p:txBody>
      </p:sp>
      <p:sp>
        <p:nvSpPr>
          <p:cNvPr id="15" name="TextBox 14">
            <a:extLst>
              <a:ext uri="{FF2B5EF4-FFF2-40B4-BE49-F238E27FC236}">
                <a16:creationId xmlns:a16="http://schemas.microsoft.com/office/drawing/2014/main" id="{8335F627-1BBA-0F44-A526-ADCF29D944E6}"/>
              </a:ext>
            </a:extLst>
          </p:cNvPr>
          <p:cNvSpPr txBox="1"/>
          <p:nvPr/>
        </p:nvSpPr>
        <p:spPr>
          <a:xfrm>
            <a:off x="4343400" y="917364"/>
            <a:ext cx="1754006" cy="461665"/>
          </a:xfrm>
          <a:prstGeom prst="rect">
            <a:avLst/>
          </a:prstGeom>
          <a:noFill/>
        </p:spPr>
        <p:txBody>
          <a:bodyPr wrap="none" rtlCol="0">
            <a:spAutoFit/>
          </a:bodyPr>
          <a:lstStyle/>
          <a:p>
            <a:r>
              <a:rPr lang="en-US" dirty="0" err="1"/>
              <a:t>eN</a:t>
            </a:r>
            <a:r>
              <a:rPr lang="en-US" dirty="0" err="1">
                <a:sym typeface="Wingdings" pitchFamily="2" charset="2"/>
              </a:rPr>
              <a:t>e’pqX</a:t>
            </a:r>
            <a:r>
              <a:rPr lang="en-US" dirty="0">
                <a:sym typeface="Wingdings" pitchFamily="2" charset="2"/>
              </a:rPr>
              <a:t> </a:t>
            </a:r>
            <a:endParaRPr lang="en-US" dirty="0"/>
          </a:p>
        </p:txBody>
      </p:sp>
      <p:sp>
        <p:nvSpPr>
          <p:cNvPr id="16" name="TextBox 15">
            <a:extLst>
              <a:ext uri="{FF2B5EF4-FFF2-40B4-BE49-F238E27FC236}">
                <a16:creationId xmlns:a16="http://schemas.microsoft.com/office/drawing/2014/main" id="{BAEE1A0D-BC5E-D84C-9667-CD030DE5B9F6}"/>
              </a:ext>
            </a:extLst>
          </p:cNvPr>
          <p:cNvSpPr txBox="1"/>
          <p:nvPr/>
        </p:nvSpPr>
        <p:spPr>
          <a:xfrm>
            <a:off x="344803" y="5101750"/>
            <a:ext cx="8525091" cy="461665"/>
          </a:xfrm>
          <a:prstGeom prst="rect">
            <a:avLst/>
          </a:prstGeom>
          <a:noFill/>
        </p:spPr>
        <p:txBody>
          <a:bodyPr wrap="none" rtlCol="0">
            <a:spAutoFit/>
          </a:bodyPr>
          <a:lstStyle/>
          <a:p>
            <a:r>
              <a:rPr lang="en-US" dirty="0"/>
              <a:t>Neutron detection significantly enhances d-quark contribution</a:t>
            </a:r>
          </a:p>
        </p:txBody>
      </p:sp>
      <p:pic>
        <p:nvPicPr>
          <p:cNvPr id="7" name="Picture 6">
            <a:extLst>
              <a:ext uri="{FF2B5EF4-FFF2-40B4-BE49-F238E27FC236}">
                <a16:creationId xmlns:a16="http://schemas.microsoft.com/office/drawing/2014/main" id="{E1F34CAD-80D0-7D42-83E9-ADE1299C9CD0}"/>
              </a:ext>
            </a:extLst>
          </p:cNvPr>
          <p:cNvPicPr>
            <a:picLocks noChangeAspect="1"/>
          </p:cNvPicPr>
          <p:nvPr/>
        </p:nvPicPr>
        <p:blipFill>
          <a:blip r:embed="rId2"/>
          <a:stretch>
            <a:fillRect/>
          </a:stretch>
        </p:blipFill>
        <p:spPr>
          <a:xfrm>
            <a:off x="152400" y="1597364"/>
            <a:ext cx="3163849" cy="3050835"/>
          </a:xfrm>
          <a:prstGeom prst="rect">
            <a:avLst/>
          </a:prstGeom>
        </p:spPr>
      </p:pic>
      <p:pic>
        <p:nvPicPr>
          <p:cNvPr id="9" name="Picture 8">
            <a:extLst>
              <a:ext uri="{FF2B5EF4-FFF2-40B4-BE49-F238E27FC236}">
                <a16:creationId xmlns:a16="http://schemas.microsoft.com/office/drawing/2014/main" id="{8EE481A1-9A88-DD48-926A-8840058191F2}"/>
              </a:ext>
            </a:extLst>
          </p:cNvPr>
          <p:cNvPicPr>
            <a:picLocks noChangeAspect="1"/>
          </p:cNvPicPr>
          <p:nvPr/>
        </p:nvPicPr>
        <p:blipFill>
          <a:blip r:embed="rId3"/>
          <a:stretch>
            <a:fillRect/>
          </a:stretch>
        </p:blipFill>
        <p:spPr>
          <a:xfrm>
            <a:off x="3505200" y="1625586"/>
            <a:ext cx="2705100" cy="3028950"/>
          </a:xfrm>
          <a:prstGeom prst="rect">
            <a:avLst/>
          </a:prstGeom>
        </p:spPr>
      </p:pic>
      <p:sp>
        <p:nvSpPr>
          <p:cNvPr id="14" name="TextBox 13">
            <a:extLst>
              <a:ext uri="{FF2B5EF4-FFF2-40B4-BE49-F238E27FC236}">
                <a16:creationId xmlns:a16="http://schemas.microsoft.com/office/drawing/2014/main" id="{ED6EE579-FA13-AC46-B91D-E28837438CAC}"/>
              </a:ext>
            </a:extLst>
          </p:cNvPr>
          <p:cNvSpPr txBox="1"/>
          <p:nvPr/>
        </p:nvSpPr>
        <p:spPr>
          <a:xfrm>
            <a:off x="7124557" y="947021"/>
            <a:ext cx="1754006" cy="461665"/>
          </a:xfrm>
          <a:prstGeom prst="rect">
            <a:avLst/>
          </a:prstGeom>
          <a:noFill/>
        </p:spPr>
        <p:txBody>
          <a:bodyPr wrap="none" rtlCol="0">
            <a:spAutoFit/>
          </a:bodyPr>
          <a:lstStyle/>
          <a:p>
            <a:r>
              <a:rPr lang="en-US" dirty="0" err="1"/>
              <a:t>eN</a:t>
            </a:r>
            <a:r>
              <a:rPr lang="en-US" dirty="0" err="1">
                <a:sym typeface="Wingdings" pitchFamily="2" charset="2"/>
              </a:rPr>
              <a:t>e’nqX</a:t>
            </a:r>
            <a:r>
              <a:rPr lang="en-US" dirty="0">
                <a:sym typeface="Wingdings" pitchFamily="2" charset="2"/>
              </a:rPr>
              <a:t> </a:t>
            </a:r>
            <a:endParaRPr lang="en-US" dirty="0"/>
          </a:p>
        </p:txBody>
      </p:sp>
      <p:pic>
        <p:nvPicPr>
          <p:cNvPr id="11" name="Picture 10">
            <a:extLst>
              <a:ext uri="{FF2B5EF4-FFF2-40B4-BE49-F238E27FC236}">
                <a16:creationId xmlns:a16="http://schemas.microsoft.com/office/drawing/2014/main" id="{D3C7F138-42A0-BC49-90B8-44C70B535CCD}"/>
              </a:ext>
            </a:extLst>
          </p:cNvPr>
          <p:cNvPicPr>
            <a:picLocks noChangeAspect="1"/>
          </p:cNvPicPr>
          <p:nvPr/>
        </p:nvPicPr>
        <p:blipFill>
          <a:blip r:embed="rId4"/>
          <a:stretch>
            <a:fillRect/>
          </a:stretch>
        </p:blipFill>
        <p:spPr>
          <a:xfrm>
            <a:off x="6314795" y="1605831"/>
            <a:ext cx="2635249" cy="3042368"/>
          </a:xfrm>
          <a:prstGeom prst="rect">
            <a:avLst/>
          </a:prstGeom>
        </p:spPr>
      </p:pic>
    </p:spTree>
    <p:extLst>
      <p:ext uri="{BB962C8B-B14F-4D97-AF65-F5344CB8AC3E}">
        <p14:creationId xmlns:p14="http://schemas.microsoft.com/office/powerpoint/2010/main" val="3719011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JLab12 to JLab24 and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28</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a:t> 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pic>
        <p:nvPicPr>
          <p:cNvPr id="4" name="Picture 3">
            <a:extLst>
              <a:ext uri="{FF2B5EF4-FFF2-40B4-BE49-F238E27FC236}">
                <a16:creationId xmlns:a16="http://schemas.microsoft.com/office/drawing/2014/main" id="{1EA1CB23-921E-6841-AEE8-F1743DBC7F43}"/>
              </a:ext>
            </a:extLst>
          </p:cNvPr>
          <p:cNvPicPr>
            <a:picLocks noChangeAspect="1"/>
          </p:cNvPicPr>
          <p:nvPr/>
        </p:nvPicPr>
        <p:blipFill>
          <a:blip r:embed="rId3"/>
          <a:stretch>
            <a:fillRect/>
          </a:stretch>
        </p:blipFill>
        <p:spPr>
          <a:xfrm>
            <a:off x="304800" y="927100"/>
            <a:ext cx="3733800" cy="3721100"/>
          </a:xfrm>
          <a:prstGeom prst="rect">
            <a:avLst/>
          </a:prstGeom>
        </p:spPr>
      </p:pic>
      <p:pic>
        <p:nvPicPr>
          <p:cNvPr id="6" name="Picture 5">
            <a:extLst>
              <a:ext uri="{FF2B5EF4-FFF2-40B4-BE49-F238E27FC236}">
                <a16:creationId xmlns:a16="http://schemas.microsoft.com/office/drawing/2014/main" id="{904D5F09-E031-C74B-8561-B3912A2AD3BD}"/>
              </a:ext>
            </a:extLst>
          </p:cNvPr>
          <p:cNvPicPr>
            <a:picLocks noChangeAspect="1"/>
          </p:cNvPicPr>
          <p:nvPr/>
        </p:nvPicPr>
        <p:blipFill>
          <a:blip r:embed="rId4"/>
          <a:stretch>
            <a:fillRect/>
          </a:stretch>
        </p:blipFill>
        <p:spPr>
          <a:xfrm>
            <a:off x="3962400" y="949939"/>
            <a:ext cx="4343400" cy="3698261"/>
          </a:xfrm>
          <a:prstGeom prst="rect">
            <a:avLst/>
          </a:prstGeom>
        </p:spPr>
      </p:pic>
      <p:sp>
        <p:nvSpPr>
          <p:cNvPr id="14" name="TextBox 13">
            <a:extLst>
              <a:ext uri="{FF2B5EF4-FFF2-40B4-BE49-F238E27FC236}">
                <a16:creationId xmlns:a16="http://schemas.microsoft.com/office/drawing/2014/main" id="{52B2B123-C7B8-6043-8B9F-45B282B440D6}"/>
              </a:ext>
            </a:extLst>
          </p:cNvPr>
          <p:cNvSpPr txBox="1"/>
          <p:nvPr/>
        </p:nvSpPr>
        <p:spPr>
          <a:xfrm>
            <a:off x="2658094" y="1262390"/>
            <a:ext cx="1380506" cy="261610"/>
          </a:xfrm>
          <a:prstGeom prst="rect">
            <a:avLst/>
          </a:prstGeom>
          <a:noFill/>
        </p:spPr>
        <p:txBody>
          <a:bodyPr wrap="none" rtlCol="0">
            <a:spAutoFit/>
          </a:bodyPr>
          <a:lstStyle/>
          <a:p>
            <a:r>
              <a:rPr lang="en-US" sz="1100" dirty="0"/>
              <a:t>x=0.3,z-0.7,P</a:t>
            </a:r>
            <a:r>
              <a:rPr lang="en-US" sz="1100" baseline="-25000" dirty="0"/>
              <a:t>T</a:t>
            </a:r>
            <a:r>
              <a:rPr lang="en-US" sz="1100" dirty="0"/>
              <a:t>=0.3</a:t>
            </a:r>
          </a:p>
        </p:txBody>
      </p:sp>
    </p:spTree>
    <p:extLst>
      <p:ext uri="{BB962C8B-B14F-4D97-AF65-F5344CB8AC3E}">
        <p14:creationId xmlns:p14="http://schemas.microsoft.com/office/powerpoint/2010/main" val="354978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29</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81000" y="5362148"/>
            <a:ext cx="800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The radiative effects in SIDIS may be very significant  and measurements in multidimensional space at different facilities will be crucial for understanding the systematics in evolution studies.</a:t>
            </a:r>
          </a:p>
        </p:txBody>
      </p:sp>
      <p:pic>
        <p:nvPicPr>
          <p:cNvPr id="6" name="Picture 5">
            <a:extLst>
              <a:ext uri="{FF2B5EF4-FFF2-40B4-BE49-F238E27FC236}">
                <a16:creationId xmlns:a16="http://schemas.microsoft.com/office/drawing/2014/main" id="{DFBADA8E-0DA5-5C40-B144-BC7916FB8604}"/>
              </a:ext>
            </a:extLst>
          </p:cNvPr>
          <p:cNvPicPr>
            <a:picLocks noChangeAspect="1"/>
          </p:cNvPicPr>
          <p:nvPr/>
        </p:nvPicPr>
        <p:blipFill>
          <a:blip r:embed="rId3"/>
          <a:stretch>
            <a:fillRect/>
          </a:stretch>
        </p:blipFill>
        <p:spPr>
          <a:xfrm>
            <a:off x="262467" y="1500485"/>
            <a:ext cx="6167911" cy="3861663"/>
          </a:xfrm>
          <a:prstGeom prst="rect">
            <a:avLst/>
          </a:prstGeom>
        </p:spPr>
      </p:pic>
      <p:sp>
        <p:nvSpPr>
          <p:cNvPr id="8" name="TextBox 7">
            <a:extLst>
              <a:ext uri="{FF2B5EF4-FFF2-40B4-BE49-F238E27FC236}">
                <a16:creationId xmlns:a16="http://schemas.microsoft.com/office/drawing/2014/main" id="{1E361497-F1AF-2D4C-B173-816F052A016A}"/>
              </a:ext>
            </a:extLst>
          </p:cNvPr>
          <p:cNvSpPr txBox="1"/>
          <p:nvPr/>
        </p:nvSpPr>
        <p:spPr>
          <a:xfrm>
            <a:off x="39836" y="943857"/>
            <a:ext cx="5767926" cy="338554"/>
          </a:xfrm>
          <a:prstGeom prst="rect">
            <a:avLst/>
          </a:prstGeom>
          <a:noFill/>
        </p:spPr>
        <p:txBody>
          <a:bodyPr wrap="none" rtlCol="0">
            <a:spAutoFit/>
          </a:bodyPr>
          <a:lstStyle/>
          <a:p>
            <a:r>
              <a:rPr lang="en-US" sz="1600" dirty="0"/>
              <a:t>The ratio of radiative cross (</a:t>
            </a:r>
            <a:r>
              <a:rPr lang="en-US" sz="1600" dirty="0" err="1">
                <a:latin typeface="Symbol" pitchFamily="2" charset="2"/>
              </a:rPr>
              <a:t>s</a:t>
            </a:r>
            <a:r>
              <a:rPr lang="en-US" sz="1600" baseline="-25000" dirty="0" err="1"/>
              <a:t>RC</a:t>
            </a:r>
            <a:r>
              <a:rPr lang="en-US" sz="1600" dirty="0"/>
              <a:t>) section to Born (</a:t>
            </a:r>
            <a:r>
              <a:rPr lang="en-US" sz="1600" dirty="0" err="1">
                <a:latin typeface="Symbol" pitchFamily="2" charset="2"/>
              </a:rPr>
              <a:t>s</a:t>
            </a:r>
            <a:r>
              <a:rPr lang="en-US" sz="1600" baseline="-25000" dirty="0" err="1"/>
              <a:t>B</a:t>
            </a:r>
            <a:r>
              <a:rPr lang="en-US" sz="1600" dirty="0"/>
              <a:t>) in SIDIS</a:t>
            </a:r>
          </a:p>
        </p:txBody>
      </p:sp>
      <p:sp>
        <p:nvSpPr>
          <p:cNvPr id="10" name="Rectangle 9">
            <a:extLst>
              <a:ext uri="{FF2B5EF4-FFF2-40B4-BE49-F238E27FC236}">
                <a16:creationId xmlns:a16="http://schemas.microsoft.com/office/drawing/2014/main" id="{6F34E31A-EC26-4248-AC0C-F3EC8DE70120}"/>
              </a:ext>
            </a:extLst>
          </p:cNvPr>
          <p:cNvSpPr/>
          <p:nvPr/>
        </p:nvSpPr>
        <p:spPr>
          <a:xfrm>
            <a:off x="6934200" y="1142442"/>
            <a:ext cx="2209800" cy="923330"/>
          </a:xfrm>
          <a:prstGeom prst="rect">
            <a:avLst/>
          </a:prstGeom>
        </p:spPr>
        <p:txBody>
          <a:bodyPr wrap="square">
            <a:spAutoFit/>
          </a:bodyPr>
          <a:lstStyle/>
          <a:p>
            <a:r>
              <a:rPr lang="en-US" sz="1800" i="1" dirty="0">
                <a:latin typeface="-apple-system"/>
              </a:rPr>
              <a:t>T. Liu et al</a:t>
            </a:r>
          </a:p>
          <a:p>
            <a:r>
              <a:rPr lang="en-US" sz="1800" i="1" dirty="0">
                <a:latin typeface="-apple-system"/>
              </a:rPr>
              <a:t>JHEP</a:t>
            </a:r>
            <a:r>
              <a:rPr lang="en-US" sz="1800" dirty="0">
                <a:latin typeface="-apple-system"/>
              </a:rPr>
              <a:t> 11 (2021) 157</a:t>
            </a:r>
          </a:p>
          <a:p>
            <a:r>
              <a:rPr lang="en-US" sz="1800" dirty="0">
                <a:latin typeface="-apple-system"/>
              </a:rPr>
              <a:t>Gaussian F</a:t>
            </a:r>
            <a:r>
              <a:rPr lang="en-US" sz="1800" baseline="-25000" dirty="0">
                <a:latin typeface="-apple-system"/>
              </a:rPr>
              <a:t>UU</a:t>
            </a:r>
            <a:r>
              <a:rPr lang="en-US" sz="1800" dirty="0">
                <a:latin typeface="-apple-system"/>
              </a:rPr>
              <a:t> (</a:t>
            </a:r>
            <a:r>
              <a:rPr lang="en-US" sz="1800" dirty="0" err="1">
                <a:latin typeface="Symbol" pitchFamily="2" charset="2"/>
              </a:rPr>
              <a:t>f</a:t>
            </a:r>
            <a:r>
              <a:rPr lang="en-US" sz="1800" baseline="-25000" dirty="0" err="1">
                <a:latin typeface="-apple-system"/>
              </a:rPr>
              <a:t>h</a:t>
            </a:r>
            <a:r>
              <a:rPr lang="en-US" sz="1800" dirty="0">
                <a:latin typeface="-apple-system"/>
              </a:rPr>
              <a:t>=0)</a:t>
            </a:r>
          </a:p>
        </p:txBody>
      </p:sp>
    </p:spTree>
    <p:extLst>
      <p:ext uri="{BB962C8B-B14F-4D97-AF65-F5344CB8AC3E}">
        <p14:creationId xmlns:p14="http://schemas.microsoft.com/office/powerpoint/2010/main" val="275646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oter Placeholder 3">
            <a:extLst>
              <a:ext uri="{FF2B5EF4-FFF2-40B4-BE49-F238E27FC236}">
                <a16:creationId xmlns:a16="http://schemas.microsoft.com/office/drawing/2014/main" id="{93E5086C-C841-4C49-A614-0B83585A6057}"/>
              </a:ext>
            </a:extLst>
          </p:cNvPr>
          <p:cNvSpPr>
            <a:spLocks noGrp="1"/>
          </p:cNvSpPr>
          <p:nvPr>
            <p:ph type="ftr" sz="quarter" idx="10"/>
          </p:nvPr>
        </p:nvSpPr>
        <p:spPr>
          <a:xfrm>
            <a:off x="3124199" y="6565900"/>
            <a:ext cx="4006415" cy="2428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7410" name="Slide Number Placeholder 4">
            <a:extLst>
              <a:ext uri="{FF2B5EF4-FFF2-40B4-BE49-F238E27FC236}">
                <a16:creationId xmlns:a16="http://schemas.microsoft.com/office/drawing/2014/main" id="{538835DD-3386-4F74-AFA6-D78D70E7779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B264222-BCE1-4B0B-9B0C-7E95CC929EC8}" type="slidenum">
              <a:rPr lang="en-US" altLang="en-US" sz="1400"/>
              <a:pPr>
                <a:spcBef>
                  <a:spcPct val="0"/>
                </a:spcBef>
                <a:buFontTx/>
                <a:buNone/>
              </a:pPr>
              <a:t>3</a:t>
            </a:fld>
            <a:endParaRPr lang="en-US" altLang="en-US" sz="1400"/>
          </a:p>
        </p:txBody>
      </p:sp>
      <p:sp>
        <p:nvSpPr>
          <p:cNvPr id="448532" name="Rectangle 20">
            <a:extLst>
              <a:ext uri="{FF2B5EF4-FFF2-40B4-BE49-F238E27FC236}">
                <a16:creationId xmlns:a16="http://schemas.microsoft.com/office/drawing/2014/main" id="{4583D47C-CD03-5B47-B8EF-692F31BE7CCB}"/>
              </a:ext>
            </a:extLst>
          </p:cNvPr>
          <p:cNvSpPr>
            <a:spLocks noGrp="1" noChangeArrowheads="1"/>
          </p:cNvSpPr>
          <p:nvPr>
            <p:ph type="title"/>
          </p:nvPr>
        </p:nvSpPr>
        <p:spPr>
          <a:xfrm>
            <a:off x="-304800" y="228600"/>
            <a:ext cx="9296400" cy="457200"/>
          </a:xfrm>
        </p:spPr>
        <p:txBody>
          <a:bodyPr/>
          <a:lstStyle/>
          <a:p>
            <a:pPr eaLnBrk="1" hangingPunct="1">
              <a:defRPr/>
            </a:pPr>
            <a:r>
              <a:rPr lang="en-US" altLang="en-US" sz="3200" dirty="0">
                <a:ea typeface="ＭＳ Ｐゴシック" panose="020B0600070205080204" pitchFamily="34" charset="-128"/>
              </a:rPr>
              <a:t> </a:t>
            </a:r>
            <a:r>
              <a:rPr lang="en-US" altLang="en-US" sz="3200" dirty="0">
                <a:effectLst>
                  <a:outerShdw blurRad="38100" dist="38100" dir="2700000" algn="tl">
                    <a:srgbClr val="C0C0C0"/>
                  </a:outerShdw>
                </a:effectLst>
                <a:ea typeface="ＭＳ Ｐゴシック" panose="020B0600070205080204" pitchFamily="34" charset="-128"/>
              </a:rPr>
              <a:t>SIDIS kinematical coverage and observables</a:t>
            </a:r>
          </a:p>
        </p:txBody>
      </p:sp>
      <p:pic>
        <p:nvPicPr>
          <p:cNvPr id="17418" name="Picture 34" descr="newlogo">
            <a:extLst>
              <a:ext uri="{FF2B5EF4-FFF2-40B4-BE49-F238E27FC236}">
                <a16:creationId xmlns:a16="http://schemas.microsoft.com/office/drawing/2014/main" id="{89B9672A-2F08-4E82-A930-E7EC67051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819" y="2871544"/>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35">
            <a:extLst>
              <a:ext uri="{FF2B5EF4-FFF2-40B4-BE49-F238E27FC236}">
                <a16:creationId xmlns:a16="http://schemas.microsoft.com/office/drawing/2014/main" id="{18D7F458-5767-4BBE-ACC3-F6A723612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034" y="1913187"/>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7420" name="Text Box 78">
            <a:extLst>
              <a:ext uri="{FF2B5EF4-FFF2-40B4-BE49-F238E27FC236}">
                <a16:creationId xmlns:a16="http://schemas.microsoft.com/office/drawing/2014/main" id="{44A3CBA8-C17B-4D76-9167-B4426AC348BA}"/>
              </a:ext>
            </a:extLst>
          </p:cNvPr>
          <p:cNvSpPr txBox="1">
            <a:spLocks noChangeArrowheads="1"/>
          </p:cNvSpPr>
          <p:nvPr/>
        </p:nvSpPr>
        <p:spPr bwMode="auto">
          <a:xfrm>
            <a:off x="4419600" y="4495800"/>
            <a:ext cx="450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t>EIC</a:t>
            </a:r>
          </a:p>
        </p:txBody>
      </p:sp>
      <p:pic>
        <p:nvPicPr>
          <p:cNvPr id="17421" name="Picture 13" descr="hermeslogo">
            <a:extLst>
              <a:ext uri="{FF2B5EF4-FFF2-40B4-BE49-F238E27FC236}">
                <a16:creationId xmlns:a16="http://schemas.microsoft.com/office/drawing/2014/main" id="{535388AA-673D-487A-B2FB-494DCE5EC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795" y="1060782"/>
            <a:ext cx="838200" cy="6191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26" name="Picture 32" descr="txp_fig">
            <a:extLst>
              <a:ext uri="{FF2B5EF4-FFF2-40B4-BE49-F238E27FC236}">
                <a16:creationId xmlns:a16="http://schemas.microsoft.com/office/drawing/2014/main" id="{C8D30F27-F680-4237-8713-2C0D0BB9F4FE}"/>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61174" y="5162911"/>
            <a:ext cx="5213729" cy="36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37" descr="EICClogo.jpg">
            <a:extLst>
              <a:ext uri="{FF2B5EF4-FFF2-40B4-BE49-F238E27FC236}">
                <a16:creationId xmlns:a16="http://schemas.microsoft.com/office/drawing/2014/main" id="{F15E288B-1271-46A3-96CC-46D7F00DFF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974224"/>
            <a:ext cx="1179439" cy="64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12" descr="Screen Shot 2015-09-02 at 1.35.14 AM.png">
            <a:extLst>
              <a:ext uri="{FF2B5EF4-FFF2-40B4-BE49-F238E27FC236}">
                <a16:creationId xmlns:a16="http://schemas.microsoft.com/office/drawing/2014/main" id="{22BC9788-58E2-4C30-B33E-CB69BD018C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52334" y="3034470"/>
            <a:ext cx="3566357" cy="192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9" name="TextBox 13">
            <a:extLst>
              <a:ext uri="{FF2B5EF4-FFF2-40B4-BE49-F238E27FC236}">
                <a16:creationId xmlns:a16="http://schemas.microsoft.com/office/drawing/2014/main" id="{6FF91C22-80D5-4716-98CF-7FC51CFFBA5E}"/>
              </a:ext>
            </a:extLst>
          </p:cNvPr>
          <p:cNvSpPr txBox="1">
            <a:spLocks noChangeArrowheads="1"/>
          </p:cNvSpPr>
          <p:nvPr/>
        </p:nvSpPr>
        <p:spPr bwMode="auto">
          <a:xfrm>
            <a:off x="7130615" y="4013014"/>
            <a:ext cx="6479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t>JLab12</a:t>
            </a:r>
          </a:p>
        </p:txBody>
      </p:sp>
      <p:sp>
        <p:nvSpPr>
          <p:cNvPr id="17440" name="TextBox 14">
            <a:extLst>
              <a:ext uri="{FF2B5EF4-FFF2-40B4-BE49-F238E27FC236}">
                <a16:creationId xmlns:a16="http://schemas.microsoft.com/office/drawing/2014/main" id="{7A2461FF-2161-47CD-9EE7-9C66ECEA1606}"/>
              </a:ext>
            </a:extLst>
          </p:cNvPr>
          <p:cNvSpPr txBox="1">
            <a:spLocks noChangeArrowheads="1"/>
          </p:cNvSpPr>
          <p:nvPr/>
        </p:nvSpPr>
        <p:spPr bwMode="auto">
          <a:xfrm>
            <a:off x="7321316" y="3680045"/>
            <a:ext cx="12923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t>HERMES/JLab24</a:t>
            </a:r>
          </a:p>
        </p:txBody>
      </p:sp>
      <p:sp>
        <p:nvSpPr>
          <p:cNvPr id="17441" name="TextBox 15">
            <a:extLst>
              <a:ext uri="{FF2B5EF4-FFF2-40B4-BE49-F238E27FC236}">
                <a16:creationId xmlns:a16="http://schemas.microsoft.com/office/drawing/2014/main" id="{51D38E29-1863-4F87-AB96-1E74F1A3DF5F}"/>
              </a:ext>
            </a:extLst>
          </p:cNvPr>
          <p:cNvSpPr txBox="1">
            <a:spLocks noChangeArrowheads="1"/>
          </p:cNvSpPr>
          <p:nvPr/>
        </p:nvSpPr>
        <p:spPr bwMode="auto">
          <a:xfrm>
            <a:off x="7521692" y="3302324"/>
            <a:ext cx="8915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50" dirty="0"/>
              <a:t>COMPASS</a:t>
            </a:r>
          </a:p>
        </p:txBody>
      </p:sp>
      <p:pic>
        <p:nvPicPr>
          <p:cNvPr id="75" name="Picture 74" descr="Screen Shot 2018-12-06 at 8.50.35 AM.png">
            <a:extLst>
              <a:ext uri="{FF2B5EF4-FFF2-40B4-BE49-F238E27FC236}">
                <a16:creationId xmlns:a16="http://schemas.microsoft.com/office/drawing/2014/main" id="{7031AA47-750A-E048-84A1-BC8A10588F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7049" y="4965197"/>
            <a:ext cx="3489049" cy="1461315"/>
          </a:xfrm>
          <a:prstGeom prst="rect">
            <a:avLst/>
          </a:prstGeom>
        </p:spPr>
      </p:pic>
      <p:sp>
        <p:nvSpPr>
          <p:cNvPr id="76" name="TextBox 13">
            <a:extLst>
              <a:ext uri="{FF2B5EF4-FFF2-40B4-BE49-F238E27FC236}">
                <a16:creationId xmlns:a16="http://schemas.microsoft.com/office/drawing/2014/main" id="{2E1AF414-3E7F-9246-9AEB-E02763E939AD}"/>
              </a:ext>
            </a:extLst>
          </p:cNvPr>
          <p:cNvSpPr txBox="1">
            <a:spLocks noChangeArrowheads="1"/>
          </p:cNvSpPr>
          <p:nvPr/>
        </p:nvSpPr>
        <p:spPr bwMode="auto">
          <a:xfrm>
            <a:off x="7577524" y="5135840"/>
            <a:ext cx="1308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JLab7/9/11</a:t>
            </a:r>
          </a:p>
        </p:txBody>
      </p:sp>
      <p:grpSp>
        <p:nvGrpSpPr>
          <p:cNvPr id="5" name="Group 4">
            <a:extLst>
              <a:ext uri="{FF2B5EF4-FFF2-40B4-BE49-F238E27FC236}">
                <a16:creationId xmlns:a16="http://schemas.microsoft.com/office/drawing/2014/main" id="{7B4A3C41-291A-6C49-AC49-478CABE1CCE9}"/>
              </a:ext>
            </a:extLst>
          </p:cNvPr>
          <p:cNvGrpSpPr/>
          <p:nvPr/>
        </p:nvGrpSpPr>
        <p:grpSpPr>
          <a:xfrm>
            <a:off x="239690" y="951192"/>
            <a:ext cx="3646510" cy="3468407"/>
            <a:chOff x="239690" y="951192"/>
            <a:chExt cx="3646510" cy="3468407"/>
          </a:xfrm>
        </p:grpSpPr>
        <p:pic>
          <p:nvPicPr>
            <p:cNvPr id="41" name="Picture 27" descr="proton_quark_version_new006.gif">
              <a:extLst>
                <a:ext uri="{FF2B5EF4-FFF2-40B4-BE49-F238E27FC236}">
                  <a16:creationId xmlns:a16="http://schemas.microsoft.com/office/drawing/2014/main" id="{13B6CC05-AA41-AB48-A189-D8CAE5CAB92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584852">
              <a:off x="1032079" y="2156325"/>
              <a:ext cx="1922867" cy="1447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3CE683A4-6DF1-1D4C-A396-FEFCB99B449E}"/>
                </a:ext>
              </a:extLst>
            </p:cNvPr>
            <p:cNvCxnSpPr>
              <a:cxnSpLocks/>
            </p:cNvCxnSpPr>
            <p:nvPr/>
          </p:nvCxnSpPr>
          <p:spPr>
            <a:xfrm flipH="1" flipV="1">
              <a:off x="2388000" y="3507642"/>
              <a:ext cx="852358" cy="6403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674A350-E790-5C4E-9A8C-090893859A85}"/>
                </a:ext>
              </a:extLst>
            </p:cNvPr>
            <p:cNvCxnSpPr>
              <a:cxnSpLocks/>
            </p:cNvCxnSpPr>
            <p:nvPr/>
          </p:nvCxnSpPr>
          <p:spPr>
            <a:xfrm>
              <a:off x="2475852" y="3381641"/>
              <a:ext cx="824500" cy="5819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E49BB63-C9ED-9D41-A2E0-685F8C2A93AF}"/>
                </a:ext>
              </a:extLst>
            </p:cNvPr>
            <p:cNvCxnSpPr>
              <a:cxnSpLocks/>
            </p:cNvCxnSpPr>
            <p:nvPr/>
          </p:nvCxnSpPr>
          <p:spPr>
            <a:xfrm>
              <a:off x="367364" y="1571340"/>
              <a:ext cx="897587" cy="0"/>
            </a:xfrm>
            <a:prstGeom prst="line">
              <a:avLst/>
            </a:prstGeom>
            <a:ln w="158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1AB6C52-9E47-AD45-9555-78A4C07AC203}"/>
                </a:ext>
              </a:extLst>
            </p:cNvPr>
            <p:cNvCxnSpPr>
              <a:cxnSpLocks/>
            </p:cNvCxnSpPr>
            <p:nvPr/>
          </p:nvCxnSpPr>
          <p:spPr>
            <a:xfrm flipV="1">
              <a:off x="254706" y="3211011"/>
              <a:ext cx="1115549" cy="29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CDC56C7-EE01-634C-9B73-F11BF53E81A2}"/>
                </a:ext>
              </a:extLst>
            </p:cNvPr>
            <p:cNvCxnSpPr>
              <a:cxnSpLocks/>
              <a:endCxn id="67" idx="3"/>
            </p:cNvCxnSpPr>
            <p:nvPr/>
          </p:nvCxnSpPr>
          <p:spPr>
            <a:xfrm flipV="1">
              <a:off x="2278098" y="2501255"/>
              <a:ext cx="1179883" cy="152403"/>
            </a:xfrm>
            <a:prstGeom prst="line">
              <a:avLst/>
            </a:prstGeom>
            <a:ln>
              <a:gradFill>
                <a:gsLst>
                  <a:gs pos="42000">
                    <a:srgbClr val="0070C0"/>
                  </a:gs>
                  <a:gs pos="0">
                    <a:schemeClr val="accent1">
                      <a:lumMod val="45000"/>
                      <a:lumOff val="55000"/>
                    </a:schemeClr>
                  </a:gs>
                  <a:gs pos="96005">
                    <a:srgbClr val="DF8D10"/>
                  </a:gs>
                  <a:gs pos="45000">
                    <a:srgbClr val="E8F5F6"/>
                  </a:gs>
                  <a:gs pos="0">
                    <a:srgbClr val="E8F5F6"/>
                  </a:gs>
                  <a:gs pos="100000">
                    <a:schemeClr val="accent1">
                      <a:lumMod val="30000"/>
                      <a:lumOff val="70000"/>
                    </a:schemeClr>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5783828-67CE-B34B-8279-CBA9D83EF0A7}"/>
                </a:ext>
              </a:extLst>
            </p:cNvPr>
            <p:cNvCxnSpPr>
              <a:cxnSpLocks/>
            </p:cNvCxnSpPr>
            <p:nvPr/>
          </p:nvCxnSpPr>
          <p:spPr>
            <a:xfrm>
              <a:off x="239690" y="2546205"/>
              <a:ext cx="11529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Freeform 48">
              <a:extLst>
                <a:ext uri="{FF2B5EF4-FFF2-40B4-BE49-F238E27FC236}">
                  <a16:creationId xmlns:a16="http://schemas.microsoft.com/office/drawing/2014/main" id="{94D6D382-59C0-3A46-BC98-FEA3FB098F3E}"/>
                </a:ext>
              </a:extLst>
            </p:cNvPr>
            <p:cNvSpPr/>
            <p:nvPr/>
          </p:nvSpPr>
          <p:spPr>
            <a:xfrm rot="159408">
              <a:off x="1280275" y="1583670"/>
              <a:ext cx="825367" cy="828752"/>
            </a:xfrm>
            <a:custGeom>
              <a:avLst/>
              <a:gdLst>
                <a:gd name="connsiteX0" fmla="*/ 0 w 2453640"/>
                <a:gd name="connsiteY0" fmla="*/ 30795 h 1520044"/>
                <a:gd name="connsiteX1" fmla="*/ 502920 w 2453640"/>
                <a:gd name="connsiteY1" fmla="*/ 30795 h 1520044"/>
                <a:gd name="connsiteX2" fmla="*/ 411480 w 2453640"/>
                <a:gd name="connsiteY2" fmla="*/ 350835 h 1520044"/>
                <a:gd name="connsiteX3" fmla="*/ 914400 w 2453640"/>
                <a:gd name="connsiteY3" fmla="*/ 335595 h 1520044"/>
                <a:gd name="connsiteX4" fmla="*/ 746760 w 2453640"/>
                <a:gd name="connsiteY4" fmla="*/ 625155 h 1520044"/>
                <a:gd name="connsiteX5" fmla="*/ 1310640 w 2453640"/>
                <a:gd name="connsiteY5" fmla="*/ 609915 h 1520044"/>
                <a:gd name="connsiteX6" fmla="*/ 1097280 w 2453640"/>
                <a:gd name="connsiteY6" fmla="*/ 868995 h 1520044"/>
                <a:gd name="connsiteX7" fmla="*/ 1661160 w 2453640"/>
                <a:gd name="connsiteY7" fmla="*/ 868995 h 1520044"/>
                <a:gd name="connsiteX8" fmla="*/ 1493520 w 2453640"/>
                <a:gd name="connsiteY8" fmla="*/ 1158555 h 1520044"/>
                <a:gd name="connsiteX9" fmla="*/ 2072640 w 2453640"/>
                <a:gd name="connsiteY9" fmla="*/ 1173795 h 1520044"/>
                <a:gd name="connsiteX10" fmla="*/ 1935480 w 2453640"/>
                <a:gd name="connsiteY10" fmla="*/ 1493835 h 1520044"/>
                <a:gd name="connsiteX11" fmla="*/ 2453640 w 2453640"/>
                <a:gd name="connsiteY11" fmla="*/ 1478595 h 15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3640" h="1520044">
                  <a:moveTo>
                    <a:pt x="0" y="30795"/>
                  </a:moveTo>
                  <a:cubicBezTo>
                    <a:pt x="217170" y="4125"/>
                    <a:pt x="434340" y="-22545"/>
                    <a:pt x="502920" y="30795"/>
                  </a:cubicBezTo>
                  <a:cubicBezTo>
                    <a:pt x="571500" y="84135"/>
                    <a:pt x="342900" y="300035"/>
                    <a:pt x="411480" y="350835"/>
                  </a:cubicBezTo>
                  <a:cubicBezTo>
                    <a:pt x="480060" y="401635"/>
                    <a:pt x="858520" y="289875"/>
                    <a:pt x="914400" y="335595"/>
                  </a:cubicBezTo>
                  <a:cubicBezTo>
                    <a:pt x="970280" y="381315"/>
                    <a:pt x="680720" y="579435"/>
                    <a:pt x="746760" y="625155"/>
                  </a:cubicBezTo>
                  <a:cubicBezTo>
                    <a:pt x="812800" y="670875"/>
                    <a:pt x="1252220" y="569275"/>
                    <a:pt x="1310640" y="609915"/>
                  </a:cubicBezTo>
                  <a:cubicBezTo>
                    <a:pt x="1369060" y="650555"/>
                    <a:pt x="1038860" y="825815"/>
                    <a:pt x="1097280" y="868995"/>
                  </a:cubicBezTo>
                  <a:cubicBezTo>
                    <a:pt x="1155700" y="912175"/>
                    <a:pt x="1595120" y="820735"/>
                    <a:pt x="1661160" y="868995"/>
                  </a:cubicBezTo>
                  <a:cubicBezTo>
                    <a:pt x="1727200" y="917255"/>
                    <a:pt x="1424940" y="1107755"/>
                    <a:pt x="1493520" y="1158555"/>
                  </a:cubicBezTo>
                  <a:cubicBezTo>
                    <a:pt x="1562100" y="1209355"/>
                    <a:pt x="1998980" y="1117915"/>
                    <a:pt x="2072640" y="1173795"/>
                  </a:cubicBezTo>
                  <a:cubicBezTo>
                    <a:pt x="2146300" y="1229675"/>
                    <a:pt x="1871980" y="1443035"/>
                    <a:pt x="1935480" y="1493835"/>
                  </a:cubicBezTo>
                  <a:cubicBezTo>
                    <a:pt x="1998980" y="1544635"/>
                    <a:pt x="2226310" y="1511615"/>
                    <a:pt x="2453640" y="1478595"/>
                  </a:cubicBezTo>
                </a:path>
              </a:pathLst>
            </a:cu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57176C88-5A02-C843-AD70-B29197ADBA14}"/>
                </a:ext>
              </a:extLst>
            </p:cNvPr>
            <p:cNvSpPr/>
            <p:nvPr/>
          </p:nvSpPr>
          <p:spPr>
            <a:xfrm rot="2703404">
              <a:off x="1299917" y="1692945"/>
              <a:ext cx="644159" cy="384312"/>
            </a:xfrm>
            <a:prstGeom prst="rightArrow">
              <a:avLst/>
            </a:prstGeom>
            <a:solidFill>
              <a:srgbClr val="92D050">
                <a:alpha val="23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2E3967B3-D025-4748-B553-642A7012B5A0}"/>
                </a:ext>
              </a:extLst>
            </p:cNvPr>
            <p:cNvCxnSpPr>
              <a:cxnSpLocks/>
            </p:cNvCxnSpPr>
            <p:nvPr/>
          </p:nvCxnSpPr>
          <p:spPr>
            <a:xfrm flipV="1">
              <a:off x="1264951" y="1082968"/>
              <a:ext cx="670611" cy="488372"/>
            </a:xfrm>
            <a:prstGeom prst="line">
              <a:avLst/>
            </a:prstGeom>
            <a:ln w="6350">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21274D0-6FA0-3543-ADAD-864FFB600D5C}"/>
                </a:ext>
              </a:extLst>
            </p:cNvPr>
            <p:cNvSpPr txBox="1"/>
            <p:nvPr/>
          </p:nvSpPr>
          <p:spPr>
            <a:xfrm>
              <a:off x="284827" y="1152611"/>
              <a:ext cx="576454" cy="421939"/>
            </a:xfrm>
            <a:prstGeom prst="rect">
              <a:avLst/>
            </a:prstGeom>
            <a:noFill/>
          </p:spPr>
          <p:txBody>
            <a:bodyPr wrap="none" rtlCol="0">
              <a:spAutoFit/>
            </a:bodyPr>
            <a:lstStyle/>
            <a:p>
              <a:r>
                <a:rPr lang="en-US" i="1" dirty="0">
                  <a:solidFill>
                    <a:schemeClr val="accent2"/>
                  </a:solidFill>
                </a:rPr>
                <a:t>(</a:t>
              </a:r>
              <a:r>
                <a:rPr lang="en-US" i="1" dirty="0" err="1">
                  <a:solidFill>
                    <a:schemeClr val="accent2"/>
                  </a:solidFill>
                </a:rPr>
                <a:t>E,p</a:t>
              </a:r>
              <a:r>
                <a:rPr lang="en-US" i="1" dirty="0">
                  <a:solidFill>
                    <a:schemeClr val="accent2"/>
                  </a:solidFill>
                </a:rPr>
                <a:t>)</a:t>
              </a:r>
            </a:p>
          </p:txBody>
        </p:sp>
        <p:sp>
          <p:nvSpPr>
            <p:cNvPr id="53" name="TextBox 52">
              <a:extLst>
                <a:ext uri="{FF2B5EF4-FFF2-40B4-BE49-F238E27FC236}">
                  <a16:creationId xmlns:a16="http://schemas.microsoft.com/office/drawing/2014/main" id="{64B6E1CB-B68F-604D-85D1-2B6712B52E74}"/>
                </a:ext>
              </a:extLst>
            </p:cNvPr>
            <p:cNvSpPr txBox="1"/>
            <p:nvPr/>
          </p:nvSpPr>
          <p:spPr>
            <a:xfrm>
              <a:off x="1935562" y="951192"/>
              <a:ext cx="669780" cy="421939"/>
            </a:xfrm>
            <a:prstGeom prst="rect">
              <a:avLst/>
            </a:prstGeom>
            <a:noFill/>
          </p:spPr>
          <p:txBody>
            <a:bodyPr wrap="none" rtlCol="0">
              <a:spAutoFit/>
            </a:bodyPr>
            <a:lstStyle/>
            <a:p>
              <a:r>
                <a:rPr lang="en-US" i="1" dirty="0">
                  <a:solidFill>
                    <a:schemeClr val="accent2"/>
                  </a:solidFill>
                </a:rPr>
                <a:t>(</a:t>
              </a:r>
              <a:r>
                <a:rPr lang="en-US" i="1" dirty="0" err="1">
                  <a:solidFill>
                    <a:schemeClr val="accent2"/>
                  </a:solidFill>
                </a:rPr>
                <a:t>E’,p</a:t>
              </a:r>
              <a:r>
                <a:rPr lang="en-US" i="1" dirty="0">
                  <a:solidFill>
                    <a:schemeClr val="accent2"/>
                  </a:solidFill>
                </a:rPr>
                <a:t>’)</a:t>
              </a:r>
            </a:p>
          </p:txBody>
        </p:sp>
        <p:sp>
          <p:nvSpPr>
            <p:cNvPr id="54" name="TextBox 53">
              <a:extLst>
                <a:ext uri="{FF2B5EF4-FFF2-40B4-BE49-F238E27FC236}">
                  <a16:creationId xmlns:a16="http://schemas.microsoft.com/office/drawing/2014/main" id="{8F79C734-8B85-BB43-B965-584D815FCC45}"/>
                </a:ext>
              </a:extLst>
            </p:cNvPr>
            <p:cNvSpPr txBox="1"/>
            <p:nvPr/>
          </p:nvSpPr>
          <p:spPr>
            <a:xfrm>
              <a:off x="360463" y="2667342"/>
              <a:ext cx="275856" cy="421939"/>
            </a:xfrm>
            <a:prstGeom prst="rect">
              <a:avLst/>
            </a:prstGeom>
            <a:noFill/>
          </p:spPr>
          <p:txBody>
            <a:bodyPr wrap="none" rtlCol="0">
              <a:spAutoFit/>
            </a:bodyPr>
            <a:lstStyle/>
            <a:p>
              <a:r>
                <a:rPr lang="en-US" dirty="0"/>
                <a:t>N</a:t>
              </a:r>
            </a:p>
          </p:txBody>
        </p:sp>
        <p:sp>
          <p:nvSpPr>
            <p:cNvPr id="55" name="Freeform 54">
              <a:extLst>
                <a:ext uri="{FF2B5EF4-FFF2-40B4-BE49-F238E27FC236}">
                  <a16:creationId xmlns:a16="http://schemas.microsoft.com/office/drawing/2014/main" id="{7A7D5A27-2420-254B-A8F4-7937A5CB5E7C}"/>
                </a:ext>
              </a:extLst>
            </p:cNvPr>
            <p:cNvSpPr/>
            <p:nvPr/>
          </p:nvSpPr>
          <p:spPr>
            <a:xfrm>
              <a:off x="2828984" y="2535475"/>
              <a:ext cx="652181" cy="286127"/>
            </a:xfrm>
            <a:custGeom>
              <a:avLst/>
              <a:gdLst>
                <a:gd name="connsiteX0" fmla="*/ 1138522 w 1138522"/>
                <a:gd name="connsiteY0" fmla="*/ 0 h 746760"/>
                <a:gd name="connsiteX1" fmla="*/ 147922 w 1138522"/>
                <a:gd name="connsiteY1" fmla="*/ 274320 h 746760"/>
                <a:gd name="connsiteX2" fmla="*/ 10762 w 1138522"/>
                <a:gd name="connsiteY2" fmla="*/ 411480 h 746760"/>
                <a:gd name="connsiteX3" fmla="*/ 208882 w 1138522"/>
                <a:gd name="connsiteY3" fmla="*/ 533400 h 746760"/>
                <a:gd name="connsiteX4" fmla="*/ 1123282 w 1138522"/>
                <a:gd name="connsiteY4" fmla="*/ 746760 h 74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22" h="746760">
                  <a:moveTo>
                    <a:pt x="1138522" y="0"/>
                  </a:moveTo>
                  <a:cubicBezTo>
                    <a:pt x="737202" y="102870"/>
                    <a:pt x="335882" y="205740"/>
                    <a:pt x="147922" y="274320"/>
                  </a:cubicBezTo>
                  <a:cubicBezTo>
                    <a:pt x="-40038" y="342900"/>
                    <a:pt x="602" y="368300"/>
                    <a:pt x="10762" y="411480"/>
                  </a:cubicBezTo>
                  <a:cubicBezTo>
                    <a:pt x="20922" y="454660"/>
                    <a:pt x="23462" y="477520"/>
                    <a:pt x="208882" y="533400"/>
                  </a:cubicBezTo>
                  <a:cubicBezTo>
                    <a:pt x="394302" y="589280"/>
                    <a:pt x="758792" y="668020"/>
                    <a:pt x="1123282" y="746760"/>
                  </a:cubicBezTo>
                </a:path>
              </a:pathLst>
            </a:custGeom>
            <a:no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B5207EFE-2D18-F343-8C4F-3092D730373B}"/>
                </a:ext>
              </a:extLst>
            </p:cNvPr>
            <p:cNvSpPr/>
            <p:nvPr/>
          </p:nvSpPr>
          <p:spPr>
            <a:xfrm rot="1052882">
              <a:off x="2782105" y="2799310"/>
              <a:ext cx="627549" cy="387053"/>
            </a:xfrm>
            <a:custGeom>
              <a:avLst/>
              <a:gdLst>
                <a:gd name="connsiteX0" fmla="*/ 1138522 w 1138522"/>
                <a:gd name="connsiteY0" fmla="*/ 0 h 746760"/>
                <a:gd name="connsiteX1" fmla="*/ 147922 w 1138522"/>
                <a:gd name="connsiteY1" fmla="*/ 274320 h 746760"/>
                <a:gd name="connsiteX2" fmla="*/ 10762 w 1138522"/>
                <a:gd name="connsiteY2" fmla="*/ 411480 h 746760"/>
                <a:gd name="connsiteX3" fmla="*/ 208882 w 1138522"/>
                <a:gd name="connsiteY3" fmla="*/ 533400 h 746760"/>
                <a:gd name="connsiteX4" fmla="*/ 1123282 w 1138522"/>
                <a:gd name="connsiteY4" fmla="*/ 746760 h 74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22" h="746760">
                  <a:moveTo>
                    <a:pt x="1138522" y="0"/>
                  </a:moveTo>
                  <a:cubicBezTo>
                    <a:pt x="737202" y="102870"/>
                    <a:pt x="335882" y="205740"/>
                    <a:pt x="147922" y="274320"/>
                  </a:cubicBezTo>
                  <a:cubicBezTo>
                    <a:pt x="-40038" y="342900"/>
                    <a:pt x="602" y="368300"/>
                    <a:pt x="10762" y="411480"/>
                  </a:cubicBezTo>
                  <a:cubicBezTo>
                    <a:pt x="20922" y="454660"/>
                    <a:pt x="23462" y="477520"/>
                    <a:pt x="208882" y="533400"/>
                  </a:cubicBezTo>
                  <a:cubicBezTo>
                    <a:pt x="394302" y="589280"/>
                    <a:pt x="758792" y="668020"/>
                    <a:pt x="1123282" y="746760"/>
                  </a:cubicBezTo>
                </a:path>
              </a:pathLst>
            </a:custGeom>
            <a:no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4EECB962-A025-284B-9042-F3FFD0FFB98D}"/>
                </a:ext>
              </a:extLst>
            </p:cNvPr>
            <p:cNvSpPr/>
            <p:nvPr/>
          </p:nvSpPr>
          <p:spPr>
            <a:xfrm rot="1682339">
              <a:off x="2757442" y="3205330"/>
              <a:ext cx="717014" cy="419615"/>
            </a:xfrm>
            <a:custGeom>
              <a:avLst/>
              <a:gdLst>
                <a:gd name="connsiteX0" fmla="*/ 1138522 w 1138522"/>
                <a:gd name="connsiteY0" fmla="*/ 0 h 746760"/>
                <a:gd name="connsiteX1" fmla="*/ 147922 w 1138522"/>
                <a:gd name="connsiteY1" fmla="*/ 274320 h 746760"/>
                <a:gd name="connsiteX2" fmla="*/ 10762 w 1138522"/>
                <a:gd name="connsiteY2" fmla="*/ 411480 h 746760"/>
                <a:gd name="connsiteX3" fmla="*/ 208882 w 1138522"/>
                <a:gd name="connsiteY3" fmla="*/ 533400 h 746760"/>
                <a:gd name="connsiteX4" fmla="*/ 1123282 w 1138522"/>
                <a:gd name="connsiteY4" fmla="*/ 746760 h 74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22" h="746760">
                  <a:moveTo>
                    <a:pt x="1138522" y="0"/>
                  </a:moveTo>
                  <a:cubicBezTo>
                    <a:pt x="737202" y="102870"/>
                    <a:pt x="335882" y="205740"/>
                    <a:pt x="147922" y="274320"/>
                  </a:cubicBezTo>
                  <a:cubicBezTo>
                    <a:pt x="-40038" y="342900"/>
                    <a:pt x="602" y="368300"/>
                    <a:pt x="10762" y="411480"/>
                  </a:cubicBezTo>
                  <a:cubicBezTo>
                    <a:pt x="20922" y="454660"/>
                    <a:pt x="23462" y="477520"/>
                    <a:pt x="208882" y="533400"/>
                  </a:cubicBezTo>
                  <a:cubicBezTo>
                    <a:pt x="394302" y="589280"/>
                    <a:pt x="758792" y="668020"/>
                    <a:pt x="1123282" y="746760"/>
                  </a:cubicBezTo>
                </a:path>
              </a:pathLst>
            </a:custGeom>
            <a:no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B71A6AB-85FE-F94B-88B5-B549635A2DAC}"/>
                </a:ext>
              </a:extLst>
            </p:cNvPr>
            <p:cNvSpPr txBox="1"/>
            <p:nvPr/>
          </p:nvSpPr>
          <p:spPr>
            <a:xfrm>
              <a:off x="2237598" y="2290461"/>
              <a:ext cx="356188" cy="461665"/>
            </a:xfrm>
            <a:prstGeom prst="rect">
              <a:avLst/>
            </a:prstGeom>
            <a:noFill/>
          </p:spPr>
          <p:txBody>
            <a:bodyPr wrap="none" rtlCol="0">
              <a:spAutoFit/>
            </a:bodyPr>
            <a:lstStyle/>
            <a:p>
              <a:r>
                <a:rPr lang="en-US" dirty="0"/>
                <a:t>u</a:t>
              </a:r>
            </a:p>
          </p:txBody>
        </p:sp>
        <p:sp>
          <p:nvSpPr>
            <p:cNvPr id="59" name="TextBox 58">
              <a:extLst>
                <a:ext uri="{FF2B5EF4-FFF2-40B4-BE49-F238E27FC236}">
                  <a16:creationId xmlns:a16="http://schemas.microsoft.com/office/drawing/2014/main" id="{C0B03022-B4DA-E949-991E-C9906147F186}"/>
                </a:ext>
              </a:extLst>
            </p:cNvPr>
            <p:cNvSpPr txBox="1"/>
            <p:nvPr/>
          </p:nvSpPr>
          <p:spPr>
            <a:xfrm>
              <a:off x="1549662" y="3094109"/>
              <a:ext cx="241130" cy="421939"/>
            </a:xfrm>
            <a:prstGeom prst="rect">
              <a:avLst/>
            </a:prstGeom>
            <a:noFill/>
          </p:spPr>
          <p:txBody>
            <a:bodyPr wrap="none" rtlCol="0">
              <a:spAutoFit/>
            </a:bodyPr>
            <a:lstStyle/>
            <a:p>
              <a:r>
                <a:rPr lang="en-US" dirty="0"/>
                <a:t>d</a:t>
              </a:r>
            </a:p>
          </p:txBody>
        </p:sp>
        <p:sp>
          <p:nvSpPr>
            <p:cNvPr id="60" name="TextBox 59">
              <a:extLst>
                <a:ext uri="{FF2B5EF4-FFF2-40B4-BE49-F238E27FC236}">
                  <a16:creationId xmlns:a16="http://schemas.microsoft.com/office/drawing/2014/main" id="{31DE118E-E82F-2140-BA78-5169A418103F}"/>
                </a:ext>
              </a:extLst>
            </p:cNvPr>
            <p:cNvSpPr txBox="1"/>
            <p:nvPr/>
          </p:nvSpPr>
          <p:spPr>
            <a:xfrm>
              <a:off x="2229200" y="2945458"/>
              <a:ext cx="241130" cy="421939"/>
            </a:xfrm>
            <a:prstGeom prst="rect">
              <a:avLst/>
            </a:prstGeom>
            <a:noFill/>
          </p:spPr>
          <p:txBody>
            <a:bodyPr wrap="none" rtlCol="0">
              <a:spAutoFit/>
            </a:bodyPr>
            <a:lstStyle/>
            <a:p>
              <a:r>
                <a:rPr lang="en-US" dirty="0"/>
                <a:t>u</a:t>
              </a:r>
            </a:p>
          </p:txBody>
        </p:sp>
        <p:sp>
          <p:nvSpPr>
            <p:cNvPr id="61" name="Right Arrow 60">
              <a:extLst>
                <a:ext uri="{FF2B5EF4-FFF2-40B4-BE49-F238E27FC236}">
                  <a16:creationId xmlns:a16="http://schemas.microsoft.com/office/drawing/2014/main" id="{3C6D0E76-0AFE-0045-82BB-0FFDBBE6D7BD}"/>
                </a:ext>
              </a:extLst>
            </p:cNvPr>
            <p:cNvSpPr/>
            <p:nvPr/>
          </p:nvSpPr>
          <p:spPr>
            <a:xfrm rot="10800000">
              <a:off x="872357" y="2583774"/>
              <a:ext cx="444179" cy="518840"/>
            </a:xfrm>
            <a:prstGeom prst="rightArrow">
              <a:avLst/>
            </a:prstGeom>
            <a:solidFill>
              <a:srgbClr val="D0A914">
                <a:alpha val="43137"/>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34E72114-4535-C24F-891F-1247E974BAA6}"/>
                </a:ext>
              </a:extLst>
            </p:cNvPr>
            <p:cNvGrpSpPr/>
            <p:nvPr/>
          </p:nvGrpSpPr>
          <p:grpSpPr>
            <a:xfrm>
              <a:off x="3178875" y="3819302"/>
              <a:ext cx="383861" cy="600297"/>
              <a:chOff x="4799221" y="4002549"/>
              <a:chExt cx="567024" cy="656816"/>
            </a:xfrm>
          </p:grpSpPr>
          <p:sp>
            <p:nvSpPr>
              <p:cNvPr id="73" name="Oval 72">
                <a:extLst>
                  <a:ext uri="{FF2B5EF4-FFF2-40B4-BE49-F238E27FC236}">
                    <a16:creationId xmlns:a16="http://schemas.microsoft.com/office/drawing/2014/main" id="{EDCCB951-2CB1-904A-9B4A-4A7F64BB62CB}"/>
                  </a:ext>
                </a:extLst>
              </p:cNvPr>
              <p:cNvSpPr/>
              <p:nvPr/>
            </p:nvSpPr>
            <p:spPr>
              <a:xfrm>
                <a:off x="4860550" y="4002549"/>
                <a:ext cx="505695" cy="656816"/>
              </a:xfrm>
              <a:prstGeom prst="ellipse">
                <a:avLst/>
              </a:prstGeom>
              <a:solidFill>
                <a:schemeClr val="accent5">
                  <a:lumMod val="9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21943E1-A9E3-4744-BE67-302FC84E21E1}"/>
                  </a:ext>
                </a:extLst>
              </p:cNvPr>
              <p:cNvSpPr txBox="1"/>
              <p:nvPr/>
            </p:nvSpPr>
            <p:spPr>
              <a:xfrm>
                <a:off x="4799221" y="4026776"/>
                <a:ext cx="389850" cy="461664"/>
              </a:xfrm>
              <a:prstGeom prst="rect">
                <a:avLst/>
              </a:prstGeom>
              <a:noFill/>
            </p:spPr>
            <p:txBody>
              <a:bodyPr wrap="none" rtlCol="0">
                <a:spAutoFit/>
              </a:bodyPr>
              <a:lstStyle/>
              <a:p>
                <a:r>
                  <a:rPr lang="en-US" dirty="0">
                    <a:solidFill>
                      <a:srgbClr val="C01C68"/>
                    </a:solidFill>
                  </a:rPr>
                  <a:t>B</a:t>
                </a:r>
              </a:p>
            </p:txBody>
          </p:sp>
        </p:grpSp>
        <p:grpSp>
          <p:nvGrpSpPr>
            <p:cNvPr id="63" name="Group 62">
              <a:extLst>
                <a:ext uri="{FF2B5EF4-FFF2-40B4-BE49-F238E27FC236}">
                  <a16:creationId xmlns:a16="http://schemas.microsoft.com/office/drawing/2014/main" id="{AFF4DFD9-4EE1-3747-8A46-66C128223EC1}"/>
                </a:ext>
              </a:extLst>
            </p:cNvPr>
            <p:cNvGrpSpPr/>
            <p:nvPr/>
          </p:nvGrpSpPr>
          <p:grpSpPr>
            <a:xfrm>
              <a:off x="3307973" y="3221011"/>
              <a:ext cx="400181" cy="551842"/>
              <a:chOff x="8185675" y="4000233"/>
              <a:chExt cx="591132" cy="603799"/>
            </a:xfrm>
          </p:grpSpPr>
          <p:sp>
            <p:nvSpPr>
              <p:cNvPr id="71" name="Oval 70">
                <a:extLst>
                  <a:ext uri="{FF2B5EF4-FFF2-40B4-BE49-F238E27FC236}">
                    <a16:creationId xmlns:a16="http://schemas.microsoft.com/office/drawing/2014/main" id="{ABDEF1FB-CD17-4B45-AB72-3D10F99FEC07}"/>
                  </a:ext>
                </a:extLst>
              </p:cNvPr>
              <p:cNvSpPr/>
              <p:nvPr/>
            </p:nvSpPr>
            <p:spPr>
              <a:xfrm>
                <a:off x="8185675" y="4000233"/>
                <a:ext cx="518823" cy="558847"/>
              </a:xfrm>
              <a:prstGeom prst="ellipse">
                <a:avLst/>
              </a:prstGeom>
              <a:solidFill>
                <a:srgbClr val="FFC000"/>
              </a:solid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7116E5D-7655-704B-B1CE-443A85702A0F}"/>
                  </a:ext>
                </a:extLst>
              </p:cNvPr>
              <p:cNvSpPr txBox="1"/>
              <p:nvPr/>
            </p:nvSpPr>
            <p:spPr>
              <a:xfrm>
                <a:off x="8203937" y="4012935"/>
                <a:ext cx="572870" cy="591097"/>
              </a:xfrm>
              <a:prstGeom prst="rect">
                <a:avLst/>
              </a:prstGeom>
              <a:noFill/>
            </p:spPr>
            <p:txBody>
              <a:bodyPr wrap="none" rtlCol="0">
                <a:spAutoFit/>
              </a:bodyPr>
              <a:lstStyle/>
              <a:p>
                <a:r>
                  <a:rPr lang="en-US" sz="2000" dirty="0">
                    <a:solidFill>
                      <a:srgbClr val="C01C68"/>
                    </a:solidFill>
                  </a:rPr>
                  <a:t>h</a:t>
                </a:r>
              </a:p>
            </p:txBody>
          </p:sp>
        </p:grpSp>
        <p:grpSp>
          <p:nvGrpSpPr>
            <p:cNvPr id="64" name="Group 63">
              <a:extLst>
                <a:ext uri="{FF2B5EF4-FFF2-40B4-BE49-F238E27FC236}">
                  <a16:creationId xmlns:a16="http://schemas.microsoft.com/office/drawing/2014/main" id="{4A865B2D-652D-8D45-A6DA-51102DEAEE57}"/>
                </a:ext>
              </a:extLst>
            </p:cNvPr>
            <p:cNvGrpSpPr/>
            <p:nvPr/>
          </p:nvGrpSpPr>
          <p:grpSpPr>
            <a:xfrm>
              <a:off x="3388227" y="2641249"/>
              <a:ext cx="497973" cy="540233"/>
              <a:chOff x="7673422" y="5332761"/>
              <a:chExt cx="880857" cy="508490"/>
            </a:xfrm>
          </p:grpSpPr>
          <p:sp>
            <p:nvSpPr>
              <p:cNvPr id="69" name="Oval 68">
                <a:extLst>
                  <a:ext uri="{FF2B5EF4-FFF2-40B4-BE49-F238E27FC236}">
                    <a16:creationId xmlns:a16="http://schemas.microsoft.com/office/drawing/2014/main" id="{15C586E1-0CF3-3A42-ADFC-D3DA82E73282}"/>
                  </a:ext>
                </a:extLst>
              </p:cNvPr>
              <p:cNvSpPr/>
              <p:nvPr/>
            </p:nvSpPr>
            <p:spPr>
              <a:xfrm>
                <a:off x="7770209" y="5344439"/>
                <a:ext cx="518823" cy="478324"/>
              </a:xfrm>
              <a:prstGeom prst="ellipse">
                <a:avLst/>
              </a:prstGeom>
              <a:solidFill>
                <a:srgbClr val="FFC000"/>
              </a:solid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E4D5B24C-8801-F743-BFA7-3C0CA412BC82}"/>
                  </a:ext>
                </a:extLst>
              </p:cNvPr>
              <p:cNvSpPr txBox="1"/>
              <p:nvPr/>
            </p:nvSpPr>
            <p:spPr>
              <a:xfrm>
                <a:off x="7673422" y="5332761"/>
                <a:ext cx="880857" cy="508490"/>
              </a:xfrm>
              <a:prstGeom prst="rect">
                <a:avLst/>
              </a:prstGeom>
              <a:noFill/>
            </p:spPr>
            <p:txBody>
              <a:bodyPr wrap="none" rtlCol="0">
                <a:spAutoFit/>
              </a:bodyPr>
              <a:lstStyle/>
              <a:p>
                <a:r>
                  <a:rPr lang="en-US" sz="2000" dirty="0">
                    <a:solidFill>
                      <a:srgbClr val="C01C68"/>
                    </a:solidFill>
                    <a:latin typeface="Symbol" pitchFamily="2" charset="2"/>
                  </a:rPr>
                  <a:t>p</a:t>
                </a:r>
                <a:r>
                  <a:rPr lang="en-US" sz="2000" baseline="30000" dirty="0">
                    <a:solidFill>
                      <a:srgbClr val="C01C68"/>
                    </a:solidFill>
                    <a:latin typeface="Symbol" pitchFamily="2" charset="2"/>
                  </a:rPr>
                  <a:t>+</a:t>
                </a:r>
              </a:p>
            </p:txBody>
          </p:sp>
        </p:grpSp>
        <p:grpSp>
          <p:nvGrpSpPr>
            <p:cNvPr id="66" name="Group 65">
              <a:extLst>
                <a:ext uri="{FF2B5EF4-FFF2-40B4-BE49-F238E27FC236}">
                  <a16:creationId xmlns:a16="http://schemas.microsoft.com/office/drawing/2014/main" id="{22B0E8FD-2CAB-954F-915C-BA270C1A3B88}"/>
                </a:ext>
              </a:extLst>
            </p:cNvPr>
            <p:cNvGrpSpPr/>
            <p:nvPr/>
          </p:nvGrpSpPr>
          <p:grpSpPr>
            <a:xfrm>
              <a:off x="3345584" y="2068081"/>
              <a:ext cx="486578" cy="540232"/>
              <a:chOff x="7663308" y="5226289"/>
              <a:chExt cx="791706" cy="641827"/>
            </a:xfrm>
          </p:grpSpPr>
          <p:sp>
            <p:nvSpPr>
              <p:cNvPr id="67" name="Oval 66">
                <a:extLst>
                  <a:ext uri="{FF2B5EF4-FFF2-40B4-BE49-F238E27FC236}">
                    <a16:creationId xmlns:a16="http://schemas.microsoft.com/office/drawing/2014/main" id="{558720AB-0E54-4540-AF6C-ABCB25596C02}"/>
                  </a:ext>
                </a:extLst>
              </p:cNvPr>
              <p:cNvSpPr/>
              <p:nvPr/>
            </p:nvSpPr>
            <p:spPr>
              <a:xfrm>
                <a:off x="7770209" y="5263916"/>
                <a:ext cx="518823" cy="558847"/>
              </a:xfrm>
              <a:prstGeom prst="ellipse">
                <a:avLst/>
              </a:prstGeom>
              <a:solidFill>
                <a:srgbClr val="FFC000"/>
              </a:solidFill>
              <a:ln>
                <a:solidFill>
                  <a:srgbClr val="DF8D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56E1770A-FE9D-9F4B-BA49-EC96220ABB1A}"/>
                  </a:ext>
                </a:extLst>
              </p:cNvPr>
              <p:cNvSpPr txBox="1"/>
              <p:nvPr/>
            </p:nvSpPr>
            <p:spPr>
              <a:xfrm>
                <a:off x="7663308" y="5226289"/>
                <a:ext cx="791706" cy="641827"/>
              </a:xfrm>
              <a:prstGeom prst="rect">
                <a:avLst/>
              </a:prstGeom>
              <a:noFill/>
            </p:spPr>
            <p:txBody>
              <a:bodyPr wrap="none" rtlCol="0">
                <a:spAutoFit/>
              </a:bodyPr>
              <a:lstStyle/>
              <a:p>
                <a:r>
                  <a:rPr lang="en-US" sz="2000" dirty="0">
                    <a:solidFill>
                      <a:srgbClr val="C01C68"/>
                    </a:solidFill>
                    <a:latin typeface="Symbol" pitchFamily="2" charset="2"/>
                  </a:rPr>
                  <a:t>r</a:t>
                </a:r>
                <a:r>
                  <a:rPr lang="en-US" sz="2000" baseline="30000" dirty="0">
                    <a:solidFill>
                      <a:srgbClr val="C01C68"/>
                    </a:solidFill>
                    <a:latin typeface="Symbol" pitchFamily="2" charset="2"/>
                  </a:rPr>
                  <a:t>0</a:t>
                </a:r>
              </a:p>
            </p:txBody>
          </p:sp>
        </p:grpSp>
        <p:sp>
          <p:nvSpPr>
            <p:cNvPr id="17412" name="Line 5">
              <a:extLst>
                <a:ext uri="{FF2B5EF4-FFF2-40B4-BE49-F238E27FC236}">
                  <a16:creationId xmlns:a16="http://schemas.microsoft.com/office/drawing/2014/main" id="{CBB87DC4-72E1-4429-BD26-5EE58310DDE4}"/>
                </a:ext>
              </a:extLst>
            </p:cNvPr>
            <p:cNvSpPr>
              <a:spLocks noChangeShapeType="1"/>
            </p:cNvSpPr>
            <p:nvPr/>
          </p:nvSpPr>
          <p:spPr bwMode="auto">
            <a:xfrm flipV="1">
              <a:off x="809673" y="1824769"/>
              <a:ext cx="453735" cy="513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6">
              <a:extLst>
                <a:ext uri="{FF2B5EF4-FFF2-40B4-BE49-F238E27FC236}">
                  <a16:creationId xmlns:a16="http://schemas.microsoft.com/office/drawing/2014/main" id="{880D84AB-1F77-4F96-A6F7-5961A39F4744}"/>
                </a:ext>
              </a:extLst>
            </p:cNvPr>
            <p:cNvSpPr>
              <a:spLocks noChangeShapeType="1"/>
            </p:cNvSpPr>
            <p:nvPr/>
          </p:nvSpPr>
          <p:spPr bwMode="auto">
            <a:xfrm flipH="1">
              <a:off x="2278097" y="1783268"/>
              <a:ext cx="85247" cy="3582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Line 8">
              <a:extLst>
                <a:ext uri="{FF2B5EF4-FFF2-40B4-BE49-F238E27FC236}">
                  <a16:creationId xmlns:a16="http://schemas.microsoft.com/office/drawing/2014/main" id="{34421997-AA85-4152-8B61-BE20AB192A07}"/>
                </a:ext>
              </a:extLst>
            </p:cNvPr>
            <p:cNvSpPr>
              <a:spLocks noChangeShapeType="1"/>
            </p:cNvSpPr>
            <p:nvPr/>
          </p:nvSpPr>
          <p:spPr bwMode="auto">
            <a:xfrm flipH="1">
              <a:off x="2984442" y="1802319"/>
              <a:ext cx="255916" cy="46407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2" name="TextBox 50">
              <a:extLst>
                <a:ext uri="{FF2B5EF4-FFF2-40B4-BE49-F238E27FC236}">
                  <a16:creationId xmlns:a16="http://schemas.microsoft.com/office/drawing/2014/main" id="{13C5BC34-5EE4-40FA-B211-36120E8665D2}"/>
                </a:ext>
              </a:extLst>
            </p:cNvPr>
            <p:cNvSpPr txBox="1">
              <a:spLocks noChangeArrowheads="1"/>
            </p:cNvSpPr>
            <p:nvPr/>
          </p:nvSpPr>
          <p:spPr bwMode="auto">
            <a:xfrm>
              <a:off x="2328594" y="1417047"/>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t>x</a:t>
              </a:r>
            </a:p>
          </p:txBody>
        </p:sp>
        <p:sp>
          <p:nvSpPr>
            <p:cNvPr id="17423" name="TextBox 51">
              <a:extLst>
                <a:ext uri="{FF2B5EF4-FFF2-40B4-BE49-F238E27FC236}">
                  <a16:creationId xmlns:a16="http://schemas.microsoft.com/office/drawing/2014/main" id="{DA24500B-00B7-4CD8-999D-5DDE930F2324}"/>
                </a:ext>
              </a:extLst>
            </p:cNvPr>
            <p:cNvSpPr txBox="1">
              <a:spLocks noChangeArrowheads="1"/>
            </p:cNvSpPr>
            <p:nvPr/>
          </p:nvSpPr>
          <p:spPr bwMode="auto">
            <a:xfrm>
              <a:off x="502955" y="1679738"/>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t>y</a:t>
              </a:r>
            </a:p>
          </p:txBody>
        </p:sp>
        <p:sp>
          <p:nvSpPr>
            <p:cNvPr id="17424" name="TextBox 52">
              <a:extLst>
                <a:ext uri="{FF2B5EF4-FFF2-40B4-BE49-F238E27FC236}">
                  <a16:creationId xmlns:a16="http://schemas.microsoft.com/office/drawing/2014/main" id="{60C4A986-E97A-4D09-BE21-DA2E811BEEF8}"/>
                </a:ext>
              </a:extLst>
            </p:cNvPr>
            <p:cNvSpPr txBox="1">
              <a:spLocks noChangeArrowheads="1"/>
            </p:cNvSpPr>
            <p:nvPr/>
          </p:nvSpPr>
          <p:spPr bwMode="auto">
            <a:xfrm>
              <a:off x="3018763" y="1427353"/>
              <a:ext cx="37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t>z</a:t>
              </a:r>
            </a:p>
          </p:txBody>
        </p:sp>
        <p:sp>
          <p:nvSpPr>
            <p:cNvPr id="2" name="TextBox 1">
              <a:extLst>
                <a:ext uri="{FF2B5EF4-FFF2-40B4-BE49-F238E27FC236}">
                  <a16:creationId xmlns:a16="http://schemas.microsoft.com/office/drawing/2014/main" id="{78D52EB3-BF9B-9B41-BCC9-B7219CB5BD56}"/>
                </a:ext>
              </a:extLst>
            </p:cNvPr>
            <p:cNvSpPr txBox="1"/>
            <p:nvPr/>
          </p:nvSpPr>
          <p:spPr>
            <a:xfrm>
              <a:off x="1455421" y="2450929"/>
              <a:ext cx="298480" cy="338554"/>
            </a:xfrm>
            <a:prstGeom prst="rect">
              <a:avLst/>
            </a:prstGeom>
            <a:noFill/>
          </p:spPr>
          <p:txBody>
            <a:bodyPr wrap="none" rtlCol="0">
              <a:spAutoFit/>
            </a:bodyPr>
            <a:lstStyle/>
            <a:p>
              <a:r>
                <a:rPr lang="en-US" sz="1600" dirty="0"/>
                <a:t>q</a:t>
              </a:r>
            </a:p>
          </p:txBody>
        </p:sp>
        <p:sp>
          <p:nvSpPr>
            <p:cNvPr id="77" name="TextBox 76">
              <a:extLst>
                <a:ext uri="{FF2B5EF4-FFF2-40B4-BE49-F238E27FC236}">
                  <a16:creationId xmlns:a16="http://schemas.microsoft.com/office/drawing/2014/main" id="{255722C2-A9C0-9B4D-9077-23DDB2B2E216}"/>
                </a:ext>
              </a:extLst>
            </p:cNvPr>
            <p:cNvSpPr txBox="1"/>
            <p:nvPr/>
          </p:nvSpPr>
          <p:spPr>
            <a:xfrm>
              <a:off x="1447800" y="2174056"/>
              <a:ext cx="298480" cy="338554"/>
            </a:xfrm>
            <a:prstGeom prst="rect">
              <a:avLst/>
            </a:prstGeom>
            <a:noFill/>
          </p:spPr>
          <p:txBody>
            <a:bodyPr wrap="none" rtlCol="0">
              <a:spAutoFit/>
            </a:bodyPr>
            <a:lstStyle/>
            <a:p>
              <a:r>
                <a:rPr lang="en-US" sz="1600" dirty="0"/>
                <a:t>q</a:t>
              </a:r>
            </a:p>
          </p:txBody>
        </p:sp>
        <p:cxnSp>
          <p:nvCxnSpPr>
            <p:cNvPr id="6" name="Straight Connector 5">
              <a:extLst>
                <a:ext uri="{FF2B5EF4-FFF2-40B4-BE49-F238E27FC236}">
                  <a16:creationId xmlns:a16="http://schemas.microsoft.com/office/drawing/2014/main" id="{1B07C6FE-39E0-FC4A-9E77-FB591ABBBC03}"/>
                </a:ext>
              </a:extLst>
            </p:cNvPr>
            <p:cNvCxnSpPr/>
            <p:nvPr/>
          </p:nvCxnSpPr>
          <p:spPr>
            <a:xfrm>
              <a:off x="1519660" y="2560320"/>
              <a:ext cx="13821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8" name="Picture 7">
            <a:extLst>
              <a:ext uri="{FF2B5EF4-FFF2-40B4-BE49-F238E27FC236}">
                <a16:creationId xmlns:a16="http://schemas.microsoft.com/office/drawing/2014/main" id="{F85CC96B-8412-ED43-A644-A54E2B3A3D4D}"/>
              </a:ext>
            </a:extLst>
          </p:cNvPr>
          <p:cNvPicPr>
            <a:picLocks noChangeAspect="1"/>
          </p:cNvPicPr>
          <p:nvPr/>
        </p:nvPicPr>
        <p:blipFill>
          <a:blip r:embed="rId12"/>
          <a:stretch>
            <a:fillRect/>
          </a:stretch>
        </p:blipFill>
        <p:spPr>
          <a:xfrm>
            <a:off x="5148592" y="835125"/>
            <a:ext cx="3976278" cy="2175100"/>
          </a:xfrm>
          <a:prstGeom prst="rect">
            <a:avLst/>
          </a:prstGeom>
        </p:spPr>
      </p:pic>
      <p:sp>
        <p:nvSpPr>
          <p:cNvPr id="4" name="TextBox 3">
            <a:extLst>
              <a:ext uri="{FF2B5EF4-FFF2-40B4-BE49-F238E27FC236}">
                <a16:creationId xmlns:a16="http://schemas.microsoft.com/office/drawing/2014/main" id="{A9152EE7-741E-924D-91DD-2C3A80023E93}"/>
              </a:ext>
            </a:extLst>
          </p:cNvPr>
          <p:cNvSpPr txBox="1"/>
          <p:nvPr/>
        </p:nvSpPr>
        <p:spPr>
          <a:xfrm>
            <a:off x="636319" y="5736246"/>
            <a:ext cx="4893885" cy="646331"/>
          </a:xfrm>
          <a:prstGeom prst="rect">
            <a:avLst/>
          </a:prstGeom>
          <a:noFill/>
        </p:spPr>
        <p:txBody>
          <a:bodyPr wrap="square" rtlCol="0">
            <a:spAutoFit/>
          </a:bodyPr>
          <a:lstStyle/>
          <a:p>
            <a:r>
              <a:rPr lang="en-US" sz="1800" dirty="0"/>
              <a:t>Studies of azimuthal modulations give access to underlying 3D partonic distributions</a:t>
            </a:r>
          </a:p>
        </p:txBody>
      </p:sp>
    </p:spTree>
    <p:extLst>
      <p:ext uri="{BB962C8B-B14F-4D97-AF65-F5344CB8AC3E}">
        <p14:creationId xmlns:p14="http://schemas.microsoft.com/office/powerpoint/2010/main" val="451756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32A346CA-8BEF-564D-9F48-9B8E4B96F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091494"/>
            <a:ext cx="4787899" cy="43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 name="Picture 4">
            <a:extLst>
              <a:ext uri="{FF2B5EF4-FFF2-40B4-BE49-F238E27FC236}">
                <a16:creationId xmlns:a16="http://schemas.microsoft.com/office/drawing/2014/main" id="{2C9F6ACE-C4BC-8647-ADC7-EFBA9D846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499" y="1091494"/>
            <a:ext cx="4245113"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FF4C23FA-B1F4-CF4F-876D-2D98536D0125}"/>
              </a:ext>
            </a:extLst>
          </p:cNvPr>
          <p:cNvSpPr>
            <a:spLocks noGrp="1" noChangeArrowheads="1"/>
          </p:cNvSpPr>
          <p:nvPr>
            <p:ph type="title"/>
          </p:nvPr>
        </p:nvSpPr>
        <p:spPr>
          <a:xfrm>
            <a:off x="457200" y="152400"/>
            <a:ext cx="8686800" cy="563563"/>
          </a:xfrm>
        </p:spPr>
        <p:txBody>
          <a:bodyPr/>
          <a:lstStyle/>
          <a:p>
            <a:r>
              <a:rPr lang="en-US" altLang="en-US" sz="2800" dirty="0"/>
              <a:t>X vs Q</a:t>
            </a:r>
            <a:r>
              <a:rPr lang="en-US" altLang="en-US" sz="2800" baseline="30000" dirty="0"/>
              <a:t>2</a:t>
            </a:r>
            <a:r>
              <a:rPr lang="en-US" altLang="en-US" sz="2800" dirty="0"/>
              <a:t> from </a:t>
            </a:r>
            <a:r>
              <a:rPr lang="en-US" altLang="en-US" sz="2800" dirty="0" err="1"/>
              <a:t>JLab</a:t>
            </a:r>
            <a:r>
              <a:rPr lang="en-US" altLang="en-US" sz="2800" dirty="0"/>
              <a:t> to EIC</a:t>
            </a:r>
          </a:p>
        </p:txBody>
      </p:sp>
      <p:sp>
        <p:nvSpPr>
          <p:cNvPr id="46083" name="Footer Placeholder 3">
            <a:extLst>
              <a:ext uri="{FF2B5EF4-FFF2-40B4-BE49-F238E27FC236}">
                <a16:creationId xmlns:a16="http://schemas.microsoft.com/office/drawing/2014/main" id="{F26A1925-C4AA-7F48-B86F-2B57C9054E38}"/>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6084" name="Slide Number Placeholder 4">
            <a:extLst>
              <a:ext uri="{FF2B5EF4-FFF2-40B4-BE49-F238E27FC236}">
                <a16:creationId xmlns:a16="http://schemas.microsoft.com/office/drawing/2014/main" id="{3A4A6F7F-B4E1-4D44-948F-A3CB8B5BAE6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564A1B9-E39F-9A42-B9BC-B088BE6E974A}" type="slidenum">
              <a:rPr lang="en-US" altLang="en-US" sz="1400" smtClean="0"/>
              <a:pPr>
                <a:spcBef>
                  <a:spcPct val="0"/>
                </a:spcBef>
                <a:buFontTx/>
                <a:buNone/>
              </a:pPr>
              <a:t>30</a:t>
            </a:fld>
            <a:endParaRPr lang="en-US" altLang="en-US" sz="1400"/>
          </a:p>
        </p:txBody>
      </p:sp>
      <p:sp>
        <p:nvSpPr>
          <p:cNvPr id="46085" name="TextBox 1">
            <a:extLst>
              <a:ext uri="{FF2B5EF4-FFF2-40B4-BE49-F238E27FC236}">
                <a16:creationId xmlns:a16="http://schemas.microsoft.com/office/drawing/2014/main" id="{3F07567E-7075-6C48-A543-0EF10F702827}"/>
              </a:ext>
            </a:extLst>
          </p:cNvPr>
          <p:cNvSpPr txBox="1">
            <a:spLocks noChangeArrowheads="1"/>
          </p:cNvSpPr>
          <p:nvPr/>
        </p:nvSpPr>
        <p:spPr bwMode="auto">
          <a:xfrm>
            <a:off x="3064756" y="5524676"/>
            <a:ext cx="58998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Non overlapping ranges of EIC (machine dedicated to gluon </a:t>
            </a:r>
            <a:r>
              <a:rPr lang="en-US" altLang="en-US" sz="1800"/>
              <a:t>studies) and </a:t>
            </a:r>
            <a:r>
              <a:rPr lang="en-US" altLang="en-US" sz="1800" dirty="0" err="1"/>
              <a:t>JLab</a:t>
            </a:r>
            <a:r>
              <a:rPr lang="en-US" altLang="en-US" sz="1800" dirty="0"/>
              <a:t> may be a problem for evolution studies, which are most critical for the 3D structure  </a:t>
            </a:r>
          </a:p>
        </p:txBody>
      </p:sp>
      <p:sp>
        <p:nvSpPr>
          <p:cNvPr id="46087" name="TextBox 3">
            <a:extLst>
              <a:ext uri="{FF2B5EF4-FFF2-40B4-BE49-F238E27FC236}">
                <a16:creationId xmlns:a16="http://schemas.microsoft.com/office/drawing/2014/main" id="{E7A4AFFC-B29D-B74B-A763-B7CC561E329D}"/>
              </a:ext>
            </a:extLst>
          </p:cNvPr>
          <p:cNvSpPr txBox="1">
            <a:spLocks noChangeArrowheads="1"/>
          </p:cNvSpPr>
          <p:nvPr/>
        </p:nvSpPr>
        <p:spPr bwMode="auto">
          <a:xfrm>
            <a:off x="7529336" y="4581591"/>
            <a:ext cx="94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JLab12</a:t>
            </a:r>
          </a:p>
        </p:txBody>
      </p:sp>
      <p:sp>
        <p:nvSpPr>
          <p:cNvPr id="46088" name="TextBox 8">
            <a:extLst>
              <a:ext uri="{FF2B5EF4-FFF2-40B4-BE49-F238E27FC236}">
                <a16:creationId xmlns:a16="http://schemas.microsoft.com/office/drawing/2014/main" id="{B456EB5D-C0FB-EB4C-B05F-0FC8F88053C2}"/>
              </a:ext>
            </a:extLst>
          </p:cNvPr>
          <p:cNvSpPr txBox="1">
            <a:spLocks noChangeArrowheads="1"/>
          </p:cNvSpPr>
          <p:nvPr/>
        </p:nvSpPr>
        <p:spPr bwMode="auto">
          <a:xfrm>
            <a:off x="5562600" y="3911732"/>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EIC 5x41</a:t>
            </a:r>
          </a:p>
        </p:txBody>
      </p:sp>
      <p:sp>
        <p:nvSpPr>
          <p:cNvPr id="46089" name="TextBox 9">
            <a:extLst>
              <a:ext uri="{FF2B5EF4-FFF2-40B4-BE49-F238E27FC236}">
                <a16:creationId xmlns:a16="http://schemas.microsoft.com/office/drawing/2014/main" id="{D1F054EF-E2A7-5C44-957E-3934BF7590A1}"/>
              </a:ext>
            </a:extLst>
          </p:cNvPr>
          <p:cNvSpPr txBox="1">
            <a:spLocks noChangeArrowheads="1"/>
          </p:cNvSpPr>
          <p:nvPr/>
        </p:nvSpPr>
        <p:spPr bwMode="auto">
          <a:xfrm>
            <a:off x="5562600" y="2570427"/>
            <a:ext cx="139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EIC 10x275</a:t>
            </a:r>
          </a:p>
        </p:txBody>
      </p:sp>
      <p:sp>
        <p:nvSpPr>
          <p:cNvPr id="46090" name="TextBox 5">
            <a:extLst>
              <a:ext uri="{FF2B5EF4-FFF2-40B4-BE49-F238E27FC236}">
                <a16:creationId xmlns:a16="http://schemas.microsoft.com/office/drawing/2014/main" id="{8969AC44-DB09-204B-A850-2C82B260FDED}"/>
              </a:ext>
            </a:extLst>
          </p:cNvPr>
          <p:cNvSpPr txBox="1">
            <a:spLocks noChangeArrowheads="1"/>
          </p:cNvSpPr>
          <p:nvPr/>
        </p:nvSpPr>
        <p:spPr bwMode="auto">
          <a:xfrm>
            <a:off x="7435673" y="2082534"/>
            <a:ext cx="1130300" cy="369888"/>
          </a:xfrm>
          <a:prstGeom prst="rect">
            <a:avLst/>
          </a:prstGeom>
          <a:solidFill>
            <a:srgbClr val="FFFF00"/>
          </a:solidFill>
          <a:ln>
            <a:solidFill>
              <a:srgbClr val="C00000"/>
            </a:solidFill>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err="1"/>
              <a:t>y</a:t>
            </a:r>
            <a:r>
              <a:rPr lang="en-US" altLang="en-US" sz="1800" baseline="-25000" dirty="0" err="1"/>
              <a:t>min</a:t>
            </a:r>
            <a:r>
              <a:rPr lang="en-US" altLang="en-US" sz="1800" dirty="0"/>
              <a:t>&gt;0.05</a:t>
            </a:r>
          </a:p>
        </p:txBody>
      </p:sp>
      <p:sp>
        <p:nvSpPr>
          <p:cNvPr id="13" name="Rectangle 8">
            <a:extLst>
              <a:ext uri="{FF2B5EF4-FFF2-40B4-BE49-F238E27FC236}">
                <a16:creationId xmlns:a16="http://schemas.microsoft.com/office/drawing/2014/main" id="{22A549F1-9543-D146-8FFF-CC7F095438AA}"/>
              </a:ext>
            </a:extLst>
          </p:cNvPr>
          <p:cNvSpPr>
            <a:spLocks noChangeArrowheads="1"/>
          </p:cNvSpPr>
          <p:nvPr/>
        </p:nvSpPr>
        <p:spPr bwMode="auto">
          <a:xfrm rot="17007684">
            <a:off x="658496" y="4080216"/>
            <a:ext cx="712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err="1">
                <a:solidFill>
                  <a:srgbClr val="FFFF00"/>
                </a:solidFill>
              </a:rPr>
              <a:t>y</a:t>
            </a:r>
            <a:r>
              <a:rPr lang="en-US" altLang="en-US" sz="1200" baseline="-25000" dirty="0" err="1">
                <a:solidFill>
                  <a:srgbClr val="FFFF00"/>
                </a:solidFill>
              </a:rPr>
              <a:t>F</a:t>
            </a:r>
            <a:r>
              <a:rPr lang="en-US" altLang="en-US" sz="1200" dirty="0">
                <a:solidFill>
                  <a:srgbClr val="FFFF00"/>
                </a:solidFill>
              </a:rPr>
              <a:t>&gt;0.01</a:t>
            </a:r>
          </a:p>
        </p:txBody>
      </p:sp>
      <p:sp>
        <p:nvSpPr>
          <p:cNvPr id="14" name="Rectangle 9">
            <a:extLst>
              <a:ext uri="{FF2B5EF4-FFF2-40B4-BE49-F238E27FC236}">
                <a16:creationId xmlns:a16="http://schemas.microsoft.com/office/drawing/2014/main" id="{E970743B-20D1-9A46-A9F8-FD0480D3D7E4}"/>
              </a:ext>
            </a:extLst>
          </p:cNvPr>
          <p:cNvSpPr>
            <a:spLocks noChangeArrowheads="1"/>
          </p:cNvSpPr>
          <p:nvPr/>
        </p:nvSpPr>
        <p:spPr bwMode="auto">
          <a:xfrm rot="17216421">
            <a:off x="576949" y="3537025"/>
            <a:ext cx="712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err="1"/>
              <a:t>y</a:t>
            </a:r>
            <a:r>
              <a:rPr lang="en-US" altLang="en-US" sz="1200" baseline="-25000" dirty="0" err="1"/>
              <a:t>F</a:t>
            </a:r>
            <a:r>
              <a:rPr lang="en-US" altLang="en-US" sz="1200" dirty="0"/>
              <a:t>&gt;0.05</a:t>
            </a:r>
          </a:p>
        </p:txBody>
      </p:sp>
      <p:pic>
        <p:nvPicPr>
          <p:cNvPr id="15" name="Picture 2">
            <a:extLst>
              <a:ext uri="{FF2B5EF4-FFF2-40B4-BE49-F238E27FC236}">
                <a16:creationId xmlns:a16="http://schemas.microsoft.com/office/drawing/2014/main" id="{92565BA2-F2A9-7643-97E1-ADE2C905E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816" y="1347436"/>
            <a:ext cx="1284640" cy="38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88C5D30D-7E33-574B-B019-4EB6CDDA7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654" y="1242860"/>
            <a:ext cx="2169167" cy="22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E28EC-301A-754A-85E6-ADDB0AC88A7A}"/>
              </a:ext>
            </a:extLst>
          </p:cNvPr>
          <p:cNvSpPr txBox="1"/>
          <p:nvPr/>
        </p:nvSpPr>
        <p:spPr>
          <a:xfrm>
            <a:off x="4155402" y="3276600"/>
            <a:ext cx="348172" cy="307777"/>
          </a:xfrm>
          <a:prstGeom prst="rect">
            <a:avLst/>
          </a:prstGeom>
          <a:solidFill>
            <a:schemeClr val="bg1"/>
          </a:solidFill>
        </p:spPr>
        <p:txBody>
          <a:bodyPr wrap="none" rtlCol="0">
            <a:spAutoFit/>
          </a:bodyPr>
          <a:lstStyle/>
          <a:p>
            <a:r>
              <a:rPr lang="en-US" sz="1400" dirty="0" err="1"/>
              <a:t>y</a:t>
            </a:r>
            <a:r>
              <a:rPr lang="en-US" sz="1400" baseline="-25000" dirty="0" err="1"/>
              <a:t>F</a:t>
            </a:r>
            <a:endParaRPr lang="en-US" sz="1400" baseline="-25000" dirty="0"/>
          </a:p>
        </p:txBody>
      </p:sp>
      <p:sp>
        <p:nvSpPr>
          <p:cNvPr id="3" name="Rectangle 2">
            <a:extLst>
              <a:ext uri="{FF2B5EF4-FFF2-40B4-BE49-F238E27FC236}">
                <a16:creationId xmlns:a16="http://schemas.microsoft.com/office/drawing/2014/main" id="{54D7EB2E-CF9F-FA49-896F-CD01E40E6EB1}"/>
              </a:ext>
            </a:extLst>
          </p:cNvPr>
          <p:cNvSpPr/>
          <p:nvPr/>
        </p:nvSpPr>
        <p:spPr>
          <a:xfrm>
            <a:off x="254001" y="5438003"/>
            <a:ext cx="2641599" cy="584775"/>
          </a:xfrm>
          <a:prstGeom prst="rect">
            <a:avLst/>
          </a:prstGeom>
        </p:spPr>
        <p:txBody>
          <a:bodyPr wrap="square">
            <a:spAutoFit/>
          </a:bodyPr>
          <a:lstStyle/>
          <a:p>
            <a:r>
              <a:rPr lang="en-US" altLang="en-US" sz="1600" dirty="0"/>
              <a:t>Large x events all in region of small </a:t>
            </a:r>
            <a:r>
              <a:rPr lang="en-US" altLang="en-US" sz="1600" dirty="0" err="1"/>
              <a:t>y</a:t>
            </a:r>
            <a:r>
              <a:rPr lang="en-US" altLang="en-US" sz="1600" baseline="-25000" dirty="0" err="1"/>
              <a:t>F</a:t>
            </a:r>
            <a:r>
              <a:rPr lang="en-US" altLang="en-US" sz="1600" dirty="0"/>
              <a:t>=1.0-E’/</a:t>
            </a:r>
            <a:r>
              <a:rPr lang="en-US" altLang="en-US" sz="1600" dirty="0" err="1"/>
              <a:t>Ebeam</a:t>
            </a:r>
            <a:endParaRPr lang="en-US" altLang="en-US" sz="1600" dirty="0"/>
          </a:p>
        </p:txBody>
      </p:sp>
      <p:sp>
        <p:nvSpPr>
          <p:cNvPr id="4" name="TextBox 3">
            <a:extLst>
              <a:ext uri="{FF2B5EF4-FFF2-40B4-BE49-F238E27FC236}">
                <a16:creationId xmlns:a16="http://schemas.microsoft.com/office/drawing/2014/main" id="{42D6615C-ADC7-3A45-9FEF-B0FCC6722B69}"/>
              </a:ext>
            </a:extLst>
          </p:cNvPr>
          <p:cNvSpPr txBox="1"/>
          <p:nvPr/>
        </p:nvSpPr>
        <p:spPr>
          <a:xfrm>
            <a:off x="1324385" y="4218715"/>
            <a:ext cx="527709" cy="461665"/>
          </a:xfrm>
          <a:prstGeom prst="rect">
            <a:avLst/>
          </a:prstGeom>
          <a:noFill/>
        </p:spPr>
        <p:txBody>
          <a:bodyPr wrap="none" rtlCol="0">
            <a:spAutoFit/>
          </a:bodyPr>
          <a:lstStyle/>
          <a:p>
            <a:r>
              <a:rPr lang="en-US" dirty="0">
                <a:solidFill>
                  <a:srgbClr val="FFFF00"/>
                </a:solidFill>
              </a:rPr>
              <a:t>All</a:t>
            </a:r>
          </a:p>
        </p:txBody>
      </p:sp>
    </p:spTree>
    <p:extLst>
      <p:ext uri="{BB962C8B-B14F-4D97-AF65-F5344CB8AC3E}">
        <p14:creationId xmlns:p14="http://schemas.microsoft.com/office/powerpoint/2010/main" val="303296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31</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294409" y="4750547"/>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To compare directly the </a:t>
            </a:r>
            <a:r>
              <a:rPr lang="en-US" altLang="en-US" sz="1800" dirty="0" err="1"/>
              <a:t>lumi</a:t>
            </a:r>
            <a:r>
              <a:rPr lang="en-US" altLang="en-US" sz="1800" dirty="0"/>
              <a:t> should be applied (10^35-10^37 for </a:t>
            </a:r>
            <a:r>
              <a:rPr lang="en-US" altLang="en-US" sz="1800" dirty="0" err="1"/>
              <a:t>JLab</a:t>
            </a:r>
            <a:r>
              <a:rPr lang="en-US" altLang="en-US" sz="1800" dirty="0"/>
              <a:t>)</a:t>
            </a:r>
          </a:p>
          <a:p>
            <a:pPr marL="285750" indent="-285750">
              <a:spcBef>
                <a:spcPct val="0"/>
              </a:spcBef>
            </a:pPr>
            <a:r>
              <a:rPr lang="en-US" altLang="en-US" sz="1800" dirty="0"/>
              <a:t>With latest </a:t>
            </a:r>
            <a:r>
              <a:rPr lang="en-US" altLang="en-US" sz="1800" dirty="0" err="1"/>
              <a:t>lumi</a:t>
            </a:r>
            <a:r>
              <a:rPr lang="en-US" altLang="en-US" sz="1800" dirty="0"/>
              <a:t>: 5x41 will decrease &gt;200 times, 18x275 &gt;10 times</a:t>
            </a:r>
          </a:p>
          <a:p>
            <a:pPr marL="285750" indent="-285750">
              <a:spcBef>
                <a:spcPct val="0"/>
              </a:spcBef>
            </a:pPr>
            <a:r>
              <a:rPr lang="en-US" altLang="en-US" sz="1800" dirty="0"/>
              <a:t>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require higher </a:t>
            </a:r>
            <a:r>
              <a:rPr lang="en-US" altLang="en-US" sz="1800" dirty="0" err="1"/>
              <a:t>lumi</a:t>
            </a:r>
            <a:r>
              <a:rPr lang="en-US" altLang="en-US" sz="1800" dirty="0"/>
              <a:t> to provide validation of evolution studies at </a:t>
            </a:r>
            <a:r>
              <a:rPr lang="en-US" altLang="en-US" sz="1800" dirty="0" err="1"/>
              <a:t>JLab</a:t>
            </a:r>
            <a:r>
              <a:rPr lang="en-US" altLang="en-US" sz="1800" dirty="0"/>
              <a:t> at large x</a:t>
            </a:r>
          </a:p>
        </p:txBody>
      </p:sp>
      <p:pic>
        <p:nvPicPr>
          <p:cNvPr id="4" name="Picture 3">
            <a:extLst>
              <a:ext uri="{FF2B5EF4-FFF2-40B4-BE49-F238E27FC236}">
                <a16:creationId xmlns:a16="http://schemas.microsoft.com/office/drawing/2014/main" id="{1EA1CB23-921E-6841-AEE8-F1743DBC7F43}"/>
              </a:ext>
            </a:extLst>
          </p:cNvPr>
          <p:cNvPicPr>
            <a:picLocks noChangeAspect="1"/>
          </p:cNvPicPr>
          <p:nvPr/>
        </p:nvPicPr>
        <p:blipFill>
          <a:blip r:embed="rId3"/>
          <a:stretch>
            <a:fillRect/>
          </a:stretch>
        </p:blipFill>
        <p:spPr>
          <a:xfrm>
            <a:off x="0" y="953737"/>
            <a:ext cx="4028662" cy="3721100"/>
          </a:xfrm>
          <a:prstGeom prst="rect">
            <a:avLst/>
          </a:prstGeom>
        </p:spPr>
      </p:pic>
      <p:sp>
        <p:nvSpPr>
          <p:cNvPr id="3" name="TextBox 2">
            <a:extLst>
              <a:ext uri="{FF2B5EF4-FFF2-40B4-BE49-F238E27FC236}">
                <a16:creationId xmlns:a16="http://schemas.microsoft.com/office/drawing/2014/main" id="{55FCA3C7-E64D-CA4A-98FD-D32542A746F1}"/>
              </a:ext>
            </a:extLst>
          </p:cNvPr>
          <p:cNvSpPr txBox="1"/>
          <p:nvPr/>
        </p:nvSpPr>
        <p:spPr>
          <a:xfrm>
            <a:off x="2147438" y="1302999"/>
            <a:ext cx="532518" cy="261610"/>
          </a:xfrm>
          <a:prstGeom prst="rect">
            <a:avLst/>
          </a:prstGeom>
          <a:noFill/>
        </p:spPr>
        <p:txBody>
          <a:bodyPr wrap="none" rtlCol="0">
            <a:spAutoFit/>
          </a:bodyPr>
          <a:lstStyle/>
          <a:p>
            <a:r>
              <a:rPr lang="en-US" sz="1100" dirty="0"/>
              <a:t>x=0.3</a:t>
            </a:r>
          </a:p>
        </p:txBody>
      </p:sp>
      <p:pic>
        <p:nvPicPr>
          <p:cNvPr id="7" name="Picture 6">
            <a:extLst>
              <a:ext uri="{FF2B5EF4-FFF2-40B4-BE49-F238E27FC236}">
                <a16:creationId xmlns:a16="http://schemas.microsoft.com/office/drawing/2014/main" id="{F2BBE639-9120-7848-9DC4-0F97BB135729}"/>
              </a:ext>
            </a:extLst>
          </p:cNvPr>
          <p:cNvPicPr>
            <a:picLocks noChangeAspect="1"/>
          </p:cNvPicPr>
          <p:nvPr/>
        </p:nvPicPr>
        <p:blipFill>
          <a:blip r:embed="rId4"/>
          <a:stretch>
            <a:fillRect/>
          </a:stretch>
        </p:blipFill>
        <p:spPr>
          <a:xfrm>
            <a:off x="4817456" y="1207625"/>
            <a:ext cx="3505200" cy="3079750"/>
          </a:xfrm>
          <a:prstGeom prst="rect">
            <a:avLst/>
          </a:prstGeom>
        </p:spPr>
      </p:pic>
    </p:spTree>
    <p:extLst>
      <p:ext uri="{BB962C8B-B14F-4D97-AF65-F5344CB8AC3E}">
        <p14:creationId xmlns:p14="http://schemas.microsoft.com/office/powerpoint/2010/main" val="165315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32</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0" y="4776728"/>
            <a:ext cx="89401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600" dirty="0"/>
              <a:t>The counts in a given bin, and the size of the effect will define the expected sensitivity.</a:t>
            </a:r>
          </a:p>
          <a:p>
            <a:pPr marL="285750" indent="-285750">
              <a:spcBef>
                <a:spcPct val="0"/>
              </a:spcBef>
            </a:pPr>
            <a:r>
              <a:rPr lang="en-US" altLang="en-US" sz="1600" dirty="0"/>
              <a:t>Proper evaluation of systematics, will require definition of fiducial kinematics, and the impact of the multidimensionality</a:t>
            </a:r>
          </a:p>
          <a:p>
            <a:pPr marL="285750" indent="-285750">
              <a:spcBef>
                <a:spcPct val="0"/>
              </a:spcBef>
            </a:pPr>
            <a:r>
              <a:rPr lang="en-US" altLang="en-US" sz="1600" dirty="0" err="1"/>
              <a:t>JLab</a:t>
            </a:r>
            <a:r>
              <a:rPr lang="en-US" altLang="en-US" sz="1600" dirty="0"/>
              <a:t> at 24 GeV will provide critical input in evolution studies of TMDs</a:t>
            </a:r>
          </a:p>
          <a:p>
            <a:pPr marL="285750" indent="-285750">
              <a:spcBef>
                <a:spcPct val="0"/>
              </a:spcBef>
            </a:pPr>
            <a:r>
              <a:rPr lang="en-US" altLang="en-US" sz="1600" dirty="0"/>
              <a:t>Higher Q</a:t>
            </a:r>
            <a:r>
              <a:rPr lang="en-US" altLang="en-US" sz="1600" baseline="30000" dirty="0"/>
              <a:t>2</a:t>
            </a:r>
            <a:r>
              <a:rPr lang="en-US" altLang="en-US" sz="1600" dirty="0"/>
              <a:t>-coverage of “Low s” EIC running will provide validation of evolution studies at </a:t>
            </a:r>
            <a:r>
              <a:rPr lang="en-US" altLang="en-US" sz="1600" dirty="0" err="1"/>
              <a:t>JLab</a:t>
            </a:r>
            <a:r>
              <a:rPr lang="en-US" altLang="en-US" sz="1600" dirty="0"/>
              <a:t> at large x (will require high luminosity)</a:t>
            </a:r>
          </a:p>
        </p:txBody>
      </p:sp>
      <p:pic>
        <p:nvPicPr>
          <p:cNvPr id="12" name="Picture 11">
            <a:extLst>
              <a:ext uri="{FF2B5EF4-FFF2-40B4-BE49-F238E27FC236}">
                <a16:creationId xmlns:a16="http://schemas.microsoft.com/office/drawing/2014/main" id="{2C7C287B-D916-B24E-84D9-ABFD07A5D76D}"/>
              </a:ext>
            </a:extLst>
          </p:cNvPr>
          <p:cNvPicPr>
            <a:picLocks noChangeAspect="1"/>
          </p:cNvPicPr>
          <p:nvPr/>
        </p:nvPicPr>
        <p:blipFill>
          <a:blip r:embed="rId3"/>
          <a:stretch>
            <a:fillRect/>
          </a:stretch>
        </p:blipFill>
        <p:spPr>
          <a:xfrm>
            <a:off x="6594926" y="976779"/>
            <a:ext cx="2549074" cy="3539133"/>
          </a:xfrm>
          <a:prstGeom prst="rect">
            <a:avLst/>
          </a:prstGeom>
        </p:spPr>
      </p:pic>
      <p:sp>
        <p:nvSpPr>
          <p:cNvPr id="15" name="TextBox 14">
            <a:extLst>
              <a:ext uri="{FF2B5EF4-FFF2-40B4-BE49-F238E27FC236}">
                <a16:creationId xmlns:a16="http://schemas.microsoft.com/office/drawing/2014/main" id="{6172F9AC-2A0F-B34E-AB10-7CAB7C27ABF7}"/>
              </a:ext>
            </a:extLst>
          </p:cNvPr>
          <p:cNvSpPr txBox="1"/>
          <p:nvPr/>
        </p:nvSpPr>
        <p:spPr>
          <a:xfrm>
            <a:off x="8001000" y="1313368"/>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
        <p:nvSpPr>
          <p:cNvPr id="19" name="TextBox 18">
            <a:extLst>
              <a:ext uri="{FF2B5EF4-FFF2-40B4-BE49-F238E27FC236}">
                <a16:creationId xmlns:a16="http://schemas.microsoft.com/office/drawing/2014/main" id="{329A3698-4907-7743-8444-6A0A9AFA2918}"/>
              </a:ext>
            </a:extLst>
          </p:cNvPr>
          <p:cNvSpPr txBox="1"/>
          <p:nvPr/>
        </p:nvSpPr>
        <p:spPr>
          <a:xfrm>
            <a:off x="4793238" y="1048360"/>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
        <p:nvSpPr>
          <p:cNvPr id="20" name="TextBox 19">
            <a:extLst>
              <a:ext uri="{FF2B5EF4-FFF2-40B4-BE49-F238E27FC236}">
                <a16:creationId xmlns:a16="http://schemas.microsoft.com/office/drawing/2014/main" id="{AAECDEFF-645A-EA42-AC76-C9E0A1B78144}"/>
              </a:ext>
            </a:extLst>
          </p:cNvPr>
          <p:cNvSpPr txBox="1"/>
          <p:nvPr/>
        </p:nvSpPr>
        <p:spPr>
          <a:xfrm>
            <a:off x="3975470" y="2353930"/>
            <a:ext cx="968535" cy="261610"/>
          </a:xfrm>
          <a:prstGeom prst="rect">
            <a:avLst/>
          </a:prstGeom>
          <a:noFill/>
        </p:spPr>
        <p:txBody>
          <a:bodyPr wrap="none" rtlCol="0">
            <a:spAutoFit/>
          </a:bodyPr>
          <a:lstStyle/>
          <a:p>
            <a:r>
              <a:rPr lang="en-US" sz="1100" b="1" dirty="0">
                <a:solidFill>
                  <a:srgbClr val="004DE6"/>
                </a:solidFill>
              </a:rPr>
              <a:t>EIC 18x275 </a:t>
            </a:r>
          </a:p>
        </p:txBody>
      </p:sp>
      <p:sp>
        <p:nvSpPr>
          <p:cNvPr id="7" name="TextBox 6">
            <a:extLst>
              <a:ext uri="{FF2B5EF4-FFF2-40B4-BE49-F238E27FC236}">
                <a16:creationId xmlns:a16="http://schemas.microsoft.com/office/drawing/2014/main" id="{F8A4A84F-757D-D841-BB1D-044BFCAB4B13}"/>
              </a:ext>
            </a:extLst>
          </p:cNvPr>
          <p:cNvSpPr txBox="1"/>
          <p:nvPr/>
        </p:nvSpPr>
        <p:spPr>
          <a:xfrm>
            <a:off x="7307345" y="795757"/>
            <a:ext cx="1071127" cy="307777"/>
          </a:xfrm>
          <a:prstGeom prst="rect">
            <a:avLst/>
          </a:prstGeom>
          <a:noFill/>
        </p:spPr>
        <p:txBody>
          <a:bodyPr wrap="none" rtlCol="0">
            <a:spAutoFit/>
          </a:bodyPr>
          <a:lstStyle/>
          <a:p>
            <a:r>
              <a:rPr lang="en-US" sz="1400" dirty="0"/>
              <a:t>Pavia grids</a:t>
            </a:r>
          </a:p>
        </p:txBody>
      </p:sp>
      <p:grpSp>
        <p:nvGrpSpPr>
          <p:cNvPr id="3" name="Group 2">
            <a:extLst>
              <a:ext uri="{FF2B5EF4-FFF2-40B4-BE49-F238E27FC236}">
                <a16:creationId xmlns:a16="http://schemas.microsoft.com/office/drawing/2014/main" id="{0C119730-EDA2-F340-9455-D88C7ECC5991}"/>
              </a:ext>
            </a:extLst>
          </p:cNvPr>
          <p:cNvGrpSpPr/>
          <p:nvPr/>
        </p:nvGrpSpPr>
        <p:grpSpPr>
          <a:xfrm>
            <a:off x="3459802" y="823694"/>
            <a:ext cx="3093398" cy="3721100"/>
            <a:chOff x="312098" y="843628"/>
            <a:chExt cx="5067300" cy="3721100"/>
          </a:xfrm>
        </p:grpSpPr>
        <p:pic>
          <p:nvPicPr>
            <p:cNvPr id="17" name="Picture 16">
              <a:extLst>
                <a:ext uri="{FF2B5EF4-FFF2-40B4-BE49-F238E27FC236}">
                  <a16:creationId xmlns:a16="http://schemas.microsoft.com/office/drawing/2014/main" id="{25941503-B8FC-D54E-A4F3-DA9365292768}"/>
                </a:ext>
              </a:extLst>
            </p:cNvPr>
            <p:cNvPicPr>
              <a:picLocks noChangeAspect="1"/>
            </p:cNvPicPr>
            <p:nvPr/>
          </p:nvPicPr>
          <p:blipFill>
            <a:blip r:embed="rId4"/>
            <a:stretch>
              <a:fillRect/>
            </a:stretch>
          </p:blipFill>
          <p:spPr>
            <a:xfrm>
              <a:off x="312098" y="843628"/>
              <a:ext cx="5067300" cy="3721100"/>
            </a:xfrm>
            <a:prstGeom prst="rect">
              <a:avLst/>
            </a:prstGeom>
          </p:spPr>
        </p:pic>
        <p:sp>
          <p:nvSpPr>
            <p:cNvPr id="18" name="TextBox 17">
              <a:extLst>
                <a:ext uri="{FF2B5EF4-FFF2-40B4-BE49-F238E27FC236}">
                  <a16:creationId xmlns:a16="http://schemas.microsoft.com/office/drawing/2014/main" id="{0C3B4834-9DED-924E-82EE-0644EA75C9CC}"/>
                </a:ext>
              </a:extLst>
            </p:cNvPr>
            <p:cNvSpPr txBox="1"/>
            <p:nvPr/>
          </p:nvSpPr>
          <p:spPr>
            <a:xfrm>
              <a:off x="4571936" y="1025595"/>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
          <p:nvSpPr>
            <p:cNvPr id="21" name="TextBox 20">
              <a:extLst>
                <a:ext uri="{FF2B5EF4-FFF2-40B4-BE49-F238E27FC236}">
                  <a16:creationId xmlns:a16="http://schemas.microsoft.com/office/drawing/2014/main" id="{0333622B-F587-384F-8E60-404C1DAFB913}"/>
                </a:ext>
              </a:extLst>
            </p:cNvPr>
            <p:cNvSpPr txBox="1"/>
            <p:nvPr/>
          </p:nvSpPr>
          <p:spPr>
            <a:xfrm>
              <a:off x="3754168" y="2331165"/>
              <a:ext cx="968535" cy="261610"/>
            </a:xfrm>
            <a:prstGeom prst="rect">
              <a:avLst/>
            </a:prstGeom>
            <a:noFill/>
          </p:spPr>
          <p:txBody>
            <a:bodyPr wrap="none" rtlCol="0">
              <a:spAutoFit/>
            </a:bodyPr>
            <a:lstStyle/>
            <a:p>
              <a:r>
                <a:rPr lang="en-US" sz="1100" b="1" dirty="0">
                  <a:solidFill>
                    <a:srgbClr val="004DE6"/>
                  </a:solidFill>
                </a:rPr>
                <a:t>EIC 18x275 </a:t>
              </a:r>
            </a:p>
          </p:txBody>
        </p:sp>
        <p:sp>
          <p:nvSpPr>
            <p:cNvPr id="24" name="TextBox 23">
              <a:extLst>
                <a:ext uri="{FF2B5EF4-FFF2-40B4-BE49-F238E27FC236}">
                  <a16:creationId xmlns:a16="http://schemas.microsoft.com/office/drawing/2014/main" id="{5B3694FD-451D-E047-B4B5-28753219FA2E}"/>
                </a:ext>
              </a:extLst>
            </p:cNvPr>
            <p:cNvSpPr txBox="1"/>
            <p:nvPr/>
          </p:nvSpPr>
          <p:spPr>
            <a:xfrm>
              <a:off x="1333719" y="1164094"/>
              <a:ext cx="755335" cy="276999"/>
            </a:xfrm>
            <a:prstGeom prst="rect">
              <a:avLst/>
            </a:prstGeom>
            <a:noFill/>
          </p:spPr>
          <p:txBody>
            <a:bodyPr wrap="none" rtlCol="0">
              <a:spAutoFit/>
            </a:bodyPr>
            <a:lstStyle/>
            <a:p>
              <a:r>
                <a:rPr lang="en-US" sz="1200" b="1" dirty="0">
                  <a:solidFill>
                    <a:srgbClr val="FF0000"/>
                  </a:solidFill>
                </a:rPr>
                <a:t>JLAB24</a:t>
              </a:r>
            </a:p>
          </p:txBody>
        </p:sp>
        <p:sp>
          <p:nvSpPr>
            <p:cNvPr id="25" name="TextBox 24">
              <a:extLst>
                <a:ext uri="{FF2B5EF4-FFF2-40B4-BE49-F238E27FC236}">
                  <a16:creationId xmlns:a16="http://schemas.microsoft.com/office/drawing/2014/main" id="{922B9B4E-6098-FE40-9F76-315B90C903A6}"/>
                </a:ext>
              </a:extLst>
            </p:cNvPr>
            <p:cNvSpPr txBox="1"/>
            <p:nvPr/>
          </p:nvSpPr>
          <p:spPr>
            <a:xfrm>
              <a:off x="1150298" y="2231137"/>
              <a:ext cx="755335" cy="276999"/>
            </a:xfrm>
            <a:prstGeom prst="rect">
              <a:avLst/>
            </a:prstGeom>
            <a:noFill/>
          </p:spPr>
          <p:txBody>
            <a:bodyPr wrap="none" rtlCol="0">
              <a:spAutoFit/>
            </a:bodyPr>
            <a:lstStyle/>
            <a:p>
              <a:r>
                <a:rPr lang="en-US" sz="1200" b="1" dirty="0"/>
                <a:t>JLAB12</a:t>
              </a:r>
            </a:p>
          </p:txBody>
        </p:sp>
        <p:sp>
          <p:nvSpPr>
            <p:cNvPr id="26" name="TextBox 25">
              <a:extLst>
                <a:ext uri="{FF2B5EF4-FFF2-40B4-BE49-F238E27FC236}">
                  <a16:creationId xmlns:a16="http://schemas.microsoft.com/office/drawing/2014/main" id="{C680A239-2CE0-7A41-845A-ED9F11E144F3}"/>
                </a:ext>
              </a:extLst>
            </p:cNvPr>
            <p:cNvSpPr txBox="1"/>
            <p:nvPr/>
          </p:nvSpPr>
          <p:spPr>
            <a:xfrm>
              <a:off x="2020875" y="3057127"/>
              <a:ext cx="926857" cy="646331"/>
            </a:xfrm>
            <a:prstGeom prst="rect">
              <a:avLst/>
            </a:prstGeom>
            <a:noFill/>
          </p:spPr>
          <p:txBody>
            <a:bodyPr wrap="none" rtlCol="0">
              <a:spAutoFit/>
            </a:bodyPr>
            <a:lstStyle/>
            <a:p>
              <a:r>
                <a:rPr lang="en-US" sz="1200" b="1" dirty="0">
                  <a:solidFill>
                    <a:srgbClr val="00B050"/>
                  </a:solidFill>
                </a:rPr>
                <a:t>EIC 5x41</a:t>
              </a:r>
            </a:p>
            <a:p>
              <a:r>
                <a:rPr lang="en-US" sz="1200" b="1" dirty="0">
                  <a:solidFill>
                    <a:srgbClr val="00B050"/>
                  </a:solidFill>
                </a:rPr>
                <a:t>y&gt;0.05</a:t>
              </a:r>
            </a:p>
            <a:p>
              <a:r>
                <a:rPr lang="en-US" sz="1200" b="1" dirty="0">
                  <a:solidFill>
                    <a:srgbClr val="00B050"/>
                  </a:solidFill>
                </a:rPr>
                <a:t>L=0.5*10</a:t>
              </a:r>
              <a:r>
                <a:rPr lang="en-US" sz="1200" b="1" baseline="30000" dirty="0">
                  <a:solidFill>
                    <a:srgbClr val="00B050"/>
                  </a:solidFill>
                </a:rPr>
                <a:t>34</a:t>
              </a:r>
            </a:p>
          </p:txBody>
        </p:sp>
      </p:grpSp>
      <p:grpSp>
        <p:nvGrpSpPr>
          <p:cNvPr id="27" name="Group 26">
            <a:extLst>
              <a:ext uri="{FF2B5EF4-FFF2-40B4-BE49-F238E27FC236}">
                <a16:creationId xmlns:a16="http://schemas.microsoft.com/office/drawing/2014/main" id="{14490392-4D74-8A4A-97AA-A5FEB1F5D2BD}"/>
              </a:ext>
            </a:extLst>
          </p:cNvPr>
          <p:cNvGrpSpPr/>
          <p:nvPr/>
        </p:nvGrpSpPr>
        <p:grpSpPr>
          <a:xfrm>
            <a:off x="0" y="823694"/>
            <a:ext cx="3503575" cy="3801026"/>
            <a:chOff x="77420" y="1219200"/>
            <a:chExt cx="4723180" cy="3801026"/>
          </a:xfrm>
        </p:grpSpPr>
        <p:pic>
          <p:nvPicPr>
            <p:cNvPr id="28" name="Picture 27">
              <a:extLst>
                <a:ext uri="{FF2B5EF4-FFF2-40B4-BE49-F238E27FC236}">
                  <a16:creationId xmlns:a16="http://schemas.microsoft.com/office/drawing/2014/main" id="{C8762B45-3D69-B046-9A8C-E50225D97726}"/>
                </a:ext>
              </a:extLst>
            </p:cNvPr>
            <p:cNvPicPr>
              <a:picLocks noChangeAspect="1"/>
            </p:cNvPicPr>
            <p:nvPr/>
          </p:nvPicPr>
          <p:blipFill>
            <a:blip r:embed="rId5"/>
            <a:stretch>
              <a:fillRect/>
            </a:stretch>
          </p:blipFill>
          <p:spPr>
            <a:xfrm>
              <a:off x="77420" y="1219200"/>
              <a:ext cx="4723180" cy="3801026"/>
            </a:xfrm>
            <a:prstGeom prst="rect">
              <a:avLst/>
            </a:prstGeom>
          </p:spPr>
        </p:pic>
        <p:cxnSp>
          <p:nvCxnSpPr>
            <p:cNvPr id="29" name="Straight Connector 28">
              <a:extLst>
                <a:ext uri="{FF2B5EF4-FFF2-40B4-BE49-F238E27FC236}">
                  <a16:creationId xmlns:a16="http://schemas.microsoft.com/office/drawing/2014/main" id="{2E73E5E6-5BC8-8A4E-8D44-279124AADB36}"/>
                </a:ext>
              </a:extLst>
            </p:cNvPr>
            <p:cNvCxnSpPr/>
            <p:nvPr/>
          </p:nvCxnSpPr>
          <p:spPr>
            <a:xfrm>
              <a:off x="3124200" y="1371600"/>
              <a:ext cx="0" cy="31242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9BB57CE3-1F71-0C4F-AE05-42EFD8168457}"/>
              </a:ext>
            </a:extLst>
          </p:cNvPr>
          <p:cNvSpPr txBox="1"/>
          <p:nvPr/>
        </p:nvSpPr>
        <p:spPr>
          <a:xfrm rot="16200000">
            <a:off x="6291830" y="1344755"/>
            <a:ext cx="577402" cy="261610"/>
          </a:xfrm>
          <a:prstGeom prst="rect">
            <a:avLst/>
          </a:prstGeom>
          <a:noFill/>
        </p:spPr>
        <p:txBody>
          <a:bodyPr wrap="none" rtlCol="0">
            <a:spAutoFit/>
          </a:bodyPr>
          <a:lstStyle/>
          <a:p>
            <a:r>
              <a:rPr lang="en-US" sz="1050" dirty="0" err="1"/>
              <a:t>Sivers</a:t>
            </a:r>
            <a:endParaRPr lang="en-US" sz="1050" dirty="0"/>
          </a:p>
        </p:txBody>
      </p:sp>
    </p:spTree>
    <p:extLst>
      <p:ext uri="{BB962C8B-B14F-4D97-AF65-F5344CB8AC3E}">
        <p14:creationId xmlns:p14="http://schemas.microsoft.com/office/powerpoint/2010/main" val="66824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B3C31B-E5F4-3C48-8B41-EA61FFFED159}"/>
              </a:ext>
            </a:extLst>
          </p:cNvPr>
          <p:cNvPicPr>
            <a:picLocks noChangeAspect="1"/>
          </p:cNvPicPr>
          <p:nvPr/>
        </p:nvPicPr>
        <p:blipFill>
          <a:blip r:embed="rId3"/>
          <a:stretch>
            <a:fillRect/>
          </a:stretch>
        </p:blipFill>
        <p:spPr>
          <a:xfrm>
            <a:off x="1105404" y="1159802"/>
            <a:ext cx="6512773" cy="4090757"/>
          </a:xfrm>
          <a:prstGeom prst="rect">
            <a:avLst/>
          </a:prstGeom>
        </p:spPr>
      </p:pic>
      <p:sp>
        <p:nvSpPr>
          <p:cNvPr id="68612" name="Footer Placeholder 1"/>
          <p:cNvSpPr>
            <a:spLocks noGrp="1"/>
          </p:cNvSpPr>
          <p:nvPr>
            <p:ph type="ftr" sz="quarter" idx="10"/>
          </p:nvPr>
        </p:nvSpPr>
        <p:spPr>
          <a:xfrm>
            <a:off x="2514600" y="6498280"/>
            <a:ext cx="4114800" cy="2931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fi-FI" altLang="en-US" sz="1400"/>
              <a:t>H.Avakian, LNF-INFN, Dec 15</a:t>
            </a:r>
            <a:endParaRPr lang="en-US" altLang="en-US" sz="1400" dirty="0"/>
          </a:p>
        </p:txBody>
      </p:sp>
      <p:sp>
        <p:nvSpPr>
          <p:cNvPr id="6861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DE41D-D71A-FF44-BBAB-1C6459622AAD}" type="slidenum">
              <a:rPr lang="en-US" altLang="en-US" sz="1400"/>
              <a:pPr/>
              <a:t>33</a:t>
            </a:fld>
            <a:endParaRPr lang="en-US" altLang="en-US" sz="1400"/>
          </a:p>
        </p:txBody>
      </p:sp>
      <p:sp>
        <p:nvSpPr>
          <p:cNvPr id="68614"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CA4A3AC-38C7-A94B-8698-EC096C993B40}" type="slidenum">
              <a:rPr lang="en-US" altLang="en-US" sz="1400"/>
              <a:pPr algn="r" eaLnBrk="1" hangingPunct="1"/>
              <a:t>33</a:t>
            </a:fld>
            <a:endParaRPr lang="en-US" altLang="en-US" sz="1400"/>
          </a:p>
        </p:txBody>
      </p:sp>
      <p:sp>
        <p:nvSpPr>
          <p:cNvPr id="68615" name="Rectangle 2"/>
          <p:cNvSpPr>
            <a:spLocks noGrp="1" noChangeArrowheads="1"/>
          </p:cNvSpPr>
          <p:nvPr>
            <p:ph type="title" idx="4294967295"/>
          </p:nvPr>
        </p:nvSpPr>
        <p:spPr>
          <a:xfrm>
            <a:off x="0" y="152400"/>
            <a:ext cx="9144000" cy="381000"/>
          </a:xfrm>
          <a:noFill/>
        </p:spPr>
        <p:txBody>
          <a:bodyPr/>
          <a:lstStyle/>
          <a:p>
            <a:pPr eaLnBrk="1" hangingPunct="1"/>
            <a:r>
              <a:rPr lang="en-US" altLang="en-US" sz="2800" dirty="0"/>
              <a:t>Contributions for 3D structure studies: </a:t>
            </a:r>
            <a:r>
              <a:rPr lang="en-US" altLang="en-US" sz="2800" dirty="0" err="1"/>
              <a:t>Sivers</a:t>
            </a:r>
            <a:endParaRPr lang="en-US" altLang="en-US" sz="3200" dirty="0"/>
          </a:p>
        </p:txBody>
      </p:sp>
      <p:sp>
        <p:nvSpPr>
          <p:cNvPr id="4" name="TextBox 3">
            <a:extLst>
              <a:ext uri="{FF2B5EF4-FFF2-40B4-BE49-F238E27FC236}">
                <a16:creationId xmlns:a16="http://schemas.microsoft.com/office/drawing/2014/main" id="{92105CA6-3087-6E4C-80F0-2B1665BBC523}"/>
              </a:ext>
            </a:extLst>
          </p:cNvPr>
          <p:cNvSpPr txBox="1"/>
          <p:nvPr/>
        </p:nvSpPr>
        <p:spPr>
          <a:xfrm>
            <a:off x="1078396" y="5250559"/>
            <a:ext cx="7712765" cy="830997"/>
          </a:xfrm>
          <a:prstGeom prst="rect">
            <a:avLst/>
          </a:prstGeom>
          <a:noFill/>
        </p:spPr>
        <p:txBody>
          <a:bodyPr wrap="square" rtlCol="0">
            <a:spAutoFit/>
          </a:bodyPr>
          <a:lstStyle/>
          <a:p>
            <a:r>
              <a:rPr lang="en-US" dirty="0"/>
              <a:t>JLab24 will be crucial to bridge the TMD studies between JLab12 and  EIC in the valence region</a:t>
            </a:r>
          </a:p>
        </p:txBody>
      </p:sp>
      <p:sp>
        <p:nvSpPr>
          <p:cNvPr id="2" name="TextBox 1">
            <a:extLst>
              <a:ext uri="{FF2B5EF4-FFF2-40B4-BE49-F238E27FC236}">
                <a16:creationId xmlns:a16="http://schemas.microsoft.com/office/drawing/2014/main" id="{973D4CF8-9E5E-E04E-A268-5C9DC558EB0F}"/>
              </a:ext>
            </a:extLst>
          </p:cNvPr>
          <p:cNvSpPr txBox="1"/>
          <p:nvPr/>
        </p:nvSpPr>
        <p:spPr>
          <a:xfrm>
            <a:off x="6226084" y="1447800"/>
            <a:ext cx="806631" cy="338554"/>
          </a:xfrm>
          <a:prstGeom prst="rect">
            <a:avLst/>
          </a:prstGeom>
          <a:noFill/>
        </p:spPr>
        <p:txBody>
          <a:bodyPr wrap="none" rtlCol="0">
            <a:spAutoFit/>
          </a:bodyPr>
          <a:lstStyle/>
          <a:p>
            <a:r>
              <a:rPr lang="en-US" sz="1600" dirty="0"/>
              <a:t>y&gt;0.05</a:t>
            </a:r>
          </a:p>
        </p:txBody>
      </p:sp>
    </p:spTree>
    <p:extLst>
      <p:ext uri="{BB962C8B-B14F-4D97-AF65-F5344CB8AC3E}">
        <p14:creationId xmlns:p14="http://schemas.microsoft.com/office/powerpoint/2010/main" val="2280620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Rectangle 2"/>
          <p:cNvSpPr>
            <a:spLocks noGrp="1" noChangeArrowheads="1"/>
          </p:cNvSpPr>
          <p:nvPr>
            <p:ph type="title" idx="4294967295"/>
          </p:nvPr>
        </p:nvSpPr>
        <p:spPr>
          <a:xfrm>
            <a:off x="457200" y="152400"/>
            <a:ext cx="8229600" cy="381000"/>
          </a:xfrm>
          <a:noFill/>
        </p:spPr>
        <p:txBody>
          <a:bodyPr/>
          <a:lstStyle/>
          <a:p>
            <a:pPr eaLnBrk="1" hangingPunct="1"/>
            <a:r>
              <a:rPr lang="en-US" altLang="en-US" sz="3200" dirty="0"/>
              <a:t>Making projections: data set</a:t>
            </a:r>
          </a:p>
        </p:txBody>
      </p:sp>
      <p:sp>
        <p:nvSpPr>
          <p:cNvPr id="6" name="TextBox 5">
            <a:extLst>
              <a:ext uri="{FF2B5EF4-FFF2-40B4-BE49-F238E27FC236}">
                <a16:creationId xmlns:a16="http://schemas.microsoft.com/office/drawing/2014/main" id="{12152B3C-9B16-EA44-9D66-085AC306F482}"/>
              </a:ext>
            </a:extLst>
          </p:cNvPr>
          <p:cNvSpPr txBox="1"/>
          <p:nvPr/>
        </p:nvSpPr>
        <p:spPr>
          <a:xfrm>
            <a:off x="107901" y="905838"/>
            <a:ext cx="2409634" cy="830997"/>
          </a:xfrm>
          <a:prstGeom prst="rect">
            <a:avLst/>
          </a:prstGeom>
          <a:noFill/>
          <a:ln>
            <a:solidFill>
              <a:schemeClr val="tx1"/>
            </a:solidFill>
          </a:ln>
        </p:spPr>
        <p:txBody>
          <a:bodyPr wrap="none" rtlCol="0">
            <a:spAutoFit/>
          </a:bodyPr>
          <a:lstStyle/>
          <a:p>
            <a:r>
              <a:rPr lang="en-US" dirty="0"/>
              <a:t>Pseudo data set</a:t>
            </a:r>
          </a:p>
          <a:p>
            <a:r>
              <a:rPr lang="en-US" dirty="0"/>
              <a:t>(counts)</a:t>
            </a:r>
          </a:p>
        </p:txBody>
      </p:sp>
      <p:sp>
        <p:nvSpPr>
          <p:cNvPr id="15" name="TextBox 14">
            <a:extLst>
              <a:ext uri="{FF2B5EF4-FFF2-40B4-BE49-F238E27FC236}">
                <a16:creationId xmlns:a16="http://schemas.microsoft.com/office/drawing/2014/main" id="{42B28F8B-447D-4F4D-B402-FC6AB062C02F}"/>
              </a:ext>
            </a:extLst>
          </p:cNvPr>
          <p:cNvSpPr txBox="1"/>
          <p:nvPr/>
        </p:nvSpPr>
        <p:spPr>
          <a:xfrm>
            <a:off x="2541291" y="1952146"/>
            <a:ext cx="3026791" cy="461665"/>
          </a:xfrm>
          <a:prstGeom prst="rect">
            <a:avLst/>
          </a:prstGeom>
          <a:noFill/>
          <a:ln>
            <a:solidFill>
              <a:schemeClr val="tx1"/>
            </a:solidFill>
          </a:ln>
        </p:spPr>
        <p:txBody>
          <a:bodyPr wrap="none" rtlCol="0">
            <a:spAutoFit/>
          </a:bodyPr>
          <a:lstStyle/>
          <a:p>
            <a:r>
              <a:rPr lang="en-US" dirty="0"/>
              <a:t>Extraction procedure</a:t>
            </a:r>
          </a:p>
        </p:txBody>
      </p:sp>
      <p:sp>
        <p:nvSpPr>
          <p:cNvPr id="16" name="TextBox 15">
            <a:extLst>
              <a:ext uri="{FF2B5EF4-FFF2-40B4-BE49-F238E27FC236}">
                <a16:creationId xmlns:a16="http://schemas.microsoft.com/office/drawing/2014/main" id="{EE034553-EE78-094E-9AF4-2442F691DA13}"/>
              </a:ext>
            </a:extLst>
          </p:cNvPr>
          <p:cNvSpPr txBox="1"/>
          <p:nvPr/>
        </p:nvSpPr>
        <p:spPr>
          <a:xfrm>
            <a:off x="2349368" y="2844431"/>
            <a:ext cx="4121641" cy="461665"/>
          </a:xfrm>
          <a:prstGeom prst="rect">
            <a:avLst/>
          </a:prstGeom>
          <a:noFill/>
          <a:ln>
            <a:solidFill>
              <a:schemeClr val="tx1"/>
            </a:solidFill>
          </a:ln>
        </p:spPr>
        <p:txBody>
          <a:bodyPr wrap="none" rtlCol="0">
            <a:spAutoFit/>
          </a:bodyPr>
          <a:lstStyle/>
          <a:p>
            <a:r>
              <a:rPr lang="en-US" dirty="0"/>
              <a:t>Projection for measurements</a:t>
            </a:r>
          </a:p>
        </p:txBody>
      </p:sp>
      <p:cxnSp>
        <p:nvCxnSpPr>
          <p:cNvPr id="8" name="Straight Arrow Connector 7">
            <a:extLst>
              <a:ext uri="{FF2B5EF4-FFF2-40B4-BE49-F238E27FC236}">
                <a16:creationId xmlns:a16="http://schemas.microsoft.com/office/drawing/2014/main" id="{38BD730B-BE3F-9640-8A55-5A1E540826D3}"/>
              </a:ext>
            </a:extLst>
          </p:cNvPr>
          <p:cNvCxnSpPr>
            <a:cxnSpLocks/>
          </p:cNvCxnSpPr>
          <p:nvPr/>
        </p:nvCxnSpPr>
        <p:spPr>
          <a:xfrm>
            <a:off x="2541291" y="1403387"/>
            <a:ext cx="1707086" cy="536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390FFD-C854-5846-ACEB-48E8B854219B}"/>
              </a:ext>
            </a:extLst>
          </p:cNvPr>
          <p:cNvCxnSpPr>
            <a:cxnSpLocks/>
          </p:cNvCxnSpPr>
          <p:nvPr/>
        </p:nvCxnSpPr>
        <p:spPr>
          <a:xfrm>
            <a:off x="4248377" y="2471175"/>
            <a:ext cx="0" cy="3976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FB58A04-AAF6-7A49-9DF0-9FA9DA115C9D}"/>
              </a:ext>
            </a:extLst>
          </p:cNvPr>
          <p:cNvCxnSpPr>
            <a:cxnSpLocks/>
          </p:cNvCxnSpPr>
          <p:nvPr/>
        </p:nvCxnSpPr>
        <p:spPr>
          <a:xfrm flipH="1">
            <a:off x="4272133" y="1340621"/>
            <a:ext cx="1664679" cy="5876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64FD0CF-84F1-3840-8238-28D3A6548023}"/>
              </a:ext>
            </a:extLst>
          </p:cNvPr>
          <p:cNvSpPr txBox="1"/>
          <p:nvPr/>
        </p:nvSpPr>
        <p:spPr>
          <a:xfrm>
            <a:off x="5936812" y="956567"/>
            <a:ext cx="2856872" cy="830997"/>
          </a:xfrm>
          <a:prstGeom prst="rect">
            <a:avLst/>
          </a:prstGeom>
          <a:noFill/>
          <a:ln>
            <a:solidFill>
              <a:schemeClr val="tx1"/>
            </a:solidFill>
          </a:ln>
        </p:spPr>
        <p:txBody>
          <a:bodyPr wrap="none" rtlCol="0">
            <a:spAutoFit/>
          </a:bodyPr>
          <a:lstStyle/>
          <a:p>
            <a:r>
              <a:rPr lang="en-US" dirty="0"/>
              <a:t>Some prediction</a:t>
            </a:r>
          </a:p>
          <a:p>
            <a:r>
              <a:rPr lang="en-US" dirty="0"/>
              <a:t>(parameterization?)</a:t>
            </a:r>
          </a:p>
        </p:txBody>
      </p:sp>
      <p:sp>
        <p:nvSpPr>
          <p:cNvPr id="2" name="TextBox 1">
            <a:extLst>
              <a:ext uri="{FF2B5EF4-FFF2-40B4-BE49-F238E27FC236}">
                <a16:creationId xmlns:a16="http://schemas.microsoft.com/office/drawing/2014/main" id="{8B650B70-615C-0D4A-B787-BAA4DF760409}"/>
              </a:ext>
            </a:extLst>
          </p:cNvPr>
          <p:cNvSpPr txBox="1"/>
          <p:nvPr/>
        </p:nvSpPr>
        <p:spPr>
          <a:xfrm>
            <a:off x="135610" y="3300943"/>
            <a:ext cx="1330814" cy="461665"/>
          </a:xfrm>
          <a:prstGeom prst="rect">
            <a:avLst/>
          </a:prstGeom>
          <a:noFill/>
        </p:spPr>
        <p:txBody>
          <a:bodyPr wrap="none" rtlCol="0">
            <a:spAutoFit/>
          </a:bodyPr>
          <a:lstStyle/>
          <a:p>
            <a:r>
              <a:rPr lang="en-US" dirty="0"/>
              <a:t>Data set</a:t>
            </a:r>
          </a:p>
        </p:txBody>
      </p:sp>
      <p:sp>
        <p:nvSpPr>
          <p:cNvPr id="9" name="Rectangle 8">
            <a:extLst>
              <a:ext uri="{FF2B5EF4-FFF2-40B4-BE49-F238E27FC236}">
                <a16:creationId xmlns:a16="http://schemas.microsoft.com/office/drawing/2014/main" id="{22C8D921-31C3-5945-AAC4-0FC34857AC88}"/>
              </a:ext>
            </a:extLst>
          </p:cNvPr>
          <p:cNvSpPr/>
          <p:nvPr/>
        </p:nvSpPr>
        <p:spPr>
          <a:xfrm>
            <a:off x="107902" y="4008451"/>
            <a:ext cx="3286931" cy="1218758"/>
          </a:xfrm>
          <a:prstGeom prst="rect">
            <a:avLst/>
          </a:prstGeom>
          <a:gradFill>
            <a:gsLst>
              <a:gs pos="35000">
                <a:srgbClr val="0070C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5DB9FF-A4ED-3F45-9C11-783810C46D95}"/>
              </a:ext>
            </a:extLst>
          </p:cNvPr>
          <p:cNvSpPr txBox="1"/>
          <p:nvPr/>
        </p:nvSpPr>
        <p:spPr>
          <a:xfrm>
            <a:off x="197504" y="4038353"/>
            <a:ext cx="1946367" cy="461665"/>
          </a:xfrm>
          <a:prstGeom prst="rect">
            <a:avLst/>
          </a:prstGeom>
          <a:noFill/>
        </p:spPr>
        <p:txBody>
          <a:bodyPr wrap="none" rtlCol="0">
            <a:spAutoFit/>
          </a:bodyPr>
          <a:lstStyle/>
          <a:p>
            <a:r>
              <a:rPr lang="en-US" dirty="0"/>
              <a:t>Full statistics</a:t>
            </a:r>
          </a:p>
        </p:txBody>
      </p:sp>
      <p:sp>
        <p:nvSpPr>
          <p:cNvPr id="22" name="TextBox 21">
            <a:extLst>
              <a:ext uri="{FF2B5EF4-FFF2-40B4-BE49-F238E27FC236}">
                <a16:creationId xmlns:a16="http://schemas.microsoft.com/office/drawing/2014/main" id="{66450AE3-3360-E643-8B5B-6DEEFB1EA1AC}"/>
              </a:ext>
            </a:extLst>
          </p:cNvPr>
          <p:cNvSpPr txBox="1"/>
          <p:nvPr/>
        </p:nvSpPr>
        <p:spPr>
          <a:xfrm>
            <a:off x="1068555" y="4737835"/>
            <a:ext cx="2326278" cy="461665"/>
          </a:xfrm>
          <a:prstGeom prst="rect">
            <a:avLst/>
          </a:prstGeom>
          <a:noFill/>
        </p:spPr>
        <p:txBody>
          <a:bodyPr wrap="none" rtlCol="0">
            <a:spAutoFit/>
          </a:bodyPr>
          <a:lstStyle/>
          <a:p>
            <a:r>
              <a:rPr lang="en-US" dirty="0">
                <a:solidFill>
                  <a:srgbClr val="FFFF00"/>
                </a:solidFill>
              </a:rPr>
              <a:t>Fiducial volume</a:t>
            </a:r>
          </a:p>
        </p:txBody>
      </p:sp>
      <p:sp>
        <p:nvSpPr>
          <p:cNvPr id="10" name="TextBox 9">
            <a:extLst>
              <a:ext uri="{FF2B5EF4-FFF2-40B4-BE49-F238E27FC236}">
                <a16:creationId xmlns:a16="http://schemas.microsoft.com/office/drawing/2014/main" id="{9B2A4E3B-9408-C648-9D48-9B76CBA7F29E}"/>
              </a:ext>
            </a:extLst>
          </p:cNvPr>
          <p:cNvSpPr txBox="1"/>
          <p:nvPr/>
        </p:nvSpPr>
        <p:spPr>
          <a:xfrm>
            <a:off x="3394833" y="3336517"/>
            <a:ext cx="5772107" cy="3416320"/>
          </a:xfrm>
          <a:prstGeom prst="rect">
            <a:avLst/>
          </a:prstGeom>
          <a:noFill/>
        </p:spPr>
        <p:txBody>
          <a:bodyPr wrap="square" rtlCol="0">
            <a:spAutoFit/>
          </a:bodyPr>
          <a:lstStyle/>
          <a:p>
            <a:r>
              <a:rPr lang="en-US" dirty="0"/>
              <a:t>Quality</a:t>
            </a:r>
          </a:p>
          <a:p>
            <a:pPr marL="342900" indent="-342900">
              <a:buFont typeface="Arial" panose="020B0604020202020204" pitchFamily="34" charset="0"/>
              <a:buChar char="•"/>
            </a:pPr>
            <a:r>
              <a:rPr lang="en-US" dirty="0"/>
              <a:t>Cross sections + geometrical cuts</a:t>
            </a:r>
          </a:p>
          <a:p>
            <a:pPr marL="342900" indent="-342900">
              <a:buFont typeface="Arial" panose="020B0604020202020204" pitchFamily="34" charset="0"/>
              <a:buChar char="•"/>
            </a:pPr>
            <a:r>
              <a:rPr lang="en-US" dirty="0"/>
              <a:t>Generated events (real phase space)</a:t>
            </a:r>
          </a:p>
          <a:p>
            <a:pPr marL="342900" indent="-342900">
              <a:buFont typeface="Arial" panose="020B0604020202020204" pitchFamily="34" charset="0"/>
              <a:buChar char="•"/>
            </a:pPr>
            <a:r>
              <a:rPr lang="en-US" dirty="0"/>
              <a:t>Generated + radiative effects</a:t>
            </a:r>
          </a:p>
          <a:p>
            <a:pPr marL="342900" indent="-342900">
              <a:buFont typeface="Arial" panose="020B0604020202020204" pitchFamily="34" charset="0"/>
              <a:buChar char="•"/>
            </a:pPr>
            <a:r>
              <a:rPr lang="en-US" dirty="0"/>
              <a:t>GEANT simulation + </a:t>
            </a:r>
            <a:r>
              <a:rPr lang="en-US" dirty="0" err="1"/>
              <a:t>resolutions+ID</a:t>
            </a:r>
            <a:endParaRPr lang="en-US" dirty="0"/>
          </a:p>
          <a:p>
            <a:pPr marL="342900" indent="-342900">
              <a:buFont typeface="Arial" panose="020B0604020202020204" pitchFamily="34" charset="0"/>
              <a:buChar char="•"/>
            </a:pPr>
            <a:r>
              <a:rPr lang="en-US" dirty="0"/>
              <a:t>Reconstructed after GEANT (ideal)</a:t>
            </a:r>
          </a:p>
          <a:p>
            <a:pPr marL="342900" indent="-342900">
              <a:buFont typeface="Arial" panose="020B0604020202020204" pitchFamily="34" charset="0"/>
              <a:buChar char="•"/>
            </a:pPr>
            <a:r>
              <a:rPr lang="en-US" dirty="0"/>
              <a:t>Reconstructed with real efficiencies (trigger, tracking, ID,….)</a:t>
            </a:r>
          </a:p>
          <a:p>
            <a:endParaRPr lang="en-US" dirty="0"/>
          </a:p>
        </p:txBody>
      </p:sp>
      <p:sp>
        <p:nvSpPr>
          <p:cNvPr id="11" name="TextBox 10">
            <a:extLst>
              <a:ext uri="{FF2B5EF4-FFF2-40B4-BE49-F238E27FC236}">
                <a16:creationId xmlns:a16="http://schemas.microsoft.com/office/drawing/2014/main" id="{D6125FF7-1ACB-F542-8E4F-4D53024F83B2}"/>
              </a:ext>
            </a:extLst>
          </p:cNvPr>
          <p:cNvSpPr txBox="1"/>
          <p:nvPr/>
        </p:nvSpPr>
        <p:spPr>
          <a:xfrm>
            <a:off x="1" y="5416724"/>
            <a:ext cx="3124200" cy="830997"/>
          </a:xfrm>
          <a:prstGeom prst="rect">
            <a:avLst/>
          </a:prstGeom>
          <a:noFill/>
        </p:spPr>
        <p:txBody>
          <a:bodyPr wrap="square" rtlCol="0">
            <a:spAutoFit/>
          </a:bodyPr>
          <a:lstStyle/>
          <a:p>
            <a:r>
              <a:rPr lang="en-US" sz="1600" dirty="0"/>
              <a:t>Full cuts (</a:t>
            </a:r>
            <a:r>
              <a:rPr lang="en-US" sz="1600" dirty="0" err="1"/>
              <a:t>E</a:t>
            </a:r>
            <a:r>
              <a:rPr lang="en-US" sz="1600" baseline="-25000" dirty="0" err="1"/>
              <a:t>min</a:t>
            </a:r>
            <a:r>
              <a:rPr lang="en-US" sz="1600" dirty="0" err="1"/>
              <a:t>,y</a:t>
            </a:r>
            <a:r>
              <a:rPr lang="en-US" sz="1600" baseline="-25000" dirty="0" err="1"/>
              <a:t>min</a:t>
            </a:r>
            <a:r>
              <a:rPr lang="en-US" sz="1600" dirty="0" err="1"/>
              <a:t>,y</a:t>
            </a:r>
            <a:r>
              <a:rPr lang="en-US" sz="1600" baseline="-25000" dirty="0" err="1"/>
              <a:t>max</a:t>
            </a:r>
            <a:r>
              <a:rPr lang="en-US" sz="1600" dirty="0"/>
              <a:t>,…) may reduce the sample from </a:t>
            </a:r>
          </a:p>
          <a:p>
            <a:r>
              <a:rPr lang="en-US" sz="1600" dirty="0"/>
              <a:t>~50% to 1-2%</a:t>
            </a:r>
          </a:p>
        </p:txBody>
      </p:sp>
      <p:sp>
        <p:nvSpPr>
          <p:cNvPr id="13" name="Slide Number Placeholder 12">
            <a:extLst>
              <a:ext uri="{FF2B5EF4-FFF2-40B4-BE49-F238E27FC236}">
                <a16:creationId xmlns:a16="http://schemas.microsoft.com/office/drawing/2014/main" id="{01FA5E39-9EB2-DA4A-811C-FD571B7DA25D}"/>
              </a:ext>
            </a:extLst>
          </p:cNvPr>
          <p:cNvSpPr>
            <a:spLocks noGrp="1"/>
          </p:cNvSpPr>
          <p:nvPr>
            <p:ph type="sldNum" sz="quarter" idx="11"/>
          </p:nvPr>
        </p:nvSpPr>
        <p:spPr/>
        <p:txBody>
          <a:bodyPr/>
          <a:lstStyle/>
          <a:p>
            <a:pPr>
              <a:defRPr/>
            </a:pPr>
            <a:fld id="{4BA5783D-3BB5-584C-9C96-3FCA05A560BB}" type="slidenum">
              <a:rPr lang="en-US" altLang="en-US" smtClean="0"/>
              <a:pPr>
                <a:defRPr/>
              </a:pPr>
              <a:t>34</a:t>
            </a:fld>
            <a:endParaRPr lang="en-US" altLang="en-US"/>
          </a:p>
        </p:txBody>
      </p:sp>
      <p:sp>
        <p:nvSpPr>
          <p:cNvPr id="3" name="Footer Placeholder 2">
            <a:extLst>
              <a:ext uri="{FF2B5EF4-FFF2-40B4-BE49-F238E27FC236}">
                <a16:creationId xmlns:a16="http://schemas.microsoft.com/office/drawing/2014/main" id="{FD49F3A9-FE34-48E8-80CB-F65456B654FD}"/>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787378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510082F0-6832-A744-8E78-A9F94656C655}"/>
              </a:ext>
            </a:extLst>
          </p:cNvPr>
          <p:cNvSpPr>
            <a:spLocks noGrp="1" noChangeArrowheads="1"/>
          </p:cNvSpPr>
          <p:nvPr>
            <p:ph type="title"/>
          </p:nvPr>
        </p:nvSpPr>
        <p:spPr/>
        <p:txBody>
          <a:bodyPr/>
          <a:lstStyle/>
          <a:p>
            <a:r>
              <a:rPr lang="en-US" altLang="en-US" dirty="0"/>
              <a:t>TMDs sensitivity to </a:t>
            </a:r>
            <a:r>
              <a:rPr lang="en-US" altLang="en-US" dirty="0" err="1"/>
              <a:t>transversity</a:t>
            </a:r>
            <a:r>
              <a:rPr lang="en-US" altLang="en-US" dirty="0"/>
              <a:t>: large x </a:t>
            </a:r>
          </a:p>
        </p:txBody>
      </p:sp>
      <p:sp>
        <p:nvSpPr>
          <p:cNvPr id="26626" name="Footer Placeholder 2">
            <a:extLst>
              <a:ext uri="{FF2B5EF4-FFF2-40B4-BE49-F238E27FC236}">
                <a16:creationId xmlns:a16="http://schemas.microsoft.com/office/drawing/2014/main" id="{BFDC4E47-E4A9-F841-9637-372E8B4A7E40}"/>
              </a:ext>
            </a:extLst>
          </p:cNvPr>
          <p:cNvSpPr>
            <a:spLocks noGrp="1" noChangeArrowheads="1"/>
          </p:cNvSpPr>
          <p:nvPr>
            <p:ph type="ftr" sz="quarter" idx="10"/>
          </p:nvPr>
        </p:nvSpPr>
        <p:spPr>
          <a:xfrm>
            <a:off x="3124200" y="6565900"/>
            <a:ext cx="40386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26627" name="Slide Number Placeholder 3">
            <a:extLst>
              <a:ext uri="{FF2B5EF4-FFF2-40B4-BE49-F238E27FC236}">
                <a16:creationId xmlns:a16="http://schemas.microsoft.com/office/drawing/2014/main" id="{93B22C4D-FBDD-7049-88B0-4654233D701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FEC2A0-2AFE-804A-9572-C5D9ADAAE4F8}" type="slidenum">
              <a:rPr lang="en-US" altLang="en-US" sz="1400" smtClean="0"/>
              <a:pPr>
                <a:spcBef>
                  <a:spcPct val="0"/>
                </a:spcBef>
                <a:buFontTx/>
                <a:buNone/>
              </a:pPr>
              <a:t>35</a:t>
            </a:fld>
            <a:endParaRPr lang="en-US" altLang="en-US" sz="1400"/>
          </a:p>
        </p:txBody>
      </p:sp>
      <p:sp>
        <p:nvSpPr>
          <p:cNvPr id="26628" name="TextBox 10">
            <a:extLst>
              <a:ext uri="{FF2B5EF4-FFF2-40B4-BE49-F238E27FC236}">
                <a16:creationId xmlns:a16="http://schemas.microsoft.com/office/drawing/2014/main" id="{2C734751-4E93-0242-9B67-2A2DA04E359F}"/>
              </a:ext>
            </a:extLst>
          </p:cNvPr>
          <p:cNvSpPr txBox="1">
            <a:spLocks noChangeArrowheads="1"/>
          </p:cNvSpPr>
          <p:nvPr/>
        </p:nvSpPr>
        <p:spPr bwMode="auto">
          <a:xfrm>
            <a:off x="58340" y="937825"/>
            <a:ext cx="39869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Plots from : “</a:t>
            </a:r>
            <a:r>
              <a:rPr lang="en-US" altLang="en-US" sz="1600" dirty="0" err="1"/>
              <a:t>SoLID</a:t>
            </a:r>
            <a:r>
              <a:rPr lang="en-US" altLang="en-US" sz="1600" dirty="0"/>
              <a:t> DOE review (H. Gao)”</a:t>
            </a:r>
          </a:p>
        </p:txBody>
      </p:sp>
      <p:sp>
        <p:nvSpPr>
          <p:cNvPr id="26629" name="TextBox 12">
            <a:extLst>
              <a:ext uri="{FF2B5EF4-FFF2-40B4-BE49-F238E27FC236}">
                <a16:creationId xmlns:a16="http://schemas.microsoft.com/office/drawing/2014/main" id="{1EE5B04D-70C0-104B-9EC0-DCADE27896A8}"/>
              </a:ext>
            </a:extLst>
          </p:cNvPr>
          <p:cNvSpPr txBox="1">
            <a:spLocks noChangeArrowheads="1"/>
          </p:cNvSpPr>
          <p:nvPr/>
        </p:nvSpPr>
        <p:spPr bwMode="auto">
          <a:xfrm>
            <a:off x="571500" y="4767729"/>
            <a:ext cx="8115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spcBef>
                <a:spcPct val="0"/>
              </a:spcBef>
            </a:pPr>
            <a:r>
              <a:rPr lang="en-US" altLang="en-US" sz="1800" dirty="0"/>
              <a:t>SOLID measurements with transversely polarized targets will provide crucial input at large x</a:t>
            </a:r>
          </a:p>
          <a:p>
            <a:pPr marL="342900" indent="-342900">
              <a:spcBef>
                <a:spcPct val="0"/>
              </a:spcBef>
            </a:pPr>
            <a:r>
              <a:rPr lang="en-US" altLang="en-US" sz="1800" dirty="0"/>
              <a:t>Complementarity of </a:t>
            </a:r>
            <a:r>
              <a:rPr lang="en-US" altLang="en-US" sz="1800" dirty="0" err="1"/>
              <a:t>JLab</a:t>
            </a:r>
            <a:r>
              <a:rPr lang="en-US" altLang="en-US" sz="1800" dirty="0"/>
              <a:t> and  EIC at large x should be carefully examined for better coordination (</a:t>
            </a:r>
            <a:r>
              <a:rPr lang="en-US" altLang="en-US" sz="1800" dirty="0" err="1"/>
              <a:t>theory+experiment</a:t>
            </a:r>
            <a:r>
              <a:rPr lang="en-US" altLang="en-US" sz="1800" dirty="0"/>
              <a:t>)</a:t>
            </a:r>
          </a:p>
          <a:p>
            <a:pPr marL="342900" indent="-342900">
              <a:spcBef>
                <a:spcPct val="0"/>
              </a:spcBef>
            </a:pPr>
            <a:r>
              <a:rPr lang="en-US" altLang="en-US" sz="1800" dirty="0"/>
              <a:t>Systematics from parameterizations, providing fake sensitivity to kinematical regions not covered by data should be carefully evaluated</a:t>
            </a:r>
          </a:p>
          <a:p>
            <a:pPr>
              <a:spcBef>
                <a:spcPct val="0"/>
              </a:spcBef>
              <a:buFontTx/>
              <a:buNone/>
            </a:pPr>
            <a:endParaRPr lang="en-US" altLang="en-US" sz="1800" baseline="30000" dirty="0"/>
          </a:p>
        </p:txBody>
      </p:sp>
      <p:pic>
        <p:nvPicPr>
          <p:cNvPr id="26630" name="Picture 6">
            <a:extLst>
              <a:ext uri="{FF2B5EF4-FFF2-40B4-BE49-F238E27FC236}">
                <a16:creationId xmlns:a16="http://schemas.microsoft.com/office/drawing/2014/main" id="{A17E000C-B45B-5745-ABBB-61DE927A8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41910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a:extLst>
              <a:ext uri="{FF2B5EF4-FFF2-40B4-BE49-F238E27FC236}">
                <a16:creationId xmlns:a16="http://schemas.microsoft.com/office/drawing/2014/main" id="{C29E618F-1C2D-F244-9BC1-B3AC94F89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76325"/>
            <a:ext cx="4800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71953CFC-C065-234E-9D7E-38B9EA579C02}"/>
              </a:ext>
            </a:extLst>
          </p:cNvPr>
          <p:cNvCxnSpPr>
            <a:cxnSpLocks/>
          </p:cNvCxnSpPr>
          <p:nvPr/>
        </p:nvCxnSpPr>
        <p:spPr>
          <a:xfrm>
            <a:off x="1963738" y="2057400"/>
            <a:ext cx="3370262" cy="189809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059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Rectangle 2"/>
          <p:cNvSpPr>
            <a:spLocks noGrp="1" noChangeArrowheads="1"/>
          </p:cNvSpPr>
          <p:nvPr>
            <p:ph type="title" idx="4294967295"/>
          </p:nvPr>
        </p:nvSpPr>
        <p:spPr>
          <a:xfrm>
            <a:off x="457200" y="152400"/>
            <a:ext cx="8229600" cy="381000"/>
          </a:xfrm>
          <a:noFill/>
        </p:spPr>
        <p:txBody>
          <a:bodyPr/>
          <a:lstStyle/>
          <a:p>
            <a:pPr eaLnBrk="1" hangingPunct="1"/>
            <a:r>
              <a:rPr lang="en-US" altLang="en-US" sz="3200" dirty="0"/>
              <a:t>Making projections: extraction procedure</a:t>
            </a:r>
          </a:p>
        </p:txBody>
      </p:sp>
      <p:sp>
        <p:nvSpPr>
          <p:cNvPr id="6" name="TextBox 5">
            <a:extLst>
              <a:ext uri="{FF2B5EF4-FFF2-40B4-BE49-F238E27FC236}">
                <a16:creationId xmlns:a16="http://schemas.microsoft.com/office/drawing/2014/main" id="{12152B3C-9B16-EA44-9D66-085AC306F482}"/>
              </a:ext>
            </a:extLst>
          </p:cNvPr>
          <p:cNvSpPr txBox="1"/>
          <p:nvPr/>
        </p:nvSpPr>
        <p:spPr>
          <a:xfrm>
            <a:off x="107901" y="905838"/>
            <a:ext cx="2409634" cy="830997"/>
          </a:xfrm>
          <a:prstGeom prst="rect">
            <a:avLst/>
          </a:prstGeom>
          <a:noFill/>
          <a:ln>
            <a:solidFill>
              <a:schemeClr val="tx1"/>
            </a:solidFill>
          </a:ln>
        </p:spPr>
        <p:txBody>
          <a:bodyPr wrap="none" rtlCol="0">
            <a:spAutoFit/>
          </a:bodyPr>
          <a:lstStyle/>
          <a:p>
            <a:r>
              <a:rPr lang="en-US" dirty="0"/>
              <a:t>Pseudo data set</a:t>
            </a:r>
          </a:p>
          <a:p>
            <a:r>
              <a:rPr lang="en-US" dirty="0"/>
              <a:t>(counts)</a:t>
            </a:r>
          </a:p>
        </p:txBody>
      </p:sp>
      <p:sp>
        <p:nvSpPr>
          <p:cNvPr id="15" name="TextBox 14">
            <a:extLst>
              <a:ext uri="{FF2B5EF4-FFF2-40B4-BE49-F238E27FC236}">
                <a16:creationId xmlns:a16="http://schemas.microsoft.com/office/drawing/2014/main" id="{42B28F8B-447D-4F4D-B402-FC6AB062C02F}"/>
              </a:ext>
            </a:extLst>
          </p:cNvPr>
          <p:cNvSpPr txBox="1"/>
          <p:nvPr/>
        </p:nvSpPr>
        <p:spPr>
          <a:xfrm>
            <a:off x="2541291" y="1952146"/>
            <a:ext cx="3026791" cy="461665"/>
          </a:xfrm>
          <a:prstGeom prst="rect">
            <a:avLst/>
          </a:prstGeom>
          <a:noFill/>
          <a:ln>
            <a:solidFill>
              <a:schemeClr val="tx1"/>
            </a:solidFill>
          </a:ln>
        </p:spPr>
        <p:txBody>
          <a:bodyPr wrap="none" rtlCol="0">
            <a:spAutoFit/>
          </a:bodyPr>
          <a:lstStyle/>
          <a:p>
            <a:r>
              <a:rPr lang="en-US" dirty="0"/>
              <a:t>Extraction procedure</a:t>
            </a:r>
          </a:p>
        </p:txBody>
      </p:sp>
      <p:sp>
        <p:nvSpPr>
          <p:cNvPr id="16" name="TextBox 15">
            <a:extLst>
              <a:ext uri="{FF2B5EF4-FFF2-40B4-BE49-F238E27FC236}">
                <a16:creationId xmlns:a16="http://schemas.microsoft.com/office/drawing/2014/main" id="{EE034553-EE78-094E-9AF4-2442F691DA13}"/>
              </a:ext>
            </a:extLst>
          </p:cNvPr>
          <p:cNvSpPr txBox="1"/>
          <p:nvPr/>
        </p:nvSpPr>
        <p:spPr>
          <a:xfrm>
            <a:off x="2349368" y="2844431"/>
            <a:ext cx="4121641" cy="461665"/>
          </a:xfrm>
          <a:prstGeom prst="rect">
            <a:avLst/>
          </a:prstGeom>
          <a:noFill/>
          <a:ln>
            <a:solidFill>
              <a:schemeClr val="tx1"/>
            </a:solidFill>
          </a:ln>
        </p:spPr>
        <p:txBody>
          <a:bodyPr wrap="none" rtlCol="0">
            <a:spAutoFit/>
          </a:bodyPr>
          <a:lstStyle/>
          <a:p>
            <a:r>
              <a:rPr lang="en-US" dirty="0"/>
              <a:t>Projection for measurements</a:t>
            </a:r>
          </a:p>
        </p:txBody>
      </p:sp>
      <p:cxnSp>
        <p:nvCxnSpPr>
          <p:cNvPr id="8" name="Straight Arrow Connector 7">
            <a:extLst>
              <a:ext uri="{FF2B5EF4-FFF2-40B4-BE49-F238E27FC236}">
                <a16:creationId xmlns:a16="http://schemas.microsoft.com/office/drawing/2014/main" id="{38BD730B-BE3F-9640-8A55-5A1E540826D3}"/>
              </a:ext>
            </a:extLst>
          </p:cNvPr>
          <p:cNvCxnSpPr>
            <a:cxnSpLocks/>
          </p:cNvCxnSpPr>
          <p:nvPr/>
        </p:nvCxnSpPr>
        <p:spPr>
          <a:xfrm>
            <a:off x="2541291" y="1403387"/>
            <a:ext cx="1707086" cy="536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390FFD-C854-5846-ACEB-48E8B854219B}"/>
              </a:ext>
            </a:extLst>
          </p:cNvPr>
          <p:cNvCxnSpPr>
            <a:cxnSpLocks/>
          </p:cNvCxnSpPr>
          <p:nvPr/>
        </p:nvCxnSpPr>
        <p:spPr>
          <a:xfrm>
            <a:off x="4248377" y="2471175"/>
            <a:ext cx="0" cy="3976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FB58A04-AAF6-7A49-9DF0-9FA9DA115C9D}"/>
              </a:ext>
            </a:extLst>
          </p:cNvPr>
          <p:cNvCxnSpPr>
            <a:cxnSpLocks/>
          </p:cNvCxnSpPr>
          <p:nvPr/>
        </p:nvCxnSpPr>
        <p:spPr>
          <a:xfrm flipH="1">
            <a:off x="4272133" y="1340621"/>
            <a:ext cx="1664679" cy="5876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64FD0CF-84F1-3840-8238-28D3A6548023}"/>
              </a:ext>
            </a:extLst>
          </p:cNvPr>
          <p:cNvSpPr txBox="1"/>
          <p:nvPr/>
        </p:nvSpPr>
        <p:spPr>
          <a:xfrm>
            <a:off x="5936812" y="956567"/>
            <a:ext cx="2856872" cy="830997"/>
          </a:xfrm>
          <a:prstGeom prst="rect">
            <a:avLst/>
          </a:prstGeom>
          <a:noFill/>
          <a:ln>
            <a:solidFill>
              <a:schemeClr val="tx1"/>
            </a:solidFill>
          </a:ln>
        </p:spPr>
        <p:txBody>
          <a:bodyPr wrap="none" rtlCol="0">
            <a:spAutoFit/>
          </a:bodyPr>
          <a:lstStyle/>
          <a:p>
            <a:r>
              <a:rPr lang="en-US" dirty="0"/>
              <a:t>Some prediction</a:t>
            </a:r>
          </a:p>
          <a:p>
            <a:r>
              <a:rPr lang="en-US" dirty="0"/>
              <a:t>(parameterization?)</a:t>
            </a:r>
          </a:p>
        </p:txBody>
      </p:sp>
      <p:sp>
        <p:nvSpPr>
          <p:cNvPr id="3" name="TextBox 2">
            <a:extLst>
              <a:ext uri="{FF2B5EF4-FFF2-40B4-BE49-F238E27FC236}">
                <a16:creationId xmlns:a16="http://schemas.microsoft.com/office/drawing/2014/main" id="{40CB1850-17FB-8247-9CFF-A434D94F4E3C}"/>
              </a:ext>
            </a:extLst>
          </p:cNvPr>
          <p:cNvSpPr txBox="1"/>
          <p:nvPr/>
        </p:nvSpPr>
        <p:spPr>
          <a:xfrm>
            <a:off x="211608" y="4045516"/>
            <a:ext cx="8932392" cy="2308324"/>
          </a:xfrm>
          <a:prstGeom prst="rect">
            <a:avLst/>
          </a:prstGeom>
          <a:noFill/>
        </p:spPr>
        <p:txBody>
          <a:bodyPr wrap="square" rtlCol="0">
            <a:spAutoFit/>
          </a:bodyPr>
          <a:lstStyle/>
          <a:p>
            <a:r>
              <a:rPr lang="en-US" dirty="0"/>
              <a:t>Extraction procedure should have clear definition of systematics</a:t>
            </a:r>
          </a:p>
          <a:p>
            <a:endParaRPr lang="en-US" dirty="0"/>
          </a:p>
          <a:p>
            <a:pPr marL="342900" indent="-342900">
              <a:buFont typeface="Arial" panose="020B0604020202020204" pitchFamily="34" charset="0"/>
              <a:buChar char="•"/>
            </a:pPr>
            <a:r>
              <a:rPr lang="en-US" u="sng" dirty="0">
                <a:solidFill>
                  <a:srgbClr val="C00000"/>
                </a:solidFill>
              </a:rPr>
              <a:t>The role of multidimensional measurements should be well defined, accounted in the extraction</a:t>
            </a:r>
          </a:p>
          <a:p>
            <a:pPr marL="342900" indent="-342900">
              <a:buFont typeface="Arial" panose="020B0604020202020204" pitchFamily="34" charset="0"/>
              <a:buChar char="•"/>
            </a:pPr>
            <a:r>
              <a:rPr lang="en-US" dirty="0"/>
              <a:t>The same parameterization used in extraction will obviously have practically unconstrained systematics</a:t>
            </a:r>
          </a:p>
        </p:txBody>
      </p:sp>
      <p:sp>
        <p:nvSpPr>
          <p:cNvPr id="2" name="Footer Placeholder 1">
            <a:extLst>
              <a:ext uri="{FF2B5EF4-FFF2-40B4-BE49-F238E27FC236}">
                <a16:creationId xmlns:a16="http://schemas.microsoft.com/office/drawing/2014/main" id="{A812DBC8-F5D9-4943-BF07-92E4A57EF544}"/>
              </a:ext>
            </a:extLst>
          </p:cNvPr>
          <p:cNvSpPr>
            <a:spLocks noGrp="1"/>
          </p:cNvSpPr>
          <p:nvPr>
            <p:ph type="ftr" sz="quarter" idx="10"/>
          </p:nvPr>
        </p:nvSpPr>
        <p:spPr>
          <a:xfrm>
            <a:off x="3124200" y="6565900"/>
            <a:ext cx="4191000" cy="292100"/>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04C96DCE-3B67-B54F-88D6-F099F8E8B1BB}"/>
              </a:ext>
            </a:extLst>
          </p:cNvPr>
          <p:cNvSpPr>
            <a:spLocks noGrp="1"/>
          </p:cNvSpPr>
          <p:nvPr>
            <p:ph type="sldNum" sz="quarter" idx="11"/>
          </p:nvPr>
        </p:nvSpPr>
        <p:spPr/>
        <p:txBody>
          <a:bodyPr/>
          <a:lstStyle/>
          <a:p>
            <a:pPr>
              <a:defRPr/>
            </a:pPr>
            <a:fld id="{4BA5783D-3BB5-584C-9C96-3FCA05A560BB}" type="slidenum">
              <a:rPr lang="en-US" altLang="en-US" smtClean="0"/>
              <a:pPr>
                <a:defRPr/>
              </a:pPr>
              <a:t>36</a:t>
            </a:fld>
            <a:endParaRPr lang="en-US" altLang="en-US"/>
          </a:p>
        </p:txBody>
      </p:sp>
    </p:spTree>
    <p:extLst>
      <p:ext uri="{BB962C8B-B14F-4D97-AF65-F5344CB8AC3E}">
        <p14:creationId xmlns:p14="http://schemas.microsoft.com/office/powerpoint/2010/main" val="126338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a:xfrm>
            <a:off x="0" y="152400"/>
            <a:ext cx="9144000" cy="563563"/>
          </a:xfrm>
        </p:spPr>
        <p:txBody>
          <a:bodyPr/>
          <a:lstStyle/>
          <a:p>
            <a:r>
              <a:rPr lang="en-US" dirty="0"/>
              <a:t>Extending to small x, large Q</a:t>
            </a:r>
            <a:r>
              <a:rPr lang="en-US" baseline="30000" dirty="0"/>
              <a:t>2</a:t>
            </a:r>
            <a:r>
              <a:rPr lang="en-US" dirty="0"/>
              <a:t> and large P</a:t>
            </a:r>
            <a:r>
              <a:rPr lang="en-US" baseline="-25000" dirty="0"/>
              <a:t>T</a:t>
            </a:r>
          </a:p>
        </p:txBody>
      </p:sp>
      <p:sp>
        <p:nvSpPr>
          <p:cNvPr id="4" name="Footer Placeholder 3">
            <a:extLst>
              <a:ext uri="{FF2B5EF4-FFF2-40B4-BE49-F238E27FC236}">
                <a16:creationId xmlns:a16="http://schemas.microsoft.com/office/drawing/2014/main" id="{C67E0981-F93D-334B-97B3-017378033160}"/>
              </a:ext>
            </a:extLst>
          </p:cNvPr>
          <p:cNvSpPr>
            <a:spLocks noGrp="1"/>
          </p:cNvSpPr>
          <p:nvPr>
            <p:ph type="ftr" sz="quarter" idx="10"/>
          </p:nvPr>
        </p:nvSpPr>
        <p:spPr>
          <a:xfrm>
            <a:off x="3124200" y="6565900"/>
            <a:ext cx="3809946" cy="292100"/>
          </a:xfrm>
        </p:spPr>
        <p:txBody>
          <a:bodyPr/>
          <a:lstStyle/>
          <a:p>
            <a:pPr>
              <a:defRPr/>
            </a:pPr>
            <a:r>
              <a:rPr lang="fi-FI"/>
              <a:t>H.Avakian, LNF-INFN, Dec 15</a:t>
            </a:r>
            <a:endParaRPr lang="en-US" dirty="0"/>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37</a:t>
            </a:fld>
            <a:endParaRPr lang="en-US" altLang="en-US"/>
          </a:p>
        </p:txBody>
      </p:sp>
      <p:pic>
        <p:nvPicPr>
          <p:cNvPr id="6" name="Picture 1">
            <a:extLst>
              <a:ext uri="{FF2B5EF4-FFF2-40B4-BE49-F238E27FC236}">
                <a16:creationId xmlns:a16="http://schemas.microsoft.com/office/drawing/2014/main" id="{B61B405D-2F11-EB47-998A-8CC923EC3F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4575" y="865904"/>
            <a:ext cx="2716213" cy="137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AA2E4C4E-0E49-514D-B872-542F02255E6A}"/>
              </a:ext>
            </a:extLst>
          </p:cNvPr>
          <p:cNvSpPr txBox="1">
            <a:spLocks/>
          </p:cNvSpPr>
          <p:nvPr/>
        </p:nvSpPr>
        <p:spPr bwMode="auto">
          <a:xfrm>
            <a:off x="8458200" y="6464300"/>
            <a:ext cx="685800" cy="3206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8A4E9AAB-F2E5-E644-83FC-E8A808983024}" type="slidenum">
              <a:rPr lang="en-US" altLang="en-US" sz="1400" smtClean="0"/>
              <a:pPr>
                <a:spcBef>
                  <a:spcPct val="0"/>
                </a:spcBef>
                <a:buFontTx/>
                <a:buNone/>
              </a:pPr>
              <a:t>37</a:t>
            </a:fld>
            <a:endParaRPr lang="en-US" altLang="en-US" sz="1400"/>
          </a:p>
        </p:txBody>
      </p:sp>
      <p:pic>
        <p:nvPicPr>
          <p:cNvPr id="9" name="Picture 31" descr="latex-image-1.pdf">
            <a:extLst>
              <a:ext uri="{FF2B5EF4-FFF2-40B4-BE49-F238E27FC236}">
                <a16:creationId xmlns:a16="http://schemas.microsoft.com/office/drawing/2014/main" id="{9E20F39A-5204-CE46-9354-7DC9425CB1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8462" y="1436688"/>
            <a:ext cx="6175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6">
            <a:extLst>
              <a:ext uri="{FF2B5EF4-FFF2-40B4-BE49-F238E27FC236}">
                <a16:creationId xmlns:a16="http://schemas.microsoft.com/office/drawing/2014/main" id="{0B0397C6-28E8-7344-BBE5-41EB006068BA}"/>
              </a:ext>
            </a:extLst>
          </p:cNvPr>
          <p:cNvGrpSpPr>
            <a:grpSpLocks/>
          </p:cNvGrpSpPr>
          <p:nvPr/>
        </p:nvGrpSpPr>
        <p:grpSpPr bwMode="auto">
          <a:xfrm>
            <a:off x="6301251" y="2298019"/>
            <a:ext cx="2739120" cy="2174907"/>
            <a:chOff x="5943602" y="838199"/>
            <a:chExt cx="3195638" cy="2303027"/>
          </a:xfrm>
        </p:grpSpPr>
        <p:grpSp>
          <p:nvGrpSpPr>
            <p:cNvPr id="12" name="Group 22">
              <a:extLst>
                <a:ext uri="{FF2B5EF4-FFF2-40B4-BE49-F238E27FC236}">
                  <a16:creationId xmlns:a16="http://schemas.microsoft.com/office/drawing/2014/main" id="{58E67766-35B7-9441-B6E7-28B748D79CC2}"/>
                </a:ext>
              </a:extLst>
            </p:cNvPr>
            <p:cNvGrpSpPr>
              <a:grpSpLocks/>
            </p:cNvGrpSpPr>
            <p:nvPr/>
          </p:nvGrpSpPr>
          <p:grpSpPr bwMode="auto">
            <a:xfrm>
              <a:off x="5943602" y="838199"/>
              <a:ext cx="3195638" cy="2150269"/>
              <a:chOff x="4585901" y="609600"/>
              <a:chExt cx="3567499" cy="2479703"/>
            </a:xfrm>
          </p:grpSpPr>
          <p:sp>
            <p:nvSpPr>
              <p:cNvPr id="16" name="Rectangle 2">
                <a:extLst>
                  <a:ext uri="{FF2B5EF4-FFF2-40B4-BE49-F238E27FC236}">
                    <a16:creationId xmlns:a16="http://schemas.microsoft.com/office/drawing/2014/main" id="{BBCC3FD5-D06D-D54A-81FB-FFE24729E396}"/>
                  </a:ext>
                </a:extLst>
              </p:cNvPr>
              <p:cNvSpPr>
                <a:spLocks noChangeArrowheads="1"/>
              </p:cNvSpPr>
              <p:nvPr/>
            </p:nvSpPr>
            <p:spPr bwMode="auto">
              <a:xfrm>
                <a:off x="5300464" y="2769841"/>
                <a:ext cx="2852936" cy="31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solidFill>
                      <a:srgbClr val="000000"/>
                    </a:solidFill>
                  </a:rPr>
                  <a:t>0               0.5              1.0              </a:t>
                </a:r>
                <a:endParaRPr lang="en-US" altLang="en-US" sz="1100" dirty="0"/>
              </a:p>
            </p:txBody>
          </p:sp>
          <p:pic>
            <p:nvPicPr>
              <p:cNvPr id="17" name="Picture 22" descr="sea-quarks-width.png">
                <a:extLst>
                  <a:ext uri="{FF2B5EF4-FFF2-40B4-BE49-F238E27FC236}">
                    <a16:creationId xmlns:a16="http://schemas.microsoft.com/office/drawing/2014/main" id="{A8CDF5C6-8DD5-8043-88B8-0075C8902615}"/>
                  </a:ext>
                </a:extLst>
              </p:cNvPr>
              <p:cNvPicPr>
                <a:picLocks noChangeAspect="1"/>
              </p:cNvPicPr>
              <p:nvPr/>
            </p:nvPicPr>
            <p:blipFill>
              <a:blip r:embed="rId5">
                <a:extLst>
                  <a:ext uri="{28A0092B-C50C-407E-A947-70E740481C1C}">
                    <a14:useLocalDpi xmlns:a14="http://schemas.microsoft.com/office/drawing/2010/main"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latex-image-1.pdf">
                <a:extLst>
                  <a:ext uri="{FF2B5EF4-FFF2-40B4-BE49-F238E27FC236}">
                    <a16:creationId xmlns:a16="http://schemas.microsoft.com/office/drawing/2014/main" id="{3047BACD-8085-4949-899F-2764DB8B6C4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37">
                <a:extLst>
                  <a:ext uri="{FF2B5EF4-FFF2-40B4-BE49-F238E27FC236}">
                    <a16:creationId xmlns:a16="http://schemas.microsoft.com/office/drawing/2014/main" id="{A9B49911-9AA5-5F4D-A5AC-870BE64FAE59}"/>
                  </a:ext>
                </a:extLst>
              </p:cNvPr>
              <p:cNvSpPr>
                <a:spLocks noChangeArrowheads="1"/>
              </p:cNvSpPr>
              <p:nvPr/>
            </p:nvSpPr>
            <p:spPr bwMode="auto">
              <a:xfrm>
                <a:off x="5410200" y="2489101"/>
                <a:ext cx="2743200" cy="2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8000"/>
                    </a:solidFill>
                  </a:rPr>
                  <a:t>P.Schweitzer et al. arXiv:1210.1267</a:t>
                </a:r>
              </a:p>
            </p:txBody>
          </p:sp>
        </p:grpSp>
        <p:pic>
          <p:nvPicPr>
            <p:cNvPr id="13" name="Picture 4" descr="latex-image-1.pdf">
              <a:extLst>
                <a:ext uri="{FF2B5EF4-FFF2-40B4-BE49-F238E27FC236}">
                  <a16:creationId xmlns:a16="http://schemas.microsoft.com/office/drawing/2014/main" id="{C187C58C-7E7C-2246-A05C-C5B22AC678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77240" y="2934851"/>
              <a:ext cx="762000" cy="20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F5729CD-5C5E-1A40-BE82-32EE10867644}"/>
                </a:ext>
              </a:extLst>
            </p:cNvPr>
            <p:cNvSpPr/>
            <p:nvPr/>
          </p:nvSpPr>
          <p:spPr>
            <a:xfrm>
              <a:off x="6095559" y="838199"/>
              <a:ext cx="533400" cy="1524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20" name="Rectangle 1">
            <a:extLst>
              <a:ext uri="{FF2B5EF4-FFF2-40B4-BE49-F238E27FC236}">
                <a16:creationId xmlns:a16="http://schemas.microsoft.com/office/drawing/2014/main" id="{2E259566-E1F0-5348-A6D8-46305ED2DD0C}"/>
              </a:ext>
            </a:extLst>
          </p:cNvPr>
          <p:cNvSpPr>
            <a:spLocks noChangeArrowheads="1"/>
          </p:cNvSpPr>
          <p:nvPr/>
        </p:nvSpPr>
        <p:spPr bwMode="auto">
          <a:xfrm>
            <a:off x="990600" y="847037"/>
            <a:ext cx="510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Non-perturbative sea (“tornado”/</a:t>
            </a:r>
            <a:r>
              <a:rPr lang="en-US" altLang="en-US" sz="1800" baseline="30000" dirty="0"/>
              <a:t>3</a:t>
            </a:r>
            <a:r>
              <a:rPr lang="en-US" altLang="en-US" sz="1800" dirty="0"/>
              <a:t>P</a:t>
            </a:r>
            <a:r>
              <a:rPr lang="en-US" altLang="en-US" sz="1800" baseline="-25000" dirty="0"/>
              <a:t>0</a:t>
            </a:r>
            <a:r>
              <a:rPr lang="en-US" altLang="en-US" sz="1800" dirty="0"/>
              <a:t>) in nucleon is a key to understand  the nucleon structure </a:t>
            </a:r>
          </a:p>
        </p:txBody>
      </p:sp>
      <p:sp>
        <p:nvSpPr>
          <p:cNvPr id="21" name="Rectangle 12">
            <a:extLst>
              <a:ext uri="{FF2B5EF4-FFF2-40B4-BE49-F238E27FC236}">
                <a16:creationId xmlns:a16="http://schemas.microsoft.com/office/drawing/2014/main" id="{1F32E706-B764-8945-B7B1-6B870EA6BE1C}"/>
              </a:ext>
            </a:extLst>
          </p:cNvPr>
          <p:cNvSpPr>
            <a:spLocks noChangeArrowheads="1"/>
          </p:cNvSpPr>
          <p:nvPr/>
        </p:nvSpPr>
        <p:spPr bwMode="auto">
          <a:xfrm>
            <a:off x="45471" y="1784714"/>
            <a:ext cx="6550481"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r>
              <a:rPr lang="en-US" altLang="en-US" sz="1600" dirty="0"/>
              <a:t>Spin-Orbit correlations  so far were shown (measurements and model calculations) to be significant in the region where non-perturbative effects dominate (x&gt;0.02)</a:t>
            </a:r>
          </a:p>
          <a:p>
            <a:r>
              <a:rPr lang="en-US" altLang="en-US" sz="1600" dirty="0"/>
              <a:t>Large transverse momenta of hadrons most relevant for understanding the non-perturbative QCD dynamics</a:t>
            </a:r>
          </a:p>
        </p:txBody>
      </p:sp>
      <p:pic>
        <p:nvPicPr>
          <p:cNvPr id="23" name="Picture 27" descr="proton_quark_version_new006.gif">
            <a:extLst>
              <a:ext uri="{FF2B5EF4-FFF2-40B4-BE49-F238E27FC236}">
                <a16:creationId xmlns:a16="http://schemas.microsoft.com/office/drawing/2014/main" id="{FFB35D46-AA22-7242-90A0-32E4F0A501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09507"/>
            <a:ext cx="1044174" cy="106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0A2F6691-11C5-534B-AA33-7277FDE59D06}"/>
              </a:ext>
            </a:extLst>
          </p:cNvPr>
          <p:cNvPicPr>
            <a:picLocks noChangeAspect="1"/>
          </p:cNvPicPr>
          <p:nvPr/>
        </p:nvPicPr>
        <p:blipFill>
          <a:blip r:embed="rId9"/>
          <a:stretch>
            <a:fillRect/>
          </a:stretch>
        </p:blipFill>
        <p:spPr>
          <a:xfrm>
            <a:off x="45471" y="3289881"/>
            <a:ext cx="2011930" cy="2393764"/>
          </a:xfrm>
          <a:prstGeom prst="rect">
            <a:avLst/>
          </a:prstGeom>
        </p:spPr>
      </p:pic>
      <p:sp>
        <p:nvSpPr>
          <p:cNvPr id="28" name="TextBox 27">
            <a:extLst>
              <a:ext uri="{FF2B5EF4-FFF2-40B4-BE49-F238E27FC236}">
                <a16:creationId xmlns:a16="http://schemas.microsoft.com/office/drawing/2014/main" id="{2F5EBAB6-8BB6-7E42-9BAF-ECBB7F377D19}"/>
              </a:ext>
            </a:extLst>
          </p:cNvPr>
          <p:cNvSpPr txBox="1"/>
          <p:nvPr/>
        </p:nvSpPr>
        <p:spPr>
          <a:xfrm>
            <a:off x="260726" y="5879525"/>
            <a:ext cx="6193965" cy="584775"/>
          </a:xfrm>
          <a:prstGeom prst="rect">
            <a:avLst/>
          </a:prstGeom>
          <a:noFill/>
          <a:ln w="28575">
            <a:solidFill>
              <a:srgbClr val="FF0000"/>
            </a:solidFill>
          </a:ln>
        </p:spPr>
        <p:txBody>
          <a:bodyPr wrap="square" rtlCol="0">
            <a:spAutoFit/>
          </a:bodyPr>
          <a:lstStyle/>
          <a:p>
            <a:r>
              <a:rPr lang="en-US" sz="1600" dirty="0"/>
              <a:t>Upgrade to 24 GeV  will qualitatively increase the </a:t>
            </a:r>
            <a:r>
              <a:rPr lang="en-US" sz="1600" dirty="0" err="1"/>
              <a:t>JLab</a:t>
            </a:r>
            <a:r>
              <a:rPr lang="en-US" sz="1600" dirty="0"/>
              <a:t>  phase space, opening access to large P</a:t>
            </a:r>
            <a:r>
              <a:rPr lang="en-US" sz="1600" baseline="-25000" dirty="0"/>
              <a:t>T</a:t>
            </a:r>
            <a:r>
              <a:rPr lang="en-US" sz="1600" dirty="0"/>
              <a:t>, high Q</a:t>
            </a:r>
            <a:r>
              <a:rPr lang="en-US" sz="1600" baseline="30000" dirty="0"/>
              <a:t>2</a:t>
            </a:r>
            <a:r>
              <a:rPr lang="en-US" sz="1600" dirty="0"/>
              <a:t> and low x (sea) region</a:t>
            </a:r>
          </a:p>
        </p:txBody>
      </p:sp>
      <p:pic>
        <p:nvPicPr>
          <p:cNvPr id="10" name="Picture 9">
            <a:extLst>
              <a:ext uri="{FF2B5EF4-FFF2-40B4-BE49-F238E27FC236}">
                <a16:creationId xmlns:a16="http://schemas.microsoft.com/office/drawing/2014/main" id="{C8DB9389-49FC-4794-AAF0-527CC50EB9EE}"/>
              </a:ext>
            </a:extLst>
          </p:cNvPr>
          <p:cNvPicPr>
            <a:picLocks noChangeAspect="1"/>
          </p:cNvPicPr>
          <p:nvPr/>
        </p:nvPicPr>
        <p:blipFill>
          <a:blip r:embed="rId10"/>
          <a:stretch>
            <a:fillRect/>
          </a:stretch>
        </p:blipFill>
        <p:spPr>
          <a:xfrm>
            <a:off x="3900147" y="3289881"/>
            <a:ext cx="2291654" cy="2542503"/>
          </a:xfrm>
          <a:prstGeom prst="rect">
            <a:avLst/>
          </a:prstGeom>
        </p:spPr>
      </p:pic>
      <p:pic>
        <p:nvPicPr>
          <p:cNvPr id="24" name="Picture 23">
            <a:extLst>
              <a:ext uri="{FF2B5EF4-FFF2-40B4-BE49-F238E27FC236}">
                <a16:creationId xmlns:a16="http://schemas.microsoft.com/office/drawing/2014/main" id="{09DC470F-D568-4E08-9D04-BCC8684EEFB1}"/>
              </a:ext>
            </a:extLst>
          </p:cNvPr>
          <p:cNvPicPr>
            <a:picLocks noChangeAspect="1"/>
          </p:cNvPicPr>
          <p:nvPr/>
        </p:nvPicPr>
        <p:blipFill>
          <a:blip r:embed="rId11"/>
          <a:stretch>
            <a:fillRect/>
          </a:stretch>
        </p:blipFill>
        <p:spPr>
          <a:xfrm>
            <a:off x="2070334" y="3266389"/>
            <a:ext cx="1765153" cy="2426946"/>
          </a:xfrm>
          <a:prstGeom prst="rect">
            <a:avLst/>
          </a:prstGeom>
        </p:spPr>
      </p:pic>
      <p:pic>
        <p:nvPicPr>
          <p:cNvPr id="7" name="Picture 6">
            <a:extLst>
              <a:ext uri="{FF2B5EF4-FFF2-40B4-BE49-F238E27FC236}">
                <a16:creationId xmlns:a16="http://schemas.microsoft.com/office/drawing/2014/main" id="{6E7995F1-C044-5847-A3E4-5DAB38C8C189}"/>
              </a:ext>
            </a:extLst>
          </p:cNvPr>
          <p:cNvPicPr>
            <a:picLocks noChangeAspect="1"/>
          </p:cNvPicPr>
          <p:nvPr/>
        </p:nvPicPr>
        <p:blipFill>
          <a:blip r:embed="rId12"/>
          <a:stretch>
            <a:fillRect/>
          </a:stretch>
        </p:blipFill>
        <p:spPr>
          <a:xfrm>
            <a:off x="6595951" y="4528562"/>
            <a:ext cx="2444420" cy="2062227"/>
          </a:xfrm>
          <a:prstGeom prst="rect">
            <a:avLst/>
          </a:prstGeom>
        </p:spPr>
      </p:pic>
    </p:spTree>
    <p:extLst>
      <p:ext uri="{BB962C8B-B14F-4D97-AF65-F5344CB8AC3E}">
        <p14:creationId xmlns:p14="http://schemas.microsoft.com/office/powerpoint/2010/main" val="94444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8DEF-9ADD-A74A-9E04-BFFDEA897C0C}"/>
              </a:ext>
            </a:extLst>
          </p:cNvPr>
          <p:cNvSpPr>
            <a:spLocks noGrp="1"/>
          </p:cNvSpPr>
          <p:nvPr>
            <p:ph type="title"/>
          </p:nvPr>
        </p:nvSpPr>
        <p:spPr/>
        <p:txBody>
          <a:bodyPr/>
          <a:lstStyle/>
          <a:p>
            <a:r>
              <a:rPr lang="en-US" dirty="0"/>
              <a:t>Deeply Virtual Meson Production</a:t>
            </a:r>
          </a:p>
        </p:txBody>
      </p:sp>
      <p:sp>
        <p:nvSpPr>
          <p:cNvPr id="4" name="Footer Placeholder 3">
            <a:extLst>
              <a:ext uri="{FF2B5EF4-FFF2-40B4-BE49-F238E27FC236}">
                <a16:creationId xmlns:a16="http://schemas.microsoft.com/office/drawing/2014/main" id="{8AEFCBE5-DF1D-234D-82A6-558B5A7B218C}"/>
              </a:ext>
            </a:extLst>
          </p:cNvPr>
          <p:cNvSpPr>
            <a:spLocks noGrp="1"/>
          </p:cNvSpPr>
          <p:nvPr>
            <p:ph type="ftr" sz="quarter" idx="10"/>
          </p:nvPr>
        </p:nvSpPr>
        <p:spPr>
          <a:xfrm>
            <a:off x="3124199" y="6565900"/>
            <a:ext cx="4015679" cy="274515"/>
          </a:xfrm>
        </p:spPr>
        <p:txBody>
          <a:bodyPr/>
          <a:lstStyle/>
          <a:p>
            <a:pPr>
              <a:defRPr/>
            </a:pPr>
            <a:r>
              <a:rPr lang="fi-FI"/>
              <a:t>H.Avakian, LNF-INFN, Dec 15</a:t>
            </a:r>
            <a:endParaRPr lang="en-US" dirty="0"/>
          </a:p>
        </p:txBody>
      </p:sp>
      <p:sp>
        <p:nvSpPr>
          <p:cNvPr id="5" name="Slide Number Placeholder 4">
            <a:extLst>
              <a:ext uri="{FF2B5EF4-FFF2-40B4-BE49-F238E27FC236}">
                <a16:creationId xmlns:a16="http://schemas.microsoft.com/office/drawing/2014/main" id="{4B7CC763-9E0C-A241-8AE0-8C83C2442101}"/>
              </a:ext>
            </a:extLst>
          </p:cNvPr>
          <p:cNvSpPr>
            <a:spLocks noGrp="1"/>
          </p:cNvSpPr>
          <p:nvPr>
            <p:ph type="sldNum" sz="quarter" idx="11"/>
          </p:nvPr>
        </p:nvSpPr>
        <p:spPr/>
        <p:txBody>
          <a:bodyPr/>
          <a:lstStyle/>
          <a:p>
            <a:pPr>
              <a:defRPr/>
            </a:pPr>
            <a:fld id="{90BCEC60-966E-5046-BDA9-C52971E7D1CA}" type="slidenum">
              <a:rPr lang="en-US" altLang="en-US" smtClean="0"/>
              <a:pPr>
                <a:defRPr/>
              </a:pPr>
              <a:t>38</a:t>
            </a:fld>
            <a:endParaRPr lang="en-US" altLang="en-US"/>
          </a:p>
        </p:txBody>
      </p:sp>
      <p:pic>
        <p:nvPicPr>
          <p:cNvPr id="7" name="Picture 6">
            <a:extLst>
              <a:ext uri="{FF2B5EF4-FFF2-40B4-BE49-F238E27FC236}">
                <a16:creationId xmlns:a16="http://schemas.microsoft.com/office/drawing/2014/main" id="{74F188E4-9CB2-E242-8B80-C2281139BFC4}"/>
              </a:ext>
            </a:extLst>
          </p:cNvPr>
          <p:cNvPicPr>
            <a:picLocks noChangeAspect="1"/>
          </p:cNvPicPr>
          <p:nvPr/>
        </p:nvPicPr>
        <p:blipFill>
          <a:blip r:embed="rId2"/>
          <a:stretch>
            <a:fillRect/>
          </a:stretch>
        </p:blipFill>
        <p:spPr>
          <a:xfrm>
            <a:off x="228600" y="1029653"/>
            <a:ext cx="2639283" cy="2025650"/>
          </a:xfrm>
          <a:prstGeom prst="rect">
            <a:avLst/>
          </a:prstGeom>
        </p:spPr>
      </p:pic>
      <p:pic>
        <p:nvPicPr>
          <p:cNvPr id="9" name="Picture 8">
            <a:extLst>
              <a:ext uri="{FF2B5EF4-FFF2-40B4-BE49-F238E27FC236}">
                <a16:creationId xmlns:a16="http://schemas.microsoft.com/office/drawing/2014/main" id="{1533234C-3AD1-9742-9B15-383460A41731}"/>
              </a:ext>
            </a:extLst>
          </p:cNvPr>
          <p:cNvPicPr>
            <a:picLocks noChangeAspect="1"/>
          </p:cNvPicPr>
          <p:nvPr/>
        </p:nvPicPr>
        <p:blipFill>
          <a:blip r:embed="rId3"/>
          <a:stretch>
            <a:fillRect/>
          </a:stretch>
        </p:blipFill>
        <p:spPr>
          <a:xfrm>
            <a:off x="3845052" y="1140778"/>
            <a:ext cx="4914900" cy="901700"/>
          </a:xfrm>
          <a:prstGeom prst="rect">
            <a:avLst/>
          </a:prstGeom>
        </p:spPr>
      </p:pic>
      <p:pic>
        <p:nvPicPr>
          <p:cNvPr id="11" name="Picture 10">
            <a:extLst>
              <a:ext uri="{FF2B5EF4-FFF2-40B4-BE49-F238E27FC236}">
                <a16:creationId xmlns:a16="http://schemas.microsoft.com/office/drawing/2014/main" id="{E33064E0-864D-A644-8226-768C66DF132D}"/>
              </a:ext>
            </a:extLst>
          </p:cNvPr>
          <p:cNvPicPr>
            <a:picLocks noChangeAspect="1"/>
          </p:cNvPicPr>
          <p:nvPr/>
        </p:nvPicPr>
        <p:blipFill>
          <a:blip r:embed="rId4"/>
          <a:stretch>
            <a:fillRect/>
          </a:stretch>
        </p:blipFill>
        <p:spPr>
          <a:xfrm>
            <a:off x="4533033" y="2209800"/>
            <a:ext cx="3925167" cy="3802697"/>
          </a:xfrm>
          <a:prstGeom prst="rect">
            <a:avLst/>
          </a:prstGeom>
        </p:spPr>
      </p:pic>
      <p:cxnSp>
        <p:nvCxnSpPr>
          <p:cNvPr id="13" name="Straight Arrow Connector 12">
            <a:extLst>
              <a:ext uri="{FF2B5EF4-FFF2-40B4-BE49-F238E27FC236}">
                <a16:creationId xmlns:a16="http://schemas.microsoft.com/office/drawing/2014/main" id="{CE424CB8-EBC5-E342-BC27-549A2311AF5D}"/>
              </a:ext>
            </a:extLst>
          </p:cNvPr>
          <p:cNvCxnSpPr/>
          <p:nvPr/>
        </p:nvCxnSpPr>
        <p:spPr>
          <a:xfrm>
            <a:off x="6705600" y="4876800"/>
            <a:ext cx="12954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DFFBC98-65FC-7946-9D60-A98E6397E498}"/>
              </a:ext>
            </a:extLst>
          </p:cNvPr>
          <p:cNvSpPr txBox="1"/>
          <p:nvPr/>
        </p:nvSpPr>
        <p:spPr>
          <a:xfrm>
            <a:off x="7078985" y="4611376"/>
            <a:ext cx="649537" cy="276999"/>
          </a:xfrm>
          <a:prstGeom prst="rect">
            <a:avLst/>
          </a:prstGeom>
          <a:noFill/>
        </p:spPr>
        <p:txBody>
          <a:bodyPr wrap="none" rtlCol="0">
            <a:spAutoFit/>
          </a:bodyPr>
          <a:lstStyle/>
          <a:p>
            <a:r>
              <a:rPr lang="en-US" sz="1200" dirty="0"/>
              <a:t>y&gt;0.05</a:t>
            </a:r>
          </a:p>
        </p:txBody>
      </p:sp>
      <p:cxnSp>
        <p:nvCxnSpPr>
          <p:cNvPr id="15" name="Straight Arrow Connector 14">
            <a:extLst>
              <a:ext uri="{FF2B5EF4-FFF2-40B4-BE49-F238E27FC236}">
                <a16:creationId xmlns:a16="http://schemas.microsoft.com/office/drawing/2014/main" id="{5193F2B3-FB85-A44B-B9B4-F9336EA4B23C}"/>
              </a:ext>
            </a:extLst>
          </p:cNvPr>
          <p:cNvCxnSpPr/>
          <p:nvPr/>
        </p:nvCxnSpPr>
        <p:spPr>
          <a:xfrm>
            <a:off x="5661721" y="4048881"/>
            <a:ext cx="12954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CAF98DC-C518-D843-9F9B-9F628598268D}"/>
              </a:ext>
            </a:extLst>
          </p:cNvPr>
          <p:cNvSpPr txBox="1"/>
          <p:nvPr/>
        </p:nvSpPr>
        <p:spPr>
          <a:xfrm>
            <a:off x="6056063" y="3790209"/>
            <a:ext cx="649537" cy="276999"/>
          </a:xfrm>
          <a:prstGeom prst="rect">
            <a:avLst/>
          </a:prstGeom>
          <a:noFill/>
        </p:spPr>
        <p:txBody>
          <a:bodyPr wrap="none" rtlCol="0">
            <a:spAutoFit/>
          </a:bodyPr>
          <a:lstStyle/>
          <a:p>
            <a:r>
              <a:rPr lang="en-US" sz="1200" dirty="0"/>
              <a:t>y&gt;0.01</a:t>
            </a:r>
          </a:p>
        </p:txBody>
      </p:sp>
      <p:sp>
        <p:nvSpPr>
          <p:cNvPr id="17" name="TextBox 16">
            <a:extLst>
              <a:ext uri="{FF2B5EF4-FFF2-40B4-BE49-F238E27FC236}">
                <a16:creationId xmlns:a16="http://schemas.microsoft.com/office/drawing/2014/main" id="{F02BDF4A-6B97-E941-A1D1-8C4703913EA3}"/>
              </a:ext>
            </a:extLst>
          </p:cNvPr>
          <p:cNvSpPr txBox="1"/>
          <p:nvPr/>
        </p:nvSpPr>
        <p:spPr>
          <a:xfrm>
            <a:off x="146304" y="4111148"/>
            <a:ext cx="5035296" cy="1477328"/>
          </a:xfrm>
          <a:prstGeom prst="rect">
            <a:avLst/>
          </a:prstGeom>
          <a:noFill/>
        </p:spPr>
        <p:txBody>
          <a:bodyPr wrap="square" rtlCol="0">
            <a:spAutoFit/>
          </a:bodyPr>
          <a:lstStyle/>
          <a:p>
            <a:r>
              <a:rPr lang="en-US" sz="1800" dirty="0"/>
              <a:t>Large Q</a:t>
            </a:r>
            <a:r>
              <a:rPr lang="en-US" sz="1800" baseline="30000" dirty="0"/>
              <a:t>2</a:t>
            </a:r>
            <a:r>
              <a:rPr lang="en-US" sz="1800" dirty="0"/>
              <a:t> accessible at JLab24 will be crucial to sort out different contributions to DVMP x-section</a:t>
            </a:r>
          </a:p>
          <a:p>
            <a:r>
              <a:rPr lang="en-US" sz="1800" dirty="0"/>
              <a:t>Lower energy EIC could extent further the Q</a:t>
            </a:r>
            <a:r>
              <a:rPr lang="en-US" sz="1800" baseline="30000" dirty="0"/>
              <a:t>2</a:t>
            </a:r>
            <a:r>
              <a:rPr lang="en-US" sz="1800" dirty="0"/>
              <a:t> range</a:t>
            </a:r>
          </a:p>
        </p:txBody>
      </p:sp>
      <p:sp>
        <p:nvSpPr>
          <p:cNvPr id="18" name="TextBox 17">
            <a:extLst>
              <a:ext uri="{FF2B5EF4-FFF2-40B4-BE49-F238E27FC236}">
                <a16:creationId xmlns:a16="http://schemas.microsoft.com/office/drawing/2014/main" id="{C4D9B440-F56B-064A-A2A2-619C7CDC5E5F}"/>
              </a:ext>
            </a:extLst>
          </p:cNvPr>
          <p:cNvSpPr txBox="1"/>
          <p:nvPr/>
        </p:nvSpPr>
        <p:spPr>
          <a:xfrm>
            <a:off x="6495616" y="807749"/>
            <a:ext cx="2365006" cy="369332"/>
          </a:xfrm>
          <a:prstGeom prst="rect">
            <a:avLst/>
          </a:prstGeom>
          <a:noFill/>
        </p:spPr>
        <p:txBody>
          <a:bodyPr wrap="none" rtlCol="0">
            <a:spAutoFit/>
          </a:bodyPr>
          <a:lstStyle/>
          <a:p>
            <a:r>
              <a:rPr lang="en-US" sz="1800" dirty="0"/>
              <a:t>V. </a:t>
            </a:r>
            <a:r>
              <a:rPr lang="en-US" sz="1800" dirty="0" err="1"/>
              <a:t>Kubarovsky</a:t>
            </a:r>
            <a:r>
              <a:rPr lang="en-US" sz="1800" dirty="0"/>
              <a:t>, </a:t>
            </a:r>
            <a:r>
              <a:rPr lang="en-US" sz="1800" dirty="0" err="1"/>
              <a:t>A.Kim</a:t>
            </a:r>
            <a:endParaRPr lang="en-US" sz="1800" dirty="0"/>
          </a:p>
        </p:txBody>
      </p:sp>
    </p:spTree>
    <p:extLst>
      <p:ext uri="{BB962C8B-B14F-4D97-AF65-F5344CB8AC3E}">
        <p14:creationId xmlns:p14="http://schemas.microsoft.com/office/powerpoint/2010/main" val="4129525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620716-C763-3649-94D2-0C7BE39314D3}"/>
              </a:ext>
            </a:extLst>
          </p:cNvPr>
          <p:cNvPicPr>
            <a:picLocks noChangeAspect="1"/>
          </p:cNvPicPr>
          <p:nvPr/>
        </p:nvPicPr>
        <p:blipFill>
          <a:blip r:embed="rId3"/>
          <a:stretch>
            <a:fillRect/>
          </a:stretch>
        </p:blipFill>
        <p:spPr>
          <a:xfrm>
            <a:off x="5647235" y="800756"/>
            <a:ext cx="3253071" cy="2478809"/>
          </a:xfrm>
          <a:prstGeom prst="rect">
            <a:avLst/>
          </a:prstGeom>
        </p:spPr>
      </p:pic>
      <p:pic>
        <p:nvPicPr>
          <p:cNvPr id="10" name="Picture 9">
            <a:extLst>
              <a:ext uri="{FF2B5EF4-FFF2-40B4-BE49-F238E27FC236}">
                <a16:creationId xmlns:a16="http://schemas.microsoft.com/office/drawing/2014/main" id="{6A5A8ACD-F163-0944-B3B2-FF3DADDC983F}"/>
              </a:ext>
            </a:extLst>
          </p:cNvPr>
          <p:cNvPicPr>
            <a:picLocks noChangeAspect="1"/>
          </p:cNvPicPr>
          <p:nvPr/>
        </p:nvPicPr>
        <p:blipFill>
          <a:blip r:embed="rId4"/>
          <a:stretch>
            <a:fillRect/>
          </a:stretch>
        </p:blipFill>
        <p:spPr>
          <a:xfrm>
            <a:off x="5879581" y="3634835"/>
            <a:ext cx="3253070" cy="2577585"/>
          </a:xfrm>
          <a:prstGeom prst="rect">
            <a:avLst/>
          </a:prstGeom>
        </p:spPr>
      </p:pic>
      <p:sp>
        <p:nvSpPr>
          <p:cNvPr id="2" name="Title 1">
            <a:extLst>
              <a:ext uri="{FF2B5EF4-FFF2-40B4-BE49-F238E27FC236}">
                <a16:creationId xmlns:a16="http://schemas.microsoft.com/office/drawing/2014/main" id="{8A4A8DEF-9ADD-A74A-9E04-BFFDEA897C0C}"/>
              </a:ext>
            </a:extLst>
          </p:cNvPr>
          <p:cNvSpPr>
            <a:spLocks noGrp="1"/>
          </p:cNvSpPr>
          <p:nvPr>
            <p:ph type="title"/>
          </p:nvPr>
        </p:nvSpPr>
        <p:spPr/>
        <p:txBody>
          <a:bodyPr/>
          <a:lstStyle/>
          <a:p>
            <a:r>
              <a:rPr lang="en-US" dirty="0"/>
              <a:t>DVCS and BH </a:t>
            </a:r>
          </a:p>
        </p:txBody>
      </p:sp>
      <p:sp>
        <p:nvSpPr>
          <p:cNvPr id="4" name="Footer Placeholder 3">
            <a:extLst>
              <a:ext uri="{FF2B5EF4-FFF2-40B4-BE49-F238E27FC236}">
                <a16:creationId xmlns:a16="http://schemas.microsoft.com/office/drawing/2014/main" id="{8AEFCBE5-DF1D-234D-82A6-558B5A7B218C}"/>
              </a:ext>
            </a:extLst>
          </p:cNvPr>
          <p:cNvSpPr>
            <a:spLocks noGrp="1"/>
          </p:cNvSpPr>
          <p:nvPr>
            <p:ph type="ftr" sz="quarter" idx="10"/>
          </p:nvPr>
        </p:nvSpPr>
        <p:spPr>
          <a:xfrm>
            <a:off x="3124200" y="6565900"/>
            <a:ext cx="3505200" cy="249878"/>
          </a:xfrm>
        </p:spPr>
        <p:txBody>
          <a:bodyPr/>
          <a:lstStyle/>
          <a:p>
            <a:pPr>
              <a:defRPr/>
            </a:pPr>
            <a:r>
              <a:rPr lang="fi-FI"/>
              <a:t>H.Avakian, LNF-INFN, Dec 15</a:t>
            </a:r>
            <a:endParaRPr lang="en-US" dirty="0"/>
          </a:p>
        </p:txBody>
      </p:sp>
      <p:sp>
        <p:nvSpPr>
          <p:cNvPr id="5" name="Slide Number Placeholder 4">
            <a:extLst>
              <a:ext uri="{FF2B5EF4-FFF2-40B4-BE49-F238E27FC236}">
                <a16:creationId xmlns:a16="http://schemas.microsoft.com/office/drawing/2014/main" id="{4B7CC763-9E0C-A241-8AE0-8C83C2442101}"/>
              </a:ext>
            </a:extLst>
          </p:cNvPr>
          <p:cNvSpPr>
            <a:spLocks noGrp="1"/>
          </p:cNvSpPr>
          <p:nvPr>
            <p:ph type="sldNum" sz="quarter" idx="11"/>
          </p:nvPr>
        </p:nvSpPr>
        <p:spPr/>
        <p:txBody>
          <a:bodyPr/>
          <a:lstStyle/>
          <a:p>
            <a:pPr>
              <a:defRPr/>
            </a:pPr>
            <a:fld id="{90BCEC60-966E-5046-BDA9-C52971E7D1CA}" type="slidenum">
              <a:rPr lang="en-US" altLang="en-US" smtClean="0"/>
              <a:pPr>
                <a:defRPr/>
              </a:pPr>
              <a:t>39</a:t>
            </a:fld>
            <a:endParaRPr lang="en-US" altLang="en-US"/>
          </a:p>
        </p:txBody>
      </p:sp>
      <p:sp>
        <p:nvSpPr>
          <p:cNvPr id="17" name="TextBox 16">
            <a:extLst>
              <a:ext uri="{FF2B5EF4-FFF2-40B4-BE49-F238E27FC236}">
                <a16:creationId xmlns:a16="http://schemas.microsoft.com/office/drawing/2014/main" id="{F02BDF4A-6B97-E941-A1D1-8C4703913EA3}"/>
              </a:ext>
            </a:extLst>
          </p:cNvPr>
          <p:cNvSpPr txBox="1"/>
          <p:nvPr/>
        </p:nvSpPr>
        <p:spPr>
          <a:xfrm>
            <a:off x="123640" y="5683745"/>
            <a:ext cx="560095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Higher twist contributions are relevant in GPD studies</a:t>
            </a:r>
          </a:p>
          <a:p>
            <a:pPr marL="285750" indent="-285750">
              <a:buFont typeface="Arial" panose="020B0604020202020204" pitchFamily="34" charset="0"/>
              <a:buChar char="•"/>
            </a:pPr>
            <a:r>
              <a:rPr lang="en-US" sz="1600" dirty="0"/>
              <a:t>Large Q</a:t>
            </a:r>
            <a:r>
              <a:rPr lang="en-US" sz="1600" baseline="30000" dirty="0"/>
              <a:t>2</a:t>
            </a:r>
            <a:r>
              <a:rPr lang="en-US" sz="1600" dirty="0"/>
              <a:t> accessible at JLab24 will be crucial to sort out different contributions from BH and DVCS</a:t>
            </a:r>
          </a:p>
        </p:txBody>
      </p:sp>
      <p:sp>
        <p:nvSpPr>
          <p:cNvPr id="18" name="TextBox 17">
            <a:extLst>
              <a:ext uri="{FF2B5EF4-FFF2-40B4-BE49-F238E27FC236}">
                <a16:creationId xmlns:a16="http://schemas.microsoft.com/office/drawing/2014/main" id="{C4D9B440-F56B-064A-A2A2-619C7CDC5E5F}"/>
              </a:ext>
            </a:extLst>
          </p:cNvPr>
          <p:cNvSpPr txBox="1"/>
          <p:nvPr/>
        </p:nvSpPr>
        <p:spPr>
          <a:xfrm>
            <a:off x="88495" y="258692"/>
            <a:ext cx="1274708" cy="369332"/>
          </a:xfrm>
          <a:prstGeom prst="rect">
            <a:avLst/>
          </a:prstGeom>
          <a:noFill/>
        </p:spPr>
        <p:txBody>
          <a:bodyPr wrap="none" rtlCol="0">
            <a:spAutoFit/>
          </a:bodyPr>
          <a:lstStyle/>
          <a:p>
            <a:r>
              <a:rPr lang="en-US" sz="1800" dirty="0"/>
              <a:t>S. </a:t>
            </a:r>
            <a:r>
              <a:rPr lang="en-US" sz="1800" dirty="0" err="1"/>
              <a:t>Niccolai</a:t>
            </a:r>
            <a:endParaRPr lang="en-US" sz="1800" dirty="0"/>
          </a:p>
        </p:txBody>
      </p:sp>
      <p:pic>
        <p:nvPicPr>
          <p:cNvPr id="19" name="Picture 6" descr="dvcsdiag">
            <a:extLst>
              <a:ext uri="{FF2B5EF4-FFF2-40B4-BE49-F238E27FC236}">
                <a16:creationId xmlns:a16="http://schemas.microsoft.com/office/drawing/2014/main" id="{7CC60EDD-7EE7-7341-B2F4-15A464C1F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002" y="12037"/>
            <a:ext cx="1828800" cy="615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EC1572-8531-2041-82BE-0C6FCF1BA8C6}"/>
              </a:ext>
            </a:extLst>
          </p:cNvPr>
          <p:cNvPicPr>
            <a:picLocks noChangeAspect="1"/>
          </p:cNvPicPr>
          <p:nvPr/>
        </p:nvPicPr>
        <p:blipFill>
          <a:blip r:embed="rId6"/>
          <a:stretch>
            <a:fillRect/>
          </a:stretch>
        </p:blipFill>
        <p:spPr>
          <a:xfrm>
            <a:off x="51919" y="856525"/>
            <a:ext cx="5449721" cy="2127431"/>
          </a:xfrm>
          <a:prstGeom prst="rect">
            <a:avLst/>
          </a:prstGeom>
        </p:spPr>
      </p:pic>
      <p:graphicFrame>
        <p:nvGraphicFramePr>
          <p:cNvPr id="21" name="Object 4">
            <a:extLst>
              <a:ext uri="{FF2B5EF4-FFF2-40B4-BE49-F238E27FC236}">
                <a16:creationId xmlns:a16="http://schemas.microsoft.com/office/drawing/2014/main" id="{6002204B-8C53-0947-BC54-ED5E01A6D739}"/>
              </a:ext>
            </a:extLst>
          </p:cNvPr>
          <p:cNvGraphicFramePr>
            <a:graphicFrameLocks noChangeAspect="1"/>
          </p:cNvGraphicFramePr>
          <p:nvPr>
            <p:extLst>
              <p:ext uri="{D42A27DB-BD31-4B8C-83A1-F6EECF244321}">
                <p14:modId xmlns:p14="http://schemas.microsoft.com/office/powerpoint/2010/main" val="3175304588"/>
              </p:ext>
            </p:extLst>
          </p:nvPr>
        </p:nvGraphicFramePr>
        <p:xfrm>
          <a:off x="64111" y="4719258"/>
          <a:ext cx="1764689" cy="580910"/>
        </p:xfrm>
        <a:graphic>
          <a:graphicData uri="http://schemas.openxmlformats.org/presentationml/2006/ole">
            <mc:AlternateContent xmlns:mc="http://schemas.openxmlformats.org/markup-compatibility/2006">
              <mc:Choice xmlns:v="urn:schemas-microsoft-com:vml" Requires="v">
                <p:oleObj spid="_x0000_s11369" name="Equation" r:id="rId7" imgW="31597600" imgH="10236200" progId="Equation.3">
                  <p:embed/>
                </p:oleObj>
              </mc:Choice>
              <mc:Fallback>
                <p:oleObj name="Equation" r:id="rId7" imgW="31597600" imgH="10236200" progId="Equation.3">
                  <p:embed/>
                  <p:pic>
                    <p:nvPicPr>
                      <p:cNvPr id="557060" name="Object 4">
                        <a:extLst>
                          <a:ext uri="{FF2B5EF4-FFF2-40B4-BE49-F238E27FC236}">
                            <a16:creationId xmlns:a16="http://schemas.microsoft.com/office/drawing/2014/main" id="{6302855E-4FB7-3443-B8BA-61634C969C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1" y="4719258"/>
                        <a:ext cx="1764689" cy="580910"/>
                      </a:xfrm>
                      <a:prstGeom prst="rect">
                        <a:avLst/>
                      </a:prstGeom>
                      <a:noFill/>
                      <a:ln>
                        <a:noFill/>
                      </a:ln>
                      <a:effectLst/>
                    </p:spPr>
                  </p:pic>
                </p:oleObj>
              </mc:Fallback>
            </mc:AlternateContent>
          </a:graphicData>
        </a:graphic>
      </p:graphicFrame>
      <p:graphicFrame>
        <p:nvGraphicFramePr>
          <p:cNvPr id="22" name="Object 5">
            <a:extLst>
              <a:ext uri="{FF2B5EF4-FFF2-40B4-BE49-F238E27FC236}">
                <a16:creationId xmlns:a16="http://schemas.microsoft.com/office/drawing/2014/main" id="{BFD64297-E2A3-7D4E-A49A-D7A03FFF8898}"/>
              </a:ext>
            </a:extLst>
          </p:cNvPr>
          <p:cNvGraphicFramePr>
            <a:graphicFrameLocks noChangeAspect="1"/>
          </p:cNvGraphicFramePr>
          <p:nvPr>
            <p:extLst>
              <p:ext uri="{D42A27DB-BD31-4B8C-83A1-F6EECF244321}">
                <p14:modId xmlns:p14="http://schemas.microsoft.com/office/powerpoint/2010/main" val="124494178"/>
              </p:ext>
            </p:extLst>
          </p:nvPr>
        </p:nvGraphicFramePr>
        <p:xfrm>
          <a:off x="299339" y="3699793"/>
          <a:ext cx="1985962" cy="571816"/>
        </p:xfrm>
        <a:graphic>
          <a:graphicData uri="http://schemas.openxmlformats.org/presentationml/2006/ole">
            <mc:AlternateContent xmlns:mc="http://schemas.openxmlformats.org/markup-compatibility/2006">
              <mc:Choice xmlns:v="urn:schemas-microsoft-com:vml" Requires="v">
                <p:oleObj spid="_x0000_s11370" name="Equation" r:id="rId9" imgW="25742900" imgH="10236200" progId="Equation.3">
                  <p:embed/>
                </p:oleObj>
              </mc:Choice>
              <mc:Fallback>
                <p:oleObj name="Equation" r:id="rId9" imgW="25742900" imgH="10236200" progId="Equation.3">
                  <p:embed/>
                  <p:pic>
                    <p:nvPicPr>
                      <p:cNvPr id="557061" name="Object 5">
                        <a:extLst>
                          <a:ext uri="{FF2B5EF4-FFF2-40B4-BE49-F238E27FC236}">
                            <a16:creationId xmlns:a16="http://schemas.microsoft.com/office/drawing/2014/main" id="{29D43C72-1DB3-5D4F-A541-AC2668E5EF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339" y="3699793"/>
                        <a:ext cx="1985962" cy="571816"/>
                      </a:xfrm>
                      <a:prstGeom prst="rect">
                        <a:avLst/>
                      </a:prstGeom>
                      <a:noFill/>
                      <a:ln>
                        <a:noFill/>
                      </a:ln>
                      <a:effectLst/>
                    </p:spPr>
                  </p:pic>
                </p:oleObj>
              </mc:Fallback>
            </mc:AlternateContent>
          </a:graphicData>
        </a:graphic>
      </p:graphicFrame>
      <p:pic>
        <p:nvPicPr>
          <p:cNvPr id="24" name="Picture 23">
            <a:extLst>
              <a:ext uri="{FF2B5EF4-FFF2-40B4-BE49-F238E27FC236}">
                <a16:creationId xmlns:a16="http://schemas.microsoft.com/office/drawing/2014/main" id="{41FA6F3D-7421-BE48-8AAC-C95954DF719D}"/>
              </a:ext>
            </a:extLst>
          </p:cNvPr>
          <p:cNvPicPr>
            <a:picLocks noChangeAspect="1"/>
          </p:cNvPicPr>
          <p:nvPr/>
        </p:nvPicPr>
        <p:blipFill>
          <a:blip r:embed="rId11"/>
          <a:stretch>
            <a:fillRect/>
          </a:stretch>
        </p:blipFill>
        <p:spPr>
          <a:xfrm>
            <a:off x="1828801" y="3212457"/>
            <a:ext cx="3898858" cy="2376485"/>
          </a:xfrm>
          <a:prstGeom prst="rect">
            <a:avLst/>
          </a:prstGeom>
        </p:spPr>
      </p:pic>
      <p:sp>
        <p:nvSpPr>
          <p:cNvPr id="25" name="TextBox 24">
            <a:extLst>
              <a:ext uri="{FF2B5EF4-FFF2-40B4-BE49-F238E27FC236}">
                <a16:creationId xmlns:a16="http://schemas.microsoft.com/office/drawing/2014/main" id="{FD8E6D37-B4D5-F146-BE99-F485A57FBC75}"/>
              </a:ext>
            </a:extLst>
          </p:cNvPr>
          <p:cNvSpPr txBox="1"/>
          <p:nvPr/>
        </p:nvSpPr>
        <p:spPr>
          <a:xfrm>
            <a:off x="2383073" y="4916077"/>
            <a:ext cx="518091" cy="253916"/>
          </a:xfrm>
          <a:prstGeom prst="rect">
            <a:avLst/>
          </a:prstGeom>
          <a:noFill/>
        </p:spPr>
        <p:txBody>
          <a:bodyPr wrap="none" rtlCol="0">
            <a:spAutoFit/>
          </a:bodyPr>
          <a:lstStyle/>
          <a:p>
            <a:r>
              <a:rPr lang="en-US" sz="1050" dirty="0"/>
              <a:t>x=0.2</a:t>
            </a:r>
          </a:p>
        </p:txBody>
      </p:sp>
      <p:sp>
        <p:nvSpPr>
          <p:cNvPr id="26" name="TextBox 25">
            <a:extLst>
              <a:ext uri="{FF2B5EF4-FFF2-40B4-BE49-F238E27FC236}">
                <a16:creationId xmlns:a16="http://schemas.microsoft.com/office/drawing/2014/main" id="{50711D81-85CE-7945-A0CF-B878A11B32FF}"/>
              </a:ext>
            </a:extLst>
          </p:cNvPr>
          <p:cNvSpPr txBox="1"/>
          <p:nvPr/>
        </p:nvSpPr>
        <p:spPr>
          <a:xfrm>
            <a:off x="2665073" y="4606184"/>
            <a:ext cx="518091" cy="253916"/>
          </a:xfrm>
          <a:prstGeom prst="rect">
            <a:avLst/>
          </a:prstGeom>
          <a:noFill/>
        </p:spPr>
        <p:txBody>
          <a:bodyPr wrap="none" rtlCol="0">
            <a:spAutoFit/>
          </a:bodyPr>
          <a:lstStyle/>
          <a:p>
            <a:r>
              <a:rPr lang="en-US" sz="1050" dirty="0"/>
              <a:t>x=0.3</a:t>
            </a:r>
          </a:p>
        </p:txBody>
      </p:sp>
      <p:sp>
        <p:nvSpPr>
          <p:cNvPr id="27" name="TextBox 26">
            <a:extLst>
              <a:ext uri="{FF2B5EF4-FFF2-40B4-BE49-F238E27FC236}">
                <a16:creationId xmlns:a16="http://schemas.microsoft.com/office/drawing/2014/main" id="{3BDF1CDD-B257-AE49-A7F7-24BE240C4875}"/>
              </a:ext>
            </a:extLst>
          </p:cNvPr>
          <p:cNvSpPr txBox="1"/>
          <p:nvPr/>
        </p:nvSpPr>
        <p:spPr>
          <a:xfrm>
            <a:off x="3064255" y="4319756"/>
            <a:ext cx="518091" cy="253916"/>
          </a:xfrm>
          <a:prstGeom prst="rect">
            <a:avLst/>
          </a:prstGeom>
          <a:noFill/>
        </p:spPr>
        <p:txBody>
          <a:bodyPr wrap="none" rtlCol="0">
            <a:spAutoFit/>
          </a:bodyPr>
          <a:lstStyle/>
          <a:p>
            <a:r>
              <a:rPr lang="en-US" sz="1050" dirty="0"/>
              <a:t>x=0.4</a:t>
            </a:r>
          </a:p>
        </p:txBody>
      </p:sp>
      <p:sp>
        <p:nvSpPr>
          <p:cNvPr id="28" name="TextBox 27">
            <a:extLst>
              <a:ext uri="{FF2B5EF4-FFF2-40B4-BE49-F238E27FC236}">
                <a16:creationId xmlns:a16="http://schemas.microsoft.com/office/drawing/2014/main" id="{D1DF6837-3CDC-8249-B27A-FC952215DEED}"/>
              </a:ext>
            </a:extLst>
          </p:cNvPr>
          <p:cNvSpPr txBox="1"/>
          <p:nvPr/>
        </p:nvSpPr>
        <p:spPr>
          <a:xfrm>
            <a:off x="3297175" y="3471465"/>
            <a:ext cx="518091" cy="253916"/>
          </a:xfrm>
          <a:prstGeom prst="rect">
            <a:avLst/>
          </a:prstGeom>
          <a:noFill/>
        </p:spPr>
        <p:txBody>
          <a:bodyPr wrap="none" rtlCol="0">
            <a:spAutoFit/>
          </a:bodyPr>
          <a:lstStyle/>
          <a:p>
            <a:r>
              <a:rPr lang="en-US" sz="1050" dirty="0"/>
              <a:t>x=0.5</a:t>
            </a:r>
          </a:p>
        </p:txBody>
      </p:sp>
      <p:sp>
        <p:nvSpPr>
          <p:cNvPr id="3" name="TextBox 2">
            <a:extLst>
              <a:ext uri="{FF2B5EF4-FFF2-40B4-BE49-F238E27FC236}">
                <a16:creationId xmlns:a16="http://schemas.microsoft.com/office/drawing/2014/main" id="{3D91B647-7271-3C4F-9005-E4F46DC7FAAA}"/>
              </a:ext>
            </a:extLst>
          </p:cNvPr>
          <p:cNvSpPr txBox="1"/>
          <p:nvPr/>
        </p:nvSpPr>
        <p:spPr>
          <a:xfrm>
            <a:off x="6629400" y="1066800"/>
            <a:ext cx="712054" cy="261610"/>
          </a:xfrm>
          <a:prstGeom prst="rect">
            <a:avLst/>
          </a:prstGeom>
          <a:noFill/>
        </p:spPr>
        <p:txBody>
          <a:bodyPr wrap="none" rtlCol="0">
            <a:spAutoFit/>
          </a:bodyPr>
          <a:lstStyle/>
          <a:p>
            <a:r>
              <a:rPr lang="en-US" sz="1100" dirty="0"/>
              <a:t>CLAS12</a:t>
            </a:r>
          </a:p>
        </p:txBody>
      </p:sp>
      <p:sp>
        <p:nvSpPr>
          <p:cNvPr id="20" name="TextBox 19">
            <a:extLst>
              <a:ext uri="{FF2B5EF4-FFF2-40B4-BE49-F238E27FC236}">
                <a16:creationId xmlns:a16="http://schemas.microsoft.com/office/drawing/2014/main" id="{A3C2FCEC-2B28-5640-AB2C-F4B5F7213C65}"/>
              </a:ext>
            </a:extLst>
          </p:cNvPr>
          <p:cNvSpPr txBox="1"/>
          <p:nvPr/>
        </p:nvSpPr>
        <p:spPr>
          <a:xfrm>
            <a:off x="7150089" y="1878777"/>
            <a:ext cx="712054" cy="261610"/>
          </a:xfrm>
          <a:prstGeom prst="rect">
            <a:avLst/>
          </a:prstGeom>
          <a:noFill/>
        </p:spPr>
        <p:txBody>
          <a:bodyPr wrap="none" rtlCol="0">
            <a:spAutoFit/>
          </a:bodyPr>
          <a:lstStyle/>
          <a:p>
            <a:r>
              <a:rPr lang="en-US" sz="1100" dirty="0"/>
              <a:t>CLAS24</a:t>
            </a:r>
          </a:p>
        </p:txBody>
      </p:sp>
      <p:sp>
        <p:nvSpPr>
          <p:cNvPr id="7" name="Rectangle 6">
            <a:extLst>
              <a:ext uri="{FF2B5EF4-FFF2-40B4-BE49-F238E27FC236}">
                <a16:creationId xmlns:a16="http://schemas.microsoft.com/office/drawing/2014/main" id="{B061170D-65DC-104C-9D80-245451A9794C}"/>
              </a:ext>
            </a:extLst>
          </p:cNvPr>
          <p:cNvSpPr/>
          <p:nvPr/>
        </p:nvSpPr>
        <p:spPr>
          <a:xfrm>
            <a:off x="7769806" y="4549981"/>
            <a:ext cx="468398" cy="338554"/>
          </a:xfrm>
          <a:prstGeom prst="rect">
            <a:avLst/>
          </a:prstGeom>
        </p:spPr>
        <p:txBody>
          <a:bodyPr wrap="none">
            <a:spAutoFit/>
          </a:bodyPr>
          <a:lstStyle/>
          <a:p>
            <a:r>
              <a:rPr lang="en-US" sz="1600" dirty="0"/>
              <a:t>BH</a:t>
            </a:r>
          </a:p>
        </p:txBody>
      </p:sp>
      <p:sp>
        <p:nvSpPr>
          <p:cNvPr id="8" name="Rectangle 7">
            <a:extLst>
              <a:ext uri="{FF2B5EF4-FFF2-40B4-BE49-F238E27FC236}">
                <a16:creationId xmlns:a16="http://schemas.microsoft.com/office/drawing/2014/main" id="{CFBFE278-B2BC-544C-8570-31C2A9E94AE3}"/>
              </a:ext>
            </a:extLst>
          </p:cNvPr>
          <p:cNvSpPr/>
          <p:nvPr/>
        </p:nvSpPr>
        <p:spPr>
          <a:xfrm>
            <a:off x="6564841" y="5551164"/>
            <a:ext cx="684803" cy="307777"/>
          </a:xfrm>
          <a:prstGeom prst="rect">
            <a:avLst/>
          </a:prstGeom>
        </p:spPr>
        <p:txBody>
          <a:bodyPr wrap="none">
            <a:spAutoFit/>
          </a:bodyPr>
          <a:lstStyle/>
          <a:p>
            <a:r>
              <a:rPr lang="en-US" sz="1400" dirty="0"/>
              <a:t>DVCS</a:t>
            </a:r>
          </a:p>
        </p:txBody>
      </p:sp>
      <p:sp>
        <p:nvSpPr>
          <p:cNvPr id="29" name="TextBox 28">
            <a:extLst>
              <a:ext uri="{FF2B5EF4-FFF2-40B4-BE49-F238E27FC236}">
                <a16:creationId xmlns:a16="http://schemas.microsoft.com/office/drawing/2014/main" id="{CA2D505F-715B-7144-87BF-9F33ECC0CBE4}"/>
              </a:ext>
            </a:extLst>
          </p:cNvPr>
          <p:cNvSpPr txBox="1"/>
          <p:nvPr/>
        </p:nvSpPr>
        <p:spPr>
          <a:xfrm>
            <a:off x="7940871" y="1159162"/>
            <a:ext cx="532518" cy="261610"/>
          </a:xfrm>
          <a:prstGeom prst="rect">
            <a:avLst/>
          </a:prstGeom>
          <a:noFill/>
        </p:spPr>
        <p:txBody>
          <a:bodyPr wrap="none" rtlCol="0">
            <a:spAutoFit/>
          </a:bodyPr>
          <a:lstStyle/>
          <a:p>
            <a:r>
              <a:rPr lang="en-US" sz="1100" dirty="0"/>
              <a:t>x=0.3</a:t>
            </a:r>
          </a:p>
        </p:txBody>
      </p:sp>
    </p:spTree>
    <p:extLst>
      <p:ext uri="{BB962C8B-B14F-4D97-AF65-F5344CB8AC3E}">
        <p14:creationId xmlns:p14="http://schemas.microsoft.com/office/powerpoint/2010/main" val="255911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C61FC55-9DFC-BA48-A1B3-7E234AC27E64}"/>
              </a:ext>
            </a:extLst>
          </p:cNvPr>
          <p:cNvSpPr>
            <a:spLocks noGrp="1" noChangeArrowheads="1"/>
          </p:cNvSpPr>
          <p:nvPr>
            <p:ph type="title"/>
          </p:nvPr>
        </p:nvSpPr>
        <p:spPr/>
        <p:txBody>
          <a:bodyPr/>
          <a:lstStyle/>
          <a:p>
            <a:pPr eaLnBrk="1" hangingPunct="1"/>
            <a:r>
              <a:rPr lang="en-US" altLang="en-US" sz="3200" dirty="0"/>
              <a:t>SIDIS at JLab12 </a:t>
            </a:r>
          </a:p>
        </p:txBody>
      </p:sp>
      <p:pic>
        <p:nvPicPr>
          <p:cNvPr id="20482" name="Picture 4" descr="targetfrag">
            <a:extLst>
              <a:ext uri="{FF2B5EF4-FFF2-40B4-BE49-F238E27FC236}">
                <a16:creationId xmlns:a16="http://schemas.microsoft.com/office/drawing/2014/main" id="{F818F198-7980-0D49-977C-EBA0CAFAB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13">
            <a:extLst>
              <a:ext uri="{FF2B5EF4-FFF2-40B4-BE49-F238E27FC236}">
                <a16:creationId xmlns:a16="http://schemas.microsoft.com/office/drawing/2014/main" id="{D32F89F9-F77C-3E43-9528-BA02B09BE28B}"/>
              </a:ext>
            </a:extLst>
          </p:cNvPr>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485" name="Picture 34" descr="screenshot_02.jpg">
            <a:extLst>
              <a:ext uri="{FF2B5EF4-FFF2-40B4-BE49-F238E27FC236}">
                <a16:creationId xmlns:a16="http://schemas.microsoft.com/office/drawing/2014/main" id="{2FEDD8C4-2143-944E-9200-58E180CE72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914400"/>
            <a:ext cx="1481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screenshot_01.jpg">
            <a:extLst>
              <a:ext uri="{FF2B5EF4-FFF2-40B4-BE49-F238E27FC236}">
                <a16:creationId xmlns:a16="http://schemas.microsoft.com/office/drawing/2014/main" id="{707F7059-8675-954B-A722-167877234E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1804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2" descr="screenshot_1.jpg">
            <a:extLst>
              <a:ext uri="{FF2B5EF4-FFF2-40B4-BE49-F238E27FC236}">
                <a16:creationId xmlns:a16="http://schemas.microsoft.com/office/drawing/2014/main" id="{2C7A4C72-0BB3-104E-BCC8-23E4B2BE4E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3" descr="screenshot_2.jpg">
            <a:extLst>
              <a:ext uri="{FF2B5EF4-FFF2-40B4-BE49-F238E27FC236}">
                <a16:creationId xmlns:a16="http://schemas.microsoft.com/office/drawing/2014/main" id="{000E1C88-810E-C54D-88C0-1EAAB44A3E3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21500" y="4419600"/>
            <a:ext cx="222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5" descr="screenshot_5.jpg">
            <a:extLst>
              <a:ext uri="{FF2B5EF4-FFF2-40B4-BE49-F238E27FC236}">
                <a16:creationId xmlns:a16="http://schemas.microsoft.com/office/drawing/2014/main" id="{2A7848AB-7BE8-D84D-A059-56A19B6571D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798513"/>
            <a:ext cx="59436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a:extLst>
              <a:ext uri="{FF2B5EF4-FFF2-40B4-BE49-F238E27FC236}">
                <a16:creationId xmlns:a16="http://schemas.microsoft.com/office/drawing/2014/main" id="{632948D6-67A1-9549-B741-F2CE5A0652E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838200"/>
            <a:ext cx="1028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1" name="Group 19">
            <a:extLst>
              <a:ext uri="{FF2B5EF4-FFF2-40B4-BE49-F238E27FC236}">
                <a16:creationId xmlns:a16="http://schemas.microsoft.com/office/drawing/2014/main" id="{574250E2-907F-6E4B-8667-EFD1B5517C43}"/>
              </a:ext>
            </a:extLst>
          </p:cNvPr>
          <p:cNvGrpSpPr>
            <a:grpSpLocks/>
          </p:cNvGrpSpPr>
          <p:nvPr/>
        </p:nvGrpSpPr>
        <p:grpSpPr bwMode="auto">
          <a:xfrm>
            <a:off x="2157153" y="3124200"/>
            <a:ext cx="4773612" cy="1752600"/>
            <a:chOff x="2160495" y="3124200"/>
            <a:chExt cx="4773705" cy="1905000"/>
          </a:xfrm>
        </p:grpSpPr>
        <p:pic>
          <p:nvPicPr>
            <p:cNvPr id="20497" name="Picture 17">
              <a:extLst>
                <a:ext uri="{FF2B5EF4-FFF2-40B4-BE49-F238E27FC236}">
                  <a16:creationId xmlns:a16="http://schemas.microsoft.com/office/drawing/2014/main" id="{F1CD4689-7EC1-0D4B-BCE9-019ED0C1F97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0495" y="3124200"/>
              <a:ext cx="477370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8">
              <a:extLst>
                <a:ext uri="{FF2B5EF4-FFF2-40B4-BE49-F238E27FC236}">
                  <a16:creationId xmlns:a16="http://schemas.microsoft.com/office/drawing/2014/main" id="{F946FB16-476F-854F-ADE4-EC24549A45D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3200400"/>
              <a:ext cx="495300" cy="40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92" name="Group 20">
            <a:extLst>
              <a:ext uri="{FF2B5EF4-FFF2-40B4-BE49-F238E27FC236}">
                <a16:creationId xmlns:a16="http://schemas.microsoft.com/office/drawing/2014/main" id="{4B4E75B1-A3AD-FD4A-BE97-E6C0A03897CE}"/>
              </a:ext>
            </a:extLst>
          </p:cNvPr>
          <p:cNvGrpSpPr>
            <a:grpSpLocks/>
          </p:cNvGrpSpPr>
          <p:nvPr/>
        </p:nvGrpSpPr>
        <p:grpSpPr bwMode="auto">
          <a:xfrm>
            <a:off x="3200400" y="4876800"/>
            <a:ext cx="3352800" cy="1689100"/>
            <a:chOff x="3200400" y="4876800"/>
            <a:chExt cx="3352800" cy="1981200"/>
          </a:xfrm>
        </p:grpSpPr>
        <p:pic>
          <p:nvPicPr>
            <p:cNvPr id="20495" name="Picture 14" descr="screenshot_4.jpg">
              <a:extLst>
                <a:ext uri="{FF2B5EF4-FFF2-40B4-BE49-F238E27FC236}">
                  <a16:creationId xmlns:a16="http://schemas.microsoft.com/office/drawing/2014/main" id="{919A288A-5ED6-9542-AC48-349F2A4E2ED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4902292"/>
              <a:ext cx="3352800" cy="195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6">
              <a:extLst>
                <a:ext uri="{FF2B5EF4-FFF2-40B4-BE49-F238E27FC236}">
                  <a16:creationId xmlns:a16="http://schemas.microsoft.com/office/drawing/2014/main" id="{319F5310-4FBA-6A47-B77F-0A1C7B72BA7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876800"/>
              <a:ext cx="565150" cy="3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3" name="Slide Number Placeholder 17">
            <a:extLst>
              <a:ext uri="{FF2B5EF4-FFF2-40B4-BE49-F238E27FC236}">
                <a16:creationId xmlns:a16="http://schemas.microsoft.com/office/drawing/2014/main" id="{7E8CFE4C-F3E9-0E46-81AF-D59DFE9E54B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F7CEF78-8812-244F-944C-B695E5264FB1}" type="slidenum">
              <a:rPr lang="en-US" altLang="en-US" sz="1400" smtClean="0"/>
              <a:pPr>
                <a:spcBef>
                  <a:spcPct val="0"/>
                </a:spcBef>
                <a:buFontTx/>
                <a:buNone/>
              </a:pPr>
              <a:t>4</a:t>
            </a:fld>
            <a:endParaRPr lang="en-US" altLang="en-US" sz="1400"/>
          </a:p>
        </p:txBody>
      </p:sp>
      <p:sp>
        <p:nvSpPr>
          <p:cNvPr id="2" name="TextBox 1">
            <a:extLst>
              <a:ext uri="{FF2B5EF4-FFF2-40B4-BE49-F238E27FC236}">
                <a16:creationId xmlns:a16="http://schemas.microsoft.com/office/drawing/2014/main" id="{938812EF-4816-0448-9933-483B6E884D53}"/>
              </a:ext>
            </a:extLst>
          </p:cNvPr>
          <p:cNvSpPr txBox="1"/>
          <p:nvPr/>
        </p:nvSpPr>
        <p:spPr>
          <a:xfrm>
            <a:off x="2230967" y="5372100"/>
            <a:ext cx="793807" cy="369332"/>
          </a:xfrm>
          <a:prstGeom prst="rect">
            <a:avLst/>
          </a:prstGeom>
          <a:solidFill>
            <a:srgbClr val="92D050"/>
          </a:solidFill>
        </p:spPr>
        <p:txBody>
          <a:bodyPr wrap="none" rtlCol="0">
            <a:spAutoFit/>
          </a:bodyPr>
          <a:lstStyle/>
          <a:p>
            <a:r>
              <a:rPr lang="en-US" sz="900" dirty="0"/>
              <a:t>C12-20-002</a:t>
            </a:r>
          </a:p>
          <a:p>
            <a:r>
              <a:rPr lang="en-US" sz="900" dirty="0">
                <a:latin typeface="Symbol" pitchFamily="2" charset="2"/>
              </a:rPr>
              <a:t>p</a:t>
            </a:r>
            <a:r>
              <a:rPr lang="en-US" sz="900" baseline="30000" dirty="0">
                <a:latin typeface="Symbol" pitchFamily="2" charset="2"/>
              </a:rPr>
              <a:t>+</a:t>
            </a:r>
            <a:r>
              <a:rPr lang="en-US" sz="900" dirty="0">
                <a:latin typeface="Symbol" pitchFamily="2" charset="2"/>
              </a:rPr>
              <a:t>,p</a:t>
            </a:r>
            <a:r>
              <a:rPr lang="en-US" sz="900" baseline="30000" dirty="0">
                <a:latin typeface="Symbol" pitchFamily="2" charset="2"/>
              </a:rPr>
              <a:t>-</a:t>
            </a:r>
            <a:r>
              <a:rPr lang="en-US" sz="900" dirty="0">
                <a:latin typeface="Symbol" pitchFamily="2" charset="2"/>
              </a:rPr>
              <a:t>.p</a:t>
            </a:r>
            <a:r>
              <a:rPr lang="en-US" sz="900" baseline="30000" dirty="0">
                <a:latin typeface="Symbol" pitchFamily="2" charset="2"/>
              </a:rPr>
              <a:t>0</a:t>
            </a:r>
            <a:r>
              <a:rPr lang="en-US" sz="900" dirty="0">
                <a:latin typeface="Symbol" pitchFamily="2" charset="2"/>
              </a:rPr>
              <a:t>,K+</a:t>
            </a:r>
          </a:p>
        </p:txBody>
      </p:sp>
      <p:sp>
        <p:nvSpPr>
          <p:cNvPr id="3" name="Footer Placeholder 2">
            <a:extLst>
              <a:ext uri="{FF2B5EF4-FFF2-40B4-BE49-F238E27FC236}">
                <a16:creationId xmlns:a16="http://schemas.microsoft.com/office/drawing/2014/main" id="{B6B15426-9D1B-8F4A-ADED-3EA6C4EF3A57}"/>
              </a:ext>
            </a:extLst>
          </p:cNvPr>
          <p:cNvSpPr>
            <a:spLocks noGrp="1"/>
          </p:cNvSpPr>
          <p:nvPr>
            <p:ph type="ftr" sz="quarter" idx="10"/>
          </p:nvPr>
        </p:nvSpPr>
        <p:spPr>
          <a:xfrm>
            <a:off x="2514600" y="6565900"/>
            <a:ext cx="2895600" cy="244475"/>
          </a:xfrm>
        </p:spPr>
        <p:txBody>
          <a:bodyPr/>
          <a:lstStyle/>
          <a:p>
            <a:pPr>
              <a:defRPr/>
            </a:pPr>
            <a:r>
              <a:rPr lang="fi-FI"/>
              <a:t>H.Avakian, LNF-INFN, Dec 15</a:t>
            </a:r>
            <a:endParaRPr lang="en-US" dirty="0"/>
          </a:p>
        </p:txBody>
      </p:sp>
    </p:spTree>
    <p:extLst>
      <p:ext uri="{BB962C8B-B14F-4D97-AF65-F5344CB8AC3E}">
        <p14:creationId xmlns:p14="http://schemas.microsoft.com/office/powerpoint/2010/main" val="238794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a:xfrm>
            <a:off x="-20782" y="110395"/>
            <a:ext cx="9144000" cy="563563"/>
          </a:xfrm>
        </p:spPr>
        <p:txBody>
          <a:bodyPr/>
          <a:lstStyle/>
          <a:p>
            <a:r>
              <a:rPr lang="en-US" sz="4000" baseline="-25000" dirty="0"/>
              <a:t>ECT* workshop to develop the 24 GeV physics program</a:t>
            </a:r>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40</a:t>
            </a:fld>
            <a:endParaRPr lang="en-US" altLang="en-US"/>
          </a:p>
        </p:txBody>
      </p:sp>
      <p:sp>
        <p:nvSpPr>
          <p:cNvPr id="8" name="Slide Number Placeholder 4">
            <a:extLst>
              <a:ext uri="{FF2B5EF4-FFF2-40B4-BE49-F238E27FC236}">
                <a16:creationId xmlns:a16="http://schemas.microsoft.com/office/drawing/2014/main" id="{AA2E4C4E-0E49-514D-B872-542F02255E6A}"/>
              </a:ext>
            </a:extLst>
          </p:cNvPr>
          <p:cNvSpPr txBox="1">
            <a:spLocks/>
          </p:cNvSpPr>
          <p:nvPr/>
        </p:nvSpPr>
        <p:spPr bwMode="auto">
          <a:xfrm>
            <a:off x="8458200" y="6464300"/>
            <a:ext cx="685800" cy="3206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8A4E9AAB-F2E5-E644-83FC-E8A808983024}" type="slidenum">
              <a:rPr lang="en-US" altLang="en-US" sz="1400" smtClean="0"/>
              <a:pPr>
                <a:spcBef>
                  <a:spcPct val="0"/>
                </a:spcBef>
                <a:buFontTx/>
                <a:buNone/>
              </a:pPr>
              <a:t>40</a:t>
            </a:fld>
            <a:endParaRPr lang="en-US" altLang="en-US" sz="1400"/>
          </a:p>
        </p:txBody>
      </p:sp>
      <p:sp>
        <p:nvSpPr>
          <p:cNvPr id="3" name="Rectangle 2">
            <a:extLst>
              <a:ext uri="{FF2B5EF4-FFF2-40B4-BE49-F238E27FC236}">
                <a16:creationId xmlns:a16="http://schemas.microsoft.com/office/drawing/2014/main" id="{A7C3F94C-3B9C-884C-817D-939AE1BD1665}"/>
              </a:ext>
            </a:extLst>
          </p:cNvPr>
          <p:cNvSpPr/>
          <p:nvPr/>
        </p:nvSpPr>
        <p:spPr>
          <a:xfrm>
            <a:off x="152400" y="914400"/>
            <a:ext cx="6248400" cy="369332"/>
          </a:xfrm>
          <a:prstGeom prst="rect">
            <a:avLst/>
          </a:prstGeom>
        </p:spPr>
        <p:txBody>
          <a:bodyPr wrap="square">
            <a:spAutoFit/>
          </a:bodyPr>
          <a:lstStyle/>
          <a:p>
            <a:r>
              <a:rPr lang="en-US" sz="1800" dirty="0"/>
              <a:t>https://</a:t>
            </a:r>
            <a:r>
              <a:rPr lang="en-US" sz="1800" dirty="0" err="1"/>
              <a:t>www.overleaf.com</a:t>
            </a:r>
            <a:r>
              <a:rPr lang="en-US" sz="1800" dirty="0"/>
              <a:t>/read/</a:t>
            </a:r>
            <a:r>
              <a:rPr lang="en-US" sz="1800" dirty="0" err="1"/>
              <a:t>hvfthmqxvxhd</a:t>
            </a:r>
            <a:endParaRPr lang="en-US" sz="1800" dirty="0"/>
          </a:p>
        </p:txBody>
      </p:sp>
      <p:pic>
        <p:nvPicPr>
          <p:cNvPr id="15" name="Picture 14">
            <a:extLst>
              <a:ext uri="{FF2B5EF4-FFF2-40B4-BE49-F238E27FC236}">
                <a16:creationId xmlns:a16="http://schemas.microsoft.com/office/drawing/2014/main" id="{A3A7A21E-E485-6E43-9CB5-1CA3AA73D381}"/>
              </a:ext>
            </a:extLst>
          </p:cNvPr>
          <p:cNvPicPr>
            <a:picLocks noChangeAspect="1"/>
          </p:cNvPicPr>
          <p:nvPr/>
        </p:nvPicPr>
        <p:blipFill>
          <a:blip r:embed="rId3"/>
          <a:stretch>
            <a:fillRect/>
          </a:stretch>
        </p:blipFill>
        <p:spPr>
          <a:xfrm>
            <a:off x="-20782" y="2075077"/>
            <a:ext cx="8763000" cy="3678879"/>
          </a:xfrm>
          <a:prstGeom prst="rect">
            <a:avLst/>
          </a:prstGeom>
        </p:spPr>
      </p:pic>
      <p:sp>
        <p:nvSpPr>
          <p:cNvPr id="39" name="TextBox 38">
            <a:extLst>
              <a:ext uri="{FF2B5EF4-FFF2-40B4-BE49-F238E27FC236}">
                <a16:creationId xmlns:a16="http://schemas.microsoft.com/office/drawing/2014/main" id="{7F156139-F2FD-4442-82E6-6FC70BDA3248}"/>
              </a:ext>
            </a:extLst>
          </p:cNvPr>
          <p:cNvSpPr txBox="1"/>
          <p:nvPr/>
        </p:nvSpPr>
        <p:spPr>
          <a:xfrm>
            <a:off x="0" y="5867400"/>
            <a:ext cx="9124614" cy="461665"/>
          </a:xfrm>
          <a:prstGeom prst="rect">
            <a:avLst/>
          </a:prstGeom>
          <a:noFill/>
        </p:spPr>
        <p:txBody>
          <a:bodyPr wrap="none" rtlCol="0">
            <a:spAutoFit/>
          </a:bodyPr>
          <a:lstStyle/>
          <a:p>
            <a:r>
              <a:rPr lang="en-US" dirty="0" err="1"/>
              <a:t>JLab</a:t>
            </a:r>
            <a:r>
              <a:rPr lang="en-US" dirty="0"/>
              <a:t> Halls + </a:t>
            </a:r>
            <a:r>
              <a:rPr lang="en-US" dirty="0" err="1"/>
              <a:t>Users+Theory+Lattice</a:t>
            </a:r>
            <a:r>
              <a:rPr lang="en-US" dirty="0"/>
              <a:t>.. (wide community support) !!!</a:t>
            </a:r>
          </a:p>
        </p:txBody>
      </p:sp>
      <p:sp>
        <p:nvSpPr>
          <p:cNvPr id="10" name="TextBox 9">
            <a:extLst>
              <a:ext uri="{FF2B5EF4-FFF2-40B4-BE49-F238E27FC236}">
                <a16:creationId xmlns:a16="http://schemas.microsoft.com/office/drawing/2014/main" id="{5F685490-4F4E-4520-8831-D8A94B8F866A}"/>
              </a:ext>
            </a:extLst>
          </p:cNvPr>
          <p:cNvSpPr txBox="1"/>
          <p:nvPr/>
        </p:nvSpPr>
        <p:spPr>
          <a:xfrm>
            <a:off x="76200" y="1325858"/>
            <a:ext cx="6096000" cy="461665"/>
          </a:xfrm>
          <a:prstGeom prst="rect">
            <a:avLst/>
          </a:prstGeom>
          <a:noFill/>
        </p:spPr>
        <p:txBody>
          <a:bodyPr wrap="square">
            <a:spAutoFit/>
          </a:bodyPr>
          <a:lstStyle/>
          <a:p>
            <a:r>
              <a:rPr lang="en-US" dirty="0"/>
              <a:t>Approved for September 26-30, 2022</a:t>
            </a:r>
          </a:p>
        </p:txBody>
      </p:sp>
    </p:spTree>
    <p:extLst>
      <p:ext uri="{BB962C8B-B14F-4D97-AF65-F5344CB8AC3E}">
        <p14:creationId xmlns:p14="http://schemas.microsoft.com/office/powerpoint/2010/main" val="936314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a:xfrm>
            <a:off x="110836" y="212467"/>
            <a:ext cx="9144000" cy="563563"/>
          </a:xfrm>
        </p:spPr>
        <p:txBody>
          <a:bodyPr/>
          <a:lstStyle/>
          <a:p>
            <a:r>
              <a:rPr lang="en-US" sz="2800" dirty="0"/>
              <a:t>Critical measurements with </a:t>
            </a:r>
            <a:r>
              <a:rPr lang="en-US" sz="2800" dirty="0" err="1"/>
              <a:t>JLab</a:t>
            </a:r>
            <a:r>
              <a:rPr lang="en-US" sz="2800" dirty="0"/>
              <a:t> upgrade to 24~GeV</a:t>
            </a:r>
            <a:endParaRPr lang="en-US" sz="4400" baseline="-25000" dirty="0"/>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41</a:t>
            </a:fld>
            <a:endParaRPr lang="en-US" altLang="en-US"/>
          </a:p>
        </p:txBody>
      </p:sp>
      <p:sp>
        <p:nvSpPr>
          <p:cNvPr id="8" name="Slide Number Placeholder 4">
            <a:extLst>
              <a:ext uri="{FF2B5EF4-FFF2-40B4-BE49-F238E27FC236}">
                <a16:creationId xmlns:a16="http://schemas.microsoft.com/office/drawing/2014/main" id="{AA2E4C4E-0E49-514D-B872-542F02255E6A}"/>
              </a:ext>
            </a:extLst>
          </p:cNvPr>
          <p:cNvSpPr txBox="1">
            <a:spLocks/>
          </p:cNvSpPr>
          <p:nvPr/>
        </p:nvSpPr>
        <p:spPr bwMode="auto">
          <a:xfrm>
            <a:off x="8458200" y="6464300"/>
            <a:ext cx="685800" cy="3206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8A4E9AAB-F2E5-E644-83FC-E8A808983024}" type="slidenum">
              <a:rPr lang="en-US" altLang="en-US" sz="1400" smtClean="0"/>
              <a:pPr>
                <a:spcBef>
                  <a:spcPct val="0"/>
                </a:spcBef>
                <a:buFontTx/>
                <a:buNone/>
              </a:pPr>
              <a:t>41</a:t>
            </a:fld>
            <a:endParaRPr lang="en-US" altLang="en-US" sz="1400"/>
          </a:p>
        </p:txBody>
      </p:sp>
      <p:sp>
        <p:nvSpPr>
          <p:cNvPr id="6" name="Rectangle 5">
            <a:extLst>
              <a:ext uri="{FF2B5EF4-FFF2-40B4-BE49-F238E27FC236}">
                <a16:creationId xmlns:a16="http://schemas.microsoft.com/office/drawing/2014/main" id="{75176E6F-5CD5-6A46-91DC-00A5E0B4A9BA}"/>
              </a:ext>
            </a:extLst>
          </p:cNvPr>
          <p:cNvSpPr/>
          <p:nvPr/>
        </p:nvSpPr>
        <p:spPr>
          <a:xfrm>
            <a:off x="117764" y="785861"/>
            <a:ext cx="8991600" cy="5386090"/>
          </a:xfrm>
          <a:prstGeom prst="rect">
            <a:avLst/>
          </a:prstGeom>
        </p:spPr>
        <p:txBody>
          <a:bodyPr wrap="square">
            <a:spAutoFit/>
          </a:bodyPr>
          <a:lstStyle/>
          <a:p>
            <a:pPr marL="285750" indent="-285750">
              <a:buFont typeface="Arial" panose="020B0604020202020204" pitchFamily="34" charset="0"/>
              <a:buChar char="•"/>
            </a:pPr>
            <a:r>
              <a:rPr lang="en-US" sz="2000" dirty="0"/>
              <a:t>3D structure of the nucleon</a:t>
            </a:r>
          </a:p>
          <a:p>
            <a:pPr marL="285750" indent="-285750">
              <a:buFont typeface="Arial" panose="020B0604020202020204" pitchFamily="34" charset="0"/>
              <a:buChar char="•"/>
            </a:pPr>
            <a:r>
              <a:rPr lang="en-US" sz="2000" dirty="0"/>
              <a:t>Emergence of hadron mass from combined studies of the meson and baryon structure</a:t>
            </a:r>
          </a:p>
          <a:p>
            <a:pPr marL="285750" indent="-285750">
              <a:buFont typeface="Arial" panose="020B0604020202020204" pitchFamily="34" charset="0"/>
              <a:buChar char="•"/>
            </a:pPr>
            <a:r>
              <a:rPr lang="en-US" sz="2000" dirty="0"/>
              <a:t>Charm production near the threshold,  gluon polarization via open charm production. </a:t>
            </a:r>
          </a:p>
          <a:p>
            <a:pPr marL="285750" indent="-285750">
              <a:buFont typeface="Arial" panose="020B0604020202020204" pitchFamily="34" charset="0"/>
              <a:buChar char="•"/>
            </a:pPr>
            <a:r>
              <a:rPr lang="en-US" sz="2000" dirty="0"/>
              <a:t>Photo- and electroproduction of high-P</a:t>
            </a:r>
            <a:r>
              <a:rPr lang="en-US" sz="2000" baseline="-25000" dirty="0"/>
              <a:t>T</a:t>
            </a:r>
            <a:r>
              <a:rPr lang="en-US" sz="2000" dirty="0"/>
              <a:t> hadron pairs</a:t>
            </a:r>
          </a:p>
          <a:p>
            <a:pPr marL="285750" indent="-285750">
              <a:buFont typeface="Arial" panose="020B0604020202020204" pitchFamily="34" charset="0"/>
              <a:buChar char="•"/>
            </a:pPr>
            <a:r>
              <a:rPr lang="en-US" sz="2000" dirty="0"/>
              <a:t>Nucleon structure at high x - role of quark-quark correlations.</a:t>
            </a:r>
          </a:p>
          <a:p>
            <a:pPr marL="285750" indent="-285750">
              <a:buFont typeface="Arial" panose="020B0604020202020204" pitchFamily="34" charset="0"/>
              <a:buChar char="•"/>
            </a:pPr>
            <a:r>
              <a:rPr lang="en-US" sz="2000" dirty="0"/>
              <a:t>Probing the hidden color and its relation to the nuclear core. </a:t>
            </a:r>
          </a:p>
          <a:p>
            <a:pPr marL="285750" indent="-285750">
              <a:buFont typeface="Arial" panose="020B0604020202020204" pitchFamily="34" charset="0"/>
              <a:buChar char="•"/>
            </a:pPr>
            <a:r>
              <a:rPr lang="en-US" sz="2000" dirty="0"/>
              <a:t>Medium modifications of fundamental QCD, extract the 3D imaging of nuclei.</a:t>
            </a:r>
          </a:p>
          <a:p>
            <a:pPr marL="285750" indent="-285750">
              <a:buFont typeface="Arial" panose="020B0604020202020204" pitchFamily="34" charset="0"/>
              <a:buChar char="•"/>
            </a:pPr>
            <a:r>
              <a:rPr lang="en-US" sz="2000" dirty="0"/>
              <a:t>An extensive hadron spectroscopy</a:t>
            </a:r>
          </a:p>
          <a:p>
            <a:pPr marL="285750" indent="-285750">
              <a:buFont typeface="Arial" panose="020B0604020202020204" pitchFamily="34" charset="0"/>
              <a:buChar char="•"/>
            </a:pPr>
            <a:r>
              <a:rPr lang="en-US" sz="2000" dirty="0"/>
              <a:t>Parity-violation in DIS at higher Q</a:t>
            </a:r>
            <a:r>
              <a:rPr lang="en-US" sz="2000" baseline="30000" dirty="0"/>
              <a:t>2</a:t>
            </a:r>
            <a:r>
              <a:rPr lang="en-US" sz="2000" dirty="0"/>
              <a:t> and extraction of the weak mixing angle Strange hadron spectroscopy accessible by a secondary K-long beam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Complementarity between </a:t>
            </a:r>
            <a:r>
              <a:rPr lang="en-US" sz="2000" dirty="0" err="1"/>
              <a:t>JLab</a:t>
            </a:r>
            <a:r>
              <a:rPr lang="en-US" sz="2000" dirty="0"/>
              <a:t> at 24~GeV, COMPASS measurements, and future EIC measurements on a broad range of scientific topics, including the 3D nucleon structure, hadronization, spectroscopy,...</a:t>
            </a:r>
          </a:p>
        </p:txBody>
      </p:sp>
      <p:sp>
        <p:nvSpPr>
          <p:cNvPr id="7" name="Rectangle 6">
            <a:extLst>
              <a:ext uri="{FF2B5EF4-FFF2-40B4-BE49-F238E27FC236}">
                <a16:creationId xmlns:a16="http://schemas.microsoft.com/office/drawing/2014/main" id="{6F57040A-53D1-5043-9C08-BF16F7CF207A}"/>
              </a:ext>
            </a:extLst>
          </p:cNvPr>
          <p:cNvSpPr/>
          <p:nvPr/>
        </p:nvSpPr>
        <p:spPr>
          <a:xfrm>
            <a:off x="76200" y="857756"/>
            <a:ext cx="9067800" cy="400110"/>
          </a:xfrm>
          <a:prstGeom prst="rect">
            <a:avLst/>
          </a:prstGeom>
        </p:spPr>
        <p:txBody>
          <a:bodyPr wrap="square">
            <a:spAutoFit/>
          </a:bodyPr>
          <a:lstStyle/>
          <a:p>
            <a:endParaRPr lang="en-US" sz="2000" dirty="0"/>
          </a:p>
        </p:txBody>
      </p:sp>
      <p:sp>
        <p:nvSpPr>
          <p:cNvPr id="9" name="TextBox 8">
            <a:extLst>
              <a:ext uri="{FF2B5EF4-FFF2-40B4-BE49-F238E27FC236}">
                <a16:creationId xmlns:a16="http://schemas.microsoft.com/office/drawing/2014/main" id="{8231C1C6-0082-384B-8A29-E5E553B19DD3}"/>
              </a:ext>
            </a:extLst>
          </p:cNvPr>
          <p:cNvSpPr txBox="1"/>
          <p:nvPr/>
        </p:nvSpPr>
        <p:spPr>
          <a:xfrm>
            <a:off x="9268691" y="95596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11993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DEC8-DBE6-0B40-A0EB-71479DE0FAAA}"/>
              </a:ext>
            </a:extLst>
          </p:cNvPr>
          <p:cNvSpPr>
            <a:spLocks noGrp="1"/>
          </p:cNvSpPr>
          <p:nvPr>
            <p:ph type="title"/>
          </p:nvPr>
        </p:nvSpPr>
        <p:spPr/>
        <p:txBody>
          <a:bodyPr/>
          <a:lstStyle/>
          <a:p>
            <a:r>
              <a:rPr lang="en-US" dirty="0"/>
              <a:t>Summary</a:t>
            </a:r>
          </a:p>
        </p:txBody>
      </p:sp>
      <p:sp>
        <p:nvSpPr>
          <p:cNvPr id="4" name="Slide Number Placeholder 3">
            <a:extLst>
              <a:ext uri="{FF2B5EF4-FFF2-40B4-BE49-F238E27FC236}">
                <a16:creationId xmlns:a16="http://schemas.microsoft.com/office/drawing/2014/main" id="{68BD1304-425E-E541-BE60-92FC2254825F}"/>
              </a:ext>
            </a:extLst>
          </p:cNvPr>
          <p:cNvSpPr>
            <a:spLocks noGrp="1"/>
          </p:cNvSpPr>
          <p:nvPr>
            <p:ph type="sldNum" sz="quarter" idx="11"/>
          </p:nvPr>
        </p:nvSpPr>
        <p:spPr/>
        <p:txBody>
          <a:bodyPr/>
          <a:lstStyle/>
          <a:p>
            <a:fld id="{7F0A90D4-9BF5-49F2-9BA0-30B9C0480A80}" type="slidenum">
              <a:rPr lang="en-US" altLang="en-US" smtClean="0"/>
              <a:pPr/>
              <a:t>42</a:t>
            </a:fld>
            <a:endParaRPr lang="en-US" altLang="en-US"/>
          </a:p>
        </p:txBody>
      </p:sp>
      <p:sp>
        <p:nvSpPr>
          <p:cNvPr id="5" name="Rectangle 4">
            <a:extLst>
              <a:ext uri="{FF2B5EF4-FFF2-40B4-BE49-F238E27FC236}">
                <a16:creationId xmlns:a16="http://schemas.microsoft.com/office/drawing/2014/main" id="{5F073C47-27C7-3947-BADE-820A4CB4778A}"/>
              </a:ext>
            </a:extLst>
          </p:cNvPr>
          <p:cNvSpPr/>
          <p:nvPr/>
        </p:nvSpPr>
        <p:spPr>
          <a:xfrm>
            <a:off x="228600" y="765080"/>
            <a:ext cx="8458200" cy="5355312"/>
          </a:xfrm>
          <a:prstGeom prst="rect">
            <a:avLst/>
          </a:prstGeom>
        </p:spPr>
        <p:txBody>
          <a:bodyPr wrap="square">
            <a:spAutoFit/>
          </a:bodyPr>
          <a:lstStyle/>
          <a:p>
            <a:r>
              <a:rPr lang="en-US" sz="1800" dirty="0"/>
              <a:t>Upgrade to 24 GeV  will qualitatively increase the </a:t>
            </a:r>
            <a:r>
              <a:rPr lang="en-US" sz="1800" dirty="0" err="1"/>
              <a:t>JLab</a:t>
            </a:r>
            <a:r>
              <a:rPr lang="en-US" sz="1800" dirty="0"/>
              <a:t>  phase space, opening access to </a:t>
            </a:r>
            <a:r>
              <a:rPr lang="en-US" sz="1800" u="sng" dirty="0"/>
              <a:t>high Q</a:t>
            </a:r>
            <a:r>
              <a:rPr lang="en-US" sz="1800" u="sng" baseline="30000" dirty="0"/>
              <a:t>2</a:t>
            </a:r>
            <a:r>
              <a:rPr lang="en-US" sz="1800" u="sng" dirty="0"/>
              <a:t> and low x (sea) region,  as well as  large P</a:t>
            </a:r>
            <a:r>
              <a:rPr lang="en-US" sz="1800" u="sng" baseline="-25000" dirty="0"/>
              <a:t>T</a:t>
            </a:r>
            <a:r>
              <a:rPr lang="en-US" sz="1800" dirty="0"/>
              <a:t>, t,… </a:t>
            </a:r>
          </a:p>
          <a:p>
            <a:endParaRPr lang="en-US" sz="1800" dirty="0"/>
          </a:p>
          <a:p>
            <a:r>
              <a:rPr lang="en-US" sz="1800" dirty="0"/>
              <a:t>Much wider range in Q</a:t>
            </a:r>
            <a:r>
              <a:rPr lang="en-US" sz="1800" baseline="30000" dirty="0"/>
              <a:t>2</a:t>
            </a:r>
            <a:r>
              <a:rPr lang="en-US" sz="1800" dirty="0"/>
              <a:t> and P</a:t>
            </a:r>
            <a:r>
              <a:rPr lang="en-US" sz="1800" baseline="-25000" dirty="0"/>
              <a:t>T</a:t>
            </a:r>
            <a:r>
              <a:rPr lang="en-US" sz="1800" dirty="0"/>
              <a:t> will be crucial in separation of higher twist contributions, </a:t>
            </a:r>
            <a:r>
              <a:rPr lang="en-US" sz="1800" u="sng" dirty="0"/>
              <a:t>critical </a:t>
            </a:r>
            <a:r>
              <a:rPr lang="en-US" sz="1800" dirty="0"/>
              <a:t>for understanding the QCD dynamics </a:t>
            </a:r>
          </a:p>
          <a:p>
            <a:endParaRPr lang="en-US" sz="1800" dirty="0"/>
          </a:p>
          <a:p>
            <a:r>
              <a:rPr lang="en-US" sz="1800" dirty="0"/>
              <a:t>Measurements of </a:t>
            </a:r>
            <a:r>
              <a:rPr lang="en-US" sz="1800" dirty="0" err="1"/>
              <a:t>dihadron</a:t>
            </a:r>
            <a:r>
              <a:rPr lang="en-US" sz="1800" dirty="0"/>
              <a:t> multiplicities and asymmetries at large transverse momenta provide qualitatively new possibilities for understanding the  structure of the nucleon, and </a:t>
            </a:r>
            <a:r>
              <a:rPr lang="en-US" sz="1800" u="sng" dirty="0"/>
              <a:t>the process of hadronization, including understanding of correlations leading to spin-azimuthal asymmetries in SIDIS  </a:t>
            </a:r>
          </a:p>
          <a:p>
            <a:endParaRPr lang="en-US" altLang="en-US" sz="1800" dirty="0"/>
          </a:p>
          <a:p>
            <a:r>
              <a:rPr lang="en-US" altLang="en-US" sz="1800" dirty="0"/>
              <a:t>Extraction of multiplicities and spin-azimuthal </a:t>
            </a:r>
            <a:r>
              <a:rPr lang="en-US" altLang="en-US" sz="1800" u="sng" dirty="0"/>
              <a:t>asymmetries in multidimensional space is critical for interpretation of results</a:t>
            </a:r>
            <a:r>
              <a:rPr lang="en-US" altLang="en-US" sz="1800" dirty="0"/>
              <a:t> and understanding of the systematics of extractions of 3D PDFs from SIDIS/DVMP</a:t>
            </a:r>
          </a:p>
          <a:p>
            <a:endParaRPr lang="en-US" sz="1800" dirty="0"/>
          </a:p>
          <a:p>
            <a:endParaRPr lang="en-US" sz="1800" dirty="0"/>
          </a:p>
          <a:p>
            <a:r>
              <a:rPr lang="en-US" sz="1800" dirty="0"/>
              <a:t>Defining the </a:t>
            </a:r>
            <a:r>
              <a:rPr lang="en-US" sz="1800" i="1" u="sng" dirty="0"/>
              <a:t>complementarity</a:t>
            </a:r>
            <a:r>
              <a:rPr lang="en-US" sz="1800" dirty="0"/>
              <a:t> of measurements at JLab12/24,COMPASS and EIC will require development of extraction procedures with controlled systematics</a:t>
            </a:r>
          </a:p>
          <a:p>
            <a:endParaRPr lang="en-US" sz="1800" dirty="0"/>
          </a:p>
        </p:txBody>
      </p:sp>
      <p:sp>
        <p:nvSpPr>
          <p:cNvPr id="6" name="Footer Placeholder 7">
            <a:extLst>
              <a:ext uri="{FF2B5EF4-FFF2-40B4-BE49-F238E27FC236}">
                <a16:creationId xmlns:a16="http://schemas.microsoft.com/office/drawing/2014/main" id="{F0FBA4E9-97AB-CC40-9816-CF5A8DB2B8DE}"/>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Tree>
    <p:extLst>
      <p:ext uri="{BB962C8B-B14F-4D97-AF65-F5344CB8AC3E}">
        <p14:creationId xmlns:p14="http://schemas.microsoft.com/office/powerpoint/2010/main" val="391419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3C99-A2B1-2D4A-B930-2C3F4FEFA154}"/>
              </a:ext>
            </a:extLst>
          </p:cNvPr>
          <p:cNvSpPr>
            <a:spLocks noGrp="1"/>
          </p:cNvSpPr>
          <p:nvPr>
            <p:ph type="title"/>
          </p:nvPr>
        </p:nvSpPr>
        <p:spPr/>
        <p:txBody>
          <a:bodyPr/>
          <a:lstStyle/>
          <a:p>
            <a:r>
              <a:rPr lang="en-US" dirty="0"/>
              <a:t>support</a:t>
            </a:r>
          </a:p>
        </p:txBody>
      </p:sp>
      <p:sp>
        <p:nvSpPr>
          <p:cNvPr id="3" name="Footer Placeholder 2">
            <a:extLst>
              <a:ext uri="{FF2B5EF4-FFF2-40B4-BE49-F238E27FC236}">
                <a16:creationId xmlns:a16="http://schemas.microsoft.com/office/drawing/2014/main" id="{588DEEDA-F92C-2B41-BBEF-08FA823E51A0}"/>
              </a:ext>
            </a:extLst>
          </p:cNvPr>
          <p:cNvSpPr>
            <a:spLocks noGrp="1"/>
          </p:cNvSpPr>
          <p:nvPr>
            <p:ph type="ftr" sz="quarter" idx="10"/>
          </p:nvPr>
        </p:nvSpPr>
        <p:spPr/>
        <p:txBody>
          <a:bodyPr/>
          <a:lstStyle/>
          <a:p>
            <a:pPr>
              <a:defRPr/>
            </a:pPr>
            <a:r>
              <a:rPr lang="fi-FI"/>
              <a:t>H.Avakian, LNF-INFN, Dec 15</a:t>
            </a:r>
            <a:endParaRPr lang="en-US"/>
          </a:p>
        </p:txBody>
      </p:sp>
      <p:sp>
        <p:nvSpPr>
          <p:cNvPr id="4" name="Slide Number Placeholder 3">
            <a:extLst>
              <a:ext uri="{FF2B5EF4-FFF2-40B4-BE49-F238E27FC236}">
                <a16:creationId xmlns:a16="http://schemas.microsoft.com/office/drawing/2014/main" id="{6864BD79-822B-EE48-9E22-ECD5E076659E}"/>
              </a:ext>
            </a:extLst>
          </p:cNvPr>
          <p:cNvSpPr>
            <a:spLocks noGrp="1"/>
          </p:cNvSpPr>
          <p:nvPr>
            <p:ph type="sldNum" sz="quarter" idx="11"/>
          </p:nvPr>
        </p:nvSpPr>
        <p:spPr/>
        <p:txBody>
          <a:bodyPr/>
          <a:lstStyle/>
          <a:p>
            <a:pPr>
              <a:defRPr/>
            </a:pPr>
            <a:fld id="{9F8DEE4D-C421-E040-893A-889E42B43791}" type="slidenum">
              <a:rPr lang="en-US" altLang="en-US" smtClean="0"/>
              <a:pPr>
                <a:defRPr/>
              </a:pPr>
              <a:t>43</a:t>
            </a:fld>
            <a:endParaRPr lang="en-US" altLang="en-US"/>
          </a:p>
        </p:txBody>
      </p:sp>
    </p:spTree>
    <p:extLst>
      <p:ext uri="{BB962C8B-B14F-4D97-AF65-F5344CB8AC3E}">
        <p14:creationId xmlns:p14="http://schemas.microsoft.com/office/powerpoint/2010/main" val="3343016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2BF299C3-88C2-B34F-98FE-1CF5CCA7820A}"/>
              </a:ext>
            </a:extLst>
          </p:cNvPr>
          <p:cNvSpPr>
            <a:spLocks noGrp="1" noChangeArrowheads="1"/>
          </p:cNvSpPr>
          <p:nvPr>
            <p:ph type="title"/>
          </p:nvPr>
        </p:nvSpPr>
        <p:spPr/>
        <p:txBody>
          <a:bodyPr/>
          <a:lstStyle/>
          <a:p>
            <a:r>
              <a:rPr lang="en-US" altLang="en-US">
                <a:latin typeface="Symbol" pitchFamily="2" charset="2"/>
              </a:rPr>
              <a:t>p</a:t>
            </a:r>
            <a:r>
              <a:rPr lang="en-US" altLang="en-US"/>
              <a:t>+ parents in ep</a:t>
            </a:r>
            <a:r>
              <a:rPr lang="en-US" altLang="en-US">
                <a:sym typeface="Wingdings" pitchFamily="2" charset="2"/>
              </a:rPr>
              <a:t>e’p</a:t>
            </a:r>
            <a:r>
              <a:rPr lang="en-US" altLang="en-US">
                <a:latin typeface="Symbol" pitchFamily="2" charset="2"/>
              </a:rPr>
              <a:t>p</a:t>
            </a:r>
            <a:r>
              <a:rPr lang="en-US" altLang="en-US" baseline="30000">
                <a:latin typeface="Symbol" pitchFamily="2" charset="2"/>
              </a:rPr>
              <a:t>+</a:t>
            </a:r>
            <a:r>
              <a:rPr lang="en-US" altLang="en-US"/>
              <a:t>X events</a:t>
            </a:r>
          </a:p>
        </p:txBody>
      </p:sp>
      <p:sp>
        <p:nvSpPr>
          <p:cNvPr id="22530" name="Footer Placeholder 2">
            <a:extLst>
              <a:ext uri="{FF2B5EF4-FFF2-40B4-BE49-F238E27FC236}">
                <a16:creationId xmlns:a16="http://schemas.microsoft.com/office/drawing/2014/main" id="{839AF708-6A69-5443-B81F-89BA0BAAEC76}"/>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22531" name="Slide Number Placeholder 3">
            <a:extLst>
              <a:ext uri="{FF2B5EF4-FFF2-40B4-BE49-F238E27FC236}">
                <a16:creationId xmlns:a16="http://schemas.microsoft.com/office/drawing/2014/main" id="{93FF30EA-D6C9-1548-9766-F11BBCCB6DF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6C40C00-75B3-0D45-8755-F8FA5D8FD3D6}" type="slidenum">
              <a:rPr lang="en-US" altLang="en-US" sz="1400" smtClean="0"/>
              <a:pPr>
                <a:spcBef>
                  <a:spcPct val="0"/>
                </a:spcBef>
                <a:buFontTx/>
                <a:buNone/>
              </a:pPr>
              <a:t>44</a:t>
            </a:fld>
            <a:endParaRPr lang="en-US" altLang="en-US" sz="1400"/>
          </a:p>
        </p:txBody>
      </p:sp>
      <p:pic>
        <p:nvPicPr>
          <p:cNvPr id="22532" name="Picture 5">
            <a:extLst>
              <a:ext uri="{FF2B5EF4-FFF2-40B4-BE49-F238E27FC236}">
                <a16:creationId xmlns:a16="http://schemas.microsoft.com/office/drawing/2014/main" id="{1CCDFAFB-43EB-B94F-B388-B440C612F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214438"/>
            <a:ext cx="7207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a:extLst>
              <a:ext uri="{FF2B5EF4-FFF2-40B4-BE49-F238E27FC236}">
                <a16:creationId xmlns:a16="http://schemas.microsoft.com/office/drawing/2014/main" id="{516783B7-9686-3740-8397-BD455EBB4DB9}"/>
              </a:ext>
            </a:extLst>
          </p:cNvPr>
          <p:cNvSpPr txBox="1">
            <a:spLocks noChangeArrowheads="1"/>
          </p:cNvSpPr>
          <p:nvPr/>
        </p:nvSpPr>
        <p:spPr bwMode="auto">
          <a:xfrm>
            <a:off x="3200400" y="220980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D</a:t>
            </a:r>
            <a:r>
              <a:rPr lang="en-US" altLang="en-US" sz="1800"/>
              <a:t>++</a:t>
            </a:r>
          </a:p>
        </p:txBody>
      </p:sp>
      <p:sp>
        <p:nvSpPr>
          <p:cNvPr id="22534" name="Rectangle 7">
            <a:extLst>
              <a:ext uri="{FF2B5EF4-FFF2-40B4-BE49-F238E27FC236}">
                <a16:creationId xmlns:a16="http://schemas.microsoft.com/office/drawing/2014/main" id="{766F8E57-0590-C141-A37F-D79B8272E824}"/>
              </a:ext>
            </a:extLst>
          </p:cNvPr>
          <p:cNvSpPr>
            <a:spLocks noChangeArrowheads="1"/>
          </p:cNvSpPr>
          <p:nvPr/>
        </p:nvSpPr>
        <p:spPr bwMode="auto">
          <a:xfrm>
            <a:off x="1828800" y="1447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r0r+w</a:t>
            </a:r>
            <a:endParaRPr lang="en-US" altLang="en-US" sz="1800"/>
          </a:p>
        </p:txBody>
      </p:sp>
      <p:sp>
        <p:nvSpPr>
          <p:cNvPr id="22535" name="Rectangle 8">
            <a:extLst>
              <a:ext uri="{FF2B5EF4-FFF2-40B4-BE49-F238E27FC236}">
                <a16:creationId xmlns:a16="http://schemas.microsoft.com/office/drawing/2014/main" id="{A596EBFC-DAB7-F74D-A923-23AB056FECC6}"/>
              </a:ext>
            </a:extLst>
          </p:cNvPr>
          <p:cNvSpPr>
            <a:spLocks noChangeArrowheads="1"/>
          </p:cNvSpPr>
          <p:nvPr/>
        </p:nvSpPr>
        <p:spPr bwMode="auto">
          <a:xfrm>
            <a:off x="2133600" y="40386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 w</a:t>
            </a:r>
            <a:endParaRPr lang="en-US" altLang="en-US" sz="1800"/>
          </a:p>
        </p:txBody>
      </p:sp>
      <p:sp>
        <p:nvSpPr>
          <p:cNvPr id="22536" name="Rectangle 9">
            <a:extLst>
              <a:ext uri="{FF2B5EF4-FFF2-40B4-BE49-F238E27FC236}">
                <a16:creationId xmlns:a16="http://schemas.microsoft.com/office/drawing/2014/main" id="{05BAAA22-E277-104B-AAD4-D1568CF19465}"/>
              </a:ext>
            </a:extLst>
          </p:cNvPr>
          <p:cNvSpPr>
            <a:spLocks noChangeArrowheads="1"/>
          </p:cNvSpPr>
          <p:nvPr/>
        </p:nvSpPr>
        <p:spPr bwMode="auto">
          <a:xfrm>
            <a:off x="5715000" y="4038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a:t>
            </a:r>
            <a:endParaRPr lang="en-US" altLang="en-US" sz="1800"/>
          </a:p>
        </p:txBody>
      </p:sp>
      <p:sp>
        <p:nvSpPr>
          <p:cNvPr id="22537" name="TextBox 10">
            <a:extLst>
              <a:ext uri="{FF2B5EF4-FFF2-40B4-BE49-F238E27FC236}">
                <a16:creationId xmlns:a16="http://schemas.microsoft.com/office/drawing/2014/main" id="{C3ADAAA7-1E2C-6C44-A310-238C82167B8D}"/>
              </a:ext>
            </a:extLst>
          </p:cNvPr>
          <p:cNvSpPr txBox="1">
            <a:spLocks noChangeArrowheads="1"/>
          </p:cNvSpPr>
          <p:nvPr/>
        </p:nvSpPr>
        <p:spPr bwMode="auto">
          <a:xfrm>
            <a:off x="1447800" y="36576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22538" name="TextBox 11">
            <a:extLst>
              <a:ext uri="{FF2B5EF4-FFF2-40B4-BE49-F238E27FC236}">
                <a16:creationId xmlns:a16="http://schemas.microsoft.com/office/drawing/2014/main" id="{8EA8E8EC-98A7-974E-A887-B93AFD2E6744}"/>
              </a:ext>
            </a:extLst>
          </p:cNvPr>
          <p:cNvSpPr txBox="1">
            <a:spLocks noChangeArrowheads="1"/>
          </p:cNvSpPr>
          <p:nvPr/>
        </p:nvSpPr>
        <p:spPr bwMode="auto">
          <a:xfrm>
            <a:off x="4800600" y="352425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22539" name="TextBox 12">
            <a:extLst>
              <a:ext uri="{FF2B5EF4-FFF2-40B4-BE49-F238E27FC236}">
                <a16:creationId xmlns:a16="http://schemas.microsoft.com/office/drawing/2014/main" id="{2296D249-1D89-5345-848A-0220843C841D}"/>
              </a:ext>
            </a:extLst>
          </p:cNvPr>
          <p:cNvSpPr txBox="1">
            <a:spLocks noChangeArrowheads="1"/>
          </p:cNvSpPr>
          <p:nvPr/>
        </p:nvSpPr>
        <p:spPr bwMode="auto">
          <a:xfrm>
            <a:off x="114300" y="5500688"/>
            <a:ext cx="8974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Tiny fraction of pions come from </a:t>
            </a:r>
            <a:r>
              <a:rPr lang="en-US" altLang="en-US" sz="2400">
                <a:latin typeface="Symbol" pitchFamily="2" charset="2"/>
              </a:rPr>
              <a:t>D</a:t>
            </a:r>
            <a:r>
              <a:rPr lang="en-US" altLang="en-US" sz="1800"/>
              <a:t>++ at z~0.2, and at large z mainly from string and </a:t>
            </a:r>
            <a:r>
              <a:rPr lang="en-US" altLang="en-US" sz="2400">
                <a:latin typeface="Symbol" pitchFamily="2" charset="2"/>
              </a:rPr>
              <a:t>r</a:t>
            </a:r>
            <a:endParaRPr lang="en-US" altLang="en-US" sz="1800"/>
          </a:p>
        </p:txBody>
      </p:sp>
      <p:pic>
        <p:nvPicPr>
          <p:cNvPr id="22540" name="Picture 14">
            <a:extLst>
              <a:ext uri="{FF2B5EF4-FFF2-40B4-BE49-F238E27FC236}">
                <a16:creationId xmlns:a16="http://schemas.microsoft.com/office/drawing/2014/main" id="{3C500314-F312-0446-ABFC-1174B0FFF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869950"/>
            <a:ext cx="1889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738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Footer Placeholder 1"/>
          <p:cNvSpPr>
            <a:spLocks noGrp="1"/>
          </p:cNvSpPr>
          <p:nvPr>
            <p:ph type="ftr" sz="quarter" idx="10"/>
          </p:nvPr>
        </p:nvSpPr>
        <p:spPr>
          <a:xfrm>
            <a:off x="3124200" y="6537325"/>
            <a:ext cx="2895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fi-FI" altLang="en-US" sz="1400"/>
              <a:t>H.Avakian, LNF-INFN, Dec 15</a:t>
            </a:r>
            <a:endParaRPr lang="en-US" altLang="en-US" sz="1400" dirty="0"/>
          </a:p>
        </p:txBody>
      </p:sp>
      <p:sp>
        <p:nvSpPr>
          <p:cNvPr id="6861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DE41D-D71A-FF44-BBAB-1C6459622AAD}" type="slidenum">
              <a:rPr lang="en-US" altLang="en-US" sz="1400"/>
              <a:pPr/>
              <a:t>45</a:t>
            </a:fld>
            <a:endParaRPr lang="en-US" altLang="en-US" sz="1400"/>
          </a:p>
        </p:txBody>
      </p:sp>
      <p:sp>
        <p:nvSpPr>
          <p:cNvPr id="68614"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CA4A3AC-38C7-A94B-8698-EC096C993B40}" type="slidenum">
              <a:rPr lang="en-US" altLang="en-US" sz="1400"/>
              <a:pPr algn="r" eaLnBrk="1" hangingPunct="1"/>
              <a:t>45</a:t>
            </a:fld>
            <a:endParaRPr lang="en-US" altLang="en-US" sz="1400"/>
          </a:p>
        </p:txBody>
      </p:sp>
      <p:sp>
        <p:nvSpPr>
          <p:cNvPr id="68615" name="Rectangle 2"/>
          <p:cNvSpPr>
            <a:spLocks noGrp="1" noChangeArrowheads="1"/>
          </p:cNvSpPr>
          <p:nvPr>
            <p:ph type="title" idx="4294967295"/>
          </p:nvPr>
        </p:nvSpPr>
        <p:spPr>
          <a:xfrm>
            <a:off x="457200" y="152400"/>
            <a:ext cx="8229600" cy="381000"/>
          </a:xfrm>
          <a:noFill/>
        </p:spPr>
        <p:txBody>
          <a:bodyPr/>
          <a:lstStyle/>
          <a:p>
            <a:pPr eaLnBrk="1" hangingPunct="1"/>
            <a:r>
              <a:rPr lang="en-US" altLang="en-US" sz="3200" dirty="0"/>
              <a:t>Nucleon structure: “</a:t>
            </a:r>
            <a:r>
              <a:rPr lang="en-US" altLang="en-US" sz="3200" dirty="0" err="1"/>
              <a:t>q</a:t>
            </a:r>
            <a:r>
              <a:rPr lang="en-US" altLang="en-US" baseline="-25000" dirty="0" err="1"/>
              <a:t>T</a:t>
            </a:r>
            <a:r>
              <a:rPr lang="en-US" altLang="en-US" sz="3200" dirty="0"/>
              <a:t>-crisis”</a:t>
            </a:r>
          </a:p>
        </p:txBody>
      </p:sp>
      <p:pic>
        <p:nvPicPr>
          <p:cNvPr id="80904" name="Picture 10" descr="streetlight-cartoo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2524" y="838200"/>
            <a:ext cx="4744964"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p:cNvSpPr/>
          <p:nvPr/>
        </p:nvSpPr>
        <p:spPr>
          <a:xfrm>
            <a:off x="76200" y="5791200"/>
            <a:ext cx="58674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t>what</a:t>
            </a:r>
          </a:p>
        </p:txBody>
      </p:sp>
      <p:sp>
        <p:nvSpPr>
          <p:cNvPr id="17" name="Rectangle 16"/>
          <p:cNvSpPr/>
          <p:nvPr/>
        </p:nvSpPr>
        <p:spPr>
          <a:xfrm>
            <a:off x="3733800" y="5334000"/>
            <a:ext cx="3200400" cy="4572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68620" name="TextBox 41"/>
          <p:cNvSpPr txBox="1">
            <a:spLocks noChangeArrowheads="1"/>
          </p:cNvSpPr>
          <p:nvPr/>
        </p:nvSpPr>
        <p:spPr bwMode="auto">
          <a:xfrm>
            <a:off x="-5444" y="791381"/>
            <a:ext cx="5440611" cy="4247317"/>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285750" indent="-285750" eaLnBrk="1" hangingPunct="1">
              <a:buFont typeface="Arial" panose="020B0604020202020204" pitchFamily="34" charset="0"/>
              <a:buChar char="•"/>
            </a:pPr>
            <a:r>
              <a:rPr lang="en-US" altLang="en-US" sz="1800" dirty="0"/>
              <a:t>Large effects observed at relatively </a:t>
            </a:r>
            <a:r>
              <a:rPr lang="en-US" altLang="en-US" sz="1800" u="sng" dirty="0"/>
              <a:t>large x, relatively large P</a:t>
            </a:r>
            <a:r>
              <a:rPr lang="en-US" altLang="en-US" sz="1800" u="sng" baseline="-25000" dirty="0"/>
              <a:t>T</a:t>
            </a:r>
            <a:r>
              <a:rPr lang="en-US" altLang="en-US" sz="1800" u="sng" dirty="0"/>
              <a:t>  and relatively low Q</a:t>
            </a:r>
            <a:r>
              <a:rPr lang="en-US" altLang="en-US" sz="1800" u="sng" baseline="30000" dirty="0"/>
              <a:t>2</a:t>
            </a:r>
            <a:r>
              <a:rPr lang="en-US" altLang="en-US" sz="1800" u="sng" dirty="0"/>
              <a:t> </a:t>
            </a:r>
          </a:p>
          <a:p>
            <a:pPr marL="285750" indent="-285750" eaLnBrk="1" hangingPunct="1">
              <a:buFont typeface="Arial" panose="020B0604020202020204" pitchFamily="34" charset="0"/>
              <a:buChar char="•"/>
            </a:pPr>
            <a:r>
              <a:rPr lang="en-US" altLang="en-US" sz="1800" dirty="0"/>
              <a:t>Theoretical framework  works better, and is “trustworthy” at </a:t>
            </a:r>
            <a:r>
              <a:rPr lang="en-US" altLang="en-US" sz="1800" u="sng" dirty="0"/>
              <a:t>higher Q</a:t>
            </a:r>
            <a:r>
              <a:rPr lang="en-US" altLang="en-US" sz="1800" u="sng" baseline="30000" dirty="0"/>
              <a:t>2</a:t>
            </a:r>
            <a:r>
              <a:rPr lang="en-US" altLang="en-US" sz="1800" u="sng" dirty="0"/>
              <a:t> and lower P</a:t>
            </a:r>
            <a:r>
              <a:rPr lang="en-US" altLang="en-US" sz="1800" u="sng" baseline="-25000" dirty="0"/>
              <a:t>T</a:t>
            </a:r>
            <a:r>
              <a:rPr lang="en-US" altLang="en-US" sz="1800" u="sng" dirty="0"/>
              <a:t> </a:t>
            </a:r>
          </a:p>
          <a:p>
            <a:pPr marL="285750" indent="-285750" eaLnBrk="1" hangingPunct="1">
              <a:buFont typeface="Arial" panose="020B0604020202020204" pitchFamily="34" charset="0"/>
              <a:buChar char="•"/>
            </a:pPr>
            <a:r>
              <a:rPr lang="en-US" altLang="en-US" sz="1800" dirty="0"/>
              <a:t>TMD Fragmentation functions poorly known and understood, systematics not controlled well</a:t>
            </a:r>
          </a:p>
          <a:p>
            <a:pPr marL="285750" indent="-285750" eaLnBrk="1" hangingPunct="1">
              <a:buFont typeface="Arial" panose="020B0604020202020204" pitchFamily="34" charset="0"/>
              <a:buChar char="•"/>
            </a:pPr>
            <a:r>
              <a:rPr lang="en-US" altLang="en-US" sz="1800" dirty="0"/>
              <a:t>Higher twist SSAs are significant, indicating strong quark-gluon correlations, issues theory has, may become a key to resolve the problems</a:t>
            </a:r>
          </a:p>
          <a:p>
            <a:pPr marL="285750" indent="-285750" eaLnBrk="1" hangingPunct="1">
              <a:buFont typeface="Arial" panose="020B0604020202020204" pitchFamily="34" charset="0"/>
              <a:buChar char="•"/>
            </a:pPr>
            <a:r>
              <a:rPr lang="en-US" altLang="en-US" sz="1800" dirty="0"/>
              <a:t>Real experiments have “phase space limitations” due to finite energies, introducing correlations between kinematical variables</a:t>
            </a:r>
          </a:p>
          <a:p>
            <a:pPr marL="285750" indent="-285750" eaLnBrk="1" hangingPunct="1">
              <a:buFont typeface="Arial" panose="020B0604020202020204" pitchFamily="34" charset="0"/>
              <a:buChar char="•"/>
            </a:pPr>
            <a:r>
              <a:rPr lang="en-US" altLang="en-US" sz="1800" dirty="0"/>
              <a:t>Impact of radiative corrections with full account of  azimuthal moments in the polarized x-sections  still in development   </a:t>
            </a:r>
          </a:p>
        </p:txBody>
      </p:sp>
      <p:sp>
        <p:nvSpPr>
          <p:cNvPr id="21" name="Rectangle 23">
            <a:extLst>
              <a:ext uri="{FF2B5EF4-FFF2-40B4-BE49-F238E27FC236}">
                <a16:creationId xmlns:a16="http://schemas.microsoft.com/office/drawing/2014/main" id="{682D4D8F-97FF-D243-BB63-309A7C5DB1C2}"/>
              </a:ext>
            </a:extLst>
          </p:cNvPr>
          <p:cNvSpPr>
            <a:spLocks noChangeArrowheads="1"/>
          </p:cNvSpPr>
          <p:nvPr/>
        </p:nvSpPr>
        <p:spPr bwMode="auto">
          <a:xfrm>
            <a:off x="71821" y="4966902"/>
            <a:ext cx="9149443"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latin typeface="-webkit-standard"/>
              </a:rPr>
              <a:t>The main goal of SIDIS measurements is the study of non-perturbative QCD (or find a corner of kinematics where the current “TMD theory” works?) , through spin-orbit correlations,  where they are significant enough to be measurable</a:t>
            </a:r>
            <a:endParaRPr lang="en-US" altLang="en-US" sz="2000" dirty="0"/>
          </a:p>
          <a:p>
            <a:r>
              <a:rPr lang="en-US" altLang="en-US" sz="1800" dirty="0">
                <a:solidFill>
                  <a:srgbClr val="000000"/>
                </a:solidFill>
                <a:latin typeface="-webkit-standard"/>
              </a:rPr>
              <a:t>Understanding of the limitations of the current TMD framework with all its assumptions and approximations,  is important for predictions, and projections for future experiments</a:t>
            </a:r>
          </a:p>
        </p:txBody>
      </p:sp>
      <p:sp>
        <p:nvSpPr>
          <p:cNvPr id="2" name="TextBox 1">
            <a:extLst>
              <a:ext uri="{FF2B5EF4-FFF2-40B4-BE49-F238E27FC236}">
                <a16:creationId xmlns:a16="http://schemas.microsoft.com/office/drawing/2014/main" id="{93037485-D84D-7644-8E6A-2359B7AD0CA5}"/>
              </a:ext>
            </a:extLst>
          </p:cNvPr>
          <p:cNvSpPr txBox="1"/>
          <p:nvPr/>
        </p:nvSpPr>
        <p:spPr>
          <a:xfrm>
            <a:off x="6248400" y="1752600"/>
            <a:ext cx="825867" cy="369332"/>
          </a:xfrm>
          <a:prstGeom prst="rect">
            <a:avLst/>
          </a:prstGeom>
          <a:noFill/>
        </p:spPr>
        <p:txBody>
          <a:bodyPr wrap="none" rtlCol="0">
            <a:spAutoFit/>
          </a:bodyPr>
          <a:lstStyle/>
          <a:p>
            <a:r>
              <a:rPr lang="en-US" sz="1800" dirty="0"/>
              <a:t>theory</a:t>
            </a:r>
          </a:p>
        </p:txBody>
      </p:sp>
      <p:sp>
        <p:nvSpPr>
          <p:cNvPr id="3" name="Circular Arrow 2">
            <a:extLst>
              <a:ext uri="{FF2B5EF4-FFF2-40B4-BE49-F238E27FC236}">
                <a16:creationId xmlns:a16="http://schemas.microsoft.com/office/drawing/2014/main" id="{B5BB712D-F46C-344D-977B-9C10D7A6084B}"/>
              </a:ext>
            </a:extLst>
          </p:cNvPr>
          <p:cNvSpPr/>
          <p:nvPr/>
        </p:nvSpPr>
        <p:spPr>
          <a:xfrm rot="1514819">
            <a:off x="6739497" y="1865623"/>
            <a:ext cx="1069105" cy="1002247"/>
          </a:xfrm>
          <a:prstGeom prst="circular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C530C527-1C1E-AC42-842B-9774C04A4676}"/>
              </a:ext>
            </a:extLst>
          </p:cNvPr>
          <p:cNvSpPr txBox="1"/>
          <p:nvPr/>
        </p:nvSpPr>
        <p:spPr>
          <a:xfrm>
            <a:off x="7700015" y="2591027"/>
            <a:ext cx="1199367" cy="338554"/>
          </a:xfrm>
          <a:prstGeom prst="rect">
            <a:avLst/>
          </a:prstGeom>
          <a:noFill/>
        </p:spPr>
        <p:txBody>
          <a:bodyPr wrap="none" rtlCol="0">
            <a:spAutoFit/>
          </a:bodyPr>
          <a:lstStyle/>
          <a:p>
            <a:r>
              <a:rPr lang="en-US" sz="1600" dirty="0">
                <a:solidFill>
                  <a:schemeClr val="bg1"/>
                </a:solidFill>
              </a:rPr>
              <a:t>experiment</a:t>
            </a:r>
          </a:p>
        </p:txBody>
      </p:sp>
    </p:spTree>
    <p:extLst>
      <p:ext uri="{BB962C8B-B14F-4D97-AF65-F5344CB8AC3E}">
        <p14:creationId xmlns:p14="http://schemas.microsoft.com/office/powerpoint/2010/main" val="3904567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0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a:extLst>
              <a:ext uri="{FF2B5EF4-FFF2-40B4-BE49-F238E27FC236}">
                <a16:creationId xmlns:a16="http://schemas.microsoft.com/office/drawing/2014/main" id="{88A2817E-D414-8C40-8C2A-A01805EC8C02}"/>
              </a:ext>
            </a:extLst>
          </p:cNvPr>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A0F708-8468-824F-A6FC-A13DAF2A2EDE}" type="slidenum">
              <a:rPr lang="it-IT" altLang="en-US" sz="1400"/>
              <a:pPr/>
              <a:t>46</a:t>
            </a:fld>
            <a:endParaRPr lang="it-IT" altLang="en-US" sz="1400"/>
          </a:p>
        </p:txBody>
      </p:sp>
      <p:sp>
        <p:nvSpPr>
          <p:cNvPr id="32771" name="Rectangle 2">
            <a:extLst>
              <a:ext uri="{FF2B5EF4-FFF2-40B4-BE49-F238E27FC236}">
                <a16:creationId xmlns:a16="http://schemas.microsoft.com/office/drawing/2014/main" id="{8260BBC6-6DF8-0746-A695-62B392396926}"/>
              </a:ext>
            </a:extLst>
          </p:cNvPr>
          <p:cNvSpPr>
            <a:spLocks noGrp="1" noChangeArrowheads="1"/>
          </p:cNvSpPr>
          <p:nvPr>
            <p:ph type="title"/>
          </p:nvPr>
        </p:nvSpPr>
        <p:spPr>
          <a:xfrm>
            <a:off x="533400" y="-19050"/>
            <a:ext cx="7467600" cy="685800"/>
          </a:xfrm>
        </p:spPr>
        <p:txBody>
          <a:bodyPr/>
          <a:lstStyle/>
          <a:p>
            <a:pPr eaLnBrk="1" hangingPunct="1"/>
            <a:r>
              <a:rPr lang="en-US" altLang="en-US" b="1">
                <a:ea typeface="ＭＳ Ｐゴシック" panose="020B0600070205080204" pitchFamily="34" charset="-128"/>
              </a:rPr>
              <a:t>3D structure of the nucleon</a:t>
            </a:r>
          </a:p>
        </p:txBody>
      </p:sp>
      <p:sp>
        <p:nvSpPr>
          <p:cNvPr id="32772" name="Text Box 3">
            <a:extLst>
              <a:ext uri="{FF2B5EF4-FFF2-40B4-BE49-F238E27FC236}">
                <a16:creationId xmlns:a16="http://schemas.microsoft.com/office/drawing/2014/main" id="{2C44A59B-082C-4142-843B-545CDD01A8F2}"/>
              </a:ext>
            </a:extLst>
          </p:cNvPr>
          <p:cNvSpPr txBox="1">
            <a:spLocks noChangeArrowheads="1"/>
          </p:cNvSpPr>
          <p:nvPr/>
        </p:nvSpPr>
        <p:spPr bwMode="auto">
          <a:xfrm>
            <a:off x="228600" y="5715000"/>
            <a:ext cx="6553200" cy="5842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The quark-gluon dynamics manifests itself in a set of non-perturbative functions  describing all possible  spin-spin and spin-orbit correlations</a:t>
            </a:r>
          </a:p>
        </p:txBody>
      </p:sp>
      <p:pic>
        <p:nvPicPr>
          <p:cNvPr id="32773" name="Picture 5" descr="wigner2kt">
            <a:extLst>
              <a:ext uri="{FF2B5EF4-FFF2-40B4-BE49-F238E27FC236}">
                <a16:creationId xmlns:a16="http://schemas.microsoft.com/office/drawing/2014/main" id="{2C7353F4-18F6-624D-AD79-62230FF68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16208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2">
            <a:extLst>
              <a:ext uri="{FF2B5EF4-FFF2-40B4-BE49-F238E27FC236}">
                <a16:creationId xmlns:a16="http://schemas.microsoft.com/office/drawing/2014/main" id="{8832A475-3430-2949-B6D7-5C547B669E0D}"/>
              </a:ext>
            </a:extLst>
          </p:cNvPr>
          <p:cNvGrpSpPr>
            <a:grpSpLocks/>
          </p:cNvGrpSpPr>
          <p:nvPr/>
        </p:nvGrpSpPr>
        <p:grpSpPr bwMode="auto">
          <a:xfrm>
            <a:off x="2286000" y="1295400"/>
            <a:ext cx="2895600" cy="1447800"/>
            <a:chOff x="2514600" y="1405619"/>
            <a:chExt cx="2305050" cy="1032781"/>
          </a:xfrm>
        </p:grpSpPr>
        <p:pic>
          <p:nvPicPr>
            <p:cNvPr id="32800" name="Picture 8" descr="curr">
              <a:extLst>
                <a:ext uri="{FF2B5EF4-FFF2-40B4-BE49-F238E27FC236}">
                  <a16:creationId xmlns:a16="http://schemas.microsoft.com/office/drawing/2014/main" id="{732367CE-9C9E-ED47-AA16-782BA01FE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94800"/>
              <a:ext cx="2209800" cy="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1" name="Text Box 9">
              <a:extLst>
                <a:ext uri="{FF2B5EF4-FFF2-40B4-BE49-F238E27FC236}">
                  <a16:creationId xmlns:a16="http://schemas.microsoft.com/office/drawing/2014/main" id="{0005DC66-956E-AA4D-939F-A4DB99C8C39D}"/>
                </a:ext>
              </a:extLst>
            </p:cNvPr>
            <p:cNvSpPr txBox="1">
              <a:spLocks noChangeArrowheads="1"/>
            </p:cNvSpPr>
            <p:nvPr/>
          </p:nvSpPr>
          <p:spPr bwMode="auto">
            <a:xfrm>
              <a:off x="4495800" y="1405619"/>
              <a:ext cx="323850" cy="36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t>h</a:t>
              </a:r>
            </a:p>
          </p:txBody>
        </p:sp>
        <p:sp>
          <p:nvSpPr>
            <p:cNvPr id="32802" name="Text Box 10">
              <a:extLst>
                <a:ext uri="{FF2B5EF4-FFF2-40B4-BE49-F238E27FC236}">
                  <a16:creationId xmlns:a16="http://schemas.microsoft.com/office/drawing/2014/main" id="{444C6CC7-F389-AD41-84C7-48EAA3F05583}"/>
                </a:ext>
              </a:extLst>
            </p:cNvPr>
            <p:cNvSpPr txBox="1">
              <a:spLocks noChangeArrowheads="1"/>
            </p:cNvSpPr>
            <p:nvPr/>
          </p:nvSpPr>
          <p:spPr bwMode="auto">
            <a:xfrm>
              <a:off x="3143250" y="2130579"/>
              <a:ext cx="666750" cy="3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a:t>TMDs</a:t>
              </a:r>
            </a:p>
          </p:txBody>
        </p:sp>
      </p:grpSp>
      <p:sp>
        <p:nvSpPr>
          <p:cNvPr id="32775" name="Text Box 11">
            <a:extLst>
              <a:ext uri="{FF2B5EF4-FFF2-40B4-BE49-F238E27FC236}">
                <a16:creationId xmlns:a16="http://schemas.microsoft.com/office/drawing/2014/main" id="{49D778C7-1677-B245-9C42-931D03C44678}"/>
              </a:ext>
            </a:extLst>
          </p:cNvPr>
          <p:cNvSpPr txBox="1">
            <a:spLocks noChangeArrowheads="1"/>
          </p:cNvSpPr>
          <p:nvPr/>
        </p:nvSpPr>
        <p:spPr bwMode="auto">
          <a:xfrm>
            <a:off x="-76200" y="762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Semi-Inclusive processes and </a:t>
            </a:r>
            <a:r>
              <a:rPr lang="en-US" altLang="en-US" sz="2000">
                <a:solidFill>
                  <a:srgbClr val="0000FF"/>
                </a:solidFill>
              </a:rPr>
              <a:t>transverse momentum distributions</a:t>
            </a:r>
          </a:p>
        </p:txBody>
      </p:sp>
      <p:pic>
        <p:nvPicPr>
          <p:cNvPr id="32776" name="Picture 14" descr="wigner2b">
            <a:extLst>
              <a:ext uri="{FF2B5EF4-FFF2-40B4-BE49-F238E27FC236}">
                <a16:creationId xmlns:a16="http://schemas.microsoft.com/office/drawing/2014/main" id="{34842E94-9B14-C044-AD46-65D9250C7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17526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19">
            <a:extLst>
              <a:ext uri="{FF2B5EF4-FFF2-40B4-BE49-F238E27FC236}">
                <a16:creationId xmlns:a16="http://schemas.microsoft.com/office/drawing/2014/main" id="{CB383D94-615E-074E-9675-E73162C31297}"/>
              </a:ext>
            </a:extLst>
          </p:cNvPr>
          <p:cNvSpPr txBox="1">
            <a:spLocks noChangeArrowheads="1"/>
          </p:cNvSpPr>
          <p:nvPr/>
        </p:nvSpPr>
        <p:spPr bwMode="auto">
          <a:xfrm>
            <a:off x="76200" y="31051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Hard exclusive processes and </a:t>
            </a:r>
            <a:r>
              <a:rPr lang="en-US" altLang="en-US" sz="2000">
                <a:solidFill>
                  <a:srgbClr val="0000FF"/>
                </a:solidFill>
              </a:rPr>
              <a:t>spatial distributions of partons</a:t>
            </a:r>
          </a:p>
        </p:txBody>
      </p:sp>
      <p:grpSp>
        <p:nvGrpSpPr>
          <p:cNvPr id="32778" name="Group 4">
            <a:extLst>
              <a:ext uri="{FF2B5EF4-FFF2-40B4-BE49-F238E27FC236}">
                <a16:creationId xmlns:a16="http://schemas.microsoft.com/office/drawing/2014/main" id="{7744CFEF-CC46-5043-BC31-CC274BC3E9E1}"/>
              </a:ext>
            </a:extLst>
          </p:cNvPr>
          <p:cNvGrpSpPr>
            <a:grpSpLocks/>
          </p:cNvGrpSpPr>
          <p:nvPr/>
        </p:nvGrpSpPr>
        <p:grpSpPr bwMode="auto">
          <a:xfrm>
            <a:off x="2209800" y="3733800"/>
            <a:ext cx="2743200" cy="1370013"/>
            <a:chOff x="2438400" y="3886200"/>
            <a:chExt cx="2819400" cy="1217613"/>
          </a:xfrm>
        </p:grpSpPr>
        <p:pic>
          <p:nvPicPr>
            <p:cNvPr id="32797" name="Picture 17" descr="hmp">
              <a:extLst>
                <a:ext uri="{FF2B5EF4-FFF2-40B4-BE49-F238E27FC236}">
                  <a16:creationId xmlns:a16="http://schemas.microsoft.com/office/drawing/2014/main" id="{868ED6C0-F94F-E341-84FA-52411E1A3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86200"/>
              <a:ext cx="2819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8" name="Text Box 18">
              <a:extLst>
                <a:ext uri="{FF2B5EF4-FFF2-40B4-BE49-F238E27FC236}">
                  <a16:creationId xmlns:a16="http://schemas.microsoft.com/office/drawing/2014/main" id="{CAC73522-BBA5-944A-8C75-73942BC071E7}"/>
                </a:ext>
              </a:extLst>
            </p:cNvPr>
            <p:cNvSpPr txBox="1">
              <a:spLocks noChangeArrowheads="1"/>
            </p:cNvSpPr>
            <p:nvPr/>
          </p:nvSpPr>
          <p:spPr bwMode="auto">
            <a:xfrm>
              <a:off x="4216400" y="3892550"/>
              <a:ext cx="48101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Symbol" pitchFamily="2" charset="2"/>
                </a:rPr>
                <a:t>g</a:t>
              </a:r>
              <a:r>
                <a:rPr lang="en-US" altLang="en-US" sz="1800"/>
                <a:t>,h</a:t>
              </a:r>
            </a:p>
          </p:txBody>
        </p:sp>
        <p:sp>
          <p:nvSpPr>
            <p:cNvPr id="32799" name="Text Box 20">
              <a:extLst>
                <a:ext uri="{FF2B5EF4-FFF2-40B4-BE49-F238E27FC236}">
                  <a16:creationId xmlns:a16="http://schemas.microsoft.com/office/drawing/2014/main" id="{00C44068-799F-4F4E-B815-276EA0599628}"/>
                </a:ext>
              </a:extLst>
            </p:cNvPr>
            <p:cNvSpPr txBox="1">
              <a:spLocks noChangeArrowheads="1"/>
            </p:cNvSpPr>
            <p:nvPr/>
          </p:nvSpPr>
          <p:spPr bwMode="auto">
            <a:xfrm>
              <a:off x="3571345" y="4766732"/>
              <a:ext cx="746655" cy="30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a:t>GPDs</a:t>
              </a:r>
            </a:p>
          </p:txBody>
        </p:sp>
      </p:grpSp>
      <p:pic>
        <p:nvPicPr>
          <p:cNvPr id="32779" name="Picture 22" descr="screenshot_10.jpg">
            <a:extLst>
              <a:ext uri="{FF2B5EF4-FFF2-40B4-BE49-F238E27FC236}">
                <a16:creationId xmlns:a16="http://schemas.microsoft.com/office/drawing/2014/main" id="{17526680-CE9F-C44F-BE44-29366F83AB2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54888" y="3482975"/>
            <a:ext cx="156051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screenshot_11.jpg">
            <a:extLst>
              <a:ext uri="{FF2B5EF4-FFF2-40B4-BE49-F238E27FC236}">
                <a16:creationId xmlns:a16="http://schemas.microsoft.com/office/drawing/2014/main" id="{5B8CFEAA-2275-7943-AC53-DBF0731D96A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88213" y="4624388"/>
            <a:ext cx="16398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5" descr="screenshot_12.jpg">
            <a:extLst>
              <a:ext uri="{FF2B5EF4-FFF2-40B4-BE49-F238E27FC236}">
                <a16:creationId xmlns:a16="http://schemas.microsoft.com/office/drawing/2014/main" id="{43B56000-FA01-5145-83F5-B6ECD239A8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838200"/>
            <a:ext cx="18288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4" descr="screenshot_13.jpg">
            <a:extLst>
              <a:ext uri="{FF2B5EF4-FFF2-40B4-BE49-F238E27FC236}">
                <a16:creationId xmlns:a16="http://schemas.microsoft.com/office/drawing/2014/main" id="{E30F14E9-D646-1C4A-BA78-D246FDD1702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976438"/>
            <a:ext cx="19050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26">
            <a:extLst>
              <a:ext uri="{FF2B5EF4-FFF2-40B4-BE49-F238E27FC236}">
                <a16:creationId xmlns:a16="http://schemas.microsoft.com/office/drawing/2014/main" id="{DF37C5DA-AB79-2944-966E-3C754A034A9A}"/>
              </a:ext>
            </a:extLst>
          </p:cNvPr>
          <p:cNvSpPr txBox="1">
            <a:spLocks noChangeArrowheads="1"/>
          </p:cNvSpPr>
          <p:nvPr/>
        </p:nvSpPr>
        <p:spPr bwMode="auto">
          <a:xfrm>
            <a:off x="7696200" y="8382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up</a:t>
            </a:r>
          </a:p>
        </p:txBody>
      </p:sp>
      <p:sp>
        <p:nvSpPr>
          <p:cNvPr id="32784" name="TextBox 27">
            <a:extLst>
              <a:ext uri="{FF2B5EF4-FFF2-40B4-BE49-F238E27FC236}">
                <a16:creationId xmlns:a16="http://schemas.microsoft.com/office/drawing/2014/main" id="{C42DCB68-23B3-284C-B8D3-FAC67774BD15}"/>
              </a:ext>
            </a:extLst>
          </p:cNvPr>
          <p:cNvSpPr txBox="1">
            <a:spLocks noChangeArrowheads="1"/>
          </p:cNvSpPr>
          <p:nvPr/>
        </p:nvSpPr>
        <p:spPr bwMode="auto">
          <a:xfrm>
            <a:off x="7696200" y="19923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down</a:t>
            </a:r>
          </a:p>
        </p:txBody>
      </p:sp>
      <p:pic>
        <p:nvPicPr>
          <p:cNvPr id="32785" name="Picture 29" descr="screenshot_20.jpg">
            <a:extLst>
              <a:ext uri="{FF2B5EF4-FFF2-40B4-BE49-F238E27FC236}">
                <a16:creationId xmlns:a16="http://schemas.microsoft.com/office/drawing/2014/main" id="{68691BF8-9EAF-094A-AD3A-C4A3DB432A9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34400" y="9144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Rectangle 32">
            <a:extLst>
              <a:ext uri="{FF2B5EF4-FFF2-40B4-BE49-F238E27FC236}">
                <a16:creationId xmlns:a16="http://schemas.microsoft.com/office/drawing/2014/main" id="{21FF40E3-EC59-9E4E-A30D-B74BEC8CD6B1}"/>
              </a:ext>
            </a:extLst>
          </p:cNvPr>
          <p:cNvSpPr>
            <a:spLocks noChangeArrowheads="1"/>
          </p:cNvSpPr>
          <p:nvPr/>
        </p:nvSpPr>
        <p:spPr bwMode="auto">
          <a:xfrm>
            <a:off x="7543800" y="18288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Pasquini  &amp; Yuan</a:t>
            </a:r>
          </a:p>
        </p:txBody>
      </p:sp>
      <p:sp>
        <p:nvSpPr>
          <p:cNvPr id="32787" name="Rectangle 39">
            <a:extLst>
              <a:ext uri="{FF2B5EF4-FFF2-40B4-BE49-F238E27FC236}">
                <a16:creationId xmlns:a16="http://schemas.microsoft.com/office/drawing/2014/main" id="{EF5C5632-EDE3-DB48-A927-730F5E3E0214}"/>
              </a:ext>
            </a:extLst>
          </p:cNvPr>
          <p:cNvSpPr>
            <a:spLocks noChangeArrowheads="1"/>
          </p:cNvSpPr>
          <p:nvPr/>
        </p:nvSpPr>
        <p:spPr bwMode="auto">
          <a:xfrm>
            <a:off x="7696200" y="5867400"/>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(QCDSF)</a:t>
            </a:r>
          </a:p>
        </p:txBody>
      </p:sp>
      <p:pic>
        <p:nvPicPr>
          <p:cNvPr id="32788" name="Picture 32" descr="screenshot_06.jpg">
            <a:extLst>
              <a:ext uri="{FF2B5EF4-FFF2-40B4-BE49-F238E27FC236}">
                <a16:creationId xmlns:a16="http://schemas.microsoft.com/office/drawing/2014/main" id="{D530F592-E2D1-9043-B9C6-448248C43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1219200"/>
            <a:ext cx="2101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Oval 9">
            <a:extLst>
              <a:ext uri="{FF2B5EF4-FFF2-40B4-BE49-F238E27FC236}">
                <a16:creationId xmlns:a16="http://schemas.microsoft.com/office/drawing/2014/main" id="{507BA2EA-30F6-A74C-A379-8C07B0310259}"/>
              </a:ext>
            </a:extLst>
          </p:cNvPr>
          <p:cNvSpPr>
            <a:spLocks noChangeArrowheads="1"/>
          </p:cNvSpPr>
          <p:nvPr/>
        </p:nvSpPr>
        <p:spPr bwMode="auto">
          <a:xfrm>
            <a:off x="6629400" y="1828800"/>
            <a:ext cx="4572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32790" name="Picture 34" descr="screenshot_07.jpg">
            <a:extLst>
              <a:ext uri="{FF2B5EF4-FFF2-40B4-BE49-F238E27FC236}">
                <a16:creationId xmlns:a16="http://schemas.microsoft.com/office/drawing/2014/main" id="{BB385B35-E9EA-1D4E-98C8-9A0AE157837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3505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1" name="Oval 9">
            <a:extLst>
              <a:ext uri="{FF2B5EF4-FFF2-40B4-BE49-F238E27FC236}">
                <a16:creationId xmlns:a16="http://schemas.microsoft.com/office/drawing/2014/main" id="{F767C0CF-F99F-3041-BA6A-89C3B0391721}"/>
              </a:ext>
            </a:extLst>
          </p:cNvPr>
          <p:cNvSpPr>
            <a:spLocks noChangeArrowheads="1"/>
          </p:cNvSpPr>
          <p:nvPr/>
        </p:nvSpPr>
        <p:spPr bwMode="auto">
          <a:xfrm flipV="1">
            <a:off x="6469063" y="4114800"/>
            <a:ext cx="541337" cy="49688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2792" name="Footer Placeholder 1">
            <a:extLst>
              <a:ext uri="{FF2B5EF4-FFF2-40B4-BE49-F238E27FC236}">
                <a16:creationId xmlns:a16="http://schemas.microsoft.com/office/drawing/2014/main" id="{1DE96EFD-B12B-FF47-AAC4-5F3BE45A2BA0}"/>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H.Avakian, LNF-INFN, Dec 15</a:t>
            </a:r>
          </a:p>
        </p:txBody>
      </p:sp>
      <p:sp>
        <p:nvSpPr>
          <p:cNvPr id="32793" name="TextBox 30">
            <a:extLst>
              <a:ext uri="{FF2B5EF4-FFF2-40B4-BE49-F238E27FC236}">
                <a16:creationId xmlns:a16="http://schemas.microsoft.com/office/drawing/2014/main" id="{43A80F56-1DEE-1D4A-8C4B-402A350C2DCF}"/>
              </a:ext>
            </a:extLst>
          </p:cNvPr>
          <p:cNvSpPr txBox="1">
            <a:spLocks noChangeArrowheads="1"/>
          </p:cNvSpPr>
          <p:nvPr/>
        </p:nvSpPr>
        <p:spPr bwMode="auto">
          <a:xfrm>
            <a:off x="5181600" y="1295400"/>
            <a:ext cx="515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dirty="0"/>
              <a:t>N/q</a:t>
            </a:r>
          </a:p>
        </p:txBody>
      </p:sp>
      <p:sp>
        <p:nvSpPr>
          <p:cNvPr id="32794" name="TextBox 31">
            <a:extLst>
              <a:ext uri="{FF2B5EF4-FFF2-40B4-BE49-F238E27FC236}">
                <a16:creationId xmlns:a16="http://schemas.microsoft.com/office/drawing/2014/main" id="{3E0CC58C-481A-3545-A110-7DAFF57E3927}"/>
              </a:ext>
            </a:extLst>
          </p:cNvPr>
          <p:cNvSpPr txBox="1">
            <a:spLocks noChangeArrowheads="1"/>
          </p:cNvSpPr>
          <p:nvPr/>
        </p:nvSpPr>
        <p:spPr bwMode="auto">
          <a:xfrm>
            <a:off x="5149850" y="35814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N/q</a:t>
            </a:r>
          </a:p>
        </p:txBody>
      </p:sp>
      <p:sp>
        <p:nvSpPr>
          <p:cNvPr id="32795" name="TextBox 32">
            <a:extLst>
              <a:ext uri="{FF2B5EF4-FFF2-40B4-BE49-F238E27FC236}">
                <a16:creationId xmlns:a16="http://schemas.microsoft.com/office/drawing/2014/main" id="{A2A4F92C-3ED5-9842-A5C7-59432D04969F}"/>
              </a:ext>
            </a:extLst>
          </p:cNvPr>
          <p:cNvSpPr txBox="1">
            <a:spLocks noChangeArrowheads="1"/>
          </p:cNvSpPr>
          <p:nvPr/>
        </p:nvSpPr>
        <p:spPr bwMode="auto">
          <a:xfrm rot="-5400000">
            <a:off x="4476750" y="2152650"/>
            <a:ext cx="1290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nucleon pol.</a:t>
            </a:r>
          </a:p>
        </p:txBody>
      </p:sp>
      <p:sp>
        <p:nvSpPr>
          <p:cNvPr id="32796" name="TextBox 33">
            <a:extLst>
              <a:ext uri="{FF2B5EF4-FFF2-40B4-BE49-F238E27FC236}">
                <a16:creationId xmlns:a16="http://schemas.microsoft.com/office/drawing/2014/main" id="{8039E0EC-89ED-2749-B482-B4A1FADEF1A3}"/>
              </a:ext>
            </a:extLst>
          </p:cNvPr>
          <p:cNvSpPr txBox="1">
            <a:spLocks noChangeArrowheads="1"/>
          </p:cNvSpPr>
          <p:nvPr/>
        </p:nvSpPr>
        <p:spPr bwMode="auto">
          <a:xfrm>
            <a:off x="5562600" y="990600"/>
            <a:ext cx="180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quark polarization</a:t>
            </a:r>
          </a:p>
        </p:txBody>
      </p:sp>
    </p:spTree>
    <p:extLst>
      <p:ext uri="{BB962C8B-B14F-4D97-AF65-F5344CB8AC3E}">
        <p14:creationId xmlns:p14="http://schemas.microsoft.com/office/powerpoint/2010/main" val="9330519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2-13 at 5.51.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660" y="838200"/>
            <a:ext cx="256707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fi-FI"/>
              <a:t>H.Avakian, LNF-INFN, Dec 15</a:t>
            </a:r>
            <a:endParaRPr lang="en-US"/>
          </a:p>
        </p:txBody>
      </p:sp>
      <p:sp>
        <p:nvSpPr>
          <p:cNvPr id="3" name="Slide Number Placeholder 2"/>
          <p:cNvSpPr>
            <a:spLocks noGrp="1"/>
          </p:cNvSpPr>
          <p:nvPr>
            <p:ph type="sldNum" sz="quarter" idx="11"/>
          </p:nvPr>
        </p:nvSpPr>
        <p:spPr/>
        <p:txBody>
          <a:bodyPr/>
          <a:lstStyle/>
          <a:p>
            <a:pPr>
              <a:defRPr/>
            </a:pPr>
            <a:fld id="{4BA5783D-3BB5-584C-9C96-3FCA05A560BB}" type="slidenum">
              <a:rPr lang="en-US" altLang="en-US" smtClean="0"/>
              <a:pPr>
                <a:defRPr/>
              </a:pPr>
              <a:t>47</a:t>
            </a:fld>
            <a:endParaRPr lang="en-US" altLang="en-US"/>
          </a:p>
        </p:txBody>
      </p:sp>
      <p:sp>
        <p:nvSpPr>
          <p:cNvPr id="6" name="Oval 5"/>
          <p:cNvSpPr/>
          <p:nvPr/>
        </p:nvSpPr>
        <p:spPr>
          <a:xfrm>
            <a:off x="7086600" y="1752600"/>
            <a:ext cx="1219200" cy="838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82000" y="1981200"/>
            <a:ext cx="612517" cy="461665"/>
          </a:xfrm>
          <a:prstGeom prst="rect">
            <a:avLst/>
          </a:prstGeom>
          <a:noFill/>
        </p:spPr>
        <p:txBody>
          <a:bodyPr wrap="none" rtlCol="0">
            <a:spAutoFit/>
          </a:bodyPr>
          <a:lstStyle/>
          <a:p>
            <a:r>
              <a:rPr lang="en-US" dirty="0" err="1"/>
              <a:t>p,n</a:t>
            </a:r>
            <a:endParaRPr lang="en-US" dirty="0"/>
          </a:p>
        </p:txBody>
      </p:sp>
      <p:sp>
        <p:nvSpPr>
          <p:cNvPr id="9" name="TextBox 8"/>
          <p:cNvSpPr txBox="1"/>
          <p:nvPr/>
        </p:nvSpPr>
        <p:spPr>
          <a:xfrm>
            <a:off x="1524000" y="228600"/>
            <a:ext cx="6752169" cy="584775"/>
          </a:xfrm>
          <a:prstGeom prst="rect">
            <a:avLst/>
          </a:prstGeom>
          <a:noFill/>
        </p:spPr>
        <p:txBody>
          <a:bodyPr wrap="none" rtlCol="0">
            <a:spAutoFit/>
          </a:bodyPr>
          <a:lstStyle/>
          <a:p>
            <a:r>
              <a:rPr lang="en-US" sz="3200" dirty="0"/>
              <a:t>Exclusive </a:t>
            </a:r>
            <a:r>
              <a:rPr lang="en-US" sz="3200" dirty="0">
                <a:latin typeface="Symbol"/>
              </a:rPr>
              <a:t>p/r </a:t>
            </a:r>
            <a:r>
              <a:rPr lang="en-US" sz="3200" dirty="0"/>
              <a:t>production  at large x/t</a:t>
            </a:r>
          </a:p>
        </p:txBody>
      </p:sp>
      <p:sp>
        <p:nvSpPr>
          <p:cNvPr id="11" name="TextBox 10"/>
          <p:cNvSpPr txBox="1"/>
          <p:nvPr/>
        </p:nvSpPr>
        <p:spPr>
          <a:xfrm>
            <a:off x="3124200" y="3129214"/>
            <a:ext cx="6172199" cy="2862322"/>
          </a:xfrm>
          <a:prstGeom prst="rect">
            <a:avLst/>
          </a:prstGeom>
          <a:noFill/>
        </p:spPr>
        <p:txBody>
          <a:bodyPr wrap="square" rtlCol="0">
            <a:spAutoFit/>
          </a:bodyPr>
          <a:lstStyle/>
          <a:p>
            <a:pPr marL="342900" indent="-342900">
              <a:buFont typeface="Arial"/>
              <a:buChar char="•"/>
            </a:pPr>
            <a:r>
              <a:rPr lang="en-US" sz="1800" dirty="0"/>
              <a:t>x-section of measured exclusive process at large t exhibit similar pattern</a:t>
            </a:r>
            <a:endParaRPr lang="en-US" sz="1800" dirty="0">
              <a:latin typeface="Symbol"/>
            </a:endParaRPr>
          </a:p>
          <a:p>
            <a:pPr marL="342900" indent="-342900">
              <a:buFont typeface="Arial"/>
              <a:buChar char="•"/>
            </a:pPr>
            <a:r>
              <a:rPr lang="en-US" sz="1800" dirty="0">
                <a:latin typeface="Symbol"/>
              </a:rPr>
              <a:t>r+&gt;r</a:t>
            </a:r>
            <a:r>
              <a:rPr lang="en-US" sz="1800" baseline="30000" dirty="0">
                <a:latin typeface="Symbol"/>
              </a:rPr>
              <a:t>0</a:t>
            </a:r>
            <a:r>
              <a:rPr lang="en-US" sz="1800" dirty="0">
                <a:latin typeface="Symbol"/>
              </a:rPr>
              <a:t> </a:t>
            </a:r>
            <a:r>
              <a:rPr lang="en-US" sz="1800" dirty="0">
                <a:sym typeface="Wingdings"/>
              </a:rPr>
              <a:t></a:t>
            </a:r>
            <a:r>
              <a:rPr lang="en-US" sz="1800" dirty="0"/>
              <a:t>Diffractive production suppressed </a:t>
            </a:r>
          </a:p>
          <a:p>
            <a:r>
              <a:rPr lang="en-US" sz="1800" dirty="0"/>
              <a:t>	at large t production mechanism most 	likely is similar to SIDIS </a:t>
            </a:r>
          </a:p>
          <a:p>
            <a:pPr marL="342900" indent="-342900">
              <a:buFont typeface="Arial"/>
              <a:buChar char="•"/>
            </a:pPr>
            <a:r>
              <a:rPr lang="en-US" sz="1800" dirty="0"/>
              <a:t>Slightly higher rho x-sections indicate the fraction of SIDIS </a:t>
            </a:r>
            <a:r>
              <a:rPr lang="en-US" sz="1800" dirty="0" err="1"/>
              <a:t>pions</a:t>
            </a:r>
            <a:r>
              <a:rPr lang="en-US" sz="1800" dirty="0"/>
              <a:t> from VM &gt; 60%</a:t>
            </a:r>
          </a:p>
          <a:p>
            <a:pPr marL="342900" indent="-342900">
              <a:buFont typeface="Arial"/>
              <a:buChar char="•"/>
            </a:pPr>
            <a:r>
              <a:rPr lang="en-US" sz="1800" dirty="0"/>
              <a:t>consistent with LUND-MC in fraction of </a:t>
            </a:r>
            <a:r>
              <a:rPr lang="en-US" sz="1800" dirty="0" err="1"/>
              <a:t>pions</a:t>
            </a:r>
            <a:r>
              <a:rPr lang="en-US" sz="1800" dirty="0"/>
              <a:t> from VMs </a:t>
            </a:r>
          </a:p>
          <a:p>
            <a:pPr marL="342900" indent="-342900">
              <a:buFont typeface="Arial"/>
              <a:buChar char="•"/>
            </a:pPr>
            <a:r>
              <a:rPr lang="en-US" sz="1800" dirty="0"/>
              <a:t>Integrating in total counts (different Q</a:t>
            </a:r>
            <a:r>
              <a:rPr lang="en-US" sz="1800" baseline="30000" dirty="0"/>
              <a:t>2</a:t>
            </a:r>
            <a:r>
              <a:rPr lang="en-US" sz="1800" dirty="0"/>
              <a:t>-dependence)? </a:t>
            </a:r>
          </a:p>
          <a:p>
            <a:pPr marL="342900" indent="-342900">
              <a:buFont typeface="Arial"/>
              <a:buChar char="•"/>
            </a:pPr>
            <a:r>
              <a:rPr lang="is-IS" sz="1800" dirty="0"/>
              <a:t>…......</a:t>
            </a:r>
            <a:r>
              <a:rPr lang="en-US" sz="1800" dirty="0"/>
              <a:t>  </a:t>
            </a:r>
            <a:endParaRPr lang="en-US" dirty="0"/>
          </a:p>
        </p:txBody>
      </p:sp>
      <p:sp>
        <p:nvSpPr>
          <p:cNvPr id="12" name="TextBox 11"/>
          <p:cNvSpPr txBox="1"/>
          <p:nvPr/>
        </p:nvSpPr>
        <p:spPr>
          <a:xfrm>
            <a:off x="7147129" y="2751535"/>
            <a:ext cx="1402948" cy="369332"/>
          </a:xfrm>
          <a:prstGeom prst="rect">
            <a:avLst/>
          </a:prstGeom>
          <a:noFill/>
        </p:spPr>
        <p:txBody>
          <a:bodyPr wrap="none" rtlCol="0">
            <a:spAutoFit/>
          </a:bodyPr>
          <a:lstStyle/>
          <a:p>
            <a:r>
              <a:rPr lang="en-US" u="sng" dirty="0"/>
              <a:t>Implications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597" y="900936"/>
            <a:ext cx="914400" cy="751114"/>
          </a:xfrm>
          <a:prstGeom prst="rect">
            <a:avLst/>
          </a:prstGeom>
        </p:spPr>
      </p:pic>
      <p:pic>
        <p:nvPicPr>
          <p:cNvPr id="4" name="Picture 3" descr="Screen Shot 2019-03-21 at 6.35.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3451543" cy="2743200"/>
          </a:xfrm>
          <a:prstGeom prst="rect">
            <a:avLst/>
          </a:prstGeom>
        </p:spPr>
      </p:pic>
      <p:pic>
        <p:nvPicPr>
          <p:cNvPr id="14" name="Picture 13" descr="Screen Shot 2019-03-21 at 6.37.3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57491"/>
            <a:ext cx="3240666" cy="2610935"/>
          </a:xfrm>
          <a:prstGeom prst="rect">
            <a:avLst/>
          </a:prstGeom>
        </p:spPr>
      </p:pic>
      <p:pic>
        <p:nvPicPr>
          <p:cNvPr id="15" name="Picture 14" descr="Screen Shot 2019-03-21 at 6.35.01 PM.png">
            <a:extLst>
              <a:ext uri="{FF2B5EF4-FFF2-40B4-BE49-F238E27FC236}">
                <a16:creationId xmlns:a16="http://schemas.microsoft.com/office/drawing/2014/main" id="{F3DD2B4F-72C1-FE49-B06D-2062FEE54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33" y="987275"/>
            <a:ext cx="3224425" cy="2583578"/>
          </a:xfrm>
          <a:prstGeom prst="rect">
            <a:avLst/>
          </a:prstGeom>
        </p:spPr>
      </p:pic>
      <p:pic>
        <p:nvPicPr>
          <p:cNvPr id="16" name="Picture 15">
            <a:extLst>
              <a:ext uri="{FF2B5EF4-FFF2-40B4-BE49-F238E27FC236}">
                <a16:creationId xmlns:a16="http://schemas.microsoft.com/office/drawing/2014/main" id="{7268043E-4E38-9440-964A-F95530E09604}"/>
              </a:ext>
            </a:extLst>
          </p:cNvPr>
          <p:cNvPicPr>
            <a:picLocks noChangeAspect="1"/>
          </p:cNvPicPr>
          <p:nvPr/>
        </p:nvPicPr>
        <p:blipFill>
          <a:blip r:embed="rId8"/>
          <a:stretch>
            <a:fillRect/>
          </a:stretch>
        </p:blipFill>
        <p:spPr>
          <a:xfrm>
            <a:off x="3603944" y="1902408"/>
            <a:ext cx="2015716" cy="1119728"/>
          </a:xfrm>
          <a:prstGeom prst="rect">
            <a:avLst/>
          </a:prstGeom>
        </p:spPr>
      </p:pic>
      <p:pic>
        <p:nvPicPr>
          <p:cNvPr id="17" name="Picture 16">
            <a:extLst>
              <a:ext uri="{FF2B5EF4-FFF2-40B4-BE49-F238E27FC236}">
                <a16:creationId xmlns:a16="http://schemas.microsoft.com/office/drawing/2014/main" id="{D40FAB9B-89DE-8441-AFB3-5DBEB230035A}"/>
              </a:ext>
            </a:extLst>
          </p:cNvPr>
          <p:cNvPicPr>
            <a:picLocks noChangeAspect="1"/>
          </p:cNvPicPr>
          <p:nvPr/>
        </p:nvPicPr>
        <p:blipFill>
          <a:blip r:embed="rId9"/>
          <a:stretch>
            <a:fillRect/>
          </a:stretch>
        </p:blipFill>
        <p:spPr>
          <a:xfrm>
            <a:off x="3730575" y="932577"/>
            <a:ext cx="1676400" cy="957943"/>
          </a:xfrm>
          <a:prstGeom prst="rect">
            <a:avLst/>
          </a:prstGeom>
        </p:spPr>
      </p:pic>
      <p:sp>
        <p:nvSpPr>
          <p:cNvPr id="5" name="TextBox 4">
            <a:extLst>
              <a:ext uri="{FF2B5EF4-FFF2-40B4-BE49-F238E27FC236}">
                <a16:creationId xmlns:a16="http://schemas.microsoft.com/office/drawing/2014/main" id="{8CE1ACA8-AC46-3C4A-B539-44CC19B1FD19}"/>
              </a:ext>
            </a:extLst>
          </p:cNvPr>
          <p:cNvSpPr txBox="1"/>
          <p:nvPr/>
        </p:nvSpPr>
        <p:spPr>
          <a:xfrm>
            <a:off x="3527743" y="1125105"/>
            <a:ext cx="412292" cy="584775"/>
          </a:xfrm>
          <a:prstGeom prst="rect">
            <a:avLst/>
          </a:prstGeom>
          <a:noFill/>
        </p:spPr>
        <p:txBody>
          <a:bodyPr wrap="none" rtlCol="0">
            <a:spAutoFit/>
          </a:bodyPr>
          <a:lstStyle/>
          <a:p>
            <a:r>
              <a:rPr lang="en-US" sz="3200" dirty="0"/>
              <a:t>?</a:t>
            </a:r>
          </a:p>
        </p:txBody>
      </p:sp>
      <p:cxnSp>
        <p:nvCxnSpPr>
          <p:cNvPr id="23" name="Straight Connector 22">
            <a:extLst>
              <a:ext uri="{FF2B5EF4-FFF2-40B4-BE49-F238E27FC236}">
                <a16:creationId xmlns:a16="http://schemas.microsoft.com/office/drawing/2014/main" id="{C179104B-EE49-1C43-9D04-26120908A7B0}"/>
              </a:ext>
            </a:extLst>
          </p:cNvPr>
          <p:cNvCxnSpPr>
            <a:cxnSpLocks/>
          </p:cNvCxnSpPr>
          <p:nvPr/>
        </p:nvCxnSpPr>
        <p:spPr>
          <a:xfrm flipV="1">
            <a:off x="3519697" y="1686261"/>
            <a:ext cx="0" cy="22211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6A45985-EB71-A54D-A860-751E8A859024}"/>
              </a:ext>
            </a:extLst>
          </p:cNvPr>
          <p:cNvCxnSpPr>
            <a:cxnSpLocks/>
          </p:cNvCxnSpPr>
          <p:nvPr/>
        </p:nvCxnSpPr>
        <p:spPr>
          <a:xfrm flipH="1">
            <a:off x="3505200" y="1676400"/>
            <a:ext cx="434657" cy="0"/>
          </a:xfrm>
          <a:prstGeom prst="line">
            <a:avLst/>
          </a:prstGeom>
          <a:ln>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21" name="Picture 1" descr="Screen Shot 2019-06-18 at 3.13.29 PM.png">
            <a:extLst>
              <a:ext uri="{FF2B5EF4-FFF2-40B4-BE49-F238E27FC236}">
                <a16:creationId xmlns:a16="http://schemas.microsoft.com/office/drawing/2014/main" id="{087B0270-23C4-459A-9528-832668254D7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633" y="3754166"/>
            <a:ext cx="3123319" cy="261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7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44D1FB-366E-6A43-BF21-0028DBD2104C}"/>
              </a:ext>
            </a:extLst>
          </p:cNvPr>
          <p:cNvSpPr>
            <a:spLocks noGrp="1"/>
          </p:cNvSpPr>
          <p:nvPr>
            <p:ph type="sldNum" sz="quarter" idx="11"/>
          </p:nvPr>
        </p:nvSpPr>
        <p:spPr/>
        <p:txBody>
          <a:bodyPr/>
          <a:lstStyle/>
          <a:p>
            <a:fld id="{656CFCE7-85A3-4772-AA05-7EC87A79CEFC}" type="slidenum">
              <a:rPr lang="en-US" altLang="en-US" smtClean="0"/>
              <a:pPr/>
              <a:t>48</a:t>
            </a:fld>
            <a:endParaRPr lang="en-US" altLang="en-US"/>
          </a:p>
        </p:txBody>
      </p:sp>
      <p:sp>
        <p:nvSpPr>
          <p:cNvPr id="4" name="Title 1">
            <a:extLst>
              <a:ext uri="{FF2B5EF4-FFF2-40B4-BE49-F238E27FC236}">
                <a16:creationId xmlns:a16="http://schemas.microsoft.com/office/drawing/2014/main" id="{341C5E2B-35CB-A144-A36C-4ACF1D9A89BB}"/>
              </a:ext>
            </a:extLst>
          </p:cNvPr>
          <p:cNvSpPr txBox="1">
            <a:spLocks noChangeArrowheads="1"/>
          </p:cNvSpPr>
          <p:nvPr/>
        </p:nvSpPr>
        <p:spPr>
          <a:xfrm>
            <a:off x="457200" y="152400"/>
            <a:ext cx="82296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altLang="en-US" kern="0" dirty="0"/>
              <a:t> Correlations in 2 hadron production</a:t>
            </a:r>
          </a:p>
        </p:txBody>
      </p:sp>
      <p:sp>
        <p:nvSpPr>
          <p:cNvPr id="30" name="Footer Placeholder 7">
            <a:extLst>
              <a:ext uri="{FF2B5EF4-FFF2-40B4-BE49-F238E27FC236}">
                <a16:creationId xmlns:a16="http://schemas.microsoft.com/office/drawing/2014/main" id="{6D94C2E2-D872-014A-B01D-A0FE2E66A907}"/>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38" name="Rectangle 37">
            <a:extLst>
              <a:ext uri="{FF2B5EF4-FFF2-40B4-BE49-F238E27FC236}">
                <a16:creationId xmlns:a16="http://schemas.microsoft.com/office/drawing/2014/main" id="{3A538021-1699-F447-BFFD-C57744DA28FC}"/>
              </a:ext>
            </a:extLst>
          </p:cNvPr>
          <p:cNvSpPr/>
          <p:nvPr/>
        </p:nvSpPr>
        <p:spPr>
          <a:xfrm>
            <a:off x="0" y="783446"/>
            <a:ext cx="2819401" cy="415925"/>
          </a:xfrm>
          <a:prstGeom prst="rect">
            <a:avLst/>
          </a:prstGeom>
        </p:spPr>
        <p:txBody>
          <a:bodyPr>
            <a:spAutoFit/>
          </a:bodyPr>
          <a:lstStyle/>
          <a:p>
            <a:pPr>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Barone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sp>
        <p:nvSpPr>
          <p:cNvPr id="41" name="TextBox 40">
            <a:extLst>
              <a:ext uri="{FF2B5EF4-FFF2-40B4-BE49-F238E27FC236}">
                <a16:creationId xmlns:a16="http://schemas.microsoft.com/office/drawing/2014/main" id="{E240796D-0CBC-C740-967D-D3D9A5E5BE9B}"/>
              </a:ext>
            </a:extLst>
          </p:cNvPr>
          <p:cNvSpPr txBox="1"/>
          <p:nvPr/>
        </p:nvSpPr>
        <p:spPr>
          <a:xfrm>
            <a:off x="167121" y="5589386"/>
            <a:ext cx="8796579"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Spin-azimuthal correlations in hadron pair production in CFR and TFR  are very significant</a:t>
            </a:r>
          </a:p>
          <a:p>
            <a:pPr marL="285750" indent="-285750">
              <a:buFont typeface="Arial" panose="020B0604020202020204" pitchFamily="34" charset="0"/>
              <a:buChar char="•"/>
            </a:pPr>
            <a:r>
              <a:rPr lang="en-US" sz="1600" dirty="0"/>
              <a:t>Phase space accessible at JLab24 would allow  the coverage in high PTs</a:t>
            </a:r>
          </a:p>
          <a:p>
            <a:pPr marL="285750" indent="-285750">
              <a:buFont typeface="Arial" panose="020B0604020202020204" pitchFamily="34" charset="0"/>
              <a:buChar char="•"/>
            </a:pPr>
            <a:r>
              <a:rPr lang="en-US" sz="1600" dirty="0"/>
              <a:t>Phase space accessible at JLab24 would allow  the coverage in wider rapidity gaps</a:t>
            </a:r>
          </a:p>
          <a:p>
            <a:pPr marL="285750" indent="-285750">
              <a:buFont typeface="Arial" panose="020B0604020202020204" pitchFamily="34" charset="0"/>
              <a:buChar char="•"/>
            </a:pPr>
            <a:endParaRPr lang="en-US" sz="1600" dirty="0"/>
          </a:p>
        </p:txBody>
      </p:sp>
      <p:pic>
        <p:nvPicPr>
          <p:cNvPr id="43" name="Picture 42">
            <a:extLst>
              <a:ext uri="{FF2B5EF4-FFF2-40B4-BE49-F238E27FC236}">
                <a16:creationId xmlns:a16="http://schemas.microsoft.com/office/drawing/2014/main" id="{0A7E1AAA-A1EA-4E4B-AD6F-F9AB1C72AAC3}"/>
              </a:ext>
            </a:extLst>
          </p:cNvPr>
          <p:cNvPicPr>
            <a:picLocks noChangeAspect="1"/>
          </p:cNvPicPr>
          <p:nvPr/>
        </p:nvPicPr>
        <p:blipFill>
          <a:blip r:embed="rId3"/>
          <a:stretch>
            <a:fillRect/>
          </a:stretch>
        </p:blipFill>
        <p:spPr>
          <a:xfrm>
            <a:off x="159567" y="2786486"/>
            <a:ext cx="4203700" cy="2583647"/>
          </a:xfrm>
          <a:prstGeom prst="rect">
            <a:avLst/>
          </a:prstGeom>
        </p:spPr>
      </p:pic>
      <p:pic>
        <p:nvPicPr>
          <p:cNvPr id="5" name="Picture 4">
            <a:extLst>
              <a:ext uri="{FF2B5EF4-FFF2-40B4-BE49-F238E27FC236}">
                <a16:creationId xmlns:a16="http://schemas.microsoft.com/office/drawing/2014/main" id="{AFE217D9-2001-2C44-AB40-A060FEF5D15A}"/>
              </a:ext>
            </a:extLst>
          </p:cNvPr>
          <p:cNvPicPr>
            <a:picLocks noChangeAspect="1"/>
          </p:cNvPicPr>
          <p:nvPr/>
        </p:nvPicPr>
        <p:blipFill>
          <a:blip r:embed="rId4"/>
          <a:stretch>
            <a:fillRect/>
          </a:stretch>
        </p:blipFill>
        <p:spPr>
          <a:xfrm>
            <a:off x="4729982" y="2865516"/>
            <a:ext cx="3931479" cy="2261979"/>
          </a:xfrm>
          <a:prstGeom prst="rect">
            <a:avLst/>
          </a:prstGeom>
        </p:spPr>
      </p:pic>
      <p:pic>
        <p:nvPicPr>
          <p:cNvPr id="14" name="Picture 12">
            <a:extLst>
              <a:ext uri="{FF2B5EF4-FFF2-40B4-BE49-F238E27FC236}">
                <a16:creationId xmlns:a16="http://schemas.microsoft.com/office/drawing/2014/main" id="{2D56A4D9-17AC-EB40-85D2-BAE579306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822" y="878281"/>
            <a:ext cx="339883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774B87A1-EEDA-FA47-97CD-865C68430EB0}"/>
              </a:ext>
            </a:extLst>
          </p:cNvPr>
          <p:cNvSpPr/>
          <p:nvPr/>
        </p:nvSpPr>
        <p:spPr>
          <a:xfrm>
            <a:off x="7298924" y="1604359"/>
            <a:ext cx="1404809"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4F015728-2DED-F14A-BABD-1A091D742630}"/>
              </a:ext>
            </a:extLst>
          </p:cNvPr>
          <p:cNvSpPr/>
          <p:nvPr/>
        </p:nvSpPr>
        <p:spPr>
          <a:xfrm rot="5400000">
            <a:off x="7711341" y="2273964"/>
            <a:ext cx="381000" cy="690050"/>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Oval 18">
            <a:extLst>
              <a:ext uri="{FF2B5EF4-FFF2-40B4-BE49-F238E27FC236}">
                <a16:creationId xmlns:a16="http://schemas.microsoft.com/office/drawing/2014/main" id="{75A46BEE-FFA8-A243-BE8B-13DD5E0243A6}"/>
              </a:ext>
            </a:extLst>
          </p:cNvPr>
          <p:cNvSpPr/>
          <p:nvPr/>
        </p:nvSpPr>
        <p:spPr>
          <a:xfrm rot="5400000">
            <a:off x="6640496" y="1296687"/>
            <a:ext cx="605443" cy="1220788"/>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61AB6125-DAAA-C649-BD3E-F8BD6E8506CF}"/>
              </a:ext>
            </a:extLst>
          </p:cNvPr>
          <p:cNvSpPr txBox="1"/>
          <p:nvPr/>
        </p:nvSpPr>
        <p:spPr>
          <a:xfrm>
            <a:off x="5445901" y="2562556"/>
            <a:ext cx="914400" cy="261610"/>
          </a:xfrm>
          <a:prstGeom prst="rect">
            <a:avLst/>
          </a:prstGeom>
          <a:noFill/>
        </p:spPr>
        <p:txBody>
          <a:bodyPr wrap="square" rtlCol="0">
            <a:spAutoFit/>
          </a:bodyPr>
          <a:lstStyle/>
          <a:p>
            <a:r>
              <a:rPr lang="en-US" sz="1100" dirty="0">
                <a:solidFill>
                  <a:srgbClr val="0070C0"/>
                </a:solidFill>
              </a:rPr>
              <a:t>correlation</a:t>
            </a:r>
          </a:p>
        </p:txBody>
      </p:sp>
      <p:sp>
        <p:nvSpPr>
          <p:cNvPr id="21" name="TextBox 20">
            <a:extLst>
              <a:ext uri="{FF2B5EF4-FFF2-40B4-BE49-F238E27FC236}">
                <a16:creationId xmlns:a16="http://schemas.microsoft.com/office/drawing/2014/main" id="{6B09E5EC-8CD0-C043-8051-4C2B13409C79}"/>
              </a:ext>
            </a:extLst>
          </p:cNvPr>
          <p:cNvSpPr txBox="1"/>
          <p:nvPr/>
        </p:nvSpPr>
        <p:spPr>
          <a:xfrm>
            <a:off x="8204261" y="2602364"/>
            <a:ext cx="914400" cy="261610"/>
          </a:xfrm>
          <a:prstGeom prst="rect">
            <a:avLst/>
          </a:prstGeom>
          <a:noFill/>
        </p:spPr>
        <p:txBody>
          <a:bodyPr wrap="square" rtlCol="0">
            <a:spAutoFit/>
          </a:bodyPr>
          <a:lstStyle/>
          <a:p>
            <a:r>
              <a:rPr lang="en-US" sz="1100" dirty="0">
                <a:solidFill>
                  <a:srgbClr val="0070C0"/>
                </a:solidFill>
              </a:rPr>
              <a:t>modulation</a:t>
            </a:r>
          </a:p>
        </p:txBody>
      </p:sp>
      <p:sp>
        <p:nvSpPr>
          <p:cNvPr id="2" name="TextBox 1">
            <a:extLst>
              <a:ext uri="{FF2B5EF4-FFF2-40B4-BE49-F238E27FC236}">
                <a16:creationId xmlns:a16="http://schemas.microsoft.com/office/drawing/2014/main" id="{5883314C-F827-AE41-BA8D-211447E74034}"/>
              </a:ext>
            </a:extLst>
          </p:cNvPr>
          <p:cNvSpPr txBox="1"/>
          <p:nvPr/>
        </p:nvSpPr>
        <p:spPr>
          <a:xfrm>
            <a:off x="7396835" y="3086895"/>
            <a:ext cx="1208985" cy="338554"/>
          </a:xfrm>
          <a:prstGeom prst="rect">
            <a:avLst/>
          </a:prstGeom>
          <a:noFill/>
        </p:spPr>
        <p:txBody>
          <a:bodyPr wrap="none" rtlCol="0">
            <a:spAutoFit/>
          </a:bodyPr>
          <a:lstStyle/>
          <a:p>
            <a:r>
              <a:rPr lang="en-US" sz="1600" dirty="0"/>
              <a:t>Preliminary</a:t>
            </a:r>
          </a:p>
        </p:txBody>
      </p:sp>
      <p:pic>
        <p:nvPicPr>
          <p:cNvPr id="22" name="Picture 2">
            <a:extLst>
              <a:ext uri="{FF2B5EF4-FFF2-40B4-BE49-F238E27FC236}">
                <a16:creationId xmlns:a16="http://schemas.microsoft.com/office/drawing/2014/main" id="{68E710DA-F25B-814F-8186-A801BCC2A5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1" y="1252538"/>
            <a:ext cx="2473325" cy="142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7">
            <a:extLst>
              <a:ext uri="{FF2B5EF4-FFF2-40B4-BE49-F238E27FC236}">
                <a16:creationId xmlns:a16="http://schemas.microsoft.com/office/drawing/2014/main" id="{20307DA9-69C1-1247-A07E-144D1727A5A3}"/>
              </a:ext>
            </a:extLst>
          </p:cNvPr>
          <p:cNvGrpSpPr>
            <a:grpSpLocks/>
          </p:cNvGrpSpPr>
          <p:nvPr/>
        </p:nvGrpSpPr>
        <p:grpSpPr bwMode="auto">
          <a:xfrm>
            <a:off x="2599181" y="811669"/>
            <a:ext cx="3089275" cy="3226932"/>
            <a:chOff x="1524000" y="1981200"/>
            <a:chExt cx="5325208" cy="5546176"/>
          </a:xfrm>
        </p:grpSpPr>
        <p:sp>
          <p:nvSpPr>
            <p:cNvPr id="24" name="Arc 18">
              <a:extLst>
                <a:ext uri="{FF2B5EF4-FFF2-40B4-BE49-F238E27FC236}">
                  <a16:creationId xmlns:a16="http://schemas.microsoft.com/office/drawing/2014/main" id="{1A465F3D-1B93-BF45-8F86-989814F8C2F0}"/>
                </a:ext>
              </a:extLst>
            </p:cNvPr>
            <p:cNvSpPr>
              <a:spLocks noChangeArrowheads="1"/>
            </p:cNvSpPr>
            <p:nvPr/>
          </p:nvSpPr>
          <p:spPr bwMode="auto">
            <a:xfrm rot="8231355" flipH="1">
              <a:off x="3477853" y="3593799"/>
              <a:ext cx="3371355" cy="3933577"/>
            </a:xfrm>
            <a:custGeom>
              <a:avLst/>
              <a:gdLst>
                <a:gd name="T0" fmla="*/ 2700300 w 3371667"/>
                <a:gd name="T1" fmla="*/ 3537618 h 3933577"/>
                <a:gd name="T2" fmla="*/ 1685834 w 3371667"/>
                <a:gd name="T3" fmla="*/ 1966789 h 3933577"/>
                <a:gd name="T4" fmla="*/ 1452441 w 3371667"/>
                <a:gd name="T5" fmla="*/ 3914638 h 3933577"/>
                <a:gd name="T6" fmla="*/ 4 60000 65536"/>
                <a:gd name="T7" fmla="*/ 1 60000 65536"/>
                <a:gd name="T8" fmla="*/ 2 60000 65536"/>
                <a:gd name="T9" fmla="*/ 1452441 w 3371667"/>
                <a:gd name="T10" fmla="*/ 3537618 h 3933577"/>
                <a:gd name="T11" fmla="*/ 2700300 w 3371667"/>
                <a:gd name="T12" fmla="*/ 3933577 h 3933577"/>
              </a:gdLst>
              <a:ahLst/>
              <a:cxnLst>
                <a:cxn ang="T6">
                  <a:pos x="T0" y="T1"/>
                </a:cxn>
                <a:cxn ang="T7">
                  <a:pos x="T2" y="T3"/>
                </a:cxn>
                <a:cxn ang="T8">
                  <a:pos x="T4" y="T5"/>
                </a:cxn>
              </a:cxnLst>
              <a:rect l="T9" t="T10" r="T11" b="T12"/>
              <a:pathLst>
                <a:path w="3371667" h="3933577" stroke="0">
                  <a:moveTo>
                    <a:pt x="2700300" y="3537618"/>
                  </a:moveTo>
                  <a:lnTo>
                    <a:pt x="2700300" y="3537618"/>
                  </a:lnTo>
                  <a:cubicBezTo>
                    <a:pt x="2407957" y="3794590"/>
                    <a:pt x="2051867" y="3933577"/>
                    <a:pt x="1685834" y="3933577"/>
                  </a:cubicBezTo>
                  <a:cubicBezTo>
                    <a:pt x="1607754" y="3933577"/>
                    <a:pt x="1529768" y="3927248"/>
                    <a:pt x="1452441" y="3914637"/>
                  </a:cubicBezTo>
                  <a:lnTo>
                    <a:pt x="1685834" y="1966789"/>
                  </a:lnTo>
                  <a:close/>
                </a:path>
                <a:path w="3371667" h="3933577" fill="none">
                  <a:moveTo>
                    <a:pt x="2700300" y="3537618"/>
                  </a:moveTo>
                  <a:lnTo>
                    <a:pt x="2700300" y="3537618"/>
                  </a:lnTo>
                  <a:cubicBezTo>
                    <a:pt x="2407957" y="3794590"/>
                    <a:pt x="2051867" y="3933577"/>
                    <a:pt x="1685834" y="3933577"/>
                  </a:cubicBezTo>
                  <a:cubicBezTo>
                    <a:pt x="1607754" y="3933577"/>
                    <a:pt x="1529768" y="3927248"/>
                    <a:pt x="1452441" y="39146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cxnSp>
          <p:nvCxnSpPr>
            <p:cNvPr id="25" name="Straight Connector 24">
              <a:extLst>
                <a:ext uri="{FF2B5EF4-FFF2-40B4-BE49-F238E27FC236}">
                  <a16:creationId xmlns:a16="http://schemas.microsoft.com/office/drawing/2014/main" id="{CCD7F331-F40B-7443-8149-EEDA7C3DE6A6}"/>
                </a:ext>
              </a:extLst>
            </p:cNvPr>
            <p:cNvCxnSpPr>
              <a:cxnSpLocks noChangeShapeType="1"/>
            </p:cNvCxnSpPr>
            <p:nvPr/>
          </p:nvCxnSpPr>
          <p:spPr bwMode="auto">
            <a:xfrm flipV="1">
              <a:off x="1677243" y="2058566"/>
              <a:ext cx="1141117"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1E38710F-94BA-EA4A-BAA6-6B2618EF8729}"/>
                </a:ext>
              </a:extLst>
            </p:cNvPr>
            <p:cNvCxnSpPr>
              <a:cxnSpLocks noChangeShapeType="1"/>
            </p:cNvCxnSpPr>
            <p:nvPr/>
          </p:nvCxnSpPr>
          <p:spPr bwMode="auto">
            <a:xfrm>
              <a:off x="2818360" y="2058566"/>
              <a:ext cx="2821320"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FA939CE4-3FC9-7049-B9C9-04149795DC8C}"/>
                </a:ext>
              </a:extLst>
            </p:cNvPr>
            <p:cNvCxnSpPr>
              <a:cxnSpLocks noChangeShapeType="1"/>
            </p:cNvCxnSpPr>
            <p:nvPr/>
          </p:nvCxnSpPr>
          <p:spPr bwMode="auto">
            <a:xfrm flipH="1" flipV="1">
              <a:off x="1677243" y="2972452"/>
              <a:ext cx="175135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20209A32-C4A3-E940-B775-A5D23BEFA397}"/>
                </a:ext>
              </a:extLst>
            </p:cNvPr>
            <p:cNvCxnSpPr>
              <a:cxnSpLocks noChangeShapeType="1"/>
            </p:cNvCxnSpPr>
            <p:nvPr/>
          </p:nvCxnSpPr>
          <p:spPr bwMode="auto">
            <a:xfrm flipV="1">
              <a:off x="3428596" y="3199715"/>
              <a:ext cx="2211083"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1C0CB863-D624-6B4E-9D44-32C0998F4A6B}"/>
                </a:ext>
              </a:extLst>
            </p:cNvPr>
            <p:cNvCxnSpPr>
              <a:cxnSpLocks noChangeShapeType="1"/>
            </p:cNvCxnSpPr>
            <p:nvPr/>
          </p:nvCxnSpPr>
          <p:spPr bwMode="auto">
            <a:xfrm>
              <a:off x="1860589" y="3003883"/>
              <a:ext cx="990609"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8D734348-2D8F-B942-8269-40C04EC10AA9}"/>
                </a:ext>
              </a:extLst>
            </p:cNvPr>
            <p:cNvCxnSpPr>
              <a:cxnSpLocks noChangeShapeType="1"/>
            </p:cNvCxnSpPr>
            <p:nvPr/>
          </p:nvCxnSpPr>
          <p:spPr bwMode="auto">
            <a:xfrm flipH="1" flipV="1">
              <a:off x="2785522" y="2382536"/>
              <a:ext cx="7388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81DF9632-8C9B-1B42-AE24-DEB26CA562DF}"/>
                </a:ext>
              </a:extLst>
            </p:cNvPr>
            <p:cNvCxnSpPr>
              <a:cxnSpLocks noChangeShapeType="1"/>
            </p:cNvCxnSpPr>
            <p:nvPr/>
          </p:nvCxnSpPr>
          <p:spPr bwMode="auto">
            <a:xfrm>
              <a:off x="2851198" y="3071578"/>
              <a:ext cx="2588719"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49641DBA-C441-FB47-B24C-0EAC8604E457}"/>
                </a:ext>
              </a:extLst>
            </p:cNvPr>
            <p:cNvCxnSpPr>
              <a:cxnSpLocks noChangeShapeType="1"/>
            </p:cNvCxnSpPr>
            <p:nvPr/>
          </p:nvCxnSpPr>
          <p:spPr bwMode="auto">
            <a:xfrm flipV="1">
              <a:off x="3811705" y="1981200"/>
              <a:ext cx="990609"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A83B5428-D73C-014F-83C4-24B0A7064594}"/>
                </a:ext>
              </a:extLst>
            </p:cNvPr>
            <p:cNvCxnSpPr>
              <a:cxnSpLocks noChangeShapeType="1"/>
            </p:cNvCxnSpPr>
            <p:nvPr/>
          </p:nvCxnSpPr>
          <p:spPr bwMode="auto">
            <a:xfrm>
              <a:off x="4802314" y="1981200"/>
              <a:ext cx="837366"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933C6415-CC40-2E4B-A2B5-14ED50D67E00}"/>
                </a:ext>
              </a:extLst>
            </p:cNvPr>
            <p:cNvCxnSpPr>
              <a:cxnSpLocks noChangeShapeType="1"/>
            </p:cNvCxnSpPr>
            <p:nvPr/>
          </p:nvCxnSpPr>
          <p:spPr bwMode="auto">
            <a:xfrm flipV="1">
              <a:off x="4550557" y="2363195"/>
              <a:ext cx="1089123"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id="{28460873-1CE4-894D-9299-C669BE83A699}"/>
                </a:ext>
              </a:extLst>
            </p:cNvPr>
            <p:cNvCxnSpPr>
              <a:cxnSpLocks noChangeShapeType="1"/>
            </p:cNvCxnSpPr>
            <p:nvPr/>
          </p:nvCxnSpPr>
          <p:spPr bwMode="auto">
            <a:xfrm flipH="1" flipV="1">
              <a:off x="1524000" y="3352030"/>
              <a:ext cx="1827975"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E1049A0F-168E-5946-BD84-EF3201E5D636}"/>
                </a:ext>
              </a:extLst>
            </p:cNvPr>
            <p:cNvCxnSpPr>
              <a:cxnSpLocks noChangeShapeType="1"/>
            </p:cNvCxnSpPr>
            <p:nvPr/>
          </p:nvCxnSpPr>
          <p:spPr bwMode="auto">
            <a:xfrm flipH="1" flipV="1">
              <a:off x="1827751" y="4190967"/>
              <a:ext cx="2714597"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F2C512D3-5394-204A-870E-965E09D9046F}"/>
                </a:ext>
              </a:extLst>
            </p:cNvPr>
            <p:cNvCxnSpPr>
              <a:cxnSpLocks noChangeShapeType="1"/>
            </p:cNvCxnSpPr>
            <p:nvPr/>
          </p:nvCxnSpPr>
          <p:spPr bwMode="auto">
            <a:xfrm>
              <a:off x="1524000" y="3352030"/>
              <a:ext cx="303751"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44">
              <a:extLst>
                <a:ext uri="{FF2B5EF4-FFF2-40B4-BE49-F238E27FC236}">
                  <a16:creationId xmlns:a16="http://schemas.microsoft.com/office/drawing/2014/main" id="{F2FFD078-5994-A149-88C1-9D28633DD224}"/>
                </a:ext>
              </a:extLst>
            </p:cNvPr>
            <p:cNvCxnSpPr>
              <a:cxnSpLocks noChangeShapeType="1"/>
            </p:cNvCxnSpPr>
            <p:nvPr/>
          </p:nvCxnSpPr>
          <p:spPr bwMode="auto">
            <a:xfrm flipV="1">
              <a:off x="3811705" y="3277081"/>
              <a:ext cx="990609"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70382964-701B-054A-B616-164E92C215FC}"/>
                </a:ext>
              </a:extLst>
            </p:cNvPr>
            <p:cNvCxnSpPr>
              <a:cxnSpLocks noChangeShapeType="1"/>
            </p:cNvCxnSpPr>
            <p:nvPr/>
          </p:nvCxnSpPr>
          <p:spPr bwMode="auto">
            <a:xfrm flipH="1" flipV="1">
              <a:off x="2437987" y="3429396"/>
              <a:ext cx="1373718"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46">
              <a:extLst>
                <a:ext uri="{FF2B5EF4-FFF2-40B4-BE49-F238E27FC236}">
                  <a16:creationId xmlns:a16="http://schemas.microsoft.com/office/drawing/2014/main" id="{4D023912-BFAC-C345-A32E-9F6A8BA2D6E9}"/>
                </a:ext>
              </a:extLst>
            </p:cNvPr>
            <p:cNvCxnSpPr>
              <a:cxnSpLocks noChangeShapeType="1"/>
            </p:cNvCxnSpPr>
            <p:nvPr/>
          </p:nvCxnSpPr>
          <p:spPr bwMode="auto">
            <a:xfrm flipV="1">
              <a:off x="5051335" y="2820138"/>
              <a:ext cx="990609"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0ACFE678-1D66-DA4A-9412-ECF30582A865}"/>
                </a:ext>
              </a:extLst>
            </p:cNvPr>
            <p:cNvCxnSpPr/>
            <p:nvPr/>
          </p:nvCxnSpPr>
          <p:spPr>
            <a:xfrm>
              <a:off x="4419206" y="2699254"/>
              <a:ext cx="837366"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9AD4550-36FF-2F46-BBFE-B588BB4F5EF8}"/>
                </a:ext>
              </a:extLst>
            </p:cNvPr>
            <p:cNvCxnSpPr/>
            <p:nvPr/>
          </p:nvCxnSpPr>
          <p:spPr>
            <a:xfrm>
              <a:off x="1980995" y="3429396"/>
              <a:ext cx="533615"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EC5506B-D99F-F74A-BD6F-8C41D24A71FD}"/>
                </a:ext>
              </a:extLst>
            </p:cNvPr>
            <p:cNvCxnSpPr>
              <a:cxnSpLocks noChangeShapeType="1"/>
            </p:cNvCxnSpPr>
            <p:nvPr/>
          </p:nvCxnSpPr>
          <p:spPr bwMode="auto">
            <a:xfrm>
              <a:off x="4419206" y="2708925"/>
              <a:ext cx="837366"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Connector 50">
              <a:extLst>
                <a:ext uri="{FF2B5EF4-FFF2-40B4-BE49-F238E27FC236}">
                  <a16:creationId xmlns:a16="http://schemas.microsoft.com/office/drawing/2014/main" id="{5B623578-DAE0-134E-B2F0-30350FD99807}"/>
                </a:ext>
              </a:extLst>
            </p:cNvPr>
            <p:cNvCxnSpPr>
              <a:cxnSpLocks noChangeShapeType="1"/>
            </p:cNvCxnSpPr>
            <p:nvPr/>
          </p:nvCxnSpPr>
          <p:spPr bwMode="auto">
            <a:xfrm>
              <a:off x="1950892" y="3352030"/>
              <a:ext cx="533616"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a:extLst>
                <a:ext uri="{FF2B5EF4-FFF2-40B4-BE49-F238E27FC236}">
                  <a16:creationId xmlns:a16="http://schemas.microsoft.com/office/drawing/2014/main" id="{F34B96CF-F3C6-8A46-B3A2-A966343163FE}"/>
                </a:ext>
              </a:extLst>
            </p:cNvPr>
            <p:cNvCxnSpPr>
              <a:cxnSpLocks noChangeShapeType="1"/>
            </p:cNvCxnSpPr>
            <p:nvPr/>
          </p:nvCxnSpPr>
          <p:spPr bwMode="auto">
            <a:xfrm flipV="1">
              <a:off x="3811705" y="2972452"/>
              <a:ext cx="45425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3" name="Straight Connector 52">
              <a:extLst>
                <a:ext uri="{FF2B5EF4-FFF2-40B4-BE49-F238E27FC236}">
                  <a16:creationId xmlns:a16="http://schemas.microsoft.com/office/drawing/2014/main" id="{197DA65F-DA5C-5F4C-967C-106F40901944}"/>
                </a:ext>
              </a:extLst>
            </p:cNvPr>
            <p:cNvCxnSpPr>
              <a:cxnSpLocks noChangeShapeType="1"/>
            </p:cNvCxnSpPr>
            <p:nvPr/>
          </p:nvCxnSpPr>
          <p:spPr bwMode="auto">
            <a:xfrm flipH="1" flipV="1">
              <a:off x="2437987" y="3388294"/>
              <a:ext cx="913987"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EB930ADE-C10A-E84B-B850-832948A2F79E}"/>
                </a:ext>
              </a:extLst>
            </p:cNvPr>
            <p:cNvCxnSpPr>
              <a:cxnSpLocks noChangeShapeType="1"/>
            </p:cNvCxnSpPr>
            <p:nvPr/>
          </p:nvCxnSpPr>
          <p:spPr bwMode="auto">
            <a:xfrm flipH="1" flipV="1">
              <a:off x="4265962" y="2972452"/>
              <a:ext cx="536352"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5" name="Freeform 54">
              <a:extLst>
                <a:ext uri="{FF2B5EF4-FFF2-40B4-BE49-F238E27FC236}">
                  <a16:creationId xmlns:a16="http://schemas.microsoft.com/office/drawing/2014/main" id="{160B3137-6DC8-784B-BCEB-8DD7462801A8}"/>
                </a:ext>
              </a:extLst>
            </p:cNvPr>
            <p:cNvSpPr>
              <a:spLocks noChangeArrowheads="1"/>
            </p:cNvSpPr>
            <p:nvPr/>
          </p:nvSpPr>
          <p:spPr bwMode="auto">
            <a:xfrm>
              <a:off x="2903191" y="3076413"/>
              <a:ext cx="922198"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0911"/>
                <a:gd name="T40" fmla="*/ 0 h 661644"/>
                <a:gd name="T41" fmla="*/ 920911 w 920911"/>
                <a:gd name="T42" fmla="*/ 661644 h 661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a:solidFill>
                <a:srgbClr val="CCBE7F"/>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56" name="Oval 55">
              <a:extLst>
                <a:ext uri="{FF2B5EF4-FFF2-40B4-BE49-F238E27FC236}">
                  <a16:creationId xmlns:a16="http://schemas.microsoft.com/office/drawing/2014/main" id="{8F9249DF-4FEE-4D45-AC04-F59A2514609B}"/>
                </a:ext>
              </a:extLst>
            </p:cNvPr>
            <p:cNvSpPr>
              <a:spLocks noChangeArrowheads="1"/>
            </p:cNvSpPr>
            <p:nvPr/>
          </p:nvSpPr>
          <p:spPr bwMode="auto">
            <a:xfrm>
              <a:off x="3732348" y="3656658"/>
              <a:ext cx="1532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7" name="Arc 46">
              <a:extLst>
                <a:ext uri="{FF2B5EF4-FFF2-40B4-BE49-F238E27FC236}">
                  <a16:creationId xmlns:a16="http://schemas.microsoft.com/office/drawing/2014/main" id="{90D6DD48-E0BB-D24E-91CE-1AFD1FB40406}"/>
                </a:ext>
              </a:extLst>
            </p:cNvPr>
            <p:cNvSpPr>
              <a:spLocks noChangeArrowheads="1"/>
            </p:cNvSpPr>
            <p:nvPr/>
          </p:nvSpPr>
          <p:spPr bwMode="auto">
            <a:xfrm rot="7685355" flipH="1">
              <a:off x="4165439" y="3401887"/>
              <a:ext cx="1235439" cy="1198582"/>
            </a:xfrm>
            <a:custGeom>
              <a:avLst/>
              <a:gdLst>
                <a:gd name="T0" fmla="*/ 1218307 w 1235439"/>
                <a:gd name="T1" fmla="*/ 459157 h 1198653"/>
                <a:gd name="T2" fmla="*/ 617720 w 1235439"/>
                <a:gd name="T3" fmla="*/ 599327 h 1198653"/>
                <a:gd name="T4" fmla="*/ 1223325 w 1235439"/>
                <a:gd name="T5" fmla="*/ 717438 h 1198653"/>
                <a:gd name="T6" fmla="*/ 3 60000 65536"/>
                <a:gd name="T7" fmla="*/ 2 60000 65536"/>
                <a:gd name="T8" fmla="*/ 1 60000 65536"/>
                <a:gd name="T9" fmla="*/ 1218307 w 1235439"/>
                <a:gd name="T10" fmla="*/ 459157 h 1198653"/>
                <a:gd name="T11" fmla="*/ 1235439 w 1235439"/>
                <a:gd name="T12" fmla="*/ 717438 h 1198653"/>
              </a:gdLst>
              <a:ahLst/>
              <a:cxnLst>
                <a:cxn ang="T6">
                  <a:pos x="T0" y="T1"/>
                </a:cxn>
                <a:cxn ang="T7">
                  <a:pos x="T2" y="T3"/>
                </a:cxn>
                <a:cxn ang="T8">
                  <a:pos x="T4" y="T5"/>
                </a:cxn>
              </a:cxnLst>
              <a:rect l="T9" t="T10" r="T11" b="T12"/>
              <a:pathLst>
                <a:path w="1235439" h="1198653" stroke="0">
                  <a:moveTo>
                    <a:pt x="1218307" y="459157"/>
                  </a:moveTo>
                  <a:lnTo>
                    <a:pt x="1218306" y="459157"/>
                  </a:lnTo>
                  <a:cubicBezTo>
                    <a:pt x="1229688" y="505062"/>
                    <a:pt x="1235439" y="552112"/>
                    <a:pt x="1235439" y="599327"/>
                  </a:cubicBezTo>
                  <a:cubicBezTo>
                    <a:pt x="1235439" y="638989"/>
                    <a:pt x="1231381" y="678553"/>
                    <a:pt x="1223324" y="717437"/>
                  </a:cubicBezTo>
                  <a:lnTo>
                    <a:pt x="617720" y="599327"/>
                  </a:lnTo>
                  <a:close/>
                </a:path>
                <a:path w="1235439" h="1198653" fill="none">
                  <a:moveTo>
                    <a:pt x="1218307" y="459157"/>
                  </a:moveTo>
                  <a:lnTo>
                    <a:pt x="1218306" y="459157"/>
                  </a:lnTo>
                  <a:cubicBezTo>
                    <a:pt x="1229688" y="505062"/>
                    <a:pt x="1235439" y="552112"/>
                    <a:pt x="1235439" y="599327"/>
                  </a:cubicBezTo>
                  <a:cubicBezTo>
                    <a:pt x="1235439" y="638989"/>
                    <a:pt x="1231381" y="678553"/>
                    <a:pt x="1223324" y="7174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58" name="Picture 47" descr="latex-image-1.pdf">
              <a:extLst>
                <a:ext uri="{FF2B5EF4-FFF2-40B4-BE49-F238E27FC236}">
                  <a16:creationId xmlns:a16="http://schemas.microsoft.com/office/drawing/2014/main" id="{0A278A2E-2D9E-D34F-88BB-E2913F75D0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8" descr="latex-image-1.pdf">
              <a:extLst>
                <a:ext uri="{FF2B5EF4-FFF2-40B4-BE49-F238E27FC236}">
                  <a16:creationId xmlns:a16="http://schemas.microsoft.com/office/drawing/2014/main" id="{A71ABD5C-5B13-D845-B615-5A44E700370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9" descr="latex-image-1.pdf">
              <a:extLst>
                <a:ext uri="{FF2B5EF4-FFF2-40B4-BE49-F238E27FC236}">
                  <a16:creationId xmlns:a16="http://schemas.microsoft.com/office/drawing/2014/main" id="{67D44F84-6933-0E4F-9233-ED9CA54C42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0" descr="latex-image-1.pdf">
              <a:extLst>
                <a:ext uri="{FF2B5EF4-FFF2-40B4-BE49-F238E27FC236}">
                  <a16:creationId xmlns:a16="http://schemas.microsoft.com/office/drawing/2014/main" id="{21D80F73-9644-D54C-8C93-3A7A800D98D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1" descr="latex-image-1.pdf">
              <a:extLst>
                <a:ext uri="{FF2B5EF4-FFF2-40B4-BE49-F238E27FC236}">
                  <a16:creationId xmlns:a16="http://schemas.microsoft.com/office/drawing/2014/main" id="{91C189E4-2763-9A4E-B8F8-A18D6B8E700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2" descr="latex-image-1.pdf">
              <a:extLst>
                <a:ext uri="{FF2B5EF4-FFF2-40B4-BE49-F238E27FC236}">
                  <a16:creationId xmlns:a16="http://schemas.microsoft.com/office/drawing/2014/main" id="{BA4C0A50-E4D0-374A-89B3-DE7978E07DA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3" descr="latex-image-1.pdf">
              <a:extLst>
                <a:ext uri="{FF2B5EF4-FFF2-40B4-BE49-F238E27FC236}">
                  <a16:creationId xmlns:a16="http://schemas.microsoft.com/office/drawing/2014/main" id="{F0945B67-B8BA-714F-B86E-682A57E6FBB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4" descr="latex-image-1.pdf">
              <a:extLst>
                <a:ext uri="{FF2B5EF4-FFF2-40B4-BE49-F238E27FC236}">
                  <a16:creationId xmlns:a16="http://schemas.microsoft.com/office/drawing/2014/main" id="{83AA661A-E07B-2640-ACD9-4E6F4240875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55" descr="latex-image-1.pdf">
              <a:extLst>
                <a:ext uri="{FF2B5EF4-FFF2-40B4-BE49-F238E27FC236}">
                  <a16:creationId xmlns:a16="http://schemas.microsoft.com/office/drawing/2014/main" id="{F341939F-02E8-8C4F-8034-41C071704CA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6961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3B7005BF-22C4-4BF0-82C7-737A0CAA8E7B}"/>
              </a:ext>
            </a:extLst>
          </p:cNvPr>
          <p:cNvSpPr>
            <a:spLocks noGrp="1" noChangeArrowheads="1"/>
          </p:cNvSpPr>
          <p:nvPr>
            <p:ph type="title"/>
          </p:nvPr>
        </p:nvSpPr>
        <p:spPr/>
        <p:txBody>
          <a:bodyPr/>
          <a:lstStyle/>
          <a:p>
            <a:r>
              <a:rPr lang="en-US" altLang="en-US"/>
              <a:t> RGB </a:t>
            </a:r>
            <a:r>
              <a:rPr lang="en-US" altLang="en-US" sz="3200"/>
              <a:t>SSAs</a:t>
            </a:r>
            <a:r>
              <a:rPr lang="en-US" altLang="en-US" sz="2800"/>
              <a:t>:  ed</a:t>
            </a:r>
            <a:r>
              <a:rPr lang="en-US" altLang="en-US" sz="2800">
                <a:sym typeface="Wingdings" panose="05000000000000000000" pitchFamily="2" charset="2"/>
              </a:rPr>
              <a:t></a:t>
            </a:r>
            <a:r>
              <a:rPr lang="en-US" altLang="en-US" sz="2800"/>
              <a:t>e’p</a:t>
            </a:r>
            <a:r>
              <a:rPr lang="en-US" altLang="en-US" sz="2800">
                <a:latin typeface="Symbol" panose="05050102010706020507" pitchFamily="18" charset="2"/>
              </a:rPr>
              <a:t>p-</a:t>
            </a:r>
            <a:r>
              <a:rPr lang="en-US" altLang="en-US" sz="2800"/>
              <a:t>X vs ed</a:t>
            </a:r>
            <a:r>
              <a:rPr lang="en-US" altLang="en-US" sz="2800">
                <a:sym typeface="Wingdings" panose="05000000000000000000" pitchFamily="2" charset="2"/>
              </a:rPr>
              <a:t></a:t>
            </a:r>
            <a:r>
              <a:rPr lang="en-US" altLang="en-US" sz="2800"/>
              <a:t>e’n</a:t>
            </a:r>
            <a:r>
              <a:rPr lang="en-US" altLang="en-US" sz="2800">
                <a:latin typeface="Symbol" panose="05050102010706020507" pitchFamily="18" charset="2"/>
              </a:rPr>
              <a:t>p-</a:t>
            </a:r>
            <a:r>
              <a:rPr lang="en-US" altLang="en-US" sz="2800"/>
              <a:t>X</a:t>
            </a:r>
            <a:endParaRPr lang="en-US" altLang="en-US"/>
          </a:p>
        </p:txBody>
      </p:sp>
      <p:sp>
        <p:nvSpPr>
          <p:cNvPr id="31746" name="Footer Placeholder 2">
            <a:extLst>
              <a:ext uri="{FF2B5EF4-FFF2-40B4-BE49-F238E27FC236}">
                <a16:creationId xmlns:a16="http://schemas.microsoft.com/office/drawing/2014/main" id="{4963DF9E-ED14-445E-AB56-7A1A73FDF66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i-FI" altLang="en-US"/>
              <a:t>H. Avakian, RGB Feb 5</a:t>
            </a:r>
            <a:endParaRPr lang="en-US" altLang="en-US"/>
          </a:p>
        </p:txBody>
      </p:sp>
      <p:sp>
        <p:nvSpPr>
          <p:cNvPr id="31747" name="Slide Number Placeholder 3">
            <a:extLst>
              <a:ext uri="{FF2B5EF4-FFF2-40B4-BE49-F238E27FC236}">
                <a16:creationId xmlns:a16="http://schemas.microsoft.com/office/drawing/2014/main" id="{785629C5-ECD5-4367-AE2C-3398BEFB817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A99871-C468-44F4-9FA6-38F9D4291C47}" type="slidenum">
              <a:rPr lang="en-US" altLang="en-US"/>
              <a:pPr/>
              <a:t>49</a:t>
            </a:fld>
            <a:endParaRPr lang="en-US" altLang="en-US"/>
          </a:p>
        </p:txBody>
      </p:sp>
      <p:sp>
        <p:nvSpPr>
          <p:cNvPr id="31748" name="TextBox 8">
            <a:extLst>
              <a:ext uri="{FF2B5EF4-FFF2-40B4-BE49-F238E27FC236}">
                <a16:creationId xmlns:a16="http://schemas.microsoft.com/office/drawing/2014/main" id="{B1C6DF5D-9B06-448D-96E5-1A9153BA094D}"/>
              </a:ext>
            </a:extLst>
          </p:cNvPr>
          <p:cNvSpPr txBox="1">
            <a:spLocks noChangeArrowheads="1"/>
          </p:cNvSpPr>
          <p:nvPr/>
        </p:nvSpPr>
        <p:spPr bwMode="auto">
          <a:xfrm>
            <a:off x="2438400" y="830263"/>
            <a:ext cx="406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RGB-inb+outbending (10%) </a:t>
            </a:r>
          </a:p>
        </p:txBody>
      </p:sp>
      <p:pic>
        <p:nvPicPr>
          <p:cNvPr id="31749" name="Picture 5">
            <a:extLst>
              <a:ext uri="{FF2B5EF4-FFF2-40B4-BE49-F238E27FC236}">
                <a16:creationId xmlns:a16="http://schemas.microsoft.com/office/drawing/2014/main" id="{989F7B23-ED39-4E0B-8987-9F2C08E8A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724025"/>
            <a:ext cx="38306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3">
            <a:extLst>
              <a:ext uri="{FF2B5EF4-FFF2-40B4-BE49-F238E27FC236}">
                <a16:creationId xmlns:a16="http://schemas.microsoft.com/office/drawing/2014/main" id="{3F48CE88-9698-4E6D-95DD-EA3938D9EDB6}"/>
              </a:ext>
            </a:extLst>
          </p:cNvPr>
          <p:cNvSpPr txBox="1">
            <a:spLocks noChangeArrowheads="1"/>
          </p:cNvSpPr>
          <p:nvPr/>
        </p:nvSpPr>
        <p:spPr bwMode="auto">
          <a:xfrm>
            <a:off x="131763" y="5297488"/>
            <a:ext cx="7640637" cy="707886"/>
          </a:xfrm>
          <a:prstGeom prst="rect">
            <a:avLst/>
          </a:prstGeom>
          <a:solidFill>
            <a:srgbClr val="FFFF00"/>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t>RGB </a:t>
            </a:r>
            <a:r>
              <a:rPr lang="en-US" altLang="en-US" sz="2000" dirty="0" err="1"/>
              <a:t>ed</a:t>
            </a:r>
            <a:r>
              <a:rPr lang="en-US" altLang="en-US" sz="2000" dirty="0" err="1">
                <a:sym typeface="Wingdings" panose="05000000000000000000" pitchFamily="2" charset="2"/>
              </a:rPr>
              <a:t></a:t>
            </a:r>
            <a:r>
              <a:rPr lang="en-US" altLang="en-US" sz="2000" dirty="0" err="1"/>
              <a:t>e’p</a:t>
            </a:r>
            <a:r>
              <a:rPr lang="en-US" altLang="en-US" sz="2000" dirty="0" err="1">
                <a:latin typeface="Symbol" panose="05050102010706020507" pitchFamily="18" charset="2"/>
              </a:rPr>
              <a:t>p</a:t>
            </a:r>
            <a:r>
              <a:rPr lang="en-US" altLang="en-US" sz="2000" dirty="0" err="1"/>
              <a:t>+X</a:t>
            </a:r>
            <a:r>
              <a:rPr lang="en-US" altLang="en-US" sz="2000" dirty="0"/>
              <a:t>  </a:t>
            </a:r>
            <a:r>
              <a:rPr lang="en-US" altLang="en-US" sz="2000" dirty="0" err="1"/>
              <a:t>ed</a:t>
            </a:r>
            <a:r>
              <a:rPr lang="en-US" altLang="en-US" sz="2000" dirty="0" err="1">
                <a:sym typeface="Wingdings" panose="05000000000000000000" pitchFamily="2" charset="2"/>
              </a:rPr>
              <a:t></a:t>
            </a:r>
            <a:r>
              <a:rPr lang="en-US" altLang="en-US" sz="2000" dirty="0" err="1"/>
              <a:t>e’n</a:t>
            </a:r>
            <a:r>
              <a:rPr lang="en-US" altLang="en-US" sz="2000" dirty="0" err="1">
                <a:latin typeface="Symbol" panose="05050102010706020507" pitchFamily="18" charset="2"/>
              </a:rPr>
              <a:t>p-</a:t>
            </a:r>
            <a:r>
              <a:rPr lang="en-US" altLang="en-US" sz="2000" dirty="0" err="1"/>
              <a:t>X</a:t>
            </a:r>
            <a:r>
              <a:rPr lang="en-US" altLang="en-US" sz="2000" dirty="0"/>
              <a:t>  seem to have opposite signs for low z crucial to have a good neutron ID !!!</a:t>
            </a:r>
          </a:p>
        </p:txBody>
      </p:sp>
      <p:pic>
        <p:nvPicPr>
          <p:cNvPr id="31751" name="Picture 6">
            <a:extLst>
              <a:ext uri="{FF2B5EF4-FFF2-40B4-BE49-F238E27FC236}">
                <a16:creationId xmlns:a16="http://schemas.microsoft.com/office/drawing/2014/main" id="{C2D9F5AB-C299-42F9-8A8D-10C44499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73238"/>
            <a:ext cx="32004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C45135A6-FC30-6F44-B1C0-B9C19AC43A1F}"/>
              </a:ext>
            </a:extLst>
          </p:cNvPr>
          <p:cNvCxnSpPr>
            <a:cxnSpLocks/>
          </p:cNvCxnSpPr>
          <p:nvPr/>
        </p:nvCxnSpPr>
        <p:spPr>
          <a:xfrm>
            <a:off x="4724400" y="2133600"/>
            <a:ext cx="25146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9BAC2D-04BE-41E6-8121-6B4355AC8539}"/>
              </a:ext>
            </a:extLst>
          </p:cNvPr>
          <p:cNvCxnSpPr>
            <a:cxnSpLocks/>
          </p:cNvCxnSpPr>
          <p:nvPr/>
        </p:nvCxnSpPr>
        <p:spPr>
          <a:xfrm>
            <a:off x="838200" y="2895600"/>
            <a:ext cx="29718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0B4CBAD-C4D9-DD4C-B6AF-CB7EDAE6C57F}"/>
              </a:ext>
            </a:extLst>
          </p:cNvPr>
          <p:cNvGraphicFramePr>
            <a:graphicFrameLocks noGrp="1"/>
          </p:cNvGraphicFramePr>
          <p:nvPr/>
        </p:nvGraphicFramePr>
        <p:xfrm>
          <a:off x="166253" y="1049338"/>
          <a:ext cx="7987147" cy="4396284"/>
        </p:xfrm>
        <a:graphic>
          <a:graphicData uri="http://schemas.openxmlformats.org/drawingml/2006/table">
            <a:tbl>
              <a:tblPr/>
              <a:tblGrid>
                <a:gridCol w="3703537">
                  <a:extLst>
                    <a:ext uri="{9D8B030D-6E8A-4147-A177-3AD203B41FA5}">
                      <a16:colId xmlns:a16="http://schemas.microsoft.com/office/drawing/2014/main" val="232305082"/>
                    </a:ext>
                  </a:extLst>
                </a:gridCol>
                <a:gridCol w="713935">
                  <a:extLst>
                    <a:ext uri="{9D8B030D-6E8A-4147-A177-3AD203B41FA5}">
                      <a16:colId xmlns:a16="http://schemas.microsoft.com/office/drawing/2014/main" val="127404121"/>
                    </a:ext>
                  </a:extLst>
                </a:gridCol>
                <a:gridCol w="713935">
                  <a:extLst>
                    <a:ext uri="{9D8B030D-6E8A-4147-A177-3AD203B41FA5}">
                      <a16:colId xmlns:a16="http://schemas.microsoft.com/office/drawing/2014/main" val="25967306"/>
                    </a:ext>
                  </a:extLst>
                </a:gridCol>
                <a:gridCol w="713935">
                  <a:extLst>
                    <a:ext uri="{9D8B030D-6E8A-4147-A177-3AD203B41FA5}">
                      <a16:colId xmlns:a16="http://schemas.microsoft.com/office/drawing/2014/main" val="4225365235"/>
                    </a:ext>
                  </a:extLst>
                </a:gridCol>
                <a:gridCol w="713935">
                  <a:extLst>
                    <a:ext uri="{9D8B030D-6E8A-4147-A177-3AD203B41FA5}">
                      <a16:colId xmlns:a16="http://schemas.microsoft.com/office/drawing/2014/main" val="3458787766"/>
                    </a:ext>
                  </a:extLst>
                </a:gridCol>
                <a:gridCol w="713935">
                  <a:extLst>
                    <a:ext uri="{9D8B030D-6E8A-4147-A177-3AD203B41FA5}">
                      <a16:colId xmlns:a16="http://schemas.microsoft.com/office/drawing/2014/main" val="1141673026"/>
                    </a:ext>
                  </a:extLst>
                </a:gridCol>
                <a:gridCol w="713935">
                  <a:extLst>
                    <a:ext uri="{9D8B030D-6E8A-4147-A177-3AD203B41FA5}">
                      <a16:colId xmlns:a16="http://schemas.microsoft.com/office/drawing/2014/main" val="1675062739"/>
                    </a:ext>
                  </a:extLst>
                </a:gridCol>
              </a:tblGrid>
              <a:tr h="399604">
                <a:tc>
                  <a:txBody>
                    <a:bodyPr/>
                    <a:lstStyle/>
                    <a:p>
                      <a:pPr algn="l" fontAlgn="ctr"/>
                      <a:r>
                        <a:rPr lang="en-US" sz="1600" b="1" i="0" u="none" strike="noStrike" dirty="0">
                          <a:solidFill>
                            <a:srgbClr val="000000"/>
                          </a:solidFill>
                          <a:effectLst/>
                          <a:latin typeface="Arial Narrow" panose="020B060602020203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12343965"/>
                  </a:ext>
                </a:extLst>
              </a:tr>
              <a:tr h="399604">
                <a:tc>
                  <a:txBody>
                    <a:bodyPr/>
                    <a:lstStyle/>
                    <a:p>
                      <a:pPr algn="l" fontAlgn="ctr"/>
                      <a:r>
                        <a:rPr lang="en-US" sz="1600" b="0" i="0" u="none" strike="noStrike">
                          <a:solidFill>
                            <a:srgbClr val="000000"/>
                          </a:solidFill>
                          <a:effectLst/>
                          <a:latin typeface="Arial Narrow" panose="020B0606020202030204" pitchFamily="34" charset="0"/>
                        </a:rPr>
                        <a:t>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029552378"/>
                  </a:ext>
                </a:extLst>
              </a:tr>
              <a:tr h="399604">
                <a:tc>
                  <a:txBody>
                    <a:bodyPr/>
                    <a:lstStyle/>
                    <a:p>
                      <a:pPr algn="l" fontAlgn="ctr"/>
                      <a:r>
                        <a:rPr lang="en-US" sz="1600" b="0" i="0" u="none" strike="noStrike">
                          <a:solidFill>
                            <a:srgbClr val="000000"/>
                          </a:solidFill>
                          <a:effectLst/>
                          <a:latin typeface="Arial Narrow" panose="020B0606020202030204" pitchFamily="34" charset="0"/>
                        </a:rPr>
                        <a:t>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01726058"/>
                  </a:ext>
                </a:extLst>
              </a:tr>
              <a:tr h="399604">
                <a:tc>
                  <a:txBody>
                    <a:bodyPr/>
                    <a:lstStyle/>
                    <a:p>
                      <a:pPr algn="l" fontAlgn="ctr"/>
                      <a:r>
                        <a:rPr lang="en-US" sz="1600" b="0" i="0" u="none" strike="noStrike" dirty="0">
                          <a:solidFill>
                            <a:srgbClr val="000000"/>
                          </a:solidFill>
                          <a:effectLst/>
                          <a:latin typeface="Arial Narrow" panose="020B0606020202030204" pitchFamily="34" charset="0"/>
                        </a:rPr>
                        <a:t>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2512671"/>
                  </a:ext>
                </a:extLst>
              </a:tr>
              <a:tr h="400246">
                <a:tc>
                  <a:txBody>
                    <a:bodyPr/>
                    <a:lstStyle/>
                    <a:p>
                      <a:pPr algn="l" fontAlgn="ctr"/>
                      <a:r>
                        <a:rPr lang="en-US" sz="1600" b="0" i="0" u="none" strike="noStrike">
                          <a:solidFill>
                            <a:srgbClr val="000000"/>
                          </a:solidFill>
                          <a:effectLst/>
                          <a:latin typeface="Arial Narrow" panose="020B0606020202030204" pitchFamily="34" charset="0"/>
                        </a:rPr>
                        <a:t>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91213242"/>
                  </a:ext>
                </a:extLst>
              </a:tr>
              <a:tr h="399604">
                <a:tc>
                  <a:txBody>
                    <a:bodyPr/>
                    <a:lstStyle/>
                    <a:p>
                      <a:pPr algn="l" fontAlgn="ctr"/>
                      <a:r>
                        <a:rPr lang="en-US" sz="1600" b="0" i="0" u="none" strike="noStrike">
                          <a:solidFill>
                            <a:srgbClr val="000000"/>
                          </a:solidFill>
                          <a:effectLst/>
                          <a:latin typeface="Arial Narrow" panose="020B0606020202030204" pitchFamily="34" charset="0"/>
                        </a:rPr>
                        <a:t>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51051206"/>
                  </a:ext>
                </a:extLst>
              </a:tr>
              <a:tr h="799206">
                <a:tc>
                  <a:txBody>
                    <a:bodyPr/>
                    <a:lstStyle/>
                    <a:p>
                      <a:pPr algn="l" fontAlgn="ctr"/>
                      <a:r>
                        <a:rPr lang="en-US" sz="1600" b="0" i="0" u="none" strike="noStrike">
                          <a:solidFill>
                            <a:srgbClr val="000000"/>
                          </a:solidFill>
                          <a:effectLst/>
                          <a:latin typeface="Arial Narrow" panose="020B0606020202030204" pitchFamily="34" charset="0"/>
                        </a:rPr>
                        <a:t>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0339982"/>
                  </a:ext>
                </a:extLst>
              </a:tr>
              <a:tr h="399604">
                <a:tc>
                  <a:txBody>
                    <a:bodyPr/>
                    <a:lstStyle/>
                    <a:p>
                      <a:pPr algn="l" fontAlgn="ctr"/>
                      <a:r>
                        <a:rPr lang="en-US" sz="1600" b="1" i="0" u="none" strike="noStrike">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986392541"/>
                  </a:ext>
                </a:extLst>
              </a:tr>
              <a:tr h="399604">
                <a:tc>
                  <a:txBody>
                    <a:bodyPr/>
                    <a:lstStyle/>
                    <a:p>
                      <a:pPr algn="l" fontAlgn="ctr"/>
                      <a:r>
                        <a:rPr lang="en-US" sz="1600" b="1" i="0" u="none" strike="noStrike">
                          <a:solidFill>
                            <a:srgbClr val="000000"/>
                          </a:solidFill>
                          <a:effectLst/>
                          <a:latin typeface="Arial Narrow" panose="020B0606020202030204" pitchFamily="34" charset="0"/>
                        </a:rPr>
                        <a:t>Total Experiments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a:solidFill>
                            <a:srgbClr val="000000"/>
                          </a:solidFill>
                          <a:effectLst/>
                          <a:latin typeface="Arial Narrow" panose="020B0606020202030204" pitchFamily="34" charset="0"/>
                        </a:rPr>
                        <a:t>27.5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6776628"/>
                  </a:ext>
                </a:extLst>
              </a:tr>
              <a:tr h="399604">
                <a:tc>
                  <a:txBody>
                    <a:bodyPr/>
                    <a:lstStyle/>
                    <a:p>
                      <a:pPr algn="l" fontAlgn="ctr"/>
                      <a:r>
                        <a:rPr lang="en-US" sz="1600" b="1" i="0" u="none" strike="noStrike">
                          <a:solidFill>
                            <a:srgbClr val="000000"/>
                          </a:solidFill>
                          <a:effectLst/>
                          <a:latin typeface="Arial Narrow" panose="020B0606020202030204" pitchFamily="34" charset="0"/>
                        </a:rPr>
                        <a:t>Total Experiments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17.2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6178845"/>
                  </a:ext>
                </a:extLst>
              </a:tr>
            </a:tbl>
          </a:graphicData>
        </a:graphic>
      </p:graphicFrame>
      <p:sp>
        <p:nvSpPr>
          <p:cNvPr id="36956" name="Rectangle 2">
            <a:extLst>
              <a:ext uri="{FF2B5EF4-FFF2-40B4-BE49-F238E27FC236}">
                <a16:creationId xmlns:a16="http://schemas.microsoft.com/office/drawing/2014/main" id="{87959FFF-5C88-574A-8C58-12B9F236B939}"/>
              </a:ext>
            </a:extLst>
          </p:cNvPr>
          <p:cNvSpPr>
            <a:spLocks noChangeArrowheads="1"/>
          </p:cNvSpPr>
          <p:nvPr/>
        </p:nvSpPr>
        <p:spPr bwMode="auto">
          <a:xfrm>
            <a:off x="0" y="762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b" hangingPunct="1"/>
            <a:r>
              <a:rPr lang="en-US" altLang="en-US" sz="3000" b="1">
                <a:solidFill>
                  <a:srgbClr val="000000"/>
                </a:solidFill>
              </a:rPr>
              <a:t>12 GeV Approved Experiments by Physics Topics</a:t>
            </a:r>
          </a:p>
        </p:txBody>
      </p:sp>
      <p:sp>
        <p:nvSpPr>
          <p:cNvPr id="5" name="Rectangle 4">
            <a:extLst>
              <a:ext uri="{FF2B5EF4-FFF2-40B4-BE49-F238E27FC236}">
                <a16:creationId xmlns:a16="http://schemas.microsoft.com/office/drawing/2014/main" id="{DF00E740-67C5-4647-841B-673649CC4C82}"/>
              </a:ext>
            </a:extLst>
          </p:cNvPr>
          <p:cNvSpPr>
            <a:spLocks noChangeArrowheads="1"/>
          </p:cNvSpPr>
          <p:nvPr/>
        </p:nvSpPr>
        <p:spPr bwMode="auto">
          <a:xfrm>
            <a:off x="117328" y="2261642"/>
            <a:ext cx="8036071" cy="1133475"/>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mn-lt"/>
              <a:ea typeface="ＭＳ Ｐゴシック" charset="0"/>
              <a:cs typeface="ＭＳ Ｐゴシック" charset="0"/>
            </a:endParaRPr>
          </a:p>
        </p:txBody>
      </p:sp>
      <p:sp>
        <p:nvSpPr>
          <p:cNvPr id="36958" name="Slide Number Placeholder 6">
            <a:extLst>
              <a:ext uri="{FF2B5EF4-FFF2-40B4-BE49-F238E27FC236}">
                <a16:creationId xmlns:a16="http://schemas.microsoft.com/office/drawing/2014/main" id="{6B6F8D5F-5298-0448-991D-C5C12D6933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D0E29B-655D-C847-B784-E1D805E6AFDA}" type="slidenum">
              <a:rPr lang="en-US" altLang="en-US" sz="1400"/>
              <a:pPr/>
              <a:t>5</a:t>
            </a:fld>
            <a:endParaRPr lang="en-US" altLang="en-US" sz="1400"/>
          </a:p>
        </p:txBody>
      </p:sp>
      <p:sp>
        <p:nvSpPr>
          <p:cNvPr id="9" name="Rectangle 8">
            <a:extLst>
              <a:ext uri="{FF2B5EF4-FFF2-40B4-BE49-F238E27FC236}">
                <a16:creationId xmlns:a16="http://schemas.microsoft.com/office/drawing/2014/main" id="{03E690A1-5CF2-CD43-8247-2CE94E44D677}"/>
              </a:ext>
            </a:extLst>
          </p:cNvPr>
          <p:cNvSpPr>
            <a:spLocks noChangeArrowheads="1"/>
          </p:cNvSpPr>
          <p:nvPr/>
        </p:nvSpPr>
        <p:spPr bwMode="auto">
          <a:xfrm>
            <a:off x="122237" y="1832551"/>
            <a:ext cx="8031161" cy="2341563"/>
          </a:xfrm>
          <a:prstGeom prst="rect">
            <a:avLst/>
          </a:prstGeom>
          <a:noFill/>
          <a:ln w="38100">
            <a:solidFill>
              <a:srgbClr val="FF0000"/>
            </a:solidFill>
            <a:prstDash val="sysDash"/>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mn-lt"/>
              <a:ea typeface="ＭＳ Ｐゴシック" charset="0"/>
              <a:cs typeface="ＭＳ Ｐゴシック" charset="0"/>
            </a:endParaRPr>
          </a:p>
        </p:txBody>
      </p:sp>
      <p:sp>
        <p:nvSpPr>
          <p:cNvPr id="36961" name="TextBox 2">
            <a:extLst>
              <a:ext uri="{FF2B5EF4-FFF2-40B4-BE49-F238E27FC236}">
                <a16:creationId xmlns:a16="http://schemas.microsoft.com/office/drawing/2014/main" id="{31A5EBEA-B342-9141-820D-E6728EB09AB0}"/>
              </a:ext>
            </a:extLst>
          </p:cNvPr>
          <p:cNvSpPr txBox="1">
            <a:spLocks noChangeArrowheads="1"/>
          </p:cNvSpPr>
          <p:nvPr/>
        </p:nvSpPr>
        <p:spPr bwMode="auto">
          <a:xfrm>
            <a:off x="101167" y="5549900"/>
            <a:ext cx="8610600" cy="10160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JLab 2015 Science &amp; Technology  review closeout bullets:</a:t>
            </a:r>
          </a:p>
          <a:p>
            <a:pPr eaLnBrk="1" hangingPunct="1">
              <a:buFontTx/>
              <a:buChar char="•"/>
            </a:pPr>
            <a:r>
              <a:rPr lang="en-US" altLang="en-US" sz="1600"/>
              <a:t>develop </a:t>
            </a:r>
            <a:r>
              <a:rPr lang="en-US" altLang="en-US" sz="1400"/>
              <a:t>an integrated picture of what measurements are necessary and will be conducted in determining the GPDs and TMDs </a:t>
            </a:r>
          </a:p>
          <a:p>
            <a:pPr eaLnBrk="1" hangingPunct="1">
              <a:buFontTx/>
              <a:buChar char="•"/>
            </a:pPr>
            <a:r>
              <a:rPr lang="en-US" altLang="en-US" sz="1400"/>
              <a:t>develop milestones for extraction of GPDs and TMDs from experiment </a:t>
            </a:r>
          </a:p>
        </p:txBody>
      </p:sp>
      <p:sp>
        <p:nvSpPr>
          <p:cNvPr id="36962" name="TextBox 10">
            <a:extLst>
              <a:ext uri="{FF2B5EF4-FFF2-40B4-BE49-F238E27FC236}">
                <a16:creationId xmlns:a16="http://schemas.microsoft.com/office/drawing/2014/main" id="{75FB8D0F-42FF-3F42-B3D4-AFAA12F04C86}"/>
              </a:ext>
            </a:extLst>
          </p:cNvPr>
          <p:cNvSpPr txBox="1">
            <a:spLocks noChangeArrowheads="1"/>
          </p:cNvSpPr>
          <p:nvPr/>
        </p:nvSpPr>
        <p:spPr bwMode="auto">
          <a:xfrm>
            <a:off x="8229600" y="4191000"/>
            <a:ext cx="936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~10 </a:t>
            </a:r>
          </a:p>
          <a:p>
            <a:r>
              <a:rPr lang="en-US" altLang="en-US"/>
              <a:t>years</a:t>
            </a:r>
          </a:p>
        </p:txBody>
      </p:sp>
      <p:pic>
        <p:nvPicPr>
          <p:cNvPr id="36963" name="Picture 34" descr="newlogo">
            <a:extLst>
              <a:ext uri="{FF2B5EF4-FFF2-40B4-BE49-F238E27FC236}">
                <a16:creationId xmlns:a16="http://schemas.microsoft.com/office/drawing/2014/main" id="{BB7E2100-4B30-2F4B-8A05-2BD9427E4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33400"/>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49E16F-3B45-3F4C-8598-1B2186BC036A}"/>
              </a:ext>
            </a:extLst>
          </p:cNvPr>
          <p:cNvSpPr txBox="1"/>
          <p:nvPr/>
        </p:nvSpPr>
        <p:spPr>
          <a:xfrm>
            <a:off x="685800" y="1049337"/>
            <a:ext cx="2095445" cy="369332"/>
          </a:xfrm>
          <a:prstGeom prst="rect">
            <a:avLst/>
          </a:prstGeom>
          <a:noFill/>
        </p:spPr>
        <p:txBody>
          <a:bodyPr wrap="none" rtlCol="0">
            <a:spAutoFit/>
          </a:bodyPr>
          <a:lstStyle/>
          <a:p>
            <a:r>
              <a:rPr lang="en-US" sz="1800" dirty="0"/>
              <a:t>(status: May 2021)</a:t>
            </a:r>
          </a:p>
        </p:txBody>
      </p:sp>
      <p:sp>
        <p:nvSpPr>
          <p:cNvPr id="3" name="Footer Placeholder 2">
            <a:extLst>
              <a:ext uri="{FF2B5EF4-FFF2-40B4-BE49-F238E27FC236}">
                <a16:creationId xmlns:a16="http://schemas.microsoft.com/office/drawing/2014/main" id="{6C3D83D0-6A3F-4A24-801B-2B8E207CEFE7}"/>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3618571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459740" y="2998951"/>
            <a:ext cx="1517196" cy="1349212"/>
          </a:xfrm>
          <a:prstGeom prst="roundRect">
            <a:avLst/>
          </a:prstGeom>
          <a:solidFill>
            <a:schemeClr val="accent2">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p:cNvSpPr txBox="1"/>
          <p:nvPr/>
        </p:nvSpPr>
        <p:spPr>
          <a:xfrm>
            <a:off x="105719" y="83385"/>
            <a:ext cx="7330300" cy="646331"/>
          </a:xfrm>
          <a:prstGeom prst="rect">
            <a:avLst/>
          </a:prstGeom>
          <a:noFill/>
        </p:spPr>
        <p:txBody>
          <a:bodyPr wrap="square" rtlCol="0">
            <a:spAutoFit/>
          </a:bodyPr>
          <a:lstStyle/>
          <a:p>
            <a:r>
              <a:rPr lang="en-US" sz="3200" dirty="0">
                <a:cs typeface="Arial" panose="020B0604020202020204" pitchFamily="34" charset="0"/>
              </a:rPr>
              <a:t>Hall-A:DVCS off the neutron (</a:t>
            </a:r>
            <a:r>
              <a:rPr lang="en-US" sz="3200" dirty="0" err="1">
                <a:cs typeface="Arial" panose="020B0604020202020204" pitchFamily="34" charset="0"/>
              </a:rPr>
              <a:t>en</a:t>
            </a:r>
            <a:r>
              <a:rPr lang="en-US" sz="3200" dirty="0" err="1">
                <a:cs typeface="Arial" panose="020B0604020202020204" pitchFamily="34" charset="0"/>
                <a:sym typeface="Symbol" panose="05050102010706020507" pitchFamily="18" charset="2"/>
              </a:rPr>
              <a:t>en</a:t>
            </a:r>
            <a:r>
              <a:rPr lang="en-US" sz="3600" dirty="0" err="1">
                <a:latin typeface="Symbol" pitchFamily="2" charset="2"/>
                <a:cs typeface="Arial" panose="020B0604020202020204" pitchFamily="34" charset="0"/>
                <a:sym typeface="Symbol" panose="05050102010706020507" pitchFamily="18" charset="2"/>
              </a:rPr>
              <a:t>g</a:t>
            </a:r>
            <a:r>
              <a:rPr lang="en-US" sz="3200" dirty="0">
                <a:cs typeface="Arial" panose="020B0604020202020204" pitchFamily="34" charset="0"/>
                <a:sym typeface="Symbol" panose="05050102010706020507" pitchFamily="18" charset="2"/>
              </a:rPr>
              <a:t>)</a:t>
            </a:r>
            <a:endParaRPr lang="en-US" sz="3200" dirty="0">
              <a:cs typeface="Arial" panose="020B0604020202020204" pitchFamily="34" charset="0"/>
            </a:endParaRPr>
          </a:p>
        </p:txBody>
      </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719" y="2433105"/>
            <a:ext cx="3272054" cy="3254248"/>
          </a:xfrm>
          <a:prstGeom prst="rect">
            <a:avLst/>
          </a:prstGeom>
        </p:spPr>
      </p:pic>
      <p:pic>
        <p:nvPicPr>
          <p:cNvPr id="4" name="Picture 3"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r="498" b="2617"/>
          <a:stretch/>
        </p:blipFill>
        <p:spPr>
          <a:xfrm>
            <a:off x="1111859" y="2597430"/>
            <a:ext cx="1259773" cy="548713"/>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25" y="894619"/>
            <a:ext cx="4703911" cy="344835"/>
          </a:xfrm>
          <a:prstGeom prst="rect">
            <a:avLst/>
          </a:prstGeom>
        </p:spPr>
      </p:pic>
      <p:sp>
        <p:nvSpPr>
          <p:cNvPr id="25" name="TextBox 24"/>
          <p:cNvSpPr txBox="1"/>
          <p:nvPr/>
        </p:nvSpPr>
        <p:spPr>
          <a:xfrm>
            <a:off x="2104473" y="3107169"/>
            <a:ext cx="1441494" cy="461665"/>
          </a:xfrm>
          <a:prstGeom prst="rect">
            <a:avLst/>
          </a:prstGeom>
          <a:noFill/>
        </p:spPr>
        <p:txBody>
          <a:bodyPr wrap="square" rtlCol="0">
            <a:spAutoFit/>
          </a:bodyPr>
          <a:lstStyle/>
          <a:p>
            <a:pPr algn="ctr"/>
            <a:r>
              <a:rPr lang="en-US" sz="1200" dirty="0" err="1">
                <a:latin typeface="Comic Sans MS" panose="030F0702030302020204" pitchFamily="66" charset="0"/>
              </a:rPr>
              <a:t>x</a:t>
            </a:r>
            <a:r>
              <a:rPr lang="en-US" sz="1200" baseline="-25000" dirty="0" err="1">
                <a:latin typeface="Comic Sans MS" panose="030F0702030302020204" pitchFamily="66" charset="0"/>
              </a:rPr>
              <a:t>B</a:t>
            </a:r>
            <a:r>
              <a:rPr lang="en-US" sz="1200" dirty="0">
                <a:latin typeface="Comic Sans MS" panose="030F0702030302020204" pitchFamily="66" charset="0"/>
              </a:rPr>
              <a:t>=0.36</a:t>
            </a:r>
          </a:p>
          <a:p>
            <a:pPr algn="ctr"/>
            <a:r>
              <a:rPr lang="en-US" sz="1200" dirty="0">
                <a:latin typeface="Comic Sans MS" panose="030F0702030302020204" pitchFamily="66" charset="0"/>
              </a:rPr>
              <a:t>Q</a:t>
            </a:r>
            <a:r>
              <a:rPr lang="en-US" sz="1200" baseline="30000" dirty="0">
                <a:latin typeface="Comic Sans MS" panose="030F0702030302020204" pitchFamily="66" charset="0"/>
              </a:rPr>
              <a:t>2</a:t>
            </a:r>
            <a:r>
              <a:rPr lang="en-US" sz="1200" dirty="0">
                <a:latin typeface="Comic Sans MS" panose="030F0702030302020204" pitchFamily="66" charset="0"/>
              </a:rPr>
              <a:t>=1.75 GeV</a:t>
            </a:r>
            <a:r>
              <a:rPr lang="en-US" sz="1200" baseline="30000" dirty="0">
                <a:latin typeface="Comic Sans MS" panose="030F0702030302020204" pitchFamily="66" charset="0"/>
              </a:rPr>
              <a:t>2</a:t>
            </a:r>
          </a:p>
        </p:txBody>
      </p:sp>
      <p:sp>
        <p:nvSpPr>
          <p:cNvPr id="15" name="TextBox 14"/>
          <p:cNvSpPr txBox="1"/>
          <p:nvPr/>
        </p:nvSpPr>
        <p:spPr>
          <a:xfrm>
            <a:off x="105719" y="1329237"/>
            <a:ext cx="4871217" cy="866904"/>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200" dirty="0" err="1">
                <a:latin typeface="Comic Sans MS" panose="030F0702030302020204" pitchFamily="66" charset="0"/>
              </a:rPr>
              <a:t>JLab</a:t>
            </a:r>
            <a:r>
              <a:rPr lang="en-US" sz="1200" dirty="0">
                <a:latin typeface="Comic Sans MS" panose="030F0702030302020204" pitchFamily="66" charset="0"/>
              </a:rPr>
              <a:t> Hall A experiment E08-025: DVCS off an LD2 target</a:t>
            </a:r>
          </a:p>
          <a:p>
            <a:pPr marL="214313" indent="-214313">
              <a:spcAft>
                <a:spcPts val="450"/>
              </a:spcAft>
              <a:buFont typeface="Arial" panose="020B0604020202020204" pitchFamily="34" charset="0"/>
              <a:buChar char="•"/>
            </a:pPr>
            <a:r>
              <a:rPr lang="en-US" sz="1200" dirty="0">
                <a:latin typeface="Comic Sans MS" panose="030F0702030302020204" pitchFamily="66" charset="0"/>
              </a:rPr>
              <a:t>Quasi-free </a:t>
            </a:r>
            <a:r>
              <a:rPr lang="en-US" sz="1200" i="1" dirty="0">
                <a:latin typeface="Comic Sans MS" panose="030F0702030302020204" pitchFamily="66" charset="0"/>
              </a:rPr>
              <a:t>p</a:t>
            </a:r>
            <a:r>
              <a:rPr lang="en-US" sz="1200" dirty="0">
                <a:latin typeface="Comic Sans MS" panose="030F0702030302020204" pitchFamily="66" charset="0"/>
              </a:rPr>
              <a:t> events subtracted using normalized LH2 data</a:t>
            </a:r>
          </a:p>
          <a:p>
            <a:pPr marL="214313" indent="-214313">
              <a:spcAft>
                <a:spcPts val="450"/>
              </a:spcAft>
              <a:buFont typeface="Arial" panose="020B0604020202020204" pitchFamily="34" charset="0"/>
              <a:buChar char="•"/>
            </a:pPr>
            <a:r>
              <a:rPr lang="en-US" sz="1200" dirty="0">
                <a:latin typeface="Comic Sans MS" panose="030F0702030302020204" pitchFamily="66" charset="0"/>
              </a:rPr>
              <a:t>Coherent DVCS off </a:t>
            </a:r>
            <a:r>
              <a:rPr lang="en-US" sz="1200" i="1" dirty="0">
                <a:latin typeface="Comic Sans MS" panose="030F0702030302020204" pitchFamily="66" charset="0"/>
              </a:rPr>
              <a:t>d</a:t>
            </a:r>
            <a:r>
              <a:rPr lang="en-US" sz="1200" dirty="0">
                <a:latin typeface="Comic Sans MS" panose="030F0702030302020204" pitchFamily="66" charset="0"/>
              </a:rPr>
              <a:t> separated using </a:t>
            </a:r>
            <a:r>
              <a:rPr lang="en-US" sz="1200" i="1" dirty="0" err="1">
                <a:latin typeface="Comic Sans MS" panose="030F0702030302020204" pitchFamily="66" charset="0"/>
              </a:rPr>
              <a:t>ed</a:t>
            </a:r>
            <a:r>
              <a:rPr lang="en-US" sz="1200" i="1" dirty="0">
                <a:latin typeface="Comic Sans MS" panose="030F0702030302020204" pitchFamily="66" charset="0"/>
                <a:sym typeface="Symbol" panose="05050102010706020507" pitchFamily="18" charset="2"/>
              </a:rPr>
              <a:t>  </a:t>
            </a:r>
            <a:r>
              <a:rPr lang="en-US" sz="1200" i="1" dirty="0" err="1">
                <a:latin typeface="Comic Sans MS" panose="030F0702030302020204" pitchFamily="66" charset="0"/>
                <a:sym typeface="Symbol" panose="05050102010706020507" pitchFamily="18" charset="2"/>
              </a:rPr>
              <a:t>e</a:t>
            </a:r>
            <a:r>
              <a:rPr lang="en-US" sz="1800" i="1" dirty="0" err="1">
                <a:latin typeface="Symbol" panose="05050102010706020507" pitchFamily="18" charset="2"/>
                <a:sym typeface="Symbol" panose="05050102010706020507" pitchFamily="18" charset="2"/>
              </a:rPr>
              <a:t>g</a:t>
            </a:r>
            <a:r>
              <a:rPr lang="en-US" sz="1800" i="1" dirty="0">
                <a:latin typeface="Symbol" panose="05050102010706020507" pitchFamily="18" charset="2"/>
                <a:sym typeface="Symbol" panose="05050102010706020507" pitchFamily="18" charset="2"/>
              </a:rPr>
              <a:t> </a:t>
            </a:r>
            <a:r>
              <a:rPr lang="en-US" sz="1200" i="1" dirty="0">
                <a:latin typeface="Comic Sans MS" panose="030F0702030302020204" pitchFamily="66" charset="0"/>
                <a:sym typeface="Symbol" panose="05050102010706020507" pitchFamily="18" charset="2"/>
              </a:rPr>
              <a:t>X </a:t>
            </a:r>
            <a:r>
              <a:rPr lang="en-US" sz="1200" dirty="0">
                <a:latin typeface="Comic Sans MS" panose="030F0702030302020204" pitchFamily="66" charset="0"/>
              </a:rPr>
              <a:t>missing mass</a:t>
            </a:r>
          </a:p>
        </p:txBody>
      </p:sp>
      <p:pic>
        <p:nvPicPr>
          <p:cNvPr id="17" name="Picture 16" descr="Screen Clipping"/>
          <p:cNvPicPr>
            <a:picLocks noChangeAspect="1"/>
          </p:cNvPicPr>
          <p:nvPr/>
        </p:nvPicPr>
        <p:blipFill rotWithShape="1">
          <a:blip r:embed="rId6">
            <a:extLst>
              <a:ext uri="{28A0092B-C50C-407E-A947-70E740481C1C}">
                <a14:useLocalDpi xmlns:a14="http://schemas.microsoft.com/office/drawing/2010/main" val="0"/>
              </a:ext>
            </a:extLst>
          </a:blip>
          <a:srcRect t="1316"/>
          <a:stretch/>
        </p:blipFill>
        <p:spPr>
          <a:xfrm>
            <a:off x="5078781" y="881241"/>
            <a:ext cx="3862686" cy="4052888"/>
          </a:xfrm>
          <a:prstGeom prst="rect">
            <a:avLst/>
          </a:prstGeom>
        </p:spPr>
      </p:pic>
      <p:sp>
        <p:nvSpPr>
          <p:cNvPr id="27" name="TextBox 26"/>
          <p:cNvSpPr txBox="1"/>
          <p:nvPr/>
        </p:nvSpPr>
        <p:spPr>
          <a:xfrm>
            <a:off x="3391394" y="2998951"/>
            <a:ext cx="1687387" cy="1338828"/>
          </a:xfrm>
          <a:prstGeom prst="rect">
            <a:avLst/>
          </a:prstGeom>
          <a:noFill/>
        </p:spPr>
        <p:txBody>
          <a:bodyPr wrap="square" rtlCol="0">
            <a:spAutoFit/>
          </a:bodyPr>
          <a:lstStyle/>
          <a:p>
            <a:pPr marL="214313" indent="-214313">
              <a:spcAft>
                <a:spcPts val="900"/>
              </a:spcAft>
              <a:buFont typeface="Wingdings" panose="05000000000000000000" pitchFamily="2" charset="2"/>
              <a:buChar char="Ø"/>
            </a:pPr>
            <a:r>
              <a:rPr lang="en-US" sz="1050" dirty="0">
                <a:latin typeface="Comic Sans MS" panose="030F0702030302020204" pitchFamily="66" charset="0"/>
              </a:rPr>
              <a:t>1</a:t>
            </a:r>
            <a:r>
              <a:rPr lang="en-US" sz="1050" baseline="30000" dirty="0">
                <a:latin typeface="Comic Sans MS" panose="030F0702030302020204" pitchFamily="66" charset="0"/>
              </a:rPr>
              <a:t>st</a:t>
            </a:r>
            <a:r>
              <a:rPr lang="en-US" sz="1050" dirty="0">
                <a:latin typeface="Comic Sans MS" panose="030F0702030302020204" pitchFamily="66" charset="0"/>
              </a:rPr>
              <a:t> observation of DVCS off the neutron</a:t>
            </a:r>
          </a:p>
          <a:p>
            <a:pPr marL="214313" indent="-214313">
              <a:spcAft>
                <a:spcPts val="900"/>
              </a:spcAft>
              <a:buFont typeface="Wingdings" panose="05000000000000000000" pitchFamily="2" charset="2"/>
              <a:buChar char="Ø"/>
            </a:pPr>
            <a:r>
              <a:rPr lang="en-US" sz="1050" dirty="0">
                <a:latin typeface="Comic Sans MS" panose="030F0702030302020204" pitchFamily="66" charset="0"/>
              </a:rPr>
              <a:t>Sizeable cross section (significantly larger than BH)</a:t>
            </a:r>
          </a:p>
        </p:txBody>
      </p:sp>
      <p:sp>
        <p:nvSpPr>
          <p:cNvPr id="29" name="TextBox 28"/>
          <p:cNvSpPr txBox="1"/>
          <p:nvPr/>
        </p:nvSpPr>
        <p:spPr>
          <a:xfrm>
            <a:off x="8271" y="5723752"/>
            <a:ext cx="3047180" cy="276999"/>
          </a:xfrm>
          <a:prstGeom prst="rect">
            <a:avLst/>
          </a:prstGeom>
          <a:noFill/>
        </p:spPr>
        <p:txBody>
          <a:bodyPr wrap="square" rtlCol="0">
            <a:spAutoFit/>
          </a:bodyPr>
          <a:lstStyle/>
          <a:p>
            <a:r>
              <a:rPr lang="en-US" sz="1200" dirty="0">
                <a:solidFill>
                  <a:srgbClr val="7030A0"/>
                </a:solidFill>
                <a:latin typeface="Comic Sans MS" panose="030F0702030302020204" pitchFamily="66" charset="0"/>
              </a:rPr>
              <a:t>Nature Physics 16, 191 (2020)</a:t>
            </a:r>
          </a:p>
        </p:txBody>
      </p:sp>
      <p:sp>
        <p:nvSpPr>
          <p:cNvPr id="16" name="Rectangle 15">
            <a:extLst>
              <a:ext uri="{FF2B5EF4-FFF2-40B4-BE49-F238E27FC236}">
                <a16:creationId xmlns:a16="http://schemas.microsoft.com/office/drawing/2014/main" id="{D31F751A-A9A3-D24F-A0FF-A23C15D999F1}"/>
              </a:ext>
            </a:extLst>
          </p:cNvPr>
          <p:cNvSpPr/>
          <p:nvPr/>
        </p:nvSpPr>
        <p:spPr>
          <a:xfrm>
            <a:off x="7459327" y="354310"/>
            <a:ext cx="1524000" cy="338554"/>
          </a:xfrm>
          <a:prstGeom prst="rect">
            <a:avLst/>
          </a:prstGeom>
        </p:spPr>
        <p:txBody>
          <a:bodyPr wrap="square">
            <a:spAutoFit/>
          </a:bodyPr>
          <a:lstStyle/>
          <a:p>
            <a:r>
              <a:rPr lang="en-US" sz="1600" dirty="0">
                <a:solidFill>
                  <a:srgbClr val="202124"/>
                </a:solidFill>
                <a:latin typeface="Roboto" panose="02000000000000000000" pitchFamily="2" charset="0"/>
              </a:rPr>
              <a:t>C.M. Camacho</a:t>
            </a:r>
            <a:endParaRPr lang="en-US" dirty="0"/>
          </a:p>
        </p:txBody>
      </p:sp>
      <p:sp>
        <p:nvSpPr>
          <p:cNvPr id="2" name="TextBox 1">
            <a:extLst>
              <a:ext uri="{FF2B5EF4-FFF2-40B4-BE49-F238E27FC236}">
                <a16:creationId xmlns:a16="http://schemas.microsoft.com/office/drawing/2014/main" id="{8980883B-5D34-CF42-A1CF-BBDBE68F50F0}"/>
              </a:ext>
            </a:extLst>
          </p:cNvPr>
          <p:cNvSpPr txBox="1"/>
          <p:nvPr/>
        </p:nvSpPr>
        <p:spPr>
          <a:xfrm>
            <a:off x="3865226" y="5321440"/>
            <a:ext cx="4115229" cy="646331"/>
          </a:xfrm>
          <a:prstGeom prst="rect">
            <a:avLst/>
          </a:prstGeom>
          <a:noFill/>
        </p:spPr>
        <p:txBody>
          <a:bodyPr wrap="none" rtlCol="0">
            <a:spAutoFit/>
          </a:bodyPr>
          <a:lstStyle/>
          <a:p>
            <a:pPr marL="285750" indent="-285750">
              <a:buFont typeface="Arial" panose="020B0604020202020204" pitchFamily="34" charset="0"/>
              <a:buChar char="•"/>
            </a:pPr>
            <a:r>
              <a:rPr lang="en-US" sz="1800" dirty="0"/>
              <a:t>Higher twists may be significant</a:t>
            </a:r>
          </a:p>
          <a:p>
            <a:pPr marL="285750" indent="-285750">
              <a:buFont typeface="Arial" panose="020B0604020202020204" pitchFamily="34" charset="0"/>
              <a:buChar char="•"/>
            </a:pPr>
            <a:r>
              <a:rPr lang="en-US" sz="1800" dirty="0"/>
              <a:t>Wide Q</a:t>
            </a:r>
            <a:r>
              <a:rPr lang="en-US" sz="1800" baseline="30000" dirty="0"/>
              <a:t>2</a:t>
            </a:r>
            <a:r>
              <a:rPr lang="en-US" sz="1800" dirty="0"/>
              <a:t> coverage will be important</a:t>
            </a:r>
          </a:p>
        </p:txBody>
      </p:sp>
    </p:spTree>
    <p:extLst>
      <p:ext uri="{BB962C8B-B14F-4D97-AF65-F5344CB8AC3E}">
        <p14:creationId xmlns:p14="http://schemas.microsoft.com/office/powerpoint/2010/main" val="207745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8DEF-9ADD-A74A-9E04-BFFDEA897C0C}"/>
              </a:ext>
            </a:extLst>
          </p:cNvPr>
          <p:cNvSpPr>
            <a:spLocks noGrp="1"/>
          </p:cNvSpPr>
          <p:nvPr>
            <p:ph type="title"/>
          </p:nvPr>
        </p:nvSpPr>
        <p:spPr/>
        <p:txBody>
          <a:bodyPr/>
          <a:lstStyle/>
          <a:p>
            <a:r>
              <a:rPr lang="en-US" dirty="0"/>
              <a:t>DVCS and BH </a:t>
            </a:r>
          </a:p>
        </p:txBody>
      </p:sp>
      <p:sp>
        <p:nvSpPr>
          <p:cNvPr id="4" name="Footer Placeholder 3">
            <a:extLst>
              <a:ext uri="{FF2B5EF4-FFF2-40B4-BE49-F238E27FC236}">
                <a16:creationId xmlns:a16="http://schemas.microsoft.com/office/drawing/2014/main" id="{8AEFCBE5-DF1D-234D-82A6-558B5A7B218C}"/>
              </a:ext>
            </a:extLst>
          </p:cNvPr>
          <p:cNvSpPr>
            <a:spLocks noGrp="1"/>
          </p:cNvSpPr>
          <p:nvPr>
            <p:ph type="ftr" sz="quarter" idx="10"/>
          </p:nvPr>
        </p:nvSpPr>
        <p:spPr/>
        <p:txBody>
          <a:bodyPr/>
          <a:lstStyle/>
          <a:p>
            <a:pPr>
              <a:defRPr/>
            </a:pPr>
            <a:r>
              <a:rPr lang="fi-FI"/>
              <a:t>H.Avakian, LNF-INFN, Dec 15</a:t>
            </a:r>
            <a:endParaRPr lang="en-US"/>
          </a:p>
        </p:txBody>
      </p:sp>
      <p:sp>
        <p:nvSpPr>
          <p:cNvPr id="5" name="Slide Number Placeholder 4">
            <a:extLst>
              <a:ext uri="{FF2B5EF4-FFF2-40B4-BE49-F238E27FC236}">
                <a16:creationId xmlns:a16="http://schemas.microsoft.com/office/drawing/2014/main" id="{4B7CC763-9E0C-A241-8AE0-8C83C2442101}"/>
              </a:ext>
            </a:extLst>
          </p:cNvPr>
          <p:cNvSpPr>
            <a:spLocks noGrp="1"/>
          </p:cNvSpPr>
          <p:nvPr>
            <p:ph type="sldNum" sz="quarter" idx="11"/>
          </p:nvPr>
        </p:nvSpPr>
        <p:spPr/>
        <p:txBody>
          <a:bodyPr/>
          <a:lstStyle/>
          <a:p>
            <a:pPr>
              <a:defRPr/>
            </a:pPr>
            <a:fld id="{90BCEC60-966E-5046-BDA9-C52971E7D1CA}" type="slidenum">
              <a:rPr lang="en-US" altLang="en-US" smtClean="0"/>
              <a:pPr>
                <a:defRPr/>
              </a:pPr>
              <a:t>51</a:t>
            </a:fld>
            <a:endParaRPr lang="en-US" altLang="en-US"/>
          </a:p>
        </p:txBody>
      </p:sp>
      <p:sp>
        <p:nvSpPr>
          <p:cNvPr id="18" name="TextBox 17">
            <a:extLst>
              <a:ext uri="{FF2B5EF4-FFF2-40B4-BE49-F238E27FC236}">
                <a16:creationId xmlns:a16="http://schemas.microsoft.com/office/drawing/2014/main" id="{C4D9B440-F56B-064A-A2A2-619C7CDC5E5F}"/>
              </a:ext>
            </a:extLst>
          </p:cNvPr>
          <p:cNvSpPr txBox="1"/>
          <p:nvPr/>
        </p:nvSpPr>
        <p:spPr>
          <a:xfrm>
            <a:off x="88495" y="258692"/>
            <a:ext cx="1274708" cy="369332"/>
          </a:xfrm>
          <a:prstGeom prst="rect">
            <a:avLst/>
          </a:prstGeom>
          <a:noFill/>
        </p:spPr>
        <p:txBody>
          <a:bodyPr wrap="none" rtlCol="0">
            <a:spAutoFit/>
          </a:bodyPr>
          <a:lstStyle/>
          <a:p>
            <a:r>
              <a:rPr lang="en-US" sz="1800" dirty="0"/>
              <a:t>S. </a:t>
            </a:r>
            <a:r>
              <a:rPr lang="en-US" sz="1800" dirty="0" err="1"/>
              <a:t>Niccolai</a:t>
            </a:r>
            <a:endParaRPr lang="en-US" sz="1800" dirty="0"/>
          </a:p>
        </p:txBody>
      </p:sp>
      <p:pic>
        <p:nvPicPr>
          <p:cNvPr id="19" name="Picture 6" descr="dvcsdiag">
            <a:extLst>
              <a:ext uri="{FF2B5EF4-FFF2-40B4-BE49-F238E27FC236}">
                <a16:creationId xmlns:a16="http://schemas.microsoft.com/office/drawing/2014/main" id="{7CC60EDD-7EE7-7341-B2F4-15A464C1F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02" y="12037"/>
            <a:ext cx="1828800" cy="615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7F1140-2662-2A49-B2A0-13B0D5D7AC14}"/>
              </a:ext>
            </a:extLst>
          </p:cNvPr>
          <p:cNvPicPr>
            <a:picLocks noChangeAspect="1"/>
          </p:cNvPicPr>
          <p:nvPr/>
        </p:nvPicPr>
        <p:blipFill>
          <a:blip r:embed="rId3"/>
          <a:stretch>
            <a:fillRect/>
          </a:stretch>
        </p:blipFill>
        <p:spPr>
          <a:xfrm>
            <a:off x="108857" y="856326"/>
            <a:ext cx="6520543" cy="5671704"/>
          </a:xfrm>
          <a:prstGeom prst="rect">
            <a:avLst/>
          </a:prstGeom>
        </p:spPr>
      </p:pic>
      <p:pic>
        <p:nvPicPr>
          <p:cNvPr id="9" name="Picture 8">
            <a:extLst>
              <a:ext uri="{FF2B5EF4-FFF2-40B4-BE49-F238E27FC236}">
                <a16:creationId xmlns:a16="http://schemas.microsoft.com/office/drawing/2014/main" id="{E809F4DD-D767-4544-B1F9-6EA6810ADCBB}"/>
              </a:ext>
            </a:extLst>
          </p:cNvPr>
          <p:cNvPicPr>
            <a:picLocks noChangeAspect="1"/>
          </p:cNvPicPr>
          <p:nvPr/>
        </p:nvPicPr>
        <p:blipFill>
          <a:blip r:embed="rId4"/>
          <a:stretch>
            <a:fillRect/>
          </a:stretch>
        </p:blipFill>
        <p:spPr>
          <a:xfrm>
            <a:off x="4495801" y="3809999"/>
            <a:ext cx="4648200" cy="2975991"/>
          </a:xfrm>
          <a:prstGeom prst="rect">
            <a:avLst/>
          </a:prstGeom>
        </p:spPr>
      </p:pic>
    </p:spTree>
    <p:extLst>
      <p:ext uri="{BB962C8B-B14F-4D97-AF65-F5344CB8AC3E}">
        <p14:creationId xmlns:p14="http://schemas.microsoft.com/office/powerpoint/2010/main" val="4033726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556AB6E-237A-2448-91CB-8130543B3308}"/>
              </a:ext>
            </a:extLst>
          </p:cNvPr>
          <p:cNvPicPr>
            <a:picLocks noChangeAspect="1"/>
          </p:cNvPicPr>
          <p:nvPr/>
        </p:nvPicPr>
        <p:blipFill>
          <a:blip r:embed="rId3"/>
          <a:stretch>
            <a:fillRect/>
          </a:stretch>
        </p:blipFill>
        <p:spPr>
          <a:xfrm>
            <a:off x="4315288" y="1143000"/>
            <a:ext cx="4685404" cy="4175894"/>
          </a:xfrm>
          <a:prstGeom prst="rect">
            <a:avLst/>
          </a:prstGeom>
        </p:spPr>
      </p:pic>
      <p:sp>
        <p:nvSpPr>
          <p:cNvPr id="2" name="Title 1">
            <a:extLst>
              <a:ext uri="{FF2B5EF4-FFF2-40B4-BE49-F238E27FC236}">
                <a16:creationId xmlns:a16="http://schemas.microsoft.com/office/drawing/2014/main" id="{5461F5AA-A325-B341-9657-0806FA4CAF3F}"/>
              </a:ext>
            </a:extLst>
          </p:cNvPr>
          <p:cNvSpPr>
            <a:spLocks noGrp="1"/>
          </p:cNvSpPr>
          <p:nvPr>
            <p:ph type="title"/>
          </p:nvPr>
        </p:nvSpPr>
        <p:spPr>
          <a:xfrm>
            <a:off x="457200" y="83862"/>
            <a:ext cx="8229600" cy="563563"/>
          </a:xfrm>
        </p:spPr>
        <p:txBody>
          <a:bodyPr/>
          <a:lstStyle/>
          <a:p>
            <a:r>
              <a:rPr lang="en-US" dirty="0"/>
              <a:t>CLAS12 Studies: Data vs MC</a:t>
            </a:r>
          </a:p>
        </p:txBody>
      </p:sp>
      <p:sp>
        <p:nvSpPr>
          <p:cNvPr id="3" name="Footer Placeholder 2">
            <a:extLst>
              <a:ext uri="{FF2B5EF4-FFF2-40B4-BE49-F238E27FC236}">
                <a16:creationId xmlns:a16="http://schemas.microsoft.com/office/drawing/2014/main" id="{FB30A35E-5B9D-F846-9D85-C94166095577}"/>
              </a:ext>
            </a:extLst>
          </p:cNvPr>
          <p:cNvSpPr>
            <a:spLocks noGrp="1"/>
          </p:cNvSpPr>
          <p:nvPr>
            <p:ph type="ftr" sz="quarter" idx="10"/>
          </p:nvPr>
        </p:nvSpPr>
        <p:spPr>
          <a:xfrm>
            <a:off x="3124200" y="6565900"/>
            <a:ext cx="3886200" cy="219075"/>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B99EFEF6-1113-3944-809A-E622B9F1D506}"/>
              </a:ext>
            </a:extLst>
          </p:cNvPr>
          <p:cNvSpPr>
            <a:spLocks noGrp="1"/>
          </p:cNvSpPr>
          <p:nvPr>
            <p:ph type="sldNum" sz="quarter" idx="11"/>
          </p:nvPr>
        </p:nvSpPr>
        <p:spPr/>
        <p:txBody>
          <a:bodyPr/>
          <a:lstStyle/>
          <a:p>
            <a:fld id="{7F0A90D4-9BF5-49F2-9BA0-30B9C0480A80}" type="slidenum">
              <a:rPr lang="en-US" altLang="en-US" smtClean="0"/>
              <a:pPr/>
              <a:t>52</a:t>
            </a:fld>
            <a:endParaRPr lang="en-US" altLang="en-US"/>
          </a:p>
        </p:txBody>
      </p:sp>
      <p:sp>
        <p:nvSpPr>
          <p:cNvPr id="5" name="TextBox 4">
            <a:extLst>
              <a:ext uri="{FF2B5EF4-FFF2-40B4-BE49-F238E27FC236}">
                <a16:creationId xmlns:a16="http://schemas.microsoft.com/office/drawing/2014/main" id="{02595A35-7215-4C45-AD7A-8041AC0B5F1D}"/>
              </a:ext>
            </a:extLst>
          </p:cNvPr>
          <p:cNvSpPr txBox="1"/>
          <p:nvPr/>
        </p:nvSpPr>
        <p:spPr>
          <a:xfrm>
            <a:off x="2743200" y="822295"/>
            <a:ext cx="3776996" cy="400110"/>
          </a:xfrm>
          <a:prstGeom prst="rect">
            <a:avLst/>
          </a:prstGeom>
          <a:noFill/>
        </p:spPr>
        <p:txBody>
          <a:bodyPr wrap="none" rtlCol="0">
            <a:spAutoFit/>
          </a:bodyPr>
          <a:lstStyle/>
          <a:p>
            <a:r>
              <a:rPr lang="en-US" sz="2000" dirty="0"/>
              <a:t>Using PEPSI (LUND) generator</a:t>
            </a:r>
          </a:p>
        </p:txBody>
      </p:sp>
      <p:sp>
        <p:nvSpPr>
          <p:cNvPr id="14" name="TextBox 13">
            <a:extLst>
              <a:ext uri="{FF2B5EF4-FFF2-40B4-BE49-F238E27FC236}">
                <a16:creationId xmlns:a16="http://schemas.microsoft.com/office/drawing/2014/main" id="{CE0B456E-BF11-3549-9167-4ADA767576CE}"/>
              </a:ext>
            </a:extLst>
          </p:cNvPr>
          <p:cNvSpPr txBox="1"/>
          <p:nvPr/>
        </p:nvSpPr>
        <p:spPr>
          <a:xfrm>
            <a:off x="4534828" y="5352988"/>
            <a:ext cx="4609171" cy="1077218"/>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t>P</a:t>
            </a:r>
            <a:r>
              <a:rPr lang="en-US" sz="1600" baseline="-25000" dirty="0"/>
              <a:t>T</a:t>
            </a:r>
            <a:r>
              <a:rPr lang="en-US" sz="1600" dirty="0"/>
              <a:t>-distributions of protons, and widths are in good agreement with LEPTO</a:t>
            </a:r>
          </a:p>
          <a:p>
            <a:pPr marL="285750" indent="-285750">
              <a:buFont typeface="Arial" panose="020B0604020202020204" pitchFamily="34" charset="0"/>
              <a:buChar char="•"/>
            </a:pPr>
            <a:r>
              <a:rPr lang="en-US" sz="1600" dirty="0"/>
              <a:t>May be a source for widths in hadronization</a:t>
            </a:r>
          </a:p>
          <a:p>
            <a:pPr marL="285750" indent="-285750">
              <a:buFont typeface="Arial" panose="020B0604020202020204" pitchFamily="34" charset="0"/>
              <a:buChar char="•"/>
            </a:pPr>
            <a:r>
              <a:rPr lang="en-US" sz="1600" dirty="0"/>
              <a:t>Better separation of TFR and CFR at JLab24</a:t>
            </a:r>
          </a:p>
        </p:txBody>
      </p:sp>
      <p:pic>
        <p:nvPicPr>
          <p:cNvPr id="8" name="Picture 7">
            <a:extLst>
              <a:ext uri="{FF2B5EF4-FFF2-40B4-BE49-F238E27FC236}">
                <a16:creationId xmlns:a16="http://schemas.microsoft.com/office/drawing/2014/main" id="{35606AC8-DD32-C742-9C3B-3EFA21B86673}"/>
              </a:ext>
            </a:extLst>
          </p:cNvPr>
          <p:cNvPicPr>
            <a:picLocks noChangeAspect="1"/>
          </p:cNvPicPr>
          <p:nvPr/>
        </p:nvPicPr>
        <p:blipFill>
          <a:blip r:embed="rId4"/>
          <a:stretch>
            <a:fillRect/>
          </a:stretch>
        </p:blipFill>
        <p:spPr>
          <a:xfrm>
            <a:off x="0" y="2306958"/>
            <a:ext cx="4005596" cy="4017642"/>
          </a:xfrm>
          <a:prstGeom prst="rect">
            <a:avLst/>
          </a:prstGeom>
        </p:spPr>
      </p:pic>
      <p:pic>
        <p:nvPicPr>
          <p:cNvPr id="16" name="Picture 15">
            <a:extLst>
              <a:ext uri="{FF2B5EF4-FFF2-40B4-BE49-F238E27FC236}">
                <a16:creationId xmlns:a16="http://schemas.microsoft.com/office/drawing/2014/main" id="{F7EE3697-A10B-D74C-A51A-E0679D876B49}"/>
              </a:ext>
            </a:extLst>
          </p:cNvPr>
          <p:cNvPicPr>
            <a:picLocks noChangeAspect="1"/>
          </p:cNvPicPr>
          <p:nvPr/>
        </p:nvPicPr>
        <p:blipFill>
          <a:blip r:embed="rId5"/>
          <a:stretch>
            <a:fillRect/>
          </a:stretch>
        </p:blipFill>
        <p:spPr>
          <a:xfrm>
            <a:off x="754049" y="3733800"/>
            <a:ext cx="2235200" cy="1676400"/>
          </a:xfrm>
          <a:prstGeom prst="rect">
            <a:avLst/>
          </a:prstGeom>
        </p:spPr>
      </p:pic>
      <p:sp>
        <p:nvSpPr>
          <p:cNvPr id="10" name="TextBox 9">
            <a:extLst>
              <a:ext uri="{FF2B5EF4-FFF2-40B4-BE49-F238E27FC236}">
                <a16:creationId xmlns:a16="http://schemas.microsoft.com/office/drawing/2014/main" id="{782908AF-CBB9-BC41-B607-4C3A2663F360}"/>
              </a:ext>
            </a:extLst>
          </p:cNvPr>
          <p:cNvSpPr txBox="1"/>
          <p:nvPr/>
        </p:nvSpPr>
        <p:spPr>
          <a:xfrm>
            <a:off x="1871649" y="2606748"/>
            <a:ext cx="1938351" cy="584775"/>
          </a:xfrm>
          <a:prstGeom prst="rect">
            <a:avLst/>
          </a:prstGeom>
          <a:noFill/>
        </p:spPr>
        <p:txBody>
          <a:bodyPr wrap="none" rtlCol="0">
            <a:spAutoFit/>
          </a:bodyPr>
          <a:lstStyle/>
          <a:p>
            <a:r>
              <a:rPr lang="en-US" sz="1600" dirty="0"/>
              <a:t>Filled symbols data</a:t>
            </a:r>
          </a:p>
          <a:p>
            <a:r>
              <a:rPr lang="en-US" sz="1600" dirty="0"/>
              <a:t>Open symbols MC</a:t>
            </a:r>
          </a:p>
        </p:txBody>
      </p:sp>
      <p:pic>
        <p:nvPicPr>
          <p:cNvPr id="11" name="Picture 10">
            <a:extLst>
              <a:ext uri="{FF2B5EF4-FFF2-40B4-BE49-F238E27FC236}">
                <a16:creationId xmlns:a16="http://schemas.microsoft.com/office/drawing/2014/main" id="{6D974298-D651-5C4A-B055-66D70FD0610E}"/>
              </a:ext>
            </a:extLst>
          </p:cNvPr>
          <p:cNvPicPr>
            <a:picLocks noChangeAspect="1"/>
          </p:cNvPicPr>
          <p:nvPr/>
        </p:nvPicPr>
        <p:blipFill>
          <a:blip r:embed="rId6"/>
          <a:stretch>
            <a:fillRect/>
          </a:stretch>
        </p:blipFill>
        <p:spPr>
          <a:xfrm>
            <a:off x="262704" y="886524"/>
            <a:ext cx="1718496" cy="1332279"/>
          </a:xfrm>
          <a:prstGeom prst="rect">
            <a:avLst/>
          </a:prstGeom>
        </p:spPr>
      </p:pic>
    </p:spTree>
    <p:extLst>
      <p:ext uri="{BB962C8B-B14F-4D97-AF65-F5344CB8AC3E}">
        <p14:creationId xmlns:p14="http://schemas.microsoft.com/office/powerpoint/2010/main" val="1841039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53</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266700" y="5060407"/>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err="1"/>
              <a:t>JLab</a:t>
            </a:r>
            <a:r>
              <a:rPr lang="en-US" altLang="en-US" sz="1800" dirty="0"/>
              <a:t> at 24 GeV will provide the most critical input in evolution studies of TMDs, allowing studies of observables in multidimensional bins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sp>
        <p:nvSpPr>
          <p:cNvPr id="16" name="TextBox 15">
            <a:extLst>
              <a:ext uri="{FF2B5EF4-FFF2-40B4-BE49-F238E27FC236}">
                <a16:creationId xmlns:a16="http://schemas.microsoft.com/office/drawing/2014/main" id="{A0391179-1F27-1146-97EB-7F2B1BBCFBEB}"/>
              </a:ext>
            </a:extLst>
          </p:cNvPr>
          <p:cNvSpPr txBox="1"/>
          <p:nvPr/>
        </p:nvSpPr>
        <p:spPr>
          <a:xfrm>
            <a:off x="3276600" y="811032"/>
            <a:ext cx="2839239" cy="461665"/>
          </a:xfrm>
          <a:prstGeom prst="rect">
            <a:avLst/>
          </a:prstGeom>
          <a:noFill/>
        </p:spPr>
        <p:txBody>
          <a:bodyPr wrap="none" rtlCol="0">
            <a:spAutoFit/>
          </a:bodyPr>
          <a:lstStyle/>
          <a:p>
            <a:r>
              <a:rPr lang="en-US" dirty="0"/>
              <a:t>2D </a:t>
            </a:r>
            <a:r>
              <a:rPr lang="en-US" dirty="0">
                <a:sym typeface="Wingdings" pitchFamily="2" charset="2"/>
              </a:rPr>
              <a:t> slice in x=0.3</a:t>
            </a:r>
            <a:endParaRPr lang="en-US" dirty="0"/>
          </a:p>
        </p:txBody>
      </p:sp>
      <p:grpSp>
        <p:nvGrpSpPr>
          <p:cNvPr id="2" name="Group 1">
            <a:extLst>
              <a:ext uri="{FF2B5EF4-FFF2-40B4-BE49-F238E27FC236}">
                <a16:creationId xmlns:a16="http://schemas.microsoft.com/office/drawing/2014/main" id="{AD868C44-EFBF-C94C-B29B-727E2629C258}"/>
              </a:ext>
            </a:extLst>
          </p:cNvPr>
          <p:cNvGrpSpPr/>
          <p:nvPr/>
        </p:nvGrpSpPr>
        <p:grpSpPr>
          <a:xfrm>
            <a:off x="77420" y="1219200"/>
            <a:ext cx="4723180" cy="3801026"/>
            <a:chOff x="77420" y="1219200"/>
            <a:chExt cx="4723180" cy="3801026"/>
          </a:xfrm>
        </p:grpSpPr>
        <p:pic>
          <p:nvPicPr>
            <p:cNvPr id="13" name="Picture 12">
              <a:extLst>
                <a:ext uri="{FF2B5EF4-FFF2-40B4-BE49-F238E27FC236}">
                  <a16:creationId xmlns:a16="http://schemas.microsoft.com/office/drawing/2014/main" id="{78F74939-F3DD-DB47-8F4B-DDD6037673DF}"/>
                </a:ext>
              </a:extLst>
            </p:cNvPr>
            <p:cNvPicPr>
              <a:picLocks noChangeAspect="1"/>
            </p:cNvPicPr>
            <p:nvPr/>
          </p:nvPicPr>
          <p:blipFill>
            <a:blip r:embed="rId3"/>
            <a:stretch>
              <a:fillRect/>
            </a:stretch>
          </p:blipFill>
          <p:spPr>
            <a:xfrm>
              <a:off x="77420" y="1219200"/>
              <a:ext cx="4723180" cy="3801026"/>
            </a:xfrm>
            <a:prstGeom prst="rect">
              <a:avLst/>
            </a:prstGeom>
          </p:spPr>
        </p:pic>
        <p:cxnSp>
          <p:nvCxnSpPr>
            <p:cNvPr id="18" name="Straight Connector 17">
              <a:extLst>
                <a:ext uri="{FF2B5EF4-FFF2-40B4-BE49-F238E27FC236}">
                  <a16:creationId xmlns:a16="http://schemas.microsoft.com/office/drawing/2014/main" id="{C26F1388-6857-D44F-A199-572E99E27ECD}"/>
                </a:ext>
              </a:extLst>
            </p:cNvPr>
            <p:cNvCxnSpPr/>
            <p:nvPr/>
          </p:nvCxnSpPr>
          <p:spPr>
            <a:xfrm>
              <a:off x="3124200" y="1371600"/>
              <a:ext cx="0" cy="31242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0E65F632-4D37-A94F-B2C7-49F75F8A2FDE}"/>
              </a:ext>
            </a:extLst>
          </p:cNvPr>
          <p:cNvPicPr>
            <a:picLocks noChangeAspect="1"/>
          </p:cNvPicPr>
          <p:nvPr/>
        </p:nvPicPr>
        <p:blipFill>
          <a:blip r:embed="rId4"/>
          <a:stretch>
            <a:fillRect/>
          </a:stretch>
        </p:blipFill>
        <p:spPr>
          <a:xfrm>
            <a:off x="4800600" y="1272697"/>
            <a:ext cx="4257842" cy="3787710"/>
          </a:xfrm>
          <a:prstGeom prst="rect">
            <a:avLst/>
          </a:prstGeom>
        </p:spPr>
      </p:pic>
      <p:sp>
        <p:nvSpPr>
          <p:cNvPr id="14" name="TextBox 13">
            <a:extLst>
              <a:ext uri="{FF2B5EF4-FFF2-40B4-BE49-F238E27FC236}">
                <a16:creationId xmlns:a16="http://schemas.microsoft.com/office/drawing/2014/main" id="{F595BA38-5165-3248-8AAC-82A131891BB8}"/>
              </a:ext>
            </a:extLst>
          </p:cNvPr>
          <p:cNvSpPr txBox="1"/>
          <p:nvPr/>
        </p:nvSpPr>
        <p:spPr>
          <a:xfrm>
            <a:off x="8361161" y="1519692"/>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
        <p:nvSpPr>
          <p:cNvPr id="15" name="TextBox 14">
            <a:extLst>
              <a:ext uri="{FF2B5EF4-FFF2-40B4-BE49-F238E27FC236}">
                <a16:creationId xmlns:a16="http://schemas.microsoft.com/office/drawing/2014/main" id="{184B0742-1756-8548-A589-B15C95834AA5}"/>
              </a:ext>
            </a:extLst>
          </p:cNvPr>
          <p:cNvSpPr txBox="1"/>
          <p:nvPr/>
        </p:nvSpPr>
        <p:spPr>
          <a:xfrm>
            <a:off x="7741266" y="2558438"/>
            <a:ext cx="968535" cy="600164"/>
          </a:xfrm>
          <a:prstGeom prst="rect">
            <a:avLst/>
          </a:prstGeom>
          <a:noFill/>
        </p:spPr>
        <p:txBody>
          <a:bodyPr wrap="none" rtlCol="0">
            <a:spAutoFit/>
          </a:bodyPr>
          <a:lstStyle/>
          <a:p>
            <a:r>
              <a:rPr lang="en-US" sz="1100" b="1" dirty="0">
                <a:solidFill>
                  <a:srgbClr val="004DE6"/>
                </a:solidFill>
              </a:rPr>
              <a:t>EIC 18x275 </a:t>
            </a:r>
          </a:p>
          <a:p>
            <a:r>
              <a:rPr lang="en-US" sz="1100" b="1" dirty="0">
                <a:solidFill>
                  <a:srgbClr val="004DE6"/>
                </a:solidFill>
              </a:rPr>
              <a:t>y&gt;0.01</a:t>
            </a:r>
          </a:p>
          <a:p>
            <a:r>
              <a:rPr lang="en-US" sz="1100" b="1" dirty="0">
                <a:solidFill>
                  <a:srgbClr val="004DE6"/>
                </a:solidFill>
              </a:rPr>
              <a:t>L=10</a:t>
            </a:r>
            <a:r>
              <a:rPr lang="en-US" sz="1100" b="1" baseline="30000" dirty="0">
                <a:solidFill>
                  <a:srgbClr val="004DE6"/>
                </a:solidFill>
              </a:rPr>
              <a:t>34</a:t>
            </a:r>
          </a:p>
        </p:txBody>
      </p:sp>
      <p:sp>
        <p:nvSpPr>
          <p:cNvPr id="17" name="TextBox 16">
            <a:extLst>
              <a:ext uri="{FF2B5EF4-FFF2-40B4-BE49-F238E27FC236}">
                <a16:creationId xmlns:a16="http://schemas.microsoft.com/office/drawing/2014/main" id="{DBA68D6E-85A5-0F47-BFEF-836328C63C19}"/>
              </a:ext>
            </a:extLst>
          </p:cNvPr>
          <p:cNvSpPr txBox="1"/>
          <p:nvPr/>
        </p:nvSpPr>
        <p:spPr>
          <a:xfrm>
            <a:off x="6873916" y="3832505"/>
            <a:ext cx="926857" cy="646331"/>
          </a:xfrm>
          <a:prstGeom prst="rect">
            <a:avLst/>
          </a:prstGeom>
          <a:noFill/>
        </p:spPr>
        <p:txBody>
          <a:bodyPr wrap="none" rtlCol="0">
            <a:spAutoFit/>
          </a:bodyPr>
          <a:lstStyle/>
          <a:p>
            <a:r>
              <a:rPr lang="en-US" sz="1200" b="1" dirty="0">
                <a:solidFill>
                  <a:srgbClr val="00B050"/>
                </a:solidFill>
              </a:rPr>
              <a:t>EIC 5x41</a:t>
            </a:r>
          </a:p>
          <a:p>
            <a:r>
              <a:rPr lang="en-US" sz="1200" b="1" dirty="0">
                <a:solidFill>
                  <a:srgbClr val="00B050"/>
                </a:solidFill>
              </a:rPr>
              <a:t>y&gt;0.05</a:t>
            </a:r>
          </a:p>
          <a:p>
            <a:r>
              <a:rPr lang="en-US" sz="1200" b="1" dirty="0">
                <a:solidFill>
                  <a:srgbClr val="00B050"/>
                </a:solidFill>
              </a:rPr>
              <a:t>L=0.5*10</a:t>
            </a:r>
            <a:r>
              <a:rPr lang="en-US" sz="1200" b="1" baseline="30000" dirty="0">
                <a:solidFill>
                  <a:srgbClr val="00B050"/>
                </a:solidFill>
              </a:rPr>
              <a:t>34</a:t>
            </a:r>
          </a:p>
        </p:txBody>
      </p:sp>
      <p:sp>
        <p:nvSpPr>
          <p:cNvPr id="19" name="TextBox 18">
            <a:extLst>
              <a:ext uri="{FF2B5EF4-FFF2-40B4-BE49-F238E27FC236}">
                <a16:creationId xmlns:a16="http://schemas.microsoft.com/office/drawing/2014/main" id="{56F24280-DDDE-A04B-A98F-89D1FC72F524}"/>
              </a:ext>
            </a:extLst>
          </p:cNvPr>
          <p:cNvSpPr txBox="1"/>
          <p:nvPr/>
        </p:nvSpPr>
        <p:spPr>
          <a:xfrm>
            <a:off x="5841779" y="1583861"/>
            <a:ext cx="755335" cy="461665"/>
          </a:xfrm>
          <a:prstGeom prst="rect">
            <a:avLst/>
          </a:prstGeom>
          <a:noFill/>
        </p:spPr>
        <p:txBody>
          <a:bodyPr wrap="none" rtlCol="0">
            <a:spAutoFit/>
          </a:bodyPr>
          <a:lstStyle/>
          <a:p>
            <a:r>
              <a:rPr lang="en-US" sz="1200" b="1" dirty="0">
                <a:solidFill>
                  <a:srgbClr val="FF0000"/>
                </a:solidFill>
              </a:rPr>
              <a:t>JLAB24</a:t>
            </a:r>
          </a:p>
          <a:p>
            <a:r>
              <a:rPr lang="en-US" sz="1200" b="1" dirty="0">
                <a:solidFill>
                  <a:srgbClr val="FF0000"/>
                </a:solidFill>
              </a:rPr>
              <a:t>L=10</a:t>
            </a:r>
            <a:r>
              <a:rPr lang="en-US" sz="1200" b="1" baseline="30000" dirty="0">
                <a:solidFill>
                  <a:srgbClr val="FF0000"/>
                </a:solidFill>
              </a:rPr>
              <a:t>35</a:t>
            </a:r>
          </a:p>
        </p:txBody>
      </p:sp>
      <p:sp>
        <p:nvSpPr>
          <p:cNvPr id="20" name="TextBox 19">
            <a:extLst>
              <a:ext uri="{FF2B5EF4-FFF2-40B4-BE49-F238E27FC236}">
                <a16:creationId xmlns:a16="http://schemas.microsoft.com/office/drawing/2014/main" id="{705F8C98-3920-2944-8339-B7D346B815F4}"/>
              </a:ext>
            </a:extLst>
          </p:cNvPr>
          <p:cNvSpPr txBox="1"/>
          <p:nvPr/>
        </p:nvSpPr>
        <p:spPr>
          <a:xfrm>
            <a:off x="5572037" y="2858520"/>
            <a:ext cx="755335" cy="461665"/>
          </a:xfrm>
          <a:prstGeom prst="rect">
            <a:avLst/>
          </a:prstGeom>
          <a:noFill/>
        </p:spPr>
        <p:txBody>
          <a:bodyPr wrap="none" rtlCol="0">
            <a:spAutoFit/>
          </a:bodyPr>
          <a:lstStyle/>
          <a:p>
            <a:r>
              <a:rPr lang="en-US" sz="1200" b="1" dirty="0"/>
              <a:t>JLAB12</a:t>
            </a:r>
          </a:p>
          <a:p>
            <a:r>
              <a:rPr lang="en-US" sz="1200" b="1" dirty="0"/>
              <a:t>L=10</a:t>
            </a:r>
            <a:r>
              <a:rPr lang="en-US" sz="1200" b="1" baseline="30000" dirty="0"/>
              <a:t>35</a:t>
            </a:r>
          </a:p>
        </p:txBody>
      </p:sp>
    </p:spTree>
    <p:extLst>
      <p:ext uri="{BB962C8B-B14F-4D97-AF65-F5344CB8AC3E}">
        <p14:creationId xmlns:p14="http://schemas.microsoft.com/office/powerpoint/2010/main" val="3707678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54</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0" y="4776728"/>
            <a:ext cx="89401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600" dirty="0"/>
              <a:t>The counts in a given bin, and the size of the effect will define the expected sensitivity.</a:t>
            </a:r>
          </a:p>
          <a:p>
            <a:pPr marL="285750" indent="-285750">
              <a:spcBef>
                <a:spcPct val="0"/>
              </a:spcBef>
            </a:pPr>
            <a:r>
              <a:rPr lang="en-US" altLang="en-US" sz="1600" dirty="0"/>
              <a:t>Proper evaluation of systematics, will require definition of fiducial kinematics, and the impact of the multidimensionality</a:t>
            </a:r>
          </a:p>
          <a:p>
            <a:pPr marL="285750" indent="-285750">
              <a:spcBef>
                <a:spcPct val="0"/>
              </a:spcBef>
            </a:pPr>
            <a:r>
              <a:rPr lang="en-US" altLang="en-US" sz="1600" dirty="0" err="1"/>
              <a:t>JLab</a:t>
            </a:r>
            <a:r>
              <a:rPr lang="en-US" altLang="en-US" sz="1600" dirty="0"/>
              <a:t> at 24 GeV will provide critical input in evolution studies of TMDs</a:t>
            </a:r>
          </a:p>
          <a:p>
            <a:pPr marL="285750" indent="-285750">
              <a:spcBef>
                <a:spcPct val="0"/>
              </a:spcBef>
            </a:pPr>
            <a:r>
              <a:rPr lang="en-US" altLang="en-US" sz="1600" dirty="0"/>
              <a:t>Higher Q</a:t>
            </a:r>
            <a:r>
              <a:rPr lang="en-US" altLang="en-US" sz="1600" baseline="30000" dirty="0"/>
              <a:t>2</a:t>
            </a:r>
            <a:r>
              <a:rPr lang="en-US" altLang="en-US" sz="1600" dirty="0"/>
              <a:t>-coverage of “Low s” EIC running will provide validation of evolution studies at </a:t>
            </a:r>
            <a:r>
              <a:rPr lang="en-US" altLang="en-US" sz="1600" dirty="0" err="1"/>
              <a:t>JLab</a:t>
            </a:r>
            <a:r>
              <a:rPr lang="en-US" altLang="en-US" sz="1600" dirty="0"/>
              <a:t> at large x (will require high luminosity)</a:t>
            </a:r>
          </a:p>
        </p:txBody>
      </p:sp>
      <p:pic>
        <p:nvPicPr>
          <p:cNvPr id="12" name="Picture 11">
            <a:extLst>
              <a:ext uri="{FF2B5EF4-FFF2-40B4-BE49-F238E27FC236}">
                <a16:creationId xmlns:a16="http://schemas.microsoft.com/office/drawing/2014/main" id="{2C7C287B-D916-B24E-84D9-ABFD07A5D76D}"/>
              </a:ext>
            </a:extLst>
          </p:cNvPr>
          <p:cNvPicPr>
            <a:picLocks noChangeAspect="1"/>
          </p:cNvPicPr>
          <p:nvPr/>
        </p:nvPicPr>
        <p:blipFill>
          <a:blip r:embed="rId3"/>
          <a:stretch>
            <a:fillRect/>
          </a:stretch>
        </p:blipFill>
        <p:spPr>
          <a:xfrm>
            <a:off x="5638800" y="976779"/>
            <a:ext cx="3200400" cy="3539133"/>
          </a:xfrm>
          <a:prstGeom prst="rect">
            <a:avLst/>
          </a:prstGeom>
        </p:spPr>
      </p:pic>
      <p:sp>
        <p:nvSpPr>
          <p:cNvPr id="2" name="TextBox 1">
            <a:extLst>
              <a:ext uri="{FF2B5EF4-FFF2-40B4-BE49-F238E27FC236}">
                <a16:creationId xmlns:a16="http://schemas.microsoft.com/office/drawing/2014/main" id="{9BB57CE3-1F71-0C4F-AE05-42EFD8168457}"/>
              </a:ext>
            </a:extLst>
          </p:cNvPr>
          <p:cNvSpPr txBox="1"/>
          <p:nvPr/>
        </p:nvSpPr>
        <p:spPr>
          <a:xfrm rot="16200000">
            <a:off x="5350099" y="1421960"/>
            <a:ext cx="577402" cy="261610"/>
          </a:xfrm>
          <a:prstGeom prst="rect">
            <a:avLst/>
          </a:prstGeom>
          <a:noFill/>
        </p:spPr>
        <p:txBody>
          <a:bodyPr wrap="none" rtlCol="0">
            <a:spAutoFit/>
          </a:bodyPr>
          <a:lstStyle/>
          <a:p>
            <a:r>
              <a:rPr lang="en-US" sz="1050" dirty="0" err="1"/>
              <a:t>Sivers</a:t>
            </a:r>
            <a:endParaRPr lang="en-US" sz="1050" dirty="0"/>
          </a:p>
        </p:txBody>
      </p:sp>
      <p:sp>
        <p:nvSpPr>
          <p:cNvPr id="15" name="TextBox 14">
            <a:extLst>
              <a:ext uri="{FF2B5EF4-FFF2-40B4-BE49-F238E27FC236}">
                <a16:creationId xmlns:a16="http://schemas.microsoft.com/office/drawing/2014/main" id="{6172F9AC-2A0F-B34E-AB10-7CAB7C27ABF7}"/>
              </a:ext>
            </a:extLst>
          </p:cNvPr>
          <p:cNvSpPr txBox="1"/>
          <p:nvPr/>
        </p:nvSpPr>
        <p:spPr>
          <a:xfrm>
            <a:off x="7696200" y="1313368"/>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pic>
        <p:nvPicPr>
          <p:cNvPr id="5" name="Picture 4">
            <a:extLst>
              <a:ext uri="{FF2B5EF4-FFF2-40B4-BE49-F238E27FC236}">
                <a16:creationId xmlns:a16="http://schemas.microsoft.com/office/drawing/2014/main" id="{B909892B-A394-464B-9C9D-A6AA01320947}"/>
              </a:ext>
            </a:extLst>
          </p:cNvPr>
          <p:cNvPicPr>
            <a:picLocks noChangeAspect="1"/>
          </p:cNvPicPr>
          <p:nvPr/>
        </p:nvPicPr>
        <p:blipFill>
          <a:blip r:embed="rId4"/>
          <a:stretch>
            <a:fillRect/>
          </a:stretch>
        </p:blipFill>
        <p:spPr>
          <a:xfrm>
            <a:off x="203868" y="866393"/>
            <a:ext cx="5092032" cy="3721100"/>
          </a:xfrm>
          <a:prstGeom prst="rect">
            <a:avLst/>
          </a:prstGeom>
        </p:spPr>
      </p:pic>
      <p:sp>
        <p:nvSpPr>
          <p:cNvPr id="19" name="TextBox 18">
            <a:extLst>
              <a:ext uri="{FF2B5EF4-FFF2-40B4-BE49-F238E27FC236}">
                <a16:creationId xmlns:a16="http://schemas.microsoft.com/office/drawing/2014/main" id="{329A3698-4907-7743-8444-6A0A9AFA2918}"/>
              </a:ext>
            </a:extLst>
          </p:cNvPr>
          <p:cNvSpPr txBox="1"/>
          <p:nvPr/>
        </p:nvSpPr>
        <p:spPr>
          <a:xfrm>
            <a:off x="4488438" y="1048360"/>
            <a:ext cx="697281" cy="600164"/>
          </a:xfrm>
          <a:prstGeom prst="rect">
            <a:avLst/>
          </a:prstGeom>
          <a:noFill/>
        </p:spPr>
        <p:txBody>
          <a:bodyPr wrap="squar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
        <p:nvSpPr>
          <p:cNvPr id="20" name="TextBox 19">
            <a:extLst>
              <a:ext uri="{FF2B5EF4-FFF2-40B4-BE49-F238E27FC236}">
                <a16:creationId xmlns:a16="http://schemas.microsoft.com/office/drawing/2014/main" id="{AAECDEFF-645A-EA42-AC76-C9E0A1B78144}"/>
              </a:ext>
            </a:extLst>
          </p:cNvPr>
          <p:cNvSpPr txBox="1"/>
          <p:nvPr/>
        </p:nvSpPr>
        <p:spPr>
          <a:xfrm>
            <a:off x="3670670" y="2353930"/>
            <a:ext cx="968535" cy="261610"/>
          </a:xfrm>
          <a:prstGeom prst="rect">
            <a:avLst/>
          </a:prstGeom>
          <a:noFill/>
        </p:spPr>
        <p:txBody>
          <a:bodyPr wrap="none" rtlCol="0">
            <a:spAutoFit/>
          </a:bodyPr>
          <a:lstStyle/>
          <a:p>
            <a:r>
              <a:rPr lang="en-US" sz="1100" b="1" dirty="0">
                <a:solidFill>
                  <a:srgbClr val="004DE6"/>
                </a:solidFill>
              </a:rPr>
              <a:t>EIC 18x275 </a:t>
            </a:r>
          </a:p>
        </p:txBody>
      </p:sp>
      <p:sp>
        <p:nvSpPr>
          <p:cNvPr id="22" name="TextBox 21">
            <a:extLst>
              <a:ext uri="{FF2B5EF4-FFF2-40B4-BE49-F238E27FC236}">
                <a16:creationId xmlns:a16="http://schemas.microsoft.com/office/drawing/2014/main" id="{9437A5B9-C013-4041-91F0-FD62ACDBBA69}"/>
              </a:ext>
            </a:extLst>
          </p:cNvPr>
          <p:cNvSpPr txBox="1"/>
          <p:nvPr/>
        </p:nvSpPr>
        <p:spPr>
          <a:xfrm>
            <a:off x="1250221" y="1186859"/>
            <a:ext cx="755335" cy="276999"/>
          </a:xfrm>
          <a:prstGeom prst="rect">
            <a:avLst/>
          </a:prstGeom>
          <a:noFill/>
        </p:spPr>
        <p:txBody>
          <a:bodyPr wrap="none" rtlCol="0">
            <a:spAutoFit/>
          </a:bodyPr>
          <a:lstStyle/>
          <a:p>
            <a:r>
              <a:rPr lang="en-US" sz="1200" b="1" dirty="0">
                <a:solidFill>
                  <a:srgbClr val="FF0000"/>
                </a:solidFill>
              </a:rPr>
              <a:t>JLAB24</a:t>
            </a:r>
          </a:p>
        </p:txBody>
      </p:sp>
      <p:sp>
        <p:nvSpPr>
          <p:cNvPr id="23" name="TextBox 22">
            <a:extLst>
              <a:ext uri="{FF2B5EF4-FFF2-40B4-BE49-F238E27FC236}">
                <a16:creationId xmlns:a16="http://schemas.microsoft.com/office/drawing/2014/main" id="{337709FB-2EA4-004B-9EE8-33AC87FBF928}"/>
              </a:ext>
            </a:extLst>
          </p:cNvPr>
          <p:cNvSpPr txBox="1"/>
          <p:nvPr/>
        </p:nvSpPr>
        <p:spPr>
          <a:xfrm>
            <a:off x="1066800" y="2253902"/>
            <a:ext cx="755335" cy="276999"/>
          </a:xfrm>
          <a:prstGeom prst="rect">
            <a:avLst/>
          </a:prstGeom>
          <a:noFill/>
        </p:spPr>
        <p:txBody>
          <a:bodyPr wrap="none" rtlCol="0">
            <a:spAutoFit/>
          </a:bodyPr>
          <a:lstStyle/>
          <a:p>
            <a:r>
              <a:rPr lang="en-US" sz="1200" b="1" dirty="0"/>
              <a:t>JLAB12</a:t>
            </a:r>
          </a:p>
        </p:txBody>
      </p:sp>
      <p:sp>
        <p:nvSpPr>
          <p:cNvPr id="7" name="TextBox 6">
            <a:extLst>
              <a:ext uri="{FF2B5EF4-FFF2-40B4-BE49-F238E27FC236}">
                <a16:creationId xmlns:a16="http://schemas.microsoft.com/office/drawing/2014/main" id="{F8A4A84F-757D-D841-BB1D-044BFCAB4B13}"/>
              </a:ext>
            </a:extLst>
          </p:cNvPr>
          <p:cNvSpPr txBox="1"/>
          <p:nvPr/>
        </p:nvSpPr>
        <p:spPr>
          <a:xfrm>
            <a:off x="7002545" y="795757"/>
            <a:ext cx="1071127" cy="307777"/>
          </a:xfrm>
          <a:prstGeom prst="rect">
            <a:avLst/>
          </a:prstGeom>
          <a:noFill/>
        </p:spPr>
        <p:txBody>
          <a:bodyPr wrap="none" rtlCol="0">
            <a:spAutoFit/>
          </a:bodyPr>
          <a:lstStyle/>
          <a:p>
            <a:r>
              <a:rPr lang="en-US" sz="1400" dirty="0"/>
              <a:t>Pavia grids</a:t>
            </a:r>
          </a:p>
        </p:txBody>
      </p:sp>
      <p:sp>
        <p:nvSpPr>
          <p:cNvPr id="16" name="TextBox 15">
            <a:extLst>
              <a:ext uri="{FF2B5EF4-FFF2-40B4-BE49-F238E27FC236}">
                <a16:creationId xmlns:a16="http://schemas.microsoft.com/office/drawing/2014/main" id="{9B81260A-D521-D546-9F4E-394798FC49B8}"/>
              </a:ext>
            </a:extLst>
          </p:cNvPr>
          <p:cNvSpPr txBox="1"/>
          <p:nvPr/>
        </p:nvSpPr>
        <p:spPr>
          <a:xfrm>
            <a:off x="1937377" y="3079892"/>
            <a:ext cx="926857" cy="646331"/>
          </a:xfrm>
          <a:prstGeom prst="rect">
            <a:avLst/>
          </a:prstGeom>
          <a:noFill/>
        </p:spPr>
        <p:txBody>
          <a:bodyPr wrap="none" rtlCol="0">
            <a:spAutoFit/>
          </a:bodyPr>
          <a:lstStyle/>
          <a:p>
            <a:r>
              <a:rPr lang="en-US" sz="1200" b="1" dirty="0">
                <a:solidFill>
                  <a:srgbClr val="00B050"/>
                </a:solidFill>
              </a:rPr>
              <a:t>EIC 5x41</a:t>
            </a:r>
          </a:p>
          <a:p>
            <a:r>
              <a:rPr lang="en-US" sz="1200" b="1" dirty="0">
                <a:solidFill>
                  <a:srgbClr val="00B050"/>
                </a:solidFill>
              </a:rPr>
              <a:t>y&gt;0.05</a:t>
            </a:r>
          </a:p>
          <a:p>
            <a:r>
              <a:rPr lang="en-US" sz="1200" b="1" dirty="0">
                <a:solidFill>
                  <a:srgbClr val="00B050"/>
                </a:solidFill>
              </a:rPr>
              <a:t>L=0.5*10</a:t>
            </a:r>
            <a:r>
              <a:rPr lang="en-US" sz="1200" b="1" baseline="30000" dirty="0">
                <a:solidFill>
                  <a:srgbClr val="00B050"/>
                </a:solidFill>
              </a:rPr>
              <a:t>34</a:t>
            </a:r>
          </a:p>
        </p:txBody>
      </p:sp>
    </p:spTree>
    <p:extLst>
      <p:ext uri="{BB962C8B-B14F-4D97-AF65-F5344CB8AC3E}">
        <p14:creationId xmlns:p14="http://schemas.microsoft.com/office/powerpoint/2010/main" val="205651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E004C105-A1F1-9F4B-8E3D-C3B80D2A669E}"/>
              </a:ext>
            </a:extLst>
          </p:cNvPr>
          <p:cNvSpPr>
            <a:spLocks noGrp="1"/>
          </p:cNvSpPr>
          <p:nvPr>
            <p:ph type="title"/>
          </p:nvPr>
        </p:nvSpPr>
        <p:spPr>
          <a:xfrm>
            <a:off x="0" y="152400"/>
            <a:ext cx="9144000" cy="563563"/>
          </a:xfrm>
        </p:spPr>
        <p:txBody>
          <a:bodyPr/>
          <a:lstStyle/>
          <a:p>
            <a:r>
              <a:rPr lang="en-US" altLang="en-US" sz="4000" dirty="0">
                <a:ea typeface="ＭＳ Ｐゴシック" panose="020B0600070205080204" pitchFamily="34" charset="-128"/>
              </a:rPr>
              <a:t>SIDIS </a:t>
            </a:r>
            <a:r>
              <a:rPr lang="en-US" altLang="en-US" sz="4000" dirty="0" err="1">
                <a:ea typeface="ＭＳ Ｐゴシック" panose="020B0600070205080204" pitchFamily="34" charset="-128"/>
              </a:rPr>
              <a:t>ehX</a:t>
            </a:r>
            <a:r>
              <a:rPr lang="en-US" altLang="en-US" sz="3200" dirty="0">
                <a:ea typeface="ＭＳ Ｐゴシック" panose="020B0600070205080204" pitchFamily="34" charset="-128"/>
              </a:rPr>
              <a:t>: </a:t>
            </a:r>
            <a:r>
              <a:rPr lang="en-US" altLang="en-US" sz="4000" dirty="0">
                <a:ea typeface="ＭＳ Ｐゴシック" panose="020B0600070205080204" pitchFamily="34" charset="-128"/>
              </a:rPr>
              <a:t>CLAS12 data</a:t>
            </a:r>
            <a:endParaRPr lang="en-US" altLang="en-US" sz="3200"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CA05A34-C865-6940-B813-963C73F31AC0}"/>
              </a:ext>
            </a:extLst>
          </p:cNvPr>
          <p:cNvSpPr>
            <a:spLocks noGrp="1"/>
          </p:cNvSpPr>
          <p:nvPr>
            <p:ph type="ftr" sz="quarter" idx="10"/>
          </p:nvPr>
        </p:nvSpPr>
        <p:spPr>
          <a:xfrm>
            <a:off x="2667000" y="6541073"/>
            <a:ext cx="3657600" cy="487804"/>
          </a:xfrm>
        </p:spPr>
        <p:txBody>
          <a:bodyPr/>
          <a:lstStyle/>
          <a:p>
            <a:pPr>
              <a:defRPr/>
            </a:pPr>
            <a:r>
              <a:rPr lang="fi-FI"/>
              <a:t>H.Avakian, LNF-INFN, Dec 15</a:t>
            </a:r>
            <a:endParaRPr lang="en-US" dirty="0"/>
          </a:p>
        </p:txBody>
      </p:sp>
      <p:pic>
        <p:nvPicPr>
          <p:cNvPr id="5" name="Picture 4">
            <a:extLst>
              <a:ext uri="{FF2B5EF4-FFF2-40B4-BE49-F238E27FC236}">
                <a16:creationId xmlns:a16="http://schemas.microsoft.com/office/drawing/2014/main" id="{476BD646-927B-41EE-9FE8-A05742995D06}"/>
              </a:ext>
            </a:extLst>
          </p:cNvPr>
          <p:cNvPicPr>
            <a:picLocks noChangeAspect="1"/>
          </p:cNvPicPr>
          <p:nvPr/>
        </p:nvPicPr>
        <p:blipFill>
          <a:blip r:embed="rId3"/>
          <a:stretch>
            <a:fillRect/>
          </a:stretch>
        </p:blipFill>
        <p:spPr>
          <a:xfrm>
            <a:off x="381000" y="1064968"/>
            <a:ext cx="8153400" cy="5412032"/>
          </a:xfrm>
          <a:prstGeom prst="rect">
            <a:avLst/>
          </a:prstGeom>
        </p:spPr>
      </p:pic>
      <p:sp>
        <p:nvSpPr>
          <p:cNvPr id="10" name="TextBox 9">
            <a:extLst>
              <a:ext uri="{FF2B5EF4-FFF2-40B4-BE49-F238E27FC236}">
                <a16:creationId xmlns:a16="http://schemas.microsoft.com/office/drawing/2014/main" id="{15B91629-E0AC-4E17-94E6-1CBEA29215CB}"/>
              </a:ext>
            </a:extLst>
          </p:cNvPr>
          <p:cNvSpPr txBox="1"/>
          <p:nvPr/>
        </p:nvSpPr>
        <p:spPr>
          <a:xfrm>
            <a:off x="1905000" y="800840"/>
            <a:ext cx="5412059" cy="400110"/>
          </a:xfrm>
          <a:prstGeom prst="rect">
            <a:avLst/>
          </a:prstGeom>
          <a:noFill/>
        </p:spPr>
        <p:txBody>
          <a:bodyPr wrap="none" rtlCol="0">
            <a:spAutoFit/>
          </a:bodyPr>
          <a:lstStyle/>
          <a:p>
            <a:r>
              <a:rPr lang="en-US" sz="2000" dirty="0"/>
              <a:t>CLAS12 single hadron distributions </a:t>
            </a:r>
            <a:r>
              <a:rPr lang="en-US" sz="2000" dirty="0" err="1"/>
              <a:t>ep</a:t>
            </a:r>
            <a:r>
              <a:rPr lang="en-US" sz="2000" dirty="0" err="1">
                <a:sym typeface="Wingdings" pitchFamily="2" charset="2"/>
              </a:rPr>
              <a:t>e’</a:t>
            </a:r>
            <a:r>
              <a:rPr lang="en-US" sz="2000" dirty="0" err="1">
                <a:latin typeface="Symbol" pitchFamily="2" charset="2"/>
                <a:sym typeface="Wingdings" pitchFamily="2" charset="2"/>
              </a:rPr>
              <a:t>p</a:t>
            </a:r>
            <a:r>
              <a:rPr lang="en-US" sz="2000" baseline="30000" dirty="0" err="1">
                <a:sym typeface="Wingdings" pitchFamily="2" charset="2"/>
              </a:rPr>
              <a:t>+</a:t>
            </a:r>
            <a:r>
              <a:rPr lang="en-US" sz="2000" dirty="0" err="1">
                <a:sym typeface="Wingdings" pitchFamily="2" charset="2"/>
              </a:rPr>
              <a:t>X</a:t>
            </a:r>
            <a:endParaRPr lang="en-US" sz="2000" dirty="0"/>
          </a:p>
        </p:txBody>
      </p:sp>
      <p:sp>
        <p:nvSpPr>
          <p:cNvPr id="2" name="Slide Number Placeholder 1">
            <a:extLst>
              <a:ext uri="{FF2B5EF4-FFF2-40B4-BE49-F238E27FC236}">
                <a16:creationId xmlns:a16="http://schemas.microsoft.com/office/drawing/2014/main" id="{796B5C25-AF14-624D-A28A-FCA67551A8EB}"/>
              </a:ext>
            </a:extLst>
          </p:cNvPr>
          <p:cNvSpPr>
            <a:spLocks noGrp="1"/>
          </p:cNvSpPr>
          <p:nvPr>
            <p:ph type="sldNum" sz="quarter" idx="11"/>
          </p:nvPr>
        </p:nvSpPr>
        <p:spPr/>
        <p:txBody>
          <a:bodyPr/>
          <a:lstStyle/>
          <a:p>
            <a:pPr>
              <a:defRPr/>
            </a:pPr>
            <a:fld id="{90BCEC60-966E-5046-BDA9-C52971E7D1CA}" type="slidenum">
              <a:rPr lang="en-US" altLang="en-US" smtClean="0"/>
              <a:pPr>
                <a:defRPr/>
              </a:pPr>
              <a:t>55</a:t>
            </a:fld>
            <a:endParaRPr lang="en-US" altLang="en-US"/>
          </a:p>
        </p:txBody>
      </p:sp>
      <p:sp>
        <p:nvSpPr>
          <p:cNvPr id="3" name="TextBox 2">
            <a:extLst>
              <a:ext uri="{FF2B5EF4-FFF2-40B4-BE49-F238E27FC236}">
                <a16:creationId xmlns:a16="http://schemas.microsoft.com/office/drawing/2014/main" id="{4AB5FCC3-A1D1-244F-8265-FF2DF3C84E5D}"/>
              </a:ext>
            </a:extLst>
          </p:cNvPr>
          <p:cNvSpPr txBox="1"/>
          <p:nvPr/>
        </p:nvSpPr>
        <p:spPr>
          <a:xfrm>
            <a:off x="5562600" y="5867400"/>
            <a:ext cx="601447" cy="276999"/>
          </a:xfrm>
          <a:prstGeom prst="rect">
            <a:avLst/>
          </a:prstGeom>
          <a:noFill/>
        </p:spPr>
        <p:txBody>
          <a:bodyPr wrap="none" rtlCol="0">
            <a:spAutoFit/>
          </a:bodyPr>
          <a:lstStyle/>
          <a:p>
            <a:r>
              <a:rPr lang="en-US" sz="1200" dirty="0"/>
              <a:t>LUND</a:t>
            </a:r>
          </a:p>
        </p:txBody>
      </p:sp>
    </p:spTree>
    <p:extLst>
      <p:ext uri="{BB962C8B-B14F-4D97-AF65-F5344CB8AC3E}">
        <p14:creationId xmlns:p14="http://schemas.microsoft.com/office/powerpoint/2010/main" val="3582467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486400" cy="563563"/>
          </a:xfrm>
        </p:spPr>
        <p:txBody>
          <a:bodyPr/>
          <a:lstStyle/>
          <a:p>
            <a:r>
              <a:rPr lang="en-US" sz="2800" dirty="0"/>
              <a:t>P</a:t>
            </a:r>
            <a:r>
              <a:rPr lang="en-US" sz="2800" baseline="-25000" dirty="0"/>
              <a:t>T</a:t>
            </a:r>
            <a:r>
              <a:rPr lang="en-US" sz="2800" dirty="0"/>
              <a:t> distributions in the rho region</a:t>
            </a:r>
          </a:p>
        </p:txBody>
      </p:sp>
      <p:sp>
        <p:nvSpPr>
          <p:cNvPr id="4" name="Footer Placeholder 3"/>
          <p:cNvSpPr>
            <a:spLocks noGrp="1"/>
          </p:cNvSpPr>
          <p:nvPr>
            <p:ph type="ftr" sz="quarter" idx="10"/>
          </p:nvPr>
        </p:nvSpPr>
        <p:spPr/>
        <p:txBody>
          <a:bodyPr/>
          <a:lstStyle/>
          <a:p>
            <a:pPr>
              <a:defRPr/>
            </a:pPr>
            <a:r>
              <a:rPr lang="it-IT"/>
              <a:t>H.Avakian, LNF-INFN, Dec 15</a:t>
            </a:r>
            <a:endParaRPr lang="en-US"/>
          </a:p>
        </p:txBody>
      </p:sp>
      <p:sp>
        <p:nvSpPr>
          <p:cNvPr id="5" name="Slide Number Placeholder 4"/>
          <p:cNvSpPr>
            <a:spLocks noGrp="1"/>
          </p:cNvSpPr>
          <p:nvPr>
            <p:ph type="sldNum" sz="quarter" idx="11"/>
          </p:nvPr>
        </p:nvSpPr>
        <p:spPr/>
        <p:txBody>
          <a:bodyPr/>
          <a:lstStyle/>
          <a:p>
            <a:pPr>
              <a:defRPr/>
            </a:pPr>
            <a:fld id="{90BCEC60-966E-5046-BDA9-C52971E7D1CA}" type="slidenum">
              <a:rPr lang="en-US" altLang="en-US" smtClean="0"/>
              <a:pPr>
                <a:defRPr/>
              </a:pPr>
              <a:t>56</a:t>
            </a:fld>
            <a:endParaRPr lang="en-US" altLang="en-US"/>
          </a:p>
        </p:txBody>
      </p:sp>
      <p:pic>
        <p:nvPicPr>
          <p:cNvPr id="6" name="Picture 5" descr="Screen Shot 2019-03-10 at 5.08.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752600"/>
            <a:ext cx="2578100" cy="1938973"/>
          </a:xfrm>
          <a:prstGeom prst="rect">
            <a:avLst/>
          </a:prstGeom>
        </p:spPr>
      </p:pic>
      <p:pic>
        <p:nvPicPr>
          <p:cNvPr id="7" name="Picture 6" descr="Screen Shot 2019-03-10 at 5.11.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962400"/>
            <a:ext cx="2667000" cy="1984641"/>
          </a:xfrm>
          <a:prstGeom prst="rect">
            <a:avLst/>
          </a:prstGeom>
        </p:spPr>
      </p:pic>
      <p:pic>
        <p:nvPicPr>
          <p:cNvPr id="8" name="Picture 7" descr="Screen Shot 2019-03-10 at 5.14.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3124200" cy="1981200"/>
          </a:xfrm>
          <a:prstGeom prst="rect">
            <a:avLst/>
          </a:prstGeom>
        </p:spPr>
      </p:pic>
      <p:pic>
        <p:nvPicPr>
          <p:cNvPr id="9" name="Picture 8" descr="Screen Shot 2019-03-10 at 5.18.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886200"/>
            <a:ext cx="2985370" cy="2095500"/>
          </a:xfrm>
          <a:prstGeom prst="rect">
            <a:avLst/>
          </a:prstGeom>
        </p:spPr>
      </p:pic>
      <p:pic>
        <p:nvPicPr>
          <p:cNvPr id="10" name="Picture 9" descr="Screen Shot 2019-03-10 at 5.25.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962400"/>
            <a:ext cx="3048000" cy="2165299"/>
          </a:xfrm>
          <a:prstGeom prst="rect">
            <a:avLst/>
          </a:prstGeom>
        </p:spPr>
      </p:pic>
      <p:pic>
        <p:nvPicPr>
          <p:cNvPr id="11" name="Picture 10" descr="Screen Shot 2019-03-10 at 5.27.0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1905000"/>
            <a:ext cx="2691769" cy="1907926"/>
          </a:xfrm>
          <a:prstGeom prst="rect">
            <a:avLst/>
          </a:prstGeom>
        </p:spPr>
      </p:pic>
      <p:pic>
        <p:nvPicPr>
          <p:cNvPr id="12" name="Picture 11" descr="Screen Shot 2019-03-10 at 4.56.3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800" y="228600"/>
            <a:ext cx="2209800" cy="1632531"/>
          </a:xfrm>
          <a:prstGeom prst="rect">
            <a:avLst/>
          </a:prstGeom>
        </p:spPr>
      </p:pic>
      <p:cxnSp>
        <p:nvCxnSpPr>
          <p:cNvPr id="14" name="Straight Connector 13"/>
          <p:cNvCxnSpPr/>
          <p:nvPr/>
        </p:nvCxnSpPr>
        <p:spPr>
          <a:xfrm>
            <a:off x="7620000" y="457200"/>
            <a:ext cx="0" cy="1143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924800" y="457200"/>
            <a:ext cx="0" cy="1143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43400" y="1447800"/>
            <a:ext cx="32766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04800" y="762000"/>
            <a:ext cx="4724400" cy="830997"/>
          </a:xfrm>
          <a:prstGeom prst="rect">
            <a:avLst/>
          </a:prstGeom>
          <a:noFill/>
        </p:spPr>
        <p:txBody>
          <a:bodyPr wrap="square" rtlCol="0">
            <a:spAutoFit/>
          </a:bodyPr>
          <a:lstStyle/>
          <a:p>
            <a:r>
              <a:rPr lang="en-US" dirty="0"/>
              <a:t>P</a:t>
            </a:r>
            <a:r>
              <a:rPr lang="en-US" baseline="-25000" dirty="0"/>
              <a:t>T</a:t>
            </a:r>
            <a:r>
              <a:rPr lang="en-US" dirty="0"/>
              <a:t>- distributions of </a:t>
            </a:r>
            <a:r>
              <a:rPr lang="en-US" dirty="0" err="1"/>
              <a:t>pions</a:t>
            </a:r>
            <a:r>
              <a:rPr lang="en-US" dirty="0"/>
              <a:t> in the rho region look like Gaussian</a:t>
            </a:r>
          </a:p>
        </p:txBody>
      </p:sp>
      <p:sp>
        <p:nvSpPr>
          <p:cNvPr id="19" name="TextBox 18"/>
          <p:cNvSpPr txBox="1"/>
          <p:nvPr/>
        </p:nvSpPr>
        <p:spPr>
          <a:xfrm>
            <a:off x="762000" y="5867400"/>
            <a:ext cx="1816523" cy="461665"/>
          </a:xfrm>
          <a:prstGeom prst="rect">
            <a:avLst/>
          </a:prstGeom>
          <a:noFill/>
        </p:spPr>
        <p:txBody>
          <a:bodyPr wrap="none" rtlCol="0">
            <a:spAutoFit/>
          </a:bodyPr>
          <a:lstStyle/>
          <a:p>
            <a:r>
              <a:rPr lang="en-US" dirty="0"/>
              <a:t>Inclusive </a:t>
            </a:r>
            <a:r>
              <a:rPr lang="en-US" dirty="0">
                <a:latin typeface="Symbol"/>
              </a:rPr>
              <a:t>p</a:t>
            </a:r>
            <a:r>
              <a:rPr lang="en-US" dirty="0"/>
              <a:t>+</a:t>
            </a:r>
          </a:p>
        </p:txBody>
      </p:sp>
      <p:sp>
        <p:nvSpPr>
          <p:cNvPr id="21" name="TextBox 20"/>
          <p:cNvSpPr txBox="1"/>
          <p:nvPr/>
        </p:nvSpPr>
        <p:spPr>
          <a:xfrm>
            <a:off x="3581400" y="5943600"/>
            <a:ext cx="2531462" cy="461665"/>
          </a:xfrm>
          <a:prstGeom prst="rect">
            <a:avLst/>
          </a:prstGeom>
          <a:noFill/>
        </p:spPr>
        <p:txBody>
          <a:bodyPr wrap="none" rtlCol="0">
            <a:spAutoFit/>
          </a:bodyPr>
          <a:lstStyle/>
          <a:p>
            <a:r>
              <a:rPr lang="en-US" dirty="0">
                <a:latin typeface="Symbol"/>
              </a:rPr>
              <a:t>p</a:t>
            </a:r>
            <a:r>
              <a:rPr lang="en-US" dirty="0"/>
              <a:t>+ from </a:t>
            </a:r>
            <a:r>
              <a:rPr lang="en-US" dirty="0">
                <a:latin typeface="Symbol"/>
              </a:rPr>
              <a:t>r</a:t>
            </a:r>
            <a:r>
              <a:rPr lang="en-US" dirty="0"/>
              <a:t>-region </a:t>
            </a:r>
          </a:p>
        </p:txBody>
      </p:sp>
    </p:spTree>
    <p:extLst>
      <p:ext uri="{BB962C8B-B14F-4D97-AF65-F5344CB8AC3E}">
        <p14:creationId xmlns:p14="http://schemas.microsoft.com/office/powerpoint/2010/main" val="3076245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oter Placeholder 1">
            <a:extLst>
              <a:ext uri="{FF2B5EF4-FFF2-40B4-BE49-F238E27FC236}">
                <a16:creationId xmlns:a16="http://schemas.microsoft.com/office/drawing/2014/main" id="{74531CA2-1405-4507-AA7B-E6DFE991A11A}"/>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69634" name="Slide Number Placeholder 2">
            <a:extLst>
              <a:ext uri="{FF2B5EF4-FFF2-40B4-BE49-F238E27FC236}">
                <a16:creationId xmlns:a16="http://schemas.microsoft.com/office/drawing/2014/main" id="{0A5ED099-DD9C-4735-A8ED-1314715B6DB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D73FB5-EA7E-4878-9A96-6A2B8D4F78CD}" type="slidenum">
              <a:rPr lang="en-US" altLang="en-US" sz="1400"/>
              <a:pPr>
                <a:spcBef>
                  <a:spcPct val="0"/>
                </a:spcBef>
                <a:buFontTx/>
                <a:buNone/>
              </a:pPr>
              <a:t>57</a:t>
            </a:fld>
            <a:endParaRPr lang="en-US" altLang="en-US" sz="1400"/>
          </a:p>
        </p:txBody>
      </p:sp>
      <p:sp>
        <p:nvSpPr>
          <p:cNvPr id="69635" name="TextBox 3">
            <a:extLst>
              <a:ext uri="{FF2B5EF4-FFF2-40B4-BE49-F238E27FC236}">
                <a16:creationId xmlns:a16="http://schemas.microsoft.com/office/drawing/2014/main" id="{CF34BBCD-AFC1-4AC7-AE48-89457D8070C7}"/>
              </a:ext>
            </a:extLst>
          </p:cNvPr>
          <p:cNvSpPr txBox="1">
            <a:spLocks noChangeArrowheads="1"/>
          </p:cNvSpPr>
          <p:nvPr/>
        </p:nvSpPr>
        <p:spPr bwMode="auto">
          <a:xfrm>
            <a:off x="2590800" y="76200"/>
            <a:ext cx="3417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Dihadron production </a:t>
            </a:r>
          </a:p>
        </p:txBody>
      </p:sp>
      <p:sp>
        <p:nvSpPr>
          <p:cNvPr id="69636" name="TextBox 7">
            <a:extLst>
              <a:ext uri="{FF2B5EF4-FFF2-40B4-BE49-F238E27FC236}">
                <a16:creationId xmlns:a16="http://schemas.microsoft.com/office/drawing/2014/main" id="{152E5AAD-D376-4747-A1CB-E0778390478A}"/>
              </a:ext>
            </a:extLst>
          </p:cNvPr>
          <p:cNvSpPr txBox="1">
            <a:spLocks noChangeArrowheads="1"/>
          </p:cNvSpPr>
          <p:nvPr/>
        </p:nvSpPr>
        <p:spPr bwMode="auto">
          <a:xfrm>
            <a:off x="3276600" y="10668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What is the origin of dihadrons?</a:t>
            </a:r>
          </a:p>
          <a:p>
            <a:pPr>
              <a:spcBef>
                <a:spcPct val="0"/>
              </a:spcBef>
              <a:buFontTx/>
              <a:buNone/>
            </a:pPr>
            <a:r>
              <a:rPr lang="en-US" altLang="en-US" sz="1800"/>
              <a:t>What is a single hadron?</a:t>
            </a:r>
          </a:p>
        </p:txBody>
      </p:sp>
      <p:pic>
        <p:nvPicPr>
          <p:cNvPr id="69637" name="Picture 9" descr="Screen Shot 2017-12-08 at 2.38.34 PM.png">
            <a:extLst>
              <a:ext uri="{FF2B5EF4-FFF2-40B4-BE49-F238E27FC236}">
                <a16:creationId xmlns:a16="http://schemas.microsoft.com/office/drawing/2014/main" id="{43FF3773-D476-47B9-911C-5B837D30C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0"/>
            <a:ext cx="43434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1">
            <a:extLst>
              <a:ext uri="{FF2B5EF4-FFF2-40B4-BE49-F238E27FC236}">
                <a16:creationId xmlns:a16="http://schemas.microsoft.com/office/drawing/2014/main" id="{D4E990D4-7BB3-4D66-BD66-A29D6D73CC2B}"/>
              </a:ext>
            </a:extLst>
          </p:cNvPr>
          <p:cNvSpPr>
            <a:spLocks noChangeArrowheads="1"/>
          </p:cNvSpPr>
          <p:nvPr/>
        </p:nvSpPr>
        <p:spPr bwMode="auto">
          <a:xfrm>
            <a:off x="1524000" y="5638800"/>
            <a:ext cx="2597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b-NO" altLang="en-US" sz="1200"/>
              <a:t>Matevosyan et al, arXiv:1312.4556</a:t>
            </a:r>
            <a:endParaRPr lang="en-US" altLang="en-US" sz="1200"/>
          </a:p>
        </p:txBody>
      </p:sp>
      <p:pic>
        <p:nvPicPr>
          <p:cNvPr id="69639" name="Picture 12" descr="Screen Shot 2017-12-08 at 3.03.10 PM.png">
            <a:extLst>
              <a:ext uri="{FF2B5EF4-FFF2-40B4-BE49-F238E27FC236}">
                <a16:creationId xmlns:a16="http://schemas.microsoft.com/office/drawing/2014/main" id="{04830508-3AD7-4B67-AE5F-7383B72E3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47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3" descr="Screen Shot 2017-12-08 at 3.03.30 PM.png">
            <a:extLst>
              <a:ext uri="{FF2B5EF4-FFF2-40B4-BE49-F238E27FC236}">
                <a16:creationId xmlns:a16="http://schemas.microsoft.com/office/drawing/2014/main" id="{3DDC6783-D732-4385-9D9A-E20BA6EDE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5884863"/>
            <a:ext cx="3683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Rectangle 14">
            <a:extLst>
              <a:ext uri="{FF2B5EF4-FFF2-40B4-BE49-F238E27FC236}">
                <a16:creationId xmlns:a16="http://schemas.microsoft.com/office/drawing/2014/main" id="{665DEFC1-F879-4D2A-850B-7EC90151A5D1}"/>
              </a:ext>
            </a:extLst>
          </p:cNvPr>
          <p:cNvSpPr>
            <a:spLocks noChangeArrowheads="1"/>
          </p:cNvSpPr>
          <p:nvPr/>
        </p:nvSpPr>
        <p:spPr bwMode="auto">
          <a:xfrm>
            <a:off x="5334000" y="3810000"/>
            <a:ext cx="2392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R. Seidl et al. arXiv:</a:t>
            </a:r>
            <a:r>
              <a:rPr lang="is-IS" altLang="en-US" sz="1200"/>
              <a:t> 1706.08348</a:t>
            </a:r>
            <a:endParaRPr lang="en-US" altLang="en-US" sz="1200"/>
          </a:p>
        </p:txBody>
      </p:sp>
      <p:sp>
        <p:nvSpPr>
          <p:cNvPr id="69642" name="Rectangle 8">
            <a:extLst>
              <a:ext uri="{FF2B5EF4-FFF2-40B4-BE49-F238E27FC236}">
                <a16:creationId xmlns:a16="http://schemas.microsoft.com/office/drawing/2014/main" id="{591756CD-FD50-402A-A015-0F8452402527}"/>
              </a:ext>
            </a:extLst>
          </p:cNvPr>
          <p:cNvSpPr>
            <a:spLocks noChangeArrowheads="1"/>
          </p:cNvSpPr>
          <p:nvPr/>
        </p:nvSpPr>
        <p:spPr bwMode="auto">
          <a:xfrm>
            <a:off x="304800" y="3429000"/>
            <a:ext cx="222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HERMES-note-96.059</a:t>
            </a:r>
          </a:p>
        </p:txBody>
      </p:sp>
      <p:pic>
        <p:nvPicPr>
          <p:cNvPr id="69643" name="Picture 10" descr="Screen Shot 2019-03-11 at 12.10.42 PM.png">
            <a:extLst>
              <a:ext uri="{FF2B5EF4-FFF2-40B4-BE49-F238E27FC236}">
                <a16:creationId xmlns:a16="http://schemas.microsoft.com/office/drawing/2014/main" id="{C149DF10-6B5A-467B-B6C5-FBCFCC551D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838200"/>
            <a:ext cx="353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tangle 15">
            <a:extLst>
              <a:ext uri="{FF2B5EF4-FFF2-40B4-BE49-F238E27FC236}">
                <a16:creationId xmlns:a16="http://schemas.microsoft.com/office/drawing/2014/main" id="{ABC23FCB-19B8-4A55-938E-7C5D03A70878}"/>
              </a:ext>
            </a:extLst>
          </p:cNvPr>
          <p:cNvSpPr>
            <a:spLocks noChangeArrowheads="1"/>
          </p:cNvSpPr>
          <p:nvPr/>
        </p:nvSpPr>
        <p:spPr bwMode="auto">
          <a:xfrm>
            <a:off x="6019800" y="838200"/>
            <a:ext cx="3001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b-NO" altLang="en-US" sz="1200"/>
              <a:t>Matevosyan et al  </a:t>
            </a:r>
            <a:r>
              <a:rPr lang="nb-NO" altLang="en-US" sz="1100"/>
              <a:t>arXiv:1307.8125(NJL-jet) </a:t>
            </a:r>
            <a:endParaRPr lang="en-US" altLang="en-US" sz="1100"/>
          </a:p>
        </p:txBody>
      </p:sp>
      <p:pic>
        <p:nvPicPr>
          <p:cNvPr id="69645" name="Picture 2" descr="Screen Shot 2019-09-13 at 3.14.56 PM.png">
            <a:extLst>
              <a:ext uri="{FF2B5EF4-FFF2-40B4-BE49-F238E27FC236}">
                <a16:creationId xmlns:a16="http://schemas.microsoft.com/office/drawing/2014/main" id="{8B8E3A57-2C00-4797-A372-7B78C1BFCD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32178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28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5">
            <a:extLst>
              <a:ext uri="{FF2B5EF4-FFF2-40B4-BE49-F238E27FC236}">
                <a16:creationId xmlns:a16="http://schemas.microsoft.com/office/drawing/2014/main" id="{08114538-DC1C-7E40-8D86-84D7565265B9}"/>
              </a:ext>
            </a:extLst>
          </p:cNvPr>
          <p:cNvSpPr>
            <a:spLocks noGrp="1" noChangeArrowheads="1"/>
          </p:cNvSpPr>
          <p:nvPr>
            <p:ph type="sldNum" sz="quarter" idx="1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l" eaLnBrk="0" hangingPunct="0">
              <a:spcBef>
                <a:spcPct val="0"/>
              </a:spcBef>
              <a:buFontTx/>
              <a:buNone/>
            </a:pPr>
            <a:endParaRPr lang="en-US" altLang="en-US" sz="2400"/>
          </a:p>
          <a:p>
            <a:pPr algn="l" eaLnBrk="0" hangingPunct="0">
              <a:spcBef>
                <a:spcPct val="0"/>
              </a:spcBef>
              <a:buFontTx/>
              <a:buNone/>
            </a:pPr>
            <a:endParaRPr lang="en-US" altLang="en-US" sz="2400"/>
          </a:p>
        </p:txBody>
      </p:sp>
      <p:sp>
        <p:nvSpPr>
          <p:cNvPr id="37890" name="Rectangle 2">
            <a:extLst>
              <a:ext uri="{FF2B5EF4-FFF2-40B4-BE49-F238E27FC236}">
                <a16:creationId xmlns:a16="http://schemas.microsoft.com/office/drawing/2014/main" id="{A5E2EC1D-2F92-D24B-A7DF-8F5306E087A4}"/>
              </a:ext>
            </a:extLst>
          </p:cNvPr>
          <p:cNvSpPr>
            <a:spLocks noGrp="1" noChangeArrowheads="1"/>
          </p:cNvSpPr>
          <p:nvPr>
            <p:ph type="title"/>
          </p:nvPr>
        </p:nvSpPr>
        <p:spPr>
          <a:xfrm>
            <a:off x="304800" y="168275"/>
            <a:ext cx="8534400" cy="563563"/>
          </a:xfrm>
        </p:spPr>
        <p:txBody>
          <a:bodyPr/>
          <a:lstStyle/>
          <a:p>
            <a:pPr eaLnBrk="1" hangingPunct="1"/>
            <a:r>
              <a:rPr lang="en-US" altLang="en-US" sz="3200"/>
              <a:t>Azimuthal Asymmetries: impact of rho</a:t>
            </a:r>
          </a:p>
        </p:txBody>
      </p:sp>
      <p:sp>
        <p:nvSpPr>
          <p:cNvPr id="37891" name="Text Box 6">
            <a:extLst>
              <a:ext uri="{FF2B5EF4-FFF2-40B4-BE49-F238E27FC236}">
                <a16:creationId xmlns:a16="http://schemas.microsoft.com/office/drawing/2014/main" id="{ECCD10AF-DD3A-1742-B80A-E3081B0D1252}"/>
              </a:ext>
            </a:extLst>
          </p:cNvPr>
          <p:cNvSpPr txBox="1">
            <a:spLocks noChangeArrowheads="1"/>
          </p:cNvSpPr>
          <p:nvPr/>
        </p:nvSpPr>
        <p:spPr bwMode="auto">
          <a:xfrm>
            <a:off x="750845" y="5373688"/>
            <a:ext cx="7419975" cy="646112"/>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800" b="1" dirty="0">
                <a:latin typeface="Times New Roman" panose="02020603050405020304" pitchFamily="18" charset="0"/>
              </a:rPr>
              <a:t>For the 0.2&lt;z&lt;0.4, P</a:t>
            </a:r>
            <a:r>
              <a:rPr lang="en-US" altLang="en-US" sz="1800" b="1" baseline="-25000" dirty="0">
                <a:latin typeface="Times New Roman" panose="02020603050405020304" pitchFamily="18" charset="0"/>
              </a:rPr>
              <a:t>T</a:t>
            </a:r>
            <a:r>
              <a:rPr lang="en-US" altLang="en-US" sz="1800" b="1" dirty="0">
                <a:latin typeface="Times New Roman" panose="02020603050405020304" pitchFamily="18" charset="0"/>
              </a:rPr>
              <a:t>&lt;0.5 there will be a significant dilution in azimuthal modulations for decay </a:t>
            </a:r>
            <a:r>
              <a:rPr lang="en-US" altLang="en-US" sz="1800" b="1" dirty="0" err="1">
                <a:latin typeface="Times New Roman" panose="02020603050405020304" pitchFamily="18" charset="0"/>
              </a:rPr>
              <a:t>pions</a:t>
            </a:r>
            <a:r>
              <a:rPr lang="en-US" altLang="en-US" sz="1800" b="1" dirty="0">
                <a:latin typeface="Times New Roman" panose="02020603050405020304" pitchFamily="18" charset="0"/>
              </a:rPr>
              <a:t>(polarization not accounted). </a:t>
            </a:r>
            <a:endParaRPr lang="en-US" altLang="en-US" sz="1800" dirty="0"/>
          </a:p>
        </p:txBody>
      </p:sp>
      <p:pic>
        <p:nvPicPr>
          <p:cNvPr id="37892" name="Picture 5">
            <a:extLst>
              <a:ext uri="{FF2B5EF4-FFF2-40B4-BE49-F238E27FC236}">
                <a16:creationId xmlns:a16="http://schemas.microsoft.com/office/drawing/2014/main" id="{18FF1831-577E-7F4F-B79B-21347F47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2696"/>
            <a:ext cx="4572000" cy="404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a:extLst>
              <a:ext uri="{FF2B5EF4-FFF2-40B4-BE49-F238E27FC236}">
                <a16:creationId xmlns:a16="http://schemas.microsoft.com/office/drawing/2014/main" id="{70FD7596-21EA-F748-A645-D9D467A19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89" y="1317410"/>
            <a:ext cx="4079875" cy="388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9">
            <a:extLst>
              <a:ext uri="{FF2B5EF4-FFF2-40B4-BE49-F238E27FC236}">
                <a16:creationId xmlns:a16="http://schemas.microsoft.com/office/drawing/2014/main" id="{D769F095-60AD-A445-872B-3F577AFADF7B}"/>
              </a:ext>
            </a:extLst>
          </p:cNvPr>
          <p:cNvSpPr txBox="1">
            <a:spLocks noChangeArrowheads="1"/>
          </p:cNvSpPr>
          <p:nvPr/>
        </p:nvSpPr>
        <p:spPr bwMode="auto">
          <a:xfrm>
            <a:off x="4270766" y="796624"/>
            <a:ext cx="4885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t>Berger(semi-exclusive)  HT for rho</a:t>
            </a:r>
          </a:p>
        </p:txBody>
      </p:sp>
      <p:sp>
        <p:nvSpPr>
          <p:cNvPr id="37895" name="TextBox 14">
            <a:extLst>
              <a:ext uri="{FF2B5EF4-FFF2-40B4-BE49-F238E27FC236}">
                <a16:creationId xmlns:a16="http://schemas.microsoft.com/office/drawing/2014/main" id="{2D4A9CF6-DA7C-384C-AFCD-1868596781DB}"/>
              </a:ext>
            </a:extLst>
          </p:cNvPr>
          <p:cNvSpPr txBox="1">
            <a:spLocks noChangeArrowheads="1"/>
          </p:cNvSpPr>
          <p:nvPr/>
        </p:nvSpPr>
        <p:spPr bwMode="auto">
          <a:xfrm>
            <a:off x="1057982" y="855449"/>
            <a:ext cx="2386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t>Cahn HT for rho</a:t>
            </a:r>
          </a:p>
        </p:txBody>
      </p:sp>
      <p:sp>
        <p:nvSpPr>
          <p:cNvPr id="2" name="Footer Placeholder 1">
            <a:extLst>
              <a:ext uri="{FF2B5EF4-FFF2-40B4-BE49-F238E27FC236}">
                <a16:creationId xmlns:a16="http://schemas.microsoft.com/office/drawing/2014/main" id="{B116F574-3430-AA49-8E89-2DD9CFCC5F01}"/>
              </a:ext>
            </a:extLst>
          </p:cNvPr>
          <p:cNvSpPr>
            <a:spLocks noGrp="1"/>
          </p:cNvSpPr>
          <p:nvPr>
            <p:ph type="ftr" sz="quarter" idx="10"/>
          </p:nvPr>
        </p:nvSpPr>
        <p:spPr>
          <a:xfrm>
            <a:off x="3124200" y="6565900"/>
            <a:ext cx="3733800" cy="292100"/>
          </a:xfrm>
        </p:spPr>
        <p:txBody>
          <a:bodyPr/>
          <a:lstStyle/>
          <a:p>
            <a:pPr>
              <a:defRPr/>
            </a:pPr>
            <a:r>
              <a:rPr lang="fi-FI"/>
              <a:t>H.Avakian, LNF-INFN, Dec 15</a:t>
            </a:r>
            <a:endParaRPr lang="en-US" dirty="0"/>
          </a:p>
        </p:txBody>
      </p:sp>
      <p:pic>
        <p:nvPicPr>
          <p:cNvPr id="10" name="Picture 9">
            <a:extLst>
              <a:ext uri="{FF2B5EF4-FFF2-40B4-BE49-F238E27FC236}">
                <a16:creationId xmlns:a16="http://schemas.microsoft.com/office/drawing/2014/main" id="{87225365-04FE-D745-A607-E014A07EF78F}"/>
              </a:ext>
            </a:extLst>
          </p:cNvPr>
          <p:cNvPicPr>
            <a:picLocks noChangeAspect="1"/>
          </p:cNvPicPr>
          <p:nvPr/>
        </p:nvPicPr>
        <p:blipFill>
          <a:blip r:embed="rId5"/>
          <a:stretch>
            <a:fillRect/>
          </a:stretch>
        </p:blipFill>
        <p:spPr>
          <a:xfrm>
            <a:off x="7014990" y="3276600"/>
            <a:ext cx="1824209" cy="1384498"/>
          </a:xfrm>
          <a:prstGeom prst="rect">
            <a:avLst/>
          </a:prstGeom>
        </p:spPr>
      </p:pic>
    </p:spTree>
    <p:extLst>
      <p:ext uri="{BB962C8B-B14F-4D97-AF65-F5344CB8AC3E}">
        <p14:creationId xmlns:p14="http://schemas.microsoft.com/office/powerpoint/2010/main" val="2493729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a:extLst>
              <a:ext uri="{FF2B5EF4-FFF2-40B4-BE49-F238E27FC236}">
                <a16:creationId xmlns:a16="http://schemas.microsoft.com/office/drawing/2014/main" id="{169E8FE5-E434-4FF6-94E0-06A812A48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60425"/>
            <a:ext cx="4953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a:extLst>
              <a:ext uri="{FF2B5EF4-FFF2-40B4-BE49-F238E27FC236}">
                <a16:creationId xmlns:a16="http://schemas.microsoft.com/office/drawing/2014/main" id="{597BE82C-31F8-4FDB-A3D6-5EC99D3A33BA}"/>
              </a:ext>
            </a:extLst>
          </p:cNvPr>
          <p:cNvSpPr>
            <a:spLocks noGrp="1" noChangeArrowheads="1"/>
          </p:cNvSpPr>
          <p:nvPr>
            <p:ph type="title"/>
          </p:nvPr>
        </p:nvSpPr>
        <p:spPr/>
        <p:txBody>
          <a:bodyPr/>
          <a:lstStyle/>
          <a:p>
            <a:r>
              <a:rPr lang="en-US" altLang="en-US" dirty="0"/>
              <a:t> B2B SSAs  </a:t>
            </a:r>
            <a:r>
              <a:rPr lang="en-US" altLang="en-US" dirty="0" err="1"/>
              <a:t>ep</a:t>
            </a:r>
            <a:r>
              <a:rPr lang="en-US" altLang="en-US" dirty="0" err="1">
                <a:sym typeface="Wingdings" panose="05000000000000000000" pitchFamily="2" charset="2"/>
              </a:rPr>
              <a:t>p</a:t>
            </a:r>
            <a:r>
              <a:rPr lang="en-US" altLang="en-US" dirty="0" err="1">
                <a:latin typeface="Symbol" panose="05050102010706020507" pitchFamily="18" charset="2"/>
              </a:rPr>
              <a:t>p+</a:t>
            </a:r>
            <a:r>
              <a:rPr lang="en-US" altLang="en-US" dirty="0" err="1"/>
              <a:t>X</a:t>
            </a:r>
            <a:r>
              <a:rPr lang="en-US" altLang="en-US" dirty="0"/>
              <a:t>” the cross check</a:t>
            </a:r>
          </a:p>
        </p:txBody>
      </p:sp>
      <p:sp>
        <p:nvSpPr>
          <p:cNvPr id="41987" name="Footer Placeholder 2">
            <a:extLst>
              <a:ext uri="{FF2B5EF4-FFF2-40B4-BE49-F238E27FC236}">
                <a16:creationId xmlns:a16="http://schemas.microsoft.com/office/drawing/2014/main" id="{96C9CC02-9B81-44AD-A0F6-0AC100ECDB79}"/>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1988" name="Slide Number Placeholder 3">
            <a:extLst>
              <a:ext uri="{FF2B5EF4-FFF2-40B4-BE49-F238E27FC236}">
                <a16:creationId xmlns:a16="http://schemas.microsoft.com/office/drawing/2014/main" id="{207DF3F4-D97A-49E9-BBA2-C72DB8D22E6E}"/>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4763725-B149-48AE-A5EF-C879CDF6C378}" type="slidenum">
              <a:rPr lang="en-US" altLang="en-US" sz="1400"/>
              <a:pPr>
                <a:spcBef>
                  <a:spcPct val="0"/>
                </a:spcBef>
                <a:buFontTx/>
                <a:buNone/>
              </a:pPr>
              <a:t>59</a:t>
            </a:fld>
            <a:endParaRPr lang="en-US" altLang="en-US" sz="1400"/>
          </a:p>
        </p:txBody>
      </p:sp>
      <p:sp>
        <p:nvSpPr>
          <p:cNvPr id="41989" name="TextBox 8">
            <a:extLst>
              <a:ext uri="{FF2B5EF4-FFF2-40B4-BE49-F238E27FC236}">
                <a16:creationId xmlns:a16="http://schemas.microsoft.com/office/drawing/2014/main" id="{C836F5E2-2D17-44B4-978D-3DC0A14220E1}"/>
              </a:ext>
            </a:extLst>
          </p:cNvPr>
          <p:cNvSpPr txBox="1">
            <a:spLocks noChangeArrowheads="1"/>
          </p:cNvSpPr>
          <p:nvPr/>
        </p:nvSpPr>
        <p:spPr bwMode="auto">
          <a:xfrm>
            <a:off x="252413" y="5170488"/>
            <a:ext cx="8639175" cy="120015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No significant z-dependence below z~0.7</a:t>
            </a:r>
          </a:p>
          <a:p>
            <a:pPr>
              <a:spcBef>
                <a:spcPct val="0"/>
              </a:spcBef>
              <a:buFontTx/>
              <a:buNone/>
            </a:pPr>
            <a:r>
              <a:rPr lang="en-US" altLang="en-US" sz="2400"/>
              <a:t>Extractions of SSA consistent between 2 completely independent analysis </a:t>
            </a:r>
            <a:r>
              <a:rPr lang="en-US" altLang="en-US" sz="2000"/>
              <a:t>(</a:t>
            </a:r>
            <a:r>
              <a:rPr lang="en-US" altLang="en-US" sz="2000">
                <a:latin typeface="Helvetica" panose="020B0604020202020204" pitchFamily="34" charset="0"/>
              </a:rPr>
              <a:t>minimizing the negative log of the likelihood)</a:t>
            </a:r>
            <a:endParaRPr lang="en-US" altLang="en-US" sz="2400">
              <a:latin typeface="Helvetica" panose="020B0604020202020204" pitchFamily="34" charset="0"/>
            </a:endParaRPr>
          </a:p>
        </p:txBody>
      </p:sp>
      <p:sp>
        <p:nvSpPr>
          <p:cNvPr id="41990" name="TextBox 5">
            <a:extLst>
              <a:ext uri="{FF2B5EF4-FFF2-40B4-BE49-F238E27FC236}">
                <a16:creationId xmlns:a16="http://schemas.microsoft.com/office/drawing/2014/main" id="{EDDB4485-4B72-4B2D-B41F-F625DFEE82FD}"/>
              </a:ext>
            </a:extLst>
          </p:cNvPr>
          <p:cNvSpPr txBox="1">
            <a:spLocks noChangeArrowheads="1"/>
          </p:cNvSpPr>
          <p:nvPr/>
        </p:nvSpPr>
        <p:spPr bwMode="auto">
          <a:xfrm>
            <a:off x="2633663" y="2665413"/>
            <a:ext cx="981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0.2&lt;z&lt;0.3</a:t>
            </a:r>
          </a:p>
          <a:p>
            <a:pPr>
              <a:spcBef>
                <a:spcPct val="0"/>
              </a:spcBef>
              <a:buFontTx/>
              <a:buNone/>
            </a:pPr>
            <a:r>
              <a:rPr lang="en-US" altLang="en-US" sz="1400" dirty="0"/>
              <a:t>0.3&lt;z&lt;0.4</a:t>
            </a:r>
          </a:p>
          <a:p>
            <a:pPr>
              <a:spcBef>
                <a:spcPct val="0"/>
              </a:spcBef>
              <a:buFontTx/>
              <a:buNone/>
            </a:pPr>
            <a:r>
              <a:rPr lang="en-US" altLang="en-US" sz="1400" dirty="0"/>
              <a:t>0.4&lt;z&lt;0.6</a:t>
            </a:r>
          </a:p>
        </p:txBody>
      </p:sp>
      <p:sp>
        <p:nvSpPr>
          <p:cNvPr id="41991" name="TextBox 6">
            <a:extLst>
              <a:ext uri="{FF2B5EF4-FFF2-40B4-BE49-F238E27FC236}">
                <a16:creationId xmlns:a16="http://schemas.microsoft.com/office/drawing/2014/main" id="{22A9246D-795F-4254-95F2-DA80A85684DE}"/>
              </a:ext>
            </a:extLst>
          </p:cNvPr>
          <p:cNvSpPr txBox="1">
            <a:spLocks noChangeArrowheads="1"/>
          </p:cNvSpPr>
          <p:nvPr/>
        </p:nvSpPr>
        <p:spPr bwMode="auto">
          <a:xfrm>
            <a:off x="5410200" y="862013"/>
            <a:ext cx="2617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Open circles T.Hayward</a:t>
            </a:r>
          </a:p>
          <a:p>
            <a:pPr>
              <a:spcBef>
                <a:spcPct val="0"/>
              </a:spcBef>
              <a:buFontTx/>
              <a:buNone/>
            </a:pPr>
            <a:r>
              <a:rPr lang="en-US" altLang="en-US" sz="1800"/>
              <a:t>Croses 0.2&lt;z&lt;0.7</a:t>
            </a:r>
          </a:p>
        </p:txBody>
      </p:sp>
      <p:pic>
        <p:nvPicPr>
          <p:cNvPr id="41992" name="Picture 12">
            <a:extLst>
              <a:ext uri="{FF2B5EF4-FFF2-40B4-BE49-F238E27FC236}">
                <a16:creationId xmlns:a16="http://schemas.microsoft.com/office/drawing/2014/main" id="{0251907B-19A8-40E2-B0C7-C0E170B0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3" y="1798638"/>
            <a:ext cx="339883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A03061B-5DDC-0D43-A9E0-ADE0F88163B5}"/>
              </a:ext>
            </a:extLst>
          </p:cNvPr>
          <p:cNvSpPr/>
          <p:nvPr/>
        </p:nvSpPr>
        <p:spPr>
          <a:xfrm rot="1428648">
            <a:off x="7148513" y="3198813"/>
            <a:ext cx="381000"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Arrow Connector 4">
            <a:extLst>
              <a:ext uri="{FF2B5EF4-FFF2-40B4-BE49-F238E27FC236}">
                <a16:creationId xmlns:a16="http://schemas.microsoft.com/office/drawing/2014/main" id="{09C5E129-8C19-3748-AA9F-510FFEE622FF}"/>
              </a:ext>
            </a:extLst>
          </p:cNvPr>
          <p:cNvCxnSpPr/>
          <p:nvPr/>
        </p:nvCxnSpPr>
        <p:spPr>
          <a:xfrm>
            <a:off x="7467600" y="3784600"/>
            <a:ext cx="198438" cy="330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1995" name="TextBox 7">
            <a:extLst>
              <a:ext uri="{FF2B5EF4-FFF2-40B4-BE49-F238E27FC236}">
                <a16:creationId xmlns:a16="http://schemas.microsoft.com/office/drawing/2014/main" id="{35B10090-2582-4FEF-9B4C-70AC58EBC37E}"/>
              </a:ext>
            </a:extLst>
          </p:cNvPr>
          <p:cNvSpPr txBox="1">
            <a:spLocks noChangeArrowheads="1"/>
          </p:cNvSpPr>
          <p:nvPr/>
        </p:nvSpPr>
        <p:spPr bwMode="auto">
          <a:xfrm>
            <a:off x="5656263" y="4114800"/>
            <a:ext cx="336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May be canceling out in large x</a:t>
            </a:r>
          </a:p>
          <a:p>
            <a:pPr>
              <a:spcBef>
                <a:spcPct val="0"/>
              </a:spcBef>
              <a:buFontTx/>
              <a:buNone/>
            </a:pPr>
            <a:r>
              <a:rPr lang="en-US" altLang="en-US" sz="1800" dirty="0"/>
              <a:t>(true for u-quark dominance)</a:t>
            </a:r>
          </a:p>
        </p:txBody>
      </p:sp>
      <p:sp>
        <p:nvSpPr>
          <p:cNvPr id="3" name="TextBox 2">
            <a:extLst>
              <a:ext uri="{FF2B5EF4-FFF2-40B4-BE49-F238E27FC236}">
                <a16:creationId xmlns:a16="http://schemas.microsoft.com/office/drawing/2014/main" id="{FE97452F-26B2-498A-ABE2-DAAA99508E60}"/>
              </a:ext>
            </a:extLst>
          </p:cNvPr>
          <p:cNvSpPr txBox="1"/>
          <p:nvPr/>
        </p:nvSpPr>
        <p:spPr>
          <a:xfrm>
            <a:off x="1295400" y="1026468"/>
            <a:ext cx="3429000" cy="461665"/>
          </a:xfrm>
          <a:prstGeom prst="rect">
            <a:avLst/>
          </a:prstGeom>
          <a:noFill/>
        </p:spPr>
        <p:txBody>
          <a:bodyPr wrap="square" rtlCol="0">
            <a:spAutoFit/>
          </a:bodyPr>
          <a:lstStyle/>
          <a:p>
            <a:r>
              <a:rPr lang="en-US" dirty="0"/>
              <a:t>preliminary</a:t>
            </a:r>
          </a:p>
        </p:txBody>
      </p:sp>
      <p:sp>
        <p:nvSpPr>
          <p:cNvPr id="14" name="Oval 13">
            <a:extLst>
              <a:ext uri="{FF2B5EF4-FFF2-40B4-BE49-F238E27FC236}">
                <a16:creationId xmlns:a16="http://schemas.microsoft.com/office/drawing/2014/main" id="{91E67920-00D7-4EBA-A6A2-44A5BC666410}"/>
              </a:ext>
            </a:extLst>
          </p:cNvPr>
          <p:cNvSpPr/>
          <p:nvPr/>
        </p:nvSpPr>
        <p:spPr>
          <a:xfrm rot="5400000">
            <a:off x="7749382" y="3194321"/>
            <a:ext cx="381000" cy="690050"/>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2FBEF486-3BB9-466C-AC5E-03D8ABF63662}"/>
              </a:ext>
            </a:extLst>
          </p:cNvPr>
          <p:cNvSpPr/>
          <p:nvPr/>
        </p:nvSpPr>
        <p:spPr>
          <a:xfrm rot="5400000">
            <a:off x="6722128" y="2911871"/>
            <a:ext cx="524669" cy="1220788"/>
          </a:xfrm>
          <a:prstGeom prst="ellipse">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TextBox 3">
            <a:extLst>
              <a:ext uri="{FF2B5EF4-FFF2-40B4-BE49-F238E27FC236}">
                <a16:creationId xmlns:a16="http://schemas.microsoft.com/office/drawing/2014/main" id="{8B7DB6B5-D50A-49AF-A643-754D229C949E}"/>
              </a:ext>
            </a:extLst>
          </p:cNvPr>
          <p:cNvSpPr txBox="1"/>
          <p:nvPr/>
        </p:nvSpPr>
        <p:spPr>
          <a:xfrm>
            <a:off x="5483942" y="3482913"/>
            <a:ext cx="914400" cy="261610"/>
          </a:xfrm>
          <a:prstGeom prst="rect">
            <a:avLst/>
          </a:prstGeom>
          <a:noFill/>
        </p:spPr>
        <p:txBody>
          <a:bodyPr wrap="square" rtlCol="0">
            <a:spAutoFit/>
          </a:bodyPr>
          <a:lstStyle/>
          <a:p>
            <a:r>
              <a:rPr lang="en-US" sz="1100" dirty="0">
                <a:solidFill>
                  <a:srgbClr val="0070C0"/>
                </a:solidFill>
              </a:rPr>
              <a:t>correlation</a:t>
            </a:r>
          </a:p>
        </p:txBody>
      </p:sp>
      <p:sp>
        <p:nvSpPr>
          <p:cNvPr id="17" name="TextBox 16">
            <a:extLst>
              <a:ext uri="{FF2B5EF4-FFF2-40B4-BE49-F238E27FC236}">
                <a16:creationId xmlns:a16="http://schemas.microsoft.com/office/drawing/2014/main" id="{22C869A7-FC32-4BE7-ADD9-D1A02B247DA8}"/>
              </a:ext>
            </a:extLst>
          </p:cNvPr>
          <p:cNvSpPr txBox="1"/>
          <p:nvPr/>
        </p:nvSpPr>
        <p:spPr>
          <a:xfrm>
            <a:off x="8242302" y="3522721"/>
            <a:ext cx="914400" cy="261610"/>
          </a:xfrm>
          <a:prstGeom prst="rect">
            <a:avLst/>
          </a:prstGeom>
          <a:noFill/>
        </p:spPr>
        <p:txBody>
          <a:bodyPr wrap="square" rtlCol="0">
            <a:spAutoFit/>
          </a:bodyPr>
          <a:lstStyle/>
          <a:p>
            <a:r>
              <a:rPr lang="en-US" sz="1100" dirty="0">
                <a:solidFill>
                  <a:srgbClr val="0070C0"/>
                </a:solidFill>
              </a:rPr>
              <a:t>modulation</a:t>
            </a:r>
          </a:p>
        </p:txBody>
      </p:sp>
      <p:pic>
        <p:nvPicPr>
          <p:cNvPr id="18" name="Picture 3">
            <a:extLst>
              <a:ext uri="{FF2B5EF4-FFF2-40B4-BE49-F238E27FC236}">
                <a16:creationId xmlns:a16="http://schemas.microsoft.com/office/drawing/2014/main" id="{E19EED23-3418-A046-90EA-E85F3A13C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9" y="962025"/>
            <a:ext cx="4953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a:extLst>
              <a:ext uri="{FF2B5EF4-FFF2-40B4-BE49-F238E27FC236}">
                <a16:creationId xmlns:a16="http://schemas.microsoft.com/office/drawing/2014/main" id="{4A98E104-CF4A-9645-B456-63730DA1B21D}"/>
              </a:ext>
            </a:extLst>
          </p:cNvPr>
          <p:cNvSpPr txBox="1">
            <a:spLocks noChangeArrowheads="1"/>
          </p:cNvSpPr>
          <p:nvPr/>
        </p:nvSpPr>
        <p:spPr bwMode="auto">
          <a:xfrm>
            <a:off x="2608792" y="2767013"/>
            <a:ext cx="981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0.2&lt;z&lt;0.3</a:t>
            </a:r>
          </a:p>
          <a:p>
            <a:pPr>
              <a:spcBef>
                <a:spcPct val="0"/>
              </a:spcBef>
              <a:buFontTx/>
              <a:buNone/>
            </a:pPr>
            <a:r>
              <a:rPr lang="en-US" altLang="en-US" sz="1400" dirty="0"/>
              <a:t>0.3&lt;z&lt;0.4</a:t>
            </a:r>
          </a:p>
          <a:p>
            <a:pPr>
              <a:spcBef>
                <a:spcPct val="0"/>
              </a:spcBef>
              <a:buFontTx/>
              <a:buNone/>
            </a:pPr>
            <a:r>
              <a:rPr lang="en-US" altLang="en-US" sz="1400" dirty="0"/>
              <a:t>0.4&lt;z&lt;0.6</a:t>
            </a:r>
          </a:p>
        </p:txBody>
      </p:sp>
      <p:sp>
        <p:nvSpPr>
          <p:cNvPr id="20" name="TextBox 19">
            <a:extLst>
              <a:ext uri="{FF2B5EF4-FFF2-40B4-BE49-F238E27FC236}">
                <a16:creationId xmlns:a16="http://schemas.microsoft.com/office/drawing/2014/main" id="{16EE9E18-B572-A140-A5FA-A79C19A5535D}"/>
              </a:ext>
            </a:extLst>
          </p:cNvPr>
          <p:cNvSpPr txBox="1"/>
          <p:nvPr/>
        </p:nvSpPr>
        <p:spPr>
          <a:xfrm>
            <a:off x="1270529" y="1128068"/>
            <a:ext cx="3429000" cy="461665"/>
          </a:xfrm>
          <a:prstGeom prst="rect">
            <a:avLst/>
          </a:prstGeom>
          <a:noFill/>
        </p:spPr>
        <p:txBody>
          <a:bodyPr wrap="square" rtlCol="0">
            <a:spAutoFit/>
          </a:bodyPr>
          <a:lstStyle/>
          <a:p>
            <a:r>
              <a:rPr lang="en-US" dirty="0"/>
              <a:t>preliminary</a:t>
            </a:r>
          </a:p>
        </p:txBody>
      </p:sp>
    </p:spTree>
    <p:extLst>
      <p:ext uri="{BB962C8B-B14F-4D97-AF65-F5344CB8AC3E}">
        <p14:creationId xmlns:p14="http://schemas.microsoft.com/office/powerpoint/2010/main" val="11208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oter Placeholder 3">
            <a:extLst>
              <a:ext uri="{FF2B5EF4-FFF2-40B4-BE49-F238E27FC236}">
                <a16:creationId xmlns:a16="http://schemas.microsoft.com/office/drawing/2014/main" id="{2E263CC6-5967-0741-A08E-0B123EFDFFF9}"/>
              </a:ext>
            </a:extLst>
          </p:cNvPr>
          <p:cNvSpPr>
            <a:spLocks noGrp="1" noChangeArrowheads="1"/>
          </p:cNvSpPr>
          <p:nvPr>
            <p:ph type="ftr" sz="quarter" idx="10"/>
          </p:nvPr>
        </p:nvSpPr>
        <p:spPr>
          <a:xfrm>
            <a:off x="3057640" y="6516796"/>
            <a:ext cx="3571759" cy="265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7410" name="Slide Number Placeholder 4">
            <a:extLst>
              <a:ext uri="{FF2B5EF4-FFF2-40B4-BE49-F238E27FC236}">
                <a16:creationId xmlns:a16="http://schemas.microsoft.com/office/drawing/2014/main" id="{7E7176E8-45D4-914F-BA66-B7757B889180}"/>
              </a:ext>
            </a:extLst>
          </p:cNvPr>
          <p:cNvSpPr>
            <a:spLocks noGrp="1" noChangeArrowheads="1"/>
          </p:cNvSpPr>
          <p:nvPr>
            <p:ph type="sldNum" sz="quarter" idx="11"/>
          </p:nvPr>
        </p:nvSpPr>
        <p:spPr>
          <a:xfrm>
            <a:off x="8458200" y="6969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63B5AA7-81DB-4549-ABCE-2DAAE8F0CF22}" type="slidenum">
              <a:rPr lang="en-US" altLang="en-US" sz="1400" smtClean="0"/>
              <a:pPr>
                <a:spcBef>
                  <a:spcPct val="0"/>
                </a:spcBef>
                <a:buFontTx/>
                <a:buNone/>
              </a:pPr>
              <a:t>6</a:t>
            </a:fld>
            <a:endParaRPr lang="en-US" altLang="en-US" sz="1400"/>
          </a:p>
        </p:txBody>
      </p:sp>
      <p:pic>
        <p:nvPicPr>
          <p:cNvPr id="17412" name="Picture 41">
            <a:extLst>
              <a:ext uri="{FF2B5EF4-FFF2-40B4-BE49-F238E27FC236}">
                <a16:creationId xmlns:a16="http://schemas.microsoft.com/office/drawing/2014/main" id="{7B7EFABA-99F4-A143-B972-160E1F7DA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789980"/>
            <a:ext cx="67818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a:extLst>
              <a:ext uri="{FF2B5EF4-FFF2-40B4-BE49-F238E27FC236}">
                <a16:creationId xmlns:a16="http://schemas.microsoft.com/office/drawing/2014/main" id="{32CD5512-BBAD-E24E-9E02-715ECBADB7B9}"/>
              </a:ext>
            </a:extLst>
          </p:cNvPr>
          <p:cNvSpPr>
            <a:spLocks noGrp="1" noChangeArrowheads="1"/>
          </p:cNvSpPr>
          <p:nvPr>
            <p:ph type="title"/>
          </p:nvPr>
        </p:nvSpPr>
        <p:spPr>
          <a:xfrm>
            <a:off x="0" y="228600"/>
            <a:ext cx="8991600" cy="563563"/>
          </a:xfrm>
        </p:spPr>
        <p:txBody>
          <a:bodyPr/>
          <a:lstStyle/>
          <a:p>
            <a:pPr eaLnBrk="1" hangingPunct="1"/>
            <a:r>
              <a:rPr lang="en-US" altLang="en-US" sz="3200" dirty="0"/>
              <a:t>Azimuthal distributions in  SIDIS (unpolarized)</a:t>
            </a:r>
          </a:p>
        </p:txBody>
      </p:sp>
      <p:sp>
        <p:nvSpPr>
          <p:cNvPr id="17415" name="TextBox 4">
            <a:extLst>
              <a:ext uri="{FF2B5EF4-FFF2-40B4-BE49-F238E27FC236}">
                <a16:creationId xmlns:a16="http://schemas.microsoft.com/office/drawing/2014/main" id="{E9D798AC-CBB0-C646-81DB-A037CF23E124}"/>
              </a:ext>
            </a:extLst>
          </p:cNvPr>
          <p:cNvSpPr txBox="1">
            <a:spLocks noChangeArrowheads="1"/>
          </p:cNvSpPr>
          <p:nvPr/>
        </p:nvSpPr>
        <p:spPr bwMode="auto">
          <a:xfrm>
            <a:off x="139700" y="2862263"/>
            <a:ext cx="2495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a:t>EMC-1983 (PL,v130,118)</a:t>
            </a:r>
          </a:p>
        </p:txBody>
      </p:sp>
      <p:sp>
        <p:nvSpPr>
          <p:cNvPr id="2" name="TextBox 1">
            <a:extLst>
              <a:ext uri="{FF2B5EF4-FFF2-40B4-BE49-F238E27FC236}">
                <a16:creationId xmlns:a16="http://schemas.microsoft.com/office/drawing/2014/main" id="{69239FD4-8E6E-5E42-B9FE-B995E79B3C3B}"/>
              </a:ext>
            </a:extLst>
          </p:cNvPr>
          <p:cNvSpPr txBox="1"/>
          <p:nvPr/>
        </p:nvSpPr>
        <p:spPr>
          <a:xfrm>
            <a:off x="3255863" y="2992148"/>
            <a:ext cx="5021311" cy="338554"/>
          </a:xfrm>
          <a:prstGeom prst="rect">
            <a:avLst/>
          </a:prstGeom>
          <a:noFill/>
        </p:spPr>
        <p:txBody>
          <a:bodyPr wrap="none" rtlCol="0">
            <a:spAutoFit/>
          </a:bodyPr>
          <a:lstStyle/>
          <a:p>
            <a:r>
              <a:rPr lang="en-US" sz="1600" b="1" dirty="0"/>
              <a:t>Observables: - Azimuthal Moments   - Multiplicity </a:t>
            </a:r>
          </a:p>
        </p:txBody>
      </p:sp>
      <p:sp>
        <p:nvSpPr>
          <p:cNvPr id="4" name="TextBox 3">
            <a:extLst>
              <a:ext uri="{FF2B5EF4-FFF2-40B4-BE49-F238E27FC236}">
                <a16:creationId xmlns:a16="http://schemas.microsoft.com/office/drawing/2014/main" id="{073B2507-A8DB-5749-B70B-07448BC91D8D}"/>
              </a:ext>
            </a:extLst>
          </p:cNvPr>
          <p:cNvSpPr txBox="1"/>
          <p:nvPr/>
        </p:nvSpPr>
        <p:spPr>
          <a:xfrm>
            <a:off x="0" y="5375528"/>
            <a:ext cx="9334607" cy="1077218"/>
          </a:xfrm>
          <a:prstGeom prst="rect">
            <a:avLst/>
          </a:prstGeom>
          <a:noFill/>
        </p:spPr>
        <p:txBody>
          <a:bodyPr wrap="none" rtlCol="0">
            <a:spAutoFit/>
          </a:bodyPr>
          <a:lstStyle/>
          <a:p>
            <a:r>
              <a:rPr lang="en-US" altLang="en-US" sz="1600" dirty="0"/>
              <a:t>- SIDIS experiments measure the </a:t>
            </a:r>
            <a:r>
              <a:rPr lang="en-US" altLang="en-US" sz="1600" dirty="0">
                <a:latin typeface="Symbol" pitchFamily="2" charset="2"/>
              </a:rPr>
              <a:t>f</a:t>
            </a:r>
            <a:r>
              <a:rPr lang="en-US" altLang="en-US" sz="1600" dirty="0"/>
              <a:t>-dependent cross sections (multiplicities)</a:t>
            </a:r>
          </a:p>
          <a:p>
            <a:r>
              <a:rPr lang="en-US" sz="1600" dirty="0"/>
              <a:t>- Quark-gluon correlations are significant in electro production experiments (even at high energies).</a:t>
            </a:r>
          </a:p>
          <a:p>
            <a:pPr eaLnBrk="1" hangingPunct="1"/>
            <a:r>
              <a:rPr lang="en-US" altLang="en-US" sz="1600" dirty="0"/>
              <a:t>- Large </a:t>
            </a:r>
            <a:r>
              <a:rPr lang="en-US" altLang="en-US" sz="1600" dirty="0" err="1"/>
              <a:t>cos</a:t>
            </a:r>
            <a:r>
              <a:rPr lang="en-US" altLang="en-US" sz="1600" dirty="0" err="1">
                <a:latin typeface="Symbol" pitchFamily="2" charset="2"/>
              </a:rPr>
              <a:t>f</a:t>
            </a:r>
            <a:r>
              <a:rPr lang="en-US" altLang="en-US" sz="1600" dirty="0"/>
              <a:t> modulations observed in electroproduction (EMC, COMPASS, HERMES) may be a key</a:t>
            </a:r>
          </a:p>
          <a:p>
            <a:pPr eaLnBrk="1" hangingPunct="1"/>
            <a:r>
              <a:rPr lang="en-US" altLang="en-US" sz="1600" dirty="0"/>
              <a:t> in understanding of the QCD dynamics.</a:t>
            </a:r>
          </a:p>
        </p:txBody>
      </p:sp>
      <p:sp>
        <p:nvSpPr>
          <p:cNvPr id="6" name="TextBox 5">
            <a:extLst>
              <a:ext uri="{FF2B5EF4-FFF2-40B4-BE49-F238E27FC236}">
                <a16:creationId xmlns:a16="http://schemas.microsoft.com/office/drawing/2014/main" id="{4F3C8B4D-CA90-8943-8BB3-0E4A767125AD}"/>
              </a:ext>
            </a:extLst>
          </p:cNvPr>
          <p:cNvSpPr txBox="1"/>
          <p:nvPr/>
        </p:nvSpPr>
        <p:spPr>
          <a:xfrm>
            <a:off x="4648200" y="1042610"/>
            <a:ext cx="595099" cy="369332"/>
          </a:xfrm>
          <a:prstGeom prst="rect">
            <a:avLst/>
          </a:prstGeom>
          <a:noFill/>
        </p:spPr>
        <p:txBody>
          <a:bodyPr wrap="none" rtlCol="0">
            <a:spAutoFit/>
          </a:bodyPr>
          <a:lstStyle/>
          <a:p>
            <a:r>
              <a:rPr lang="en-US" sz="1800" dirty="0">
                <a:solidFill>
                  <a:schemeClr val="accent2"/>
                </a:solidFill>
              </a:rPr>
              <a:t>H.T.</a:t>
            </a:r>
          </a:p>
        </p:txBody>
      </p:sp>
      <p:cxnSp>
        <p:nvCxnSpPr>
          <p:cNvPr id="8" name="Straight Arrow Connector 7">
            <a:extLst>
              <a:ext uri="{FF2B5EF4-FFF2-40B4-BE49-F238E27FC236}">
                <a16:creationId xmlns:a16="http://schemas.microsoft.com/office/drawing/2014/main" id="{05ABA04B-782C-5E4A-83EB-AB614F0ABB48}"/>
              </a:ext>
            </a:extLst>
          </p:cNvPr>
          <p:cNvCxnSpPr>
            <a:cxnSpLocks/>
            <a:stCxn id="6" idx="2"/>
          </p:cNvCxnSpPr>
          <p:nvPr/>
        </p:nvCxnSpPr>
        <p:spPr>
          <a:xfrm>
            <a:off x="4945750" y="1411942"/>
            <a:ext cx="0" cy="32914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9A6DD03-45E8-324E-8C83-02B58A029090}"/>
              </a:ext>
            </a:extLst>
          </p:cNvPr>
          <p:cNvSpPr txBox="1"/>
          <p:nvPr/>
        </p:nvSpPr>
        <p:spPr>
          <a:xfrm>
            <a:off x="7049199" y="1026374"/>
            <a:ext cx="595099" cy="369332"/>
          </a:xfrm>
          <a:prstGeom prst="rect">
            <a:avLst/>
          </a:prstGeom>
          <a:noFill/>
        </p:spPr>
        <p:txBody>
          <a:bodyPr wrap="none" rtlCol="0">
            <a:spAutoFit/>
          </a:bodyPr>
          <a:lstStyle/>
          <a:p>
            <a:r>
              <a:rPr lang="en-US" sz="1800" dirty="0">
                <a:solidFill>
                  <a:schemeClr val="accent2"/>
                </a:solidFill>
              </a:rPr>
              <a:t>H.T.</a:t>
            </a:r>
          </a:p>
        </p:txBody>
      </p:sp>
      <p:cxnSp>
        <p:nvCxnSpPr>
          <p:cNvPr id="36" name="Straight Arrow Connector 35">
            <a:extLst>
              <a:ext uri="{FF2B5EF4-FFF2-40B4-BE49-F238E27FC236}">
                <a16:creationId xmlns:a16="http://schemas.microsoft.com/office/drawing/2014/main" id="{04D6887D-CFC3-B04A-BED1-ED0B36B9FD1A}"/>
              </a:ext>
            </a:extLst>
          </p:cNvPr>
          <p:cNvCxnSpPr>
            <a:cxnSpLocks/>
          </p:cNvCxnSpPr>
          <p:nvPr/>
        </p:nvCxnSpPr>
        <p:spPr>
          <a:xfrm>
            <a:off x="7346749" y="1329719"/>
            <a:ext cx="1" cy="30354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034CDF8-3227-2543-A18D-7AE54C8E8DF5}"/>
              </a:ext>
            </a:extLst>
          </p:cNvPr>
          <p:cNvSpPr txBox="1"/>
          <p:nvPr/>
        </p:nvSpPr>
        <p:spPr>
          <a:xfrm>
            <a:off x="6324600" y="2031722"/>
            <a:ext cx="595099" cy="369332"/>
          </a:xfrm>
          <a:prstGeom prst="rect">
            <a:avLst/>
          </a:prstGeom>
          <a:noFill/>
        </p:spPr>
        <p:txBody>
          <a:bodyPr wrap="none" rtlCol="0">
            <a:spAutoFit/>
          </a:bodyPr>
          <a:lstStyle/>
          <a:p>
            <a:r>
              <a:rPr lang="en-US" sz="1800" dirty="0">
                <a:solidFill>
                  <a:schemeClr val="accent2"/>
                </a:solidFill>
              </a:rPr>
              <a:t>H.T.</a:t>
            </a:r>
          </a:p>
        </p:txBody>
      </p:sp>
      <p:cxnSp>
        <p:nvCxnSpPr>
          <p:cNvPr id="39" name="Straight Arrow Connector 38">
            <a:extLst>
              <a:ext uri="{FF2B5EF4-FFF2-40B4-BE49-F238E27FC236}">
                <a16:creationId xmlns:a16="http://schemas.microsoft.com/office/drawing/2014/main" id="{9D6C2D3B-51E3-474D-8438-B95A01C659C1}"/>
              </a:ext>
            </a:extLst>
          </p:cNvPr>
          <p:cNvCxnSpPr>
            <a:cxnSpLocks/>
            <a:stCxn id="38" idx="1"/>
          </p:cNvCxnSpPr>
          <p:nvPr/>
        </p:nvCxnSpPr>
        <p:spPr>
          <a:xfrm flipH="1">
            <a:off x="5905894" y="2216388"/>
            <a:ext cx="418706" cy="9270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91D57DD-6E04-E941-8767-1C751441CA36}"/>
              </a:ext>
            </a:extLst>
          </p:cNvPr>
          <p:cNvSpPr/>
          <p:nvPr/>
        </p:nvSpPr>
        <p:spPr>
          <a:xfrm>
            <a:off x="3262213" y="2979044"/>
            <a:ext cx="5043587" cy="376714"/>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750340D-894E-904E-833E-35109BF5C259}"/>
              </a:ext>
            </a:extLst>
          </p:cNvPr>
          <p:cNvPicPr>
            <a:picLocks noChangeAspect="1"/>
          </p:cNvPicPr>
          <p:nvPr/>
        </p:nvPicPr>
        <p:blipFill>
          <a:blip r:embed="rId4"/>
          <a:stretch>
            <a:fillRect/>
          </a:stretch>
        </p:blipFill>
        <p:spPr>
          <a:xfrm>
            <a:off x="3207481" y="3582587"/>
            <a:ext cx="5297627" cy="929991"/>
          </a:xfrm>
          <a:prstGeom prst="rect">
            <a:avLst/>
          </a:prstGeom>
        </p:spPr>
      </p:pic>
      <p:pic>
        <p:nvPicPr>
          <p:cNvPr id="29" name="Picture 28">
            <a:extLst>
              <a:ext uri="{FF2B5EF4-FFF2-40B4-BE49-F238E27FC236}">
                <a16:creationId xmlns:a16="http://schemas.microsoft.com/office/drawing/2014/main" id="{A10C3700-3CC0-D64E-A9C1-33B346CBE473}"/>
              </a:ext>
            </a:extLst>
          </p:cNvPr>
          <p:cNvPicPr>
            <a:picLocks noChangeAspect="1"/>
          </p:cNvPicPr>
          <p:nvPr/>
        </p:nvPicPr>
        <p:blipFill>
          <a:blip r:embed="rId5"/>
          <a:stretch>
            <a:fillRect/>
          </a:stretch>
        </p:blipFill>
        <p:spPr>
          <a:xfrm>
            <a:off x="3242497" y="4739407"/>
            <a:ext cx="5421488" cy="636121"/>
          </a:xfrm>
          <a:prstGeom prst="rect">
            <a:avLst/>
          </a:prstGeom>
        </p:spPr>
      </p:pic>
      <p:pic>
        <p:nvPicPr>
          <p:cNvPr id="19" name="Picture 16">
            <a:extLst>
              <a:ext uri="{FF2B5EF4-FFF2-40B4-BE49-F238E27FC236}">
                <a16:creationId xmlns:a16="http://schemas.microsoft.com/office/drawing/2014/main" id="{3C6470CD-EB61-1146-8064-54522D039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22" y="3127726"/>
            <a:ext cx="2526920" cy="223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60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0DFD2986-DA2D-974A-82DC-4D195BA78C87}"/>
              </a:ext>
            </a:extLst>
          </p:cNvPr>
          <p:cNvSpPr>
            <a:spLocks noGrp="1" noChangeArrowheads="1"/>
          </p:cNvSpPr>
          <p:nvPr>
            <p:ph type="title"/>
          </p:nvPr>
        </p:nvSpPr>
        <p:spPr/>
        <p:txBody>
          <a:bodyPr/>
          <a:lstStyle/>
          <a:p>
            <a:r>
              <a:rPr lang="en-US" altLang="en-US">
                <a:latin typeface="Symbol" pitchFamily="2" charset="2"/>
              </a:rPr>
              <a:t>p-</a:t>
            </a:r>
            <a:r>
              <a:rPr lang="en-US" altLang="en-US"/>
              <a:t> parents in ep</a:t>
            </a:r>
            <a:r>
              <a:rPr lang="en-US" altLang="en-US">
                <a:sym typeface="Wingdings" pitchFamily="2" charset="2"/>
              </a:rPr>
              <a:t>e’p</a:t>
            </a:r>
            <a:r>
              <a:rPr lang="en-US" altLang="en-US">
                <a:latin typeface="Symbol" pitchFamily="2" charset="2"/>
              </a:rPr>
              <a:t>p</a:t>
            </a:r>
            <a:r>
              <a:rPr lang="en-US" altLang="en-US" baseline="30000">
                <a:latin typeface="Symbol" pitchFamily="2" charset="2"/>
              </a:rPr>
              <a:t>-</a:t>
            </a:r>
            <a:r>
              <a:rPr lang="en-US" altLang="en-US"/>
              <a:t>X events</a:t>
            </a:r>
          </a:p>
        </p:txBody>
      </p:sp>
      <p:sp>
        <p:nvSpPr>
          <p:cNvPr id="23554" name="Footer Placeholder 2">
            <a:extLst>
              <a:ext uri="{FF2B5EF4-FFF2-40B4-BE49-F238E27FC236}">
                <a16:creationId xmlns:a16="http://schemas.microsoft.com/office/drawing/2014/main" id="{80A76A04-ABEF-094F-B666-9FB3EE61A2F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23555" name="Slide Number Placeholder 3">
            <a:extLst>
              <a:ext uri="{FF2B5EF4-FFF2-40B4-BE49-F238E27FC236}">
                <a16:creationId xmlns:a16="http://schemas.microsoft.com/office/drawing/2014/main" id="{1678C11B-8E1C-7241-B336-BB9CAC1C5DD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DCB10D4-4464-7F42-9A30-E7DE03108C4D}" type="slidenum">
              <a:rPr lang="en-US" altLang="en-US" sz="1400" smtClean="0"/>
              <a:pPr>
                <a:spcBef>
                  <a:spcPct val="0"/>
                </a:spcBef>
                <a:buFontTx/>
                <a:buNone/>
              </a:pPr>
              <a:t>60</a:t>
            </a:fld>
            <a:endParaRPr lang="en-US" altLang="en-US" sz="1400"/>
          </a:p>
        </p:txBody>
      </p:sp>
      <p:sp>
        <p:nvSpPr>
          <p:cNvPr id="23556" name="TextBox 6">
            <a:extLst>
              <a:ext uri="{FF2B5EF4-FFF2-40B4-BE49-F238E27FC236}">
                <a16:creationId xmlns:a16="http://schemas.microsoft.com/office/drawing/2014/main" id="{67D31E40-F39F-D649-9FD7-DB8ACF98D66F}"/>
              </a:ext>
            </a:extLst>
          </p:cNvPr>
          <p:cNvSpPr txBox="1">
            <a:spLocks noChangeArrowheads="1"/>
          </p:cNvSpPr>
          <p:nvPr/>
        </p:nvSpPr>
        <p:spPr bwMode="auto">
          <a:xfrm>
            <a:off x="3200400" y="220980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D</a:t>
            </a:r>
            <a:r>
              <a:rPr lang="en-US" altLang="en-US" sz="1800"/>
              <a:t>++</a:t>
            </a:r>
          </a:p>
        </p:txBody>
      </p:sp>
      <p:sp>
        <p:nvSpPr>
          <p:cNvPr id="23557" name="Rectangle 7">
            <a:extLst>
              <a:ext uri="{FF2B5EF4-FFF2-40B4-BE49-F238E27FC236}">
                <a16:creationId xmlns:a16="http://schemas.microsoft.com/office/drawing/2014/main" id="{51A30595-8ABA-2447-8DA8-87D2BCB05DAD}"/>
              </a:ext>
            </a:extLst>
          </p:cNvPr>
          <p:cNvSpPr>
            <a:spLocks noChangeArrowheads="1"/>
          </p:cNvSpPr>
          <p:nvPr/>
        </p:nvSpPr>
        <p:spPr bwMode="auto">
          <a:xfrm>
            <a:off x="1828800" y="1447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r0r+w</a:t>
            </a:r>
            <a:endParaRPr lang="en-US" altLang="en-US" sz="1800"/>
          </a:p>
        </p:txBody>
      </p:sp>
      <p:sp>
        <p:nvSpPr>
          <p:cNvPr id="23558" name="Rectangle 8">
            <a:extLst>
              <a:ext uri="{FF2B5EF4-FFF2-40B4-BE49-F238E27FC236}">
                <a16:creationId xmlns:a16="http://schemas.microsoft.com/office/drawing/2014/main" id="{388C9A86-382C-E749-B299-9BE3FA7790D3}"/>
              </a:ext>
            </a:extLst>
          </p:cNvPr>
          <p:cNvSpPr>
            <a:spLocks noChangeArrowheads="1"/>
          </p:cNvSpPr>
          <p:nvPr/>
        </p:nvSpPr>
        <p:spPr bwMode="auto">
          <a:xfrm>
            <a:off x="2133600" y="40386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 w</a:t>
            </a:r>
            <a:endParaRPr lang="en-US" altLang="en-US" sz="1800"/>
          </a:p>
        </p:txBody>
      </p:sp>
      <p:sp>
        <p:nvSpPr>
          <p:cNvPr id="23559" name="Rectangle 9">
            <a:extLst>
              <a:ext uri="{FF2B5EF4-FFF2-40B4-BE49-F238E27FC236}">
                <a16:creationId xmlns:a16="http://schemas.microsoft.com/office/drawing/2014/main" id="{FEE02FDF-562F-6445-B2F0-A609D27EA752}"/>
              </a:ext>
            </a:extLst>
          </p:cNvPr>
          <p:cNvSpPr>
            <a:spLocks noChangeArrowheads="1"/>
          </p:cNvSpPr>
          <p:nvPr/>
        </p:nvSpPr>
        <p:spPr bwMode="auto">
          <a:xfrm>
            <a:off x="5715000" y="4038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latin typeface="Symbol" pitchFamily="2" charset="2"/>
              </a:rPr>
              <a:t>r0        r+</a:t>
            </a:r>
            <a:endParaRPr lang="en-US" altLang="en-US" sz="1800"/>
          </a:p>
        </p:txBody>
      </p:sp>
      <p:sp>
        <p:nvSpPr>
          <p:cNvPr id="23560" name="TextBox 10">
            <a:extLst>
              <a:ext uri="{FF2B5EF4-FFF2-40B4-BE49-F238E27FC236}">
                <a16:creationId xmlns:a16="http://schemas.microsoft.com/office/drawing/2014/main" id="{FD435514-36D0-DD45-8771-68D91800E9FA}"/>
              </a:ext>
            </a:extLst>
          </p:cNvPr>
          <p:cNvSpPr txBox="1">
            <a:spLocks noChangeArrowheads="1"/>
          </p:cNvSpPr>
          <p:nvPr/>
        </p:nvSpPr>
        <p:spPr bwMode="auto">
          <a:xfrm>
            <a:off x="1447800" y="36576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23561" name="TextBox 11">
            <a:extLst>
              <a:ext uri="{FF2B5EF4-FFF2-40B4-BE49-F238E27FC236}">
                <a16:creationId xmlns:a16="http://schemas.microsoft.com/office/drawing/2014/main" id="{F15DA717-7CBB-2A4D-9C1C-8FF27EEAB951}"/>
              </a:ext>
            </a:extLst>
          </p:cNvPr>
          <p:cNvSpPr txBox="1">
            <a:spLocks noChangeArrowheads="1"/>
          </p:cNvSpPr>
          <p:nvPr/>
        </p:nvSpPr>
        <p:spPr bwMode="auto">
          <a:xfrm>
            <a:off x="4800600" y="352425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string</a:t>
            </a:r>
          </a:p>
        </p:txBody>
      </p:sp>
      <p:sp>
        <p:nvSpPr>
          <p:cNvPr id="23562" name="TextBox 12">
            <a:extLst>
              <a:ext uri="{FF2B5EF4-FFF2-40B4-BE49-F238E27FC236}">
                <a16:creationId xmlns:a16="http://schemas.microsoft.com/office/drawing/2014/main" id="{7A4C7226-1265-0948-9AAE-32D9430B73E9}"/>
              </a:ext>
            </a:extLst>
          </p:cNvPr>
          <p:cNvSpPr txBox="1">
            <a:spLocks noChangeArrowheads="1"/>
          </p:cNvSpPr>
          <p:nvPr/>
        </p:nvSpPr>
        <p:spPr bwMode="auto">
          <a:xfrm>
            <a:off x="114300" y="5500688"/>
            <a:ext cx="8974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Tiny fraction of pions come from </a:t>
            </a:r>
            <a:r>
              <a:rPr lang="en-US" altLang="en-US" sz="2400">
                <a:latin typeface="Symbol" pitchFamily="2" charset="2"/>
              </a:rPr>
              <a:t>D</a:t>
            </a:r>
            <a:r>
              <a:rPr lang="en-US" altLang="en-US" sz="1800"/>
              <a:t> at z~0.2, and at large z mainly from string and </a:t>
            </a:r>
            <a:r>
              <a:rPr lang="en-US" altLang="en-US" sz="2400">
                <a:latin typeface="Symbol" pitchFamily="2" charset="2"/>
              </a:rPr>
              <a:t>r</a:t>
            </a:r>
            <a:endParaRPr lang="en-US" altLang="en-US" sz="1800"/>
          </a:p>
        </p:txBody>
      </p:sp>
      <p:pic>
        <p:nvPicPr>
          <p:cNvPr id="23563" name="Picture 14">
            <a:extLst>
              <a:ext uri="{FF2B5EF4-FFF2-40B4-BE49-F238E27FC236}">
                <a16:creationId xmlns:a16="http://schemas.microsoft.com/office/drawing/2014/main" id="{8FBDB734-BDE5-A94A-8B9C-D6F87769A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869950"/>
            <a:ext cx="1889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3">
            <a:extLst>
              <a:ext uri="{FF2B5EF4-FFF2-40B4-BE49-F238E27FC236}">
                <a16:creationId xmlns:a16="http://schemas.microsoft.com/office/drawing/2014/main" id="{CF61D4D6-24B9-FF49-B23B-408435F8B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941388"/>
            <a:ext cx="72294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837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13E6-BB06-6A49-8312-F45154EA3F9F}"/>
              </a:ext>
            </a:extLst>
          </p:cNvPr>
          <p:cNvSpPr>
            <a:spLocks noGrp="1"/>
          </p:cNvSpPr>
          <p:nvPr>
            <p:ph type="title"/>
          </p:nvPr>
        </p:nvSpPr>
        <p:spPr>
          <a:xfrm>
            <a:off x="110836" y="212467"/>
            <a:ext cx="9144000" cy="563563"/>
          </a:xfrm>
        </p:spPr>
        <p:txBody>
          <a:bodyPr/>
          <a:lstStyle/>
          <a:p>
            <a:r>
              <a:rPr lang="en-US" sz="2800" dirty="0"/>
              <a:t>Critical measurements with </a:t>
            </a:r>
            <a:r>
              <a:rPr lang="en-US" sz="2800" dirty="0" err="1"/>
              <a:t>JLab</a:t>
            </a:r>
            <a:r>
              <a:rPr lang="en-US" sz="2800" dirty="0"/>
              <a:t> upgrade to 24~GeV</a:t>
            </a:r>
            <a:endParaRPr lang="en-US" sz="4400" baseline="-25000" dirty="0"/>
          </a:p>
        </p:txBody>
      </p:sp>
      <p:sp>
        <p:nvSpPr>
          <p:cNvPr id="4" name="Footer Placeholder 3">
            <a:extLst>
              <a:ext uri="{FF2B5EF4-FFF2-40B4-BE49-F238E27FC236}">
                <a16:creationId xmlns:a16="http://schemas.microsoft.com/office/drawing/2014/main" id="{C67E0981-F93D-334B-97B3-017378033160}"/>
              </a:ext>
            </a:extLst>
          </p:cNvPr>
          <p:cNvSpPr>
            <a:spLocks noGrp="1"/>
          </p:cNvSpPr>
          <p:nvPr>
            <p:ph type="ftr" sz="quarter" idx="10"/>
          </p:nvPr>
        </p:nvSpPr>
        <p:spPr>
          <a:xfrm>
            <a:off x="3124200" y="6565900"/>
            <a:ext cx="3809946" cy="292100"/>
          </a:xfrm>
        </p:spPr>
        <p:txBody>
          <a:bodyPr/>
          <a:lstStyle/>
          <a:p>
            <a:pPr>
              <a:defRPr/>
            </a:pPr>
            <a:r>
              <a:rPr lang="fi-FI"/>
              <a:t>H.Avakian, LNF-INFN, Dec 15</a:t>
            </a:r>
            <a:endParaRPr lang="en-US" dirty="0"/>
          </a:p>
        </p:txBody>
      </p:sp>
      <p:sp>
        <p:nvSpPr>
          <p:cNvPr id="5" name="Slide Number Placeholder 4">
            <a:extLst>
              <a:ext uri="{FF2B5EF4-FFF2-40B4-BE49-F238E27FC236}">
                <a16:creationId xmlns:a16="http://schemas.microsoft.com/office/drawing/2014/main" id="{AF4AC8AF-40C1-D044-A027-674F0D3C7ADA}"/>
              </a:ext>
            </a:extLst>
          </p:cNvPr>
          <p:cNvSpPr>
            <a:spLocks noGrp="1"/>
          </p:cNvSpPr>
          <p:nvPr>
            <p:ph type="sldNum" sz="quarter" idx="11"/>
          </p:nvPr>
        </p:nvSpPr>
        <p:spPr/>
        <p:txBody>
          <a:bodyPr/>
          <a:lstStyle/>
          <a:p>
            <a:pPr>
              <a:defRPr/>
            </a:pPr>
            <a:fld id="{90BCEC60-966E-5046-BDA9-C52971E7D1CA}" type="slidenum">
              <a:rPr lang="en-US" altLang="en-US" smtClean="0"/>
              <a:pPr>
                <a:defRPr/>
              </a:pPr>
              <a:t>61</a:t>
            </a:fld>
            <a:endParaRPr lang="en-US" altLang="en-US"/>
          </a:p>
        </p:txBody>
      </p:sp>
      <p:sp>
        <p:nvSpPr>
          <p:cNvPr id="8" name="Slide Number Placeholder 4">
            <a:extLst>
              <a:ext uri="{FF2B5EF4-FFF2-40B4-BE49-F238E27FC236}">
                <a16:creationId xmlns:a16="http://schemas.microsoft.com/office/drawing/2014/main" id="{AA2E4C4E-0E49-514D-B872-542F02255E6A}"/>
              </a:ext>
            </a:extLst>
          </p:cNvPr>
          <p:cNvSpPr txBox="1">
            <a:spLocks/>
          </p:cNvSpPr>
          <p:nvPr/>
        </p:nvSpPr>
        <p:spPr bwMode="auto">
          <a:xfrm>
            <a:off x="8458200" y="6464300"/>
            <a:ext cx="685800" cy="3206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8A4E9AAB-F2E5-E644-83FC-E8A808983024}" type="slidenum">
              <a:rPr lang="en-US" altLang="en-US" sz="1400" smtClean="0"/>
              <a:pPr>
                <a:spcBef>
                  <a:spcPct val="0"/>
                </a:spcBef>
                <a:buFontTx/>
                <a:buNone/>
              </a:pPr>
              <a:t>61</a:t>
            </a:fld>
            <a:endParaRPr lang="en-US" altLang="en-US" sz="1400"/>
          </a:p>
        </p:txBody>
      </p:sp>
      <p:sp>
        <p:nvSpPr>
          <p:cNvPr id="6" name="Rectangle 5">
            <a:extLst>
              <a:ext uri="{FF2B5EF4-FFF2-40B4-BE49-F238E27FC236}">
                <a16:creationId xmlns:a16="http://schemas.microsoft.com/office/drawing/2014/main" id="{75176E6F-5CD5-6A46-91DC-00A5E0B4A9BA}"/>
              </a:ext>
            </a:extLst>
          </p:cNvPr>
          <p:cNvSpPr/>
          <p:nvPr/>
        </p:nvSpPr>
        <p:spPr>
          <a:xfrm>
            <a:off x="117764" y="785861"/>
            <a:ext cx="8991600" cy="5386090"/>
          </a:xfrm>
          <a:prstGeom prst="rect">
            <a:avLst/>
          </a:prstGeom>
        </p:spPr>
        <p:txBody>
          <a:bodyPr wrap="square">
            <a:spAutoFit/>
          </a:bodyPr>
          <a:lstStyle/>
          <a:p>
            <a:pPr marL="285750" indent="-285750">
              <a:buFont typeface="Arial" panose="020B0604020202020204" pitchFamily="34" charset="0"/>
              <a:buChar char="•"/>
            </a:pPr>
            <a:r>
              <a:rPr lang="en-US" sz="2000" dirty="0"/>
              <a:t>3D structure of the nucleon</a:t>
            </a:r>
          </a:p>
          <a:p>
            <a:pPr marL="285750" indent="-285750">
              <a:buFont typeface="Arial" panose="020B0604020202020204" pitchFamily="34" charset="0"/>
              <a:buChar char="•"/>
            </a:pPr>
            <a:r>
              <a:rPr lang="en-US" sz="2000" dirty="0"/>
              <a:t>Emergence of hadron mass from combined studies of the meson and baryon structure</a:t>
            </a:r>
          </a:p>
          <a:p>
            <a:pPr marL="285750" indent="-285750">
              <a:buFont typeface="Arial" panose="020B0604020202020204" pitchFamily="34" charset="0"/>
              <a:buChar char="•"/>
            </a:pPr>
            <a:r>
              <a:rPr lang="en-US" sz="2000" dirty="0"/>
              <a:t>Charm production near the threshold,  gluon polarization via open charm production. </a:t>
            </a:r>
          </a:p>
          <a:p>
            <a:pPr marL="285750" indent="-285750">
              <a:buFont typeface="Arial" panose="020B0604020202020204" pitchFamily="34" charset="0"/>
              <a:buChar char="•"/>
            </a:pPr>
            <a:r>
              <a:rPr lang="en-US" sz="2000" dirty="0"/>
              <a:t>Photo- and electroproduction of high-P</a:t>
            </a:r>
            <a:r>
              <a:rPr lang="en-US" sz="2000" baseline="-25000" dirty="0"/>
              <a:t>T</a:t>
            </a:r>
            <a:r>
              <a:rPr lang="en-US" sz="2000" dirty="0"/>
              <a:t> hadron pairs</a:t>
            </a:r>
          </a:p>
          <a:p>
            <a:pPr marL="285750" indent="-285750">
              <a:buFont typeface="Arial" panose="020B0604020202020204" pitchFamily="34" charset="0"/>
              <a:buChar char="•"/>
            </a:pPr>
            <a:r>
              <a:rPr lang="en-US" sz="2000" dirty="0"/>
              <a:t>Nucleon structure at high x - role of quark-quark correlations.</a:t>
            </a:r>
          </a:p>
          <a:p>
            <a:pPr marL="285750" indent="-285750">
              <a:buFont typeface="Arial" panose="020B0604020202020204" pitchFamily="34" charset="0"/>
              <a:buChar char="•"/>
            </a:pPr>
            <a:r>
              <a:rPr lang="en-US" sz="2000" dirty="0"/>
              <a:t>Probing the hidden color and its relation to the nuclear core. </a:t>
            </a:r>
          </a:p>
          <a:p>
            <a:pPr marL="285750" indent="-285750">
              <a:buFont typeface="Arial" panose="020B0604020202020204" pitchFamily="34" charset="0"/>
              <a:buChar char="•"/>
            </a:pPr>
            <a:r>
              <a:rPr lang="en-US" sz="2000" dirty="0"/>
              <a:t>Medium modifications of fundamental QCD, extract the 3D imaging of nuclei.</a:t>
            </a:r>
          </a:p>
          <a:p>
            <a:pPr marL="285750" indent="-285750">
              <a:buFont typeface="Arial" panose="020B0604020202020204" pitchFamily="34" charset="0"/>
              <a:buChar char="•"/>
            </a:pPr>
            <a:r>
              <a:rPr lang="en-US" sz="2000" dirty="0"/>
              <a:t>An extensive hadron spectroscopy</a:t>
            </a:r>
          </a:p>
          <a:p>
            <a:pPr marL="285750" indent="-285750">
              <a:buFont typeface="Arial" panose="020B0604020202020204" pitchFamily="34" charset="0"/>
              <a:buChar char="•"/>
            </a:pPr>
            <a:r>
              <a:rPr lang="en-US" sz="2000" dirty="0"/>
              <a:t>Parity-violation in DIS at higher Q</a:t>
            </a:r>
            <a:r>
              <a:rPr lang="en-US" sz="2000" baseline="30000" dirty="0"/>
              <a:t>2</a:t>
            </a:r>
            <a:r>
              <a:rPr lang="en-US" sz="2000" dirty="0"/>
              <a:t> and extraction of the weak mixing angle Strange hadron spectroscopy accessible by a secondary K-long beam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Complementarity between </a:t>
            </a:r>
            <a:r>
              <a:rPr lang="en-US" sz="2000" dirty="0" err="1"/>
              <a:t>JLab</a:t>
            </a:r>
            <a:r>
              <a:rPr lang="en-US" sz="2000" dirty="0"/>
              <a:t> at 24~GeV, COMPASS measurements, and future EIC measurements on a broad range of scientific topics, including the 3D nucleon structure, hadronization, spectroscopy,...</a:t>
            </a:r>
          </a:p>
        </p:txBody>
      </p:sp>
      <p:sp>
        <p:nvSpPr>
          <p:cNvPr id="7" name="Rectangle 6">
            <a:extLst>
              <a:ext uri="{FF2B5EF4-FFF2-40B4-BE49-F238E27FC236}">
                <a16:creationId xmlns:a16="http://schemas.microsoft.com/office/drawing/2014/main" id="{6F57040A-53D1-5043-9C08-BF16F7CF207A}"/>
              </a:ext>
            </a:extLst>
          </p:cNvPr>
          <p:cNvSpPr/>
          <p:nvPr/>
        </p:nvSpPr>
        <p:spPr>
          <a:xfrm>
            <a:off x="76200" y="857756"/>
            <a:ext cx="9067800" cy="400110"/>
          </a:xfrm>
          <a:prstGeom prst="rect">
            <a:avLst/>
          </a:prstGeom>
        </p:spPr>
        <p:txBody>
          <a:bodyPr wrap="square">
            <a:spAutoFit/>
          </a:bodyPr>
          <a:lstStyle/>
          <a:p>
            <a:endParaRPr lang="en-US" sz="2000" dirty="0"/>
          </a:p>
        </p:txBody>
      </p:sp>
      <p:sp>
        <p:nvSpPr>
          <p:cNvPr id="9" name="TextBox 8">
            <a:extLst>
              <a:ext uri="{FF2B5EF4-FFF2-40B4-BE49-F238E27FC236}">
                <a16:creationId xmlns:a16="http://schemas.microsoft.com/office/drawing/2014/main" id="{8231C1C6-0082-384B-8A29-E5E553B19DD3}"/>
              </a:ext>
            </a:extLst>
          </p:cNvPr>
          <p:cNvSpPr txBox="1"/>
          <p:nvPr/>
        </p:nvSpPr>
        <p:spPr>
          <a:xfrm>
            <a:off x="9268691" y="95596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9727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510082F0-6832-A744-8E78-A9F94656C655}"/>
              </a:ext>
            </a:extLst>
          </p:cNvPr>
          <p:cNvSpPr>
            <a:spLocks noGrp="1" noChangeArrowheads="1"/>
          </p:cNvSpPr>
          <p:nvPr>
            <p:ph type="title"/>
          </p:nvPr>
        </p:nvSpPr>
        <p:spPr/>
        <p:txBody>
          <a:bodyPr/>
          <a:lstStyle/>
          <a:p>
            <a:r>
              <a:rPr lang="en-US" altLang="en-US" dirty="0"/>
              <a:t>TMDs sensitivity to </a:t>
            </a:r>
            <a:r>
              <a:rPr lang="en-US" altLang="en-US" dirty="0" err="1"/>
              <a:t>transversity</a:t>
            </a:r>
            <a:r>
              <a:rPr lang="en-US" altLang="en-US" dirty="0"/>
              <a:t>: large x </a:t>
            </a:r>
          </a:p>
        </p:txBody>
      </p:sp>
      <p:sp>
        <p:nvSpPr>
          <p:cNvPr id="26626" name="Footer Placeholder 2">
            <a:extLst>
              <a:ext uri="{FF2B5EF4-FFF2-40B4-BE49-F238E27FC236}">
                <a16:creationId xmlns:a16="http://schemas.microsoft.com/office/drawing/2014/main" id="{BFDC4E47-E4A9-F841-9637-372E8B4A7E40}"/>
              </a:ext>
            </a:extLst>
          </p:cNvPr>
          <p:cNvSpPr>
            <a:spLocks noGrp="1" noChangeArrowheads="1"/>
          </p:cNvSpPr>
          <p:nvPr>
            <p:ph type="ftr" sz="quarter" idx="10"/>
          </p:nvPr>
        </p:nvSpPr>
        <p:spPr>
          <a:xfrm>
            <a:off x="3124200" y="6565900"/>
            <a:ext cx="40386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26627" name="Slide Number Placeholder 3">
            <a:extLst>
              <a:ext uri="{FF2B5EF4-FFF2-40B4-BE49-F238E27FC236}">
                <a16:creationId xmlns:a16="http://schemas.microsoft.com/office/drawing/2014/main" id="{93B22C4D-FBDD-7049-88B0-4654233D701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FEC2A0-2AFE-804A-9572-C5D9ADAAE4F8}" type="slidenum">
              <a:rPr lang="en-US" altLang="en-US" sz="1400" smtClean="0"/>
              <a:pPr>
                <a:spcBef>
                  <a:spcPct val="0"/>
                </a:spcBef>
                <a:buFontTx/>
                <a:buNone/>
              </a:pPr>
              <a:t>62</a:t>
            </a:fld>
            <a:endParaRPr lang="en-US" altLang="en-US" sz="1400"/>
          </a:p>
        </p:txBody>
      </p:sp>
      <p:sp>
        <p:nvSpPr>
          <p:cNvPr id="26628" name="TextBox 10">
            <a:extLst>
              <a:ext uri="{FF2B5EF4-FFF2-40B4-BE49-F238E27FC236}">
                <a16:creationId xmlns:a16="http://schemas.microsoft.com/office/drawing/2014/main" id="{2C734751-4E93-0242-9B67-2A2DA04E359F}"/>
              </a:ext>
            </a:extLst>
          </p:cNvPr>
          <p:cNvSpPr txBox="1">
            <a:spLocks noChangeArrowheads="1"/>
          </p:cNvSpPr>
          <p:nvPr/>
        </p:nvSpPr>
        <p:spPr bwMode="auto">
          <a:xfrm>
            <a:off x="58340" y="937825"/>
            <a:ext cx="39869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Plots from : “</a:t>
            </a:r>
            <a:r>
              <a:rPr lang="en-US" altLang="en-US" sz="1600" dirty="0" err="1"/>
              <a:t>SoLID</a:t>
            </a:r>
            <a:r>
              <a:rPr lang="en-US" altLang="en-US" sz="1600" dirty="0"/>
              <a:t> DOE review (H. Gao)”</a:t>
            </a:r>
          </a:p>
        </p:txBody>
      </p:sp>
      <p:pic>
        <p:nvPicPr>
          <p:cNvPr id="26630" name="Picture 6">
            <a:extLst>
              <a:ext uri="{FF2B5EF4-FFF2-40B4-BE49-F238E27FC236}">
                <a16:creationId xmlns:a16="http://schemas.microsoft.com/office/drawing/2014/main" id="{A17E000C-B45B-5745-ABBB-61DE927A8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41910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a:extLst>
              <a:ext uri="{FF2B5EF4-FFF2-40B4-BE49-F238E27FC236}">
                <a16:creationId xmlns:a16="http://schemas.microsoft.com/office/drawing/2014/main" id="{C29E618F-1C2D-F244-9BC1-B3AC94F89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86142"/>
            <a:ext cx="48006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71953CFC-C065-234E-9D7E-38B9EA579C02}"/>
              </a:ext>
            </a:extLst>
          </p:cNvPr>
          <p:cNvCxnSpPr>
            <a:cxnSpLocks/>
          </p:cNvCxnSpPr>
          <p:nvPr/>
        </p:nvCxnSpPr>
        <p:spPr>
          <a:xfrm>
            <a:off x="1963738" y="2057400"/>
            <a:ext cx="3294062" cy="17977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629" name="TextBox 12">
            <a:extLst>
              <a:ext uri="{FF2B5EF4-FFF2-40B4-BE49-F238E27FC236}">
                <a16:creationId xmlns:a16="http://schemas.microsoft.com/office/drawing/2014/main" id="{1EE5B04D-70C0-104B-9EC0-DCADE27896A8}"/>
              </a:ext>
            </a:extLst>
          </p:cNvPr>
          <p:cNvSpPr txBox="1">
            <a:spLocks noChangeArrowheads="1"/>
          </p:cNvSpPr>
          <p:nvPr/>
        </p:nvSpPr>
        <p:spPr bwMode="auto">
          <a:xfrm>
            <a:off x="486032" y="4636238"/>
            <a:ext cx="8115300" cy="1938992"/>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spcBef>
                <a:spcPct val="0"/>
              </a:spcBef>
            </a:pPr>
            <a:r>
              <a:rPr lang="en-US" altLang="en-US" sz="1800" dirty="0"/>
              <a:t>SOLID measurements with transversely polarized targets will provide crucial input at large x</a:t>
            </a:r>
          </a:p>
          <a:p>
            <a:pPr marL="342900" indent="-342900">
              <a:spcBef>
                <a:spcPct val="0"/>
              </a:spcBef>
            </a:pPr>
            <a:r>
              <a:rPr lang="en-US" altLang="en-US" sz="1800" dirty="0"/>
              <a:t>Complementarity of </a:t>
            </a:r>
            <a:r>
              <a:rPr lang="en-US" altLang="en-US" sz="1800" dirty="0" err="1"/>
              <a:t>JLab</a:t>
            </a:r>
            <a:r>
              <a:rPr lang="en-US" altLang="en-US" sz="1800" dirty="0"/>
              <a:t> and  EIC at large x should be carefully examined for better coordination (</a:t>
            </a:r>
            <a:r>
              <a:rPr lang="en-US" altLang="en-US" sz="1800" dirty="0" err="1"/>
              <a:t>theory+experiment</a:t>
            </a:r>
            <a:r>
              <a:rPr lang="en-US" altLang="en-US" sz="1800" dirty="0"/>
              <a:t>)</a:t>
            </a:r>
          </a:p>
          <a:p>
            <a:pPr marL="342900" indent="-342900">
              <a:spcBef>
                <a:spcPct val="0"/>
              </a:spcBef>
            </a:pPr>
            <a:r>
              <a:rPr lang="en-US" altLang="en-US" sz="1800" dirty="0"/>
              <a:t>Systematics from parameterizations, providing fake sensitivity to kinematical regions not covered by data should be carefully evaluated</a:t>
            </a:r>
          </a:p>
          <a:p>
            <a:pPr>
              <a:spcBef>
                <a:spcPct val="0"/>
              </a:spcBef>
              <a:buFontTx/>
              <a:buNone/>
            </a:pPr>
            <a:endParaRPr lang="en-US" altLang="en-US" sz="1800" baseline="30000" dirty="0"/>
          </a:p>
        </p:txBody>
      </p:sp>
    </p:spTree>
    <p:extLst>
      <p:ext uri="{BB962C8B-B14F-4D97-AF65-F5344CB8AC3E}">
        <p14:creationId xmlns:p14="http://schemas.microsoft.com/office/powerpoint/2010/main" val="4177145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a:extLst>
              <a:ext uri="{FF2B5EF4-FFF2-40B4-BE49-F238E27FC236}">
                <a16:creationId xmlns:a16="http://schemas.microsoft.com/office/drawing/2014/main" id="{710684B9-AA0A-9F4F-AC80-6EE3B54D9352}"/>
              </a:ext>
            </a:extLst>
          </p:cNvPr>
          <p:cNvSpPr>
            <a:spLocks noGrp="1" noChangeArrowheads="1"/>
          </p:cNvSpPr>
          <p:nvPr>
            <p:ph type="title"/>
          </p:nvPr>
        </p:nvSpPr>
        <p:spPr>
          <a:xfrm>
            <a:off x="0" y="0"/>
            <a:ext cx="8991600" cy="808038"/>
          </a:xfrm>
        </p:spPr>
        <p:txBody>
          <a:bodyPr/>
          <a:lstStyle/>
          <a:p>
            <a:pPr eaLnBrk="1" hangingPunct="1"/>
            <a:r>
              <a:rPr lang="en-US" altLang="en-US" sz="3200"/>
              <a:t>Azimuthal modulations in SIDIS: decay pions</a:t>
            </a:r>
            <a:endParaRPr lang="en-US" altLang="en-US" sz="3200">
              <a:solidFill>
                <a:schemeClr val="accent2"/>
              </a:solidFill>
            </a:endParaRPr>
          </a:p>
        </p:txBody>
      </p:sp>
      <p:sp>
        <p:nvSpPr>
          <p:cNvPr id="15364" name="Slide Number Placeholder 6">
            <a:extLst>
              <a:ext uri="{FF2B5EF4-FFF2-40B4-BE49-F238E27FC236}">
                <a16:creationId xmlns:a16="http://schemas.microsoft.com/office/drawing/2014/main" id="{942B2B68-D6E3-4242-8068-4CC3655E792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CE6A0EF-1959-3F49-B0B7-8F8B6FF542A8}" type="slidenum">
              <a:rPr lang="en-US" altLang="en-US" sz="1400" smtClean="0"/>
              <a:pPr>
                <a:spcBef>
                  <a:spcPct val="0"/>
                </a:spcBef>
                <a:buFontTx/>
                <a:buNone/>
              </a:pPr>
              <a:t>63</a:t>
            </a:fld>
            <a:endParaRPr lang="en-US" altLang="en-US" sz="1400"/>
          </a:p>
        </p:txBody>
      </p:sp>
      <p:sp>
        <p:nvSpPr>
          <p:cNvPr id="15365" name="Footer Placeholder 2">
            <a:extLst>
              <a:ext uri="{FF2B5EF4-FFF2-40B4-BE49-F238E27FC236}">
                <a16:creationId xmlns:a16="http://schemas.microsoft.com/office/drawing/2014/main" id="{FD44C1A5-84CF-014A-A17C-3464EFBD6F70}"/>
              </a:ext>
            </a:extLst>
          </p:cNvPr>
          <p:cNvSpPr>
            <a:spLocks noGrp="1"/>
          </p:cNvSpPr>
          <p:nvPr>
            <p:ph type="ftr" sz="quarter" idx="10"/>
          </p:nvPr>
        </p:nvSpPr>
        <p:spPr>
          <a:xfrm>
            <a:off x="3124200" y="6565900"/>
            <a:ext cx="37338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15366" name="Picture 6">
            <a:extLst>
              <a:ext uri="{FF2B5EF4-FFF2-40B4-BE49-F238E27FC236}">
                <a16:creationId xmlns:a16="http://schemas.microsoft.com/office/drawing/2014/main" id="{F0001343-7559-7B47-AFC4-E58D34FFF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5" y="946150"/>
            <a:ext cx="3765903"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a:extLst>
              <a:ext uri="{FF2B5EF4-FFF2-40B4-BE49-F238E27FC236}">
                <a16:creationId xmlns:a16="http://schemas.microsoft.com/office/drawing/2014/main" id="{4EB9E48D-4577-8B46-91F7-49ED7A8DA2FA}"/>
              </a:ext>
            </a:extLst>
          </p:cNvPr>
          <p:cNvSpPr txBox="1">
            <a:spLocks noChangeArrowheads="1"/>
          </p:cNvSpPr>
          <p:nvPr/>
        </p:nvSpPr>
        <p:spPr bwMode="auto">
          <a:xfrm>
            <a:off x="4426808" y="1351306"/>
            <a:ext cx="4343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dirty="0"/>
              <a:t>Significant fraction of </a:t>
            </a:r>
            <a:r>
              <a:rPr lang="en-US" altLang="en-US" dirty="0" err="1"/>
              <a:t>pions</a:t>
            </a:r>
            <a:r>
              <a:rPr lang="en-US" altLang="en-US" dirty="0"/>
              <a:t> are from VM decays.</a:t>
            </a:r>
            <a:br>
              <a:rPr lang="en-US" altLang="en-US" dirty="0"/>
            </a:br>
            <a:br>
              <a:rPr lang="en-US" altLang="en-US" dirty="0"/>
            </a:br>
            <a:r>
              <a:rPr lang="en-US" altLang="en-US" dirty="0"/>
              <a:t>VM decays dominates the low</a:t>
            </a:r>
            <a:br>
              <a:rPr lang="en-US" altLang="en-US" dirty="0"/>
            </a:br>
            <a:r>
              <a:rPr lang="en-US" altLang="en-US" dirty="0"/>
              <a:t>P</a:t>
            </a:r>
            <a:r>
              <a:rPr lang="en-US" altLang="en-US" baseline="-25000" dirty="0"/>
              <a:t>T</a:t>
            </a:r>
            <a:r>
              <a:rPr lang="en-US" altLang="en-US" dirty="0"/>
              <a:t> region and shows steeper</a:t>
            </a:r>
            <a:br>
              <a:rPr lang="en-US" altLang="en-US" dirty="0"/>
            </a:br>
            <a:r>
              <a:rPr lang="en-US" altLang="en-US" dirty="0"/>
              <a:t>P</a:t>
            </a:r>
            <a:r>
              <a:rPr lang="en-US" altLang="en-US" baseline="-25000" dirty="0"/>
              <a:t>T</a:t>
            </a:r>
            <a:r>
              <a:rPr lang="en-US" altLang="en-US" dirty="0"/>
              <a:t> distributions.</a:t>
            </a:r>
          </a:p>
          <a:p>
            <a:endParaRPr lang="en-US" altLang="en-US" dirty="0"/>
          </a:p>
          <a:p>
            <a:r>
              <a:rPr lang="en-US" altLang="en-US" dirty="0"/>
              <a:t>What is the impact on azimuthal distributions?</a:t>
            </a:r>
          </a:p>
          <a:p>
            <a:endParaRPr lang="en-US" altLang="en-US" dirty="0"/>
          </a:p>
          <a:p>
            <a:r>
              <a:rPr lang="en-US" altLang="en-US" dirty="0"/>
              <a:t>What is the impact on SSAs?</a:t>
            </a:r>
          </a:p>
        </p:txBody>
      </p:sp>
      <p:sp>
        <p:nvSpPr>
          <p:cNvPr id="2" name="TextBox 1">
            <a:extLst>
              <a:ext uri="{FF2B5EF4-FFF2-40B4-BE49-F238E27FC236}">
                <a16:creationId xmlns:a16="http://schemas.microsoft.com/office/drawing/2014/main" id="{E2AC3C6B-91B2-C347-9915-9EA6B1942E65}"/>
              </a:ext>
            </a:extLst>
          </p:cNvPr>
          <p:cNvSpPr txBox="1"/>
          <p:nvPr/>
        </p:nvSpPr>
        <p:spPr>
          <a:xfrm>
            <a:off x="90487" y="4198809"/>
            <a:ext cx="3871913" cy="1569660"/>
          </a:xfrm>
          <a:prstGeom prst="rect">
            <a:avLst/>
          </a:prstGeom>
          <a:noFill/>
        </p:spPr>
        <p:txBody>
          <a:bodyPr wrap="square" rtlCol="0">
            <a:spAutoFit/>
          </a:bodyPr>
          <a:lstStyle/>
          <a:p>
            <a:r>
              <a:rPr lang="en-US" dirty="0"/>
              <a:t>We may fit the multiplicities given some reasonable FF(</a:t>
            </a:r>
            <a:r>
              <a:rPr lang="en-US" dirty="0" err="1"/>
              <a:t>z,p</a:t>
            </a:r>
            <a:r>
              <a:rPr lang="en-US" baseline="-25000" dirty="0" err="1"/>
              <a:t>T</a:t>
            </a:r>
            <a:r>
              <a:rPr lang="en-US" dirty="0"/>
              <a:t>), how about the spin-orbit correlations?</a:t>
            </a:r>
          </a:p>
        </p:txBody>
      </p:sp>
    </p:spTree>
    <p:extLst>
      <p:ext uri="{BB962C8B-B14F-4D97-AF65-F5344CB8AC3E}">
        <p14:creationId xmlns:p14="http://schemas.microsoft.com/office/powerpoint/2010/main" val="1888266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21945-E5D8-9B4E-9749-8B40A3905499}"/>
              </a:ext>
            </a:extLst>
          </p:cNvPr>
          <p:cNvPicPr>
            <a:picLocks noChangeAspect="1"/>
          </p:cNvPicPr>
          <p:nvPr/>
        </p:nvPicPr>
        <p:blipFill>
          <a:blip r:embed="rId3"/>
          <a:stretch>
            <a:fillRect/>
          </a:stretch>
        </p:blipFill>
        <p:spPr>
          <a:xfrm>
            <a:off x="191006" y="859541"/>
            <a:ext cx="5105400" cy="3793097"/>
          </a:xfrm>
          <a:prstGeom prst="rect">
            <a:avLst/>
          </a:prstGeom>
        </p:spPr>
      </p:pic>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64</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0" y="4776728"/>
            <a:ext cx="89401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600" dirty="0"/>
              <a:t>The counts in a given bin, and the size of the effect will define the expected sensitivity.</a:t>
            </a:r>
          </a:p>
          <a:p>
            <a:pPr marL="285750" indent="-285750">
              <a:spcBef>
                <a:spcPct val="0"/>
              </a:spcBef>
            </a:pPr>
            <a:r>
              <a:rPr lang="en-US" altLang="en-US" sz="1600" dirty="0"/>
              <a:t>Proper evaluation of systematics, will require definition of fiducial kinematics, and the impact of the multidimensionality</a:t>
            </a:r>
          </a:p>
          <a:p>
            <a:pPr marL="285750" indent="-285750">
              <a:spcBef>
                <a:spcPct val="0"/>
              </a:spcBef>
            </a:pPr>
            <a:r>
              <a:rPr lang="en-US" altLang="en-US" sz="1600" dirty="0" err="1"/>
              <a:t>JLab</a:t>
            </a:r>
            <a:r>
              <a:rPr lang="en-US" altLang="en-US" sz="1600" dirty="0"/>
              <a:t> at 24 GeV will provide critical input in evolution studies of TMDs</a:t>
            </a:r>
          </a:p>
          <a:p>
            <a:pPr marL="285750" indent="-285750">
              <a:spcBef>
                <a:spcPct val="0"/>
              </a:spcBef>
            </a:pPr>
            <a:r>
              <a:rPr lang="en-US" altLang="en-US" sz="1600" dirty="0"/>
              <a:t>Higher Q</a:t>
            </a:r>
            <a:r>
              <a:rPr lang="en-US" altLang="en-US" sz="1600" baseline="30000" dirty="0"/>
              <a:t>2</a:t>
            </a:r>
            <a:r>
              <a:rPr lang="en-US" altLang="en-US" sz="1600" dirty="0"/>
              <a:t>-coverage of “Low s” EIC running will provide validation of evolution studies at </a:t>
            </a:r>
            <a:r>
              <a:rPr lang="en-US" altLang="en-US" sz="1600" dirty="0" err="1"/>
              <a:t>JLab</a:t>
            </a:r>
            <a:r>
              <a:rPr lang="en-US" altLang="en-US" sz="1600" dirty="0"/>
              <a:t> at large x (will require high luminosity)</a:t>
            </a:r>
          </a:p>
        </p:txBody>
      </p:sp>
      <p:sp>
        <p:nvSpPr>
          <p:cNvPr id="2" name="TextBox 1">
            <a:extLst>
              <a:ext uri="{FF2B5EF4-FFF2-40B4-BE49-F238E27FC236}">
                <a16:creationId xmlns:a16="http://schemas.microsoft.com/office/drawing/2014/main" id="{9BB57CE3-1F71-0C4F-AE05-42EFD8168457}"/>
              </a:ext>
            </a:extLst>
          </p:cNvPr>
          <p:cNvSpPr txBox="1"/>
          <p:nvPr/>
        </p:nvSpPr>
        <p:spPr>
          <a:xfrm rot="16200000">
            <a:off x="5361791" y="2511826"/>
            <a:ext cx="577402" cy="261610"/>
          </a:xfrm>
          <a:prstGeom prst="rect">
            <a:avLst/>
          </a:prstGeom>
          <a:noFill/>
        </p:spPr>
        <p:txBody>
          <a:bodyPr wrap="none" rtlCol="0">
            <a:spAutoFit/>
          </a:bodyPr>
          <a:lstStyle/>
          <a:p>
            <a:r>
              <a:rPr lang="en-US" sz="1050" dirty="0" err="1"/>
              <a:t>Sivers</a:t>
            </a:r>
            <a:endParaRPr lang="en-US" sz="1050" dirty="0"/>
          </a:p>
        </p:txBody>
      </p:sp>
      <p:sp>
        <p:nvSpPr>
          <p:cNvPr id="20" name="TextBox 19">
            <a:extLst>
              <a:ext uri="{FF2B5EF4-FFF2-40B4-BE49-F238E27FC236}">
                <a16:creationId xmlns:a16="http://schemas.microsoft.com/office/drawing/2014/main" id="{AAECDEFF-645A-EA42-AC76-C9E0A1B78144}"/>
              </a:ext>
            </a:extLst>
          </p:cNvPr>
          <p:cNvSpPr txBox="1"/>
          <p:nvPr/>
        </p:nvSpPr>
        <p:spPr>
          <a:xfrm>
            <a:off x="3670670" y="2353930"/>
            <a:ext cx="968535" cy="261610"/>
          </a:xfrm>
          <a:prstGeom prst="rect">
            <a:avLst/>
          </a:prstGeom>
          <a:noFill/>
        </p:spPr>
        <p:txBody>
          <a:bodyPr wrap="none" rtlCol="0">
            <a:spAutoFit/>
          </a:bodyPr>
          <a:lstStyle/>
          <a:p>
            <a:r>
              <a:rPr lang="en-US" sz="1100" b="1" dirty="0">
                <a:solidFill>
                  <a:srgbClr val="004DE6"/>
                </a:solidFill>
              </a:rPr>
              <a:t>EIC 18x275 </a:t>
            </a:r>
          </a:p>
        </p:txBody>
      </p:sp>
      <p:sp>
        <p:nvSpPr>
          <p:cNvPr id="21" name="TextBox 20">
            <a:extLst>
              <a:ext uri="{FF2B5EF4-FFF2-40B4-BE49-F238E27FC236}">
                <a16:creationId xmlns:a16="http://schemas.microsoft.com/office/drawing/2014/main" id="{6FED4CB6-415C-EF40-96CB-39433DF5265D}"/>
              </a:ext>
            </a:extLst>
          </p:cNvPr>
          <p:cNvSpPr txBox="1"/>
          <p:nvPr/>
        </p:nvSpPr>
        <p:spPr>
          <a:xfrm>
            <a:off x="2743706" y="3403058"/>
            <a:ext cx="724878" cy="276999"/>
          </a:xfrm>
          <a:prstGeom prst="rect">
            <a:avLst/>
          </a:prstGeom>
          <a:noFill/>
        </p:spPr>
        <p:txBody>
          <a:bodyPr wrap="none" rtlCol="0">
            <a:spAutoFit/>
          </a:bodyPr>
          <a:lstStyle/>
          <a:p>
            <a:r>
              <a:rPr lang="en-US" sz="1200" b="1" dirty="0">
                <a:solidFill>
                  <a:srgbClr val="00B050"/>
                </a:solidFill>
              </a:rPr>
              <a:t>EIC 5x41</a:t>
            </a:r>
          </a:p>
        </p:txBody>
      </p:sp>
      <p:sp>
        <p:nvSpPr>
          <p:cNvPr id="22" name="TextBox 21">
            <a:extLst>
              <a:ext uri="{FF2B5EF4-FFF2-40B4-BE49-F238E27FC236}">
                <a16:creationId xmlns:a16="http://schemas.microsoft.com/office/drawing/2014/main" id="{9437A5B9-C013-4041-91F0-FD62ACDBBA69}"/>
              </a:ext>
            </a:extLst>
          </p:cNvPr>
          <p:cNvSpPr txBox="1"/>
          <p:nvPr/>
        </p:nvSpPr>
        <p:spPr>
          <a:xfrm>
            <a:off x="1250221" y="1186859"/>
            <a:ext cx="755335" cy="276999"/>
          </a:xfrm>
          <a:prstGeom prst="rect">
            <a:avLst/>
          </a:prstGeom>
          <a:noFill/>
        </p:spPr>
        <p:txBody>
          <a:bodyPr wrap="none" rtlCol="0">
            <a:spAutoFit/>
          </a:bodyPr>
          <a:lstStyle/>
          <a:p>
            <a:r>
              <a:rPr lang="en-US" sz="1200" b="1" dirty="0">
                <a:solidFill>
                  <a:srgbClr val="FF0000"/>
                </a:solidFill>
              </a:rPr>
              <a:t>JLAB24</a:t>
            </a:r>
          </a:p>
        </p:txBody>
      </p:sp>
      <p:sp>
        <p:nvSpPr>
          <p:cNvPr id="23" name="TextBox 22">
            <a:extLst>
              <a:ext uri="{FF2B5EF4-FFF2-40B4-BE49-F238E27FC236}">
                <a16:creationId xmlns:a16="http://schemas.microsoft.com/office/drawing/2014/main" id="{337709FB-2EA4-004B-9EE8-33AC87FBF928}"/>
              </a:ext>
            </a:extLst>
          </p:cNvPr>
          <p:cNvSpPr txBox="1"/>
          <p:nvPr/>
        </p:nvSpPr>
        <p:spPr>
          <a:xfrm>
            <a:off x="1066800" y="2253902"/>
            <a:ext cx="755335" cy="276999"/>
          </a:xfrm>
          <a:prstGeom prst="rect">
            <a:avLst/>
          </a:prstGeom>
          <a:noFill/>
        </p:spPr>
        <p:txBody>
          <a:bodyPr wrap="none" rtlCol="0">
            <a:spAutoFit/>
          </a:bodyPr>
          <a:lstStyle/>
          <a:p>
            <a:r>
              <a:rPr lang="en-US" sz="1200" b="1" dirty="0"/>
              <a:t>JLAB12</a:t>
            </a:r>
          </a:p>
        </p:txBody>
      </p:sp>
      <p:pic>
        <p:nvPicPr>
          <p:cNvPr id="7" name="Picture 6">
            <a:extLst>
              <a:ext uri="{FF2B5EF4-FFF2-40B4-BE49-F238E27FC236}">
                <a16:creationId xmlns:a16="http://schemas.microsoft.com/office/drawing/2014/main" id="{1E50D25D-A120-6B46-BC8C-475A8D5CB1AB}"/>
              </a:ext>
            </a:extLst>
          </p:cNvPr>
          <p:cNvPicPr>
            <a:picLocks noChangeAspect="1"/>
          </p:cNvPicPr>
          <p:nvPr/>
        </p:nvPicPr>
        <p:blipFill>
          <a:blip r:embed="rId4"/>
          <a:stretch>
            <a:fillRect/>
          </a:stretch>
        </p:blipFill>
        <p:spPr>
          <a:xfrm>
            <a:off x="5753128" y="810944"/>
            <a:ext cx="3374396" cy="3965783"/>
          </a:xfrm>
          <a:prstGeom prst="rect">
            <a:avLst/>
          </a:prstGeom>
        </p:spPr>
      </p:pic>
    </p:spTree>
    <p:extLst>
      <p:ext uri="{BB962C8B-B14F-4D97-AF65-F5344CB8AC3E}">
        <p14:creationId xmlns:p14="http://schemas.microsoft.com/office/powerpoint/2010/main" val="2739022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E6771-04AA-094F-8F4D-B6738B0189F0}"/>
              </a:ext>
            </a:extLst>
          </p:cNvPr>
          <p:cNvPicPr>
            <a:picLocks noChangeAspect="1"/>
          </p:cNvPicPr>
          <p:nvPr/>
        </p:nvPicPr>
        <p:blipFill>
          <a:blip r:embed="rId3"/>
          <a:stretch>
            <a:fillRect/>
          </a:stretch>
        </p:blipFill>
        <p:spPr>
          <a:xfrm>
            <a:off x="81143" y="925122"/>
            <a:ext cx="5252857" cy="3632094"/>
          </a:xfrm>
          <a:prstGeom prst="rect">
            <a:avLst/>
          </a:prstGeom>
        </p:spPr>
      </p:pic>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65</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0" y="4776728"/>
            <a:ext cx="89401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600" dirty="0"/>
              <a:t>The counts in a given bin, and the size of the effect will define the expected sensitivity.</a:t>
            </a:r>
          </a:p>
          <a:p>
            <a:pPr marL="285750" indent="-285750">
              <a:spcBef>
                <a:spcPct val="0"/>
              </a:spcBef>
            </a:pPr>
            <a:r>
              <a:rPr lang="en-US" altLang="en-US" sz="1600" dirty="0"/>
              <a:t>Proper evaluation of systematics, will require definition of fiducial kinematics, and the impact of the multidimensionality</a:t>
            </a:r>
          </a:p>
          <a:p>
            <a:pPr marL="285750" indent="-285750">
              <a:spcBef>
                <a:spcPct val="0"/>
              </a:spcBef>
            </a:pPr>
            <a:r>
              <a:rPr lang="en-US" altLang="en-US" sz="1600" dirty="0" err="1"/>
              <a:t>JLab</a:t>
            </a:r>
            <a:r>
              <a:rPr lang="en-US" altLang="en-US" sz="1600" dirty="0"/>
              <a:t> at 24 GeV will provide critical input in evolution studies of TMDs</a:t>
            </a:r>
          </a:p>
          <a:p>
            <a:pPr marL="285750" indent="-285750">
              <a:spcBef>
                <a:spcPct val="0"/>
              </a:spcBef>
            </a:pPr>
            <a:r>
              <a:rPr lang="en-US" altLang="en-US" sz="1600" dirty="0"/>
              <a:t>Higher Q</a:t>
            </a:r>
            <a:r>
              <a:rPr lang="en-US" altLang="en-US" sz="1600" baseline="30000" dirty="0"/>
              <a:t>2</a:t>
            </a:r>
            <a:r>
              <a:rPr lang="en-US" altLang="en-US" sz="1600" dirty="0"/>
              <a:t>-coverage of “Low s” EIC running will provide validation of evolution studies at </a:t>
            </a:r>
            <a:r>
              <a:rPr lang="en-US" altLang="en-US" sz="1600" dirty="0" err="1"/>
              <a:t>JLab</a:t>
            </a:r>
            <a:r>
              <a:rPr lang="en-US" altLang="en-US" sz="1600" dirty="0"/>
              <a:t> at large x (will require high luminosity)</a:t>
            </a:r>
          </a:p>
        </p:txBody>
      </p:sp>
      <p:sp>
        <p:nvSpPr>
          <p:cNvPr id="2" name="TextBox 1">
            <a:extLst>
              <a:ext uri="{FF2B5EF4-FFF2-40B4-BE49-F238E27FC236}">
                <a16:creationId xmlns:a16="http://schemas.microsoft.com/office/drawing/2014/main" id="{9BB57CE3-1F71-0C4F-AE05-42EFD8168457}"/>
              </a:ext>
            </a:extLst>
          </p:cNvPr>
          <p:cNvSpPr txBox="1"/>
          <p:nvPr/>
        </p:nvSpPr>
        <p:spPr>
          <a:xfrm rot="16200000">
            <a:off x="5361791" y="2511826"/>
            <a:ext cx="577402" cy="261610"/>
          </a:xfrm>
          <a:prstGeom prst="rect">
            <a:avLst/>
          </a:prstGeom>
          <a:noFill/>
        </p:spPr>
        <p:txBody>
          <a:bodyPr wrap="none" rtlCol="0">
            <a:spAutoFit/>
          </a:bodyPr>
          <a:lstStyle/>
          <a:p>
            <a:r>
              <a:rPr lang="en-US" sz="1050" dirty="0" err="1"/>
              <a:t>Sivers</a:t>
            </a:r>
            <a:endParaRPr lang="en-US" sz="1050" dirty="0"/>
          </a:p>
        </p:txBody>
      </p:sp>
      <p:sp>
        <p:nvSpPr>
          <p:cNvPr id="20" name="TextBox 19">
            <a:extLst>
              <a:ext uri="{FF2B5EF4-FFF2-40B4-BE49-F238E27FC236}">
                <a16:creationId xmlns:a16="http://schemas.microsoft.com/office/drawing/2014/main" id="{AAECDEFF-645A-EA42-AC76-C9E0A1B78144}"/>
              </a:ext>
            </a:extLst>
          </p:cNvPr>
          <p:cNvSpPr txBox="1"/>
          <p:nvPr/>
        </p:nvSpPr>
        <p:spPr>
          <a:xfrm>
            <a:off x="3670670" y="2353930"/>
            <a:ext cx="968535" cy="261610"/>
          </a:xfrm>
          <a:prstGeom prst="rect">
            <a:avLst/>
          </a:prstGeom>
          <a:noFill/>
        </p:spPr>
        <p:txBody>
          <a:bodyPr wrap="none" rtlCol="0">
            <a:spAutoFit/>
          </a:bodyPr>
          <a:lstStyle/>
          <a:p>
            <a:r>
              <a:rPr lang="en-US" sz="1100" b="1" dirty="0">
                <a:solidFill>
                  <a:srgbClr val="004DE6"/>
                </a:solidFill>
              </a:rPr>
              <a:t>EIC 18x275 </a:t>
            </a:r>
          </a:p>
        </p:txBody>
      </p:sp>
      <p:sp>
        <p:nvSpPr>
          <p:cNvPr id="21" name="TextBox 20">
            <a:extLst>
              <a:ext uri="{FF2B5EF4-FFF2-40B4-BE49-F238E27FC236}">
                <a16:creationId xmlns:a16="http://schemas.microsoft.com/office/drawing/2014/main" id="{6FED4CB6-415C-EF40-96CB-39433DF5265D}"/>
              </a:ext>
            </a:extLst>
          </p:cNvPr>
          <p:cNvSpPr txBox="1"/>
          <p:nvPr/>
        </p:nvSpPr>
        <p:spPr>
          <a:xfrm>
            <a:off x="2743706" y="3403058"/>
            <a:ext cx="724878" cy="276999"/>
          </a:xfrm>
          <a:prstGeom prst="rect">
            <a:avLst/>
          </a:prstGeom>
          <a:noFill/>
        </p:spPr>
        <p:txBody>
          <a:bodyPr wrap="none" rtlCol="0">
            <a:spAutoFit/>
          </a:bodyPr>
          <a:lstStyle/>
          <a:p>
            <a:r>
              <a:rPr lang="en-US" sz="1200" b="1" dirty="0">
                <a:solidFill>
                  <a:srgbClr val="00B050"/>
                </a:solidFill>
              </a:rPr>
              <a:t>EIC 5x41</a:t>
            </a:r>
          </a:p>
        </p:txBody>
      </p:sp>
      <p:sp>
        <p:nvSpPr>
          <p:cNvPr id="22" name="TextBox 21">
            <a:extLst>
              <a:ext uri="{FF2B5EF4-FFF2-40B4-BE49-F238E27FC236}">
                <a16:creationId xmlns:a16="http://schemas.microsoft.com/office/drawing/2014/main" id="{9437A5B9-C013-4041-91F0-FD62ACDBBA69}"/>
              </a:ext>
            </a:extLst>
          </p:cNvPr>
          <p:cNvSpPr txBox="1"/>
          <p:nvPr/>
        </p:nvSpPr>
        <p:spPr>
          <a:xfrm>
            <a:off x="1250221" y="1186859"/>
            <a:ext cx="755335" cy="276999"/>
          </a:xfrm>
          <a:prstGeom prst="rect">
            <a:avLst/>
          </a:prstGeom>
          <a:noFill/>
        </p:spPr>
        <p:txBody>
          <a:bodyPr wrap="none" rtlCol="0">
            <a:spAutoFit/>
          </a:bodyPr>
          <a:lstStyle/>
          <a:p>
            <a:r>
              <a:rPr lang="en-US" sz="1200" b="1" dirty="0">
                <a:solidFill>
                  <a:srgbClr val="FF0000"/>
                </a:solidFill>
              </a:rPr>
              <a:t>JLAB24</a:t>
            </a:r>
          </a:p>
        </p:txBody>
      </p:sp>
      <p:sp>
        <p:nvSpPr>
          <p:cNvPr id="23" name="TextBox 22">
            <a:extLst>
              <a:ext uri="{FF2B5EF4-FFF2-40B4-BE49-F238E27FC236}">
                <a16:creationId xmlns:a16="http://schemas.microsoft.com/office/drawing/2014/main" id="{337709FB-2EA4-004B-9EE8-33AC87FBF928}"/>
              </a:ext>
            </a:extLst>
          </p:cNvPr>
          <p:cNvSpPr txBox="1"/>
          <p:nvPr/>
        </p:nvSpPr>
        <p:spPr>
          <a:xfrm>
            <a:off x="1066800" y="2253902"/>
            <a:ext cx="755335" cy="276999"/>
          </a:xfrm>
          <a:prstGeom prst="rect">
            <a:avLst/>
          </a:prstGeom>
          <a:noFill/>
        </p:spPr>
        <p:txBody>
          <a:bodyPr wrap="none" rtlCol="0">
            <a:spAutoFit/>
          </a:bodyPr>
          <a:lstStyle/>
          <a:p>
            <a:r>
              <a:rPr lang="en-US" sz="1200" b="1" dirty="0"/>
              <a:t>JLAB12</a:t>
            </a:r>
          </a:p>
        </p:txBody>
      </p:sp>
      <p:pic>
        <p:nvPicPr>
          <p:cNvPr id="8" name="Picture 7">
            <a:extLst>
              <a:ext uri="{FF2B5EF4-FFF2-40B4-BE49-F238E27FC236}">
                <a16:creationId xmlns:a16="http://schemas.microsoft.com/office/drawing/2014/main" id="{E419B5A5-02C7-CE4A-A181-EF46B423E8E1}"/>
              </a:ext>
            </a:extLst>
          </p:cNvPr>
          <p:cNvPicPr>
            <a:picLocks noChangeAspect="1"/>
          </p:cNvPicPr>
          <p:nvPr/>
        </p:nvPicPr>
        <p:blipFill>
          <a:blip r:embed="rId4"/>
          <a:stretch>
            <a:fillRect/>
          </a:stretch>
        </p:blipFill>
        <p:spPr>
          <a:xfrm>
            <a:off x="5781297" y="935475"/>
            <a:ext cx="3325848" cy="3552399"/>
          </a:xfrm>
          <a:prstGeom prst="rect">
            <a:avLst/>
          </a:prstGeom>
        </p:spPr>
      </p:pic>
    </p:spTree>
    <p:extLst>
      <p:ext uri="{BB962C8B-B14F-4D97-AF65-F5344CB8AC3E}">
        <p14:creationId xmlns:p14="http://schemas.microsoft.com/office/powerpoint/2010/main" val="2722900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A1F1-5F1F-6944-85D5-5EC10E70BF13}"/>
              </a:ext>
            </a:extLst>
          </p:cNvPr>
          <p:cNvSpPr>
            <a:spLocks noGrp="1"/>
          </p:cNvSpPr>
          <p:nvPr>
            <p:ph type="ctrTitle"/>
          </p:nvPr>
        </p:nvSpPr>
        <p:spPr>
          <a:xfrm>
            <a:off x="-228600" y="16617"/>
            <a:ext cx="9372600" cy="669183"/>
          </a:xfrm>
        </p:spPr>
        <p:txBody>
          <a:bodyPr/>
          <a:lstStyle/>
          <a:p>
            <a:r>
              <a:rPr lang="en-US" dirty="0"/>
              <a:t>Sources of inclusive </a:t>
            </a:r>
            <a:r>
              <a:rPr lang="en-US" dirty="0" err="1"/>
              <a:t>pions</a:t>
            </a:r>
            <a:r>
              <a:rPr lang="en-US" dirty="0"/>
              <a:t>: CLAS12 vs MC</a:t>
            </a:r>
          </a:p>
        </p:txBody>
      </p:sp>
      <p:pic>
        <p:nvPicPr>
          <p:cNvPr id="7" name="Picture 6">
            <a:extLst>
              <a:ext uri="{FF2B5EF4-FFF2-40B4-BE49-F238E27FC236}">
                <a16:creationId xmlns:a16="http://schemas.microsoft.com/office/drawing/2014/main" id="{CABC1997-40B4-9E4B-B424-37E7DF2920F8}"/>
              </a:ext>
            </a:extLst>
          </p:cNvPr>
          <p:cNvPicPr>
            <a:picLocks noChangeAspect="1"/>
          </p:cNvPicPr>
          <p:nvPr/>
        </p:nvPicPr>
        <p:blipFill>
          <a:blip r:embed="rId3"/>
          <a:stretch>
            <a:fillRect/>
          </a:stretch>
        </p:blipFill>
        <p:spPr>
          <a:xfrm>
            <a:off x="-2969" y="838200"/>
            <a:ext cx="4955969" cy="4267200"/>
          </a:xfrm>
          <a:prstGeom prst="rect">
            <a:avLst/>
          </a:prstGeom>
        </p:spPr>
      </p:pic>
      <p:cxnSp>
        <p:nvCxnSpPr>
          <p:cNvPr id="11" name="Straight Connector 10">
            <a:extLst>
              <a:ext uri="{FF2B5EF4-FFF2-40B4-BE49-F238E27FC236}">
                <a16:creationId xmlns:a16="http://schemas.microsoft.com/office/drawing/2014/main" id="{F119B066-D671-EF4C-9215-0A25A260186E}"/>
              </a:ext>
            </a:extLst>
          </p:cNvPr>
          <p:cNvCxnSpPr/>
          <p:nvPr/>
        </p:nvCxnSpPr>
        <p:spPr>
          <a:xfrm>
            <a:off x="151949" y="5245980"/>
            <a:ext cx="3612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D134528-3C88-DF44-A463-A81F34DA7BE5}"/>
              </a:ext>
            </a:extLst>
          </p:cNvPr>
          <p:cNvSpPr txBox="1"/>
          <p:nvPr/>
        </p:nvSpPr>
        <p:spPr>
          <a:xfrm>
            <a:off x="681808" y="4998474"/>
            <a:ext cx="439544" cy="369332"/>
          </a:xfrm>
          <a:prstGeom prst="rect">
            <a:avLst/>
          </a:prstGeom>
          <a:noFill/>
        </p:spPr>
        <p:txBody>
          <a:bodyPr wrap="none" rtlCol="0">
            <a:spAutoFit/>
          </a:bodyPr>
          <a:lstStyle/>
          <a:p>
            <a:r>
              <a:rPr lang="en-US" sz="1800" dirty="0">
                <a:latin typeface="Symbol" pitchFamily="2" charset="2"/>
              </a:rPr>
              <a:t>r</a:t>
            </a:r>
            <a:r>
              <a:rPr lang="en-US" sz="1800" dirty="0"/>
              <a:t>0</a:t>
            </a:r>
          </a:p>
        </p:txBody>
      </p:sp>
      <p:cxnSp>
        <p:nvCxnSpPr>
          <p:cNvPr id="13" name="Straight Connector 12">
            <a:extLst>
              <a:ext uri="{FF2B5EF4-FFF2-40B4-BE49-F238E27FC236}">
                <a16:creationId xmlns:a16="http://schemas.microsoft.com/office/drawing/2014/main" id="{98B53254-5C6F-4848-9008-03C21F75C203}"/>
              </a:ext>
            </a:extLst>
          </p:cNvPr>
          <p:cNvCxnSpPr/>
          <p:nvPr/>
        </p:nvCxnSpPr>
        <p:spPr>
          <a:xfrm>
            <a:off x="124196" y="5576202"/>
            <a:ext cx="3612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2815CBC-4BF5-6B4D-A940-3CF290DC86CD}"/>
              </a:ext>
            </a:extLst>
          </p:cNvPr>
          <p:cNvCxnSpPr/>
          <p:nvPr/>
        </p:nvCxnSpPr>
        <p:spPr>
          <a:xfrm>
            <a:off x="119460" y="5868940"/>
            <a:ext cx="361208"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1B5B070-E959-BB4E-96F5-4B026C3F995D}"/>
              </a:ext>
            </a:extLst>
          </p:cNvPr>
          <p:cNvSpPr/>
          <p:nvPr/>
        </p:nvSpPr>
        <p:spPr>
          <a:xfrm>
            <a:off x="552938" y="5678978"/>
            <a:ext cx="409086" cy="338554"/>
          </a:xfrm>
          <a:prstGeom prst="rect">
            <a:avLst/>
          </a:prstGeom>
        </p:spPr>
        <p:txBody>
          <a:bodyPr wrap="none">
            <a:spAutoFit/>
          </a:bodyPr>
          <a:lstStyle/>
          <a:p>
            <a:r>
              <a:rPr lang="en-US" sz="1600" dirty="0">
                <a:latin typeface="Symbol" pitchFamily="2" charset="2"/>
              </a:rPr>
              <a:t>r+</a:t>
            </a:r>
            <a:endParaRPr lang="en-US" sz="1600" dirty="0"/>
          </a:p>
        </p:txBody>
      </p:sp>
      <p:sp>
        <p:nvSpPr>
          <p:cNvPr id="16" name="Rectangle 15">
            <a:extLst>
              <a:ext uri="{FF2B5EF4-FFF2-40B4-BE49-F238E27FC236}">
                <a16:creationId xmlns:a16="http://schemas.microsoft.com/office/drawing/2014/main" id="{3BA8006F-243F-1045-87F0-AD40AE3C8E57}"/>
              </a:ext>
            </a:extLst>
          </p:cNvPr>
          <p:cNvSpPr/>
          <p:nvPr/>
        </p:nvSpPr>
        <p:spPr>
          <a:xfrm>
            <a:off x="529485" y="6035189"/>
            <a:ext cx="325730" cy="338554"/>
          </a:xfrm>
          <a:prstGeom prst="rect">
            <a:avLst/>
          </a:prstGeom>
        </p:spPr>
        <p:txBody>
          <a:bodyPr wrap="none">
            <a:spAutoFit/>
          </a:bodyPr>
          <a:lstStyle/>
          <a:p>
            <a:r>
              <a:rPr lang="en-US" sz="1600" dirty="0">
                <a:latin typeface="Symbol" pitchFamily="2" charset="2"/>
              </a:rPr>
              <a:t>w</a:t>
            </a:r>
            <a:endParaRPr lang="en-US" sz="1600" dirty="0"/>
          </a:p>
        </p:txBody>
      </p:sp>
      <p:sp>
        <p:nvSpPr>
          <p:cNvPr id="18" name="TextBox 17">
            <a:extLst>
              <a:ext uri="{FF2B5EF4-FFF2-40B4-BE49-F238E27FC236}">
                <a16:creationId xmlns:a16="http://schemas.microsoft.com/office/drawing/2014/main" id="{6668A0CD-95B8-A740-B5CE-920F3768656C}"/>
              </a:ext>
            </a:extLst>
          </p:cNvPr>
          <p:cNvSpPr txBox="1"/>
          <p:nvPr/>
        </p:nvSpPr>
        <p:spPr>
          <a:xfrm>
            <a:off x="557674" y="5408711"/>
            <a:ext cx="622286" cy="307777"/>
          </a:xfrm>
          <a:prstGeom prst="rect">
            <a:avLst/>
          </a:prstGeom>
          <a:noFill/>
        </p:spPr>
        <p:txBody>
          <a:bodyPr wrap="none" rtlCol="0">
            <a:spAutoFit/>
          </a:bodyPr>
          <a:lstStyle/>
          <a:p>
            <a:r>
              <a:rPr lang="en-US" sz="1400" dirty="0"/>
              <a:t>string</a:t>
            </a:r>
          </a:p>
        </p:txBody>
      </p:sp>
      <p:cxnSp>
        <p:nvCxnSpPr>
          <p:cNvPr id="19" name="Straight Connector 18">
            <a:extLst>
              <a:ext uri="{FF2B5EF4-FFF2-40B4-BE49-F238E27FC236}">
                <a16:creationId xmlns:a16="http://schemas.microsoft.com/office/drawing/2014/main" id="{67BD9CCE-09CD-3F4C-9E5A-632AED6B8F12}"/>
              </a:ext>
            </a:extLst>
          </p:cNvPr>
          <p:cNvCxnSpPr/>
          <p:nvPr/>
        </p:nvCxnSpPr>
        <p:spPr>
          <a:xfrm>
            <a:off x="119460" y="6204466"/>
            <a:ext cx="36120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65208C2-7075-E245-A0E6-C7FF4051D7FA}"/>
              </a:ext>
            </a:extLst>
          </p:cNvPr>
          <p:cNvSpPr txBox="1"/>
          <p:nvPr/>
        </p:nvSpPr>
        <p:spPr>
          <a:xfrm>
            <a:off x="-5203" y="4776973"/>
            <a:ext cx="971741" cy="369332"/>
          </a:xfrm>
          <a:prstGeom prst="rect">
            <a:avLst/>
          </a:prstGeom>
          <a:noFill/>
        </p:spPr>
        <p:txBody>
          <a:bodyPr wrap="none" rtlCol="0">
            <a:spAutoFit/>
          </a:bodyPr>
          <a:lstStyle/>
          <a:p>
            <a:r>
              <a:rPr lang="en-US" sz="1800" u="sng" dirty="0">
                <a:latin typeface="Symbol" pitchFamily="2" charset="2"/>
              </a:rPr>
              <a:t>p</a:t>
            </a:r>
            <a:r>
              <a:rPr lang="en-US" sz="1800" u="sng" dirty="0"/>
              <a:t>+ from</a:t>
            </a:r>
          </a:p>
        </p:txBody>
      </p:sp>
      <p:sp>
        <p:nvSpPr>
          <p:cNvPr id="21" name="TextBox 20">
            <a:extLst>
              <a:ext uri="{FF2B5EF4-FFF2-40B4-BE49-F238E27FC236}">
                <a16:creationId xmlns:a16="http://schemas.microsoft.com/office/drawing/2014/main" id="{5A4015C3-C0B5-2848-B0EF-FED93A126608}"/>
              </a:ext>
            </a:extLst>
          </p:cNvPr>
          <p:cNvSpPr txBox="1"/>
          <p:nvPr/>
        </p:nvSpPr>
        <p:spPr>
          <a:xfrm>
            <a:off x="1314304" y="4807751"/>
            <a:ext cx="1568058" cy="338554"/>
          </a:xfrm>
          <a:prstGeom prst="rect">
            <a:avLst/>
          </a:prstGeom>
          <a:noFill/>
        </p:spPr>
        <p:txBody>
          <a:bodyPr wrap="none" rtlCol="0">
            <a:spAutoFit/>
          </a:bodyPr>
          <a:lstStyle/>
          <a:p>
            <a:r>
              <a:rPr lang="en-US" sz="1600" u="sng" dirty="0">
                <a:latin typeface="Symbol" pitchFamily="2" charset="2"/>
              </a:rPr>
              <a:t>p</a:t>
            </a:r>
            <a:r>
              <a:rPr lang="en-US" sz="1600" u="sng" dirty="0"/>
              <a:t>+ and </a:t>
            </a:r>
            <a:r>
              <a:rPr lang="en-US" sz="1600" u="sng" dirty="0">
                <a:latin typeface="Symbol" pitchFamily="2" charset="2"/>
              </a:rPr>
              <a:t>p-</a:t>
            </a:r>
            <a:r>
              <a:rPr lang="en-US" sz="1600" u="sng" dirty="0"/>
              <a:t> from</a:t>
            </a:r>
          </a:p>
        </p:txBody>
      </p:sp>
      <p:cxnSp>
        <p:nvCxnSpPr>
          <p:cNvPr id="22" name="Straight Connector 21">
            <a:extLst>
              <a:ext uri="{FF2B5EF4-FFF2-40B4-BE49-F238E27FC236}">
                <a16:creationId xmlns:a16="http://schemas.microsoft.com/office/drawing/2014/main" id="{14376060-1DB8-DF48-A454-A6C40B528047}"/>
              </a:ext>
            </a:extLst>
          </p:cNvPr>
          <p:cNvCxnSpPr/>
          <p:nvPr/>
        </p:nvCxnSpPr>
        <p:spPr>
          <a:xfrm>
            <a:off x="1855641" y="5334000"/>
            <a:ext cx="361208"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C518A64-AE46-DD46-A658-5B7BBAA3ABDB}"/>
              </a:ext>
            </a:extLst>
          </p:cNvPr>
          <p:cNvCxnSpPr/>
          <p:nvPr/>
        </p:nvCxnSpPr>
        <p:spPr>
          <a:xfrm>
            <a:off x="1855641" y="5681816"/>
            <a:ext cx="36120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76B8E9A-3091-5247-96EE-6E894DB2E174}"/>
              </a:ext>
            </a:extLst>
          </p:cNvPr>
          <p:cNvSpPr txBox="1"/>
          <p:nvPr/>
        </p:nvSpPr>
        <p:spPr>
          <a:xfrm>
            <a:off x="2694134" y="5301061"/>
            <a:ext cx="6477000"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Dominant fraction of inclusive </a:t>
            </a:r>
            <a:r>
              <a:rPr lang="en-US" sz="1800" dirty="0" err="1"/>
              <a:t>pions</a:t>
            </a:r>
            <a:r>
              <a:rPr lang="en-US" sz="1800" dirty="0"/>
              <a:t> come from VM decays</a:t>
            </a:r>
          </a:p>
          <a:p>
            <a:pPr marL="285750" indent="-285750">
              <a:buFont typeface="Arial" panose="020B0604020202020204" pitchFamily="34" charset="0"/>
              <a:buChar char="•"/>
            </a:pPr>
            <a:r>
              <a:rPr lang="en-US" sz="1800" dirty="0"/>
              <a:t>Relative fraction by default in JETSET ~50%</a:t>
            </a:r>
          </a:p>
        </p:txBody>
      </p:sp>
      <p:sp>
        <p:nvSpPr>
          <p:cNvPr id="25" name="TextBox 24">
            <a:extLst>
              <a:ext uri="{FF2B5EF4-FFF2-40B4-BE49-F238E27FC236}">
                <a16:creationId xmlns:a16="http://schemas.microsoft.com/office/drawing/2014/main" id="{0CE1D7E9-60D8-1A41-BB1A-C02E8B5F655C}"/>
              </a:ext>
            </a:extLst>
          </p:cNvPr>
          <p:cNvSpPr txBox="1"/>
          <p:nvPr/>
        </p:nvSpPr>
        <p:spPr>
          <a:xfrm>
            <a:off x="709134" y="1295400"/>
            <a:ext cx="1043876" cy="369332"/>
          </a:xfrm>
          <a:prstGeom prst="rect">
            <a:avLst/>
          </a:prstGeom>
          <a:noFill/>
        </p:spPr>
        <p:txBody>
          <a:bodyPr wrap="none" rtlCol="0">
            <a:spAutoFit/>
          </a:bodyPr>
          <a:lstStyle/>
          <a:p>
            <a:r>
              <a:rPr lang="en-US" dirty="0"/>
              <a:t>CLAS12</a:t>
            </a:r>
          </a:p>
        </p:txBody>
      </p:sp>
      <p:sp>
        <p:nvSpPr>
          <p:cNvPr id="26" name="TextBox 25">
            <a:extLst>
              <a:ext uri="{FF2B5EF4-FFF2-40B4-BE49-F238E27FC236}">
                <a16:creationId xmlns:a16="http://schemas.microsoft.com/office/drawing/2014/main" id="{FBD63C90-71E8-B848-B86C-ECA10FA52E7F}"/>
              </a:ext>
            </a:extLst>
          </p:cNvPr>
          <p:cNvSpPr txBox="1"/>
          <p:nvPr/>
        </p:nvSpPr>
        <p:spPr>
          <a:xfrm>
            <a:off x="5312373" y="-33802"/>
            <a:ext cx="1415952" cy="584775"/>
          </a:xfrm>
          <a:prstGeom prst="rect">
            <a:avLst/>
          </a:prstGeom>
          <a:noFill/>
        </p:spPr>
        <p:txBody>
          <a:bodyPr wrap="square" rtlCol="0">
            <a:spAutoFit/>
          </a:bodyPr>
          <a:lstStyle/>
          <a:p>
            <a:r>
              <a:rPr lang="en-US" sz="1600" dirty="0"/>
              <a:t>High P</a:t>
            </a:r>
            <a:r>
              <a:rPr lang="en-US" sz="1600" baseline="-25000" dirty="0"/>
              <a:t>T</a:t>
            </a:r>
            <a:r>
              <a:rPr lang="en-US" sz="1600" dirty="0"/>
              <a:t> </a:t>
            </a:r>
            <a:r>
              <a:rPr lang="en-US" sz="1600" dirty="0" err="1"/>
              <a:t>pions</a:t>
            </a:r>
            <a:r>
              <a:rPr lang="en-US" sz="1600" dirty="0"/>
              <a:t> at large </a:t>
            </a:r>
            <a:r>
              <a:rPr lang="en-US" sz="1600" dirty="0" err="1"/>
              <a:t>M</a:t>
            </a:r>
            <a:r>
              <a:rPr lang="en-US" sz="1600" dirty="0" err="1">
                <a:latin typeface="Symbol" pitchFamily="2" charset="2"/>
              </a:rPr>
              <a:t>pp</a:t>
            </a:r>
            <a:endParaRPr lang="en-US" sz="1600" dirty="0">
              <a:latin typeface="Symbol" pitchFamily="2" charset="2"/>
            </a:endParaRPr>
          </a:p>
        </p:txBody>
      </p:sp>
      <p:cxnSp>
        <p:nvCxnSpPr>
          <p:cNvPr id="27" name="Straight Arrow Connector 26">
            <a:extLst>
              <a:ext uri="{FF2B5EF4-FFF2-40B4-BE49-F238E27FC236}">
                <a16:creationId xmlns:a16="http://schemas.microsoft.com/office/drawing/2014/main" id="{40F0141A-F00B-9946-AB62-E600C0A0A5AB}"/>
              </a:ext>
            </a:extLst>
          </p:cNvPr>
          <p:cNvCxnSpPr>
            <a:cxnSpLocks/>
          </p:cNvCxnSpPr>
          <p:nvPr/>
        </p:nvCxnSpPr>
        <p:spPr>
          <a:xfrm>
            <a:off x="3016253" y="91864"/>
            <a:ext cx="653347" cy="43233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2CF3101-70A7-0441-B216-DD0408DBBB6B}"/>
              </a:ext>
            </a:extLst>
          </p:cNvPr>
          <p:cNvSpPr txBox="1"/>
          <p:nvPr/>
        </p:nvSpPr>
        <p:spPr>
          <a:xfrm>
            <a:off x="1554421" y="6023593"/>
            <a:ext cx="7515904" cy="369332"/>
          </a:xfrm>
          <a:prstGeom prst="rect">
            <a:avLst/>
          </a:prstGeom>
          <a:solidFill>
            <a:srgbClr val="FFFF00"/>
          </a:solidFill>
          <a:ln>
            <a:solidFill>
              <a:srgbClr val="FF0000"/>
            </a:solidFill>
          </a:ln>
        </p:spPr>
        <p:txBody>
          <a:bodyPr wrap="none" rtlCol="0">
            <a:spAutoFit/>
          </a:bodyPr>
          <a:lstStyle/>
          <a:p>
            <a:r>
              <a:rPr lang="en-US" sz="1800" dirty="0"/>
              <a:t>Very important to have multidimensional TMD Fragmentation Functions!</a:t>
            </a:r>
          </a:p>
        </p:txBody>
      </p:sp>
      <p:grpSp>
        <p:nvGrpSpPr>
          <p:cNvPr id="4" name="Group 3">
            <a:extLst>
              <a:ext uri="{FF2B5EF4-FFF2-40B4-BE49-F238E27FC236}">
                <a16:creationId xmlns:a16="http://schemas.microsoft.com/office/drawing/2014/main" id="{FF72E802-F2CD-4A45-98E8-0B6A29FC7685}"/>
              </a:ext>
            </a:extLst>
          </p:cNvPr>
          <p:cNvGrpSpPr/>
          <p:nvPr/>
        </p:nvGrpSpPr>
        <p:grpSpPr>
          <a:xfrm>
            <a:off x="4864926" y="881461"/>
            <a:ext cx="4279074" cy="4155333"/>
            <a:chOff x="4864926" y="881461"/>
            <a:chExt cx="4279074" cy="4155333"/>
          </a:xfrm>
        </p:grpSpPr>
        <p:pic>
          <p:nvPicPr>
            <p:cNvPr id="9" name="Picture 8">
              <a:extLst>
                <a:ext uri="{FF2B5EF4-FFF2-40B4-BE49-F238E27FC236}">
                  <a16:creationId xmlns:a16="http://schemas.microsoft.com/office/drawing/2014/main" id="{C24647FC-EB23-C14A-ABA4-35DA75CA64D6}"/>
                </a:ext>
              </a:extLst>
            </p:cNvPr>
            <p:cNvPicPr>
              <a:picLocks noChangeAspect="1"/>
            </p:cNvPicPr>
            <p:nvPr/>
          </p:nvPicPr>
          <p:blipFill>
            <a:blip r:embed="rId4"/>
            <a:stretch>
              <a:fillRect/>
            </a:stretch>
          </p:blipFill>
          <p:spPr>
            <a:xfrm>
              <a:off x="4864926" y="881461"/>
              <a:ext cx="4279074" cy="4155333"/>
            </a:xfrm>
            <a:prstGeom prst="rect">
              <a:avLst/>
            </a:prstGeom>
          </p:spPr>
        </p:pic>
        <p:sp>
          <p:nvSpPr>
            <p:cNvPr id="28" name="TextBox 27">
              <a:extLst>
                <a:ext uri="{FF2B5EF4-FFF2-40B4-BE49-F238E27FC236}">
                  <a16:creationId xmlns:a16="http://schemas.microsoft.com/office/drawing/2014/main" id="{3B312CA9-F8F4-4F4B-A6B4-F516E4C651C9}"/>
                </a:ext>
              </a:extLst>
            </p:cNvPr>
            <p:cNvSpPr txBox="1"/>
            <p:nvPr/>
          </p:nvSpPr>
          <p:spPr>
            <a:xfrm>
              <a:off x="7776603" y="957560"/>
              <a:ext cx="1128835" cy="276999"/>
            </a:xfrm>
            <a:prstGeom prst="rect">
              <a:avLst/>
            </a:prstGeom>
            <a:noFill/>
          </p:spPr>
          <p:txBody>
            <a:bodyPr wrap="none" rtlCol="0">
              <a:spAutoFit/>
            </a:bodyPr>
            <a:lstStyle/>
            <a:p>
              <a:r>
                <a:rPr lang="en-US" sz="1200" dirty="0">
                  <a:latin typeface="Symbol" pitchFamily="2" charset="2"/>
                </a:rPr>
                <a:t>p</a:t>
              </a:r>
              <a:r>
                <a:rPr lang="en-US" sz="1200" b="1" dirty="0"/>
                <a:t>+ </a:t>
              </a:r>
              <a:r>
                <a:rPr lang="en-US" sz="1200" dirty="0"/>
                <a:t>from string</a:t>
              </a:r>
            </a:p>
          </p:txBody>
        </p:sp>
        <p:sp>
          <p:nvSpPr>
            <p:cNvPr id="29" name="TextBox 28">
              <a:extLst>
                <a:ext uri="{FF2B5EF4-FFF2-40B4-BE49-F238E27FC236}">
                  <a16:creationId xmlns:a16="http://schemas.microsoft.com/office/drawing/2014/main" id="{8E6F96D9-D0BB-AB41-9B7F-720E8804A165}"/>
                </a:ext>
              </a:extLst>
            </p:cNvPr>
            <p:cNvSpPr txBox="1"/>
            <p:nvPr/>
          </p:nvSpPr>
          <p:spPr>
            <a:xfrm>
              <a:off x="7658221" y="2444620"/>
              <a:ext cx="1414170" cy="276999"/>
            </a:xfrm>
            <a:prstGeom prst="rect">
              <a:avLst/>
            </a:prstGeom>
            <a:noFill/>
          </p:spPr>
          <p:txBody>
            <a:bodyPr wrap="none" rtlCol="0">
              <a:spAutoFit/>
            </a:bodyPr>
            <a:lstStyle/>
            <a:p>
              <a:r>
                <a:rPr lang="en-US" sz="1200" dirty="0">
                  <a:latin typeface="Symbol" pitchFamily="2" charset="2"/>
                </a:rPr>
                <a:t>p+&amp;p-</a:t>
              </a:r>
              <a:r>
                <a:rPr lang="en-US" sz="1200" b="1" dirty="0"/>
                <a:t> </a:t>
              </a:r>
              <a:r>
                <a:rPr lang="en-US" sz="1200" dirty="0"/>
                <a:t>from string</a:t>
              </a:r>
            </a:p>
          </p:txBody>
        </p:sp>
        <p:sp>
          <p:nvSpPr>
            <p:cNvPr id="30" name="TextBox 29">
              <a:extLst>
                <a:ext uri="{FF2B5EF4-FFF2-40B4-BE49-F238E27FC236}">
                  <a16:creationId xmlns:a16="http://schemas.microsoft.com/office/drawing/2014/main" id="{27D82D84-9EAD-4744-94F6-3B3EC8577302}"/>
                </a:ext>
              </a:extLst>
            </p:cNvPr>
            <p:cNvSpPr txBox="1"/>
            <p:nvPr/>
          </p:nvSpPr>
          <p:spPr>
            <a:xfrm>
              <a:off x="6382376" y="2020110"/>
              <a:ext cx="466794" cy="461665"/>
            </a:xfrm>
            <a:prstGeom prst="rect">
              <a:avLst/>
            </a:prstGeom>
            <a:noFill/>
          </p:spPr>
          <p:txBody>
            <a:bodyPr wrap="none" rtlCol="0">
              <a:spAutoFit/>
            </a:bodyPr>
            <a:lstStyle/>
            <a:p>
              <a:r>
                <a:rPr lang="en-US" dirty="0">
                  <a:solidFill>
                    <a:srgbClr val="FF0000"/>
                  </a:solidFill>
                  <a:latin typeface="Symbol" pitchFamily="2" charset="2"/>
                </a:rPr>
                <a:t>r</a:t>
              </a:r>
              <a:r>
                <a:rPr lang="en-US" baseline="30000" dirty="0">
                  <a:solidFill>
                    <a:srgbClr val="FF0000"/>
                  </a:solidFill>
                </a:rPr>
                <a:t>0</a:t>
              </a:r>
            </a:p>
          </p:txBody>
        </p:sp>
      </p:grpSp>
      <p:sp>
        <p:nvSpPr>
          <p:cNvPr id="31" name="TextBox 30">
            <a:extLst>
              <a:ext uri="{FF2B5EF4-FFF2-40B4-BE49-F238E27FC236}">
                <a16:creationId xmlns:a16="http://schemas.microsoft.com/office/drawing/2014/main" id="{E7831598-B240-1B45-9B53-57E19C5A3AC7}"/>
              </a:ext>
            </a:extLst>
          </p:cNvPr>
          <p:cNvSpPr txBox="1"/>
          <p:nvPr/>
        </p:nvSpPr>
        <p:spPr>
          <a:xfrm>
            <a:off x="1775318" y="2309689"/>
            <a:ext cx="466794" cy="461665"/>
          </a:xfrm>
          <a:prstGeom prst="rect">
            <a:avLst/>
          </a:prstGeom>
          <a:noFill/>
        </p:spPr>
        <p:txBody>
          <a:bodyPr wrap="none" rtlCol="0">
            <a:spAutoFit/>
          </a:bodyPr>
          <a:lstStyle/>
          <a:p>
            <a:r>
              <a:rPr lang="en-US" dirty="0">
                <a:solidFill>
                  <a:srgbClr val="FF0000"/>
                </a:solidFill>
                <a:latin typeface="Symbol" pitchFamily="2" charset="2"/>
              </a:rPr>
              <a:t>r</a:t>
            </a:r>
            <a:r>
              <a:rPr lang="en-US" baseline="30000" dirty="0">
                <a:solidFill>
                  <a:srgbClr val="FF0000"/>
                </a:solidFill>
              </a:rPr>
              <a:t>0</a:t>
            </a:r>
          </a:p>
        </p:txBody>
      </p:sp>
      <p:sp>
        <p:nvSpPr>
          <p:cNvPr id="3" name="TextBox 2">
            <a:extLst>
              <a:ext uri="{FF2B5EF4-FFF2-40B4-BE49-F238E27FC236}">
                <a16:creationId xmlns:a16="http://schemas.microsoft.com/office/drawing/2014/main" id="{62AEEAB0-F29C-3640-B67C-121F68D0F833}"/>
              </a:ext>
            </a:extLst>
          </p:cNvPr>
          <p:cNvSpPr txBox="1"/>
          <p:nvPr/>
        </p:nvSpPr>
        <p:spPr>
          <a:xfrm>
            <a:off x="2523813" y="1664732"/>
            <a:ext cx="851515" cy="369332"/>
          </a:xfrm>
          <a:prstGeom prst="rect">
            <a:avLst/>
          </a:prstGeom>
          <a:noFill/>
        </p:spPr>
        <p:txBody>
          <a:bodyPr wrap="none" rtlCol="0">
            <a:spAutoFit/>
          </a:bodyPr>
          <a:lstStyle/>
          <a:p>
            <a:r>
              <a:rPr lang="en-US" dirty="0"/>
              <a:t>MC-all</a:t>
            </a:r>
          </a:p>
        </p:txBody>
      </p:sp>
      <p:cxnSp>
        <p:nvCxnSpPr>
          <p:cNvPr id="32" name="Straight Arrow Connector 31">
            <a:extLst>
              <a:ext uri="{FF2B5EF4-FFF2-40B4-BE49-F238E27FC236}">
                <a16:creationId xmlns:a16="http://schemas.microsoft.com/office/drawing/2014/main" id="{F3FE1D6A-73F1-A349-B69F-EB1FDA3A85D2}"/>
              </a:ext>
            </a:extLst>
          </p:cNvPr>
          <p:cNvCxnSpPr>
            <a:cxnSpLocks/>
          </p:cNvCxnSpPr>
          <p:nvPr/>
        </p:nvCxnSpPr>
        <p:spPr>
          <a:xfrm flipH="1">
            <a:off x="2171580" y="1957105"/>
            <a:ext cx="40316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ECBE468-179B-674E-BDE6-116D69308144}"/>
              </a:ext>
            </a:extLst>
          </p:cNvPr>
          <p:cNvSpPr/>
          <p:nvPr/>
        </p:nvSpPr>
        <p:spPr>
          <a:xfrm>
            <a:off x="1008278" y="3678848"/>
            <a:ext cx="343364" cy="369332"/>
          </a:xfrm>
          <a:prstGeom prst="rect">
            <a:avLst/>
          </a:prstGeom>
        </p:spPr>
        <p:txBody>
          <a:bodyPr wrap="none">
            <a:spAutoFit/>
          </a:bodyPr>
          <a:lstStyle/>
          <a:p>
            <a:r>
              <a:rPr lang="en-US" dirty="0">
                <a:latin typeface="Symbol" pitchFamily="2" charset="2"/>
              </a:rPr>
              <a:t>w</a:t>
            </a:r>
            <a:endParaRPr lang="en-US" dirty="0"/>
          </a:p>
        </p:txBody>
      </p:sp>
      <p:sp>
        <p:nvSpPr>
          <p:cNvPr id="34" name="TextBox 33">
            <a:extLst>
              <a:ext uri="{FF2B5EF4-FFF2-40B4-BE49-F238E27FC236}">
                <a16:creationId xmlns:a16="http://schemas.microsoft.com/office/drawing/2014/main" id="{1E9B1AC6-35EC-8F40-8802-E7F0D26EDE0C}"/>
              </a:ext>
            </a:extLst>
          </p:cNvPr>
          <p:cNvSpPr txBox="1"/>
          <p:nvPr/>
        </p:nvSpPr>
        <p:spPr>
          <a:xfrm>
            <a:off x="2483559" y="3636486"/>
            <a:ext cx="559769" cy="276999"/>
          </a:xfrm>
          <a:prstGeom prst="rect">
            <a:avLst/>
          </a:prstGeom>
          <a:noFill/>
        </p:spPr>
        <p:txBody>
          <a:bodyPr wrap="none" rtlCol="0">
            <a:spAutoFit/>
          </a:bodyPr>
          <a:lstStyle/>
          <a:p>
            <a:r>
              <a:rPr lang="en-US" sz="1200" dirty="0"/>
              <a:t>string</a:t>
            </a:r>
          </a:p>
        </p:txBody>
      </p:sp>
    </p:spTree>
    <p:extLst>
      <p:ext uri="{BB962C8B-B14F-4D97-AF65-F5344CB8AC3E}">
        <p14:creationId xmlns:p14="http://schemas.microsoft.com/office/powerpoint/2010/main" val="3921809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50D245-C485-874A-9AC7-7B04F2770E8C}"/>
              </a:ext>
            </a:extLst>
          </p:cNvPr>
          <p:cNvGrpSpPr/>
          <p:nvPr/>
        </p:nvGrpSpPr>
        <p:grpSpPr>
          <a:xfrm>
            <a:off x="4572000" y="1276822"/>
            <a:ext cx="4527372" cy="3408337"/>
            <a:chOff x="4572000" y="1276822"/>
            <a:chExt cx="4527372" cy="3408337"/>
          </a:xfrm>
        </p:grpSpPr>
        <p:pic>
          <p:nvPicPr>
            <p:cNvPr id="17" name="Picture 16">
              <a:extLst>
                <a:ext uri="{FF2B5EF4-FFF2-40B4-BE49-F238E27FC236}">
                  <a16:creationId xmlns:a16="http://schemas.microsoft.com/office/drawing/2014/main" id="{E0C259AC-A4D1-6F47-A9B1-A47B51D8B98A}"/>
                </a:ext>
              </a:extLst>
            </p:cNvPr>
            <p:cNvPicPr>
              <a:picLocks noChangeAspect="1"/>
            </p:cNvPicPr>
            <p:nvPr/>
          </p:nvPicPr>
          <p:blipFill>
            <a:blip r:embed="rId3"/>
            <a:stretch>
              <a:fillRect/>
            </a:stretch>
          </p:blipFill>
          <p:spPr>
            <a:xfrm>
              <a:off x="4572000" y="1276822"/>
              <a:ext cx="4527372" cy="3408337"/>
            </a:xfrm>
            <a:prstGeom prst="rect">
              <a:avLst/>
            </a:prstGeom>
          </p:spPr>
        </p:pic>
        <p:sp>
          <p:nvSpPr>
            <p:cNvPr id="43" name="TextBox 42">
              <a:extLst>
                <a:ext uri="{FF2B5EF4-FFF2-40B4-BE49-F238E27FC236}">
                  <a16:creationId xmlns:a16="http://schemas.microsoft.com/office/drawing/2014/main" id="{0076FEE9-0963-FA49-938E-842F1E474FEF}"/>
                </a:ext>
              </a:extLst>
            </p:cNvPr>
            <p:cNvSpPr txBox="1"/>
            <p:nvPr/>
          </p:nvSpPr>
          <p:spPr>
            <a:xfrm>
              <a:off x="6966653" y="1629755"/>
              <a:ext cx="437940" cy="369332"/>
            </a:xfrm>
            <a:prstGeom prst="rect">
              <a:avLst/>
            </a:prstGeom>
            <a:noFill/>
          </p:spPr>
          <p:txBody>
            <a:bodyPr wrap="none" rtlCol="0">
              <a:spAutoFit/>
            </a:bodyPr>
            <a:lstStyle/>
            <a:p>
              <a:r>
                <a:rPr lang="en-US" dirty="0">
                  <a:latin typeface="Symbol" pitchFamily="2" charset="2"/>
                </a:rPr>
                <a:t>r+</a:t>
              </a:r>
              <a:endParaRPr lang="en-US" dirty="0"/>
            </a:p>
          </p:txBody>
        </p:sp>
        <p:sp>
          <p:nvSpPr>
            <p:cNvPr id="44" name="TextBox 43">
              <a:extLst>
                <a:ext uri="{FF2B5EF4-FFF2-40B4-BE49-F238E27FC236}">
                  <a16:creationId xmlns:a16="http://schemas.microsoft.com/office/drawing/2014/main" id="{7AC18B47-4C98-714C-B8AB-729FA6FCFC53}"/>
                </a:ext>
              </a:extLst>
            </p:cNvPr>
            <p:cNvSpPr txBox="1"/>
            <p:nvPr/>
          </p:nvSpPr>
          <p:spPr>
            <a:xfrm>
              <a:off x="8305800" y="2286000"/>
              <a:ext cx="681597" cy="307777"/>
            </a:xfrm>
            <a:prstGeom prst="rect">
              <a:avLst/>
            </a:prstGeom>
            <a:noFill/>
          </p:spPr>
          <p:txBody>
            <a:bodyPr wrap="none" rtlCol="0">
              <a:spAutoFit/>
            </a:bodyPr>
            <a:lstStyle/>
            <a:p>
              <a:r>
                <a:rPr lang="en-US" sz="1400" b="1" dirty="0"/>
                <a:t>string</a:t>
              </a:r>
            </a:p>
          </p:txBody>
        </p:sp>
      </p:grpSp>
      <p:pic>
        <p:nvPicPr>
          <p:cNvPr id="33" name="Picture 32">
            <a:extLst>
              <a:ext uri="{FF2B5EF4-FFF2-40B4-BE49-F238E27FC236}">
                <a16:creationId xmlns:a16="http://schemas.microsoft.com/office/drawing/2014/main" id="{80ACDAA6-7DAF-7543-A468-5E8E362570CC}"/>
              </a:ext>
            </a:extLst>
          </p:cNvPr>
          <p:cNvPicPr>
            <a:picLocks noChangeAspect="1"/>
          </p:cNvPicPr>
          <p:nvPr/>
        </p:nvPicPr>
        <p:blipFill>
          <a:blip r:embed="rId4"/>
          <a:stretch>
            <a:fillRect/>
          </a:stretch>
        </p:blipFill>
        <p:spPr>
          <a:xfrm>
            <a:off x="0" y="1182686"/>
            <a:ext cx="4384458" cy="3609661"/>
          </a:xfrm>
          <a:prstGeom prst="rect">
            <a:avLst/>
          </a:prstGeom>
        </p:spPr>
      </p:pic>
      <p:sp>
        <p:nvSpPr>
          <p:cNvPr id="2" name="Title 1">
            <a:extLst>
              <a:ext uri="{FF2B5EF4-FFF2-40B4-BE49-F238E27FC236}">
                <a16:creationId xmlns:a16="http://schemas.microsoft.com/office/drawing/2014/main" id="{1AA2A1F1-5F1F-6944-85D5-5EC10E70BF13}"/>
              </a:ext>
            </a:extLst>
          </p:cNvPr>
          <p:cNvSpPr>
            <a:spLocks noGrp="1"/>
          </p:cNvSpPr>
          <p:nvPr>
            <p:ph type="ctrTitle"/>
          </p:nvPr>
        </p:nvSpPr>
        <p:spPr>
          <a:xfrm>
            <a:off x="-228600" y="16617"/>
            <a:ext cx="9372600" cy="669183"/>
          </a:xfrm>
        </p:spPr>
        <p:txBody>
          <a:bodyPr/>
          <a:lstStyle/>
          <a:p>
            <a:r>
              <a:rPr lang="en-US" dirty="0"/>
              <a:t>Sources of inclusive </a:t>
            </a:r>
            <a:r>
              <a:rPr lang="en-US" dirty="0" err="1"/>
              <a:t>pions</a:t>
            </a:r>
            <a:r>
              <a:rPr lang="en-US" dirty="0"/>
              <a:t>: CLAS12 vs MC</a:t>
            </a:r>
          </a:p>
        </p:txBody>
      </p:sp>
      <p:cxnSp>
        <p:nvCxnSpPr>
          <p:cNvPr id="11" name="Straight Connector 10">
            <a:extLst>
              <a:ext uri="{FF2B5EF4-FFF2-40B4-BE49-F238E27FC236}">
                <a16:creationId xmlns:a16="http://schemas.microsoft.com/office/drawing/2014/main" id="{F119B066-D671-EF4C-9215-0A25A260186E}"/>
              </a:ext>
            </a:extLst>
          </p:cNvPr>
          <p:cNvCxnSpPr/>
          <p:nvPr/>
        </p:nvCxnSpPr>
        <p:spPr>
          <a:xfrm>
            <a:off x="341951" y="4933755"/>
            <a:ext cx="3612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D134528-3C88-DF44-A463-A81F34DA7BE5}"/>
              </a:ext>
            </a:extLst>
          </p:cNvPr>
          <p:cNvSpPr txBox="1"/>
          <p:nvPr/>
        </p:nvSpPr>
        <p:spPr>
          <a:xfrm>
            <a:off x="875351" y="4749089"/>
            <a:ext cx="437940" cy="369332"/>
          </a:xfrm>
          <a:prstGeom prst="rect">
            <a:avLst/>
          </a:prstGeom>
          <a:noFill/>
        </p:spPr>
        <p:txBody>
          <a:bodyPr wrap="none" rtlCol="0">
            <a:spAutoFit/>
          </a:bodyPr>
          <a:lstStyle/>
          <a:p>
            <a:r>
              <a:rPr lang="en-US" dirty="0">
                <a:latin typeface="Symbol" pitchFamily="2" charset="2"/>
              </a:rPr>
              <a:t>r+</a:t>
            </a:r>
            <a:endParaRPr lang="en-US" dirty="0"/>
          </a:p>
        </p:txBody>
      </p:sp>
      <p:cxnSp>
        <p:nvCxnSpPr>
          <p:cNvPr id="13" name="Straight Connector 12">
            <a:extLst>
              <a:ext uri="{FF2B5EF4-FFF2-40B4-BE49-F238E27FC236}">
                <a16:creationId xmlns:a16="http://schemas.microsoft.com/office/drawing/2014/main" id="{98B53254-5C6F-4848-9008-03C21F75C203}"/>
              </a:ext>
            </a:extLst>
          </p:cNvPr>
          <p:cNvCxnSpPr/>
          <p:nvPr/>
        </p:nvCxnSpPr>
        <p:spPr>
          <a:xfrm>
            <a:off x="341951" y="5314755"/>
            <a:ext cx="3612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2815CBC-4BF5-6B4D-A940-3CF290DC86CD}"/>
              </a:ext>
            </a:extLst>
          </p:cNvPr>
          <p:cNvCxnSpPr/>
          <p:nvPr/>
        </p:nvCxnSpPr>
        <p:spPr>
          <a:xfrm>
            <a:off x="360323" y="5619555"/>
            <a:ext cx="361208"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1B5B070-E959-BB4E-96F5-4B026C3F995D}"/>
              </a:ext>
            </a:extLst>
          </p:cNvPr>
          <p:cNvSpPr/>
          <p:nvPr/>
        </p:nvSpPr>
        <p:spPr>
          <a:xfrm>
            <a:off x="875351" y="5434889"/>
            <a:ext cx="426720" cy="369332"/>
          </a:xfrm>
          <a:prstGeom prst="rect">
            <a:avLst/>
          </a:prstGeom>
        </p:spPr>
        <p:txBody>
          <a:bodyPr wrap="none">
            <a:spAutoFit/>
          </a:bodyPr>
          <a:lstStyle/>
          <a:p>
            <a:r>
              <a:rPr lang="en-US" dirty="0">
                <a:latin typeface="Symbol" pitchFamily="2" charset="2"/>
              </a:rPr>
              <a:t>r0</a:t>
            </a:r>
            <a:endParaRPr lang="en-US" dirty="0"/>
          </a:p>
        </p:txBody>
      </p:sp>
      <p:sp>
        <p:nvSpPr>
          <p:cNvPr id="16" name="Rectangle 15">
            <a:extLst>
              <a:ext uri="{FF2B5EF4-FFF2-40B4-BE49-F238E27FC236}">
                <a16:creationId xmlns:a16="http://schemas.microsoft.com/office/drawing/2014/main" id="{3BA8006F-243F-1045-87F0-AD40AE3C8E57}"/>
              </a:ext>
            </a:extLst>
          </p:cNvPr>
          <p:cNvSpPr/>
          <p:nvPr/>
        </p:nvSpPr>
        <p:spPr>
          <a:xfrm>
            <a:off x="873747" y="5751357"/>
            <a:ext cx="343364" cy="369332"/>
          </a:xfrm>
          <a:prstGeom prst="rect">
            <a:avLst/>
          </a:prstGeom>
        </p:spPr>
        <p:txBody>
          <a:bodyPr wrap="none">
            <a:spAutoFit/>
          </a:bodyPr>
          <a:lstStyle/>
          <a:p>
            <a:r>
              <a:rPr lang="en-US" dirty="0">
                <a:latin typeface="Symbol" pitchFamily="2" charset="2"/>
              </a:rPr>
              <a:t>w</a:t>
            </a:r>
            <a:endParaRPr lang="en-US" dirty="0"/>
          </a:p>
        </p:txBody>
      </p:sp>
      <p:sp>
        <p:nvSpPr>
          <p:cNvPr id="18" name="TextBox 17">
            <a:extLst>
              <a:ext uri="{FF2B5EF4-FFF2-40B4-BE49-F238E27FC236}">
                <a16:creationId xmlns:a16="http://schemas.microsoft.com/office/drawing/2014/main" id="{6668A0CD-95B8-A740-B5CE-920F3768656C}"/>
              </a:ext>
            </a:extLst>
          </p:cNvPr>
          <p:cNvSpPr txBox="1"/>
          <p:nvPr/>
        </p:nvSpPr>
        <p:spPr>
          <a:xfrm>
            <a:off x="842649" y="5099363"/>
            <a:ext cx="748923" cy="369332"/>
          </a:xfrm>
          <a:prstGeom prst="rect">
            <a:avLst/>
          </a:prstGeom>
          <a:noFill/>
        </p:spPr>
        <p:txBody>
          <a:bodyPr wrap="none" rtlCol="0">
            <a:spAutoFit/>
          </a:bodyPr>
          <a:lstStyle/>
          <a:p>
            <a:r>
              <a:rPr lang="en-US" dirty="0"/>
              <a:t>string</a:t>
            </a:r>
          </a:p>
        </p:txBody>
      </p:sp>
      <p:cxnSp>
        <p:nvCxnSpPr>
          <p:cNvPr id="19" name="Straight Connector 18">
            <a:extLst>
              <a:ext uri="{FF2B5EF4-FFF2-40B4-BE49-F238E27FC236}">
                <a16:creationId xmlns:a16="http://schemas.microsoft.com/office/drawing/2014/main" id="{67BD9CCE-09CD-3F4C-9E5A-632AED6B8F12}"/>
              </a:ext>
            </a:extLst>
          </p:cNvPr>
          <p:cNvCxnSpPr/>
          <p:nvPr/>
        </p:nvCxnSpPr>
        <p:spPr>
          <a:xfrm>
            <a:off x="341951" y="5921275"/>
            <a:ext cx="36120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76B8E9A-3091-5247-96EE-6E894DB2E174}"/>
              </a:ext>
            </a:extLst>
          </p:cNvPr>
          <p:cNvSpPr txBox="1"/>
          <p:nvPr/>
        </p:nvSpPr>
        <p:spPr>
          <a:xfrm>
            <a:off x="2714050" y="4953396"/>
            <a:ext cx="6046574" cy="338554"/>
          </a:xfrm>
          <a:prstGeom prst="rect">
            <a:avLst/>
          </a:prstGeom>
          <a:noFill/>
        </p:spPr>
        <p:txBody>
          <a:bodyPr wrap="square" rtlCol="0">
            <a:spAutoFit/>
          </a:bodyPr>
          <a:lstStyle/>
          <a:p>
            <a:r>
              <a:rPr lang="en-US" sz="1600" dirty="0"/>
              <a:t>Dominant fraction of inclusive </a:t>
            </a:r>
            <a:r>
              <a:rPr lang="en-US" sz="1600" dirty="0" err="1"/>
              <a:t>pions</a:t>
            </a:r>
            <a:r>
              <a:rPr lang="en-US" sz="1600" dirty="0"/>
              <a:t> come from VM decays</a:t>
            </a:r>
          </a:p>
        </p:txBody>
      </p:sp>
      <p:sp>
        <p:nvSpPr>
          <p:cNvPr id="25" name="TextBox 24">
            <a:extLst>
              <a:ext uri="{FF2B5EF4-FFF2-40B4-BE49-F238E27FC236}">
                <a16:creationId xmlns:a16="http://schemas.microsoft.com/office/drawing/2014/main" id="{0CE1D7E9-60D8-1A41-BB1A-C02E8B5F655C}"/>
              </a:ext>
            </a:extLst>
          </p:cNvPr>
          <p:cNvSpPr txBox="1"/>
          <p:nvPr/>
        </p:nvSpPr>
        <p:spPr>
          <a:xfrm>
            <a:off x="709134" y="1295400"/>
            <a:ext cx="1043876" cy="369332"/>
          </a:xfrm>
          <a:prstGeom prst="rect">
            <a:avLst/>
          </a:prstGeom>
          <a:noFill/>
        </p:spPr>
        <p:txBody>
          <a:bodyPr wrap="none" rtlCol="0">
            <a:spAutoFit/>
          </a:bodyPr>
          <a:lstStyle/>
          <a:p>
            <a:r>
              <a:rPr lang="en-US" dirty="0"/>
              <a:t>CLAS12</a:t>
            </a:r>
          </a:p>
        </p:txBody>
      </p:sp>
      <p:sp>
        <p:nvSpPr>
          <p:cNvPr id="26" name="TextBox 25">
            <a:extLst>
              <a:ext uri="{FF2B5EF4-FFF2-40B4-BE49-F238E27FC236}">
                <a16:creationId xmlns:a16="http://schemas.microsoft.com/office/drawing/2014/main" id="{FBD63C90-71E8-B848-B86C-ECA10FA52E7F}"/>
              </a:ext>
            </a:extLst>
          </p:cNvPr>
          <p:cNvSpPr txBox="1"/>
          <p:nvPr/>
        </p:nvSpPr>
        <p:spPr>
          <a:xfrm>
            <a:off x="7185623" y="776743"/>
            <a:ext cx="2051627" cy="584775"/>
          </a:xfrm>
          <a:prstGeom prst="rect">
            <a:avLst/>
          </a:prstGeom>
          <a:noFill/>
        </p:spPr>
        <p:txBody>
          <a:bodyPr wrap="square" rtlCol="0">
            <a:spAutoFit/>
          </a:bodyPr>
          <a:lstStyle/>
          <a:p>
            <a:r>
              <a:rPr lang="en-US" sz="1600" dirty="0"/>
              <a:t>High P</a:t>
            </a:r>
            <a:r>
              <a:rPr lang="en-US" sz="1600" baseline="-25000" dirty="0"/>
              <a:t>T</a:t>
            </a:r>
            <a:r>
              <a:rPr lang="en-US" sz="1600" dirty="0"/>
              <a:t> </a:t>
            </a:r>
            <a:r>
              <a:rPr lang="en-US" sz="1600" dirty="0" err="1"/>
              <a:t>pions</a:t>
            </a:r>
            <a:r>
              <a:rPr lang="en-US" sz="1600" dirty="0"/>
              <a:t> at large </a:t>
            </a:r>
            <a:r>
              <a:rPr lang="en-US" sz="1600" dirty="0" err="1"/>
              <a:t>M</a:t>
            </a:r>
            <a:r>
              <a:rPr lang="en-US" sz="1600" dirty="0" err="1">
                <a:latin typeface="Symbol" pitchFamily="2" charset="2"/>
              </a:rPr>
              <a:t>pp</a:t>
            </a:r>
            <a:endParaRPr lang="en-US" sz="1600" dirty="0">
              <a:latin typeface="Symbol" pitchFamily="2" charset="2"/>
            </a:endParaRPr>
          </a:p>
        </p:txBody>
      </p:sp>
      <p:cxnSp>
        <p:nvCxnSpPr>
          <p:cNvPr id="27" name="Straight Arrow Connector 26">
            <a:extLst>
              <a:ext uri="{FF2B5EF4-FFF2-40B4-BE49-F238E27FC236}">
                <a16:creationId xmlns:a16="http://schemas.microsoft.com/office/drawing/2014/main" id="{40F0141A-F00B-9946-AB62-E600C0A0A5AB}"/>
              </a:ext>
            </a:extLst>
          </p:cNvPr>
          <p:cNvCxnSpPr>
            <a:cxnSpLocks/>
          </p:cNvCxnSpPr>
          <p:nvPr/>
        </p:nvCxnSpPr>
        <p:spPr>
          <a:xfrm>
            <a:off x="8353299" y="1247794"/>
            <a:ext cx="500947" cy="99085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BAB56ED-F170-914F-A032-CAA48174DC31}"/>
              </a:ext>
            </a:extLst>
          </p:cNvPr>
          <p:cNvSpPr txBox="1"/>
          <p:nvPr/>
        </p:nvSpPr>
        <p:spPr>
          <a:xfrm>
            <a:off x="1877773" y="3352800"/>
            <a:ext cx="437940" cy="369332"/>
          </a:xfrm>
          <a:prstGeom prst="rect">
            <a:avLst/>
          </a:prstGeom>
          <a:noFill/>
        </p:spPr>
        <p:txBody>
          <a:bodyPr wrap="none" rtlCol="0">
            <a:spAutoFit/>
          </a:bodyPr>
          <a:lstStyle/>
          <a:p>
            <a:r>
              <a:rPr lang="en-US" dirty="0">
                <a:latin typeface="Symbol" pitchFamily="2" charset="2"/>
              </a:rPr>
              <a:t>r+</a:t>
            </a:r>
            <a:endParaRPr lang="en-US" dirty="0"/>
          </a:p>
        </p:txBody>
      </p:sp>
      <p:pic>
        <p:nvPicPr>
          <p:cNvPr id="36" name="Picture 35">
            <a:extLst>
              <a:ext uri="{FF2B5EF4-FFF2-40B4-BE49-F238E27FC236}">
                <a16:creationId xmlns:a16="http://schemas.microsoft.com/office/drawing/2014/main" id="{7F86FA6F-4B25-D34C-9406-72DC0C283D18}"/>
              </a:ext>
            </a:extLst>
          </p:cNvPr>
          <p:cNvPicPr>
            <a:picLocks noChangeAspect="1"/>
          </p:cNvPicPr>
          <p:nvPr/>
        </p:nvPicPr>
        <p:blipFill>
          <a:blip r:embed="rId5"/>
          <a:stretch>
            <a:fillRect/>
          </a:stretch>
        </p:blipFill>
        <p:spPr>
          <a:xfrm>
            <a:off x="276647" y="847535"/>
            <a:ext cx="1806624" cy="317380"/>
          </a:xfrm>
          <a:prstGeom prst="rect">
            <a:avLst/>
          </a:prstGeom>
        </p:spPr>
      </p:pic>
      <p:sp>
        <p:nvSpPr>
          <p:cNvPr id="37" name="TextBox 36">
            <a:extLst>
              <a:ext uri="{FF2B5EF4-FFF2-40B4-BE49-F238E27FC236}">
                <a16:creationId xmlns:a16="http://schemas.microsoft.com/office/drawing/2014/main" id="{8EB26747-0160-5E4F-BB2A-BED9F7D4FF9E}"/>
              </a:ext>
            </a:extLst>
          </p:cNvPr>
          <p:cNvSpPr txBox="1"/>
          <p:nvPr/>
        </p:nvSpPr>
        <p:spPr>
          <a:xfrm>
            <a:off x="2457733" y="856612"/>
            <a:ext cx="3692036" cy="369332"/>
          </a:xfrm>
          <a:prstGeom prst="rect">
            <a:avLst/>
          </a:prstGeom>
          <a:noFill/>
        </p:spPr>
        <p:txBody>
          <a:bodyPr wrap="none" rtlCol="0">
            <a:spAutoFit/>
          </a:bodyPr>
          <a:lstStyle/>
          <a:p>
            <a:r>
              <a:rPr lang="en-US" sz="1800" dirty="0"/>
              <a:t>Detection of </a:t>
            </a:r>
            <a:r>
              <a:rPr lang="en-US" sz="1800" dirty="0">
                <a:latin typeface="Symbol" pitchFamily="2" charset="2"/>
              </a:rPr>
              <a:t>p</a:t>
            </a:r>
            <a:r>
              <a:rPr lang="en-US" sz="1800" baseline="30000" dirty="0"/>
              <a:t>0</a:t>
            </a:r>
            <a:r>
              <a:rPr lang="en-US" sz="1800" dirty="0"/>
              <a:t>s allows studies of  </a:t>
            </a:r>
          </a:p>
        </p:txBody>
      </p:sp>
      <p:pic>
        <p:nvPicPr>
          <p:cNvPr id="38" name="Picture 37">
            <a:extLst>
              <a:ext uri="{FF2B5EF4-FFF2-40B4-BE49-F238E27FC236}">
                <a16:creationId xmlns:a16="http://schemas.microsoft.com/office/drawing/2014/main" id="{761A811E-8455-6946-A55A-C56F229F9AF9}"/>
              </a:ext>
            </a:extLst>
          </p:cNvPr>
          <p:cNvPicPr>
            <a:picLocks noChangeAspect="1"/>
          </p:cNvPicPr>
          <p:nvPr/>
        </p:nvPicPr>
        <p:blipFill>
          <a:blip r:embed="rId6"/>
          <a:stretch>
            <a:fillRect/>
          </a:stretch>
        </p:blipFill>
        <p:spPr>
          <a:xfrm>
            <a:off x="6079237" y="856612"/>
            <a:ext cx="396832" cy="396832"/>
          </a:xfrm>
          <a:prstGeom prst="rect">
            <a:avLst/>
          </a:prstGeom>
        </p:spPr>
      </p:pic>
      <p:sp>
        <p:nvSpPr>
          <p:cNvPr id="39" name="TextBox 38">
            <a:extLst>
              <a:ext uri="{FF2B5EF4-FFF2-40B4-BE49-F238E27FC236}">
                <a16:creationId xmlns:a16="http://schemas.microsoft.com/office/drawing/2014/main" id="{6430EF5D-1788-BD41-A8DB-9AC653D8ABB2}"/>
              </a:ext>
            </a:extLst>
          </p:cNvPr>
          <p:cNvSpPr txBox="1"/>
          <p:nvPr/>
        </p:nvSpPr>
        <p:spPr>
          <a:xfrm>
            <a:off x="1981200" y="5425767"/>
            <a:ext cx="7104073" cy="923330"/>
          </a:xfrm>
          <a:prstGeom prst="rect">
            <a:avLst/>
          </a:prstGeom>
          <a:solidFill>
            <a:srgbClr val="FFFF00"/>
          </a:solidFill>
          <a:ln>
            <a:solidFill>
              <a:srgbClr val="FF0000"/>
            </a:solidFill>
          </a:ln>
        </p:spPr>
        <p:txBody>
          <a:bodyPr wrap="square" rtlCol="0">
            <a:spAutoFit/>
          </a:bodyPr>
          <a:lstStyle/>
          <a:p>
            <a:r>
              <a:rPr lang="en-US" sz="1800" dirty="0"/>
              <a:t>CLAS12 due to unique capability for precision measurements of neutral </a:t>
            </a:r>
            <a:r>
              <a:rPr lang="en-US" sz="1800" dirty="0" err="1"/>
              <a:t>pions</a:t>
            </a:r>
            <a:r>
              <a:rPr lang="en-US" sz="1800" dirty="0"/>
              <a:t>, will provide measurements of multiplicities of variety of semi-inclusive and exclusive hadron pairs (could be also  VMs). </a:t>
            </a:r>
          </a:p>
        </p:txBody>
      </p:sp>
      <p:pic>
        <p:nvPicPr>
          <p:cNvPr id="40" name="Picture 39">
            <a:extLst>
              <a:ext uri="{FF2B5EF4-FFF2-40B4-BE49-F238E27FC236}">
                <a16:creationId xmlns:a16="http://schemas.microsoft.com/office/drawing/2014/main" id="{B885BE05-F873-084F-A3D0-85C52FCD380E}"/>
              </a:ext>
            </a:extLst>
          </p:cNvPr>
          <p:cNvPicPr>
            <a:picLocks noChangeAspect="1"/>
          </p:cNvPicPr>
          <p:nvPr/>
        </p:nvPicPr>
        <p:blipFill>
          <a:blip r:embed="rId7"/>
          <a:stretch>
            <a:fillRect/>
          </a:stretch>
        </p:blipFill>
        <p:spPr>
          <a:xfrm>
            <a:off x="2146478" y="1341874"/>
            <a:ext cx="2033231" cy="1727445"/>
          </a:xfrm>
          <a:prstGeom prst="rect">
            <a:avLst/>
          </a:prstGeom>
        </p:spPr>
      </p:pic>
      <p:pic>
        <p:nvPicPr>
          <p:cNvPr id="42" name="Picture 41">
            <a:extLst>
              <a:ext uri="{FF2B5EF4-FFF2-40B4-BE49-F238E27FC236}">
                <a16:creationId xmlns:a16="http://schemas.microsoft.com/office/drawing/2014/main" id="{2AB8F633-68BF-C440-9BC4-F420B3D61574}"/>
              </a:ext>
            </a:extLst>
          </p:cNvPr>
          <p:cNvPicPr>
            <a:picLocks noChangeAspect="1"/>
          </p:cNvPicPr>
          <p:nvPr/>
        </p:nvPicPr>
        <p:blipFill>
          <a:blip r:embed="rId8"/>
          <a:stretch>
            <a:fillRect/>
          </a:stretch>
        </p:blipFill>
        <p:spPr>
          <a:xfrm>
            <a:off x="2705456" y="1791689"/>
            <a:ext cx="691816" cy="245777"/>
          </a:xfrm>
          <a:prstGeom prst="rect">
            <a:avLst/>
          </a:prstGeom>
        </p:spPr>
      </p:pic>
    </p:spTree>
    <p:extLst>
      <p:ext uri="{BB962C8B-B14F-4D97-AF65-F5344CB8AC3E}">
        <p14:creationId xmlns:p14="http://schemas.microsoft.com/office/powerpoint/2010/main" val="2519973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50026D-CC28-4F4A-9C14-96666C3BDDAA}"/>
              </a:ext>
            </a:extLst>
          </p:cNvPr>
          <p:cNvPicPr>
            <a:picLocks noChangeAspect="1"/>
          </p:cNvPicPr>
          <p:nvPr/>
        </p:nvPicPr>
        <p:blipFill>
          <a:blip r:embed="rId3"/>
          <a:stretch>
            <a:fillRect/>
          </a:stretch>
        </p:blipFill>
        <p:spPr>
          <a:xfrm>
            <a:off x="4473864" y="1276776"/>
            <a:ext cx="4389465" cy="3132253"/>
          </a:xfrm>
          <a:prstGeom prst="rect">
            <a:avLst/>
          </a:prstGeom>
        </p:spPr>
      </p:pic>
      <p:sp>
        <p:nvSpPr>
          <p:cNvPr id="2" name="Title 1">
            <a:extLst>
              <a:ext uri="{FF2B5EF4-FFF2-40B4-BE49-F238E27FC236}">
                <a16:creationId xmlns:a16="http://schemas.microsoft.com/office/drawing/2014/main" id="{1AA2A1F1-5F1F-6944-85D5-5EC10E70BF13}"/>
              </a:ext>
            </a:extLst>
          </p:cNvPr>
          <p:cNvSpPr>
            <a:spLocks noGrp="1"/>
          </p:cNvSpPr>
          <p:nvPr>
            <p:ph type="ctrTitle"/>
          </p:nvPr>
        </p:nvSpPr>
        <p:spPr>
          <a:xfrm>
            <a:off x="-228600" y="16617"/>
            <a:ext cx="9372600" cy="669183"/>
          </a:xfrm>
        </p:spPr>
        <p:txBody>
          <a:bodyPr/>
          <a:lstStyle/>
          <a:p>
            <a:r>
              <a:rPr lang="en-US" dirty="0"/>
              <a:t>Sources of inclusive </a:t>
            </a:r>
            <a:r>
              <a:rPr lang="en-US" dirty="0" err="1"/>
              <a:t>pions</a:t>
            </a:r>
            <a:r>
              <a:rPr lang="en-US" dirty="0"/>
              <a:t>: CLAS12 vs MC</a:t>
            </a:r>
          </a:p>
        </p:txBody>
      </p:sp>
      <p:cxnSp>
        <p:nvCxnSpPr>
          <p:cNvPr id="11" name="Straight Connector 10">
            <a:extLst>
              <a:ext uri="{FF2B5EF4-FFF2-40B4-BE49-F238E27FC236}">
                <a16:creationId xmlns:a16="http://schemas.microsoft.com/office/drawing/2014/main" id="{F119B066-D671-EF4C-9215-0A25A260186E}"/>
              </a:ext>
            </a:extLst>
          </p:cNvPr>
          <p:cNvCxnSpPr/>
          <p:nvPr/>
        </p:nvCxnSpPr>
        <p:spPr>
          <a:xfrm>
            <a:off x="324757" y="5044474"/>
            <a:ext cx="3612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D134528-3C88-DF44-A463-A81F34DA7BE5}"/>
              </a:ext>
            </a:extLst>
          </p:cNvPr>
          <p:cNvSpPr txBox="1"/>
          <p:nvPr/>
        </p:nvSpPr>
        <p:spPr>
          <a:xfrm>
            <a:off x="858157" y="4859808"/>
            <a:ext cx="437940" cy="369332"/>
          </a:xfrm>
          <a:prstGeom prst="rect">
            <a:avLst/>
          </a:prstGeom>
          <a:noFill/>
        </p:spPr>
        <p:txBody>
          <a:bodyPr wrap="none" rtlCol="0">
            <a:spAutoFit/>
          </a:bodyPr>
          <a:lstStyle/>
          <a:p>
            <a:r>
              <a:rPr lang="en-US" dirty="0">
                <a:latin typeface="Symbol" pitchFamily="2" charset="2"/>
              </a:rPr>
              <a:t>r-</a:t>
            </a:r>
            <a:endParaRPr lang="en-US" dirty="0"/>
          </a:p>
        </p:txBody>
      </p:sp>
      <p:cxnSp>
        <p:nvCxnSpPr>
          <p:cNvPr id="13" name="Straight Connector 12">
            <a:extLst>
              <a:ext uri="{FF2B5EF4-FFF2-40B4-BE49-F238E27FC236}">
                <a16:creationId xmlns:a16="http://schemas.microsoft.com/office/drawing/2014/main" id="{98B53254-5C6F-4848-9008-03C21F75C203}"/>
              </a:ext>
            </a:extLst>
          </p:cNvPr>
          <p:cNvCxnSpPr/>
          <p:nvPr/>
        </p:nvCxnSpPr>
        <p:spPr>
          <a:xfrm>
            <a:off x="324757" y="5425474"/>
            <a:ext cx="3612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2815CBC-4BF5-6B4D-A940-3CF290DC86CD}"/>
              </a:ext>
            </a:extLst>
          </p:cNvPr>
          <p:cNvCxnSpPr/>
          <p:nvPr/>
        </p:nvCxnSpPr>
        <p:spPr>
          <a:xfrm>
            <a:off x="343129" y="5730274"/>
            <a:ext cx="361208"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1B5B070-E959-BB4E-96F5-4B026C3F995D}"/>
              </a:ext>
            </a:extLst>
          </p:cNvPr>
          <p:cNvSpPr/>
          <p:nvPr/>
        </p:nvSpPr>
        <p:spPr>
          <a:xfrm>
            <a:off x="858157" y="5545608"/>
            <a:ext cx="426720" cy="369332"/>
          </a:xfrm>
          <a:prstGeom prst="rect">
            <a:avLst/>
          </a:prstGeom>
        </p:spPr>
        <p:txBody>
          <a:bodyPr wrap="none">
            <a:spAutoFit/>
          </a:bodyPr>
          <a:lstStyle/>
          <a:p>
            <a:r>
              <a:rPr lang="en-US" dirty="0">
                <a:latin typeface="Symbol" pitchFamily="2" charset="2"/>
              </a:rPr>
              <a:t>r0</a:t>
            </a:r>
            <a:endParaRPr lang="en-US" dirty="0"/>
          </a:p>
        </p:txBody>
      </p:sp>
      <p:sp>
        <p:nvSpPr>
          <p:cNvPr id="16" name="Rectangle 15">
            <a:extLst>
              <a:ext uri="{FF2B5EF4-FFF2-40B4-BE49-F238E27FC236}">
                <a16:creationId xmlns:a16="http://schemas.microsoft.com/office/drawing/2014/main" id="{3BA8006F-243F-1045-87F0-AD40AE3C8E57}"/>
              </a:ext>
            </a:extLst>
          </p:cNvPr>
          <p:cNvSpPr/>
          <p:nvPr/>
        </p:nvSpPr>
        <p:spPr>
          <a:xfrm>
            <a:off x="856553" y="5862076"/>
            <a:ext cx="343364" cy="369332"/>
          </a:xfrm>
          <a:prstGeom prst="rect">
            <a:avLst/>
          </a:prstGeom>
        </p:spPr>
        <p:txBody>
          <a:bodyPr wrap="none">
            <a:spAutoFit/>
          </a:bodyPr>
          <a:lstStyle/>
          <a:p>
            <a:r>
              <a:rPr lang="en-US" dirty="0">
                <a:latin typeface="Symbol" pitchFamily="2" charset="2"/>
              </a:rPr>
              <a:t>w</a:t>
            </a:r>
            <a:endParaRPr lang="en-US" dirty="0"/>
          </a:p>
        </p:txBody>
      </p:sp>
      <p:sp>
        <p:nvSpPr>
          <p:cNvPr id="18" name="TextBox 17">
            <a:extLst>
              <a:ext uri="{FF2B5EF4-FFF2-40B4-BE49-F238E27FC236}">
                <a16:creationId xmlns:a16="http://schemas.microsoft.com/office/drawing/2014/main" id="{6668A0CD-95B8-A740-B5CE-920F3768656C}"/>
              </a:ext>
            </a:extLst>
          </p:cNvPr>
          <p:cNvSpPr txBox="1"/>
          <p:nvPr/>
        </p:nvSpPr>
        <p:spPr>
          <a:xfrm>
            <a:off x="825455" y="5210082"/>
            <a:ext cx="748923" cy="369332"/>
          </a:xfrm>
          <a:prstGeom prst="rect">
            <a:avLst/>
          </a:prstGeom>
          <a:noFill/>
        </p:spPr>
        <p:txBody>
          <a:bodyPr wrap="none" rtlCol="0">
            <a:spAutoFit/>
          </a:bodyPr>
          <a:lstStyle/>
          <a:p>
            <a:r>
              <a:rPr lang="en-US" dirty="0"/>
              <a:t>string</a:t>
            </a:r>
          </a:p>
        </p:txBody>
      </p:sp>
      <p:cxnSp>
        <p:nvCxnSpPr>
          <p:cNvPr id="19" name="Straight Connector 18">
            <a:extLst>
              <a:ext uri="{FF2B5EF4-FFF2-40B4-BE49-F238E27FC236}">
                <a16:creationId xmlns:a16="http://schemas.microsoft.com/office/drawing/2014/main" id="{67BD9CCE-09CD-3F4C-9E5A-632AED6B8F12}"/>
              </a:ext>
            </a:extLst>
          </p:cNvPr>
          <p:cNvCxnSpPr/>
          <p:nvPr/>
        </p:nvCxnSpPr>
        <p:spPr>
          <a:xfrm>
            <a:off x="324757" y="6031994"/>
            <a:ext cx="36120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65208C2-7075-E245-A0E6-C7FF4051D7FA}"/>
              </a:ext>
            </a:extLst>
          </p:cNvPr>
          <p:cNvSpPr txBox="1"/>
          <p:nvPr/>
        </p:nvSpPr>
        <p:spPr>
          <a:xfrm>
            <a:off x="146245" y="4454740"/>
            <a:ext cx="1027845" cy="369332"/>
          </a:xfrm>
          <a:prstGeom prst="rect">
            <a:avLst/>
          </a:prstGeom>
          <a:noFill/>
        </p:spPr>
        <p:txBody>
          <a:bodyPr wrap="none" rtlCol="0">
            <a:spAutoFit/>
          </a:bodyPr>
          <a:lstStyle/>
          <a:p>
            <a:r>
              <a:rPr lang="en-US" dirty="0">
                <a:latin typeface="Symbol" pitchFamily="2" charset="2"/>
              </a:rPr>
              <a:t>p-</a:t>
            </a:r>
            <a:r>
              <a:rPr lang="en-US" dirty="0"/>
              <a:t> from:</a:t>
            </a:r>
          </a:p>
        </p:txBody>
      </p:sp>
      <p:sp>
        <p:nvSpPr>
          <p:cNvPr id="24" name="TextBox 23">
            <a:extLst>
              <a:ext uri="{FF2B5EF4-FFF2-40B4-BE49-F238E27FC236}">
                <a16:creationId xmlns:a16="http://schemas.microsoft.com/office/drawing/2014/main" id="{A76B8E9A-3091-5247-96EE-6E894DB2E174}"/>
              </a:ext>
            </a:extLst>
          </p:cNvPr>
          <p:cNvSpPr txBox="1"/>
          <p:nvPr/>
        </p:nvSpPr>
        <p:spPr>
          <a:xfrm>
            <a:off x="2134281" y="4425449"/>
            <a:ext cx="6427574" cy="369332"/>
          </a:xfrm>
          <a:prstGeom prst="rect">
            <a:avLst/>
          </a:prstGeom>
          <a:noFill/>
        </p:spPr>
        <p:txBody>
          <a:bodyPr wrap="square" rtlCol="0">
            <a:spAutoFit/>
          </a:bodyPr>
          <a:lstStyle/>
          <a:p>
            <a:r>
              <a:rPr lang="en-US" sz="1800" dirty="0"/>
              <a:t>Dominant fraction of </a:t>
            </a:r>
            <a:r>
              <a:rPr lang="en-US" sz="1800" dirty="0">
                <a:latin typeface="Symbol" pitchFamily="2" charset="2"/>
              </a:rPr>
              <a:t>p-p0</a:t>
            </a:r>
            <a:r>
              <a:rPr lang="en-US" sz="1800" dirty="0"/>
              <a:t> </a:t>
            </a:r>
            <a:r>
              <a:rPr lang="en-US" sz="1800" dirty="0" err="1"/>
              <a:t>pions</a:t>
            </a:r>
            <a:r>
              <a:rPr lang="en-US" sz="1800" dirty="0"/>
              <a:t> come from VM decays</a:t>
            </a:r>
          </a:p>
        </p:txBody>
      </p:sp>
      <p:sp>
        <p:nvSpPr>
          <p:cNvPr id="25" name="TextBox 24">
            <a:extLst>
              <a:ext uri="{FF2B5EF4-FFF2-40B4-BE49-F238E27FC236}">
                <a16:creationId xmlns:a16="http://schemas.microsoft.com/office/drawing/2014/main" id="{0CE1D7E9-60D8-1A41-BB1A-C02E8B5F655C}"/>
              </a:ext>
            </a:extLst>
          </p:cNvPr>
          <p:cNvSpPr txBox="1"/>
          <p:nvPr/>
        </p:nvSpPr>
        <p:spPr>
          <a:xfrm>
            <a:off x="709134" y="1295400"/>
            <a:ext cx="1043876" cy="369332"/>
          </a:xfrm>
          <a:prstGeom prst="rect">
            <a:avLst/>
          </a:prstGeom>
          <a:noFill/>
        </p:spPr>
        <p:txBody>
          <a:bodyPr wrap="none" rtlCol="0">
            <a:spAutoFit/>
          </a:bodyPr>
          <a:lstStyle/>
          <a:p>
            <a:r>
              <a:rPr lang="en-US" dirty="0"/>
              <a:t>CLAS12</a:t>
            </a:r>
          </a:p>
        </p:txBody>
      </p:sp>
      <p:sp>
        <p:nvSpPr>
          <p:cNvPr id="26" name="TextBox 25">
            <a:extLst>
              <a:ext uri="{FF2B5EF4-FFF2-40B4-BE49-F238E27FC236}">
                <a16:creationId xmlns:a16="http://schemas.microsoft.com/office/drawing/2014/main" id="{FBD63C90-71E8-B848-B86C-ECA10FA52E7F}"/>
              </a:ext>
            </a:extLst>
          </p:cNvPr>
          <p:cNvSpPr txBox="1"/>
          <p:nvPr/>
        </p:nvSpPr>
        <p:spPr>
          <a:xfrm>
            <a:off x="7750224" y="757175"/>
            <a:ext cx="1415952" cy="584775"/>
          </a:xfrm>
          <a:prstGeom prst="rect">
            <a:avLst/>
          </a:prstGeom>
          <a:noFill/>
        </p:spPr>
        <p:txBody>
          <a:bodyPr wrap="square" rtlCol="0">
            <a:spAutoFit/>
          </a:bodyPr>
          <a:lstStyle/>
          <a:p>
            <a:r>
              <a:rPr lang="en-US" sz="1600" dirty="0"/>
              <a:t>High P</a:t>
            </a:r>
            <a:r>
              <a:rPr lang="en-US" sz="1600" baseline="-25000" dirty="0"/>
              <a:t>T</a:t>
            </a:r>
            <a:r>
              <a:rPr lang="en-US" sz="1600" dirty="0"/>
              <a:t> </a:t>
            </a:r>
            <a:r>
              <a:rPr lang="en-US" sz="1600" dirty="0" err="1"/>
              <a:t>pions</a:t>
            </a:r>
            <a:r>
              <a:rPr lang="en-US" sz="1600" dirty="0"/>
              <a:t> at large </a:t>
            </a:r>
            <a:r>
              <a:rPr lang="en-US" sz="1600" dirty="0" err="1"/>
              <a:t>M</a:t>
            </a:r>
            <a:r>
              <a:rPr lang="en-US" sz="1600" dirty="0" err="1">
                <a:latin typeface="Symbol" pitchFamily="2" charset="2"/>
              </a:rPr>
              <a:t>pp</a:t>
            </a:r>
            <a:endParaRPr lang="en-US" sz="1600" dirty="0">
              <a:latin typeface="Symbol" pitchFamily="2" charset="2"/>
            </a:endParaRPr>
          </a:p>
        </p:txBody>
      </p:sp>
      <p:cxnSp>
        <p:nvCxnSpPr>
          <p:cNvPr id="27" name="Straight Arrow Connector 26">
            <a:extLst>
              <a:ext uri="{FF2B5EF4-FFF2-40B4-BE49-F238E27FC236}">
                <a16:creationId xmlns:a16="http://schemas.microsoft.com/office/drawing/2014/main" id="{40F0141A-F00B-9946-AB62-E600C0A0A5AB}"/>
              </a:ext>
            </a:extLst>
          </p:cNvPr>
          <p:cNvCxnSpPr>
            <a:cxnSpLocks/>
          </p:cNvCxnSpPr>
          <p:nvPr/>
        </p:nvCxnSpPr>
        <p:spPr>
          <a:xfrm>
            <a:off x="8229600" y="1341950"/>
            <a:ext cx="0" cy="53290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EEC03D65-57FD-4D44-822E-A4B10CE2FE95}"/>
              </a:ext>
            </a:extLst>
          </p:cNvPr>
          <p:cNvPicPr>
            <a:picLocks noChangeAspect="1"/>
          </p:cNvPicPr>
          <p:nvPr/>
        </p:nvPicPr>
        <p:blipFill>
          <a:blip r:embed="rId4"/>
          <a:stretch>
            <a:fillRect/>
          </a:stretch>
        </p:blipFill>
        <p:spPr>
          <a:xfrm>
            <a:off x="162876" y="1123073"/>
            <a:ext cx="4357133" cy="3337700"/>
          </a:xfrm>
          <a:prstGeom prst="rect">
            <a:avLst/>
          </a:prstGeom>
        </p:spPr>
      </p:pic>
      <p:sp>
        <p:nvSpPr>
          <p:cNvPr id="37" name="TextBox 36">
            <a:extLst>
              <a:ext uri="{FF2B5EF4-FFF2-40B4-BE49-F238E27FC236}">
                <a16:creationId xmlns:a16="http://schemas.microsoft.com/office/drawing/2014/main" id="{639C2A81-0206-0647-B32C-5A5E8D83E398}"/>
              </a:ext>
            </a:extLst>
          </p:cNvPr>
          <p:cNvSpPr txBox="1"/>
          <p:nvPr/>
        </p:nvSpPr>
        <p:spPr>
          <a:xfrm>
            <a:off x="1753010" y="2362200"/>
            <a:ext cx="437940" cy="369332"/>
          </a:xfrm>
          <a:prstGeom prst="rect">
            <a:avLst/>
          </a:prstGeom>
          <a:noFill/>
        </p:spPr>
        <p:txBody>
          <a:bodyPr wrap="none" rtlCol="0">
            <a:spAutoFit/>
          </a:bodyPr>
          <a:lstStyle/>
          <a:p>
            <a:r>
              <a:rPr lang="en-US" dirty="0">
                <a:latin typeface="Symbol" pitchFamily="2" charset="2"/>
              </a:rPr>
              <a:t>r-</a:t>
            </a:r>
            <a:endParaRPr lang="en-US" dirty="0"/>
          </a:p>
        </p:txBody>
      </p:sp>
      <p:pic>
        <p:nvPicPr>
          <p:cNvPr id="40" name="Picture 39">
            <a:extLst>
              <a:ext uri="{FF2B5EF4-FFF2-40B4-BE49-F238E27FC236}">
                <a16:creationId xmlns:a16="http://schemas.microsoft.com/office/drawing/2014/main" id="{1D695754-1D49-6F40-8DEF-6575ED412EA8}"/>
              </a:ext>
            </a:extLst>
          </p:cNvPr>
          <p:cNvPicPr>
            <a:picLocks noChangeAspect="1"/>
          </p:cNvPicPr>
          <p:nvPr/>
        </p:nvPicPr>
        <p:blipFill>
          <a:blip r:embed="rId5"/>
          <a:stretch>
            <a:fillRect/>
          </a:stretch>
        </p:blipFill>
        <p:spPr>
          <a:xfrm>
            <a:off x="651109" y="871354"/>
            <a:ext cx="1806624" cy="317380"/>
          </a:xfrm>
          <a:prstGeom prst="rect">
            <a:avLst/>
          </a:prstGeom>
        </p:spPr>
      </p:pic>
      <p:sp>
        <p:nvSpPr>
          <p:cNvPr id="42" name="TextBox 41">
            <a:extLst>
              <a:ext uri="{FF2B5EF4-FFF2-40B4-BE49-F238E27FC236}">
                <a16:creationId xmlns:a16="http://schemas.microsoft.com/office/drawing/2014/main" id="{EF7C6795-81CB-C542-8288-DCD6D338E069}"/>
              </a:ext>
            </a:extLst>
          </p:cNvPr>
          <p:cNvSpPr txBox="1"/>
          <p:nvPr/>
        </p:nvSpPr>
        <p:spPr>
          <a:xfrm>
            <a:off x="2895600" y="843429"/>
            <a:ext cx="3692036" cy="369332"/>
          </a:xfrm>
          <a:prstGeom prst="rect">
            <a:avLst/>
          </a:prstGeom>
          <a:noFill/>
        </p:spPr>
        <p:txBody>
          <a:bodyPr wrap="none" rtlCol="0">
            <a:spAutoFit/>
          </a:bodyPr>
          <a:lstStyle/>
          <a:p>
            <a:r>
              <a:rPr lang="en-US" sz="1800" dirty="0"/>
              <a:t>Detection of </a:t>
            </a:r>
            <a:r>
              <a:rPr lang="en-US" sz="1800" dirty="0">
                <a:latin typeface="Symbol" pitchFamily="2" charset="2"/>
              </a:rPr>
              <a:t>p</a:t>
            </a:r>
            <a:r>
              <a:rPr lang="en-US" sz="1800" baseline="30000" dirty="0"/>
              <a:t>0</a:t>
            </a:r>
            <a:r>
              <a:rPr lang="en-US" sz="1800" dirty="0"/>
              <a:t>s allows studies of  </a:t>
            </a:r>
          </a:p>
        </p:txBody>
      </p:sp>
      <p:pic>
        <p:nvPicPr>
          <p:cNvPr id="43" name="Picture 42">
            <a:extLst>
              <a:ext uri="{FF2B5EF4-FFF2-40B4-BE49-F238E27FC236}">
                <a16:creationId xmlns:a16="http://schemas.microsoft.com/office/drawing/2014/main" id="{1D5E1095-9413-FA4C-AD18-B8DCDF9AF283}"/>
              </a:ext>
            </a:extLst>
          </p:cNvPr>
          <p:cNvPicPr>
            <a:picLocks noChangeAspect="1"/>
          </p:cNvPicPr>
          <p:nvPr/>
        </p:nvPicPr>
        <p:blipFill>
          <a:blip r:embed="rId6"/>
          <a:stretch>
            <a:fillRect/>
          </a:stretch>
        </p:blipFill>
        <p:spPr>
          <a:xfrm>
            <a:off x="6517104" y="744961"/>
            <a:ext cx="495300" cy="495300"/>
          </a:xfrm>
          <a:prstGeom prst="rect">
            <a:avLst/>
          </a:prstGeom>
        </p:spPr>
      </p:pic>
      <p:sp>
        <p:nvSpPr>
          <p:cNvPr id="44" name="TextBox 43">
            <a:extLst>
              <a:ext uri="{FF2B5EF4-FFF2-40B4-BE49-F238E27FC236}">
                <a16:creationId xmlns:a16="http://schemas.microsoft.com/office/drawing/2014/main" id="{5828B441-6BBE-F74F-A919-091BD319B2C8}"/>
              </a:ext>
            </a:extLst>
          </p:cNvPr>
          <p:cNvSpPr txBox="1"/>
          <p:nvPr/>
        </p:nvSpPr>
        <p:spPr>
          <a:xfrm>
            <a:off x="2069979" y="4917642"/>
            <a:ext cx="6556177" cy="1015663"/>
          </a:xfrm>
          <a:prstGeom prst="rect">
            <a:avLst/>
          </a:prstGeom>
          <a:solidFill>
            <a:srgbClr val="FFFF00"/>
          </a:solidFill>
          <a:ln>
            <a:solidFill>
              <a:srgbClr val="FF0000"/>
            </a:solidFill>
          </a:ln>
        </p:spPr>
        <p:txBody>
          <a:bodyPr wrap="square" rtlCol="0">
            <a:spAutoFit/>
          </a:bodyPr>
          <a:lstStyle/>
          <a:p>
            <a:r>
              <a:rPr lang="en-US" sz="2000" dirty="0"/>
              <a:t>All 2 pion combinations dominated by VM decays, indicate that all inclusive </a:t>
            </a:r>
            <a:r>
              <a:rPr lang="en-US" sz="2000" dirty="0" err="1"/>
              <a:t>pions</a:t>
            </a:r>
            <a:r>
              <a:rPr lang="en-US" sz="2000" dirty="0"/>
              <a:t> are dominated by VM decays at small P</a:t>
            </a:r>
            <a:r>
              <a:rPr lang="en-US" sz="2000" baseline="-25000" dirty="0"/>
              <a:t>T</a:t>
            </a:r>
            <a:r>
              <a:rPr lang="en-US" sz="2000" dirty="0"/>
              <a:t>s, and in particular at lower z!!!</a:t>
            </a:r>
          </a:p>
        </p:txBody>
      </p:sp>
      <p:sp>
        <p:nvSpPr>
          <p:cNvPr id="45" name="TextBox 44">
            <a:extLst>
              <a:ext uri="{FF2B5EF4-FFF2-40B4-BE49-F238E27FC236}">
                <a16:creationId xmlns:a16="http://schemas.microsoft.com/office/drawing/2014/main" id="{C499F3AD-1898-B74D-A94F-8236919BF1A8}"/>
              </a:ext>
            </a:extLst>
          </p:cNvPr>
          <p:cNvSpPr txBox="1"/>
          <p:nvPr/>
        </p:nvSpPr>
        <p:spPr>
          <a:xfrm>
            <a:off x="586642" y="1320089"/>
            <a:ext cx="1043876" cy="369332"/>
          </a:xfrm>
          <a:prstGeom prst="rect">
            <a:avLst/>
          </a:prstGeom>
          <a:noFill/>
        </p:spPr>
        <p:txBody>
          <a:bodyPr wrap="none" rtlCol="0">
            <a:spAutoFit/>
          </a:bodyPr>
          <a:lstStyle/>
          <a:p>
            <a:r>
              <a:rPr lang="en-US" dirty="0"/>
              <a:t>CLAS12</a:t>
            </a:r>
          </a:p>
        </p:txBody>
      </p:sp>
      <p:sp>
        <p:nvSpPr>
          <p:cNvPr id="28" name="TextBox 27">
            <a:extLst>
              <a:ext uri="{FF2B5EF4-FFF2-40B4-BE49-F238E27FC236}">
                <a16:creationId xmlns:a16="http://schemas.microsoft.com/office/drawing/2014/main" id="{02BFDDDA-9E9B-4A32-A96B-CDA47C785F03}"/>
              </a:ext>
            </a:extLst>
          </p:cNvPr>
          <p:cNvSpPr txBox="1"/>
          <p:nvPr/>
        </p:nvSpPr>
        <p:spPr>
          <a:xfrm>
            <a:off x="6298134" y="2062280"/>
            <a:ext cx="437940" cy="369332"/>
          </a:xfrm>
          <a:prstGeom prst="rect">
            <a:avLst/>
          </a:prstGeom>
          <a:noFill/>
        </p:spPr>
        <p:txBody>
          <a:bodyPr wrap="none" rtlCol="0">
            <a:spAutoFit/>
          </a:bodyPr>
          <a:lstStyle/>
          <a:p>
            <a:r>
              <a:rPr lang="en-US" dirty="0">
                <a:latin typeface="Symbol" pitchFamily="2" charset="2"/>
              </a:rPr>
              <a:t>r-</a:t>
            </a:r>
            <a:endParaRPr lang="en-US" dirty="0"/>
          </a:p>
        </p:txBody>
      </p:sp>
      <p:sp>
        <p:nvSpPr>
          <p:cNvPr id="29" name="Rectangle 28">
            <a:extLst>
              <a:ext uri="{FF2B5EF4-FFF2-40B4-BE49-F238E27FC236}">
                <a16:creationId xmlns:a16="http://schemas.microsoft.com/office/drawing/2014/main" id="{3B82E300-22B9-4D2A-B48C-091DD320106C}"/>
              </a:ext>
            </a:extLst>
          </p:cNvPr>
          <p:cNvSpPr/>
          <p:nvPr/>
        </p:nvSpPr>
        <p:spPr>
          <a:xfrm>
            <a:off x="5348068" y="2358878"/>
            <a:ext cx="343364" cy="369332"/>
          </a:xfrm>
          <a:prstGeom prst="rect">
            <a:avLst/>
          </a:prstGeom>
        </p:spPr>
        <p:txBody>
          <a:bodyPr wrap="none">
            <a:spAutoFit/>
          </a:bodyPr>
          <a:lstStyle/>
          <a:p>
            <a:r>
              <a:rPr lang="en-US" dirty="0">
                <a:latin typeface="Symbol" pitchFamily="2" charset="2"/>
              </a:rPr>
              <a:t>w</a:t>
            </a:r>
            <a:endParaRPr lang="en-US" dirty="0"/>
          </a:p>
        </p:txBody>
      </p:sp>
      <p:sp>
        <p:nvSpPr>
          <p:cNvPr id="30" name="Rectangle 29">
            <a:extLst>
              <a:ext uri="{FF2B5EF4-FFF2-40B4-BE49-F238E27FC236}">
                <a16:creationId xmlns:a16="http://schemas.microsoft.com/office/drawing/2014/main" id="{AC098703-7C22-45D0-AD5A-BC934529F730}"/>
              </a:ext>
            </a:extLst>
          </p:cNvPr>
          <p:cNvSpPr/>
          <p:nvPr/>
        </p:nvSpPr>
        <p:spPr>
          <a:xfrm>
            <a:off x="6309354" y="2866322"/>
            <a:ext cx="426720" cy="369332"/>
          </a:xfrm>
          <a:prstGeom prst="rect">
            <a:avLst/>
          </a:prstGeom>
        </p:spPr>
        <p:txBody>
          <a:bodyPr wrap="none">
            <a:spAutoFit/>
          </a:bodyPr>
          <a:lstStyle/>
          <a:p>
            <a:r>
              <a:rPr lang="en-US" dirty="0">
                <a:latin typeface="Symbol" pitchFamily="2" charset="2"/>
              </a:rPr>
              <a:t>r0</a:t>
            </a:r>
            <a:endParaRPr lang="en-US" dirty="0"/>
          </a:p>
        </p:txBody>
      </p:sp>
    </p:spTree>
    <p:extLst>
      <p:ext uri="{BB962C8B-B14F-4D97-AF65-F5344CB8AC3E}">
        <p14:creationId xmlns:p14="http://schemas.microsoft.com/office/powerpoint/2010/main" val="2274010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69</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294409" y="4750547"/>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To compare directly the </a:t>
            </a:r>
            <a:r>
              <a:rPr lang="en-US" altLang="en-US" sz="1800" dirty="0" err="1"/>
              <a:t>lumi</a:t>
            </a:r>
            <a:r>
              <a:rPr lang="en-US" altLang="en-US" sz="1800" dirty="0"/>
              <a:t> should be applied (10^35-10^37 for </a:t>
            </a:r>
            <a:r>
              <a:rPr lang="en-US" altLang="en-US" sz="1800" dirty="0" err="1"/>
              <a:t>JLab</a:t>
            </a:r>
            <a:r>
              <a:rPr lang="en-US" altLang="en-US" sz="1800" dirty="0"/>
              <a:t>)</a:t>
            </a:r>
          </a:p>
          <a:p>
            <a:pPr marL="285750" indent="-285750">
              <a:spcBef>
                <a:spcPct val="0"/>
              </a:spcBef>
            </a:pPr>
            <a:r>
              <a:rPr lang="en-US" altLang="en-US" sz="1800" dirty="0"/>
              <a:t>With latest </a:t>
            </a:r>
            <a:r>
              <a:rPr lang="en-US" altLang="en-US" sz="1800" dirty="0" err="1"/>
              <a:t>lumi</a:t>
            </a:r>
            <a:r>
              <a:rPr lang="en-US" altLang="en-US" sz="1800" dirty="0"/>
              <a:t>: 5x41 will decrease &gt;200 times, 18x275 &gt;10 times</a:t>
            </a:r>
          </a:p>
          <a:p>
            <a:pPr marL="285750" indent="-285750">
              <a:spcBef>
                <a:spcPct val="0"/>
              </a:spcBef>
            </a:pPr>
            <a:r>
              <a:rPr lang="en-US" altLang="en-US" sz="1800" dirty="0"/>
              <a:t>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require higher </a:t>
            </a:r>
            <a:r>
              <a:rPr lang="en-US" altLang="en-US" sz="1800" dirty="0" err="1"/>
              <a:t>lumi</a:t>
            </a:r>
            <a:r>
              <a:rPr lang="en-US" altLang="en-US" sz="1800" dirty="0"/>
              <a:t> to provide validation of evolution studies at </a:t>
            </a:r>
            <a:r>
              <a:rPr lang="en-US" altLang="en-US" sz="1800" dirty="0" err="1"/>
              <a:t>JLab</a:t>
            </a:r>
            <a:r>
              <a:rPr lang="en-US" altLang="en-US" sz="1800" dirty="0"/>
              <a:t> at large x</a:t>
            </a:r>
          </a:p>
        </p:txBody>
      </p:sp>
      <p:pic>
        <p:nvPicPr>
          <p:cNvPr id="4" name="Picture 3">
            <a:extLst>
              <a:ext uri="{FF2B5EF4-FFF2-40B4-BE49-F238E27FC236}">
                <a16:creationId xmlns:a16="http://schemas.microsoft.com/office/drawing/2014/main" id="{1EA1CB23-921E-6841-AEE8-F1743DBC7F43}"/>
              </a:ext>
            </a:extLst>
          </p:cNvPr>
          <p:cNvPicPr>
            <a:picLocks noChangeAspect="1"/>
          </p:cNvPicPr>
          <p:nvPr/>
        </p:nvPicPr>
        <p:blipFill>
          <a:blip r:embed="rId3"/>
          <a:stretch>
            <a:fillRect/>
          </a:stretch>
        </p:blipFill>
        <p:spPr>
          <a:xfrm>
            <a:off x="0" y="953737"/>
            <a:ext cx="4028662" cy="3721100"/>
          </a:xfrm>
          <a:prstGeom prst="rect">
            <a:avLst/>
          </a:prstGeom>
        </p:spPr>
      </p:pic>
      <p:sp>
        <p:nvSpPr>
          <p:cNvPr id="3" name="TextBox 2">
            <a:extLst>
              <a:ext uri="{FF2B5EF4-FFF2-40B4-BE49-F238E27FC236}">
                <a16:creationId xmlns:a16="http://schemas.microsoft.com/office/drawing/2014/main" id="{55FCA3C7-E64D-CA4A-98FD-D32542A746F1}"/>
              </a:ext>
            </a:extLst>
          </p:cNvPr>
          <p:cNvSpPr txBox="1"/>
          <p:nvPr/>
        </p:nvSpPr>
        <p:spPr>
          <a:xfrm>
            <a:off x="2147438" y="1302999"/>
            <a:ext cx="532518" cy="261610"/>
          </a:xfrm>
          <a:prstGeom prst="rect">
            <a:avLst/>
          </a:prstGeom>
          <a:noFill/>
        </p:spPr>
        <p:txBody>
          <a:bodyPr wrap="none" rtlCol="0">
            <a:spAutoFit/>
          </a:bodyPr>
          <a:lstStyle/>
          <a:p>
            <a:r>
              <a:rPr lang="en-US" sz="1100" dirty="0"/>
              <a:t>x=0.3</a:t>
            </a:r>
          </a:p>
        </p:txBody>
      </p:sp>
      <p:pic>
        <p:nvPicPr>
          <p:cNvPr id="7" name="Picture 6">
            <a:extLst>
              <a:ext uri="{FF2B5EF4-FFF2-40B4-BE49-F238E27FC236}">
                <a16:creationId xmlns:a16="http://schemas.microsoft.com/office/drawing/2014/main" id="{F2BBE639-9120-7848-9DC4-0F97BB135729}"/>
              </a:ext>
            </a:extLst>
          </p:cNvPr>
          <p:cNvPicPr>
            <a:picLocks noChangeAspect="1"/>
          </p:cNvPicPr>
          <p:nvPr/>
        </p:nvPicPr>
        <p:blipFill>
          <a:blip r:embed="rId4"/>
          <a:stretch>
            <a:fillRect/>
          </a:stretch>
        </p:blipFill>
        <p:spPr>
          <a:xfrm>
            <a:off x="4817456" y="1207625"/>
            <a:ext cx="3505200" cy="3079750"/>
          </a:xfrm>
          <a:prstGeom prst="rect">
            <a:avLst/>
          </a:prstGeom>
        </p:spPr>
      </p:pic>
    </p:spTree>
    <p:extLst>
      <p:ext uri="{BB962C8B-B14F-4D97-AF65-F5344CB8AC3E}">
        <p14:creationId xmlns:p14="http://schemas.microsoft.com/office/powerpoint/2010/main" val="52458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BA22D0-03C2-5D46-A99E-B5545CFDE19A}"/>
              </a:ext>
            </a:extLst>
          </p:cNvPr>
          <p:cNvSpPr>
            <a:spLocks noGrp="1" noChangeArrowheads="1"/>
          </p:cNvSpPr>
          <p:nvPr>
            <p:ph type="title"/>
          </p:nvPr>
        </p:nvSpPr>
        <p:spPr/>
        <p:txBody>
          <a:bodyPr/>
          <a:lstStyle/>
          <a:p>
            <a:r>
              <a:rPr lang="en-US" altLang="en-US" dirty="0">
                <a:ea typeface="ＭＳ Ｐゴシック" panose="020B0600070205080204" pitchFamily="34" charset="-128"/>
              </a:rPr>
              <a:t>Multiplicities of hadrons in SIDIS </a:t>
            </a:r>
          </a:p>
        </p:txBody>
      </p:sp>
      <p:sp>
        <p:nvSpPr>
          <p:cNvPr id="26627" name="Slide Number Placeholder 4">
            <a:extLst>
              <a:ext uri="{FF2B5EF4-FFF2-40B4-BE49-F238E27FC236}">
                <a16:creationId xmlns:a16="http://schemas.microsoft.com/office/drawing/2014/main" id="{C357EFD4-E13B-944A-ABFA-E5A628480ABD}"/>
              </a:ext>
            </a:extLst>
          </p:cNvPr>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B5729B-7A19-7C41-B72C-F892C6DF4F10}" type="slidenum">
              <a:rPr lang="en-US" altLang="en-US" sz="1400" smtClean="0"/>
              <a:pPr>
                <a:spcBef>
                  <a:spcPct val="0"/>
                </a:spcBef>
                <a:buFontTx/>
                <a:buNone/>
              </a:pPr>
              <a:t>7</a:t>
            </a:fld>
            <a:endParaRPr lang="en-US" altLang="en-US" sz="1400"/>
          </a:p>
        </p:txBody>
      </p:sp>
      <p:pic>
        <p:nvPicPr>
          <p:cNvPr id="26628" name="Picture 5" descr="Screen Shot 2017-12-06 at 11.35.02 AM.png">
            <a:extLst>
              <a:ext uri="{FF2B5EF4-FFF2-40B4-BE49-F238E27FC236}">
                <a16:creationId xmlns:a16="http://schemas.microsoft.com/office/drawing/2014/main" id="{7A9D65B9-4FBA-B64D-8320-55BD69CAA7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5875" y="1794839"/>
            <a:ext cx="2778249" cy="2991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6" descr="Screen Shot 2017-12-06 at 11.34.31 AM.png">
            <a:extLst>
              <a:ext uri="{FF2B5EF4-FFF2-40B4-BE49-F238E27FC236}">
                <a16:creationId xmlns:a16="http://schemas.microsoft.com/office/drawing/2014/main" id="{0F05CEB7-0B76-AD41-AF24-1879EDFB60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79368"/>
            <a:ext cx="3276600" cy="295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46B7299A-67C5-B74E-90A8-BA64B9A36981}"/>
              </a:ext>
            </a:extLst>
          </p:cNvPr>
          <p:cNvSpPr txBox="1">
            <a:spLocks noChangeArrowheads="1"/>
          </p:cNvSpPr>
          <p:nvPr/>
        </p:nvSpPr>
        <p:spPr bwMode="auto">
          <a:xfrm>
            <a:off x="228600" y="4971256"/>
            <a:ext cx="4953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dirty="0"/>
              <a:t>TMDs evolution makes distribution wider</a:t>
            </a:r>
            <a:endParaRPr lang="en-US" altLang="en-US" sz="1800" baseline="-25000" dirty="0"/>
          </a:p>
          <a:p>
            <a:pPr marL="285750" indent="-285750" eaLnBrk="1" hangingPunct="1">
              <a:spcBef>
                <a:spcPct val="0"/>
              </a:spcBef>
            </a:pPr>
            <a:r>
              <a:rPr lang="en-US" altLang="en-US" sz="1800" dirty="0"/>
              <a:t>Lower the beam energy, less phase space for high P</a:t>
            </a:r>
            <a:r>
              <a:rPr lang="en-US" altLang="en-US" sz="1800" baseline="-25000" dirty="0"/>
              <a:t>T</a:t>
            </a:r>
          </a:p>
        </p:txBody>
      </p:sp>
      <p:pic>
        <p:nvPicPr>
          <p:cNvPr id="26632" name="Picture 9" descr="Screen Shot 2017-12-06 at 11.39.34 AM.png">
            <a:extLst>
              <a:ext uri="{FF2B5EF4-FFF2-40B4-BE49-F238E27FC236}">
                <a16:creationId xmlns:a16="http://schemas.microsoft.com/office/drawing/2014/main" id="{743344DD-4F70-D543-96BE-5ACAFAD17D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7911" y="1613791"/>
            <a:ext cx="3053189" cy="3155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3" name="TextBox 10">
            <a:extLst>
              <a:ext uri="{FF2B5EF4-FFF2-40B4-BE49-F238E27FC236}">
                <a16:creationId xmlns:a16="http://schemas.microsoft.com/office/drawing/2014/main" id="{6A10F4A8-1434-8341-B882-878F1632DEF2}"/>
              </a:ext>
            </a:extLst>
          </p:cNvPr>
          <p:cNvSpPr txBox="1">
            <a:spLocks noChangeArrowheads="1"/>
          </p:cNvSpPr>
          <p:nvPr/>
        </p:nvSpPr>
        <p:spPr bwMode="auto">
          <a:xfrm>
            <a:off x="5540833" y="4694257"/>
            <a:ext cx="38100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dirty="0"/>
              <a:t>What is the origin of the “high” PT tail?</a:t>
            </a:r>
            <a:br>
              <a:rPr lang="en-US" altLang="en-US" sz="1800" dirty="0"/>
            </a:br>
            <a:r>
              <a:rPr lang="en-US" altLang="en-US" sz="1800" dirty="0"/>
              <a:t>1) Perturbative contributions?</a:t>
            </a:r>
            <a:br>
              <a:rPr lang="en-US" altLang="en-US" sz="1800" dirty="0"/>
            </a:br>
            <a:r>
              <a:rPr lang="en-US" altLang="en-US" sz="1800" dirty="0"/>
              <a:t>2) Non perturbative contributions? (TMDs dependence not 1 Gaussian)</a:t>
            </a:r>
          </a:p>
        </p:txBody>
      </p:sp>
      <p:sp>
        <p:nvSpPr>
          <p:cNvPr id="26631" name="TextBox 8">
            <a:extLst>
              <a:ext uri="{FF2B5EF4-FFF2-40B4-BE49-F238E27FC236}">
                <a16:creationId xmlns:a16="http://schemas.microsoft.com/office/drawing/2014/main" id="{DF9D59DB-C879-6945-9C68-12F6C2D4F3DF}"/>
              </a:ext>
            </a:extLst>
          </p:cNvPr>
          <p:cNvSpPr txBox="1">
            <a:spLocks noChangeArrowheads="1"/>
          </p:cNvSpPr>
          <p:nvPr/>
        </p:nvSpPr>
        <p:spPr bwMode="auto">
          <a:xfrm>
            <a:off x="6381972" y="1421604"/>
            <a:ext cx="233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t>COMPASS:1709.07374</a:t>
            </a:r>
          </a:p>
        </p:txBody>
      </p:sp>
      <p:sp>
        <p:nvSpPr>
          <p:cNvPr id="2" name="Rectangle 1">
            <a:extLst>
              <a:ext uri="{FF2B5EF4-FFF2-40B4-BE49-F238E27FC236}">
                <a16:creationId xmlns:a16="http://schemas.microsoft.com/office/drawing/2014/main" id="{672DA1C5-372F-F243-9D03-2574D8935613}"/>
              </a:ext>
            </a:extLst>
          </p:cNvPr>
          <p:cNvSpPr/>
          <p:nvPr/>
        </p:nvSpPr>
        <p:spPr>
          <a:xfrm>
            <a:off x="138666" y="1480834"/>
            <a:ext cx="5834417" cy="307777"/>
          </a:xfrm>
          <a:prstGeom prst="rect">
            <a:avLst/>
          </a:prstGeom>
        </p:spPr>
        <p:txBody>
          <a:bodyPr wrap="square">
            <a:spAutoFit/>
          </a:bodyPr>
          <a:lstStyle/>
          <a:p>
            <a:pPr marL="285750" indent="-285750" eaLnBrk="1" hangingPunct="1"/>
            <a:r>
              <a:rPr lang="en-US" altLang="en-US" sz="1400" b="1" dirty="0">
                <a:solidFill>
                  <a:srgbClr val="FF0000"/>
                </a:solidFill>
              </a:rPr>
              <a:t>TMDs universal, so what is the origin of the differences observed </a:t>
            </a:r>
            <a:r>
              <a:rPr lang="en-US" altLang="en-US" sz="1400" dirty="0">
                <a:solidFill>
                  <a:srgbClr val="FF0000"/>
                </a:solidFill>
              </a:rPr>
              <a:t>?</a:t>
            </a:r>
          </a:p>
        </p:txBody>
      </p:sp>
      <p:sp>
        <p:nvSpPr>
          <p:cNvPr id="13" name="Footer Placeholder 7">
            <a:extLst>
              <a:ext uri="{FF2B5EF4-FFF2-40B4-BE49-F238E27FC236}">
                <a16:creationId xmlns:a16="http://schemas.microsoft.com/office/drawing/2014/main" id="{A4BA675B-96C6-4F46-8652-A86DEC5E63DC}"/>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3" name="Picture 2">
            <a:extLst>
              <a:ext uri="{FF2B5EF4-FFF2-40B4-BE49-F238E27FC236}">
                <a16:creationId xmlns:a16="http://schemas.microsoft.com/office/drawing/2014/main" id="{04C41720-8A08-4E48-8680-6C03110892F7}"/>
              </a:ext>
            </a:extLst>
          </p:cNvPr>
          <p:cNvPicPr>
            <a:picLocks noChangeAspect="1"/>
          </p:cNvPicPr>
          <p:nvPr/>
        </p:nvPicPr>
        <p:blipFill>
          <a:blip r:embed="rId6"/>
          <a:stretch>
            <a:fillRect/>
          </a:stretch>
        </p:blipFill>
        <p:spPr>
          <a:xfrm>
            <a:off x="3689935" y="836214"/>
            <a:ext cx="2924995" cy="638392"/>
          </a:xfrm>
          <a:prstGeom prst="rect">
            <a:avLst/>
          </a:prstGeom>
        </p:spPr>
      </p:pic>
      <p:sp>
        <p:nvSpPr>
          <p:cNvPr id="4" name="TextBox 3">
            <a:extLst>
              <a:ext uri="{FF2B5EF4-FFF2-40B4-BE49-F238E27FC236}">
                <a16:creationId xmlns:a16="http://schemas.microsoft.com/office/drawing/2014/main" id="{675A1FC8-1519-D342-9B8C-5C4EE956A23F}"/>
              </a:ext>
            </a:extLst>
          </p:cNvPr>
          <p:cNvSpPr txBox="1"/>
          <p:nvPr/>
        </p:nvSpPr>
        <p:spPr>
          <a:xfrm>
            <a:off x="1619664" y="1004608"/>
            <a:ext cx="2514600" cy="369332"/>
          </a:xfrm>
          <a:prstGeom prst="rect">
            <a:avLst/>
          </a:prstGeom>
          <a:noFill/>
        </p:spPr>
        <p:txBody>
          <a:bodyPr wrap="square" rtlCol="0">
            <a:spAutoFit/>
          </a:bodyPr>
          <a:lstStyle/>
          <a:p>
            <a:r>
              <a:rPr lang="en-US" sz="1800" dirty="0">
                <a:solidFill>
                  <a:schemeClr val="accent2"/>
                </a:solidFill>
              </a:rPr>
              <a:t>Gaussian Ansatz </a:t>
            </a:r>
          </a:p>
        </p:txBody>
      </p:sp>
      <p:cxnSp>
        <p:nvCxnSpPr>
          <p:cNvPr id="6" name="Straight Arrow Connector 5">
            <a:extLst>
              <a:ext uri="{FF2B5EF4-FFF2-40B4-BE49-F238E27FC236}">
                <a16:creationId xmlns:a16="http://schemas.microsoft.com/office/drawing/2014/main" id="{402339D2-95B8-554A-89EA-DCE1230AA6E1}"/>
              </a:ext>
            </a:extLst>
          </p:cNvPr>
          <p:cNvCxnSpPr>
            <a:cxnSpLocks/>
          </p:cNvCxnSpPr>
          <p:nvPr/>
        </p:nvCxnSpPr>
        <p:spPr>
          <a:xfrm>
            <a:off x="7162800" y="2819400"/>
            <a:ext cx="1066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573C1BC-C198-C940-90A6-0F10D0AAA0BE}"/>
              </a:ext>
            </a:extLst>
          </p:cNvPr>
          <p:cNvSpPr txBox="1"/>
          <p:nvPr/>
        </p:nvSpPr>
        <p:spPr>
          <a:xfrm>
            <a:off x="7086600" y="2597746"/>
            <a:ext cx="718466" cy="261610"/>
          </a:xfrm>
          <a:prstGeom prst="rect">
            <a:avLst/>
          </a:prstGeom>
          <a:noFill/>
        </p:spPr>
        <p:txBody>
          <a:bodyPr wrap="none" rtlCol="0">
            <a:spAutoFit/>
          </a:bodyPr>
          <a:lstStyle/>
          <a:p>
            <a:r>
              <a:rPr lang="en-US" sz="1100" b="1" dirty="0">
                <a:solidFill>
                  <a:schemeClr val="accent1">
                    <a:lumMod val="90000"/>
                  </a:schemeClr>
                </a:solidFill>
              </a:rPr>
              <a:t>High PT</a:t>
            </a:r>
          </a:p>
        </p:txBody>
      </p:sp>
    </p:spTree>
    <p:extLst>
      <p:ext uri="{BB962C8B-B14F-4D97-AF65-F5344CB8AC3E}">
        <p14:creationId xmlns:p14="http://schemas.microsoft.com/office/powerpoint/2010/main" val="2885052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08535-2140-044E-8E07-D8E6CDD53D8B}"/>
              </a:ext>
            </a:extLst>
          </p:cNvPr>
          <p:cNvPicPr>
            <a:picLocks noChangeAspect="1"/>
          </p:cNvPicPr>
          <p:nvPr/>
        </p:nvPicPr>
        <p:blipFill>
          <a:blip r:embed="rId3"/>
          <a:stretch>
            <a:fillRect/>
          </a:stretch>
        </p:blipFill>
        <p:spPr>
          <a:xfrm>
            <a:off x="0" y="918718"/>
            <a:ext cx="8336973" cy="3759200"/>
          </a:xfrm>
          <a:prstGeom prst="rect">
            <a:avLst/>
          </a:prstGeom>
        </p:spPr>
      </p:pic>
      <p:pic>
        <p:nvPicPr>
          <p:cNvPr id="8" name="Picture 7">
            <a:extLst>
              <a:ext uri="{FF2B5EF4-FFF2-40B4-BE49-F238E27FC236}">
                <a16:creationId xmlns:a16="http://schemas.microsoft.com/office/drawing/2014/main" id="{D062A709-C25C-6147-BDBC-BB298D4696DC}"/>
              </a:ext>
            </a:extLst>
          </p:cNvPr>
          <p:cNvPicPr>
            <a:picLocks noChangeAspect="1"/>
          </p:cNvPicPr>
          <p:nvPr/>
        </p:nvPicPr>
        <p:blipFill>
          <a:blip r:embed="rId4"/>
          <a:stretch>
            <a:fillRect/>
          </a:stretch>
        </p:blipFill>
        <p:spPr>
          <a:xfrm>
            <a:off x="6630152" y="1026882"/>
            <a:ext cx="2385757" cy="3762556"/>
          </a:xfrm>
          <a:prstGeom prst="rect">
            <a:avLst/>
          </a:prstGeom>
        </p:spPr>
      </p:pic>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 (jet version)</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70</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273626" y="5230094"/>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Proper evaluation of systematics, will require definition of fiducial kinematics, in particular challenges with low y for low s</a:t>
            </a:r>
          </a:p>
          <a:p>
            <a:pPr marL="285750" indent="-285750">
              <a:spcBef>
                <a:spcPct val="0"/>
              </a:spcBef>
            </a:pPr>
            <a:r>
              <a:rPr lang="en-US" altLang="en-US" sz="1800" dirty="0"/>
              <a:t>To compare directly the </a:t>
            </a:r>
            <a:r>
              <a:rPr lang="en-US" altLang="en-US" sz="1800" dirty="0" err="1"/>
              <a:t>lumi</a:t>
            </a:r>
            <a:r>
              <a:rPr lang="en-US" altLang="en-US" sz="1800" dirty="0"/>
              <a:t> should be applied (10^35-10^37 for </a:t>
            </a:r>
            <a:r>
              <a:rPr lang="en-US" altLang="en-US" sz="1800" dirty="0" err="1"/>
              <a:t>JLab</a:t>
            </a:r>
            <a:r>
              <a:rPr lang="en-US" altLang="en-US" sz="1800" dirty="0"/>
              <a:t>)</a:t>
            </a:r>
          </a:p>
          <a:p>
            <a:pPr marL="285750" indent="-285750">
              <a:spcBef>
                <a:spcPct val="0"/>
              </a:spcBef>
            </a:pPr>
            <a:r>
              <a:rPr lang="en-US" altLang="en-US" sz="1800" dirty="0"/>
              <a:t>With latest </a:t>
            </a:r>
            <a:r>
              <a:rPr lang="en-US" altLang="en-US" sz="1800" dirty="0" err="1"/>
              <a:t>lumi</a:t>
            </a:r>
            <a:r>
              <a:rPr lang="en-US" altLang="en-US" sz="1800" dirty="0"/>
              <a:t>: 5x41 will decrease &gt;200 times, 18x275 &gt;10 times</a:t>
            </a:r>
          </a:p>
        </p:txBody>
      </p:sp>
      <p:sp>
        <p:nvSpPr>
          <p:cNvPr id="3" name="TextBox 2">
            <a:extLst>
              <a:ext uri="{FF2B5EF4-FFF2-40B4-BE49-F238E27FC236}">
                <a16:creationId xmlns:a16="http://schemas.microsoft.com/office/drawing/2014/main" id="{55FCA3C7-E64D-CA4A-98FD-D32542A746F1}"/>
              </a:ext>
            </a:extLst>
          </p:cNvPr>
          <p:cNvSpPr txBox="1"/>
          <p:nvPr/>
        </p:nvSpPr>
        <p:spPr>
          <a:xfrm>
            <a:off x="2147438" y="1302999"/>
            <a:ext cx="532518" cy="261610"/>
          </a:xfrm>
          <a:prstGeom prst="rect">
            <a:avLst/>
          </a:prstGeom>
          <a:noFill/>
        </p:spPr>
        <p:txBody>
          <a:bodyPr wrap="none" rtlCol="0">
            <a:spAutoFit/>
          </a:bodyPr>
          <a:lstStyle/>
          <a:p>
            <a:r>
              <a:rPr lang="en-US" sz="1100" dirty="0"/>
              <a:t>x=0.3</a:t>
            </a:r>
          </a:p>
        </p:txBody>
      </p:sp>
      <p:pic>
        <p:nvPicPr>
          <p:cNvPr id="7" name="Picture 6">
            <a:extLst>
              <a:ext uri="{FF2B5EF4-FFF2-40B4-BE49-F238E27FC236}">
                <a16:creationId xmlns:a16="http://schemas.microsoft.com/office/drawing/2014/main" id="{F2BBE639-9120-7848-9DC4-0F97BB135729}"/>
              </a:ext>
            </a:extLst>
          </p:cNvPr>
          <p:cNvPicPr>
            <a:picLocks noChangeAspect="1"/>
          </p:cNvPicPr>
          <p:nvPr/>
        </p:nvPicPr>
        <p:blipFill>
          <a:blip r:embed="rId5"/>
          <a:stretch>
            <a:fillRect/>
          </a:stretch>
        </p:blipFill>
        <p:spPr>
          <a:xfrm>
            <a:off x="4005088" y="957609"/>
            <a:ext cx="2625064" cy="3731894"/>
          </a:xfrm>
          <a:prstGeom prst="rect">
            <a:avLst/>
          </a:prstGeom>
        </p:spPr>
      </p:pic>
      <p:sp>
        <p:nvSpPr>
          <p:cNvPr id="9" name="TextBox 8">
            <a:extLst>
              <a:ext uri="{FF2B5EF4-FFF2-40B4-BE49-F238E27FC236}">
                <a16:creationId xmlns:a16="http://schemas.microsoft.com/office/drawing/2014/main" id="{9AFB5989-8DA8-1542-8A84-DB406D067754}"/>
              </a:ext>
            </a:extLst>
          </p:cNvPr>
          <p:cNvSpPr txBox="1"/>
          <p:nvPr/>
        </p:nvSpPr>
        <p:spPr>
          <a:xfrm>
            <a:off x="9559636" y="2812473"/>
            <a:ext cx="184731" cy="461665"/>
          </a:xfrm>
          <a:prstGeom prst="rect">
            <a:avLst/>
          </a:prstGeom>
          <a:noFill/>
        </p:spPr>
        <p:txBody>
          <a:bodyPr wrap="none" rtlCol="0">
            <a:spAutoFit/>
          </a:bodyPr>
          <a:lstStyle/>
          <a:p>
            <a:endParaRPr lang="en-US"/>
          </a:p>
        </p:txBody>
      </p:sp>
      <p:cxnSp>
        <p:nvCxnSpPr>
          <p:cNvPr id="11" name="Straight Arrow Connector 10">
            <a:extLst>
              <a:ext uri="{FF2B5EF4-FFF2-40B4-BE49-F238E27FC236}">
                <a16:creationId xmlns:a16="http://schemas.microsoft.com/office/drawing/2014/main" id="{21DBDEC9-4EF5-4BB2-B41C-4773309763CE}"/>
              </a:ext>
            </a:extLst>
          </p:cNvPr>
          <p:cNvCxnSpPr>
            <a:cxnSpLocks/>
          </p:cNvCxnSpPr>
          <p:nvPr/>
        </p:nvCxnSpPr>
        <p:spPr>
          <a:xfrm>
            <a:off x="1828800" y="2438400"/>
            <a:ext cx="0" cy="1336798"/>
          </a:xfrm>
          <a:prstGeom prst="straightConnector1">
            <a:avLst/>
          </a:prstGeom>
          <a:ln>
            <a:solidFill>
              <a:srgbClr val="E31FDE"/>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327157E-2EE1-450A-BE12-ABEC0D479960}"/>
              </a:ext>
            </a:extLst>
          </p:cNvPr>
          <p:cNvSpPr txBox="1"/>
          <p:nvPr/>
        </p:nvSpPr>
        <p:spPr>
          <a:xfrm>
            <a:off x="1887487" y="3743508"/>
            <a:ext cx="1431802" cy="307777"/>
          </a:xfrm>
          <a:prstGeom prst="rect">
            <a:avLst/>
          </a:prstGeom>
          <a:noFill/>
        </p:spPr>
        <p:txBody>
          <a:bodyPr wrap="none" rtlCol="0">
            <a:spAutoFit/>
          </a:bodyPr>
          <a:lstStyle/>
          <a:p>
            <a:r>
              <a:rPr lang="en-US" sz="1400" dirty="0"/>
              <a:t>y&gt;0.01 (for jets)</a:t>
            </a:r>
          </a:p>
        </p:txBody>
      </p:sp>
      <p:cxnSp>
        <p:nvCxnSpPr>
          <p:cNvPr id="13" name="Straight Arrow Connector 12">
            <a:extLst>
              <a:ext uri="{FF2B5EF4-FFF2-40B4-BE49-F238E27FC236}">
                <a16:creationId xmlns:a16="http://schemas.microsoft.com/office/drawing/2014/main" id="{9FA05DD0-E40B-4F9A-9177-2B2059BBF275}"/>
              </a:ext>
            </a:extLst>
          </p:cNvPr>
          <p:cNvCxnSpPr>
            <a:cxnSpLocks/>
          </p:cNvCxnSpPr>
          <p:nvPr/>
        </p:nvCxnSpPr>
        <p:spPr>
          <a:xfrm>
            <a:off x="2514600" y="2856585"/>
            <a:ext cx="0" cy="918613"/>
          </a:xfrm>
          <a:prstGeom prst="straightConnector1">
            <a:avLst/>
          </a:prstGeom>
          <a:ln>
            <a:solidFill>
              <a:srgbClr val="29E3DB"/>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70FF9F7-B59F-4AFB-80C6-F24D87954D37}"/>
              </a:ext>
            </a:extLst>
          </p:cNvPr>
          <p:cNvSpPr txBox="1"/>
          <p:nvPr/>
        </p:nvSpPr>
        <p:spPr>
          <a:xfrm>
            <a:off x="5029200" y="2768245"/>
            <a:ext cx="1762107" cy="338554"/>
          </a:xfrm>
          <a:prstGeom prst="rect">
            <a:avLst/>
          </a:prstGeom>
          <a:noFill/>
        </p:spPr>
        <p:txBody>
          <a:bodyPr wrap="square" rtlCol="0">
            <a:spAutoFit/>
          </a:bodyPr>
          <a:lstStyle/>
          <a:p>
            <a:r>
              <a:rPr lang="en-US" sz="1600" u="sng" dirty="0"/>
              <a:t>(at small x)</a:t>
            </a:r>
          </a:p>
        </p:txBody>
      </p:sp>
    </p:spTree>
    <p:extLst>
      <p:ext uri="{BB962C8B-B14F-4D97-AF65-F5344CB8AC3E}">
        <p14:creationId xmlns:p14="http://schemas.microsoft.com/office/powerpoint/2010/main" val="5952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6AE4A-E58E-7649-BB46-78055739E971}"/>
              </a:ext>
            </a:extLst>
          </p:cNvPr>
          <p:cNvPicPr>
            <a:picLocks noChangeAspect="1"/>
          </p:cNvPicPr>
          <p:nvPr/>
        </p:nvPicPr>
        <p:blipFill>
          <a:blip r:embed="rId3"/>
          <a:stretch>
            <a:fillRect/>
          </a:stretch>
        </p:blipFill>
        <p:spPr>
          <a:xfrm>
            <a:off x="304800" y="886394"/>
            <a:ext cx="4572000" cy="3721100"/>
          </a:xfrm>
          <a:prstGeom prst="rect">
            <a:avLst/>
          </a:prstGeom>
        </p:spPr>
      </p:pic>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71</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sp>
        <p:nvSpPr>
          <p:cNvPr id="14" name="TextBox 13">
            <a:extLst>
              <a:ext uri="{FF2B5EF4-FFF2-40B4-BE49-F238E27FC236}">
                <a16:creationId xmlns:a16="http://schemas.microsoft.com/office/drawing/2014/main" id="{52B2B123-C7B8-6043-8B9F-45B282B440D6}"/>
              </a:ext>
            </a:extLst>
          </p:cNvPr>
          <p:cNvSpPr txBox="1"/>
          <p:nvPr/>
        </p:nvSpPr>
        <p:spPr>
          <a:xfrm>
            <a:off x="1743694" y="1262390"/>
            <a:ext cx="1380506" cy="261610"/>
          </a:xfrm>
          <a:prstGeom prst="rect">
            <a:avLst/>
          </a:prstGeom>
          <a:noFill/>
        </p:spPr>
        <p:txBody>
          <a:bodyPr wrap="none" rtlCol="0">
            <a:spAutoFit/>
          </a:bodyPr>
          <a:lstStyle/>
          <a:p>
            <a:r>
              <a:rPr lang="en-US" sz="1100" dirty="0"/>
              <a:t>x=0.3,z-0.7,P</a:t>
            </a:r>
            <a:r>
              <a:rPr lang="en-US" sz="1100" baseline="-25000" dirty="0"/>
              <a:t>T</a:t>
            </a:r>
            <a:r>
              <a:rPr lang="en-US" sz="1100" dirty="0"/>
              <a:t>=0.3</a:t>
            </a:r>
          </a:p>
        </p:txBody>
      </p:sp>
      <p:pic>
        <p:nvPicPr>
          <p:cNvPr id="8" name="Picture 7">
            <a:extLst>
              <a:ext uri="{FF2B5EF4-FFF2-40B4-BE49-F238E27FC236}">
                <a16:creationId xmlns:a16="http://schemas.microsoft.com/office/drawing/2014/main" id="{E4453B98-1970-9B4C-A09A-62367F21B439}"/>
              </a:ext>
            </a:extLst>
          </p:cNvPr>
          <p:cNvPicPr>
            <a:picLocks noChangeAspect="1"/>
          </p:cNvPicPr>
          <p:nvPr/>
        </p:nvPicPr>
        <p:blipFill>
          <a:blip r:embed="rId4"/>
          <a:stretch>
            <a:fillRect/>
          </a:stretch>
        </p:blipFill>
        <p:spPr>
          <a:xfrm>
            <a:off x="5029200" y="956226"/>
            <a:ext cx="4007996" cy="3651268"/>
          </a:xfrm>
          <a:prstGeom prst="rect">
            <a:avLst/>
          </a:prstGeom>
        </p:spPr>
      </p:pic>
      <p:sp>
        <p:nvSpPr>
          <p:cNvPr id="9" name="TextBox 8">
            <a:extLst>
              <a:ext uri="{FF2B5EF4-FFF2-40B4-BE49-F238E27FC236}">
                <a16:creationId xmlns:a16="http://schemas.microsoft.com/office/drawing/2014/main" id="{AFDDD27C-A81E-154F-AD2D-8C1F8E83A10A}"/>
              </a:ext>
            </a:extLst>
          </p:cNvPr>
          <p:cNvSpPr txBox="1"/>
          <p:nvPr/>
        </p:nvSpPr>
        <p:spPr>
          <a:xfrm>
            <a:off x="3009420" y="1031557"/>
            <a:ext cx="1587294" cy="461665"/>
          </a:xfrm>
          <a:prstGeom prst="rect">
            <a:avLst/>
          </a:prstGeom>
          <a:noFill/>
        </p:spPr>
        <p:txBody>
          <a:bodyPr wrap="none" rtlCol="0">
            <a:spAutoFit/>
          </a:bodyPr>
          <a:lstStyle/>
          <a:p>
            <a:r>
              <a:rPr lang="en-US" dirty="0"/>
              <a:t>Pavia SFs</a:t>
            </a:r>
          </a:p>
        </p:txBody>
      </p:sp>
      <p:sp>
        <p:nvSpPr>
          <p:cNvPr id="10" name="TextBox 9">
            <a:extLst>
              <a:ext uri="{FF2B5EF4-FFF2-40B4-BE49-F238E27FC236}">
                <a16:creationId xmlns:a16="http://schemas.microsoft.com/office/drawing/2014/main" id="{18EE5171-8C0B-EC4F-BCEC-6449B93621EA}"/>
              </a:ext>
            </a:extLst>
          </p:cNvPr>
          <p:cNvSpPr txBox="1"/>
          <p:nvPr/>
        </p:nvSpPr>
        <p:spPr>
          <a:xfrm>
            <a:off x="7696200" y="1371600"/>
            <a:ext cx="1187376" cy="461665"/>
          </a:xfrm>
          <a:prstGeom prst="rect">
            <a:avLst/>
          </a:prstGeom>
          <a:noFill/>
        </p:spPr>
        <p:txBody>
          <a:bodyPr wrap="none" rtlCol="0">
            <a:spAutoFit/>
          </a:bodyPr>
          <a:lstStyle/>
          <a:p>
            <a:r>
              <a:rPr lang="en-US" dirty="0"/>
              <a:t>LEPTO</a:t>
            </a:r>
          </a:p>
        </p:txBody>
      </p:sp>
    </p:spTree>
    <p:extLst>
      <p:ext uri="{BB962C8B-B14F-4D97-AF65-F5344CB8AC3E}">
        <p14:creationId xmlns:p14="http://schemas.microsoft.com/office/powerpoint/2010/main" val="3248714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72</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266700" y="5060407"/>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pic>
        <p:nvPicPr>
          <p:cNvPr id="8" name="Picture 7">
            <a:extLst>
              <a:ext uri="{FF2B5EF4-FFF2-40B4-BE49-F238E27FC236}">
                <a16:creationId xmlns:a16="http://schemas.microsoft.com/office/drawing/2014/main" id="{E4453B98-1970-9B4C-A09A-62367F21B439}"/>
              </a:ext>
            </a:extLst>
          </p:cNvPr>
          <p:cNvPicPr>
            <a:picLocks noChangeAspect="1"/>
          </p:cNvPicPr>
          <p:nvPr/>
        </p:nvPicPr>
        <p:blipFill>
          <a:blip r:embed="rId3"/>
          <a:stretch>
            <a:fillRect/>
          </a:stretch>
        </p:blipFill>
        <p:spPr>
          <a:xfrm>
            <a:off x="5029200" y="1194446"/>
            <a:ext cx="4007996" cy="3825780"/>
          </a:xfrm>
          <a:prstGeom prst="rect">
            <a:avLst/>
          </a:prstGeom>
        </p:spPr>
      </p:pic>
      <p:sp>
        <p:nvSpPr>
          <p:cNvPr id="10" name="TextBox 9">
            <a:extLst>
              <a:ext uri="{FF2B5EF4-FFF2-40B4-BE49-F238E27FC236}">
                <a16:creationId xmlns:a16="http://schemas.microsoft.com/office/drawing/2014/main" id="{18EE5171-8C0B-EC4F-BCEC-6449B93621EA}"/>
              </a:ext>
            </a:extLst>
          </p:cNvPr>
          <p:cNvSpPr txBox="1"/>
          <p:nvPr/>
        </p:nvSpPr>
        <p:spPr>
          <a:xfrm>
            <a:off x="7696200" y="1371600"/>
            <a:ext cx="1187376" cy="461665"/>
          </a:xfrm>
          <a:prstGeom prst="rect">
            <a:avLst/>
          </a:prstGeom>
          <a:noFill/>
        </p:spPr>
        <p:txBody>
          <a:bodyPr wrap="none" rtlCol="0">
            <a:spAutoFit/>
          </a:bodyPr>
          <a:lstStyle/>
          <a:p>
            <a:r>
              <a:rPr lang="en-US" dirty="0"/>
              <a:t>LEPTO</a:t>
            </a:r>
          </a:p>
        </p:txBody>
      </p:sp>
      <p:pic>
        <p:nvPicPr>
          <p:cNvPr id="13" name="Picture 12">
            <a:extLst>
              <a:ext uri="{FF2B5EF4-FFF2-40B4-BE49-F238E27FC236}">
                <a16:creationId xmlns:a16="http://schemas.microsoft.com/office/drawing/2014/main" id="{78F74939-F3DD-DB47-8F4B-DDD6037673DF}"/>
              </a:ext>
            </a:extLst>
          </p:cNvPr>
          <p:cNvPicPr>
            <a:picLocks noChangeAspect="1"/>
          </p:cNvPicPr>
          <p:nvPr/>
        </p:nvPicPr>
        <p:blipFill>
          <a:blip r:embed="rId4"/>
          <a:stretch>
            <a:fillRect/>
          </a:stretch>
        </p:blipFill>
        <p:spPr>
          <a:xfrm>
            <a:off x="77420" y="1219200"/>
            <a:ext cx="4723180" cy="3801026"/>
          </a:xfrm>
          <a:prstGeom prst="rect">
            <a:avLst/>
          </a:prstGeom>
        </p:spPr>
      </p:pic>
      <p:sp>
        <p:nvSpPr>
          <p:cNvPr id="16" name="TextBox 15">
            <a:extLst>
              <a:ext uri="{FF2B5EF4-FFF2-40B4-BE49-F238E27FC236}">
                <a16:creationId xmlns:a16="http://schemas.microsoft.com/office/drawing/2014/main" id="{A0391179-1F27-1146-97EB-7F2B1BBCFBEB}"/>
              </a:ext>
            </a:extLst>
          </p:cNvPr>
          <p:cNvSpPr txBox="1"/>
          <p:nvPr/>
        </p:nvSpPr>
        <p:spPr>
          <a:xfrm>
            <a:off x="3276600" y="811032"/>
            <a:ext cx="2839239" cy="461665"/>
          </a:xfrm>
          <a:prstGeom prst="rect">
            <a:avLst/>
          </a:prstGeom>
          <a:noFill/>
        </p:spPr>
        <p:txBody>
          <a:bodyPr wrap="none" rtlCol="0">
            <a:spAutoFit/>
          </a:bodyPr>
          <a:lstStyle/>
          <a:p>
            <a:r>
              <a:rPr lang="en-US" dirty="0"/>
              <a:t>2D </a:t>
            </a:r>
            <a:r>
              <a:rPr lang="en-US" dirty="0">
                <a:sym typeface="Wingdings" pitchFamily="2" charset="2"/>
              </a:rPr>
              <a:t> slice in x=0.3</a:t>
            </a:r>
            <a:endParaRPr lang="en-US" dirty="0"/>
          </a:p>
        </p:txBody>
      </p:sp>
      <p:cxnSp>
        <p:nvCxnSpPr>
          <p:cNvPr id="18" name="Straight Connector 17">
            <a:extLst>
              <a:ext uri="{FF2B5EF4-FFF2-40B4-BE49-F238E27FC236}">
                <a16:creationId xmlns:a16="http://schemas.microsoft.com/office/drawing/2014/main" id="{C26F1388-6857-D44F-A199-572E99E27ECD}"/>
              </a:ext>
            </a:extLst>
          </p:cNvPr>
          <p:cNvCxnSpPr/>
          <p:nvPr/>
        </p:nvCxnSpPr>
        <p:spPr>
          <a:xfrm>
            <a:off x="3124200" y="1371600"/>
            <a:ext cx="0" cy="31242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056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32A346CA-8BEF-564D-9F48-9B8E4B96F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091494"/>
            <a:ext cx="4787899" cy="43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 name="Picture 4">
            <a:extLst>
              <a:ext uri="{FF2B5EF4-FFF2-40B4-BE49-F238E27FC236}">
                <a16:creationId xmlns:a16="http://schemas.microsoft.com/office/drawing/2014/main" id="{2C9F6ACE-C4BC-8647-ADC7-EFBA9D846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499" y="1091494"/>
            <a:ext cx="4245113"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FF4C23FA-B1F4-CF4F-876D-2D98536D0125}"/>
              </a:ext>
            </a:extLst>
          </p:cNvPr>
          <p:cNvSpPr>
            <a:spLocks noGrp="1" noChangeArrowheads="1"/>
          </p:cNvSpPr>
          <p:nvPr>
            <p:ph type="title"/>
          </p:nvPr>
        </p:nvSpPr>
        <p:spPr>
          <a:xfrm>
            <a:off x="457200" y="152400"/>
            <a:ext cx="8686800" cy="563563"/>
          </a:xfrm>
        </p:spPr>
        <p:txBody>
          <a:bodyPr/>
          <a:lstStyle/>
          <a:p>
            <a:r>
              <a:rPr lang="en-US" altLang="en-US" sz="2800" dirty="0"/>
              <a:t>X vs Q</a:t>
            </a:r>
            <a:r>
              <a:rPr lang="en-US" altLang="en-US" sz="2800" baseline="30000" dirty="0"/>
              <a:t>2</a:t>
            </a:r>
            <a:r>
              <a:rPr lang="en-US" altLang="en-US" sz="2800" dirty="0"/>
              <a:t> from </a:t>
            </a:r>
            <a:r>
              <a:rPr lang="en-US" altLang="en-US" sz="2800" dirty="0" err="1"/>
              <a:t>JLab</a:t>
            </a:r>
            <a:r>
              <a:rPr lang="en-US" altLang="en-US" sz="2800" dirty="0"/>
              <a:t> to EIC</a:t>
            </a:r>
          </a:p>
        </p:txBody>
      </p:sp>
      <p:sp>
        <p:nvSpPr>
          <p:cNvPr id="46083" name="Footer Placeholder 3">
            <a:extLst>
              <a:ext uri="{FF2B5EF4-FFF2-40B4-BE49-F238E27FC236}">
                <a16:creationId xmlns:a16="http://schemas.microsoft.com/office/drawing/2014/main" id="{F26A1925-C4AA-7F48-B86F-2B57C9054E38}"/>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6084" name="Slide Number Placeholder 4">
            <a:extLst>
              <a:ext uri="{FF2B5EF4-FFF2-40B4-BE49-F238E27FC236}">
                <a16:creationId xmlns:a16="http://schemas.microsoft.com/office/drawing/2014/main" id="{3A4A6F7F-B4E1-4D44-948F-A3CB8B5BAE6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564A1B9-E39F-9A42-B9BC-B088BE6E974A}" type="slidenum">
              <a:rPr lang="en-US" altLang="en-US" sz="1400" smtClean="0"/>
              <a:pPr>
                <a:spcBef>
                  <a:spcPct val="0"/>
                </a:spcBef>
                <a:buFontTx/>
                <a:buNone/>
              </a:pPr>
              <a:t>73</a:t>
            </a:fld>
            <a:endParaRPr lang="en-US" altLang="en-US" sz="1400"/>
          </a:p>
        </p:txBody>
      </p:sp>
      <p:sp>
        <p:nvSpPr>
          <p:cNvPr id="46085" name="TextBox 1">
            <a:extLst>
              <a:ext uri="{FF2B5EF4-FFF2-40B4-BE49-F238E27FC236}">
                <a16:creationId xmlns:a16="http://schemas.microsoft.com/office/drawing/2014/main" id="{3F07567E-7075-6C48-A543-0EF10F702827}"/>
              </a:ext>
            </a:extLst>
          </p:cNvPr>
          <p:cNvSpPr txBox="1">
            <a:spLocks noChangeArrowheads="1"/>
          </p:cNvSpPr>
          <p:nvPr/>
        </p:nvSpPr>
        <p:spPr bwMode="auto">
          <a:xfrm>
            <a:off x="3064756" y="5524676"/>
            <a:ext cx="58998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Non overlapping ranges of EIC (machine dedicated to gluon </a:t>
            </a:r>
            <a:r>
              <a:rPr lang="en-US" altLang="en-US" sz="1800"/>
              <a:t>studies) and </a:t>
            </a:r>
            <a:r>
              <a:rPr lang="en-US" altLang="en-US" sz="1800" dirty="0" err="1"/>
              <a:t>JLab</a:t>
            </a:r>
            <a:r>
              <a:rPr lang="en-US" altLang="en-US" sz="1800" dirty="0"/>
              <a:t> may be a problem for evolution studies, which are most critical for the 3D structure  </a:t>
            </a:r>
          </a:p>
        </p:txBody>
      </p:sp>
      <p:sp>
        <p:nvSpPr>
          <p:cNvPr id="46087" name="TextBox 3">
            <a:extLst>
              <a:ext uri="{FF2B5EF4-FFF2-40B4-BE49-F238E27FC236}">
                <a16:creationId xmlns:a16="http://schemas.microsoft.com/office/drawing/2014/main" id="{E7A4AFFC-B29D-B74B-A763-B7CC561E329D}"/>
              </a:ext>
            </a:extLst>
          </p:cNvPr>
          <p:cNvSpPr txBox="1">
            <a:spLocks noChangeArrowheads="1"/>
          </p:cNvSpPr>
          <p:nvPr/>
        </p:nvSpPr>
        <p:spPr bwMode="auto">
          <a:xfrm>
            <a:off x="7529336" y="4581591"/>
            <a:ext cx="94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JLab12</a:t>
            </a:r>
          </a:p>
        </p:txBody>
      </p:sp>
      <p:sp>
        <p:nvSpPr>
          <p:cNvPr id="46088" name="TextBox 8">
            <a:extLst>
              <a:ext uri="{FF2B5EF4-FFF2-40B4-BE49-F238E27FC236}">
                <a16:creationId xmlns:a16="http://schemas.microsoft.com/office/drawing/2014/main" id="{B456EB5D-C0FB-EB4C-B05F-0FC8F88053C2}"/>
              </a:ext>
            </a:extLst>
          </p:cNvPr>
          <p:cNvSpPr txBox="1">
            <a:spLocks noChangeArrowheads="1"/>
          </p:cNvSpPr>
          <p:nvPr/>
        </p:nvSpPr>
        <p:spPr bwMode="auto">
          <a:xfrm>
            <a:off x="5562600" y="3911732"/>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EIC 5x41</a:t>
            </a:r>
          </a:p>
        </p:txBody>
      </p:sp>
      <p:sp>
        <p:nvSpPr>
          <p:cNvPr id="46089" name="TextBox 9">
            <a:extLst>
              <a:ext uri="{FF2B5EF4-FFF2-40B4-BE49-F238E27FC236}">
                <a16:creationId xmlns:a16="http://schemas.microsoft.com/office/drawing/2014/main" id="{D1F054EF-E2A7-5C44-957E-3934BF7590A1}"/>
              </a:ext>
            </a:extLst>
          </p:cNvPr>
          <p:cNvSpPr txBox="1">
            <a:spLocks noChangeArrowheads="1"/>
          </p:cNvSpPr>
          <p:nvPr/>
        </p:nvSpPr>
        <p:spPr bwMode="auto">
          <a:xfrm>
            <a:off x="5562600" y="2570427"/>
            <a:ext cx="139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FFFF00"/>
                </a:solidFill>
              </a:rPr>
              <a:t>EIC 10x275</a:t>
            </a:r>
          </a:p>
        </p:txBody>
      </p:sp>
      <p:sp>
        <p:nvSpPr>
          <p:cNvPr id="46090" name="TextBox 5">
            <a:extLst>
              <a:ext uri="{FF2B5EF4-FFF2-40B4-BE49-F238E27FC236}">
                <a16:creationId xmlns:a16="http://schemas.microsoft.com/office/drawing/2014/main" id="{8969AC44-DB09-204B-A850-2C82B260FDED}"/>
              </a:ext>
            </a:extLst>
          </p:cNvPr>
          <p:cNvSpPr txBox="1">
            <a:spLocks noChangeArrowheads="1"/>
          </p:cNvSpPr>
          <p:nvPr/>
        </p:nvSpPr>
        <p:spPr bwMode="auto">
          <a:xfrm>
            <a:off x="7435673" y="2082534"/>
            <a:ext cx="1130300" cy="369888"/>
          </a:xfrm>
          <a:prstGeom prst="rect">
            <a:avLst/>
          </a:prstGeom>
          <a:solidFill>
            <a:srgbClr val="FFFF00"/>
          </a:solidFill>
          <a:ln>
            <a:solidFill>
              <a:srgbClr val="C00000"/>
            </a:solidFill>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err="1"/>
              <a:t>y</a:t>
            </a:r>
            <a:r>
              <a:rPr lang="en-US" altLang="en-US" sz="1800" baseline="-25000" dirty="0" err="1"/>
              <a:t>min</a:t>
            </a:r>
            <a:r>
              <a:rPr lang="en-US" altLang="en-US" sz="1800" dirty="0"/>
              <a:t>&gt;0.05</a:t>
            </a:r>
          </a:p>
        </p:txBody>
      </p:sp>
      <p:sp>
        <p:nvSpPr>
          <p:cNvPr id="13" name="Rectangle 8">
            <a:extLst>
              <a:ext uri="{FF2B5EF4-FFF2-40B4-BE49-F238E27FC236}">
                <a16:creationId xmlns:a16="http://schemas.microsoft.com/office/drawing/2014/main" id="{22A549F1-9543-D146-8FFF-CC7F095438AA}"/>
              </a:ext>
            </a:extLst>
          </p:cNvPr>
          <p:cNvSpPr>
            <a:spLocks noChangeArrowheads="1"/>
          </p:cNvSpPr>
          <p:nvPr/>
        </p:nvSpPr>
        <p:spPr bwMode="auto">
          <a:xfrm rot="17007684">
            <a:off x="658496" y="4080216"/>
            <a:ext cx="712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err="1">
                <a:solidFill>
                  <a:srgbClr val="FFFF00"/>
                </a:solidFill>
              </a:rPr>
              <a:t>y</a:t>
            </a:r>
            <a:r>
              <a:rPr lang="en-US" altLang="en-US" sz="1200" baseline="-25000" dirty="0" err="1">
                <a:solidFill>
                  <a:srgbClr val="FFFF00"/>
                </a:solidFill>
              </a:rPr>
              <a:t>F</a:t>
            </a:r>
            <a:r>
              <a:rPr lang="en-US" altLang="en-US" sz="1200" dirty="0">
                <a:solidFill>
                  <a:srgbClr val="FFFF00"/>
                </a:solidFill>
              </a:rPr>
              <a:t>&gt;0.01</a:t>
            </a:r>
          </a:p>
        </p:txBody>
      </p:sp>
      <p:sp>
        <p:nvSpPr>
          <p:cNvPr id="14" name="Rectangle 9">
            <a:extLst>
              <a:ext uri="{FF2B5EF4-FFF2-40B4-BE49-F238E27FC236}">
                <a16:creationId xmlns:a16="http://schemas.microsoft.com/office/drawing/2014/main" id="{E970743B-20D1-9A46-A9F8-FD0480D3D7E4}"/>
              </a:ext>
            </a:extLst>
          </p:cNvPr>
          <p:cNvSpPr>
            <a:spLocks noChangeArrowheads="1"/>
          </p:cNvSpPr>
          <p:nvPr/>
        </p:nvSpPr>
        <p:spPr bwMode="auto">
          <a:xfrm rot="17216421">
            <a:off x="576949" y="3537025"/>
            <a:ext cx="712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err="1"/>
              <a:t>y</a:t>
            </a:r>
            <a:r>
              <a:rPr lang="en-US" altLang="en-US" sz="1200" baseline="-25000" dirty="0" err="1"/>
              <a:t>F</a:t>
            </a:r>
            <a:r>
              <a:rPr lang="en-US" altLang="en-US" sz="1200" dirty="0"/>
              <a:t>&gt;0.05</a:t>
            </a:r>
          </a:p>
        </p:txBody>
      </p:sp>
      <p:pic>
        <p:nvPicPr>
          <p:cNvPr id="15" name="Picture 2">
            <a:extLst>
              <a:ext uri="{FF2B5EF4-FFF2-40B4-BE49-F238E27FC236}">
                <a16:creationId xmlns:a16="http://schemas.microsoft.com/office/drawing/2014/main" id="{92565BA2-F2A9-7643-97E1-ADE2C905E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816" y="1347436"/>
            <a:ext cx="1284640" cy="38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88C5D30D-7E33-574B-B019-4EB6CDDA7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426" y="1242860"/>
            <a:ext cx="2551395" cy="263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E28EC-301A-754A-85E6-ADDB0AC88A7A}"/>
              </a:ext>
            </a:extLst>
          </p:cNvPr>
          <p:cNvSpPr txBox="1"/>
          <p:nvPr/>
        </p:nvSpPr>
        <p:spPr>
          <a:xfrm>
            <a:off x="4155402" y="3521635"/>
            <a:ext cx="348172" cy="307777"/>
          </a:xfrm>
          <a:prstGeom prst="rect">
            <a:avLst/>
          </a:prstGeom>
          <a:solidFill>
            <a:schemeClr val="bg1"/>
          </a:solidFill>
        </p:spPr>
        <p:txBody>
          <a:bodyPr wrap="none" rtlCol="0">
            <a:spAutoFit/>
          </a:bodyPr>
          <a:lstStyle/>
          <a:p>
            <a:r>
              <a:rPr lang="en-US" sz="1400" dirty="0" err="1"/>
              <a:t>y</a:t>
            </a:r>
            <a:r>
              <a:rPr lang="en-US" sz="1400" baseline="-25000" dirty="0" err="1"/>
              <a:t>F</a:t>
            </a:r>
            <a:endParaRPr lang="en-US" sz="1400" baseline="-25000" dirty="0"/>
          </a:p>
        </p:txBody>
      </p:sp>
      <p:sp>
        <p:nvSpPr>
          <p:cNvPr id="3" name="Rectangle 2">
            <a:extLst>
              <a:ext uri="{FF2B5EF4-FFF2-40B4-BE49-F238E27FC236}">
                <a16:creationId xmlns:a16="http://schemas.microsoft.com/office/drawing/2014/main" id="{54D7EB2E-CF9F-FA49-896F-CD01E40E6EB1}"/>
              </a:ext>
            </a:extLst>
          </p:cNvPr>
          <p:cNvSpPr/>
          <p:nvPr/>
        </p:nvSpPr>
        <p:spPr>
          <a:xfrm>
            <a:off x="254001" y="5438003"/>
            <a:ext cx="2641599" cy="584775"/>
          </a:xfrm>
          <a:prstGeom prst="rect">
            <a:avLst/>
          </a:prstGeom>
        </p:spPr>
        <p:txBody>
          <a:bodyPr wrap="square">
            <a:spAutoFit/>
          </a:bodyPr>
          <a:lstStyle/>
          <a:p>
            <a:r>
              <a:rPr lang="en-US" altLang="en-US" sz="1600" dirty="0"/>
              <a:t>Large x events all in region of small </a:t>
            </a:r>
            <a:r>
              <a:rPr lang="en-US" altLang="en-US" sz="1600" dirty="0" err="1"/>
              <a:t>y</a:t>
            </a:r>
            <a:r>
              <a:rPr lang="en-US" altLang="en-US" sz="1600" baseline="-25000" dirty="0" err="1"/>
              <a:t>F</a:t>
            </a:r>
            <a:r>
              <a:rPr lang="en-US" altLang="en-US" sz="1600" dirty="0"/>
              <a:t>=1.0-E’/</a:t>
            </a:r>
            <a:r>
              <a:rPr lang="en-US" altLang="en-US" sz="1600" dirty="0" err="1"/>
              <a:t>Ebeam</a:t>
            </a:r>
            <a:endParaRPr lang="en-US" altLang="en-US" sz="1600" dirty="0"/>
          </a:p>
        </p:txBody>
      </p:sp>
      <p:sp>
        <p:nvSpPr>
          <p:cNvPr id="4" name="TextBox 3">
            <a:extLst>
              <a:ext uri="{FF2B5EF4-FFF2-40B4-BE49-F238E27FC236}">
                <a16:creationId xmlns:a16="http://schemas.microsoft.com/office/drawing/2014/main" id="{42D6615C-ADC7-3A45-9FEF-B0FCC6722B69}"/>
              </a:ext>
            </a:extLst>
          </p:cNvPr>
          <p:cNvSpPr txBox="1"/>
          <p:nvPr/>
        </p:nvSpPr>
        <p:spPr>
          <a:xfrm>
            <a:off x="1324385" y="4218715"/>
            <a:ext cx="527709" cy="461665"/>
          </a:xfrm>
          <a:prstGeom prst="rect">
            <a:avLst/>
          </a:prstGeom>
          <a:noFill/>
        </p:spPr>
        <p:txBody>
          <a:bodyPr wrap="none" rtlCol="0">
            <a:spAutoFit/>
          </a:bodyPr>
          <a:lstStyle/>
          <a:p>
            <a:r>
              <a:rPr lang="en-US" dirty="0">
                <a:solidFill>
                  <a:srgbClr val="FFFF00"/>
                </a:solidFill>
              </a:rPr>
              <a:t>All</a:t>
            </a:r>
          </a:p>
        </p:txBody>
      </p:sp>
    </p:spTree>
    <p:extLst>
      <p:ext uri="{BB962C8B-B14F-4D97-AF65-F5344CB8AC3E}">
        <p14:creationId xmlns:p14="http://schemas.microsoft.com/office/powerpoint/2010/main" val="3096658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DIS kinematics: fiducial region</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74</a:t>
            </a:fld>
            <a:endParaRPr lang="en-US" altLang="en-US" sz="1400"/>
          </a:p>
        </p:txBody>
      </p:sp>
      <p:sp>
        <p:nvSpPr>
          <p:cNvPr id="2" name="Rectangle 1">
            <a:extLst>
              <a:ext uri="{FF2B5EF4-FFF2-40B4-BE49-F238E27FC236}">
                <a16:creationId xmlns:a16="http://schemas.microsoft.com/office/drawing/2014/main" id="{D7DF8C4C-0C26-FF43-AB45-098F35E838F6}"/>
              </a:ext>
            </a:extLst>
          </p:cNvPr>
          <p:cNvSpPr/>
          <p:nvPr/>
        </p:nvSpPr>
        <p:spPr>
          <a:xfrm>
            <a:off x="0" y="1219200"/>
            <a:ext cx="2514600" cy="3046988"/>
          </a:xfrm>
          <a:prstGeom prst="rect">
            <a:avLst/>
          </a:prstGeom>
        </p:spPr>
        <p:txBody>
          <a:bodyPr wrap="square">
            <a:spAutoFit/>
          </a:bodyPr>
          <a:lstStyle/>
          <a:p>
            <a:r>
              <a:rPr lang="en-US" sz="1600" dirty="0">
                <a:solidFill>
                  <a:srgbClr val="222222"/>
                </a:solidFill>
              </a:rPr>
              <a:t>Fiducial kinematics</a:t>
            </a:r>
          </a:p>
          <a:p>
            <a:endParaRPr lang="en-US" sz="1600" dirty="0">
              <a:solidFill>
                <a:srgbClr val="222222"/>
              </a:solidFill>
            </a:endParaRPr>
          </a:p>
          <a:p>
            <a:r>
              <a:rPr lang="en-US" sz="1600" dirty="0">
                <a:solidFill>
                  <a:srgbClr val="222222"/>
                </a:solidFill>
              </a:rPr>
              <a:t>For Electron ( only using Energy and angle of the scattered electron) method  it is  0.95&lt;y&lt;0.1 </a:t>
            </a:r>
          </a:p>
          <a:p>
            <a:r>
              <a:rPr lang="en-US" sz="1600" dirty="0">
                <a:solidFill>
                  <a:srgbClr val="222222"/>
                </a:solidFill>
              </a:rPr>
              <a:t> </a:t>
            </a:r>
          </a:p>
          <a:p>
            <a:endParaRPr lang="en-US" sz="1600" dirty="0">
              <a:solidFill>
                <a:srgbClr val="222222"/>
              </a:solidFill>
            </a:endParaRPr>
          </a:p>
          <a:p>
            <a:endParaRPr lang="en-US" sz="1600" dirty="0">
              <a:solidFill>
                <a:srgbClr val="222222"/>
              </a:solidFill>
            </a:endParaRPr>
          </a:p>
          <a:p>
            <a:r>
              <a:rPr lang="en-US" sz="1600" dirty="0">
                <a:solidFill>
                  <a:srgbClr val="222222"/>
                </a:solidFill>
              </a:rPr>
              <a:t>Using jet( hadrons) information - it could be dropped  to  0.01- 0.05. </a:t>
            </a:r>
          </a:p>
        </p:txBody>
      </p:sp>
      <p:pic>
        <p:nvPicPr>
          <p:cNvPr id="6" name="Picture 5">
            <a:extLst>
              <a:ext uri="{FF2B5EF4-FFF2-40B4-BE49-F238E27FC236}">
                <a16:creationId xmlns:a16="http://schemas.microsoft.com/office/drawing/2014/main" id="{84E3BA66-507B-8E44-BFA4-B1052A21956A}"/>
              </a:ext>
            </a:extLst>
          </p:cNvPr>
          <p:cNvPicPr>
            <a:picLocks noChangeAspect="1"/>
          </p:cNvPicPr>
          <p:nvPr/>
        </p:nvPicPr>
        <p:blipFill>
          <a:blip r:embed="rId3"/>
          <a:stretch>
            <a:fillRect/>
          </a:stretch>
        </p:blipFill>
        <p:spPr>
          <a:xfrm>
            <a:off x="2432050" y="928254"/>
            <a:ext cx="6540500" cy="5396345"/>
          </a:xfrm>
          <a:prstGeom prst="rect">
            <a:avLst/>
          </a:prstGeom>
        </p:spPr>
      </p:pic>
    </p:spTree>
    <p:extLst>
      <p:ext uri="{BB962C8B-B14F-4D97-AF65-F5344CB8AC3E}">
        <p14:creationId xmlns:p14="http://schemas.microsoft.com/office/powerpoint/2010/main" val="3280734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2">
            <a:extLst>
              <a:ext uri="{FF2B5EF4-FFF2-40B4-BE49-F238E27FC236}">
                <a16:creationId xmlns:a16="http://schemas.microsoft.com/office/drawing/2014/main" id="{74A711A5-E90E-4B43-A9A5-629B18AC3D6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2F1CFA9-E910-1547-BBCD-AA47407E9921}" type="slidenum">
              <a:rPr lang="en-US" altLang="en-US" sz="1400" smtClean="0"/>
              <a:pPr>
                <a:spcBef>
                  <a:spcPct val="0"/>
                </a:spcBef>
                <a:buFontTx/>
                <a:buNone/>
              </a:pPr>
              <a:t>75</a:t>
            </a:fld>
            <a:endParaRPr lang="en-US" altLang="en-US" sz="1400"/>
          </a:p>
        </p:txBody>
      </p:sp>
      <p:sp>
        <p:nvSpPr>
          <p:cNvPr id="59395" name="Rectangle 9">
            <a:extLst>
              <a:ext uri="{FF2B5EF4-FFF2-40B4-BE49-F238E27FC236}">
                <a16:creationId xmlns:a16="http://schemas.microsoft.com/office/drawing/2014/main" id="{616994CA-FA02-C342-87B0-42734B199132}"/>
              </a:ext>
            </a:extLst>
          </p:cNvPr>
          <p:cNvSpPr>
            <a:spLocks noChangeArrowheads="1"/>
          </p:cNvSpPr>
          <p:nvPr/>
        </p:nvSpPr>
        <p:spPr bwMode="auto">
          <a:xfrm>
            <a:off x="183515" y="39450"/>
            <a:ext cx="8007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dirty="0"/>
              <a:t>CLAS12 high P</a:t>
            </a:r>
            <a:r>
              <a:rPr lang="en-US" altLang="en-US" baseline="-25000" dirty="0"/>
              <a:t>T </a:t>
            </a:r>
            <a:r>
              <a:rPr lang="en-US" altLang="en-US" dirty="0"/>
              <a:t>: impact of vector mesons </a:t>
            </a:r>
          </a:p>
        </p:txBody>
      </p:sp>
      <p:sp>
        <p:nvSpPr>
          <p:cNvPr id="59398" name="Rectangle 6">
            <a:extLst>
              <a:ext uri="{FF2B5EF4-FFF2-40B4-BE49-F238E27FC236}">
                <a16:creationId xmlns:a16="http://schemas.microsoft.com/office/drawing/2014/main" id="{F9974545-2B88-2A4E-A7B4-3CAC3C8B3041}"/>
              </a:ext>
            </a:extLst>
          </p:cNvPr>
          <p:cNvSpPr>
            <a:spLocks noChangeArrowheads="1"/>
          </p:cNvSpPr>
          <p:nvPr/>
        </p:nvSpPr>
        <p:spPr bwMode="auto">
          <a:xfrm>
            <a:off x="211452" y="5521409"/>
            <a:ext cx="8780148" cy="646331"/>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By combining the directly produced </a:t>
            </a:r>
            <a:r>
              <a:rPr lang="en-US" altLang="en-US" sz="1800" dirty="0" err="1"/>
              <a:t>pions</a:t>
            </a:r>
            <a:r>
              <a:rPr lang="en-US" altLang="en-US" sz="1800" dirty="0"/>
              <a:t> and the decayed </a:t>
            </a:r>
            <a:r>
              <a:rPr lang="en-US" altLang="en-US" sz="1800" dirty="0" err="1"/>
              <a:t>pions</a:t>
            </a:r>
            <a:r>
              <a:rPr lang="en-US" altLang="en-US" sz="1800" dirty="0"/>
              <a:t>, two Gaussian slopes are effectively generated even if we started with one single gaussian</a:t>
            </a:r>
          </a:p>
        </p:txBody>
      </p:sp>
      <p:pic>
        <p:nvPicPr>
          <p:cNvPr id="2" name="Picture 1">
            <a:extLst>
              <a:ext uri="{FF2B5EF4-FFF2-40B4-BE49-F238E27FC236}">
                <a16:creationId xmlns:a16="http://schemas.microsoft.com/office/drawing/2014/main" id="{06F5FE7B-38EA-8A4F-981C-87392E747452}"/>
              </a:ext>
            </a:extLst>
          </p:cNvPr>
          <p:cNvPicPr>
            <a:picLocks noChangeAspect="1"/>
          </p:cNvPicPr>
          <p:nvPr/>
        </p:nvPicPr>
        <p:blipFill>
          <a:blip r:embed="rId3"/>
          <a:stretch>
            <a:fillRect/>
          </a:stretch>
        </p:blipFill>
        <p:spPr>
          <a:xfrm>
            <a:off x="304800" y="2480524"/>
            <a:ext cx="4079242" cy="2243002"/>
          </a:xfrm>
          <a:prstGeom prst="rect">
            <a:avLst/>
          </a:prstGeom>
        </p:spPr>
      </p:pic>
      <p:sp>
        <p:nvSpPr>
          <p:cNvPr id="3" name="TextBox 2">
            <a:extLst>
              <a:ext uri="{FF2B5EF4-FFF2-40B4-BE49-F238E27FC236}">
                <a16:creationId xmlns:a16="http://schemas.microsoft.com/office/drawing/2014/main" id="{781540AC-1B50-7940-8297-71DB3D69091E}"/>
              </a:ext>
            </a:extLst>
          </p:cNvPr>
          <p:cNvSpPr txBox="1"/>
          <p:nvPr/>
        </p:nvSpPr>
        <p:spPr>
          <a:xfrm>
            <a:off x="183515" y="1354122"/>
            <a:ext cx="4589148" cy="1077218"/>
          </a:xfrm>
          <a:prstGeom prst="rect">
            <a:avLst/>
          </a:prstGeom>
          <a:noFill/>
        </p:spPr>
        <p:txBody>
          <a:bodyPr wrap="square" rtlCol="0">
            <a:spAutoFit/>
          </a:bodyPr>
          <a:lstStyle/>
          <a:p>
            <a:r>
              <a:rPr lang="en-US" sz="1600" dirty="0"/>
              <a:t>We consider the ratio of  Decayed to Direct </a:t>
            </a:r>
            <a:r>
              <a:rPr lang="en-US" sz="1600" dirty="0" err="1"/>
              <a:t>pions</a:t>
            </a:r>
            <a:r>
              <a:rPr lang="en-US" sz="1600" dirty="0"/>
              <a:t> from the LEPTO MC (that well describes our data) and reweighted the distribution of </a:t>
            </a:r>
            <a:r>
              <a:rPr lang="en-US" sz="1600" dirty="0" err="1"/>
              <a:t>pions</a:t>
            </a:r>
            <a:r>
              <a:rPr lang="en-US" sz="1600" dirty="0"/>
              <a:t> accordingly.</a:t>
            </a:r>
          </a:p>
        </p:txBody>
      </p:sp>
      <p:pic>
        <p:nvPicPr>
          <p:cNvPr id="14" name="Picture 13">
            <a:extLst>
              <a:ext uri="{FF2B5EF4-FFF2-40B4-BE49-F238E27FC236}">
                <a16:creationId xmlns:a16="http://schemas.microsoft.com/office/drawing/2014/main" id="{837888DB-5AB1-3145-ADD0-BFD1498ADF3D}"/>
              </a:ext>
            </a:extLst>
          </p:cNvPr>
          <p:cNvPicPr>
            <a:picLocks noChangeAspect="1"/>
          </p:cNvPicPr>
          <p:nvPr/>
        </p:nvPicPr>
        <p:blipFill>
          <a:blip r:embed="rId4"/>
          <a:stretch>
            <a:fillRect/>
          </a:stretch>
        </p:blipFill>
        <p:spPr>
          <a:xfrm>
            <a:off x="4772663" y="920785"/>
            <a:ext cx="4088436" cy="4483454"/>
          </a:xfrm>
          <a:prstGeom prst="rect">
            <a:avLst/>
          </a:prstGeom>
        </p:spPr>
      </p:pic>
      <p:sp>
        <p:nvSpPr>
          <p:cNvPr id="27" name="Footer Placeholder 7">
            <a:extLst>
              <a:ext uri="{FF2B5EF4-FFF2-40B4-BE49-F238E27FC236}">
                <a16:creationId xmlns:a16="http://schemas.microsoft.com/office/drawing/2014/main" id="{B4CF9221-58AC-8041-8108-E6A614227963}"/>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7" name="Rectangle 16">
            <a:extLst>
              <a:ext uri="{FF2B5EF4-FFF2-40B4-BE49-F238E27FC236}">
                <a16:creationId xmlns:a16="http://schemas.microsoft.com/office/drawing/2014/main" id="{1FF6CA0C-DE54-984B-8EEB-F5BFD5E05B33}"/>
              </a:ext>
            </a:extLst>
          </p:cNvPr>
          <p:cNvSpPr/>
          <p:nvPr/>
        </p:nvSpPr>
        <p:spPr>
          <a:xfrm>
            <a:off x="6477000" y="1354122"/>
            <a:ext cx="1066800" cy="55087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F88B54-F6BA-456B-9743-A3F0929DDB58}"/>
              </a:ext>
            </a:extLst>
          </p:cNvPr>
          <p:cNvSpPr txBox="1"/>
          <p:nvPr/>
        </p:nvSpPr>
        <p:spPr>
          <a:xfrm>
            <a:off x="-17148" y="745558"/>
            <a:ext cx="4589148" cy="276999"/>
          </a:xfrm>
          <a:prstGeom prst="rect">
            <a:avLst/>
          </a:prstGeom>
          <a:noFill/>
        </p:spPr>
        <p:txBody>
          <a:bodyPr wrap="square" rtlCol="0">
            <a:spAutoFit/>
          </a:bodyPr>
          <a:lstStyle/>
          <a:p>
            <a:r>
              <a:rPr lang="en-US" sz="1200" dirty="0" err="1"/>
              <a:t>G.Angelini</a:t>
            </a:r>
            <a:r>
              <a:rPr lang="en-US" sz="1200" dirty="0"/>
              <a:t> (Sardinia 2021)</a:t>
            </a:r>
          </a:p>
        </p:txBody>
      </p:sp>
    </p:spTree>
    <p:extLst>
      <p:ext uri="{BB962C8B-B14F-4D97-AF65-F5344CB8AC3E}">
        <p14:creationId xmlns:p14="http://schemas.microsoft.com/office/powerpoint/2010/main" val="1666423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556AB6E-237A-2448-91CB-8130543B3308}"/>
              </a:ext>
            </a:extLst>
          </p:cNvPr>
          <p:cNvPicPr>
            <a:picLocks noChangeAspect="1"/>
          </p:cNvPicPr>
          <p:nvPr/>
        </p:nvPicPr>
        <p:blipFill>
          <a:blip r:embed="rId3"/>
          <a:stretch>
            <a:fillRect/>
          </a:stretch>
        </p:blipFill>
        <p:spPr>
          <a:xfrm>
            <a:off x="4315288" y="1143000"/>
            <a:ext cx="4685404" cy="4175894"/>
          </a:xfrm>
          <a:prstGeom prst="rect">
            <a:avLst/>
          </a:prstGeom>
        </p:spPr>
      </p:pic>
      <p:sp>
        <p:nvSpPr>
          <p:cNvPr id="2" name="Title 1">
            <a:extLst>
              <a:ext uri="{FF2B5EF4-FFF2-40B4-BE49-F238E27FC236}">
                <a16:creationId xmlns:a16="http://schemas.microsoft.com/office/drawing/2014/main" id="{5461F5AA-A325-B341-9657-0806FA4CAF3F}"/>
              </a:ext>
            </a:extLst>
          </p:cNvPr>
          <p:cNvSpPr>
            <a:spLocks noGrp="1"/>
          </p:cNvSpPr>
          <p:nvPr>
            <p:ph type="title"/>
          </p:nvPr>
        </p:nvSpPr>
        <p:spPr>
          <a:xfrm>
            <a:off x="457200" y="83862"/>
            <a:ext cx="8229600" cy="563563"/>
          </a:xfrm>
        </p:spPr>
        <p:txBody>
          <a:bodyPr/>
          <a:lstStyle/>
          <a:p>
            <a:r>
              <a:rPr lang="en-US" dirty="0"/>
              <a:t>CLAS12 Studies: Data vs MC</a:t>
            </a:r>
          </a:p>
        </p:txBody>
      </p:sp>
      <p:sp>
        <p:nvSpPr>
          <p:cNvPr id="3" name="Footer Placeholder 2">
            <a:extLst>
              <a:ext uri="{FF2B5EF4-FFF2-40B4-BE49-F238E27FC236}">
                <a16:creationId xmlns:a16="http://schemas.microsoft.com/office/drawing/2014/main" id="{FB30A35E-5B9D-F846-9D85-C94166095577}"/>
              </a:ext>
            </a:extLst>
          </p:cNvPr>
          <p:cNvSpPr>
            <a:spLocks noGrp="1"/>
          </p:cNvSpPr>
          <p:nvPr>
            <p:ph type="ftr" sz="quarter" idx="10"/>
          </p:nvPr>
        </p:nvSpPr>
        <p:spPr>
          <a:xfrm>
            <a:off x="3124200" y="6565900"/>
            <a:ext cx="3886200" cy="219075"/>
          </a:xfrm>
        </p:spPr>
        <p:txBody>
          <a:bodyPr/>
          <a:lstStyle/>
          <a:p>
            <a:pPr>
              <a:defRPr/>
            </a:pPr>
            <a:r>
              <a:rPr lang="fi-FI"/>
              <a:t>H.Avakian, LNF-INFN, Dec 15</a:t>
            </a:r>
            <a:endParaRPr lang="en-US" dirty="0"/>
          </a:p>
        </p:txBody>
      </p:sp>
      <p:sp>
        <p:nvSpPr>
          <p:cNvPr id="4" name="Slide Number Placeholder 3">
            <a:extLst>
              <a:ext uri="{FF2B5EF4-FFF2-40B4-BE49-F238E27FC236}">
                <a16:creationId xmlns:a16="http://schemas.microsoft.com/office/drawing/2014/main" id="{B99EFEF6-1113-3944-809A-E622B9F1D506}"/>
              </a:ext>
            </a:extLst>
          </p:cNvPr>
          <p:cNvSpPr>
            <a:spLocks noGrp="1"/>
          </p:cNvSpPr>
          <p:nvPr>
            <p:ph type="sldNum" sz="quarter" idx="11"/>
          </p:nvPr>
        </p:nvSpPr>
        <p:spPr/>
        <p:txBody>
          <a:bodyPr/>
          <a:lstStyle/>
          <a:p>
            <a:fld id="{7F0A90D4-9BF5-49F2-9BA0-30B9C0480A80}" type="slidenum">
              <a:rPr lang="en-US" altLang="en-US" smtClean="0"/>
              <a:pPr/>
              <a:t>76</a:t>
            </a:fld>
            <a:endParaRPr lang="en-US" altLang="en-US"/>
          </a:p>
        </p:txBody>
      </p:sp>
      <p:sp>
        <p:nvSpPr>
          <p:cNvPr id="5" name="TextBox 4">
            <a:extLst>
              <a:ext uri="{FF2B5EF4-FFF2-40B4-BE49-F238E27FC236}">
                <a16:creationId xmlns:a16="http://schemas.microsoft.com/office/drawing/2014/main" id="{02595A35-7215-4C45-AD7A-8041AC0B5F1D}"/>
              </a:ext>
            </a:extLst>
          </p:cNvPr>
          <p:cNvSpPr txBox="1"/>
          <p:nvPr/>
        </p:nvSpPr>
        <p:spPr>
          <a:xfrm>
            <a:off x="2743200" y="822295"/>
            <a:ext cx="3776996" cy="400110"/>
          </a:xfrm>
          <a:prstGeom prst="rect">
            <a:avLst/>
          </a:prstGeom>
          <a:noFill/>
        </p:spPr>
        <p:txBody>
          <a:bodyPr wrap="none" rtlCol="0">
            <a:spAutoFit/>
          </a:bodyPr>
          <a:lstStyle/>
          <a:p>
            <a:r>
              <a:rPr lang="en-US" sz="2000" dirty="0"/>
              <a:t>Using PEPSI (LUND) generator</a:t>
            </a:r>
          </a:p>
        </p:txBody>
      </p:sp>
      <p:sp>
        <p:nvSpPr>
          <p:cNvPr id="14" name="TextBox 13">
            <a:extLst>
              <a:ext uri="{FF2B5EF4-FFF2-40B4-BE49-F238E27FC236}">
                <a16:creationId xmlns:a16="http://schemas.microsoft.com/office/drawing/2014/main" id="{CE0B456E-BF11-3549-9167-4ADA767576CE}"/>
              </a:ext>
            </a:extLst>
          </p:cNvPr>
          <p:cNvSpPr txBox="1"/>
          <p:nvPr/>
        </p:nvSpPr>
        <p:spPr>
          <a:xfrm>
            <a:off x="4534829" y="5352988"/>
            <a:ext cx="4191000" cy="1077218"/>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t>P</a:t>
            </a:r>
            <a:r>
              <a:rPr lang="en-US" sz="1600" baseline="-25000" dirty="0"/>
              <a:t>T</a:t>
            </a:r>
            <a:r>
              <a:rPr lang="en-US" sz="1600" dirty="0"/>
              <a:t>-distributions of protons, and widths are in good agreement with LEPTO</a:t>
            </a:r>
          </a:p>
          <a:p>
            <a:pPr marL="285750" indent="-285750">
              <a:buFont typeface="Arial" panose="020B0604020202020204" pitchFamily="34" charset="0"/>
              <a:buChar char="•"/>
            </a:pPr>
            <a:r>
              <a:rPr lang="en-US" sz="1600" dirty="0"/>
              <a:t>May be a source for widths in hadronization</a:t>
            </a:r>
          </a:p>
        </p:txBody>
      </p:sp>
      <p:pic>
        <p:nvPicPr>
          <p:cNvPr id="8" name="Picture 7">
            <a:extLst>
              <a:ext uri="{FF2B5EF4-FFF2-40B4-BE49-F238E27FC236}">
                <a16:creationId xmlns:a16="http://schemas.microsoft.com/office/drawing/2014/main" id="{35606AC8-DD32-C742-9C3B-3EFA21B86673}"/>
              </a:ext>
            </a:extLst>
          </p:cNvPr>
          <p:cNvPicPr>
            <a:picLocks noChangeAspect="1"/>
          </p:cNvPicPr>
          <p:nvPr/>
        </p:nvPicPr>
        <p:blipFill>
          <a:blip r:embed="rId4"/>
          <a:stretch>
            <a:fillRect/>
          </a:stretch>
        </p:blipFill>
        <p:spPr>
          <a:xfrm>
            <a:off x="0" y="1424921"/>
            <a:ext cx="4005596" cy="4899679"/>
          </a:xfrm>
          <a:prstGeom prst="rect">
            <a:avLst/>
          </a:prstGeom>
        </p:spPr>
      </p:pic>
      <p:pic>
        <p:nvPicPr>
          <p:cNvPr id="16" name="Picture 15">
            <a:extLst>
              <a:ext uri="{FF2B5EF4-FFF2-40B4-BE49-F238E27FC236}">
                <a16:creationId xmlns:a16="http://schemas.microsoft.com/office/drawing/2014/main" id="{F7EE3697-A10B-D74C-A51A-E0679D876B49}"/>
              </a:ext>
            </a:extLst>
          </p:cNvPr>
          <p:cNvPicPr>
            <a:picLocks noChangeAspect="1"/>
          </p:cNvPicPr>
          <p:nvPr/>
        </p:nvPicPr>
        <p:blipFill>
          <a:blip r:embed="rId5"/>
          <a:stretch>
            <a:fillRect/>
          </a:stretch>
        </p:blipFill>
        <p:spPr>
          <a:xfrm>
            <a:off x="754049" y="3733800"/>
            <a:ext cx="2235200" cy="1676400"/>
          </a:xfrm>
          <a:prstGeom prst="rect">
            <a:avLst/>
          </a:prstGeom>
        </p:spPr>
      </p:pic>
      <p:sp>
        <p:nvSpPr>
          <p:cNvPr id="10" name="TextBox 9">
            <a:extLst>
              <a:ext uri="{FF2B5EF4-FFF2-40B4-BE49-F238E27FC236}">
                <a16:creationId xmlns:a16="http://schemas.microsoft.com/office/drawing/2014/main" id="{782908AF-CBB9-BC41-B607-4C3A2663F360}"/>
              </a:ext>
            </a:extLst>
          </p:cNvPr>
          <p:cNvSpPr txBox="1"/>
          <p:nvPr/>
        </p:nvSpPr>
        <p:spPr>
          <a:xfrm>
            <a:off x="1871649" y="1586489"/>
            <a:ext cx="1938351" cy="584775"/>
          </a:xfrm>
          <a:prstGeom prst="rect">
            <a:avLst/>
          </a:prstGeom>
          <a:noFill/>
        </p:spPr>
        <p:txBody>
          <a:bodyPr wrap="none" rtlCol="0">
            <a:spAutoFit/>
          </a:bodyPr>
          <a:lstStyle/>
          <a:p>
            <a:r>
              <a:rPr lang="en-US" sz="1600" dirty="0"/>
              <a:t>Filled symbols data</a:t>
            </a:r>
          </a:p>
          <a:p>
            <a:r>
              <a:rPr lang="en-US" sz="1600" dirty="0"/>
              <a:t>Open symbols MC</a:t>
            </a:r>
          </a:p>
        </p:txBody>
      </p:sp>
    </p:spTree>
    <p:extLst>
      <p:ext uri="{BB962C8B-B14F-4D97-AF65-F5344CB8AC3E}">
        <p14:creationId xmlns:p14="http://schemas.microsoft.com/office/powerpoint/2010/main" val="51249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5">
            <a:extLst>
              <a:ext uri="{FF2B5EF4-FFF2-40B4-BE49-F238E27FC236}">
                <a16:creationId xmlns:a16="http://schemas.microsoft.com/office/drawing/2014/main" id="{D902CBE3-84D3-4FA2-964B-5E91D876B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149600"/>
            <a:ext cx="40259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Slide Number Placeholder 2">
            <a:extLst>
              <a:ext uri="{FF2B5EF4-FFF2-40B4-BE49-F238E27FC236}">
                <a16:creationId xmlns:a16="http://schemas.microsoft.com/office/drawing/2014/main" id="{7D753D3D-6C4D-49D6-B026-141B43BC6451}"/>
              </a:ext>
            </a:extLst>
          </p:cNvPr>
          <p:cNvSpPr>
            <a:spLocks noGrp="1"/>
          </p:cNvSpPr>
          <p:nvPr>
            <p:ph type="sldNum" sz="quarter" idx="11"/>
          </p:nvPr>
        </p:nvSpPr>
        <p:spPr>
          <a:xfrm>
            <a:off x="8458200" y="63119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71CFCA4-E3DE-4400-AB93-45A92E1A896A}" type="slidenum">
              <a:rPr lang="en-US" altLang="en-US" sz="1400"/>
              <a:pPr>
                <a:spcBef>
                  <a:spcPct val="0"/>
                </a:spcBef>
                <a:buFontTx/>
                <a:buNone/>
              </a:pPr>
              <a:t>77</a:t>
            </a:fld>
            <a:endParaRPr lang="en-US" altLang="en-US" sz="1400"/>
          </a:p>
        </p:txBody>
      </p:sp>
      <p:sp>
        <p:nvSpPr>
          <p:cNvPr id="23555" name="TextBox 4">
            <a:extLst>
              <a:ext uri="{FF2B5EF4-FFF2-40B4-BE49-F238E27FC236}">
                <a16:creationId xmlns:a16="http://schemas.microsoft.com/office/drawing/2014/main" id="{35E30CFC-EBA3-4C9E-8D47-9235AAEF054F}"/>
              </a:ext>
            </a:extLst>
          </p:cNvPr>
          <p:cNvSpPr txBox="1">
            <a:spLocks noChangeArrowheads="1"/>
          </p:cNvSpPr>
          <p:nvPr/>
        </p:nvSpPr>
        <p:spPr bwMode="auto">
          <a:xfrm>
            <a:off x="588963" y="152400"/>
            <a:ext cx="592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a:t>B2B hadron production  in SIDIS: Theory  </a:t>
            </a:r>
          </a:p>
        </p:txBody>
      </p:sp>
      <p:sp>
        <p:nvSpPr>
          <p:cNvPr id="7" name="Rectangle 6">
            <a:extLst>
              <a:ext uri="{FF2B5EF4-FFF2-40B4-BE49-F238E27FC236}">
                <a16:creationId xmlns:a16="http://schemas.microsoft.com/office/drawing/2014/main" id="{D51EFA89-AAE1-2E48-8293-FDA98FA8C6A3}"/>
              </a:ext>
            </a:extLst>
          </p:cNvPr>
          <p:cNvSpPr/>
          <p:nvPr/>
        </p:nvSpPr>
        <p:spPr>
          <a:xfrm>
            <a:off x="-36513" y="762000"/>
            <a:ext cx="2819401" cy="415925"/>
          </a:xfrm>
          <a:prstGeom prst="rect">
            <a:avLst/>
          </a:prstGeom>
        </p:spPr>
        <p:txBody>
          <a:bodyPr>
            <a:spAutoFit/>
          </a:bodyPr>
          <a:lstStyle/>
          <a:p>
            <a:pPr>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Barone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sp>
        <p:nvSpPr>
          <p:cNvPr id="23557" name="TextBox 13">
            <a:extLst>
              <a:ext uri="{FF2B5EF4-FFF2-40B4-BE49-F238E27FC236}">
                <a16:creationId xmlns:a16="http://schemas.microsoft.com/office/drawing/2014/main" id="{DBAEDB48-A086-4752-8648-4C01421A0647}"/>
              </a:ext>
            </a:extLst>
          </p:cNvPr>
          <p:cNvSpPr txBox="1">
            <a:spLocks noChangeArrowheads="1"/>
          </p:cNvSpPr>
          <p:nvPr/>
        </p:nvSpPr>
        <p:spPr bwMode="auto">
          <a:xfrm>
            <a:off x="166688" y="3187700"/>
            <a:ext cx="4910137"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Fracture Functions define the probability for hadron production (P2) given the struck quark q. Combined with the fragmentation function (defining probability for quark q to produce a hadron (P1) defines the x-section for 2 hadron production.</a:t>
            </a:r>
          </a:p>
        </p:txBody>
      </p:sp>
      <p:grpSp>
        <p:nvGrpSpPr>
          <p:cNvPr id="23558" name="Group 17">
            <a:extLst>
              <a:ext uri="{FF2B5EF4-FFF2-40B4-BE49-F238E27FC236}">
                <a16:creationId xmlns:a16="http://schemas.microsoft.com/office/drawing/2014/main" id="{A239AF3D-3A5A-424B-8090-E7C366619506}"/>
              </a:ext>
            </a:extLst>
          </p:cNvPr>
          <p:cNvGrpSpPr>
            <a:grpSpLocks/>
          </p:cNvGrpSpPr>
          <p:nvPr/>
        </p:nvGrpSpPr>
        <p:grpSpPr bwMode="auto">
          <a:xfrm>
            <a:off x="5880100" y="1174750"/>
            <a:ext cx="3089275" cy="3641725"/>
            <a:chOff x="1524000" y="1981200"/>
            <a:chExt cx="5325208" cy="5546176"/>
          </a:xfrm>
        </p:grpSpPr>
        <p:sp>
          <p:nvSpPr>
            <p:cNvPr id="19" name="Arc 18">
              <a:extLst>
                <a:ext uri="{FF2B5EF4-FFF2-40B4-BE49-F238E27FC236}">
                  <a16:creationId xmlns:a16="http://schemas.microsoft.com/office/drawing/2014/main" id="{F80ABF79-CE8A-6D4F-B903-C36C613FB0E6}"/>
                </a:ext>
              </a:extLst>
            </p:cNvPr>
            <p:cNvSpPr>
              <a:spLocks noChangeArrowheads="1"/>
            </p:cNvSpPr>
            <p:nvPr/>
          </p:nvSpPr>
          <p:spPr bwMode="auto">
            <a:xfrm rot="8231355" flipH="1">
              <a:off x="3477853" y="3593799"/>
              <a:ext cx="3371355" cy="3933577"/>
            </a:xfrm>
            <a:custGeom>
              <a:avLst/>
              <a:gdLst>
                <a:gd name="T0" fmla="*/ 2700300 w 3371667"/>
                <a:gd name="T1" fmla="*/ 3537618 h 3933577"/>
                <a:gd name="T2" fmla="*/ 1685834 w 3371667"/>
                <a:gd name="T3" fmla="*/ 1966789 h 3933577"/>
                <a:gd name="T4" fmla="*/ 1452441 w 3371667"/>
                <a:gd name="T5" fmla="*/ 3914638 h 3933577"/>
                <a:gd name="T6" fmla="*/ 4 60000 65536"/>
                <a:gd name="T7" fmla="*/ 1 60000 65536"/>
                <a:gd name="T8" fmla="*/ 2 60000 65536"/>
                <a:gd name="T9" fmla="*/ 1452441 w 3371667"/>
                <a:gd name="T10" fmla="*/ 3537618 h 3933577"/>
                <a:gd name="T11" fmla="*/ 2700300 w 3371667"/>
                <a:gd name="T12" fmla="*/ 3933577 h 3933577"/>
              </a:gdLst>
              <a:ahLst/>
              <a:cxnLst>
                <a:cxn ang="T6">
                  <a:pos x="T0" y="T1"/>
                </a:cxn>
                <a:cxn ang="T7">
                  <a:pos x="T2" y="T3"/>
                </a:cxn>
                <a:cxn ang="T8">
                  <a:pos x="T4" y="T5"/>
                </a:cxn>
              </a:cxnLst>
              <a:rect l="T9" t="T10" r="T11" b="T12"/>
              <a:pathLst>
                <a:path w="3371667" h="3933577" stroke="0">
                  <a:moveTo>
                    <a:pt x="2700300" y="3537618"/>
                  </a:moveTo>
                  <a:lnTo>
                    <a:pt x="2700300" y="3537618"/>
                  </a:lnTo>
                  <a:cubicBezTo>
                    <a:pt x="2407957" y="3794590"/>
                    <a:pt x="2051867" y="3933577"/>
                    <a:pt x="1685834" y="3933577"/>
                  </a:cubicBezTo>
                  <a:cubicBezTo>
                    <a:pt x="1607754" y="3933577"/>
                    <a:pt x="1529768" y="3927248"/>
                    <a:pt x="1452441" y="3914637"/>
                  </a:cubicBezTo>
                  <a:lnTo>
                    <a:pt x="1685834" y="1966789"/>
                  </a:lnTo>
                  <a:close/>
                </a:path>
                <a:path w="3371667" h="3933577" fill="none">
                  <a:moveTo>
                    <a:pt x="2700300" y="3537618"/>
                  </a:moveTo>
                  <a:lnTo>
                    <a:pt x="2700300" y="3537618"/>
                  </a:lnTo>
                  <a:cubicBezTo>
                    <a:pt x="2407957" y="3794590"/>
                    <a:pt x="2051867" y="3933577"/>
                    <a:pt x="1685834" y="3933577"/>
                  </a:cubicBezTo>
                  <a:cubicBezTo>
                    <a:pt x="1607754" y="3933577"/>
                    <a:pt x="1529768" y="3927248"/>
                    <a:pt x="1452441" y="39146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cxnSp>
          <p:nvCxnSpPr>
            <p:cNvPr id="21" name="Straight Connector 20">
              <a:extLst>
                <a:ext uri="{FF2B5EF4-FFF2-40B4-BE49-F238E27FC236}">
                  <a16:creationId xmlns:a16="http://schemas.microsoft.com/office/drawing/2014/main" id="{CA573D51-695E-A841-9433-321744D2B999}"/>
                </a:ext>
              </a:extLst>
            </p:cNvPr>
            <p:cNvCxnSpPr>
              <a:cxnSpLocks noChangeShapeType="1"/>
            </p:cNvCxnSpPr>
            <p:nvPr/>
          </p:nvCxnSpPr>
          <p:spPr bwMode="auto">
            <a:xfrm flipV="1">
              <a:off x="1677243" y="2058566"/>
              <a:ext cx="1141117"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3FA1A39B-263C-3B47-8511-01AC88DE8A6B}"/>
                </a:ext>
              </a:extLst>
            </p:cNvPr>
            <p:cNvCxnSpPr>
              <a:cxnSpLocks noChangeShapeType="1"/>
            </p:cNvCxnSpPr>
            <p:nvPr/>
          </p:nvCxnSpPr>
          <p:spPr bwMode="auto">
            <a:xfrm>
              <a:off x="2818360" y="2058566"/>
              <a:ext cx="2821320"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3BB0C105-D09E-F24B-82DA-E9772B818456}"/>
                </a:ext>
              </a:extLst>
            </p:cNvPr>
            <p:cNvCxnSpPr>
              <a:cxnSpLocks noChangeShapeType="1"/>
            </p:cNvCxnSpPr>
            <p:nvPr/>
          </p:nvCxnSpPr>
          <p:spPr bwMode="auto">
            <a:xfrm flipH="1" flipV="1">
              <a:off x="1677243" y="2972452"/>
              <a:ext cx="175135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8E15B104-CD25-EB44-B624-62EEBD189A29}"/>
                </a:ext>
              </a:extLst>
            </p:cNvPr>
            <p:cNvCxnSpPr>
              <a:cxnSpLocks noChangeShapeType="1"/>
            </p:cNvCxnSpPr>
            <p:nvPr/>
          </p:nvCxnSpPr>
          <p:spPr bwMode="auto">
            <a:xfrm flipV="1">
              <a:off x="3428596" y="3199715"/>
              <a:ext cx="2211083"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58BF6415-7287-4041-BCC5-3F8BF9C2050F}"/>
                </a:ext>
              </a:extLst>
            </p:cNvPr>
            <p:cNvCxnSpPr>
              <a:cxnSpLocks noChangeShapeType="1"/>
            </p:cNvCxnSpPr>
            <p:nvPr/>
          </p:nvCxnSpPr>
          <p:spPr bwMode="auto">
            <a:xfrm>
              <a:off x="1860589" y="3003883"/>
              <a:ext cx="990609"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81DC74BA-7387-3347-B4DB-47889E4953D5}"/>
                </a:ext>
              </a:extLst>
            </p:cNvPr>
            <p:cNvCxnSpPr>
              <a:cxnSpLocks noChangeShapeType="1"/>
            </p:cNvCxnSpPr>
            <p:nvPr/>
          </p:nvCxnSpPr>
          <p:spPr bwMode="auto">
            <a:xfrm flipH="1" flipV="1">
              <a:off x="2785522" y="2382536"/>
              <a:ext cx="7388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BA59FB04-1081-AA4B-BCC7-BA60CBBFA562}"/>
                </a:ext>
              </a:extLst>
            </p:cNvPr>
            <p:cNvCxnSpPr>
              <a:cxnSpLocks noChangeShapeType="1"/>
            </p:cNvCxnSpPr>
            <p:nvPr/>
          </p:nvCxnSpPr>
          <p:spPr bwMode="auto">
            <a:xfrm>
              <a:off x="2851198" y="3071578"/>
              <a:ext cx="2588719"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4D74A435-B1A9-3C4B-8325-A1293FD0CFA3}"/>
                </a:ext>
              </a:extLst>
            </p:cNvPr>
            <p:cNvCxnSpPr>
              <a:cxnSpLocks noChangeShapeType="1"/>
            </p:cNvCxnSpPr>
            <p:nvPr/>
          </p:nvCxnSpPr>
          <p:spPr bwMode="auto">
            <a:xfrm flipV="1">
              <a:off x="3811705" y="1981200"/>
              <a:ext cx="990609"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A19C3EE0-6DEE-7E42-A309-A7828BB33D6D}"/>
                </a:ext>
              </a:extLst>
            </p:cNvPr>
            <p:cNvCxnSpPr>
              <a:cxnSpLocks noChangeShapeType="1"/>
            </p:cNvCxnSpPr>
            <p:nvPr/>
          </p:nvCxnSpPr>
          <p:spPr bwMode="auto">
            <a:xfrm>
              <a:off x="4802314" y="1981200"/>
              <a:ext cx="837366"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C668CAE6-B860-9646-BD38-80F6959DE4CF}"/>
                </a:ext>
              </a:extLst>
            </p:cNvPr>
            <p:cNvCxnSpPr>
              <a:cxnSpLocks noChangeShapeType="1"/>
            </p:cNvCxnSpPr>
            <p:nvPr/>
          </p:nvCxnSpPr>
          <p:spPr bwMode="auto">
            <a:xfrm flipV="1">
              <a:off x="4550557" y="2363195"/>
              <a:ext cx="1089123"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3EDF09E0-20A7-554F-9843-10E6F0EC5017}"/>
                </a:ext>
              </a:extLst>
            </p:cNvPr>
            <p:cNvCxnSpPr>
              <a:cxnSpLocks noChangeShapeType="1"/>
            </p:cNvCxnSpPr>
            <p:nvPr/>
          </p:nvCxnSpPr>
          <p:spPr bwMode="auto">
            <a:xfrm flipH="1" flipV="1">
              <a:off x="1524000" y="3352030"/>
              <a:ext cx="1827975"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8DF4F4BA-DC60-414D-9574-8DEAF0D8DB16}"/>
                </a:ext>
              </a:extLst>
            </p:cNvPr>
            <p:cNvCxnSpPr>
              <a:cxnSpLocks noChangeShapeType="1"/>
            </p:cNvCxnSpPr>
            <p:nvPr/>
          </p:nvCxnSpPr>
          <p:spPr bwMode="auto">
            <a:xfrm flipH="1" flipV="1">
              <a:off x="1827751" y="4190967"/>
              <a:ext cx="2714597"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35D9CC3C-BE0A-FC43-A8EC-BE5546C0039E}"/>
                </a:ext>
              </a:extLst>
            </p:cNvPr>
            <p:cNvCxnSpPr>
              <a:cxnSpLocks noChangeShapeType="1"/>
            </p:cNvCxnSpPr>
            <p:nvPr/>
          </p:nvCxnSpPr>
          <p:spPr bwMode="auto">
            <a:xfrm>
              <a:off x="1524000" y="3352030"/>
              <a:ext cx="303751"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28CE7771-8E9D-3843-AB27-0795AAA0D509}"/>
                </a:ext>
              </a:extLst>
            </p:cNvPr>
            <p:cNvCxnSpPr>
              <a:cxnSpLocks noChangeShapeType="1"/>
            </p:cNvCxnSpPr>
            <p:nvPr/>
          </p:nvCxnSpPr>
          <p:spPr bwMode="auto">
            <a:xfrm flipV="1">
              <a:off x="3811705" y="3277081"/>
              <a:ext cx="990609"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8D2E183C-0CE1-B141-A7C0-BFD01A057F03}"/>
                </a:ext>
              </a:extLst>
            </p:cNvPr>
            <p:cNvCxnSpPr>
              <a:cxnSpLocks noChangeShapeType="1"/>
            </p:cNvCxnSpPr>
            <p:nvPr/>
          </p:nvCxnSpPr>
          <p:spPr bwMode="auto">
            <a:xfrm flipH="1" flipV="1">
              <a:off x="2437987" y="3429396"/>
              <a:ext cx="1373718"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5C62CF44-F7A1-0E47-B4C3-C48FE76479CC}"/>
                </a:ext>
              </a:extLst>
            </p:cNvPr>
            <p:cNvCxnSpPr>
              <a:cxnSpLocks noChangeShapeType="1"/>
            </p:cNvCxnSpPr>
            <p:nvPr/>
          </p:nvCxnSpPr>
          <p:spPr bwMode="auto">
            <a:xfrm flipV="1">
              <a:off x="5051335" y="2820138"/>
              <a:ext cx="990609"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E1F49C35-B58C-0E48-9B5A-65D8798ECCF2}"/>
                </a:ext>
              </a:extLst>
            </p:cNvPr>
            <p:cNvCxnSpPr/>
            <p:nvPr/>
          </p:nvCxnSpPr>
          <p:spPr>
            <a:xfrm>
              <a:off x="4419206" y="2699254"/>
              <a:ext cx="837366"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46A2885-994E-374A-A746-CECE39BD4D9D}"/>
                </a:ext>
              </a:extLst>
            </p:cNvPr>
            <p:cNvCxnSpPr/>
            <p:nvPr/>
          </p:nvCxnSpPr>
          <p:spPr>
            <a:xfrm>
              <a:off x="1980995" y="3429396"/>
              <a:ext cx="533615"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09B8E35-2749-4741-BAB5-CD0222F80771}"/>
                </a:ext>
              </a:extLst>
            </p:cNvPr>
            <p:cNvCxnSpPr>
              <a:cxnSpLocks noChangeShapeType="1"/>
            </p:cNvCxnSpPr>
            <p:nvPr/>
          </p:nvCxnSpPr>
          <p:spPr bwMode="auto">
            <a:xfrm>
              <a:off x="4419206" y="2708925"/>
              <a:ext cx="837366"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8CB7B048-981C-954B-BEC2-AF60B95AA858}"/>
                </a:ext>
              </a:extLst>
            </p:cNvPr>
            <p:cNvCxnSpPr>
              <a:cxnSpLocks noChangeShapeType="1"/>
            </p:cNvCxnSpPr>
            <p:nvPr/>
          </p:nvCxnSpPr>
          <p:spPr bwMode="auto">
            <a:xfrm>
              <a:off x="1950892" y="3352030"/>
              <a:ext cx="533616"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534D7E5B-A99D-C84D-8094-8613463A0AAF}"/>
                </a:ext>
              </a:extLst>
            </p:cNvPr>
            <p:cNvCxnSpPr>
              <a:cxnSpLocks noChangeShapeType="1"/>
            </p:cNvCxnSpPr>
            <p:nvPr/>
          </p:nvCxnSpPr>
          <p:spPr bwMode="auto">
            <a:xfrm flipV="1">
              <a:off x="3811705" y="2972452"/>
              <a:ext cx="45425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9BEC46E8-1769-DE40-B6E8-D638D4A1F5D4}"/>
                </a:ext>
              </a:extLst>
            </p:cNvPr>
            <p:cNvCxnSpPr>
              <a:cxnSpLocks noChangeShapeType="1"/>
            </p:cNvCxnSpPr>
            <p:nvPr/>
          </p:nvCxnSpPr>
          <p:spPr bwMode="auto">
            <a:xfrm flipH="1" flipV="1">
              <a:off x="2437987" y="3388294"/>
              <a:ext cx="913987"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4C3E07F7-9ED7-804B-B85A-3451C473577E}"/>
                </a:ext>
              </a:extLst>
            </p:cNvPr>
            <p:cNvCxnSpPr>
              <a:cxnSpLocks noChangeShapeType="1"/>
            </p:cNvCxnSpPr>
            <p:nvPr/>
          </p:nvCxnSpPr>
          <p:spPr bwMode="auto">
            <a:xfrm flipH="1" flipV="1">
              <a:off x="4265962" y="2972452"/>
              <a:ext cx="536352"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 name="Freeform 44">
              <a:extLst>
                <a:ext uri="{FF2B5EF4-FFF2-40B4-BE49-F238E27FC236}">
                  <a16:creationId xmlns:a16="http://schemas.microsoft.com/office/drawing/2014/main" id="{82C03745-6D94-6447-B7C2-C7A9283EDCA0}"/>
                </a:ext>
              </a:extLst>
            </p:cNvPr>
            <p:cNvSpPr>
              <a:spLocks noChangeArrowheads="1"/>
            </p:cNvSpPr>
            <p:nvPr/>
          </p:nvSpPr>
          <p:spPr bwMode="auto">
            <a:xfrm>
              <a:off x="2903191" y="3076413"/>
              <a:ext cx="922198"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0911"/>
                <a:gd name="T40" fmla="*/ 0 h 661644"/>
                <a:gd name="T41" fmla="*/ 920911 w 920911"/>
                <a:gd name="T42" fmla="*/ 661644 h 661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a:solidFill>
                <a:srgbClr val="CCBE7F"/>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46" name="Oval 45">
              <a:extLst>
                <a:ext uri="{FF2B5EF4-FFF2-40B4-BE49-F238E27FC236}">
                  <a16:creationId xmlns:a16="http://schemas.microsoft.com/office/drawing/2014/main" id="{2FFBF866-C835-9C44-B8CD-E691F7776B0E}"/>
                </a:ext>
              </a:extLst>
            </p:cNvPr>
            <p:cNvSpPr>
              <a:spLocks noChangeArrowheads="1"/>
            </p:cNvSpPr>
            <p:nvPr/>
          </p:nvSpPr>
          <p:spPr bwMode="auto">
            <a:xfrm>
              <a:off x="3732348" y="3656658"/>
              <a:ext cx="1532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Arc 46">
              <a:extLst>
                <a:ext uri="{FF2B5EF4-FFF2-40B4-BE49-F238E27FC236}">
                  <a16:creationId xmlns:a16="http://schemas.microsoft.com/office/drawing/2014/main" id="{EAD5C3A9-232D-034E-B4AE-F99F54C4903C}"/>
                </a:ext>
              </a:extLst>
            </p:cNvPr>
            <p:cNvSpPr>
              <a:spLocks noChangeArrowheads="1"/>
            </p:cNvSpPr>
            <p:nvPr/>
          </p:nvSpPr>
          <p:spPr bwMode="auto">
            <a:xfrm rot="7685355" flipH="1">
              <a:off x="4165439" y="3401887"/>
              <a:ext cx="1235439" cy="1198582"/>
            </a:xfrm>
            <a:custGeom>
              <a:avLst/>
              <a:gdLst>
                <a:gd name="T0" fmla="*/ 1218307 w 1235439"/>
                <a:gd name="T1" fmla="*/ 459157 h 1198653"/>
                <a:gd name="T2" fmla="*/ 617720 w 1235439"/>
                <a:gd name="T3" fmla="*/ 599327 h 1198653"/>
                <a:gd name="T4" fmla="*/ 1223325 w 1235439"/>
                <a:gd name="T5" fmla="*/ 717438 h 1198653"/>
                <a:gd name="T6" fmla="*/ 3 60000 65536"/>
                <a:gd name="T7" fmla="*/ 2 60000 65536"/>
                <a:gd name="T8" fmla="*/ 1 60000 65536"/>
                <a:gd name="T9" fmla="*/ 1218307 w 1235439"/>
                <a:gd name="T10" fmla="*/ 459157 h 1198653"/>
                <a:gd name="T11" fmla="*/ 1235439 w 1235439"/>
                <a:gd name="T12" fmla="*/ 717438 h 1198653"/>
              </a:gdLst>
              <a:ahLst/>
              <a:cxnLst>
                <a:cxn ang="T6">
                  <a:pos x="T0" y="T1"/>
                </a:cxn>
                <a:cxn ang="T7">
                  <a:pos x="T2" y="T3"/>
                </a:cxn>
                <a:cxn ang="T8">
                  <a:pos x="T4" y="T5"/>
                </a:cxn>
              </a:cxnLst>
              <a:rect l="T9" t="T10" r="T11" b="T12"/>
              <a:pathLst>
                <a:path w="1235439" h="1198653" stroke="0">
                  <a:moveTo>
                    <a:pt x="1218307" y="459157"/>
                  </a:moveTo>
                  <a:lnTo>
                    <a:pt x="1218306" y="459157"/>
                  </a:lnTo>
                  <a:cubicBezTo>
                    <a:pt x="1229688" y="505062"/>
                    <a:pt x="1235439" y="552112"/>
                    <a:pt x="1235439" y="599327"/>
                  </a:cubicBezTo>
                  <a:cubicBezTo>
                    <a:pt x="1235439" y="638989"/>
                    <a:pt x="1231381" y="678553"/>
                    <a:pt x="1223324" y="717437"/>
                  </a:cubicBezTo>
                  <a:lnTo>
                    <a:pt x="617720" y="599327"/>
                  </a:lnTo>
                  <a:close/>
                </a:path>
                <a:path w="1235439" h="1198653" fill="none">
                  <a:moveTo>
                    <a:pt x="1218307" y="459157"/>
                  </a:moveTo>
                  <a:lnTo>
                    <a:pt x="1218306" y="459157"/>
                  </a:lnTo>
                  <a:cubicBezTo>
                    <a:pt x="1229688" y="505062"/>
                    <a:pt x="1235439" y="552112"/>
                    <a:pt x="1235439" y="599327"/>
                  </a:cubicBezTo>
                  <a:cubicBezTo>
                    <a:pt x="1235439" y="638989"/>
                    <a:pt x="1231381" y="678553"/>
                    <a:pt x="1223324" y="717437"/>
                  </a:cubicBezTo>
                </a:path>
              </a:pathLst>
            </a:custGeom>
            <a:noFill/>
            <a:ln w="9525">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23594" name="Picture 47" descr="latex-image-1.pdf">
              <a:extLst>
                <a:ext uri="{FF2B5EF4-FFF2-40B4-BE49-F238E27FC236}">
                  <a16:creationId xmlns:a16="http://schemas.microsoft.com/office/drawing/2014/main" id="{DF45B21B-ABDD-4C8D-8F77-51FC15139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48" descr="latex-image-1.pdf">
              <a:extLst>
                <a:ext uri="{FF2B5EF4-FFF2-40B4-BE49-F238E27FC236}">
                  <a16:creationId xmlns:a16="http://schemas.microsoft.com/office/drawing/2014/main" id="{D713CFD4-E80A-4F45-9C0C-5235AAF0D9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6" name="Picture 49" descr="latex-image-1.pdf">
              <a:extLst>
                <a:ext uri="{FF2B5EF4-FFF2-40B4-BE49-F238E27FC236}">
                  <a16:creationId xmlns:a16="http://schemas.microsoft.com/office/drawing/2014/main" id="{2DEFF7A9-4D7F-4A9C-B1C2-48CC4FCBD6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7" name="Picture 50" descr="latex-image-1.pdf">
              <a:extLst>
                <a:ext uri="{FF2B5EF4-FFF2-40B4-BE49-F238E27FC236}">
                  <a16:creationId xmlns:a16="http://schemas.microsoft.com/office/drawing/2014/main" id="{3CBAB1FB-C52F-4EC5-A305-783A3000D4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Picture 51" descr="latex-image-1.pdf">
              <a:extLst>
                <a:ext uri="{FF2B5EF4-FFF2-40B4-BE49-F238E27FC236}">
                  <a16:creationId xmlns:a16="http://schemas.microsoft.com/office/drawing/2014/main" id="{6EA9D1BE-3CB3-4566-88FB-5ABC41FA14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9" name="Picture 52" descr="latex-image-1.pdf">
              <a:extLst>
                <a:ext uri="{FF2B5EF4-FFF2-40B4-BE49-F238E27FC236}">
                  <a16:creationId xmlns:a16="http://schemas.microsoft.com/office/drawing/2014/main" id="{EB701165-4DC6-4D9B-9914-8AB683AF400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0" name="Picture 53" descr="latex-image-1.pdf">
              <a:extLst>
                <a:ext uri="{FF2B5EF4-FFF2-40B4-BE49-F238E27FC236}">
                  <a16:creationId xmlns:a16="http://schemas.microsoft.com/office/drawing/2014/main" id="{E1774365-2301-4918-AD57-E9FE68B62BF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1" name="Picture 54" descr="latex-image-1.pdf">
              <a:extLst>
                <a:ext uri="{FF2B5EF4-FFF2-40B4-BE49-F238E27FC236}">
                  <a16:creationId xmlns:a16="http://schemas.microsoft.com/office/drawing/2014/main" id="{190D0659-74A8-437F-A519-1E243134C4C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2" name="Picture 55" descr="latex-image-1.pdf">
              <a:extLst>
                <a:ext uri="{FF2B5EF4-FFF2-40B4-BE49-F238E27FC236}">
                  <a16:creationId xmlns:a16="http://schemas.microsoft.com/office/drawing/2014/main" id="{9BA199CF-5324-415B-86B7-F527E18F824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9" name="Picture 53" descr="latex-image-1.pdf">
            <a:extLst>
              <a:ext uri="{FF2B5EF4-FFF2-40B4-BE49-F238E27FC236}">
                <a16:creationId xmlns:a16="http://schemas.microsoft.com/office/drawing/2014/main" id="{C60D14FC-F912-46DA-A36A-D0575C133D1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78525" y="72072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Footer Placeholder 1">
            <a:extLst>
              <a:ext uri="{FF2B5EF4-FFF2-40B4-BE49-F238E27FC236}">
                <a16:creationId xmlns:a16="http://schemas.microsoft.com/office/drawing/2014/main" id="{93CA5808-A250-464E-86F8-F686BAF3E27F}"/>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pic>
        <p:nvPicPr>
          <p:cNvPr id="23561" name="Picture 2">
            <a:extLst>
              <a:ext uri="{FF2B5EF4-FFF2-40B4-BE49-F238E27FC236}">
                <a16:creationId xmlns:a16="http://schemas.microsoft.com/office/drawing/2014/main" id="{39BA641E-A441-4146-8683-BF057122A4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063" y="1262063"/>
            <a:ext cx="24733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
            <a:extLst>
              <a:ext uri="{FF2B5EF4-FFF2-40B4-BE49-F238E27FC236}">
                <a16:creationId xmlns:a16="http://schemas.microsoft.com/office/drawing/2014/main" id="{E4CCEB30-8C82-4825-829A-29701A9A65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55838" y="1147763"/>
            <a:ext cx="34004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7">
            <a:extLst>
              <a:ext uri="{FF2B5EF4-FFF2-40B4-BE49-F238E27FC236}">
                <a16:creationId xmlns:a16="http://schemas.microsoft.com/office/drawing/2014/main" id="{567097BC-56EF-42C4-BAB7-064FE0AC18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 y="4957763"/>
            <a:ext cx="17732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9">
            <a:extLst>
              <a:ext uri="{FF2B5EF4-FFF2-40B4-BE49-F238E27FC236}">
                <a16:creationId xmlns:a16="http://schemas.microsoft.com/office/drawing/2014/main" id="{F89A3B4A-6FD1-49DD-8686-7EF9B89F9C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050" y="5561013"/>
            <a:ext cx="33528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F3FBBBF8-1AA9-044B-AE35-62292AA18254}"/>
              </a:ext>
            </a:extLst>
          </p:cNvPr>
          <p:cNvSpPr/>
          <p:nvPr/>
        </p:nvSpPr>
        <p:spPr>
          <a:xfrm>
            <a:off x="6502400" y="3819525"/>
            <a:ext cx="763588" cy="69215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66" name="TextBox 13">
            <a:extLst>
              <a:ext uri="{FF2B5EF4-FFF2-40B4-BE49-F238E27FC236}">
                <a16:creationId xmlns:a16="http://schemas.microsoft.com/office/drawing/2014/main" id="{9C6CA7C1-9E52-456B-A598-9BE23F9B0DF1}"/>
              </a:ext>
            </a:extLst>
          </p:cNvPr>
          <p:cNvSpPr txBox="1">
            <a:spLocks noChangeArrowheads="1"/>
          </p:cNvSpPr>
          <p:nvPr/>
        </p:nvSpPr>
        <p:spPr bwMode="auto">
          <a:xfrm>
            <a:off x="3894138" y="5753100"/>
            <a:ext cx="4606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Probability to produce a hadron for a given longitudinally polarized quark</a:t>
            </a:r>
          </a:p>
        </p:txBody>
      </p:sp>
    </p:spTree>
    <p:extLst>
      <p:ext uri="{BB962C8B-B14F-4D97-AF65-F5344CB8AC3E}">
        <p14:creationId xmlns:p14="http://schemas.microsoft.com/office/powerpoint/2010/main" val="3103923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5">
            <a:extLst>
              <a:ext uri="{FF2B5EF4-FFF2-40B4-BE49-F238E27FC236}">
                <a16:creationId xmlns:a16="http://schemas.microsoft.com/office/drawing/2014/main" id="{2A2D77B8-AC2A-DE4A-945D-BDD25263B25F}"/>
              </a:ext>
            </a:extLst>
          </p:cNvPr>
          <p:cNvSpPr>
            <a:spLocks noGrp="1" noChangeArrowheads="1"/>
          </p:cNvSpPr>
          <p:nvPr>
            <p:ph type="sldNum" sz="quarter" idx="1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l" eaLnBrk="0" hangingPunct="0">
              <a:spcBef>
                <a:spcPct val="0"/>
              </a:spcBef>
              <a:buFontTx/>
              <a:buNone/>
            </a:pPr>
            <a:endParaRPr lang="en-US" altLang="en-US" sz="2400"/>
          </a:p>
          <a:p>
            <a:pPr algn="l" eaLnBrk="0" hangingPunct="0">
              <a:spcBef>
                <a:spcPct val="0"/>
              </a:spcBef>
              <a:buFontTx/>
              <a:buNone/>
            </a:pPr>
            <a:endParaRPr lang="en-US" altLang="en-US" sz="2400"/>
          </a:p>
        </p:txBody>
      </p:sp>
      <p:sp>
        <p:nvSpPr>
          <p:cNvPr id="36866" name="Rectangle 2">
            <a:extLst>
              <a:ext uri="{FF2B5EF4-FFF2-40B4-BE49-F238E27FC236}">
                <a16:creationId xmlns:a16="http://schemas.microsoft.com/office/drawing/2014/main" id="{AAE84B80-EBA5-F748-922A-4B6780432EBD}"/>
              </a:ext>
            </a:extLst>
          </p:cNvPr>
          <p:cNvSpPr>
            <a:spLocks noGrp="1" noChangeArrowheads="1"/>
          </p:cNvSpPr>
          <p:nvPr>
            <p:ph type="title"/>
          </p:nvPr>
        </p:nvSpPr>
        <p:spPr>
          <a:xfrm>
            <a:off x="304800" y="168275"/>
            <a:ext cx="8534400" cy="563563"/>
          </a:xfrm>
        </p:spPr>
        <p:txBody>
          <a:bodyPr/>
          <a:lstStyle/>
          <a:p>
            <a:pPr eaLnBrk="1" hangingPunct="1"/>
            <a:r>
              <a:rPr lang="en-US" altLang="en-US" sz="3200"/>
              <a:t>Azimuthal Asymmetries in semi-exclusive limit</a:t>
            </a:r>
          </a:p>
        </p:txBody>
      </p:sp>
      <p:sp>
        <p:nvSpPr>
          <p:cNvPr id="36867" name="Rectangle 3">
            <a:extLst>
              <a:ext uri="{FF2B5EF4-FFF2-40B4-BE49-F238E27FC236}">
                <a16:creationId xmlns:a16="http://schemas.microsoft.com/office/drawing/2014/main" id="{52F6919C-F0AE-ED47-B2AB-DFD3BC465AD5}"/>
              </a:ext>
            </a:extLst>
          </p:cNvPr>
          <p:cNvSpPr>
            <a:spLocks noGrp="1" noChangeArrowheads="1"/>
          </p:cNvSpPr>
          <p:nvPr>
            <p:ph type="body" idx="1"/>
          </p:nvPr>
        </p:nvSpPr>
        <p:spPr>
          <a:xfrm>
            <a:off x="457200" y="1143000"/>
            <a:ext cx="8229600" cy="4525963"/>
          </a:xfrm>
        </p:spPr>
        <p:txBody>
          <a:bodyPr/>
          <a:lstStyle/>
          <a:p>
            <a:pPr eaLnBrk="1" hangingPunct="1"/>
            <a:r>
              <a:rPr lang="en-US" altLang="en-US" sz="2400" dirty="0">
                <a:cs typeface="Arial" panose="020B0604020202020204" pitchFamily="34" charset="0"/>
              </a:rPr>
              <a:t>Higher twists (Berger 1980, Brandenburg et al 1995) </a:t>
            </a:r>
            <a:r>
              <a:rPr lang="en-US" altLang="en-US" sz="2400" dirty="0"/>
              <a:t>z</a:t>
            </a:r>
            <a:r>
              <a:rPr lang="en-US" altLang="en-US" sz="2400" dirty="0">
                <a:cs typeface="Arial" panose="020B0604020202020204" pitchFamily="34" charset="0"/>
              </a:rPr>
              <a:t>→1 dominant contribution </a:t>
            </a:r>
            <a:r>
              <a:rPr lang="en-US" altLang="en-US" sz="2400" dirty="0" err="1">
                <a:cs typeface="Arial" panose="020B0604020202020204" pitchFamily="34" charset="0"/>
              </a:rPr>
              <a:t>u+e</a:t>
            </a:r>
            <a:r>
              <a:rPr lang="en-US" altLang="en-US" sz="2400" dirty="0">
                <a:cs typeface="Arial" panose="020B0604020202020204" pitchFamily="34" charset="0"/>
              </a:rPr>
              <a:t>- →e- </a:t>
            </a:r>
            <a:r>
              <a:rPr lang="en-US" altLang="en-US" sz="2400" dirty="0">
                <a:latin typeface="Symbol" pitchFamily="2" charset="2"/>
                <a:cs typeface="Arial" panose="020B0604020202020204" pitchFamily="34" charset="0"/>
              </a:rPr>
              <a:t>p</a:t>
            </a:r>
            <a:r>
              <a:rPr lang="en-US" altLang="en-US" sz="2400" dirty="0">
                <a:cs typeface="Arial" panose="020B0604020202020204" pitchFamily="34" charset="0"/>
              </a:rPr>
              <a:t>+/</a:t>
            </a:r>
            <a:r>
              <a:rPr lang="en-US" altLang="en-US" sz="2400" dirty="0">
                <a:latin typeface="Symbol" pitchFamily="2" charset="2"/>
                <a:cs typeface="Arial" panose="020B0604020202020204" pitchFamily="34" charset="0"/>
              </a:rPr>
              <a:t>r0 </a:t>
            </a:r>
            <a:r>
              <a:rPr lang="en-US" altLang="en-US" sz="2400" dirty="0">
                <a:cs typeface="Arial" panose="020B0604020202020204" pitchFamily="34" charset="0"/>
              </a:rPr>
              <a:t>d/u</a:t>
            </a:r>
          </a:p>
        </p:txBody>
      </p:sp>
      <p:pic>
        <p:nvPicPr>
          <p:cNvPr id="36868" name="Picture 5" descr="brandcos">
            <a:extLst>
              <a:ext uri="{FF2B5EF4-FFF2-40B4-BE49-F238E27FC236}">
                <a16:creationId xmlns:a16="http://schemas.microsoft.com/office/drawing/2014/main" id="{20916ED0-1579-BA49-88AA-4797904D0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36725"/>
            <a:ext cx="3676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a:extLst>
              <a:ext uri="{FF2B5EF4-FFF2-40B4-BE49-F238E27FC236}">
                <a16:creationId xmlns:a16="http://schemas.microsoft.com/office/drawing/2014/main" id="{D5F22195-E41E-404E-BCA6-84D7209C0684}"/>
              </a:ext>
            </a:extLst>
          </p:cNvPr>
          <p:cNvSpPr txBox="1">
            <a:spLocks noChangeArrowheads="1"/>
          </p:cNvSpPr>
          <p:nvPr/>
        </p:nvSpPr>
        <p:spPr bwMode="auto">
          <a:xfrm>
            <a:off x="76200" y="5013325"/>
            <a:ext cx="9144001" cy="1200150"/>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800" b="1" dirty="0">
                <a:latin typeface="Times New Roman" panose="02020603050405020304" pitchFamily="18" charset="0"/>
              </a:rPr>
              <a:t>Semi-exclusive production of </a:t>
            </a:r>
            <a:r>
              <a:rPr lang="en-US" altLang="en-US" sz="1800" b="1" dirty="0" err="1">
                <a:latin typeface="Times New Roman" panose="02020603050405020304" pitchFamily="18" charset="0"/>
              </a:rPr>
              <a:t>pions</a:t>
            </a:r>
            <a:r>
              <a:rPr lang="en-US" altLang="en-US" sz="1800" b="1" dirty="0">
                <a:latin typeface="Times New Roman" panose="02020603050405020304" pitchFamily="18" charset="0"/>
              </a:rPr>
              <a:t> and even more for VMs will be crucial to understand</a:t>
            </a:r>
            <a:endParaRPr lang="en-US" altLang="en-US" sz="1800" dirty="0"/>
          </a:p>
          <a:p>
            <a:pPr eaLnBrk="1" hangingPunct="1">
              <a:spcBef>
                <a:spcPct val="0"/>
              </a:spcBef>
            </a:pPr>
            <a:r>
              <a:rPr lang="en-US" altLang="en-US" sz="1800" dirty="0"/>
              <a:t>Dominant contribution to meson wave function is the perturbative one gluon exchange and approach is valid at factor ~3 lower Q</a:t>
            </a:r>
            <a:r>
              <a:rPr lang="en-US" altLang="en-US" sz="1800" baseline="30000" dirty="0"/>
              <a:t>2</a:t>
            </a:r>
            <a:r>
              <a:rPr lang="en-US" altLang="en-US" sz="1800" dirty="0"/>
              <a:t> than in case of hard exclusive scattering (</a:t>
            </a:r>
            <a:r>
              <a:rPr lang="en-US" altLang="en-US" sz="1800" dirty="0" err="1"/>
              <a:t>Afanasev</a:t>
            </a:r>
            <a:r>
              <a:rPr lang="en-US" altLang="en-US" sz="1800" dirty="0"/>
              <a:t> &amp; Carlson 1997)</a:t>
            </a:r>
          </a:p>
        </p:txBody>
      </p:sp>
      <p:pic>
        <p:nvPicPr>
          <p:cNvPr id="36870" name="Picture 2">
            <a:extLst>
              <a:ext uri="{FF2B5EF4-FFF2-40B4-BE49-F238E27FC236}">
                <a16:creationId xmlns:a16="http://schemas.microsoft.com/office/drawing/2014/main" id="{FDE84675-0196-9E4A-A1B7-CFC526EAD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38400"/>
            <a:ext cx="5080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221C2E3-BA8C-1040-9FB7-D05DB4D0616A}"/>
              </a:ext>
            </a:extLst>
          </p:cNvPr>
          <p:cNvSpPr>
            <a:spLocks noGrp="1"/>
          </p:cNvSpPr>
          <p:nvPr>
            <p:ph type="ftr" sz="quarter" idx="10"/>
          </p:nvPr>
        </p:nvSpPr>
        <p:spPr>
          <a:xfrm>
            <a:off x="3124200" y="6565900"/>
            <a:ext cx="3429000" cy="292100"/>
          </a:xfrm>
        </p:spPr>
        <p:txBody>
          <a:bodyPr/>
          <a:lstStyle/>
          <a:p>
            <a:pPr>
              <a:defRPr/>
            </a:pPr>
            <a:r>
              <a:rPr lang="fi-FI"/>
              <a:t>H.Avakian, LNF-INFN, Dec 15</a:t>
            </a:r>
            <a:endParaRPr lang="en-US" dirty="0"/>
          </a:p>
        </p:txBody>
      </p:sp>
    </p:spTree>
    <p:extLst>
      <p:ext uri="{BB962C8B-B14F-4D97-AF65-F5344CB8AC3E}">
        <p14:creationId xmlns:p14="http://schemas.microsoft.com/office/powerpoint/2010/main" val="2025585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1E08F9D-3D5C-4C41-B6D9-5775EBD50396}"/>
              </a:ext>
            </a:extLst>
          </p:cNvPr>
          <p:cNvSpPr>
            <a:spLocks noGrp="1" noChangeArrowheads="1"/>
          </p:cNvSpPr>
          <p:nvPr>
            <p:ph type="title"/>
          </p:nvPr>
        </p:nvSpPr>
        <p:spPr/>
        <p:txBody>
          <a:bodyPr/>
          <a:lstStyle/>
          <a:p>
            <a:r>
              <a:rPr lang="en-US" altLang="en-US"/>
              <a:t> B2B SSA  ep</a:t>
            </a:r>
            <a:r>
              <a:rPr lang="en-US" altLang="en-US">
                <a:sym typeface="Wingdings" panose="05000000000000000000" pitchFamily="2" charset="2"/>
              </a:rPr>
              <a:t>p</a:t>
            </a:r>
            <a:r>
              <a:rPr lang="en-US" altLang="en-US">
                <a:latin typeface="Symbol" panose="05050102010706020507" pitchFamily="18" charset="2"/>
              </a:rPr>
              <a:t>p+</a:t>
            </a:r>
            <a:r>
              <a:rPr lang="en-US" altLang="en-US"/>
              <a:t>X:  SF ratio</a:t>
            </a:r>
          </a:p>
        </p:txBody>
      </p:sp>
      <p:sp>
        <p:nvSpPr>
          <p:cNvPr id="43010" name="Footer Placeholder 2">
            <a:extLst>
              <a:ext uri="{FF2B5EF4-FFF2-40B4-BE49-F238E27FC236}">
                <a16:creationId xmlns:a16="http://schemas.microsoft.com/office/drawing/2014/main" id="{948059AA-E083-4F1D-92AD-024A81E5E33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3011" name="Slide Number Placeholder 3">
            <a:extLst>
              <a:ext uri="{FF2B5EF4-FFF2-40B4-BE49-F238E27FC236}">
                <a16:creationId xmlns:a16="http://schemas.microsoft.com/office/drawing/2014/main" id="{BD1A2394-2533-4E06-B3A4-68FF879F113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3D82374-3C2B-4FA4-BE36-7E7CEC6BD761}" type="slidenum">
              <a:rPr lang="en-US" altLang="en-US" sz="1400"/>
              <a:pPr>
                <a:spcBef>
                  <a:spcPct val="0"/>
                </a:spcBef>
                <a:buFontTx/>
                <a:buNone/>
              </a:pPr>
              <a:t>79</a:t>
            </a:fld>
            <a:endParaRPr lang="en-US" altLang="en-US" sz="1400"/>
          </a:p>
        </p:txBody>
      </p:sp>
      <p:sp>
        <p:nvSpPr>
          <p:cNvPr id="43012" name="TextBox 8">
            <a:extLst>
              <a:ext uri="{FF2B5EF4-FFF2-40B4-BE49-F238E27FC236}">
                <a16:creationId xmlns:a16="http://schemas.microsoft.com/office/drawing/2014/main" id="{AB97E97D-68AB-4F01-8B03-B3A93738E514}"/>
              </a:ext>
            </a:extLst>
          </p:cNvPr>
          <p:cNvSpPr txBox="1">
            <a:spLocks noChangeArrowheads="1"/>
          </p:cNvSpPr>
          <p:nvPr/>
        </p:nvSpPr>
        <p:spPr bwMode="auto">
          <a:xfrm>
            <a:off x="-6350" y="4846638"/>
            <a:ext cx="9150350" cy="156845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t>No indication for a significant P</a:t>
            </a:r>
            <a:r>
              <a:rPr lang="en-US" altLang="en-US" sz="2400" baseline="-25000" dirty="0"/>
              <a:t>T</a:t>
            </a:r>
            <a:r>
              <a:rPr lang="en-US" altLang="en-US" sz="2400" dirty="0"/>
              <a:t>-dependence for the sample integrated up to z=0.7 </a:t>
            </a:r>
          </a:p>
          <a:p>
            <a:pPr>
              <a:spcBef>
                <a:spcPct val="0"/>
              </a:spcBef>
              <a:buFontTx/>
              <a:buNone/>
            </a:pPr>
            <a:r>
              <a:rPr lang="en-US" altLang="en-US" sz="2400" dirty="0"/>
              <a:t>The long range correlation observed between hadrons in target and current fragmentation is directly related to the ratio( &gt;16%)</a:t>
            </a:r>
          </a:p>
        </p:txBody>
      </p:sp>
      <p:sp>
        <p:nvSpPr>
          <p:cNvPr id="43013" name="TextBox 6">
            <a:extLst>
              <a:ext uri="{FF2B5EF4-FFF2-40B4-BE49-F238E27FC236}">
                <a16:creationId xmlns:a16="http://schemas.microsoft.com/office/drawing/2014/main" id="{C7572A98-43C5-46E7-9C51-5328BE1E4493}"/>
              </a:ext>
            </a:extLst>
          </p:cNvPr>
          <p:cNvSpPr txBox="1">
            <a:spLocks noChangeArrowheads="1"/>
          </p:cNvSpPr>
          <p:nvPr/>
        </p:nvSpPr>
        <p:spPr bwMode="auto">
          <a:xfrm>
            <a:off x="5410200" y="862013"/>
            <a:ext cx="2617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Open circles T.Hayward</a:t>
            </a:r>
          </a:p>
          <a:p>
            <a:pPr>
              <a:spcBef>
                <a:spcPct val="0"/>
              </a:spcBef>
              <a:buFontTx/>
              <a:buNone/>
            </a:pPr>
            <a:r>
              <a:rPr lang="en-US" altLang="en-US" sz="1800"/>
              <a:t>Crosses 0.2&lt;z&lt;0.7</a:t>
            </a:r>
          </a:p>
        </p:txBody>
      </p:sp>
      <p:pic>
        <p:nvPicPr>
          <p:cNvPr id="43014" name="Picture 12">
            <a:extLst>
              <a:ext uri="{FF2B5EF4-FFF2-40B4-BE49-F238E27FC236}">
                <a16:creationId xmlns:a16="http://schemas.microsoft.com/office/drawing/2014/main" id="{BF72D9EB-6B9F-4C79-B344-496FF790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863" y="1798638"/>
            <a:ext cx="339883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a:extLst>
              <a:ext uri="{FF2B5EF4-FFF2-40B4-BE49-F238E27FC236}">
                <a16:creationId xmlns:a16="http://schemas.microsoft.com/office/drawing/2014/main" id="{DE79076F-CE7B-4051-8E07-3D6D1F47B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022350"/>
            <a:ext cx="52403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EB853A52-0471-8948-8B7B-D5265C21BE1F}"/>
              </a:ext>
            </a:extLst>
          </p:cNvPr>
          <p:cNvSpPr/>
          <p:nvPr/>
        </p:nvSpPr>
        <p:spPr>
          <a:xfrm>
            <a:off x="6553200" y="3127375"/>
            <a:ext cx="1077913"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Arrow Connector 14">
            <a:extLst>
              <a:ext uri="{FF2B5EF4-FFF2-40B4-BE49-F238E27FC236}">
                <a16:creationId xmlns:a16="http://schemas.microsoft.com/office/drawing/2014/main" id="{6F67BDEE-DCF3-154E-A6D7-1156578D9FFD}"/>
              </a:ext>
            </a:extLst>
          </p:cNvPr>
          <p:cNvCxnSpPr>
            <a:cxnSpLocks/>
          </p:cNvCxnSpPr>
          <p:nvPr/>
        </p:nvCxnSpPr>
        <p:spPr>
          <a:xfrm>
            <a:off x="7202488" y="3943350"/>
            <a:ext cx="0" cy="20764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DCE43A4-98B3-4226-A448-849B402AE735}"/>
              </a:ext>
            </a:extLst>
          </p:cNvPr>
          <p:cNvSpPr txBox="1"/>
          <p:nvPr/>
        </p:nvSpPr>
        <p:spPr>
          <a:xfrm>
            <a:off x="1117803" y="1220274"/>
            <a:ext cx="3429000" cy="461665"/>
          </a:xfrm>
          <a:prstGeom prst="rect">
            <a:avLst/>
          </a:prstGeom>
          <a:noFill/>
        </p:spPr>
        <p:txBody>
          <a:bodyPr wrap="square" rtlCol="0">
            <a:spAutoFit/>
          </a:bodyPr>
          <a:lstStyle/>
          <a:p>
            <a:r>
              <a:rPr lang="en-US" dirty="0"/>
              <a:t>preliminary</a:t>
            </a:r>
          </a:p>
        </p:txBody>
      </p:sp>
    </p:spTree>
    <p:extLst>
      <p:ext uri="{BB962C8B-B14F-4D97-AF65-F5344CB8AC3E}">
        <p14:creationId xmlns:p14="http://schemas.microsoft.com/office/powerpoint/2010/main" val="323360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r>
              <a:rPr lang="en-US" altLang="en-US" sz="2800"/>
              <a:t>Extracting the average transverse momenta</a:t>
            </a:r>
          </a:p>
        </p:txBody>
      </p:sp>
      <p:sp>
        <p:nvSpPr>
          <p:cNvPr id="22532" name="Footer Placeholder 3"/>
          <p:cNvSpPr>
            <a:spLocks noGrp="1"/>
          </p:cNvSpPr>
          <p:nvPr>
            <p:ph type="ftr" sz="quarter" idx="10"/>
          </p:nvPr>
        </p:nvSpPr>
        <p:spPr>
          <a:xfrm>
            <a:off x="3124200" y="6565900"/>
            <a:ext cx="4038600" cy="2190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i-FI" altLang="en-US" sz="1400"/>
              <a:t>H.Avakian, LNF-INFN, Dec 15</a:t>
            </a:r>
            <a:endParaRPr lang="en-US" altLang="en-US" sz="1400" dirty="0"/>
          </a:p>
        </p:txBody>
      </p:sp>
      <p:pic>
        <p:nvPicPr>
          <p:cNvPr id="22533" name="Picture 4" descr="Screen Shot 2016-08-16 at 5.03.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815470"/>
            <a:ext cx="4800600" cy="303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5" descr="Screen Shot 2016-08-16 at 5.0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38353"/>
            <a:ext cx="5181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TextBox 8"/>
          <p:cNvSpPr txBox="1">
            <a:spLocks noChangeArrowheads="1"/>
          </p:cNvSpPr>
          <p:nvPr/>
        </p:nvSpPr>
        <p:spPr bwMode="auto">
          <a:xfrm>
            <a:off x="4601044" y="5253471"/>
            <a:ext cx="44958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endParaRPr lang="en-US" altLang="en-US" sz="1400" dirty="0"/>
          </a:p>
          <a:p>
            <a:pPr eaLnBrk="1" hangingPunct="1">
              <a:spcBef>
                <a:spcPct val="0"/>
              </a:spcBef>
            </a:pPr>
            <a:r>
              <a:rPr lang="en-US" altLang="en-US" sz="1400" dirty="0"/>
              <a:t>Extraction very sensitive to input (replicas)</a:t>
            </a:r>
          </a:p>
          <a:p>
            <a:pPr eaLnBrk="1" hangingPunct="1">
              <a:spcBef>
                <a:spcPct val="0"/>
              </a:spcBef>
            </a:pPr>
            <a:r>
              <a:rPr lang="en-US" altLang="en-US" sz="1400" dirty="0"/>
              <a:t>Most sensitive to parameters is the large P</a:t>
            </a:r>
            <a:r>
              <a:rPr lang="en-US" altLang="en-US" sz="1400" baseline="-25000" dirty="0"/>
              <a:t>T</a:t>
            </a:r>
            <a:r>
              <a:rPr lang="en-US" altLang="en-US" sz="1400" dirty="0"/>
              <a:t> region</a:t>
            </a:r>
          </a:p>
          <a:p>
            <a:pPr eaLnBrk="1" hangingPunct="1">
              <a:spcBef>
                <a:spcPct val="0"/>
              </a:spcBef>
            </a:pPr>
            <a:r>
              <a:rPr lang="en-US" altLang="en-US" sz="1400" i="1" u="sng" dirty="0">
                <a:solidFill>
                  <a:srgbClr val="C00000"/>
                </a:solidFill>
              </a:rPr>
              <a:t>Large </a:t>
            </a:r>
            <a:r>
              <a:rPr lang="en-US" altLang="en-US" sz="1400" i="1" u="sng" dirty="0" err="1">
                <a:solidFill>
                  <a:srgbClr val="C00000"/>
                </a:solidFill>
              </a:rPr>
              <a:t>k</a:t>
            </a:r>
            <a:r>
              <a:rPr lang="en-US" altLang="en-US" sz="1400" i="1" u="sng" baseline="-25000" dirty="0" err="1">
                <a:solidFill>
                  <a:srgbClr val="C00000"/>
                </a:solidFill>
              </a:rPr>
              <a:t>T</a:t>
            </a:r>
            <a:r>
              <a:rPr lang="en-US" altLang="en-US" sz="1400" i="1" u="sng" dirty="0">
                <a:solidFill>
                  <a:srgbClr val="C00000"/>
                </a:solidFill>
              </a:rPr>
              <a:t>-behavior of f1,g1 practically unknown!!!</a:t>
            </a:r>
          </a:p>
          <a:p>
            <a:pPr eaLnBrk="1" hangingPunct="1">
              <a:spcBef>
                <a:spcPct val="0"/>
              </a:spcBef>
            </a:pPr>
            <a:r>
              <a:rPr lang="en-US" altLang="en-US" sz="1400" i="1" u="sng" dirty="0">
                <a:solidFill>
                  <a:srgbClr val="C00000"/>
                </a:solidFill>
              </a:rPr>
              <a:t>Requires wider </a:t>
            </a:r>
            <a:r>
              <a:rPr lang="en-US" altLang="en-US" sz="1400" i="1" u="sng" dirty="0" err="1">
                <a:solidFill>
                  <a:srgbClr val="C00000"/>
                </a:solidFill>
              </a:rPr>
              <a:t>k</a:t>
            </a:r>
            <a:r>
              <a:rPr lang="en-US" altLang="en-US" sz="1400" i="1" u="sng" baseline="-25000" dirty="0" err="1">
                <a:solidFill>
                  <a:srgbClr val="C00000"/>
                </a:solidFill>
              </a:rPr>
              <a:t>T</a:t>
            </a:r>
            <a:r>
              <a:rPr lang="en-US" altLang="en-US" sz="1400" i="1" u="sng" dirty="0">
                <a:solidFill>
                  <a:srgbClr val="C00000"/>
                </a:solidFill>
              </a:rPr>
              <a:t> for LUND-MC</a:t>
            </a:r>
          </a:p>
          <a:p>
            <a:pPr eaLnBrk="1" hangingPunct="1">
              <a:spcBef>
                <a:spcPct val="0"/>
              </a:spcBef>
              <a:buFontTx/>
              <a:buNone/>
            </a:pPr>
            <a:endParaRPr lang="en-US" altLang="en-US" sz="1800" dirty="0"/>
          </a:p>
        </p:txBody>
      </p:sp>
      <p:sp>
        <p:nvSpPr>
          <p:cNvPr id="22536" name="Slide Number Placeholder 12"/>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31F0AAD-D3D0-6D42-9AA0-410BB9E0AF42}" type="slidenum">
              <a:rPr lang="en-US" altLang="en-US" sz="1400"/>
              <a:pPr>
                <a:spcBef>
                  <a:spcPct val="0"/>
                </a:spcBef>
                <a:buFontTx/>
                <a:buNone/>
              </a:pPr>
              <a:t>8</a:t>
            </a:fld>
            <a:endParaRPr lang="en-US" altLang="en-US" sz="1400"/>
          </a:p>
        </p:txBody>
      </p:sp>
      <p:pic>
        <p:nvPicPr>
          <p:cNvPr id="22538" name="Picture 1" descr="Screen Shot 2017-09-15 at 9.51.0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4172" y="3893981"/>
            <a:ext cx="3005028" cy="1656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244B050-AE67-4A35-8868-188812B3F3E7}"/>
              </a:ext>
            </a:extLst>
          </p:cNvPr>
          <p:cNvPicPr>
            <a:picLocks noChangeAspect="1"/>
          </p:cNvPicPr>
          <p:nvPr/>
        </p:nvPicPr>
        <p:blipFill>
          <a:blip r:embed="rId5"/>
          <a:stretch>
            <a:fillRect/>
          </a:stretch>
        </p:blipFill>
        <p:spPr>
          <a:xfrm>
            <a:off x="5638800" y="1870711"/>
            <a:ext cx="3287454" cy="2023269"/>
          </a:xfrm>
          <a:prstGeom prst="rect">
            <a:avLst/>
          </a:prstGeom>
        </p:spPr>
      </p:pic>
      <p:sp>
        <p:nvSpPr>
          <p:cNvPr id="20" name="TextBox 19">
            <a:extLst>
              <a:ext uri="{FF2B5EF4-FFF2-40B4-BE49-F238E27FC236}">
                <a16:creationId xmlns:a16="http://schemas.microsoft.com/office/drawing/2014/main" id="{818D92F2-94EE-45DD-BF3B-E6D8FBEC8DB6}"/>
              </a:ext>
            </a:extLst>
          </p:cNvPr>
          <p:cNvSpPr txBox="1"/>
          <p:nvPr/>
        </p:nvSpPr>
        <p:spPr>
          <a:xfrm>
            <a:off x="19850" y="1034444"/>
            <a:ext cx="3790150" cy="584775"/>
          </a:xfrm>
          <a:prstGeom prst="rect">
            <a:avLst/>
          </a:prstGeom>
          <a:noFill/>
        </p:spPr>
        <p:txBody>
          <a:bodyPr wrap="square">
            <a:spAutoFit/>
          </a:bodyPr>
          <a:lstStyle/>
          <a:p>
            <a:r>
              <a:rPr lang="en-US" sz="1600" dirty="0" err="1"/>
              <a:t>Echevarria,Kang&amp;Terry</a:t>
            </a:r>
            <a:r>
              <a:rPr lang="en-US" sz="1600" dirty="0"/>
              <a:t>: </a:t>
            </a:r>
            <a:r>
              <a:rPr lang="en-US" sz="1200" u="sng" dirty="0">
                <a:latin typeface="Lucida Grande"/>
                <a:hlinkClick r:id="rId6"/>
              </a:rPr>
              <a:t>JHEP01(2021)126</a:t>
            </a:r>
            <a:endParaRPr lang="en-US" sz="1200" dirty="0"/>
          </a:p>
          <a:p>
            <a:endParaRPr lang="en-US" sz="1600" dirty="0"/>
          </a:p>
        </p:txBody>
      </p:sp>
      <p:sp>
        <p:nvSpPr>
          <p:cNvPr id="22" name="TextBox 21">
            <a:extLst>
              <a:ext uri="{FF2B5EF4-FFF2-40B4-BE49-F238E27FC236}">
                <a16:creationId xmlns:a16="http://schemas.microsoft.com/office/drawing/2014/main" id="{F7509762-9502-4060-B38C-C4B47E318B19}"/>
              </a:ext>
            </a:extLst>
          </p:cNvPr>
          <p:cNvSpPr txBox="1"/>
          <p:nvPr/>
        </p:nvSpPr>
        <p:spPr>
          <a:xfrm>
            <a:off x="-26894" y="765616"/>
            <a:ext cx="4598894" cy="338554"/>
          </a:xfrm>
          <a:prstGeom prst="rect">
            <a:avLst/>
          </a:prstGeom>
          <a:noFill/>
        </p:spPr>
        <p:txBody>
          <a:bodyPr wrap="square">
            <a:spAutoFit/>
          </a:bodyPr>
          <a:lstStyle/>
          <a:p>
            <a:r>
              <a:rPr lang="en-US" sz="1600" dirty="0" err="1"/>
              <a:t>Sivers</a:t>
            </a:r>
            <a:r>
              <a:rPr lang="en-US" sz="1600" dirty="0"/>
              <a:t> functions at NLO+NNLL</a:t>
            </a:r>
          </a:p>
        </p:txBody>
      </p:sp>
      <p:pic>
        <p:nvPicPr>
          <p:cNvPr id="12" name="Picture 11">
            <a:extLst>
              <a:ext uri="{FF2B5EF4-FFF2-40B4-BE49-F238E27FC236}">
                <a16:creationId xmlns:a16="http://schemas.microsoft.com/office/drawing/2014/main" id="{EA14F7FF-36DA-49A6-AEE8-F7BDA1AB715B}"/>
              </a:ext>
            </a:extLst>
          </p:cNvPr>
          <p:cNvPicPr>
            <a:picLocks noChangeAspect="1"/>
          </p:cNvPicPr>
          <p:nvPr/>
        </p:nvPicPr>
        <p:blipFill>
          <a:blip r:embed="rId7"/>
          <a:stretch>
            <a:fillRect/>
          </a:stretch>
        </p:blipFill>
        <p:spPr>
          <a:xfrm>
            <a:off x="700347" y="1576414"/>
            <a:ext cx="3505200" cy="3335202"/>
          </a:xfrm>
          <a:prstGeom prst="rect">
            <a:avLst/>
          </a:prstGeom>
        </p:spPr>
      </p:pic>
      <p:sp>
        <p:nvSpPr>
          <p:cNvPr id="13" name="TextBox 12">
            <a:extLst>
              <a:ext uri="{FF2B5EF4-FFF2-40B4-BE49-F238E27FC236}">
                <a16:creationId xmlns:a16="http://schemas.microsoft.com/office/drawing/2014/main" id="{AEEFCF40-64FC-47BD-A971-CE47ADC8F2EC}"/>
              </a:ext>
            </a:extLst>
          </p:cNvPr>
          <p:cNvSpPr txBox="1"/>
          <p:nvPr/>
        </p:nvSpPr>
        <p:spPr>
          <a:xfrm>
            <a:off x="0" y="4990382"/>
            <a:ext cx="5085587" cy="1077218"/>
          </a:xfrm>
          <a:prstGeom prst="rect">
            <a:avLst/>
          </a:prstGeom>
          <a:noFill/>
        </p:spPr>
        <p:txBody>
          <a:bodyPr wrap="square" rtlCol="0">
            <a:spAutoFit/>
          </a:bodyPr>
          <a:lstStyle/>
          <a:p>
            <a:r>
              <a:rPr lang="en-US" sz="1600" dirty="0"/>
              <a:t>Fits even for COMPASS include only the small fraction of the low P</a:t>
            </a:r>
            <a:r>
              <a:rPr lang="en-US" sz="1100" dirty="0"/>
              <a:t>T</a:t>
            </a:r>
            <a:r>
              <a:rPr lang="en-US" sz="1600" dirty="0"/>
              <a:t>-data, with trivial linear dependence</a:t>
            </a:r>
          </a:p>
          <a:p>
            <a:r>
              <a:rPr lang="en-US" sz="1600" dirty="0"/>
              <a:t>What exactly we learn about high P</a:t>
            </a:r>
            <a:r>
              <a:rPr lang="en-US" sz="1600" baseline="-25000" dirty="0"/>
              <a:t>T</a:t>
            </a:r>
            <a:r>
              <a:rPr lang="en-US" sz="1600" dirty="0"/>
              <a:t>, and can we extrapolate?</a:t>
            </a:r>
          </a:p>
        </p:txBody>
      </p:sp>
      <p:sp>
        <p:nvSpPr>
          <p:cNvPr id="31" name="Oval 30">
            <a:extLst>
              <a:ext uri="{FF2B5EF4-FFF2-40B4-BE49-F238E27FC236}">
                <a16:creationId xmlns:a16="http://schemas.microsoft.com/office/drawing/2014/main" id="{256F4E5A-35EC-4B3B-8E6C-F6E0EF031A99}"/>
              </a:ext>
            </a:extLst>
          </p:cNvPr>
          <p:cNvSpPr/>
          <p:nvPr/>
        </p:nvSpPr>
        <p:spPr>
          <a:xfrm>
            <a:off x="2985215" y="1748604"/>
            <a:ext cx="1159457" cy="2913722"/>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F7BE65F-E6C5-44B1-BBA2-90A48F0B4B69}"/>
              </a:ext>
            </a:extLst>
          </p:cNvPr>
          <p:cNvCxnSpPr/>
          <p:nvPr/>
        </p:nvCxnSpPr>
        <p:spPr>
          <a:xfrm>
            <a:off x="7467600" y="3124200"/>
            <a:ext cx="0" cy="1143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C07971FE-75DB-BA45-B652-BD1B91C6E48B}"/>
              </a:ext>
            </a:extLst>
          </p:cNvPr>
          <p:cNvSpPr/>
          <p:nvPr/>
        </p:nvSpPr>
        <p:spPr>
          <a:xfrm>
            <a:off x="7367560" y="2057400"/>
            <a:ext cx="246030" cy="34925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3" name="Oval 22">
            <a:extLst>
              <a:ext uri="{FF2B5EF4-FFF2-40B4-BE49-F238E27FC236}">
                <a16:creationId xmlns:a16="http://schemas.microsoft.com/office/drawing/2014/main" id="{424CE6F4-BB00-6F4A-83D6-ADCF94414CEE}"/>
              </a:ext>
            </a:extLst>
          </p:cNvPr>
          <p:cNvSpPr/>
          <p:nvPr/>
        </p:nvSpPr>
        <p:spPr>
          <a:xfrm>
            <a:off x="7396392" y="2133600"/>
            <a:ext cx="135102" cy="1460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BA785034-9901-4F74-B665-C883B178CB3B}"/>
              </a:ext>
            </a:extLst>
          </p:cNvPr>
          <p:cNvSpPr txBox="1"/>
          <p:nvPr/>
        </p:nvSpPr>
        <p:spPr>
          <a:xfrm flipH="1">
            <a:off x="7731851" y="1610545"/>
            <a:ext cx="1346803" cy="338554"/>
          </a:xfrm>
          <a:prstGeom prst="rect">
            <a:avLst/>
          </a:prstGeom>
          <a:noFill/>
        </p:spPr>
        <p:txBody>
          <a:bodyPr wrap="square" rtlCol="0">
            <a:spAutoFit/>
          </a:bodyPr>
          <a:lstStyle/>
          <a:p>
            <a:r>
              <a:rPr lang="en-US" sz="1600" dirty="0"/>
              <a:t>LUND-MC</a:t>
            </a:r>
          </a:p>
        </p:txBody>
      </p:sp>
      <p:cxnSp>
        <p:nvCxnSpPr>
          <p:cNvPr id="4" name="Straight Arrow Connector 3">
            <a:extLst>
              <a:ext uri="{FF2B5EF4-FFF2-40B4-BE49-F238E27FC236}">
                <a16:creationId xmlns:a16="http://schemas.microsoft.com/office/drawing/2014/main" id="{EA05DEC3-C744-4DA3-A261-6EBEE6DBF700}"/>
              </a:ext>
            </a:extLst>
          </p:cNvPr>
          <p:cNvCxnSpPr/>
          <p:nvPr/>
        </p:nvCxnSpPr>
        <p:spPr>
          <a:xfrm flipH="1">
            <a:off x="7547210" y="1764912"/>
            <a:ext cx="246030" cy="2767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098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A7ED62E-164A-B34D-BE30-BDD4273E2A90}"/>
              </a:ext>
            </a:extLst>
          </p:cNvPr>
          <p:cNvPicPr>
            <a:picLocks noChangeAspect="1"/>
          </p:cNvPicPr>
          <p:nvPr/>
        </p:nvPicPr>
        <p:blipFill>
          <a:blip r:embed="rId2"/>
          <a:stretch>
            <a:fillRect/>
          </a:stretch>
        </p:blipFill>
        <p:spPr>
          <a:xfrm>
            <a:off x="6877699" y="4421736"/>
            <a:ext cx="2232413" cy="1694307"/>
          </a:xfrm>
          <a:prstGeom prst="rect">
            <a:avLst/>
          </a:prstGeom>
        </p:spPr>
      </p:pic>
      <p:pic>
        <p:nvPicPr>
          <p:cNvPr id="19458" name="Picture 6" descr="Screen Shot 2016-08-16 at 5.05.48 PM.png">
            <a:extLst>
              <a:ext uri="{FF2B5EF4-FFF2-40B4-BE49-F238E27FC236}">
                <a16:creationId xmlns:a16="http://schemas.microsoft.com/office/drawing/2014/main" id="{07443CC0-EBB2-0D46-A1BF-7050D913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205" y="857694"/>
            <a:ext cx="2379595" cy="1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294E349E-9B7A-1241-89BB-2C045AD818C0}"/>
              </a:ext>
            </a:extLst>
          </p:cNvPr>
          <p:cNvSpPr>
            <a:spLocks noGrp="1" noChangeArrowheads="1"/>
          </p:cNvSpPr>
          <p:nvPr>
            <p:ph type="title"/>
          </p:nvPr>
        </p:nvSpPr>
        <p:spPr/>
        <p:txBody>
          <a:bodyPr/>
          <a:lstStyle/>
          <a:p>
            <a:r>
              <a:rPr lang="en-US" altLang="en-US" sz="2800" dirty="0"/>
              <a:t>Limitations of current TMD theory</a:t>
            </a:r>
          </a:p>
        </p:txBody>
      </p:sp>
      <p:sp>
        <p:nvSpPr>
          <p:cNvPr id="19460" name="Footer Placeholder 3">
            <a:extLst>
              <a:ext uri="{FF2B5EF4-FFF2-40B4-BE49-F238E27FC236}">
                <a16:creationId xmlns:a16="http://schemas.microsoft.com/office/drawing/2014/main" id="{94363773-A08C-BF41-99D1-B72CA9A7A48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pic>
        <p:nvPicPr>
          <p:cNvPr id="19461" name="Picture 4" descr="Screen Shot 2016-08-16 at 5.03.49 PM.png">
            <a:extLst>
              <a:ext uri="{FF2B5EF4-FFF2-40B4-BE49-F238E27FC236}">
                <a16:creationId xmlns:a16="http://schemas.microsoft.com/office/drawing/2014/main" id="{CA6EAC5D-EB18-DE4E-B2D9-65EA2E034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15975"/>
            <a:ext cx="58674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Screen Shot 2016-08-16 at 5.04.44 PM.png">
            <a:extLst>
              <a:ext uri="{FF2B5EF4-FFF2-40B4-BE49-F238E27FC236}">
                <a16:creationId xmlns:a16="http://schemas.microsoft.com/office/drawing/2014/main" id="{8E46032D-8315-BD4F-B1C4-D4C38F241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096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8">
            <a:extLst>
              <a:ext uri="{FF2B5EF4-FFF2-40B4-BE49-F238E27FC236}">
                <a16:creationId xmlns:a16="http://schemas.microsoft.com/office/drawing/2014/main" id="{6EB53DE9-C883-C14E-92C7-B21300105E64}"/>
              </a:ext>
            </a:extLst>
          </p:cNvPr>
          <p:cNvSpPr txBox="1">
            <a:spLocks noChangeArrowheads="1"/>
          </p:cNvSpPr>
          <p:nvPr/>
        </p:nvSpPr>
        <p:spPr bwMode="auto">
          <a:xfrm>
            <a:off x="1102146" y="5224588"/>
            <a:ext cx="5146253" cy="1015663"/>
          </a:xfrm>
          <a:prstGeom prst="rect">
            <a:avLst/>
          </a:prstGeom>
          <a:solidFill>
            <a:schemeClr val="bg1"/>
          </a:solidFill>
          <a:ln>
            <a:solidFill>
              <a:srgbClr val="C00000"/>
            </a:solid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2000" dirty="0"/>
              <a:t>Crucial to extend the theory to large </a:t>
            </a:r>
            <a:r>
              <a:rPr lang="en-US" altLang="en-US" sz="2000" dirty="0" err="1"/>
              <a:t>q</a:t>
            </a:r>
            <a:r>
              <a:rPr lang="en-US" altLang="en-US" sz="2000" baseline="-25000" dirty="0" err="1"/>
              <a:t>T</a:t>
            </a:r>
            <a:endParaRPr lang="en-US" altLang="en-US" sz="2000" baseline="-25000" dirty="0"/>
          </a:p>
          <a:p>
            <a:pPr eaLnBrk="1" hangingPunct="1">
              <a:spcBef>
                <a:spcPct val="0"/>
              </a:spcBef>
            </a:pPr>
            <a:r>
              <a:rPr lang="en-US" altLang="en-US" sz="2000" dirty="0"/>
              <a:t>Higher Twist account may help</a:t>
            </a:r>
          </a:p>
          <a:p>
            <a:pPr eaLnBrk="1" hangingPunct="1">
              <a:spcBef>
                <a:spcPct val="0"/>
              </a:spcBef>
            </a:pPr>
            <a:r>
              <a:rPr lang="en-US" altLang="en-US" sz="2000" dirty="0"/>
              <a:t>Linking SIDIS with exclusive</a:t>
            </a:r>
          </a:p>
        </p:txBody>
      </p:sp>
      <p:sp>
        <p:nvSpPr>
          <p:cNvPr id="19464" name="Slide Number Placeholder 12">
            <a:extLst>
              <a:ext uri="{FF2B5EF4-FFF2-40B4-BE49-F238E27FC236}">
                <a16:creationId xmlns:a16="http://schemas.microsoft.com/office/drawing/2014/main" id="{40542D91-50BA-2946-A542-2B59D55E0E4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D73ACF1-26A2-9A42-B7C3-CFB5D5DB674B}" type="slidenum">
              <a:rPr lang="en-US" altLang="en-US" sz="1400" smtClean="0"/>
              <a:pPr>
                <a:spcBef>
                  <a:spcPct val="0"/>
                </a:spcBef>
                <a:buFontTx/>
                <a:buNone/>
              </a:pPr>
              <a:t>80</a:t>
            </a:fld>
            <a:endParaRPr lang="en-US" altLang="en-US" sz="1400"/>
          </a:p>
        </p:txBody>
      </p:sp>
      <p:pic>
        <p:nvPicPr>
          <p:cNvPr id="19465" name="Picture 10" descr="Screen Shot 2017-09-15 at 9.45.49 AM.png">
            <a:extLst>
              <a:ext uri="{FF2B5EF4-FFF2-40B4-BE49-F238E27FC236}">
                <a16:creationId xmlns:a16="http://schemas.microsoft.com/office/drawing/2014/main" id="{C4A47819-CC41-7F43-86B7-C3D210F56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057400"/>
            <a:ext cx="3276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4280F2AF-A242-014E-8C58-2A6CAC4C31C8}"/>
              </a:ext>
            </a:extLst>
          </p:cNvPr>
          <p:cNvSpPr/>
          <p:nvPr/>
        </p:nvSpPr>
        <p:spPr>
          <a:xfrm>
            <a:off x="1804959" y="2286457"/>
            <a:ext cx="246030" cy="34925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9471" name="Picture 16">
            <a:extLst>
              <a:ext uri="{FF2B5EF4-FFF2-40B4-BE49-F238E27FC236}">
                <a16:creationId xmlns:a16="http://schemas.microsoft.com/office/drawing/2014/main" id="{E15B2E12-DAF4-9344-A377-6DBDF3021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7225" y="1627188"/>
            <a:ext cx="17160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Box 3">
            <a:extLst>
              <a:ext uri="{FF2B5EF4-FFF2-40B4-BE49-F238E27FC236}">
                <a16:creationId xmlns:a16="http://schemas.microsoft.com/office/drawing/2014/main" id="{6FDC3A44-EE44-4F47-B93B-8D580B9C292E}"/>
              </a:ext>
            </a:extLst>
          </p:cNvPr>
          <p:cNvSpPr txBox="1">
            <a:spLocks noChangeArrowheads="1"/>
          </p:cNvSpPr>
          <p:nvPr/>
        </p:nvSpPr>
        <p:spPr bwMode="auto">
          <a:xfrm>
            <a:off x="1019175" y="3790950"/>
            <a:ext cx="925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SIDIS only</a:t>
            </a:r>
          </a:p>
        </p:txBody>
      </p:sp>
      <p:sp>
        <p:nvSpPr>
          <p:cNvPr id="19473" name="TextBox 18">
            <a:extLst>
              <a:ext uri="{FF2B5EF4-FFF2-40B4-BE49-F238E27FC236}">
                <a16:creationId xmlns:a16="http://schemas.microsoft.com/office/drawing/2014/main" id="{CB167AF0-4D24-C54F-8BA8-D1BFA12FB1DF}"/>
              </a:ext>
            </a:extLst>
          </p:cNvPr>
          <p:cNvSpPr txBox="1">
            <a:spLocks noChangeArrowheads="1"/>
          </p:cNvSpPr>
          <p:nvPr/>
        </p:nvSpPr>
        <p:spPr bwMode="auto">
          <a:xfrm>
            <a:off x="825328" y="2113617"/>
            <a:ext cx="1079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SIDIS+DY</a:t>
            </a:r>
          </a:p>
        </p:txBody>
      </p:sp>
      <p:cxnSp>
        <p:nvCxnSpPr>
          <p:cNvPr id="6" name="Straight Arrow Connector 5">
            <a:extLst>
              <a:ext uri="{FF2B5EF4-FFF2-40B4-BE49-F238E27FC236}">
                <a16:creationId xmlns:a16="http://schemas.microsoft.com/office/drawing/2014/main" id="{404FD7D3-4D44-A04C-98CD-95DA8456780C}"/>
              </a:ext>
            </a:extLst>
          </p:cNvPr>
          <p:cNvCxnSpPr>
            <a:cxnSpLocks/>
          </p:cNvCxnSpPr>
          <p:nvPr/>
        </p:nvCxnSpPr>
        <p:spPr>
          <a:xfrm flipH="1">
            <a:off x="1380439" y="2377748"/>
            <a:ext cx="336550" cy="1809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27D7BFE-A8D6-2644-9550-B69110FA1DFD}"/>
              </a:ext>
            </a:extLst>
          </p:cNvPr>
          <p:cNvCxnSpPr>
            <a:cxnSpLocks/>
          </p:cNvCxnSpPr>
          <p:nvPr/>
        </p:nvCxnSpPr>
        <p:spPr>
          <a:xfrm flipV="1">
            <a:off x="1277938" y="3397251"/>
            <a:ext cx="330200" cy="3159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B5EDA90E-9D54-D546-89B2-DB362834CF6C}"/>
              </a:ext>
            </a:extLst>
          </p:cNvPr>
          <p:cNvSpPr/>
          <p:nvPr/>
        </p:nvSpPr>
        <p:spPr>
          <a:xfrm>
            <a:off x="1828800" y="2366963"/>
            <a:ext cx="135102" cy="1460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90104413-046E-5141-AADC-CC41008B47D1}"/>
              </a:ext>
            </a:extLst>
          </p:cNvPr>
          <p:cNvPicPr>
            <a:picLocks noChangeAspect="1"/>
          </p:cNvPicPr>
          <p:nvPr/>
        </p:nvPicPr>
        <p:blipFill>
          <a:blip r:embed="rId8"/>
          <a:stretch>
            <a:fillRect/>
          </a:stretch>
        </p:blipFill>
        <p:spPr>
          <a:xfrm>
            <a:off x="3857345" y="2155702"/>
            <a:ext cx="2107171" cy="2521916"/>
          </a:xfrm>
          <a:prstGeom prst="rect">
            <a:avLst/>
          </a:prstGeom>
        </p:spPr>
      </p:pic>
      <p:sp>
        <p:nvSpPr>
          <p:cNvPr id="9" name="TextBox 8">
            <a:extLst>
              <a:ext uri="{FF2B5EF4-FFF2-40B4-BE49-F238E27FC236}">
                <a16:creationId xmlns:a16="http://schemas.microsoft.com/office/drawing/2014/main" id="{E2C6BE70-1AF2-F94A-90C8-A011DE533542}"/>
              </a:ext>
            </a:extLst>
          </p:cNvPr>
          <p:cNvSpPr txBox="1"/>
          <p:nvPr/>
        </p:nvSpPr>
        <p:spPr>
          <a:xfrm>
            <a:off x="3296613" y="3649420"/>
            <a:ext cx="1143000" cy="430887"/>
          </a:xfrm>
          <a:prstGeom prst="rect">
            <a:avLst/>
          </a:prstGeom>
          <a:noFill/>
        </p:spPr>
        <p:txBody>
          <a:bodyPr wrap="square" rtlCol="0">
            <a:spAutoFit/>
          </a:bodyPr>
          <a:lstStyle/>
          <a:p>
            <a:r>
              <a:rPr lang="en-US" sz="1100" b="1" dirty="0"/>
              <a:t>Non perturbative</a:t>
            </a:r>
          </a:p>
        </p:txBody>
      </p:sp>
      <p:cxnSp>
        <p:nvCxnSpPr>
          <p:cNvPr id="13" name="Straight Connector 12">
            <a:extLst>
              <a:ext uri="{FF2B5EF4-FFF2-40B4-BE49-F238E27FC236}">
                <a16:creationId xmlns:a16="http://schemas.microsoft.com/office/drawing/2014/main" id="{BB2D79EB-D84A-AB45-A5CF-095AD585C84E}"/>
              </a:ext>
            </a:extLst>
          </p:cNvPr>
          <p:cNvCxnSpPr/>
          <p:nvPr/>
        </p:nvCxnSpPr>
        <p:spPr>
          <a:xfrm>
            <a:off x="4231929" y="2594397"/>
            <a:ext cx="797271" cy="1612478"/>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07F3BF5-8E5A-0E4B-A893-4276DF8FDB07}"/>
              </a:ext>
            </a:extLst>
          </p:cNvPr>
          <p:cNvCxnSpPr>
            <a:cxnSpLocks/>
          </p:cNvCxnSpPr>
          <p:nvPr/>
        </p:nvCxnSpPr>
        <p:spPr>
          <a:xfrm>
            <a:off x="2141509" y="2600041"/>
            <a:ext cx="2489055" cy="891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0A4AD44-C4F2-FA4A-9F30-20C952E55FBA}"/>
              </a:ext>
            </a:extLst>
          </p:cNvPr>
          <p:cNvPicPr>
            <a:picLocks noChangeAspect="1"/>
          </p:cNvPicPr>
          <p:nvPr/>
        </p:nvPicPr>
        <p:blipFill>
          <a:blip r:embed="rId9"/>
          <a:stretch>
            <a:fillRect/>
          </a:stretch>
        </p:blipFill>
        <p:spPr>
          <a:xfrm>
            <a:off x="5921550" y="2211515"/>
            <a:ext cx="2099950" cy="2434176"/>
          </a:xfrm>
          <a:prstGeom prst="rect">
            <a:avLst/>
          </a:prstGeom>
        </p:spPr>
      </p:pic>
      <p:sp>
        <p:nvSpPr>
          <p:cNvPr id="40" name="TextBox 39">
            <a:extLst>
              <a:ext uri="{FF2B5EF4-FFF2-40B4-BE49-F238E27FC236}">
                <a16:creationId xmlns:a16="http://schemas.microsoft.com/office/drawing/2014/main" id="{470C64AE-AA7D-8B4B-A022-67576029F7B6}"/>
              </a:ext>
            </a:extLst>
          </p:cNvPr>
          <p:cNvSpPr txBox="1"/>
          <p:nvPr/>
        </p:nvSpPr>
        <p:spPr>
          <a:xfrm>
            <a:off x="7739806" y="2952633"/>
            <a:ext cx="1143000" cy="261610"/>
          </a:xfrm>
          <a:prstGeom prst="rect">
            <a:avLst/>
          </a:prstGeom>
          <a:noFill/>
        </p:spPr>
        <p:txBody>
          <a:bodyPr wrap="square" rtlCol="0">
            <a:spAutoFit/>
          </a:bodyPr>
          <a:lstStyle/>
          <a:p>
            <a:r>
              <a:rPr lang="en-US" sz="1100" b="1" dirty="0"/>
              <a:t>Full</a:t>
            </a:r>
          </a:p>
        </p:txBody>
      </p:sp>
      <p:sp>
        <p:nvSpPr>
          <p:cNvPr id="41" name="TextBox 40">
            <a:extLst>
              <a:ext uri="{FF2B5EF4-FFF2-40B4-BE49-F238E27FC236}">
                <a16:creationId xmlns:a16="http://schemas.microsoft.com/office/drawing/2014/main" id="{3748F4C5-A374-524E-843E-3F7BFD34968C}"/>
              </a:ext>
            </a:extLst>
          </p:cNvPr>
          <p:cNvSpPr txBox="1"/>
          <p:nvPr/>
        </p:nvSpPr>
        <p:spPr>
          <a:xfrm>
            <a:off x="7168306" y="3412782"/>
            <a:ext cx="1143000" cy="261610"/>
          </a:xfrm>
          <a:prstGeom prst="rect">
            <a:avLst/>
          </a:prstGeom>
          <a:noFill/>
        </p:spPr>
        <p:txBody>
          <a:bodyPr wrap="square" rtlCol="0">
            <a:spAutoFit/>
          </a:bodyPr>
          <a:lstStyle/>
          <a:p>
            <a:r>
              <a:rPr lang="en-US" sz="1100" b="1" dirty="0"/>
              <a:t>Fixed order</a:t>
            </a:r>
          </a:p>
        </p:txBody>
      </p:sp>
      <p:sp>
        <p:nvSpPr>
          <p:cNvPr id="42" name="TextBox 41">
            <a:extLst>
              <a:ext uri="{FF2B5EF4-FFF2-40B4-BE49-F238E27FC236}">
                <a16:creationId xmlns:a16="http://schemas.microsoft.com/office/drawing/2014/main" id="{8B6F7378-8057-1A4B-9B19-2AD641AD47A9}"/>
              </a:ext>
            </a:extLst>
          </p:cNvPr>
          <p:cNvSpPr txBox="1"/>
          <p:nvPr/>
        </p:nvSpPr>
        <p:spPr>
          <a:xfrm>
            <a:off x="7268300" y="3955360"/>
            <a:ext cx="1143000" cy="261610"/>
          </a:xfrm>
          <a:prstGeom prst="rect">
            <a:avLst/>
          </a:prstGeom>
          <a:noFill/>
        </p:spPr>
        <p:txBody>
          <a:bodyPr wrap="square" rtlCol="0">
            <a:spAutoFit/>
          </a:bodyPr>
          <a:lstStyle/>
          <a:p>
            <a:r>
              <a:rPr lang="en-US" sz="1100" b="1" dirty="0"/>
              <a:t>Log divergent</a:t>
            </a:r>
          </a:p>
        </p:txBody>
      </p:sp>
      <p:sp>
        <p:nvSpPr>
          <p:cNvPr id="29" name="TextBox 28">
            <a:extLst>
              <a:ext uri="{FF2B5EF4-FFF2-40B4-BE49-F238E27FC236}">
                <a16:creationId xmlns:a16="http://schemas.microsoft.com/office/drawing/2014/main" id="{34225CF3-346E-3649-9242-597767868810}"/>
              </a:ext>
            </a:extLst>
          </p:cNvPr>
          <p:cNvSpPr txBox="1"/>
          <p:nvPr/>
        </p:nvSpPr>
        <p:spPr>
          <a:xfrm>
            <a:off x="6932553" y="6007321"/>
            <a:ext cx="1614506" cy="523220"/>
          </a:xfrm>
          <a:prstGeom prst="rect">
            <a:avLst/>
          </a:prstGeom>
          <a:noFill/>
        </p:spPr>
        <p:txBody>
          <a:bodyPr wrap="square" rtlCol="0">
            <a:spAutoFit/>
          </a:bodyPr>
          <a:lstStyle/>
          <a:p>
            <a:r>
              <a:rPr lang="en-US" sz="1400" dirty="0"/>
              <a:t>Semi-exclusive production</a:t>
            </a:r>
          </a:p>
        </p:txBody>
      </p:sp>
      <p:sp>
        <p:nvSpPr>
          <p:cNvPr id="48" name="TextBox 47">
            <a:extLst>
              <a:ext uri="{FF2B5EF4-FFF2-40B4-BE49-F238E27FC236}">
                <a16:creationId xmlns:a16="http://schemas.microsoft.com/office/drawing/2014/main" id="{0B44B1B2-118F-794E-AE23-31CD03EAF5F9}"/>
              </a:ext>
            </a:extLst>
          </p:cNvPr>
          <p:cNvSpPr txBox="1"/>
          <p:nvPr/>
        </p:nvSpPr>
        <p:spPr>
          <a:xfrm>
            <a:off x="8034718" y="3234553"/>
            <a:ext cx="1143000" cy="430887"/>
          </a:xfrm>
          <a:prstGeom prst="rect">
            <a:avLst/>
          </a:prstGeom>
          <a:noFill/>
        </p:spPr>
        <p:txBody>
          <a:bodyPr wrap="square" rtlCol="0">
            <a:spAutoFit/>
          </a:bodyPr>
          <a:lstStyle/>
          <a:p>
            <a:r>
              <a:rPr lang="en-US" sz="1100" b="1" dirty="0"/>
              <a:t>Non perturbative</a:t>
            </a:r>
          </a:p>
        </p:txBody>
      </p:sp>
    </p:spTree>
    <p:extLst>
      <p:ext uri="{BB962C8B-B14F-4D97-AF65-F5344CB8AC3E}">
        <p14:creationId xmlns:p14="http://schemas.microsoft.com/office/powerpoint/2010/main" val="32088752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Footer Placeholder 1"/>
          <p:cNvSpPr>
            <a:spLocks noGrp="1"/>
          </p:cNvSpPr>
          <p:nvPr>
            <p:ph type="ftr" sz="quarter" idx="10"/>
          </p:nvPr>
        </p:nvSpPr>
        <p:spPr>
          <a:xfrm>
            <a:off x="3124200" y="6413500"/>
            <a:ext cx="2895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fi-FI" altLang="en-US" sz="1400"/>
              <a:t>H.Avakian, LNF-INFN, Dec 15</a:t>
            </a:r>
            <a:endParaRPr lang="en-US" altLang="en-US" sz="1400"/>
          </a:p>
        </p:txBody>
      </p:sp>
      <p:sp>
        <p:nvSpPr>
          <p:cNvPr id="6861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DE41D-D71A-FF44-BBAB-1C6459622AAD}" type="slidenum">
              <a:rPr lang="en-US" altLang="en-US" sz="1400"/>
              <a:pPr/>
              <a:t>81</a:t>
            </a:fld>
            <a:endParaRPr lang="en-US" altLang="en-US" sz="1400"/>
          </a:p>
        </p:txBody>
      </p:sp>
      <p:sp>
        <p:nvSpPr>
          <p:cNvPr id="68614"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CA4A3AC-38C7-A94B-8698-EC096C993B40}" type="slidenum">
              <a:rPr lang="en-US" altLang="en-US" sz="1400"/>
              <a:pPr algn="r" eaLnBrk="1" hangingPunct="1"/>
              <a:t>81</a:t>
            </a:fld>
            <a:endParaRPr lang="en-US" altLang="en-US" sz="1400"/>
          </a:p>
        </p:txBody>
      </p:sp>
      <p:sp>
        <p:nvSpPr>
          <p:cNvPr id="68615" name="Rectangle 2"/>
          <p:cNvSpPr>
            <a:spLocks noGrp="1" noChangeArrowheads="1"/>
          </p:cNvSpPr>
          <p:nvPr>
            <p:ph type="title" idx="4294967295"/>
          </p:nvPr>
        </p:nvSpPr>
        <p:spPr>
          <a:xfrm>
            <a:off x="457200" y="152400"/>
            <a:ext cx="8229600" cy="381000"/>
          </a:xfrm>
          <a:noFill/>
        </p:spPr>
        <p:txBody>
          <a:bodyPr/>
          <a:lstStyle/>
          <a:p>
            <a:pPr eaLnBrk="1" hangingPunct="1"/>
            <a:r>
              <a:rPr lang="en-US" altLang="en-US" sz="3200" dirty="0"/>
              <a:t>Making projections</a:t>
            </a:r>
          </a:p>
        </p:txBody>
      </p:sp>
      <p:sp>
        <p:nvSpPr>
          <p:cNvPr id="43" name="Rectangle 42"/>
          <p:cNvSpPr/>
          <p:nvPr/>
        </p:nvSpPr>
        <p:spPr>
          <a:xfrm>
            <a:off x="76200" y="5791200"/>
            <a:ext cx="58674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t>what</a:t>
            </a:r>
          </a:p>
        </p:txBody>
      </p:sp>
      <p:sp>
        <p:nvSpPr>
          <p:cNvPr id="17" name="Rectangle 16"/>
          <p:cNvSpPr/>
          <p:nvPr/>
        </p:nvSpPr>
        <p:spPr>
          <a:xfrm>
            <a:off x="3733800" y="5334000"/>
            <a:ext cx="3200400" cy="4572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pic>
        <p:nvPicPr>
          <p:cNvPr id="3" name="Picture 2">
            <a:extLst>
              <a:ext uri="{FF2B5EF4-FFF2-40B4-BE49-F238E27FC236}">
                <a16:creationId xmlns:a16="http://schemas.microsoft.com/office/drawing/2014/main" id="{FDCEA5EA-3E9C-BF43-82A4-94D1E02DA7ED}"/>
              </a:ext>
            </a:extLst>
          </p:cNvPr>
          <p:cNvPicPr>
            <a:picLocks noChangeAspect="1"/>
          </p:cNvPicPr>
          <p:nvPr/>
        </p:nvPicPr>
        <p:blipFill>
          <a:blip r:embed="rId3"/>
          <a:stretch>
            <a:fillRect/>
          </a:stretch>
        </p:blipFill>
        <p:spPr>
          <a:xfrm>
            <a:off x="304800" y="3617246"/>
            <a:ext cx="5638800" cy="2478753"/>
          </a:xfrm>
          <a:prstGeom prst="rect">
            <a:avLst/>
          </a:prstGeom>
        </p:spPr>
      </p:pic>
      <p:sp>
        <p:nvSpPr>
          <p:cNvPr id="4" name="TextBox 3">
            <a:extLst>
              <a:ext uri="{FF2B5EF4-FFF2-40B4-BE49-F238E27FC236}">
                <a16:creationId xmlns:a16="http://schemas.microsoft.com/office/drawing/2014/main" id="{D293922F-996B-8746-8872-18A200852FAD}"/>
              </a:ext>
            </a:extLst>
          </p:cNvPr>
          <p:cNvSpPr txBox="1"/>
          <p:nvPr/>
        </p:nvSpPr>
        <p:spPr>
          <a:xfrm>
            <a:off x="6100206" y="5540835"/>
            <a:ext cx="2621230" cy="923330"/>
          </a:xfrm>
          <a:prstGeom prst="rect">
            <a:avLst/>
          </a:prstGeom>
          <a:noFill/>
        </p:spPr>
        <p:txBody>
          <a:bodyPr wrap="none" rtlCol="0">
            <a:spAutoFit/>
          </a:bodyPr>
          <a:lstStyle/>
          <a:p>
            <a:r>
              <a:rPr lang="en-US" sz="1800" dirty="0"/>
              <a:t>Equally weighted?</a:t>
            </a:r>
          </a:p>
          <a:p>
            <a:endParaRPr lang="en-US" sz="1800" dirty="0"/>
          </a:p>
          <a:p>
            <a:r>
              <a:rPr lang="en-US" sz="1800" dirty="0"/>
              <a:t>Need separate samples</a:t>
            </a:r>
          </a:p>
        </p:txBody>
      </p:sp>
      <p:sp>
        <p:nvSpPr>
          <p:cNvPr id="5" name="Rectangle 4">
            <a:extLst>
              <a:ext uri="{FF2B5EF4-FFF2-40B4-BE49-F238E27FC236}">
                <a16:creationId xmlns:a16="http://schemas.microsoft.com/office/drawing/2014/main" id="{99F9A18E-FE10-D34B-AC74-BA8902EBFC5D}"/>
              </a:ext>
            </a:extLst>
          </p:cNvPr>
          <p:cNvSpPr/>
          <p:nvPr/>
        </p:nvSpPr>
        <p:spPr>
          <a:xfrm>
            <a:off x="7086600" y="2740802"/>
            <a:ext cx="1877437" cy="461665"/>
          </a:xfrm>
          <a:prstGeom prst="rect">
            <a:avLst/>
          </a:prstGeom>
        </p:spPr>
        <p:txBody>
          <a:bodyPr wrap="none">
            <a:spAutoFit/>
          </a:bodyPr>
          <a:lstStyle/>
          <a:p>
            <a:r>
              <a:rPr lang="en-US" altLang="en-US" dirty="0"/>
              <a:t> the data set</a:t>
            </a:r>
            <a:endParaRPr lang="en-US" dirty="0"/>
          </a:p>
        </p:txBody>
      </p:sp>
      <p:sp>
        <p:nvSpPr>
          <p:cNvPr id="6" name="TextBox 5">
            <a:extLst>
              <a:ext uri="{FF2B5EF4-FFF2-40B4-BE49-F238E27FC236}">
                <a16:creationId xmlns:a16="http://schemas.microsoft.com/office/drawing/2014/main" id="{12152B3C-9B16-EA44-9D66-085AC306F482}"/>
              </a:ext>
            </a:extLst>
          </p:cNvPr>
          <p:cNvSpPr txBox="1"/>
          <p:nvPr/>
        </p:nvSpPr>
        <p:spPr>
          <a:xfrm>
            <a:off x="107901" y="905838"/>
            <a:ext cx="2409634" cy="830997"/>
          </a:xfrm>
          <a:prstGeom prst="rect">
            <a:avLst/>
          </a:prstGeom>
          <a:noFill/>
          <a:ln>
            <a:solidFill>
              <a:schemeClr val="tx1"/>
            </a:solidFill>
          </a:ln>
        </p:spPr>
        <p:txBody>
          <a:bodyPr wrap="none" rtlCol="0">
            <a:spAutoFit/>
          </a:bodyPr>
          <a:lstStyle/>
          <a:p>
            <a:r>
              <a:rPr lang="en-US" dirty="0"/>
              <a:t>Pseudo data set</a:t>
            </a:r>
          </a:p>
          <a:p>
            <a:r>
              <a:rPr lang="en-US" dirty="0"/>
              <a:t>(counts)</a:t>
            </a:r>
          </a:p>
        </p:txBody>
      </p:sp>
      <p:sp>
        <p:nvSpPr>
          <p:cNvPr id="15" name="TextBox 14">
            <a:extLst>
              <a:ext uri="{FF2B5EF4-FFF2-40B4-BE49-F238E27FC236}">
                <a16:creationId xmlns:a16="http://schemas.microsoft.com/office/drawing/2014/main" id="{42B28F8B-447D-4F4D-B402-FC6AB062C02F}"/>
              </a:ext>
            </a:extLst>
          </p:cNvPr>
          <p:cNvSpPr txBox="1"/>
          <p:nvPr/>
        </p:nvSpPr>
        <p:spPr>
          <a:xfrm>
            <a:off x="2541291" y="1952146"/>
            <a:ext cx="3026791" cy="461665"/>
          </a:xfrm>
          <a:prstGeom prst="rect">
            <a:avLst/>
          </a:prstGeom>
          <a:noFill/>
          <a:ln>
            <a:solidFill>
              <a:schemeClr val="tx1"/>
            </a:solidFill>
          </a:ln>
        </p:spPr>
        <p:txBody>
          <a:bodyPr wrap="none" rtlCol="0">
            <a:spAutoFit/>
          </a:bodyPr>
          <a:lstStyle/>
          <a:p>
            <a:r>
              <a:rPr lang="en-US" dirty="0"/>
              <a:t>Extraction procedure</a:t>
            </a:r>
          </a:p>
        </p:txBody>
      </p:sp>
      <p:sp>
        <p:nvSpPr>
          <p:cNvPr id="16" name="TextBox 15">
            <a:extLst>
              <a:ext uri="{FF2B5EF4-FFF2-40B4-BE49-F238E27FC236}">
                <a16:creationId xmlns:a16="http://schemas.microsoft.com/office/drawing/2014/main" id="{EE034553-EE78-094E-9AF4-2442F691DA13}"/>
              </a:ext>
            </a:extLst>
          </p:cNvPr>
          <p:cNvSpPr txBox="1"/>
          <p:nvPr/>
        </p:nvSpPr>
        <p:spPr>
          <a:xfrm>
            <a:off x="2349368" y="2844431"/>
            <a:ext cx="4121641" cy="461665"/>
          </a:xfrm>
          <a:prstGeom prst="rect">
            <a:avLst/>
          </a:prstGeom>
          <a:noFill/>
          <a:ln>
            <a:solidFill>
              <a:schemeClr val="tx1"/>
            </a:solidFill>
          </a:ln>
        </p:spPr>
        <p:txBody>
          <a:bodyPr wrap="none" rtlCol="0">
            <a:spAutoFit/>
          </a:bodyPr>
          <a:lstStyle/>
          <a:p>
            <a:r>
              <a:rPr lang="en-US" dirty="0"/>
              <a:t>Projection for measurements</a:t>
            </a:r>
          </a:p>
        </p:txBody>
      </p:sp>
      <p:cxnSp>
        <p:nvCxnSpPr>
          <p:cNvPr id="8" name="Straight Arrow Connector 7">
            <a:extLst>
              <a:ext uri="{FF2B5EF4-FFF2-40B4-BE49-F238E27FC236}">
                <a16:creationId xmlns:a16="http://schemas.microsoft.com/office/drawing/2014/main" id="{38BD730B-BE3F-9640-8A55-5A1E540826D3}"/>
              </a:ext>
            </a:extLst>
          </p:cNvPr>
          <p:cNvCxnSpPr>
            <a:cxnSpLocks/>
          </p:cNvCxnSpPr>
          <p:nvPr/>
        </p:nvCxnSpPr>
        <p:spPr>
          <a:xfrm>
            <a:off x="2541291" y="1403387"/>
            <a:ext cx="1707086" cy="536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390FFD-C854-5846-ACEB-48E8B854219B}"/>
              </a:ext>
            </a:extLst>
          </p:cNvPr>
          <p:cNvCxnSpPr>
            <a:cxnSpLocks/>
          </p:cNvCxnSpPr>
          <p:nvPr/>
        </p:nvCxnSpPr>
        <p:spPr>
          <a:xfrm>
            <a:off x="4248377" y="2471175"/>
            <a:ext cx="0" cy="3976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FB58A04-AAF6-7A49-9DF0-9FA9DA115C9D}"/>
              </a:ext>
            </a:extLst>
          </p:cNvPr>
          <p:cNvCxnSpPr>
            <a:cxnSpLocks/>
          </p:cNvCxnSpPr>
          <p:nvPr/>
        </p:nvCxnSpPr>
        <p:spPr>
          <a:xfrm flipH="1">
            <a:off x="4272133" y="1340621"/>
            <a:ext cx="1664679" cy="5876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64FD0CF-84F1-3840-8238-28D3A6548023}"/>
              </a:ext>
            </a:extLst>
          </p:cNvPr>
          <p:cNvSpPr txBox="1"/>
          <p:nvPr/>
        </p:nvSpPr>
        <p:spPr>
          <a:xfrm>
            <a:off x="5936812" y="956567"/>
            <a:ext cx="2856872" cy="830997"/>
          </a:xfrm>
          <a:prstGeom prst="rect">
            <a:avLst/>
          </a:prstGeom>
          <a:noFill/>
          <a:ln>
            <a:solidFill>
              <a:schemeClr val="tx1"/>
            </a:solidFill>
          </a:ln>
        </p:spPr>
        <p:txBody>
          <a:bodyPr wrap="none" rtlCol="0">
            <a:spAutoFit/>
          </a:bodyPr>
          <a:lstStyle/>
          <a:p>
            <a:r>
              <a:rPr lang="en-US" dirty="0"/>
              <a:t>Some prediction</a:t>
            </a:r>
          </a:p>
          <a:p>
            <a:r>
              <a:rPr lang="en-US" dirty="0"/>
              <a:t>(parameterization?)</a:t>
            </a:r>
          </a:p>
        </p:txBody>
      </p:sp>
      <p:pic>
        <p:nvPicPr>
          <p:cNvPr id="27" name="Picture 26">
            <a:extLst>
              <a:ext uri="{FF2B5EF4-FFF2-40B4-BE49-F238E27FC236}">
                <a16:creationId xmlns:a16="http://schemas.microsoft.com/office/drawing/2014/main" id="{05EE77D4-F9F2-EB4D-B98D-94F54BEA3FF1}"/>
              </a:ext>
            </a:extLst>
          </p:cNvPr>
          <p:cNvPicPr>
            <a:picLocks noChangeAspect="1"/>
          </p:cNvPicPr>
          <p:nvPr/>
        </p:nvPicPr>
        <p:blipFill>
          <a:blip r:embed="rId4"/>
          <a:stretch>
            <a:fillRect/>
          </a:stretch>
        </p:blipFill>
        <p:spPr>
          <a:xfrm>
            <a:off x="5896360" y="3510660"/>
            <a:ext cx="3028922" cy="2025229"/>
          </a:xfrm>
          <a:prstGeom prst="rect">
            <a:avLst/>
          </a:prstGeom>
        </p:spPr>
      </p:pic>
    </p:spTree>
    <p:extLst>
      <p:ext uri="{BB962C8B-B14F-4D97-AF65-F5344CB8AC3E}">
        <p14:creationId xmlns:p14="http://schemas.microsoft.com/office/powerpoint/2010/main" val="3330770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C41C-54A9-E145-9412-3C4D82C60EC4}"/>
              </a:ext>
            </a:extLst>
          </p:cNvPr>
          <p:cNvSpPr>
            <a:spLocks noGrp="1"/>
          </p:cNvSpPr>
          <p:nvPr>
            <p:ph type="title"/>
          </p:nvPr>
        </p:nvSpPr>
        <p:spPr/>
        <p:txBody>
          <a:bodyPr/>
          <a:lstStyle/>
          <a:p>
            <a:r>
              <a:rPr lang="en-US" dirty="0"/>
              <a:t>Sorting priorities</a:t>
            </a:r>
          </a:p>
        </p:txBody>
      </p:sp>
      <p:sp>
        <p:nvSpPr>
          <p:cNvPr id="3" name="Footer Placeholder 2">
            <a:extLst>
              <a:ext uri="{FF2B5EF4-FFF2-40B4-BE49-F238E27FC236}">
                <a16:creationId xmlns:a16="http://schemas.microsoft.com/office/drawing/2014/main" id="{F6FDD041-15D9-7343-A4D8-A5F4CC44137D}"/>
              </a:ext>
            </a:extLst>
          </p:cNvPr>
          <p:cNvSpPr>
            <a:spLocks noGrp="1"/>
          </p:cNvSpPr>
          <p:nvPr>
            <p:ph type="ftr" sz="quarter" idx="10"/>
          </p:nvPr>
        </p:nvSpPr>
        <p:spPr/>
        <p:txBody>
          <a:bodyPr/>
          <a:lstStyle/>
          <a:p>
            <a:pPr>
              <a:defRPr/>
            </a:pPr>
            <a:r>
              <a:rPr lang="fi-FI"/>
              <a:t>H.Avakian, LNF-INFN, Dec 15</a:t>
            </a:r>
            <a:endParaRPr lang="en-US"/>
          </a:p>
        </p:txBody>
      </p:sp>
      <p:sp>
        <p:nvSpPr>
          <p:cNvPr id="4" name="Slide Number Placeholder 3">
            <a:extLst>
              <a:ext uri="{FF2B5EF4-FFF2-40B4-BE49-F238E27FC236}">
                <a16:creationId xmlns:a16="http://schemas.microsoft.com/office/drawing/2014/main" id="{8C15D35C-D7E1-994F-803F-97BD819568D9}"/>
              </a:ext>
            </a:extLst>
          </p:cNvPr>
          <p:cNvSpPr>
            <a:spLocks noGrp="1"/>
          </p:cNvSpPr>
          <p:nvPr>
            <p:ph type="sldNum" sz="quarter" idx="11"/>
          </p:nvPr>
        </p:nvSpPr>
        <p:spPr/>
        <p:txBody>
          <a:bodyPr/>
          <a:lstStyle/>
          <a:p>
            <a:pPr>
              <a:defRPr/>
            </a:pPr>
            <a:fld id="{9F8DEE4D-C421-E040-893A-889E42B43791}" type="slidenum">
              <a:rPr lang="en-US" altLang="en-US" smtClean="0"/>
              <a:pPr>
                <a:defRPr/>
              </a:pPr>
              <a:t>82</a:t>
            </a:fld>
            <a:endParaRPr lang="en-US" altLang="en-US"/>
          </a:p>
        </p:txBody>
      </p:sp>
      <p:pic>
        <p:nvPicPr>
          <p:cNvPr id="6" name="Picture 5">
            <a:extLst>
              <a:ext uri="{FF2B5EF4-FFF2-40B4-BE49-F238E27FC236}">
                <a16:creationId xmlns:a16="http://schemas.microsoft.com/office/drawing/2014/main" id="{4731BAD3-A445-404B-BFD8-8B31CEF53ADA}"/>
              </a:ext>
            </a:extLst>
          </p:cNvPr>
          <p:cNvPicPr>
            <a:picLocks noChangeAspect="1"/>
          </p:cNvPicPr>
          <p:nvPr/>
        </p:nvPicPr>
        <p:blipFill>
          <a:blip r:embed="rId2"/>
          <a:stretch>
            <a:fillRect/>
          </a:stretch>
        </p:blipFill>
        <p:spPr>
          <a:xfrm>
            <a:off x="-1" y="3033736"/>
            <a:ext cx="9137073" cy="2832100"/>
          </a:xfrm>
          <a:prstGeom prst="rect">
            <a:avLst/>
          </a:prstGeom>
        </p:spPr>
      </p:pic>
      <p:cxnSp>
        <p:nvCxnSpPr>
          <p:cNvPr id="7" name="Straight Arrow Connector 6">
            <a:extLst>
              <a:ext uri="{FF2B5EF4-FFF2-40B4-BE49-F238E27FC236}">
                <a16:creationId xmlns:a16="http://schemas.microsoft.com/office/drawing/2014/main" id="{DD70E7C5-4C13-9F40-91F3-6C8DE5FB7904}"/>
              </a:ext>
            </a:extLst>
          </p:cNvPr>
          <p:cNvCxnSpPr>
            <a:cxnSpLocks/>
          </p:cNvCxnSpPr>
          <p:nvPr/>
        </p:nvCxnSpPr>
        <p:spPr>
          <a:xfrm>
            <a:off x="2743200" y="5486400"/>
            <a:ext cx="2895600" cy="0"/>
          </a:xfrm>
          <a:prstGeom prst="straightConnector1">
            <a:avLst/>
          </a:prstGeom>
          <a:ln>
            <a:solidFill>
              <a:srgbClr val="E31FDE"/>
            </a:solidFill>
            <a:tailEnd type="none"/>
          </a:ln>
        </p:spPr>
        <p:style>
          <a:lnRef idx="2">
            <a:schemeClr val="accent1"/>
          </a:lnRef>
          <a:fillRef idx="0">
            <a:schemeClr val="accent1"/>
          </a:fillRef>
          <a:effectRef idx="1">
            <a:schemeClr val="accent1"/>
          </a:effectRef>
          <a:fontRef idx="minor">
            <a:schemeClr val="tx1"/>
          </a:fontRef>
        </p:style>
      </p:cxnSp>
      <p:grpSp>
        <p:nvGrpSpPr>
          <p:cNvPr id="8" name="Group 6">
            <a:extLst>
              <a:ext uri="{FF2B5EF4-FFF2-40B4-BE49-F238E27FC236}">
                <a16:creationId xmlns:a16="http://schemas.microsoft.com/office/drawing/2014/main" id="{90A3BE99-33D9-0547-A12E-7CDC329C898B}"/>
              </a:ext>
            </a:extLst>
          </p:cNvPr>
          <p:cNvGrpSpPr>
            <a:grpSpLocks/>
          </p:cNvGrpSpPr>
          <p:nvPr/>
        </p:nvGrpSpPr>
        <p:grpSpPr bwMode="auto">
          <a:xfrm>
            <a:off x="6595380" y="851697"/>
            <a:ext cx="2205720" cy="1882807"/>
            <a:chOff x="5943602" y="838199"/>
            <a:chExt cx="3195638" cy="2303027"/>
          </a:xfrm>
        </p:grpSpPr>
        <p:grpSp>
          <p:nvGrpSpPr>
            <p:cNvPr id="9" name="Group 22">
              <a:extLst>
                <a:ext uri="{FF2B5EF4-FFF2-40B4-BE49-F238E27FC236}">
                  <a16:creationId xmlns:a16="http://schemas.microsoft.com/office/drawing/2014/main" id="{393AC84D-CBFA-EB46-869A-3D922A1A2379}"/>
                </a:ext>
              </a:extLst>
            </p:cNvPr>
            <p:cNvGrpSpPr>
              <a:grpSpLocks/>
            </p:cNvGrpSpPr>
            <p:nvPr/>
          </p:nvGrpSpPr>
          <p:grpSpPr bwMode="auto">
            <a:xfrm>
              <a:off x="5943602" y="838199"/>
              <a:ext cx="3195638" cy="2150269"/>
              <a:chOff x="4585901" y="609600"/>
              <a:chExt cx="3567499" cy="2479703"/>
            </a:xfrm>
          </p:grpSpPr>
          <p:sp>
            <p:nvSpPr>
              <p:cNvPr id="12" name="Rectangle 2">
                <a:extLst>
                  <a:ext uri="{FF2B5EF4-FFF2-40B4-BE49-F238E27FC236}">
                    <a16:creationId xmlns:a16="http://schemas.microsoft.com/office/drawing/2014/main" id="{DF669F72-74C7-4A44-9C2A-5FA4FA16DEBA}"/>
                  </a:ext>
                </a:extLst>
              </p:cNvPr>
              <p:cNvSpPr>
                <a:spLocks noChangeArrowheads="1"/>
              </p:cNvSpPr>
              <p:nvPr/>
            </p:nvSpPr>
            <p:spPr bwMode="auto">
              <a:xfrm>
                <a:off x="5300464" y="2769841"/>
                <a:ext cx="2852936" cy="31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solidFill>
                      <a:srgbClr val="000000"/>
                    </a:solidFill>
                  </a:rPr>
                  <a:t>0               0.5              1.0              </a:t>
                </a:r>
                <a:endParaRPr lang="en-US" altLang="en-US" sz="1100" dirty="0"/>
              </a:p>
            </p:txBody>
          </p:sp>
          <p:pic>
            <p:nvPicPr>
              <p:cNvPr id="13" name="Picture 22" descr="sea-quarks-width.png">
                <a:extLst>
                  <a:ext uri="{FF2B5EF4-FFF2-40B4-BE49-F238E27FC236}">
                    <a16:creationId xmlns:a16="http://schemas.microsoft.com/office/drawing/2014/main" id="{BF897659-00A6-7F44-9E6B-94EDE16D266D}"/>
                  </a:ext>
                </a:extLst>
              </p:cNvPr>
              <p:cNvPicPr>
                <a:picLocks noChangeAspect="1"/>
              </p:cNvPicPr>
              <p:nvPr/>
            </p:nvPicPr>
            <p:blipFill>
              <a:blip r:embed="rId3">
                <a:extLst>
                  <a:ext uri="{28A0092B-C50C-407E-A947-70E740481C1C}">
                    <a14:useLocalDpi xmlns:a14="http://schemas.microsoft.com/office/drawing/2010/main"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latex-image-1.pdf">
                <a:extLst>
                  <a:ext uri="{FF2B5EF4-FFF2-40B4-BE49-F238E27FC236}">
                    <a16:creationId xmlns:a16="http://schemas.microsoft.com/office/drawing/2014/main" id="{A92858D8-CB5C-824B-A55B-69AF77C69C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Rectangle 37">
                <a:extLst>
                  <a:ext uri="{FF2B5EF4-FFF2-40B4-BE49-F238E27FC236}">
                    <a16:creationId xmlns:a16="http://schemas.microsoft.com/office/drawing/2014/main" id="{B54DA417-9BD0-1F4B-A0DB-FF7909DAC5A3}"/>
                  </a:ext>
                </a:extLst>
              </p:cNvPr>
              <p:cNvSpPr>
                <a:spLocks noChangeArrowheads="1"/>
              </p:cNvSpPr>
              <p:nvPr/>
            </p:nvSpPr>
            <p:spPr bwMode="auto">
              <a:xfrm>
                <a:off x="5410200" y="2489101"/>
                <a:ext cx="2743200" cy="2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8000"/>
                    </a:solidFill>
                  </a:rPr>
                  <a:t>P.Schweitzer et al. arXiv:1210.1267</a:t>
                </a:r>
              </a:p>
            </p:txBody>
          </p:sp>
        </p:grpSp>
        <p:pic>
          <p:nvPicPr>
            <p:cNvPr id="10" name="Picture 4" descr="latex-image-1.pdf">
              <a:extLst>
                <a:ext uri="{FF2B5EF4-FFF2-40B4-BE49-F238E27FC236}">
                  <a16:creationId xmlns:a16="http://schemas.microsoft.com/office/drawing/2014/main" id="{47633712-6432-1941-9223-C976CCB2EF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7240" y="2934851"/>
              <a:ext cx="762000" cy="20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96752F6-5D0D-D74B-B60B-55BB280F6B24}"/>
                </a:ext>
              </a:extLst>
            </p:cNvPr>
            <p:cNvSpPr/>
            <p:nvPr/>
          </p:nvSpPr>
          <p:spPr>
            <a:xfrm>
              <a:off x="6095559" y="838199"/>
              <a:ext cx="533400" cy="1524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18" name="TextBox 17">
            <a:extLst>
              <a:ext uri="{FF2B5EF4-FFF2-40B4-BE49-F238E27FC236}">
                <a16:creationId xmlns:a16="http://schemas.microsoft.com/office/drawing/2014/main" id="{35DACFE7-BBB4-9E45-8111-FFE25D18FA9E}"/>
              </a:ext>
            </a:extLst>
          </p:cNvPr>
          <p:cNvSpPr txBox="1"/>
          <p:nvPr/>
        </p:nvSpPr>
        <p:spPr>
          <a:xfrm>
            <a:off x="754801" y="1185194"/>
            <a:ext cx="5208477" cy="461665"/>
          </a:xfrm>
          <a:prstGeom prst="rect">
            <a:avLst/>
          </a:prstGeom>
          <a:noFill/>
        </p:spPr>
        <p:txBody>
          <a:bodyPr wrap="none" rtlCol="0">
            <a:spAutoFit/>
          </a:bodyPr>
          <a:lstStyle/>
          <a:p>
            <a:r>
              <a:rPr lang="en-US" dirty="0"/>
              <a:t>JLab24 to measure the wider sea </a:t>
            </a:r>
            <a:r>
              <a:rPr lang="en-US" dirty="0">
                <a:sym typeface="Wingdings" pitchFamily="2" charset="2"/>
              </a:rPr>
              <a:t></a:t>
            </a:r>
            <a:endParaRPr lang="en-US" dirty="0"/>
          </a:p>
        </p:txBody>
      </p:sp>
    </p:spTree>
    <p:extLst>
      <p:ext uri="{BB962C8B-B14F-4D97-AF65-F5344CB8AC3E}">
        <p14:creationId xmlns:p14="http://schemas.microsoft.com/office/powerpoint/2010/main" val="1283883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32" name="Rectangle 20">
            <a:extLst>
              <a:ext uri="{FF2B5EF4-FFF2-40B4-BE49-F238E27FC236}">
                <a16:creationId xmlns:a16="http://schemas.microsoft.com/office/drawing/2014/main" id="{BA0D0FFA-64A5-6C45-8CE7-A96AF22F5D26}"/>
              </a:ext>
            </a:extLst>
          </p:cNvPr>
          <p:cNvSpPr>
            <a:spLocks noGrp="1" noChangeArrowheads="1"/>
          </p:cNvSpPr>
          <p:nvPr>
            <p:ph type="title"/>
          </p:nvPr>
        </p:nvSpPr>
        <p:spPr>
          <a:xfrm>
            <a:off x="-304800" y="228600"/>
            <a:ext cx="9296400" cy="457200"/>
          </a:xfrm>
        </p:spPr>
        <p:txBody>
          <a:bodyPr>
            <a:normAutofit fontScale="90000"/>
          </a:bodyPr>
          <a:lstStyle/>
          <a:p>
            <a:pPr eaLnBrk="1" hangingPunct="1">
              <a:defRPr/>
            </a:pPr>
            <a:r>
              <a:rPr lang="en-US" altLang="en-US" dirty="0">
                <a:ea typeface="ＭＳ Ｐゴシック" panose="020B0600070205080204" pitchFamily="34" charset="-128"/>
              </a:rPr>
              <a:t> </a:t>
            </a:r>
            <a:r>
              <a:rPr lang="en-US" altLang="en-US" dirty="0">
                <a:effectLst>
                  <a:outerShdw blurRad="38100" dist="38100" dir="2700000" algn="tl">
                    <a:srgbClr val="C0C0C0"/>
                  </a:outerShdw>
                </a:effectLst>
                <a:ea typeface="ＭＳ Ｐゴシック" panose="020B0600070205080204" pitchFamily="34" charset="-128"/>
              </a:rPr>
              <a:t>RC in the low y region (large x and low Q2)</a:t>
            </a:r>
          </a:p>
        </p:txBody>
      </p:sp>
      <p:pic>
        <p:nvPicPr>
          <p:cNvPr id="4" name="Picture 3">
            <a:extLst>
              <a:ext uri="{FF2B5EF4-FFF2-40B4-BE49-F238E27FC236}">
                <a16:creationId xmlns:a16="http://schemas.microsoft.com/office/drawing/2014/main" id="{31EE730E-927B-4170-8C0D-F4C2F789C367}"/>
              </a:ext>
            </a:extLst>
          </p:cNvPr>
          <p:cNvPicPr>
            <a:picLocks noChangeAspect="1"/>
          </p:cNvPicPr>
          <p:nvPr/>
        </p:nvPicPr>
        <p:blipFill>
          <a:blip r:embed="rId3"/>
          <a:stretch>
            <a:fillRect/>
          </a:stretch>
        </p:blipFill>
        <p:spPr>
          <a:xfrm>
            <a:off x="69802" y="1661276"/>
            <a:ext cx="9144000" cy="4055469"/>
          </a:xfrm>
          <a:prstGeom prst="rect">
            <a:avLst/>
          </a:prstGeom>
        </p:spPr>
      </p:pic>
      <p:pic>
        <p:nvPicPr>
          <p:cNvPr id="6" name="Picture 5">
            <a:extLst>
              <a:ext uri="{FF2B5EF4-FFF2-40B4-BE49-F238E27FC236}">
                <a16:creationId xmlns:a16="http://schemas.microsoft.com/office/drawing/2014/main" id="{8B40F75C-4A64-4D98-B3E4-1678AA8CD21F}"/>
              </a:ext>
            </a:extLst>
          </p:cNvPr>
          <p:cNvPicPr>
            <a:picLocks noChangeAspect="1"/>
          </p:cNvPicPr>
          <p:nvPr/>
        </p:nvPicPr>
        <p:blipFill>
          <a:blip r:embed="rId4"/>
          <a:stretch>
            <a:fillRect/>
          </a:stretch>
        </p:blipFill>
        <p:spPr>
          <a:xfrm>
            <a:off x="152400" y="685800"/>
            <a:ext cx="3105310" cy="806491"/>
          </a:xfrm>
          <a:prstGeom prst="rect">
            <a:avLst/>
          </a:prstGeom>
        </p:spPr>
      </p:pic>
      <p:sp>
        <p:nvSpPr>
          <p:cNvPr id="9" name="TextBox 8">
            <a:extLst>
              <a:ext uri="{FF2B5EF4-FFF2-40B4-BE49-F238E27FC236}">
                <a16:creationId xmlns:a16="http://schemas.microsoft.com/office/drawing/2014/main" id="{B1A7FD41-8B28-4422-A5FA-C1A259915D05}"/>
              </a:ext>
            </a:extLst>
          </p:cNvPr>
          <p:cNvSpPr txBox="1"/>
          <p:nvPr/>
        </p:nvSpPr>
        <p:spPr>
          <a:xfrm>
            <a:off x="4929732" y="904379"/>
            <a:ext cx="4767444" cy="369332"/>
          </a:xfrm>
          <a:prstGeom prst="rect">
            <a:avLst/>
          </a:prstGeom>
          <a:noFill/>
        </p:spPr>
        <p:txBody>
          <a:bodyPr wrap="square">
            <a:spAutoFit/>
          </a:bodyPr>
          <a:lstStyle/>
          <a:p>
            <a:r>
              <a:rPr lang="en-US" dirty="0"/>
              <a:t>EIC-white-paper.1108.1713</a:t>
            </a:r>
          </a:p>
        </p:txBody>
      </p:sp>
      <p:sp>
        <p:nvSpPr>
          <p:cNvPr id="10" name="TextBox 9">
            <a:extLst>
              <a:ext uri="{FF2B5EF4-FFF2-40B4-BE49-F238E27FC236}">
                <a16:creationId xmlns:a16="http://schemas.microsoft.com/office/drawing/2014/main" id="{B04AB4C6-7110-4B04-AA7C-6AA9B93938D3}"/>
              </a:ext>
            </a:extLst>
          </p:cNvPr>
          <p:cNvSpPr txBox="1"/>
          <p:nvPr/>
        </p:nvSpPr>
        <p:spPr>
          <a:xfrm>
            <a:off x="799227" y="6104310"/>
            <a:ext cx="7545545" cy="369332"/>
          </a:xfrm>
          <a:prstGeom prst="rect">
            <a:avLst/>
          </a:prstGeom>
          <a:noFill/>
        </p:spPr>
        <p:txBody>
          <a:bodyPr wrap="square" rtlCol="0">
            <a:spAutoFit/>
          </a:bodyPr>
          <a:lstStyle/>
          <a:p>
            <a:r>
              <a:rPr lang="en-US" sz="1800" dirty="0"/>
              <a:t>What are the RC in the region of y&lt;0.05 (x&gt;0.02) for SIDIS case ?</a:t>
            </a:r>
          </a:p>
        </p:txBody>
      </p:sp>
      <p:sp>
        <p:nvSpPr>
          <p:cNvPr id="2" name="Footer Placeholder 1">
            <a:extLst>
              <a:ext uri="{FF2B5EF4-FFF2-40B4-BE49-F238E27FC236}">
                <a16:creationId xmlns:a16="http://schemas.microsoft.com/office/drawing/2014/main" id="{94EF0940-DAFF-4709-AA11-DE9242224BB4}"/>
              </a:ext>
            </a:extLst>
          </p:cNvPr>
          <p:cNvSpPr>
            <a:spLocks noGrp="1"/>
          </p:cNvSpPr>
          <p:nvPr>
            <p:ph type="ftr" sz="quarter" idx="10"/>
          </p:nvPr>
        </p:nvSpPr>
        <p:spPr/>
        <p:txBody>
          <a:bodyPr/>
          <a:lstStyle/>
          <a:p>
            <a:pPr>
              <a:defRPr/>
            </a:pPr>
            <a:r>
              <a:rPr lang="fi-FI"/>
              <a:t>H.Avakian, LNF-INFN, Dec 15</a:t>
            </a:r>
            <a:endParaRPr lang="en-US"/>
          </a:p>
        </p:txBody>
      </p:sp>
      <p:sp>
        <p:nvSpPr>
          <p:cNvPr id="3" name="Slide Number Placeholder 2">
            <a:extLst>
              <a:ext uri="{FF2B5EF4-FFF2-40B4-BE49-F238E27FC236}">
                <a16:creationId xmlns:a16="http://schemas.microsoft.com/office/drawing/2014/main" id="{7281CEA6-B071-4ECB-A73F-FE116EF45B4B}"/>
              </a:ext>
            </a:extLst>
          </p:cNvPr>
          <p:cNvSpPr>
            <a:spLocks noGrp="1"/>
          </p:cNvSpPr>
          <p:nvPr>
            <p:ph type="sldNum" sz="quarter" idx="11"/>
          </p:nvPr>
        </p:nvSpPr>
        <p:spPr/>
        <p:txBody>
          <a:bodyPr/>
          <a:lstStyle/>
          <a:p>
            <a:pPr>
              <a:defRPr/>
            </a:pPr>
            <a:fld id="{90BCEC60-966E-5046-BDA9-C52971E7D1CA}" type="slidenum">
              <a:rPr lang="en-US" altLang="en-US" smtClean="0"/>
              <a:pPr>
                <a:defRPr/>
              </a:pPr>
              <a:t>83</a:t>
            </a:fld>
            <a:endParaRPr lang="en-US" altLang="en-US"/>
          </a:p>
        </p:txBody>
      </p:sp>
    </p:spTree>
    <p:extLst>
      <p:ext uri="{BB962C8B-B14F-4D97-AF65-F5344CB8AC3E}">
        <p14:creationId xmlns:p14="http://schemas.microsoft.com/office/powerpoint/2010/main" val="796688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CA12-F5FD-204C-B82A-2D9BC784C9B4}"/>
              </a:ext>
            </a:extLst>
          </p:cNvPr>
          <p:cNvSpPr>
            <a:spLocks noGrp="1"/>
          </p:cNvSpPr>
          <p:nvPr>
            <p:ph type="title"/>
          </p:nvPr>
        </p:nvSpPr>
        <p:spPr/>
        <p:txBody>
          <a:bodyPr/>
          <a:lstStyle/>
          <a:p>
            <a:r>
              <a:rPr lang="en-US" dirty="0"/>
              <a:t>Projections from 1D to 4D</a:t>
            </a:r>
          </a:p>
        </p:txBody>
      </p:sp>
      <p:sp>
        <p:nvSpPr>
          <p:cNvPr id="5" name="Slide Number Placeholder 4">
            <a:extLst>
              <a:ext uri="{FF2B5EF4-FFF2-40B4-BE49-F238E27FC236}">
                <a16:creationId xmlns:a16="http://schemas.microsoft.com/office/drawing/2014/main" id="{4DBEC24E-6789-AF43-B081-85BD303D58E8}"/>
              </a:ext>
            </a:extLst>
          </p:cNvPr>
          <p:cNvSpPr>
            <a:spLocks noGrp="1"/>
          </p:cNvSpPr>
          <p:nvPr>
            <p:ph type="sldNum" sz="quarter" idx="11"/>
          </p:nvPr>
        </p:nvSpPr>
        <p:spPr/>
        <p:txBody>
          <a:bodyPr/>
          <a:lstStyle/>
          <a:p>
            <a:fld id="{BC787F85-DA9C-4CAD-B842-F418B23C1C31}" type="slidenum">
              <a:rPr lang="en-US" altLang="en-US" smtClean="0"/>
              <a:pPr/>
              <a:t>84</a:t>
            </a:fld>
            <a:endParaRPr lang="en-US" altLang="en-US"/>
          </a:p>
        </p:txBody>
      </p:sp>
      <p:pic>
        <p:nvPicPr>
          <p:cNvPr id="6" name="Picture 10">
            <a:extLst>
              <a:ext uri="{FF2B5EF4-FFF2-40B4-BE49-F238E27FC236}">
                <a16:creationId xmlns:a16="http://schemas.microsoft.com/office/drawing/2014/main" id="{556ED347-2CB9-EB4C-8590-699721B88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 y="1143000"/>
            <a:ext cx="2662084"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id="{CE5D15BB-D936-5C4C-BCF9-9CC776FC743B}"/>
              </a:ext>
            </a:extLst>
          </p:cNvPr>
          <p:cNvSpPr txBox="1">
            <a:spLocks noChangeArrowheads="1"/>
          </p:cNvSpPr>
          <p:nvPr/>
        </p:nvSpPr>
        <p:spPr bwMode="auto">
          <a:xfrm>
            <a:off x="1066800" y="1371600"/>
            <a:ext cx="1600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t>Projected error on </a:t>
            </a:r>
            <a:r>
              <a:rPr lang="en-US" altLang="en-US" sz="1600" dirty="0" err="1"/>
              <a:t>Sivers</a:t>
            </a:r>
            <a:r>
              <a:rPr lang="en-US" altLang="en-US" sz="1600" dirty="0"/>
              <a:t>?</a:t>
            </a:r>
          </a:p>
        </p:txBody>
      </p:sp>
      <p:cxnSp>
        <p:nvCxnSpPr>
          <p:cNvPr id="8" name="Straight Arrow Connector 7">
            <a:extLst>
              <a:ext uri="{FF2B5EF4-FFF2-40B4-BE49-F238E27FC236}">
                <a16:creationId xmlns:a16="http://schemas.microsoft.com/office/drawing/2014/main" id="{EEF7FE4A-0B2D-E948-99AD-C494AE17FEAE}"/>
              </a:ext>
            </a:extLst>
          </p:cNvPr>
          <p:cNvCxnSpPr>
            <a:cxnSpLocks/>
          </p:cNvCxnSpPr>
          <p:nvPr/>
        </p:nvCxnSpPr>
        <p:spPr>
          <a:xfrm>
            <a:off x="1752600" y="1896843"/>
            <a:ext cx="609600" cy="9177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DB3EED5-799B-604B-9979-8FE64CFA0A98}"/>
              </a:ext>
            </a:extLst>
          </p:cNvPr>
          <p:cNvPicPr>
            <a:picLocks noChangeAspect="1"/>
          </p:cNvPicPr>
          <p:nvPr/>
        </p:nvPicPr>
        <p:blipFill>
          <a:blip r:embed="rId4"/>
          <a:stretch>
            <a:fillRect/>
          </a:stretch>
        </p:blipFill>
        <p:spPr>
          <a:xfrm>
            <a:off x="2667000" y="820312"/>
            <a:ext cx="6400799" cy="5643988"/>
          </a:xfrm>
          <a:prstGeom prst="rect">
            <a:avLst/>
          </a:prstGeom>
        </p:spPr>
      </p:pic>
      <p:sp>
        <p:nvSpPr>
          <p:cNvPr id="12" name="TextBox 11">
            <a:extLst>
              <a:ext uri="{FF2B5EF4-FFF2-40B4-BE49-F238E27FC236}">
                <a16:creationId xmlns:a16="http://schemas.microsoft.com/office/drawing/2014/main" id="{5FD2CB9D-79E0-1541-80CD-8DB82DC612EC}"/>
              </a:ext>
            </a:extLst>
          </p:cNvPr>
          <p:cNvSpPr txBox="1"/>
          <p:nvPr/>
        </p:nvSpPr>
        <p:spPr>
          <a:xfrm>
            <a:off x="108857" y="4350367"/>
            <a:ext cx="2710543" cy="2031325"/>
          </a:xfrm>
          <a:prstGeom prst="rect">
            <a:avLst/>
          </a:prstGeom>
          <a:noFill/>
        </p:spPr>
        <p:txBody>
          <a:bodyPr wrap="square" rtlCol="0">
            <a:spAutoFit/>
          </a:bodyPr>
          <a:lstStyle/>
          <a:p>
            <a:r>
              <a:rPr lang="en-US" sz="1800" dirty="0"/>
              <a:t>Projections should contain the size of the effect and the counts for a given interval of time</a:t>
            </a:r>
          </a:p>
          <a:p>
            <a:r>
              <a:rPr lang="en-US" sz="1800" dirty="0"/>
              <a:t>For SIDIS the x-section is defined by F</a:t>
            </a:r>
            <a:r>
              <a:rPr lang="en-US" sz="1800" baseline="-25000" dirty="0"/>
              <a:t>UU</a:t>
            </a:r>
            <a:r>
              <a:rPr lang="en-US" sz="1800" dirty="0"/>
              <a:t>, for </a:t>
            </a:r>
            <a:r>
              <a:rPr lang="en-US" sz="1800" dirty="0" err="1"/>
              <a:t>Sivers</a:t>
            </a:r>
            <a:r>
              <a:rPr lang="en-US" sz="1800" dirty="0"/>
              <a:t> effect F</a:t>
            </a:r>
            <a:r>
              <a:rPr lang="en-US" sz="1800" baseline="-25000" dirty="0"/>
              <a:t>UT</a:t>
            </a:r>
            <a:r>
              <a:rPr lang="en-US" sz="1800" dirty="0"/>
              <a:t>/F</a:t>
            </a:r>
            <a:r>
              <a:rPr lang="en-US" sz="1800" baseline="-25000" dirty="0"/>
              <a:t>UU</a:t>
            </a:r>
          </a:p>
        </p:txBody>
      </p:sp>
      <p:sp>
        <p:nvSpPr>
          <p:cNvPr id="13" name="Footer Placeholder 12">
            <a:extLst>
              <a:ext uri="{FF2B5EF4-FFF2-40B4-BE49-F238E27FC236}">
                <a16:creationId xmlns:a16="http://schemas.microsoft.com/office/drawing/2014/main" id="{458AEF1B-0381-5E46-87D4-60AA0042764B}"/>
              </a:ext>
            </a:extLst>
          </p:cNvPr>
          <p:cNvSpPr>
            <a:spLocks noGrp="1"/>
          </p:cNvSpPr>
          <p:nvPr>
            <p:ph type="ftr" sz="quarter" idx="10"/>
          </p:nvPr>
        </p:nvSpPr>
        <p:spPr/>
        <p:txBody>
          <a:bodyPr/>
          <a:lstStyle/>
          <a:p>
            <a:pPr>
              <a:defRPr/>
            </a:pPr>
            <a:r>
              <a:rPr lang="fi-FI"/>
              <a:t>H.Avakian, LNF-INFN, Dec 15</a:t>
            </a:r>
            <a:endParaRPr lang="en-US"/>
          </a:p>
        </p:txBody>
      </p:sp>
      <p:sp>
        <p:nvSpPr>
          <p:cNvPr id="3" name="TextBox 2">
            <a:extLst>
              <a:ext uri="{FF2B5EF4-FFF2-40B4-BE49-F238E27FC236}">
                <a16:creationId xmlns:a16="http://schemas.microsoft.com/office/drawing/2014/main" id="{C3313B64-A058-0843-85AB-67EA4F38B84F}"/>
              </a:ext>
            </a:extLst>
          </p:cNvPr>
          <p:cNvSpPr txBox="1"/>
          <p:nvPr/>
        </p:nvSpPr>
        <p:spPr>
          <a:xfrm>
            <a:off x="4191000" y="773130"/>
            <a:ext cx="4673908" cy="461665"/>
          </a:xfrm>
          <a:prstGeom prst="rect">
            <a:avLst/>
          </a:prstGeom>
          <a:noFill/>
        </p:spPr>
        <p:txBody>
          <a:bodyPr wrap="none" rtlCol="0">
            <a:spAutoFit/>
          </a:bodyPr>
          <a:lstStyle/>
          <a:p>
            <a:r>
              <a:rPr lang="en-US" dirty="0"/>
              <a:t>“affinity”</a:t>
            </a:r>
            <a:r>
              <a:rPr lang="en-US" dirty="0">
                <a:sym typeface="Wingdings" pitchFamily="2" charset="2"/>
              </a:rPr>
              <a:t> how well theory works</a:t>
            </a:r>
            <a:endParaRPr lang="en-US" dirty="0"/>
          </a:p>
        </p:txBody>
      </p:sp>
      <p:sp>
        <p:nvSpPr>
          <p:cNvPr id="14" name="Rectangle 16">
            <a:extLst>
              <a:ext uri="{FF2B5EF4-FFF2-40B4-BE49-F238E27FC236}">
                <a16:creationId xmlns:a16="http://schemas.microsoft.com/office/drawing/2014/main" id="{E7E5C343-1F2C-F44C-BE95-0C935D17A83D}"/>
              </a:ext>
            </a:extLst>
          </p:cNvPr>
          <p:cNvSpPr>
            <a:spLocks noChangeArrowheads="1"/>
          </p:cNvSpPr>
          <p:nvPr/>
        </p:nvSpPr>
        <p:spPr bwMode="auto">
          <a:xfrm>
            <a:off x="276071" y="977765"/>
            <a:ext cx="2978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hlinkClick r:id="rId5"/>
              </a:rPr>
              <a:t>https://arxiv.org/pdf/1108.1713.pdf</a:t>
            </a:r>
            <a:r>
              <a:rPr lang="en-US" altLang="en-US" sz="1200" dirty="0"/>
              <a:t> (2010)</a:t>
            </a:r>
          </a:p>
        </p:txBody>
      </p:sp>
      <p:pic>
        <p:nvPicPr>
          <p:cNvPr id="9" name="Picture 8">
            <a:extLst>
              <a:ext uri="{FF2B5EF4-FFF2-40B4-BE49-F238E27FC236}">
                <a16:creationId xmlns:a16="http://schemas.microsoft.com/office/drawing/2014/main" id="{0A38AEAB-AD3B-4A6E-A16E-EFAC6CF79968}"/>
              </a:ext>
            </a:extLst>
          </p:cNvPr>
          <p:cNvPicPr>
            <a:picLocks noChangeAspect="1"/>
          </p:cNvPicPr>
          <p:nvPr/>
        </p:nvPicPr>
        <p:blipFill>
          <a:blip r:embed="rId6"/>
          <a:stretch>
            <a:fillRect/>
          </a:stretch>
        </p:blipFill>
        <p:spPr>
          <a:xfrm>
            <a:off x="3352800" y="3044951"/>
            <a:ext cx="1454225" cy="571529"/>
          </a:xfrm>
          <a:prstGeom prst="rect">
            <a:avLst/>
          </a:prstGeom>
        </p:spPr>
      </p:pic>
      <p:cxnSp>
        <p:nvCxnSpPr>
          <p:cNvPr id="15" name="Straight Connector 14">
            <a:extLst>
              <a:ext uri="{FF2B5EF4-FFF2-40B4-BE49-F238E27FC236}">
                <a16:creationId xmlns:a16="http://schemas.microsoft.com/office/drawing/2014/main" id="{279DFAA1-342C-4AE4-837F-48372B1ED746}"/>
              </a:ext>
            </a:extLst>
          </p:cNvPr>
          <p:cNvCxnSpPr>
            <a:cxnSpLocks/>
          </p:cNvCxnSpPr>
          <p:nvPr/>
        </p:nvCxnSpPr>
        <p:spPr>
          <a:xfrm flipV="1">
            <a:off x="6477001" y="3044951"/>
            <a:ext cx="2057399" cy="2321079"/>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86AF23B-AA97-4308-9B02-38433ACA14C3}"/>
              </a:ext>
            </a:extLst>
          </p:cNvPr>
          <p:cNvSpPr txBox="1"/>
          <p:nvPr/>
        </p:nvSpPr>
        <p:spPr>
          <a:xfrm flipH="1">
            <a:off x="8534400" y="2731167"/>
            <a:ext cx="685800" cy="261610"/>
          </a:xfrm>
          <a:prstGeom prst="rect">
            <a:avLst/>
          </a:prstGeom>
          <a:noFill/>
        </p:spPr>
        <p:txBody>
          <a:bodyPr wrap="square" rtlCol="0">
            <a:spAutoFit/>
          </a:bodyPr>
          <a:lstStyle/>
          <a:p>
            <a:r>
              <a:rPr lang="en-US" sz="1100" dirty="0"/>
              <a:t>y=0.01</a:t>
            </a:r>
          </a:p>
        </p:txBody>
      </p:sp>
    </p:spTree>
    <p:extLst>
      <p:ext uri="{BB962C8B-B14F-4D97-AF65-F5344CB8AC3E}">
        <p14:creationId xmlns:p14="http://schemas.microsoft.com/office/powerpoint/2010/main" val="880535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A50A182-F01B-403D-AF80-D503522D6C55}"/>
              </a:ext>
            </a:extLst>
          </p:cNvPr>
          <p:cNvSpPr>
            <a:spLocks noGrp="1" noChangeArrowheads="1"/>
          </p:cNvSpPr>
          <p:nvPr>
            <p:ph type="title"/>
          </p:nvPr>
        </p:nvSpPr>
        <p:spPr>
          <a:xfrm>
            <a:off x="0" y="152400"/>
            <a:ext cx="9144000" cy="563563"/>
          </a:xfrm>
        </p:spPr>
        <p:txBody>
          <a:bodyPr/>
          <a:lstStyle/>
          <a:p>
            <a:r>
              <a:rPr lang="en-US" altLang="en-US" sz="2800"/>
              <a:t>Low Q</a:t>
            </a:r>
            <a:r>
              <a:rPr lang="en-US" altLang="en-US" sz="2800" baseline="30000"/>
              <a:t>2</a:t>
            </a:r>
            <a:r>
              <a:rPr lang="en-US" altLang="en-US" sz="2800"/>
              <a:t> and large x kinematics in  EIC: P</a:t>
            </a:r>
            <a:r>
              <a:rPr lang="en-US" altLang="en-US" sz="2800" baseline="-25000"/>
              <a:t>T</a:t>
            </a:r>
            <a:r>
              <a:rPr lang="en-US" altLang="en-US" sz="2800"/>
              <a:t>-distributions</a:t>
            </a:r>
          </a:p>
        </p:txBody>
      </p:sp>
      <p:sp>
        <p:nvSpPr>
          <p:cNvPr id="29698" name="Footer Placeholder 3">
            <a:extLst>
              <a:ext uri="{FF2B5EF4-FFF2-40B4-BE49-F238E27FC236}">
                <a16:creationId xmlns:a16="http://schemas.microsoft.com/office/drawing/2014/main" id="{40CBB333-65E4-4930-876B-6304107B495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29699" name="Slide Number Placeholder 4">
            <a:extLst>
              <a:ext uri="{FF2B5EF4-FFF2-40B4-BE49-F238E27FC236}">
                <a16:creationId xmlns:a16="http://schemas.microsoft.com/office/drawing/2014/main" id="{5C5BC10B-3527-442B-90C0-2BFB2185B7F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82D6BB3B-C15B-4F76-BF99-C7B85299D8C5}" type="slidenum">
              <a:rPr lang="en-US" altLang="en-US" sz="1400"/>
              <a:pPr>
                <a:spcBef>
                  <a:spcPct val="0"/>
                </a:spcBef>
                <a:buFontTx/>
                <a:buNone/>
              </a:pPr>
              <a:t>85</a:t>
            </a:fld>
            <a:endParaRPr lang="en-US" altLang="en-US" sz="1400"/>
          </a:p>
        </p:txBody>
      </p:sp>
      <p:sp>
        <p:nvSpPr>
          <p:cNvPr id="29700" name="TextBox 1">
            <a:extLst>
              <a:ext uri="{FF2B5EF4-FFF2-40B4-BE49-F238E27FC236}">
                <a16:creationId xmlns:a16="http://schemas.microsoft.com/office/drawing/2014/main" id="{B4D2CFAA-65EC-4499-8E1F-F723F8BAA146}"/>
              </a:ext>
            </a:extLst>
          </p:cNvPr>
          <p:cNvSpPr txBox="1">
            <a:spLocks noChangeArrowheads="1"/>
          </p:cNvSpPr>
          <p:nvPr/>
        </p:nvSpPr>
        <p:spPr bwMode="auto">
          <a:xfrm>
            <a:off x="990600" y="5664884"/>
            <a:ext cx="5981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For large x(x&gt;0.05) large y cuts can significantly change  P</a:t>
            </a:r>
            <a:r>
              <a:rPr lang="en-US" altLang="en-US" sz="1800" baseline="-25000" dirty="0"/>
              <a:t>T</a:t>
            </a:r>
            <a:r>
              <a:rPr lang="en-US" altLang="en-US" sz="1800" dirty="0"/>
              <a:t>-distributions making them non-uniform in P</a:t>
            </a:r>
            <a:r>
              <a:rPr lang="en-US" altLang="en-US" sz="1800" baseline="-25000" dirty="0"/>
              <a:t>T</a:t>
            </a:r>
          </a:p>
        </p:txBody>
      </p:sp>
      <p:sp>
        <p:nvSpPr>
          <p:cNvPr id="29701" name="TextBox 5">
            <a:extLst>
              <a:ext uri="{FF2B5EF4-FFF2-40B4-BE49-F238E27FC236}">
                <a16:creationId xmlns:a16="http://schemas.microsoft.com/office/drawing/2014/main" id="{EB13F6A2-DFA9-42B2-9155-1279CD93B91A}"/>
              </a:ext>
            </a:extLst>
          </p:cNvPr>
          <p:cNvSpPr txBox="1">
            <a:spLocks noChangeArrowheads="1"/>
          </p:cNvSpPr>
          <p:nvPr/>
        </p:nvSpPr>
        <p:spPr bwMode="auto">
          <a:xfrm>
            <a:off x="7620000" y="1371600"/>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EIC 5x41</a:t>
            </a:r>
          </a:p>
          <a:p>
            <a:pPr>
              <a:spcBef>
                <a:spcPct val="0"/>
              </a:spcBef>
              <a:buFontTx/>
              <a:buNone/>
            </a:pPr>
            <a:r>
              <a:rPr lang="en-US" altLang="en-US" sz="1800"/>
              <a:t>x&gt;0.01</a:t>
            </a:r>
          </a:p>
        </p:txBody>
      </p:sp>
      <p:pic>
        <p:nvPicPr>
          <p:cNvPr id="29702" name="Picture 2">
            <a:extLst>
              <a:ext uri="{FF2B5EF4-FFF2-40B4-BE49-F238E27FC236}">
                <a16:creationId xmlns:a16="http://schemas.microsoft.com/office/drawing/2014/main" id="{D89F479F-8BA1-4E29-AF4B-96501B4E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9" y="838200"/>
            <a:ext cx="6621462"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766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86</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a:t> 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sp>
        <p:nvSpPr>
          <p:cNvPr id="2" name="TextBox 1">
            <a:extLst>
              <a:ext uri="{FF2B5EF4-FFF2-40B4-BE49-F238E27FC236}">
                <a16:creationId xmlns:a16="http://schemas.microsoft.com/office/drawing/2014/main" id="{024A5FF0-C59F-9945-A9BE-9445376493DB}"/>
              </a:ext>
            </a:extLst>
          </p:cNvPr>
          <p:cNvSpPr txBox="1"/>
          <p:nvPr/>
        </p:nvSpPr>
        <p:spPr>
          <a:xfrm>
            <a:off x="9382539" y="1510748"/>
            <a:ext cx="184731" cy="461665"/>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1EA1CB23-921E-6841-AEE8-F1743DBC7F43}"/>
              </a:ext>
            </a:extLst>
          </p:cNvPr>
          <p:cNvPicPr>
            <a:picLocks noChangeAspect="1"/>
          </p:cNvPicPr>
          <p:nvPr/>
        </p:nvPicPr>
        <p:blipFill>
          <a:blip r:embed="rId3"/>
          <a:stretch>
            <a:fillRect/>
          </a:stretch>
        </p:blipFill>
        <p:spPr>
          <a:xfrm>
            <a:off x="9938" y="927100"/>
            <a:ext cx="2809462" cy="3721100"/>
          </a:xfrm>
          <a:prstGeom prst="rect">
            <a:avLst/>
          </a:prstGeom>
        </p:spPr>
      </p:pic>
      <p:pic>
        <p:nvPicPr>
          <p:cNvPr id="6" name="Picture 5">
            <a:extLst>
              <a:ext uri="{FF2B5EF4-FFF2-40B4-BE49-F238E27FC236}">
                <a16:creationId xmlns:a16="http://schemas.microsoft.com/office/drawing/2014/main" id="{904D5F09-E031-C74B-8561-B3912A2AD3BD}"/>
              </a:ext>
            </a:extLst>
          </p:cNvPr>
          <p:cNvPicPr>
            <a:picLocks noChangeAspect="1"/>
          </p:cNvPicPr>
          <p:nvPr/>
        </p:nvPicPr>
        <p:blipFill>
          <a:blip r:embed="rId4"/>
          <a:stretch>
            <a:fillRect/>
          </a:stretch>
        </p:blipFill>
        <p:spPr>
          <a:xfrm>
            <a:off x="2819400" y="949938"/>
            <a:ext cx="3164904" cy="3698261"/>
          </a:xfrm>
          <a:prstGeom prst="rect">
            <a:avLst/>
          </a:prstGeom>
        </p:spPr>
      </p:pic>
      <p:pic>
        <p:nvPicPr>
          <p:cNvPr id="8" name="Picture 7">
            <a:extLst>
              <a:ext uri="{FF2B5EF4-FFF2-40B4-BE49-F238E27FC236}">
                <a16:creationId xmlns:a16="http://schemas.microsoft.com/office/drawing/2014/main" id="{FABB06EA-5541-814E-A42C-A9BC563C9030}"/>
              </a:ext>
            </a:extLst>
          </p:cNvPr>
          <p:cNvPicPr>
            <a:picLocks noChangeAspect="1"/>
          </p:cNvPicPr>
          <p:nvPr/>
        </p:nvPicPr>
        <p:blipFill>
          <a:blip r:embed="rId5"/>
          <a:stretch>
            <a:fillRect/>
          </a:stretch>
        </p:blipFill>
        <p:spPr>
          <a:xfrm>
            <a:off x="6110987" y="941472"/>
            <a:ext cx="2728213" cy="3558847"/>
          </a:xfrm>
          <a:prstGeom prst="rect">
            <a:avLst/>
          </a:prstGeom>
        </p:spPr>
      </p:pic>
      <p:sp>
        <p:nvSpPr>
          <p:cNvPr id="10" name="TextBox 9">
            <a:extLst>
              <a:ext uri="{FF2B5EF4-FFF2-40B4-BE49-F238E27FC236}">
                <a16:creationId xmlns:a16="http://schemas.microsoft.com/office/drawing/2014/main" id="{7C292C92-EB28-0545-B6C6-3A8708C35AC1}"/>
              </a:ext>
            </a:extLst>
          </p:cNvPr>
          <p:cNvSpPr txBox="1"/>
          <p:nvPr/>
        </p:nvSpPr>
        <p:spPr>
          <a:xfrm>
            <a:off x="7683552" y="1302999"/>
            <a:ext cx="1203626" cy="415498"/>
          </a:xfrm>
          <a:prstGeom prst="rect">
            <a:avLst/>
          </a:prstGeom>
          <a:solidFill>
            <a:schemeClr val="bg1"/>
          </a:solidFill>
        </p:spPr>
        <p:txBody>
          <a:bodyPr wrap="square" rtlCol="0">
            <a:spAutoFit/>
          </a:bodyPr>
          <a:lstStyle/>
          <a:p>
            <a:r>
              <a:rPr lang="en-US" sz="700" dirty="0"/>
              <a:t>x=0.3   (MC 0.3+/-0.05)</a:t>
            </a:r>
          </a:p>
          <a:p>
            <a:r>
              <a:rPr lang="en-US" sz="700" dirty="0"/>
              <a:t>z=0.7   (MC 0.7+/-0.05)</a:t>
            </a:r>
          </a:p>
          <a:p>
            <a:r>
              <a:rPr lang="en-US" sz="700" dirty="0"/>
              <a:t>Q=2.6  (MC 2&lt;Q&lt;3)</a:t>
            </a:r>
          </a:p>
        </p:txBody>
      </p:sp>
      <p:sp>
        <p:nvSpPr>
          <p:cNvPr id="3" name="TextBox 2">
            <a:extLst>
              <a:ext uri="{FF2B5EF4-FFF2-40B4-BE49-F238E27FC236}">
                <a16:creationId xmlns:a16="http://schemas.microsoft.com/office/drawing/2014/main" id="{55FCA3C7-E64D-CA4A-98FD-D32542A746F1}"/>
              </a:ext>
            </a:extLst>
          </p:cNvPr>
          <p:cNvSpPr txBox="1"/>
          <p:nvPr/>
        </p:nvSpPr>
        <p:spPr>
          <a:xfrm>
            <a:off x="2147438" y="1302999"/>
            <a:ext cx="532518" cy="261610"/>
          </a:xfrm>
          <a:prstGeom prst="rect">
            <a:avLst/>
          </a:prstGeom>
          <a:noFill/>
        </p:spPr>
        <p:txBody>
          <a:bodyPr wrap="none" rtlCol="0">
            <a:spAutoFit/>
          </a:bodyPr>
          <a:lstStyle/>
          <a:p>
            <a:r>
              <a:rPr lang="en-US" sz="1100" dirty="0"/>
              <a:t>x=0.3</a:t>
            </a:r>
          </a:p>
        </p:txBody>
      </p:sp>
    </p:spTree>
    <p:extLst>
      <p:ext uri="{BB962C8B-B14F-4D97-AF65-F5344CB8AC3E}">
        <p14:creationId xmlns:p14="http://schemas.microsoft.com/office/powerpoint/2010/main" val="2480895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F6AD-C42A-2F43-A1AF-EA6478A44B70}"/>
              </a:ext>
            </a:extLst>
          </p:cNvPr>
          <p:cNvSpPr>
            <a:spLocks noGrp="1"/>
          </p:cNvSpPr>
          <p:nvPr>
            <p:ph type="title"/>
          </p:nvPr>
        </p:nvSpPr>
        <p:spPr>
          <a:xfrm>
            <a:off x="2324100" y="214697"/>
            <a:ext cx="8229600" cy="471104"/>
          </a:xfrm>
        </p:spPr>
        <p:txBody>
          <a:bodyPr/>
          <a:lstStyle/>
          <a:p>
            <a:r>
              <a:rPr lang="en-US" sz="2000" b="1" dirty="0"/>
              <a:t>Mean relative deviation in z </a:t>
            </a:r>
            <a:br>
              <a:rPr lang="en-US" dirty="0"/>
            </a:br>
            <a:endParaRPr lang="en-US" dirty="0"/>
          </a:p>
        </p:txBody>
      </p:sp>
      <p:sp>
        <p:nvSpPr>
          <p:cNvPr id="5" name="Slide Number Placeholder 4">
            <a:extLst>
              <a:ext uri="{FF2B5EF4-FFF2-40B4-BE49-F238E27FC236}">
                <a16:creationId xmlns:a16="http://schemas.microsoft.com/office/drawing/2014/main" id="{FB7EB3E2-8528-764C-8C45-FD514328D087}"/>
              </a:ext>
            </a:extLst>
          </p:cNvPr>
          <p:cNvSpPr>
            <a:spLocks noGrp="1"/>
          </p:cNvSpPr>
          <p:nvPr>
            <p:ph type="sldNum" sz="quarter" idx="11"/>
          </p:nvPr>
        </p:nvSpPr>
        <p:spPr/>
        <p:txBody>
          <a:bodyPr/>
          <a:lstStyle/>
          <a:p>
            <a:pPr>
              <a:defRPr/>
            </a:pPr>
            <a:fld id="{90BCEC60-966E-5046-BDA9-C52971E7D1CA}" type="slidenum">
              <a:rPr lang="en-US" altLang="en-US" smtClean="0"/>
              <a:pPr>
                <a:defRPr/>
              </a:pPr>
              <a:t>87</a:t>
            </a:fld>
            <a:endParaRPr lang="en-US" altLang="en-US"/>
          </a:p>
        </p:txBody>
      </p:sp>
      <p:pic>
        <p:nvPicPr>
          <p:cNvPr id="11" name="Content Placeholder 10">
            <a:extLst>
              <a:ext uri="{FF2B5EF4-FFF2-40B4-BE49-F238E27FC236}">
                <a16:creationId xmlns:a16="http://schemas.microsoft.com/office/drawing/2014/main" id="{818F00FF-9C3B-8144-9865-37A62C12195B}"/>
              </a:ext>
            </a:extLst>
          </p:cNvPr>
          <p:cNvPicPr>
            <a:picLocks noGrp="1" noChangeAspect="1"/>
          </p:cNvPicPr>
          <p:nvPr>
            <p:ph idx="1"/>
          </p:nvPr>
        </p:nvPicPr>
        <p:blipFill>
          <a:blip r:embed="rId2"/>
          <a:stretch>
            <a:fillRect/>
          </a:stretch>
        </p:blipFill>
        <p:spPr>
          <a:xfrm>
            <a:off x="117797" y="2290693"/>
            <a:ext cx="7654603" cy="4015036"/>
          </a:xfrm>
        </p:spPr>
      </p:pic>
      <p:pic>
        <p:nvPicPr>
          <p:cNvPr id="13" name="Picture 12">
            <a:extLst>
              <a:ext uri="{FF2B5EF4-FFF2-40B4-BE49-F238E27FC236}">
                <a16:creationId xmlns:a16="http://schemas.microsoft.com/office/drawing/2014/main" id="{EC243B84-4B39-1E4D-8C8A-9884F276B7F1}"/>
              </a:ext>
            </a:extLst>
          </p:cNvPr>
          <p:cNvPicPr>
            <a:picLocks noChangeAspect="1"/>
          </p:cNvPicPr>
          <p:nvPr/>
        </p:nvPicPr>
        <p:blipFill>
          <a:blip r:embed="rId3"/>
          <a:stretch>
            <a:fillRect/>
          </a:stretch>
        </p:blipFill>
        <p:spPr>
          <a:xfrm>
            <a:off x="0" y="214696"/>
            <a:ext cx="3810000" cy="2418623"/>
          </a:xfrm>
          <a:prstGeom prst="rect">
            <a:avLst/>
          </a:prstGeom>
        </p:spPr>
      </p:pic>
      <p:sp>
        <p:nvSpPr>
          <p:cNvPr id="14" name="Rectangle 13">
            <a:extLst>
              <a:ext uri="{FF2B5EF4-FFF2-40B4-BE49-F238E27FC236}">
                <a16:creationId xmlns:a16="http://schemas.microsoft.com/office/drawing/2014/main" id="{A20F9F97-601F-AE49-AC32-AD4386504CCA}"/>
              </a:ext>
            </a:extLst>
          </p:cNvPr>
          <p:cNvSpPr/>
          <p:nvPr/>
        </p:nvSpPr>
        <p:spPr>
          <a:xfrm>
            <a:off x="39029" y="-47433"/>
            <a:ext cx="3906069" cy="461665"/>
          </a:xfrm>
          <a:prstGeom prst="rect">
            <a:avLst/>
          </a:prstGeom>
          <a:solidFill>
            <a:schemeClr val="bg1"/>
          </a:solidFill>
        </p:spPr>
        <p:txBody>
          <a:bodyPr wrap="none">
            <a:spAutoFit/>
          </a:bodyPr>
          <a:lstStyle/>
          <a:p>
            <a:r>
              <a:rPr lang="en-US" b="1" dirty="0">
                <a:latin typeface="LiberationSans"/>
              </a:rPr>
              <a:t>Mean relative deviation in </a:t>
            </a:r>
            <a:r>
              <a:rPr lang="en-US" b="1" dirty="0" err="1">
                <a:latin typeface="LiberationSans"/>
              </a:rPr>
              <a:t>p</a:t>
            </a:r>
            <a:r>
              <a:rPr lang="en-US" sz="1400" b="1" dirty="0" err="1">
                <a:latin typeface="LiberationSans"/>
              </a:rPr>
              <a:t>T</a:t>
            </a:r>
            <a:r>
              <a:rPr lang="en-US" sz="1400" b="1" dirty="0">
                <a:latin typeface="LiberationSans"/>
              </a:rPr>
              <a:t> </a:t>
            </a:r>
            <a:endParaRPr lang="en-US" dirty="0">
              <a:effectLst/>
            </a:endParaRPr>
          </a:p>
        </p:txBody>
      </p:sp>
      <p:pic>
        <p:nvPicPr>
          <p:cNvPr id="16" name="Picture 15">
            <a:extLst>
              <a:ext uri="{FF2B5EF4-FFF2-40B4-BE49-F238E27FC236}">
                <a16:creationId xmlns:a16="http://schemas.microsoft.com/office/drawing/2014/main" id="{2A96A0CE-3F14-E848-8E45-D51ADB1805CC}"/>
              </a:ext>
            </a:extLst>
          </p:cNvPr>
          <p:cNvPicPr>
            <a:picLocks noChangeAspect="1"/>
          </p:cNvPicPr>
          <p:nvPr/>
        </p:nvPicPr>
        <p:blipFill>
          <a:blip r:embed="rId4"/>
          <a:stretch>
            <a:fillRect/>
          </a:stretch>
        </p:blipFill>
        <p:spPr>
          <a:xfrm>
            <a:off x="4920996" y="343175"/>
            <a:ext cx="3499104" cy="2290144"/>
          </a:xfrm>
          <a:prstGeom prst="rect">
            <a:avLst/>
          </a:prstGeom>
        </p:spPr>
      </p:pic>
      <p:sp>
        <p:nvSpPr>
          <p:cNvPr id="3" name="TextBox 2">
            <a:extLst>
              <a:ext uri="{FF2B5EF4-FFF2-40B4-BE49-F238E27FC236}">
                <a16:creationId xmlns:a16="http://schemas.microsoft.com/office/drawing/2014/main" id="{57C156AB-E3B0-1E42-8EC6-D5754725CE10}"/>
              </a:ext>
            </a:extLst>
          </p:cNvPr>
          <p:cNvSpPr txBox="1"/>
          <p:nvPr/>
        </p:nvSpPr>
        <p:spPr>
          <a:xfrm>
            <a:off x="6438899" y="5105400"/>
            <a:ext cx="2587303" cy="1200329"/>
          </a:xfrm>
          <a:prstGeom prst="rect">
            <a:avLst/>
          </a:prstGeom>
          <a:noFill/>
        </p:spPr>
        <p:txBody>
          <a:bodyPr wrap="square" rtlCol="0">
            <a:spAutoFit/>
          </a:bodyPr>
          <a:lstStyle/>
          <a:p>
            <a:r>
              <a:rPr lang="en-US" dirty="0"/>
              <a:t>Preparing a detailed writeup on EIC at large x</a:t>
            </a:r>
          </a:p>
        </p:txBody>
      </p:sp>
      <p:sp>
        <p:nvSpPr>
          <p:cNvPr id="6" name="Rectangle 5">
            <a:extLst>
              <a:ext uri="{FF2B5EF4-FFF2-40B4-BE49-F238E27FC236}">
                <a16:creationId xmlns:a16="http://schemas.microsoft.com/office/drawing/2014/main" id="{768CC416-7847-A543-8B3A-9DFAB4211502}"/>
              </a:ext>
            </a:extLst>
          </p:cNvPr>
          <p:cNvSpPr/>
          <p:nvPr/>
        </p:nvSpPr>
        <p:spPr>
          <a:xfrm>
            <a:off x="1295400" y="6558768"/>
            <a:ext cx="5943600" cy="253916"/>
          </a:xfrm>
          <a:prstGeom prst="rect">
            <a:avLst/>
          </a:prstGeom>
        </p:spPr>
        <p:txBody>
          <a:bodyPr wrap="square">
            <a:spAutoFit/>
          </a:bodyPr>
          <a:lstStyle/>
          <a:p>
            <a:r>
              <a:rPr lang="en-US" sz="1050" dirty="0"/>
              <a:t>https://</a:t>
            </a:r>
            <a:r>
              <a:rPr lang="en-US" sz="1050" dirty="0" err="1"/>
              <a:t>indico.jlab.org</a:t>
            </a:r>
            <a:r>
              <a:rPr lang="en-US" sz="1050" dirty="0"/>
              <a:t>/event/439/contributions/8315/attachments/6924/9454/</a:t>
            </a:r>
            <a:r>
              <a:rPr lang="en-US" sz="1050" dirty="0" err="1"/>
              <a:t>dilks_EIC_TMD.pdf</a:t>
            </a:r>
            <a:endParaRPr lang="en-US" sz="1050" dirty="0"/>
          </a:p>
        </p:txBody>
      </p:sp>
      <p:sp>
        <p:nvSpPr>
          <p:cNvPr id="4" name="Footer Placeholder 3">
            <a:extLst>
              <a:ext uri="{FF2B5EF4-FFF2-40B4-BE49-F238E27FC236}">
                <a16:creationId xmlns:a16="http://schemas.microsoft.com/office/drawing/2014/main" id="{AC34C540-72BD-40DA-BA2D-9D056E1AB1B1}"/>
              </a:ext>
            </a:extLst>
          </p:cNvPr>
          <p:cNvSpPr>
            <a:spLocks noGrp="1"/>
          </p:cNvSpPr>
          <p:nvPr>
            <p:ph type="ftr" sz="quarter" idx="10"/>
          </p:nvPr>
        </p:nvSpPr>
        <p:spPr/>
        <p:txBody>
          <a:bodyPr/>
          <a:lstStyle/>
          <a:p>
            <a:pPr>
              <a:defRPr/>
            </a:pPr>
            <a:r>
              <a:rPr lang="fi-FI"/>
              <a:t>H.Avakian, LNF-INFN, Dec 15</a:t>
            </a:r>
            <a:endParaRPr lang="en-US"/>
          </a:p>
        </p:txBody>
      </p:sp>
    </p:spTree>
    <p:extLst>
      <p:ext uri="{BB962C8B-B14F-4D97-AF65-F5344CB8AC3E}">
        <p14:creationId xmlns:p14="http://schemas.microsoft.com/office/powerpoint/2010/main" val="26781513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A1C6972-546C-E345-AD95-E958F32EE471}"/>
              </a:ext>
            </a:extLst>
          </p:cNvPr>
          <p:cNvSpPr>
            <a:spLocks noGrp="1" noChangeArrowheads="1"/>
          </p:cNvSpPr>
          <p:nvPr>
            <p:ph type="title"/>
          </p:nvPr>
        </p:nvSpPr>
        <p:spPr/>
        <p:txBody>
          <a:bodyPr/>
          <a:lstStyle/>
          <a:p>
            <a:r>
              <a:rPr lang="en-US" altLang="en-US"/>
              <a:t>Lattice calculations and b</a:t>
            </a:r>
            <a:r>
              <a:rPr lang="en-US" altLang="en-US" baseline="-25000"/>
              <a:t>T</a:t>
            </a:r>
            <a:r>
              <a:rPr lang="en-US" altLang="en-US"/>
              <a:t>-space</a:t>
            </a:r>
          </a:p>
        </p:txBody>
      </p:sp>
      <p:sp>
        <p:nvSpPr>
          <p:cNvPr id="19458" name="Footer Placeholder 3">
            <a:extLst>
              <a:ext uri="{FF2B5EF4-FFF2-40B4-BE49-F238E27FC236}">
                <a16:creationId xmlns:a16="http://schemas.microsoft.com/office/drawing/2014/main" id="{3D0BCBB6-1374-5F46-BE40-F37C2C21E863}"/>
              </a:ext>
            </a:extLst>
          </p:cNvPr>
          <p:cNvSpPr>
            <a:spLocks noGrp="1"/>
          </p:cNvSpPr>
          <p:nvPr>
            <p:ph type="ftr" sz="quarter" idx="10"/>
          </p:nvPr>
        </p:nvSpPr>
        <p:spPr>
          <a:xfrm>
            <a:off x="3124200" y="6565900"/>
            <a:ext cx="3657600" cy="3027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19459" name="Slide Number Placeholder 4">
            <a:extLst>
              <a:ext uri="{FF2B5EF4-FFF2-40B4-BE49-F238E27FC236}">
                <a16:creationId xmlns:a16="http://schemas.microsoft.com/office/drawing/2014/main" id="{E4D1CC52-F5AC-7E4D-9C13-C0C2AA6D0C4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88CB6CE-FF09-784B-8C8F-D04491AF0B7D}" type="slidenum">
              <a:rPr lang="en-US" altLang="en-US" sz="1400" smtClean="0"/>
              <a:pPr>
                <a:spcBef>
                  <a:spcPct val="0"/>
                </a:spcBef>
                <a:buFontTx/>
                <a:buNone/>
              </a:pPr>
              <a:t>88</a:t>
            </a:fld>
            <a:endParaRPr lang="en-US" altLang="en-US" sz="1400"/>
          </a:p>
        </p:txBody>
      </p:sp>
      <p:pic>
        <p:nvPicPr>
          <p:cNvPr id="19460" name="Picture 5" descr="Screen shot 2011-10-14 at 8.06.23 AM.png">
            <a:extLst>
              <a:ext uri="{FF2B5EF4-FFF2-40B4-BE49-F238E27FC236}">
                <a16:creationId xmlns:a16="http://schemas.microsoft.com/office/drawing/2014/main" id="{ABBCCB69-58CF-8045-A0C1-73AD7CE7BB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29100"/>
            <a:ext cx="3962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Screen shot 2011-10-14 at 8.10.21 AM.png">
            <a:extLst>
              <a:ext uri="{FF2B5EF4-FFF2-40B4-BE49-F238E27FC236}">
                <a16:creationId xmlns:a16="http://schemas.microsoft.com/office/drawing/2014/main" id="{6040FD9A-71EC-6F49-BAB8-2C583BCED4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425" y="3314700"/>
            <a:ext cx="7975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Screen shot 2011-10-14 at 8.09.39 AM.png">
            <a:extLst>
              <a:ext uri="{FF2B5EF4-FFF2-40B4-BE49-F238E27FC236}">
                <a16:creationId xmlns:a16="http://schemas.microsoft.com/office/drawing/2014/main" id="{98E813E6-8C56-C444-A05C-699D0E7A03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55725"/>
            <a:ext cx="84582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Screen shot 2011-10-14 at 8.13.41 AM.png">
            <a:extLst>
              <a:ext uri="{FF2B5EF4-FFF2-40B4-BE49-F238E27FC236}">
                <a16:creationId xmlns:a16="http://schemas.microsoft.com/office/drawing/2014/main" id="{4C528E50-1F58-1841-96A6-1D861E7F82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953000"/>
            <a:ext cx="3048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descr="Screen shot 2011-10-14 at 8.13.57 AM.png">
            <a:extLst>
              <a:ext uri="{FF2B5EF4-FFF2-40B4-BE49-F238E27FC236}">
                <a16:creationId xmlns:a16="http://schemas.microsoft.com/office/drawing/2014/main" id="{32892D39-3408-8C47-8D11-5E7FED2CC2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981450"/>
            <a:ext cx="41021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0">
            <a:extLst>
              <a:ext uri="{FF2B5EF4-FFF2-40B4-BE49-F238E27FC236}">
                <a16:creationId xmlns:a16="http://schemas.microsoft.com/office/drawing/2014/main" id="{C3287882-5743-414F-BB80-E2C2B843D07F}"/>
              </a:ext>
            </a:extLst>
          </p:cNvPr>
          <p:cNvSpPr txBox="1">
            <a:spLocks noChangeArrowheads="1"/>
          </p:cNvSpPr>
          <p:nvPr/>
        </p:nvSpPr>
        <p:spPr bwMode="auto">
          <a:xfrm>
            <a:off x="1828800" y="38100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c</a:t>
            </a:r>
            <a:r>
              <a:rPr lang="en-US" altLang="en-US" sz="1800" baseline="-25000"/>
              <a:t>2</a:t>
            </a:r>
          </a:p>
        </p:txBody>
      </p:sp>
      <p:sp>
        <p:nvSpPr>
          <p:cNvPr id="19466" name="TextBox 11">
            <a:extLst>
              <a:ext uri="{FF2B5EF4-FFF2-40B4-BE49-F238E27FC236}">
                <a16:creationId xmlns:a16="http://schemas.microsoft.com/office/drawing/2014/main" id="{EC235E70-A6CE-454A-BA3F-14B3A0312738}"/>
              </a:ext>
            </a:extLst>
          </p:cNvPr>
          <p:cNvSpPr txBox="1">
            <a:spLocks noChangeArrowheads="1"/>
          </p:cNvSpPr>
          <p:nvPr/>
        </p:nvSpPr>
        <p:spPr bwMode="auto">
          <a:xfrm>
            <a:off x="3043238" y="38100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latin typeface="Symbol" pitchFamily="2" charset="2"/>
              </a:rPr>
              <a:t>s</a:t>
            </a:r>
            <a:r>
              <a:rPr lang="en-US" altLang="en-US" sz="1800" baseline="-25000"/>
              <a:t>2</a:t>
            </a:r>
          </a:p>
        </p:txBody>
      </p:sp>
      <p:grpSp>
        <p:nvGrpSpPr>
          <p:cNvPr id="19467" name="Group 11">
            <a:extLst>
              <a:ext uri="{FF2B5EF4-FFF2-40B4-BE49-F238E27FC236}">
                <a16:creationId xmlns:a16="http://schemas.microsoft.com/office/drawing/2014/main" id="{D8DC677D-3A6A-3840-9AB1-F7F228D46D77}"/>
              </a:ext>
            </a:extLst>
          </p:cNvPr>
          <p:cNvGrpSpPr>
            <a:grpSpLocks/>
          </p:cNvGrpSpPr>
          <p:nvPr/>
        </p:nvGrpSpPr>
        <p:grpSpPr bwMode="auto">
          <a:xfrm>
            <a:off x="3200400" y="762000"/>
            <a:ext cx="5562600" cy="646113"/>
            <a:chOff x="3200400" y="761977"/>
            <a:chExt cx="5562600" cy="646331"/>
          </a:xfrm>
        </p:grpSpPr>
        <p:sp>
          <p:nvSpPr>
            <p:cNvPr id="19471" name="Text Box 7">
              <a:extLst>
                <a:ext uri="{FF2B5EF4-FFF2-40B4-BE49-F238E27FC236}">
                  <a16:creationId xmlns:a16="http://schemas.microsoft.com/office/drawing/2014/main" id="{1502F405-2E95-F84E-927B-40BF54995F24}"/>
                </a:ext>
              </a:extLst>
            </p:cNvPr>
            <p:cNvSpPr txBox="1">
              <a:spLocks noChangeArrowheads="1"/>
            </p:cNvSpPr>
            <p:nvPr/>
          </p:nvSpPr>
          <p:spPr bwMode="auto">
            <a:xfrm>
              <a:off x="3200400" y="761977"/>
              <a:ext cx="556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a:t>(PDFs in terms of Lorenz invariant amplitudes </a:t>
              </a:r>
            </a:p>
            <a:p>
              <a:pPr eaLnBrk="1" hangingPunct="1">
                <a:spcBef>
                  <a:spcPct val="0"/>
                </a:spcBef>
                <a:buFontTx/>
                <a:buNone/>
              </a:pPr>
              <a:r>
                <a:rPr lang="en-US" altLang="en-US" sz="1800"/>
                <a:t>Musch et al, </a:t>
              </a:r>
              <a:r>
                <a:rPr lang="en-US" altLang="en-US" sz="1600"/>
                <a:t>arXiv:1011.1213</a:t>
              </a:r>
              <a:r>
                <a:rPr lang="en-US" altLang="en-US" sz="1800"/>
                <a:t>)</a:t>
              </a:r>
            </a:p>
          </p:txBody>
        </p:sp>
        <p:pic>
          <p:nvPicPr>
            <p:cNvPr id="19472" name="Picture 13" descr="latex-image-1.pdf">
              <a:extLst>
                <a:ext uri="{FF2B5EF4-FFF2-40B4-BE49-F238E27FC236}">
                  <a16:creationId xmlns:a16="http://schemas.microsoft.com/office/drawing/2014/main" id="{CDAB319B-3CE6-5B4B-8297-59513A0CD5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838200"/>
              <a:ext cx="34865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8" name="TextBox 1">
            <a:extLst>
              <a:ext uri="{FF2B5EF4-FFF2-40B4-BE49-F238E27FC236}">
                <a16:creationId xmlns:a16="http://schemas.microsoft.com/office/drawing/2014/main" id="{9D927636-1029-FF43-B1B9-E236F3B7FF08}"/>
              </a:ext>
            </a:extLst>
          </p:cNvPr>
          <p:cNvSpPr txBox="1">
            <a:spLocks noChangeArrowheads="1"/>
          </p:cNvSpPr>
          <p:nvPr/>
        </p:nvSpPr>
        <p:spPr bwMode="auto">
          <a:xfrm>
            <a:off x="3333750" y="3865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(fm)</a:t>
            </a:r>
          </a:p>
        </p:txBody>
      </p:sp>
      <p:sp>
        <p:nvSpPr>
          <p:cNvPr id="19469" name="TextBox 2">
            <a:extLst>
              <a:ext uri="{FF2B5EF4-FFF2-40B4-BE49-F238E27FC236}">
                <a16:creationId xmlns:a16="http://schemas.microsoft.com/office/drawing/2014/main" id="{3356CDEA-1700-0744-BE2F-0DDE917D6323}"/>
              </a:ext>
            </a:extLst>
          </p:cNvPr>
          <p:cNvSpPr txBox="1">
            <a:spLocks noChangeArrowheads="1"/>
          </p:cNvSpPr>
          <p:nvPr/>
        </p:nvSpPr>
        <p:spPr bwMode="auto">
          <a:xfrm>
            <a:off x="685800" y="5549900"/>
            <a:ext cx="1962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dirty="0"/>
              <a:t>&lt;2/</a:t>
            </a:r>
            <a:r>
              <a:rPr lang="en-US" altLang="en-US" sz="2000" dirty="0">
                <a:latin typeface="Symbol" pitchFamily="2" charset="2"/>
              </a:rPr>
              <a:t>s</a:t>
            </a:r>
            <a:r>
              <a:rPr lang="en-US" altLang="en-US" sz="2000" baseline="-25000" dirty="0"/>
              <a:t>2</a:t>
            </a:r>
            <a:r>
              <a:rPr lang="en-US" altLang="en-US" sz="2000" dirty="0"/>
              <a:t>&gt;~0.4GeV</a:t>
            </a:r>
            <a:endParaRPr lang="en-US" altLang="en-US" sz="2000" baseline="30000" dirty="0"/>
          </a:p>
        </p:txBody>
      </p:sp>
      <p:pic>
        <p:nvPicPr>
          <p:cNvPr id="19470" name="Picture 5">
            <a:extLst>
              <a:ext uri="{FF2B5EF4-FFF2-40B4-BE49-F238E27FC236}">
                <a16:creationId xmlns:a16="http://schemas.microsoft.com/office/drawing/2014/main" id="{E4C4A207-D5CD-E149-983D-0920C10015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 y="4724400"/>
            <a:ext cx="2235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993F5C-DCE6-934F-ADC2-3A9D82304413}"/>
              </a:ext>
            </a:extLst>
          </p:cNvPr>
          <p:cNvSpPr txBox="1"/>
          <p:nvPr/>
        </p:nvSpPr>
        <p:spPr>
          <a:xfrm>
            <a:off x="-24666" y="6125746"/>
            <a:ext cx="6545382" cy="338554"/>
          </a:xfrm>
          <a:prstGeom prst="rect">
            <a:avLst/>
          </a:prstGeom>
          <a:noFill/>
        </p:spPr>
        <p:txBody>
          <a:bodyPr wrap="none" rtlCol="0">
            <a:spAutoFit/>
          </a:bodyPr>
          <a:lstStyle/>
          <a:p>
            <a:r>
              <a:rPr lang="en-US" sz="1600" dirty="0"/>
              <a:t>Expect better knowledge from quasi-PDF and pseud-PDF approaches</a:t>
            </a:r>
          </a:p>
        </p:txBody>
      </p:sp>
    </p:spTree>
    <p:extLst>
      <p:ext uri="{BB962C8B-B14F-4D97-AF65-F5344CB8AC3E}">
        <p14:creationId xmlns:p14="http://schemas.microsoft.com/office/powerpoint/2010/main" val="18883053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A7ED62E-164A-B34D-BE30-BDD4273E2A90}"/>
              </a:ext>
            </a:extLst>
          </p:cNvPr>
          <p:cNvPicPr>
            <a:picLocks noChangeAspect="1"/>
          </p:cNvPicPr>
          <p:nvPr/>
        </p:nvPicPr>
        <p:blipFill>
          <a:blip r:embed="rId2"/>
          <a:stretch>
            <a:fillRect/>
          </a:stretch>
        </p:blipFill>
        <p:spPr>
          <a:xfrm>
            <a:off x="6877699" y="4421736"/>
            <a:ext cx="2232413" cy="1694307"/>
          </a:xfrm>
          <a:prstGeom prst="rect">
            <a:avLst/>
          </a:prstGeom>
        </p:spPr>
      </p:pic>
      <p:pic>
        <p:nvPicPr>
          <p:cNvPr id="19458" name="Picture 6" descr="Screen Shot 2016-08-16 at 5.05.48 PM.png">
            <a:extLst>
              <a:ext uri="{FF2B5EF4-FFF2-40B4-BE49-F238E27FC236}">
                <a16:creationId xmlns:a16="http://schemas.microsoft.com/office/drawing/2014/main" id="{07443CC0-EBB2-0D46-A1BF-7050D913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205" y="857694"/>
            <a:ext cx="2379595" cy="1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294E349E-9B7A-1241-89BB-2C045AD818C0}"/>
              </a:ext>
            </a:extLst>
          </p:cNvPr>
          <p:cNvSpPr>
            <a:spLocks noGrp="1" noChangeArrowheads="1"/>
          </p:cNvSpPr>
          <p:nvPr>
            <p:ph type="title"/>
          </p:nvPr>
        </p:nvSpPr>
        <p:spPr/>
        <p:txBody>
          <a:bodyPr/>
          <a:lstStyle/>
          <a:p>
            <a:r>
              <a:rPr lang="en-US" altLang="en-US" sz="2800" dirty="0"/>
              <a:t>Limitations of current TMD theory</a:t>
            </a:r>
          </a:p>
        </p:txBody>
      </p:sp>
      <p:sp>
        <p:nvSpPr>
          <p:cNvPr id="19460" name="Footer Placeholder 3">
            <a:extLst>
              <a:ext uri="{FF2B5EF4-FFF2-40B4-BE49-F238E27FC236}">
                <a16:creationId xmlns:a16="http://schemas.microsoft.com/office/drawing/2014/main" id="{94363773-A08C-BF41-99D1-B72CA9A7A48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a:p>
        </p:txBody>
      </p:sp>
      <p:pic>
        <p:nvPicPr>
          <p:cNvPr id="19461" name="Picture 4" descr="Screen Shot 2016-08-16 at 5.03.49 PM.png">
            <a:extLst>
              <a:ext uri="{FF2B5EF4-FFF2-40B4-BE49-F238E27FC236}">
                <a16:creationId xmlns:a16="http://schemas.microsoft.com/office/drawing/2014/main" id="{CA6EAC5D-EB18-DE4E-B2D9-65EA2E034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15975"/>
            <a:ext cx="58674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Screen Shot 2016-08-16 at 5.04.44 PM.png">
            <a:extLst>
              <a:ext uri="{FF2B5EF4-FFF2-40B4-BE49-F238E27FC236}">
                <a16:creationId xmlns:a16="http://schemas.microsoft.com/office/drawing/2014/main" id="{8E46032D-8315-BD4F-B1C4-D4C38F241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096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8">
            <a:extLst>
              <a:ext uri="{FF2B5EF4-FFF2-40B4-BE49-F238E27FC236}">
                <a16:creationId xmlns:a16="http://schemas.microsoft.com/office/drawing/2014/main" id="{6EB53DE9-C883-C14E-92C7-B21300105E64}"/>
              </a:ext>
            </a:extLst>
          </p:cNvPr>
          <p:cNvSpPr txBox="1">
            <a:spLocks noChangeArrowheads="1"/>
          </p:cNvSpPr>
          <p:nvPr/>
        </p:nvSpPr>
        <p:spPr bwMode="auto">
          <a:xfrm>
            <a:off x="3131297" y="5173535"/>
            <a:ext cx="4044106" cy="830997"/>
          </a:xfrm>
          <a:prstGeom prst="rect">
            <a:avLst/>
          </a:prstGeom>
          <a:solidFill>
            <a:schemeClr val="bg1"/>
          </a:solidFill>
          <a:ln>
            <a:solidFill>
              <a:srgbClr val="C00000"/>
            </a:solid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600" dirty="0"/>
              <a:t>Crucial to extend the theory to large </a:t>
            </a:r>
            <a:r>
              <a:rPr lang="en-US" altLang="en-US" sz="1600" dirty="0" err="1"/>
              <a:t>q</a:t>
            </a:r>
            <a:r>
              <a:rPr lang="en-US" altLang="en-US" sz="1600" baseline="-25000" dirty="0" err="1"/>
              <a:t>T</a:t>
            </a:r>
            <a:endParaRPr lang="en-US" altLang="en-US" sz="1600" baseline="-25000" dirty="0"/>
          </a:p>
          <a:p>
            <a:pPr eaLnBrk="1" hangingPunct="1">
              <a:spcBef>
                <a:spcPct val="0"/>
              </a:spcBef>
            </a:pPr>
            <a:r>
              <a:rPr lang="en-US" altLang="en-US" sz="1600" dirty="0"/>
              <a:t>Higher Twist account may help</a:t>
            </a:r>
          </a:p>
          <a:p>
            <a:pPr eaLnBrk="1" hangingPunct="1">
              <a:spcBef>
                <a:spcPct val="0"/>
              </a:spcBef>
            </a:pPr>
            <a:r>
              <a:rPr lang="en-US" altLang="en-US" sz="1600" dirty="0"/>
              <a:t>Linking SIDIS with exclusive</a:t>
            </a:r>
          </a:p>
        </p:txBody>
      </p:sp>
      <p:sp>
        <p:nvSpPr>
          <p:cNvPr id="19464" name="Slide Number Placeholder 12">
            <a:extLst>
              <a:ext uri="{FF2B5EF4-FFF2-40B4-BE49-F238E27FC236}">
                <a16:creationId xmlns:a16="http://schemas.microsoft.com/office/drawing/2014/main" id="{40542D91-50BA-2946-A542-2B59D55E0E4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D73ACF1-26A2-9A42-B7C3-CFB5D5DB674B}" type="slidenum">
              <a:rPr lang="en-US" altLang="en-US" sz="1400" smtClean="0"/>
              <a:pPr>
                <a:spcBef>
                  <a:spcPct val="0"/>
                </a:spcBef>
                <a:buFontTx/>
                <a:buNone/>
              </a:pPr>
              <a:t>89</a:t>
            </a:fld>
            <a:endParaRPr lang="en-US" altLang="en-US" sz="1400"/>
          </a:p>
        </p:txBody>
      </p:sp>
      <p:pic>
        <p:nvPicPr>
          <p:cNvPr id="19465" name="Picture 10" descr="Screen Shot 2017-09-15 at 9.45.49 AM.png">
            <a:extLst>
              <a:ext uri="{FF2B5EF4-FFF2-40B4-BE49-F238E27FC236}">
                <a16:creationId xmlns:a16="http://schemas.microsoft.com/office/drawing/2014/main" id="{C4A47819-CC41-7F43-86B7-C3D210F56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057400"/>
            <a:ext cx="3276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4280F2AF-A242-014E-8C58-2A6CAC4C31C8}"/>
              </a:ext>
            </a:extLst>
          </p:cNvPr>
          <p:cNvSpPr/>
          <p:nvPr/>
        </p:nvSpPr>
        <p:spPr>
          <a:xfrm>
            <a:off x="1804959" y="2286457"/>
            <a:ext cx="246030" cy="34925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470" name="TextBox 1">
            <a:extLst>
              <a:ext uri="{FF2B5EF4-FFF2-40B4-BE49-F238E27FC236}">
                <a16:creationId xmlns:a16="http://schemas.microsoft.com/office/drawing/2014/main" id="{2BAA8836-A900-0146-A2B6-39A49B635B39}"/>
              </a:ext>
            </a:extLst>
          </p:cNvPr>
          <p:cNvSpPr txBox="1">
            <a:spLocks noChangeArrowheads="1"/>
          </p:cNvSpPr>
          <p:nvPr/>
        </p:nvSpPr>
        <p:spPr bwMode="auto">
          <a:xfrm>
            <a:off x="19463" y="5379356"/>
            <a:ext cx="325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a:t>Sea is not divided to perturbative and non-perturbative</a:t>
            </a:r>
          </a:p>
        </p:txBody>
      </p:sp>
      <p:pic>
        <p:nvPicPr>
          <p:cNvPr id="19471" name="Picture 16">
            <a:extLst>
              <a:ext uri="{FF2B5EF4-FFF2-40B4-BE49-F238E27FC236}">
                <a16:creationId xmlns:a16="http://schemas.microsoft.com/office/drawing/2014/main" id="{E15B2E12-DAF4-9344-A377-6DBDF3021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7225" y="1627188"/>
            <a:ext cx="17160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Box 3">
            <a:extLst>
              <a:ext uri="{FF2B5EF4-FFF2-40B4-BE49-F238E27FC236}">
                <a16:creationId xmlns:a16="http://schemas.microsoft.com/office/drawing/2014/main" id="{6FDC3A44-EE44-4F47-B93B-8D580B9C292E}"/>
              </a:ext>
            </a:extLst>
          </p:cNvPr>
          <p:cNvSpPr txBox="1">
            <a:spLocks noChangeArrowheads="1"/>
          </p:cNvSpPr>
          <p:nvPr/>
        </p:nvSpPr>
        <p:spPr bwMode="auto">
          <a:xfrm>
            <a:off x="1019175" y="3790950"/>
            <a:ext cx="925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SIDIS only</a:t>
            </a:r>
          </a:p>
        </p:txBody>
      </p:sp>
      <p:sp>
        <p:nvSpPr>
          <p:cNvPr id="19473" name="TextBox 18">
            <a:extLst>
              <a:ext uri="{FF2B5EF4-FFF2-40B4-BE49-F238E27FC236}">
                <a16:creationId xmlns:a16="http://schemas.microsoft.com/office/drawing/2014/main" id="{CB167AF0-4D24-C54F-8BA8-D1BFA12FB1DF}"/>
              </a:ext>
            </a:extLst>
          </p:cNvPr>
          <p:cNvSpPr txBox="1">
            <a:spLocks noChangeArrowheads="1"/>
          </p:cNvSpPr>
          <p:nvPr/>
        </p:nvSpPr>
        <p:spPr bwMode="auto">
          <a:xfrm>
            <a:off x="825328" y="2113617"/>
            <a:ext cx="1079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SIDIS+DY</a:t>
            </a:r>
          </a:p>
        </p:txBody>
      </p:sp>
      <p:cxnSp>
        <p:nvCxnSpPr>
          <p:cNvPr id="6" name="Straight Arrow Connector 5">
            <a:extLst>
              <a:ext uri="{FF2B5EF4-FFF2-40B4-BE49-F238E27FC236}">
                <a16:creationId xmlns:a16="http://schemas.microsoft.com/office/drawing/2014/main" id="{404FD7D3-4D44-A04C-98CD-95DA8456780C}"/>
              </a:ext>
            </a:extLst>
          </p:cNvPr>
          <p:cNvCxnSpPr>
            <a:cxnSpLocks/>
          </p:cNvCxnSpPr>
          <p:nvPr/>
        </p:nvCxnSpPr>
        <p:spPr>
          <a:xfrm flipH="1">
            <a:off x="1380439" y="2377748"/>
            <a:ext cx="336550" cy="1809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27D7BFE-A8D6-2644-9550-B69110FA1DFD}"/>
              </a:ext>
            </a:extLst>
          </p:cNvPr>
          <p:cNvCxnSpPr>
            <a:cxnSpLocks/>
          </p:cNvCxnSpPr>
          <p:nvPr/>
        </p:nvCxnSpPr>
        <p:spPr>
          <a:xfrm flipV="1">
            <a:off x="1277938" y="3397251"/>
            <a:ext cx="330200" cy="3159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B5EDA90E-9D54-D546-89B2-DB362834CF6C}"/>
              </a:ext>
            </a:extLst>
          </p:cNvPr>
          <p:cNvSpPr/>
          <p:nvPr/>
        </p:nvSpPr>
        <p:spPr>
          <a:xfrm>
            <a:off x="1828800" y="2366963"/>
            <a:ext cx="135102" cy="1460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90104413-046E-5141-AADC-CC41008B47D1}"/>
              </a:ext>
            </a:extLst>
          </p:cNvPr>
          <p:cNvPicPr>
            <a:picLocks noChangeAspect="1"/>
          </p:cNvPicPr>
          <p:nvPr/>
        </p:nvPicPr>
        <p:blipFill>
          <a:blip r:embed="rId8"/>
          <a:stretch>
            <a:fillRect/>
          </a:stretch>
        </p:blipFill>
        <p:spPr>
          <a:xfrm>
            <a:off x="3857345" y="2155702"/>
            <a:ext cx="2107171" cy="2521916"/>
          </a:xfrm>
          <a:prstGeom prst="rect">
            <a:avLst/>
          </a:prstGeom>
        </p:spPr>
      </p:pic>
      <p:sp>
        <p:nvSpPr>
          <p:cNvPr id="9" name="TextBox 8">
            <a:extLst>
              <a:ext uri="{FF2B5EF4-FFF2-40B4-BE49-F238E27FC236}">
                <a16:creationId xmlns:a16="http://schemas.microsoft.com/office/drawing/2014/main" id="{E2C6BE70-1AF2-F94A-90C8-A011DE533542}"/>
              </a:ext>
            </a:extLst>
          </p:cNvPr>
          <p:cNvSpPr txBox="1"/>
          <p:nvPr/>
        </p:nvSpPr>
        <p:spPr>
          <a:xfrm>
            <a:off x="3296613" y="3649420"/>
            <a:ext cx="1143000" cy="430887"/>
          </a:xfrm>
          <a:prstGeom prst="rect">
            <a:avLst/>
          </a:prstGeom>
          <a:noFill/>
        </p:spPr>
        <p:txBody>
          <a:bodyPr wrap="square" rtlCol="0">
            <a:spAutoFit/>
          </a:bodyPr>
          <a:lstStyle/>
          <a:p>
            <a:r>
              <a:rPr lang="en-US" sz="1100" b="1" dirty="0"/>
              <a:t>Non perturbative</a:t>
            </a:r>
          </a:p>
        </p:txBody>
      </p:sp>
      <p:cxnSp>
        <p:nvCxnSpPr>
          <p:cNvPr id="13" name="Straight Connector 12">
            <a:extLst>
              <a:ext uri="{FF2B5EF4-FFF2-40B4-BE49-F238E27FC236}">
                <a16:creationId xmlns:a16="http://schemas.microsoft.com/office/drawing/2014/main" id="{BB2D79EB-D84A-AB45-A5CF-095AD585C84E}"/>
              </a:ext>
            </a:extLst>
          </p:cNvPr>
          <p:cNvCxnSpPr/>
          <p:nvPr/>
        </p:nvCxnSpPr>
        <p:spPr>
          <a:xfrm>
            <a:off x="4231929" y="2594397"/>
            <a:ext cx="797271" cy="1612478"/>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07F3BF5-8E5A-0E4B-A893-4276DF8FDB07}"/>
              </a:ext>
            </a:extLst>
          </p:cNvPr>
          <p:cNvCxnSpPr>
            <a:cxnSpLocks/>
          </p:cNvCxnSpPr>
          <p:nvPr/>
        </p:nvCxnSpPr>
        <p:spPr>
          <a:xfrm>
            <a:off x="2141509" y="2600041"/>
            <a:ext cx="2489055" cy="891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0A4AD44-C4F2-FA4A-9F30-20C952E55FBA}"/>
              </a:ext>
            </a:extLst>
          </p:cNvPr>
          <p:cNvPicPr>
            <a:picLocks noChangeAspect="1"/>
          </p:cNvPicPr>
          <p:nvPr/>
        </p:nvPicPr>
        <p:blipFill>
          <a:blip r:embed="rId9"/>
          <a:stretch>
            <a:fillRect/>
          </a:stretch>
        </p:blipFill>
        <p:spPr>
          <a:xfrm>
            <a:off x="5921550" y="2211515"/>
            <a:ext cx="2099950" cy="2434176"/>
          </a:xfrm>
          <a:prstGeom prst="rect">
            <a:avLst/>
          </a:prstGeom>
        </p:spPr>
      </p:pic>
      <p:sp>
        <p:nvSpPr>
          <p:cNvPr id="40" name="TextBox 39">
            <a:extLst>
              <a:ext uri="{FF2B5EF4-FFF2-40B4-BE49-F238E27FC236}">
                <a16:creationId xmlns:a16="http://schemas.microsoft.com/office/drawing/2014/main" id="{470C64AE-AA7D-8B4B-A022-67576029F7B6}"/>
              </a:ext>
            </a:extLst>
          </p:cNvPr>
          <p:cNvSpPr txBox="1"/>
          <p:nvPr/>
        </p:nvSpPr>
        <p:spPr>
          <a:xfrm>
            <a:off x="7739806" y="2952633"/>
            <a:ext cx="1143000" cy="261610"/>
          </a:xfrm>
          <a:prstGeom prst="rect">
            <a:avLst/>
          </a:prstGeom>
          <a:noFill/>
        </p:spPr>
        <p:txBody>
          <a:bodyPr wrap="square" rtlCol="0">
            <a:spAutoFit/>
          </a:bodyPr>
          <a:lstStyle/>
          <a:p>
            <a:r>
              <a:rPr lang="en-US" sz="1100" b="1" dirty="0"/>
              <a:t>Full</a:t>
            </a:r>
          </a:p>
        </p:txBody>
      </p:sp>
      <p:sp>
        <p:nvSpPr>
          <p:cNvPr id="41" name="TextBox 40">
            <a:extLst>
              <a:ext uri="{FF2B5EF4-FFF2-40B4-BE49-F238E27FC236}">
                <a16:creationId xmlns:a16="http://schemas.microsoft.com/office/drawing/2014/main" id="{3748F4C5-A374-524E-843E-3F7BFD34968C}"/>
              </a:ext>
            </a:extLst>
          </p:cNvPr>
          <p:cNvSpPr txBox="1"/>
          <p:nvPr/>
        </p:nvSpPr>
        <p:spPr>
          <a:xfrm>
            <a:off x="7168306" y="3412782"/>
            <a:ext cx="1143000" cy="261610"/>
          </a:xfrm>
          <a:prstGeom prst="rect">
            <a:avLst/>
          </a:prstGeom>
          <a:noFill/>
        </p:spPr>
        <p:txBody>
          <a:bodyPr wrap="square" rtlCol="0">
            <a:spAutoFit/>
          </a:bodyPr>
          <a:lstStyle/>
          <a:p>
            <a:r>
              <a:rPr lang="en-US" sz="1100" b="1" dirty="0"/>
              <a:t>Fixed order</a:t>
            </a:r>
          </a:p>
        </p:txBody>
      </p:sp>
      <p:sp>
        <p:nvSpPr>
          <p:cNvPr id="42" name="TextBox 41">
            <a:extLst>
              <a:ext uri="{FF2B5EF4-FFF2-40B4-BE49-F238E27FC236}">
                <a16:creationId xmlns:a16="http://schemas.microsoft.com/office/drawing/2014/main" id="{8B6F7378-8057-1A4B-9B19-2AD641AD47A9}"/>
              </a:ext>
            </a:extLst>
          </p:cNvPr>
          <p:cNvSpPr txBox="1"/>
          <p:nvPr/>
        </p:nvSpPr>
        <p:spPr>
          <a:xfrm>
            <a:off x="7268300" y="3955360"/>
            <a:ext cx="1143000" cy="261610"/>
          </a:xfrm>
          <a:prstGeom prst="rect">
            <a:avLst/>
          </a:prstGeom>
          <a:noFill/>
        </p:spPr>
        <p:txBody>
          <a:bodyPr wrap="square" rtlCol="0">
            <a:spAutoFit/>
          </a:bodyPr>
          <a:lstStyle/>
          <a:p>
            <a:r>
              <a:rPr lang="en-US" sz="1100" b="1" dirty="0"/>
              <a:t>Log divergent</a:t>
            </a:r>
          </a:p>
        </p:txBody>
      </p:sp>
      <p:sp>
        <p:nvSpPr>
          <p:cNvPr id="29" name="TextBox 28">
            <a:extLst>
              <a:ext uri="{FF2B5EF4-FFF2-40B4-BE49-F238E27FC236}">
                <a16:creationId xmlns:a16="http://schemas.microsoft.com/office/drawing/2014/main" id="{34225CF3-346E-3649-9242-597767868810}"/>
              </a:ext>
            </a:extLst>
          </p:cNvPr>
          <p:cNvSpPr txBox="1"/>
          <p:nvPr/>
        </p:nvSpPr>
        <p:spPr>
          <a:xfrm>
            <a:off x="6932553" y="6007321"/>
            <a:ext cx="1614506" cy="523220"/>
          </a:xfrm>
          <a:prstGeom prst="rect">
            <a:avLst/>
          </a:prstGeom>
          <a:noFill/>
        </p:spPr>
        <p:txBody>
          <a:bodyPr wrap="square" rtlCol="0">
            <a:spAutoFit/>
          </a:bodyPr>
          <a:lstStyle/>
          <a:p>
            <a:r>
              <a:rPr lang="en-US" sz="1400" dirty="0"/>
              <a:t>Semi-exclusive production</a:t>
            </a:r>
          </a:p>
        </p:txBody>
      </p:sp>
      <p:sp>
        <p:nvSpPr>
          <p:cNvPr id="48" name="TextBox 47">
            <a:extLst>
              <a:ext uri="{FF2B5EF4-FFF2-40B4-BE49-F238E27FC236}">
                <a16:creationId xmlns:a16="http://schemas.microsoft.com/office/drawing/2014/main" id="{0B44B1B2-118F-794E-AE23-31CD03EAF5F9}"/>
              </a:ext>
            </a:extLst>
          </p:cNvPr>
          <p:cNvSpPr txBox="1"/>
          <p:nvPr/>
        </p:nvSpPr>
        <p:spPr>
          <a:xfrm>
            <a:off x="8034718" y="3234553"/>
            <a:ext cx="1143000" cy="430887"/>
          </a:xfrm>
          <a:prstGeom prst="rect">
            <a:avLst/>
          </a:prstGeom>
          <a:noFill/>
        </p:spPr>
        <p:txBody>
          <a:bodyPr wrap="square" rtlCol="0">
            <a:spAutoFit/>
          </a:bodyPr>
          <a:lstStyle/>
          <a:p>
            <a:r>
              <a:rPr lang="en-US" sz="1100" b="1" dirty="0"/>
              <a:t>Non perturbative</a:t>
            </a:r>
          </a:p>
        </p:txBody>
      </p:sp>
    </p:spTree>
    <p:extLst>
      <p:ext uri="{BB962C8B-B14F-4D97-AF65-F5344CB8AC3E}">
        <p14:creationId xmlns:p14="http://schemas.microsoft.com/office/powerpoint/2010/main" val="1125748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2">
            <a:extLst>
              <a:ext uri="{FF2B5EF4-FFF2-40B4-BE49-F238E27FC236}">
                <a16:creationId xmlns:a16="http://schemas.microsoft.com/office/drawing/2014/main" id="{74A711A5-E90E-4B43-A9A5-629B18AC3D6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2F1CFA9-E910-1547-BBCD-AA47407E9921}" type="slidenum">
              <a:rPr lang="en-US" altLang="en-US" sz="1400" smtClean="0"/>
              <a:pPr>
                <a:spcBef>
                  <a:spcPct val="0"/>
                </a:spcBef>
                <a:buFontTx/>
                <a:buNone/>
              </a:pPr>
              <a:t>9</a:t>
            </a:fld>
            <a:endParaRPr lang="en-US" altLang="en-US" sz="1400"/>
          </a:p>
        </p:txBody>
      </p:sp>
      <p:sp>
        <p:nvSpPr>
          <p:cNvPr id="59395" name="Rectangle 9">
            <a:extLst>
              <a:ext uri="{FF2B5EF4-FFF2-40B4-BE49-F238E27FC236}">
                <a16:creationId xmlns:a16="http://schemas.microsoft.com/office/drawing/2014/main" id="{616994CA-FA02-C342-87B0-42734B199132}"/>
              </a:ext>
            </a:extLst>
          </p:cNvPr>
          <p:cNvSpPr>
            <a:spLocks noChangeArrowheads="1"/>
          </p:cNvSpPr>
          <p:nvPr/>
        </p:nvSpPr>
        <p:spPr bwMode="auto">
          <a:xfrm>
            <a:off x="183515" y="39450"/>
            <a:ext cx="9057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dirty="0"/>
              <a:t>CLAS12 1h Multiplicities: high P</a:t>
            </a:r>
            <a:r>
              <a:rPr lang="en-US" altLang="en-US" baseline="-25000" dirty="0"/>
              <a:t>T </a:t>
            </a:r>
            <a:r>
              <a:rPr lang="en-US" altLang="en-US" dirty="0"/>
              <a:t>&amp; phase space </a:t>
            </a:r>
          </a:p>
        </p:txBody>
      </p:sp>
      <p:sp>
        <p:nvSpPr>
          <p:cNvPr id="59398" name="Rectangle 6">
            <a:extLst>
              <a:ext uri="{FF2B5EF4-FFF2-40B4-BE49-F238E27FC236}">
                <a16:creationId xmlns:a16="http://schemas.microsoft.com/office/drawing/2014/main" id="{F9974545-2B88-2A4E-A7B4-3CAC3C8B3041}"/>
              </a:ext>
            </a:extLst>
          </p:cNvPr>
          <p:cNvSpPr>
            <a:spLocks noChangeArrowheads="1"/>
          </p:cNvSpPr>
          <p:nvPr/>
        </p:nvSpPr>
        <p:spPr bwMode="auto">
          <a:xfrm>
            <a:off x="107073" y="4129526"/>
            <a:ext cx="362803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For some kinematic regions, </a:t>
            </a:r>
          </a:p>
          <a:p>
            <a:pPr>
              <a:spcBef>
                <a:spcPct val="0"/>
              </a:spcBef>
              <a:buFontTx/>
              <a:buNone/>
            </a:pPr>
            <a:r>
              <a:rPr lang="en-US" altLang="en-US" sz="1400" dirty="0"/>
              <a:t>at low z, the high P</a:t>
            </a:r>
            <a:r>
              <a:rPr lang="en-US" altLang="en-US" sz="1400" baseline="-25000" dirty="0"/>
              <a:t>T  </a:t>
            </a:r>
            <a:r>
              <a:rPr lang="en-US" altLang="en-US" sz="1400" dirty="0"/>
              <a:t>distribution appear </a:t>
            </a:r>
          </a:p>
          <a:p>
            <a:pPr>
              <a:spcBef>
                <a:spcPct val="0"/>
              </a:spcBef>
              <a:buFontTx/>
              <a:buNone/>
            </a:pPr>
            <a:r>
              <a:rPr lang="en-US" altLang="en-US" sz="1400" dirty="0"/>
              <a:t>suppressed: there is no enough energy</a:t>
            </a:r>
          </a:p>
          <a:p>
            <a:pPr>
              <a:spcBef>
                <a:spcPct val="0"/>
              </a:spcBef>
              <a:buFontTx/>
              <a:buNone/>
            </a:pPr>
            <a:r>
              <a:rPr lang="en-US" altLang="en-US" sz="1400" dirty="0"/>
              <a:t>in the system to produce hadron with high </a:t>
            </a:r>
          </a:p>
          <a:p>
            <a:pPr>
              <a:spcBef>
                <a:spcPct val="0"/>
              </a:spcBef>
              <a:buFontTx/>
              <a:buNone/>
            </a:pPr>
            <a:r>
              <a:rPr lang="en-US" altLang="en-US" sz="1400" dirty="0"/>
              <a:t>transverse momentum (phase space effect).</a:t>
            </a:r>
          </a:p>
          <a:p>
            <a:pPr>
              <a:spcBef>
                <a:spcPct val="0"/>
              </a:spcBef>
              <a:buFontTx/>
              <a:buNone/>
            </a:pPr>
            <a:r>
              <a:rPr lang="en-US" altLang="en-US" sz="1400" dirty="0"/>
              <a:t>If the effect is accounted, the CLAS data </a:t>
            </a:r>
          </a:p>
          <a:p>
            <a:pPr>
              <a:spcBef>
                <a:spcPct val="0"/>
              </a:spcBef>
              <a:buFontTx/>
              <a:buNone/>
            </a:pPr>
            <a:r>
              <a:rPr lang="en-US" altLang="en-US" sz="1400" dirty="0"/>
              <a:t>follows global fits.</a:t>
            </a:r>
          </a:p>
        </p:txBody>
      </p:sp>
      <p:pic>
        <p:nvPicPr>
          <p:cNvPr id="21" name="Picture 20">
            <a:extLst>
              <a:ext uri="{FF2B5EF4-FFF2-40B4-BE49-F238E27FC236}">
                <a16:creationId xmlns:a16="http://schemas.microsoft.com/office/drawing/2014/main" id="{EB2F97BD-A2F6-EF4B-9160-E5E2C5531131}"/>
              </a:ext>
            </a:extLst>
          </p:cNvPr>
          <p:cNvPicPr>
            <a:picLocks noChangeAspect="1"/>
          </p:cNvPicPr>
          <p:nvPr/>
        </p:nvPicPr>
        <p:blipFill>
          <a:blip r:embed="rId3"/>
          <a:stretch>
            <a:fillRect/>
          </a:stretch>
        </p:blipFill>
        <p:spPr>
          <a:xfrm>
            <a:off x="6201723" y="813285"/>
            <a:ext cx="2935760" cy="2954905"/>
          </a:xfrm>
          <a:prstGeom prst="rect">
            <a:avLst/>
          </a:prstGeom>
        </p:spPr>
      </p:pic>
      <p:pic>
        <p:nvPicPr>
          <p:cNvPr id="10" name="Picture 9">
            <a:extLst>
              <a:ext uri="{FF2B5EF4-FFF2-40B4-BE49-F238E27FC236}">
                <a16:creationId xmlns:a16="http://schemas.microsoft.com/office/drawing/2014/main" id="{2DAC23FA-DF93-0846-B3C1-E13FBBC66E37}"/>
              </a:ext>
            </a:extLst>
          </p:cNvPr>
          <p:cNvPicPr>
            <a:picLocks noChangeAspect="1"/>
          </p:cNvPicPr>
          <p:nvPr/>
        </p:nvPicPr>
        <p:blipFill>
          <a:blip r:embed="rId4"/>
          <a:stretch>
            <a:fillRect/>
          </a:stretch>
        </p:blipFill>
        <p:spPr>
          <a:xfrm>
            <a:off x="3581400" y="833779"/>
            <a:ext cx="2766391" cy="2827866"/>
          </a:xfrm>
          <a:prstGeom prst="rect">
            <a:avLst/>
          </a:prstGeom>
        </p:spPr>
      </p:pic>
      <p:cxnSp>
        <p:nvCxnSpPr>
          <p:cNvPr id="17" name="Straight Connector 16">
            <a:extLst>
              <a:ext uri="{FF2B5EF4-FFF2-40B4-BE49-F238E27FC236}">
                <a16:creationId xmlns:a16="http://schemas.microsoft.com/office/drawing/2014/main" id="{59142F1B-907E-1D43-954E-57EACC10AA9F}"/>
              </a:ext>
            </a:extLst>
          </p:cNvPr>
          <p:cNvCxnSpPr>
            <a:cxnSpLocks/>
          </p:cNvCxnSpPr>
          <p:nvPr/>
        </p:nvCxnSpPr>
        <p:spPr>
          <a:xfrm>
            <a:off x="5125649" y="1828800"/>
            <a:ext cx="1083319" cy="671413"/>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E5868E1-4CE2-DD45-B8E9-BA79183A0261}"/>
              </a:ext>
            </a:extLst>
          </p:cNvPr>
          <p:cNvCxnSpPr>
            <a:cxnSpLocks/>
          </p:cNvCxnSpPr>
          <p:nvPr/>
        </p:nvCxnSpPr>
        <p:spPr>
          <a:xfrm>
            <a:off x="8237593" y="2346214"/>
            <a:ext cx="746547" cy="473719"/>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A984680E-0EFA-EB49-9106-103A3A4D1658}"/>
              </a:ext>
            </a:extLst>
          </p:cNvPr>
          <p:cNvPicPr>
            <a:picLocks noChangeAspect="1"/>
          </p:cNvPicPr>
          <p:nvPr/>
        </p:nvPicPr>
        <p:blipFill>
          <a:blip r:embed="rId5"/>
          <a:stretch>
            <a:fillRect/>
          </a:stretch>
        </p:blipFill>
        <p:spPr>
          <a:xfrm>
            <a:off x="3867965" y="3941451"/>
            <a:ext cx="5116175" cy="2266750"/>
          </a:xfrm>
          <a:prstGeom prst="rect">
            <a:avLst/>
          </a:prstGeom>
        </p:spPr>
      </p:pic>
      <p:sp>
        <p:nvSpPr>
          <p:cNvPr id="33" name="Footer Placeholder 7">
            <a:extLst>
              <a:ext uri="{FF2B5EF4-FFF2-40B4-BE49-F238E27FC236}">
                <a16:creationId xmlns:a16="http://schemas.microsoft.com/office/drawing/2014/main" id="{7E13A1BB-AAE9-074F-8A18-C94110E8A761}"/>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dirty="0"/>
          </a:p>
        </p:txBody>
      </p:sp>
      <p:pic>
        <p:nvPicPr>
          <p:cNvPr id="37" name="Picture 36">
            <a:extLst>
              <a:ext uri="{FF2B5EF4-FFF2-40B4-BE49-F238E27FC236}">
                <a16:creationId xmlns:a16="http://schemas.microsoft.com/office/drawing/2014/main" id="{BACBE4E8-78D4-F24D-954F-4E916A8B8CB9}"/>
              </a:ext>
            </a:extLst>
          </p:cNvPr>
          <p:cNvPicPr>
            <a:picLocks noChangeAspect="1"/>
          </p:cNvPicPr>
          <p:nvPr/>
        </p:nvPicPr>
        <p:blipFill>
          <a:blip r:embed="rId6"/>
          <a:stretch>
            <a:fillRect/>
          </a:stretch>
        </p:blipFill>
        <p:spPr>
          <a:xfrm>
            <a:off x="68538" y="976773"/>
            <a:ext cx="3435719" cy="2691163"/>
          </a:xfrm>
          <a:prstGeom prst="rect">
            <a:avLst/>
          </a:prstGeom>
        </p:spPr>
      </p:pic>
      <p:sp>
        <p:nvSpPr>
          <p:cNvPr id="24" name="TextBox 23">
            <a:extLst>
              <a:ext uri="{FF2B5EF4-FFF2-40B4-BE49-F238E27FC236}">
                <a16:creationId xmlns:a16="http://schemas.microsoft.com/office/drawing/2014/main" id="{5CEA8D5B-22D5-AA4A-AA0A-89C66A9D7D87}"/>
              </a:ext>
            </a:extLst>
          </p:cNvPr>
          <p:cNvSpPr txBox="1"/>
          <p:nvPr/>
        </p:nvSpPr>
        <p:spPr>
          <a:xfrm>
            <a:off x="4089099" y="5562600"/>
            <a:ext cx="1577676" cy="369332"/>
          </a:xfrm>
          <a:prstGeom prst="rect">
            <a:avLst/>
          </a:prstGeom>
          <a:noFill/>
        </p:spPr>
        <p:txBody>
          <a:bodyPr wrap="none" rtlCol="0">
            <a:spAutoFit/>
          </a:bodyPr>
          <a:lstStyle/>
          <a:p>
            <a:r>
              <a:rPr lang="en-US" sz="600" dirty="0">
                <a:solidFill>
                  <a:srgbClr val="FF0000"/>
                </a:solidFill>
              </a:rPr>
              <a:t>PDF &amp; FF used:</a:t>
            </a:r>
            <a:br>
              <a:rPr lang="en-US" sz="600" dirty="0">
                <a:solidFill>
                  <a:srgbClr val="FF0000"/>
                </a:solidFill>
              </a:rPr>
            </a:br>
            <a:r>
              <a:rPr lang="en-US" sz="600" dirty="0">
                <a:solidFill>
                  <a:srgbClr val="FF0000"/>
                </a:solidFill>
              </a:rPr>
              <a:t>CTEQ PhysRevD.103.014013  &amp;</a:t>
            </a:r>
          </a:p>
          <a:p>
            <a:r>
              <a:rPr lang="en-US" sz="600" dirty="0" err="1">
                <a:solidFill>
                  <a:srgbClr val="FF0000"/>
                </a:solidFill>
              </a:rPr>
              <a:t>DeFlorian-Sassot</a:t>
            </a:r>
            <a:r>
              <a:rPr lang="en-US" sz="600" dirty="0">
                <a:solidFill>
                  <a:srgbClr val="FF0000"/>
                </a:solidFill>
              </a:rPr>
              <a:t> PhysRevD.91.014035</a:t>
            </a:r>
          </a:p>
        </p:txBody>
      </p:sp>
      <p:sp>
        <p:nvSpPr>
          <p:cNvPr id="39" name="TextBox 38">
            <a:extLst>
              <a:ext uri="{FF2B5EF4-FFF2-40B4-BE49-F238E27FC236}">
                <a16:creationId xmlns:a16="http://schemas.microsoft.com/office/drawing/2014/main" id="{55268E13-54A5-B648-826C-86A15258E590}"/>
              </a:ext>
            </a:extLst>
          </p:cNvPr>
          <p:cNvSpPr txBox="1"/>
          <p:nvPr/>
        </p:nvSpPr>
        <p:spPr>
          <a:xfrm>
            <a:off x="6705600" y="5562600"/>
            <a:ext cx="1577676" cy="369332"/>
          </a:xfrm>
          <a:prstGeom prst="rect">
            <a:avLst/>
          </a:prstGeom>
          <a:noFill/>
        </p:spPr>
        <p:txBody>
          <a:bodyPr wrap="none" rtlCol="0">
            <a:spAutoFit/>
          </a:bodyPr>
          <a:lstStyle/>
          <a:p>
            <a:r>
              <a:rPr lang="en-US" sz="600" dirty="0">
                <a:solidFill>
                  <a:srgbClr val="FF0000"/>
                </a:solidFill>
              </a:rPr>
              <a:t>PDF &amp; FF used:</a:t>
            </a:r>
            <a:br>
              <a:rPr lang="en-US" sz="600" dirty="0">
                <a:solidFill>
                  <a:srgbClr val="FF0000"/>
                </a:solidFill>
              </a:rPr>
            </a:br>
            <a:r>
              <a:rPr lang="en-US" sz="600" dirty="0">
                <a:solidFill>
                  <a:srgbClr val="FF0000"/>
                </a:solidFill>
              </a:rPr>
              <a:t>CTEQ PhysRevD.103.014013  &amp;</a:t>
            </a:r>
          </a:p>
          <a:p>
            <a:r>
              <a:rPr lang="en-US" sz="600" dirty="0" err="1">
                <a:solidFill>
                  <a:srgbClr val="FF0000"/>
                </a:solidFill>
              </a:rPr>
              <a:t>DeFlorian-Sassot</a:t>
            </a:r>
            <a:r>
              <a:rPr lang="en-US" sz="600" dirty="0">
                <a:solidFill>
                  <a:srgbClr val="FF0000"/>
                </a:solidFill>
              </a:rPr>
              <a:t> PhysRevD.91.014035</a:t>
            </a:r>
          </a:p>
        </p:txBody>
      </p:sp>
      <p:sp>
        <p:nvSpPr>
          <p:cNvPr id="40" name="TextBox 39">
            <a:extLst>
              <a:ext uri="{FF2B5EF4-FFF2-40B4-BE49-F238E27FC236}">
                <a16:creationId xmlns:a16="http://schemas.microsoft.com/office/drawing/2014/main" id="{5D5240F0-E55C-EC4C-99EF-D5E1F4569396}"/>
              </a:ext>
            </a:extLst>
          </p:cNvPr>
          <p:cNvSpPr txBox="1"/>
          <p:nvPr/>
        </p:nvSpPr>
        <p:spPr>
          <a:xfrm>
            <a:off x="4237616" y="1080817"/>
            <a:ext cx="883575" cy="276999"/>
          </a:xfrm>
          <a:prstGeom prst="rect">
            <a:avLst/>
          </a:prstGeom>
          <a:noFill/>
        </p:spPr>
        <p:txBody>
          <a:bodyPr wrap="none" rtlCol="0">
            <a:spAutoFit/>
          </a:bodyPr>
          <a:lstStyle/>
          <a:p>
            <a:r>
              <a:rPr lang="en-US" sz="600" dirty="0">
                <a:solidFill>
                  <a:srgbClr val="FF0000"/>
                </a:solidFill>
              </a:rPr>
              <a:t>&lt;Q^2&gt; = 1.8 GeV^2 </a:t>
            </a:r>
            <a:br>
              <a:rPr lang="en-US" sz="600" dirty="0">
                <a:solidFill>
                  <a:srgbClr val="FF0000"/>
                </a:solidFill>
              </a:rPr>
            </a:br>
            <a:r>
              <a:rPr lang="en-US" sz="600" dirty="0">
                <a:solidFill>
                  <a:srgbClr val="FF0000"/>
                </a:solidFill>
              </a:rPr>
              <a:t>&lt;x&gt;= 0.13</a:t>
            </a:r>
          </a:p>
        </p:txBody>
      </p:sp>
      <p:sp>
        <p:nvSpPr>
          <p:cNvPr id="41" name="TextBox 40">
            <a:extLst>
              <a:ext uri="{FF2B5EF4-FFF2-40B4-BE49-F238E27FC236}">
                <a16:creationId xmlns:a16="http://schemas.microsoft.com/office/drawing/2014/main" id="{98304B6B-BBCB-524C-BDD5-C47564CFB57E}"/>
              </a:ext>
            </a:extLst>
          </p:cNvPr>
          <p:cNvSpPr txBox="1"/>
          <p:nvPr/>
        </p:nvSpPr>
        <p:spPr>
          <a:xfrm>
            <a:off x="6786028" y="1010224"/>
            <a:ext cx="883575" cy="276999"/>
          </a:xfrm>
          <a:prstGeom prst="rect">
            <a:avLst/>
          </a:prstGeom>
          <a:noFill/>
        </p:spPr>
        <p:txBody>
          <a:bodyPr wrap="none" rtlCol="0">
            <a:spAutoFit/>
          </a:bodyPr>
          <a:lstStyle/>
          <a:p>
            <a:r>
              <a:rPr lang="en-US" sz="600" dirty="0">
                <a:solidFill>
                  <a:srgbClr val="FF0000"/>
                </a:solidFill>
              </a:rPr>
              <a:t>&lt;Q^2&gt; = 1.8 GeV^2 </a:t>
            </a:r>
            <a:br>
              <a:rPr lang="en-US" sz="600" dirty="0">
                <a:solidFill>
                  <a:srgbClr val="FF0000"/>
                </a:solidFill>
              </a:rPr>
            </a:br>
            <a:r>
              <a:rPr lang="en-US" sz="600" dirty="0">
                <a:solidFill>
                  <a:srgbClr val="FF0000"/>
                </a:solidFill>
              </a:rPr>
              <a:t>&lt;x&gt;= 0.13</a:t>
            </a:r>
          </a:p>
        </p:txBody>
      </p:sp>
      <p:sp>
        <p:nvSpPr>
          <p:cNvPr id="26" name="TextBox 25">
            <a:extLst>
              <a:ext uri="{FF2B5EF4-FFF2-40B4-BE49-F238E27FC236}">
                <a16:creationId xmlns:a16="http://schemas.microsoft.com/office/drawing/2014/main" id="{499B560A-1514-5048-AEFA-1B032792E3F3}"/>
              </a:ext>
            </a:extLst>
          </p:cNvPr>
          <p:cNvSpPr txBox="1"/>
          <p:nvPr/>
        </p:nvSpPr>
        <p:spPr>
          <a:xfrm>
            <a:off x="321708" y="1050207"/>
            <a:ext cx="1223861" cy="276999"/>
          </a:xfrm>
          <a:prstGeom prst="rect">
            <a:avLst/>
          </a:prstGeom>
          <a:noFill/>
        </p:spPr>
        <p:txBody>
          <a:bodyPr wrap="none" rtlCol="0">
            <a:spAutoFit/>
          </a:bodyPr>
          <a:lstStyle/>
          <a:p>
            <a:r>
              <a:rPr lang="en-US" sz="1200" dirty="0"/>
              <a:t>PRELIMINARY</a:t>
            </a:r>
          </a:p>
        </p:txBody>
      </p:sp>
    </p:spTree>
    <p:extLst>
      <p:ext uri="{BB962C8B-B14F-4D97-AF65-F5344CB8AC3E}">
        <p14:creationId xmlns:p14="http://schemas.microsoft.com/office/powerpoint/2010/main" val="17278119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90</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a:t> 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a:t>
            </a:r>
          </a:p>
        </p:txBody>
      </p:sp>
      <p:pic>
        <p:nvPicPr>
          <p:cNvPr id="4" name="Picture 3">
            <a:extLst>
              <a:ext uri="{FF2B5EF4-FFF2-40B4-BE49-F238E27FC236}">
                <a16:creationId xmlns:a16="http://schemas.microsoft.com/office/drawing/2014/main" id="{1EA1CB23-921E-6841-AEE8-F1743DBC7F43}"/>
              </a:ext>
            </a:extLst>
          </p:cNvPr>
          <p:cNvPicPr>
            <a:picLocks noChangeAspect="1"/>
          </p:cNvPicPr>
          <p:nvPr/>
        </p:nvPicPr>
        <p:blipFill>
          <a:blip r:embed="rId3"/>
          <a:stretch>
            <a:fillRect/>
          </a:stretch>
        </p:blipFill>
        <p:spPr>
          <a:xfrm>
            <a:off x="9938" y="927100"/>
            <a:ext cx="3114262" cy="3721100"/>
          </a:xfrm>
          <a:prstGeom prst="rect">
            <a:avLst/>
          </a:prstGeom>
        </p:spPr>
      </p:pic>
      <p:pic>
        <p:nvPicPr>
          <p:cNvPr id="6" name="Picture 5">
            <a:extLst>
              <a:ext uri="{FF2B5EF4-FFF2-40B4-BE49-F238E27FC236}">
                <a16:creationId xmlns:a16="http://schemas.microsoft.com/office/drawing/2014/main" id="{904D5F09-E031-C74B-8561-B3912A2AD3BD}"/>
              </a:ext>
            </a:extLst>
          </p:cNvPr>
          <p:cNvPicPr>
            <a:picLocks noChangeAspect="1"/>
          </p:cNvPicPr>
          <p:nvPr/>
        </p:nvPicPr>
        <p:blipFill>
          <a:blip r:embed="rId4"/>
          <a:stretch>
            <a:fillRect/>
          </a:stretch>
        </p:blipFill>
        <p:spPr>
          <a:xfrm>
            <a:off x="3048000" y="949939"/>
            <a:ext cx="3276600" cy="3698261"/>
          </a:xfrm>
          <a:prstGeom prst="rect">
            <a:avLst/>
          </a:prstGeom>
        </p:spPr>
      </p:pic>
      <p:pic>
        <p:nvPicPr>
          <p:cNvPr id="12" name="Picture 11">
            <a:extLst>
              <a:ext uri="{FF2B5EF4-FFF2-40B4-BE49-F238E27FC236}">
                <a16:creationId xmlns:a16="http://schemas.microsoft.com/office/drawing/2014/main" id="{2C7C287B-D916-B24E-84D9-ABFD07A5D76D}"/>
              </a:ext>
            </a:extLst>
          </p:cNvPr>
          <p:cNvPicPr>
            <a:picLocks noChangeAspect="1"/>
          </p:cNvPicPr>
          <p:nvPr/>
        </p:nvPicPr>
        <p:blipFill>
          <a:blip r:embed="rId5"/>
          <a:stretch>
            <a:fillRect/>
          </a:stretch>
        </p:blipFill>
        <p:spPr>
          <a:xfrm>
            <a:off x="6324600" y="1029825"/>
            <a:ext cx="2819400" cy="3539133"/>
          </a:xfrm>
          <a:prstGeom prst="rect">
            <a:avLst/>
          </a:prstGeom>
        </p:spPr>
      </p:pic>
      <p:sp>
        <p:nvSpPr>
          <p:cNvPr id="2" name="TextBox 1">
            <a:extLst>
              <a:ext uri="{FF2B5EF4-FFF2-40B4-BE49-F238E27FC236}">
                <a16:creationId xmlns:a16="http://schemas.microsoft.com/office/drawing/2014/main" id="{9BB57CE3-1F71-0C4F-AE05-42EFD8168457}"/>
              </a:ext>
            </a:extLst>
          </p:cNvPr>
          <p:cNvSpPr txBox="1"/>
          <p:nvPr/>
        </p:nvSpPr>
        <p:spPr>
          <a:xfrm rot="16200000">
            <a:off x="6035899" y="1475006"/>
            <a:ext cx="577402" cy="261610"/>
          </a:xfrm>
          <a:prstGeom prst="rect">
            <a:avLst/>
          </a:prstGeom>
          <a:noFill/>
        </p:spPr>
        <p:txBody>
          <a:bodyPr wrap="none" rtlCol="0">
            <a:spAutoFit/>
          </a:bodyPr>
          <a:lstStyle/>
          <a:p>
            <a:r>
              <a:rPr lang="en-US" sz="1050" dirty="0" err="1"/>
              <a:t>Sivers</a:t>
            </a:r>
            <a:endParaRPr lang="en-US" sz="1050" dirty="0"/>
          </a:p>
        </p:txBody>
      </p:sp>
      <p:sp>
        <p:nvSpPr>
          <p:cNvPr id="14" name="TextBox 13">
            <a:extLst>
              <a:ext uri="{FF2B5EF4-FFF2-40B4-BE49-F238E27FC236}">
                <a16:creationId xmlns:a16="http://schemas.microsoft.com/office/drawing/2014/main" id="{52B2B123-C7B8-6043-8B9F-45B282B440D6}"/>
              </a:ext>
            </a:extLst>
          </p:cNvPr>
          <p:cNvSpPr txBox="1"/>
          <p:nvPr/>
        </p:nvSpPr>
        <p:spPr>
          <a:xfrm>
            <a:off x="1743694" y="1262390"/>
            <a:ext cx="1380506" cy="261610"/>
          </a:xfrm>
          <a:prstGeom prst="rect">
            <a:avLst/>
          </a:prstGeom>
          <a:noFill/>
        </p:spPr>
        <p:txBody>
          <a:bodyPr wrap="none" rtlCol="0">
            <a:spAutoFit/>
          </a:bodyPr>
          <a:lstStyle/>
          <a:p>
            <a:r>
              <a:rPr lang="en-US" sz="1100" dirty="0"/>
              <a:t>x=0.3,z-0.7,P</a:t>
            </a:r>
            <a:r>
              <a:rPr lang="en-US" sz="1100" baseline="-25000" dirty="0"/>
              <a:t>T</a:t>
            </a:r>
            <a:r>
              <a:rPr lang="en-US" sz="1100" dirty="0"/>
              <a:t>=0.3</a:t>
            </a:r>
          </a:p>
        </p:txBody>
      </p:sp>
      <p:sp>
        <p:nvSpPr>
          <p:cNvPr id="15" name="TextBox 14">
            <a:extLst>
              <a:ext uri="{FF2B5EF4-FFF2-40B4-BE49-F238E27FC236}">
                <a16:creationId xmlns:a16="http://schemas.microsoft.com/office/drawing/2014/main" id="{6172F9AC-2A0F-B34E-AB10-7CAB7C27ABF7}"/>
              </a:ext>
            </a:extLst>
          </p:cNvPr>
          <p:cNvSpPr txBox="1"/>
          <p:nvPr/>
        </p:nvSpPr>
        <p:spPr>
          <a:xfrm>
            <a:off x="8382000" y="1366414"/>
            <a:ext cx="614271" cy="600164"/>
          </a:xfrm>
          <a:prstGeom prst="rect">
            <a:avLst/>
          </a:prstGeom>
          <a:noFill/>
        </p:spPr>
        <p:txBody>
          <a:bodyPr wrap="none" rtlCol="0">
            <a:spAutoFit/>
          </a:bodyPr>
          <a:lstStyle/>
          <a:p>
            <a:r>
              <a:rPr lang="en-US" sz="1100" dirty="0"/>
              <a:t>x=0.3</a:t>
            </a:r>
          </a:p>
          <a:p>
            <a:r>
              <a:rPr lang="en-US" sz="1100" dirty="0"/>
              <a:t>z=0.7</a:t>
            </a:r>
          </a:p>
          <a:p>
            <a:r>
              <a:rPr lang="en-US" sz="1100" dirty="0"/>
              <a:t>P</a:t>
            </a:r>
            <a:r>
              <a:rPr lang="en-US" sz="1100" baseline="-25000" dirty="0"/>
              <a:t>T</a:t>
            </a:r>
            <a:r>
              <a:rPr lang="en-US" sz="1100" dirty="0"/>
              <a:t>=0.3</a:t>
            </a:r>
          </a:p>
        </p:txBody>
      </p:sp>
    </p:spTree>
    <p:extLst>
      <p:ext uri="{BB962C8B-B14F-4D97-AF65-F5344CB8AC3E}">
        <p14:creationId xmlns:p14="http://schemas.microsoft.com/office/powerpoint/2010/main" val="1462406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27F7A2-B5BF-464B-B55D-F0F757976A83}"/>
              </a:ext>
            </a:extLst>
          </p:cNvPr>
          <p:cNvSpPr>
            <a:spLocks noGrp="1" noChangeArrowheads="1"/>
          </p:cNvSpPr>
          <p:nvPr>
            <p:ph type="title"/>
          </p:nvPr>
        </p:nvSpPr>
        <p:spPr>
          <a:xfrm>
            <a:off x="0" y="160338"/>
            <a:ext cx="8686800" cy="487362"/>
          </a:xfrm>
        </p:spPr>
        <p:txBody>
          <a:bodyPr/>
          <a:lstStyle/>
          <a:p>
            <a:r>
              <a:rPr lang="en-US" altLang="en-US" sz="2800">
                <a:ea typeface="ＭＳ Ｐゴシック" panose="020B0600070205080204" pitchFamily="34" charset="-128"/>
              </a:rPr>
              <a:t>3D PDF Extraction and VAlidation (EVA) framework</a:t>
            </a:r>
          </a:p>
        </p:txBody>
      </p:sp>
      <p:sp>
        <p:nvSpPr>
          <p:cNvPr id="41986" name="Rectangle 5">
            <a:extLst>
              <a:ext uri="{FF2B5EF4-FFF2-40B4-BE49-F238E27FC236}">
                <a16:creationId xmlns:a16="http://schemas.microsoft.com/office/drawing/2014/main" id="{8405D5DD-D7C9-4913-8A0E-F1BE890C25A6}"/>
              </a:ext>
            </a:extLst>
          </p:cNvPr>
          <p:cNvSpPr>
            <a:spLocks noChangeArrowheads="1"/>
          </p:cNvSpPr>
          <p:nvPr/>
        </p:nvSpPr>
        <p:spPr bwMode="auto">
          <a:xfrm>
            <a:off x="152400" y="5562600"/>
            <a:ext cx="8912225"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Development of a reliable techniques for the extraction of 3D PDFs and fragmentation functions from the </a:t>
            </a:r>
            <a:r>
              <a:rPr lang="en-US" altLang="en-US" sz="1800">
                <a:solidFill>
                  <a:srgbClr val="FF0000"/>
                </a:solidFill>
              </a:rPr>
              <a:t>multidimensional</a:t>
            </a:r>
            <a:r>
              <a:rPr lang="en-US" altLang="en-US" sz="1800"/>
              <a:t> experimental observables with controlled systematics requires close collaboration of experiment, theory and computing</a:t>
            </a:r>
          </a:p>
        </p:txBody>
      </p:sp>
      <p:sp>
        <p:nvSpPr>
          <p:cNvPr id="41987" name="TextBox 6">
            <a:extLst>
              <a:ext uri="{FF2B5EF4-FFF2-40B4-BE49-F238E27FC236}">
                <a16:creationId xmlns:a16="http://schemas.microsoft.com/office/drawing/2014/main" id="{192B69F7-F037-4B42-BC86-64FDFD0849D7}"/>
              </a:ext>
            </a:extLst>
          </p:cNvPr>
          <p:cNvSpPr txBox="1">
            <a:spLocks noChangeArrowheads="1"/>
          </p:cNvSpPr>
          <p:nvPr/>
        </p:nvSpPr>
        <p:spPr bwMode="auto">
          <a:xfrm>
            <a:off x="152400" y="2971800"/>
            <a:ext cx="20320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Data Counts</a:t>
            </a:r>
          </a:p>
          <a:p>
            <a:pPr eaLnBrk="1" hangingPunct="1">
              <a:spcBef>
                <a:spcPct val="0"/>
              </a:spcBef>
              <a:buFontTx/>
              <a:buNone/>
            </a:pPr>
            <a:r>
              <a:rPr lang="en-US" altLang="en-US" sz="1800"/>
              <a:t> (x-sections, multiplicities,….)</a:t>
            </a:r>
          </a:p>
        </p:txBody>
      </p:sp>
      <p:sp>
        <p:nvSpPr>
          <p:cNvPr id="41988" name="TextBox 8">
            <a:extLst>
              <a:ext uri="{FF2B5EF4-FFF2-40B4-BE49-F238E27FC236}">
                <a16:creationId xmlns:a16="http://schemas.microsoft.com/office/drawing/2014/main" id="{1604F5F7-67F0-4484-970E-D97434277A2D}"/>
              </a:ext>
            </a:extLst>
          </p:cNvPr>
          <p:cNvSpPr txBox="1">
            <a:spLocks noChangeArrowheads="1"/>
          </p:cNvSpPr>
          <p:nvPr/>
        </p:nvSpPr>
        <p:spPr bwMode="auto">
          <a:xfrm>
            <a:off x="5029200" y="20574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QCD fundamentals</a:t>
            </a:r>
          </a:p>
        </p:txBody>
      </p:sp>
      <p:sp>
        <p:nvSpPr>
          <p:cNvPr id="41989" name="TextBox 10">
            <a:extLst>
              <a:ext uri="{FF2B5EF4-FFF2-40B4-BE49-F238E27FC236}">
                <a16:creationId xmlns:a16="http://schemas.microsoft.com/office/drawing/2014/main" id="{BE1A1A97-B924-4DC8-8B1B-FF1EA56B9B43}"/>
              </a:ext>
            </a:extLst>
          </p:cNvPr>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Library for Structure Function (SF) calculations</a:t>
            </a:r>
          </a:p>
          <a:p>
            <a:pPr eaLnBrk="1" hangingPunct="1">
              <a:spcBef>
                <a:spcPct val="0"/>
              </a:spcBef>
              <a:buFontTx/>
              <a:buNone/>
            </a:pPr>
            <a:endParaRPr lang="en-US" altLang="en-US" sz="1800"/>
          </a:p>
          <a:p>
            <a:pPr eaLnBrk="1" hangingPunct="1">
              <a:spcBef>
                <a:spcPct val="0"/>
              </a:spcBef>
              <a:buFontTx/>
              <a:buNone/>
            </a:pPr>
            <a:r>
              <a:rPr lang="en-US" altLang="en-US" sz="1800"/>
              <a:t>3D PDF and  FF </a:t>
            </a:r>
            <a:r>
              <a:rPr lang="en-US" altLang="en-US" sz="1400"/>
              <a:t>(models,</a:t>
            </a:r>
          </a:p>
          <a:p>
            <a:pPr eaLnBrk="1" hangingPunct="1">
              <a:spcBef>
                <a:spcPct val="0"/>
              </a:spcBef>
              <a:buFontTx/>
              <a:buNone/>
            </a:pPr>
            <a:r>
              <a:rPr lang="en-US" altLang="en-US" sz="1400"/>
              <a:t>parametrizations)</a:t>
            </a:r>
          </a:p>
        </p:txBody>
      </p:sp>
      <p:sp>
        <p:nvSpPr>
          <p:cNvPr id="41990" name="TextBox 12">
            <a:extLst>
              <a:ext uri="{FF2B5EF4-FFF2-40B4-BE49-F238E27FC236}">
                <a16:creationId xmlns:a16="http://schemas.microsoft.com/office/drawing/2014/main" id="{94D7E1C5-3680-4B42-81B9-C3B7B2C3200E}"/>
              </a:ext>
            </a:extLst>
          </p:cNvPr>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Hard Scattering MC (GEANT, FASTMC,</a:t>
            </a:r>
            <a:r>
              <a:rPr lang="is-IS" altLang="en-US" sz="1800"/>
              <a:t>…)</a:t>
            </a:r>
            <a:endParaRPr lang="en-US" altLang="en-US" sz="1800"/>
          </a:p>
        </p:txBody>
      </p:sp>
      <p:sp>
        <p:nvSpPr>
          <p:cNvPr id="41991" name="TextBox 13">
            <a:extLst>
              <a:ext uri="{FF2B5EF4-FFF2-40B4-BE49-F238E27FC236}">
                <a16:creationId xmlns:a16="http://schemas.microsoft.com/office/drawing/2014/main" id="{8D8A2D46-2152-45D2-96E7-C7FCC12F5C04}"/>
              </a:ext>
            </a:extLst>
          </p:cNvPr>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Extract 3D PDFs</a:t>
            </a:r>
          </a:p>
        </p:txBody>
      </p:sp>
      <p:cxnSp>
        <p:nvCxnSpPr>
          <p:cNvPr id="16" name="Straight Arrow Connector 15">
            <a:extLst>
              <a:ext uri="{FF2B5EF4-FFF2-40B4-BE49-F238E27FC236}">
                <a16:creationId xmlns:a16="http://schemas.microsoft.com/office/drawing/2014/main" id="{9E4410C3-AB1E-3E4D-A189-581CC25C2022}"/>
              </a:ext>
            </a:extLst>
          </p:cNvPr>
          <p:cNvCxnSpPr>
            <a:cxnSpLocks noChangeShapeType="1"/>
          </p:cNvCxnSpPr>
          <p:nvPr/>
        </p:nvCxnSpPr>
        <p:spPr bwMode="auto">
          <a:xfrm>
            <a:off x="1295400" y="3962400"/>
            <a:ext cx="914400" cy="609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8C469CB8-8983-3943-ADBF-F704D0DDF9B2}"/>
              </a:ext>
            </a:extLst>
          </p:cNvPr>
          <p:cNvCxnSpPr>
            <a:cxnSpLocks noChangeShapeType="1"/>
          </p:cNvCxnSpPr>
          <p:nvPr/>
        </p:nvCxnSpPr>
        <p:spPr bwMode="auto">
          <a:xfrm flipH="1" flipV="1">
            <a:off x="2743200" y="1676400"/>
            <a:ext cx="15240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90895EEC-0ED3-3E47-9B88-29E0DE2BBC1F}"/>
              </a:ext>
            </a:extLst>
          </p:cNvPr>
          <p:cNvCxnSpPr>
            <a:cxnSpLocks noChangeShapeType="1"/>
          </p:cNvCxnSpPr>
          <p:nvPr/>
        </p:nvCxnSpPr>
        <p:spPr bwMode="auto">
          <a:xfrm flipH="1">
            <a:off x="1524000" y="1676400"/>
            <a:ext cx="533400" cy="457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Arrow Connector 29">
            <a:extLst>
              <a:ext uri="{FF2B5EF4-FFF2-40B4-BE49-F238E27FC236}">
                <a16:creationId xmlns:a16="http://schemas.microsoft.com/office/drawing/2014/main" id="{7560F4FD-7851-4447-A79E-7A8F9ED4EE11}"/>
              </a:ext>
            </a:extLst>
          </p:cNvPr>
          <p:cNvCxnSpPr>
            <a:cxnSpLocks noChangeShapeType="1"/>
          </p:cNvCxnSpPr>
          <p:nvPr/>
        </p:nvCxnSpPr>
        <p:spPr bwMode="auto">
          <a:xfrm flipH="1">
            <a:off x="7924800" y="4343400"/>
            <a:ext cx="1588" cy="390525"/>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327CF2B7-FBB2-484E-8B93-16D5566FBC45}"/>
              </a:ext>
            </a:extLst>
          </p:cNvPr>
          <p:cNvCxnSpPr>
            <a:cxnSpLocks noChangeShapeType="1"/>
          </p:cNvCxnSpPr>
          <p:nvPr/>
        </p:nvCxnSpPr>
        <p:spPr bwMode="auto">
          <a:xfrm>
            <a:off x="6553200" y="2819400"/>
            <a:ext cx="557213" cy="0"/>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997" name="Rectangle 20">
            <a:extLst>
              <a:ext uri="{FF2B5EF4-FFF2-40B4-BE49-F238E27FC236}">
                <a16:creationId xmlns:a16="http://schemas.microsoft.com/office/drawing/2014/main" id="{49258159-A1FF-4712-B5FD-94A1A33982FF}"/>
              </a:ext>
            </a:extLst>
          </p:cNvPr>
          <p:cNvSpPr>
            <a:spLocks noChangeArrowheads="1"/>
          </p:cNvSpPr>
          <p:nvPr/>
        </p:nvSpPr>
        <p:spPr bwMode="auto">
          <a:xfrm>
            <a:off x="6216650" y="973138"/>
            <a:ext cx="2927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EVA meetings at JLab to finalize goals and coordinate efforts</a:t>
            </a:r>
          </a:p>
          <a:p>
            <a:pPr eaLnBrk="1" hangingPunct="1">
              <a:spcBef>
                <a:spcPct val="0"/>
              </a:spcBef>
              <a:buFontTx/>
              <a:buNone/>
            </a:pPr>
            <a:endParaRPr lang="en-US" altLang="en-US" sz="1400"/>
          </a:p>
        </p:txBody>
      </p:sp>
      <p:sp>
        <p:nvSpPr>
          <p:cNvPr id="24" name="Rectangle 23">
            <a:extLst>
              <a:ext uri="{FF2B5EF4-FFF2-40B4-BE49-F238E27FC236}">
                <a16:creationId xmlns:a16="http://schemas.microsoft.com/office/drawing/2014/main" id="{1DE93193-2BB4-4246-8FD5-F6E81D6DFDE8}"/>
              </a:ext>
            </a:extLst>
          </p:cNvPr>
          <p:cNvSpPr>
            <a:spLocks noChangeArrowheads="1"/>
          </p:cNvSpPr>
          <p:nvPr/>
        </p:nvSpPr>
        <p:spPr bwMode="auto">
          <a:xfrm>
            <a:off x="4953000" y="2057400"/>
            <a:ext cx="1752600" cy="2819400"/>
          </a:xfrm>
          <a:prstGeom prst="rect">
            <a:avLst/>
          </a:prstGeom>
          <a:noFill/>
          <a:ln w="9525">
            <a:solidFill>
              <a:schemeClr val="tx1"/>
            </a:solidFill>
            <a:prstDash val="dash"/>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41999" name="TextBox 13">
            <a:extLst>
              <a:ext uri="{FF2B5EF4-FFF2-40B4-BE49-F238E27FC236}">
                <a16:creationId xmlns:a16="http://schemas.microsoft.com/office/drawing/2014/main" id="{794AD44B-5328-4FFE-8808-5A35091E1D29}"/>
              </a:ext>
            </a:extLst>
          </p:cNvPr>
          <p:cNvSpPr txBox="1">
            <a:spLocks noChangeArrowheads="1"/>
          </p:cNvSpPr>
          <p:nvPr/>
        </p:nvSpPr>
        <p:spPr bwMode="auto">
          <a:xfrm>
            <a:off x="2590800" y="2662238"/>
            <a:ext cx="8382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Radiative </a:t>
            </a:r>
          </a:p>
          <a:p>
            <a:pPr eaLnBrk="1" hangingPunct="1">
              <a:spcBef>
                <a:spcPct val="0"/>
              </a:spcBef>
              <a:buFontTx/>
              <a:buNone/>
            </a:pPr>
            <a:r>
              <a:rPr lang="en-US" altLang="en-US" sz="1200"/>
              <a:t>x-section</a:t>
            </a:r>
          </a:p>
        </p:txBody>
      </p:sp>
      <p:cxnSp>
        <p:nvCxnSpPr>
          <p:cNvPr id="39" name="Straight Arrow Connector 38">
            <a:extLst>
              <a:ext uri="{FF2B5EF4-FFF2-40B4-BE49-F238E27FC236}">
                <a16:creationId xmlns:a16="http://schemas.microsoft.com/office/drawing/2014/main" id="{4F02A30B-46E3-6445-9848-4E4451A93E08}"/>
              </a:ext>
            </a:extLst>
          </p:cNvPr>
          <p:cNvCxnSpPr>
            <a:cxnSpLocks noChangeShapeType="1"/>
          </p:cNvCxnSpPr>
          <p:nvPr/>
        </p:nvCxnSpPr>
        <p:spPr bwMode="auto">
          <a:xfrm flipV="1">
            <a:off x="6629400" y="4267200"/>
            <a:ext cx="557213" cy="228600"/>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01" name="TextBox 12">
            <a:extLst>
              <a:ext uri="{FF2B5EF4-FFF2-40B4-BE49-F238E27FC236}">
                <a16:creationId xmlns:a16="http://schemas.microsoft.com/office/drawing/2014/main" id="{C0584882-4F8A-4C15-9A04-D718C89585B3}"/>
              </a:ext>
            </a:extLst>
          </p:cNvPr>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SIDIS,DY,e+/e-)</a:t>
            </a:r>
          </a:p>
          <a:p>
            <a:pPr eaLnBrk="1" hangingPunct="1">
              <a:spcBef>
                <a:spcPct val="0"/>
              </a:spcBef>
              <a:buFontTx/>
              <a:buNone/>
            </a:pPr>
            <a:r>
              <a:rPr lang="en-US" altLang="en-US" sz="1800"/>
              <a:t>experiments</a:t>
            </a:r>
          </a:p>
        </p:txBody>
      </p:sp>
      <p:cxnSp>
        <p:nvCxnSpPr>
          <p:cNvPr id="43" name="Straight Arrow Connector 42">
            <a:extLst>
              <a:ext uri="{FF2B5EF4-FFF2-40B4-BE49-F238E27FC236}">
                <a16:creationId xmlns:a16="http://schemas.microsoft.com/office/drawing/2014/main" id="{58AA9AC9-CF34-5946-AC26-C8B91FD2DEAF}"/>
              </a:ext>
            </a:extLst>
          </p:cNvPr>
          <p:cNvCxnSpPr>
            <a:cxnSpLocks noChangeShapeType="1"/>
          </p:cNvCxnSpPr>
          <p:nvPr/>
        </p:nvCxnSpPr>
        <p:spPr bwMode="auto">
          <a:xfrm>
            <a:off x="685800" y="1676400"/>
            <a:ext cx="304800" cy="457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03" name="TextBox 13">
            <a:extLst>
              <a:ext uri="{FF2B5EF4-FFF2-40B4-BE49-F238E27FC236}">
                <a16:creationId xmlns:a16="http://schemas.microsoft.com/office/drawing/2014/main" id="{A6F1DF38-A246-4A74-8E96-1CC662E5756E}"/>
              </a:ext>
            </a:extLst>
          </p:cNvPr>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x-section  calculations</a:t>
            </a:r>
          </a:p>
        </p:txBody>
      </p:sp>
      <p:sp>
        <p:nvSpPr>
          <p:cNvPr id="42004" name="TextBox 13">
            <a:extLst>
              <a:ext uri="{FF2B5EF4-FFF2-40B4-BE49-F238E27FC236}">
                <a16:creationId xmlns:a16="http://schemas.microsoft.com/office/drawing/2014/main" id="{B4C8B895-9004-4C6C-9A26-5DBFF652F5A6}"/>
              </a:ext>
            </a:extLst>
          </p:cNvPr>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SF calculations</a:t>
            </a:r>
          </a:p>
        </p:txBody>
      </p:sp>
      <p:cxnSp>
        <p:nvCxnSpPr>
          <p:cNvPr id="28" name="Straight Arrow Connector 27">
            <a:extLst>
              <a:ext uri="{FF2B5EF4-FFF2-40B4-BE49-F238E27FC236}">
                <a16:creationId xmlns:a16="http://schemas.microsoft.com/office/drawing/2014/main" id="{43FF7F42-D426-EA49-A6F5-D88AB3CE95E6}"/>
              </a:ext>
            </a:extLst>
          </p:cNvPr>
          <p:cNvCxnSpPr>
            <a:cxnSpLocks noChangeShapeType="1"/>
          </p:cNvCxnSpPr>
          <p:nvPr/>
        </p:nvCxnSpPr>
        <p:spPr bwMode="auto">
          <a:xfrm flipH="1">
            <a:off x="4724400" y="2895600"/>
            <a:ext cx="381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DB3FB0BE-93BD-DB4D-B520-6B69DB129003}"/>
              </a:ext>
            </a:extLst>
          </p:cNvPr>
          <p:cNvCxnSpPr>
            <a:cxnSpLocks noChangeShapeType="1"/>
          </p:cNvCxnSpPr>
          <p:nvPr/>
        </p:nvCxnSpPr>
        <p:spPr bwMode="auto">
          <a:xfrm flipH="1">
            <a:off x="3429000" y="2895600"/>
            <a:ext cx="2286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07" name="TextBox 13">
            <a:extLst>
              <a:ext uri="{FF2B5EF4-FFF2-40B4-BE49-F238E27FC236}">
                <a16:creationId xmlns:a16="http://schemas.microsoft.com/office/drawing/2014/main" id="{1E1F405C-5962-468D-89C1-94F11FE925DD}"/>
              </a:ext>
            </a:extLst>
          </p:cNvPr>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Defined set of assumptions</a:t>
            </a:r>
          </a:p>
        </p:txBody>
      </p:sp>
      <p:cxnSp>
        <p:nvCxnSpPr>
          <p:cNvPr id="32" name="Straight Arrow Connector 31">
            <a:extLst>
              <a:ext uri="{FF2B5EF4-FFF2-40B4-BE49-F238E27FC236}">
                <a16:creationId xmlns:a16="http://schemas.microsoft.com/office/drawing/2014/main" id="{2012C075-A4E4-3843-968C-234629A29B2D}"/>
              </a:ext>
            </a:extLst>
          </p:cNvPr>
          <p:cNvCxnSpPr>
            <a:cxnSpLocks noChangeShapeType="1"/>
          </p:cNvCxnSpPr>
          <p:nvPr/>
        </p:nvCxnSpPr>
        <p:spPr bwMode="auto">
          <a:xfrm flipV="1">
            <a:off x="5791200" y="3125788"/>
            <a:ext cx="0" cy="30321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Arrow Connector 33">
            <a:extLst>
              <a:ext uri="{FF2B5EF4-FFF2-40B4-BE49-F238E27FC236}">
                <a16:creationId xmlns:a16="http://schemas.microsoft.com/office/drawing/2014/main" id="{5E721472-EED0-AA46-BC2C-5BB77A1F0E64}"/>
              </a:ext>
            </a:extLst>
          </p:cNvPr>
          <p:cNvCxnSpPr>
            <a:cxnSpLocks noChangeShapeType="1"/>
          </p:cNvCxnSpPr>
          <p:nvPr/>
        </p:nvCxnSpPr>
        <p:spPr bwMode="auto">
          <a:xfrm flipV="1">
            <a:off x="3886200" y="3124200"/>
            <a:ext cx="0" cy="3032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BB0E687E-D4D8-8B4F-9021-18950AB63CFB}"/>
              </a:ext>
            </a:extLst>
          </p:cNvPr>
          <p:cNvCxnSpPr>
            <a:cxnSpLocks noChangeShapeType="1"/>
          </p:cNvCxnSpPr>
          <p:nvPr/>
        </p:nvCxnSpPr>
        <p:spPr bwMode="auto">
          <a:xfrm flipV="1">
            <a:off x="3124200" y="3124200"/>
            <a:ext cx="0" cy="3032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11" name="TextBox 13">
            <a:extLst>
              <a:ext uri="{FF2B5EF4-FFF2-40B4-BE49-F238E27FC236}">
                <a16:creationId xmlns:a16="http://schemas.microsoft.com/office/drawing/2014/main" id="{7AA25D7A-A2C0-49FE-9E57-3EF376299836}"/>
              </a:ext>
            </a:extLst>
          </p:cNvPr>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Extract SFs</a:t>
            </a:r>
          </a:p>
        </p:txBody>
      </p:sp>
      <p:cxnSp>
        <p:nvCxnSpPr>
          <p:cNvPr id="38" name="Straight Arrow Connector 37">
            <a:extLst>
              <a:ext uri="{FF2B5EF4-FFF2-40B4-BE49-F238E27FC236}">
                <a16:creationId xmlns:a16="http://schemas.microsoft.com/office/drawing/2014/main" id="{34FE8658-4285-124C-A6D5-166CA2594AC3}"/>
              </a:ext>
            </a:extLst>
          </p:cNvPr>
          <p:cNvCxnSpPr>
            <a:cxnSpLocks noChangeShapeType="1"/>
          </p:cNvCxnSpPr>
          <p:nvPr/>
        </p:nvCxnSpPr>
        <p:spPr bwMode="auto">
          <a:xfrm>
            <a:off x="5867400" y="4038600"/>
            <a:ext cx="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13" name="TextBox 12">
            <a:extLst>
              <a:ext uri="{FF2B5EF4-FFF2-40B4-BE49-F238E27FC236}">
                <a16:creationId xmlns:a16="http://schemas.microsoft.com/office/drawing/2014/main" id="{0CDE74F6-06CD-441F-96B1-5F3729E49BAC}"/>
              </a:ext>
            </a:extLst>
          </p:cNvPr>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Validation of extracted SFs or 3D PDFs (for a given set of assumptions)</a:t>
            </a:r>
          </a:p>
        </p:txBody>
      </p:sp>
      <p:cxnSp>
        <p:nvCxnSpPr>
          <p:cNvPr id="41" name="Straight Arrow Connector 40">
            <a:extLst>
              <a:ext uri="{FF2B5EF4-FFF2-40B4-BE49-F238E27FC236}">
                <a16:creationId xmlns:a16="http://schemas.microsoft.com/office/drawing/2014/main" id="{848957CF-089B-D940-A877-501561AA4F19}"/>
              </a:ext>
            </a:extLst>
          </p:cNvPr>
          <p:cNvCxnSpPr>
            <a:cxnSpLocks noChangeShapeType="1"/>
          </p:cNvCxnSpPr>
          <p:nvPr/>
        </p:nvCxnSpPr>
        <p:spPr bwMode="auto">
          <a:xfrm>
            <a:off x="4572000" y="4648200"/>
            <a:ext cx="381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15" name="Footer Placeholder 1">
            <a:extLst>
              <a:ext uri="{FF2B5EF4-FFF2-40B4-BE49-F238E27FC236}">
                <a16:creationId xmlns:a16="http://schemas.microsoft.com/office/drawing/2014/main" id="{D947AF79-2C6C-4C5E-81E2-29AD20953DF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a:t>H.Avakian, LNF-INFN, Dec 15</a:t>
            </a:r>
            <a:endParaRPr lang="en-US" altLang="en-US" sz="1400"/>
          </a:p>
        </p:txBody>
      </p:sp>
      <p:sp>
        <p:nvSpPr>
          <p:cNvPr id="42016" name="Slide Number Placeholder 1">
            <a:extLst>
              <a:ext uri="{FF2B5EF4-FFF2-40B4-BE49-F238E27FC236}">
                <a16:creationId xmlns:a16="http://schemas.microsoft.com/office/drawing/2014/main" id="{949226D5-4F8E-47B0-919E-DAFCE356668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8BBB6C3-0BFA-4ADD-9DFE-61DA9219269B}" type="slidenum">
              <a:rPr lang="en-US" altLang="en-US" sz="1400"/>
              <a:pPr>
                <a:spcBef>
                  <a:spcPct val="0"/>
                </a:spcBef>
                <a:buFontTx/>
                <a:buNone/>
              </a:pPr>
              <a:t>91</a:t>
            </a:fld>
            <a:endParaRPr lang="en-US" altLang="en-US" sz="1400"/>
          </a:p>
        </p:txBody>
      </p:sp>
      <p:sp>
        <p:nvSpPr>
          <p:cNvPr id="42017" name="TextBox 13">
            <a:extLst>
              <a:ext uri="{FF2B5EF4-FFF2-40B4-BE49-F238E27FC236}">
                <a16:creationId xmlns:a16="http://schemas.microsoft.com/office/drawing/2014/main" id="{A82D98BA-CA1E-412C-B176-7E7D5411C095}"/>
              </a:ext>
            </a:extLst>
          </p:cNvPr>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Defined set of assumptions</a:t>
            </a:r>
          </a:p>
        </p:txBody>
      </p:sp>
      <p:sp>
        <p:nvSpPr>
          <p:cNvPr id="54" name="Rectangle 53">
            <a:extLst>
              <a:ext uri="{FF2B5EF4-FFF2-40B4-BE49-F238E27FC236}">
                <a16:creationId xmlns:a16="http://schemas.microsoft.com/office/drawing/2014/main" id="{E30DF355-439F-AE43-8E7B-44DFEC3B9BEA}"/>
              </a:ext>
            </a:extLst>
          </p:cNvPr>
          <p:cNvSpPr>
            <a:spLocks noChangeArrowheads="1"/>
          </p:cNvSpPr>
          <p:nvPr/>
        </p:nvSpPr>
        <p:spPr bwMode="auto">
          <a:xfrm>
            <a:off x="2286000" y="2057400"/>
            <a:ext cx="2438400" cy="3124200"/>
          </a:xfrm>
          <a:prstGeom prst="rect">
            <a:avLst/>
          </a:prstGeom>
          <a:noFill/>
          <a:ln w="9525">
            <a:solidFill>
              <a:schemeClr val="tx1"/>
            </a:solidFill>
            <a:prstDash val="dash"/>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60" name="Straight Arrow Connector 59">
            <a:extLst>
              <a:ext uri="{FF2B5EF4-FFF2-40B4-BE49-F238E27FC236}">
                <a16:creationId xmlns:a16="http://schemas.microsoft.com/office/drawing/2014/main" id="{3ED5B0EA-4363-3541-A6E7-7D222DB51DEC}"/>
              </a:ext>
            </a:extLst>
          </p:cNvPr>
          <p:cNvCxnSpPr>
            <a:cxnSpLocks noChangeShapeType="1"/>
          </p:cNvCxnSpPr>
          <p:nvPr/>
        </p:nvCxnSpPr>
        <p:spPr bwMode="auto">
          <a:xfrm>
            <a:off x="4038600" y="4114800"/>
            <a:ext cx="0" cy="381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3" name="Straight Arrow Connector 62">
            <a:extLst>
              <a:ext uri="{FF2B5EF4-FFF2-40B4-BE49-F238E27FC236}">
                <a16:creationId xmlns:a16="http://schemas.microsoft.com/office/drawing/2014/main" id="{9EE3986A-9EFD-F648-BEED-EC7F01188ABA}"/>
              </a:ext>
            </a:extLst>
          </p:cNvPr>
          <p:cNvCxnSpPr>
            <a:cxnSpLocks noChangeShapeType="1"/>
          </p:cNvCxnSpPr>
          <p:nvPr/>
        </p:nvCxnSpPr>
        <p:spPr bwMode="auto">
          <a:xfrm>
            <a:off x="3048000" y="4114800"/>
            <a:ext cx="0" cy="381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21" name="TextBox 13">
            <a:extLst>
              <a:ext uri="{FF2B5EF4-FFF2-40B4-BE49-F238E27FC236}">
                <a16:creationId xmlns:a16="http://schemas.microsoft.com/office/drawing/2014/main" id="{B9D85663-02A9-4CF0-81E5-489517BDEDEA}"/>
              </a:ext>
            </a:extLst>
          </p:cNvPr>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extract </a:t>
            </a:r>
          </a:p>
          <a:p>
            <a:pPr eaLnBrk="1" hangingPunct="1">
              <a:spcBef>
                <a:spcPct val="0"/>
              </a:spcBef>
              <a:buFontTx/>
              <a:buNone/>
            </a:pPr>
            <a:r>
              <a:rPr lang="en-US" altLang="en-US" sz="1200"/>
              <a:t>x-section</a:t>
            </a:r>
          </a:p>
        </p:txBody>
      </p:sp>
      <p:cxnSp>
        <p:nvCxnSpPr>
          <p:cNvPr id="65" name="Straight Arrow Connector 64">
            <a:extLst>
              <a:ext uri="{FF2B5EF4-FFF2-40B4-BE49-F238E27FC236}">
                <a16:creationId xmlns:a16="http://schemas.microsoft.com/office/drawing/2014/main" id="{46472CA3-E7F0-D34C-B247-43AA06D7F5B8}"/>
              </a:ext>
            </a:extLst>
          </p:cNvPr>
          <p:cNvCxnSpPr>
            <a:cxnSpLocks noChangeShapeType="1"/>
          </p:cNvCxnSpPr>
          <p:nvPr/>
        </p:nvCxnSpPr>
        <p:spPr bwMode="auto">
          <a:xfrm>
            <a:off x="3352800" y="4724400"/>
            <a:ext cx="3048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23" name="TextBox 19491">
            <a:extLst>
              <a:ext uri="{FF2B5EF4-FFF2-40B4-BE49-F238E27FC236}">
                <a16:creationId xmlns:a16="http://schemas.microsoft.com/office/drawing/2014/main" id="{1FECE86D-C3D8-4EAC-9A4F-EA63AFAADF36}"/>
              </a:ext>
            </a:extLst>
          </p:cNvPr>
          <p:cNvSpPr txBox="1">
            <a:spLocks noChangeArrowheads="1"/>
          </p:cNvSpPr>
          <p:nvPr/>
        </p:nvSpPr>
        <p:spPr bwMode="auto">
          <a:xfrm>
            <a:off x="2667000" y="21336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Grid operations</a:t>
            </a:r>
          </a:p>
        </p:txBody>
      </p:sp>
      <p:sp>
        <p:nvSpPr>
          <p:cNvPr id="19498" name="Oval 19497">
            <a:extLst>
              <a:ext uri="{FF2B5EF4-FFF2-40B4-BE49-F238E27FC236}">
                <a16:creationId xmlns:a16="http://schemas.microsoft.com/office/drawing/2014/main" id="{703CCAF3-C667-6546-B4D8-0BDA59239C2E}"/>
              </a:ext>
            </a:extLst>
          </p:cNvPr>
          <p:cNvSpPr>
            <a:spLocks noChangeArrowheads="1"/>
          </p:cNvSpPr>
          <p:nvPr/>
        </p:nvSpPr>
        <p:spPr bwMode="auto">
          <a:xfrm>
            <a:off x="228600" y="2133600"/>
            <a:ext cx="1676400" cy="5334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77" name="Straight Arrow Connector 76">
            <a:extLst>
              <a:ext uri="{FF2B5EF4-FFF2-40B4-BE49-F238E27FC236}">
                <a16:creationId xmlns:a16="http://schemas.microsoft.com/office/drawing/2014/main" id="{0266CFE7-0E89-7B48-A199-4C84FD535198}"/>
              </a:ext>
            </a:extLst>
          </p:cNvPr>
          <p:cNvCxnSpPr>
            <a:cxnSpLocks noChangeShapeType="1"/>
          </p:cNvCxnSpPr>
          <p:nvPr/>
        </p:nvCxnSpPr>
        <p:spPr bwMode="auto">
          <a:xfrm>
            <a:off x="1143000" y="2667000"/>
            <a:ext cx="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026" name="TextBox 19501">
            <a:extLst>
              <a:ext uri="{FF2B5EF4-FFF2-40B4-BE49-F238E27FC236}">
                <a16:creationId xmlns:a16="http://schemas.microsoft.com/office/drawing/2014/main" id="{2EF64667-75EB-442C-ABBE-D4BEFC418C0F}"/>
              </a:ext>
            </a:extLst>
          </p:cNvPr>
          <p:cNvSpPr txBox="1">
            <a:spLocks noChangeArrowheads="1"/>
          </p:cNvSpPr>
          <p:nvPr/>
        </p:nvSpPr>
        <p:spPr bwMode="auto">
          <a:xfrm>
            <a:off x="457200" y="2133600"/>
            <a:ext cx="138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event selection</a:t>
            </a:r>
          </a:p>
          <a:p>
            <a:pPr eaLnBrk="1" hangingPunct="1">
              <a:spcBef>
                <a:spcPct val="0"/>
              </a:spcBef>
              <a:buFontTx/>
              <a:buNone/>
            </a:pPr>
            <a:r>
              <a:rPr lang="en-US" altLang="en-US" sz="1400"/>
              <a:t>e</a:t>
            </a:r>
            <a:r>
              <a:rPr lang="ja-JP" altLang="en-US" sz="1400"/>
              <a:t>’</a:t>
            </a:r>
            <a:r>
              <a:rPr lang="en-US" altLang="ja-JP" sz="1400"/>
              <a:t>hX, e</a:t>
            </a:r>
            <a:r>
              <a:rPr lang="ja-JP" altLang="en-US" sz="1400"/>
              <a:t>’</a:t>
            </a:r>
            <a:r>
              <a:rPr lang="en-US" altLang="ja-JP" sz="1400"/>
              <a:t>hhX,..</a:t>
            </a:r>
            <a:endParaRPr lang="en-US" altLang="en-US" sz="1400"/>
          </a:p>
        </p:txBody>
      </p:sp>
      <p:cxnSp>
        <p:nvCxnSpPr>
          <p:cNvPr id="81" name="Straight Arrow Connector 80">
            <a:extLst>
              <a:ext uri="{FF2B5EF4-FFF2-40B4-BE49-F238E27FC236}">
                <a16:creationId xmlns:a16="http://schemas.microsoft.com/office/drawing/2014/main" id="{4E6B670C-6F4B-3C49-9F37-D698FAD772D5}"/>
              </a:ext>
            </a:extLst>
          </p:cNvPr>
          <p:cNvCxnSpPr>
            <a:cxnSpLocks noChangeShapeType="1"/>
          </p:cNvCxnSpPr>
          <p:nvPr/>
        </p:nvCxnSpPr>
        <p:spPr bwMode="auto">
          <a:xfrm>
            <a:off x="4572000" y="4911725"/>
            <a:ext cx="2286000"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10774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92</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a:t> 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 (with ~50 lower </a:t>
            </a:r>
            <a:r>
              <a:rPr lang="en-US" altLang="en-US" sz="1800" dirty="0" err="1"/>
              <a:t>lumi</a:t>
            </a:r>
            <a:r>
              <a:rPr lang="en-US" altLang="en-US" sz="1800" dirty="0"/>
              <a:t> will </a:t>
            </a:r>
            <a:r>
              <a:rPr lang="en-US" altLang="en-US" sz="1800" dirty="0" err="1"/>
              <a:t>contineu</a:t>
            </a:r>
            <a:r>
              <a:rPr lang="en-US" altLang="en-US" sz="1800" dirty="0"/>
              <a:t> the JLab24)</a:t>
            </a:r>
          </a:p>
        </p:txBody>
      </p:sp>
      <p:pic>
        <p:nvPicPr>
          <p:cNvPr id="5" name="Picture 4">
            <a:extLst>
              <a:ext uri="{FF2B5EF4-FFF2-40B4-BE49-F238E27FC236}">
                <a16:creationId xmlns:a16="http://schemas.microsoft.com/office/drawing/2014/main" id="{2071D1F9-98F4-0C4F-926F-4856EF67651F}"/>
              </a:ext>
            </a:extLst>
          </p:cNvPr>
          <p:cNvPicPr>
            <a:picLocks noChangeAspect="1"/>
          </p:cNvPicPr>
          <p:nvPr/>
        </p:nvPicPr>
        <p:blipFill>
          <a:blip r:embed="rId3"/>
          <a:stretch>
            <a:fillRect/>
          </a:stretch>
        </p:blipFill>
        <p:spPr>
          <a:xfrm>
            <a:off x="457200" y="956226"/>
            <a:ext cx="8001000" cy="3660724"/>
          </a:xfrm>
          <a:prstGeom prst="rect">
            <a:avLst/>
          </a:prstGeom>
        </p:spPr>
      </p:pic>
    </p:spTree>
    <p:extLst>
      <p:ext uri="{BB962C8B-B14F-4D97-AF65-F5344CB8AC3E}">
        <p14:creationId xmlns:p14="http://schemas.microsoft.com/office/powerpoint/2010/main" val="4881594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From </a:t>
            </a:r>
            <a:r>
              <a:rPr lang="en-US" altLang="en-US" sz="2800" dirty="0" err="1"/>
              <a:t>JLab</a:t>
            </a:r>
            <a:r>
              <a:rPr lang="en-US" altLang="en-US" sz="2800" dirty="0"/>
              <a:t> to EIC: complementarity</a:t>
            </a:r>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93</a:t>
            </a:fld>
            <a:endParaRPr lang="en-US" altLang="en-US" sz="1400"/>
          </a:p>
        </p:txBody>
      </p:sp>
      <p:sp>
        <p:nvSpPr>
          <p:cNvPr id="75784" name="TextBox 7">
            <a:extLst>
              <a:ext uri="{FF2B5EF4-FFF2-40B4-BE49-F238E27FC236}">
                <a16:creationId xmlns:a16="http://schemas.microsoft.com/office/drawing/2014/main" id="{F0961792-1471-D24B-BB2B-BE64F62D64B2}"/>
              </a:ext>
            </a:extLst>
          </p:cNvPr>
          <p:cNvSpPr txBox="1">
            <a:spLocks noChangeArrowheads="1"/>
          </p:cNvSpPr>
          <p:nvPr/>
        </p:nvSpPr>
        <p:spPr bwMode="auto">
          <a:xfrm>
            <a:off x="304800" y="4848309"/>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285750" indent="-285750">
              <a:spcBef>
                <a:spcPct val="0"/>
              </a:spcBef>
            </a:pPr>
            <a:r>
              <a:rPr lang="en-US" altLang="en-US" sz="1800" dirty="0"/>
              <a:t>Understanding of Q</a:t>
            </a:r>
            <a:r>
              <a:rPr lang="en-US" altLang="en-US" sz="1800" baseline="30000" dirty="0"/>
              <a:t>2</a:t>
            </a:r>
            <a:r>
              <a:rPr lang="en-US" altLang="en-US" sz="1800" dirty="0"/>
              <a:t>-dependence of multiplicities crucial for interpretation</a:t>
            </a:r>
          </a:p>
          <a:p>
            <a:pPr marL="285750" indent="-285750">
              <a:spcBef>
                <a:spcPct val="0"/>
              </a:spcBef>
            </a:pPr>
            <a:r>
              <a:rPr lang="en-US" altLang="en-US" sz="1800" dirty="0"/>
              <a:t> Proper evaluation of systematics, will require definition of fiducial kinematics</a:t>
            </a:r>
          </a:p>
          <a:p>
            <a:pPr marL="285750" indent="-285750">
              <a:spcBef>
                <a:spcPct val="0"/>
              </a:spcBef>
            </a:pPr>
            <a:r>
              <a:rPr lang="en-US" altLang="en-US" sz="1800" dirty="0" err="1"/>
              <a:t>JLab</a:t>
            </a:r>
            <a:r>
              <a:rPr lang="en-US" altLang="en-US" sz="1800" dirty="0"/>
              <a:t> at 24 GeV will provide critical input in evolution studies of TMDs</a:t>
            </a:r>
          </a:p>
          <a:p>
            <a:pPr marL="285750" indent="-285750">
              <a:spcBef>
                <a:spcPct val="0"/>
              </a:spcBef>
            </a:pPr>
            <a:r>
              <a:rPr lang="en-US" altLang="en-US" sz="1800" dirty="0"/>
              <a:t>Higher Q</a:t>
            </a:r>
            <a:r>
              <a:rPr lang="en-US" altLang="en-US" sz="1800" baseline="30000" dirty="0"/>
              <a:t>2</a:t>
            </a:r>
            <a:r>
              <a:rPr lang="en-US" altLang="en-US" sz="1800" dirty="0"/>
              <a:t>-coverage of “Low s” EIC running will provide validation of evolution studies at </a:t>
            </a:r>
            <a:r>
              <a:rPr lang="en-US" altLang="en-US" sz="1800" dirty="0" err="1"/>
              <a:t>JLab</a:t>
            </a:r>
            <a:r>
              <a:rPr lang="en-US" altLang="en-US" sz="1800" dirty="0"/>
              <a:t> at large x (with ~50 lower </a:t>
            </a:r>
            <a:r>
              <a:rPr lang="en-US" altLang="en-US" sz="1800" dirty="0" err="1"/>
              <a:t>lumi</a:t>
            </a:r>
            <a:r>
              <a:rPr lang="en-US" altLang="en-US" sz="1800" dirty="0"/>
              <a:t> will </a:t>
            </a:r>
            <a:r>
              <a:rPr lang="en-US" altLang="en-US" sz="1800" dirty="0" err="1"/>
              <a:t>contineu</a:t>
            </a:r>
            <a:r>
              <a:rPr lang="en-US" altLang="en-US" sz="1800" dirty="0"/>
              <a:t> the JLab24)</a:t>
            </a:r>
          </a:p>
        </p:txBody>
      </p:sp>
      <p:pic>
        <p:nvPicPr>
          <p:cNvPr id="3" name="Picture 2">
            <a:extLst>
              <a:ext uri="{FF2B5EF4-FFF2-40B4-BE49-F238E27FC236}">
                <a16:creationId xmlns:a16="http://schemas.microsoft.com/office/drawing/2014/main" id="{6E9AD66C-1C4A-C44B-B7AF-9E34C5E791AC}"/>
              </a:ext>
            </a:extLst>
          </p:cNvPr>
          <p:cNvPicPr>
            <a:picLocks noChangeAspect="1"/>
          </p:cNvPicPr>
          <p:nvPr/>
        </p:nvPicPr>
        <p:blipFill>
          <a:blip r:embed="rId3"/>
          <a:stretch>
            <a:fillRect/>
          </a:stretch>
        </p:blipFill>
        <p:spPr>
          <a:xfrm>
            <a:off x="958850" y="736600"/>
            <a:ext cx="7226300" cy="3759200"/>
          </a:xfrm>
          <a:prstGeom prst="rect">
            <a:avLst/>
          </a:prstGeom>
        </p:spPr>
      </p:pic>
    </p:spTree>
    <p:extLst>
      <p:ext uri="{BB962C8B-B14F-4D97-AF65-F5344CB8AC3E}">
        <p14:creationId xmlns:p14="http://schemas.microsoft.com/office/powerpoint/2010/main" val="34565256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CEB5E0DF-B17E-C848-BC26-C738E3F3D86B}"/>
              </a:ext>
            </a:extLst>
          </p:cNvPr>
          <p:cNvSpPr>
            <a:spLocks noGrp="1" noChangeArrowheads="1"/>
          </p:cNvSpPr>
          <p:nvPr>
            <p:ph type="title"/>
          </p:nvPr>
        </p:nvSpPr>
        <p:spPr>
          <a:xfrm>
            <a:off x="457200" y="152400"/>
            <a:ext cx="8686800" cy="563563"/>
          </a:xfrm>
        </p:spPr>
        <p:txBody>
          <a:bodyPr/>
          <a:lstStyle/>
          <a:p>
            <a:r>
              <a:rPr lang="en-US" altLang="en-US" sz="2800" dirty="0"/>
              <a:t> DIS kinematics: </a:t>
            </a:r>
            <a:r>
              <a:rPr lang="en-US" altLang="en-US" sz="2800"/>
              <a:t>fiducial region</a:t>
            </a:r>
            <a:endParaRPr lang="en-US" altLang="en-US" sz="2800" dirty="0"/>
          </a:p>
        </p:txBody>
      </p:sp>
      <p:sp>
        <p:nvSpPr>
          <p:cNvPr id="75780" name="Footer Placeholder 3">
            <a:extLst>
              <a:ext uri="{FF2B5EF4-FFF2-40B4-BE49-F238E27FC236}">
                <a16:creationId xmlns:a16="http://schemas.microsoft.com/office/drawing/2014/main" id="{9F45525C-49B4-2341-92EA-9202854EABBC}"/>
              </a:ext>
            </a:extLst>
          </p:cNvPr>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i-FI" altLang="en-US" sz="1400"/>
              <a:t>H.Avakian, LNF-INFN, Dec 15</a:t>
            </a:r>
            <a:endParaRPr lang="en-US" altLang="en-US" sz="1400" dirty="0"/>
          </a:p>
        </p:txBody>
      </p:sp>
      <p:sp>
        <p:nvSpPr>
          <p:cNvPr id="75781" name="Slide Number Placeholder 4">
            <a:extLst>
              <a:ext uri="{FF2B5EF4-FFF2-40B4-BE49-F238E27FC236}">
                <a16:creationId xmlns:a16="http://schemas.microsoft.com/office/drawing/2014/main" id="{8A675206-F69F-1D47-98B7-3260529861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E97E9A8-FB6B-2949-8B56-F9B94995D1A3}" type="slidenum">
              <a:rPr lang="en-US" altLang="en-US" sz="1400" smtClean="0"/>
              <a:pPr>
                <a:spcBef>
                  <a:spcPct val="0"/>
                </a:spcBef>
                <a:buFontTx/>
                <a:buNone/>
              </a:pPr>
              <a:t>94</a:t>
            </a:fld>
            <a:endParaRPr lang="en-US" altLang="en-US" sz="1400"/>
          </a:p>
        </p:txBody>
      </p:sp>
      <p:pic>
        <p:nvPicPr>
          <p:cNvPr id="4" name="Picture 3">
            <a:extLst>
              <a:ext uri="{FF2B5EF4-FFF2-40B4-BE49-F238E27FC236}">
                <a16:creationId xmlns:a16="http://schemas.microsoft.com/office/drawing/2014/main" id="{7AF5EF64-C8BD-B54D-9297-213B6229D70E}"/>
              </a:ext>
            </a:extLst>
          </p:cNvPr>
          <p:cNvPicPr>
            <a:picLocks noChangeAspect="1"/>
          </p:cNvPicPr>
          <p:nvPr/>
        </p:nvPicPr>
        <p:blipFill>
          <a:blip r:embed="rId3"/>
          <a:stretch>
            <a:fillRect/>
          </a:stretch>
        </p:blipFill>
        <p:spPr>
          <a:xfrm>
            <a:off x="6927" y="827270"/>
            <a:ext cx="5098473" cy="5832003"/>
          </a:xfrm>
          <a:prstGeom prst="rect">
            <a:avLst/>
          </a:prstGeom>
        </p:spPr>
      </p:pic>
      <p:pic>
        <p:nvPicPr>
          <p:cNvPr id="9" name="Picture 8">
            <a:extLst>
              <a:ext uri="{FF2B5EF4-FFF2-40B4-BE49-F238E27FC236}">
                <a16:creationId xmlns:a16="http://schemas.microsoft.com/office/drawing/2014/main" id="{6AFAAFBB-931B-044A-8B00-FE3E3ABFDE7F}"/>
              </a:ext>
            </a:extLst>
          </p:cNvPr>
          <p:cNvPicPr>
            <a:picLocks noChangeAspect="1"/>
          </p:cNvPicPr>
          <p:nvPr/>
        </p:nvPicPr>
        <p:blipFill>
          <a:blip r:embed="rId4"/>
          <a:stretch>
            <a:fillRect/>
          </a:stretch>
        </p:blipFill>
        <p:spPr>
          <a:xfrm>
            <a:off x="4932219" y="827269"/>
            <a:ext cx="4239490" cy="5584855"/>
          </a:xfrm>
          <a:prstGeom prst="rect">
            <a:avLst/>
          </a:prstGeom>
        </p:spPr>
      </p:pic>
      <p:sp>
        <p:nvSpPr>
          <p:cNvPr id="5" name="Rectangle 4">
            <a:extLst>
              <a:ext uri="{FF2B5EF4-FFF2-40B4-BE49-F238E27FC236}">
                <a16:creationId xmlns:a16="http://schemas.microsoft.com/office/drawing/2014/main" id="{391B87AC-1143-2E47-8C2E-A5C9F0029F00}"/>
              </a:ext>
            </a:extLst>
          </p:cNvPr>
          <p:cNvSpPr/>
          <p:nvPr/>
        </p:nvSpPr>
        <p:spPr>
          <a:xfrm>
            <a:off x="7527162" y="827268"/>
            <a:ext cx="1273938" cy="461665"/>
          </a:xfrm>
          <a:prstGeom prst="rect">
            <a:avLst/>
          </a:prstGeom>
        </p:spPr>
        <p:txBody>
          <a:bodyPr wrap="none">
            <a:spAutoFit/>
          </a:bodyPr>
          <a:lstStyle/>
          <a:p>
            <a:r>
              <a:rPr lang="en-US" dirty="0"/>
              <a:t>“affinity”</a:t>
            </a:r>
          </a:p>
        </p:txBody>
      </p:sp>
    </p:spTree>
    <p:extLst>
      <p:ext uri="{BB962C8B-B14F-4D97-AF65-F5344CB8AC3E}">
        <p14:creationId xmlns:p14="http://schemas.microsoft.com/office/powerpoint/2010/main" val="30987568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CA12-F5FD-204C-B82A-2D9BC784C9B4}"/>
              </a:ext>
            </a:extLst>
          </p:cNvPr>
          <p:cNvSpPr>
            <a:spLocks noGrp="1"/>
          </p:cNvSpPr>
          <p:nvPr>
            <p:ph type="title"/>
          </p:nvPr>
        </p:nvSpPr>
        <p:spPr/>
        <p:txBody>
          <a:bodyPr/>
          <a:lstStyle/>
          <a:p>
            <a:r>
              <a:rPr lang="en-US" dirty="0"/>
              <a:t>Projections from 1D to 4D</a:t>
            </a:r>
          </a:p>
        </p:txBody>
      </p:sp>
      <p:sp>
        <p:nvSpPr>
          <p:cNvPr id="5" name="Slide Number Placeholder 4">
            <a:extLst>
              <a:ext uri="{FF2B5EF4-FFF2-40B4-BE49-F238E27FC236}">
                <a16:creationId xmlns:a16="http://schemas.microsoft.com/office/drawing/2014/main" id="{4DBEC24E-6789-AF43-B081-85BD303D58E8}"/>
              </a:ext>
            </a:extLst>
          </p:cNvPr>
          <p:cNvSpPr>
            <a:spLocks noGrp="1"/>
          </p:cNvSpPr>
          <p:nvPr>
            <p:ph type="sldNum" sz="quarter" idx="11"/>
          </p:nvPr>
        </p:nvSpPr>
        <p:spPr/>
        <p:txBody>
          <a:bodyPr/>
          <a:lstStyle/>
          <a:p>
            <a:fld id="{BC787F85-DA9C-4CAD-B842-F418B23C1C31}" type="slidenum">
              <a:rPr lang="en-US" altLang="en-US" smtClean="0"/>
              <a:pPr/>
              <a:t>95</a:t>
            </a:fld>
            <a:endParaRPr lang="en-US" altLang="en-US"/>
          </a:p>
        </p:txBody>
      </p:sp>
      <p:sp>
        <p:nvSpPr>
          <p:cNvPr id="13" name="Footer Placeholder 12">
            <a:extLst>
              <a:ext uri="{FF2B5EF4-FFF2-40B4-BE49-F238E27FC236}">
                <a16:creationId xmlns:a16="http://schemas.microsoft.com/office/drawing/2014/main" id="{458AEF1B-0381-5E46-87D4-60AA0042764B}"/>
              </a:ext>
            </a:extLst>
          </p:cNvPr>
          <p:cNvSpPr>
            <a:spLocks noGrp="1"/>
          </p:cNvSpPr>
          <p:nvPr>
            <p:ph type="ftr" sz="quarter" idx="10"/>
          </p:nvPr>
        </p:nvSpPr>
        <p:spPr/>
        <p:txBody>
          <a:bodyPr/>
          <a:lstStyle/>
          <a:p>
            <a:pPr>
              <a:defRPr/>
            </a:pPr>
            <a:r>
              <a:rPr lang="fi-FI"/>
              <a:t>H.Avakian, LNF-INFN, Dec 15</a:t>
            </a:r>
            <a:endParaRPr lang="en-US"/>
          </a:p>
        </p:txBody>
      </p:sp>
      <p:pic>
        <p:nvPicPr>
          <p:cNvPr id="9" name="Picture 8">
            <a:extLst>
              <a:ext uri="{FF2B5EF4-FFF2-40B4-BE49-F238E27FC236}">
                <a16:creationId xmlns:a16="http://schemas.microsoft.com/office/drawing/2014/main" id="{BF2C7A4B-E7E6-F54B-8F6C-3DAAA4C879F9}"/>
              </a:ext>
            </a:extLst>
          </p:cNvPr>
          <p:cNvPicPr>
            <a:picLocks noChangeAspect="1"/>
          </p:cNvPicPr>
          <p:nvPr/>
        </p:nvPicPr>
        <p:blipFill>
          <a:blip r:embed="rId3"/>
          <a:stretch>
            <a:fillRect/>
          </a:stretch>
        </p:blipFill>
        <p:spPr>
          <a:xfrm>
            <a:off x="152400" y="914399"/>
            <a:ext cx="8763000" cy="4938467"/>
          </a:xfrm>
          <a:prstGeom prst="rect">
            <a:avLst/>
          </a:prstGeom>
        </p:spPr>
      </p:pic>
      <p:sp>
        <p:nvSpPr>
          <p:cNvPr id="10" name="TextBox 9">
            <a:extLst>
              <a:ext uri="{FF2B5EF4-FFF2-40B4-BE49-F238E27FC236}">
                <a16:creationId xmlns:a16="http://schemas.microsoft.com/office/drawing/2014/main" id="{383399A0-28D9-3A40-AD52-C78204F4031D}"/>
              </a:ext>
            </a:extLst>
          </p:cNvPr>
          <p:cNvSpPr txBox="1"/>
          <p:nvPr/>
        </p:nvSpPr>
        <p:spPr>
          <a:xfrm>
            <a:off x="85854" y="5978550"/>
            <a:ext cx="7920758" cy="400110"/>
          </a:xfrm>
          <a:prstGeom prst="rect">
            <a:avLst/>
          </a:prstGeom>
          <a:noFill/>
        </p:spPr>
        <p:txBody>
          <a:bodyPr wrap="none" rtlCol="0">
            <a:spAutoFit/>
          </a:bodyPr>
          <a:lstStyle/>
          <a:p>
            <a:r>
              <a:rPr lang="en-US" sz="2000" dirty="0"/>
              <a:t>4 energies, with some weights(equal) with average Q</a:t>
            </a:r>
            <a:r>
              <a:rPr lang="en-US" sz="2000" baseline="30000" dirty="0"/>
              <a:t>2</a:t>
            </a:r>
            <a:r>
              <a:rPr lang="en-US" sz="2000" dirty="0"/>
              <a:t> ~10-15 (Elke)</a:t>
            </a:r>
          </a:p>
        </p:txBody>
      </p:sp>
    </p:spTree>
    <p:extLst>
      <p:ext uri="{BB962C8B-B14F-4D97-AF65-F5344CB8AC3E}">
        <p14:creationId xmlns:p14="http://schemas.microsoft.com/office/powerpoint/2010/main" val="1637363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CA12-F5FD-204C-B82A-2D9BC784C9B4}"/>
              </a:ext>
            </a:extLst>
          </p:cNvPr>
          <p:cNvSpPr>
            <a:spLocks noGrp="1"/>
          </p:cNvSpPr>
          <p:nvPr>
            <p:ph type="title"/>
          </p:nvPr>
        </p:nvSpPr>
        <p:spPr/>
        <p:txBody>
          <a:bodyPr/>
          <a:lstStyle/>
          <a:p>
            <a:r>
              <a:rPr lang="en-US" dirty="0"/>
              <a:t>Projections from 1D to 4D</a:t>
            </a:r>
          </a:p>
        </p:txBody>
      </p:sp>
      <p:sp>
        <p:nvSpPr>
          <p:cNvPr id="5" name="Slide Number Placeholder 4">
            <a:extLst>
              <a:ext uri="{FF2B5EF4-FFF2-40B4-BE49-F238E27FC236}">
                <a16:creationId xmlns:a16="http://schemas.microsoft.com/office/drawing/2014/main" id="{4DBEC24E-6789-AF43-B081-85BD303D58E8}"/>
              </a:ext>
            </a:extLst>
          </p:cNvPr>
          <p:cNvSpPr>
            <a:spLocks noGrp="1"/>
          </p:cNvSpPr>
          <p:nvPr>
            <p:ph type="sldNum" sz="quarter" idx="11"/>
          </p:nvPr>
        </p:nvSpPr>
        <p:spPr/>
        <p:txBody>
          <a:bodyPr/>
          <a:lstStyle/>
          <a:p>
            <a:fld id="{BC787F85-DA9C-4CAD-B842-F418B23C1C31}" type="slidenum">
              <a:rPr lang="en-US" altLang="en-US" smtClean="0"/>
              <a:pPr/>
              <a:t>96</a:t>
            </a:fld>
            <a:endParaRPr lang="en-US" altLang="en-US"/>
          </a:p>
        </p:txBody>
      </p:sp>
      <p:sp>
        <p:nvSpPr>
          <p:cNvPr id="13" name="Footer Placeholder 12">
            <a:extLst>
              <a:ext uri="{FF2B5EF4-FFF2-40B4-BE49-F238E27FC236}">
                <a16:creationId xmlns:a16="http://schemas.microsoft.com/office/drawing/2014/main" id="{458AEF1B-0381-5E46-87D4-60AA0042764B}"/>
              </a:ext>
            </a:extLst>
          </p:cNvPr>
          <p:cNvSpPr>
            <a:spLocks noGrp="1"/>
          </p:cNvSpPr>
          <p:nvPr>
            <p:ph type="ftr" sz="quarter" idx="10"/>
          </p:nvPr>
        </p:nvSpPr>
        <p:spPr/>
        <p:txBody>
          <a:bodyPr/>
          <a:lstStyle/>
          <a:p>
            <a:pPr>
              <a:defRPr/>
            </a:pPr>
            <a:r>
              <a:rPr lang="fi-FI"/>
              <a:t>H.Avakian, LNF-INFN, Dec 15</a:t>
            </a:r>
            <a:endParaRPr lang="en-US"/>
          </a:p>
        </p:txBody>
      </p:sp>
      <p:sp>
        <p:nvSpPr>
          <p:cNvPr id="10" name="TextBox 9">
            <a:extLst>
              <a:ext uri="{FF2B5EF4-FFF2-40B4-BE49-F238E27FC236}">
                <a16:creationId xmlns:a16="http://schemas.microsoft.com/office/drawing/2014/main" id="{383399A0-28D9-3A40-AD52-C78204F4031D}"/>
              </a:ext>
            </a:extLst>
          </p:cNvPr>
          <p:cNvSpPr txBox="1"/>
          <p:nvPr/>
        </p:nvSpPr>
        <p:spPr>
          <a:xfrm>
            <a:off x="1066800" y="5935951"/>
            <a:ext cx="6330579" cy="400110"/>
          </a:xfrm>
          <a:prstGeom prst="rect">
            <a:avLst/>
          </a:prstGeom>
          <a:noFill/>
        </p:spPr>
        <p:txBody>
          <a:bodyPr wrap="none" rtlCol="0">
            <a:spAutoFit/>
          </a:bodyPr>
          <a:lstStyle/>
          <a:p>
            <a:r>
              <a:rPr lang="en-US" sz="2000" dirty="0"/>
              <a:t>Even better for tensor charge (full range in x up to 0.8)</a:t>
            </a:r>
          </a:p>
        </p:txBody>
      </p:sp>
      <p:pic>
        <p:nvPicPr>
          <p:cNvPr id="4" name="Picture 3">
            <a:extLst>
              <a:ext uri="{FF2B5EF4-FFF2-40B4-BE49-F238E27FC236}">
                <a16:creationId xmlns:a16="http://schemas.microsoft.com/office/drawing/2014/main" id="{21BF4284-4AE3-394B-8062-304233D3AD62}"/>
              </a:ext>
            </a:extLst>
          </p:cNvPr>
          <p:cNvPicPr>
            <a:picLocks noChangeAspect="1"/>
          </p:cNvPicPr>
          <p:nvPr/>
        </p:nvPicPr>
        <p:blipFill>
          <a:blip r:embed="rId3"/>
          <a:stretch>
            <a:fillRect/>
          </a:stretch>
        </p:blipFill>
        <p:spPr>
          <a:xfrm>
            <a:off x="304800" y="930912"/>
            <a:ext cx="8839200" cy="4876800"/>
          </a:xfrm>
          <a:prstGeom prst="rect">
            <a:avLst/>
          </a:prstGeom>
        </p:spPr>
      </p:pic>
    </p:spTree>
    <p:extLst>
      <p:ext uri="{BB962C8B-B14F-4D97-AF65-F5344CB8AC3E}">
        <p14:creationId xmlns:p14="http://schemas.microsoft.com/office/powerpoint/2010/main" val="1255650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60FC-45E8-4291-AC1D-E9B68BB85A0F}"/>
              </a:ext>
            </a:extLst>
          </p:cNvPr>
          <p:cNvSpPr>
            <a:spLocks noGrp="1"/>
          </p:cNvSpPr>
          <p:nvPr>
            <p:ph type="ctrTitle"/>
          </p:nvPr>
        </p:nvSpPr>
        <p:spPr>
          <a:xfrm>
            <a:off x="381000" y="152400"/>
            <a:ext cx="8839200" cy="307975"/>
          </a:xfrm>
        </p:spPr>
        <p:txBody>
          <a:bodyPr/>
          <a:lstStyle/>
          <a:p>
            <a:r>
              <a:rPr lang="en-US" dirty="0"/>
              <a:t>COMPASS: multiplicity W-dependence</a:t>
            </a:r>
          </a:p>
        </p:txBody>
      </p:sp>
      <p:pic>
        <p:nvPicPr>
          <p:cNvPr id="5" name="Picture 4">
            <a:extLst>
              <a:ext uri="{FF2B5EF4-FFF2-40B4-BE49-F238E27FC236}">
                <a16:creationId xmlns:a16="http://schemas.microsoft.com/office/drawing/2014/main" id="{6F082024-3E92-408A-BA8E-58347DE59CF4}"/>
              </a:ext>
            </a:extLst>
          </p:cNvPr>
          <p:cNvPicPr>
            <a:picLocks noChangeAspect="1"/>
          </p:cNvPicPr>
          <p:nvPr/>
        </p:nvPicPr>
        <p:blipFill>
          <a:blip r:embed="rId2"/>
          <a:stretch>
            <a:fillRect/>
          </a:stretch>
        </p:blipFill>
        <p:spPr>
          <a:xfrm>
            <a:off x="0" y="761999"/>
            <a:ext cx="9144000" cy="5621027"/>
          </a:xfrm>
          <a:prstGeom prst="rect">
            <a:avLst/>
          </a:prstGeom>
        </p:spPr>
      </p:pic>
    </p:spTree>
    <p:extLst>
      <p:ext uri="{BB962C8B-B14F-4D97-AF65-F5344CB8AC3E}">
        <p14:creationId xmlns:p14="http://schemas.microsoft.com/office/powerpoint/2010/main" val="316097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82EA-618D-4E49-95A4-11E03D818E08}"/>
              </a:ext>
            </a:extLst>
          </p:cNvPr>
          <p:cNvSpPr>
            <a:spLocks noGrp="1"/>
          </p:cNvSpPr>
          <p:nvPr>
            <p:ph type="title"/>
          </p:nvPr>
        </p:nvSpPr>
        <p:spPr/>
        <p:txBody>
          <a:bodyPr/>
          <a:lstStyle/>
          <a:p>
            <a:r>
              <a:rPr lang="en-US" dirty="0"/>
              <a:t>Distributions from grids</a:t>
            </a:r>
          </a:p>
        </p:txBody>
      </p:sp>
      <p:sp>
        <p:nvSpPr>
          <p:cNvPr id="3" name="Footer Placeholder 2">
            <a:extLst>
              <a:ext uri="{FF2B5EF4-FFF2-40B4-BE49-F238E27FC236}">
                <a16:creationId xmlns:a16="http://schemas.microsoft.com/office/drawing/2014/main" id="{5C2CA92A-08FA-F141-9DD3-7381DB6E7308}"/>
              </a:ext>
            </a:extLst>
          </p:cNvPr>
          <p:cNvSpPr>
            <a:spLocks noGrp="1"/>
          </p:cNvSpPr>
          <p:nvPr>
            <p:ph type="ftr" sz="quarter" idx="10"/>
          </p:nvPr>
        </p:nvSpPr>
        <p:spPr/>
        <p:txBody>
          <a:bodyPr/>
          <a:lstStyle/>
          <a:p>
            <a:pPr>
              <a:defRPr/>
            </a:pPr>
            <a:r>
              <a:rPr lang="fi-FI"/>
              <a:t>H.Avakian, LNF-INFN, Dec 15</a:t>
            </a:r>
            <a:endParaRPr lang="en-US"/>
          </a:p>
        </p:txBody>
      </p:sp>
      <p:sp>
        <p:nvSpPr>
          <p:cNvPr id="4" name="Slide Number Placeholder 3">
            <a:extLst>
              <a:ext uri="{FF2B5EF4-FFF2-40B4-BE49-F238E27FC236}">
                <a16:creationId xmlns:a16="http://schemas.microsoft.com/office/drawing/2014/main" id="{D81C8352-3C31-9242-A979-5C3D21F00FE4}"/>
              </a:ext>
            </a:extLst>
          </p:cNvPr>
          <p:cNvSpPr>
            <a:spLocks noGrp="1"/>
          </p:cNvSpPr>
          <p:nvPr>
            <p:ph type="sldNum" sz="quarter" idx="11"/>
          </p:nvPr>
        </p:nvSpPr>
        <p:spPr/>
        <p:txBody>
          <a:bodyPr/>
          <a:lstStyle/>
          <a:p>
            <a:fld id="{7F0A90D4-9BF5-49F2-9BA0-30B9C0480A80}" type="slidenum">
              <a:rPr lang="en-US" altLang="en-US" smtClean="0"/>
              <a:pPr/>
              <a:t>98</a:t>
            </a:fld>
            <a:endParaRPr lang="en-US" altLang="en-US"/>
          </a:p>
        </p:txBody>
      </p:sp>
      <p:pic>
        <p:nvPicPr>
          <p:cNvPr id="7" name="Picture 6">
            <a:extLst>
              <a:ext uri="{FF2B5EF4-FFF2-40B4-BE49-F238E27FC236}">
                <a16:creationId xmlns:a16="http://schemas.microsoft.com/office/drawing/2014/main" id="{C86E4904-256E-C94F-9CAE-6CE2E7CF65CF}"/>
              </a:ext>
            </a:extLst>
          </p:cNvPr>
          <p:cNvPicPr>
            <a:picLocks noChangeAspect="1"/>
          </p:cNvPicPr>
          <p:nvPr/>
        </p:nvPicPr>
        <p:blipFill>
          <a:blip r:embed="rId2"/>
          <a:stretch>
            <a:fillRect/>
          </a:stretch>
        </p:blipFill>
        <p:spPr>
          <a:xfrm>
            <a:off x="4724400" y="1424876"/>
            <a:ext cx="4419600" cy="4840877"/>
          </a:xfrm>
          <a:prstGeom prst="rect">
            <a:avLst/>
          </a:prstGeom>
        </p:spPr>
      </p:pic>
      <p:sp>
        <p:nvSpPr>
          <p:cNvPr id="9" name="TextBox 8">
            <a:extLst>
              <a:ext uri="{FF2B5EF4-FFF2-40B4-BE49-F238E27FC236}">
                <a16:creationId xmlns:a16="http://schemas.microsoft.com/office/drawing/2014/main" id="{D2C03BE2-2A13-344C-B05D-0C59A942A6FE}"/>
              </a:ext>
            </a:extLst>
          </p:cNvPr>
          <p:cNvSpPr txBox="1"/>
          <p:nvPr/>
        </p:nvSpPr>
        <p:spPr>
          <a:xfrm>
            <a:off x="5105400" y="931729"/>
            <a:ext cx="2101857" cy="369332"/>
          </a:xfrm>
          <a:prstGeom prst="rect">
            <a:avLst/>
          </a:prstGeom>
          <a:noFill/>
        </p:spPr>
        <p:txBody>
          <a:bodyPr wrap="none" rtlCol="0">
            <a:spAutoFit/>
          </a:bodyPr>
          <a:lstStyle/>
          <a:p>
            <a:r>
              <a:rPr lang="en-US" dirty="0"/>
              <a:t>x=0.6,z=0.5,pt=0.9</a:t>
            </a:r>
          </a:p>
        </p:txBody>
      </p:sp>
      <p:sp>
        <p:nvSpPr>
          <p:cNvPr id="11" name="TextBox 10">
            <a:extLst>
              <a:ext uri="{FF2B5EF4-FFF2-40B4-BE49-F238E27FC236}">
                <a16:creationId xmlns:a16="http://schemas.microsoft.com/office/drawing/2014/main" id="{A15E558D-27E8-C84E-A595-1E29CE6096AD}"/>
              </a:ext>
            </a:extLst>
          </p:cNvPr>
          <p:cNvSpPr txBox="1"/>
          <p:nvPr/>
        </p:nvSpPr>
        <p:spPr>
          <a:xfrm>
            <a:off x="457200" y="894640"/>
            <a:ext cx="2230098" cy="369332"/>
          </a:xfrm>
          <a:prstGeom prst="rect">
            <a:avLst/>
          </a:prstGeom>
          <a:noFill/>
        </p:spPr>
        <p:txBody>
          <a:bodyPr wrap="none" rtlCol="0">
            <a:spAutoFit/>
          </a:bodyPr>
          <a:lstStyle/>
          <a:p>
            <a:r>
              <a:rPr lang="en-US" dirty="0"/>
              <a:t>x=0.6,z=0.5,pt=0.55</a:t>
            </a:r>
          </a:p>
        </p:txBody>
      </p:sp>
      <p:pic>
        <p:nvPicPr>
          <p:cNvPr id="13" name="Picture 12">
            <a:extLst>
              <a:ext uri="{FF2B5EF4-FFF2-40B4-BE49-F238E27FC236}">
                <a16:creationId xmlns:a16="http://schemas.microsoft.com/office/drawing/2014/main" id="{85AFFBCF-D3D7-0040-9B33-B09511C6B081}"/>
              </a:ext>
            </a:extLst>
          </p:cNvPr>
          <p:cNvPicPr>
            <a:picLocks noChangeAspect="1"/>
          </p:cNvPicPr>
          <p:nvPr/>
        </p:nvPicPr>
        <p:blipFill>
          <a:blip r:embed="rId3"/>
          <a:stretch>
            <a:fillRect/>
          </a:stretch>
        </p:blipFill>
        <p:spPr>
          <a:xfrm>
            <a:off x="211473" y="1564119"/>
            <a:ext cx="4512927" cy="4384819"/>
          </a:xfrm>
          <a:prstGeom prst="rect">
            <a:avLst/>
          </a:prstGeom>
        </p:spPr>
      </p:pic>
    </p:spTree>
    <p:extLst>
      <p:ext uri="{BB962C8B-B14F-4D97-AF65-F5344CB8AC3E}">
        <p14:creationId xmlns:p14="http://schemas.microsoft.com/office/powerpoint/2010/main" val="3087486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82EA-618D-4E49-95A4-11E03D818E08}"/>
              </a:ext>
            </a:extLst>
          </p:cNvPr>
          <p:cNvSpPr>
            <a:spLocks noGrp="1"/>
          </p:cNvSpPr>
          <p:nvPr>
            <p:ph type="title"/>
          </p:nvPr>
        </p:nvSpPr>
        <p:spPr/>
        <p:txBody>
          <a:bodyPr/>
          <a:lstStyle/>
          <a:p>
            <a:r>
              <a:rPr lang="en-US" dirty="0"/>
              <a:t>Distributions from grids</a:t>
            </a:r>
          </a:p>
        </p:txBody>
      </p:sp>
      <p:sp>
        <p:nvSpPr>
          <p:cNvPr id="3" name="Footer Placeholder 2">
            <a:extLst>
              <a:ext uri="{FF2B5EF4-FFF2-40B4-BE49-F238E27FC236}">
                <a16:creationId xmlns:a16="http://schemas.microsoft.com/office/drawing/2014/main" id="{5C2CA92A-08FA-F141-9DD3-7381DB6E7308}"/>
              </a:ext>
            </a:extLst>
          </p:cNvPr>
          <p:cNvSpPr>
            <a:spLocks noGrp="1"/>
          </p:cNvSpPr>
          <p:nvPr>
            <p:ph type="ftr" sz="quarter" idx="10"/>
          </p:nvPr>
        </p:nvSpPr>
        <p:spPr/>
        <p:txBody>
          <a:bodyPr/>
          <a:lstStyle/>
          <a:p>
            <a:pPr>
              <a:defRPr/>
            </a:pPr>
            <a:r>
              <a:rPr lang="fi-FI"/>
              <a:t>H.Avakian, LNF-INFN, Dec 15</a:t>
            </a:r>
            <a:endParaRPr lang="en-US"/>
          </a:p>
        </p:txBody>
      </p:sp>
      <p:sp>
        <p:nvSpPr>
          <p:cNvPr id="4" name="Slide Number Placeholder 3">
            <a:extLst>
              <a:ext uri="{FF2B5EF4-FFF2-40B4-BE49-F238E27FC236}">
                <a16:creationId xmlns:a16="http://schemas.microsoft.com/office/drawing/2014/main" id="{D81C8352-3C31-9242-A979-5C3D21F00FE4}"/>
              </a:ext>
            </a:extLst>
          </p:cNvPr>
          <p:cNvSpPr>
            <a:spLocks noGrp="1"/>
          </p:cNvSpPr>
          <p:nvPr>
            <p:ph type="sldNum" sz="quarter" idx="11"/>
          </p:nvPr>
        </p:nvSpPr>
        <p:spPr/>
        <p:txBody>
          <a:bodyPr/>
          <a:lstStyle/>
          <a:p>
            <a:fld id="{7F0A90D4-9BF5-49F2-9BA0-30B9C0480A80}" type="slidenum">
              <a:rPr lang="en-US" altLang="en-US" smtClean="0"/>
              <a:pPr/>
              <a:t>99</a:t>
            </a:fld>
            <a:endParaRPr lang="en-US" altLang="en-US"/>
          </a:p>
        </p:txBody>
      </p:sp>
      <p:pic>
        <p:nvPicPr>
          <p:cNvPr id="6" name="Picture 5">
            <a:extLst>
              <a:ext uri="{FF2B5EF4-FFF2-40B4-BE49-F238E27FC236}">
                <a16:creationId xmlns:a16="http://schemas.microsoft.com/office/drawing/2014/main" id="{2BCD157E-0381-5C41-B05B-CAED35486B88}"/>
              </a:ext>
            </a:extLst>
          </p:cNvPr>
          <p:cNvPicPr>
            <a:picLocks noChangeAspect="1"/>
          </p:cNvPicPr>
          <p:nvPr/>
        </p:nvPicPr>
        <p:blipFill>
          <a:blip r:embed="rId2"/>
          <a:stretch>
            <a:fillRect/>
          </a:stretch>
        </p:blipFill>
        <p:spPr>
          <a:xfrm>
            <a:off x="184150" y="1054100"/>
            <a:ext cx="8775700" cy="4749800"/>
          </a:xfrm>
          <a:prstGeom prst="rect">
            <a:avLst/>
          </a:prstGeom>
        </p:spPr>
      </p:pic>
    </p:spTree>
    <p:extLst>
      <p:ext uri="{BB962C8B-B14F-4D97-AF65-F5344CB8AC3E}">
        <p14:creationId xmlns:p14="http://schemas.microsoft.com/office/powerpoint/2010/main" val="1950885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lt;x&gt;\approx0.3$&#10;\end{document}&#10;"/>
  <p:tag name="EXTERNALNAME" val="txp_fig"/>
  <p:tag name="BLEND" val="False"/>
  <p:tag name="TRANSPARENT" val="False"/>
  <p:tag name="KEEPFILES" val="False"/>
  <p:tag name="DEBUGPAUSE" val="False"/>
  <p:tag name="RESOLUTION" val="1200"/>
  <p:tag name="TIMEOUT" val="(none)"/>
  <p:tag name="BOXWIDTH" val="622"/>
  <p:tag name="BOXHEIGHT" val="313"/>
  <p:tag name="BOXFONT" val="10"/>
  <p:tag name="BOXWRAP" val="False"/>
  <p:tag name="WORKAROUNDTRANSPARENCYBUG" val="False"/>
  <p:tag name="ALLOWFONTSUBSTITUTION" val="False"/>
  <p:tag name="BITMAPFORMAT" val="png256"/>
  <p:tag name="ORIGWIDTH" val="107"/>
  <p:tag name="PICTUREFILESIZE" val="7656"/>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frac{1}{2}(q^++q^-)\equiv &amp; q(x) &amp;\equiv f_1^q \nonumber\\&#10;\frac{1}{2}(q^+-q^-)\equiv &amp;\Delta q(x) &amp;\equiv g_1^q \nonumber&#10;\end{eqnarray}&#10;\end{document}&#10;"/>
  <p:tag name="EXTERNALNAME" val="txp_fig"/>
  <p:tag name="BLEND" val="False"/>
  <p:tag name="TRANSPARENT" val="True"/>
  <p:tag name="KEEPFILES" val="False"/>
  <p:tag name="DEBUGPAUSE" val="False"/>
  <p:tag name="RESOLUTION" val="1200"/>
  <p:tag name="TIMEOUT" val="(none)"/>
  <p:tag name="BOXWIDTH" val="690"/>
  <p:tag name="BOXHEIGHT" val="313"/>
  <p:tag name="BOXFONT" val="10"/>
  <p:tag name="BOXWRAP" val="False"/>
  <p:tag name="WORKAROUNDTRANSPARENCYBUG" val="False"/>
  <p:tag name="ALLOWFONTSUBSTITUTION" val="False"/>
  <p:tag name="BITMAPFORMAT" val="png256"/>
  <p:tag name="ORIGWIDTH" val="272"/>
  <p:tag name="PICTUREFILESIZE" val="3989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u^+(x, {\bf k}_T^2)&amp;\propto &amp;&#10;{(xM+m)^2\over ({\bf k}_T^2+{\lambda}_R^2)^{2\alpha}}\ ,&#10;\nonumber\\&#10;u^-(x, {\bf k}_T^2)&amp;\propto&amp;&#10;{{\bf k}_T^2\over ({\bf k}_T^2+{\lambda}_R^2)^{2\alpha}}\ ,&#10;\nonumber&#10;\end{eqnarray}&#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280"/>
  <p:tag name="PICTUREFILESIZE" val="4384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sigma=F_{UU}+{\color{red}P_t}F^{\sin \phi}_{\color{blue}U\color{red}L}\sin2\phi+{\color{blue} P_b}F^{\sin\phi}_{\color{blue}L\color{red}U}\sin\phi\dots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23"/>
  <p:tag name="PICTUREFILESIZE" val="3671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x,k_T)=f_1^u(x,k_T^2)+g_1^u(x,k_T^2)&#10;$$&#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325"/>
  <p:tag name="PICTUREFILESIZE" val="1667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x,k_T)=f_1^u(x,k_T^2)-g_1^u(x,k_T^2)&#10;$$&#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320"/>
  <p:tag name="PICTUREFILESIZE" val="16399"/>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f_1(x, {\bf k}_T^2)&amp;=&amp;&#10;A\&#10;{(xM+m)^2+{\bf k}_T^2\over ({\bf k}_T^2+{\lambda}_R^2)^{2\alpha}}\ ,&#10;\nonumber\\&#10;g_1(x, {\bf k}_T^2)&amp;=&amp;&#10;A\&#10;{(xM+m)^2-{\bf k}_T^2\over ({\bf k}_T^2+{\lambda}_R^2)^{2\alpha}}\ ,&#10;\nonumber&#10;\end{eqnarray}&#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343"/>
  <p:tag name="PICTUREFILESIZE" val="53570"/>
</p:tagLst>
</file>

<file path=ppt/tags/tag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130264</TotalTime>
  <Words>21839</Words>
  <Application>Microsoft Office PowerPoint</Application>
  <PresentationFormat>On-screen Show (4:3)</PresentationFormat>
  <Paragraphs>1998</Paragraphs>
  <Slides>151</Slides>
  <Notes>87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151</vt:i4>
      </vt:variant>
    </vt:vector>
  </HeadingPairs>
  <TitlesOfParts>
    <vt:vector size="169" baseType="lpstr">
      <vt:lpstr>-apple-system</vt:lpstr>
      <vt:lpstr>Arial</vt:lpstr>
      <vt:lpstr>Arial Narrow</vt:lpstr>
      <vt:lpstr>Calibri</vt:lpstr>
      <vt:lpstr>CMR10</vt:lpstr>
      <vt:lpstr>CMR9</vt:lpstr>
      <vt:lpstr>Comic Sans MS</vt:lpstr>
      <vt:lpstr>Helvetica</vt:lpstr>
      <vt:lpstr>LiberationSans</vt:lpstr>
      <vt:lpstr>Lucida Grande</vt:lpstr>
      <vt:lpstr>Roboto</vt:lpstr>
      <vt:lpstr>Symbol</vt:lpstr>
      <vt:lpstr>Times</vt:lpstr>
      <vt:lpstr>Times New Roman</vt:lpstr>
      <vt:lpstr>-webkit-standard</vt:lpstr>
      <vt:lpstr>Wingdings</vt:lpstr>
      <vt:lpstr>harut</vt:lpstr>
      <vt:lpstr>Equation</vt:lpstr>
      <vt:lpstr>3D Structure of the Nucleon: from JLab12 to JLab24</vt:lpstr>
      <vt:lpstr>Electroproduction: extending 1D PDFs</vt:lpstr>
      <vt:lpstr> SIDIS kinematical coverage and observables</vt:lpstr>
      <vt:lpstr>SIDIS at JLab12 </vt:lpstr>
      <vt:lpstr>PowerPoint Presentation</vt:lpstr>
      <vt:lpstr>Azimuthal distributions in  SIDIS (unpolarized)</vt:lpstr>
      <vt:lpstr>Multiplicities of hadrons in SIDIS </vt:lpstr>
      <vt:lpstr>Extracting the average transverse momenta</vt:lpstr>
      <vt:lpstr>PowerPoint Presentation</vt:lpstr>
      <vt:lpstr>PowerPoint Presentation</vt:lpstr>
      <vt:lpstr>PowerPoint Presentation</vt:lpstr>
      <vt:lpstr>PowerPoint Presentation</vt:lpstr>
      <vt:lpstr>Unknown “known” f1,g1  TMDs</vt:lpstr>
      <vt:lpstr>MC simulations: Why LUND works?</vt:lpstr>
      <vt:lpstr>SIDIS ehhX: CLAS12 data vs MC</vt:lpstr>
      <vt:lpstr>CLAS12 Studies: Data vs MC</vt:lpstr>
      <vt:lpstr>PowerPoint Presentation</vt:lpstr>
      <vt:lpstr>Sources of inclusive pions: CLAS12  MC</vt:lpstr>
      <vt:lpstr>Impact of  strange VM fraction</vt:lpstr>
      <vt:lpstr>Comparing data with strange VM</vt:lpstr>
      <vt:lpstr>CLAS12 MC vs Data for Kaons</vt:lpstr>
      <vt:lpstr>PowerPoint Presentation</vt:lpstr>
      <vt:lpstr>PowerPoint Presentation</vt:lpstr>
      <vt:lpstr>Azimuthal Asymmetries in semi-exclusive limit</vt:lpstr>
      <vt:lpstr>PowerPoint Presentation</vt:lpstr>
      <vt:lpstr>Struck quark content </vt:lpstr>
      <vt:lpstr>Struck quark content </vt:lpstr>
      <vt:lpstr> From JLab12 to JLab24 and  EIC: complementarity</vt:lpstr>
      <vt:lpstr> From JLab to EIC: complementarity</vt:lpstr>
      <vt:lpstr>X vs Q2 from JLab to EIC</vt:lpstr>
      <vt:lpstr> From JLab to EIC: complementarity</vt:lpstr>
      <vt:lpstr> From JLab to EIC: complementarity</vt:lpstr>
      <vt:lpstr>Contributions for 3D structure studies: Sivers</vt:lpstr>
      <vt:lpstr>Making projections: data set</vt:lpstr>
      <vt:lpstr>TMDs sensitivity to transversity: large x </vt:lpstr>
      <vt:lpstr>Making projections: extraction procedure</vt:lpstr>
      <vt:lpstr>Extending to small x, large Q2 and large PT</vt:lpstr>
      <vt:lpstr>Deeply Virtual Meson Production</vt:lpstr>
      <vt:lpstr>DVCS and BH </vt:lpstr>
      <vt:lpstr>ECT* workshop to develop the 24 GeV physics program</vt:lpstr>
      <vt:lpstr>Critical measurements with JLab upgrade to 24~GeV</vt:lpstr>
      <vt:lpstr>Summary</vt:lpstr>
      <vt:lpstr>support</vt:lpstr>
      <vt:lpstr>p+ parents in epe’pp+X events</vt:lpstr>
      <vt:lpstr>Nucleon structure: “qT-crisis”</vt:lpstr>
      <vt:lpstr>3D structure of the nucleon</vt:lpstr>
      <vt:lpstr>PowerPoint Presentation</vt:lpstr>
      <vt:lpstr>PowerPoint Presentation</vt:lpstr>
      <vt:lpstr> RGB SSAs:  ede’pp-X vs ede’np-X</vt:lpstr>
      <vt:lpstr>PowerPoint Presentation</vt:lpstr>
      <vt:lpstr>DVCS and BH </vt:lpstr>
      <vt:lpstr>CLAS12 Studies: Data vs MC</vt:lpstr>
      <vt:lpstr> From JLab to EIC: complementarity</vt:lpstr>
      <vt:lpstr> From JLab to EIC: complementarity</vt:lpstr>
      <vt:lpstr>SIDIS ehX: CLAS12 data</vt:lpstr>
      <vt:lpstr>PT distributions in the rho region</vt:lpstr>
      <vt:lpstr>PowerPoint Presentation</vt:lpstr>
      <vt:lpstr>Azimuthal Asymmetries: impact of rho</vt:lpstr>
      <vt:lpstr> B2B SSAs  eppp+X” the cross check</vt:lpstr>
      <vt:lpstr>p- parents in epe’pp-X events</vt:lpstr>
      <vt:lpstr>Critical measurements with JLab upgrade to 24~GeV</vt:lpstr>
      <vt:lpstr>TMDs sensitivity to transversity: large x </vt:lpstr>
      <vt:lpstr>Azimuthal modulations in SIDIS: decay pions</vt:lpstr>
      <vt:lpstr> From JLab to EIC: complementarity</vt:lpstr>
      <vt:lpstr> From JLab to EIC: complementarity</vt:lpstr>
      <vt:lpstr>Sources of inclusive pions: CLAS12 vs MC</vt:lpstr>
      <vt:lpstr>Sources of inclusive pions: CLAS12 vs MC</vt:lpstr>
      <vt:lpstr>Sources of inclusive pions: CLAS12 vs MC</vt:lpstr>
      <vt:lpstr> From JLab to EIC: complementarity</vt:lpstr>
      <vt:lpstr> From JLab to EIC: complementarity (jet version)</vt:lpstr>
      <vt:lpstr> From JLab to EIC: complementarity</vt:lpstr>
      <vt:lpstr> From JLab to EIC: complementarity</vt:lpstr>
      <vt:lpstr>X vs Q2 from JLab to EIC</vt:lpstr>
      <vt:lpstr> DIS kinematics: fiducial region</vt:lpstr>
      <vt:lpstr>PowerPoint Presentation</vt:lpstr>
      <vt:lpstr>CLAS12 Studies: Data vs MC</vt:lpstr>
      <vt:lpstr>PowerPoint Presentation</vt:lpstr>
      <vt:lpstr>Azimuthal Asymmetries in semi-exclusive limit</vt:lpstr>
      <vt:lpstr> B2B SSA  eppp+X:  SF ratio</vt:lpstr>
      <vt:lpstr>Limitations of current TMD theory</vt:lpstr>
      <vt:lpstr>Making projections</vt:lpstr>
      <vt:lpstr>Sorting priorities</vt:lpstr>
      <vt:lpstr> RC in the low y region (large x and low Q2)</vt:lpstr>
      <vt:lpstr>Projections from 1D to 4D</vt:lpstr>
      <vt:lpstr>Low Q2 and large x kinematics in  EIC: PT-distributions</vt:lpstr>
      <vt:lpstr> From JLab to EIC: complementarity</vt:lpstr>
      <vt:lpstr>Mean relative deviation in z  </vt:lpstr>
      <vt:lpstr>Lattice calculations and bT-space</vt:lpstr>
      <vt:lpstr>Limitations of current TMD theory</vt:lpstr>
      <vt:lpstr> From JLab to EIC: complementarity</vt:lpstr>
      <vt:lpstr>3D PDF Extraction and VAlidation (EVA) framework</vt:lpstr>
      <vt:lpstr> From JLab to EIC: complementarity</vt:lpstr>
      <vt:lpstr> From JLab to EIC: complementarity</vt:lpstr>
      <vt:lpstr> DIS kinematics: fiducial region</vt:lpstr>
      <vt:lpstr>Projections from 1D to 4D</vt:lpstr>
      <vt:lpstr>Projections from 1D to 4D</vt:lpstr>
      <vt:lpstr>COMPASS: multiplicity W-dependence</vt:lpstr>
      <vt:lpstr>Distributions from grids</vt:lpstr>
      <vt:lpstr>Distributions from grids</vt:lpstr>
      <vt:lpstr>Flavor dependent TMD Fragmentation functions</vt:lpstr>
      <vt:lpstr> Back-to-back SSAs  eppp+X</vt:lpstr>
      <vt:lpstr>PowerPoint Presentation</vt:lpstr>
      <vt:lpstr>PowerPoint Presentation</vt:lpstr>
      <vt:lpstr>PowerPoint Presentation</vt:lpstr>
      <vt:lpstr>PowerPoint Presentation</vt:lpstr>
      <vt:lpstr>PowerPoint Presentation</vt:lpstr>
      <vt:lpstr>PowerPoint Presentation</vt:lpstr>
      <vt:lpstr>Disecting the  SSA in epe’pX</vt:lpstr>
      <vt:lpstr>PowerPoint Presentation</vt:lpstr>
      <vt:lpstr>PowerPoint Presentation</vt:lpstr>
      <vt:lpstr>PowerPoint Presentation</vt:lpstr>
      <vt:lpstr>Current theory limitations (qT/Q )</vt:lpstr>
      <vt:lpstr>Limitations of current TMD theory</vt:lpstr>
      <vt:lpstr>From JLa12 to JLab24 Larger Q2 at large PT</vt:lpstr>
      <vt:lpstr>PowerPoint Presentation</vt:lpstr>
      <vt:lpstr>CLAS12 Studies: pions</vt:lpstr>
      <vt:lpstr>Opportunities with 24 GeV</vt:lpstr>
      <vt:lpstr>MC Generator to simulate  SIDIS output</vt:lpstr>
      <vt:lpstr>p+ parents in epe’pp+X events</vt:lpstr>
      <vt:lpstr>PowerPoint Presentation</vt:lpstr>
      <vt:lpstr>CLAS24 as HERMES++</vt:lpstr>
      <vt:lpstr>Hadronic long-range correlations</vt:lpstr>
      <vt:lpstr>Measuring Spin-Orbit correlations</vt:lpstr>
      <vt:lpstr> Low Q2 events for evolution studies</vt:lpstr>
      <vt:lpstr>EIC: Major challenges at large x </vt:lpstr>
      <vt:lpstr>Extending to small x and large PT</vt:lpstr>
      <vt:lpstr>COMPARISON WITH DRELL-YAN DATA  </vt:lpstr>
      <vt:lpstr>PAC request for reevaluation</vt:lpstr>
      <vt:lpstr>PowerPoint Presentation</vt:lpstr>
      <vt:lpstr>CLAS24 as HERMES++</vt:lpstr>
      <vt:lpstr>Projections from 1D to 4D</vt:lpstr>
      <vt:lpstr>Low Q2 and large x kinematics in  EIC: PT-distributions</vt:lpstr>
      <vt:lpstr>Experimental data: Collins</vt:lpstr>
      <vt:lpstr>Low Q2 and large x kinematics in  EIC</vt:lpstr>
      <vt:lpstr> Low Q2 events for evolution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Multiplicities in SIDIS </vt:lpstr>
      <vt:lpstr>PowerPoint Presentation</vt:lpstr>
      <vt:lpstr> Experiment measure the full x-section with RC</vt:lpstr>
      <vt:lpstr>3D PDF Extraction and VAlidation (EVA) framework</vt:lpstr>
      <vt:lpstr>Studies of 1D PDFs</vt:lpstr>
      <vt:lpstr>PowerPoint Presentation</vt:lpstr>
      <vt:lpstr>Low Q2 and large x kinematics in  EIC: PT-distributions</vt:lpstr>
      <vt:lpstr>Quark distributions at large kT:  lattice</vt:lpstr>
      <vt:lpstr>SIDIS dilution factor</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Harut Avagyan</cp:lastModifiedBy>
  <cp:revision>1430</cp:revision>
  <cp:lastPrinted>2021-11-29T21:59:28Z</cp:lastPrinted>
  <dcterms:created xsi:type="dcterms:W3CDTF">2016-01-08T16:43:31Z</dcterms:created>
  <dcterms:modified xsi:type="dcterms:W3CDTF">2021-12-15T14:41:28Z</dcterms:modified>
</cp:coreProperties>
</file>