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77" r:id="rId4"/>
    <p:sldId id="278" r:id="rId5"/>
    <p:sldId id="279" r:id="rId6"/>
    <p:sldId id="280" r:id="rId7"/>
    <p:sldId id="298" r:id="rId8"/>
    <p:sldId id="281" r:id="rId9"/>
    <p:sldId id="282" r:id="rId10"/>
    <p:sldId id="299" r:id="rId11"/>
    <p:sldId id="283" r:id="rId12"/>
    <p:sldId id="285" r:id="rId13"/>
    <p:sldId id="284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0" r:id="rId26"/>
    <p:sldId id="301" r:id="rId27"/>
    <p:sldId id="302" r:id="rId28"/>
    <p:sldId id="303" r:id="rId29"/>
  </p:sldIdLst>
  <p:sldSz cx="9144000" cy="6858000" type="screen4x3"/>
  <p:notesSz cx="6845300" cy="9906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FAF"/>
    <a:srgbClr val="00A800"/>
    <a:srgbClr val="0000FF"/>
    <a:srgbClr val="B87886"/>
    <a:srgbClr val="98BA76"/>
    <a:srgbClr val="CC0000"/>
    <a:srgbClr val="FF9933"/>
    <a:srgbClr val="9DF9C0"/>
    <a:srgbClr val="FFCCCC"/>
    <a:srgbClr val="1DC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73" autoAdjust="0"/>
  </p:normalViewPr>
  <p:slideViewPr>
    <p:cSldViewPr>
      <p:cViewPr>
        <p:scale>
          <a:sx n="100" d="100"/>
          <a:sy n="100" d="100"/>
        </p:scale>
        <p:origin x="-193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81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76929" y="0"/>
            <a:ext cx="296681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39742-6EA5-4328-970B-5E47136E6103}" type="datetimeFigureOut">
              <a:rPr lang="it-IT" smtClean="0"/>
              <a:pPr/>
              <a:t>09/12/2010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004"/>
            <a:ext cx="296681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76929" y="9409004"/>
            <a:ext cx="296681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1719-A21E-4812-9D83-A4C78F5A6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62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7420" y="0"/>
            <a:ext cx="29662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530" y="4705350"/>
            <a:ext cx="547624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662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7420" y="9408981"/>
            <a:ext cx="29662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381196-D2EB-4CBE-A6D5-5F0F23CFC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FAD2-7B60-44B7-965C-0DAC82D044BB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6948488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333375"/>
            <a:ext cx="433388" cy="4318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6" name="Picture 5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840413"/>
            <a:ext cx="8856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rra_ondulat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49275"/>
            <a:ext cx="89646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0" y="260350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55650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172450" y="5589588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85113" y="5734050"/>
            <a:ext cx="144462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388350" y="52292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7885113" y="692150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8027988" y="544512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75961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7380288" y="5492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 userDrawn="1"/>
        </p:nvSpPr>
        <p:spPr bwMode="auto">
          <a:xfrm>
            <a:off x="900113" y="54927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1116013" y="476250"/>
            <a:ext cx="215900" cy="21748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06CE-ADD0-47D7-B08F-9065D91579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2C3E-B31F-42E0-B098-59AB7795DD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4319-8D23-4C8F-8EF5-F38D560C8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5213" y="3967163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657A-DFA5-48BA-8974-E5E6C611F0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CA5B-D136-405D-9A38-3C69C4F09C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EC07-99D9-4CCF-B90A-096193749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0222-604F-4877-951B-638710967B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1E15-0B16-4143-81DF-E3F008805D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EDB0-B720-42A9-85D8-318DD78457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0DD6-7E29-48CF-BAE5-44F81EE4F7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75FE-777F-4F78-8107-CEDE368B6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A2B3-111E-4D25-8779-2DCBBDAC7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79388" y="260350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547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pic>
        <p:nvPicPr>
          <p:cNvPr id="2053" name="Picture 8" descr="barra_ondulat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-5400000">
            <a:off x="-3114774" y="3366294"/>
            <a:ext cx="6858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arra_ondulat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10800000">
            <a:off x="0" y="549275"/>
            <a:ext cx="80645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39750" y="549275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611188" y="7651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8101013" y="63817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7667625" y="6381750"/>
            <a:ext cx="144463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43888" y="60928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8E68D2-3FA0-4A61-9FE4-5860B01133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8172450" y="5492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7885113" y="6237288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82438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459788" y="4762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 rot="10800000">
            <a:off x="-108520" y="3068960"/>
            <a:ext cx="430887" cy="35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i="1" dirty="0" err="1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G.Lamanna</a:t>
            </a:r>
            <a:r>
              <a:rPr lang="it-IT" sz="1600" i="1" dirty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it-IT" sz="1600" i="1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</a:t>
            </a:r>
            <a:r>
              <a:rPr lang="it-IT" sz="1600" i="1" baseline="0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Discrete 2010 – Roma</a:t>
            </a:r>
            <a:endParaRPr lang="it-IT" sz="1600" i="1" dirty="0">
              <a:solidFill>
                <a:srgbClr val="375F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AutoShape 18"/>
          <p:cNvSpPr>
            <a:spLocks noChangeAspect="1" noChangeArrowheads="1"/>
          </p:cNvSpPr>
          <p:nvPr/>
        </p:nvSpPr>
        <p:spPr bwMode="auto">
          <a:xfrm>
            <a:off x="0" y="549275"/>
            <a:ext cx="8064500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19" name="Picture 4" descr="na62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34" y="6429396"/>
            <a:ext cx="865176" cy="3006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gi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57158" y="1988840"/>
            <a:ext cx="8786842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dirty="0" smtClean="0"/>
              <a:t>“</a:t>
            </a:r>
            <a:r>
              <a:rPr lang="it-IT" sz="4000" i="1" dirty="0" smtClean="0"/>
              <a:t>The NA62 </a:t>
            </a:r>
            <a:r>
              <a:rPr lang="it-IT" sz="4000" i="1" dirty="0" err="1" smtClean="0"/>
              <a:t>experiment</a:t>
            </a:r>
            <a:r>
              <a:rPr lang="it-IT" sz="4000" i="1" dirty="0" smtClean="0"/>
              <a:t> @ CERN</a:t>
            </a:r>
            <a:r>
              <a:rPr lang="it-IT" sz="4000" dirty="0" smtClean="0"/>
              <a:t>”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509120"/>
            <a:ext cx="6400800" cy="6429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1600" b="1" i="1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Gianluca </a:t>
            </a:r>
            <a:r>
              <a:rPr lang="it-IT" sz="1600" b="1" i="1" dirty="0" err="1" smtClean="0">
                <a:solidFill>
                  <a:srgbClr val="00A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Lamanna</a:t>
            </a:r>
            <a:endParaRPr lang="it-IT" sz="1600" b="1" i="1" dirty="0" smtClean="0">
              <a:solidFill>
                <a:srgbClr val="00A8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1600" b="1" i="1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CERN</a:t>
            </a: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907704" y="3356992"/>
            <a:ext cx="511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 u="sng" dirty="0" smtClean="0">
                <a:solidFill>
                  <a:schemeClr val="accent2"/>
                </a:solidFill>
                <a:latin typeface="Times New Roman" pitchFamily="18" charset="0"/>
              </a:rPr>
              <a:t>Discrete 2010                                                                    Roma 09.12.2010</a:t>
            </a:r>
            <a:endParaRPr lang="it-IT" sz="2400" i="1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4" descr="na62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508250" cy="871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" name="Picture 7" descr="cern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863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37276" cy="647700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dirty="0" err="1" smtClean="0"/>
              <a:t>kinematically</a:t>
            </a:r>
            <a:r>
              <a:rPr lang="en-US" dirty="0" smtClean="0"/>
              <a:t> constrained background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4572000" y="980728"/>
            <a:ext cx="3924300" cy="2533650"/>
            <a:chOff x="5076825" y="3573463"/>
            <a:chExt cx="3924300" cy="2533650"/>
          </a:xfrm>
        </p:grpSpPr>
        <p:pic>
          <p:nvPicPr>
            <p:cNvPr id="6" name="Picture 18" descr="nonconstraint_backgrou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825" y="3573463"/>
              <a:ext cx="3924300" cy="2533650"/>
            </a:xfrm>
            <a:prstGeom prst="rect">
              <a:avLst/>
            </a:prstGeom>
            <a:noFill/>
          </p:spPr>
        </p:pic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5364163" y="3644900"/>
              <a:ext cx="2376487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8%</a:t>
              </a:r>
              <a:r>
                <a:rPr lang="it-IT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Not</a:t>
              </a:r>
              <a:r>
                <a:rPr lang="it-IT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Kinematically</a:t>
              </a:r>
              <a:r>
                <a:rPr lang="it-IT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constrained</a:t>
              </a:r>
              <a:endPara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683568" y="98072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~8%</a:t>
            </a:r>
            <a:r>
              <a:rPr lang="en-US" dirty="0" smtClean="0"/>
              <a:t> of the </a:t>
            </a:r>
            <a:r>
              <a:rPr lang="en-US" dirty="0" err="1" smtClean="0"/>
              <a:t>Kaon</a:t>
            </a:r>
            <a:r>
              <a:rPr lang="en-US" dirty="0" smtClean="0"/>
              <a:t> decays is not </a:t>
            </a:r>
            <a:r>
              <a:rPr lang="en-US" dirty="0" err="1" smtClean="0"/>
              <a:t>kinematically</a:t>
            </a:r>
            <a:r>
              <a:rPr lang="en-US" dirty="0" smtClean="0"/>
              <a:t> constrained.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Rejection is based solely on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 and particle identification</a:t>
            </a:r>
            <a:r>
              <a:rPr lang="en-US" dirty="0" smtClean="0"/>
              <a:t>.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The veto and PID are exploited to reach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rejection </a:t>
            </a:r>
            <a:r>
              <a:rPr lang="en-US" dirty="0" smtClean="0"/>
              <a:t>factor in the kinematical constrained background</a:t>
            </a:r>
            <a:endParaRPr lang="en-US" baseline="30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350100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</a:pPr>
            <a:r>
              <a:rPr lang="en-US" u="sng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 system requirements</a:t>
            </a:r>
            <a:r>
              <a:rPr lang="en-US" dirty="0" smtClean="0"/>
              <a:t>:</a:t>
            </a:r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Large angle (8.5-50 </a:t>
            </a:r>
            <a:r>
              <a:rPr lang="en-US" dirty="0" err="1" smtClean="0"/>
              <a:t>mrad</a:t>
            </a:r>
            <a:r>
              <a:rPr lang="en-US" dirty="0" smtClean="0"/>
              <a:t>): inefficiency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between 100 </a:t>
            </a:r>
            <a:r>
              <a:rPr lang="en-US" dirty="0" err="1" smtClean="0"/>
              <a:t>MeV</a:t>
            </a:r>
            <a:r>
              <a:rPr lang="en-US" dirty="0" smtClean="0"/>
              <a:t> and 35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Forward veto (1-8.5 </a:t>
            </a:r>
            <a:r>
              <a:rPr lang="en-US" dirty="0" err="1" smtClean="0"/>
              <a:t>mrad</a:t>
            </a:r>
            <a:r>
              <a:rPr lang="en-US" dirty="0" smtClean="0"/>
              <a:t>): inefficiency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for E&gt;10 </a:t>
            </a:r>
            <a:r>
              <a:rPr lang="en-US" dirty="0" err="1" smtClean="0"/>
              <a:t>GeV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Small angle (&lt;1 </a:t>
            </a:r>
            <a:r>
              <a:rPr lang="en-US" dirty="0" err="1" smtClean="0"/>
              <a:t>mrad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for E&gt;10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522920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 system requirements:</a:t>
            </a:r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Positive </a:t>
            </a:r>
            <a:r>
              <a:rPr lang="en-US" dirty="0" err="1" smtClean="0"/>
              <a:t>kaon</a:t>
            </a:r>
            <a:r>
              <a:rPr lang="en-US" dirty="0" smtClean="0"/>
              <a:t> identification in the </a:t>
            </a:r>
            <a:r>
              <a:rPr lang="en-US" dirty="0" err="1" smtClean="0"/>
              <a:t>hadron</a:t>
            </a:r>
            <a:r>
              <a:rPr lang="en-US" dirty="0" smtClean="0"/>
              <a:t> beam </a:t>
            </a:r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p-m</a:t>
            </a:r>
            <a:r>
              <a:rPr lang="en-US" dirty="0" smtClean="0"/>
              <a:t> separation: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-identification probability</a:t>
            </a:r>
            <a:endParaRPr lang="en-US" baseline="30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Vetos</a:t>
            </a:r>
            <a:r>
              <a:rPr lang="en-US" dirty="0" smtClean="0"/>
              <a:t>: LAV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6" name="Picture 14" descr="crys1r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3933056"/>
            <a:ext cx="2428891" cy="2428892"/>
          </a:xfrm>
          <a:prstGeom prst="rect">
            <a:avLst/>
          </a:prstGeom>
          <a:noFill/>
          <a:ln/>
        </p:spPr>
      </p:pic>
      <p:pic>
        <p:nvPicPr>
          <p:cNvPr id="7" name="Picture 15" descr="feet.jpg"/>
          <p:cNvPicPr>
            <a:picLocks noChangeAspect="1" noChangeArrowheads="1"/>
          </p:cNvPicPr>
          <p:nvPr/>
        </p:nvPicPr>
        <p:blipFill>
          <a:blip r:embed="rId3" cstate="print"/>
          <a:srcRect l="3523" r="1416" b="4330"/>
          <a:stretch>
            <a:fillRect/>
          </a:stretch>
        </p:blipFill>
        <p:spPr bwMode="auto">
          <a:xfrm>
            <a:off x="539552" y="692696"/>
            <a:ext cx="44561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076056" y="90872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rings </a:t>
            </a:r>
            <a:r>
              <a:rPr lang="en-US" dirty="0" smtClean="0"/>
              <a:t>along the decay region (in vacuum)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Fully angular coverage in the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8.5-50 </a:t>
            </a:r>
            <a:r>
              <a:rPr lang="en-US" dirty="0" err="1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mrad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range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OPAL calorimeter lead glass reused: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staggered rings </a:t>
            </a:r>
            <a:r>
              <a:rPr lang="en-US" dirty="0" smtClean="0"/>
              <a:t>per station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more than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cristals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total 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07707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Block tested at </a:t>
            </a:r>
            <a:r>
              <a:rPr lang="en-US" dirty="0" err="1" smtClean="0"/>
              <a:t>BTF@Frascati</a:t>
            </a:r>
            <a:r>
              <a:rPr lang="en-US" dirty="0" smtClean="0"/>
              <a:t>: inefficiency  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for 476 </a:t>
            </a:r>
            <a:r>
              <a:rPr lang="en-US" dirty="0" err="1" smtClean="0"/>
              <a:t>MeV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Time resolution: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Large </a:t>
            </a:r>
            <a:r>
              <a:rPr lang="en-US" dirty="0" err="1" smtClean="0"/>
              <a:t>dinamic</a:t>
            </a:r>
            <a:r>
              <a:rPr lang="en-US" dirty="0" smtClean="0"/>
              <a:t> range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→</a:t>
            </a:r>
            <a:r>
              <a:rPr lang="en-US" dirty="0" smtClean="0">
                <a:latin typeface="Helvetica Black"/>
              </a:rPr>
              <a:t> </a:t>
            </a:r>
            <a:r>
              <a:rPr lang="en-US" dirty="0" smtClean="0"/>
              <a:t>double threshold readout with clamping diode and </a:t>
            </a:r>
            <a:r>
              <a:rPr lang="en-US" dirty="0" err="1" smtClean="0"/>
              <a:t>ToT</a:t>
            </a:r>
            <a:r>
              <a:rPr lang="en-US" dirty="0" smtClean="0"/>
              <a:t> technique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3 rings built and tested.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Vetos</a:t>
            </a:r>
            <a:r>
              <a:rPr lang="en-US" dirty="0" smtClean="0"/>
              <a:t>: </a:t>
            </a:r>
            <a:r>
              <a:rPr lang="en-US" dirty="0" err="1" smtClean="0"/>
              <a:t>LKr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7" name="Picture 9" descr="lk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3645024"/>
            <a:ext cx="2313843" cy="2734940"/>
          </a:xfrm>
          <a:noFill/>
        </p:spPr>
      </p:pic>
      <p:sp>
        <p:nvSpPr>
          <p:cNvPr id="8" name="CasellaDiTesto 7"/>
          <p:cNvSpPr txBox="1"/>
          <p:nvPr/>
        </p:nvSpPr>
        <p:spPr>
          <a:xfrm>
            <a:off x="755576" y="1052736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LKr</a:t>
            </a:r>
            <a:r>
              <a:rPr lang="en-US" dirty="0" smtClean="0"/>
              <a:t> : old NA48 electromagnetic calorimeter, cryogenic liquid </a:t>
            </a:r>
            <a:r>
              <a:rPr lang="en-US" dirty="0" err="1" smtClean="0"/>
              <a:t>kripton</a:t>
            </a:r>
            <a:endParaRPr lang="en-US" dirty="0" smtClean="0"/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Quasi homogeneous ionization chamber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more than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13000</a:t>
            </a:r>
            <a:r>
              <a:rPr lang="en-US" dirty="0" smtClean="0"/>
              <a:t> channels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X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Excellent energy resolution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very good time resolution: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dirty="0" smtClean="0"/>
              <a:t> 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New readout electronics: 14 bits 40 MHz ADC with large buffers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37170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The performances as photon veto has been measured in a special run with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/>
              <a:t> </a:t>
            </a:r>
            <a:r>
              <a:rPr lang="en-US" dirty="0" err="1" smtClean="0"/>
              <a:t>kaon</a:t>
            </a:r>
            <a:r>
              <a:rPr lang="en-US" dirty="0" smtClean="0"/>
              <a:t> decays: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051720" y="4437112"/>
          <a:ext cx="2736304" cy="1854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12168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Inefficiency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2.5-5.5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5.5-7.5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7.5-10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5x10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8x10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5997296" y="836712"/>
            <a:ext cx="2799983" cy="2664296"/>
            <a:chOff x="5997296" y="836712"/>
            <a:chExt cx="2799983" cy="2664296"/>
          </a:xfrm>
        </p:grpSpPr>
        <p:pic>
          <p:nvPicPr>
            <p:cNvPr id="6" name="Picture 10" descr="ev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7296" y="836712"/>
              <a:ext cx="2799983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7668344" y="177281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p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876256" y="17008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g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88224" y="227687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g</a:t>
              </a:r>
              <a:endParaRPr lang="en-US" dirty="0">
                <a:latin typeface="Symbol" pitchFamily="18" charset="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Vetos</a:t>
            </a:r>
            <a:r>
              <a:rPr lang="en-US" dirty="0" smtClean="0"/>
              <a:t>: CHANTI,SAC &amp; IRC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562502" y="908720"/>
            <a:ext cx="5120429" cy="3456384"/>
            <a:chOff x="3562502" y="908720"/>
            <a:chExt cx="5120429" cy="345638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2502" y="908720"/>
              <a:ext cx="5120429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ccia a destra 5"/>
            <p:cNvSpPr/>
            <p:nvPr/>
          </p:nvSpPr>
          <p:spPr>
            <a:xfrm rot="16200000">
              <a:off x="3779912" y="3933056"/>
              <a:ext cx="288032" cy="14401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ccia a destra 6"/>
            <p:cNvSpPr/>
            <p:nvPr/>
          </p:nvSpPr>
          <p:spPr>
            <a:xfrm rot="16200000">
              <a:off x="7164288" y="3933056"/>
              <a:ext cx="288032" cy="14401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ccia a destra 7"/>
            <p:cNvSpPr/>
            <p:nvPr/>
          </p:nvSpPr>
          <p:spPr>
            <a:xfrm rot="16200000">
              <a:off x="7668344" y="3933056"/>
              <a:ext cx="288032" cy="14401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39552" y="105273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Small angle calorimeters: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 &amp; SAC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IRC: </a:t>
            </a:r>
            <a:r>
              <a:rPr lang="en-US" dirty="0" smtClean="0"/>
              <a:t>to increase the acceptance for small angle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in the region not covered by the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LKr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SAC: </a:t>
            </a:r>
            <a:r>
              <a:rPr lang="en-US" dirty="0" smtClean="0"/>
              <a:t>to detect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in the beam pipe region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450912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</a:t>
            </a:r>
            <a:r>
              <a:rPr lang="en-US" dirty="0" smtClean="0"/>
              <a:t> is located around the beam pipe in front of the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</a:t>
            </a:r>
            <a:r>
              <a:rPr lang="en-US" dirty="0" smtClean="0"/>
              <a:t> is located in the beam dump, at the very end of the experiment.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CHANTI </a:t>
            </a:r>
            <a:r>
              <a:rPr lang="en-US" dirty="0" smtClean="0"/>
              <a:t>is located after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GTK</a:t>
            </a:r>
            <a:r>
              <a:rPr lang="en-US" dirty="0" smtClean="0"/>
              <a:t> station three in order to detect interaction in the beam spectrometer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IRC, SAC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CHANTI</a:t>
            </a:r>
            <a:r>
              <a:rPr lang="en-US" dirty="0" smtClean="0"/>
              <a:t> are in advanced R&amp;D status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PID: CEDAR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499992" y="980728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2559798" cy="26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11560" y="126876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Positive identification of the </a:t>
            </a:r>
            <a:r>
              <a:rPr lang="en-US" dirty="0" err="1" smtClean="0"/>
              <a:t>kaon</a:t>
            </a:r>
            <a:r>
              <a:rPr lang="en-US" dirty="0" smtClean="0"/>
              <a:t> in the </a:t>
            </a:r>
            <a:r>
              <a:rPr lang="en-US" dirty="0" err="1" smtClean="0"/>
              <a:t>hadron</a:t>
            </a:r>
            <a:r>
              <a:rPr lang="en-US" dirty="0" smtClean="0"/>
              <a:t> beam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</a:t>
            </a:r>
            <a:r>
              <a:rPr lang="en-US" dirty="0" smtClean="0"/>
              <a:t> tagging the </a:t>
            </a:r>
            <a:r>
              <a:rPr lang="en-US" dirty="0" err="1" smtClean="0"/>
              <a:t>kaon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</a:t>
            </a:r>
            <a:r>
              <a:rPr lang="en-US" dirty="0" smtClean="0"/>
              <a:t> the requirements for the vacuum in the decay region (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mbar)</a:t>
            </a:r>
            <a:r>
              <a:rPr lang="en-US" dirty="0" smtClean="0"/>
              <a:t>.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Technique:</a:t>
            </a:r>
            <a:r>
              <a:rPr lang="en-US" dirty="0" smtClean="0"/>
              <a:t> differential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cherenkov</a:t>
            </a:r>
            <a:r>
              <a:rPr lang="en-US" dirty="0" smtClean="0"/>
              <a:t> detector.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Old detector built at CERN in the ’70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New readout (PMs and electronics)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New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deflecting mirrors </a:t>
            </a:r>
            <a:r>
              <a:rPr lang="en-US" dirty="0" smtClean="0"/>
              <a:t>system to decrease the rate per single channel on the readout.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PID: RICH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5" name="Picture 8" descr="RICH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714876" cy="25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1043608" y="3789040"/>
            <a:ext cx="3407215" cy="2438609"/>
            <a:chOff x="5148064" y="3645024"/>
            <a:chExt cx="3407215" cy="24386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3645024"/>
              <a:ext cx="3407215" cy="24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5652120" y="53732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804248" y="515719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m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740352" y="393305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cs typeface="Arial" pitchFamily="34" charset="0"/>
                </a:rPr>
                <a:t>e</a:t>
              </a:r>
              <a:endParaRPr lang="en-US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96136" y="465313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 = 15 </a:t>
              </a:r>
              <a:r>
                <a:rPr lang="en-US" sz="1400" dirty="0" err="1" smtClean="0">
                  <a:cs typeface="Arial" pitchFamily="34" charset="0"/>
                </a:rPr>
                <a:t>GeV</a:t>
              </a:r>
              <a:r>
                <a:rPr lang="en-US" sz="1400" dirty="0" smtClean="0">
                  <a:cs typeface="Arial" pitchFamily="34" charset="0"/>
                </a:rPr>
                <a:t>/c</a:t>
              </a:r>
              <a:endParaRPr lang="en-US" sz="1400" dirty="0">
                <a:cs typeface="Arial" pitchFamily="34" charset="0"/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5364088" y="908720"/>
            <a:ext cx="3779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m</a:t>
            </a:r>
            <a:r>
              <a:rPr lang="en-US" sz="2000" dirty="0" smtClean="0"/>
              <a:t> long,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 </a:t>
            </a:r>
            <a:r>
              <a:rPr lang="en-US" sz="2000" dirty="0" smtClean="0"/>
              <a:t>in diameter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Filled with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Neon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p-m</a:t>
            </a:r>
            <a:r>
              <a:rPr lang="en-US" sz="2000" dirty="0" smtClean="0"/>
              <a:t> separation in the 15-35 </a:t>
            </a:r>
            <a:r>
              <a:rPr lang="en-US" sz="2000" dirty="0" err="1" smtClean="0"/>
              <a:t>GeV</a:t>
            </a:r>
            <a:r>
              <a:rPr lang="en-US" sz="2000" dirty="0" smtClean="0"/>
              <a:t>/c range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Cherenkov light collected in two spots: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PM </a:t>
            </a:r>
            <a:r>
              <a:rPr lang="en-US" sz="2000" dirty="0" smtClean="0"/>
              <a:t>each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Full length prototype tested in 2009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Average time resolution: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4"/>
              </a:buBlip>
            </a:pPr>
            <a:r>
              <a:rPr lang="en-US" sz="2000" dirty="0" smtClean="0"/>
              <a:t> Integrated </a:t>
            </a:r>
            <a:r>
              <a:rPr lang="en-US" sz="2000" dirty="0" err="1" smtClean="0"/>
              <a:t>mis-indentification</a:t>
            </a:r>
            <a:r>
              <a:rPr lang="en-US" sz="2000" dirty="0" smtClean="0"/>
              <a:t> probability: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~5x10</a:t>
            </a:r>
            <a:r>
              <a:rPr lang="en-US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en-US" sz="20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PID: MUV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500" t="15333" r="25500" b="12667"/>
          <a:stretch>
            <a:fillRect/>
          </a:stretch>
        </p:blipFill>
        <p:spPr bwMode="auto">
          <a:xfrm>
            <a:off x="6012160" y="3573016"/>
            <a:ext cx="2501573" cy="30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uppo 17"/>
          <p:cNvGrpSpPr/>
          <p:nvPr/>
        </p:nvGrpSpPr>
        <p:grpSpPr>
          <a:xfrm>
            <a:off x="914400" y="838201"/>
            <a:ext cx="3873624" cy="2610832"/>
            <a:chOff x="914400" y="838201"/>
            <a:chExt cx="3873624" cy="2610832"/>
          </a:xfrm>
        </p:grpSpPr>
        <p:pic>
          <p:nvPicPr>
            <p:cNvPr id="5" name="Picture 7" descr="VUE1_TC13_07_20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838201"/>
              <a:ext cx="3873624" cy="2610832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771800" y="299695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LKr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051720" y="285293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MUV 1-2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763688" y="2636912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MUV 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Connettore 2 10"/>
            <p:cNvCxnSpPr>
              <a:stCxn id="7" idx="0"/>
            </p:cNvCxnSpPr>
            <p:nvPr/>
          </p:nvCxnSpPr>
          <p:spPr>
            <a:xfrm rot="5400000" flipH="1" flipV="1">
              <a:off x="3041830" y="2762926"/>
              <a:ext cx="288032" cy="18002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>
              <a:stCxn id="8" idx="0"/>
            </p:cNvCxnSpPr>
            <p:nvPr/>
          </p:nvCxnSpPr>
          <p:spPr>
            <a:xfrm rot="5400000" flipH="1" flipV="1">
              <a:off x="2465766" y="2546902"/>
              <a:ext cx="360040" cy="25202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>
              <a:stCxn id="9" idx="0"/>
            </p:cNvCxnSpPr>
            <p:nvPr/>
          </p:nvCxnSpPr>
          <p:spPr>
            <a:xfrm rot="5400000" flipH="1" flipV="1">
              <a:off x="2123728" y="2384884"/>
              <a:ext cx="288032" cy="216024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magine 18" descr="muv3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24744"/>
            <a:ext cx="3491880" cy="180624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11560" y="364502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5"/>
              </a:buBlip>
            </a:pP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MUV1-2 </a:t>
            </a:r>
            <a:r>
              <a:rPr lang="en-US" dirty="0" smtClean="0"/>
              <a:t>: to reach a factor of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 smtClean="0"/>
              <a:t> in </a:t>
            </a:r>
            <a:r>
              <a:rPr lang="en-US" dirty="0" err="1" smtClean="0"/>
              <a:t>muon</a:t>
            </a:r>
            <a:r>
              <a:rPr lang="en-US" dirty="0" smtClean="0"/>
              <a:t> rejection (combined with the RICH)</a:t>
            </a:r>
          </a:p>
          <a:p>
            <a:pPr lvl="1">
              <a:buSzPct val="60000"/>
              <a:buBlip>
                <a:blip r:embed="rId6"/>
              </a:buBlip>
            </a:pPr>
            <a:r>
              <a:rPr lang="en-US" dirty="0" smtClean="0"/>
              <a:t> Partially reused the NA48 </a:t>
            </a:r>
            <a:r>
              <a:rPr lang="en-US" dirty="0" err="1" smtClean="0"/>
              <a:t>Hadron</a:t>
            </a:r>
            <a:r>
              <a:rPr lang="en-US" dirty="0" smtClean="0"/>
              <a:t> calorimeter</a:t>
            </a:r>
          </a:p>
          <a:p>
            <a:pPr lvl="1">
              <a:buSzPct val="60000"/>
              <a:buBlip>
                <a:blip r:embed="rId6"/>
              </a:buBlip>
            </a:pPr>
            <a:r>
              <a:rPr lang="en-US" dirty="0" smtClean="0"/>
              <a:t> Iron and </a:t>
            </a:r>
            <a:r>
              <a:rPr lang="en-US" dirty="0" err="1" smtClean="0"/>
              <a:t>scintillator</a:t>
            </a:r>
            <a:endParaRPr lang="en-US" dirty="0" smtClean="0"/>
          </a:p>
          <a:p>
            <a:pPr>
              <a:buSzPct val="60000"/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MUV3: </a:t>
            </a:r>
            <a:r>
              <a:rPr lang="en-US" dirty="0" smtClean="0"/>
              <a:t>fast </a:t>
            </a:r>
            <a:r>
              <a:rPr lang="en-US" dirty="0" err="1" smtClean="0"/>
              <a:t>muon</a:t>
            </a:r>
            <a:r>
              <a:rPr lang="en-US" dirty="0" smtClean="0"/>
              <a:t> identification plane for trigger</a:t>
            </a:r>
          </a:p>
          <a:p>
            <a:pPr lvl="1">
              <a:buSzPct val="60000"/>
              <a:buBlip>
                <a:blip r:embed="rId6"/>
              </a:buBlip>
            </a:pPr>
            <a:r>
              <a:rPr lang="en-US" dirty="0" smtClean="0"/>
              <a:t> modules of 22x22 cm</a:t>
            </a:r>
            <a:r>
              <a:rPr lang="en-US" baseline="30000" dirty="0" smtClean="0"/>
              <a:t>2 </a:t>
            </a:r>
            <a:r>
              <a:rPr lang="en-US" dirty="0" smtClean="0"/>
              <a:t> with 5 cm thick </a:t>
            </a:r>
            <a:r>
              <a:rPr lang="en-US" dirty="0" err="1" smtClean="0"/>
              <a:t>scintillator</a:t>
            </a:r>
            <a:r>
              <a:rPr lang="en-US" dirty="0" smtClean="0"/>
              <a:t> readout with 2 PMs</a:t>
            </a:r>
          </a:p>
          <a:p>
            <a:pPr lvl="1">
              <a:buSzPct val="60000"/>
              <a:buBlip>
                <a:blip r:embed="rId6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&lt;1ns </a:t>
            </a:r>
            <a:r>
              <a:rPr lang="en-US" dirty="0" smtClean="0"/>
              <a:t>time resolution achieved in test beam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39552" y="908720"/>
            <a:ext cx="7038331" cy="5214967"/>
            <a:chOff x="571476" y="642924"/>
            <a:chExt cx="7038331" cy="5214967"/>
          </a:xfrm>
        </p:grpSpPr>
        <p:grpSp>
          <p:nvGrpSpPr>
            <p:cNvPr id="6" name="Gruppo 157"/>
            <p:cNvGrpSpPr/>
            <p:nvPr/>
          </p:nvGrpSpPr>
          <p:grpSpPr>
            <a:xfrm>
              <a:off x="571476" y="3212137"/>
              <a:ext cx="6823780" cy="2645756"/>
              <a:chOff x="539750" y="3714752"/>
              <a:chExt cx="8027987" cy="3112653"/>
            </a:xfrm>
          </p:grpSpPr>
          <p:grpSp>
            <p:nvGrpSpPr>
              <p:cNvPr id="68" name="Gruppo 155"/>
              <p:cNvGrpSpPr/>
              <p:nvPr/>
            </p:nvGrpSpPr>
            <p:grpSpPr>
              <a:xfrm>
                <a:off x="539750" y="5862638"/>
                <a:ext cx="7345363" cy="865187"/>
                <a:chOff x="539750" y="5862638"/>
                <a:chExt cx="7345363" cy="865187"/>
              </a:xfrm>
            </p:grpSpPr>
            <p:grpSp>
              <p:nvGrpSpPr>
                <p:cNvPr id="126" name="Gruppo 149"/>
                <p:cNvGrpSpPr/>
                <p:nvPr/>
              </p:nvGrpSpPr>
              <p:grpSpPr>
                <a:xfrm>
                  <a:off x="539750" y="5862638"/>
                  <a:ext cx="4464050" cy="865187"/>
                  <a:chOff x="539750" y="5862638"/>
                  <a:chExt cx="4464050" cy="865187"/>
                </a:xfrm>
              </p:grpSpPr>
              <p:sp>
                <p:nvSpPr>
                  <p:cNvPr id="13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132138" y="6007100"/>
                    <a:ext cx="360362" cy="72072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3399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>
                        <a:latin typeface="Arial" charset="0"/>
                      </a:rPr>
                      <a:t>PC</a:t>
                    </a:r>
                  </a:p>
                </p:txBody>
              </p:sp>
              <p:sp>
                <p:nvSpPr>
                  <p:cNvPr id="13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140200" y="6007100"/>
                    <a:ext cx="360362" cy="72072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3399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>
                        <a:latin typeface="Arial" charset="0"/>
                      </a:rPr>
                      <a:t>PC</a:t>
                    </a:r>
                  </a:p>
                </p:txBody>
              </p:sp>
              <p:sp>
                <p:nvSpPr>
                  <p:cNvPr id="13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635375" y="6007100"/>
                    <a:ext cx="360362" cy="72072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3399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>
                        <a:latin typeface="Arial" charset="0"/>
                      </a:rPr>
                      <a:t>PC</a:t>
                    </a:r>
                  </a:p>
                </p:txBody>
              </p:sp>
              <p:sp>
                <p:nvSpPr>
                  <p:cNvPr id="13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643438" y="6007100"/>
                    <a:ext cx="360362" cy="72072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3399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>
                        <a:latin typeface="Arial" charset="0"/>
                      </a:rPr>
                      <a:t>PC</a:t>
                    </a:r>
                  </a:p>
                </p:txBody>
              </p:sp>
              <p:sp>
                <p:nvSpPr>
                  <p:cNvPr id="136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348038" y="5862638"/>
                    <a:ext cx="0" cy="21590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851275" y="5864225"/>
                    <a:ext cx="0" cy="21590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8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4356100" y="5864225"/>
                    <a:ext cx="0" cy="21590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3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59338" y="5864225"/>
                    <a:ext cx="0" cy="21590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40" name="Gruppo 146"/>
                  <p:cNvGrpSpPr/>
                  <p:nvPr/>
                </p:nvGrpSpPr>
                <p:grpSpPr>
                  <a:xfrm>
                    <a:off x="539750" y="5935663"/>
                    <a:ext cx="2376487" cy="708047"/>
                    <a:chOff x="539750" y="5935663"/>
                    <a:chExt cx="2376487" cy="708047"/>
                  </a:xfrm>
                </p:grpSpPr>
                <p:sp>
                  <p:nvSpPr>
                    <p:cNvPr id="141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750" y="5935663"/>
                      <a:ext cx="2160587" cy="708047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 cap="rnd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42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4213" y="6080125"/>
                      <a:ext cx="504825" cy="15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505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43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213" y="6296025"/>
                      <a:ext cx="50482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44" name="AutoShap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4213" y="6438900"/>
                      <a:ext cx="503237" cy="73025"/>
                    </a:xfrm>
                    <a:prstGeom prst="rightArrow">
                      <a:avLst>
                        <a:gd name="adj1" fmla="val 50000"/>
                        <a:gd name="adj2" fmla="val 172283"/>
                      </a:avLst>
                    </a:prstGeom>
                    <a:solidFill>
                      <a:srgbClr val="C0C0C0"/>
                    </a:solidFill>
                    <a:ln w="28575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45" name="Text Box 1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7450" y="5935663"/>
                      <a:ext cx="1368425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it-IT" sz="1200" b="1" dirty="0">
                          <a:latin typeface="Arial" charset="0"/>
                        </a:rPr>
                        <a:t>L0 trigger</a:t>
                      </a:r>
                    </a:p>
                  </p:txBody>
                </p:sp>
                <p:sp>
                  <p:nvSpPr>
                    <p:cNvPr id="146" name="Text Box 1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7450" y="6151563"/>
                      <a:ext cx="1728787" cy="3077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it-IT" sz="1100" b="1" dirty="0">
                          <a:latin typeface="Arial" charset="0"/>
                        </a:rPr>
                        <a:t>Trigger </a:t>
                      </a:r>
                      <a:r>
                        <a:rPr lang="it-IT" sz="1100" b="1" dirty="0" err="1">
                          <a:latin typeface="Arial" charset="0"/>
                        </a:rPr>
                        <a:t>primitives</a:t>
                      </a:r>
                      <a:endParaRPr lang="it-IT" sz="1100" b="1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47" name="Text Box 1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7450" y="6367463"/>
                      <a:ext cx="1368425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it-IT" sz="1200" b="1">
                          <a:latin typeface="Arial" charset="0"/>
                        </a:rPr>
                        <a:t>Data</a:t>
                      </a:r>
                    </a:p>
                  </p:txBody>
                </p:sp>
              </p:grpSp>
            </p:grpSp>
            <p:grpSp>
              <p:nvGrpSpPr>
                <p:cNvPr id="127" name="Gruppo 153"/>
                <p:cNvGrpSpPr/>
                <p:nvPr/>
              </p:nvGrpSpPr>
              <p:grpSpPr>
                <a:xfrm>
                  <a:off x="5076825" y="5864225"/>
                  <a:ext cx="2808288" cy="719138"/>
                  <a:chOff x="5076825" y="5864225"/>
                  <a:chExt cx="2808288" cy="719138"/>
                </a:xfrm>
              </p:grpSpPr>
              <p:grpSp>
                <p:nvGrpSpPr>
                  <p:cNvPr id="128" name="Gruppo 151"/>
                  <p:cNvGrpSpPr/>
                  <p:nvPr/>
                </p:nvGrpSpPr>
                <p:grpSpPr>
                  <a:xfrm>
                    <a:off x="5076825" y="6007100"/>
                    <a:ext cx="1655763" cy="576263"/>
                    <a:chOff x="5076825" y="6007100"/>
                    <a:chExt cx="1655763" cy="576263"/>
                  </a:xfrm>
                </p:grpSpPr>
                <p:sp>
                  <p:nvSpPr>
                    <p:cNvPr id="130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6825" y="6223000"/>
                      <a:ext cx="431800" cy="215900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rgbClr val="C0C0C0"/>
                    </a:solidFill>
                    <a:ln w="28575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1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0063" y="6007100"/>
                      <a:ext cx="1152525" cy="576263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it-IT">
                          <a:latin typeface="Arial" charset="0"/>
                        </a:rPr>
                        <a:t>CDR</a:t>
                      </a:r>
                    </a:p>
                  </p:txBody>
                </p:sp>
              </p:grpSp>
              <p:sp>
                <p:nvSpPr>
                  <p:cNvPr id="129" name="Text 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2588" y="5864225"/>
                    <a:ext cx="1152525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it-IT" b="1" i="1" dirty="0">
                        <a:solidFill>
                          <a:srgbClr val="008000"/>
                        </a:solidFill>
                      </a:rPr>
                      <a:t>O(</a:t>
                    </a:r>
                    <a:r>
                      <a:rPr lang="it-IT" b="1" i="1" dirty="0" err="1">
                        <a:solidFill>
                          <a:srgbClr val="008000"/>
                        </a:solidFill>
                      </a:rPr>
                      <a:t>KHz</a:t>
                    </a:r>
                    <a:r>
                      <a:rPr lang="it-IT" b="1" i="1" dirty="0">
                        <a:solidFill>
                          <a:srgbClr val="008000"/>
                        </a:solidFill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69" name="Gruppo 156"/>
              <p:cNvGrpSpPr/>
              <p:nvPr/>
            </p:nvGrpSpPr>
            <p:grpSpPr>
              <a:xfrm>
                <a:off x="7843556" y="5500702"/>
                <a:ext cx="724181" cy="1326703"/>
                <a:chOff x="7843556" y="5500702"/>
                <a:chExt cx="724181" cy="1326703"/>
              </a:xfrm>
            </p:grpSpPr>
            <p:sp>
              <p:nvSpPr>
                <p:cNvPr id="124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7843556" y="6092822"/>
                  <a:ext cx="724181" cy="734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sz="2800" dirty="0">
                      <a:solidFill>
                        <a:srgbClr val="008000"/>
                      </a:solidFill>
                      <a:latin typeface="Arial" charset="0"/>
                    </a:rPr>
                    <a:t>EB</a:t>
                  </a:r>
                </a:p>
              </p:txBody>
            </p:sp>
            <p:sp>
              <p:nvSpPr>
                <p:cNvPr id="125" name="AutoShape 177"/>
                <p:cNvSpPr>
                  <a:spLocks noChangeArrowheads="1"/>
                </p:cNvSpPr>
                <p:nvPr/>
              </p:nvSpPr>
              <p:spPr bwMode="auto">
                <a:xfrm>
                  <a:off x="8143900" y="5500702"/>
                  <a:ext cx="215900" cy="520686"/>
                </a:xfrm>
                <a:prstGeom prst="downArrow">
                  <a:avLst>
                    <a:gd name="adj1" fmla="val 50000"/>
                    <a:gd name="adj2" fmla="val 125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70" name="Gruppo 139"/>
              <p:cNvGrpSpPr/>
              <p:nvPr/>
            </p:nvGrpSpPr>
            <p:grpSpPr>
              <a:xfrm>
                <a:off x="642910" y="3714752"/>
                <a:ext cx="7902229" cy="2149473"/>
                <a:chOff x="642910" y="3714752"/>
                <a:chExt cx="7902229" cy="2149473"/>
              </a:xfrm>
            </p:grpSpPr>
            <p:sp>
              <p:nvSpPr>
                <p:cNvPr id="71" name="Rectangle 49"/>
                <p:cNvSpPr>
                  <a:spLocks noChangeArrowheads="1"/>
                </p:cNvSpPr>
                <p:nvPr/>
              </p:nvSpPr>
              <p:spPr bwMode="auto">
                <a:xfrm>
                  <a:off x="642910" y="4357694"/>
                  <a:ext cx="7200900" cy="36036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dirty="0" err="1">
                      <a:latin typeface="Arial" charset="0"/>
                    </a:rPr>
                    <a:t>GigaEth</a:t>
                  </a:r>
                  <a:r>
                    <a:rPr lang="it-IT" dirty="0">
                      <a:latin typeface="Arial" charset="0"/>
                    </a:rPr>
                    <a:t> SWITCH</a:t>
                  </a:r>
                </a:p>
              </p:txBody>
            </p:sp>
            <p:sp>
              <p:nvSpPr>
                <p:cNvPr id="72" name="Rectangle 50"/>
                <p:cNvSpPr>
                  <a:spLocks noChangeArrowheads="1"/>
                </p:cNvSpPr>
                <p:nvPr/>
              </p:nvSpPr>
              <p:spPr bwMode="auto">
                <a:xfrm>
                  <a:off x="900113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3" name="Rectangle 53"/>
                <p:cNvSpPr>
                  <a:spLocks noChangeArrowheads="1"/>
                </p:cNvSpPr>
                <p:nvPr/>
              </p:nvSpPr>
              <p:spPr bwMode="auto">
                <a:xfrm>
                  <a:off x="5435600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4" name="Rectangle 54"/>
                <p:cNvSpPr>
                  <a:spLocks noChangeArrowheads="1"/>
                </p:cNvSpPr>
                <p:nvPr/>
              </p:nvSpPr>
              <p:spPr bwMode="auto">
                <a:xfrm>
                  <a:off x="5940425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5" name="Rectangle 55"/>
                <p:cNvSpPr>
                  <a:spLocks noChangeArrowheads="1"/>
                </p:cNvSpPr>
                <p:nvPr/>
              </p:nvSpPr>
              <p:spPr bwMode="auto">
                <a:xfrm>
                  <a:off x="2916238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1413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7" name="Rectangle 57"/>
                <p:cNvSpPr>
                  <a:spLocks noChangeArrowheads="1"/>
                </p:cNvSpPr>
                <p:nvPr/>
              </p:nvSpPr>
              <p:spPr bwMode="auto">
                <a:xfrm>
                  <a:off x="6443663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8" name="Rectangle 58"/>
                <p:cNvSpPr>
                  <a:spLocks noChangeArrowheads="1"/>
                </p:cNvSpPr>
                <p:nvPr/>
              </p:nvSpPr>
              <p:spPr bwMode="auto">
                <a:xfrm>
                  <a:off x="6948488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79" name="Rectangle 59"/>
                <p:cNvSpPr>
                  <a:spLocks noChangeArrowheads="1"/>
                </p:cNvSpPr>
                <p:nvPr/>
              </p:nvSpPr>
              <p:spPr bwMode="auto">
                <a:xfrm>
                  <a:off x="7451725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0" name="Rectangle 60"/>
                <p:cNvSpPr>
                  <a:spLocks noChangeArrowheads="1"/>
                </p:cNvSpPr>
                <p:nvPr/>
              </p:nvSpPr>
              <p:spPr bwMode="auto">
                <a:xfrm>
                  <a:off x="4932363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1" name="Rectangle 61"/>
                <p:cNvSpPr>
                  <a:spLocks noChangeArrowheads="1"/>
                </p:cNvSpPr>
                <p:nvPr/>
              </p:nvSpPr>
              <p:spPr bwMode="auto">
                <a:xfrm>
                  <a:off x="4427538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2" name="Rectangle 62"/>
                <p:cNvSpPr>
                  <a:spLocks noChangeArrowheads="1"/>
                </p:cNvSpPr>
                <p:nvPr/>
              </p:nvSpPr>
              <p:spPr bwMode="auto">
                <a:xfrm>
                  <a:off x="3924300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3" name="Rectangle 63"/>
                <p:cNvSpPr>
                  <a:spLocks noChangeArrowheads="1"/>
                </p:cNvSpPr>
                <p:nvPr/>
              </p:nvSpPr>
              <p:spPr bwMode="auto">
                <a:xfrm>
                  <a:off x="3419475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4" name="Rectangle 64"/>
                <p:cNvSpPr>
                  <a:spLocks noChangeArrowheads="1"/>
                </p:cNvSpPr>
                <p:nvPr/>
              </p:nvSpPr>
              <p:spPr bwMode="auto">
                <a:xfrm>
                  <a:off x="1403350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5" name="Rectangle 65"/>
                <p:cNvSpPr>
                  <a:spLocks noChangeArrowheads="1"/>
                </p:cNvSpPr>
                <p:nvPr/>
              </p:nvSpPr>
              <p:spPr bwMode="auto">
                <a:xfrm>
                  <a:off x="1908175" y="5072074"/>
                  <a:ext cx="360362" cy="5762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>
                      <a:latin typeface="Arial" charset="0"/>
                    </a:rPr>
                    <a:t>PC</a:t>
                  </a:r>
                </a:p>
              </p:txBody>
            </p:sp>
            <p:sp>
              <p:nvSpPr>
                <p:cNvPr id="86" name="AutoShape 75"/>
                <p:cNvSpPr>
                  <a:spLocks noChangeArrowheads="1"/>
                </p:cNvSpPr>
                <p:nvPr/>
              </p:nvSpPr>
              <p:spPr bwMode="auto">
                <a:xfrm>
                  <a:off x="1071538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87" name="AutoShape 76"/>
                <p:cNvSpPr>
                  <a:spLocks noChangeArrowheads="1"/>
                </p:cNvSpPr>
                <p:nvPr/>
              </p:nvSpPr>
              <p:spPr bwMode="auto">
                <a:xfrm>
                  <a:off x="5572132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88" name="AutoShape 77"/>
                <p:cNvSpPr>
                  <a:spLocks noChangeArrowheads="1"/>
                </p:cNvSpPr>
                <p:nvPr/>
              </p:nvSpPr>
              <p:spPr bwMode="auto">
                <a:xfrm>
                  <a:off x="6072198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89" name="AutoShape 78"/>
                <p:cNvSpPr>
                  <a:spLocks noChangeArrowheads="1"/>
                </p:cNvSpPr>
                <p:nvPr/>
              </p:nvSpPr>
              <p:spPr bwMode="auto">
                <a:xfrm>
                  <a:off x="6572264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0" name="AutoShape 79"/>
                <p:cNvSpPr>
                  <a:spLocks noChangeArrowheads="1"/>
                </p:cNvSpPr>
                <p:nvPr/>
              </p:nvSpPr>
              <p:spPr bwMode="auto">
                <a:xfrm>
                  <a:off x="7072330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1" name="AutoShape 80"/>
                <p:cNvSpPr>
                  <a:spLocks noChangeArrowheads="1"/>
                </p:cNvSpPr>
                <p:nvPr/>
              </p:nvSpPr>
              <p:spPr bwMode="auto">
                <a:xfrm>
                  <a:off x="7643834" y="4714884"/>
                  <a:ext cx="142875" cy="360363"/>
                </a:xfrm>
                <a:prstGeom prst="downArrow">
                  <a:avLst>
                    <a:gd name="adj1" fmla="val 50000"/>
                    <a:gd name="adj2" fmla="val 63056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2" name="AutoShape 81"/>
                <p:cNvSpPr>
                  <a:spLocks noChangeArrowheads="1"/>
                </p:cNvSpPr>
                <p:nvPr/>
              </p:nvSpPr>
              <p:spPr bwMode="auto">
                <a:xfrm>
                  <a:off x="3071802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3" name="AutoShape 82"/>
                <p:cNvSpPr>
                  <a:spLocks noChangeArrowheads="1"/>
                </p:cNvSpPr>
                <p:nvPr/>
              </p:nvSpPr>
              <p:spPr bwMode="auto">
                <a:xfrm>
                  <a:off x="3571868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4" name="AutoShape 83"/>
                <p:cNvSpPr>
                  <a:spLocks noChangeArrowheads="1"/>
                </p:cNvSpPr>
                <p:nvPr/>
              </p:nvSpPr>
              <p:spPr bwMode="auto">
                <a:xfrm>
                  <a:off x="4071934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5" name="AutoShape 84"/>
                <p:cNvSpPr>
                  <a:spLocks noChangeArrowheads="1"/>
                </p:cNvSpPr>
                <p:nvPr/>
              </p:nvSpPr>
              <p:spPr bwMode="auto">
                <a:xfrm>
                  <a:off x="4572000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6" name="AutoShape 85"/>
                <p:cNvSpPr>
                  <a:spLocks noChangeArrowheads="1"/>
                </p:cNvSpPr>
                <p:nvPr/>
              </p:nvSpPr>
              <p:spPr bwMode="auto">
                <a:xfrm>
                  <a:off x="5072066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7" name="AutoShape 86"/>
                <p:cNvSpPr>
                  <a:spLocks noChangeArrowheads="1"/>
                </p:cNvSpPr>
                <p:nvPr/>
              </p:nvSpPr>
              <p:spPr bwMode="auto">
                <a:xfrm>
                  <a:off x="2571736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8" name="AutoShape 87"/>
                <p:cNvSpPr>
                  <a:spLocks noChangeArrowheads="1"/>
                </p:cNvSpPr>
                <p:nvPr/>
              </p:nvSpPr>
              <p:spPr bwMode="auto">
                <a:xfrm>
                  <a:off x="2071670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99" name="AutoShape 88"/>
                <p:cNvSpPr>
                  <a:spLocks noChangeArrowheads="1"/>
                </p:cNvSpPr>
                <p:nvPr/>
              </p:nvSpPr>
              <p:spPr bwMode="auto">
                <a:xfrm>
                  <a:off x="1571604" y="4714884"/>
                  <a:ext cx="144462" cy="360363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00" name="Line 100"/>
                <p:cNvSpPr>
                  <a:spLocks noChangeShapeType="1"/>
                </p:cNvSpPr>
                <p:nvPr/>
              </p:nvSpPr>
              <p:spPr bwMode="auto">
                <a:xfrm>
                  <a:off x="1116013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" name="Line 101"/>
                <p:cNvSpPr>
                  <a:spLocks noChangeShapeType="1"/>
                </p:cNvSpPr>
                <p:nvPr/>
              </p:nvSpPr>
              <p:spPr bwMode="auto">
                <a:xfrm>
                  <a:off x="1619250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2" name="Line 102"/>
                <p:cNvSpPr>
                  <a:spLocks noChangeShapeType="1"/>
                </p:cNvSpPr>
                <p:nvPr/>
              </p:nvSpPr>
              <p:spPr bwMode="auto">
                <a:xfrm>
                  <a:off x="2124075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3" name="Line 103"/>
                <p:cNvSpPr>
                  <a:spLocks noChangeShapeType="1"/>
                </p:cNvSpPr>
                <p:nvPr/>
              </p:nvSpPr>
              <p:spPr bwMode="auto">
                <a:xfrm>
                  <a:off x="2627313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4" name="Line 104"/>
                <p:cNvSpPr>
                  <a:spLocks noChangeShapeType="1"/>
                </p:cNvSpPr>
                <p:nvPr/>
              </p:nvSpPr>
              <p:spPr bwMode="auto">
                <a:xfrm>
                  <a:off x="3132138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5" name="Line 105"/>
                <p:cNvSpPr>
                  <a:spLocks noChangeShapeType="1"/>
                </p:cNvSpPr>
                <p:nvPr/>
              </p:nvSpPr>
              <p:spPr bwMode="auto">
                <a:xfrm>
                  <a:off x="3635375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6" name="Line 106"/>
                <p:cNvSpPr>
                  <a:spLocks noChangeShapeType="1"/>
                </p:cNvSpPr>
                <p:nvPr/>
              </p:nvSpPr>
              <p:spPr bwMode="auto">
                <a:xfrm>
                  <a:off x="4140200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7" name="Line 107"/>
                <p:cNvSpPr>
                  <a:spLocks noChangeShapeType="1"/>
                </p:cNvSpPr>
                <p:nvPr/>
              </p:nvSpPr>
              <p:spPr bwMode="auto">
                <a:xfrm>
                  <a:off x="4643438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8" name="Line 108"/>
                <p:cNvSpPr>
                  <a:spLocks noChangeShapeType="1"/>
                </p:cNvSpPr>
                <p:nvPr/>
              </p:nvSpPr>
              <p:spPr bwMode="auto">
                <a:xfrm>
                  <a:off x="5148263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9" name="Line 109"/>
                <p:cNvSpPr>
                  <a:spLocks noChangeShapeType="1"/>
                </p:cNvSpPr>
                <p:nvPr/>
              </p:nvSpPr>
              <p:spPr bwMode="auto">
                <a:xfrm>
                  <a:off x="5651500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" name="Line 110"/>
                <p:cNvSpPr>
                  <a:spLocks noChangeShapeType="1"/>
                </p:cNvSpPr>
                <p:nvPr/>
              </p:nvSpPr>
              <p:spPr bwMode="auto">
                <a:xfrm>
                  <a:off x="6156325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" name="Line 111"/>
                <p:cNvSpPr>
                  <a:spLocks noChangeShapeType="1"/>
                </p:cNvSpPr>
                <p:nvPr/>
              </p:nvSpPr>
              <p:spPr bwMode="auto">
                <a:xfrm>
                  <a:off x="6659563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2" name="Line 112"/>
                <p:cNvSpPr>
                  <a:spLocks noChangeShapeType="1"/>
                </p:cNvSpPr>
                <p:nvPr/>
              </p:nvSpPr>
              <p:spPr bwMode="auto">
                <a:xfrm>
                  <a:off x="7164388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3" name="Line 113"/>
                <p:cNvSpPr>
                  <a:spLocks noChangeShapeType="1"/>
                </p:cNvSpPr>
                <p:nvPr/>
              </p:nvSpPr>
              <p:spPr bwMode="auto">
                <a:xfrm>
                  <a:off x="7667625" y="5646738"/>
                  <a:ext cx="0" cy="21590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4" name="Line 114"/>
                <p:cNvSpPr>
                  <a:spLocks noChangeShapeType="1"/>
                </p:cNvSpPr>
                <p:nvPr/>
              </p:nvSpPr>
              <p:spPr bwMode="auto">
                <a:xfrm>
                  <a:off x="1042988" y="5864225"/>
                  <a:ext cx="6697662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5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7929586" y="5000636"/>
                  <a:ext cx="615553" cy="57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sz="2800" dirty="0" smtClean="0">
                      <a:solidFill>
                        <a:srgbClr val="3366FF"/>
                      </a:solidFill>
                      <a:latin typeface="Arial" charset="0"/>
                    </a:rPr>
                    <a:t>L2</a:t>
                  </a:r>
                  <a:endParaRPr lang="it-IT" sz="2800" dirty="0">
                    <a:solidFill>
                      <a:srgbClr val="3366FF"/>
                    </a:solidFill>
                    <a:latin typeface="Arial" charset="0"/>
                  </a:endParaRPr>
                </a:p>
              </p:txBody>
            </p:sp>
            <p:sp>
              <p:nvSpPr>
                <p:cNvPr id="116" name="AutoShape 176"/>
                <p:cNvSpPr>
                  <a:spLocks noChangeArrowheads="1"/>
                </p:cNvSpPr>
                <p:nvPr/>
              </p:nvSpPr>
              <p:spPr bwMode="auto">
                <a:xfrm>
                  <a:off x="8143900" y="4214818"/>
                  <a:ext cx="215900" cy="865186"/>
                </a:xfrm>
                <a:prstGeom prst="downArrow">
                  <a:avLst>
                    <a:gd name="adj1" fmla="val 42083"/>
                    <a:gd name="adj2" fmla="val 125000"/>
                  </a:avLst>
                </a:prstGeom>
                <a:gradFill rotWithShape="1">
                  <a:gsLst>
                    <a:gs pos="0">
                      <a:srgbClr val="FF9933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17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7929586" y="3714752"/>
                  <a:ext cx="615553" cy="57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sz="2800" dirty="0" smtClean="0">
                      <a:solidFill>
                        <a:srgbClr val="FF9933"/>
                      </a:solidFill>
                      <a:latin typeface="Arial" charset="0"/>
                    </a:rPr>
                    <a:t>L1</a:t>
                  </a:r>
                  <a:endParaRPr lang="it-IT" sz="2800" dirty="0">
                    <a:solidFill>
                      <a:srgbClr val="FF9933"/>
                    </a:solidFill>
                    <a:latin typeface="Arial" charset="0"/>
                  </a:endParaRPr>
                </a:p>
              </p:txBody>
            </p:sp>
            <p:sp>
              <p:nvSpPr>
                <p:cNvPr id="118" name="AutoShape 75"/>
                <p:cNvSpPr>
                  <a:spLocks noChangeArrowheads="1"/>
                </p:cNvSpPr>
                <p:nvPr/>
              </p:nvSpPr>
              <p:spPr bwMode="auto">
                <a:xfrm>
                  <a:off x="857224" y="4071942"/>
                  <a:ext cx="142876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19" name="AutoShape 75"/>
                <p:cNvSpPr>
                  <a:spLocks noChangeArrowheads="1"/>
                </p:cNvSpPr>
                <p:nvPr/>
              </p:nvSpPr>
              <p:spPr bwMode="auto">
                <a:xfrm>
                  <a:off x="2357422" y="4071942"/>
                  <a:ext cx="142876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20" name="AutoShape 75"/>
                <p:cNvSpPr>
                  <a:spLocks noChangeArrowheads="1"/>
                </p:cNvSpPr>
                <p:nvPr/>
              </p:nvSpPr>
              <p:spPr bwMode="auto">
                <a:xfrm>
                  <a:off x="4500562" y="4071942"/>
                  <a:ext cx="142876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21" name="AutoShape 75"/>
                <p:cNvSpPr>
                  <a:spLocks noChangeArrowheads="1"/>
                </p:cNvSpPr>
                <p:nvPr/>
              </p:nvSpPr>
              <p:spPr bwMode="auto">
                <a:xfrm>
                  <a:off x="5286380" y="4071942"/>
                  <a:ext cx="142876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22" name="AutoShape 75"/>
                <p:cNvSpPr>
                  <a:spLocks noChangeArrowheads="1"/>
                </p:cNvSpPr>
                <p:nvPr/>
              </p:nvSpPr>
              <p:spPr bwMode="auto">
                <a:xfrm>
                  <a:off x="6072198" y="4071942"/>
                  <a:ext cx="142876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23" name="AutoShape 75"/>
                <p:cNvSpPr>
                  <a:spLocks noChangeArrowheads="1"/>
                </p:cNvSpPr>
                <p:nvPr/>
              </p:nvSpPr>
              <p:spPr bwMode="auto">
                <a:xfrm flipH="1">
                  <a:off x="7429520" y="4071942"/>
                  <a:ext cx="133352" cy="288925"/>
                </a:xfrm>
                <a:prstGeom prst="downArrow">
                  <a:avLst>
                    <a:gd name="adj1" fmla="val 50000"/>
                    <a:gd name="adj2" fmla="val 62363"/>
                  </a:avLst>
                </a:prstGeom>
                <a:solidFill>
                  <a:schemeClr val="bg2"/>
                </a:soli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54991" y="1366189"/>
              <a:ext cx="796130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RICH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95358" y="1366189"/>
              <a:ext cx="734059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MUV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75003" y="1366189"/>
              <a:ext cx="794780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CEDAR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978529" y="1366189"/>
              <a:ext cx="734059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LKR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76092" y="1366189"/>
              <a:ext cx="918923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STRAWS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958174" y="1366189"/>
              <a:ext cx="918923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LAV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652210" y="2283764"/>
              <a:ext cx="1102438" cy="6126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smtClean="0">
                  <a:latin typeface="Arial" charset="0"/>
                </a:rPr>
                <a:t>L0TP</a:t>
              </a:r>
              <a:endParaRPr lang="it-IT" dirty="0">
                <a:latin typeface="Arial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305535" y="1671148"/>
              <a:ext cx="0" cy="9796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305535" y="2650794"/>
              <a:ext cx="134667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2345902" y="1671148"/>
              <a:ext cx="0" cy="7354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345902" y="2406557"/>
              <a:ext cx="30630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5162044" y="1671148"/>
              <a:ext cx="0" cy="7354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H="1" flipV="1">
              <a:off x="3754648" y="2406557"/>
              <a:ext cx="14073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061299" y="2039527"/>
              <a:ext cx="5691656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3142033" y="2039527"/>
              <a:ext cx="0" cy="244237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1061299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1978873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2897796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4243121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5529073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6079618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6752955" y="2039527"/>
              <a:ext cx="367030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>
              <a:off x="815713" y="1671148"/>
              <a:ext cx="183515" cy="1298099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>
              <a:off x="2101665" y="1671148"/>
              <a:ext cx="183515" cy="1298099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1" name="AutoShape 39"/>
            <p:cNvSpPr>
              <a:spLocks noChangeArrowheads="1"/>
            </p:cNvSpPr>
            <p:nvPr/>
          </p:nvSpPr>
          <p:spPr bwMode="auto">
            <a:xfrm>
              <a:off x="4549429" y="1671148"/>
              <a:ext cx="183515" cy="1358821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>
              <a:off x="5222766" y="1671148"/>
              <a:ext cx="183515" cy="1358821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3" name="AutoShape 41"/>
            <p:cNvSpPr>
              <a:spLocks noChangeArrowheads="1"/>
            </p:cNvSpPr>
            <p:nvPr/>
          </p:nvSpPr>
          <p:spPr bwMode="auto">
            <a:xfrm>
              <a:off x="6446647" y="1671148"/>
              <a:ext cx="183515" cy="1358821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4" name="AutoShape 42"/>
            <p:cNvSpPr>
              <a:spLocks noChangeArrowheads="1"/>
            </p:cNvSpPr>
            <p:nvPr/>
          </p:nvSpPr>
          <p:spPr bwMode="auto">
            <a:xfrm>
              <a:off x="3876092" y="1793942"/>
              <a:ext cx="183515" cy="1236027"/>
            </a:xfrm>
            <a:prstGeom prst="downArrow">
              <a:avLst>
                <a:gd name="adj1" fmla="val 50000"/>
                <a:gd name="adj2" fmla="val 208456"/>
              </a:avLst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3386269" y="1793941"/>
              <a:ext cx="612615" cy="12144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 flipH="1">
              <a:off x="3936813" y="1854663"/>
              <a:ext cx="60721" cy="24423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 rot="16200000">
              <a:off x="3324197" y="1733219"/>
              <a:ext cx="245586" cy="12144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3446991" y="1793941"/>
              <a:ext cx="244236" cy="1214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>
              <a:off x="3509062" y="1915385"/>
              <a:ext cx="2442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3509062" y="1793941"/>
              <a:ext cx="2442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41" name="Immagine 15" descr="AnelloL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8174" y="765718"/>
              <a:ext cx="738107" cy="5289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2" name="Picture 134" descr="RICH_sche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991" y="815644"/>
              <a:ext cx="796130" cy="429101"/>
            </a:xfrm>
            <a:prstGeom prst="rect">
              <a:avLst/>
            </a:prstGeom>
            <a:noFill/>
          </p:spPr>
        </p:pic>
        <p:pic>
          <p:nvPicPr>
            <p:cNvPr id="43" name="Picture 137" descr="LK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9973" y="753573"/>
              <a:ext cx="550544" cy="545147"/>
            </a:xfrm>
            <a:prstGeom prst="rect">
              <a:avLst/>
            </a:prstGeom>
            <a:noFill/>
          </p:spPr>
        </p:pic>
        <p:pic>
          <p:nvPicPr>
            <p:cNvPr id="44" name="Picture 143" descr="Xced2pi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5003" y="753573"/>
              <a:ext cx="794780" cy="580231"/>
            </a:xfrm>
            <a:prstGeom prst="rect">
              <a:avLst/>
            </a:prstGeom>
            <a:noFill/>
          </p:spPr>
        </p:pic>
        <p:pic>
          <p:nvPicPr>
            <p:cNvPr id="45" name="Picture 149" descr="ens chambres dans cryostat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76092" y="692851"/>
              <a:ext cx="856852" cy="631507"/>
            </a:xfrm>
            <a:prstGeom prst="rect">
              <a:avLst/>
            </a:prstGeom>
            <a:noFill/>
          </p:spPr>
        </p:pic>
        <p:pic>
          <p:nvPicPr>
            <p:cNvPr id="46" name="Picture 150" descr="ha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6080" y="642924"/>
              <a:ext cx="639603" cy="673339"/>
            </a:xfrm>
            <a:prstGeom prst="rect">
              <a:avLst/>
            </a:prstGeom>
            <a:noFill/>
          </p:spPr>
        </p:pic>
        <p:sp>
          <p:nvSpPr>
            <p:cNvPr id="47" name="Text Box 163"/>
            <p:cNvSpPr txBox="1">
              <a:spLocks noChangeArrowheads="1"/>
            </p:cNvSpPr>
            <p:nvPr/>
          </p:nvSpPr>
          <p:spPr bwMode="auto">
            <a:xfrm>
              <a:off x="6852829" y="2362023"/>
              <a:ext cx="519508" cy="48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 dirty="0">
                  <a:solidFill>
                    <a:srgbClr val="FF0000"/>
                  </a:solidFill>
                  <a:latin typeface="Arial" charset="0"/>
                </a:rPr>
                <a:t>L0</a:t>
              </a:r>
            </a:p>
          </p:txBody>
        </p:sp>
        <p:sp>
          <p:nvSpPr>
            <p:cNvPr id="48" name="Text Box 166"/>
            <p:cNvSpPr txBox="1">
              <a:spLocks noChangeArrowheads="1"/>
            </p:cNvSpPr>
            <p:nvPr/>
          </p:nvSpPr>
          <p:spPr bwMode="auto">
            <a:xfrm>
              <a:off x="5643570" y="2285992"/>
              <a:ext cx="794780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>
                  <a:solidFill>
                    <a:srgbClr val="FF3300"/>
                  </a:solidFill>
                </a:rPr>
                <a:t>1 MHz</a:t>
              </a:r>
            </a:p>
          </p:txBody>
        </p:sp>
        <p:sp>
          <p:nvSpPr>
            <p:cNvPr id="49" name="Text Box 167"/>
            <p:cNvSpPr txBox="1">
              <a:spLocks noChangeArrowheads="1"/>
            </p:cNvSpPr>
            <p:nvPr/>
          </p:nvSpPr>
          <p:spPr bwMode="auto">
            <a:xfrm>
              <a:off x="928662" y="2214554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i="1" dirty="0">
                  <a:solidFill>
                    <a:srgbClr val="FF3300"/>
                  </a:solidFill>
                </a:rPr>
                <a:t>1 MHz</a:t>
              </a:r>
            </a:p>
          </p:txBody>
        </p:sp>
        <p:sp>
          <p:nvSpPr>
            <p:cNvPr id="50" name="Text Box 168"/>
            <p:cNvSpPr txBox="1">
              <a:spLocks noChangeArrowheads="1"/>
            </p:cNvSpPr>
            <p:nvPr/>
          </p:nvSpPr>
          <p:spPr bwMode="auto">
            <a:xfrm>
              <a:off x="3929058" y="2071678"/>
              <a:ext cx="9088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>
                  <a:solidFill>
                    <a:srgbClr val="FF3300"/>
                  </a:solidFill>
                </a:rPr>
                <a:t>1 MHz</a:t>
              </a:r>
            </a:p>
          </p:txBody>
        </p:sp>
        <p:sp>
          <p:nvSpPr>
            <p:cNvPr id="51" name="Text Box 169"/>
            <p:cNvSpPr txBox="1">
              <a:spLocks noChangeArrowheads="1"/>
            </p:cNvSpPr>
            <p:nvPr/>
          </p:nvSpPr>
          <p:spPr bwMode="auto">
            <a:xfrm>
              <a:off x="6630162" y="1059881"/>
              <a:ext cx="979645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>
                  <a:solidFill>
                    <a:srgbClr val="FF0000"/>
                  </a:solidFill>
                </a:rPr>
                <a:t>10 MHz</a:t>
              </a:r>
            </a:p>
          </p:txBody>
        </p:sp>
        <p:sp>
          <p:nvSpPr>
            <p:cNvPr id="52" name="Oval 173"/>
            <p:cNvSpPr>
              <a:spLocks noChangeArrowheads="1"/>
            </p:cNvSpPr>
            <p:nvPr/>
          </p:nvSpPr>
          <p:spPr bwMode="auto">
            <a:xfrm>
              <a:off x="7143768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Oval 174"/>
            <p:cNvSpPr>
              <a:spLocks noChangeArrowheads="1"/>
            </p:cNvSpPr>
            <p:nvPr/>
          </p:nvSpPr>
          <p:spPr bwMode="auto">
            <a:xfrm>
              <a:off x="7286644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Oval 175"/>
            <p:cNvSpPr>
              <a:spLocks noChangeArrowheads="1"/>
            </p:cNvSpPr>
            <p:nvPr/>
          </p:nvSpPr>
          <p:spPr bwMode="auto">
            <a:xfrm>
              <a:off x="7000892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" name="Rectangle 178"/>
            <p:cNvSpPr>
              <a:spLocks noChangeArrowheads="1"/>
            </p:cNvSpPr>
            <p:nvPr/>
          </p:nvSpPr>
          <p:spPr bwMode="auto">
            <a:xfrm>
              <a:off x="7095717" y="1451189"/>
              <a:ext cx="60722" cy="92296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780607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PC</a:t>
              </a:r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1995051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PC</a:t>
              </a: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816718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>
                  <a:latin typeface="Arial" charset="0"/>
                </a:rPr>
                <a:t>PC</a:t>
              </a: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4484662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>
                  <a:latin typeface="Arial" charset="0"/>
                </a:rPr>
                <a:t>PC</a:t>
              </a: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5152606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PC</a:t>
              </a: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6367051" y="3029969"/>
              <a:ext cx="306307" cy="489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PC</a:t>
              </a:r>
            </a:p>
          </p:txBody>
        </p:sp>
        <p:sp>
          <p:nvSpPr>
            <p:cNvPr id="62" name="AutoShape 176"/>
            <p:cNvSpPr>
              <a:spLocks noChangeArrowheads="1"/>
            </p:cNvSpPr>
            <p:nvPr/>
          </p:nvSpPr>
          <p:spPr bwMode="auto">
            <a:xfrm>
              <a:off x="7000892" y="2857496"/>
              <a:ext cx="183515" cy="425056"/>
            </a:xfrm>
            <a:prstGeom prst="downArrow">
              <a:avLst>
                <a:gd name="adj1" fmla="val 42083"/>
                <a:gd name="adj2" fmla="val 125000"/>
              </a:avLst>
            </a:prstGeom>
            <a:gradFill flip="none" rotWithShape="1">
              <a:gsLst>
                <a:gs pos="0">
                  <a:srgbClr val="FF9933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cxnSp>
          <p:nvCxnSpPr>
            <p:cNvPr id="63" name="Connettore 2 62"/>
            <p:cNvCxnSpPr>
              <a:stCxn id="56" idx="3"/>
              <a:endCxn id="57" idx="1"/>
            </p:cNvCxnSpPr>
            <p:nvPr/>
          </p:nvCxnSpPr>
          <p:spPr>
            <a:xfrm>
              <a:off x="1086914" y="3274876"/>
              <a:ext cx="908137" cy="1350"/>
            </a:xfrm>
            <a:prstGeom prst="straightConnector1">
              <a:avLst/>
            </a:prstGeom>
            <a:ln w="1905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>
              <a:endCxn id="58" idx="1"/>
            </p:cNvCxnSpPr>
            <p:nvPr/>
          </p:nvCxnSpPr>
          <p:spPr>
            <a:xfrm>
              <a:off x="2298662" y="3272858"/>
              <a:ext cx="1518056" cy="2018"/>
            </a:xfrm>
            <a:prstGeom prst="straightConnector1">
              <a:avLst/>
            </a:prstGeom>
            <a:ln w="1905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/>
            <p:cNvCxnSpPr>
              <a:endCxn id="59" idx="1"/>
            </p:cNvCxnSpPr>
            <p:nvPr/>
          </p:nvCxnSpPr>
          <p:spPr>
            <a:xfrm>
              <a:off x="4120329" y="3272858"/>
              <a:ext cx="364333" cy="2018"/>
            </a:xfrm>
            <a:prstGeom prst="straightConnector1">
              <a:avLst/>
            </a:prstGeom>
            <a:ln w="1905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/>
            <p:cNvCxnSpPr>
              <a:endCxn id="60" idx="1"/>
            </p:cNvCxnSpPr>
            <p:nvPr/>
          </p:nvCxnSpPr>
          <p:spPr>
            <a:xfrm>
              <a:off x="4788273" y="3272858"/>
              <a:ext cx="364333" cy="2018"/>
            </a:xfrm>
            <a:prstGeom prst="straightConnector1">
              <a:avLst/>
            </a:prstGeom>
            <a:ln w="1905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>
              <a:endCxn id="61" idx="1"/>
            </p:cNvCxnSpPr>
            <p:nvPr/>
          </p:nvCxnSpPr>
          <p:spPr>
            <a:xfrm>
              <a:off x="5456218" y="3272858"/>
              <a:ext cx="910833" cy="2018"/>
            </a:xfrm>
            <a:prstGeom prst="straightConnector1">
              <a:avLst/>
            </a:prstGeom>
            <a:ln w="19050">
              <a:solidFill>
                <a:srgbClr val="FF993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asellaDiTesto 147"/>
          <p:cNvSpPr txBox="1"/>
          <p:nvPr/>
        </p:nvSpPr>
        <p:spPr>
          <a:xfrm>
            <a:off x="7358082" y="1484784"/>
            <a:ext cx="1785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L0</a:t>
            </a:r>
            <a:r>
              <a:rPr lang="it-IT" dirty="0" smtClean="0"/>
              <a:t>: </a:t>
            </a:r>
            <a:r>
              <a:rPr lang="it-IT" sz="1400" dirty="0" smtClean="0"/>
              <a:t>Hardware </a:t>
            </a:r>
            <a:r>
              <a:rPr lang="it-IT" sz="1400" dirty="0" err="1" smtClean="0"/>
              <a:t>level</a:t>
            </a:r>
            <a:r>
              <a:rPr lang="it-IT" sz="1400" dirty="0" smtClean="0"/>
              <a:t>. </a:t>
            </a:r>
            <a:r>
              <a:rPr lang="it-IT" sz="1400" dirty="0" err="1" smtClean="0"/>
              <a:t>Decision</a:t>
            </a:r>
            <a:r>
              <a:rPr lang="it-IT" sz="1400" dirty="0" smtClean="0"/>
              <a:t> </a:t>
            </a:r>
            <a:r>
              <a:rPr lang="it-IT" sz="1400" dirty="0" err="1" smtClean="0"/>
              <a:t>based</a:t>
            </a:r>
            <a:r>
              <a:rPr lang="it-IT" sz="1400" dirty="0" smtClean="0"/>
              <a:t> on </a:t>
            </a:r>
            <a:r>
              <a:rPr lang="it-IT" sz="1400" dirty="0" err="1" smtClean="0"/>
              <a:t>primitives</a:t>
            </a:r>
            <a:r>
              <a:rPr lang="it-IT" sz="1400" dirty="0" smtClean="0"/>
              <a:t> </a:t>
            </a:r>
            <a:r>
              <a:rPr lang="it-IT" sz="1400" dirty="0" err="1" smtClean="0"/>
              <a:t>produced</a:t>
            </a:r>
            <a:r>
              <a:rPr lang="it-IT" sz="1400" dirty="0" smtClean="0"/>
              <a:t> in the RO card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detectors</a:t>
            </a:r>
            <a:r>
              <a:rPr lang="it-IT" sz="1400" dirty="0" smtClean="0"/>
              <a:t> </a:t>
            </a:r>
            <a:r>
              <a:rPr lang="it-IT" sz="1400" dirty="0" err="1" smtClean="0"/>
              <a:t>partecipating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trigger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r>
              <a:rPr lang="it-IT" dirty="0" smtClean="0"/>
              <a:t>: </a:t>
            </a:r>
            <a:r>
              <a:rPr lang="it-IT" sz="1400" dirty="0" smtClean="0"/>
              <a:t>Software </a:t>
            </a:r>
            <a:r>
              <a:rPr lang="it-IT" sz="1400" dirty="0" err="1" smtClean="0"/>
              <a:t>level</a:t>
            </a:r>
            <a:r>
              <a:rPr lang="it-IT" sz="1400" dirty="0" smtClean="0"/>
              <a:t>. “Single detector” </a:t>
            </a:r>
            <a:r>
              <a:rPr lang="it-IT" sz="1400" dirty="0" err="1" smtClean="0"/>
              <a:t>PCs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r>
              <a:rPr lang="it-IT" dirty="0" smtClean="0"/>
              <a:t>: </a:t>
            </a:r>
            <a:r>
              <a:rPr lang="it-IT" sz="1400" dirty="0" smtClean="0"/>
              <a:t>Software </a:t>
            </a:r>
            <a:r>
              <a:rPr lang="it-IT" sz="1400" dirty="0" err="1" smtClean="0"/>
              <a:t>level</a:t>
            </a:r>
            <a:r>
              <a:rPr lang="it-IT" sz="1400" dirty="0" smtClean="0"/>
              <a:t>. The </a:t>
            </a:r>
            <a:r>
              <a:rPr lang="it-IT" sz="1400" dirty="0" err="1" smtClean="0"/>
              <a:t>informations</a:t>
            </a:r>
            <a:r>
              <a:rPr lang="it-IT" sz="1400" dirty="0" smtClean="0"/>
              <a:t> </a:t>
            </a:r>
            <a:r>
              <a:rPr lang="it-IT" sz="1400" dirty="0" err="1" smtClean="0"/>
              <a:t>coming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</a:t>
            </a:r>
            <a:r>
              <a:rPr lang="it-IT" sz="1400" dirty="0" err="1" smtClean="0"/>
              <a:t>detectors</a:t>
            </a:r>
            <a:r>
              <a:rPr lang="it-IT" sz="1400" dirty="0" smtClean="0"/>
              <a:t> are </a:t>
            </a:r>
            <a:r>
              <a:rPr lang="it-IT" sz="1400" dirty="0" err="1" smtClean="0"/>
              <a:t>merged</a:t>
            </a:r>
            <a:r>
              <a:rPr lang="it-IT" sz="1400" dirty="0" smtClean="0"/>
              <a:t> </a:t>
            </a:r>
            <a:r>
              <a:rPr lang="it-IT" sz="1400" dirty="0" err="1" smtClean="0"/>
              <a:t>together</a:t>
            </a:r>
            <a:r>
              <a:rPr lang="it-IT" sz="1400" dirty="0" smtClean="0"/>
              <a:t> </a:t>
            </a:r>
            <a:endParaRPr lang="it-IT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112474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L0 selection: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!LKR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!MUV3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en-US" dirty="0" smtClean="0"/>
              <a:t>: hit multiplicity positive signal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!LKR</a:t>
            </a:r>
            <a:r>
              <a:rPr lang="en-US" dirty="0" smtClean="0"/>
              <a:t>: no 2 clusters more than 30 cm apart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!MUV3</a:t>
            </a:r>
            <a:r>
              <a:rPr lang="en-US" dirty="0" smtClean="0"/>
              <a:t>: no signal in MUV3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932040" y="980728"/>
          <a:ext cx="3528393" cy="3484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76131"/>
                <a:gridCol w="1176131"/>
                <a:gridCol w="117613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rate (MHz)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 L 0 (MHz)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pp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mn</a:t>
                      </a:r>
                      <a:endParaRPr lang="en-US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ppp</a:t>
                      </a:r>
                      <a:endParaRPr lang="en-US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ppp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latin typeface="Symbol" pitchFamily="18" charset="2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dirty="0" smtClean="0">
                          <a:latin typeface="Symbol" pitchFamily="18" charset="2"/>
                        </a:rPr>
                        <a:t>mn</a:t>
                      </a:r>
                      <a:endParaRPr lang="en-US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</a:t>
                      </a:r>
                      <a:endPara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</a:t>
                      </a:r>
                      <a:endPara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pnn</a:t>
                      </a:r>
                      <a:r>
                        <a:rPr lang="en-US" dirty="0" smtClean="0"/>
                        <a:t> (eff.)</a:t>
                      </a:r>
                      <a:endParaRPr lang="en-US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A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82%</a:t>
                      </a:r>
                      <a:endParaRPr lang="en-US" dirty="0">
                        <a:solidFill>
                          <a:srgbClr val="00A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3568" y="314096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Very good time resolution is required to avoid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veto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At the software levels a more complete analysis will be performed (missing mass, Z vertex,…) 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259632" y="4797152"/>
          <a:ext cx="7200802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48074"/>
                <a:gridCol w="1440160"/>
                <a:gridCol w="1882300"/>
                <a:gridCol w="1774787"/>
                <a:gridCol w="1455481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 (max)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(max)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L0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hw,sync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 MHz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1 MHz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soft,async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 MHz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100 kHz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undefined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soft,async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100 kHz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O(kHz)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undefined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GPU 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graphicFrame>
        <p:nvGraphicFramePr>
          <p:cNvPr id="7" name="Group 52"/>
          <p:cNvGraphicFramePr>
            <a:graphicFrameLocks noGrp="1"/>
          </p:cNvGraphicFramePr>
          <p:nvPr/>
        </p:nvGraphicFramePr>
        <p:xfrm>
          <a:off x="4860032" y="908720"/>
          <a:ext cx="4125474" cy="2425848"/>
        </p:xfrm>
        <a:graphic>
          <a:graphicData uri="http://schemas.openxmlformats.org/drawingml/2006/table">
            <a:tbl>
              <a:tblPr/>
              <a:tblGrid>
                <a:gridCol w="1977087"/>
                <a:gridCol w="2148387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GPUs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Tesla GPU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Single Precision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Performance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933 Gigaflops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Double Precision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Performance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Gigaflops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Memory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GB DDR3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Memory speed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 MHz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Bandwidth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 GB/s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8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Immagine 7" descr="gpu_perform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49080"/>
            <a:ext cx="6922966" cy="24834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55576" y="836712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idea: </a:t>
            </a:r>
            <a:r>
              <a:rPr lang="en-US" dirty="0" smtClean="0"/>
              <a:t>exploit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GPUs</a:t>
            </a:r>
            <a:r>
              <a:rPr lang="en-US" dirty="0" smtClean="0"/>
              <a:t> (standard video card processors) to perform high quality analysis at trigger level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GPU architecture: massive parallel processor 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SIMD</a:t>
            </a:r>
            <a:r>
              <a:rPr lang="en-US" dirty="0" smtClean="0"/>
              <a:t> 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Easy at L1/2,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 at L0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Real benefits: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physics potential</a:t>
            </a:r>
            <a:r>
              <a:rPr lang="en-US" dirty="0" smtClean="0"/>
              <a:t> of the experiment at very low cost!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Profit from </a:t>
            </a:r>
            <a:r>
              <a:rPr lang="en-US" dirty="0" err="1" smtClean="0"/>
              <a:t>continous</a:t>
            </a:r>
            <a:r>
              <a:rPr lang="en-US" dirty="0" smtClean="0"/>
              <a:t> develops in technology for free (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Games</a:t>
            </a:r>
            <a:r>
              <a:rPr lang="en-US" dirty="0" smtClean="0"/>
              <a:t>,…)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1D3301-3D18-4535-A09A-FEA3F2B97D29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508104" y="980728"/>
            <a:ext cx="2946400" cy="4495800"/>
            <a:chOff x="3904" y="1207"/>
            <a:chExt cx="1856" cy="283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904" y="1207"/>
              <a:ext cx="1856" cy="2832"/>
              <a:chOff x="1072" y="1296"/>
              <a:chExt cx="1856" cy="2832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2" y="1296"/>
                <a:ext cx="1856" cy="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984" y="2106"/>
                <a:ext cx="768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tx2"/>
                    </a:solidFill>
                  </a:rPr>
                  <a:t>NA48 </a:t>
                </a:r>
                <a:r>
                  <a:rPr lang="en-US" sz="1200" b="1">
                    <a:solidFill>
                      <a:schemeClr val="tx2"/>
                    </a:solidFill>
                    <a:cs typeface="Arial" charset="0"/>
                  </a:rPr>
                  <a:t>   </a:t>
                </a:r>
                <a:r>
                  <a:rPr lang="en-US" sz="1200" b="1">
                    <a:solidFill>
                      <a:schemeClr val="tx2"/>
                    </a:solidFill>
                  </a:rPr>
                  <a:t> NA62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2312" y="219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332" y="1797"/>
              <a:ext cx="108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 i="1" dirty="0">
                  <a:solidFill>
                    <a:srgbClr val="0033CC"/>
                  </a:solidFill>
                </a:rPr>
                <a:t>..at the </a:t>
              </a:r>
              <a:r>
                <a:rPr lang="it-IT" sz="1200" b="1" i="1" dirty="0" err="1">
                  <a:solidFill>
                    <a:srgbClr val="0033CC"/>
                  </a:solidFill>
                </a:rPr>
                <a:t>heart</a:t>
              </a:r>
              <a:r>
                <a:rPr lang="it-IT" sz="1200" b="1" i="1" dirty="0">
                  <a:solidFill>
                    <a:srgbClr val="0033CC"/>
                  </a:solidFill>
                </a:rPr>
                <a:t> </a:t>
              </a:r>
              <a:r>
                <a:rPr lang="it-IT" sz="1200" b="1" i="1" dirty="0" err="1">
                  <a:solidFill>
                    <a:srgbClr val="0033CC"/>
                  </a:solidFill>
                </a:rPr>
                <a:t>of</a:t>
              </a:r>
              <a:r>
                <a:rPr lang="it-IT" sz="1200" b="1" i="1" dirty="0">
                  <a:solidFill>
                    <a:srgbClr val="0033CC"/>
                  </a:solidFill>
                </a:rPr>
                <a:t> LHC</a:t>
              </a:r>
              <a:r>
                <a:rPr lang="it-IT" dirty="0"/>
                <a:t> 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403648" y="5373216"/>
            <a:ext cx="6192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NA62 Collaboration </a:t>
            </a:r>
          </a:p>
          <a:p>
            <a:pPr algn="ctr"/>
            <a:r>
              <a:rPr lang="en-US" sz="1400" dirty="0" smtClean="0"/>
              <a:t>Bern ITP, Birmingham, Bristol, CERN, </a:t>
            </a:r>
            <a:r>
              <a:rPr lang="en-US" sz="1400" dirty="0" err="1" smtClean="0"/>
              <a:t>Dubna</a:t>
            </a:r>
            <a:r>
              <a:rPr lang="en-US" sz="1400" dirty="0" smtClean="0"/>
              <a:t>, Ferrara, Fairfax, Florence, </a:t>
            </a:r>
            <a:r>
              <a:rPr lang="en-US" sz="1400" dirty="0" err="1" smtClean="0"/>
              <a:t>Frascati</a:t>
            </a:r>
            <a:r>
              <a:rPr lang="en-US" sz="1400" dirty="0" smtClean="0"/>
              <a:t>, Glasgow, IHEP, INR, Liverpool, Louvain, Mainz, Merced, Naples, Perugia, Pisa, </a:t>
            </a:r>
            <a:r>
              <a:rPr lang="it-IT" sz="1400" dirty="0" err="1" smtClean="0"/>
              <a:t>Rome</a:t>
            </a:r>
            <a:r>
              <a:rPr lang="it-IT" sz="1400" dirty="0" smtClean="0"/>
              <a:t> I, </a:t>
            </a:r>
            <a:r>
              <a:rPr lang="it-IT" sz="1400" dirty="0" err="1" smtClean="0"/>
              <a:t>Rome</a:t>
            </a:r>
            <a:r>
              <a:rPr lang="it-IT" sz="1400" dirty="0" smtClean="0"/>
              <a:t> II, San Luis </a:t>
            </a:r>
            <a:r>
              <a:rPr lang="it-IT" sz="1400" dirty="0" err="1" smtClean="0"/>
              <a:t>Potosi</a:t>
            </a:r>
            <a:r>
              <a:rPr lang="it-IT" sz="1400" dirty="0" smtClean="0"/>
              <a:t>, SLAC, Sofia, TRIUMF, </a:t>
            </a:r>
            <a:r>
              <a:rPr lang="it-IT" sz="1400" dirty="0" err="1" smtClean="0"/>
              <a:t>Turin</a:t>
            </a:r>
            <a:endParaRPr lang="en-US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12474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60000"/>
              <a:buBlip>
                <a:blip r:embed="rId3"/>
              </a:buBlip>
            </a:pPr>
            <a:r>
              <a:rPr lang="en-US" dirty="0" smtClean="0"/>
              <a:t> The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→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pnn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 </a:t>
            </a:r>
            <a:r>
              <a:rPr lang="en-US" dirty="0" smtClean="0">
                <a:latin typeface="+mj-lt"/>
              </a:rPr>
              <a:t>in the SM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+mj-lt"/>
              </a:rPr>
              <a:t> and beyond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Blip>
                <a:blip r:embed="rId3"/>
              </a:buBlip>
            </a:pPr>
            <a:r>
              <a:rPr lang="en-US" dirty="0" smtClean="0">
                <a:latin typeface="+mj-lt"/>
              </a:rPr>
              <a:t> NA62 experimental technique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Blip>
                <a:blip r:embed="rId3"/>
              </a:buBlip>
            </a:pPr>
            <a:r>
              <a:rPr lang="en-US" dirty="0" smtClean="0">
                <a:latin typeface="+mj-lt"/>
              </a:rPr>
              <a:t> NA62 experiment: 	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4"/>
              </a:buBlip>
            </a:pPr>
            <a:r>
              <a:rPr lang="en-US" dirty="0" smtClean="0">
                <a:latin typeface="+mj-lt"/>
              </a:rPr>
              <a:t> Signal &amp; 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4"/>
              </a:buBlip>
            </a:pPr>
            <a:r>
              <a:rPr lang="en-US" dirty="0" smtClean="0">
                <a:latin typeface="+mj-lt"/>
              </a:rPr>
              <a:t> Detectors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4"/>
              </a:buBlip>
            </a:pPr>
            <a:r>
              <a:rPr lang="en-US" dirty="0" smtClean="0">
                <a:latin typeface="+mj-lt"/>
              </a:rPr>
              <a:t> Trigger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60000"/>
              <a:buBlip>
                <a:blip r:embed="rId4"/>
              </a:buBlip>
            </a:pPr>
            <a:r>
              <a:rPr lang="en-US" dirty="0" smtClean="0">
                <a:latin typeface="+mj-lt"/>
              </a:rPr>
              <a:t> Sensitivity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0000"/>
              <a:buBlip>
                <a:blip r:embed="rId3"/>
              </a:buBlip>
            </a:pPr>
            <a:r>
              <a:rPr lang="en-US" dirty="0" smtClean="0">
                <a:latin typeface="+mj-lt"/>
              </a:rPr>
              <a:t> Conclusions</a:t>
            </a: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024063" y="1340768"/>
            <a:ext cx="99665" cy="225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2051720" y="1340768"/>
            <a:ext cx="99665" cy="225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GPU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5" name="Picture 2" descr="C:\Users\Gianluca\Documents\talks\brussels-na62\img\timeo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928708" cy="2664296"/>
          </a:xfrm>
          <a:prstGeom prst="rect">
            <a:avLst/>
          </a:prstGeom>
          <a:noFill/>
        </p:spPr>
      </p:pic>
      <p:grpSp>
        <p:nvGrpSpPr>
          <p:cNvPr id="6" name="Gruppo 5"/>
          <p:cNvGrpSpPr/>
          <p:nvPr/>
        </p:nvGrpSpPr>
        <p:grpSpPr>
          <a:xfrm>
            <a:off x="3995936" y="836712"/>
            <a:ext cx="4961540" cy="2016224"/>
            <a:chOff x="3902030" y="1000109"/>
            <a:chExt cx="4889532" cy="2000263"/>
          </a:xfrm>
        </p:grpSpPr>
        <p:pic>
          <p:nvPicPr>
            <p:cNvPr id="7" name="Picture 3" descr="C:\Users\Gianluca\Desktop\immagini_capri\c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2030" y="1000109"/>
              <a:ext cx="4889532" cy="2000263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4500562" y="1285860"/>
              <a:ext cx="185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GPU 12 </a:t>
              </a:r>
              <a:r>
                <a:rPr lang="it-IT" dirty="0" err="1" smtClean="0"/>
                <a:t>hits</a:t>
              </a:r>
              <a:endParaRPr lang="it-IT" dirty="0" smtClean="0"/>
            </a:p>
            <a:p>
              <a:r>
                <a:rPr lang="it-IT" dirty="0" smtClean="0"/>
                <a:t>Best ring</a:t>
              </a:r>
              <a:endParaRPr lang="it-IT" dirty="0"/>
            </a:p>
          </p:txBody>
        </p:sp>
        <p:cxnSp>
          <p:nvCxnSpPr>
            <p:cNvPr id="9" name="Connettore 2 8"/>
            <p:cNvCxnSpPr/>
            <p:nvPr/>
          </p:nvCxnSpPr>
          <p:spPr>
            <a:xfrm>
              <a:off x="5643570" y="1714488"/>
              <a:ext cx="1500198" cy="2857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4643438" y="2143116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Hits</a:t>
              </a:r>
              <a:r>
                <a:rPr lang="it-IT" dirty="0" smtClean="0"/>
                <a:t> </a:t>
              </a:r>
              <a:r>
                <a:rPr lang="it-IT" dirty="0" err="1" smtClean="0"/>
                <a:t>generated</a:t>
              </a:r>
              <a:r>
                <a:rPr lang="it-IT" dirty="0" smtClean="0"/>
                <a:t> NA62 - G4 MC</a:t>
              </a:r>
              <a:endParaRPr lang="it-IT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39552" y="105273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Natively built for pattern recognition problems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attempt</a:t>
            </a:r>
            <a:r>
              <a:rPr lang="en-US" dirty="0" smtClean="0"/>
              <a:t>: ultra-fast ring reconstruction  in RICH detector.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2924944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Several algorithms tested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</a:t>
            </a:r>
            <a:r>
              <a:rPr lang="en-US" dirty="0" smtClean="0"/>
              <a:t> best result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ns/per ring </a:t>
            </a:r>
            <a:r>
              <a:rPr lang="en-US" dirty="0" smtClean="0"/>
              <a:t>.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Long latency in data transfer from PC to Video Card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</a:t>
            </a:r>
            <a:r>
              <a:rPr lang="en-US" dirty="0" smtClean="0"/>
              <a:t>avoided </a:t>
            </a:r>
            <a:r>
              <a:rPr lang="en-US" dirty="0" err="1" smtClean="0"/>
              <a:t>transfering</a:t>
            </a:r>
            <a:r>
              <a:rPr lang="en-US" dirty="0" smtClean="0"/>
              <a:t> a packet of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events</a:t>
            </a:r>
            <a:r>
              <a:rPr lang="en-US" dirty="0" smtClean="0"/>
              <a:t>.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Total processing time well below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ms</a:t>
            </a:r>
            <a:r>
              <a:rPr lang="en-US" dirty="0" smtClean="0"/>
              <a:t> (per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events</a:t>
            </a:r>
            <a:r>
              <a:rPr lang="en-US" dirty="0" smtClean="0"/>
              <a:t>) in a single PC!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Problems with jitter due to CPU should be avoided using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OS </a:t>
            </a:r>
            <a:r>
              <a:rPr lang="en-US" dirty="0" smtClean="0"/>
              <a:t>(to be done) 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project</a:t>
            </a:r>
            <a:r>
              <a:rPr lang="en-US" dirty="0" smtClean="0"/>
              <a:t>, very promising R&amp;D.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 sensitivity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619672" y="1124744"/>
          <a:ext cx="5976664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3494619"/>
                <a:gridCol w="24820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(signal)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55 events/year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4.3%   (2.3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2000" b="0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endParaRPr lang="en-US" sz="2000" b="0" baseline="300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2.2%   (1.2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endParaRPr lang="en-US" sz="2000" b="0" baseline="300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&lt;3%    (1.7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tracks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&lt;1.5%  (0.8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g</a:t>
                      </a:r>
                      <a:endParaRPr lang="en-US" sz="2000" b="0" baseline="300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2%       (1.1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Helvetica Black"/>
                        </a:rPr>
                        <a:t>→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2000" b="0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ng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0.7%    (0.4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negligible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bkg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&lt;13.5%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(7.4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evts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71600" y="486916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4.8·10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dirty="0" smtClean="0"/>
              <a:t> decay per year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x50 </a:t>
            </a:r>
            <a:r>
              <a:rPr lang="en-US" dirty="0" err="1" smtClean="0"/>
              <a:t>wrt</a:t>
            </a:r>
            <a:r>
              <a:rPr lang="en-US" dirty="0" smtClean="0"/>
              <a:t> NA48 flux (same amount of protons from SPS)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rejection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2·10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O(10%) </a:t>
            </a:r>
            <a:r>
              <a:rPr lang="en-US" dirty="0" smtClean="0"/>
              <a:t>signal acceptance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en-US" dirty="0" smtClean="0"/>
              <a:t>trigger efficiency assumed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112474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Clear physics case: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→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pnn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Goal to reach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O(100)</a:t>
            </a:r>
            <a:r>
              <a:rPr lang="en-US" dirty="0" smtClean="0"/>
              <a:t> SM events in 2 years of data taking.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challenging experiment</a:t>
            </a:r>
            <a:r>
              <a:rPr lang="en-US" dirty="0" smtClean="0"/>
              <a:t>: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High intensity beam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High resolution in kinematical reconstruction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High time resolution in all the detectors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High veto efficiency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Good particle identification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Online selection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Schedule: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2006-2009: R&amp;D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2010-2012: Construction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11/2011: synchronization run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11/2012: physics run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4067944" y="1268760"/>
            <a:ext cx="7200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NA62: work in progress!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0791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2195736" y="1052736"/>
            <a:ext cx="5786478" cy="2571768"/>
            <a:chOff x="1714480" y="857232"/>
            <a:chExt cx="5786478" cy="2571768"/>
          </a:xfrm>
        </p:grpSpPr>
        <p:sp>
          <p:nvSpPr>
            <p:cNvPr id="6" name="Rettangolo 5"/>
            <p:cNvSpPr/>
            <p:nvPr/>
          </p:nvSpPr>
          <p:spPr>
            <a:xfrm>
              <a:off x="5143504" y="1071546"/>
              <a:ext cx="2357454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6715140" y="1357298"/>
              <a:ext cx="500066" cy="4286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715140" y="2500306"/>
              <a:ext cx="500066" cy="4286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714480" y="2357430"/>
              <a:ext cx="2357454" cy="10715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428860" y="1071546"/>
              <a:ext cx="1643074" cy="78581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643174" y="1214422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INTEL PRO/1000 QUAD GBE</a:t>
              </a:r>
              <a:endParaRPr lang="it-IT" sz="12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143372" y="85723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PCI-E    x16</a:t>
              </a:r>
              <a:endParaRPr lang="it-IT" sz="12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071934" y="1357298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4 GB/s</a:t>
              </a:r>
            </a:p>
            <a:p>
              <a:r>
                <a:rPr lang="it-IT" sz="1200" dirty="0" smtClean="0"/>
                <a:t>(20 MHz)*</a:t>
              </a:r>
              <a:endParaRPr lang="it-IT" sz="1200" dirty="0"/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4143372" y="1285860"/>
              <a:ext cx="9286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4143372" y="2786058"/>
              <a:ext cx="9286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4071934" y="292893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8 GB/s</a:t>
              </a:r>
            </a:p>
            <a:p>
              <a:r>
                <a:rPr lang="it-IT" sz="1200" dirty="0" smtClean="0"/>
                <a:t>(40 MHz)*</a:t>
              </a:r>
              <a:endParaRPr lang="it-IT" sz="12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143372" y="2285992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PCI-E gen2   x16 </a:t>
              </a:r>
              <a:endParaRPr lang="it-IT" sz="12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143240" y="2500306"/>
              <a:ext cx="500066" cy="857256"/>
            </a:xfrm>
            <a:prstGeom prst="rect">
              <a:avLst/>
            </a:prstGeom>
            <a:solidFill>
              <a:srgbClr val="1DC4FF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857356" y="2714620"/>
              <a:ext cx="500066" cy="428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/>
            <p:cNvCxnSpPr>
              <a:endCxn id="18" idx="1"/>
            </p:cNvCxnSpPr>
            <p:nvPr/>
          </p:nvCxnSpPr>
          <p:spPr>
            <a:xfrm>
              <a:off x="2357422" y="2928934"/>
              <a:ext cx="78581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2285984" y="292893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100GB/s</a:t>
              </a:r>
            </a:p>
            <a:p>
              <a:r>
                <a:rPr lang="it-IT" sz="1200" dirty="0" smtClean="0"/>
                <a:t>(500 MHz)*</a:t>
              </a:r>
              <a:endParaRPr lang="it-IT" sz="1200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786446" y="1714488"/>
              <a:ext cx="500066" cy="714380"/>
            </a:xfrm>
            <a:prstGeom prst="rect">
              <a:avLst/>
            </a:prstGeom>
            <a:solidFill>
              <a:srgbClr val="1DC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Connettore 2 22"/>
            <p:cNvCxnSpPr/>
            <p:nvPr/>
          </p:nvCxnSpPr>
          <p:spPr>
            <a:xfrm>
              <a:off x="3643306" y="2786058"/>
              <a:ext cx="42862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5214942" y="1285860"/>
              <a:ext cx="78581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rot="5400000">
              <a:off x="5822959" y="1463661"/>
              <a:ext cx="35719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rot="5400000">
              <a:off x="5857884" y="2643182"/>
              <a:ext cx="28575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rot="10800000">
              <a:off x="5143504" y="2786058"/>
              <a:ext cx="868368" cy="952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1714480" y="235743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TESLA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857356" y="2786058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GPU</a:t>
              </a:r>
              <a:endParaRPr lang="it-IT" sz="12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286116" y="2500306"/>
              <a:ext cx="285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VRAM</a:t>
              </a:r>
              <a:endParaRPr lang="it-IT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857884" y="1714488"/>
              <a:ext cx="285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RAM</a:t>
              </a:r>
              <a:endParaRPr lang="it-IT" sz="12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715140" y="142873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CPU</a:t>
              </a:r>
              <a:endParaRPr lang="it-IT" sz="12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715140" y="2571744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CPU</a:t>
              </a:r>
              <a:endParaRPr lang="it-IT" sz="12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357818" y="2857496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30 GB/s</a:t>
              </a:r>
            </a:p>
            <a:p>
              <a:r>
                <a:rPr lang="it-IT" sz="1200" dirty="0" smtClean="0"/>
                <a:t>(150 MHz)*</a:t>
              </a:r>
              <a:endParaRPr lang="it-IT" sz="1200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403648" y="4365104"/>
            <a:ext cx="6572296" cy="1785950"/>
            <a:chOff x="571472" y="4929198"/>
            <a:chExt cx="6572296" cy="1785950"/>
          </a:xfrm>
        </p:grpSpPr>
        <p:grpSp>
          <p:nvGrpSpPr>
            <p:cNvPr id="36" name="Gruppo 143"/>
            <p:cNvGrpSpPr/>
            <p:nvPr/>
          </p:nvGrpSpPr>
          <p:grpSpPr>
            <a:xfrm>
              <a:off x="571472" y="5214950"/>
              <a:ext cx="6572296" cy="1500198"/>
              <a:chOff x="785786" y="5000636"/>
              <a:chExt cx="6572296" cy="1500198"/>
            </a:xfrm>
          </p:grpSpPr>
          <p:grpSp>
            <p:nvGrpSpPr>
              <p:cNvPr id="38" name="Gruppo 134"/>
              <p:cNvGrpSpPr/>
              <p:nvPr/>
            </p:nvGrpSpPr>
            <p:grpSpPr>
              <a:xfrm>
                <a:off x="785786" y="5000636"/>
                <a:ext cx="6572296" cy="1500198"/>
                <a:chOff x="714348" y="4857760"/>
                <a:chExt cx="6572296" cy="1500198"/>
              </a:xfrm>
            </p:grpSpPr>
            <p:sp>
              <p:nvSpPr>
                <p:cNvPr id="44" name="Rettangolo 43"/>
                <p:cNvSpPr/>
                <p:nvPr/>
              </p:nvSpPr>
              <p:spPr>
                <a:xfrm>
                  <a:off x="1714480" y="4929198"/>
                  <a:ext cx="500066" cy="6429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 smtClean="0">
                      <a:solidFill>
                        <a:srgbClr val="C00000"/>
                      </a:solidFill>
                    </a:rPr>
                    <a:t>FE</a:t>
                  </a:r>
                  <a:endParaRPr lang="it-IT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5" name="Rettangolo 44"/>
                <p:cNvSpPr/>
                <p:nvPr/>
              </p:nvSpPr>
              <p:spPr>
                <a:xfrm>
                  <a:off x="2500298" y="4929198"/>
                  <a:ext cx="1785950" cy="6429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 err="1" smtClean="0">
                      <a:solidFill>
                        <a:srgbClr val="C00000"/>
                      </a:solidFill>
                    </a:rPr>
                    <a:t>Digitization</a:t>
                  </a:r>
                  <a:r>
                    <a:rPr lang="it-IT" sz="1200" dirty="0" smtClean="0">
                      <a:solidFill>
                        <a:srgbClr val="C00000"/>
                      </a:solidFill>
                    </a:rPr>
                    <a:t> + buffer + (trigger </a:t>
                  </a:r>
                  <a:r>
                    <a:rPr lang="it-IT" sz="1200" dirty="0" err="1" smtClean="0">
                      <a:solidFill>
                        <a:srgbClr val="C00000"/>
                      </a:solidFill>
                    </a:rPr>
                    <a:t>primitives</a:t>
                  </a:r>
                  <a:r>
                    <a:rPr lang="it-IT" sz="1200" dirty="0" smtClean="0">
                      <a:solidFill>
                        <a:srgbClr val="C00000"/>
                      </a:solidFill>
                    </a:rPr>
                    <a:t>)</a:t>
                  </a:r>
                  <a:endParaRPr lang="it-IT" sz="1200" dirty="0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14348" y="4929198"/>
                  <a:ext cx="928694" cy="547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Rettangolo 46"/>
                <p:cNvSpPr/>
                <p:nvPr/>
              </p:nvSpPr>
              <p:spPr>
                <a:xfrm>
                  <a:off x="6072198" y="4857760"/>
                  <a:ext cx="1214446" cy="9286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878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err="1" smtClean="0">
                      <a:solidFill>
                        <a:srgbClr val="C00000"/>
                      </a:solidFill>
                    </a:rPr>
                    <a:t>PCs+GPU</a:t>
                  </a:r>
                  <a:endParaRPr lang="it-IT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8" name="Rettangolo 47"/>
                <p:cNvSpPr/>
                <p:nvPr/>
              </p:nvSpPr>
              <p:spPr>
                <a:xfrm>
                  <a:off x="4572000" y="5429264"/>
                  <a:ext cx="1214446" cy="9286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878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err="1" smtClean="0">
                      <a:solidFill>
                        <a:srgbClr val="C00000"/>
                      </a:solidFill>
                    </a:rPr>
                    <a:t>PCs+GPU</a:t>
                  </a:r>
                  <a:endParaRPr lang="it-IT" sz="16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49" name="Connettore 2 48"/>
                <p:cNvCxnSpPr>
                  <a:stCxn id="44" idx="3"/>
                  <a:endCxn id="45" idx="1"/>
                </p:cNvCxnSpPr>
                <p:nvPr/>
              </p:nvCxnSpPr>
              <p:spPr>
                <a:xfrm>
                  <a:off x="2214546" y="5250669"/>
                  <a:ext cx="285752" cy="1588"/>
                </a:xfrm>
                <a:prstGeom prst="straightConnector1">
                  <a:avLst/>
                </a:prstGeom>
                <a:ln w="19050">
                  <a:solidFill>
                    <a:srgbClr val="CC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2 49"/>
                <p:cNvCxnSpPr/>
                <p:nvPr/>
              </p:nvCxnSpPr>
              <p:spPr>
                <a:xfrm rot="5400000">
                  <a:off x="4678363" y="5322901"/>
                  <a:ext cx="215902" cy="1588"/>
                </a:xfrm>
                <a:prstGeom prst="straightConnector1">
                  <a:avLst/>
                </a:prstGeom>
                <a:ln w="19050">
                  <a:solidFill>
                    <a:srgbClr val="CC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2 50"/>
                <p:cNvCxnSpPr/>
                <p:nvPr/>
              </p:nvCxnSpPr>
              <p:spPr>
                <a:xfrm>
                  <a:off x="4286248" y="5072074"/>
                  <a:ext cx="1785950" cy="1588"/>
                </a:xfrm>
                <a:prstGeom prst="straightConnector1">
                  <a:avLst/>
                </a:prstGeom>
                <a:ln w="19050">
                  <a:solidFill>
                    <a:srgbClr val="CC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1 51"/>
                <p:cNvCxnSpPr/>
                <p:nvPr/>
              </p:nvCxnSpPr>
              <p:spPr>
                <a:xfrm rot="10800000" flipV="1">
                  <a:off x="4286248" y="5214949"/>
                  <a:ext cx="500066" cy="3793"/>
                </a:xfrm>
                <a:prstGeom prst="line">
                  <a:avLst/>
                </a:prstGeom>
                <a:ln w="15875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1 52"/>
                <p:cNvCxnSpPr/>
                <p:nvPr/>
              </p:nvCxnSpPr>
              <p:spPr>
                <a:xfrm rot="10800000" flipV="1">
                  <a:off x="4000496" y="5786454"/>
                  <a:ext cx="560008" cy="3793"/>
                </a:xfrm>
                <a:prstGeom prst="line">
                  <a:avLst/>
                </a:prstGeom>
                <a:ln w="15875">
                  <a:solidFill>
                    <a:srgbClr val="CC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ttore 2 53"/>
                <p:cNvCxnSpPr/>
                <p:nvPr/>
              </p:nvCxnSpPr>
              <p:spPr>
                <a:xfrm rot="5400000" flipH="1" flipV="1">
                  <a:off x="3894133" y="5678503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rgbClr val="CC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CasellaDiTesto 38"/>
              <p:cNvSpPr txBox="1"/>
              <p:nvPr/>
            </p:nvSpPr>
            <p:spPr>
              <a:xfrm>
                <a:off x="3571868" y="5929330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L0</a:t>
                </a:r>
                <a:endPara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858016" y="5000636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L1</a:t>
                </a:r>
                <a:endPara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41" name="Connettore 2 40"/>
              <p:cNvCxnSpPr/>
              <p:nvPr/>
            </p:nvCxnSpPr>
            <p:spPr>
              <a:xfrm>
                <a:off x="4357686" y="6143644"/>
                <a:ext cx="285752" cy="1588"/>
              </a:xfrm>
              <a:prstGeom prst="straightConnector1">
                <a:avLst/>
              </a:prstGeom>
              <a:ln w="19050">
                <a:solidFill>
                  <a:srgbClr val="CC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/>
              <p:cNvCxnSpPr/>
              <p:nvPr/>
            </p:nvCxnSpPr>
            <p:spPr>
              <a:xfrm>
                <a:off x="4357686" y="6286520"/>
                <a:ext cx="285752" cy="1588"/>
              </a:xfrm>
              <a:prstGeom prst="straightConnector1">
                <a:avLst/>
              </a:prstGeom>
              <a:ln w="19050">
                <a:solidFill>
                  <a:srgbClr val="CC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/>
              <p:cNvCxnSpPr/>
              <p:nvPr/>
            </p:nvCxnSpPr>
            <p:spPr>
              <a:xfrm>
                <a:off x="4357686" y="6429396"/>
                <a:ext cx="285752" cy="1588"/>
              </a:xfrm>
              <a:prstGeom prst="straightConnector1">
                <a:avLst/>
              </a:prstGeom>
              <a:ln w="19050">
                <a:solidFill>
                  <a:srgbClr val="CC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CasellaDiTesto 36"/>
            <p:cNvSpPr txBox="1"/>
            <p:nvPr/>
          </p:nvSpPr>
          <p:spPr>
            <a:xfrm>
              <a:off x="1214414" y="4929198"/>
              <a:ext cx="3000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“</a:t>
              </a:r>
              <a:r>
                <a:rPr lang="it-I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quasi-triggerless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” </a:t>
              </a:r>
              <a:r>
                <a:rPr lang="it-I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with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GPUs</a:t>
              </a:r>
              <a:endPara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691680" y="1196752"/>
            <a:ext cx="5624855" cy="4221088"/>
            <a:chOff x="3411641" y="2492896"/>
            <a:chExt cx="5624855" cy="4221088"/>
          </a:xfrm>
        </p:grpSpPr>
        <p:grpSp>
          <p:nvGrpSpPr>
            <p:cNvPr id="6" name="Gruppo 60"/>
            <p:cNvGrpSpPr/>
            <p:nvPr/>
          </p:nvGrpSpPr>
          <p:grpSpPr>
            <a:xfrm>
              <a:off x="3995936" y="2492896"/>
              <a:ext cx="5040560" cy="4221088"/>
              <a:chOff x="971600" y="2636912"/>
              <a:chExt cx="5040560" cy="4221088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1547664" y="2708920"/>
                <a:ext cx="1728192" cy="369332"/>
              </a:xfrm>
              <a:prstGeom prst="rect">
                <a:avLst/>
              </a:prstGeom>
              <a:noFill/>
              <a:ln w="15875">
                <a:solidFill>
                  <a:srgbClr val="1C7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Data arrive</a:t>
                </a:r>
                <a:endParaRPr lang="en-US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1547664" y="3356992"/>
                <a:ext cx="1728192" cy="646331"/>
              </a:xfrm>
              <a:prstGeom prst="rect">
                <a:avLst/>
              </a:prstGeom>
              <a:noFill/>
              <a:ln w="15875">
                <a:solidFill>
                  <a:srgbClr val="1C7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Transfer in the RAM</a:t>
                </a:r>
                <a:endParaRPr lang="en-US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971600" y="4293096"/>
                <a:ext cx="2880320" cy="923330"/>
              </a:xfrm>
              <a:prstGeom prst="rect">
                <a:avLst/>
              </a:prstGeom>
              <a:noFill/>
              <a:ln w="15875">
                <a:solidFill>
                  <a:srgbClr val="1C7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Transfer of a Packet of data in GRAM in video card</a:t>
                </a:r>
                <a:endParaRPr lang="en-US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1547664" y="5517232"/>
                <a:ext cx="1728192" cy="369332"/>
              </a:xfrm>
              <a:prstGeom prst="rect">
                <a:avLst/>
              </a:prstGeom>
              <a:noFill/>
              <a:ln w="15875">
                <a:solidFill>
                  <a:srgbClr val="1C7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Processing</a:t>
                </a:r>
                <a:endParaRPr lang="en-US" dirty="0"/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1547664" y="6211669"/>
                <a:ext cx="1728192" cy="646331"/>
              </a:xfrm>
              <a:prstGeom prst="rect">
                <a:avLst/>
              </a:prstGeom>
              <a:noFill/>
              <a:ln w="15875">
                <a:solidFill>
                  <a:srgbClr val="1C7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Send back to PC the results</a:t>
                </a:r>
                <a:endParaRPr lang="en-US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3491880" y="2636912"/>
                <a:ext cx="20162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… protocol stack possibly managed in the receiver card</a:t>
                </a:r>
                <a:endParaRPr lang="en-US" sz="1100" dirty="0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3563888" y="3356992"/>
                <a:ext cx="201622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… the non deterministic behavior of the CPU should be avoided (real time OS)</a:t>
                </a:r>
                <a:endParaRPr lang="en-US" sz="1100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3995936" y="4437112"/>
                <a:ext cx="201622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… the PCI-ex gen2 is fast enough. Concurrent transfer during processing.</a:t>
                </a:r>
                <a:endParaRPr lang="en-US" sz="1100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3563888" y="5517232"/>
                <a:ext cx="20162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… as fast as possible!!!</a:t>
                </a:r>
                <a:endParaRPr lang="en-US" sz="11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3491880" y="6237312"/>
                <a:ext cx="8640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… done!</a:t>
                </a:r>
                <a:endParaRPr lang="en-US" sz="1100" dirty="0"/>
              </a:p>
            </p:txBody>
          </p:sp>
          <p:sp>
            <p:nvSpPr>
              <p:cNvPr id="19" name="Freccia in giù 18"/>
              <p:cNvSpPr/>
              <p:nvPr/>
            </p:nvSpPr>
            <p:spPr>
              <a:xfrm>
                <a:off x="2267744" y="3068960"/>
                <a:ext cx="224408" cy="279648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ccia in giù 19"/>
              <p:cNvSpPr/>
              <p:nvPr/>
            </p:nvSpPr>
            <p:spPr>
              <a:xfrm>
                <a:off x="2267744" y="4005064"/>
                <a:ext cx="224408" cy="279648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ccia in giù 20"/>
              <p:cNvSpPr/>
              <p:nvPr/>
            </p:nvSpPr>
            <p:spPr>
              <a:xfrm>
                <a:off x="2267744" y="5229200"/>
                <a:ext cx="224408" cy="279648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ccia in giù 21"/>
              <p:cNvSpPr/>
              <p:nvPr/>
            </p:nvSpPr>
            <p:spPr>
              <a:xfrm>
                <a:off x="2267744" y="5877272"/>
                <a:ext cx="224408" cy="279648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Connettore 2 6"/>
            <p:cNvCxnSpPr/>
            <p:nvPr/>
          </p:nvCxnSpPr>
          <p:spPr>
            <a:xfrm rot="5400000">
              <a:off x="1799692" y="4617132"/>
              <a:ext cx="4104456" cy="1588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 rot="16200000">
              <a:off x="2912231" y="451885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100 us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resolution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95536" y="2708920"/>
            <a:ext cx="4680520" cy="1943636"/>
            <a:chOff x="395536" y="2708920"/>
            <a:chExt cx="4680520" cy="1943636"/>
          </a:xfrm>
        </p:grpSpPr>
        <p:pic>
          <p:nvPicPr>
            <p:cNvPr id="9" name="Picture 3" descr="C:\Users\Gianluca\Documents\talks\brussels-na62\img\xxandam_y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708920"/>
              <a:ext cx="4680520" cy="1939898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>
              <a:off x="4139952" y="4437112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Nhits</a:t>
              </a:r>
              <a:endParaRPr lang="en-US" sz="800" b="1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95536" y="764704"/>
            <a:ext cx="4690938" cy="1944216"/>
            <a:chOff x="395536" y="764704"/>
            <a:chExt cx="4690938" cy="1944216"/>
          </a:xfrm>
        </p:grpSpPr>
        <p:pic>
          <p:nvPicPr>
            <p:cNvPr id="12" name="Picture 2" descr="C:\Users\Gianluca\Documents\talks\brussels-na62\img\xxandam_x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764704"/>
              <a:ext cx="4690938" cy="1944216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4067944" y="2492896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Nhits</a:t>
              </a:r>
              <a:endParaRPr lang="en-US" sz="800" b="1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95536" y="4682980"/>
            <a:ext cx="4680520" cy="1939897"/>
            <a:chOff x="395536" y="4682980"/>
            <a:chExt cx="4680520" cy="1939897"/>
          </a:xfrm>
        </p:grpSpPr>
        <p:pic>
          <p:nvPicPr>
            <p:cNvPr id="15" name="Picture 4" descr="C:\Users\Gianluca\Documents\talks\brussels-na62\img\xxandam_r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682980"/>
              <a:ext cx="4680520" cy="1939897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4139952" y="6381328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Nhits</a:t>
              </a:r>
              <a:endParaRPr lang="en-US" sz="800" b="1" dirty="0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220072" y="90872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The resolution depends slightly on the number of hits</a:t>
            </a:r>
          </a:p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The difference in X and Y is due to the </a:t>
            </a:r>
            <a:r>
              <a:rPr lang="en-US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packing </a:t>
            </a:r>
            <a:r>
              <a:rPr lang="en-US" dirty="0" smtClean="0"/>
              <a:t>of the PMs in X and Y</a:t>
            </a:r>
          </a:p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In the last plot the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HOUGH</a:t>
            </a:r>
            <a:r>
              <a:rPr lang="en-US" dirty="0" smtClean="0"/>
              <a:t> result is out of scale</a:t>
            </a:r>
          </a:p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  <a:r>
              <a:rPr lang="en-US" dirty="0" smtClean="0"/>
              <a:t> resolution is better than the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r>
              <a:rPr lang="en-US" dirty="0" smtClean="0"/>
              <a:t> resolution!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5580112" y="3573016"/>
          <a:ext cx="30243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265"/>
                <a:gridCol w="1690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 </a:t>
                      </a:r>
                      <a:r>
                        <a:rPr lang="en-US" sz="1600" dirty="0" err="1" smtClean="0"/>
                        <a:t>resol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(cm)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POMH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+mn-cs"/>
                        </a:rPr>
                        <a:t>0.7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DOMH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0.7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+mn-cs"/>
                        </a:rPr>
                        <a:t>2.6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  <a:cs typeface="+mn-cs"/>
                        </a:rPr>
                        <a:t>0.15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+mn-cs"/>
                        </a:rPr>
                        <a:t>0.27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time results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5" name="Picture 2" descr="C:\Users\Gianluca\Documents\talks\brussels-na62\img\xxtime_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902299" cy="2031817"/>
          </a:xfrm>
          <a:prstGeom prst="rect">
            <a:avLst/>
          </a:prstGeom>
          <a:noFill/>
        </p:spPr>
      </p:pic>
      <p:pic>
        <p:nvPicPr>
          <p:cNvPr id="6" name="Picture 3" descr="C:\Users\Gianluca\Documents\talks\brussels-na62\img\xxtime_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4873352" cy="2019820"/>
          </a:xfrm>
          <a:prstGeom prst="rect">
            <a:avLst/>
          </a:prstGeom>
          <a:noFill/>
        </p:spPr>
      </p:pic>
      <p:pic>
        <p:nvPicPr>
          <p:cNvPr id="7" name="Picture 4" descr="C:\Users\Gianluca\Documents\talks\brussels-na62\img\xxtime_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09919"/>
            <a:ext cx="4896544" cy="2048081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508104" y="90872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The execution time depends on the number of hits</a:t>
            </a:r>
          </a:p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This dependence is quite small in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en-US" dirty="0" smtClean="0"/>
              <a:t> (at least for the 4 faster algorithms) and is higher in the </a:t>
            </a:r>
            <a:r>
              <a:rPr lang="en-US" b="1" dirty="0" smtClean="0">
                <a:solidFill>
                  <a:srgbClr val="7030A0"/>
                </a:solidFill>
              </a:rPr>
              <a:t>CPU</a:t>
            </a:r>
          </a:p>
          <a:p>
            <a:pPr>
              <a:buSzPct val="50000"/>
              <a:buBlip>
                <a:blip r:embed="rId5"/>
              </a:buBlip>
            </a:pPr>
            <a:r>
              <a:rPr lang="en-US" dirty="0" smtClean="0"/>
              <a:t> The best result, at the moment is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ns </a:t>
            </a:r>
            <a:r>
              <a:rPr lang="en-US" dirty="0" smtClean="0"/>
              <a:t>for ring with </a:t>
            </a:r>
            <a:r>
              <a:rPr lang="en-US" b="1" dirty="0" smtClean="0">
                <a:solidFill>
                  <a:srgbClr val="FF0000"/>
                </a:solidFill>
              </a:rPr>
              <a:t>MATH</a:t>
            </a:r>
            <a:r>
              <a:rPr lang="en-US" dirty="0" smtClean="0"/>
              <a:t>, but… can be optimized changing the number of events per packet -&gt; 5 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588224" y="6165304"/>
            <a:ext cx="2133600" cy="476250"/>
          </a:xfrm>
        </p:spPr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89" name="Rettangolo 88"/>
          <p:cNvSpPr/>
          <p:nvPr/>
        </p:nvSpPr>
        <p:spPr>
          <a:xfrm>
            <a:off x="4283968" y="4653136"/>
            <a:ext cx="446449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err="1" smtClean="0">
                <a:latin typeface="Symbol" pitchFamily="18" charset="2"/>
                <a:cs typeface="Aria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pitchFamily="18" charset="2"/>
                <a:cs typeface="Arial"/>
              </a:rPr>
              <a:t>nn</a:t>
            </a:r>
            <a:r>
              <a:rPr lang="en-US" dirty="0" smtClean="0">
                <a:latin typeface="Symbol" pitchFamily="18" charset="2"/>
                <a:cs typeface="Aria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Standard Model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5" name="Picture 8" descr="diagram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51847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sellaDiTesto 26"/>
          <p:cNvSpPr txBox="1"/>
          <p:nvPr/>
        </p:nvSpPr>
        <p:spPr>
          <a:xfrm>
            <a:off x="611560" y="83671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FCNC process </a:t>
            </a:r>
            <a:r>
              <a:rPr lang="en-US" dirty="0" smtClean="0"/>
              <a:t>forbidden at tree level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Short distance contribution dominated by </a:t>
            </a: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penguins</a:t>
            </a:r>
            <a:r>
              <a:rPr lang="en-US" dirty="0" smtClean="0"/>
              <a:t> and box diagrams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Negligible contribution from u quark, small contribution from c quark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small BR </a:t>
            </a:r>
            <a:r>
              <a:rPr lang="en-US" dirty="0" smtClean="0"/>
              <a:t>due to the CKM top coupling </a:t>
            </a:r>
            <a:r>
              <a:rPr lang="en-US" dirty="0" smtClean="0">
                <a:latin typeface="Helvetica Black"/>
              </a:rPr>
              <a:t>→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5</a:t>
            </a:r>
            <a:r>
              <a:rPr lang="en-US" baseline="30000" dirty="0" smtClean="0">
                <a:latin typeface="Symbol" pitchFamily="18" charset="2"/>
              </a:rPr>
              <a:t> 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baseline="30000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grpSp>
        <p:nvGrpSpPr>
          <p:cNvPr id="86" name="Gruppo 85"/>
          <p:cNvGrpSpPr/>
          <p:nvPr/>
        </p:nvGrpSpPr>
        <p:grpSpPr>
          <a:xfrm>
            <a:off x="539552" y="4077072"/>
            <a:ext cx="3384376" cy="2117635"/>
            <a:chOff x="4644008" y="3141762"/>
            <a:chExt cx="3384376" cy="2117635"/>
          </a:xfrm>
        </p:grpSpPr>
        <p:grpSp>
          <p:nvGrpSpPr>
            <p:cNvPr id="72" name="Gruppo 71"/>
            <p:cNvGrpSpPr/>
            <p:nvPr/>
          </p:nvGrpSpPr>
          <p:grpSpPr>
            <a:xfrm>
              <a:off x="4644008" y="3141762"/>
              <a:ext cx="3384376" cy="2117635"/>
              <a:chOff x="4644008" y="3141762"/>
              <a:chExt cx="3384376" cy="2117635"/>
            </a:xfrm>
          </p:grpSpPr>
          <p:cxnSp>
            <p:nvCxnSpPr>
              <p:cNvPr id="29" name="Connettore 2 28"/>
              <p:cNvCxnSpPr/>
              <p:nvPr/>
            </p:nvCxnSpPr>
            <p:spPr>
              <a:xfrm>
                <a:off x="4644008" y="4941168"/>
                <a:ext cx="3168352" cy="1588"/>
              </a:xfrm>
              <a:prstGeom prst="straightConnector1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29"/>
              <p:cNvCxnSpPr/>
              <p:nvPr/>
            </p:nvCxnSpPr>
            <p:spPr>
              <a:xfrm rot="5400000" flipH="1" flipV="1">
                <a:off x="3779912" y="4149080"/>
                <a:ext cx="2016224" cy="1588"/>
              </a:xfrm>
              <a:prstGeom prst="straightConnector1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rot="5400000" flipH="1" flipV="1">
                <a:off x="4463988" y="4113076"/>
                <a:ext cx="1152128" cy="504056"/>
              </a:xfrm>
              <a:prstGeom prst="line">
                <a:avLst/>
              </a:prstGeom>
              <a:ln w="12700"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 rot="10800000">
                <a:off x="5292080" y="3789040"/>
                <a:ext cx="1872208" cy="1152128"/>
              </a:xfrm>
              <a:prstGeom prst="line">
                <a:avLst/>
              </a:prstGeom>
              <a:ln w="12700"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rot="10800000">
                <a:off x="4788024" y="4941168"/>
                <a:ext cx="2376264" cy="0"/>
              </a:xfrm>
              <a:prstGeom prst="line">
                <a:avLst/>
              </a:prstGeom>
              <a:ln w="12700"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sellaDiTesto 42"/>
              <p:cNvSpPr txBox="1"/>
              <p:nvPr/>
            </p:nvSpPr>
            <p:spPr>
              <a:xfrm>
                <a:off x="5220072" y="3861048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a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endParaRP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4860032" y="4653136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g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endParaRPr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6588224" y="4653136"/>
                <a:ext cx="3432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mbol" pitchFamily="18" charset="2"/>
                  </a:rPr>
                  <a:t>b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pitchFamily="18" charset="2"/>
                </a:endParaRP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4788024" y="3212976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r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7668344" y="486916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h</a:t>
                </a:r>
                <a:endParaRPr lang="en-US" sz="1200" b="1" dirty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endParaRPr>
              </a:p>
            </p:txBody>
          </p:sp>
          <p:cxnSp>
            <p:nvCxnSpPr>
              <p:cNvPr id="55" name="Connettore 2 54"/>
              <p:cNvCxnSpPr/>
              <p:nvPr/>
            </p:nvCxnSpPr>
            <p:spPr>
              <a:xfrm rot="5400000">
                <a:off x="4716810" y="4364310"/>
                <a:ext cx="1152128" cy="15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/>
              <p:nvPr/>
            </p:nvCxnSpPr>
            <p:spPr>
              <a:xfrm>
                <a:off x="5292080" y="3789040"/>
                <a:ext cx="2376264" cy="115212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2 59"/>
              <p:cNvCxnSpPr/>
              <p:nvPr/>
            </p:nvCxnSpPr>
            <p:spPr>
              <a:xfrm rot="10800000">
                <a:off x="5292080" y="4941168"/>
                <a:ext cx="2376264" cy="158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 Box 161"/>
              <p:cNvSpPr txBox="1">
                <a:spLocks noChangeArrowheads="1"/>
              </p:cNvSpPr>
              <p:nvPr/>
            </p:nvSpPr>
            <p:spPr bwMode="auto">
              <a:xfrm rot="1660450">
                <a:off x="6020420" y="4062197"/>
                <a:ext cx="113171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b="1" dirty="0" err="1">
                    <a:solidFill>
                      <a:srgbClr val="C00000"/>
                    </a:solidFill>
                  </a:rPr>
                  <a:t>K</a:t>
                </a:r>
                <a:r>
                  <a:rPr lang="it-IT" sz="1200" b="1" baseline="30000" dirty="0" err="1">
                    <a:solidFill>
                      <a:srgbClr val="C00000"/>
                    </a:solidFill>
                  </a:rPr>
                  <a:t>+</a:t>
                </a:r>
                <a:r>
                  <a:rPr lang="it-IT" sz="1200" b="1" dirty="0">
                    <a:solidFill>
                      <a:srgbClr val="C00000"/>
                    </a:solidFill>
                    <a:latin typeface="Helvetica" pitchFamily="34" charset="0"/>
                  </a:rPr>
                  <a:t>→</a:t>
                </a:r>
                <a:r>
                  <a:rPr lang="el-GR" sz="1200" b="1" dirty="0">
                    <a:solidFill>
                      <a:srgbClr val="C00000"/>
                    </a:solidFill>
                    <a:cs typeface="Arial" pitchFamily="34" charset="0"/>
                  </a:rPr>
                  <a:t>π</a:t>
                </a:r>
                <a:r>
                  <a:rPr lang="it-IT" sz="1200" b="1" baseline="30000" dirty="0">
                    <a:solidFill>
                      <a:srgbClr val="C00000"/>
                    </a:solidFill>
                    <a:cs typeface="Arial" pitchFamily="34" charset="0"/>
                  </a:rPr>
                  <a:t>+</a:t>
                </a:r>
                <a:r>
                  <a:rPr lang="el-GR" sz="1200" b="1" dirty="0">
                    <a:solidFill>
                      <a:srgbClr val="C00000"/>
                    </a:solidFill>
                    <a:cs typeface="Arial" pitchFamily="34" charset="0"/>
                  </a:rPr>
                  <a:t>νν</a:t>
                </a:r>
              </a:p>
            </p:txBody>
          </p:sp>
          <p:sp>
            <p:nvSpPr>
              <p:cNvPr id="68" name="Text Box 161"/>
              <p:cNvSpPr txBox="1">
                <a:spLocks noChangeArrowheads="1"/>
              </p:cNvSpPr>
              <p:nvPr/>
            </p:nvSpPr>
            <p:spPr bwMode="auto">
              <a:xfrm rot="16200000">
                <a:off x="4576691" y="4216397"/>
                <a:ext cx="113171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b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it-IT" sz="1200" b="1" baseline="30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it-IT" sz="1200" b="1" dirty="0" smtClean="0">
                    <a:solidFill>
                      <a:srgbClr val="0000FF"/>
                    </a:solidFill>
                    <a:latin typeface="Helvetica" pitchFamily="34" charset="0"/>
                  </a:rPr>
                  <a:t>→</a:t>
                </a:r>
                <a:r>
                  <a:rPr lang="el-GR" sz="1200" b="1" dirty="0" smtClean="0">
                    <a:solidFill>
                      <a:srgbClr val="0000FF"/>
                    </a:solidFill>
                    <a:cs typeface="Arial" pitchFamily="34" charset="0"/>
                  </a:rPr>
                  <a:t>π</a:t>
                </a:r>
                <a:r>
                  <a:rPr lang="it-IT" sz="1200" b="1" baseline="30000" dirty="0" smtClean="0">
                    <a:solidFill>
                      <a:srgbClr val="0000FF"/>
                    </a:solidFill>
                    <a:cs typeface="Arial" pitchFamily="34" charset="0"/>
                  </a:rPr>
                  <a:t>0</a:t>
                </a:r>
                <a:r>
                  <a:rPr lang="el-GR" sz="1200" b="1" dirty="0" smtClean="0">
                    <a:solidFill>
                      <a:srgbClr val="0000FF"/>
                    </a:solidFill>
                    <a:cs typeface="Arial" pitchFamily="34" charset="0"/>
                  </a:rPr>
                  <a:t>νν</a:t>
                </a:r>
                <a:endParaRPr lang="el-GR" sz="1200" b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 Box 161"/>
              <p:cNvSpPr txBox="1">
                <a:spLocks noChangeArrowheads="1"/>
              </p:cNvSpPr>
              <p:nvPr/>
            </p:nvSpPr>
            <p:spPr bwMode="auto">
              <a:xfrm>
                <a:off x="5796136" y="4941168"/>
                <a:ext cx="113171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200" b="1" dirty="0" smtClean="0">
                    <a:solidFill>
                      <a:srgbClr val="00A800"/>
                    </a:solidFill>
                  </a:rPr>
                  <a:t>K</a:t>
                </a:r>
                <a:r>
                  <a:rPr lang="it-IT" sz="1200" b="1" baseline="-25000" dirty="0" smtClean="0">
                    <a:solidFill>
                      <a:srgbClr val="00A800"/>
                    </a:solidFill>
                  </a:rPr>
                  <a:t>L</a:t>
                </a:r>
                <a:r>
                  <a:rPr lang="it-IT" sz="1200" b="1" dirty="0" smtClean="0">
                    <a:solidFill>
                      <a:srgbClr val="00A800"/>
                    </a:solidFill>
                    <a:latin typeface="Helvetica" pitchFamily="34" charset="0"/>
                  </a:rPr>
                  <a:t>→</a:t>
                </a:r>
                <a:r>
                  <a:rPr lang="it-IT" sz="1200" b="1" dirty="0" smtClean="0">
                    <a:solidFill>
                      <a:srgbClr val="00A800"/>
                    </a:solidFill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it-IT" sz="1200" b="1" baseline="30000" dirty="0" smtClean="0">
                    <a:solidFill>
                      <a:srgbClr val="00A800"/>
                    </a:solidFill>
                    <a:latin typeface="Symbol" pitchFamily="18" charset="2"/>
                    <a:cs typeface="Arial" pitchFamily="34" charset="0"/>
                  </a:rPr>
                  <a:t>+</a:t>
                </a:r>
                <a:r>
                  <a:rPr lang="it-IT" sz="1200" b="1" dirty="0" smtClean="0">
                    <a:solidFill>
                      <a:srgbClr val="00A800"/>
                    </a:solidFill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it-IT" sz="1200" b="1" baseline="30000" dirty="0" smtClean="0">
                    <a:solidFill>
                      <a:srgbClr val="00A800"/>
                    </a:solidFill>
                    <a:latin typeface="Symbol" pitchFamily="18" charset="2"/>
                    <a:cs typeface="Arial" pitchFamily="34" charset="0"/>
                  </a:rPr>
                  <a:t>-</a:t>
                </a:r>
                <a:endParaRPr lang="el-GR" sz="1200" b="1" baseline="30000" dirty="0">
                  <a:solidFill>
                    <a:srgbClr val="00A800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CasellaDiTesto 69"/>
              <p:cNvSpPr txBox="1"/>
              <p:nvPr/>
            </p:nvSpPr>
            <p:spPr>
              <a:xfrm>
                <a:off x="7092280" y="5013176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A800"/>
                    </a:solidFill>
                  </a:rPr>
                  <a:t>charm</a:t>
                </a:r>
                <a:endParaRPr lang="en-US" sz="1000" b="1" dirty="0">
                  <a:solidFill>
                    <a:srgbClr val="00A800"/>
                  </a:solidFill>
                </a:endParaRPr>
              </a:p>
            </p:txBody>
          </p:sp>
          <p:sp>
            <p:nvSpPr>
              <p:cNvPr id="71" name="Parentesi graffa chiusa 70"/>
              <p:cNvSpPr/>
              <p:nvPr/>
            </p:nvSpPr>
            <p:spPr>
              <a:xfrm rot="5400000">
                <a:off x="7308304" y="4797152"/>
                <a:ext cx="108012" cy="396044"/>
              </a:xfrm>
              <a:prstGeom prst="rightBrace">
                <a:avLst>
                  <a:gd name="adj1" fmla="val 54766"/>
                  <a:gd name="adj2" fmla="val 51319"/>
                </a:avLst>
              </a:prstGeom>
              <a:ln w="22225">
                <a:solidFill>
                  <a:srgbClr val="00A8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A800"/>
                  </a:solidFill>
                </a:endParaRPr>
              </a:p>
            </p:txBody>
          </p:sp>
        </p:grpSp>
        <p:cxnSp>
          <p:nvCxnSpPr>
            <p:cNvPr id="74" name="Connettore 1 73"/>
            <p:cNvCxnSpPr/>
            <p:nvPr/>
          </p:nvCxnSpPr>
          <p:spPr>
            <a:xfrm>
              <a:off x="6725540" y="4221622"/>
              <a:ext cx="51275" cy="2563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/>
          </p:nvCxnSpPr>
          <p:spPr>
            <a:xfrm rot="16200000" flipV="1">
              <a:off x="5044244" y="4180892"/>
              <a:ext cx="72008" cy="8384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asellaDiTesto 86"/>
          <p:cNvSpPr txBox="1"/>
          <p:nvPr/>
        </p:nvSpPr>
        <p:spPr>
          <a:xfrm>
            <a:off x="3923928" y="256490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Amplitude well predicted in SM (measurement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td</a:t>
            </a:r>
            <a:r>
              <a:rPr lang="en-US" dirty="0" smtClean="0"/>
              <a:t>) </a:t>
            </a:r>
            <a:r>
              <a:rPr lang="en-US" sz="1400" dirty="0" smtClean="0">
                <a:solidFill>
                  <a:srgbClr val="00A800"/>
                </a:solidFill>
              </a:rPr>
              <a:t>[see </a:t>
            </a:r>
            <a:r>
              <a:rPr lang="en-US" sz="1400" dirty="0" err="1" smtClean="0">
                <a:solidFill>
                  <a:srgbClr val="00A800"/>
                </a:solidFill>
              </a:rPr>
              <a:t>E.Stamou</a:t>
            </a:r>
            <a:r>
              <a:rPr lang="en-US" sz="1400" dirty="0" smtClean="0">
                <a:solidFill>
                  <a:srgbClr val="00A800"/>
                </a:solidFill>
              </a:rPr>
              <a:t>]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Residual error in the BR due to parametric uncertainties (mainly due to charm contributions): ~7%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Alternative way to measure the </a:t>
            </a:r>
            <a:r>
              <a:rPr lang="en-US" dirty="0" err="1" smtClean="0"/>
              <a:t>Unitarity</a:t>
            </a:r>
            <a:r>
              <a:rPr lang="en-US" dirty="0" smtClean="0"/>
              <a:t> Triangle with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theoretical uncertainty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8" name="Tabella 87"/>
          <p:cNvGraphicFramePr>
            <a:graphicFrameLocks noGrp="1"/>
          </p:cNvGraphicFramePr>
          <p:nvPr/>
        </p:nvGraphicFramePr>
        <p:xfrm>
          <a:off x="4211960" y="4797152"/>
          <a:ext cx="4320481" cy="18296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9025"/>
                <a:gridCol w="920416"/>
                <a:gridCol w="1380624"/>
                <a:gridCol w="920416"/>
              </a:tblGrid>
              <a:tr h="360041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smtClean="0"/>
                        <a:t>SD</a:t>
                      </a:r>
                      <a:r>
                        <a:rPr lang="en-US" sz="1400" b="1" baseline="0" dirty="0" smtClean="0"/>
                        <a:t>/</a:t>
                      </a:r>
                      <a:r>
                        <a:rPr lang="en-US" sz="1400" b="1" dirty="0" smtClean="0">
                          <a:latin typeface="Symbol" pitchFamily="18" charset="2"/>
                        </a:rPr>
                        <a:t>G</a:t>
                      </a:r>
                      <a:endParaRPr lang="en-US" sz="1400" b="1" baseline="-25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Irr</a:t>
                      </a:r>
                      <a:r>
                        <a:rPr lang="en-US" sz="1400" b="1" dirty="0" smtClean="0"/>
                        <a:t>. theory err.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BR x 10</a:t>
                      </a:r>
                      <a:r>
                        <a:rPr lang="en-US" sz="1300" b="1" baseline="30000" dirty="0" smtClean="0"/>
                        <a:t>-11</a:t>
                      </a:r>
                      <a:endParaRPr lang="en-US" sz="1300" b="1" baseline="30000" dirty="0"/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</a:t>
                      </a:r>
                      <a:r>
                        <a:rPr lang="en-US" sz="1400" b="1" baseline="-25000" dirty="0" smtClean="0"/>
                        <a:t>L</a:t>
                      </a:r>
                      <a:r>
                        <a:rPr lang="en-US" sz="1400" b="1" dirty="0" smtClean="0"/>
                        <a:t>→</a:t>
                      </a:r>
                      <a:r>
                        <a:rPr lang="it-IT" sz="1400" b="1" dirty="0" err="1" smtClean="0">
                          <a:latin typeface="Symbol" pitchFamily="18" charset="2"/>
                        </a:rPr>
                        <a:t>pnn</a:t>
                      </a:r>
                      <a:endParaRPr lang="en-US" sz="1400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&gt;99%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</a:tr>
              <a:tr h="341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K</a:t>
                      </a:r>
                      <a:r>
                        <a:rPr lang="en-US" sz="1400" b="1" baseline="30000" dirty="0" smtClean="0"/>
                        <a:t>+</a:t>
                      </a:r>
                      <a:r>
                        <a:rPr lang="en-US" sz="1400" b="1" dirty="0" smtClean="0"/>
                        <a:t>→</a:t>
                      </a:r>
                      <a:r>
                        <a:rPr lang="it-IT" sz="1400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="1" baseline="30000" dirty="0" err="1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b="1" dirty="0" err="1" smtClean="0">
                          <a:latin typeface="Symbol" pitchFamily="18" charset="2"/>
                        </a:rPr>
                        <a:t>nn</a:t>
                      </a:r>
                      <a:endParaRPr lang="en-US" sz="1400" b="1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K</a:t>
                      </a:r>
                      <a:r>
                        <a:rPr lang="en-US" sz="1400" b="1" baseline="-25000" dirty="0" smtClean="0"/>
                        <a:t>L</a:t>
                      </a:r>
                      <a:r>
                        <a:rPr lang="en-US" sz="1400" b="1" dirty="0" smtClean="0"/>
                        <a:t>→</a:t>
                      </a:r>
                      <a:r>
                        <a:rPr lang="it-IT" sz="1400" b="1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="1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b="1" dirty="0" smtClean="0"/>
                        <a:t>e</a:t>
                      </a:r>
                      <a:r>
                        <a:rPr lang="it-IT" sz="1400" b="1" baseline="30000" dirty="0" smtClean="0"/>
                        <a:t>+</a:t>
                      </a:r>
                      <a:r>
                        <a:rPr lang="it-IT" sz="1400" b="1" dirty="0" smtClean="0"/>
                        <a:t>e</a:t>
                      </a:r>
                      <a:r>
                        <a:rPr lang="it-IT" sz="1400" b="1" baseline="30000" dirty="0" smtClean="0"/>
                        <a:t>-</a:t>
                      </a:r>
                      <a:endParaRPr lang="en-US" sz="1400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3.5</a:t>
                      </a:r>
                      <a:endParaRPr lang="en-US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K</a:t>
                      </a:r>
                      <a:r>
                        <a:rPr lang="en-US" sz="1400" b="1" baseline="-25000" dirty="0" smtClean="0"/>
                        <a:t>L</a:t>
                      </a:r>
                      <a:r>
                        <a:rPr lang="en-US" sz="1400" b="1" dirty="0" smtClean="0"/>
                        <a:t>→</a:t>
                      </a:r>
                      <a:r>
                        <a:rPr lang="it-IT" sz="1400" b="1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="1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b="1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="1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b="1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="1" baseline="30000" dirty="0" smtClean="0">
                          <a:latin typeface="Symbol" pitchFamily="18" charset="2"/>
                        </a:rPr>
                        <a:t>-</a:t>
                      </a:r>
                      <a:endParaRPr lang="en-US" sz="1400" b="1" baseline="30000" dirty="0" smtClean="0"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Connettore 1 32"/>
          <p:cNvCxnSpPr/>
          <p:nvPr/>
        </p:nvCxnSpPr>
        <p:spPr>
          <a:xfrm>
            <a:off x="1979712" y="260648"/>
            <a:ext cx="144016" cy="0"/>
          </a:xfrm>
          <a:prstGeom prst="line">
            <a:avLst/>
          </a:prstGeom>
          <a:ln w="15875">
            <a:solidFill>
              <a:srgbClr val="375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err="1" smtClean="0">
                <a:latin typeface="Symbol" pitchFamily="18" charset="2"/>
                <a:cs typeface="Aria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pitchFamily="18" charset="2"/>
                <a:cs typeface="Arial"/>
              </a:rPr>
              <a:t>nn</a:t>
            </a:r>
            <a:r>
              <a:rPr lang="en-US" dirty="0" smtClean="0">
                <a:latin typeface="Symbol" pitchFamily="18" charset="2"/>
                <a:cs typeface="Arial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beyond the</a:t>
            </a:r>
            <a:r>
              <a:rPr lang="en-US" dirty="0" smtClean="0"/>
              <a:t> SM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92696"/>
            <a:ext cx="3960440" cy="3477889"/>
          </a:xfrm>
          <a:noFill/>
          <a:ln/>
        </p:spPr>
      </p:pic>
      <p:pic>
        <p:nvPicPr>
          <p:cNvPr id="5" name="Picture 2" descr="C:\Users\Gianluca\Documents\talks\pisa-infn\gino_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788157" cy="2614197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499992" y="1052736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Stringent test of the SM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Several SM extensions predict different value for the BR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Possibility not only to identify new physics but also to distinguish among different models: </a:t>
            </a:r>
            <a:r>
              <a:rPr lang="it-IT" i="1" dirty="0" smtClean="0">
                <a:latin typeface="Helvetica" pitchFamily="34" charset="0"/>
              </a:rPr>
              <a:t>SUSY, MSSM (</a:t>
            </a:r>
            <a:r>
              <a:rPr lang="it-IT" i="1" dirty="0" err="1" smtClean="0">
                <a:latin typeface="Helvetica" pitchFamily="34" charset="0"/>
              </a:rPr>
              <a:t>with</a:t>
            </a:r>
            <a:r>
              <a:rPr lang="it-IT" i="1" dirty="0" smtClean="0">
                <a:latin typeface="Helvetica" pitchFamily="34" charset="0"/>
              </a:rPr>
              <a:t> or </a:t>
            </a:r>
            <a:r>
              <a:rPr lang="it-IT" i="1" dirty="0" err="1" smtClean="0">
                <a:latin typeface="Helvetica" pitchFamily="34" charset="0"/>
              </a:rPr>
              <a:t>without</a:t>
            </a:r>
            <a:r>
              <a:rPr lang="it-IT" i="1" dirty="0" smtClean="0">
                <a:latin typeface="Helvetica" pitchFamily="34" charset="0"/>
              </a:rPr>
              <a:t> </a:t>
            </a:r>
            <a:r>
              <a:rPr lang="it-IT" i="1" dirty="0" err="1" smtClean="0">
                <a:latin typeface="Helvetica" pitchFamily="34" charset="0"/>
              </a:rPr>
              <a:t>new</a:t>
            </a:r>
            <a:r>
              <a:rPr lang="it-IT" i="1" dirty="0" smtClean="0">
                <a:latin typeface="Helvetica" pitchFamily="34" charset="0"/>
              </a:rPr>
              <a:t> </a:t>
            </a:r>
            <a:r>
              <a:rPr lang="it-IT" i="1" dirty="0" err="1" smtClean="0">
                <a:latin typeface="Helvetica" pitchFamily="34" charset="0"/>
              </a:rPr>
              <a:t>sources</a:t>
            </a:r>
            <a:r>
              <a:rPr lang="it-IT" i="1" dirty="0" smtClean="0">
                <a:latin typeface="Helvetica" pitchFamily="34" charset="0"/>
              </a:rPr>
              <a:t> </a:t>
            </a:r>
            <a:r>
              <a:rPr lang="it-IT" i="1" dirty="0" err="1" smtClean="0">
                <a:latin typeface="Helvetica" pitchFamily="34" charset="0"/>
              </a:rPr>
              <a:t>of</a:t>
            </a:r>
            <a:r>
              <a:rPr lang="it-IT" i="1" dirty="0" smtClean="0">
                <a:latin typeface="Helvetica" pitchFamily="34" charset="0"/>
              </a:rPr>
              <a:t> CPV or FV), 5-dim </a:t>
            </a:r>
            <a:r>
              <a:rPr lang="it-IT" i="1" dirty="0" err="1" smtClean="0">
                <a:latin typeface="Helvetica" pitchFamily="34" charset="0"/>
              </a:rPr>
              <a:t>split</a:t>
            </a:r>
            <a:r>
              <a:rPr lang="it-IT" i="1" dirty="0" smtClean="0">
                <a:latin typeface="Helvetica" pitchFamily="34" charset="0"/>
              </a:rPr>
              <a:t> </a:t>
            </a:r>
            <a:r>
              <a:rPr lang="it-IT" i="1" dirty="0" err="1" smtClean="0">
                <a:latin typeface="Helvetica" pitchFamily="34" charset="0"/>
              </a:rPr>
              <a:t>fermions</a:t>
            </a:r>
            <a:r>
              <a:rPr lang="it-IT" i="1" dirty="0" smtClean="0">
                <a:latin typeface="Helvetica" pitchFamily="34" charset="0"/>
              </a:rPr>
              <a:t>, </a:t>
            </a:r>
            <a:r>
              <a:rPr lang="it-IT" i="1" dirty="0" err="1" smtClean="0">
                <a:latin typeface="Helvetica" pitchFamily="34" charset="0"/>
              </a:rPr>
              <a:t>topcolor</a:t>
            </a:r>
            <a:r>
              <a:rPr lang="it-IT" i="1" dirty="0" smtClean="0">
                <a:latin typeface="Helvetica" pitchFamily="34" charset="0"/>
              </a:rPr>
              <a:t>, multi </a:t>
            </a:r>
            <a:r>
              <a:rPr lang="it-IT" i="1" dirty="0" err="1" smtClean="0">
                <a:latin typeface="Helvetica" pitchFamily="34" charset="0"/>
              </a:rPr>
              <a:t>Higgs</a:t>
            </a:r>
            <a:r>
              <a:rPr lang="it-IT" i="1" dirty="0" smtClean="0">
                <a:latin typeface="Helvetica" pitchFamily="34" charset="0"/>
              </a:rPr>
              <a:t>, light </a:t>
            </a:r>
            <a:r>
              <a:rPr lang="it-IT" i="1" dirty="0" err="1" smtClean="0">
                <a:latin typeface="Helvetica" pitchFamily="34" charset="0"/>
              </a:rPr>
              <a:t>sgoldstino</a:t>
            </a:r>
            <a:r>
              <a:rPr lang="it-IT" i="1" dirty="0" smtClean="0">
                <a:latin typeface="Helvetica" pitchFamily="34" charset="0"/>
              </a:rPr>
              <a:t>, </a:t>
            </a:r>
            <a:r>
              <a:rPr lang="it-IT" i="1" dirty="0" err="1" smtClean="0">
                <a:latin typeface="Helvetica" pitchFamily="34" charset="0"/>
              </a:rPr>
              <a:t>extra-dimensions</a:t>
            </a:r>
            <a:r>
              <a:rPr lang="it-IT" i="1" dirty="0" smtClean="0">
                <a:latin typeface="Helvetica" pitchFamily="34" charset="0"/>
              </a:rPr>
              <a:t>, ...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407707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Example: in MSSM the departure from the SM should reach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10%-20% </a:t>
            </a:r>
            <a:r>
              <a:rPr lang="en-US" dirty="0" smtClean="0"/>
              <a:t>for reasonable parameters values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Higher effects with respect to the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decays</a:t>
            </a:r>
            <a:endParaRPr lang="en-US" dirty="0">
              <a:solidFill>
                <a:srgbClr val="00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979712" y="260648"/>
            <a:ext cx="144016" cy="0"/>
          </a:xfrm>
          <a:prstGeom prst="line">
            <a:avLst/>
          </a:prstGeom>
          <a:ln w="15875">
            <a:solidFill>
              <a:srgbClr val="375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633220" cy="647700"/>
          </a:xfrm>
        </p:spPr>
        <p:txBody>
          <a:bodyPr/>
          <a:lstStyle/>
          <a:p>
            <a:r>
              <a:rPr lang="en-US" dirty="0" smtClean="0"/>
              <a:t>Experimental technique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5" name="Immagine 4" descr="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516331" cy="32403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429309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err="1" smtClean="0"/>
              <a:t>Kaon</a:t>
            </a:r>
            <a:r>
              <a:rPr lang="en-US" dirty="0" smtClean="0"/>
              <a:t> decay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in-flight</a:t>
            </a:r>
            <a:r>
              <a:rPr lang="en-US" dirty="0" smtClean="0"/>
              <a:t> from an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unseparated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 beam, produced with 400 </a:t>
            </a:r>
            <a:r>
              <a:rPr lang="en-US" dirty="0" err="1" smtClean="0"/>
              <a:t>GeV</a:t>
            </a:r>
            <a:r>
              <a:rPr lang="en-US" dirty="0" smtClean="0"/>
              <a:t>/c protons from SPS on a fixed </a:t>
            </a:r>
            <a:r>
              <a:rPr lang="en-US" dirty="0" err="1" smtClean="0"/>
              <a:t>berilium</a:t>
            </a:r>
            <a:r>
              <a:rPr lang="en-US" dirty="0" smtClean="0"/>
              <a:t> target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~800 MHz </a:t>
            </a:r>
            <a:r>
              <a:rPr lang="en-US" dirty="0" err="1" smtClean="0"/>
              <a:t>hadron</a:t>
            </a:r>
            <a:r>
              <a:rPr lang="en-US" dirty="0" smtClean="0"/>
              <a:t> beam with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~6%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kaons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The </a:t>
            </a:r>
            <a:r>
              <a:rPr lang="en-US" dirty="0" err="1" smtClean="0"/>
              <a:t>pion</a:t>
            </a:r>
            <a:r>
              <a:rPr lang="en-US" dirty="0" smtClean="0"/>
              <a:t> decay products in the beam remain in the beam pipe </a:t>
            </a: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</a:t>
            </a:r>
            <a:r>
              <a:rPr lang="en-US" dirty="0" smtClean="0"/>
              <a:t> measurement of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O(100)</a:t>
            </a:r>
            <a:r>
              <a:rPr lang="en-US" dirty="0" smtClean="0"/>
              <a:t> events in two years of data taking with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level of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dirty="0" smtClean="0"/>
              <a:t> Present result (E787+E949): 7 events, total error of ~65%.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decay at rest (i.e. E949@BNL):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Easy to veto higher energy photons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Easy to have high intensity beam</a:t>
            </a:r>
          </a:p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r>
              <a:rPr lang="en-US" dirty="0" smtClean="0"/>
              <a:t>: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Long detector and decay region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Event by event measurement of the                                                              </a:t>
            </a:r>
            <a:r>
              <a:rPr lang="en-US" dirty="0" err="1" smtClean="0"/>
              <a:t>kaon</a:t>
            </a:r>
            <a:r>
              <a:rPr lang="en-US" dirty="0" smtClean="0"/>
              <a:t> momentum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err="1" smtClean="0"/>
              <a:t>Unseparable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 beam 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65313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75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 rejection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Vetos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identification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35699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challenging experiment</a:t>
            </a:r>
            <a:r>
              <a:rPr lang="en-US" dirty="0" smtClean="0"/>
              <a:t>: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Weak signal signature: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=8x10</a:t>
            </a:r>
            <a:r>
              <a:rPr lang="en-US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</a:t>
            </a:r>
            <a:r>
              <a:rPr lang="en-US" dirty="0" smtClean="0"/>
              <a:t> </a:t>
            </a:r>
          </a:p>
          <a:p>
            <a:pPr lvl="1">
              <a:buSzPct val="60000"/>
              <a:buBlip>
                <a:blip r:embed="rId3"/>
              </a:buBlip>
            </a:pPr>
            <a:r>
              <a:rPr lang="en-US" dirty="0" smtClean="0"/>
              <a:t> Potentially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</a:t>
            </a:r>
            <a:r>
              <a:rPr lang="en-US" dirty="0" smtClean="0"/>
              <a:t> background from </a:t>
            </a:r>
            <a:r>
              <a:rPr lang="en-US" dirty="0" err="1" smtClean="0"/>
              <a:t>kaon</a:t>
            </a:r>
            <a:r>
              <a:rPr lang="en-US" dirty="0" smtClean="0"/>
              <a:t> decays</a:t>
            </a:r>
            <a:endParaRPr lang="en-US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5652120" y="1484784"/>
          <a:ext cx="2839392" cy="4028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41115"/>
                <a:gridCol w="129827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Decay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BR</a:t>
                      </a:r>
                      <a:endParaRPr lang="it-IT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8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aseline="30000" dirty="0" err="1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err="1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    (K</a:t>
                      </a:r>
                      <a:r>
                        <a:rPr lang="it-IT" sz="1400" baseline="-25000" dirty="0" smtClean="0">
                          <a:latin typeface="Symbol" pitchFamily="18" charset="2"/>
                        </a:rPr>
                        <a:t>m2</a:t>
                      </a:r>
                      <a:r>
                        <a:rPr lang="it-IT" sz="1400" dirty="0" smtClean="0"/>
                        <a:t>)</a:t>
                      </a:r>
                      <a:endParaRPr lang="it-IT" sz="1400" b="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63.5%</a:t>
                      </a:r>
                      <a:endParaRPr lang="it-IT" sz="1400" b="0" dirty="0"/>
                    </a:p>
                  </a:txBody>
                  <a:tcPr/>
                </a:tc>
              </a:tr>
              <a:tr h="2481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baseline="30000" dirty="0" smtClean="0"/>
                        <a:t>       </a:t>
                      </a:r>
                      <a:r>
                        <a:rPr lang="it-IT" sz="1400" baseline="0" dirty="0" smtClean="0"/>
                        <a:t>(K</a:t>
                      </a:r>
                      <a:r>
                        <a:rPr lang="it-IT" sz="1400" baseline="-25000" dirty="0" smtClean="0">
                          <a:latin typeface="Symbol" pitchFamily="18" charset="2"/>
                        </a:rPr>
                        <a:t>p2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20.7%</a:t>
                      </a:r>
                      <a:endParaRPr lang="it-IT" sz="1400" dirty="0"/>
                    </a:p>
                  </a:txBody>
                  <a:tcPr/>
                </a:tc>
              </a:tr>
              <a:tr h="2373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-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5.6%</a:t>
                      </a:r>
                    </a:p>
                  </a:txBody>
                  <a:tcPr/>
                </a:tc>
              </a:tr>
              <a:tr h="22657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dirty="0" smtClean="0"/>
                        <a:t>e</a:t>
                      </a:r>
                      <a:r>
                        <a:rPr lang="it-IT" sz="1400" baseline="30000" dirty="0" smtClean="0"/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(K</a:t>
                      </a:r>
                      <a:r>
                        <a:rPr lang="it-IT" sz="1400" baseline="-25000" dirty="0" smtClean="0"/>
                        <a:t>e3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5.1%</a:t>
                      </a:r>
                      <a:endParaRPr lang="it-IT" sz="1400" dirty="0"/>
                    </a:p>
                  </a:txBody>
                  <a:tcPr/>
                </a:tc>
              </a:tr>
              <a:tr h="28778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(K</a:t>
                      </a:r>
                      <a:r>
                        <a:rPr lang="it-IT" sz="1400" baseline="-25000" dirty="0" smtClean="0">
                          <a:latin typeface="Symbol" pitchFamily="18" charset="2"/>
                        </a:rPr>
                        <a:t>m3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3.3%</a:t>
                      </a:r>
                      <a:endParaRPr lang="it-IT" sz="1400" dirty="0"/>
                    </a:p>
                  </a:txBody>
                  <a:tcPr/>
                </a:tc>
              </a:tr>
              <a:tr h="27698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1.8%</a:t>
                      </a:r>
                      <a:endParaRPr lang="it-IT" sz="1400" dirty="0"/>
                    </a:p>
                  </a:txBody>
                  <a:tcPr/>
                </a:tc>
              </a:tr>
              <a:tr h="26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aseline="30000" dirty="0" err="1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err="1" smtClean="0">
                          <a:latin typeface="Symbol" pitchFamily="18" charset="2"/>
                        </a:rPr>
                        <a:t>ng</a:t>
                      </a:r>
                      <a:r>
                        <a:rPr lang="it-IT" sz="1400" dirty="0" smtClean="0"/>
                        <a:t>    (K</a:t>
                      </a:r>
                      <a:r>
                        <a:rPr lang="it-IT" sz="1400" baseline="-25000" dirty="0" smtClean="0">
                          <a:latin typeface="Symbol" pitchFamily="18" charset="2"/>
                        </a:rPr>
                        <a:t>m2g</a:t>
                      </a:r>
                      <a:r>
                        <a:rPr lang="it-IT" sz="1400" dirty="0" smtClean="0"/>
                        <a:t>)</a:t>
                      </a:r>
                      <a:endParaRPr lang="it-IT" sz="1400" b="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0.62%</a:t>
                      </a:r>
                      <a:endParaRPr lang="it-IT" sz="1400" dirty="0"/>
                    </a:p>
                  </a:txBody>
                  <a:tcPr/>
                </a:tc>
              </a:tr>
              <a:tr h="255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g</a:t>
                      </a:r>
                      <a:endParaRPr lang="it-IT" sz="1400" baseline="300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2.7×10</a:t>
                      </a:r>
                      <a:r>
                        <a:rPr lang="it-IT" sz="1400" baseline="30000" dirty="0" smtClean="0"/>
                        <a:t>-4</a:t>
                      </a:r>
                      <a:endParaRPr lang="it-IT" sz="1400" baseline="30000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4458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/>
                        <a:t>-</a:t>
                      </a:r>
                      <a:r>
                        <a:rPr lang="it-IT" sz="1400" dirty="0" smtClean="0"/>
                        <a:t>e</a:t>
                      </a:r>
                      <a:r>
                        <a:rPr lang="it-IT" sz="1400" baseline="30000" dirty="0" smtClean="0"/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n </a:t>
                      </a:r>
                      <a:r>
                        <a:rPr lang="it-IT" sz="1400" dirty="0" smtClean="0"/>
                        <a:t> (K</a:t>
                      </a:r>
                      <a:r>
                        <a:rPr lang="it-IT" sz="1400" baseline="-25000" dirty="0" smtClean="0"/>
                        <a:t>e4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4.1×10</a:t>
                      </a:r>
                      <a:r>
                        <a:rPr lang="it-IT" sz="1400" baseline="30000" dirty="0" smtClean="0"/>
                        <a:t>-5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33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it-IT" sz="1400" kern="1200" dirty="0" smtClean="0">
                          <a:latin typeface="+mj-lt"/>
                        </a:rPr>
                        <a:t>e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(K</a:t>
                      </a:r>
                      <a:r>
                        <a:rPr lang="it-IT" sz="1400" baseline="-25000" dirty="0" smtClean="0"/>
                        <a:t>e4</a:t>
                      </a:r>
                      <a:r>
                        <a:rPr lang="it-IT" sz="1400" baseline="30000" dirty="0" smtClean="0"/>
                        <a:t>00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2.2×10</a:t>
                      </a:r>
                      <a:r>
                        <a:rPr lang="it-IT" sz="1400" baseline="30000" dirty="0" smtClean="0"/>
                        <a:t>-5</a:t>
                      </a:r>
                      <a:endParaRPr lang="it-IT" sz="1400" baseline="30000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22984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</a:t>
                      </a:r>
                      <a:r>
                        <a:rPr lang="it-IT" sz="1400" baseline="30000" dirty="0" err="1" smtClean="0"/>
                        <a:t>+</a:t>
                      </a:r>
                      <a:r>
                        <a:rPr lang="it-IT" sz="1400" dirty="0" err="1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   (K</a:t>
                      </a:r>
                      <a:r>
                        <a:rPr lang="it-IT" sz="1400" baseline="-25000" dirty="0" smtClean="0"/>
                        <a:t>e2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1.5×10</a:t>
                      </a:r>
                      <a:r>
                        <a:rPr lang="it-IT" sz="1400" baseline="30000" dirty="0" smtClean="0"/>
                        <a:t>-5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84192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p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-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m</a:t>
                      </a:r>
                      <a:r>
                        <a:rPr lang="it-IT" sz="1400" baseline="30000" dirty="0" smtClean="0">
                          <a:latin typeface="Symbol" pitchFamily="18" charset="2"/>
                        </a:rPr>
                        <a:t>+</a:t>
                      </a:r>
                      <a:r>
                        <a:rPr lang="it-IT" sz="1400" dirty="0" smtClean="0">
                          <a:latin typeface="Symbol" pitchFamily="18" charset="2"/>
                        </a:rPr>
                        <a:t>n</a:t>
                      </a:r>
                      <a:r>
                        <a:rPr lang="it-IT" sz="1400" dirty="0" smtClean="0"/>
                        <a:t>  (K</a:t>
                      </a:r>
                      <a:r>
                        <a:rPr lang="it-IT" sz="1400" baseline="-25000" dirty="0" smtClean="0">
                          <a:latin typeface="Symbol" pitchFamily="18" charset="2"/>
                        </a:rPr>
                        <a:t>m4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1.4×10</a:t>
                      </a:r>
                      <a:r>
                        <a:rPr lang="it-IT" sz="1400" baseline="30000" dirty="0" smtClean="0"/>
                        <a:t>-5</a:t>
                      </a:r>
                      <a:endParaRPr lang="it-IT" sz="1400" baseline="30000" dirty="0">
                        <a:latin typeface="Symbol" pitchFamily="18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Kinematic rejection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4716016" y="836712"/>
            <a:ext cx="4176390" cy="2880320"/>
            <a:chOff x="5076825" y="908050"/>
            <a:chExt cx="3816350" cy="2587625"/>
          </a:xfrm>
        </p:grpSpPr>
        <p:pic>
          <p:nvPicPr>
            <p:cNvPr id="14" name="Picture 19" descr="KineConst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825" y="908050"/>
              <a:ext cx="3816350" cy="258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5292725" y="1196975"/>
              <a:ext cx="2087563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92%</a:t>
              </a:r>
              <a:r>
                <a:rPr lang="it-IT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Kinematically</a:t>
              </a:r>
              <a:r>
                <a:rPr lang="it-IT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constrained</a:t>
              </a:r>
              <a:endPara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827585" y="1196752"/>
            <a:ext cx="3744416" cy="1584176"/>
            <a:chOff x="521" y="572"/>
            <a:chExt cx="2545" cy="1057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21" y="572"/>
              <a:ext cx="254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567" y="618"/>
              <a:ext cx="2499" cy="1011"/>
              <a:chOff x="2880" y="1824"/>
              <a:chExt cx="2640" cy="864"/>
            </a:xfrm>
          </p:grpSpPr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4206" y="1827"/>
              <a:ext cx="210" cy="237"/>
            </p:xfrm>
            <a:graphic>
              <a:graphicData uri="http://schemas.openxmlformats.org/presentationml/2006/ole">
                <p:oleObj spid="_x0000_s1026" name="Equation" r:id="rId4" imgW="177480" imgH="228600" progId="Equation.3">
                  <p:embed/>
                </p:oleObj>
              </a:graphicData>
            </a:graphic>
          </p:graphicFrame>
          <p:graphicFrame>
            <p:nvGraphicFramePr>
              <p:cNvPr id="20" name="Object 8"/>
              <p:cNvGraphicFramePr>
                <a:graphicFrameLocks noChangeAspect="1"/>
              </p:cNvGraphicFramePr>
              <p:nvPr/>
            </p:nvGraphicFramePr>
            <p:xfrm>
              <a:off x="4301" y="2239"/>
              <a:ext cx="166" cy="250"/>
            </p:xfrm>
            <a:graphic>
              <a:graphicData uri="http://schemas.openxmlformats.org/presentationml/2006/ole">
                <p:oleObj spid="_x0000_s1027" name="Equation" r:id="rId5" imgW="177480" imgH="228600" progId="Equation.3">
                  <p:embed/>
                </p:oleObj>
              </a:graphicData>
            </a:graphic>
          </p:graphicFrame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2880" y="2311"/>
                <a:ext cx="1091" cy="124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V="1">
                <a:off x="3970" y="1824"/>
                <a:ext cx="874" cy="48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flipV="1">
                <a:off x="3964" y="2187"/>
                <a:ext cx="422" cy="12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3971" y="2311"/>
                <a:ext cx="247" cy="16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V="1">
                <a:off x="3936" y="2130"/>
                <a:ext cx="1584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26" name="Object 14"/>
              <p:cNvGraphicFramePr>
                <a:graphicFrameLocks noChangeAspect="1"/>
              </p:cNvGraphicFramePr>
              <p:nvPr/>
            </p:nvGraphicFramePr>
            <p:xfrm>
              <a:off x="4582" y="1920"/>
              <a:ext cx="314" cy="255"/>
            </p:xfrm>
            <a:graphic>
              <a:graphicData uri="http://schemas.openxmlformats.org/presentationml/2006/ole">
                <p:oleObj spid="_x0000_s1028" name="Equation" r:id="rId6" imgW="228600" imgH="228600" progId="Equation.3">
                  <p:embed/>
                </p:oleObj>
              </a:graphicData>
            </a:graphic>
          </p:graphicFrame>
          <p:graphicFrame>
            <p:nvGraphicFramePr>
              <p:cNvPr id="27" name="Object 15"/>
              <p:cNvGraphicFramePr>
                <a:graphicFrameLocks noChangeAspect="1"/>
              </p:cNvGraphicFramePr>
              <p:nvPr/>
            </p:nvGraphicFramePr>
            <p:xfrm>
              <a:off x="3275" y="2126"/>
              <a:ext cx="175" cy="233"/>
            </p:xfrm>
            <a:graphic>
              <a:graphicData uri="http://schemas.openxmlformats.org/presentationml/2006/ole">
                <p:oleObj spid="_x0000_s1029" name="Equation" r:id="rId7" imgW="190440" imgH="215640" progId="Equation.3">
                  <p:embed/>
                </p:oleObj>
              </a:graphicData>
            </a:graphic>
          </p:graphicFrame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4499" y="2022"/>
                <a:ext cx="76" cy="2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96" y="144"/>
                  </a:cxn>
                  <a:cxn ang="0">
                    <a:pos x="96" y="240"/>
                  </a:cxn>
                </a:cxnLst>
                <a:rect l="0" t="0" r="r" b="b"/>
                <a:pathLst>
                  <a:path w="104" h="240">
                    <a:moveTo>
                      <a:pt x="0" y="0"/>
                    </a:moveTo>
                    <a:cubicBezTo>
                      <a:pt x="16" y="12"/>
                      <a:pt x="32" y="24"/>
                      <a:pt x="48" y="48"/>
                    </a:cubicBezTo>
                    <a:cubicBezTo>
                      <a:pt x="64" y="72"/>
                      <a:pt x="88" y="112"/>
                      <a:pt x="96" y="144"/>
                    </a:cubicBezTo>
                    <a:cubicBezTo>
                      <a:pt x="104" y="176"/>
                      <a:pt x="96" y="224"/>
                      <a:pt x="96" y="2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4224" y="2438"/>
              <a:ext cx="166" cy="250"/>
            </p:xfrm>
            <a:graphic>
              <a:graphicData uri="http://schemas.openxmlformats.org/presentationml/2006/ole">
                <p:oleObj spid="_x0000_s1030" name="Equation" r:id="rId8" imgW="177480" imgH="228600" progId="Equation.3">
                  <p:embed/>
                </p:oleObj>
              </a:graphicData>
            </a:graphic>
          </p:graphicFrame>
        </p:grpSp>
      </p:grpSp>
      <p:graphicFrame>
        <p:nvGraphicFramePr>
          <p:cNvPr id="30" name="Object 23"/>
          <p:cNvGraphicFramePr>
            <a:graphicFrameLocks noChangeAspect="1"/>
          </p:cNvGraphicFramePr>
          <p:nvPr/>
        </p:nvGraphicFramePr>
        <p:xfrm>
          <a:off x="611560" y="3501008"/>
          <a:ext cx="4516438" cy="806450"/>
        </p:xfrm>
        <a:graphic>
          <a:graphicData uri="http://schemas.openxmlformats.org/presentationml/2006/ole">
            <p:oleObj spid="_x0000_s1031" name="Equation" r:id="rId9" imgW="2844720" imgH="507960" progId="Equation.3">
              <p:embed/>
            </p:oleObj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611560" y="4221088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60000"/>
              <a:buBlip>
                <a:blip r:embed="rId10"/>
              </a:buBlip>
            </a:pPr>
            <a:r>
              <a:rPr lang="en-US" dirty="0" smtClean="0"/>
              <a:t> The missing mass will be used to identify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regions </a:t>
            </a:r>
            <a:r>
              <a:rPr lang="en-US" dirty="0" smtClean="0"/>
              <a:t>with lower background level</a:t>
            </a:r>
          </a:p>
          <a:p>
            <a:pPr>
              <a:lnSpc>
                <a:spcPct val="150000"/>
              </a:lnSpc>
              <a:buSzPct val="60000"/>
              <a:buBlip>
                <a:blip r:embed="rId10"/>
              </a:buBlip>
            </a:pPr>
            <a:r>
              <a:rPr lang="en-US" dirty="0" smtClean="0"/>
              <a:t> Very important to have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resolution </a:t>
            </a:r>
            <a:r>
              <a:rPr lang="en-US" dirty="0" smtClean="0"/>
              <a:t>missing mass reconstruction</a:t>
            </a:r>
          </a:p>
          <a:p>
            <a:pPr>
              <a:lnSpc>
                <a:spcPct val="150000"/>
              </a:lnSpc>
              <a:buSzPct val="60000"/>
              <a:buBlip>
                <a:blip r:embed="rId10"/>
              </a:buBlip>
            </a:pPr>
            <a:r>
              <a:rPr lang="en-US" dirty="0" smtClean="0"/>
              <a:t> Measurement of </a:t>
            </a:r>
            <a:r>
              <a:rPr lang="en-US" dirty="0" err="1" smtClean="0"/>
              <a:t>kaon</a:t>
            </a:r>
            <a:r>
              <a:rPr lang="en-US" dirty="0" smtClean="0"/>
              <a:t> and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momenta</a:t>
            </a:r>
            <a:endParaRPr lang="en-US" dirty="0" smtClean="0"/>
          </a:p>
          <a:p>
            <a:pPr>
              <a:lnSpc>
                <a:spcPct val="150000"/>
              </a:lnSpc>
              <a:buSzPct val="60000"/>
              <a:buBlip>
                <a:blip r:embed="rId10"/>
              </a:buBlip>
            </a:pPr>
            <a:r>
              <a:rPr lang="en-US" dirty="0" smtClean="0"/>
              <a:t> Very light spectrometers to keep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scattering </a:t>
            </a:r>
            <a:r>
              <a:rPr lang="en-US" dirty="0" smtClean="0"/>
              <a:t>as low as possible.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561212" cy="647700"/>
          </a:xfrm>
        </p:spPr>
        <p:txBody>
          <a:bodyPr/>
          <a:lstStyle/>
          <a:p>
            <a:r>
              <a:rPr lang="en-US" dirty="0" smtClean="0"/>
              <a:t>1) Kinematic rejection: </a:t>
            </a:r>
            <a:r>
              <a:rPr lang="en-US" dirty="0" err="1" smtClean="0"/>
              <a:t>Gigatracker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611560" y="764704"/>
            <a:ext cx="4558053" cy="1250880"/>
            <a:chOff x="646400" y="3714752"/>
            <a:chExt cx="4558053" cy="1250880"/>
          </a:xfrm>
        </p:grpSpPr>
        <p:sp>
          <p:nvSpPr>
            <p:cNvPr id="6" name="Line 689"/>
            <p:cNvSpPr>
              <a:spLocks noChangeShapeType="1"/>
            </p:cNvSpPr>
            <p:nvPr/>
          </p:nvSpPr>
          <p:spPr bwMode="auto">
            <a:xfrm>
              <a:off x="785786" y="4113848"/>
              <a:ext cx="1632011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690"/>
            <p:cNvSpPr>
              <a:spLocks noChangeShapeType="1"/>
            </p:cNvSpPr>
            <p:nvPr/>
          </p:nvSpPr>
          <p:spPr bwMode="auto">
            <a:xfrm>
              <a:off x="2406350" y="4109086"/>
              <a:ext cx="356283" cy="483869"/>
            </a:xfrm>
            <a:prstGeom prst="line">
              <a:avLst/>
            </a:prstGeom>
            <a:noFill/>
            <a:ln w="5715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691"/>
            <p:cNvSpPr>
              <a:spLocks noChangeShapeType="1"/>
            </p:cNvSpPr>
            <p:nvPr/>
          </p:nvSpPr>
          <p:spPr bwMode="auto">
            <a:xfrm>
              <a:off x="2762633" y="4592955"/>
              <a:ext cx="932917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692"/>
            <p:cNvSpPr>
              <a:spLocks noChangeShapeType="1"/>
            </p:cNvSpPr>
            <p:nvPr/>
          </p:nvSpPr>
          <p:spPr bwMode="auto">
            <a:xfrm flipH="1">
              <a:off x="3695550" y="4100513"/>
              <a:ext cx="297618" cy="492442"/>
            </a:xfrm>
            <a:prstGeom prst="line">
              <a:avLst/>
            </a:prstGeom>
            <a:noFill/>
            <a:ln w="57150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693"/>
            <p:cNvSpPr>
              <a:spLocks noChangeShapeType="1"/>
            </p:cNvSpPr>
            <p:nvPr/>
          </p:nvSpPr>
          <p:spPr bwMode="auto">
            <a:xfrm>
              <a:off x="3984583" y="4113848"/>
              <a:ext cx="1158921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694"/>
            <p:cNvSpPr>
              <a:spLocks noChangeArrowheads="1"/>
            </p:cNvSpPr>
            <p:nvPr/>
          </p:nvSpPr>
          <p:spPr bwMode="auto">
            <a:xfrm>
              <a:off x="3229092" y="4462463"/>
              <a:ext cx="78697" cy="30289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2" name="Rectangle 695"/>
            <p:cNvSpPr>
              <a:spLocks noChangeArrowheads="1"/>
            </p:cNvSpPr>
            <p:nvPr/>
          </p:nvSpPr>
          <p:spPr bwMode="auto">
            <a:xfrm>
              <a:off x="4904621" y="3957639"/>
              <a:ext cx="78697" cy="30289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3" name="Rectangle 696"/>
            <p:cNvSpPr>
              <a:spLocks noChangeArrowheads="1"/>
            </p:cNvSpPr>
            <p:nvPr/>
          </p:nvSpPr>
          <p:spPr bwMode="auto">
            <a:xfrm>
              <a:off x="989805" y="3957639"/>
              <a:ext cx="78697" cy="30289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" name="Line 697"/>
            <p:cNvSpPr>
              <a:spLocks noChangeShapeType="1"/>
            </p:cNvSpPr>
            <p:nvPr/>
          </p:nvSpPr>
          <p:spPr bwMode="auto">
            <a:xfrm>
              <a:off x="1068502" y="3971927"/>
              <a:ext cx="220351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Line 698"/>
            <p:cNvSpPr>
              <a:spLocks noChangeShapeType="1"/>
            </p:cNvSpPr>
            <p:nvPr/>
          </p:nvSpPr>
          <p:spPr bwMode="auto">
            <a:xfrm>
              <a:off x="3272017" y="3971927"/>
              <a:ext cx="1632604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 Box 699"/>
            <p:cNvSpPr txBox="1">
              <a:spLocks noChangeArrowheads="1"/>
            </p:cNvSpPr>
            <p:nvPr/>
          </p:nvSpPr>
          <p:spPr bwMode="auto">
            <a:xfrm>
              <a:off x="1600026" y="3714752"/>
              <a:ext cx="719814" cy="20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13.2 m</a:t>
              </a:r>
            </a:p>
          </p:txBody>
        </p:sp>
        <p:sp>
          <p:nvSpPr>
            <p:cNvPr id="17" name="Text Box 700"/>
            <p:cNvSpPr txBox="1">
              <a:spLocks noChangeArrowheads="1"/>
            </p:cNvSpPr>
            <p:nvPr/>
          </p:nvSpPr>
          <p:spPr bwMode="auto">
            <a:xfrm>
              <a:off x="4119560" y="3714752"/>
              <a:ext cx="8810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9.6 m</a:t>
              </a:r>
            </a:p>
          </p:txBody>
        </p:sp>
        <p:sp>
          <p:nvSpPr>
            <p:cNvPr id="18" name="Text Box 701"/>
            <p:cNvSpPr txBox="1">
              <a:spLocks noChangeArrowheads="1"/>
            </p:cNvSpPr>
            <p:nvPr/>
          </p:nvSpPr>
          <p:spPr bwMode="auto">
            <a:xfrm rot="16200000">
              <a:off x="1797002" y="4324332"/>
              <a:ext cx="579004" cy="217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60 mm</a:t>
              </a:r>
            </a:p>
          </p:txBody>
        </p:sp>
        <p:sp>
          <p:nvSpPr>
            <p:cNvPr id="19" name="Line 702"/>
            <p:cNvSpPr>
              <a:spLocks noChangeShapeType="1"/>
            </p:cNvSpPr>
            <p:nvPr/>
          </p:nvSpPr>
          <p:spPr bwMode="auto">
            <a:xfrm>
              <a:off x="2216047" y="4113848"/>
              <a:ext cx="0" cy="4752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 Box 703"/>
            <p:cNvSpPr txBox="1">
              <a:spLocks noChangeArrowheads="1"/>
            </p:cNvSpPr>
            <p:nvPr/>
          </p:nvSpPr>
          <p:spPr bwMode="auto">
            <a:xfrm>
              <a:off x="2894272" y="4762500"/>
              <a:ext cx="643237" cy="20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GTK2</a:t>
              </a:r>
            </a:p>
          </p:txBody>
        </p:sp>
        <p:sp>
          <p:nvSpPr>
            <p:cNvPr id="21" name="Text Box 704"/>
            <p:cNvSpPr txBox="1">
              <a:spLocks noChangeArrowheads="1"/>
            </p:cNvSpPr>
            <p:nvPr/>
          </p:nvSpPr>
          <p:spPr bwMode="auto">
            <a:xfrm>
              <a:off x="4561216" y="4259581"/>
              <a:ext cx="643237" cy="20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GTK3</a:t>
              </a:r>
            </a:p>
          </p:txBody>
        </p:sp>
        <p:sp>
          <p:nvSpPr>
            <p:cNvPr id="22" name="Text Box 705"/>
            <p:cNvSpPr txBox="1">
              <a:spLocks noChangeArrowheads="1"/>
            </p:cNvSpPr>
            <p:nvPr/>
          </p:nvSpPr>
          <p:spPr bwMode="auto">
            <a:xfrm>
              <a:off x="646400" y="4260533"/>
              <a:ext cx="614341" cy="20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rPr>
                <a:t>GTK1</a:t>
              </a:r>
            </a:p>
          </p:txBody>
        </p:sp>
        <p:sp>
          <p:nvSpPr>
            <p:cNvPr id="23" name="Line 697"/>
            <p:cNvSpPr>
              <a:spLocks noChangeShapeType="1"/>
            </p:cNvSpPr>
            <p:nvPr/>
          </p:nvSpPr>
          <p:spPr bwMode="auto">
            <a:xfrm>
              <a:off x="2216047" y="4591050"/>
              <a:ext cx="1013045" cy="285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Dot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Line 697"/>
            <p:cNvSpPr>
              <a:spLocks noChangeShapeType="1"/>
            </p:cNvSpPr>
            <p:nvPr/>
          </p:nvSpPr>
          <p:spPr bwMode="auto">
            <a:xfrm rot="5400000" flipV="1">
              <a:off x="3026749" y="4217195"/>
              <a:ext cx="490536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Dot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2343393" y="3820479"/>
              <a:ext cx="1717025" cy="960118"/>
              <a:chOff x="2667000" y="4267200"/>
              <a:chExt cx="1905000" cy="1600200"/>
            </a:xfrm>
          </p:grpSpPr>
          <p:sp>
            <p:nvSpPr>
              <p:cNvPr id="26" name="Isosceles Triangle 53"/>
              <p:cNvSpPr>
                <a:spLocks noChangeArrowheads="1"/>
              </p:cNvSpPr>
              <p:nvPr/>
            </p:nvSpPr>
            <p:spPr bwMode="auto">
              <a:xfrm flipV="1">
                <a:off x="2667000" y="4267200"/>
                <a:ext cx="228600" cy="1447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" name="Isosceles Triangle 55"/>
              <p:cNvSpPr>
                <a:spLocks noChangeArrowheads="1"/>
              </p:cNvSpPr>
              <p:nvPr/>
            </p:nvSpPr>
            <p:spPr bwMode="auto">
              <a:xfrm>
                <a:off x="3048000" y="4419600"/>
                <a:ext cx="228600" cy="1447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8" name="Isosceles Triangle 56"/>
              <p:cNvSpPr>
                <a:spLocks noChangeArrowheads="1"/>
              </p:cNvSpPr>
              <p:nvPr/>
            </p:nvSpPr>
            <p:spPr bwMode="auto">
              <a:xfrm>
                <a:off x="4038600" y="4419600"/>
                <a:ext cx="228600" cy="1447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9" name="Isosceles Triangle 57"/>
              <p:cNvSpPr>
                <a:spLocks noChangeArrowheads="1"/>
              </p:cNvSpPr>
              <p:nvPr/>
            </p:nvSpPr>
            <p:spPr bwMode="auto">
              <a:xfrm flipV="1">
                <a:off x="4343400" y="4343400"/>
                <a:ext cx="228600" cy="1447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</p:grpSp>
      </p:grpSp>
      <p:pic>
        <p:nvPicPr>
          <p:cNvPr id="40" name="Picture 10" descr="Beam_Cross_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3152767" cy="14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magine 54" descr="gt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770483" cy="2376264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683568" y="220486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Momentum reconstruction on high intensity beam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stations </a:t>
            </a:r>
            <a:r>
              <a:rPr lang="en-US" dirty="0" smtClean="0"/>
              <a:t>in an </a:t>
            </a:r>
            <a:r>
              <a:rPr lang="en-US" dirty="0" err="1" smtClean="0"/>
              <a:t>achromath</a:t>
            </a:r>
            <a:r>
              <a:rPr lang="en-US" dirty="0" smtClean="0"/>
              <a:t> dipole system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</a:t>
            </a:r>
            <a:r>
              <a:rPr lang="en-US" dirty="0" smtClean="0"/>
              <a:t> detector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dirty="0" smtClean="0"/>
              <a:t>pixel sensor+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smtClean="0"/>
              <a:t> readout chip (&lt;0.5% X/X</a:t>
            </a:r>
            <a:r>
              <a:rPr lang="en-US" baseline="-25000" dirty="0" smtClean="0"/>
              <a:t>0</a:t>
            </a:r>
            <a:r>
              <a:rPr lang="en-US" dirty="0" smtClean="0"/>
              <a:t> per station)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18000</a:t>
            </a:r>
            <a:r>
              <a:rPr lang="en-US" dirty="0" smtClean="0"/>
              <a:t> pixels,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kHz </a:t>
            </a:r>
            <a:r>
              <a:rPr lang="en-US" dirty="0" smtClean="0"/>
              <a:t>rate per single pixel in the central part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Excellent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resolution </a:t>
            </a:r>
            <a:r>
              <a:rPr lang="en-US" dirty="0" smtClean="0"/>
              <a:t>to match the measurement with the other detectors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&lt;200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dirty="0" smtClean="0"/>
              <a:t> achieved in test beam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83568" y="50851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Cooling system to control the leakage current given by the radiation damage</a:t>
            </a:r>
            <a:r>
              <a:rPr lang="en-US" dirty="0" smtClean="0">
                <a:latin typeface="Arial"/>
                <a:cs typeface="Arial"/>
              </a:rPr>
              <a:t> →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microchannel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cooling  </a:t>
            </a:r>
            <a:r>
              <a:rPr lang="en-US" dirty="0" smtClean="0"/>
              <a:t>or standard cooling in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material vessel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619672" y="5805264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</a:t>
            </a:r>
            <a:r>
              <a:rPr lang="en-US" sz="2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)/P</a:t>
            </a:r>
            <a:r>
              <a:rPr lang="en-US" sz="2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~ 0.2%         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)/(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)~16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m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r>
              <a:rPr lang="en-US" dirty="0" smtClean="0">
                <a:cs typeface="Arial" pitchFamily="34" charset="0"/>
              </a:rPr>
              <a:t>                          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417196" cy="647700"/>
          </a:xfrm>
        </p:spPr>
        <p:txBody>
          <a:bodyPr/>
          <a:lstStyle/>
          <a:p>
            <a:r>
              <a:rPr lang="en-US" dirty="0" smtClean="0"/>
              <a:t>1) Kinematical rejection: Straws tracker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CA5B-D136-405D-9A38-3C69C4F09CD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836613"/>
            <a:ext cx="2774950" cy="2071687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3351212" cy="325596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1560" y="1052736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Spectrometer in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  <a:r>
              <a:rPr lang="en-US" dirty="0" smtClean="0"/>
              <a:t> to decrease MS effects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chambers </a:t>
            </a:r>
            <a:r>
              <a:rPr lang="en-US" dirty="0" smtClean="0"/>
              <a:t>with 4 redundant views each (4 staggered layer per view)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Magnet with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tkick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256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 </a:t>
            </a:r>
            <a:endParaRPr lang="en-US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m</a:t>
            </a:r>
            <a:r>
              <a:rPr lang="en-US" dirty="0" smtClean="0"/>
              <a:t> long straws,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9.6 mm </a:t>
            </a:r>
            <a:r>
              <a:rPr lang="en-US" dirty="0" err="1" smtClean="0"/>
              <a:t>mylar</a:t>
            </a:r>
            <a:r>
              <a:rPr lang="en-US" dirty="0" smtClean="0"/>
              <a:t> tubes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&lt;0.1% X/X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per view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Central “hole” (6 cm radius) for the beam obtained removing straw tubes in the central region </a:t>
            </a:r>
          </a:p>
          <a:p>
            <a:pPr>
              <a:buSzPct val="60000"/>
              <a:buBlip>
                <a:blip r:embed="rId4"/>
              </a:buBlip>
            </a:pPr>
            <a:r>
              <a:rPr lang="en-US" dirty="0" smtClean="0"/>
              <a:t> Full length prototype built and tested in vacuum at SPS@CERN in 2007 and 2010  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9592" y="4221088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</a:t>
            </a:r>
            <a:r>
              <a:rPr lang="en-US" sz="2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)/P</a:t>
            </a:r>
            <a:r>
              <a:rPr lang="en-US" sz="2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~ 0.3%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0.007%*P</a:t>
            </a:r>
            <a:r>
              <a:rPr lang="en-US" sz="2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  <a:sym typeface="Symbol"/>
              </a:rPr>
              <a:t>p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/c)</a:t>
            </a:r>
            <a:endParaRPr lang="en-US" sz="2000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Arial" pitchFamily="34" charset="0"/>
              <a:sym typeface="Symbol"/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</a:t>
            </a: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)/(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)~ 45-15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m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r>
              <a:rPr lang="en-US" dirty="0" smtClean="0">
                <a:cs typeface="Arial" pitchFamily="34" charset="0"/>
              </a:rPr>
              <a:t>                          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7332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Rejection power: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aseline="30000" dirty="0" smtClean="0"/>
              <a:t> </a:t>
            </a:r>
            <a:r>
              <a:rPr lang="en-US" dirty="0" smtClean="0"/>
              <a:t> (K</a:t>
            </a:r>
            <a:r>
              <a:rPr lang="en-US" dirty="0" smtClean="0">
                <a:latin typeface="Helvetica Black"/>
              </a:rPr>
              <a:t>→</a:t>
            </a:r>
            <a:r>
              <a:rPr lang="en-US" dirty="0" smtClean="0">
                <a:latin typeface="Symbol" pitchFamily="18" charset="2"/>
              </a:rPr>
              <a:t>pp</a:t>
            </a:r>
            <a:r>
              <a:rPr lang="en-US" baseline="30000" dirty="0" smtClean="0">
                <a:latin typeface="Helvetica Black"/>
              </a:rPr>
              <a:t>0</a:t>
            </a:r>
            <a:r>
              <a:rPr lang="en-US" dirty="0" smtClean="0">
                <a:latin typeface="Helvetica Black"/>
              </a:rPr>
              <a:t>), </a:t>
            </a:r>
            <a:r>
              <a:rPr lang="en-US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10</a:t>
            </a:r>
            <a:r>
              <a:rPr lang="en-US" baseline="30000" dirty="0" smtClean="0">
                <a:solidFill>
                  <a:srgbClr val="00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5</a:t>
            </a:r>
            <a:r>
              <a:rPr lang="en-US" dirty="0" smtClean="0">
                <a:latin typeface="Helvetica Black"/>
              </a:rPr>
              <a:t> (</a:t>
            </a:r>
            <a:r>
              <a:rPr lang="en-US" dirty="0" err="1" smtClean="0">
                <a:latin typeface="Helvetica Black"/>
              </a:rPr>
              <a:t>K→</a:t>
            </a:r>
            <a:r>
              <a:rPr lang="en-US" dirty="0" err="1" smtClean="0">
                <a:latin typeface="Symbol" pitchFamily="18" charset="2"/>
              </a:rPr>
              <a:t>mn</a:t>
            </a:r>
            <a:r>
              <a:rPr lang="en-US" dirty="0" smtClean="0">
                <a:latin typeface="Symbol" pitchFamily="18" charset="2"/>
              </a:rPr>
              <a:t>)</a:t>
            </a:r>
            <a:endParaRPr lang="en-US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13699</TotalTime>
  <Words>2442</Words>
  <Application>Microsoft Office PowerPoint</Application>
  <PresentationFormat>Presentazione su schermo (4:3)</PresentationFormat>
  <Paragraphs>481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“The NA62 experiment @ CERN”</vt:lpstr>
      <vt:lpstr>Outline</vt:lpstr>
      <vt:lpstr>K+→p+nn in the Standard Model</vt:lpstr>
      <vt:lpstr>K+→p+nn  beyond the SM</vt:lpstr>
      <vt:lpstr>Experimental technique </vt:lpstr>
      <vt:lpstr>Experimental technique</vt:lpstr>
      <vt:lpstr>1) Kinematic rejection</vt:lpstr>
      <vt:lpstr>1) Kinematic rejection: Gigatracker</vt:lpstr>
      <vt:lpstr>1) Kinematical rejection: Straws tracker</vt:lpstr>
      <vt:lpstr>Not kinematically constrained background</vt:lpstr>
      <vt:lpstr>2) Vetos: LAV</vt:lpstr>
      <vt:lpstr>2) Vetos: LKr</vt:lpstr>
      <vt:lpstr>2) Vetos: CHANTI,SAC &amp; IRC</vt:lpstr>
      <vt:lpstr>3) PID: CEDAR</vt:lpstr>
      <vt:lpstr>3) PID: RICH</vt:lpstr>
      <vt:lpstr>3) PID: MUV</vt:lpstr>
      <vt:lpstr>4) Trigger</vt:lpstr>
      <vt:lpstr>4) Trigger</vt:lpstr>
      <vt:lpstr>4) GPU  trigger</vt:lpstr>
      <vt:lpstr>4) GPU trigger</vt:lpstr>
      <vt:lpstr>NA62 sensitivity </vt:lpstr>
      <vt:lpstr>Conclusions</vt:lpstr>
      <vt:lpstr>NA62: work in progress!</vt:lpstr>
      <vt:lpstr>spares</vt:lpstr>
      <vt:lpstr>GPU</vt:lpstr>
      <vt:lpstr>GPU</vt:lpstr>
      <vt:lpstr>GPU resolution</vt:lpstr>
      <vt:lpstr>GPU time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</dc:creator>
  <cp:lastModifiedBy>Gianluca</cp:lastModifiedBy>
  <cp:revision>286</cp:revision>
  <dcterms:created xsi:type="dcterms:W3CDTF">2009-03-03T12:47:20Z</dcterms:created>
  <dcterms:modified xsi:type="dcterms:W3CDTF">2010-12-09T11:13:08Z</dcterms:modified>
</cp:coreProperties>
</file>