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8" r:id="rId6"/>
    <p:sldId id="26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3B993-D034-BD04-EF02-79F724EA51DD}" v="11" dt="2021-04-21T06:13:36.291"/>
    <p1510:client id="{29CAB150-4272-FF39-5670-7325CBBDAB3E}" v="14" dt="2021-04-20T17:15:05.897"/>
    <p1510:client id="{B9F4CFE3-65AD-4DFE-8899-0FB1BA5CCE5B}" v="1733" dt="2021-04-21T11:48:15.127"/>
    <p1510:client id="{CBF85689-47AB-4109-BBF1-8017EDB56404}" v="556" dt="2021-04-20T17:12:37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27252"/>
            <a:ext cx="9144000" cy="1752600"/>
          </a:xfrm>
        </p:spPr>
        <p:txBody>
          <a:bodyPr/>
          <a:lstStyle/>
          <a:p>
            <a:r>
              <a:rPr lang="de-DE" sz="5000" dirty="0">
                <a:cs typeface="Calibri Light"/>
              </a:rPr>
              <a:t>Milestone 2021</a:t>
            </a:r>
            <a:br>
              <a:rPr lang="de-DE" dirty="0">
                <a:cs typeface="Calibri Light"/>
              </a:rPr>
            </a:br>
            <a:r>
              <a:rPr lang="de-DE" sz="4000">
                <a:cs typeface="Calibri Light"/>
              </a:rPr>
              <a:t>INFN – Sezione di Catania</a:t>
            </a:r>
            <a:endParaRPr lang="de-DE" sz="40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8263" y="2825661"/>
            <a:ext cx="10596113" cy="330915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de-DE" dirty="0">
              <a:cs typeface="Calibri"/>
            </a:endParaRPr>
          </a:p>
          <a:p>
            <a:pPr marL="342900" indent="-342900" algn="l">
              <a:lnSpc>
                <a:spcPct val="140000"/>
              </a:lnSpc>
              <a:buChar char="•"/>
            </a:pPr>
            <a:r>
              <a:rPr lang="de-DE" dirty="0">
                <a:ea typeface="+mn-lt"/>
                <a:cs typeface="+mn-lt"/>
              </a:rPr>
              <a:t>Sviluppo di modelli di microdosimetria nell’ambito dell’Advanced example «Radioprotection» applicata a: i) Terapia con protoni e ioni (simulazione di un microdosimetro al diamante mono-stadio e doppio stadio); ii) Terapia medico-nucleare e imaging radiologico con mezzi di contrastoad alto Z (</a:t>
            </a:r>
            <a:r>
              <a:rPr lang="de-DE" b="1" dirty="0">
                <a:solidFill>
                  <a:srgbClr val="FF0000"/>
                </a:solidFill>
                <a:ea typeface="+mn-lt"/>
                <a:cs typeface="+mn-lt"/>
              </a:rPr>
              <a:t>dicembre 2021</a:t>
            </a:r>
            <a:r>
              <a:rPr lang="de-DE" dirty="0">
                <a:ea typeface="+mn-lt"/>
                <a:cs typeface="+mn-lt"/>
              </a:rPr>
              <a:t>).</a:t>
            </a:r>
          </a:p>
          <a:p>
            <a:pPr marL="342900" indent="-342900" algn="l">
              <a:lnSpc>
                <a:spcPct val="140000"/>
              </a:lnSpc>
              <a:buChar char="•"/>
            </a:pPr>
            <a:r>
              <a:rPr lang="de-DE" dirty="0">
                <a:ea typeface="+mn-lt"/>
                <a:cs typeface="+mn-lt"/>
              </a:rPr>
              <a:t>Implementazione di un esempio di applicazione di GEANT4 per dosimetria interna di radionuclidi attraverso l’uso di un modello ellissoidale di target biologici (dicembre 2021).</a:t>
            </a:r>
          </a:p>
          <a:p>
            <a:pPr marL="342900" indent="-342900" algn="l">
              <a:lnSpc>
                <a:spcPct val="140000"/>
              </a:lnSpc>
              <a:buChar char="•"/>
            </a:pPr>
            <a:r>
              <a:rPr lang="de-DE" dirty="0">
                <a:ea typeface="+mn-lt"/>
                <a:cs typeface="+mn-lt"/>
              </a:rPr>
              <a:t>Implementazione in GEANT4 dello studio della propagazione dei fotoni all'interno del Central Detector di JUNO (dicembre 2021).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857273B-FB05-403D-99BB-AB02E7E6669F}"/>
              </a:ext>
            </a:extLst>
          </p:cNvPr>
          <p:cNvCxnSpPr/>
          <p:nvPr/>
        </p:nvCxnSpPr>
        <p:spPr>
          <a:xfrm>
            <a:off x="1210575" y="3446252"/>
            <a:ext cx="10006639" cy="14377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DD00B29-927B-45BC-AEC8-EB9459F69AB1}"/>
              </a:ext>
            </a:extLst>
          </p:cNvPr>
          <p:cNvCxnSpPr>
            <a:cxnSpLocks/>
          </p:cNvCxnSpPr>
          <p:nvPr/>
        </p:nvCxnSpPr>
        <p:spPr>
          <a:xfrm flipV="1">
            <a:off x="1210574" y="3791309"/>
            <a:ext cx="8439507" cy="14377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139C5-94B9-4605-952C-CC18BD83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6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  <a:cs typeface="Calibri Light"/>
              </a:rPr>
              <a:t>Simulation of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diamond microdosimeters 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in the 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Radioprotection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 advanced example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2B328-8D77-4705-B8B3-FFED6819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13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1800" dirty="0">
              <a:cs typeface="Calibri"/>
            </a:endParaRPr>
          </a:p>
          <a:p>
            <a:r>
              <a:rPr lang="en-GB" sz="2000" b="1" dirty="0">
                <a:solidFill>
                  <a:srgbClr val="002060"/>
                </a:solidFill>
                <a:cs typeface="Calibri"/>
              </a:rPr>
              <a:t>Diamond </a:t>
            </a:r>
            <a:r>
              <a:rPr lang="en-GB" sz="2000" b="1" dirty="0" err="1">
                <a:solidFill>
                  <a:srgbClr val="002060"/>
                </a:solidFill>
                <a:cs typeface="Calibri"/>
              </a:rPr>
              <a:t>microdosimetry</a:t>
            </a:r>
            <a:r>
              <a:rPr lang="en-GB" sz="20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>
                <a:cs typeface="Calibri"/>
              </a:rPr>
              <a:t>considered as an alternative to more established silicon detectors:</a:t>
            </a:r>
          </a:p>
          <a:p>
            <a:pPr lvl="1"/>
            <a:r>
              <a:rPr lang="en-GB" sz="1800" b="1" dirty="0">
                <a:cs typeface="Calibri"/>
              </a:rPr>
              <a:t>Large bandgap </a:t>
            </a:r>
            <a:r>
              <a:rPr lang="en-GB" sz="1800" dirty="0">
                <a:cs typeface="Calibri"/>
              </a:rPr>
              <a:t>and </a:t>
            </a:r>
            <a:r>
              <a:rPr lang="en-GB" sz="1800" b="1" dirty="0">
                <a:cs typeface="Calibri"/>
              </a:rPr>
              <a:t>smaller leakage current </a:t>
            </a:r>
          </a:p>
          <a:p>
            <a:pPr lvl="1"/>
            <a:r>
              <a:rPr lang="en-GB" sz="1800" dirty="0">
                <a:cs typeface="Calibri"/>
              </a:rPr>
              <a:t>High carrier mobility allowing for </a:t>
            </a:r>
            <a:r>
              <a:rPr lang="en-GB" sz="1800" b="1" dirty="0">
                <a:cs typeface="Calibri"/>
              </a:rPr>
              <a:t>fast response</a:t>
            </a:r>
          </a:p>
          <a:p>
            <a:pPr lvl="1"/>
            <a:r>
              <a:rPr lang="en-GB" sz="1800" dirty="0">
                <a:cs typeface="Calibri"/>
              </a:rPr>
              <a:t>Large breakdown field and </a:t>
            </a:r>
            <a:r>
              <a:rPr lang="en-GB" sz="1800" b="1" dirty="0">
                <a:cs typeface="Calibri"/>
              </a:rPr>
              <a:t>high radiation hardness</a:t>
            </a:r>
          </a:p>
          <a:p>
            <a:pPr lvl="1"/>
            <a:r>
              <a:rPr lang="en-GB" sz="1800" dirty="0">
                <a:cs typeface="Calibri"/>
              </a:rPr>
              <a:t>Fairly </a:t>
            </a:r>
            <a:r>
              <a:rPr lang="en-GB" sz="1800" b="1" dirty="0">
                <a:cs typeface="Calibri"/>
              </a:rPr>
              <a:t>tissue-equivalent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002060"/>
                </a:solidFill>
                <a:cs typeface="Calibri"/>
                <a:sym typeface="Wingdings" panose="05000000000000000000" pitchFamily="2" charset="2"/>
              </a:rPr>
              <a:t>attractive for radiobiology and medical applications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 </a:t>
            </a:r>
          </a:p>
          <a:p>
            <a:r>
              <a:rPr lang="en-GB" sz="1800" dirty="0">
                <a:cs typeface="Calibri"/>
              </a:rPr>
              <a:t>Simulated detector:</a:t>
            </a:r>
          </a:p>
          <a:p>
            <a:pPr lvl="1"/>
            <a:r>
              <a:rPr lang="en-GB" sz="1800" b="1" dirty="0">
                <a:solidFill>
                  <a:srgbClr val="002060"/>
                </a:solidFill>
                <a:cs typeface="Calibri"/>
              </a:rPr>
              <a:t>CVD </a:t>
            </a:r>
            <a:r>
              <a:rPr lang="en-GB" sz="1800" dirty="0">
                <a:cs typeface="Calibri"/>
              </a:rPr>
              <a:t>(Chemical Vapour Deposition)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diamond </a:t>
            </a:r>
            <a:r>
              <a:rPr lang="en-GB" sz="1800" b="1" dirty="0" err="1">
                <a:solidFill>
                  <a:srgbClr val="002060"/>
                </a:solidFill>
                <a:cs typeface="Calibri"/>
              </a:rPr>
              <a:t>microdosimeters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1800" dirty="0">
                <a:cs typeface="Calibri"/>
              </a:rPr>
              <a:t>realized by University of Rome “Tor </a:t>
            </a:r>
            <a:r>
              <a:rPr lang="en-GB" sz="1800" dirty="0" err="1">
                <a:cs typeface="Calibri"/>
              </a:rPr>
              <a:t>Vergata</a:t>
            </a:r>
            <a:r>
              <a:rPr lang="en-GB" sz="1800" dirty="0">
                <a:cs typeface="Calibri"/>
              </a:rPr>
              <a:t>” 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dirty="0">
                <a:cs typeface="Calibri"/>
              </a:rPr>
              <a:t>agreement with the Producers in the framework of a scientific collaboration for including the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microdiamonds simulation in the Radioprotection </a:t>
            </a:r>
            <a:r>
              <a:rPr lang="en-GB" sz="1800" dirty="0">
                <a:cs typeface="Calibri"/>
              </a:rPr>
              <a:t>advanced example publicly distributed</a:t>
            </a:r>
          </a:p>
          <a:p>
            <a:pPr lvl="1"/>
            <a:r>
              <a:rPr lang="en-GB" sz="1800" dirty="0">
                <a:cs typeface="Calibri"/>
              </a:rPr>
              <a:t>Collaboration with University of Surrey for the detector simulation and the experimental activities and for cross-comparisons of simulated vs experimental data: two PhD students (J. Magini and G. Parisi) supervised by G. Schettino and F. Romano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dirty="0">
                <a:cs typeface="Calibri"/>
              </a:rPr>
              <a:t>a set of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single</a:t>
            </a:r>
            <a:r>
              <a:rPr lang="en-GB" sz="1800" dirty="0">
                <a:cs typeface="Calibri"/>
              </a:rPr>
              <a:t> and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double-stage microdiamonds </a:t>
            </a:r>
            <a:r>
              <a:rPr lang="en-GB" sz="1800" dirty="0">
                <a:cs typeface="Calibri"/>
              </a:rPr>
              <a:t>designed and realized, based on our requirement</a:t>
            </a:r>
          </a:p>
          <a:p>
            <a:pPr lvl="1"/>
            <a:endParaRPr lang="en-GB" sz="1400" dirty="0">
              <a:cs typeface="Calibri"/>
            </a:endParaRPr>
          </a:p>
          <a:p>
            <a:pPr lvl="1"/>
            <a:endParaRPr lang="it-IT" sz="1400" dirty="0">
              <a:cs typeface="Calibri"/>
            </a:endParaRPr>
          </a:p>
          <a:p>
            <a:endParaRPr lang="it-IT" sz="1800" dirty="0">
              <a:cs typeface="Calibri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4127F6E-A92C-4EB7-A70D-F84E9E74F587}"/>
              </a:ext>
            </a:extLst>
          </p:cNvPr>
          <p:cNvSpPr txBox="1">
            <a:spLocks/>
          </p:cNvSpPr>
          <p:nvPr/>
        </p:nvSpPr>
        <p:spPr>
          <a:xfrm>
            <a:off x="838200" y="1353866"/>
            <a:ext cx="10515600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Backgrund and detector description: </a:t>
            </a:r>
          </a:p>
        </p:txBody>
      </p:sp>
    </p:spTree>
    <p:extLst>
      <p:ext uri="{BB962C8B-B14F-4D97-AF65-F5344CB8AC3E}">
        <p14:creationId xmlns:p14="http://schemas.microsoft.com/office/powerpoint/2010/main" val="383001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139C5-94B9-4605-952C-CC18BD83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6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  <a:cs typeface="Calibri Light"/>
              </a:rPr>
              <a:t>Simulation of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diamond microdosimeters 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in the 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Radioprotection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 advanced example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2B328-8D77-4705-B8B3-FFED6819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823"/>
            <a:ext cx="10515600" cy="20704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it-IT" sz="1800" dirty="0">
              <a:cs typeface="Calibri"/>
            </a:endParaRPr>
          </a:p>
          <a:p>
            <a:r>
              <a:rPr lang="en-GB" sz="1800" dirty="0"/>
              <a:t>Well-defined confinement of the response within the sensitive volume with a good uniformity of charge collection efficiency</a:t>
            </a:r>
          </a:p>
          <a:p>
            <a:r>
              <a:rPr lang="en-GB" sz="1800" dirty="0"/>
              <a:t>Linear response on a wide range of incident particle LET  </a:t>
            </a:r>
          </a:p>
          <a:p>
            <a:r>
              <a:rPr lang="it-IT" sz="1800" dirty="0">
                <a:cs typeface="Calibri"/>
              </a:rPr>
              <a:t>Two prototypes investigated and simulated (</a:t>
            </a:r>
            <a:r>
              <a:rPr lang="it-IT" sz="1800" b="1" dirty="0">
                <a:solidFill>
                  <a:srgbClr val="002060"/>
                </a:solidFill>
                <a:cs typeface="Calibri"/>
              </a:rPr>
              <a:t>1</a:t>
            </a:r>
            <a:r>
              <a:rPr lang="it-IT" sz="1800" dirty="0">
                <a:cs typeface="Calibri"/>
              </a:rPr>
              <a:t> and </a:t>
            </a:r>
            <a:r>
              <a:rPr lang="it-IT" sz="1800" b="1" dirty="0">
                <a:solidFill>
                  <a:srgbClr val="002060"/>
                </a:solidFill>
                <a:cs typeface="Calibri"/>
              </a:rPr>
              <a:t>10 </a:t>
            </a:r>
            <a:r>
              <a:rPr lang="en-GB" sz="1800" b="1" dirty="0" err="1">
                <a:solidFill>
                  <a:srgbClr val="002060"/>
                </a:solidFill>
                <a:cs typeface="Calibri"/>
              </a:rPr>
              <a:t>μm</a:t>
            </a:r>
            <a:r>
              <a:rPr lang="it-IT" sz="18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sz="1800" dirty="0">
                <a:cs typeface="Calibri"/>
              </a:rPr>
              <a:t>thick)</a:t>
            </a:r>
          </a:p>
          <a:p>
            <a:r>
              <a:rPr lang="it-IT" sz="1800" dirty="0">
                <a:cs typeface="Calibri"/>
              </a:rPr>
              <a:t>Different areas realized and simulated</a:t>
            </a:r>
            <a:r>
              <a:rPr lang="it-IT" sz="1800" b="1" dirty="0">
                <a:solidFill>
                  <a:srgbClr val="002060"/>
                </a:solidFill>
                <a:cs typeface="Calibri"/>
              </a:rPr>
              <a:t>: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50x50, 100x100, 200x200 and 300x300, μm</a:t>
            </a:r>
            <a:r>
              <a:rPr lang="en-GB" sz="1800" b="1" baseline="30000" dirty="0">
                <a:solidFill>
                  <a:srgbClr val="002060"/>
                </a:solidFill>
                <a:cs typeface="Calibri"/>
              </a:rPr>
              <a:t>2</a:t>
            </a:r>
            <a:r>
              <a:rPr lang="en-GB" sz="1800" dirty="0">
                <a:cs typeface="Calibri"/>
              </a:rPr>
              <a:t>.</a:t>
            </a:r>
            <a:endParaRPr lang="it-IT" sz="1800" dirty="0">
              <a:cs typeface="Calibri"/>
            </a:endParaRPr>
          </a:p>
          <a:p>
            <a:endParaRPr lang="it-IT" sz="1800" dirty="0">
              <a:cs typeface="Calibri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4127F6E-A92C-4EB7-A70D-F84E9E74F587}"/>
              </a:ext>
            </a:extLst>
          </p:cNvPr>
          <p:cNvSpPr txBox="1">
            <a:spLocks/>
          </p:cNvSpPr>
          <p:nvPr/>
        </p:nvSpPr>
        <p:spPr>
          <a:xfrm>
            <a:off x="838200" y="1353866"/>
            <a:ext cx="10515600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Microdosimeter details: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B4F30-D002-4939-A00A-8D569E5A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41" y="4392311"/>
            <a:ext cx="4090988" cy="208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835B6-B338-42B5-B605-BFF7D2F3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54" y="4209960"/>
            <a:ext cx="2828101" cy="22678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DDBE670-110F-4220-AFA5-495AC4C929ED}"/>
              </a:ext>
            </a:extLst>
          </p:cNvPr>
          <p:cNvSpPr/>
          <p:nvPr/>
        </p:nvSpPr>
        <p:spPr>
          <a:xfrm>
            <a:off x="2575932" y="4683512"/>
            <a:ext cx="1326995" cy="107051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BE88C3-C2AC-4045-B80A-11D7C368D9E6}"/>
              </a:ext>
            </a:extLst>
          </p:cNvPr>
          <p:cNvSpPr/>
          <p:nvPr/>
        </p:nvSpPr>
        <p:spPr>
          <a:xfrm>
            <a:off x="3635298" y="4063383"/>
            <a:ext cx="2520175" cy="564373"/>
          </a:xfrm>
          <a:custGeom>
            <a:avLst/>
            <a:gdLst>
              <a:gd name="connsiteX0" fmla="*/ 0 w 2520175"/>
              <a:gd name="connsiteY0" fmla="*/ 564373 h 564373"/>
              <a:gd name="connsiteX1" fmla="*/ 836341 w 2520175"/>
              <a:gd name="connsiteY1" fmla="*/ 29115 h 564373"/>
              <a:gd name="connsiteX2" fmla="*/ 1895707 w 2520175"/>
              <a:gd name="connsiteY2" fmla="*/ 96022 h 564373"/>
              <a:gd name="connsiteX3" fmla="*/ 2520175 w 2520175"/>
              <a:gd name="connsiteY3" fmla="*/ 307895 h 56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75" h="564373">
                <a:moveTo>
                  <a:pt x="0" y="564373"/>
                </a:moveTo>
                <a:cubicBezTo>
                  <a:pt x="260195" y="335773"/>
                  <a:pt x="520390" y="107173"/>
                  <a:pt x="836341" y="29115"/>
                </a:cubicBezTo>
                <a:cubicBezTo>
                  <a:pt x="1152292" y="-48943"/>
                  <a:pt x="1615068" y="49559"/>
                  <a:pt x="1895707" y="96022"/>
                </a:cubicBezTo>
                <a:cubicBezTo>
                  <a:pt x="2176346" y="142485"/>
                  <a:pt x="2348260" y="225190"/>
                  <a:pt x="2520175" y="307895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6538B-50F4-4FD7-8676-2A1D6FE7005D}"/>
              </a:ext>
            </a:extLst>
          </p:cNvPr>
          <p:cNvSpPr/>
          <p:nvPr/>
        </p:nvSpPr>
        <p:spPr>
          <a:xfrm>
            <a:off x="7628444" y="4379022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cs typeface="Calibri"/>
              </a:rPr>
              <a:t>50</a:t>
            </a:r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762432-0220-4841-A4BB-E7DA64CBDA83}"/>
              </a:ext>
            </a:extLst>
          </p:cNvPr>
          <p:cNvSpPr/>
          <p:nvPr/>
        </p:nvSpPr>
        <p:spPr>
          <a:xfrm>
            <a:off x="7749506" y="4778675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cs typeface="Calibri"/>
              </a:rPr>
              <a:t>300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F705EF-9495-438D-9FEC-07A30FDE3527}"/>
              </a:ext>
            </a:extLst>
          </p:cNvPr>
          <p:cNvSpPr/>
          <p:nvPr/>
        </p:nvSpPr>
        <p:spPr>
          <a:xfrm>
            <a:off x="7749506" y="5286291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cs typeface="Calibri"/>
              </a:rPr>
              <a:t>100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3ECC90-5AAB-4F89-9E85-D30BDEE86E39}"/>
              </a:ext>
            </a:extLst>
          </p:cNvPr>
          <p:cNvSpPr/>
          <p:nvPr/>
        </p:nvSpPr>
        <p:spPr>
          <a:xfrm>
            <a:off x="7801604" y="5685944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cs typeface="Calibri"/>
              </a:rPr>
              <a:t>200</a:t>
            </a:r>
            <a:endParaRPr lang="en-GB" sz="1600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89D2B616-EBC9-485C-BF3E-148239DD5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7302" y="5286291"/>
            <a:ext cx="26406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05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C. Verona et al., Journal of Applied Physics, vol. 118, 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C. Verona et al., Radiation Measurements, vol. 110, 2018.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3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E088DC16-514B-4AE7-921E-E60FE7E0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6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  <a:cs typeface="Calibri Light"/>
              </a:rPr>
              <a:t>Simulation of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diamond microdosimeters 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in the 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Radioprotection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 advanced example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DD45CD1-F9D6-4E7B-9F8E-AFD2CABAF23C}"/>
              </a:ext>
            </a:extLst>
          </p:cNvPr>
          <p:cNvSpPr txBox="1">
            <a:spLocks/>
          </p:cNvSpPr>
          <p:nvPr/>
        </p:nvSpPr>
        <p:spPr>
          <a:xfrm>
            <a:off x="838200" y="1353866"/>
            <a:ext cx="10515600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Microdosimeter simulation: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EC2328EC-8614-4F76-A5CC-303B50A62812}"/>
              </a:ext>
            </a:extLst>
          </p:cNvPr>
          <p:cNvSpPr txBox="1">
            <a:spLocks/>
          </p:cNvSpPr>
          <p:nvPr/>
        </p:nvSpPr>
        <p:spPr>
          <a:xfrm>
            <a:off x="838200" y="1786822"/>
            <a:ext cx="10898688" cy="257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cs typeface="Calibri"/>
            </a:endParaRPr>
          </a:p>
          <a:p>
            <a:r>
              <a:rPr lang="en-GB" sz="1800" dirty="0">
                <a:cs typeface="Calibri"/>
                <a:sym typeface="Wingdings" panose="05000000000000000000" pitchFamily="2" charset="2"/>
              </a:rPr>
              <a:t>INFN Section of Catania sharing the responsibility of the Radioprotection advanced example with the University of Wollongong since 2020  Responsible developers: S. Guatelli (UOW) and F. Romano (INFN)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Simulation of the diamond </a:t>
            </a:r>
            <a:r>
              <a:rPr lang="en-GB" sz="1800" dirty="0" err="1">
                <a:cs typeface="Calibri"/>
              </a:rPr>
              <a:t>microdosimeters</a:t>
            </a:r>
            <a:r>
              <a:rPr lang="en-GB" sz="1800" dirty="0">
                <a:cs typeface="Calibri"/>
              </a:rPr>
              <a:t> (full geometry implementation, including contacts, non-sensitive layers, etc…) inside the Radioprotection example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33CC33"/>
                </a:solidFill>
                <a:cs typeface="Calibri"/>
                <a:sym typeface="Wingdings" panose="05000000000000000000" pitchFamily="2" charset="2"/>
              </a:rPr>
              <a:t>completed</a:t>
            </a:r>
          </a:p>
          <a:p>
            <a:r>
              <a:rPr lang="en-GB" sz="1800" dirty="0">
                <a:cs typeface="Calibri"/>
                <a:sym typeface="Wingdings" panose="05000000000000000000" pitchFamily="2" charset="2"/>
              </a:rPr>
              <a:t>Implementation of simple macro commands for easy management of the geometrical configuration from Users:</a:t>
            </a:r>
          </a:p>
          <a:p>
            <a:pPr lvl="1"/>
            <a:r>
              <a:rPr lang="en-GB" sz="1600" dirty="0">
                <a:cs typeface="Calibri"/>
                <a:sym typeface="Wingdings" panose="05000000000000000000" pitchFamily="2" charset="2"/>
              </a:rPr>
              <a:t>Possibility of changing geometrical parameters run-time for investigating the response  </a:t>
            </a:r>
            <a:r>
              <a:rPr lang="en-GB" sz="1600" b="1" dirty="0">
                <a:solidFill>
                  <a:srgbClr val="33CC33"/>
                </a:solidFill>
                <a:cs typeface="Calibri"/>
                <a:sym typeface="Wingdings" panose="05000000000000000000" pitchFamily="2" charset="2"/>
              </a:rPr>
              <a:t>completed/</a:t>
            </a:r>
            <a:r>
              <a:rPr lang="en-GB" sz="1600" b="1" dirty="0">
                <a:solidFill>
                  <a:srgbClr val="CCCC00"/>
                </a:solidFill>
                <a:cs typeface="Calibri"/>
                <a:sym typeface="Wingdings" panose="05000000000000000000" pitchFamily="2" charset="2"/>
              </a:rPr>
              <a:t> in progress </a:t>
            </a:r>
            <a:endParaRPr lang="en-GB" sz="1600" b="1" dirty="0">
              <a:solidFill>
                <a:srgbClr val="33CC33"/>
              </a:solidFill>
              <a:cs typeface="Calibri"/>
              <a:sym typeface="Wingdings" panose="05000000000000000000" pitchFamily="2" charset="2"/>
            </a:endParaRPr>
          </a:p>
          <a:p>
            <a:pPr lvl="1"/>
            <a:r>
              <a:rPr lang="en-GB" sz="1600" dirty="0">
                <a:cs typeface="Calibri"/>
                <a:sym typeface="Wingdings" panose="05000000000000000000" pitchFamily="2" charset="2"/>
              </a:rPr>
              <a:t>Possibility of changing the different simulated </a:t>
            </a:r>
            <a:r>
              <a:rPr lang="en-GB" sz="1600" dirty="0" err="1">
                <a:cs typeface="Calibri"/>
                <a:sym typeface="Wingdings" panose="05000000000000000000" pitchFamily="2" charset="2"/>
              </a:rPr>
              <a:t>microdosimeters</a:t>
            </a:r>
            <a:r>
              <a:rPr lang="en-GB" sz="1600" dirty="0">
                <a:cs typeface="Calibri"/>
                <a:sym typeface="Wingdings" panose="05000000000000000000" pitchFamily="2" charset="2"/>
              </a:rPr>
              <a:t> (</a:t>
            </a:r>
            <a:r>
              <a:rPr lang="en-GB" sz="1600" dirty="0" err="1">
                <a:cs typeface="Calibri"/>
                <a:sym typeface="Wingdings" panose="05000000000000000000" pitchFamily="2" charset="2"/>
              </a:rPr>
              <a:t>Silcon</a:t>
            </a:r>
            <a:r>
              <a:rPr lang="en-GB" sz="1600" dirty="0">
                <a:cs typeface="Calibri"/>
                <a:sym typeface="Wingdings" panose="05000000000000000000" pitchFamily="2" charset="2"/>
              </a:rPr>
              <a:t> vs microdiamond) via  </a:t>
            </a:r>
            <a:r>
              <a:rPr lang="en-GB" sz="1600" b="1" dirty="0">
                <a:solidFill>
                  <a:srgbClr val="33CC33"/>
                </a:solidFill>
                <a:cs typeface="Calibri"/>
                <a:sym typeface="Wingdings" panose="05000000000000000000" pitchFamily="2" charset="2"/>
              </a:rPr>
              <a:t>completed</a:t>
            </a:r>
            <a:endParaRPr lang="it-IT" sz="1600" b="1" dirty="0">
              <a:solidFill>
                <a:srgbClr val="33CC33"/>
              </a:solidFill>
              <a:cs typeface="Calibri"/>
            </a:endParaRPr>
          </a:p>
          <a:p>
            <a:endParaRPr lang="it-IT" sz="1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0AA7D4-A14C-4539-86B4-BDF0C066C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70" y="4388216"/>
            <a:ext cx="3899359" cy="2146664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89E70962-C78C-4906-8C77-2853E8F8164B}"/>
              </a:ext>
            </a:extLst>
          </p:cNvPr>
          <p:cNvSpPr txBox="1">
            <a:spLocks/>
          </p:cNvSpPr>
          <p:nvPr/>
        </p:nvSpPr>
        <p:spPr>
          <a:xfrm>
            <a:off x="838199" y="4126326"/>
            <a:ext cx="6823553" cy="2533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Publication of the first version in the Geant4 release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33CC33"/>
                </a:solidFill>
                <a:cs typeface="Calibri"/>
                <a:sym typeface="Wingdings" panose="05000000000000000000" pitchFamily="2" charset="2"/>
              </a:rPr>
              <a:t>completed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 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Cross-comparison with experimental data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CCCC00"/>
                </a:solidFill>
                <a:cs typeface="Calibri"/>
                <a:sym typeface="Wingdings" panose="05000000000000000000" pitchFamily="2" charset="2"/>
              </a:rPr>
              <a:t>in progress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(Dec 2021?)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Simulation of double-stage microdiamond for particle identification (crucial for proton and ion therapy)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CCCC00"/>
                </a:solidFill>
                <a:cs typeface="Calibri"/>
                <a:sym typeface="Wingdings" panose="05000000000000000000" pitchFamily="2" charset="2"/>
              </a:rPr>
              <a:t>in progress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(Dec 2021)</a:t>
            </a:r>
            <a:r>
              <a:rPr lang="en-GB" sz="1800" dirty="0">
                <a:cs typeface="Calibri"/>
              </a:rPr>
              <a:t> </a:t>
            </a:r>
          </a:p>
          <a:p>
            <a:r>
              <a:rPr lang="en-GB" sz="1800" dirty="0">
                <a:cs typeface="Calibri"/>
              </a:rPr>
              <a:t>Python scripts for </a:t>
            </a:r>
            <a:r>
              <a:rPr lang="en-GB" sz="1800" dirty="0" err="1">
                <a:cs typeface="Calibri"/>
              </a:rPr>
              <a:t>microdosimetric</a:t>
            </a:r>
            <a:r>
              <a:rPr lang="en-GB" sz="1800" dirty="0">
                <a:cs typeface="Calibri"/>
              </a:rPr>
              <a:t> spectra and data analysis (first version) </a:t>
            </a:r>
            <a:r>
              <a:rPr lang="en-GB" sz="18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GB" sz="1800" b="1" dirty="0">
                <a:solidFill>
                  <a:srgbClr val="CCCC00"/>
                </a:solidFill>
                <a:cs typeface="Calibri"/>
                <a:sym typeface="Wingdings" panose="05000000000000000000" pitchFamily="2" charset="2"/>
              </a:rPr>
              <a:t>in progress</a:t>
            </a:r>
            <a:endParaRPr lang="it-IT" sz="1800" b="1" dirty="0">
              <a:solidFill>
                <a:srgbClr val="CCCC00"/>
              </a:solidFill>
              <a:cs typeface="Calibri"/>
            </a:endParaRPr>
          </a:p>
          <a:p>
            <a:endParaRPr lang="it-IT" sz="1800" dirty="0">
              <a:cs typeface="Calibri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175A82D-5821-4025-8E07-98B03F712860}"/>
              </a:ext>
            </a:extLst>
          </p:cNvPr>
          <p:cNvSpPr txBox="1">
            <a:spLocks/>
          </p:cNvSpPr>
          <p:nvPr/>
        </p:nvSpPr>
        <p:spPr>
          <a:xfrm>
            <a:off x="7184491" y="6421398"/>
            <a:ext cx="3296613" cy="436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/>
              <a:t>Diamond microdosimeters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DCB3445-00E5-4A76-940E-F214E448D66B}"/>
              </a:ext>
            </a:extLst>
          </p:cNvPr>
          <p:cNvSpPr txBox="1">
            <a:spLocks/>
          </p:cNvSpPr>
          <p:nvPr/>
        </p:nvSpPr>
        <p:spPr>
          <a:xfrm>
            <a:off x="9411830" y="6441839"/>
            <a:ext cx="3296613" cy="436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/>
              <a:t>Silicon microdosimeters</a:t>
            </a:r>
          </a:p>
        </p:txBody>
      </p:sp>
    </p:spTree>
    <p:extLst>
      <p:ext uri="{BB962C8B-B14F-4D97-AF65-F5344CB8AC3E}">
        <p14:creationId xmlns:p14="http://schemas.microsoft.com/office/powerpoint/2010/main" val="391064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E088DC16-514B-4AE7-921E-E60FE7E0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6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  <a:cs typeface="Calibri Light"/>
              </a:rPr>
              <a:t>Simulation of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diamond microdosimeters 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in the  </a:t>
            </a:r>
            <a:r>
              <a:rPr lang="it-IT" sz="3600" b="1" dirty="0">
                <a:solidFill>
                  <a:srgbClr val="002060"/>
                </a:solidFill>
                <a:cs typeface="Calibri Light"/>
              </a:rPr>
              <a:t>Radioprotection</a:t>
            </a:r>
            <a:r>
              <a:rPr lang="it-IT" sz="3600" dirty="0">
                <a:solidFill>
                  <a:srgbClr val="002060"/>
                </a:solidFill>
                <a:cs typeface="Calibri Light"/>
              </a:rPr>
              <a:t> advanced example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DD45CD1-F9D6-4E7B-9F8E-AFD2CABAF23C}"/>
              </a:ext>
            </a:extLst>
          </p:cNvPr>
          <p:cNvSpPr txBox="1">
            <a:spLocks/>
          </p:cNvSpPr>
          <p:nvPr/>
        </p:nvSpPr>
        <p:spPr>
          <a:xfrm>
            <a:off x="838200" y="1353866"/>
            <a:ext cx="10515600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Example of simulation results: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9ACAB-4539-4EB2-BF66-36E21C5A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6" y="2679429"/>
            <a:ext cx="4375802" cy="3289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6E883C-16D1-41B8-B708-CDDDB1C4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212" y="2687188"/>
            <a:ext cx="4375802" cy="3281851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328F046C-32AE-4882-BCB6-B38AD4D95C80}"/>
              </a:ext>
            </a:extLst>
          </p:cNvPr>
          <p:cNvSpPr txBox="1">
            <a:spLocks/>
          </p:cNvSpPr>
          <p:nvPr/>
        </p:nvSpPr>
        <p:spPr>
          <a:xfrm>
            <a:off x="1965720" y="6054958"/>
            <a:ext cx="3296613" cy="436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>
                <a:cs typeface="Calibri"/>
              </a:rPr>
              <a:t>1 </a:t>
            </a:r>
            <a:r>
              <a:rPr lang="en-GB" sz="1400" dirty="0" err="1">
                <a:cs typeface="Calibri"/>
              </a:rPr>
              <a:t>μm</a:t>
            </a:r>
            <a:r>
              <a:rPr lang="it-IT" sz="1400" dirty="0">
                <a:cs typeface="Calibri"/>
              </a:rPr>
              <a:t> thick microdiamond</a:t>
            </a:r>
            <a:endParaRPr lang="it-IT" sz="140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88A0CF3-29C9-4CA2-909D-3B9AC47BA305}"/>
              </a:ext>
            </a:extLst>
          </p:cNvPr>
          <p:cNvSpPr txBox="1">
            <a:spLocks/>
          </p:cNvSpPr>
          <p:nvPr/>
        </p:nvSpPr>
        <p:spPr>
          <a:xfrm>
            <a:off x="7418467" y="6054958"/>
            <a:ext cx="3296613" cy="436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>
                <a:cs typeface="Calibri"/>
              </a:rPr>
              <a:t>10 </a:t>
            </a:r>
            <a:r>
              <a:rPr lang="en-GB" sz="1400" dirty="0" err="1">
                <a:cs typeface="Calibri"/>
              </a:rPr>
              <a:t>μm</a:t>
            </a:r>
            <a:r>
              <a:rPr lang="it-IT" sz="1400" dirty="0">
                <a:cs typeface="Calibri"/>
              </a:rPr>
              <a:t> thick microdiamond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4436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E088DC16-514B-4AE7-921E-E60FE7E0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60"/>
            <a:ext cx="10515600" cy="58272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002060"/>
                </a:solidFill>
                <a:cs typeface="Calibri Light"/>
              </a:rPr>
              <a:t>Preliminary plan for 2022 (to be further refined)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DD45CD1-F9D6-4E7B-9F8E-AFD2CABAF23C}"/>
              </a:ext>
            </a:extLst>
          </p:cNvPr>
          <p:cNvSpPr txBox="1">
            <a:spLocks/>
          </p:cNvSpPr>
          <p:nvPr/>
        </p:nvSpPr>
        <p:spPr>
          <a:xfrm>
            <a:off x="838199" y="1353866"/>
            <a:ext cx="10710797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ym typeface="Wingdings" panose="05000000000000000000" pitchFamily="2" charset="2"/>
              </a:rPr>
              <a:t>Microdosimetry</a:t>
            </a:r>
            <a:r>
              <a:rPr lang="en-GB" sz="2800" dirty="0">
                <a:sym typeface="Wingdings" panose="05000000000000000000" pitchFamily="2" charset="2"/>
              </a:rPr>
              <a:t> simulations in the Radioprotection advanced example:</a:t>
            </a:r>
            <a:endParaRPr lang="it-IT" sz="2800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EC2328EC-8614-4F76-A5CC-303B50A62812}"/>
              </a:ext>
            </a:extLst>
          </p:cNvPr>
          <p:cNvSpPr txBox="1">
            <a:spLocks/>
          </p:cNvSpPr>
          <p:nvPr/>
        </p:nvSpPr>
        <p:spPr>
          <a:xfrm>
            <a:off x="838200" y="1786822"/>
            <a:ext cx="10898688" cy="24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Python scripts for </a:t>
            </a:r>
            <a:r>
              <a:rPr lang="en-GB" sz="1800" dirty="0" err="1">
                <a:cs typeface="Calibri"/>
              </a:rPr>
              <a:t>microdosimetric</a:t>
            </a:r>
            <a:r>
              <a:rPr lang="en-GB" sz="1800" dirty="0">
                <a:cs typeface="Calibri"/>
              </a:rPr>
              <a:t> spectra and data analysis (advanced version)</a:t>
            </a:r>
          </a:p>
          <a:p>
            <a:r>
              <a:rPr lang="en-GB" sz="1800" dirty="0">
                <a:cs typeface="Calibri"/>
              </a:rPr>
              <a:t>Simulation of a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mini-TEPC</a:t>
            </a:r>
            <a:r>
              <a:rPr lang="en-GB" sz="1800" dirty="0">
                <a:cs typeface="Calibri"/>
              </a:rPr>
              <a:t> (tissue equivalent proportional counter) </a:t>
            </a:r>
            <a:r>
              <a:rPr lang="en-GB" sz="1800" dirty="0" err="1">
                <a:cs typeface="Calibri"/>
              </a:rPr>
              <a:t>microdosimeter</a:t>
            </a:r>
            <a:r>
              <a:rPr lang="en-GB" sz="1800" dirty="0">
                <a:cs typeface="Calibri"/>
              </a:rPr>
              <a:t>, which is one of the most consolidated technology for </a:t>
            </a:r>
            <a:r>
              <a:rPr lang="en-GB" sz="1800" dirty="0" err="1">
                <a:cs typeface="Calibri"/>
              </a:rPr>
              <a:t>microdosimetry</a:t>
            </a:r>
            <a:endParaRPr lang="en-GB" sz="1800" dirty="0">
              <a:cs typeface="Calibri"/>
            </a:endParaRPr>
          </a:p>
          <a:p>
            <a:pPr lvl="1"/>
            <a:r>
              <a:rPr lang="en-GB" sz="1600" dirty="0">
                <a:cs typeface="Calibri"/>
              </a:rPr>
              <a:t>Agreement with the technology producers at INFN </a:t>
            </a:r>
            <a:r>
              <a:rPr lang="en-GB" sz="1600" dirty="0" err="1">
                <a:cs typeface="Calibri"/>
              </a:rPr>
              <a:t>Legnaro</a:t>
            </a:r>
            <a:r>
              <a:rPr lang="en-GB" sz="1600" dirty="0">
                <a:cs typeface="Calibri"/>
              </a:rPr>
              <a:t> Laboratories, in the framework of a scientific collaboration, for the implementation of the mini-TEPC simulation inside the Radioprotection advanced example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cs typeface="Calibri"/>
              </a:rPr>
              <a:t>Estimation of uncertainties through Monte Carlo simulations using Radioprotection for clinical translation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cs typeface="Calibri"/>
              </a:rPr>
              <a:t>Radioprotection example as a 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general purpose application for </a:t>
            </a:r>
            <a:r>
              <a:rPr lang="en-GB" sz="1800" b="1" dirty="0" err="1">
                <a:solidFill>
                  <a:srgbClr val="002060"/>
                </a:solidFill>
                <a:cs typeface="Calibri"/>
              </a:rPr>
              <a:t>microdosimetry</a:t>
            </a:r>
            <a:r>
              <a:rPr lang="en-GB" sz="18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1800" dirty="0">
                <a:solidFill>
                  <a:prstClr val="black"/>
                </a:solidFill>
                <a:cs typeface="Calibri"/>
              </a:rPr>
              <a:t>studies in different fields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>
              <a:cs typeface="Calibri"/>
            </a:endParaRPr>
          </a:p>
          <a:p>
            <a:endParaRPr lang="en-GB" sz="1800" dirty="0">
              <a:cs typeface="Calibri"/>
            </a:endParaRPr>
          </a:p>
          <a:p>
            <a:endParaRPr lang="it-IT" sz="1800" dirty="0">
              <a:cs typeface="Calibri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B99F4DF-0E26-4C4F-87AE-656CE99DB7EB}"/>
              </a:ext>
            </a:extLst>
          </p:cNvPr>
          <p:cNvSpPr txBox="1">
            <a:spLocks/>
          </p:cNvSpPr>
          <p:nvPr/>
        </p:nvSpPr>
        <p:spPr>
          <a:xfrm>
            <a:off x="838200" y="4154634"/>
            <a:ext cx="10515600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ym typeface="Wingdings" panose="05000000000000000000" pitchFamily="2" charset="2"/>
              </a:rPr>
              <a:t>IORT-therapy advanced example simulations</a:t>
            </a:r>
            <a:r>
              <a:rPr lang="it-IT" sz="2800" dirty="0"/>
              <a:t>: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F1FF26F-2A1A-4B3A-AD08-E35AA996BC0F}"/>
              </a:ext>
            </a:extLst>
          </p:cNvPr>
          <p:cNvSpPr txBox="1">
            <a:spLocks/>
          </p:cNvSpPr>
          <p:nvPr/>
        </p:nvSpPr>
        <p:spPr>
          <a:xfrm>
            <a:off x="838200" y="4542985"/>
            <a:ext cx="10898688" cy="2078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Previously developed by IBFM-CNR LATO (</a:t>
            </a:r>
            <a:r>
              <a:rPr lang="en-GB" sz="1800" dirty="0" err="1">
                <a:cs typeface="Calibri"/>
              </a:rPr>
              <a:t>Cefalu</a:t>
            </a:r>
            <a:r>
              <a:rPr lang="en-GB" sz="1800" dirty="0">
                <a:cs typeface="Calibri"/>
              </a:rPr>
              <a:t>’)</a:t>
            </a:r>
          </a:p>
          <a:p>
            <a:r>
              <a:rPr lang="en-GB" sz="1800" dirty="0">
                <a:cs typeface="Calibri"/>
                <a:sym typeface="Wingdings" panose="05000000000000000000" pitchFamily="2" charset="2"/>
              </a:rPr>
              <a:t>INFN Section of Catania responsible of the example since 2021  Responsible developer: F. Romano</a:t>
            </a:r>
          </a:p>
          <a:p>
            <a:r>
              <a:rPr lang="en-GB" sz="1800" dirty="0">
                <a:cs typeface="Calibri"/>
                <a:sym typeface="Wingdings" panose="05000000000000000000" pitchFamily="2" charset="2"/>
              </a:rPr>
              <a:t>Maintenance and update of the IORT-therapy advanced example:</a:t>
            </a:r>
          </a:p>
          <a:p>
            <a:pPr lvl="1"/>
            <a:r>
              <a:rPr lang="en-GB" sz="1600" dirty="0">
                <a:cs typeface="Calibri"/>
                <a:sym typeface="Wingdings" panose="05000000000000000000" pitchFamily="2" charset="2"/>
              </a:rPr>
              <a:t>Adaptation of the IORT-therapy example for FLASH radiotherapy studies  simulation of the modified machine</a:t>
            </a:r>
          </a:p>
          <a:p>
            <a:pPr lvl="1"/>
            <a:r>
              <a:rPr lang="en-GB" sz="1600" dirty="0">
                <a:cs typeface="Calibri"/>
                <a:sym typeface="Wingdings" panose="05000000000000000000" pitchFamily="2" charset="2"/>
              </a:rPr>
              <a:t>Modification for the simulation of FLASH electron beams by dedicated accelerators for FLASH Radiotherapy</a:t>
            </a:r>
          </a:p>
          <a:p>
            <a:endParaRPr lang="en-GB" sz="1800" dirty="0">
              <a:cs typeface="Calibri"/>
              <a:sym typeface="Wingdings" panose="05000000000000000000" pitchFamily="2" charset="2"/>
            </a:endParaRPr>
          </a:p>
          <a:p>
            <a:endParaRPr lang="en-GB" sz="1800" dirty="0">
              <a:cs typeface="Calibri"/>
              <a:sym typeface="Wingdings" panose="05000000000000000000" pitchFamily="2" charset="2"/>
            </a:endParaRPr>
          </a:p>
          <a:p>
            <a:endParaRPr lang="en-GB" sz="1800" dirty="0">
              <a:cs typeface="Calibri"/>
            </a:endParaRPr>
          </a:p>
          <a:p>
            <a:endParaRPr lang="it-IT" sz="1800" dirty="0">
              <a:cs typeface="Calibri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9632292-F7DE-43DC-BFE4-C5785643A328}"/>
              </a:ext>
            </a:extLst>
          </p:cNvPr>
          <p:cNvSpPr txBox="1">
            <a:spLocks/>
          </p:cNvSpPr>
          <p:nvPr/>
        </p:nvSpPr>
        <p:spPr>
          <a:xfrm>
            <a:off x="838198" y="682225"/>
            <a:ext cx="10710797" cy="102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ym typeface="Wingdings" panose="05000000000000000000" pitchFamily="2" charset="2"/>
              </a:rPr>
              <a:t>Coordination of the Geant4 Advanced example WG (Coord.: S. Guatelli, Dep. Coord.: F. Romano) and general maintenance of the examples.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067237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771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Tema di Office</vt:lpstr>
      <vt:lpstr>Milestone 2021 INFN – Sezione di Catania</vt:lpstr>
      <vt:lpstr>Simulation of diamond microdosimeters in the  Radioprotection advanced example</vt:lpstr>
      <vt:lpstr>Simulation of diamond microdosimeters in the  Radioprotection advanced example</vt:lpstr>
      <vt:lpstr>Simulation of diamond microdosimeters in the  Radioprotection advanced example</vt:lpstr>
      <vt:lpstr>Simulation of diamond microdosimeters in the  Radioprotection advanced example</vt:lpstr>
      <vt:lpstr>Preliminary plan for 2022 (to be further refined)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Romano</dc:creator>
  <cp:lastModifiedBy>Francesco</cp:lastModifiedBy>
  <cp:revision>90</cp:revision>
  <dcterms:created xsi:type="dcterms:W3CDTF">2021-04-20T07:52:30Z</dcterms:created>
  <dcterms:modified xsi:type="dcterms:W3CDTF">2021-04-21T11:51:03Z</dcterms:modified>
</cp:coreProperties>
</file>