
<file path=[Content_Types].xml><?xml version="1.0" encoding="utf-8"?>
<Types xmlns="http://schemas.openxmlformats.org/package/2006/content-types">
  <Override PartName="/ppt/slideMasters/slideMaster1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87.xml" ContentType="application/vnd.openxmlformats-officedocument.presentationml.slideLayout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9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88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Default Extension="gif" ContentType="image/gif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8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Layouts/slideLayout9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31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Default Extension="rels" ContentType="application/vnd.openxmlformats-package.relationships+xml"/>
  <Override PartName="/ppt/slides/slide26.xml" ContentType="application/vnd.openxmlformats-officedocument.presentationml.slide+xml"/>
  <Override PartName="/ppt/slideLayouts/slideLayout85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1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3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  <p:sldMasterId id="2147483734" r:id="rId7"/>
    <p:sldMasterId id="2147483746" r:id="rId8"/>
    <p:sldMasterId id="2147483758" r:id="rId9"/>
    <p:sldMasterId id="2147483770" r:id="rId10"/>
    <p:sldMasterId id="2147483783" r:id="rId11"/>
    <p:sldMasterId id="2147483795" r:id="rId12"/>
  </p:sldMasterIdLst>
  <p:notesMasterIdLst>
    <p:notesMasterId r:id="rId51"/>
  </p:notesMasterIdLst>
  <p:sldIdLst>
    <p:sldId id="257" r:id="rId13"/>
    <p:sldId id="269" r:id="rId14"/>
    <p:sldId id="273" r:id="rId15"/>
    <p:sldId id="275" r:id="rId16"/>
    <p:sldId id="308" r:id="rId17"/>
    <p:sldId id="278" r:id="rId18"/>
    <p:sldId id="280" r:id="rId19"/>
    <p:sldId id="281" r:id="rId20"/>
    <p:sldId id="274" r:id="rId21"/>
    <p:sldId id="261" r:id="rId22"/>
    <p:sldId id="263" r:id="rId23"/>
    <p:sldId id="267" r:id="rId24"/>
    <p:sldId id="277" r:id="rId25"/>
    <p:sldId id="26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4" r:id="rId35"/>
    <p:sldId id="295" r:id="rId36"/>
    <p:sldId id="296" r:id="rId37"/>
    <p:sldId id="297" r:id="rId38"/>
    <p:sldId id="299" r:id="rId39"/>
    <p:sldId id="300" r:id="rId40"/>
    <p:sldId id="302" r:id="rId41"/>
    <p:sldId id="271" r:id="rId42"/>
    <p:sldId id="304" r:id="rId43"/>
    <p:sldId id="311" r:id="rId44"/>
    <p:sldId id="309" r:id="rId45"/>
    <p:sldId id="310" r:id="rId46"/>
    <p:sldId id="312" r:id="rId47"/>
    <p:sldId id="313" r:id="rId48"/>
    <p:sldId id="305" r:id="rId49"/>
    <p:sldId id="306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0099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0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50" Type="http://schemas.openxmlformats.org/officeDocument/2006/relationships/slide" Target="slides/slide38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73DF-CD29-450D-A21C-2C85D45F429B}" type="datetimeFigureOut">
              <a:rPr lang="it-IT" smtClean="0"/>
              <a:pPr/>
              <a:t>5/24/10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B1303-E0F2-4076-A88C-6244F83919C7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Pig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714380"/>
          </a:xfrm>
          <a:ln>
            <a:noFill/>
          </a:ln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881578"/>
          </a:xfrm>
          <a:noFill/>
          <a:ln>
            <a:noFill/>
          </a:ln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 sz="2400">
                <a:solidFill>
                  <a:schemeClr val="bg1"/>
                </a:solidFill>
                <a:latin typeface="+mn-lt"/>
              </a:defRPr>
            </a:lvl2pPr>
            <a:lvl3pPr>
              <a:defRPr sz="200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5720" y="6429396"/>
            <a:ext cx="2357454" cy="285752"/>
          </a:xfrm>
          <a:noFill/>
          <a:ln/>
        </p:spPr>
        <p:txBody>
          <a:bodyPr/>
          <a:lstStyle>
            <a:lvl1pPr>
              <a:defRPr sz="1200" b="1">
                <a:solidFill>
                  <a:srgbClr val="FFFF00"/>
                </a:solidFill>
              </a:defRPr>
            </a:lvl1pPr>
          </a:lstStyle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76532" y="6429396"/>
            <a:ext cx="4038608" cy="285752"/>
          </a:xfrm>
          <a:ln/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b="1" dirty="0" smtClean="0"/>
              <a:t>Pigi Paolucci </a:t>
            </a:r>
            <a:r>
              <a:rPr lang="it-IT" dirty="0" smtClean="0"/>
              <a:t>(INFN Sezione di Napoli)</a:t>
            </a: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104" y="6367506"/>
            <a:ext cx="457176" cy="347642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Immagine 6" descr="infn-trasp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58082" y="6215082"/>
            <a:ext cx="527400" cy="500066"/>
          </a:xfrm>
          <a:prstGeom prst="rect">
            <a:avLst/>
          </a:prstGeom>
        </p:spPr>
      </p:pic>
      <p:pic>
        <p:nvPicPr>
          <p:cNvPr id="1026" name="Picture 2" descr="C:\Program Files\Microsoft Office\MEDIA\OFFICE12\Lines\BD21303_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928670"/>
            <a:ext cx="4743450" cy="2095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43174" y="6248400"/>
            <a:ext cx="4286280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Pigi Paolucci (INFN Sezione di Napoli)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9586" y="6248400"/>
            <a:ext cx="528614" cy="457200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2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lo stile del </a:t>
            </a:r>
            <a:r>
              <a:rPr lang="en-US" dirty="0" err="1" smtClean="0"/>
              <a:t>titolo</a:t>
            </a:r>
            <a:r>
              <a:rPr lang="en-US" dirty="0" smtClean="0"/>
              <a:t>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499BD01E-DA75-4620-97DF-DD53FB49D629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0" y="1"/>
            <a:ext cx="9143999" cy="928670"/>
          </a:xfrm>
          <a:prstGeom prst="rect">
            <a:avLst/>
          </a:prstGeom>
          <a:solidFill>
            <a:srgbClr val="4162A5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715436" cy="518637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14282" y="6476999"/>
            <a:ext cx="2133600" cy="274320"/>
          </a:xfrm>
          <a:prstGeom prst="rect">
            <a:avLst/>
          </a:prstGeom>
          <a:solidFill>
            <a:schemeClr val="bg1"/>
          </a:solidFill>
        </p:spPr>
        <p:txBody>
          <a:bodyPr vert="horz" lIns="109728" rIns="45720" bIns="0" rtlCol="0" anchor="b"/>
          <a:lstStyle>
            <a:lvl1pPr algn="l" eaLnBrk="1" latinLnBrk="0" hangingPunct="1">
              <a:defRPr kumimoji="0" sz="1100">
                <a:solidFill>
                  <a:srgbClr val="4162A5"/>
                </a:solidFill>
              </a:defRPr>
            </a:lvl1pPr>
          </a:lstStyle>
          <a:p>
            <a:pPr>
              <a:defRPr/>
            </a:pPr>
            <a:r>
              <a:rPr lang="it-IT" smtClean="0"/>
              <a:t>Il WEB ed LHC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002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it-IT" smtClean="0"/>
              <a:t>Pigi Paolucci (INFN Sezione di Napoli)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0C98BC42-1558-43E0-B805-ACF9BE0920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0" y="1"/>
            <a:ext cx="9143999" cy="928670"/>
          </a:xfrm>
          <a:prstGeom prst="rect">
            <a:avLst/>
          </a:prstGeom>
          <a:solidFill>
            <a:srgbClr val="4162A5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715436" cy="518637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14282" y="6476999"/>
            <a:ext cx="2133600" cy="274320"/>
          </a:xfrm>
          <a:prstGeom prst="rect">
            <a:avLst/>
          </a:prstGeom>
          <a:solidFill>
            <a:schemeClr val="bg1"/>
          </a:solidFill>
        </p:spPr>
        <p:txBody>
          <a:bodyPr vert="horz" lIns="109728" rIns="45720" bIns="0" rtlCol="0" anchor="b"/>
          <a:lstStyle>
            <a:lvl1pPr algn="l" eaLnBrk="1" latinLnBrk="0" hangingPunct="1">
              <a:defRPr kumimoji="0" sz="1100">
                <a:solidFill>
                  <a:srgbClr val="4162A5"/>
                </a:solidFill>
              </a:defRPr>
            </a:lvl1pPr>
          </a:lstStyle>
          <a:p>
            <a:pPr>
              <a:defRPr/>
            </a:pPr>
            <a:r>
              <a:rPr lang="it-IT" smtClean="0"/>
              <a:t>Il WEB ed LHC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002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it-IT" smtClean="0"/>
              <a:t>Pigi Paolucci (INFN Sezione di Napoli)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0C98BC42-1558-43E0-B805-ACF9BE0920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56F9084-C826-437D-A2D7-07718F969EB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1CA86-7D92-4EF4-B7B1-2E8E3081FB8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Pigi Paolucci 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7569-00C4-44C1-ADE1-25DAB8728BE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>
            <a:off x="0" y="1"/>
            <a:ext cx="9143999" cy="928670"/>
          </a:xfrm>
          <a:prstGeom prst="rect">
            <a:avLst/>
          </a:prstGeom>
          <a:solidFill>
            <a:srgbClr val="4162A5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4282" y="1214422"/>
            <a:ext cx="8715436" cy="518637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14282" y="6476999"/>
            <a:ext cx="2133600" cy="274320"/>
          </a:xfrm>
          <a:prstGeom prst="rect">
            <a:avLst/>
          </a:prstGeom>
          <a:solidFill>
            <a:schemeClr val="bg1"/>
          </a:solidFill>
        </p:spPr>
        <p:txBody>
          <a:bodyPr vert="horz" lIns="109728" rIns="45720" bIns="0" rtlCol="0" anchor="b"/>
          <a:lstStyle>
            <a:lvl1pPr algn="l" eaLnBrk="1" latinLnBrk="0" hangingPunct="1">
              <a:defRPr kumimoji="0" sz="1100">
                <a:solidFill>
                  <a:srgbClr val="4162A5"/>
                </a:solidFill>
              </a:defRPr>
            </a:lvl1pPr>
          </a:lstStyle>
          <a:p>
            <a:pPr>
              <a:defRPr/>
            </a:pPr>
            <a:r>
              <a:rPr lang="it-IT" smtClean="0"/>
              <a:t>Il WEB ed LHC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5002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10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it-IT" smtClean="0"/>
              <a:t>Pigi Paolucci (INFN Sezione di Napoli)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0C98BC42-1558-43E0-B805-ACF9BE0920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r>
              <a:rPr lang="it-IT" smtClean="0"/>
              <a:t>Il WEB ed LHC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lang="it-IT" smtClean="0"/>
              <a:t>Pigi Paolucci (INFN Sezione di Napoli)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B56F9084-C826-437D-A2D7-07718F969EB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Relationship Id="rId3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web.cern.ch/public/en/LHC/LHC-en.html" TargetMode="External"/><Relationship Id="rId4" Type="http://schemas.openxmlformats.org/officeDocument/2006/relationships/hyperlink" Target="http://cms.web.cern.ch/cms/" TargetMode="External"/><Relationship Id="rId5" Type="http://schemas.openxmlformats.org/officeDocument/2006/relationships/hyperlink" Target="http://cms.web.cern.ch/atlas" TargetMode="External"/><Relationship Id="rId6" Type="http://schemas.openxmlformats.org/officeDocument/2006/relationships/hyperlink" Target="http://web.infn.it/cm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rn.ch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lhc-machine-outreach.web.cern.ch/lhc-machine-outreach/blog-2008.htm" TargetMode="External"/><Relationship Id="rId4" Type="http://schemas.openxmlformats.org/officeDocument/2006/relationships/hyperlink" Target="http://www.atlas.ch/multimedia/html-nc/built-in-one-minute.html" TargetMode="External"/><Relationship Id="rId5" Type="http://schemas.openxmlformats.org/officeDocument/2006/relationships/hyperlink" Target="http://www.astrieparticelle.it/it/home.html" TargetMode="External"/><Relationship Id="rId6" Type="http://schemas.openxmlformats.org/officeDocument/2006/relationships/hyperlink" Target="http://cms.web.cern.ch/cms/Media/Publications/CMStimes/2007/04_30/index.html" TargetMode="External"/><Relationship Id="rId7" Type="http://schemas.openxmlformats.org/officeDocument/2006/relationships/hyperlink" Target="http://edition.cnn.com/2010/TECH/science/03/30/large.hadron.collider/index.html?iref=allsearch" TargetMode="External"/><Relationship Id="rId8" Type="http://schemas.openxmlformats.org/officeDocument/2006/relationships/hyperlink" Target="http://www.bbc.co.uk/programmes/b00dccnr" TargetMode="External"/><Relationship Id="rId9" Type="http://schemas.openxmlformats.org/officeDocument/2006/relationships/image" Target="../media/image43.jpeg"/><Relationship Id="rId1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ms.web.cern.ch/cms/News/e-commentary/cms-e-commentary10.ht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ogo_google_l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285860"/>
            <a:ext cx="3528055" cy="13363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1285884"/>
          </a:xfrm>
          <a:noFill/>
        </p:spPr>
        <p:txBody>
          <a:bodyPr/>
          <a:lstStyle/>
          <a:p>
            <a:r>
              <a:rPr lang="it-IT" sz="6600" dirty="0" smtClean="0">
                <a:solidFill>
                  <a:schemeClr val="bg1"/>
                </a:solidFill>
              </a:rPr>
              <a:t>Il WEB ed LHC</a:t>
            </a:r>
            <a:endParaRPr lang="it-IT" sz="66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7158" y="2857496"/>
            <a:ext cx="8501122" cy="1928826"/>
          </a:xfrm>
        </p:spPr>
        <p:txBody>
          <a:bodyPr/>
          <a:lstStyle/>
          <a:p>
            <a:r>
              <a:rPr lang="it-IT" sz="4000" dirty="0" smtClean="0">
                <a:solidFill>
                  <a:srgbClr val="FFFF00"/>
                </a:solidFill>
              </a:rPr>
              <a:t>Come la nascita e l’evoluzione di Internet e del WEB ha influenzato il mondo della “nostra” ricerca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27470" y="5312647"/>
            <a:ext cx="38876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2400" b="1" dirty="0" smtClean="0">
                <a:ln w="50800"/>
                <a:solidFill>
                  <a:schemeClr val="bg1"/>
                </a:solidFill>
              </a:rPr>
              <a:t>Pigi Paolucci</a:t>
            </a:r>
          </a:p>
          <a:p>
            <a:pPr algn="ctr"/>
            <a:r>
              <a:rPr lang="it-IT" sz="2400" b="1" cap="none" spc="0" dirty="0" smtClean="0">
                <a:ln w="50800"/>
                <a:solidFill>
                  <a:srgbClr val="FFC000"/>
                </a:solidFill>
                <a:effectLst/>
              </a:rPr>
              <a:t>I.N.F.N. Sezione di Napoli</a:t>
            </a:r>
            <a:endParaRPr lang="it-IT" sz="2400" b="1" cap="none" spc="0" dirty="0">
              <a:ln w="50800"/>
              <a:solidFill>
                <a:srgbClr val="FFC000"/>
              </a:solidFill>
              <a:effectLst/>
            </a:endParaRPr>
          </a:p>
        </p:txBody>
      </p:sp>
      <p:pic>
        <p:nvPicPr>
          <p:cNvPr id="5" name="Immagine 4" descr="Human_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285860"/>
            <a:ext cx="2278054" cy="132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714380"/>
          </a:xfrm>
        </p:spPr>
        <p:txBody>
          <a:bodyPr/>
          <a:lstStyle/>
          <a:p>
            <a:r>
              <a:rPr lang="it-IT" dirty="0" smtClean="0"/>
              <a:t>Le </a:t>
            </a:r>
            <a:r>
              <a:rPr lang="it-IT" dirty="0" err="1" smtClean="0"/>
              <a:t>reti……</a:t>
            </a:r>
            <a:r>
              <a:rPr lang="it-IT" dirty="0" smtClean="0"/>
              <a:t>“militari”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85720" y="1333504"/>
            <a:ext cx="8572560" cy="48815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 smtClean="0"/>
              <a:t>Negli anni 60 la società americana vive un periodo difficile basato nel contrastare la supremazia sovietica nel settore militare e spaziale.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Per questo motivo </a:t>
            </a:r>
            <a:r>
              <a:rPr lang="it-IT" sz="2400" dirty="0" smtClean="0">
                <a:solidFill>
                  <a:srgbClr val="FFFF00"/>
                </a:solidFill>
              </a:rPr>
              <a:t>fiumi di denaro </a:t>
            </a:r>
            <a:r>
              <a:rPr lang="it-IT" sz="2400" dirty="0" smtClean="0"/>
              <a:t>vennero stanziati per la “riscossa” della ricerca scientifica, militare e spaziale.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FFFF00"/>
                </a:solidFill>
              </a:rPr>
              <a:t>Progetto </a:t>
            </a:r>
            <a:r>
              <a:rPr lang="it-IT" sz="2400" b="1" dirty="0" err="1" smtClean="0">
                <a:solidFill>
                  <a:srgbClr val="FFFF00"/>
                </a:solidFill>
              </a:rPr>
              <a:t>Advanced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err="1" smtClean="0">
                <a:solidFill>
                  <a:srgbClr val="FFFF00"/>
                </a:solidFill>
              </a:rPr>
              <a:t>Research</a:t>
            </a:r>
            <a:r>
              <a:rPr lang="it-IT" sz="2400" b="1" dirty="0" smtClean="0">
                <a:solidFill>
                  <a:srgbClr val="FFFF00"/>
                </a:solidFill>
              </a:rPr>
              <a:t> Project </a:t>
            </a:r>
            <a:r>
              <a:rPr lang="it-IT" sz="2400" b="1" dirty="0" err="1" smtClean="0">
                <a:solidFill>
                  <a:srgbClr val="FFFF00"/>
                </a:solidFill>
              </a:rPr>
              <a:t>Agency</a:t>
            </a:r>
            <a:r>
              <a:rPr lang="it-IT" sz="2400" b="1" dirty="0" smtClean="0">
                <a:solidFill>
                  <a:srgbClr val="FFFF00"/>
                </a:solidFill>
              </a:rPr>
              <a:t> (</a:t>
            </a:r>
            <a:r>
              <a:rPr lang="it-IT" sz="2400" b="1" dirty="0" smtClean="0">
                <a:solidFill>
                  <a:srgbClr val="FF0000"/>
                </a:solidFill>
              </a:rPr>
              <a:t>ARPA</a:t>
            </a:r>
            <a:r>
              <a:rPr lang="it-IT" sz="2400" b="1" dirty="0" smtClean="0">
                <a:solidFill>
                  <a:srgbClr val="FFFF00"/>
                </a:solidFill>
              </a:rPr>
              <a:t>),</a:t>
            </a:r>
            <a:r>
              <a:rPr lang="it-IT" sz="2400" dirty="0" smtClean="0">
                <a:solidFill>
                  <a:srgbClr val="FFFF00"/>
                </a:solidFill>
              </a:rPr>
              <a:t> con il compito di coordinare e finanziare le ricerche scientifiche con finalità militari.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Viene così avviato il progetto di un gigantesco </a:t>
            </a:r>
            <a:r>
              <a:rPr lang="it-IT" sz="2400" b="1" dirty="0" smtClean="0">
                <a:solidFill>
                  <a:srgbClr val="FFFF00"/>
                </a:solidFill>
              </a:rPr>
              <a:t>“network” per la trasmissione dati </a:t>
            </a:r>
            <a:r>
              <a:rPr lang="it-IT" sz="2400" dirty="0" smtClean="0"/>
              <a:t>finalizzata al coordinamento delle forze di </a:t>
            </a:r>
            <a:r>
              <a:rPr lang="it-IT" sz="2400" dirty="0" smtClean="0">
                <a:solidFill>
                  <a:srgbClr val="FFC000"/>
                </a:solidFill>
              </a:rPr>
              <a:t>terra, mare ed aria</a:t>
            </a:r>
            <a:r>
              <a:rPr lang="it-IT" sz="2400" dirty="0" smtClean="0"/>
              <a:t>.  </a:t>
            </a:r>
            <a:endParaRPr lang="it-IT" sz="24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/>
              <a:t>Pigi Paolucci </a:t>
            </a:r>
            <a:r>
              <a:rPr lang="it-IT" dirty="0" smtClean="0"/>
              <a:t>(INFN Sezione di Napoli)</a:t>
            </a:r>
            <a:endParaRPr lang="it-IT" dirty="0"/>
          </a:p>
        </p:txBody>
      </p:sp>
      <p:pic>
        <p:nvPicPr>
          <p:cNvPr id="9" name="Immagine 8" descr="Oct22BethlehemTan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122" y="142852"/>
            <a:ext cx="1629076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714380"/>
          </a:xfrm>
        </p:spPr>
        <p:txBody>
          <a:bodyPr/>
          <a:lstStyle/>
          <a:p>
            <a:r>
              <a:rPr lang="it-IT" dirty="0" smtClean="0"/>
              <a:t>La prima rete: “</a:t>
            </a:r>
            <a:r>
              <a:rPr lang="it-IT" dirty="0" err="1" smtClean="0"/>
              <a:t>ARPAnet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1406" y="1214422"/>
            <a:ext cx="6929486" cy="4881578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it-IT" dirty="0" smtClean="0"/>
              <a:t>Nel </a:t>
            </a:r>
            <a:r>
              <a:rPr lang="it-IT" dirty="0" smtClean="0">
                <a:solidFill>
                  <a:srgbClr val="FFC000"/>
                </a:solidFill>
              </a:rPr>
              <a:t>1969</a:t>
            </a:r>
            <a:r>
              <a:rPr lang="it-IT" dirty="0" smtClean="0"/>
              <a:t> nasce </a:t>
            </a:r>
            <a:r>
              <a:rPr lang="it-IT" b="1" dirty="0" err="1" smtClean="0">
                <a:solidFill>
                  <a:srgbClr val="FFFF00"/>
                </a:solidFill>
              </a:rPr>
              <a:t>ARPAnet</a:t>
            </a:r>
            <a:r>
              <a:rPr lang="it-IT" dirty="0" smtClean="0"/>
              <a:t>, in collaborazione con 4 Università :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it-IT" sz="2000" dirty="0" smtClean="0"/>
              <a:t>la </a:t>
            </a:r>
            <a:r>
              <a:rPr lang="it-IT" sz="2000" i="1" dirty="0" smtClean="0"/>
              <a:t>UCLA</a:t>
            </a:r>
            <a:r>
              <a:rPr lang="it-IT" sz="2000" dirty="0" smtClean="0"/>
              <a:t> (Università di Los Angeles),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it-IT" sz="2000" dirty="0" smtClean="0"/>
              <a:t>la </a:t>
            </a:r>
            <a:r>
              <a:rPr lang="it-IT" sz="2000" i="1" dirty="0" smtClean="0"/>
              <a:t>UCSB</a:t>
            </a:r>
            <a:r>
              <a:rPr lang="it-IT" sz="2000" dirty="0" smtClean="0"/>
              <a:t> (Università di Santa Barbara),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it-IT" sz="2000" dirty="0" smtClean="0"/>
              <a:t>l’Università dello Utah 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it-IT" sz="2000" dirty="0" smtClean="0"/>
              <a:t>e lo </a:t>
            </a:r>
            <a:r>
              <a:rPr lang="it-IT" sz="2000" i="1" dirty="0" smtClean="0"/>
              <a:t>Stanford </a:t>
            </a:r>
            <a:r>
              <a:rPr lang="it-IT" sz="2000" i="1" dirty="0" err="1" smtClean="0"/>
              <a:t>Research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Institute</a:t>
            </a:r>
            <a:endParaRPr lang="it-IT" sz="2000" i="1" dirty="0" smtClean="0"/>
          </a:p>
          <a:p>
            <a:pPr marL="0" lvl="0" indent="0">
              <a:defRPr/>
            </a:pPr>
            <a:endParaRPr lang="it-IT" sz="2400" i="1" dirty="0" smtClean="0"/>
          </a:p>
          <a:p>
            <a:pPr marL="0" indent="0">
              <a:buNone/>
              <a:defRPr/>
            </a:pP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4 calcolatori collegati a  50 </a:t>
            </a:r>
            <a:r>
              <a:rPr lang="it-IT" sz="2400" b="1" dirty="0" err="1" smtClean="0">
                <a:solidFill>
                  <a:srgbClr val="FFFF00"/>
                </a:solidFill>
                <a:latin typeface="Comic Sans MS" pitchFamily="66" charset="0"/>
              </a:rPr>
              <a:t>Kbps</a:t>
            </a: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 !</a:t>
            </a:r>
          </a:p>
          <a:p>
            <a:pPr marL="0" indent="0">
              <a:buNone/>
              <a:defRPr/>
            </a:pPr>
            <a:endParaRPr lang="it-IT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indent="0">
              <a:buBlip>
                <a:blip r:embed="rId2"/>
              </a:buBlip>
              <a:defRPr/>
            </a:pPr>
            <a:r>
              <a:rPr lang="it-IT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Il 25 luglio 1973 ARPANET trasmette</a:t>
            </a:r>
          </a:p>
          <a:p>
            <a:pPr marL="0" indent="0">
              <a:buNone/>
              <a:defRPr/>
            </a:pPr>
            <a:r>
              <a:rPr lang="it-IT" sz="2400" b="1" dirty="0" smtClean="0">
                <a:solidFill>
                  <a:srgbClr val="FFC000"/>
                </a:solidFill>
                <a:latin typeface="Comic Sans MS" pitchFamily="66" charset="0"/>
              </a:rPr>
              <a:t>il primo pacchetto dati. </a:t>
            </a:r>
          </a:p>
          <a:p>
            <a:pPr marL="0" lvl="0" indent="0">
              <a:buNone/>
              <a:defRPr/>
            </a:pPr>
            <a:endParaRPr lang="it-IT" sz="2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/>
              <a:t>Pigi Paolucci </a:t>
            </a:r>
            <a:r>
              <a:rPr lang="it-IT" dirty="0" smtClean="0"/>
              <a:t>(INFN Sezione di Napoli)</a:t>
            </a:r>
            <a:endParaRPr lang="it-IT" dirty="0"/>
          </a:p>
        </p:txBody>
      </p:sp>
      <p:pic>
        <p:nvPicPr>
          <p:cNvPr id="12" name="Immagine 11" descr="arpan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988894"/>
            <a:ext cx="2928958" cy="1826723"/>
          </a:xfrm>
          <a:prstGeom prst="rect">
            <a:avLst/>
          </a:prstGeom>
        </p:spPr>
      </p:pic>
      <p:pic>
        <p:nvPicPr>
          <p:cNvPr id="13" name="Immagine 12" descr="arpane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039397"/>
            <a:ext cx="2928958" cy="1889801"/>
          </a:xfrm>
          <a:prstGeom prst="rect">
            <a:avLst/>
          </a:prstGeom>
        </p:spPr>
      </p:pic>
      <p:pic>
        <p:nvPicPr>
          <p:cNvPr id="14" name="Picture 4" descr="arpane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196530"/>
            <a:ext cx="2918042" cy="18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6215074" y="2428868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1969</a:t>
            </a:r>
            <a:endParaRPr lang="it-IT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229039" y="4334540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1971</a:t>
            </a:r>
            <a:endParaRPr lang="it-IT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215074" y="6263366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1980</a:t>
            </a:r>
            <a:endParaRPr lang="it-IT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500958" y="200024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nodi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715140" y="528638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 nodi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714380"/>
          </a:xfrm>
        </p:spPr>
        <p:txBody>
          <a:bodyPr/>
          <a:lstStyle/>
          <a:p>
            <a:r>
              <a:rPr lang="it-IT" dirty="0" smtClean="0"/>
              <a:t>Nascono tante altre reti - Europa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4282" y="1690694"/>
            <a:ext cx="8572560" cy="445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 smtClean="0"/>
              <a:t>Anche l’Europa capisce l’importanza delle reti e ne sviluppa tutta una serie.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FF6600"/>
                </a:solidFill>
              </a:rPr>
              <a:t>Allo sviluppo partecipano Governi, Università, Poste e telecomunicazioni. Ognuno con le sue idee e con lo scopo di imporre la propria scelta agli altri.</a:t>
            </a: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 smtClean="0"/>
              <a:t>L’Inghilterra ha la rete della Regina !!</a:t>
            </a:r>
            <a:endParaRPr lang="it-IT" dirty="0" smtClean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solidFill>
                <a:srgbClr val="FFFF00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/>
              <a:t>Pigi Paolucci </a:t>
            </a:r>
            <a:r>
              <a:rPr lang="it-IT" dirty="0" smtClean="0"/>
              <a:t>(INFN Sezione di Napoli)</a:t>
            </a:r>
            <a:endParaRPr lang="it-IT" dirty="0"/>
          </a:p>
        </p:txBody>
      </p:sp>
      <p:pic>
        <p:nvPicPr>
          <p:cNvPr id="10" name="Immagine 9" descr="reginaelisabe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5" y="4071942"/>
            <a:ext cx="1840369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714380"/>
          </a:xfrm>
        </p:spPr>
        <p:txBody>
          <a:bodyPr/>
          <a:lstStyle/>
          <a:p>
            <a:r>
              <a:rPr lang="it-IT" dirty="0" smtClean="0"/>
              <a:t>Fisica delle particelle: nuove necessità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it-IT" sz="3200" dirty="0" smtClean="0"/>
              <a:t>Come far fronte alla mole sempre maggiore degli apparati e dei dati ?</a:t>
            </a:r>
          </a:p>
          <a:p>
            <a:pPr marL="0" indent="0">
              <a:buNone/>
            </a:pPr>
            <a:endParaRPr lang="it-IT" sz="3200" dirty="0" smtClean="0">
              <a:solidFill>
                <a:srgbClr val="FFFF00"/>
              </a:solidFill>
            </a:endParaRPr>
          </a:p>
          <a:p>
            <a:pPr marL="0" indent="0"/>
            <a:r>
              <a:rPr lang="it-IT" sz="3200" dirty="0" smtClean="0">
                <a:solidFill>
                  <a:srgbClr val="FFFF00"/>
                </a:solidFill>
              </a:rPr>
              <a:t> </a:t>
            </a:r>
            <a:r>
              <a:rPr lang="it-IT" sz="3200" dirty="0" smtClean="0"/>
              <a:t>Computer sempre più potenti		</a:t>
            </a:r>
            <a:r>
              <a:rPr lang="it-IT" sz="3200" b="1" dirty="0" smtClean="0">
                <a:solidFill>
                  <a:srgbClr val="FFFF00"/>
                </a:solidFill>
              </a:rPr>
              <a:t>OK</a:t>
            </a:r>
          </a:p>
          <a:p>
            <a:pPr marL="0" indent="0"/>
            <a:r>
              <a:rPr lang="it-IT" sz="3200" dirty="0" smtClean="0"/>
              <a:t> Più computer per ogni apparato	</a:t>
            </a:r>
            <a:r>
              <a:rPr lang="it-IT" sz="3200" b="1" dirty="0" smtClean="0">
                <a:solidFill>
                  <a:srgbClr val="FFFF00"/>
                </a:solidFill>
              </a:rPr>
              <a:t>OK</a:t>
            </a:r>
            <a:endParaRPr lang="it-IT" sz="3200" dirty="0" smtClean="0"/>
          </a:p>
          <a:p>
            <a:pPr marL="0" indent="0"/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dirty="0" smtClean="0"/>
              <a:t>Memorie sempre più grandi		</a:t>
            </a:r>
            <a:r>
              <a:rPr lang="it-IT" sz="3200" b="1" dirty="0" smtClean="0">
                <a:solidFill>
                  <a:srgbClr val="FFFF00"/>
                </a:solidFill>
              </a:rPr>
              <a:t>OK</a:t>
            </a:r>
            <a:endParaRPr lang="it-IT" sz="3200" dirty="0" smtClean="0"/>
          </a:p>
          <a:p>
            <a:pPr marL="0" indent="0"/>
            <a:r>
              <a:rPr lang="it-IT" sz="3200" b="1" dirty="0" smtClean="0">
                <a:solidFill>
                  <a:srgbClr val="FFC000"/>
                </a:solidFill>
              </a:rPr>
              <a:t> </a:t>
            </a:r>
            <a:r>
              <a:rPr lang="it-IT" sz="3200" b="1" dirty="0" smtClean="0">
                <a:solidFill>
                  <a:srgbClr val="FFFF00"/>
                </a:solidFill>
              </a:rPr>
              <a:t>Collegare computer tra di loro		Reti</a:t>
            </a:r>
          </a:p>
          <a:p>
            <a:pPr marL="0" indent="0"/>
            <a:r>
              <a:rPr lang="it-IT" sz="3200" b="1" dirty="0" smtClean="0">
                <a:solidFill>
                  <a:srgbClr val="FF0000"/>
                </a:solidFill>
              </a:rPr>
              <a:t> Distribuzione dei dati !			Boh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13</a:t>
            </a:fld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rot="5400000">
            <a:off x="3643306" y="2643182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286644" y="857232"/>
            <a:ext cx="1653017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Anni 80</a:t>
            </a:r>
            <a:endParaRPr lang="it-IT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714380"/>
          </a:xfrm>
        </p:spPr>
        <p:txBody>
          <a:bodyPr/>
          <a:lstStyle/>
          <a:p>
            <a:r>
              <a:rPr lang="it-IT" sz="2800" dirty="0" smtClean="0"/>
              <a:t>La nascita di internet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2844" y="1333504"/>
            <a:ext cx="9001156" cy="48815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 smtClean="0"/>
              <a:t>Negli anni 80 il CERN installa le prime reti </a:t>
            </a:r>
            <a:r>
              <a:rPr lang="it-IT" sz="2400" dirty="0" smtClean="0"/>
              <a:t>internet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Fino al 1989 la rete internet del CERN funziona solo all’interno. </a:t>
            </a:r>
            <a:r>
              <a:rPr lang="it-IT" sz="2400" u="sng" dirty="0" smtClean="0"/>
              <a:t>Non ha link con il mondo esterno</a:t>
            </a:r>
            <a:r>
              <a:rPr lang="it-IT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FFFF00"/>
                </a:solidFill>
              </a:rPr>
              <a:t>La comunicazione al CERN inizia una radicale ed inaspettata rapidissima evoluzione.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FF6600"/>
                </a:solidFill>
              </a:rPr>
              <a:t>I ricercatori iniziano ad usare la rete per scambiare dati, file ed informazioni ma senza ancora capire che il mondo sta cambiando</a:t>
            </a:r>
          </a:p>
          <a:p>
            <a:pPr>
              <a:lnSpc>
                <a:spcPct val="90000"/>
              </a:lnSpc>
            </a:pPr>
            <a:r>
              <a:rPr lang="it-IT" b="1" dirty="0" smtClean="0">
                <a:solidFill>
                  <a:srgbClr val="FFFF00"/>
                </a:solidFill>
              </a:rPr>
              <a:t>1990: Internet ha vinto </a:t>
            </a:r>
            <a:r>
              <a:rPr lang="it-IT" sz="2000" b="1" dirty="0" smtClean="0">
                <a:solidFill>
                  <a:srgbClr val="FFFF00"/>
                </a:solidFill>
              </a:rPr>
              <a:t>(i politici lo capiranno 5 anni dopo)</a:t>
            </a:r>
            <a:endParaRPr lang="it-IT" sz="24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600" dirty="0" smtClean="0"/>
              <a:t>1990:	30.000 siti internet in Europa</a:t>
            </a:r>
          </a:p>
          <a:p>
            <a:pPr>
              <a:lnSpc>
                <a:spcPct val="90000"/>
              </a:lnSpc>
            </a:pPr>
            <a:r>
              <a:rPr lang="it-IT" sz="2600" dirty="0" smtClean="0"/>
              <a:t>1991:	100.000 siti internet in Europa</a:t>
            </a:r>
          </a:p>
          <a:p>
            <a:pPr>
              <a:lnSpc>
                <a:spcPct val="90000"/>
              </a:lnSpc>
            </a:pPr>
            <a:r>
              <a:rPr lang="it-IT" sz="2600" dirty="0" smtClean="0"/>
              <a:t>1992:	500.000 siti internet in Europa</a:t>
            </a:r>
          </a:p>
          <a:p>
            <a:pPr>
              <a:lnSpc>
                <a:spcPct val="90000"/>
              </a:lnSpc>
            </a:pPr>
            <a:endParaRPr lang="it-IT" sz="2400" dirty="0" smtClean="0">
              <a:solidFill>
                <a:srgbClr val="FFFF00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/>
              <a:t>Pigi Paolucci </a:t>
            </a:r>
            <a:r>
              <a:rPr lang="it-IT" dirty="0" smtClean="0"/>
              <a:t>(INFN Sezione di Napoli)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ep_control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71414"/>
            <a:ext cx="6407989" cy="674525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69093" y="357166"/>
            <a:ext cx="72479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Sala di controllo</a:t>
            </a:r>
            <a:r>
              <a:rPr lang="it-IT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dell’acceleratore LEP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it-IT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 CERN</a:t>
            </a:r>
            <a:endParaRPr lang="it-IT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1472" y="3342144"/>
            <a:ext cx="807249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63525"/>
            <a:r>
              <a:rPr lang="it-IT" sz="2400" b="1" dirty="0" smtClean="0">
                <a:solidFill>
                  <a:srgbClr val="FF0000"/>
                </a:solidFill>
              </a:rPr>
              <a:t>Il mondo scientifico ed accademico è in internet:</a:t>
            </a:r>
          </a:p>
          <a:p>
            <a:pPr indent="263525"/>
            <a:endParaRPr lang="it-IT" sz="2400" dirty="0" smtClean="0">
              <a:solidFill>
                <a:srgbClr val="0070C0"/>
              </a:solidFill>
            </a:endParaRPr>
          </a:p>
          <a:p>
            <a:pPr indent="263525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70C0"/>
                </a:solidFill>
              </a:rPr>
              <a:t>Tutti i computer LEP sono in </a:t>
            </a:r>
            <a:r>
              <a:rPr lang="it-IT" sz="2400" dirty="0" smtClean="0">
                <a:solidFill>
                  <a:srgbClr val="0070C0"/>
                </a:solidFill>
              </a:rPr>
              <a:t>rete</a:t>
            </a:r>
          </a:p>
          <a:p>
            <a:pPr indent="263525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Gli esperimenti sono in rete</a:t>
            </a:r>
          </a:p>
          <a:p>
            <a:pPr indent="263525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70C0"/>
                </a:solidFill>
              </a:rPr>
              <a:t>Si trasferiscono file (FTP)</a:t>
            </a:r>
          </a:p>
          <a:p>
            <a:pPr indent="263525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FF0000"/>
                </a:solidFill>
              </a:rPr>
              <a:t>Si inviano </a:t>
            </a:r>
            <a:r>
              <a:rPr lang="it-IT" sz="2400" dirty="0" err="1" smtClean="0">
                <a:solidFill>
                  <a:srgbClr val="FF0000"/>
                </a:solidFill>
              </a:rPr>
              <a:t>email</a:t>
            </a:r>
            <a:r>
              <a:rPr lang="it-IT" sz="2400" dirty="0" smtClean="0">
                <a:solidFill>
                  <a:srgbClr val="FF0000"/>
                </a:solidFill>
              </a:rPr>
              <a:t> ed sms</a:t>
            </a:r>
          </a:p>
          <a:p>
            <a:pPr indent="263525"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70C0"/>
                </a:solidFill>
              </a:rPr>
              <a:t>Si usano le Newsgroup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comunicazione - fine </a:t>
            </a:r>
            <a:r>
              <a:rPr lang="it-IT" dirty="0" smtClean="0"/>
              <a:t>anni </a:t>
            </a:r>
            <a:r>
              <a:rPr lang="it-IT" dirty="0" smtClean="0"/>
              <a:t>80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3643338"/>
          </a:xfrm>
        </p:spPr>
        <p:txBody>
          <a:bodyPr/>
          <a:lstStyle/>
          <a:p>
            <a:pPr>
              <a:buNone/>
            </a:pPr>
            <a:r>
              <a:rPr lang="it-IT" sz="3200" dirty="0" smtClean="0"/>
              <a:t>Grazie ad </a:t>
            </a:r>
            <a:r>
              <a:rPr lang="it-IT" sz="3200" b="1" dirty="0" smtClean="0"/>
              <a:t>Internet</a:t>
            </a:r>
            <a:r>
              <a:rPr lang="it-IT" sz="3200" dirty="0" smtClean="0"/>
              <a:t> sembrano tutti contenti e felici: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FF00"/>
                </a:solidFill>
              </a:rPr>
              <a:t>Si possono </a:t>
            </a:r>
            <a:r>
              <a:rPr lang="it-IT" dirty="0" smtClean="0">
                <a:solidFill>
                  <a:srgbClr val="FFFF00"/>
                </a:solidFill>
              </a:rPr>
              <a:t>scambiare informazioni (file)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Dialogare in tempo reale (scrivendo)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Appiccicare news su delle bacheche elettroniche</a:t>
            </a:r>
          </a:p>
          <a:p>
            <a:endParaRPr lang="it-IT" dirty="0" smtClean="0">
              <a:solidFill>
                <a:srgbClr val="FFFF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6221" y="4929198"/>
            <a:ext cx="8679179" cy="1200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La comunicazione scientifica ha subito un’accelerazione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notevole ma è ancora niente rispetto a ciò che accadrà 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d</a:t>
            </a:r>
            <a:r>
              <a:rPr lang="it-IT" sz="2400" b="1" dirty="0" smtClean="0">
                <a:solidFill>
                  <a:schemeClr val="bg1"/>
                </a:solidFill>
              </a:rPr>
              <a:t>opo qualche anno.  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785926"/>
            <a:ext cx="1756548" cy="117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 descr="L'immagine “http://upload.wikimedia.org/wikipedia/commons/7/70/AROBAZE.png” non può essere visualizzata poiché contiene degli errori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17672"/>
            <a:ext cx="1042966" cy="1053945"/>
          </a:xfrm>
          <a:prstGeom prst="rect">
            <a:avLst/>
          </a:prstGeom>
          <a:noFill/>
        </p:spPr>
      </p:pic>
      <p:pic>
        <p:nvPicPr>
          <p:cNvPr id="10" name="Picture 19" descr="L'immagine “http://www.tattilepharma.com/images/ftp_icon.jpg” non può essere visualizzata poiché contiene degli errori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071810"/>
            <a:ext cx="1586375" cy="140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Piccolo passo indietro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3200" dirty="0" smtClean="0">
                <a:solidFill>
                  <a:srgbClr val="FFFF00"/>
                </a:solidFill>
              </a:rPr>
              <a:t>Un certo Bush ha scritto:</a:t>
            </a:r>
          </a:p>
          <a:p>
            <a:pPr marL="0" indent="0">
              <a:buNone/>
            </a:pPr>
            <a:r>
              <a:rPr lang="it-IT" dirty="0" smtClean="0"/>
              <a:t>La scienza offre un territorio in gran parte inesplorato al pioniere attrezzato allo scopo. Le ricompense sia per la </a:t>
            </a:r>
            <a:r>
              <a:rPr lang="it-IT" dirty="0" smtClean="0">
                <a:solidFill>
                  <a:srgbClr val="FF0000"/>
                </a:solidFill>
              </a:rPr>
              <a:t>Nazione </a:t>
            </a:r>
            <a:r>
              <a:rPr lang="it-IT" dirty="0" smtClean="0"/>
              <a:t>che per </a:t>
            </a:r>
            <a:r>
              <a:rPr lang="it-IT" dirty="0" smtClean="0">
                <a:solidFill>
                  <a:srgbClr val="FF0000"/>
                </a:solidFill>
              </a:rPr>
              <a:t>l’individuo </a:t>
            </a:r>
            <a:r>
              <a:rPr lang="it-IT" dirty="0" smtClean="0"/>
              <a:t>sono immense.</a:t>
            </a:r>
          </a:p>
          <a:p>
            <a:pPr marL="0" indent="0">
              <a:buNone/>
            </a:pPr>
            <a:r>
              <a:rPr lang="it-IT" dirty="0" smtClean="0"/>
              <a:t>Il progresso scientifico è un elemento indispensabile per la </a:t>
            </a:r>
            <a:r>
              <a:rPr lang="it-IT" dirty="0" smtClean="0">
                <a:solidFill>
                  <a:srgbClr val="FFFF00"/>
                </a:solidFill>
              </a:rPr>
              <a:t>nostra sicurezza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FF00"/>
                </a:solidFill>
              </a:rPr>
              <a:t>salute</a:t>
            </a:r>
            <a:r>
              <a:rPr lang="it-IT" dirty="0" smtClean="0"/>
              <a:t>, per aumentare i </a:t>
            </a:r>
            <a:r>
              <a:rPr lang="it-IT" dirty="0" smtClean="0">
                <a:solidFill>
                  <a:srgbClr val="FFFF00"/>
                </a:solidFill>
              </a:rPr>
              <a:t>posti di lavoro</a:t>
            </a:r>
            <a:r>
              <a:rPr lang="it-IT" dirty="0" smtClean="0"/>
              <a:t>, per innalzare gli </a:t>
            </a:r>
            <a:r>
              <a:rPr lang="it-IT" dirty="0" smtClean="0">
                <a:solidFill>
                  <a:srgbClr val="FFFF00"/>
                </a:solidFill>
              </a:rPr>
              <a:t>standard di vita </a:t>
            </a:r>
            <a:r>
              <a:rPr lang="it-IT" dirty="0" smtClean="0"/>
              <a:t>e per il nostro </a:t>
            </a:r>
            <a:r>
              <a:rPr lang="it-IT" dirty="0" smtClean="0">
                <a:solidFill>
                  <a:srgbClr val="FFFF00"/>
                </a:solidFill>
              </a:rPr>
              <a:t>progresso culturale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Caspita !!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7" name="Immagine 6" descr="berlusconi-bush45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5707579" cy="485778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01445" y="1500174"/>
            <a:ext cx="8541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Chi l’avrebbe mai detto !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Immagine 9" descr="Vannevar_Bush_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500174"/>
            <a:ext cx="6096000" cy="4791075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583354" y="2934298"/>
            <a:ext cx="59458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 no.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E’ </a:t>
            </a:r>
            <a:r>
              <a:rPr lang="it-IT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Vannevar</a:t>
            </a:r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Bush</a:t>
            </a:r>
          </a:p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1945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memex</a:t>
            </a:r>
            <a:r>
              <a:rPr lang="it-IT" dirty="0" smtClean="0"/>
              <a:t> di Bush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14422"/>
            <a:ext cx="8715436" cy="4881578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Bush era un geniale Ingegnere elettronico, consulente di Roosevelt</a:t>
            </a:r>
          </a:p>
          <a:p>
            <a:endParaRPr lang="it-IT" dirty="0" smtClean="0"/>
          </a:p>
          <a:p>
            <a:r>
              <a:rPr lang="it-IT" dirty="0" smtClean="0"/>
              <a:t>Propose il </a:t>
            </a:r>
            <a:r>
              <a:rPr lang="it-IT" dirty="0" err="1" smtClean="0">
                <a:solidFill>
                  <a:srgbClr val="FF0000"/>
                </a:solidFill>
              </a:rPr>
              <a:t>Memex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un congegno atto a: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	Archiviare, cercare e modificare informazioni in modo rapido e semplice collegate con meccanismi simili a quelli della mente umana</a:t>
            </a:r>
          </a:p>
          <a:p>
            <a:endParaRPr lang="it-IT" dirty="0" smtClean="0"/>
          </a:p>
          <a:p>
            <a:r>
              <a:rPr lang="it-IT" dirty="0" smtClean="0"/>
              <a:t>Aveva infine proposto </a:t>
            </a:r>
            <a:r>
              <a:rPr lang="it-IT" dirty="0" smtClean="0">
                <a:solidFill>
                  <a:srgbClr val="FFC000"/>
                </a:solidFill>
              </a:rPr>
              <a:t>l’ipertesto</a:t>
            </a:r>
            <a:r>
              <a:rPr lang="it-IT" dirty="0" smtClean="0"/>
              <a:t> (non con questo nome) aprendo le porte al futuro 50 anni prima.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19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905000"/>
            <a:ext cx="8572560" cy="3395674"/>
          </a:xfrm>
        </p:spPr>
        <p:txBody>
          <a:bodyPr/>
          <a:lstStyle/>
          <a:p>
            <a:r>
              <a:rPr lang="it-IT" dirty="0" smtClean="0"/>
              <a:t>L’</a:t>
            </a:r>
            <a:r>
              <a:rPr lang="it-IT" dirty="0" smtClean="0"/>
              <a:t>e</a:t>
            </a:r>
            <a:r>
              <a:rPr lang="it-IT" dirty="0" smtClean="0"/>
              <a:t>voluzione </a:t>
            </a:r>
            <a:r>
              <a:rPr lang="it-IT" dirty="0" smtClean="0"/>
              <a:t>degli esperimenti, </a:t>
            </a:r>
            <a:r>
              <a:rPr lang="it-IT" dirty="0" smtClean="0"/>
              <a:t>della </a:t>
            </a:r>
            <a:r>
              <a:rPr lang="it-IT" dirty="0" smtClean="0"/>
              <a:t>tecnologia e della </a:t>
            </a:r>
            <a:r>
              <a:rPr lang="it-IT" dirty="0" smtClean="0"/>
              <a:t>comunicazione</a:t>
            </a:r>
            <a:endParaRPr lang="it-IT" dirty="0" smtClean="0">
              <a:solidFill>
                <a:srgbClr val="FFFF00"/>
              </a:solidFill>
            </a:endParaRPr>
          </a:p>
          <a:p>
            <a:pPr lvl="1"/>
            <a:r>
              <a:rPr lang="it-IT" b="1" dirty="0" smtClean="0">
                <a:solidFill>
                  <a:srgbClr val="FFFF00"/>
                </a:solidFill>
              </a:rPr>
              <a:t>Computer</a:t>
            </a:r>
          </a:p>
          <a:p>
            <a:pPr lvl="1"/>
            <a:r>
              <a:rPr lang="it-IT" b="1" dirty="0" smtClean="0">
                <a:solidFill>
                  <a:srgbClr val="FFFF00"/>
                </a:solidFill>
              </a:rPr>
              <a:t>Reti</a:t>
            </a:r>
            <a:endParaRPr lang="it-IT" b="1" dirty="0" smtClean="0">
              <a:solidFill>
                <a:srgbClr val="FFFF00"/>
              </a:solidFill>
            </a:endParaRPr>
          </a:p>
          <a:p>
            <a:pPr lvl="1"/>
            <a:r>
              <a:rPr lang="it-IT" b="1" dirty="0" smtClean="0">
                <a:solidFill>
                  <a:srgbClr val="FFFF00"/>
                </a:solidFill>
              </a:rPr>
              <a:t>I</a:t>
            </a:r>
            <a:r>
              <a:rPr lang="it-IT" b="1" dirty="0" smtClean="0">
                <a:solidFill>
                  <a:srgbClr val="FFFF00"/>
                </a:solidFill>
              </a:rPr>
              <a:t>nternet</a:t>
            </a:r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dirty="0" smtClean="0"/>
              <a:t>Il ruolo del </a:t>
            </a:r>
            <a:r>
              <a:rPr lang="it-IT" b="1" dirty="0" smtClean="0"/>
              <a:t>CERN</a:t>
            </a:r>
          </a:p>
          <a:p>
            <a:r>
              <a:rPr lang="it-IT" dirty="0" smtClean="0">
                <a:solidFill>
                  <a:srgbClr val="FF6600"/>
                </a:solidFill>
              </a:rPr>
              <a:t>La nascita e l’evoluzione del </a:t>
            </a:r>
            <a:r>
              <a:rPr lang="it-IT" b="1" dirty="0" smtClean="0">
                <a:solidFill>
                  <a:srgbClr val="FF6600"/>
                </a:solidFill>
              </a:rPr>
              <a:t>WEB</a:t>
            </a:r>
          </a:p>
          <a:p>
            <a:r>
              <a:rPr lang="it-IT" dirty="0" smtClean="0"/>
              <a:t>Le sue conseguenze sulla ricerca e sul mondo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L’ipertesto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824022"/>
            <a:ext cx="8572560" cy="3128978"/>
          </a:xfrm>
        </p:spPr>
        <p:txBody>
          <a:bodyPr/>
          <a:lstStyle/>
          <a:p>
            <a:r>
              <a:rPr lang="it-IT" dirty="0" smtClean="0"/>
              <a:t>Un </a:t>
            </a:r>
            <a:r>
              <a:rPr lang="it-IT" b="1" dirty="0" smtClean="0">
                <a:solidFill>
                  <a:srgbClr val="FFFF00"/>
                </a:solidFill>
              </a:rPr>
              <a:t>ipertesto</a:t>
            </a:r>
            <a:r>
              <a:rPr lang="it-IT" dirty="0" smtClean="0"/>
              <a:t> (coniato da Ted Nelson nel </a:t>
            </a:r>
            <a:r>
              <a:rPr lang="it-IT" dirty="0" smtClean="0">
                <a:solidFill>
                  <a:srgbClr val="FFFF00"/>
                </a:solidFill>
              </a:rPr>
              <a:t>1965</a:t>
            </a:r>
            <a:r>
              <a:rPr lang="it-IT" dirty="0" smtClean="0"/>
              <a:t>) è un insieme di documenti messi in relazione tra loro tramite </a:t>
            </a:r>
            <a:r>
              <a:rPr lang="it-IT" b="1" dirty="0" smtClean="0"/>
              <a:t>parole chiave</a:t>
            </a:r>
            <a:r>
              <a:rPr lang="it-IT" dirty="0" smtClean="0"/>
              <a:t>. È possibile leggere, all'interno di un ipertesto, tutti i documenti collegati dalla medesima parola chiave</a:t>
            </a:r>
            <a:r>
              <a:rPr lang="it-IT" dirty="0" smtClean="0"/>
              <a:t>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85720" y="6572248"/>
            <a:ext cx="2357454" cy="285752"/>
          </a:xfrm>
        </p:spPr>
        <p:txBody>
          <a:bodyPr/>
          <a:lstStyle/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Arriva….Tim</a:t>
            </a:r>
            <a:r>
              <a:rPr lang="it-IT" dirty="0" smtClean="0"/>
              <a:t> </a:t>
            </a:r>
            <a:r>
              <a:rPr lang="it-IT" dirty="0" err="1" smtClean="0"/>
              <a:t>Berners-Lee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214422"/>
            <a:ext cx="8572560" cy="4881578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1955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  <a:r>
              <a:rPr lang="it-IT" dirty="0" smtClean="0"/>
              <a:t>nasce a Londra da una famiglia di matematici.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1980:</a:t>
            </a:r>
            <a:r>
              <a:rPr lang="it-IT" dirty="0" smtClean="0"/>
              <a:t> arriva al CERN per</a:t>
            </a:r>
            <a:r>
              <a:rPr lang="it-IT" dirty="0" smtClean="0"/>
              <a:t> informatizzare l’acceleratore PS.</a:t>
            </a:r>
          </a:p>
          <a:p>
            <a:endParaRPr lang="it-IT" dirty="0" smtClean="0"/>
          </a:p>
          <a:p>
            <a:r>
              <a:rPr lang="it-IT" dirty="0" smtClean="0"/>
              <a:t>Tim conosce Bush ed è un appassionato di MEMEX.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21</a:t>
            </a:fld>
            <a:endParaRPr lang="it-IT" dirty="0"/>
          </a:p>
        </p:txBody>
      </p:sp>
      <p:pic>
        <p:nvPicPr>
          <p:cNvPr id="2050" name="Picture 2" descr="D:\presentazione WEB ischia\tim-berners-lee_136673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144" y="4143380"/>
            <a:ext cx="4335888" cy="271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 sviluppa </a:t>
            </a:r>
            <a:r>
              <a:rPr lang="it-IT" dirty="0" err="1" smtClean="0"/>
              <a:t>Enquire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595422"/>
            <a:ext cx="8572560" cy="4500578"/>
          </a:xfrm>
        </p:spPr>
        <p:txBody>
          <a:bodyPr/>
          <a:lstStyle/>
          <a:p>
            <a:r>
              <a:rPr lang="it-IT" sz="2400" dirty="0" smtClean="0"/>
              <a:t>Per </a:t>
            </a:r>
            <a:r>
              <a:rPr lang="it-IT" sz="2400" dirty="0" smtClean="0"/>
              <a:t>informatizzare un qualunque sistema, come un acceleratore, ci </a:t>
            </a:r>
            <a:r>
              <a:rPr lang="it-IT" sz="2400" dirty="0" smtClean="0"/>
              <a:t>vogliono tante persone, </a:t>
            </a:r>
            <a:r>
              <a:rPr lang="it-IT" sz="2400" dirty="0" smtClean="0"/>
              <a:t>computer e programmi.</a:t>
            </a:r>
            <a:endParaRPr lang="it-IT" sz="2400" dirty="0" smtClean="0"/>
          </a:p>
          <a:p>
            <a:r>
              <a:rPr lang="it-IT" sz="2400" dirty="0" smtClean="0">
                <a:solidFill>
                  <a:srgbClr val="FFFF00"/>
                </a:solidFill>
              </a:rPr>
              <a:t>Tim, nel suo tempo libero, realizza un sistema che tiene traccia di tutti i programmi, sviluppatori, computer, meeting </a:t>
            </a:r>
            <a:r>
              <a:rPr lang="it-IT" sz="2400" dirty="0" err="1" smtClean="0">
                <a:solidFill>
                  <a:srgbClr val="FFFF00"/>
                </a:solidFill>
              </a:rPr>
              <a:t>etc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etc</a:t>
            </a:r>
            <a:endParaRPr lang="it-IT" sz="2400" dirty="0" smtClean="0">
              <a:solidFill>
                <a:srgbClr val="FFFF00"/>
              </a:solidFill>
            </a:endParaRPr>
          </a:p>
          <a:p>
            <a:r>
              <a:rPr lang="it-IT" sz="2400" dirty="0" smtClean="0"/>
              <a:t>Queste informazioni erano collegate tra loro attraverso una struttura di nodi e link (collegamenti logici).</a:t>
            </a:r>
          </a:p>
          <a:p>
            <a:r>
              <a:rPr lang="it-IT" sz="2400" dirty="0" smtClean="0">
                <a:solidFill>
                  <a:srgbClr val="FF6600"/>
                </a:solidFill>
              </a:rPr>
              <a:t>Il suo goal era una struttura più </a:t>
            </a:r>
            <a:r>
              <a:rPr lang="it-IT" sz="2400" dirty="0" smtClean="0">
                <a:solidFill>
                  <a:srgbClr val="FF6600"/>
                </a:solidFill>
              </a:rPr>
              <a:t>simile alla </a:t>
            </a:r>
            <a:r>
              <a:rPr lang="it-IT" sz="2400" dirty="0" smtClean="0">
                <a:solidFill>
                  <a:srgbClr val="FF6600"/>
                </a:solidFill>
              </a:rPr>
              <a:t>mente umana </a:t>
            </a:r>
            <a:r>
              <a:rPr lang="it-IT" sz="2400" dirty="0" smtClean="0">
                <a:solidFill>
                  <a:srgbClr val="FF6600"/>
                </a:solidFill>
              </a:rPr>
              <a:t>che all’informatica </a:t>
            </a:r>
            <a:r>
              <a:rPr lang="it-IT" sz="2400" dirty="0" smtClean="0">
                <a:solidFill>
                  <a:srgbClr val="FF6600"/>
                </a:solidFill>
              </a:rPr>
              <a:t>e la chiave </a:t>
            </a:r>
            <a:r>
              <a:rPr lang="it-IT" sz="2400" dirty="0" smtClean="0">
                <a:solidFill>
                  <a:srgbClr val="FF6600"/>
                </a:solidFill>
              </a:rPr>
              <a:t>era </a:t>
            </a:r>
            <a:r>
              <a:rPr lang="it-IT" sz="2400" b="1" dirty="0" smtClean="0">
                <a:solidFill>
                  <a:srgbClr val="FFFF00"/>
                </a:solidFill>
              </a:rPr>
              <a:t>l’ipertesto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1989 un anno importante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214422"/>
            <a:ext cx="8572560" cy="4881578"/>
          </a:xfrm>
        </p:spPr>
        <p:txBody>
          <a:bodyPr/>
          <a:lstStyle/>
          <a:p>
            <a:r>
              <a:rPr lang="it-IT" dirty="0" smtClean="0"/>
              <a:t>Partono gli esperimenti LEP</a:t>
            </a:r>
            <a:endParaRPr lang="it-IT" dirty="0" smtClean="0"/>
          </a:p>
          <a:p>
            <a:r>
              <a:rPr lang="it-IT" dirty="0" smtClean="0"/>
              <a:t>I computer e le reti sono ampiamente usati al CERN</a:t>
            </a:r>
          </a:p>
          <a:p>
            <a:pPr>
              <a:buNone/>
            </a:pPr>
            <a:endParaRPr lang="it-IT" dirty="0" smtClean="0">
              <a:solidFill>
                <a:srgbClr val="FFFF00"/>
              </a:solidFill>
            </a:endParaRPr>
          </a:p>
          <a:p>
            <a:pPr>
              <a:buBlip>
                <a:blip r:embed="rId2"/>
              </a:buBlip>
            </a:pPr>
            <a:r>
              <a:rPr lang="it-IT" dirty="0" smtClean="0">
                <a:solidFill>
                  <a:srgbClr val="FFFF00"/>
                </a:solidFill>
              </a:rPr>
              <a:t>Tim </a:t>
            </a:r>
            <a:r>
              <a:rPr lang="it-IT" dirty="0" err="1" smtClean="0">
                <a:solidFill>
                  <a:srgbClr val="FFFF00"/>
                </a:solidFill>
              </a:rPr>
              <a:t>Barners</a:t>
            </a:r>
            <a:r>
              <a:rPr lang="it-IT" dirty="0" smtClean="0">
                <a:solidFill>
                  <a:srgbClr val="FFFF00"/>
                </a:solidFill>
              </a:rPr>
              <a:t> Lee presenta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un nuovo progetto il</a:t>
            </a:r>
          </a:p>
          <a:p>
            <a:pPr>
              <a:buNone/>
            </a:pPr>
            <a:r>
              <a:rPr lang="it-IT" dirty="0" smtClean="0">
                <a:solidFill>
                  <a:srgbClr val="FFC000"/>
                </a:solidFill>
              </a:rPr>
              <a:t>World Wide Web </a:t>
            </a:r>
            <a:r>
              <a:rPr lang="it-IT" sz="2400" dirty="0" smtClean="0">
                <a:solidFill>
                  <a:srgbClr val="FFFF00"/>
                </a:solidFill>
              </a:rPr>
              <a:t>(ragnatela)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per collegare tutte le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informazioni presenti sui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computer del CERN e poi </a:t>
            </a:r>
          </a:p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del mondo.</a:t>
            </a:r>
          </a:p>
        </p:txBody>
      </p:sp>
      <p:pic>
        <p:nvPicPr>
          <p:cNvPr id="4099" name="Picture 3" descr="D:\presentazione WEB ischia\FirstwebDesignSchemaBarnerL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028950"/>
            <a:ext cx="4286250" cy="382905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928662" y="2928934"/>
            <a:ext cx="70567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Costo 80.000 FS</a:t>
            </a:r>
            <a:endParaRPr lang="it-IT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il World Wide Web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Nessuno capì lo schema</a:t>
            </a:r>
            <a:r>
              <a:rPr lang="it-IT" dirty="0" smtClean="0">
                <a:solidFill>
                  <a:srgbClr val="FFFF00"/>
                </a:solidFill>
              </a:rPr>
              <a:t> ma il capo divisione del CERN, </a:t>
            </a:r>
            <a:r>
              <a:rPr lang="it-IT" dirty="0" err="1" smtClean="0">
                <a:solidFill>
                  <a:srgbClr val="FFFF00"/>
                </a:solidFill>
              </a:rPr>
              <a:t>Sendall</a:t>
            </a:r>
            <a:r>
              <a:rPr lang="it-IT" dirty="0" smtClean="0">
                <a:solidFill>
                  <a:srgbClr val="FFFF00"/>
                </a:solidFill>
              </a:rPr>
              <a:t>, </a:t>
            </a:r>
            <a:r>
              <a:rPr lang="it-IT" dirty="0" smtClean="0">
                <a:solidFill>
                  <a:srgbClr val="FFFF00"/>
                </a:solidFill>
              </a:rPr>
              <a:t>capì che</a:t>
            </a:r>
            <a:r>
              <a:rPr lang="it-IT" dirty="0" smtClean="0">
                <a:solidFill>
                  <a:srgbClr val="FFFF00"/>
                </a:solidFill>
              </a:rPr>
              <a:t> era </a:t>
            </a:r>
            <a:r>
              <a:rPr lang="it-IT" dirty="0" smtClean="0">
                <a:solidFill>
                  <a:srgbClr val="FFFF00"/>
                </a:solidFill>
              </a:rPr>
              <a:t>geniale.</a:t>
            </a:r>
          </a:p>
          <a:p>
            <a:r>
              <a:rPr lang="it-IT" dirty="0" smtClean="0"/>
              <a:t>Come sempre Tim era un vulcano ma non era chiaro e nessuno lo capiva.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La ragnatela </a:t>
            </a:r>
            <a:r>
              <a:rPr lang="it-IT" dirty="0" smtClean="0"/>
              <a:t>garantiva l’assenza di nodi principali e quindi di interruzioni e la possibilità di modificarsi nel tempo.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L’ipertesto</a:t>
            </a:r>
            <a:r>
              <a:rPr lang="it-IT" dirty="0" smtClean="0"/>
              <a:t> era il modo con cui “collegare” tutti i documenti “link”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Internet</a:t>
            </a:r>
            <a:r>
              <a:rPr lang="it-IT" dirty="0" smtClean="0"/>
              <a:t> era il modo per accedere a tutti i PC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24</a:t>
            </a:fld>
            <a:endParaRPr lang="it-IT" dirty="0"/>
          </a:p>
        </p:txBody>
      </p:sp>
      <p:pic>
        <p:nvPicPr>
          <p:cNvPr id="5123" name="Picture 3" descr="D:\presentazione WEB ischia\re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072097" cy="508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4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 cosa si basa il WEB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8163" indent="-538163">
              <a:buBlip>
                <a:blip r:embed="rId2"/>
              </a:buBlip>
            </a:pPr>
            <a:r>
              <a:rPr lang="it-IT" sz="3200" dirty="0" smtClean="0">
                <a:solidFill>
                  <a:srgbClr val="FF6600"/>
                </a:solidFill>
              </a:rPr>
              <a:t>URL:</a:t>
            </a:r>
            <a:r>
              <a:rPr lang="it-IT" dirty="0" smtClean="0"/>
              <a:t> lo schema di identificazione, e quindi di rintracciabilità, dei contenuti e dei servizi del Web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>
                <a:solidFill>
                  <a:srgbClr val="FFFF00"/>
                </a:solidFill>
                <a:sym typeface="Wingdings" pitchFamily="2" charset="2"/>
              </a:rPr>
              <a:t>come l’indirizzo postale di una casa</a:t>
            </a:r>
          </a:p>
          <a:p>
            <a:pPr marL="538163" indent="-538163" algn="ctr">
              <a:buNone/>
            </a:pPr>
            <a:endParaRPr lang="it-IT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538163" indent="-538163" algn="ctr">
              <a:buNone/>
            </a:pPr>
            <a:r>
              <a:rPr lang="it-IT" dirty="0" smtClean="0">
                <a:solidFill>
                  <a:srgbClr val="FFFF00"/>
                </a:solidFill>
                <a:sym typeface="Wingdings" pitchFamily="2" charset="2"/>
              </a:rPr>
              <a:t>	</a:t>
            </a:r>
            <a:r>
              <a:rPr lang="it-IT" sz="3200" dirty="0" smtClean="0">
                <a:solidFill>
                  <a:srgbClr val="FFFF00"/>
                </a:solidFill>
                <a:sym typeface="Wingdings" pitchFamily="2" charset="2"/>
              </a:rPr>
              <a:t>http://info.cern.ch</a:t>
            </a:r>
            <a:endParaRPr lang="it-IT" dirty="0" smtClean="0">
              <a:solidFill>
                <a:srgbClr val="FFFF00"/>
              </a:solidFill>
            </a:endParaRPr>
          </a:p>
          <a:p>
            <a:pPr marL="538163" indent="-538163">
              <a:buBlip>
                <a:blip r:embed="rId2"/>
              </a:buBlip>
            </a:pPr>
            <a:endParaRPr lang="it-IT" dirty="0" smtClean="0">
              <a:solidFill>
                <a:srgbClr val="FF6600"/>
              </a:solidFill>
            </a:endParaRPr>
          </a:p>
          <a:p>
            <a:pPr marL="538163" indent="-538163">
              <a:buBlip>
                <a:blip r:embed="rId2"/>
              </a:buBlip>
            </a:pPr>
            <a:r>
              <a:rPr lang="it-IT" sz="3200" dirty="0" smtClean="0">
                <a:solidFill>
                  <a:srgbClr val="FF6600"/>
                </a:solidFill>
              </a:rPr>
              <a:t>HTTP:</a:t>
            </a:r>
            <a:r>
              <a:rPr lang="it-IT" dirty="0" smtClean="0"/>
              <a:t> il protocollo di rete su cui è basato il Web;</a:t>
            </a:r>
          </a:p>
          <a:p>
            <a:pPr marL="538163" indent="-538163">
              <a:buBlip>
                <a:blip r:embed="rId2"/>
              </a:buBlip>
            </a:pPr>
            <a:r>
              <a:rPr lang="it-IT" sz="3200" dirty="0" smtClean="0">
                <a:solidFill>
                  <a:srgbClr val="FF6600"/>
                </a:solidFill>
              </a:rPr>
              <a:t>HTML:</a:t>
            </a:r>
            <a:r>
              <a:rPr lang="it-IT" dirty="0" smtClean="0"/>
              <a:t> il linguaggio di markup con cui sono scritte le pagine web;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25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prima pagina WEB - CERN</a:t>
            </a:r>
            <a:endParaRPr lang="it-IT" dirty="0"/>
          </a:p>
        </p:txBody>
      </p:sp>
      <p:pic>
        <p:nvPicPr>
          <p:cNvPr id="7" name="Segnaposto contenuto 6" descr="Prima_pagina_del_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38"/>
            <a:ext cx="8482664" cy="5214958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altro anno importante - 1991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671622"/>
            <a:ext cx="8572560" cy="4195778"/>
          </a:xfrm>
        </p:spPr>
        <p:txBody>
          <a:bodyPr/>
          <a:lstStyle/>
          <a:p>
            <a:r>
              <a:rPr lang="it-IT" dirty="0" smtClean="0"/>
              <a:t>Il WEB aveva una manciata di server in Europa in ambiente scientifico</a:t>
            </a:r>
          </a:p>
          <a:p>
            <a:r>
              <a:rPr lang="it-IT" dirty="0" smtClean="0"/>
              <a:t>Paul </a:t>
            </a:r>
            <a:r>
              <a:rPr lang="it-IT" dirty="0" err="1" smtClean="0"/>
              <a:t>Kunz</a:t>
            </a:r>
            <a:r>
              <a:rPr lang="it-IT" dirty="0" smtClean="0"/>
              <a:t> di Stanford porta il WEB negli </a:t>
            </a:r>
            <a:r>
              <a:rPr lang="it-IT" dirty="0" smtClean="0">
                <a:solidFill>
                  <a:srgbClr val="FF6600"/>
                </a:solidFill>
              </a:rPr>
              <a:t>USA</a:t>
            </a:r>
            <a:r>
              <a:rPr lang="it-IT" dirty="0" smtClean="0"/>
              <a:t>	http:/slacvm.slac.stanford.edu</a:t>
            </a:r>
          </a:p>
          <a:p>
            <a:r>
              <a:rPr lang="it-IT" dirty="0" smtClean="0">
                <a:solidFill>
                  <a:srgbClr val="FF6600"/>
                </a:solidFill>
              </a:rPr>
              <a:t>Stanford lo usa per la sua biblioteca (100 pubblicazioni nuove a settimana)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Il WEB decolla nel mondo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Il CERN lavora al nuovo progetto: LHC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 LHC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600" dirty="0" smtClean="0">
                <a:solidFill>
                  <a:srgbClr val="FFFF00"/>
                </a:solidFill>
              </a:rPr>
              <a:t>Il progetto è così complesso e grande che porterà a delle nuove </a:t>
            </a:r>
            <a:r>
              <a:rPr lang="it-IT" sz="2600" dirty="0" smtClean="0">
                <a:solidFill>
                  <a:srgbClr val="FFC000"/>
                </a:solidFill>
              </a:rPr>
              <a:t>necessità</a:t>
            </a:r>
            <a:r>
              <a:rPr lang="it-IT" sz="2600" dirty="0" smtClean="0">
                <a:solidFill>
                  <a:srgbClr val="FFFF00"/>
                </a:solidFill>
              </a:rPr>
              <a:t>, ma nessuno ha tempo per capire che Tim sta risolvendo molti problemi futuri in un solo colpo: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Tante Istituzioni (lontane) e tanti ricercatori (&gt;5.000)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Tanti sottoprogetti sviluppato lontano dal CERN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Necessità di comunicare e trasferire info velocemente ovunque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Tantissime piattaforme diverse che devono in qualche modo comunicare.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Miliardi di canali da acquisire e TB di dati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Tonnellate di carte (progetti, </a:t>
            </a:r>
            <a:r>
              <a:rPr lang="it-IT" sz="2400" dirty="0" err="1" smtClean="0"/>
              <a:t>pubblicazioni…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“nostra” storia finisce </a:t>
            </a:r>
            <a:r>
              <a:rPr lang="it-IT" dirty="0" err="1" smtClean="0"/>
              <a:t>quì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diffondono i</a:t>
            </a:r>
            <a:r>
              <a:rPr lang="it-IT" dirty="0" smtClean="0"/>
              <a:t> </a:t>
            </a:r>
            <a:r>
              <a:rPr lang="it-IT" dirty="0" smtClean="0"/>
              <a:t>browser</a:t>
            </a:r>
            <a:r>
              <a:rPr lang="it-IT" dirty="0" smtClean="0"/>
              <a:t> e MOSAIC </a:t>
            </a:r>
            <a:r>
              <a:rPr lang="it-IT" dirty="0" smtClean="0"/>
              <a:t>viene sostituito da Netscape e poi Explorer.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Alla fine del 1999 c’erano 10.000.000 di server in tutto il mondo.</a:t>
            </a:r>
          </a:p>
          <a:p>
            <a:r>
              <a:rPr lang="it-IT" dirty="0" smtClean="0"/>
              <a:t>Suoni, immagini e applet erano integrati.</a:t>
            </a:r>
          </a:p>
          <a:p>
            <a:r>
              <a:rPr lang="it-IT" dirty="0" smtClean="0"/>
              <a:t>Linguaggi più moderni si affiancano all’HTML</a:t>
            </a:r>
          </a:p>
          <a:p>
            <a:r>
              <a:rPr lang="it-IT" dirty="0" smtClean="0"/>
              <a:t>I motori di ricerca cambiano il mondo: </a:t>
            </a:r>
            <a:r>
              <a:rPr lang="it-IT" dirty="0" smtClean="0">
                <a:solidFill>
                  <a:srgbClr val="FF0000"/>
                </a:solidFill>
              </a:rPr>
              <a:t>Google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FF00"/>
                </a:solidFill>
              </a:rPr>
              <a:t>Il WWW resta libero e gratuito </a:t>
            </a:r>
            <a:r>
              <a:rPr lang="it-IT" dirty="0" smtClean="0"/>
              <a:t>anche se molte società trovano il modo di fare un business.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29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ricerca al CERN negli anni 60-70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445295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1959:</a:t>
            </a:r>
            <a:r>
              <a:rPr lang="en-US" dirty="0" smtClean="0"/>
              <a:t>	The Proton Synchrotron (PS)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r>
              <a:rPr lang="it-IT" b="1" dirty="0" smtClean="0">
                <a:solidFill>
                  <a:srgbClr val="FFC000"/>
                </a:solidFill>
              </a:rPr>
              <a:t>1965:</a:t>
            </a:r>
            <a:r>
              <a:rPr lang="it-IT" dirty="0" smtClean="0"/>
              <a:t>	Il primo super calcolatore (1 MHz)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1973:</a:t>
            </a:r>
            <a:r>
              <a:rPr lang="it-IT" dirty="0" smtClean="0"/>
              <a:t>	Scoperta delle correnti neutre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7" name="Immagine 6" descr="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14564"/>
            <a:ext cx="7620000" cy="14287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2876" y="3792684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00"/>
                </a:solidFill>
                <a:latin typeface="Arial Black" pitchFamily="34" charset="0"/>
              </a:rPr>
              <a:t>Tutto il sistema equipaggiato con elettronica a valvole </a:t>
            </a:r>
          </a:p>
          <a:p>
            <a:pPr algn="ctr"/>
            <a:r>
              <a:rPr lang="it-IT" sz="2000" dirty="0" smtClean="0">
                <a:solidFill>
                  <a:srgbClr val="FFFF00"/>
                </a:solidFill>
                <a:latin typeface="Arial Black" pitchFamily="34" charset="0"/>
              </a:rPr>
              <a:t>e </a:t>
            </a:r>
            <a:r>
              <a:rPr lang="it-IT" sz="2000" dirty="0" smtClean="0">
                <a:solidFill>
                  <a:srgbClr val="FF6600"/>
                </a:solidFill>
                <a:latin typeface="Arial Black" pitchFamily="34" charset="0"/>
              </a:rPr>
              <a:t>senza nessun tipo di computer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2844" y="5814972"/>
            <a:ext cx="885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00"/>
                </a:solidFill>
                <a:latin typeface="Arial Black" pitchFamily="34" charset="0"/>
              </a:rPr>
              <a:t>Quali sofisticate tecniche di analisi erano state usate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72560" cy="785818"/>
          </a:xfrm>
        </p:spPr>
        <p:txBody>
          <a:bodyPr/>
          <a:lstStyle/>
          <a:p>
            <a:r>
              <a:rPr lang="it-IT" dirty="0" smtClean="0"/>
              <a:t>Come ne ha giovato LHC ? 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" y="1428736"/>
            <a:ext cx="8848756" cy="928694"/>
          </a:xfrm>
        </p:spPr>
        <p:txBody>
          <a:bodyPr/>
          <a:lstStyle/>
          <a:p>
            <a:pPr marL="87313" indent="-30163">
              <a:buNone/>
            </a:pPr>
            <a:r>
              <a:rPr lang="it-IT" dirty="0" smtClean="0">
                <a:solidFill>
                  <a:srgbClr val="FFFF00"/>
                </a:solidFill>
              </a:rPr>
              <a:t>Sistema informativo, gestionale </a:t>
            </a:r>
            <a:r>
              <a:rPr lang="it-IT" dirty="0" smtClean="0">
                <a:solidFill>
                  <a:srgbClr val="FFFF00"/>
                </a:solidFill>
              </a:rPr>
              <a:t>ed amministrativo </a:t>
            </a:r>
            <a:r>
              <a:rPr lang="it-IT" dirty="0" smtClean="0">
                <a:solidFill>
                  <a:srgbClr val="FFFF00"/>
                </a:solidFill>
              </a:rPr>
              <a:t>del CERN e dell’I.N.F.N</a:t>
            </a:r>
            <a:r>
              <a:rPr lang="it-IT" dirty="0" smtClean="0">
                <a:solidFill>
                  <a:srgbClr val="FFFF00"/>
                </a:solidFill>
              </a:rPr>
              <a:t>. sono via WEB</a:t>
            </a:r>
            <a:endParaRPr lang="it-IT" dirty="0" smtClean="0">
              <a:solidFill>
                <a:srgbClr val="FFFF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30</a:t>
            </a:fld>
            <a:endParaRPr lang="it-IT" dirty="0"/>
          </a:p>
        </p:txBody>
      </p:sp>
      <p:pic>
        <p:nvPicPr>
          <p:cNvPr id="7170" name="Picture 2" descr="D:\presentazione WEB ischia\CERN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37677"/>
            <a:ext cx="9144001" cy="1848579"/>
          </a:xfrm>
          <a:prstGeom prst="rect">
            <a:avLst/>
          </a:prstGeom>
          <a:noFill/>
        </p:spPr>
      </p:pic>
      <p:pic>
        <p:nvPicPr>
          <p:cNvPr id="7171" name="Picture 3" descr="D:\presentazione WEB ischia\E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7861"/>
            <a:ext cx="9144000" cy="228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572560" cy="785818"/>
          </a:xfrm>
        </p:spPr>
        <p:txBody>
          <a:bodyPr/>
          <a:lstStyle/>
          <a:p>
            <a:r>
              <a:rPr lang="it-IT" dirty="0" smtClean="0"/>
              <a:t>Come ne ha giovato LHC 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929222"/>
          </a:xfrm>
        </p:spPr>
        <p:txBody>
          <a:bodyPr/>
          <a:lstStyle/>
          <a:p>
            <a:pPr marL="571500" indent="-514350">
              <a:buFont typeface="Arial" pitchFamily="34" charset="0"/>
              <a:buChar char="•"/>
            </a:pPr>
            <a:r>
              <a:rPr lang="it-IT" dirty="0" smtClean="0"/>
              <a:t>Distribuzione, approvazione e ricerca di pubblicazioni scientifiche (CERN </a:t>
            </a:r>
            <a:r>
              <a:rPr lang="it-IT" dirty="0" err="1" smtClean="0"/>
              <a:t>library</a:t>
            </a:r>
            <a:r>
              <a:rPr lang="it-IT" dirty="0" smtClean="0"/>
              <a:t>, SPIRES, google</a:t>
            </a:r>
            <a:r>
              <a:rPr lang="it-IT" dirty="0" smtClean="0"/>
              <a:t>) </a:t>
            </a:r>
            <a:r>
              <a:rPr lang="it-IT" dirty="0" err="1" smtClean="0"/>
              <a:t>–</a:t>
            </a:r>
            <a:r>
              <a:rPr lang="it-IT" dirty="0" smtClean="0"/>
              <a:t> Librerie virtuali</a:t>
            </a:r>
          </a:p>
          <a:p>
            <a:pPr marL="571500" indent="-5143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Database delle istituzioni e dei </a:t>
            </a:r>
            <a:r>
              <a:rPr lang="it-IT" dirty="0" smtClean="0">
                <a:solidFill>
                  <a:srgbClr val="FFFF00"/>
                </a:solidFill>
              </a:rPr>
              <a:t>ricercatori</a:t>
            </a:r>
          </a:p>
          <a:p>
            <a:pPr marL="571500" indent="-514350">
              <a:buFont typeface="Arial" pitchFamily="34" charset="0"/>
              <a:buChar char="•"/>
            </a:pPr>
            <a:r>
              <a:rPr lang="it-IT" dirty="0" err="1" smtClean="0">
                <a:solidFill>
                  <a:srgbClr val="FFFF00"/>
                </a:solidFill>
              </a:rPr>
              <a:t>Conference</a:t>
            </a:r>
            <a:r>
              <a:rPr lang="it-IT" dirty="0" smtClean="0">
                <a:solidFill>
                  <a:srgbClr val="FFFF00"/>
                </a:solidFill>
              </a:rPr>
              <a:t> ed agende delle riunioni</a:t>
            </a:r>
            <a:endParaRPr lang="it-IT" dirty="0" smtClean="0">
              <a:solidFill>
                <a:srgbClr val="FFFF00"/>
              </a:solidFill>
            </a:endParaRPr>
          </a:p>
          <a:p>
            <a:pPr marL="571500" indent="-514350">
              <a:buFont typeface="Arial" pitchFamily="34" charset="0"/>
              <a:buChar char="•"/>
            </a:pPr>
            <a:r>
              <a:rPr lang="it-IT" dirty="0" smtClean="0"/>
              <a:t>Videoconferenze (EVO)</a:t>
            </a:r>
          </a:p>
          <a:p>
            <a:pPr marL="571500" indent="-514350">
              <a:buFont typeface="Arial" pitchFamily="34" charset="0"/>
              <a:buChar char="•"/>
            </a:pPr>
            <a:r>
              <a:rPr lang="it-IT" dirty="0" smtClean="0"/>
              <a:t>Videotelefono (</a:t>
            </a:r>
            <a:r>
              <a:rPr lang="it-IT" dirty="0" err="1" smtClean="0"/>
              <a:t>Skype</a:t>
            </a:r>
            <a:r>
              <a:rPr lang="it-IT" dirty="0" smtClean="0"/>
              <a:t>)</a:t>
            </a:r>
            <a:endParaRPr lang="it-IT" dirty="0" smtClean="0"/>
          </a:p>
          <a:p>
            <a:pPr marL="571500" indent="-514350">
              <a:buFont typeface="Arial" pitchFamily="34" charset="0"/>
              <a:buChar char="•"/>
            </a:pPr>
            <a:r>
              <a:rPr lang="it-IT" dirty="0" smtClean="0"/>
              <a:t>Notizie in tempo reale</a:t>
            </a:r>
          </a:p>
          <a:p>
            <a:pPr marL="571500" indent="-514350">
              <a:buFont typeface="Arial" pitchFamily="34" charset="0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Distrazioni varie per i ricercatori </a:t>
            </a:r>
            <a:r>
              <a:rPr lang="it-IT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it-IT" dirty="0" smtClean="0">
              <a:solidFill>
                <a:srgbClr val="FFFF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31</a:t>
            </a:fld>
            <a:endParaRPr lang="it-IT" dirty="0"/>
          </a:p>
        </p:txBody>
      </p:sp>
      <p:pic>
        <p:nvPicPr>
          <p:cNvPr id="7" name="Picture 4" descr="D:\presentazione WEB ischia\confer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86725" cy="5972175"/>
          </a:xfrm>
          <a:prstGeom prst="rect">
            <a:avLst/>
          </a:prstGeom>
          <a:noFill/>
        </p:spPr>
      </p:pic>
      <p:pic>
        <p:nvPicPr>
          <p:cNvPr id="8" name="Picture 3" descr="D:\presentazione WEB ischia\ind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553075" cy="5886450"/>
          </a:xfrm>
          <a:prstGeom prst="rect">
            <a:avLst/>
          </a:prstGeom>
          <a:noFill/>
        </p:spPr>
      </p:pic>
      <p:pic>
        <p:nvPicPr>
          <p:cNvPr id="9" name="Picture 2" descr="D:\presentazione WEB ischia\iC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8124846" cy="4674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LHC</a:t>
            </a:r>
            <a:endParaRPr lang="en-US" dirty="0"/>
          </a:p>
        </p:txBody>
      </p:sp>
      <p:pic>
        <p:nvPicPr>
          <p:cNvPr id="7" name="Content Placeholder 6" descr="CERNLHC_0809002_29-A4-at-144-dpi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46" r="-8446"/>
          <a:stretch>
            <a:fillRect/>
          </a:stretch>
        </p:blipFill>
        <p:spPr>
          <a:xfrm>
            <a:off x="285720" y="1214422"/>
            <a:ext cx="8840190" cy="503397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comunicazione</a:t>
            </a:r>
            <a:r>
              <a:rPr lang="en-US" dirty="0" smtClean="0"/>
              <a:t> ad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Grazie al WEB la “comunicazione scientifica” è passata dalla </a:t>
            </a:r>
            <a:r>
              <a:rPr lang="it-IT" dirty="0" smtClean="0">
                <a:solidFill>
                  <a:srgbClr val="FF0000"/>
                </a:solidFill>
              </a:rPr>
              <a:t>Cinquecento alla Ferrari</a:t>
            </a:r>
            <a:r>
              <a:rPr lang="it-IT" dirty="0" smtClean="0"/>
              <a:t>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Informazioni, novità, risultati e scoperte sono divulgate in pochi secondi in tutto il mondo. La carta è usata molto meno ed arriva con un ritardo notevole.</a:t>
            </a:r>
          </a:p>
          <a:p>
            <a:r>
              <a:rPr lang="it-IT" dirty="0" smtClean="0">
                <a:solidFill>
                  <a:srgbClr val="FF6600"/>
                </a:solidFill>
              </a:rPr>
              <a:t>Circa il 50% delle riunioni avviene via WEB.</a:t>
            </a:r>
          </a:p>
          <a:p>
            <a:r>
              <a:rPr lang="it-IT" dirty="0" smtClean="0">
                <a:solidFill>
                  <a:srgbClr val="FF6600"/>
                </a:solidFill>
              </a:rPr>
              <a:t>La mail ha completamente sostituito la lettera.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Tutto questo ha però</a:t>
            </a:r>
            <a:r>
              <a:rPr lang="it-IT" b="1" dirty="0" smtClean="0">
                <a:solidFill>
                  <a:srgbClr val="FFFF00"/>
                </a:solidFill>
              </a:rPr>
              <a:t> anche creato </a:t>
            </a:r>
            <a:r>
              <a:rPr lang="it-IT" b="1" dirty="0" smtClean="0">
                <a:solidFill>
                  <a:srgbClr val="FFFF00"/>
                </a:solidFill>
              </a:rPr>
              <a:t>dei nuovi problemi !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rallentare</a:t>
            </a:r>
            <a:r>
              <a:rPr lang="en-US" dirty="0" smtClean="0"/>
              <a:t> la </a:t>
            </a:r>
            <a:r>
              <a:rPr lang="en-US" dirty="0" err="1" smtClean="0"/>
              <a:t>notizie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19222"/>
            <a:ext cx="8915400" cy="4500578"/>
          </a:xfrm>
        </p:spPr>
        <p:txBody>
          <a:bodyPr/>
          <a:lstStyle/>
          <a:p>
            <a:r>
              <a:rPr lang="it-IT" sz="2000" dirty="0" smtClean="0"/>
              <a:t>La velocità e la libertà con cui il WEB “pubblica” la notizie a creato non pochi problemi:</a:t>
            </a: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Privacy e copyright</a:t>
            </a:r>
          </a:p>
          <a:p>
            <a:pPr lvl="1"/>
            <a:r>
              <a:rPr lang="it-IT" sz="2000" dirty="0" smtClean="0">
                <a:solidFill>
                  <a:srgbClr val="FFFF00"/>
                </a:solidFill>
              </a:rPr>
              <a:t>Provate con google “nome cognome” </a:t>
            </a:r>
            <a:r>
              <a:rPr lang="it-IT" sz="2000" dirty="0" err="1" smtClean="0">
                <a:solidFill>
                  <a:srgbClr val="FFFF00"/>
                </a:solidFill>
              </a:rPr>
              <a:t>–</a:t>
            </a:r>
            <a:r>
              <a:rPr lang="it-IT" sz="2000" dirty="0" smtClean="0">
                <a:solidFill>
                  <a:srgbClr val="FFFF00"/>
                </a:solidFill>
              </a:rPr>
              <a:t> io ottengo 2400 </a:t>
            </a:r>
            <a:r>
              <a:rPr lang="it-IT" sz="2000" dirty="0" err="1" smtClean="0">
                <a:solidFill>
                  <a:srgbClr val="FFFF00"/>
                </a:solidFill>
              </a:rPr>
              <a:t>links</a:t>
            </a:r>
            <a:r>
              <a:rPr lang="it-IT" sz="2000" dirty="0" smtClean="0">
                <a:solidFill>
                  <a:srgbClr val="FFFF00"/>
                </a:solidFill>
              </a:rPr>
              <a:t> ! Veri ? Forse si !</a:t>
            </a:r>
            <a:endParaRPr lang="it-IT" sz="2000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6600"/>
                </a:solidFill>
              </a:rPr>
              <a:t>Notizie</a:t>
            </a:r>
            <a:r>
              <a:rPr lang="it-IT" dirty="0" smtClean="0">
                <a:solidFill>
                  <a:srgbClr val="FF6600"/>
                </a:solidFill>
              </a:rPr>
              <a:t> vere, false </a:t>
            </a:r>
            <a:r>
              <a:rPr lang="it-IT" dirty="0" smtClean="0">
                <a:solidFill>
                  <a:srgbClr val="FF6600"/>
                </a:solidFill>
              </a:rPr>
              <a:t>e</a:t>
            </a:r>
            <a:r>
              <a:rPr lang="it-IT" dirty="0" smtClean="0">
                <a:solidFill>
                  <a:srgbClr val="FF6600"/>
                </a:solidFill>
              </a:rPr>
              <a:t> </a:t>
            </a:r>
            <a:r>
              <a:rPr lang="it-IT" dirty="0" smtClean="0">
                <a:solidFill>
                  <a:srgbClr val="FF6600"/>
                </a:solidFill>
              </a:rPr>
              <a:t>travisate (buchi </a:t>
            </a:r>
            <a:r>
              <a:rPr lang="it-IT" dirty="0" smtClean="0">
                <a:solidFill>
                  <a:srgbClr val="FF6600"/>
                </a:solidFill>
              </a:rPr>
              <a:t>neri ad LHC)</a:t>
            </a:r>
            <a:endParaRPr lang="it-IT" sz="2400" dirty="0" smtClean="0">
              <a:solidFill>
                <a:srgbClr val="FFFF00"/>
              </a:solidFill>
            </a:endParaRPr>
          </a:p>
          <a:p>
            <a:endParaRPr lang="it-IT" sz="2000" dirty="0" smtClean="0">
              <a:solidFill>
                <a:srgbClr val="FFFF00"/>
              </a:solidFill>
            </a:endParaRPr>
          </a:p>
          <a:p>
            <a:r>
              <a:rPr lang="it-IT" sz="2000" dirty="0" smtClean="0">
                <a:solidFill>
                  <a:srgbClr val="FFFF00"/>
                </a:solidFill>
              </a:rPr>
              <a:t>Non sempre è facile </a:t>
            </a:r>
            <a:r>
              <a:rPr lang="it-IT" sz="2000" dirty="0" smtClean="0">
                <a:solidFill>
                  <a:srgbClr val="FFFF00"/>
                </a:solidFill>
              </a:rPr>
              <a:t>distinguere il vero dal falso.</a:t>
            </a:r>
            <a:endParaRPr lang="it-IT" sz="2000" dirty="0" smtClean="0">
              <a:solidFill>
                <a:srgbClr val="FFFF00"/>
              </a:solidFill>
            </a:endParaRPr>
          </a:p>
          <a:p>
            <a:r>
              <a:rPr lang="it-IT" sz="2000" dirty="0" smtClean="0">
                <a:solidFill>
                  <a:srgbClr val="FFFF00"/>
                </a:solidFill>
              </a:rPr>
              <a:t>Gli </a:t>
            </a:r>
            <a:r>
              <a:rPr lang="it-IT" sz="2000" dirty="0" smtClean="0">
                <a:solidFill>
                  <a:srgbClr val="FFFF00"/>
                </a:solidFill>
              </a:rPr>
              <a:t>esperimenti LHC hanno risposto creando una serie di regole per non far pubblicare notizia “non verificate” e/o “non approvate”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siti WEB su LHC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Sito del CERN</a:t>
            </a:r>
            <a:endParaRPr lang="it-IT" dirty="0" smtClean="0"/>
          </a:p>
          <a:p>
            <a:r>
              <a:rPr lang="en-US" dirty="0" smtClean="0">
                <a:hlinkClick r:id="rId3"/>
              </a:rPr>
              <a:t>Sito CERN su LHC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Sito CERN sull'esperimento CMS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Sito CERN sull'esperimento ATLAS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6"/>
              </a:rPr>
              <a:t>Sito dell'INFN su LHC (italiano)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Sito INFN su ATLAS (in italiano)</a:t>
            </a:r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Sito INFN su CMS (in italiano)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35</a:t>
            </a:fld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comunicazione ad LHC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6600"/>
                </a:solidFill>
              </a:rPr>
              <a:t>Blog</a:t>
            </a:r>
          </a:p>
          <a:p>
            <a:pPr lvl="1"/>
            <a:r>
              <a:rPr lang="en-US" dirty="0" smtClean="0">
                <a:hlinkClick r:id="rId2"/>
              </a:rPr>
              <a:t>CMS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LHC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Movie:</a:t>
            </a:r>
          </a:p>
          <a:p>
            <a:pPr lvl="1"/>
            <a:r>
              <a:rPr lang="en-US" dirty="0" smtClean="0">
                <a:hlinkClick r:id="rId4"/>
              </a:rPr>
              <a:t>ATLAS in un minuto</a:t>
            </a:r>
            <a:endParaRPr lang="en-US" dirty="0" smtClean="0"/>
          </a:p>
          <a:p>
            <a:r>
              <a:rPr lang="en-US" dirty="0" err="1" smtClean="0">
                <a:solidFill>
                  <a:srgbClr val="FF6600"/>
                </a:solidFill>
              </a:rPr>
              <a:t>Musei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mostre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hlinkClick r:id="rId5"/>
              </a:rPr>
              <a:t>Astri e particelle - Città della Scienza – Napoli</a:t>
            </a:r>
            <a:endParaRPr lang="en-US" dirty="0" smtClean="0"/>
          </a:p>
          <a:p>
            <a:r>
              <a:rPr lang="en-US" dirty="0" err="1" smtClean="0">
                <a:solidFill>
                  <a:srgbClr val="FF6600"/>
                </a:solidFill>
              </a:rPr>
              <a:t>Cartoni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animati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hlinkClick r:id="rId6"/>
              </a:rPr>
              <a:t>CMS experiment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TV </a:t>
            </a:r>
            <a:r>
              <a:rPr lang="en-US" dirty="0" err="1" smtClean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smtClean="0">
                <a:solidFill>
                  <a:srgbClr val="FF6600"/>
                </a:solidFill>
              </a:rPr>
              <a:t>giornali</a:t>
            </a:r>
          </a:p>
          <a:p>
            <a:pPr lvl="1"/>
            <a:r>
              <a:rPr lang="en-US" dirty="0" smtClean="0">
                <a:hlinkClick r:id="rId7"/>
              </a:rPr>
              <a:t>CNN</a:t>
            </a:r>
            <a:r>
              <a:rPr lang="en-US" dirty="0" smtClean="0"/>
              <a:t>;</a:t>
            </a:r>
            <a:r>
              <a:rPr lang="en-US" dirty="0" smtClean="0"/>
              <a:t> </a:t>
            </a:r>
            <a:r>
              <a:rPr lang="en-US" dirty="0" smtClean="0">
                <a:hlinkClick r:id="rId8"/>
              </a:rPr>
              <a:t>BBC</a:t>
            </a:r>
            <a:r>
              <a:rPr lang="en-US" dirty="0" smtClean="0"/>
              <a:t>;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36</a:t>
            </a:fld>
            <a:endParaRPr lang="it-IT" dirty="0"/>
          </a:p>
        </p:txBody>
      </p:sp>
      <p:pic>
        <p:nvPicPr>
          <p:cNvPr id="7" name="Picture 6" descr="Science-Museum_0008_mi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200" y="1295400"/>
            <a:ext cx="3429000" cy="2286000"/>
          </a:xfrm>
          <a:prstGeom prst="rect">
            <a:avLst/>
          </a:prstGeom>
        </p:spPr>
      </p:pic>
      <p:pic>
        <p:nvPicPr>
          <p:cNvPr id="8" name="Picture 7" descr="comic_book_inside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290" y="4114800"/>
            <a:ext cx="366311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Conclusione 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Il WEB è stata una delle più grandi “invenzioni” di tutti i tempi </a:t>
            </a:r>
          </a:p>
          <a:p>
            <a:r>
              <a:rPr lang="it-IT" dirty="0" smtClean="0"/>
              <a:t>E’ nata al CERN e nel mondo scientifico ma alla fine ha rivoluzionato la vita di tutti gli esseri umani, forse inaspettatamente anche per Tim </a:t>
            </a:r>
            <a:r>
              <a:rPr lang="it-IT" dirty="0" err="1" smtClean="0"/>
              <a:t>Barners-Lee</a:t>
            </a:r>
            <a:r>
              <a:rPr lang="it-IT" dirty="0" smtClean="0"/>
              <a:t>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Pochi avevano capito la sua importanza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a</a:t>
            </a:r>
            <a:r>
              <a:rPr lang="it-IT" dirty="0" smtClean="0">
                <a:solidFill>
                  <a:srgbClr val="FFFF00"/>
                </a:solidFill>
              </a:rPr>
              <a:t>lla </a:t>
            </a:r>
            <a:r>
              <a:rPr lang="it-IT" dirty="0" smtClean="0">
                <a:solidFill>
                  <a:srgbClr val="FFFF00"/>
                </a:solidFill>
              </a:rPr>
              <a:t>fine degli anni 80 (30</a:t>
            </a:r>
            <a:r>
              <a:rPr lang="it-IT" dirty="0" smtClean="0">
                <a:solidFill>
                  <a:srgbClr val="FFFF00"/>
                </a:solidFill>
              </a:rPr>
              <a:t> uditori al suo primo seminario </a:t>
            </a:r>
            <a:r>
              <a:rPr lang="it-IT" dirty="0" smtClean="0">
                <a:solidFill>
                  <a:srgbClr val="FFFF00"/>
                </a:solidFill>
              </a:rPr>
              <a:t>sul </a:t>
            </a:r>
            <a:r>
              <a:rPr lang="it-IT" dirty="0" smtClean="0">
                <a:solidFill>
                  <a:srgbClr val="FFFF00"/>
                </a:solidFill>
              </a:rPr>
              <a:t>WEB al CERN) </a:t>
            </a:r>
            <a:r>
              <a:rPr lang="it-IT" dirty="0" smtClean="0">
                <a:solidFill>
                  <a:srgbClr val="FFFF00"/>
                </a:solidFill>
              </a:rPr>
              <a:t>ma negli anni 90 il boom è stato incredibile (sale piene ovunque parlasse Tim)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 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357718"/>
          </a:xfrm>
        </p:spPr>
        <p:txBody>
          <a:bodyPr/>
          <a:lstStyle/>
          <a:p>
            <a:r>
              <a:rPr lang="it-IT" dirty="0" smtClean="0"/>
              <a:t>La ricerca scientifica ed LHC avrebbero fatto il loro corso anche senza il WEB ma è indubbio che questo “servizio gratuito” ha cambiato del tutto il modo di collaborare ed ha velocizzato in modo inaspettato la trasmissione delle informazioni, novità, risultati e tanto altro.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Anche grazie al WEB un laboratorio come il CERN riesce a gestire 3.000 persone e 4 progetti giganteschi.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38</a:t>
            </a:fld>
            <a:endParaRPr lang="it-IT" dirty="0"/>
          </a:p>
        </p:txBody>
      </p:sp>
      <p:pic>
        <p:nvPicPr>
          <p:cNvPr id="9218" name="Picture 2" descr="D:\presentazione WEB ischia\ipodconilsuoinven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177" y="914400"/>
            <a:ext cx="3389223" cy="2928958"/>
          </a:xfrm>
          <a:prstGeom prst="rect">
            <a:avLst/>
          </a:prstGeom>
          <a:noFill/>
        </p:spPr>
      </p:pic>
      <p:pic>
        <p:nvPicPr>
          <p:cNvPr id="9219" name="Picture 3" descr="D:\presentazione WEB ischia\tim-berners-lee_136673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950798"/>
            <a:ext cx="4278322" cy="2678602"/>
          </a:xfrm>
          <a:prstGeom prst="rect">
            <a:avLst/>
          </a:prstGeom>
          <a:noFill/>
        </p:spPr>
      </p:pic>
      <p:pic>
        <p:nvPicPr>
          <p:cNvPr id="9220" name="Picture 4" descr="D:\presentazione WEB ischia\billg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32"/>
            <a:ext cx="2571768" cy="3220952"/>
          </a:xfrm>
          <a:prstGeom prst="rect">
            <a:avLst/>
          </a:prstGeom>
          <a:noFill/>
        </p:spPr>
      </p:pic>
      <p:pic>
        <p:nvPicPr>
          <p:cNvPr id="10" name="Picture 9" descr="GOOGLE i 2 inventori x 200 dp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461542"/>
            <a:ext cx="2438400" cy="3244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ventocamerabo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38897"/>
            <a:ext cx="7786742" cy="5776185"/>
          </a:xfrm>
          <a:prstGeom prst="rect">
            <a:avLst/>
          </a:prstGeom>
        </p:spPr>
      </p:pic>
      <p:pic>
        <p:nvPicPr>
          <p:cNvPr id="6" name="Immagine 5" descr="gargam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286776" cy="6215082"/>
          </a:xfrm>
          <a:prstGeom prst="rect">
            <a:avLst/>
          </a:prstGeom>
        </p:spPr>
      </p:pic>
      <p:pic>
        <p:nvPicPr>
          <p:cNvPr id="7" name="Immagine 6" descr="analisicamerebol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4380" y="49433"/>
            <a:ext cx="5087950" cy="657519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28662" y="2786058"/>
            <a:ext cx="7348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La vista e la pazienza</a:t>
            </a:r>
            <a:endParaRPr lang="it-IT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91755" y="1986685"/>
            <a:ext cx="80986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Quali raffinate tecniche</a:t>
            </a:r>
          </a:p>
          <a:p>
            <a:pPr algn="ctr"/>
            <a:r>
              <a:rPr lang="it-IT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</a:rPr>
              <a:t>di analisi dei dati erano</a:t>
            </a:r>
          </a:p>
          <a:p>
            <a:pPr algn="ctr"/>
            <a:r>
              <a:rPr lang="it-IT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</a:rPr>
              <a:t>s</a:t>
            </a:r>
            <a:r>
              <a:rPr lang="it-IT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tate </a:t>
            </a:r>
            <a:r>
              <a:rPr lang="it-IT" sz="5400" b="1" cap="none" spc="0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utlizzate</a:t>
            </a:r>
            <a:r>
              <a:rPr lang="it-IT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?</a:t>
            </a:r>
            <a:endParaRPr lang="it-IT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comunicazione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Fino alla fine degli anni 80 la </a:t>
            </a:r>
            <a:r>
              <a:rPr lang="it-IT" dirty="0" smtClean="0"/>
              <a:t>comunicazione tra gli scienziati del CERN e degli altri laboratori avveniva attraverso: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FFFF00"/>
                </a:solidFill>
              </a:rPr>
              <a:t>Articoli pubblicati su riviste internazionali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Seminari e conferenze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rgbClr val="FFFF00"/>
                </a:solidFill>
              </a:rPr>
              <a:t>Discussioni private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Caffetteria del CERN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7" name="Picture 6" descr="0907111_01-A4-at-144-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899" y="3657600"/>
            <a:ext cx="3427940" cy="2286000"/>
          </a:xfrm>
          <a:prstGeom prst="rect">
            <a:avLst/>
          </a:prstGeom>
        </p:spPr>
      </p:pic>
      <p:pic>
        <p:nvPicPr>
          <p:cNvPr id="8" name="Picture 7" descr="nuclinst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2438399"/>
            <a:ext cx="1118362" cy="1484551"/>
          </a:xfrm>
          <a:prstGeom prst="rect">
            <a:avLst/>
          </a:prstGeom>
        </p:spPr>
      </p:pic>
      <p:pic>
        <p:nvPicPr>
          <p:cNvPr id="9" name="Picture 8" descr="caf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724400"/>
            <a:ext cx="762000" cy="67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evolvevano i computer ? 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313" indent="0">
              <a:buNone/>
            </a:pPr>
            <a:r>
              <a:rPr lang="it-IT" sz="2400" dirty="0" smtClean="0"/>
              <a:t>Mentre il CERN usava super computer (anni 70) </a:t>
            </a:r>
            <a:r>
              <a:rPr lang="it-IT" sz="2400" dirty="0" smtClean="0">
                <a:solidFill>
                  <a:srgbClr val="FF6600"/>
                </a:solidFill>
              </a:rPr>
              <a:t>negli USA accadevano tante cose:</a:t>
            </a:r>
          </a:p>
          <a:p>
            <a:pPr marL="87313" indent="0">
              <a:buNone/>
            </a:pPr>
            <a:endParaRPr lang="it-IT" sz="2400" dirty="0" smtClean="0"/>
          </a:p>
          <a:p>
            <a:r>
              <a:rPr lang="it-IT" sz="2400" b="1" dirty="0" smtClean="0">
                <a:solidFill>
                  <a:srgbClr val="FFC000"/>
                </a:solidFill>
              </a:rPr>
              <a:t>1971:</a:t>
            </a:r>
            <a:r>
              <a:rPr lang="it-IT" sz="2400" dirty="0" smtClean="0"/>
              <a:t> l’INTEL costruisce il primo microprocessore 4004</a:t>
            </a:r>
          </a:p>
          <a:p>
            <a:r>
              <a:rPr lang="it-IT" sz="2400" b="1" dirty="0" smtClean="0">
                <a:solidFill>
                  <a:srgbClr val="FFC000"/>
                </a:solidFill>
              </a:rPr>
              <a:t>1972:</a:t>
            </a:r>
            <a:r>
              <a:rPr lang="it-IT" sz="2400" dirty="0" smtClean="0"/>
              <a:t> prima memoria elettronica da 4096 bit</a:t>
            </a:r>
          </a:p>
          <a:p>
            <a:r>
              <a:rPr lang="it-IT" sz="2400" b="1" dirty="0" smtClean="0">
                <a:solidFill>
                  <a:srgbClr val="FFC000"/>
                </a:solidFill>
              </a:rPr>
              <a:t>1973:</a:t>
            </a:r>
            <a:r>
              <a:rPr lang="it-IT" sz="2400" dirty="0" smtClean="0"/>
              <a:t> l’IBM produce un HD da 30 MB</a:t>
            </a:r>
          </a:p>
          <a:p>
            <a:r>
              <a:rPr lang="it-IT" sz="2400" b="1" dirty="0" smtClean="0">
                <a:solidFill>
                  <a:srgbClr val="FFC000"/>
                </a:solidFill>
              </a:rPr>
              <a:t>1973:</a:t>
            </a:r>
            <a:r>
              <a:rPr lang="it-IT" sz="2400" dirty="0" smtClean="0"/>
              <a:t> La Xerox produce l’ALTO (128 KB + HD) grande 		   come un frigo e costa 18.000$</a:t>
            </a:r>
          </a:p>
          <a:p>
            <a:r>
              <a:rPr lang="it-IT" sz="2400" b="1" dirty="0" smtClean="0">
                <a:solidFill>
                  <a:srgbClr val="FFC000"/>
                </a:solidFill>
              </a:rPr>
              <a:t>1975: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rgbClr val="FFFF00"/>
                </a:solidFill>
              </a:rPr>
              <a:t>gruppo di appasionati costruisce </a:t>
            </a:r>
          </a:p>
          <a:p>
            <a:pPr>
              <a:buNone/>
            </a:pPr>
            <a:r>
              <a:rPr lang="it-IT" sz="2400" dirty="0" smtClean="0">
                <a:solidFill>
                  <a:srgbClr val="FFFF00"/>
                </a:solidFill>
              </a:rPr>
              <a:t>		   l’</a:t>
            </a:r>
            <a:r>
              <a:rPr lang="it-IT" sz="2400" dirty="0" err="1" smtClean="0">
                <a:solidFill>
                  <a:srgbClr val="FFFF00"/>
                </a:solidFill>
              </a:rPr>
              <a:t>Altair</a:t>
            </a:r>
            <a:r>
              <a:rPr lang="it-IT" sz="2400" dirty="0" smtClean="0">
                <a:solidFill>
                  <a:srgbClr val="FFFF00"/>
                </a:solidFill>
              </a:rPr>
              <a:t> 8800 a 300$</a:t>
            </a:r>
          </a:p>
          <a:p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7" name="Immagine 6" descr="180px-Xerox_Al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86274"/>
            <a:ext cx="1928794" cy="25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podconilsuoinvent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18" y="1857364"/>
            <a:ext cx="2786082" cy="240772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evolvevano i computer ? II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/>
              <a:t>Pigi Paolucci </a:t>
            </a:r>
            <a:r>
              <a:rPr lang="it-IT" dirty="0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429156"/>
          </a:xfrm>
        </p:spPr>
        <p:txBody>
          <a:bodyPr/>
          <a:lstStyle/>
          <a:p>
            <a:r>
              <a:rPr lang="it-IT" sz="2400" dirty="0" smtClean="0">
                <a:solidFill>
                  <a:srgbClr val="FFC000"/>
                </a:solidFill>
              </a:rPr>
              <a:t>1976:</a:t>
            </a:r>
            <a:r>
              <a:rPr lang="it-IT" sz="2400" dirty="0" smtClean="0"/>
              <a:t> Bill Gates fonda la Micro-Soft (sviluppa per </a:t>
            </a:r>
            <a:r>
              <a:rPr lang="it-IT" sz="2400" dirty="0" err="1" smtClean="0"/>
              <a:t>Altair</a:t>
            </a:r>
            <a:r>
              <a:rPr lang="it-IT" sz="2400" dirty="0" smtClean="0"/>
              <a:t>)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1976:</a:t>
            </a:r>
            <a:r>
              <a:rPr lang="it-IT" sz="2400" dirty="0" smtClean="0"/>
              <a:t> Nasce la Apple Computer (Steve Jobs)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1977:</a:t>
            </a:r>
            <a:r>
              <a:rPr lang="it-IT" sz="2400" dirty="0" smtClean="0"/>
              <a:t> Esce l’Apple II a 1.300$</a:t>
            </a:r>
          </a:p>
          <a:p>
            <a:r>
              <a:rPr lang="it-IT" sz="2400" dirty="0" smtClean="0">
                <a:solidFill>
                  <a:srgbClr val="FFC000"/>
                </a:solidFill>
              </a:rPr>
              <a:t>1981:</a:t>
            </a:r>
            <a:r>
              <a:rPr lang="it-IT" sz="2400" dirty="0" smtClean="0"/>
              <a:t> Primo PC della IBM</a:t>
            </a:r>
          </a:p>
          <a:p>
            <a:r>
              <a:rPr lang="it-IT" sz="2400" dirty="0" smtClean="0"/>
              <a:t>Jobs visita la Xerox e capisce che l’Alto è un </a:t>
            </a:r>
            <a:r>
              <a:rPr lang="it-IT" sz="2400" dirty="0" err="1" smtClean="0"/>
              <a:t>capolavoro….mal</a:t>
            </a:r>
            <a:r>
              <a:rPr lang="it-IT" sz="2400" dirty="0" smtClean="0"/>
              <a:t> distribuito.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La Xerox investe 1M$ nella Apple</a:t>
            </a:r>
          </a:p>
          <a:p>
            <a:endParaRPr lang="it-IT" sz="2400" dirty="0" smtClean="0"/>
          </a:p>
          <a:p>
            <a:r>
              <a:rPr lang="it-IT" sz="2400" dirty="0" smtClean="0">
                <a:solidFill>
                  <a:srgbClr val="FF0000"/>
                </a:solidFill>
              </a:rPr>
              <a:t>Nel 1982 il </a:t>
            </a:r>
            <a:r>
              <a:rPr lang="it-IT" sz="2400" dirty="0" err="1" smtClean="0">
                <a:solidFill>
                  <a:srgbClr val="FF0000"/>
                </a:solidFill>
              </a:rPr>
              <a:t>Times</a:t>
            </a:r>
            <a:r>
              <a:rPr lang="it-IT" sz="2400" dirty="0" smtClean="0">
                <a:solidFill>
                  <a:srgbClr val="FF0000"/>
                </a:solidFill>
              </a:rPr>
              <a:t> sceglie come personaggio</a:t>
            </a:r>
          </a:p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   dell’anno il personal computer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1" name="Immagine 10" descr="microsoft_te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71834"/>
            <a:ext cx="4780442" cy="3786190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4929190" y="5286388"/>
            <a:ext cx="928694" cy="857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04800" y="4655403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Chi se lo sarebbe mai sposato !!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zione WEB ischia\moore_s_law_means_more_perform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62715"/>
            <a:ext cx="8286808" cy="5544518"/>
          </a:xfrm>
          <a:prstGeom prst="rect">
            <a:avLst/>
          </a:prstGeom>
          <a:noFill/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di Moore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14480" y="5763300"/>
            <a:ext cx="75693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SPS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 rot="5400000" flipH="1" flipV="1">
            <a:off x="1357290" y="6072206"/>
            <a:ext cx="7143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5572132" y="4929198"/>
            <a:ext cx="75693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LEP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 rot="5400000" flipH="1" flipV="1">
            <a:off x="4071934" y="4929198"/>
            <a:ext cx="3000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ricerca al CERN negli anni 70-80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C000"/>
                </a:solidFill>
              </a:rPr>
              <a:t>1968:</a:t>
            </a:r>
            <a:r>
              <a:rPr lang="it-IT" dirty="0" smtClean="0"/>
              <a:t>	Georges </a:t>
            </a:r>
            <a:r>
              <a:rPr lang="it-IT" dirty="0" err="1" smtClean="0"/>
              <a:t>Charpak</a:t>
            </a:r>
            <a:r>
              <a:rPr lang="it-IT" dirty="0" smtClean="0"/>
              <a:t> sviluppa rivelatori 			a gas (premio Nobel)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1972:</a:t>
            </a:r>
            <a:r>
              <a:rPr lang="it-IT" dirty="0" smtClean="0"/>
              <a:t>	Nuovo super calcolatore (10 MHz)</a:t>
            </a:r>
          </a:p>
          <a:p>
            <a:r>
              <a:rPr lang="it-IT" b="1" dirty="0" smtClean="0">
                <a:solidFill>
                  <a:srgbClr val="FFC000"/>
                </a:solidFill>
              </a:rPr>
              <a:t>1976:</a:t>
            </a:r>
            <a:r>
              <a:rPr lang="it-IT" dirty="0" smtClean="0">
                <a:solidFill>
                  <a:srgbClr val="FFC000"/>
                </a:solidFill>
              </a:rPr>
              <a:t>	The Super Proton </a:t>
            </a:r>
            <a:r>
              <a:rPr lang="it-IT" dirty="0" err="1" smtClean="0">
                <a:solidFill>
                  <a:srgbClr val="FFC000"/>
                </a:solidFill>
              </a:rPr>
              <a:t>Synchrotron</a:t>
            </a:r>
            <a:r>
              <a:rPr lang="it-IT" dirty="0" smtClean="0">
                <a:solidFill>
                  <a:srgbClr val="FFC000"/>
                </a:solidFill>
              </a:rPr>
              <a:t> (SPS)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C000"/>
                </a:solidFill>
              </a:rPr>
              <a:t>1983:</a:t>
            </a:r>
            <a:r>
              <a:rPr lang="it-IT" dirty="0" smtClean="0"/>
              <a:t> 	Carlo Rubbia scopre la W e la Z 			(premio Nobel)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Il WEB ed LHC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smtClean="0"/>
              <a:t>Pigi Paolucci </a:t>
            </a:r>
            <a:r>
              <a:rPr lang="it-IT" smtClean="0"/>
              <a:t>(INFN Sezione di Napoli)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BD01E-DA75-4620-97DF-DD53FB49D629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8" name="Immagine 7" descr="S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286134"/>
            <a:ext cx="7620000" cy="142875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2844" y="5638800"/>
            <a:ext cx="885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00"/>
                </a:solidFill>
                <a:latin typeface="Arial Black" pitchFamily="34" charset="0"/>
              </a:rPr>
              <a:t>Estensivo uso dei calcolatori centrali </a:t>
            </a:r>
            <a:r>
              <a:rPr lang="it-IT" sz="2000" dirty="0" smtClean="0">
                <a:solidFill>
                  <a:srgbClr val="FFFF00"/>
                </a:solidFill>
                <a:latin typeface="Arial Black" pitchFamily="34" charset="0"/>
              </a:rPr>
              <a:t>per acquisizione ed analisi </a:t>
            </a:r>
            <a:r>
              <a:rPr lang="it-IT" sz="2000" dirty="0" smtClean="0">
                <a:solidFill>
                  <a:srgbClr val="FFFF00"/>
                </a:solidFill>
                <a:latin typeface="Arial Black" pitchFamily="34" charset="0"/>
              </a:rPr>
              <a:t>dei dati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a2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Pigi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igi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a1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Pigi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Tema1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5382</TotalTime>
  <Words>2569</Words>
  <Application>Microsoft Macintosh PowerPoint</Application>
  <PresentationFormat>On-screen Show (4:3)</PresentationFormat>
  <Paragraphs>362</Paragraphs>
  <Slides>38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Tema2</vt:lpstr>
      <vt:lpstr>Personalizza struttura</vt:lpstr>
      <vt:lpstr>1_Personalizza struttura</vt:lpstr>
      <vt:lpstr>Pigi</vt:lpstr>
      <vt:lpstr>1_Tema1</vt:lpstr>
      <vt:lpstr>2_Personalizza struttura</vt:lpstr>
      <vt:lpstr>3_Personalizza struttura</vt:lpstr>
      <vt:lpstr>1_Pigi</vt:lpstr>
      <vt:lpstr>2_Tema1</vt:lpstr>
      <vt:lpstr>4_Personalizza struttura</vt:lpstr>
      <vt:lpstr>5_Personalizza struttura</vt:lpstr>
      <vt:lpstr>2_Pigi</vt:lpstr>
      <vt:lpstr>Il WEB ed LHC</vt:lpstr>
      <vt:lpstr>Outline</vt:lpstr>
      <vt:lpstr>La ricerca al CERN negli anni 60-70</vt:lpstr>
      <vt:lpstr>Slide 4</vt:lpstr>
      <vt:lpstr>La comunicazione</vt:lpstr>
      <vt:lpstr>Come evolvevano i computer ? I</vt:lpstr>
      <vt:lpstr>Come evolvevano i computer ? II</vt:lpstr>
      <vt:lpstr>Legge di Moore</vt:lpstr>
      <vt:lpstr>La ricerca al CERN negli anni 70-80</vt:lpstr>
      <vt:lpstr>Le reti……“militari”</vt:lpstr>
      <vt:lpstr>La prima rete: “ARPAnet”</vt:lpstr>
      <vt:lpstr>Nascono tante altre reti - Europa</vt:lpstr>
      <vt:lpstr>Fisica delle particelle: nuove necessità</vt:lpstr>
      <vt:lpstr>La nascita di internet</vt:lpstr>
      <vt:lpstr>Slide 15</vt:lpstr>
      <vt:lpstr>La comunicazione - fine anni 80</vt:lpstr>
      <vt:lpstr>Piccolo passo indietro</vt:lpstr>
      <vt:lpstr>Caspita !!</vt:lpstr>
      <vt:lpstr>Il memex di Bush</vt:lpstr>
      <vt:lpstr>L’ipertesto</vt:lpstr>
      <vt:lpstr>Arriva….Tim Berners-Lee</vt:lpstr>
      <vt:lpstr>Tim sviluppa Enquire</vt:lpstr>
      <vt:lpstr>1989 un anno importante</vt:lpstr>
      <vt:lpstr>Cosa è il World Wide Web</vt:lpstr>
      <vt:lpstr>Su cosa si basa il WEB ?</vt:lpstr>
      <vt:lpstr>La prima pagina WEB - CERN</vt:lpstr>
      <vt:lpstr>Un altro anno importante - 1991</vt:lpstr>
      <vt:lpstr>Il progetto LHC</vt:lpstr>
      <vt:lpstr>La “nostra” storia finisce quì</vt:lpstr>
      <vt:lpstr>Come ne ha giovato LHC ? I</vt:lpstr>
      <vt:lpstr>Come ne ha giovato LHC ?</vt:lpstr>
      <vt:lpstr>Sala controllo LHC</vt:lpstr>
      <vt:lpstr>La comunicazione ad LHC</vt:lpstr>
      <vt:lpstr>Come rallentare la notizie ?</vt:lpstr>
      <vt:lpstr>I siti WEB su LHC</vt:lpstr>
      <vt:lpstr>La comunicazione ad LHC</vt:lpstr>
      <vt:lpstr>Conclusione I</vt:lpstr>
      <vt:lpstr>Conclusioni II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pierluigi</dc:creator>
  <cp:lastModifiedBy>Pierluigi Paolucci</cp:lastModifiedBy>
  <cp:revision>169</cp:revision>
  <dcterms:created xsi:type="dcterms:W3CDTF">2010-05-24T08:47:46Z</dcterms:created>
  <dcterms:modified xsi:type="dcterms:W3CDTF">2010-05-24T10:36:17Z</dcterms:modified>
</cp:coreProperties>
</file>