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10" r:id="rId1"/>
  </p:sldMasterIdLst>
  <p:notesMasterIdLst>
    <p:notesMasterId r:id="rId25"/>
  </p:notesMasterIdLst>
  <p:sldIdLst>
    <p:sldId id="256" r:id="rId2"/>
    <p:sldId id="294" r:id="rId3"/>
    <p:sldId id="268" r:id="rId4"/>
    <p:sldId id="266" r:id="rId5"/>
    <p:sldId id="293" r:id="rId6"/>
    <p:sldId id="275" r:id="rId7"/>
    <p:sldId id="276" r:id="rId8"/>
    <p:sldId id="300" r:id="rId9"/>
    <p:sldId id="288" r:id="rId10"/>
    <p:sldId id="263" r:id="rId11"/>
    <p:sldId id="301" r:id="rId12"/>
    <p:sldId id="270" r:id="rId13"/>
    <p:sldId id="302" r:id="rId14"/>
    <p:sldId id="285" r:id="rId15"/>
    <p:sldId id="297" r:id="rId16"/>
    <p:sldId id="273" r:id="rId17"/>
    <p:sldId id="272" r:id="rId18"/>
    <p:sldId id="299" r:id="rId19"/>
    <p:sldId id="295" r:id="rId20"/>
    <p:sldId id="296" r:id="rId21"/>
    <p:sldId id="292" r:id="rId22"/>
    <p:sldId id="291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4" autoAdjust="0"/>
    <p:restoredTop sz="94723" autoAdjust="0"/>
  </p:normalViewPr>
  <p:slideViewPr>
    <p:cSldViewPr snapToGrid="0" snapToObjects="1">
      <p:cViewPr varScale="1">
        <p:scale>
          <a:sx n="48" d="100"/>
          <a:sy n="48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3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autoTitleDeleted val="1"/>
    <c:plotArea>
      <c:layout>
        <c:manualLayout>
          <c:layoutTarget val="inner"/>
          <c:xMode val="edge"/>
          <c:yMode val="edge"/>
          <c:x val="0.141054243219598"/>
          <c:y val="2.6188446839515007E-2"/>
          <c:w val="0.80461601714342801"/>
          <c:h val="0.608736410057508"/>
        </c:manualLayout>
      </c:layout>
      <c:barChart>
        <c:barDir val="col"/>
        <c:grouping val="clustered"/>
        <c:ser>
          <c:idx val="0"/>
          <c:order val="0"/>
          <c:cat>
            <c:strRef>
              <c:f>Sheet1!$B$65:$B$82</c:f>
              <c:strCache>
                <c:ptCount val="18"/>
                <c:pt idx="0">
                  <c:v> INFN-CAGLIARI             </c:v>
                </c:pt>
                <c:pt idx="1">
                  <c:v> INFN-MILANO-ATLASC        </c:v>
                </c:pt>
                <c:pt idx="2">
                  <c:v> INFN-NAPOLI-ARGO          </c:v>
                </c:pt>
                <c:pt idx="3">
                  <c:v> INFN-PERUGIA              </c:v>
                </c:pt>
                <c:pt idx="4">
                  <c:v> INFN-TORINO               </c:v>
                </c:pt>
                <c:pt idx="5">
                  <c:v> INFN-FRASCATI             </c:v>
                </c:pt>
                <c:pt idx="6">
                  <c:v> INFN-CATANIA              </c:v>
                </c:pt>
                <c:pt idx="7">
                  <c:v> INFN-PADOVA               </c:v>
                </c:pt>
                <c:pt idx="8">
                  <c:v> INFN-MILANO               </c:v>
                </c:pt>
                <c:pt idx="9">
                  <c:v> INFN-ROMA1-CMS            </c:v>
                </c:pt>
                <c:pt idx="10">
                  <c:v> INFN-NAPOLI-ATLAS         </c:v>
                </c:pt>
                <c:pt idx="11">
                  <c:v> INFN-ROMA1                </c:v>
                </c:pt>
                <c:pt idx="12">
                  <c:v> INFN-BARI                 </c:v>
                </c:pt>
                <c:pt idx="13">
                  <c:v> BCBR                      </c:v>
                </c:pt>
                <c:pt idx="14">
                  <c:v> INFN-TRIESTE              </c:v>
                </c:pt>
                <c:pt idx="15">
                  <c:v> INFN-LNL-2                </c:v>
                </c:pt>
                <c:pt idx="16">
                  <c:v> INFN-PISA                 </c:v>
                </c:pt>
                <c:pt idx="17">
                  <c:v> INFN-T1                   </c:v>
                </c:pt>
              </c:strCache>
            </c:strRef>
          </c:cat>
          <c:val>
            <c:numRef>
              <c:f>Sheet1!$C$65:$C$82</c:f>
              <c:numCache>
                <c:formatCode>General</c:formatCode>
                <c:ptCount val="18"/>
                <c:pt idx="0">
                  <c:v>302887</c:v>
                </c:pt>
                <c:pt idx="1">
                  <c:v>326231</c:v>
                </c:pt>
                <c:pt idx="2">
                  <c:v>377691</c:v>
                </c:pt>
                <c:pt idx="3">
                  <c:v>496753</c:v>
                </c:pt>
                <c:pt idx="4">
                  <c:v>608753</c:v>
                </c:pt>
                <c:pt idx="5">
                  <c:v>625662</c:v>
                </c:pt>
                <c:pt idx="6">
                  <c:v>659639</c:v>
                </c:pt>
                <c:pt idx="7">
                  <c:v>713740</c:v>
                </c:pt>
                <c:pt idx="8">
                  <c:v>879350</c:v>
                </c:pt>
                <c:pt idx="9">
                  <c:v>883191</c:v>
                </c:pt>
                <c:pt idx="10">
                  <c:v>1369661</c:v>
                </c:pt>
                <c:pt idx="11">
                  <c:v>1813099</c:v>
                </c:pt>
                <c:pt idx="12">
                  <c:v>2119747</c:v>
                </c:pt>
                <c:pt idx="13">
                  <c:v>2649437.0000000005</c:v>
                </c:pt>
                <c:pt idx="14">
                  <c:v>2664861</c:v>
                </c:pt>
                <c:pt idx="15">
                  <c:v>2817503</c:v>
                </c:pt>
                <c:pt idx="16">
                  <c:v>3598281</c:v>
                </c:pt>
                <c:pt idx="17">
                  <c:v>9619320.999999987</c:v>
                </c:pt>
              </c:numCache>
            </c:numRef>
          </c:val>
        </c:ser>
        <c:axId val="71503872"/>
        <c:axId val="71505408"/>
      </c:barChart>
      <c:catAx>
        <c:axId val="71503872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lang="it-IT" sz="800"/>
            </a:pPr>
            <a:endParaRPr lang="it-IT"/>
          </a:p>
        </c:txPr>
        <c:crossAx val="71505408"/>
        <c:crosses val="autoZero"/>
        <c:auto val="1"/>
        <c:lblAlgn val="ctr"/>
        <c:lblOffset val="100"/>
      </c:catAx>
      <c:valAx>
        <c:axId val="71505408"/>
        <c:scaling>
          <c:logBase val="10"/>
          <c:orientation val="minMax"/>
          <c:min val="100000"/>
        </c:scaling>
        <c:axPos val="l"/>
        <c:majorGridlines>
          <c:spPr>
            <a:ln w="19050"/>
          </c:spPr>
        </c:majorGridlines>
        <c:minorGridlines>
          <c:spPr>
            <a:ln w="3175" cmpd="sng">
              <a:prstDash val="sysDash"/>
            </a:ln>
          </c:spPr>
        </c:minorGridlines>
        <c:numFmt formatCode="#,##0" sourceLinked="0"/>
        <c:minorTickMark val="out"/>
        <c:tickLblPos val="nextTo"/>
        <c:txPr>
          <a:bodyPr/>
          <a:lstStyle/>
          <a:p>
            <a:pPr>
              <a:defRPr lang="it-IT"/>
            </a:pPr>
            <a:endParaRPr lang="it-IT"/>
          </a:p>
        </c:txPr>
        <c:crossAx val="7150387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35A4-73DA-1945-9155-EE82842AC58A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4DF92-EB08-5D42-ADD5-57DEB9BE408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054A0-43D4-BB48-9F73-08E5A2D832E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054A0-43D4-BB48-9F73-08E5A2D832E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84E5B-FE2C-0549-BCA6-C7027251284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AEA19B3-BC6D-4E56-93BC-B9B0EF1523FC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C41667-7291-42E8-B00B-345BA584089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21/05/2010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D8301A2-9537-4F11-903A-9D7FEDBB449A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3B5FB49C-33E1-3B43-BF2E-9B968582A091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534FFB3A-DBBB-B542-8A55-A541BBB11AE5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.guarise@to.infn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DGAS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561522"/>
          </a:xfrm>
        </p:spPr>
        <p:txBody>
          <a:bodyPr>
            <a:normAutofit/>
          </a:bodyPr>
          <a:lstStyle/>
          <a:p>
            <a:r>
              <a:rPr lang="en-US" dirty="0" smtClean="0"/>
              <a:t>Today and tomorrow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andrea.guarise@to.infn.it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Workshop CCR – </a:t>
            </a:r>
            <a:r>
              <a:rPr lang="en-US" dirty="0" err="1" smtClean="0"/>
              <a:t>INFNGrid</a:t>
            </a:r>
            <a:endParaRPr lang="en-US" dirty="0" smtClean="0"/>
          </a:p>
          <a:p>
            <a:r>
              <a:rPr lang="en-US" dirty="0" smtClean="0"/>
              <a:t>17-21 </a:t>
            </a:r>
            <a:r>
              <a:rPr lang="en-US" dirty="0" err="1" smtClean="0"/>
              <a:t>Maggio</a:t>
            </a:r>
            <a:r>
              <a:rPr lang="en-US" dirty="0" smtClean="0"/>
              <a:t> 2010 – Santa </a:t>
            </a:r>
            <a:r>
              <a:rPr lang="en-US" dirty="0" err="1" smtClean="0"/>
              <a:t>Tecla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0608"/>
            <a:ext cx="8229600" cy="173658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The basic, legacy, DGAS communication protocol is based upon a client-server infrastructure, with a double commit push protocol based on a  GSS over TCP secured channel.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526711"/>
            <a:ext cx="8229600" cy="28767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>
                <a:solidFill>
                  <a:srgbClr val="000000"/>
                </a:solidFill>
                <a:latin typeface="Calibri" charset="0"/>
              </a:rPr>
              <a:t>Site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867399" y="3484099"/>
            <a:ext cx="2006600" cy="765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</a:rPr>
              <a:t>Batch farm</a:t>
            </a:r>
          </a:p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</a:rPr>
              <a:t>(LSF,PBS,Condor)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073649" y="1853736"/>
            <a:ext cx="2409825" cy="1173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CE (LCG,CREAM)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57225" y="1656886"/>
            <a:ext cx="3011488" cy="13700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FFFF"/>
                </a:solidFill>
                <a:latin typeface="Calibri" charset="0"/>
              </a:rPr>
              <a:t>HLR node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295400" y="2114086"/>
            <a:ext cx="1844676" cy="4714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" charset="0"/>
              </a:rPr>
              <a:t>Site HLR</a:t>
            </a:r>
          </a:p>
          <a:p>
            <a:pPr algn="ctr"/>
            <a:r>
              <a:rPr lang="en-US" sz="1600" dirty="0">
                <a:solidFill>
                  <a:srgbClr val="FFFFFF"/>
                </a:solidFill>
                <a:latin typeface="Calibri" charset="0"/>
              </a:rPr>
              <a:t>(DGAS server)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5524499" y="2422061"/>
            <a:ext cx="1508125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DGAS sensors</a:t>
            </a:r>
          </a:p>
        </p:txBody>
      </p:sp>
      <p:cxnSp>
        <p:nvCxnSpPr>
          <p:cNvPr id="11" name="Straight Arrow Connector 10"/>
          <p:cNvCxnSpPr>
            <a:cxnSpLocks noChangeShapeType="1"/>
            <a:stCxn id="6" idx="0"/>
            <a:endCxn id="7" idx="2"/>
          </p:cNvCxnSpPr>
          <p:nvPr/>
        </p:nvCxnSpPr>
        <p:spPr bwMode="auto">
          <a:xfrm rot="16200000" flipV="1">
            <a:off x="6346032" y="2959430"/>
            <a:ext cx="457200" cy="592136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  <a:stCxn id="10" idx="1"/>
            <a:endCxn id="9" idx="3"/>
          </p:cNvCxnSpPr>
          <p:nvPr/>
        </p:nvCxnSpPr>
        <p:spPr bwMode="auto">
          <a:xfrm rot="10800000">
            <a:off x="3140075" y="2349036"/>
            <a:ext cx="2384425" cy="2365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13" name="Picture 15" descr="j0292020.pic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160616"/>
            <a:ext cx="1238540" cy="108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85300" y="3676540"/>
            <a:ext cx="2181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sx="200000" sy="2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Site Manager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MQ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0608"/>
            <a:ext cx="8229600" cy="177067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With the Active MQ model, the sensors act as message producers, while the HLR is a message consumer. In this scenario it is not possible to use an encrypted communication channel, so encryption is performed on a per-message basis.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526711"/>
            <a:ext cx="8229600" cy="28767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>
                <a:solidFill>
                  <a:srgbClr val="000000"/>
                </a:solidFill>
                <a:latin typeface="Calibri" charset="0"/>
              </a:rPr>
              <a:t>Site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867399" y="3484099"/>
            <a:ext cx="2006600" cy="765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</a:rPr>
              <a:t>Batch farm</a:t>
            </a:r>
          </a:p>
          <a:p>
            <a:pPr algn="ctr"/>
            <a:r>
              <a:rPr lang="en-US">
                <a:solidFill>
                  <a:srgbClr val="FFFFFF"/>
                </a:solidFill>
                <a:latin typeface="Calibri" charset="0"/>
              </a:rPr>
              <a:t>(LSF,PBS,Condor)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6094579" y="1998993"/>
            <a:ext cx="2142957" cy="11731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CE (LCG,CREAM)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57225" y="1656886"/>
            <a:ext cx="2419898" cy="13700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 dirty="0">
                <a:solidFill>
                  <a:srgbClr val="FFFFFF"/>
                </a:solidFill>
                <a:latin typeface="Calibri" charset="0"/>
              </a:rPr>
              <a:t>HLR node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862962" y="2113292"/>
            <a:ext cx="1844676" cy="30876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rgbClr val="FFFFFF"/>
                </a:solidFill>
                <a:latin typeface="Calibri" charset="0"/>
              </a:rPr>
              <a:t>Site HLR</a:t>
            </a:r>
          </a:p>
          <a:p>
            <a:pPr algn="ctr"/>
            <a:r>
              <a:rPr lang="en-US" sz="1000" dirty="0">
                <a:solidFill>
                  <a:srgbClr val="FFFFFF"/>
                </a:solidFill>
                <a:latin typeface="Calibri" charset="0"/>
              </a:rPr>
              <a:t>(DGAS server)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6411995" y="2747499"/>
            <a:ext cx="1508125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DGAS sensors</a:t>
            </a:r>
          </a:p>
        </p:txBody>
      </p:sp>
      <p:cxnSp>
        <p:nvCxnSpPr>
          <p:cNvPr id="11" name="Straight Arrow Connector 10"/>
          <p:cNvCxnSpPr>
            <a:cxnSpLocks noChangeShapeType="1"/>
            <a:stCxn id="6" idx="0"/>
            <a:endCxn id="7" idx="2"/>
          </p:cNvCxnSpPr>
          <p:nvPr/>
        </p:nvCxnSpPr>
        <p:spPr bwMode="auto">
          <a:xfrm rot="5400000" flipH="1" flipV="1">
            <a:off x="6862407" y="3180449"/>
            <a:ext cx="311943" cy="295359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13" name="Picture 15" descr="j0292020.pic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160616"/>
            <a:ext cx="1238540" cy="108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85300" y="3676540"/>
            <a:ext cx="21812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sx="200000" sy="2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Site Manager</a:t>
            </a: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6411995" y="2422061"/>
            <a:ext cx="1508125" cy="3254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 dirty="0" smtClean="0">
                <a:solidFill>
                  <a:srgbClr val="FFFFFF"/>
                </a:solidFill>
                <a:latin typeface="Calibri" charset="0"/>
              </a:rPr>
              <a:t>AMQ Producer</a:t>
            </a:r>
            <a:endParaRPr lang="en-US" sz="12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862962" y="2438730"/>
            <a:ext cx="1844676" cy="30876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>
                <a:solidFill>
                  <a:srgbClr val="FFFFFF"/>
                </a:solidFill>
                <a:latin typeface="Calibri" charset="0"/>
              </a:rPr>
              <a:t>AMQ Consumer</a:t>
            </a:r>
            <a:endParaRPr lang="en-US" sz="10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617804" y="1982510"/>
            <a:ext cx="1937256" cy="1501591"/>
          </a:xfrm>
          <a:prstGeom prst="cloudCallout">
            <a:avLst>
              <a:gd name="adj1" fmla="val -20833"/>
              <a:gd name="adj2" fmla="val 15956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AMQ Broker</a:t>
            </a:r>
            <a:endParaRPr lang="en-US" dirty="0"/>
          </a:p>
        </p:txBody>
      </p:sp>
      <p:cxnSp>
        <p:nvCxnSpPr>
          <p:cNvPr id="22" name="Straight Connector 21"/>
          <p:cNvCxnSpPr>
            <a:endCxn id="21" idx="2"/>
          </p:cNvCxnSpPr>
          <p:nvPr/>
        </p:nvCxnSpPr>
        <p:spPr>
          <a:xfrm rot="10800000" flipV="1">
            <a:off x="5553446" y="2593118"/>
            <a:ext cx="864560" cy="1401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0"/>
            <a:endCxn id="20" idx="3"/>
          </p:cNvCxnSpPr>
          <p:nvPr/>
        </p:nvCxnSpPr>
        <p:spPr>
          <a:xfrm rot="10800000">
            <a:off x="2707639" y="2593116"/>
            <a:ext cx="916175" cy="140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96300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43137"/>
              </a:srgbClr>
            </a:outerShdw>
            <a:softEdge rad="381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 sz="2800">
                <a:solidFill>
                  <a:srgbClr val="000000"/>
                </a:solidFill>
                <a:latin typeface="Calibri" charset="0"/>
              </a:rPr>
              <a:t>EGEE- Grid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charset="-128"/>
                <a:cs typeface="ＭＳ Ｐゴシック" charset="-128"/>
              </a:rPr>
              <a:t>Legacy communication protocol</a:t>
            </a:r>
          </a:p>
        </p:txBody>
      </p:sp>
      <p:sp>
        <p:nvSpPr>
          <p:cNvPr id="21518" name="Date Placeholder 45"/>
          <p:cNvSpPr>
            <a:spLocks noGrp="1"/>
          </p:cNvSpPr>
          <p:nvPr>
            <p:ph type="dt" sz="half" idx="10"/>
          </p:nvPr>
        </p:nvSpPr>
        <p:spPr bwMode="auto">
          <a:xfrm>
            <a:off x="5562600" y="5945980"/>
            <a:ext cx="3002280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2A4E3F4-07FD-1D47-A8E5-A69258875249}" type="datetime1">
              <a:rPr lang="en-US"/>
              <a:pPr/>
              <a:t>5/21/2010</a:t>
            </a:fld>
            <a:endParaRPr lang="en-US"/>
          </a:p>
        </p:txBody>
      </p:sp>
      <p:sp>
        <p:nvSpPr>
          <p:cNvPr id="21519" name="Slide Number Placeholder 4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39CFA2-ECC1-B846-87B6-30D76DDBD9BC}" type="slidenum">
              <a:rPr lang="en-US"/>
              <a:pPr/>
              <a:t>12</a:t>
            </a:fld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57225" y="2868480"/>
            <a:ext cx="7800975" cy="3133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National </a:t>
            </a:r>
            <a:r>
              <a:rPr lang="en-US" dirty="0">
                <a:solidFill>
                  <a:srgbClr val="FFFFFF"/>
                </a:solidFill>
                <a:latin typeface="Calibri" charset="0"/>
              </a:rPr>
              <a:t>grid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705100" y="4823618"/>
            <a:ext cx="1704975" cy="1122362"/>
            <a:chOff x="657923" y="1703614"/>
            <a:chExt cx="1704278" cy="1122590"/>
          </a:xfrm>
        </p:grpSpPr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2</a:t>
              </a: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pic>
        <p:nvPicPr>
          <p:cNvPr id="21510" name="Picture 14" descr="j0292020.pict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3507580"/>
            <a:ext cx="9906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62000" y="4823618"/>
            <a:ext cx="1704975" cy="1122362"/>
            <a:chOff x="657923" y="1703614"/>
            <a:chExt cx="1704278" cy="1122590"/>
          </a:xfrm>
        </p:grpSpPr>
        <p:sp>
          <p:nvSpPr>
            <p:cNvPr id="19" name="Rounded Rectangle 18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1</a:t>
              </a:r>
            </a:p>
          </p:txBody>
        </p: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cxnSp>
        <p:nvCxnSpPr>
          <p:cNvPr id="29" name="Straight Arrow Connector 28"/>
          <p:cNvCxnSpPr>
            <a:cxnSpLocks noChangeShapeType="1"/>
            <a:endCxn id="27" idx="2"/>
          </p:cNvCxnSpPr>
          <p:nvPr/>
        </p:nvCxnSpPr>
        <p:spPr bwMode="auto">
          <a:xfrm rot="5400000" flipH="1" flipV="1">
            <a:off x="2694781" y="3195637"/>
            <a:ext cx="1068387" cy="32004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 noChangeShapeType="1"/>
            <a:endCxn id="27" idx="2"/>
          </p:cNvCxnSpPr>
          <p:nvPr/>
        </p:nvCxnSpPr>
        <p:spPr bwMode="auto">
          <a:xfrm rot="5400000" flipH="1" flipV="1">
            <a:off x="3666332" y="4167187"/>
            <a:ext cx="1068387" cy="1257300"/>
          </a:xfrm>
          <a:prstGeom prst="bentConnector3">
            <a:avLst>
              <a:gd name="adj1" fmla="val 50000"/>
            </a:avLst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14375" y="4385468"/>
            <a:ext cx="18288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3000" dir="5400000" sx="200000" sy="2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National </a:t>
            </a:r>
            <a:r>
              <a:rPr lang="en-US" sz="14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grid manager</a:t>
            </a:r>
          </a:p>
        </p:txBody>
      </p:sp>
      <p:sp>
        <p:nvSpPr>
          <p:cNvPr id="39" name="Rounded Rectangle 38"/>
          <p:cNvSpPr>
            <a:spLocks noChangeArrowheads="1"/>
          </p:cNvSpPr>
          <p:nvPr/>
        </p:nvSpPr>
        <p:spPr bwMode="auto">
          <a:xfrm>
            <a:off x="3571875" y="1921175"/>
            <a:ext cx="2476499" cy="4476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EGEE Central DB</a:t>
            </a:r>
            <a:endParaRPr lang="en-US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8" name="Straight Arrow Connector 47"/>
          <p:cNvCxnSpPr>
            <a:cxnSpLocks noChangeShapeType="1"/>
            <a:endCxn id="27" idx="1"/>
          </p:cNvCxnSpPr>
          <p:nvPr/>
        </p:nvCxnSpPr>
        <p:spPr bwMode="auto">
          <a:xfrm>
            <a:off x="1704975" y="4036218"/>
            <a:ext cx="2590800" cy="158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48200" y="4823618"/>
            <a:ext cx="1704975" cy="1122362"/>
            <a:chOff x="657923" y="1703614"/>
            <a:chExt cx="1704278" cy="1122590"/>
          </a:xfrm>
        </p:grpSpPr>
        <p:sp>
          <p:nvSpPr>
            <p:cNvPr id="53" name="Rounded Rectangle 52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3</a:t>
              </a:r>
            </a:p>
          </p:txBody>
        </p:sp>
        <p:sp>
          <p:nvSpPr>
            <p:cNvPr id="55" name="Rounded Rectangle 54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553200" y="4823618"/>
            <a:ext cx="1704975" cy="1122362"/>
            <a:chOff x="657923" y="1703614"/>
            <a:chExt cx="1704278" cy="1122590"/>
          </a:xfrm>
        </p:grpSpPr>
        <p:sp>
          <p:nvSpPr>
            <p:cNvPr id="58" name="Rounded Rectangle 57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2</a:t>
              </a:r>
            </a:p>
          </p:txBody>
        </p:sp>
        <p:sp>
          <p:nvSpPr>
            <p:cNvPr id="59" name="Rounded Rectangle 58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cxnSp>
        <p:nvCxnSpPr>
          <p:cNvPr id="60" name="Straight Arrow Connector 59"/>
          <p:cNvCxnSpPr>
            <a:cxnSpLocks noChangeShapeType="1"/>
            <a:endCxn id="27" idx="2"/>
          </p:cNvCxnSpPr>
          <p:nvPr/>
        </p:nvCxnSpPr>
        <p:spPr bwMode="auto">
          <a:xfrm rot="16200000" flipV="1">
            <a:off x="4637881" y="4452937"/>
            <a:ext cx="1068387" cy="6858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4410075" y="3740148"/>
            <a:ext cx="1066800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charset="0"/>
              </a:rPr>
              <a:t>HLR</a:t>
            </a:r>
            <a:r>
              <a:rPr lang="en-US" baseline="30000" dirty="0">
                <a:solidFill>
                  <a:srgbClr val="FFFFFF"/>
                </a:solidFill>
                <a:latin typeface="Calibri" charset="0"/>
              </a:rPr>
              <a:t>2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68" name="Straight Arrow Connector 67"/>
          <p:cNvCxnSpPr>
            <a:cxnSpLocks noChangeShapeType="1"/>
            <a:endCxn id="27" idx="2"/>
          </p:cNvCxnSpPr>
          <p:nvPr/>
        </p:nvCxnSpPr>
        <p:spPr bwMode="auto">
          <a:xfrm rot="16200000" flipV="1">
            <a:off x="5836444" y="3254374"/>
            <a:ext cx="561975" cy="2576513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 noChangeShapeType="1"/>
            <a:endCxn id="39" idx="2"/>
          </p:cNvCxnSpPr>
          <p:nvPr/>
        </p:nvCxnSpPr>
        <p:spPr bwMode="auto">
          <a:xfrm rot="16200000" flipV="1">
            <a:off x="4014783" y="3164192"/>
            <a:ext cx="1609732" cy="1904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4295775" y="3812380"/>
            <a:ext cx="1066800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charset="0"/>
              </a:rPr>
              <a:t>HLR</a:t>
            </a:r>
            <a:r>
              <a:rPr lang="en-US" baseline="30000" dirty="0">
                <a:solidFill>
                  <a:srgbClr val="FFFFFF"/>
                </a:solidFill>
                <a:latin typeface="Calibri" charset="0"/>
              </a:rPr>
              <a:t>2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6553200" y="3507580"/>
            <a:ext cx="1066800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err="1" smtClean="0">
                <a:solidFill>
                  <a:srgbClr val="FFFFFF"/>
                </a:solidFill>
                <a:latin typeface="Calibri" charset="0"/>
              </a:rPr>
              <a:t>hlrMon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36" name="Straight Arrow Connector 35"/>
          <p:cNvCxnSpPr>
            <a:cxnSpLocks noChangeShapeType="1"/>
            <a:stCxn id="27" idx="3"/>
            <a:endCxn id="34" idx="1"/>
          </p:cNvCxnSpPr>
          <p:nvPr/>
        </p:nvCxnSpPr>
        <p:spPr bwMode="auto">
          <a:xfrm flipV="1">
            <a:off x="5362575" y="3732212"/>
            <a:ext cx="1190625" cy="3048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63581" y="3138248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Grid jobs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96300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43137"/>
              </a:srgbClr>
            </a:outerShdw>
            <a:softEdge rad="381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EGI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charset="-128"/>
                <a:cs typeface="ＭＳ Ｐゴシック" charset="-128"/>
              </a:rPr>
              <a:t>Active MQ based </a:t>
            </a:r>
            <a:r>
              <a:rPr lang="en-US" sz="3600" dirty="0" err="1" smtClean="0">
                <a:ea typeface="ＭＳ Ｐゴシック" charset="-128"/>
                <a:cs typeface="ＭＳ Ｐゴシック" charset="-128"/>
              </a:rPr>
              <a:t>commmunication</a:t>
            </a:r>
            <a:endParaRPr lang="en-US" sz="36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18" name="Date Placeholder 45"/>
          <p:cNvSpPr>
            <a:spLocks noGrp="1"/>
          </p:cNvSpPr>
          <p:nvPr>
            <p:ph type="dt" sz="half" idx="10"/>
          </p:nvPr>
        </p:nvSpPr>
        <p:spPr bwMode="auto">
          <a:xfrm>
            <a:off x="5562600" y="5945980"/>
            <a:ext cx="3002280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2A4E3F4-07FD-1D47-A8E5-A69258875249}" type="datetime1">
              <a:rPr lang="en-US"/>
              <a:pPr/>
              <a:t>5/21/2010</a:t>
            </a:fld>
            <a:endParaRPr lang="en-US"/>
          </a:p>
        </p:txBody>
      </p:sp>
      <p:sp>
        <p:nvSpPr>
          <p:cNvPr id="21519" name="Slide Number Placeholder 4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39CFA2-ECC1-B846-87B6-30D76DDBD9BC}" type="slidenum">
              <a:rPr lang="en-US"/>
              <a:pPr/>
              <a:t>13</a:t>
            </a:fld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62000" y="2704724"/>
            <a:ext cx="7696200" cy="32968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National </a:t>
            </a:r>
            <a:r>
              <a:rPr lang="en-US" dirty="0">
                <a:solidFill>
                  <a:srgbClr val="FFFFFF"/>
                </a:solidFill>
                <a:latin typeface="Calibri" charset="0"/>
              </a:rPr>
              <a:t>grid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705100" y="4823618"/>
            <a:ext cx="1704975" cy="1122362"/>
            <a:chOff x="657923" y="1703614"/>
            <a:chExt cx="1704278" cy="1122590"/>
          </a:xfrm>
        </p:grpSpPr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2</a:t>
              </a: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62000" y="4823618"/>
            <a:ext cx="1704975" cy="1122362"/>
            <a:chOff x="657923" y="1703614"/>
            <a:chExt cx="1704278" cy="1122590"/>
          </a:xfrm>
        </p:grpSpPr>
        <p:sp>
          <p:nvSpPr>
            <p:cNvPr id="19" name="Rounded Rectangle 18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1</a:t>
              </a:r>
            </a:p>
          </p:txBody>
        </p: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cxnSp>
        <p:nvCxnSpPr>
          <p:cNvPr id="29" name="Straight Arrow Connector 28"/>
          <p:cNvCxnSpPr>
            <a:cxnSpLocks noChangeShapeType="1"/>
            <a:stCxn id="20" idx="0"/>
            <a:endCxn id="47" idx="1"/>
          </p:cNvCxnSpPr>
          <p:nvPr/>
        </p:nvCxnSpPr>
        <p:spPr bwMode="auto">
          <a:xfrm rot="5400000" flipH="1" flipV="1">
            <a:off x="1300336" y="4363677"/>
            <a:ext cx="1294793" cy="637915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>
            <a:spLocks noChangeArrowheads="1"/>
          </p:cNvSpPr>
          <p:nvPr/>
        </p:nvSpPr>
        <p:spPr bwMode="auto">
          <a:xfrm>
            <a:off x="3571875" y="1921175"/>
            <a:ext cx="2476499" cy="4476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Central DB</a:t>
            </a:r>
            <a:endParaRPr lang="en-US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48200" y="4823618"/>
            <a:ext cx="1704975" cy="1122362"/>
            <a:chOff x="657923" y="1703614"/>
            <a:chExt cx="1704278" cy="1122590"/>
          </a:xfrm>
        </p:grpSpPr>
        <p:sp>
          <p:nvSpPr>
            <p:cNvPr id="53" name="Rounded Rectangle 52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3</a:t>
              </a:r>
            </a:p>
          </p:txBody>
        </p:sp>
        <p:sp>
          <p:nvSpPr>
            <p:cNvPr id="55" name="Rounded Rectangle 54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553200" y="4823618"/>
            <a:ext cx="1704975" cy="1122362"/>
            <a:chOff x="657923" y="1703614"/>
            <a:chExt cx="1704278" cy="1122590"/>
          </a:xfrm>
        </p:grpSpPr>
        <p:sp>
          <p:nvSpPr>
            <p:cNvPr id="58" name="Rounded Rectangle 57"/>
            <p:cNvSpPr>
              <a:spLocks noChangeArrowheads="1"/>
            </p:cNvSpPr>
            <p:nvPr/>
          </p:nvSpPr>
          <p:spPr bwMode="auto">
            <a:xfrm>
              <a:off x="657923" y="1703614"/>
              <a:ext cx="1704278" cy="112259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2</a:t>
              </a:r>
            </a:p>
          </p:txBody>
        </p:sp>
        <p:sp>
          <p:nvSpPr>
            <p:cNvPr id="59" name="Rounded Rectangle 58"/>
            <p:cNvSpPr>
              <a:spLocks noChangeArrowheads="1"/>
            </p:cNvSpPr>
            <p:nvPr/>
          </p:nvSpPr>
          <p:spPr bwMode="auto">
            <a:xfrm>
              <a:off x="991162" y="2210129"/>
              <a:ext cx="1066364" cy="449354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FFFF"/>
                  </a:solidFill>
                  <a:latin typeface="Calibri" charset="0"/>
                </a:rPr>
                <a:t>Site HLR</a:t>
              </a:r>
            </a:p>
          </p:txBody>
        </p:sp>
      </p:grpSp>
      <p:cxnSp>
        <p:nvCxnSpPr>
          <p:cNvPr id="60" name="Straight Arrow Connector 59"/>
          <p:cNvCxnSpPr>
            <a:cxnSpLocks noChangeShapeType="1"/>
            <a:endCxn id="47" idx="1"/>
          </p:cNvCxnSpPr>
          <p:nvPr/>
        </p:nvCxnSpPr>
        <p:spPr bwMode="auto">
          <a:xfrm rot="10800000">
            <a:off x="2266691" y="4035237"/>
            <a:ext cx="3248287" cy="1294796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4762500" y="3118383"/>
            <a:ext cx="1066800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charset="0"/>
              </a:rPr>
              <a:t>HLR</a:t>
            </a:r>
            <a:r>
              <a:rPr lang="en-US" baseline="30000" dirty="0">
                <a:solidFill>
                  <a:srgbClr val="FFFFFF"/>
                </a:solidFill>
                <a:latin typeface="Calibri" charset="0"/>
              </a:rPr>
              <a:t>2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68" name="Straight Arrow Connector 67"/>
          <p:cNvCxnSpPr>
            <a:cxnSpLocks noChangeShapeType="1"/>
            <a:stCxn id="59" idx="0"/>
            <a:endCxn id="47" idx="1"/>
          </p:cNvCxnSpPr>
          <p:nvPr/>
        </p:nvCxnSpPr>
        <p:spPr bwMode="auto">
          <a:xfrm rot="16200000" flipV="1">
            <a:off x="4195937" y="2105991"/>
            <a:ext cx="1294793" cy="5153285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cxnSpLocks noChangeShapeType="1"/>
            <a:stCxn id="47" idx="3"/>
            <a:endCxn id="39" idx="1"/>
          </p:cNvCxnSpPr>
          <p:nvPr/>
        </p:nvCxnSpPr>
        <p:spPr bwMode="auto">
          <a:xfrm rot="5400000" flipH="1" flipV="1">
            <a:off x="2759674" y="1652029"/>
            <a:ext cx="319216" cy="130518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4648200" y="3190615"/>
            <a:ext cx="1066800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Calibri" charset="0"/>
              </a:rPr>
              <a:t>HLR</a:t>
            </a:r>
            <a:r>
              <a:rPr lang="en-US" baseline="30000" dirty="0">
                <a:solidFill>
                  <a:srgbClr val="FFFFFF"/>
                </a:solidFill>
                <a:latin typeface="Calibri" charset="0"/>
              </a:rPr>
              <a:t>2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6553200" y="3507580"/>
            <a:ext cx="1066800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err="1" smtClean="0">
                <a:solidFill>
                  <a:srgbClr val="FFFFFF"/>
                </a:solidFill>
                <a:latin typeface="Calibri" charset="0"/>
              </a:rPr>
              <a:t>hlrMon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36" name="Straight Arrow Connector 35"/>
          <p:cNvCxnSpPr>
            <a:cxnSpLocks noChangeShapeType="1"/>
            <a:stCxn id="27" idx="3"/>
            <a:endCxn id="34" idx="1"/>
          </p:cNvCxnSpPr>
          <p:nvPr/>
        </p:nvCxnSpPr>
        <p:spPr bwMode="auto">
          <a:xfrm>
            <a:off x="5715000" y="3415247"/>
            <a:ext cx="838200" cy="316965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Nuvola 46"/>
          <p:cNvSpPr/>
          <p:nvPr/>
        </p:nvSpPr>
        <p:spPr>
          <a:xfrm>
            <a:off x="1095375" y="2368850"/>
            <a:ext cx="2342630" cy="1668163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AMQ</a:t>
            </a:r>
            <a:endParaRPr lang="it-IT" dirty="0"/>
          </a:p>
        </p:txBody>
      </p:sp>
      <p:cxnSp>
        <p:nvCxnSpPr>
          <p:cNvPr id="81" name="Straight Arrow Connector 28"/>
          <p:cNvCxnSpPr>
            <a:cxnSpLocks noChangeShapeType="1"/>
            <a:stCxn id="9" idx="0"/>
            <a:endCxn id="47" idx="1"/>
          </p:cNvCxnSpPr>
          <p:nvPr/>
        </p:nvCxnSpPr>
        <p:spPr bwMode="auto">
          <a:xfrm rot="16200000" flipV="1">
            <a:off x="2271887" y="4030041"/>
            <a:ext cx="1294793" cy="1305185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47" idx="0"/>
            <a:endCxn id="27" idx="1"/>
          </p:cNvCxnSpPr>
          <p:nvPr/>
        </p:nvCxnSpPr>
        <p:spPr>
          <a:xfrm>
            <a:off x="3436053" y="3202932"/>
            <a:ext cx="1212147" cy="2123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OGF UR producer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One of the most important requirement to fulfill is interoperability.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The adoption of the de-facto current standard for accounting message communication, active MQ, accomplishes just half of what we need.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In the, hopefully, near future we will implement the AMQ-enabled DGAS, with a Usage Record Producer using the OGF Usage Record standard instead of the DGAS, legacy, UR.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Flexible UR schema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Another important improvement will be the possibility for the system manager to modify the Usage Record schema and contents, without modifying the source code.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/>
              <a:t>This makes</a:t>
            </a:r>
            <a:r>
              <a:rPr lang="en-US" sz="2400" dirty="0" smtClean="0">
                <a:ea typeface="+mn-ea"/>
                <a:cs typeface="+mn-cs"/>
              </a:rPr>
              <a:t> it possible to modify its contents (at least a part of), and add new contents.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WN-based Normalization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Requirement: allow for fine grain (per WN) normalization of CPU accounting metrics on </a:t>
            </a:r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etherogeneous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farms.</a:t>
            </a:r>
          </a:p>
          <a:p>
            <a:endParaRPr lang="en-US" sz="2400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Server side, from an HLR perspective, all that is needed is the availability of the WN hostname(s) information.</a:t>
            </a:r>
          </a:p>
          <a:p>
            <a:endParaRPr lang="en-US" sz="2400" dirty="0" smtClean="0">
              <a:ea typeface="ＭＳ Ｐゴシック" charset="-128"/>
            </a:endParaRPr>
          </a:p>
          <a:p>
            <a:r>
              <a:rPr lang="en-US" sz="2400" dirty="0" smtClean="0">
                <a:ea typeface="ＭＳ Ｐゴシック" charset="-128"/>
              </a:rPr>
              <a:t>A WN DB is being designed to address this requirement, s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ee Peter </a:t>
            </a:r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Solagna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talk.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A5138D-48DB-A846-85E3-07CAE05AC2FD}" type="datetime1">
              <a:rPr lang="en-US"/>
              <a:pPr/>
              <a:t>5/21/2010</a:t>
            </a:fld>
            <a:endParaRPr lang="en-US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A5933F-E140-B54F-A847-B3794EF7E9A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WN-based normalization</a:t>
            </a:r>
            <a:br>
              <a:rPr lang="en-US" smtClean="0">
                <a:ea typeface="ＭＳ Ｐゴシック" charset="-128"/>
                <a:cs typeface="ＭＳ Ｐゴシック" charset="-128"/>
              </a:rPr>
            </a:br>
            <a:r>
              <a:rPr lang="en-US" sz="2400" smtClean="0">
                <a:ea typeface="ＭＳ Ｐゴシック" charset="-128"/>
                <a:cs typeface="ＭＳ Ｐゴシック" charset="-128"/>
              </a:rPr>
              <a:t>WN database approach</a:t>
            </a:r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901" name="Date Placeholder 20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7358D8-0C2B-FE4C-9C96-5F2724A9D188}" type="datetime1">
              <a:rPr lang="en-US"/>
              <a:pPr/>
              <a:t>5/21/2010</a:t>
            </a:fld>
            <a:endParaRPr lang="en-US"/>
          </a:p>
        </p:txBody>
      </p:sp>
      <p:sp>
        <p:nvSpPr>
          <p:cNvPr id="37902" name="Slide Number Placeholder 2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912D4A-0CA6-7A4B-82F6-F637758AD03D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1524000"/>
            <a:ext cx="8229600" cy="502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algn="r"/>
            <a:r>
              <a:rPr lang="en-US" sz="2800">
                <a:solidFill>
                  <a:srgbClr val="000000"/>
                </a:solidFill>
                <a:latin typeface="Calibri" charset="0"/>
              </a:rPr>
              <a:t>Site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076950" y="4757738"/>
            <a:ext cx="2409825" cy="16160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CE (LCG,CREAM)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57225" y="1703388"/>
            <a:ext cx="5419725" cy="26400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HLR node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6578600" y="5673725"/>
            <a:ext cx="1506538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DGAS sensors</a:t>
            </a:r>
          </a:p>
        </p:txBody>
      </p:sp>
      <p:pic>
        <p:nvPicPr>
          <p:cNvPr id="37895" name="Picture 15" descr="j0292020.pic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4757738"/>
            <a:ext cx="1323975" cy="11287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57225" y="5884863"/>
            <a:ext cx="2181225" cy="476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Site Manager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578600" y="2063750"/>
            <a:ext cx="1760538" cy="358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>
                <a:solidFill>
                  <a:srgbClr val="FFFFFF"/>
                </a:solidFill>
                <a:latin typeface="Calibri" charset="0"/>
              </a:rPr>
              <a:t>1. Plain Usage Record to HLR server.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578600" y="2574925"/>
            <a:ext cx="1760538" cy="512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>
                <a:solidFill>
                  <a:srgbClr val="FFFFFF"/>
                </a:solidFill>
                <a:latin typeface="Calibri" charset="0"/>
              </a:rPr>
              <a:t>2Sys manager fills the WN database with up-to-date benchmark metrics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578600" y="3208338"/>
            <a:ext cx="1760538" cy="754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>
                <a:solidFill>
                  <a:srgbClr val="FFFFFF"/>
                </a:solidFill>
                <a:latin typeface="Calibri" charset="0"/>
              </a:rPr>
              <a:t>3. Joning the info on the Usage Records and WN databases results in the per-WN normalization requested.</a:t>
            </a: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1085850" y="2287588"/>
            <a:ext cx="4629150" cy="20558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2551113" y="2422525"/>
            <a:ext cx="1508125" cy="449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HLR database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1447800" y="3208338"/>
            <a:ext cx="1506538" cy="449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WN database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3808413" y="3208338"/>
            <a:ext cx="1506537" cy="449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Usage records DB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3667125" y="5216525"/>
            <a:ext cx="2047875" cy="9064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WN</a:t>
            </a: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3357563" y="4983163"/>
            <a:ext cx="1957387" cy="9017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WN</a:t>
            </a: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3124200" y="4757738"/>
            <a:ext cx="1752600" cy="915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  <a:latin typeface="Calibri" charset="0"/>
              </a:rPr>
              <a:t>WN</a:t>
            </a:r>
          </a:p>
        </p:txBody>
      </p:sp>
      <p:cxnSp>
        <p:nvCxnSpPr>
          <p:cNvPr id="40" name="Straight Arrow Connector 39"/>
          <p:cNvCxnSpPr>
            <a:cxnSpLocks noChangeShapeType="1"/>
            <a:stCxn id="38" idx="1"/>
          </p:cNvCxnSpPr>
          <p:nvPr/>
        </p:nvCxnSpPr>
        <p:spPr bwMode="auto">
          <a:xfrm rot="10800000" flipV="1">
            <a:off x="1905000" y="5216525"/>
            <a:ext cx="1219200" cy="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 noChangeShapeType="1"/>
            <a:endCxn id="30" idx="2"/>
          </p:cNvCxnSpPr>
          <p:nvPr/>
        </p:nvCxnSpPr>
        <p:spPr bwMode="auto">
          <a:xfrm rot="5400000" flipH="1" flipV="1">
            <a:off x="1273969" y="4288631"/>
            <a:ext cx="1558925" cy="296863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>
            <a:spLocks noChangeArrowheads="1"/>
          </p:cNvSpPr>
          <p:nvPr/>
        </p:nvSpPr>
        <p:spPr bwMode="auto">
          <a:xfrm>
            <a:off x="2603500" y="3821113"/>
            <a:ext cx="1506538" cy="4492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rgbClr val="FFFFFF"/>
                </a:solidFill>
                <a:latin typeface="Calibri" charset="0"/>
              </a:rPr>
              <a:t>Normalized records</a:t>
            </a:r>
          </a:p>
        </p:txBody>
      </p:sp>
      <p:cxnSp>
        <p:nvCxnSpPr>
          <p:cNvPr id="49" name="Straight Arrow Connector 48"/>
          <p:cNvCxnSpPr>
            <a:cxnSpLocks noChangeShapeType="1"/>
            <a:stCxn id="30" idx="3"/>
            <a:endCxn id="48" idx="0"/>
          </p:cNvCxnSpPr>
          <p:nvPr/>
        </p:nvCxnSpPr>
        <p:spPr bwMode="auto">
          <a:xfrm>
            <a:off x="2954338" y="3433763"/>
            <a:ext cx="403225" cy="38735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 noChangeShapeType="1"/>
            <a:stCxn id="31" idx="1"/>
          </p:cNvCxnSpPr>
          <p:nvPr/>
        </p:nvCxnSpPr>
        <p:spPr bwMode="auto">
          <a:xfrm rot="10800000" flipV="1">
            <a:off x="3357563" y="3433763"/>
            <a:ext cx="450850" cy="38735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 noChangeShapeType="1"/>
            <a:stCxn id="12" idx="0"/>
            <a:endCxn id="31" idx="2"/>
          </p:cNvCxnSpPr>
          <p:nvPr/>
        </p:nvCxnSpPr>
        <p:spPr bwMode="auto">
          <a:xfrm rot="16200000" flipV="1">
            <a:off x="4939506" y="3280569"/>
            <a:ext cx="2016125" cy="2770188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15507"/>
            <a:ext cx="8229600" cy="3057009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www.to.infn.it/dgas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7913" y="1603375"/>
            <a:ext cx="7119937" cy="41592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7042150" y="1417638"/>
            <a:ext cx="822325" cy="4460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pushd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475" y="1863725"/>
            <a:ext cx="2527300" cy="44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Compose CLI arguments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0325" y="2662238"/>
            <a:ext cx="2724150" cy="44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atmClient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40325" y="3897313"/>
            <a:ext cx="2243138" cy="9461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Expunge from </a:t>
            </a:r>
            <a:r>
              <a:rPr lang="en-US" dirty="0" err="1"/>
              <a:t>URBox</a:t>
            </a:r>
            <a:r>
              <a:rPr lang="en-US" dirty="0"/>
              <a:t> depending on </a:t>
            </a:r>
            <a:r>
              <a:rPr lang="en-US" dirty="0" err="1"/>
              <a:t>exitStatus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52575" y="2662238"/>
            <a:ext cx="2724150" cy="44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recordComposer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52575" y="3346450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Modifier CMD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54163" y="4029075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Message producer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2575" y="6002338"/>
            <a:ext cx="1866900" cy="4460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AMQ Broker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6775" y="6002338"/>
            <a:ext cx="1917700" cy="4460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Site HLR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6138069" y="4555332"/>
            <a:ext cx="2892425" cy="15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0"/>
          </p:cNvCxnSpPr>
          <p:nvPr/>
        </p:nvCxnSpPr>
        <p:spPr>
          <a:xfrm rot="5400000">
            <a:off x="5867400" y="3503613"/>
            <a:ext cx="788987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713288" y="2320925"/>
            <a:ext cx="1549400" cy="34131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0" idx="0"/>
          </p:cNvCxnSpPr>
          <p:nvPr/>
        </p:nvCxnSpPr>
        <p:spPr>
          <a:xfrm rot="10800000" flipV="1">
            <a:off x="2914650" y="2320925"/>
            <a:ext cx="1798638" cy="34131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795588" y="3227388"/>
            <a:ext cx="236537" cy="15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797175" y="3910013"/>
            <a:ext cx="236537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077119" y="5237957"/>
            <a:ext cx="1527175" cy="15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035175" y="4694238"/>
            <a:ext cx="2243138" cy="9461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Expunge from </a:t>
            </a:r>
            <a:r>
              <a:rPr lang="en-US" dirty="0" err="1"/>
              <a:t>UrBox</a:t>
            </a:r>
            <a:r>
              <a:rPr lang="en-US" dirty="0"/>
              <a:t> just of AMQ is the only transport layer)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097213" y="4592638"/>
            <a:ext cx="236537" cy="15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4" idx="1"/>
          </p:cNvCxnSpPr>
          <p:nvPr/>
        </p:nvCxnSpPr>
        <p:spPr>
          <a:xfrm flipV="1">
            <a:off x="3419475" y="6224588"/>
            <a:ext cx="2527300" cy="523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01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7913" y="1603375"/>
            <a:ext cx="7119937" cy="41592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7042150" y="1417638"/>
            <a:ext cx="822325" cy="4460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HLR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7613" y="2662238"/>
            <a:ext cx="2527300" cy="44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HLR Listener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0325" y="4029075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atmEngine.so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54163" y="1997075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Message Consumer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52575" y="3346450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RecordManger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554163" y="4029075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Modifier CMD</a:t>
            </a:r>
          </a:p>
        </p:txBody>
      </p:sp>
      <p:cxnSp>
        <p:nvCxnSpPr>
          <p:cNvPr id="23" name="Straight Connector 22"/>
          <p:cNvCxnSpPr>
            <a:stCxn id="6" idx="2"/>
          </p:cNvCxnSpPr>
          <p:nvPr/>
        </p:nvCxnSpPr>
        <p:spPr>
          <a:xfrm rot="16200000" flipH="1">
            <a:off x="5831682" y="3569494"/>
            <a:ext cx="919162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795588" y="3227388"/>
            <a:ext cx="236537" cy="15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797175" y="3910013"/>
            <a:ext cx="236537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841500" y="4694238"/>
            <a:ext cx="2436813" cy="94615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Expunge from local </a:t>
            </a:r>
            <a:r>
              <a:rPr lang="en-US" dirty="0" err="1"/>
              <a:t>messageBox</a:t>
            </a:r>
            <a:r>
              <a:rPr lang="en-US" dirty="0"/>
              <a:t> depending on </a:t>
            </a:r>
            <a:r>
              <a:rPr lang="en-US" dirty="0" err="1"/>
              <a:t>ExitStatus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097213" y="4592638"/>
            <a:ext cx="236537" cy="158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8" idx="1"/>
          </p:cNvCxnSpPr>
          <p:nvPr/>
        </p:nvCxnSpPr>
        <p:spPr>
          <a:xfrm>
            <a:off x="4278313" y="4235450"/>
            <a:ext cx="862012" cy="1587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841500" y="2662238"/>
            <a:ext cx="2003425" cy="4476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Local </a:t>
            </a:r>
            <a:r>
              <a:rPr lang="en-US" dirty="0" err="1"/>
              <a:t>messageBox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794000" y="2560638"/>
            <a:ext cx="236537" cy="158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140325" y="4953000"/>
            <a:ext cx="2724150" cy="4460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Hlr_tmp</a:t>
            </a:r>
            <a:r>
              <a:rPr lang="en-US" dirty="0"/>
              <a:t> database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6054725" y="4716463"/>
            <a:ext cx="473075" cy="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APEL </a:t>
            </a:r>
            <a:r>
              <a:rPr lang="en-US" dirty="0" err="1" smtClean="0"/>
              <a:t>vs</a:t>
            </a:r>
            <a:r>
              <a:rPr lang="en-US" dirty="0" smtClean="0"/>
              <a:t> DGAS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Altrimenti</a:t>
            </a:r>
            <a:r>
              <a:rPr lang="en-US" dirty="0" smtClean="0"/>
              <a:t> </a:t>
            </a:r>
            <a:r>
              <a:rPr lang="en-US" dirty="0" err="1" smtClean="0"/>
              <a:t>detto</a:t>
            </a:r>
            <a:r>
              <a:rPr lang="en-US" dirty="0" smtClean="0"/>
              <a:t>: </a:t>
            </a:r>
            <a:r>
              <a:rPr lang="en-US" dirty="0" err="1" smtClean="0"/>
              <a:t>perche</a:t>
            </a:r>
            <a:r>
              <a:rPr lang="en-US" dirty="0" smtClean="0"/>
              <a:t>’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usiamo</a:t>
            </a:r>
            <a:r>
              <a:rPr lang="en-US" dirty="0" smtClean="0"/>
              <a:t> DGAS? </a:t>
            </a:r>
          </a:p>
          <a:p>
            <a:pPr lvl="1"/>
            <a:r>
              <a:rPr lang="en-US" dirty="0" smtClean="0"/>
              <a:t>APEL </a:t>
            </a:r>
            <a:r>
              <a:rPr lang="en-US" dirty="0" err="1" smtClean="0"/>
              <a:t>e</a:t>
            </a:r>
            <a:r>
              <a:rPr lang="en-US" dirty="0" smtClean="0"/>
              <a:t>’ </a:t>
            </a:r>
            <a:r>
              <a:rPr lang="en-US" dirty="0" err="1" smtClean="0"/>
              <a:t>sicuramente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MW </a:t>
            </a:r>
            <a:r>
              <a:rPr lang="en-US" dirty="0" err="1" smtClean="0"/>
              <a:t>di</a:t>
            </a:r>
            <a:r>
              <a:rPr lang="en-US" dirty="0" smtClean="0"/>
              <a:t> accounting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diffuso</a:t>
            </a:r>
            <a:r>
              <a:rPr lang="en-US" dirty="0" smtClean="0"/>
              <a:t> </a:t>
            </a:r>
            <a:r>
              <a:rPr lang="en-US" dirty="0" err="1" smtClean="0"/>
              <a:t>sull’infrastruttura</a:t>
            </a:r>
            <a:r>
              <a:rPr lang="en-US" dirty="0" smtClean="0"/>
              <a:t> EGEE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’ </a:t>
            </a:r>
            <a:r>
              <a:rPr lang="en-US" dirty="0" err="1" smtClean="0"/>
              <a:t>supportato</a:t>
            </a:r>
            <a:r>
              <a:rPr lang="en-US" dirty="0" smtClean="0"/>
              <a:t> </a:t>
            </a:r>
            <a:r>
              <a:rPr lang="en-US" dirty="0" err="1" smtClean="0"/>
              <a:t>direttamente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gLite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DGAS </a:t>
            </a:r>
            <a:r>
              <a:rPr lang="en-US" dirty="0" err="1" smtClean="0"/>
              <a:t>permette</a:t>
            </a:r>
            <a:r>
              <a:rPr lang="en-US" dirty="0" smtClean="0"/>
              <a:t> </a:t>
            </a:r>
            <a:r>
              <a:rPr lang="en-US" dirty="0" err="1" smtClean="0"/>
              <a:t>l’accounting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workload locale, con </a:t>
            </a:r>
            <a:r>
              <a:rPr lang="en-US" dirty="0" err="1" smtClean="0"/>
              <a:t>possibilita</a:t>
            </a:r>
            <a:r>
              <a:rPr lang="en-US" dirty="0" smtClean="0"/>
              <a:t>’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assegnarlo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giusta</a:t>
            </a:r>
            <a:r>
              <a:rPr lang="en-US" dirty="0" smtClean="0"/>
              <a:t> VO.</a:t>
            </a:r>
          </a:p>
          <a:p>
            <a:pPr lvl="1"/>
            <a:r>
              <a:rPr lang="en-US" dirty="0" smtClean="0"/>
              <a:t>DGAS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Usage Record, </a:t>
            </a:r>
            <a:r>
              <a:rPr lang="en-US" dirty="0" err="1" smtClean="0"/>
              <a:t>garantendo</a:t>
            </a:r>
            <a:r>
              <a:rPr lang="en-US" dirty="0" smtClean="0"/>
              <a:t>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semplicemente</a:t>
            </a:r>
            <a:r>
              <a:rPr lang="en-US" dirty="0" smtClean="0"/>
              <a:t> non </a:t>
            </a:r>
            <a:r>
              <a:rPr lang="en-US" dirty="0" err="1" smtClean="0"/>
              <a:t>possibili</a:t>
            </a:r>
            <a:r>
              <a:rPr lang="en-US" dirty="0" smtClean="0"/>
              <a:t> con APEL. </a:t>
            </a:r>
          </a:p>
          <a:p>
            <a:pPr lvl="1"/>
            <a:r>
              <a:rPr lang="en-US" dirty="0" err="1" smtClean="0"/>
              <a:t>L’infrastruttura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’ </a:t>
            </a:r>
            <a:r>
              <a:rPr lang="en-US" dirty="0" err="1" smtClean="0"/>
              <a:t>notevolmente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</a:t>
            </a:r>
            <a:r>
              <a:rPr lang="en-US" dirty="0" err="1" smtClean="0"/>
              <a:t>flessibile</a:t>
            </a:r>
            <a:r>
              <a:rPr lang="en-US" dirty="0" smtClean="0"/>
              <a:t>, grazie al </a:t>
            </a:r>
            <a:r>
              <a:rPr lang="en-US" dirty="0" err="1" smtClean="0"/>
              <a:t>meccanismo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HLR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secondo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DGAS non ha </a:t>
            </a:r>
            <a:r>
              <a:rPr lang="en-US" dirty="0" err="1" smtClean="0"/>
              <a:t>bisogno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aggiustamenti</a:t>
            </a:r>
            <a:r>
              <a:rPr lang="en-US" dirty="0" smtClean="0"/>
              <a:t>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usato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grid </a:t>
            </a:r>
            <a:r>
              <a:rPr lang="en-US" dirty="0" err="1" smtClean="0"/>
              <a:t>nazionale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DGAS </a:t>
            </a:r>
            <a:r>
              <a:rPr lang="en-US" dirty="0" err="1" smtClean="0"/>
              <a:t>il</a:t>
            </a:r>
            <a:r>
              <a:rPr lang="en-US" dirty="0" smtClean="0"/>
              <a:t> dataflow </a:t>
            </a:r>
            <a:r>
              <a:rPr lang="en-US" dirty="0" err="1" smtClean="0"/>
              <a:t>garantisce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non </a:t>
            </a:r>
            <a:r>
              <a:rPr lang="en-US" dirty="0" err="1" smtClean="0"/>
              <a:t>perdere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malfunzionamenti</a:t>
            </a:r>
            <a:r>
              <a:rPr lang="en-US" dirty="0" smtClean="0"/>
              <a:t>,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periodi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downtime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coinvolti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DGAS le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accessibili</a:t>
            </a:r>
            <a:r>
              <a:rPr lang="en-US" dirty="0" smtClean="0"/>
              <a:t>, con le </a:t>
            </a:r>
            <a:r>
              <a:rPr lang="en-US" dirty="0" err="1" smtClean="0"/>
              <a:t>dovute</a:t>
            </a:r>
            <a:r>
              <a:rPr lang="en-US" dirty="0" smtClean="0"/>
              <a:t> </a:t>
            </a:r>
            <a:r>
              <a:rPr lang="en-US" dirty="0" err="1" smtClean="0"/>
              <a:t>restrizioni</a:t>
            </a:r>
            <a:r>
              <a:rPr lang="en-US" dirty="0" smtClean="0"/>
              <a:t>,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livelli</a:t>
            </a:r>
            <a:r>
              <a:rPr lang="en-US" dirty="0" smtClean="0"/>
              <a:t>. </a:t>
            </a:r>
            <a:r>
              <a:rPr lang="en-US" dirty="0" err="1" smtClean="0"/>
              <a:t>Dall’utente</a:t>
            </a:r>
            <a:r>
              <a:rPr lang="en-US" dirty="0" smtClean="0"/>
              <a:t> </a:t>
            </a:r>
            <a:r>
              <a:rPr lang="en-US" dirty="0" err="1" smtClean="0"/>
              <a:t>all’amministratore</a:t>
            </a:r>
            <a:r>
              <a:rPr lang="en-US" dirty="0" smtClean="0"/>
              <a:t> </a:t>
            </a:r>
            <a:r>
              <a:rPr lang="en-US" dirty="0" err="1" smtClean="0"/>
              <a:t>dell’intera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DGAS </a:t>
            </a:r>
            <a:r>
              <a:rPr lang="en-US" dirty="0" err="1" smtClean="0"/>
              <a:t>fornisce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 per </a:t>
            </a:r>
            <a:r>
              <a:rPr lang="en-US" dirty="0" err="1" smtClean="0"/>
              <a:t>estendere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</a:t>
            </a:r>
            <a:r>
              <a:rPr lang="en-US" dirty="0" err="1" smtClean="0"/>
              <a:t>campi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utilizzo</a:t>
            </a:r>
            <a:r>
              <a:rPr lang="en-US" dirty="0" smtClean="0"/>
              <a:t>. Ad </a:t>
            </a:r>
            <a:r>
              <a:rPr lang="en-US" dirty="0" err="1" smtClean="0"/>
              <a:t>esempio</a:t>
            </a:r>
            <a:r>
              <a:rPr lang="en-US" dirty="0" smtClean="0"/>
              <a:t> per </a:t>
            </a:r>
            <a:r>
              <a:rPr lang="en-US" dirty="0" err="1" smtClean="0"/>
              <a:t>implementare</a:t>
            </a:r>
            <a:r>
              <a:rPr lang="en-US" dirty="0" smtClean="0"/>
              <a:t> storage </a:t>
            </a:r>
            <a:r>
              <a:rPr lang="en-US" dirty="0" err="1" smtClean="0"/>
              <a:t>ed</a:t>
            </a:r>
            <a:r>
              <a:rPr lang="en-US" dirty="0" smtClean="0"/>
              <a:t> economic accounting.</a:t>
            </a:r>
          </a:p>
          <a:p>
            <a:pPr lvl="1"/>
            <a:r>
              <a:rPr lang="en-US" dirty="0" smtClean="0"/>
              <a:t>E’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effettuare</a:t>
            </a:r>
            <a:r>
              <a:rPr lang="en-US" dirty="0" smtClean="0"/>
              <a:t> </a:t>
            </a:r>
            <a:r>
              <a:rPr lang="en-US" dirty="0" err="1" smtClean="0"/>
              <a:t>verifiche</a:t>
            </a:r>
            <a:r>
              <a:rPr lang="en-US" dirty="0" smtClean="0"/>
              <a:t> </a:t>
            </a:r>
            <a:r>
              <a:rPr lang="en-US" dirty="0" err="1" smtClean="0"/>
              <a:t>incrociate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DGAS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grezzi</a:t>
            </a:r>
            <a:r>
              <a:rPr lang="en-US" dirty="0" smtClean="0"/>
              <a:t> sui batch system.</a:t>
            </a:r>
          </a:p>
          <a:p>
            <a:pPr lvl="1"/>
            <a:r>
              <a:rPr lang="en-US" dirty="0" smtClean="0"/>
              <a:t>DGAS </a:t>
            </a:r>
            <a:r>
              <a:rPr lang="en-US" dirty="0" err="1" smtClean="0"/>
              <a:t>e</a:t>
            </a:r>
            <a:r>
              <a:rPr lang="en-US" dirty="0" smtClean="0"/>
              <a:t>’ la </a:t>
            </a:r>
            <a:r>
              <a:rPr lang="en-US" dirty="0" err="1" smtClean="0"/>
              <a:t>fonte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hlrMon</a:t>
            </a:r>
            <a:r>
              <a:rPr lang="en-US" dirty="0" smtClean="0"/>
              <a:t>. </a:t>
            </a:r>
            <a:r>
              <a:rPr lang="en-US" dirty="0" err="1" smtClean="0"/>
              <a:t>Molte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cui </a:t>
            </a:r>
            <a:r>
              <a:rPr lang="en-US" dirty="0" err="1" smtClean="0"/>
              <a:t>funzionaita</a:t>
            </a:r>
            <a:r>
              <a:rPr lang="en-US" dirty="0" smtClean="0"/>
              <a:t>’ </a:t>
            </a:r>
            <a:r>
              <a:rPr lang="en-US" dirty="0" err="1" smtClean="0"/>
              <a:t>avanzate</a:t>
            </a:r>
            <a:r>
              <a:rPr lang="en-US" dirty="0" smtClean="0"/>
              <a:t> </a:t>
            </a:r>
            <a:r>
              <a:rPr lang="en-US" dirty="0" err="1" smtClean="0"/>
              <a:t>dipendono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ricchezza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nello</a:t>
            </a:r>
            <a:r>
              <a:rPr lang="en-US" dirty="0" smtClean="0"/>
              <a:t> Usage Record </a:t>
            </a:r>
            <a:r>
              <a:rPr lang="en-US" dirty="0" err="1" smtClean="0"/>
              <a:t>di</a:t>
            </a:r>
            <a:r>
              <a:rPr lang="en-US" dirty="0" smtClean="0"/>
              <a:t> DGAS.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15" y="253537"/>
            <a:ext cx="3841326" cy="6093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APEL, DGAS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51990" y="2331793"/>
          <a:ext cx="3509291" cy="4304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291"/>
              </a:tblGrid>
              <a:tr h="240057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APEL</a:t>
                      </a:r>
                      <a:endParaRPr lang="en-US" sz="900" dirty="0"/>
                    </a:p>
                  </a:txBody>
                  <a:tcPr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RecordIdentity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ExecutinSite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LocalJobID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LocalUserID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LCGUserID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LCGUserVO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ElapsedTime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BaseCpuTime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StartTime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StopTime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ExecutingCE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-25000" dirty="0" err="1" smtClean="0"/>
                        <a:t>MemoryReal</a:t>
                      </a:r>
                      <a:endParaRPr lang="en-US" sz="1600" baseline="-25000" dirty="0" smtClean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MemoryVirtual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smtClean="0"/>
                        <a:t>SpecInt2000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smtClean="0"/>
                        <a:t>SpecFloat2000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16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-25000" dirty="0" err="1" smtClean="0"/>
                        <a:t>EventDate+EventTime</a:t>
                      </a:r>
                      <a:endParaRPr lang="en-US" sz="1600" baseline="-250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701660" y="253537"/>
          <a:ext cx="3570240" cy="638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240"/>
              </a:tblGrid>
              <a:tr h="28631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DGAS</a:t>
                      </a:r>
                      <a:endParaRPr lang="en-US" sz="1100" dirty="0"/>
                    </a:p>
                  </a:txBody>
                  <a:tcPr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dgJobId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smtClean="0"/>
                        <a:t>date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gridResource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gridUser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-25000" dirty="0" err="1" smtClean="0">
                          <a:solidFill>
                            <a:srgbClr val="008000"/>
                          </a:solidFill>
                        </a:rPr>
                        <a:t>userVo+userFqan</a:t>
                      </a:r>
                      <a:endParaRPr lang="en-US" sz="1600" baseline="-250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cpuTime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wallTime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pmem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vmem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amount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smtClean="0"/>
                        <a:t>start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smtClean="0"/>
                        <a:t>end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008000"/>
                          </a:solidFill>
                        </a:rPr>
                        <a:t>iBench+BenchType</a:t>
                      </a:r>
                      <a:endParaRPr lang="en-US" sz="1600" baseline="-250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008000"/>
                          </a:solidFill>
                        </a:rPr>
                        <a:t>fBench+BenchType</a:t>
                      </a:r>
                      <a:endParaRPr lang="en-US" sz="1600" baseline="-250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FF0000"/>
                          </a:solidFill>
                        </a:rPr>
                        <a:t>acl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lrmsId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localUserId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FF0000"/>
                          </a:solidFill>
                        </a:rPr>
                        <a:t>hlrGroup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FF0000"/>
                          </a:solidFill>
                        </a:rPr>
                        <a:t>localGroup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endDate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/>
                        <a:t>siteName</a:t>
                      </a:r>
                      <a:endParaRPr lang="en-US" sz="1600" baseline="-25000" dirty="0"/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FF0000"/>
                          </a:solidFill>
                        </a:rPr>
                        <a:t>accountingProcedure+voOrigin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  (local or grid job?)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FF0000"/>
                          </a:solidFill>
                        </a:rPr>
                        <a:t>GlueCEInfoTotalCPUs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4561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baseline="-25000" dirty="0" err="1" smtClean="0">
                          <a:solidFill>
                            <a:srgbClr val="FF0000"/>
                          </a:solidFill>
                        </a:rPr>
                        <a:t>executingNode</a:t>
                      </a:r>
                      <a:endParaRPr lang="en-US" sz="16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9233" y="1052827"/>
            <a:ext cx="211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 comparison - 3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is worth mentioning the reasons driving </a:t>
            </a:r>
            <a:r>
              <a:rPr lang="en-US" dirty="0" err="1" smtClean="0"/>
              <a:t>Dgrid</a:t>
            </a:r>
            <a:r>
              <a:rPr lang="en-US" dirty="0" smtClean="0"/>
              <a:t> to adopt DGAS:</a:t>
            </a:r>
          </a:p>
          <a:p>
            <a:pPr lvl="1"/>
            <a:r>
              <a:rPr lang="en-US" sz="2300" dirty="0" smtClean="0"/>
              <a:t>“</a:t>
            </a:r>
            <a:r>
              <a:rPr lang="en-US" dirty="0" smtClean="0"/>
              <a:t>The Distributed Grid Accounting System (DGAS) was </a:t>
            </a:r>
            <a:r>
              <a:rPr lang="en-US" dirty="0" err="1" smtClean="0"/>
              <a:t>choosen</a:t>
            </a:r>
            <a:r>
              <a:rPr lang="en-US" dirty="0" smtClean="0"/>
              <a:t> as the D-Grid accounting system because of scalability and the possible adaptation to account the usage of the three middleware packages </a:t>
            </a:r>
            <a:r>
              <a:rPr lang="en-US" dirty="0" err="1" smtClean="0"/>
              <a:t>Globus</a:t>
            </a:r>
            <a:r>
              <a:rPr lang="en-US" dirty="0" smtClean="0"/>
              <a:t> Toolkit, </a:t>
            </a:r>
            <a:r>
              <a:rPr lang="en-US" dirty="0" err="1" smtClean="0"/>
              <a:t>gLite</a:t>
            </a:r>
            <a:r>
              <a:rPr lang="en-US" dirty="0" smtClean="0"/>
              <a:t> and UNICORE”</a:t>
            </a:r>
          </a:p>
          <a:p>
            <a:pPr lvl="1"/>
            <a:r>
              <a:rPr lang="en-US" dirty="0" smtClean="0"/>
              <a:t>“DGAS is the accounting system of choice for the D-Grid infrastructure because it is extensible to account the resource usage </a:t>
            </a:r>
            <a:r>
              <a:rPr lang="en-US" dirty="0" err="1" smtClean="0"/>
              <a:t>independant</a:t>
            </a:r>
            <a:r>
              <a:rPr lang="en-US" dirty="0" smtClean="0"/>
              <a:t> from the middleware, which was chosen to submit the job. The conducted extension to DGAS decouples the accounting system widely from the </a:t>
            </a:r>
            <a:r>
              <a:rPr lang="en-US" dirty="0" err="1" smtClean="0"/>
              <a:t>gLite</a:t>
            </a:r>
            <a:r>
              <a:rPr lang="en-US" dirty="0" smtClean="0"/>
              <a:t> middleware, so that deployments at sites without </a:t>
            </a:r>
            <a:r>
              <a:rPr lang="en-US" dirty="0" err="1" smtClean="0"/>
              <a:t>gLite</a:t>
            </a:r>
            <a:r>
              <a:rPr lang="en-US" dirty="0" smtClean="0"/>
              <a:t> support are possible.” </a:t>
            </a:r>
          </a:p>
          <a:p>
            <a:pPr lvl="1"/>
            <a:r>
              <a:rPr lang="en-US" sz="2300" dirty="0" smtClean="0"/>
              <a:t>It is also paramount the capability to map users to VO also for locally submitted jobs.</a:t>
            </a:r>
          </a:p>
          <a:p>
            <a:pPr lvl="1"/>
            <a:endParaRPr lang="en-US" sz="2300" dirty="0" smtClean="0"/>
          </a:p>
          <a:p>
            <a:pPr lvl="1"/>
            <a:endParaRPr lang="en-US" dirty="0" smtClean="0">
              <a:solidFill>
                <a:schemeClr val="hlink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DGAS is the accounting toolkit adopted in </a:t>
            </a:r>
            <a:r>
              <a:rPr lang="en-US" dirty="0" err="1" smtClean="0"/>
              <a:t>INFNGrid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German grid initiative D-Grid is introducing DGAS in production, </a:t>
            </a:r>
            <a:r>
              <a:rPr lang="en-US" dirty="0" err="1" smtClean="0"/>
              <a:t>adpoting</a:t>
            </a:r>
            <a:r>
              <a:rPr lang="en-US" dirty="0" smtClean="0"/>
              <a:t> it’s latest stable release (3.4.0).</a:t>
            </a:r>
          </a:p>
          <a:p>
            <a:endParaRPr lang="en-US" dirty="0" smtClean="0"/>
          </a:p>
          <a:p>
            <a:r>
              <a:rPr lang="en-US" i="1" dirty="0" err="1" smtClean="0"/>
              <a:t>HellasGrid</a:t>
            </a:r>
            <a:r>
              <a:rPr lang="en-US" i="1" dirty="0" smtClean="0"/>
              <a:t> </a:t>
            </a:r>
            <a:r>
              <a:rPr lang="en-US" dirty="0" smtClean="0"/>
              <a:t>deployed an evaluation </a:t>
            </a:r>
            <a:r>
              <a:rPr lang="en-US" dirty="0" err="1" smtClean="0"/>
              <a:t>testbed</a:t>
            </a:r>
            <a:r>
              <a:rPr lang="en-US" dirty="0" smtClean="0"/>
              <a:t> for </a:t>
            </a:r>
            <a:r>
              <a:rPr lang="en-US" dirty="0" err="1" smtClean="0"/>
              <a:t>DGAS+hlrMon</a:t>
            </a:r>
            <a:r>
              <a:rPr lang="en-US" dirty="0" smtClean="0"/>
              <a:t> and is planning  to use it in production.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4641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Nearly 80 sites collects information for 18 millions record per year (and counting).</a:t>
            </a:r>
          </a:p>
          <a:p>
            <a:r>
              <a:rPr lang="en-US" sz="1800" dirty="0" smtClean="0"/>
              <a:t>Since version 3.4.0 the throughput, in the CE -&gt; HLR record transfer , can be up to 100k record / day.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457200" y="3110400"/>
          <a:ext cx="8229600" cy="354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3.4.0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Since the end of 2009 a new major release is being deployed, introducing many new functionalities, such as: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VO-based 2lHLR, superseding the old user HLR,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New, simplified, database schema,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Faster client-server communication and improved throughput,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New record anti-duplication check,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DGAS2GOC integrated into DGAS distribution,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Free format benchmark types in DB schema,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System configurable translation rules (e.g. to translate VO such as </a:t>
            </a:r>
            <a:r>
              <a:rPr lang="en-US" dirty="0" err="1" smtClean="0"/>
              <a:t>glast</a:t>
            </a:r>
            <a:r>
              <a:rPr lang="en-US" dirty="0" smtClean="0"/>
              <a:t> into </a:t>
            </a:r>
            <a:r>
              <a:rPr lang="en-US" dirty="0" err="1" smtClean="0"/>
              <a:t>glast.org</a:t>
            </a:r>
            <a:r>
              <a:rPr lang="en-US" dirty="0" smtClean="0"/>
              <a:t>),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Added support for Condor (and experimentally SGE) batch managers,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VO mapping from pool account UID configurable via </a:t>
            </a:r>
            <a:r>
              <a:rPr lang="en-US" dirty="0" err="1" smtClean="0"/>
              <a:t>regexp</a:t>
            </a:r>
            <a:r>
              <a:rPr lang="en-US" dirty="0" smtClean="0"/>
              <a:t> rules,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Sensors can produce accounting records just for some of the VO,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Storage accounting  toolkit,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Worker Node hostname in the Usage Record.</a:t>
            </a:r>
          </a:p>
          <a:p>
            <a:pPr>
              <a:lnSpc>
                <a:spcPct val="120000"/>
              </a:lnSpc>
            </a:pP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latest</a:t>
            </a:r>
            <a:r>
              <a:rPr lang="it-IT" dirty="0" smtClean="0"/>
              <a:t> </a:t>
            </a:r>
            <a:r>
              <a:rPr lang="it-IT" dirty="0" err="1" smtClean="0"/>
              <a:t>release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major </a:t>
            </a:r>
            <a:r>
              <a:rPr lang="it-IT" dirty="0" err="1" smtClean="0"/>
              <a:t>re-engineering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software, and </a:t>
            </a:r>
            <a:r>
              <a:rPr lang="it-IT" dirty="0" err="1" smtClean="0"/>
              <a:t>it</a:t>
            </a:r>
            <a:r>
              <a:rPr lang="it-IT" dirty="0" smtClean="0"/>
              <a:t>’s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young</a:t>
            </a:r>
            <a:r>
              <a:rPr lang="it-IT" dirty="0" smtClean="0"/>
              <a:t>.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requiring</a:t>
            </a:r>
            <a:r>
              <a:rPr lang="it-IT" dirty="0" smtClean="0"/>
              <a:t>  some </a:t>
            </a:r>
            <a:r>
              <a:rPr lang="it-IT" dirty="0" err="1" smtClean="0"/>
              <a:t>tuning</a:t>
            </a:r>
            <a:r>
              <a:rPr lang="it-IT" dirty="0" smtClean="0"/>
              <a:t> </a:t>
            </a:r>
            <a:r>
              <a:rPr lang="it-IT" dirty="0" err="1" smtClean="0"/>
              <a:t>effort</a:t>
            </a:r>
            <a:r>
              <a:rPr lang="it-IT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Storage accounting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/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DGAS provides a storage accounting functionality which enables sites to keep track of VO space consumption on their storage elements.</a:t>
            </a:r>
          </a:p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Due to the highly heterogeneous environment in which Storage Accounting has to be operated, DGAS just provides a toolkit that sites can leverage to implement their accounting sensors. The whole storage accounting toolkit has been designed to be as simple as possible and highly customizable.</a:t>
            </a:r>
          </a:p>
          <a:p>
            <a:r>
              <a:rPr lang="en-US" sz="2400" dirty="0" err="1" smtClean="0">
                <a:ea typeface="ＭＳ Ｐゴシック" charset="-128"/>
                <a:cs typeface="ＭＳ Ｐゴシック" charset="-128"/>
              </a:rPr>
              <a:t>Plugins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, that should be provided by Site Managers, can be produced for all the storage elements currently used in production.</a:t>
            </a:r>
          </a:p>
          <a:p>
            <a:pPr>
              <a:buFont typeface="Arial" charset="0"/>
              <a:buNone/>
            </a:pPr>
            <a:endParaRPr lang="en-US" sz="280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A62E88-D83A-1C41-9FAA-E86A20C3B69B}" type="datetime1">
              <a:rPr lang="en-US"/>
              <a:pPr/>
              <a:t>5/21/2010</a:t>
            </a:fld>
            <a:endParaRPr lang="en-US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A65966-A0B4-944C-8413-84A1C1ED3C5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Storage accounting workflow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417638"/>
            <a:ext cx="6927850" cy="5135562"/>
            <a:chOff x="800099" y="456406"/>
            <a:chExt cx="7696200" cy="6173788"/>
          </a:xfrm>
        </p:grpSpPr>
        <p:sp>
          <p:nvSpPr>
            <p:cNvPr id="5" name="Rounded Rectangle 4"/>
            <p:cNvSpPr/>
            <p:nvPr/>
          </p:nvSpPr>
          <p:spPr>
            <a:xfrm>
              <a:off x="800099" y="456406"/>
              <a:ext cx="7696200" cy="179011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3" name="Group 97"/>
            <p:cNvGrpSpPr>
              <a:grpSpLocks/>
            </p:cNvGrpSpPr>
            <p:nvPr/>
          </p:nvGrpSpPr>
          <p:grpSpPr bwMode="auto">
            <a:xfrm>
              <a:off x="800099" y="1524000"/>
              <a:ext cx="7696200" cy="5106194"/>
              <a:chOff x="0" y="265906"/>
              <a:chExt cx="7696200" cy="510619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0" y="1331943"/>
                <a:ext cx="7696200" cy="4040157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" name="Snip Single Corner Rectangle 10"/>
              <p:cNvSpPr/>
              <p:nvPr/>
            </p:nvSpPr>
            <p:spPr>
              <a:xfrm>
                <a:off x="456764" y="1828136"/>
                <a:ext cx="6706839" cy="2971433"/>
              </a:xfrm>
              <a:prstGeom prst="snip1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 rot="16200000">
                <a:off x="571159" y="2057385"/>
                <a:ext cx="2515318" cy="251484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HLR-listener</a:t>
                </a:r>
              </a:p>
            </p:txBody>
          </p:sp>
          <p:sp>
            <p:nvSpPr>
              <p:cNvPr id="13" name="Rounded Rectangle 3"/>
              <p:cNvSpPr/>
              <p:nvPr/>
            </p:nvSpPr>
            <p:spPr>
              <a:xfrm>
                <a:off x="3505968" y="2742276"/>
                <a:ext cx="2095116" cy="183019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RDBMS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571395" y="2400667"/>
                <a:ext cx="2514844" cy="19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1523721" y="2589601"/>
                <a:ext cx="1142790" cy="45802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Ping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523721" y="3200301"/>
                <a:ext cx="1142790" cy="45611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Query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523721" y="3809092"/>
                <a:ext cx="1142790" cy="458024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 err="1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getRecord</a:t>
                </a:r>
                <a:endParaRPr lang="en-US" sz="1400" dirty="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3062" y="265127"/>
                <a:ext cx="2363178" cy="608791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dgas-sendRecord</a:t>
                </a:r>
              </a:p>
            </p:txBody>
          </p:sp>
          <p:sp>
            <p:nvSpPr>
              <p:cNvPr id="19" name="Up-Down Arrow 18"/>
              <p:cNvSpPr/>
              <p:nvPr/>
            </p:nvSpPr>
            <p:spPr>
              <a:xfrm>
                <a:off x="1828818" y="873918"/>
                <a:ext cx="151667" cy="1526748"/>
              </a:xfrm>
              <a:prstGeom prst="upDownArrow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20" name="Elbow Connector 18"/>
              <p:cNvCxnSpPr>
                <a:endCxn id="15" idx="1"/>
              </p:cNvCxnSpPr>
              <p:nvPr/>
            </p:nvCxnSpPr>
            <p:spPr>
              <a:xfrm rot="16200000" flipH="1">
                <a:off x="1125236" y="2420130"/>
                <a:ext cx="416039" cy="38093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>
                <a:endCxn id="16" idx="1"/>
              </p:cNvCxnSpPr>
              <p:nvPr/>
            </p:nvCxnSpPr>
            <p:spPr>
              <a:xfrm rot="16200000" flipH="1">
                <a:off x="895270" y="2800862"/>
                <a:ext cx="875971" cy="38093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lbow Connector 25"/>
              <p:cNvCxnSpPr>
                <a:endCxn id="17" idx="1"/>
              </p:cNvCxnSpPr>
              <p:nvPr/>
            </p:nvCxnSpPr>
            <p:spPr>
              <a:xfrm rot="16200000" flipH="1">
                <a:off x="609003" y="3123388"/>
                <a:ext cx="1448503" cy="38093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ounded Rectangle 22"/>
              <p:cNvSpPr/>
              <p:nvPr/>
            </p:nvSpPr>
            <p:spPr>
              <a:xfrm>
                <a:off x="3505968" y="1980811"/>
                <a:ext cx="1523721" cy="60879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DGAS</a:t>
                </a:r>
              </a:p>
              <a:p>
                <a:pPr algn="ctr"/>
                <a:r>
                  <a:rPr lang="en-US" sz="140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Monitoring</a:t>
                </a:r>
              </a:p>
              <a:p>
                <a:pPr algn="ctr"/>
                <a:endParaRPr lang="en-US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5867383" y="2742276"/>
                <a:ext cx="1142790" cy="76337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600" dirty="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UR-forward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696433" y="3276638"/>
                <a:ext cx="1751221" cy="7614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050" dirty="0" err="1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Hlr::</a:t>
                </a:r>
                <a:r>
                  <a:rPr lang="en-US" sz="1050" dirty="0" err="1" smtClean="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voStorageRecords</a:t>
                </a:r>
                <a:endParaRPr lang="en-US" sz="1050" dirty="0" smtClean="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endParaRPr>
              </a:p>
              <a:p>
                <a:pPr algn="ctr"/>
                <a:r>
                  <a:rPr lang="en-US" sz="1050" dirty="0" err="1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Hlr::sysDef</a:t>
                </a:r>
                <a:r>
                  <a:rPr lang="en-US" sz="1050" dirty="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*</a:t>
                </a:r>
              </a:p>
            </p:txBody>
          </p:sp>
          <p:cxnSp>
            <p:nvCxnSpPr>
              <p:cNvPr id="26" name="Elbow Connector 25"/>
              <p:cNvCxnSpPr>
                <a:stCxn id="15" idx="3"/>
                <a:endCxn id="23" idx="1"/>
              </p:cNvCxnSpPr>
              <p:nvPr/>
            </p:nvCxnSpPr>
            <p:spPr>
              <a:xfrm flipV="1">
                <a:off x="2666511" y="2286161"/>
                <a:ext cx="839457" cy="532453"/>
              </a:xfrm>
              <a:prstGeom prst="bentConnector3">
                <a:avLst>
                  <a:gd name="adj1" fmla="val 50000"/>
                </a:avLst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25" idx="3"/>
                <a:endCxn id="24" idx="1"/>
              </p:cNvCxnSpPr>
              <p:nvPr/>
            </p:nvCxnSpPr>
            <p:spPr>
              <a:xfrm flipV="1">
                <a:off x="5447654" y="3123963"/>
                <a:ext cx="419729" cy="5324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8" name="Rounded Rectangle 27"/>
              <p:cNvSpPr/>
              <p:nvPr/>
            </p:nvSpPr>
            <p:spPr>
              <a:xfrm>
                <a:off x="5867383" y="1639200"/>
                <a:ext cx="1523721" cy="76146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HAD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200872" y="1370112"/>
                <a:ext cx="1543119" cy="38168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solidFill>
                      <a:srgbClr val="000000"/>
                    </a:solidFill>
                    <a:ea typeface="ＭＳ Ｐゴシック" charset="-128"/>
                    <a:cs typeface="ＭＳ Ｐゴシック" charset="-128"/>
                  </a:rPr>
                  <a:t>Site HLR node</a:t>
                </a:r>
              </a:p>
            </p:txBody>
          </p:sp>
          <p:cxnSp>
            <p:nvCxnSpPr>
              <p:cNvPr id="30" name="Straight Arrow Connector 29"/>
              <p:cNvCxnSpPr>
                <a:stCxn id="25" idx="1"/>
                <a:endCxn id="16" idx="3"/>
              </p:cNvCxnSpPr>
              <p:nvPr/>
            </p:nvCxnSpPr>
            <p:spPr>
              <a:xfrm rot="10800000">
                <a:off x="2666511" y="3429313"/>
                <a:ext cx="1029922" cy="2271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17" idx="3"/>
                <a:endCxn id="25" idx="1"/>
              </p:cNvCxnSpPr>
              <p:nvPr/>
            </p:nvCxnSpPr>
            <p:spPr>
              <a:xfrm flipV="1">
                <a:off x="2666511" y="3656417"/>
                <a:ext cx="1029922" cy="3816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ounded Rectangle 6"/>
            <p:cNvSpPr/>
            <p:nvPr/>
          </p:nvSpPr>
          <p:spPr>
            <a:xfrm>
              <a:off x="6667482" y="609081"/>
              <a:ext cx="1523721" cy="61069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Storage</a:t>
              </a:r>
            </a:p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Element</a:t>
              </a:r>
            </a:p>
            <a:p>
              <a:pPr algn="ctr"/>
              <a:endPara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56863" y="609081"/>
              <a:ext cx="3049204" cy="61069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solidFill>
                    <a:srgbClr val="FFFFFF"/>
                  </a:solidFill>
                  <a:ea typeface="ＭＳ Ｐゴシック" charset="-128"/>
                  <a:cs typeface="ＭＳ Ｐゴシック" charset="-128"/>
                </a:rPr>
                <a:t>Storage Usage Sensor</a:t>
              </a:r>
            </a:p>
            <a:p>
              <a:pPr algn="ctr"/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6200000" flipH="1">
              <a:off x="2477197" y="1371500"/>
              <a:ext cx="3034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01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Tomorrow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it-IT" dirty="0" err="1" smtClean="0">
                <a:solidFill>
                  <a:srgbClr val="FFFFFF"/>
                </a:solidFill>
                <a:effectLst/>
              </a:rPr>
              <a:t>Requests</a:t>
            </a:r>
            <a:r>
              <a:rPr lang="it-IT" dirty="0" smtClean="0">
                <a:solidFill>
                  <a:srgbClr val="FFFFFF"/>
                </a:solidFill>
                <a:effectLst/>
              </a:rPr>
              <a:t> </a:t>
            </a:r>
            <a:r>
              <a:rPr lang="it-IT" dirty="0" err="1" smtClean="0">
                <a:solidFill>
                  <a:srgbClr val="FFFFFF"/>
                </a:solidFill>
                <a:effectLst/>
              </a:rPr>
              <a:t>to</a:t>
            </a:r>
            <a:r>
              <a:rPr lang="it-IT" dirty="0" smtClean="0">
                <a:solidFill>
                  <a:srgbClr val="FFFFFF"/>
                </a:solidFill>
                <a:effectLst/>
              </a:rPr>
              <a:t> </a:t>
            </a:r>
            <a:r>
              <a:rPr lang="it-IT" dirty="0" err="1" smtClean="0">
                <a:solidFill>
                  <a:srgbClr val="FFFFFF"/>
                </a:solidFill>
                <a:effectLst/>
              </a:rPr>
              <a:t>be</a:t>
            </a:r>
            <a:r>
              <a:rPr lang="it-IT" dirty="0" smtClean="0">
                <a:solidFill>
                  <a:srgbClr val="FFFFFF"/>
                </a:solidFill>
                <a:effectLst/>
              </a:rPr>
              <a:t> </a:t>
            </a:r>
            <a:r>
              <a:rPr lang="it-IT" dirty="0" err="1" smtClean="0">
                <a:solidFill>
                  <a:srgbClr val="FFFFFF"/>
                </a:solidFill>
                <a:effectLst/>
              </a:rPr>
              <a:t>addressed</a:t>
            </a:r>
            <a:r>
              <a:rPr lang="it-IT" dirty="0" smtClean="0">
                <a:solidFill>
                  <a:srgbClr val="FFFFFF"/>
                </a:solidFill>
                <a:effectLst/>
              </a:rPr>
              <a:t> </a:t>
            </a:r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endParaRPr lang="it-IT" sz="2000" dirty="0" smtClean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sz="2000" dirty="0" err="1" smtClean="0"/>
              <a:t>Many</a:t>
            </a:r>
            <a:r>
              <a:rPr lang="it-IT" sz="2000" dirty="0" smtClean="0"/>
              <a:t> </a:t>
            </a:r>
            <a:r>
              <a:rPr lang="it-IT" sz="2000" dirty="0" err="1" smtClean="0"/>
              <a:t>improvements</a:t>
            </a:r>
            <a:r>
              <a:rPr lang="it-IT" sz="2000" dirty="0" smtClean="0"/>
              <a:t> and </a:t>
            </a:r>
            <a:r>
              <a:rPr lang="it-IT" sz="2000" dirty="0" err="1" smtClean="0"/>
              <a:t>new</a:t>
            </a:r>
            <a:r>
              <a:rPr lang="it-IT" sz="2000" dirty="0" smtClean="0"/>
              <a:t> </a:t>
            </a:r>
            <a:r>
              <a:rPr lang="it-IT" sz="2000" dirty="0" err="1" smtClean="0"/>
              <a:t>functionalities</a:t>
            </a:r>
            <a:r>
              <a:rPr lang="it-IT" sz="2000" dirty="0" smtClean="0"/>
              <a:t> are </a:t>
            </a:r>
            <a:r>
              <a:rPr lang="it-IT" sz="2000" dirty="0" err="1" smtClean="0"/>
              <a:t>needed</a:t>
            </a:r>
            <a:r>
              <a:rPr lang="it-IT" sz="2000" dirty="0" smtClean="0"/>
              <a:t> in the medium </a:t>
            </a:r>
            <a:r>
              <a:rPr lang="it-IT" sz="2000" dirty="0" err="1" smtClean="0"/>
              <a:t>to</a:t>
            </a:r>
            <a:r>
              <a:rPr lang="it-IT" sz="2000" dirty="0" smtClean="0"/>
              <a:t> long </a:t>
            </a:r>
            <a:r>
              <a:rPr lang="it-IT" sz="2000" dirty="0" err="1" smtClean="0"/>
              <a:t>term</a:t>
            </a:r>
            <a:r>
              <a:rPr lang="it-IT" sz="2000" dirty="0" smtClean="0"/>
              <a:t>: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it-IT" sz="1700" dirty="0" err="1" smtClean="0"/>
              <a:t>Use</a:t>
            </a:r>
            <a:r>
              <a:rPr lang="it-IT" sz="1700" dirty="0" smtClean="0"/>
              <a:t> </a:t>
            </a:r>
            <a:r>
              <a:rPr lang="it-IT" sz="1700" dirty="0" err="1" smtClean="0"/>
              <a:t>of</a:t>
            </a:r>
            <a:r>
              <a:rPr lang="it-IT" sz="1700" dirty="0" smtClean="0"/>
              <a:t> </a:t>
            </a:r>
            <a:r>
              <a:rPr lang="it-IT" sz="1700" dirty="0" err="1" smtClean="0"/>
              <a:t>sensors</a:t>
            </a:r>
            <a:r>
              <a:rPr lang="it-IT" sz="1700" dirty="0" smtClean="0"/>
              <a:t> and </a:t>
            </a:r>
            <a:r>
              <a:rPr lang="it-IT" sz="1700" dirty="0" err="1" smtClean="0"/>
              <a:t>servers</a:t>
            </a:r>
            <a:r>
              <a:rPr lang="it-IT" sz="1700" dirty="0" smtClean="0"/>
              <a:t> </a:t>
            </a:r>
            <a:r>
              <a:rPr lang="it-IT" sz="1700" dirty="0" err="1" smtClean="0"/>
              <a:t>with</a:t>
            </a:r>
            <a:r>
              <a:rPr lang="it-IT" sz="1700" dirty="0" smtClean="0"/>
              <a:t> </a:t>
            </a:r>
            <a:r>
              <a:rPr lang="it-IT" sz="1700" dirty="0" err="1" smtClean="0"/>
              <a:t>Active-MQ</a:t>
            </a:r>
            <a:r>
              <a:rPr lang="it-IT" sz="1700" dirty="0" smtClean="0"/>
              <a:t> </a:t>
            </a:r>
            <a:r>
              <a:rPr lang="it-IT" sz="1700" dirty="0" err="1" smtClean="0"/>
              <a:t>based</a:t>
            </a:r>
            <a:r>
              <a:rPr lang="it-IT" sz="1700" dirty="0" smtClean="0"/>
              <a:t> </a:t>
            </a:r>
            <a:r>
              <a:rPr lang="it-IT" sz="1700" dirty="0" err="1" smtClean="0"/>
              <a:t>messaging</a:t>
            </a:r>
            <a:r>
              <a:rPr lang="it-IT" sz="1700" dirty="0" smtClean="0"/>
              <a:t> </a:t>
            </a:r>
            <a:r>
              <a:rPr lang="it-IT" sz="1700" dirty="0" err="1" smtClean="0"/>
              <a:t>protocol</a:t>
            </a:r>
            <a:r>
              <a:rPr lang="it-IT" sz="17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it-IT" sz="1700" dirty="0" err="1" smtClean="0">
                <a:solidFill>
                  <a:srgbClr val="FFFFFF"/>
                </a:solidFill>
              </a:rPr>
              <a:t>Migration</a:t>
            </a:r>
            <a:r>
              <a:rPr lang="it-IT" sz="1700" dirty="0" smtClean="0">
                <a:solidFill>
                  <a:srgbClr val="FFFFFF"/>
                </a:solidFill>
              </a:rPr>
              <a:t> </a:t>
            </a:r>
            <a:r>
              <a:rPr lang="it-IT" sz="1700" dirty="0" err="1" smtClean="0">
                <a:solidFill>
                  <a:srgbClr val="FFFFFF"/>
                </a:solidFill>
              </a:rPr>
              <a:t>from</a:t>
            </a:r>
            <a:r>
              <a:rPr lang="it-IT" sz="1700" dirty="0" smtClean="0">
                <a:solidFill>
                  <a:srgbClr val="FFFFFF"/>
                </a:solidFill>
              </a:rPr>
              <a:t> the </a:t>
            </a:r>
            <a:r>
              <a:rPr lang="it-IT" sz="1700" dirty="0" err="1" smtClean="0">
                <a:solidFill>
                  <a:srgbClr val="FFFFFF"/>
                </a:solidFill>
              </a:rPr>
              <a:t>current</a:t>
            </a:r>
            <a:r>
              <a:rPr lang="it-IT" sz="1700" dirty="0" smtClean="0">
                <a:solidFill>
                  <a:srgbClr val="FFFFFF"/>
                </a:solidFill>
              </a:rPr>
              <a:t> (MYSQL </a:t>
            </a:r>
            <a:r>
              <a:rPr lang="it-IT" sz="1700" dirty="0" err="1" smtClean="0">
                <a:solidFill>
                  <a:srgbClr val="FFFFFF"/>
                </a:solidFill>
              </a:rPr>
              <a:t>based</a:t>
            </a:r>
            <a:r>
              <a:rPr lang="it-IT" sz="1700" dirty="0" smtClean="0">
                <a:solidFill>
                  <a:srgbClr val="FFFFFF"/>
                </a:solidFill>
              </a:rPr>
              <a:t>) </a:t>
            </a:r>
            <a:r>
              <a:rPr lang="it-IT" sz="1700" dirty="0" err="1" smtClean="0">
                <a:solidFill>
                  <a:srgbClr val="FFFFFF"/>
                </a:solidFill>
              </a:rPr>
              <a:t>communication</a:t>
            </a:r>
            <a:r>
              <a:rPr lang="it-IT" sz="1700" dirty="0" smtClean="0">
                <a:solidFill>
                  <a:srgbClr val="FFFFFF"/>
                </a:solidFill>
              </a:rPr>
              <a:t> </a:t>
            </a:r>
            <a:r>
              <a:rPr lang="it-IT" sz="1700" dirty="0" err="1" smtClean="0">
                <a:solidFill>
                  <a:srgbClr val="FFFFFF"/>
                </a:solidFill>
              </a:rPr>
              <a:t>protocol</a:t>
            </a:r>
            <a:r>
              <a:rPr lang="it-IT" sz="1700" dirty="0" smtClean="0">
                <a:solidFill>
                  <a:srgbClr val="FFFFFF"/>
                </a:solidFill>
              </a:rPr>
              <a:t> </a:t>
            </a:r>
            <a:r>
              <a:rPr lang="it-IT" sz="1700" dirty="0" err="1" smtClean="0">
                <a:solidFill>
                  <a:srgbClr val="FFFFFF"/>
                </a:solidFill>
              </a:rPr>
              <a:t>to</a:t>
            </a:r>
            <a:r>
              <a:rPr lang="it-IT" sz="1700" dirty="0" smtClean="0">
                <a:solidFill>
                  <a:srgbClr val="FFFFFF"/>
                </a:solidFill>
              </a:rPr>
              <a:t> </a:t>
            </a:r>
            <a:r>
              <a:rPr lang="it-IT" sz="1700" dirty="0" err="1" smtClean="0">
                <a:solidFill>
                  <a:srgbClr val="FFFFFF"/>
                </a:solidFill>
              </a:rPr>
              <a:t>activeMQ</a:t>
            </a:r>
            <a:r>
              <a:rPr lang="it-IT" sz="1700" dirty="0" smtClean="0">
                <a:solidFill>
                  <a:srgbClr val="FFFFFF"/>
                </a:solidFill>
              </a:rPr>
              <a:t> </a:t>
            </a:r>
            <a:r>
              <a:rPr lang="it-IT" sz="1700" dirty="0" err="1" smtClean="0">
                <a:solidFill>
                  <a:srgbClr val="FFFFFF"/>
                </a:solidFill>
              </a:rPr>
              <a:t>for</a:t>
            </a:r>
            <a:r>
              <a:rPr lang="it-IT" sz="1700" dirty="0" smtClean="0">
                <a:solidFill>
                  <a:srgbClr val="FFFFFF"/>
                </a:solidFill>
              </a:rPr>
              <a:t> DGAS2GOC </a:t>
            </a:r>
            <a:r>
              <a:rPr lang="it-IT" sz="1700" dirty="0" err="1" smtClean="0">
                <a:solidFill>
                  <a:srgbClr val="FFFFFF"/>
                </a:solidFill>
              </a:rPr>
              <a:t>tool</a:t>
            </a:r>
            <a:r>
              <a:rPr lang="it-IT" sz="1700" dirty="0" smtClean="0">
                <a:solidFill>
                  <a:srgbClr val="FFFFFF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it-IT" sz="2000" dirty="0" err="1" smtClean="0">
                <a:solidFill>
                  <a:srgbClr val="FFFFFF"/>
                </a:solidFill>
              </a:rPr>
              <a:t>Adoption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of</a:t>
            </a:r>
            <a:r>
              <a:rPr lang="it-IT" sz="2000" dirty="0" smtClean="0">
                <a:solidFill>
                  <a:srgbClr val="FFFFFF"/>
                </a:solidFill>
              </a:rPr>
              <a:t> OGF-UR schema </a:t>
            </a:r>
            <a:r>
              <a:rPr lang="it-IT" sz="2000" dirty="0" err="1" smtClean="0">
                <a:solidFill>
                  <a:srgbClr val="FFFFFF"/>
                </a:solidFill>
              </a:rPr>
              <a:t>for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Usage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Records</a:t>
            </a:r>
            <a:r>
              <a:rPr lang="it-IT" sz="2000" dirty="0" smtClean="0">
                <a:solidFill>
                  <a:srgbClr val="FFFFFF"/>
                </a:solidFill>
              </a:rPr>
              <a:t> in </a:t>
            </a:r>
            <a:r>
              <a:rPr lang="it-IT" sz="2000" dirty="0" err="1" smtClean="0">
                <a:solidFill>
                  <a:srgbClr val="FFFFFF"/>
                </a:solidFill>
              </a:rPr>
              <a:t>addition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to</a:t>
            </a:r>
            <a:r>
              <a:rPr lang="it-IT" sz="2000" dirty="0" smtClean="0">
                <a:solidFill>
                  <a:srgbClr val="FFFFFF"/>
                </a:solidFill>
              </a:rPr>
              <a:t> the </a:t>
            </a:r>
            <a:r>
              <a:rPr lang="it-IT" sz="2000" dirty="0" err="1" smtClean="0">
                <a:solidFill>
                  <a:srgbClr val="FFFFFF"/>
                </a:solidFill>
              </a:rPr>
              <a:t>legacy</a:t>
            </a:r>
            <a:r>
              <a:rPr lang="it-IT" sz="2000" dirty="0" smtClean="0">
                <a:solidFill>
                  <a:srgbClr val="FFFFFF"/>
                </a:solidFill>
              </a:rPr>
              <a:t> schema.</a:t>
            </a:r>
          </a:p>
          <a:p>
            <a:pPr lvl="1">
              <a:lnSpc>
                <a:spcPct val="80000"/>
              </a:lnSpc>
            </a:pPr>
            <a:r>
              <a:rPr lang="it-IT" sz="2000" dirty="0" err="1" smtClean="0">
                <a:solidFill>
                  <a:srgbClr val="FFFFFF"/>
                </a:solidFill>
              </a:rPr>
              <a:t>Make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it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possible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to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easily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extend</a:t>
            </a:r>
            <a:r>
              <a:rPr lang="it-IT" sz="2000" dirty="0" smtClean="0">
                <a:solidFill>
                  <a:srgbClr val="FFFFFF"/>
                </a:solidFill>
              </a:rPr>
              <a:t> the </a:t>
            </a:r>
            <a:r>
              <a:rPr lang="it-IT" sz="2000" dirty="0" err="1" smtClean="0">
                <a:solidFill>
                  <a:srgbClr val="FFFFFF"/>
                </a:solidFill>
              </a:rPr>
              <a:t>contents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of</a:t>
            </a:r>
            <a:r>
              <a:rPr lang="it-IT" sz="2000" dirty="0" smtClean="0">
                <a:solidFill>
                  <a:srgbClr val="FFFFFF"/>
                </a:solidFill>
              </a:rPr>
              <a:t> the </a:t>
            </a:r>
            <a:r>
              <a:rPr lang="it-IT" sz="2000" dirty="0" err="1" smtClean="0">
                <a:solidFill>
                  <a:srgbClr val="FFFFFF"/>
                </a:solidFill>
              </a:rPr>
              <a:t>Usage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Rercord</a:t>
            </a:r>
            <a:r>
              <a:rPr lang="it-IT" sz="2000" dirty="0" smtClean="0">
                <a:solidFill>
                  <a:srgbClr val="FFFFFF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FFFFFF"/>
                </a:solidFill>
              </a:rPr>
              <a:t>Use of different benchmark metrics in the Usage Record.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Fine grain normalization of CPU-related usage metrics.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Consolidate MPI job accounting.</a:t>
            </a:r>
            <a:endParaRPr lang="it-IT" sz="2000" dirty="0" smtClean="0">
              <a:solidFill>
                <a:srgbClr val="FFFFFF"/>
              </a:solidFill>
            </a:endParaRPr>
          </a:p>
          <a:p>
            <a:pPr lvl="1">
              <a:lnSpc>
                <a:spcPct val="80000"/>
              </a:lnSpc>
            </a:pPr>
            <a:r>
              <a:rPr lang="it-IT" sz="2000" dirty="0" smtClean="0">
                <a:solidFill>
                  <a:srgbClr val="FFFFFF"/>
                </a:solidFill>
              </a:rPr>
              <a:t>Consolidate the </a:t>
            </a:r>
            <a:r>
              <a:rPr lang="it-IT" sz="2000" dirty="0" err="1" smtClean="0">
                <a:solidFill>
                  <a:srgbClr val="FFFFFF"/>
                </a:solidFill>
              </a:rPr>
              <a:t>Storage</a:t>
            </a:r>
            <a:r>
              <a:rPr lang="it-IT" sz="2000" dirty="0" smtClean="0">
                <a:solidFill>
                  <a:srgbClr val="FFFFFF"/>
                </a:solidFill>
              </a:rPr>
              <a:t> Accounting toolkit, </a:t>
            </a:r>
            <a:r>
              <a:rPr lang="it-IT" sz="2000" dirty="0" err="1" smtClean="0">
                <a:solidFill>
                  <a:srgbClr val="FFFFFF"/>
                </a:solidFill>
              </a:rPr>
              <a:t>introducing</a:t>
            </a:r>
            <a:r>
              <a:rPr lang="it-IT" sz="2000" dirty="0" smtClean="0">
                <a:solidFill>
                  <a:srgbClr val="FFFFFF"/>
                </a:solidFill>
              </a:rPr>
              <a:t> </a:t>
            </a:r>
            <a:r>
              <a:rPr lang="it-IT" sz="2000" dirty="0" err="1" smtClean="0">
                <a:solidFill>
                  <a:srgbClr val="FFFFFF"/>
                </a:solidFill>
              </a:rPr>
              <a:t>it</a:t>
            </a:r>
            <a:r>
              <a:rPr lang="it-IT" sz="2000" dirty="0" smtClean="0">
                <a:solidFill>
                  <a:srgbClr val="FFFFFF"/>
                </a:solidFill>
              </a:rPr>
              <a:t> in production.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Re-engineering of the Economic Accounting functionalities.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6172</TotalTime>
  <Words>1396</Words>
  <Application>Microsoft Office PowerPoint</Application>
  <PresentationFormat>Presentazione su schermo (4:3)</PresentationFormat>
  <Paragraphs>252</Paragraphs>
  <Slides>23</Slides>
  <Notes>3</Notes>
  <HiddenSlides>5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Foundry</vt:lpstr>
      <vt:lpstr>DGAS</vt:lpstr>
      <vt:lpstr>Today</vt:lpstr>
      <vt:lpstr>Utilization</vt:lpstr>
      <vt:lpstr>Some numbers…</vt:lpstr>
      <vt:lpstr>Release 3.4.0</vt:lpstr>
      <vt:lpstr>Storage accounting</vt:lpstr>
      <vt:lpstr>Storage accounting workflow</vt:lpstr>
      <vt:lpstr>Tomorrow</vt:lpstr>
      <vt:lpstr>Requests to be addressed </vt:lpstr>
      <vt:lpstr>Legacy protocol</vt:lpstr>
      <vt:lpstr>Active MQ</vt:lpstr>
      <vt:lpstr>Legacy communication protocol</vt:lpstr>
      <vt:lpstr>Active MQ based commmunication</vt:lpstr>
      <vt:lpstr>OGF UR producer</vt:lpstr>
      <vt:lpstr>Flexible UR schema</vt:lpstr>
      <vt:lpstr>WN-based Normalization</vt:lpstr>
      <vt:lpstr>WN-based normalization WN database approach</vt:lpstr>
      <vt:lpstr>Conclusion</vt:lpstr>
      <vt:lpstr>Producer</vt:lpstr>
      <vt:lpstr>Consumer</vt:lpstr>
      <vt:lpstr>APEL vs DGAS</vt:lpstr>
      <vt:lpstr>APEL, DGAS</vt:lpstr>
      <vt:lpstr>Utilization (2)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DGAS</dc:title>
  <dc:creator>Andrea Guarise</dc:creator>
  <cp:lastModifiedBy>guarise</cp:lastModifiedBy>
  <cp:revision>193</cp:revision>
  <dcterms:created xsi:type="dcterms:W3CDTF">2010-05-14T09:03:51Z</dcterms:created>
  <dcterms:modified xsi:type="dcterms:W3CDTF">2010-05-21T08:24:11Z</dcterms:modified>
</cp:coreProperties>
</file>